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57"/>
  </p:notesMasterIdLst>
  <p:sldIdLst>
    <p:sldId id="418" r:id="rId2"/>
    <p:sldId id="1435" r:id="rId3"/>
    <p:sldId id="1436" r:id="rId4"/>
    <p:sldId id="1437" r:id="rId5"/>
    <p:sldId id="456" r:id="rId6"/>
    <p:sldId id="1438" r:id="rId7"/>
    <p:sldId id="1439" r:id="rId8"/>
    <p:sldId id="1440" r:id="rId9"/>
    <p:sldId id="1441" r:id="rId10"/>
    <p:sldId id="1442" r:id="rId11"/>
    <p:sldId id="1443" r:id="rId12"/>
    <p:sldId id="1444" r:id="rId13"/>
    <p:sldId id="1445" r:id="rId14"/>
    <p:sldId id="1446" r:id="rId15"/>
    <p:sldId id="1447" r:id="rId16"/>
    <p:sldId id="1448" r:id="rId17"/>
    <p:sldId id="1449" r:id="rId18"/>
    <p:sldId id="1450" r:id="rId19"/>
    <p:sldId id="263" r:id="rId20"/>
    <p:sldId id="457" r:id="rId21"/>
    <p:sldId id="1451" r:id="rId22"/>
    <p:sldId id="1452" r:id="rId23"/>
    <p:sldId id="1453" r:id="rId24"/>
    <p:sldId id="1454" r:id="rId25"/>
    <p:sldId id="1455" r:id="rId26"/>
    <p:sldId id="1456" r:id="rId27"/>
    <p:sldId id="1457" r:id="rId28"/>
    <p:sldId id="1458" r:id="rId29"/>
    <p:sldId id="1459" r:id="rId30"/>
    <p:sldId id="1460" r:id="rId31"/>
    <p:sldId id="571" r:id="rId32"/>
    <p:sldId id="458" r:id="rId33"/>
    <p:sldId id="1076" r:id="rId34"/>
    <p:sldId id="1098" r:id="rId35"/>
    <p:sldId id="1077" r:id="rId36"/>
    <p:sldId id="1079" r:id="rId37"/>
    <p:sldId id="1080" r:id="rId38"/>
    <p:sldId id="1081" r:id="rId39"/>
    <p:sldId id="1087" r:id="rId40"/>
    <p:sldId id="1082" r:id="rId41"/>
    <p:sldId id="1083" r:id="rId42"/>
    <p:sldId id="1084" r:id="rId43"/>
    <p:sldId id="1085" r:id="rId44"/>
    <p:sldId id="1086" r:id="rId45"/>
    <p:sldId id="1095" r:id="rId46"/>
    <p:sldId id="1054" r:id="rId47"/>
    <p:sldId id="1090" r:id="rId48"/>
    <p:sldId id="1091" r:id="rId49"/>
    <p:sldId id="1092" r:id="rId50"/>
    <p:sldId id="1088" r:id="rId51"/>
    <p:sldId id="1093" r:id="rId52"/>
    <p:sldId id="1094" r:id="rId53"/>
    <p:sldId id="1432" r:id="rId54"/>
    <p:sldId id="1039" r:id="rId55"/>
    <p:sldId id="455" r:id="rId5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id="{2CD8423E-0CCD-48E0-A715-3EC094151D76}">
          <p14:sldIdLst>
            <p14:sldId id="418"/>
          </p14:sldIdLst>
        </p14:section>
        <p14:section name="Introduction" id="{DEED0A68-EF9C-4733-ADAA-766A859E58BB}">
          <p14:sldIdLst>
            <p14:sldId id="1435"/>
            <p14:sldId id="1436"/>
            <p14:sldId id="1437"/>
          </p14:sldIdLst>
        </p14:section>
        <p14:section name="Section 1" id="{1F767E79-2A4A-4837-8114-C2475E36F49A}">
          <p14:sldIdLst>
            <p14:sldId id="456"/>
            <p14:sldId id="1438"/>
            <p14:sldId id="1439"/>
            <p14:sldId id="1440"/>
            <p14:sldId id="1441"/>
            <p14:sldId id="1442"/>
            <p14:sldId id="1443"/>
            <p14:sldId id="1444"/>
            <p14:sldId id="1445"/>
            <p14:sldId id="1446"/>
            <p14:sldId id="1447"/>
            <p14:sldId id="1448"/>
            <p14:sldId id="1449"/>
            <p14:sldId id="1450"/>
            <p14:sldId id="263"/>
          </p14:sldIdLst>
        </p14:section>
        <p14:section name="Section 2" id="{64A33C99-CD85-476B-80AE-285978042B74}">
          <p14:sldIdLst>
            <p14:sldId id="457"/>
            <p14:sldId id="1451"/>
            <p14:sldId id="1452"/>
            <p14:sldId id="1453"/>
            <p14:sldId id="1454"/>
            <p14:sldId id="1455"/>
            <p14:sldId id="1456"/>
            <p14:sldId id="1457"/>
            <p14:sldId id="1458"/>
            <p14:sldId id="1459"/>
            <p14:sldId id="1460"/>
            <p14:sldId id="571"/>
          </p14:sldIdLst>
        </p14:section>
        <p14:section name="Section 3" id="{308D822E-C220-4295-A91C-5C781A5093DF}">
          <p14:sldIdLst>
            <p14:sldId id="458"/>
            <p14:sldId id="1076"/>
            <p14:sldId id="1098"/>
            <p14:sldId id="1077"/>
            <p14:sldId id="1079"/>
            <p14:sldId id="1080"/>
            <p14:sldId id="1081"/>
            <p14:sldId id="1087"/>
            <p14:sldId id="1082"/>
            <p14:sldId id="1083"/>
            <p14:sldId id="1084"/>
            <p14:sldId id="1085"/>
            <p14:sldId id="1086"/>
            <p14:sldId id="1095"/>
            <p14:sldId id="1054"/>
            <p14:sldId id="1090"/>
            <p14:sldId id="1091"/>
            <p14:sldId id="1092"/>
            <p14:sldId id="1088"/>
            <p14:sldId id="1093"/>
            <p14:sldId id="1094"/>
            <p14:sldId id="1432"/>
          </p14:sldIdLst>
        </p14:section>
        <p14:section name="Conclusions" id="{AD901706-933A-4282-831D-2F305081F9D7}">
          <p14:sldIdLst>
            <p14:sldId id="1039"/>
            <p14:sldId id="455"/>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52060" autoAdjust="0"/>
  </p:normalViewPr>
  <p:slideViewPr>
    <p:cSldViewPr snapToGrid="0">
      <p:cViewPr varScale="1">
        <p:scale>
          <a:sx n="45" d="100"/>
          <a:sy n="45" d="100"/>
        </p:scale>
        <p:origin x="2515" y="34"/>
      </p:cViewPr>
      <p:guideLst/>
    </p:cSldViewPr>
  </p:slideViewPr>
  <p:notesTextViewPr>
    <p:cViewPr>
      <p:scale>
        <a:sx n="1" d="1"/>
        <a:sy n="1" d="1"/>
      </p:scale>
      <p:origin x="0" y="0"/>
    </p:cViewPr>
  </p:notesTextViewPr>
  <p:notesViewPr>
    <p:cSldViewPr snapToGrid="0">
      <p:cViewPr varScale="1">
        <p:scale>
          <a:sx n="65" d="100"/>
          <a:sy n="65" d="100"/>
        </p:scale>
        <p:origin x="3154" y="67"/>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C48BC7-8A05-4CF5-B7E9-1CE8C11A5071}" type="datetimeFigureOut">
              <a:rPr lang="en-GB" smtClean="0"/>
              <a:t>15/07/2021</a:t>
            </a:fld>
            <a:endParaRPr lang="es-E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ADFBB1-7B02-4717-AEA4-A0D2A92F6065}" type="slidenum">
              <a:rPr lang="en-GB" smtClean="0"/>
              <a:t>‹Nº›</a:t>
            </a:fld>
            <a:endParaRPr lang="es-ES"/>
          </a:p>
        </p:txBody>
      </p:sp>
    </p:spTree>
    <p:extLst>
      <p:ext uri="{BB962C8B-B14F-4D97-AF65-F5344CB8AC3E}">
        <p14:creationId xmlns:p14="http://schemas.microsoft.com/office/powerpoint/2010/main" val="23775969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1</a:t>
            </a:fld>
            <a:endParaRPr lang="es-ES" altLang="en-US"/>
          </a:p>
        </p:txBody>
      </p:sp>
    </p:spTree>
    <p:extLst>
      <p:ext uri="{BB962C8B-B14F-4D97-AF65-F5344CB8AC3E}">
        <p14:creationId xmlns:p14="http://schemas.microsoft.com/office/powerpoint/2010/main" val="15756641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B15714A6-B05B-47A5-B92B-D727BD3A45D0}"/>
              </a:ext>
            </a:extLst>
          </p:cNvPr>
          <p:cNvSpPr>
            <a:spLocks noGrp="1"/>
          </p:cNvSpPr>
          <p:nvPr>
            <p:ph type="body" idx="1"/>
          </p:nvPr>
        </p:nvSpPr>
        <p:spPr/>
        <p:txBody>
          <a:bodyPr/>
          <a:lstStyle/>
          <a:p>
            <a:r>
              <a:rPr lang="es-ES" sz="3600" dirty="0"/>
              <a:t>Esta sesión se dividirá en 4 partes.</a:t>
            </a:r>
          </a:p>
          <a:p>
            <a:r>
              <a:rPr lang="es-ES" sz="3600" dirty="0"/>
              <a:t>En la primera parte de la sesión se examinará el poder procesal relativo al registro y la confiscación de los datos informáticos almacenados en virtud del artículo 19 del Convenio de Budapest.</a:t>
            </a:r>
          </a:p>
          <a:p>
            <a:r>
              <a:rPr lang="es-ES" sz="3600" dirty="0"/>
              <a:t>En la segunda parte de la sesión se examinará el poder procesal de la obtención en tiempo real de datos relativos al tráfico en virtud del artículo 20 del Convenio de Budapest. </a:t>
            </a:r>
          </a:p>
          <a:p>
            <a:r>
              <a:rPr lang="es-ES" sz="3600" dirty="0"/>
              <a:t>En la tercera parte de la sesión se examinará el poder procesal sobre la interceptación de datos relativos al contenido en virtud del artículo 21 del Convenio de Budapest.</a:t>
            </a:r>
          </a:p>
          <a:p>
            <a:pPr marL="0" marR="0" lvl="0" indent="0" algn="l" defTabSz="457200" rtl="0" eaLnBrk="0" fontAlgn="base" latinLnBrk="0" hangingPunct="0">
              <a:lnSpc>
                <a:spcPct val="100000"/>
              </a:lnSpc>
              <a:spcBef>
                <a:spcPct val="30000"/>
              </a:spcBef>
              <a:spcAft>
                <a:spcPct val="0"/>
              </a:spcAft>
              <a:buClrTx/>
              <a:buSzTx/>
              <a:buFontTx/>
              <a:buNone/>
              <a:tabLst/>
              <a:defRPr/>
            </a:pPr>
            <a:r>
              <a:rPr lang="es-ES" sz="3600" dirty="0"/>
              <a:t>Durante la cuarta parte de la sesión se examinará el ámbito jurisdiccional del Convenio de Budapest en virtud de su artículo 22.</a:t>
            </a:r>
          </a:p>
          <a:p>
            <a:endParaRPr lang="en-GB" sz="3600" dirty="0"/>
          </a:p>
        </p:txBody>
      </p:sp>
    </p:spTree>
    <p:extLst>
      <p:ext uri="{BB962C8B-B14F-4D97-AF65-F5344CB8AC3E}">
        <p14:creationId xmlns:p14="http://schemas.microsoft.com/office/powerpoint/2010/main" val="26434616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B15714A6-B05B-47A5-B92B-D727BD3A45D0}"/>
              </a:ext>
            </a:extLst>
          </p:cNvPr>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s-ES" sz="3600" dirty="0"/>
              <a:t>El propósito de la sesión es que los participantes conozcan a fondo los artículos 19 a 22 del Convenio de Budapest. </a:t>
            </a:r>
          </a:p>
          <a:p>
            <a:endParaRPr lang="es-ES" sz="3600" dirty="0"/>
          </a:p>
        </p:txBody>
      </p:sp>
    </p:spTree>
    <p:extLst>
      <p:ext uri="{BB962C8B-B14F-4D97-AF65-F5344CB8AC3E}">
        <p14:creationId xmlns:p14="http://schemas.microsoft.com/office/powerpoint/2010/main" val="3120947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B15714A6-B05B-47A5-B92B-D727BD3A45D0}"/>
              </a:ext>
            </a:extLst>
          </p:cNvPr>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3600" dirty="0"/>
              <a:t>En esta diapositiva se describen los objetivos de esta sesión. Se pone de relieve los conocimientos que los participantes deben aprender mediante las diapositivas. Se puede informar a los participantes de que esta diapositiva se revisará al final de la sesión para evaluar si se han cumplido los objetivos.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sz="3600" dirty="0"/>
          </a:p>
        </p:txBody>
      </p:sp>
    </p:spTree>
    <p:extLst>
      <p:ext uri="{BB962C8B-B14F-4D97-AF65-F5344CB8AC3E}">
        <p14:creationId xmlns:p14="http://schemas.microsoft.com/office/powerpoint/2010/main" val="1236759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5</a:t>
            </a:fld>
            <a:endParaRPr lang="es-ES" altLang="en-US"/>
          </a:p>
        </p:txBody>
      </p:sp>
    </p:spTree>
    <p:extLst>
      <p:ext uri="{BB962C8B-B14F-4D97-AF65-F5344CB8AC3E}">
        <p14:creationId xmlns:p14="http://schemas.microsoft.com/office/powerpoint/2010/main" val="4447269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s-ES" dirty="0"/>
              <a:t>El registro y la confiscación se describen en el artículo 19 del Convenio de Budapest. </a:t>
            </a:r>
          </a:p>
          <a:p>
            <a:pPr eaLnBrk="1" hangingPunct="1">
              <a:spcBef>
                <a:spcPct val="0"/>
              </a:spcBef>
            </a:pPr>
            <a:endParaRPr lang="es-ES" dirty="0"/>
          </a:p>
          <a:p>
            <a:pPr eaLnBrk="1" hangingPunct="1">
              <a:spcBef>
                <a:spcPct val="0"/>
              </a:spcBef>
            </a:pPr>
            <a:r>
              <a:rPr lang="es-ES" dirty="0"/>
              <a:t>La mayoría de las normas procesales nacionales incluyen normas generales para el registro y la confiscación, pero no todas tienen normas específicas que regulen dicha actividad en relación con el ámbito informático. Muchas jurisdicciones pueden limitarse simplemente a los registros y confiscaciones tradicionales. Sin embargo, el mundo real enseña que las investigaciones digitales se enfrentan a desafíos hasta ahora desconocidos causados, por ejemplo, por la interconexión de los sistemas informáticos.</a:t>
            </a:r>
          </a:p>
          <a:p>
            <a:pPr eaLnBrk="1" hangingPunct="1">
              <a:spcBef>
                <a:spcPct val="0"/>
              </a:spcBef>
            </a:pPr>
            <a:endParaRPr lang="es-ES" dirty="0"/>
          </a:p>
          <a:p>
            <a:pPr marL="0" marR="0" lvl="1" indent="0" algn="l" defTabSz="457200" rtl="0" eaLnBrk="1" fontAlgn="base" latinLnBrk="0" hangingPunct="1">
              <a:lnSpc>
                <a:spcPct val="100000"/>
              </a:lnSpc>
              <a:spcBef>
                <a:spcPct val="0"/>
              </a:spcBef>
              <a:spcAft>
                <a:spcPct val="0"/>
              </a:spcAft>
              <a:buClrTx/>
              <a:buSzTx/>
              <a:buFontTx/>
              <a:buNone/>
              <a:tabLst/>
              <a:defRPr/>
            </a:pPr>
            <a:r>
              <a:rPr lang="es-ES" dirty="0"/>
              <a:t>Para hacer frente a este tipo de cuestiones, el Convenio de Budapest creó normas específicas para tratar los registros y las confiscaciones en el mundo digital. Por ello, establece la posibilidad de que se realicen búsquedas en un sistema informático, en un dispositivo de almacenamiento y en un sistema informático disponible desde un principio. Esta última posibilidad permite a la autoridad ampliar "con rapidez" el registro a otro sistema cuando, </a:t>
            </a:r>
            <a:r>
              <a:rPr lang="es-ES" sz="3000" kern="1200" dirty="0">
                <a:solidFill>
                  <a:schemeClr val="tx1"/>
                </a:solidFill>
                <a:latin typeface="+mn-lt"/>
              </a:rPr>
              <a:t>durante un registro legal en un sistema informático específico o en una parte del mismo, esta autoridad </a:t>
            </a:r>
            <a:r>
              <a:rPr lang="es-ES" sz="3200" dirty="0"/>
              <a:t>llega a la conclusión razonable de que los datos en cuestión están almacenados en otro sistema informático en su territorio. </a:t>
            </a:r>
          </a:p>
          <a:p>
            <a:pPr marL="0" marR="0" lvl="1" indent="0" algn="l" defTabSz="457200" rtl="0" eaLnBrk="1" fontAlgn="base" latinLnBrk="0" hangingPunct="1">
              <a:lnSpc>
                <a:spcPct val="100000"/>
              </a:lnSpc>
              <a:spcBef>
                <a:spcPct val="0"/>
              </a:spcBef>
              <a:spcAft>
                <a:spcPct val="0"/>
              </a:spcAft>
              <a:buClrTx/>
              <a:buSzTx/>
              <a:buFontTx/>
              <a:buNone/>
              <a:tabLst/>
              <a:defRPr/>
            </a:pPr>
            <a:endParaRPr lang="es-ES" sz="3200" kern="1200" dirty="0">
              <a:solidFill>
                <a:schemeClr val="tx1"/>
              </a:solidFill>
              <a:latin typeface="+mn-lt"/>
              <a:ea typeface="+mn-ea"/>
              <a:cs typeface="+mn-cs"/>
            </a:endParaRPr>
          </a:p>
          <a:p>
            <a:pPr eaLnBrk="1" hangingPunct="1">
              <a:spcBef>
                <a:spcPct val="0"/>
              </a:spcBef>
            </a:pPr>
            <a:r>
              <a:rPr lang="es-ES" dirty="0"/>
              <a:t>En cuanto a los poderes de investigación, el artículo 19 establece que los investigadores están facultados para "confiscar u obtener de un modo similar" los datos informáticos a los que se ha accedido, y para ordenar a cualquier persona que tenga conocimiento del funcionamiento del sistema informático o de las medidas aplicadas para proteger los datos informáticos en él, que proporcione, en la medida de lo razonable, la información necesaria, para permitir el registro y la confiscación.</a:t>
            </a:r>
          </a:p>
          <a:p>
            <a:pPr eaLnBrk="1" hangingPunct="1">
              <a:spcBef>
                <a:spcPct val="0"/>
              </a:spcBef>
            </a:pPr>
            <a:endParaRPr lang="es-ES" dirty="0"/>
          </a:p>
          <a:p>
            <a:pPr eaLnBrk="1" hangingPunct="1">
              <a:spcBef>
                <a:spcPct val="0"/>
              </a:spcBef>
            </a:pPr>
            <a:r>
              <a:rPr lang="es-ES" dirty="0"/>
              <a:t>Dadas las diversas posibilidades y formas más eficaces que existen para confiscar datos informáticos, el Convenio de Budapest ofrece una lista de acciones básicas que los investigadores deben estar facultados para realizar... (siguiente diapositiva)</a:t>
            </a:r>
          </a:p>
          <a:p>
            <a:pPr eaLnBrk="1" hangingPunct="1">
              <a:spcBef>
                <a:spcPct val="0"/>
              </a:spcBef>
            </a:pPr>
            <a:endParaRPr lang="en-GB"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6</a:t>
            </a:fld>
            <a:endParaRPr lang="es-ES"/>
          </a:p>
        </p:txBody>
      </p:sp>
    </p:spTree>
    <p:extLst>
      <p:ext uri="{BB962C8B-B14F-4D97-AF65-F5344CB8AC3E}">
        <p14:creationId xmlns:p14="http://schemas.microsoft.com/office/powerpoint/2010/main" val="25306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s-ES" dirty="0"/>
              <a:t>Las acciones básicas que los investigadores deben estar facultados por la ley para realizar durante el proceso de una confiscación legal de datos informáticos, según el Convenio de Budapest, son las siguientes:</a:t>
            </a:r>
          </a:p>
          <a:p>
            <a:pPr eaLnBrk="1" hangingPunct="1">
              <a:spcBef>
                <a:spcPct val="0"/>
              </a:spcBef>
            </a:pPr>
            <a:endParaRPr lang="es-ES" dirty="0"/>
          </a:p>
          <a:p>
            <a:pPr eaLnBrk="1" hangingPunct="1">
              <a:spcBef>
                <a:spcPct val="0"/>
              </a:spcBef>
            </a:pPr>
            <a:r>
              <a:rPr lang="es-ES" dirty="0"/>
              <a:t>a) secuestrar físicamente un sistema informático,</a:t>
            </a:r>
          </a:p>
          <a:p>
            <a:pPr eaLnBrk="1" hangingPunct="1">
              <a:spcBef>
                <a:spcPct val="0"/>
              </a:spcBef>
            </a:pPr>
            <a:endParaRPr lang="es-ES" dirty="0"/>
          </a:p>
          <a:p>
            <a:pPr eaLnBrk="1" hangingPunct="1">
              <a:spcBef>
                <a:spcPct val="0"/>
              </a:spcBef>
            </a:pPr>
            <a:r>
              <a:rPr lang="es-ES" dirty="0"/>
              <a:t>b)  realizar y retener una copia de esos datos informáticos (lo que es importante en caso de que los datos se almacenen en un servidor principal, donde la eliminación física es imposible, y también cuando el secuestro físico interferiría demasiado significativamente con los derechos de otras personas para acceder a esa máquina - por ejemplo, el servidor de una gran empresa)</a:t>
            </a:r>
          </a:p>
          <a:p>
            <a:pPr eaLnBrk="1" hangingPunct="1">
              <a:spcBef>
                <a:spcPct val="0"/>
              </a:spcBef>
            </a:pPr>
            <a:endParaRPr lang="es-ES" dirty="0"/>
          </a:p>
          <a:p>
            <a:pPr eaLnBrk="1" hangingPunct="1">
              <a:spcBef>
                <a:spcPct val="0"/>
              </a:spcBef>
            </a:pPr>
            <a:r>
              <a:rPr lang="es-ES" dirty="0"/>
              <a:t>c) mantener la integridad de los datos informáticos almacenados y, por último, </a:t>
            </a:r>
          </a:p>
          <a:p>
            <a:pPr eaLnBrk="1" hangingPunct="1">
              <a:spcBef>
                <a:spcPct val="0"/>
              </a:spcBef>
            </a:pPr>
            <a:endParaRPr lang="es-ES" dirty="0"/>
          </a:p>
          <a:p>
            <a:pPr eaLnBrk="1" hangingPunct="1">
              <a:spcBef>
                <a:spcPct val="0"/>
              </a:spcBef>
            </a:pPr>
            <a:r>
              <a:rPr lang="es-ES" dirty="0"/>
              <a:t>d) hacer inaccesibles o eliminar esos datos informáticos en el sistema informático al que se ha accedido.</a:t>
            </a:r>
          </a:p>
          <a:p>
            <a:pPr eaLnBrk="1" hangingPunct="1">
              <a:spcBef>
                <a:spcPct val="0"/>
              </a:spcBef>
            </a:pPr>
            <a:endParaRPr lang="es-ES" dirty="0"/>
          </a:p>
          <a:p>
            <a:pPr eaLnBrk="1" hangingPunct="1">
              <a:spcBef>
                <a:spcPct val="0"/>
              </a:spcBef>
            </a:pPr>
            <a:r>
              <a:rPr lang="es-ES" dirty="0"/>
              <a:t>Esta última disposición es pertinente, por ejemplo, cuando el secuestro físico es imposible, aunque se podría producir un daño real si un tercero tuviera acceso a los datos.  </a:t>
            </a:r>
          </a:p>
          <a:p>
            <a:pPr eaLnBrk="1" hangingPunct="1">
              <a:spcBef>
                <a:spcPct val="0"/>
              </a:spcBef>
            </a:pPr>
            <a:r>
              <a:rPr lang="es-ES" dirty="0"/>
              <a:t>A excepción de la mera confiscación de datos en su propio y original registro, todas estas posibilidades procesales son medidas específicas en el entorno digital.</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7</a:t>
            </a:fld>
            <a:endParaRPr lang="es-ES"/>
          </a:p>
        </p:txBody>
      </p:sp>
    </p:spTree>
    <p:extLst>
      <p:ext uri="{BB962C8B-B14F-4D97-AF65-F5344CB8AC3E}">
        <p14:creationId xmlns:p14="http://schemas.microsoft.com/office/powerpoint/2010/main" val="34115738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s-ES" dirty="0"/>
              <a:t>Esta diapositiva muestra una captura de pantalla de un artículo de prensa en el que se describe un registro y confiscación llevados a cabo por el Grupo de Trabajo sobre Explotación Infantil de la Oficina Federal de Investigación (FBI) de Estados Unidos. Según el artículo, el FBI c</a:t>
            </a:r>
            <a:r>
              <a:rPr lang="es-ES" b="0" i="0" dirty="0">
                <a:solidFill>
                  <a:srgbClr val="111111"/>
                </a:solidFill>
                <a:effectLst/>
                <a:latin typeface="TiemposTextWeb"/>
              </a:rPr>
              <a:t>onfiscó más de veinte discos duros externos en la residencia de un individuo acusado de poseer imágenes de pornografía infantil. </a:t>
            </a:r>
          </a:p>
          <a:p>
            <a:pPr eaLnBrk="1" hangingPunct="1">
              <a:spcBef>
                <a:spcPct val="0"/>
              </a:spcBef>
            </a:pPr>
            <a:endParaRPr lang="es-ES" b="0" i="0" dirty="0">
              <a:solidFill>
                <a:srgbClr val="111111"/>
              </a:solidFill>
              <a:effectLst/>
              <a:latin typeface="TiemposTextWeb"/>
            </a:endParaRPr>
          </a:p>
          <a:p>
            <a:pPr eaLnBrk="1" hangingPunct="1">
              <a:spcBef>
                <a:spcPct val="0"/>
              </a:spcBef>
            </a:pPr>
            <a:r>
              <a:rPr lang="es-ES" b="0" i="0" dirty="0">
                <a:solidFill>
                  <a:srgbClr val="111111"/>
                </a:solidFill>
                <a:effectLst/>
                <a:latin typeface="TiemposTextWeb"/>
              </a:rPr>
              <a:t>Enlace al artículo completo: https://www.insider.com/children-youtube-channel-child-porn-the-happy-scientist-charges-kids-2020-9</a:t>
            </a:r>
            <a:endParaRPr lang="es-ES" dirty="0"/>
          </a:p>
          <a:p>
            <a:pPr eaLnBrk="1" hangingPunct="1">
              <a:spcBef>
                <a:spcPct val="0"/>
              </a:spcBef>
            </a:pPr>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8</a:t>
            </a:fld>
            <a:endParaRPr lang="es-ES"/>
          </a:p>
        </p:txBody>
      </p:sp>
    </p:spTree>
    <p:extLst>
      <p:ext uri="{BB962C8B-B14F-4D97-AF65-F5344CB8AC3E}">
        <p14:creationId xmlns:p14="http://schemas.microsoft.com/office/powerpoint/2010/main" val="2485661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s-ES" dirty="0"/>
              <a:t>Esta diapositiva muestra una captura de pantalla de un artículo de prensa en el que se describe un registro y confiscación llevados a cabo por la </a:t>
            </a:r>
            <a:r>
              <a:rPr lang="es-ES" b="0" i="0" dirty="0">
                <a:solidFill>
                  <a:srgbClr val="080E14"/>
                </a:solidFill>
                <a:effectLst/>
                <a:latin typeface="Proxima Nova"/>
              </a:rPr>
              <a:t> policía alemana, junto con Europol y las fuerzas del orden de Estados Unidos, Países Bajos y Francia</a:t>
            </a:r>
            <a:r>
              <a:rPr lang="es-ES" dirty="0"/>
              <a:t>. Esto formaba parte de un esfuerzo internacional coordinado para desmantelar un mercado de la Internet oscura conocido como Wall Street </a:t>
            </a:r>
            <a:r>
              <a:rPr lang="es-ES" dirty="0" err="1"/>
              <a:t>Market</a:t>
            </a:r>
            <a:r>
              <a:rPr lang="es-ES" dirty="0"/>
              <a:t>, en el que los usuarios vendían productos ilegales como drogas, armas, credenciales de usuario y herramientas de piratería informática. El formador debe utilizar este ejemplo para mostrar cómo el alcance del poder para llevar a cabo confiscaciones en relación con los datos informáticos no sólo se refiere a la confiscación física de los sistemas informáticos y los dispositivos de almacenamiento, sino también a hacer inaccesibles los datos informáticos. </a:t>
            </a:r>
          </a:p>
          <a:p>
            <a:pPr eaLnBrk="1" hangingPunct="1">
              <a:spcBef>
                <a:spcPct val="0"/>
              </a:spcBef>
            </a:pPr>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9</a:t>
            </a:fld>
            <a:endParaRPr lang="es-ES"/>
          </a:p>
        </p:txBody>
      </p:sp>
    </p:spTree>
    <p:extLst>
      <p:ext uri="{BB962C8B-B14F-4D97-AF65-F5344CB8AC3E}">
        <p14:creationId xmlns:p14="http://schemas.microsoft.com/office/powerpoint/2010/main" val="4589524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19 del Convenio de Budapest con un elemento</a:t>
            </a:r>
            <a:r>
              <a:rPr lang="es-ES" b="0" dirty="0"/>
              <a:t> (“</a:t>
            </a:r>
            <a:r>
              <a:rPr lang="es-ES" sz="1200" b="0" dirty="0">
                <a:solidFill>
                  <a:srgbClr val="FF0000"/>
                </a:solidFill>
                <a:latin typeface="+mj-lt"/>
              </a:rPr>
              <a:t>registrar o a tener acceso de un modo similar</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ea typeface="ＭＳ Ｐゴシック" panose="020B0600070205080204" pitchFamily="34" charset="-128"/>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El Convenio de Budapest utiliza un lenguaje tradicional y otro más específico para los sistemas informáticos, de modo que su lenguaje pueda ser tecnológicamente neutro y apropiado para todos los ordenamientos jurídicos.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US" altLang="sr-Latn-RS" dirty="0">
              <a:ea typeface="ＭＳ Ｐゴシック" panose="020B0600070205080204" pitchFamily="34" charset="-128"/>
            </a:endParaRPr>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10</a:t>
            </a:fld>
            <a:endParaRPr lang="es-ES"/>
          </a:p>
        </p:txBody>
      </p:sp>
    </p:spTree>
    <p:extLst>
      <p:ext uri="{BB962C8B-B14F-4D97-AF65-F5344CB8AC3E}">
        <p14:creationId xmlns:p14="http://schemas.microsoft.com/office/powerpoint/2010/main" val="33542919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19 del Convenio de Budapest con un elemento</a:t>
            </a:r>
            <a:r>
              <a:rPr lang="es-ES" b="0" dirty="0"/>
              <a:t> (“</a:t>
            </a:r>
            <a:r>
              <a:rPr lang="es-ES" sz="1200" b="0" dirty="0">
                <a:solidFill>
                  <a:srgbClr val="FF0000"/>
                </a:solidFill>
                <a:latin typeface="+mj-lt"/>
              </a:rPr>
              <a:t>sistema informático... parte del mismo...datos informáticos en él almacenados... dispositivo de almacenamiento informático</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ea typeface="ＭＳ Ｐゴシック" panose="020B0600070205080204" pitchFamily="34" charset="-128"/>
            </a:endParaRPr>
          </a:p>
          <a:p>
            <a:r>
              <a:rPr lang="es-ES" dirty="0"/>
              <a:t>El poder de realizar registros y acceder de forma similar en virtud del artículo 19 del Convenio de Budapest se extiende a los sistemas informáticos, a las partes de los sistemas informáticos y a los soportes de almacenamiento de datos informáticos. Esta diapositiva explica el ámbito de aplicación del artículo.</a:t>
            </a:r>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11</a:t>
            </a:fld>
            <a:endParaRPr lang="es-ES"/>
          </a:p>
        </p:txBody>
      </p:sp>
    </p:spTree>
    <p:extLst>
      <p:ext uri="{BB962C8B-B14F-4D97-AF65-F5344CB8AC3E}">
        <p14:creationId xmlns:p14="http://schemas.microsoft.com/office/powerpoint/2010/main" val="27085317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19 del Convenio de Budapest con un elemento</a:t>
            </a:r>
            <a:r>
              <a:rPr lang="es-ES" b="0" dirty="0"/>
              <a:t> (“sistema informático específico…</a:t>
            </a:r>
            <a:r>
              <a:rPr lang="es-ES" sz="1200" b="0" dirty="0">
                <a:solidFill>
                  <a:srgbClr val="FF0000"/>
                </a:solidFill>
                <a:latin typeface="+mj-lt"/>
              </a:rPr>
              <a:t>legítimamente accesibles a partir del sistema inicial o están disponibles por medio de dicho sistema inicial… extender rápidamente el registro o el acceso de un modo similar…</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ea typeface="ＭＳ Ｐゴシック" panose="020B0600070205080204" pitchFamily="34" charset="-128"/>
            </a:endParaRPr>
          </a:p>
          <a:p>
            <a:r>
              <a:rPr lang="es-ES" dirty="0"/>
              <a:t>El poder de realizar un registro se refiere a un sistema informático específico, por lo que la autorización para realizar un registro no puede referirse a un número indeterminado de sistemas informáticos. </a:t>
            </a:r>
          </a:p>
          <a:p>
            <a:endParaRPr lang="es-ES" dirty="0"/>
          </a:p>
          <a:p>
            <a:r>
              <a:rPr lang="es-ES" dirty="0"/>
              <a:t>A menudo, los funcionarios encargados de la aplicación de la ley descubren, durante un registro o un acceso similar, que otros sistemas informáticos u otras partes del mismo sistema informático pueden contener datos que se necesitan. El Convenio de Budapest permite la ampliación del registro o acceso similar; sin embargo, esto puede estar sujeto a una autorización independiente. </a:t>
            </a:r>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12</a:t>
            </a:fld>
            <a:endParaRPr lang="es-ES"/>
          </a:p>
        </p:txBody>
      </p:sp>
    </p:spTree>
    <p:extLst>
      <p:ext uri="{BB962C8B-B14F-4D97-AF65-F5344CB8AC3E}">
        <p14:creationId xmlns:p14="http://schemas.microsoft.com/office/powerpoint/2010/main" val="1874779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19 del Convenio de Budapest con un elemento</a:t>
            </a:r>
            <a:r>
              <a:rPr lang="es-ES" b="0" dirty="0"/>
              <a:t> (“</a:t>
            </a:r>
            <a:r>
              <a:rPr lang="es-ES" sz="1200" b="0" dirty="0">
                <a:solidFill>
                  <a:srgbClr val="FF0000"/>
                </a:solidFill>
                <a:latin typeface="+mj-lt"/>
              </a:rPr>
              <a:t>confiscar u obtener de un modo similar</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pPr marL="0" marR="0" indent="0" algn="l" defTabSz="457200" rtl="0" eaLnBrk="0" fontAlgn="base" latinLnBrk="0" hangingPunct="0">
              <a:lnSpc>
                <a:spcPct val="100000"/>
              </a:lnSpc>
              <a:spcBef>
                <a:spcPct val="30000"/>
              </a:spcBef>
              <a:spcAft>
                <a:spcPct val="0"/>
              </a:spcAft>
              <a:buClrTx/>
              <a:buSzTx/>
              <a:buFontTx/>
              <a:buNone/>
              <a:tabLst/>
              <a:defRPr/>
            </a:pPr>
            <a:r>
              <a:rPr lang="es-ES" dirty="0"/>
              <a:t>El Convenio de Budapest utiliza un lenguaje tradicional y otro más específico para los sistemas informáticos, de modo que su lenguaje pueda ser tecnológicamente neutro y apropiado para todos los ordenamientos jurídicos. La confiscación o el aseguramiento similar de los datos es una de las formas en que puede ejercerse este poder. </a:t>
            </a:r>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13</a:t>
            </a:fld>
            <a:endParaRPr lang="es-ES"/>
          </a:p>
        </p:txBody>
      </p:sp>
    </p:spTree>
    <p:extLst>
      <p:ext uri="{BB962C8B-B14F-4D97-AF65-F5344CB8AC3E}">
        <p14:creationId xmlns:p14="http://schemas.microsoft.com/office/powerpoint/2010/main" val="27680622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19 del Convenio de Budapest con un elemento</a:t>
            </a:r>
            <a:r>
              <a:rPr lang="es-ES" b="0" dirty="0"/>
              <a:t> (“</a:t>
            </a:r>
            <a:r>
              <a:rPr lang="es-ES" sz="1200" b="0" dirty="0">
                <a:solidFill>
                  <a:srgbClr val="FF0000"/>
                </a:solidFill>
                <a:latin typeface="+mj-lt"/>
              </a:rPr>
              <a:t>realizar y conservar una copia</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Realizar o conservar una copia de los datos informáticos requeridos es otra forma de realizar la confiscación o el aseguramiento similar de los datos informáticos. Esto puede evitar tener que emprender la medida costosa, onerosa e invasiva de tomar físicamente los datos informáticos y los sistemas informáticos en custodia.</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14</a:t>
            </a:fld>
            <a:endParaRPr lang="es-ES"/>
          </a:p>
        </p:txBody>
      </p:sp>
    </p:spTree>
    <p:extLst>
      <p:ext uri="{BB962C8B-B14F-4D97-AF65-F5344CB8AC3E}">
        <p14:creationId xmlns:p14="http://schemas.microsoft.com/office/powerpoint/2010/main" val="31131047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19 del Convenio de Budapest con un elemento</a:t>
            </a:r>
            <a:r>
              <a:rPr lang="es-ES" b="0" dirty="0"/>
              <a:t> (“</a:t>
            </a:r>
            <a:r>
              <a:rPr lang="es-ES" sz="1200" b="0" dirty="0">
                <a:solidFill>
                  <a:srgbClr val="FF0000"/>
                </a:solidFill>
                <a:latin typeface="+mj-lt"/>
              </a:rPr>
              <a:t>preservar la integridad</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Es importante que se mantenga la integridad de los datos confiscados para que no se alteren o modifiquen en modo alguno respecto al estado en que se encontraban en el momento de su confiscación o acceso similar.</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15</a:t>
            </a:fld>
            <a:endParaRPr lang="es-ES"/>
          </a:p>
        </p:txBody>
      </p:sp>
    </p:spTree>
    <p:extLst>
      <p:ext uri="{BB962C8B-B14F-4D97-AF65-F5344CB8AC3E}">
        <p14:creationId xmlns:p14="http://schemas.microsoft.com/office/powerpoint/2010/main" val="7156389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937846" y="4454768"/>
            <a:ext cx="5234354" cy="3546231"/>
          </a:xfrm>
        </p:spPr>
        <p:txBody>
          <a:bodyPr/>
          <a:lstStyle/>
          <a:p>
            <a:r>
              <a:rPr lang="es-ES" dirty="0"/>
              <a:t>A la izquierda, esta diapositiva muestra el texto del artículo 19 del Convenio de Budapest con un elemento</a:t>
            </a:r>
            <a:r>
              <a:rPr lang="es-ES" b="0" dirty="0"/>
              <a:t> (“</a:t>
            </a:r>
            <a:r>
              <a:rPr lang="es-ES" sz="1200" b="0" dirty="0">
                <a:solidFill>
                  <a:srgbClr val="FF0000"/>
                </a:solidFill>
                <a:latin typeface="+mj-lt"/>
              </a:rPr>
              <a:t>hacer inaccesibles</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Esta es otra medida que puede llevarse a cabo con el efecto de la confiscación de datos. Los datos se hacen inaccesibles o se suprimen normalmente cuando suponen un peligro o un daño social. </a:t>
            </a:r>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16</a:t>
            </a:fld>
            <a:endParaRPr lang="es-ES"/>
          </a:p>
        </p:txBody>
      </p:sp>
    </p:spTree>
    <p:extLst>
      <p:ext uri="{BB962C8B-B14F-4D97-AF65-F5344CB8AC3E}">
        <p14:creationId xmlns:p14="http://schemas.microsoft.com/office/powerpoint/2010/main" val="37981487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19 del Convenio de Budapest con un elemento</a:t>
            </a:r>
            <a:r>
              <a:rPr lang="es-ES" b="0" dirty="0"/>
              <a:t> (“</a:t>
            </a:r>
            <a:r>
              <a:rPr lang="es-ES" sz="1200" b="0" dirty="0">
                <a:solidFill>
                  <a:srgbClr val="FF0000"/>
                </a:solidFill>
                <a:latin typeface="+mj-lt"/>
              </a:rPr>
              <a:t>toda persona que conozca el funcionamiento de un sistema informático o las medidas aplicadas para proteger los datos informáticos que contiene</a:t>
            </a:r>
            <a:r>
              <a:rPr lang="es-ES" sz="1200" b="0" dirty="0">
                <a:latin typeface="+mj-lt"/>
              </a:rPr>
              <a:t> … </a:t>
            </a:r>
            <a:r>
              <a:rPr lang="es-ES" sz="1200" b="0" dirty="0">
                <a:solidFill>
                  <a:srgbClr val="FF0000"/>
                </a:solidFill>
                <a:latin typeface="+mj-lt"/>
              </a:rPr>
              <a:t>dentro de lo razonable</a:t>
            </a:r>
            <a:r>
              <a:rPr lang="es-ES" sz="1200" b="0" dirty="0">
                <a:latin typeface="+mj-lt"/>
              </a:rPr>
              <a:t>,</a:t>
            </a:r>
            <a:r>
              <a:rPr lang="es-ES" b="0" dirty="0"/>
              <a:t>”) </a:t>
            </a:r>
            <a:r>
              <a:rPr lang="es-ES" dirty="0"/>
              <a:t>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El Convenio de Budapest reconoce que a menudo resulta gravoso para las fuerzas del orden llevar a cabo registros, confiscaciones y medidas similares sin la ayuda de los administradores de sistemas, que están más familiarizados con la ubicación y los medios para acceder a dichos datos.  El artículo 18.4 proporciona la base jurídica para cooperar con los administradores de sistemas y otras personas que tienen conocimientos sobre el funcionamiento de un sistema informático.</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17</a:t>
            </a:fld>
            <a:endParaRPr lang="es-ES"/>
          </a:p>
        </p:txBody>
      </p:sp>
    </p:spTree>
    <p:extLst>
      <p:ext uri="{BB962C8B-B14F-4D97-AF65-F5344CB8AC3E}">
        <p14:creationId xmlns:p14="http://schemas.microsoft.com/office/powerpoint/2010/main" val="17633607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19 del Convenio de Budapest con un elemento</a:t>
            </a:r>
            <a:r>
              <a:rPr lang="es-ES" b="0" dirty="0"/>
              <a:t> (“</a:t>
            </a:r>
            <a:r>
              <a:rPr lang="es-ES" sz="1200" b="0" dirty="0">
                <a:solidFill>
                  <a:srgbClr val="FF0000"/>
                </a:solidFill>
                <a:latin typeface="+mj-lt"/>
              </a:rPr>
              <a:t>sujetos a los artículos 14 y 15</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Como todos los poderes establecidos de acuerdo con el Convenio de Budapest, este poder procesal también está sujeto a condiciones y salvaguardias.  En la diapositiva se han enumerado las posibles salvaguardias pertinentes. </a:t>
            </a:r>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18</a:t>
            </a:fld>
            <a:endParaRPr lang="es-ES"/>
          </a:p>
        </p:txBody>
      </p:sp>
    </p:spTree>
    <p:extLst>
      <p:ext uri="{BB962C8B-B14F-4D97-AF65-F5344CB8AC3E}">
        <p14:creationId xmlns:p14="http://schemas.microsoft.com/office/powerpoint/2010/main" val="24153610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09ADFBB1-7B02-4717-AEA4-A0D2A92F6065}" type="slidenum">
              <a:rPr lang="en-GB" smtClean="0"/>
              <a:t>19</a:t>
            </a:fld>
            <a:endParaRPr lang="es-ES"/>
          </a:p>
        </p:txBody>
      </p:sp>
    </p:spTree>
    <p:extLst>
      <p:ext uri="{BB962C8B-B14F-4D97-AF65-F5344CB8AC3E}">
        <p14:creationId xmlns:p14="http://schemas.microsoft.com/office/powerpoint/2010/main" val="38825747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dirty="0"/>
              <a:t>Antes de adentrarnos en el tema de Internet, tenemos que aclarar lo que es una red y lo que la compone, lo cual es importante para poder entender el funcionamiento de Internet.</a:t>
            </a:r>
          </a:p>
          <a:p>
            <a:endParaRPr lang="en-GB"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20</a:t>
            </a:fld>
            <a:endParaRPr lang="es-ES" altLang="en-US"/>
          </a:p>
        </p:txBody>
      </p:sp>
    </p:spTree>
    <p:extLst>
      <p:ext uri="{BB962C8B-B14F-4D97-AF65-F5344CB8AC3E}">
        <p14:creationId xmlns:p14="http://schemas.microsoft.com/office/powerpoint/2010/main" val="6014934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s-ES" sz="1200" kern="1200" dirty="0">
                <a:solidFill>
                  <a:schemeClr val="tx1"/>
                </a:solidFill>
                <a:effectLst/>
                <a:latin typeface="+mn-lt"/>
              </a:rPr>
              <a:t> </a:t>
            </a:r>
            <a:r>
              <a:rPr lang="es-ES" dirty="0"/>
              <a:t>A veces, el investigador necesita más información reciente, en lugar de la que se obtiene con el registro o la confiscación de los datos almacenados. </a:t>
            </a:r>
          </a:p>
          <a:p>
            <a:pPr eaLnBrk="1" hangingPunct="1">
              <a:spcBef>
                <a:spcPct val="0"/>
              </a:spcBef>
            </a:pPr>
            <a:endParaRPr lang="es-ES" i="1" dirty="0"/>
          </a:p>
          <a:p>
            <a:pPr eaLnBrk="1" hangingPunct="1">
              <a:spcBef>
                <a:spcPct val="0"/>
              </a:spcBef>
            </a:pPr>
            <a:r>
              <a:rPr lang="es-ES" dirty="0"/>
              <a:t>La obtención </a:t>
            </a:r>
            <a:r>
              <a:rPr lang="es-ES" i="1" dirty="0"/>
              <a:t>en tiempo real</a:t>
            </a:r>
            <a:r>
              <a:rPr lang="es-ES" dirty="0"/>
              <a:t> de datos informáticos permite realizar investigaciones directas y se describe en el artículo 20 del Convenio de Budapest. Este tipo de medidas intrusivas requiere una legislación adecuada que permita a las fuerzas del orden obtener o registrar, por medios técnicos, datos en tiempo real, y también la facultad de obligar a los proveedores de servicios a obtener o registrar datos de sus clientes, dentro de su actividad normal, en tiempo real.</a:t>
            </a:r>
          </a:p>
          <a:p>
            <a:pPr eaLnBrk="1" hangingPunct="1">
              <a:spcBef>
                <a:spcPct val="0"/>
              </a:spcBef>
            </a:pPr>
            <a:endParaRPr lang="es-ES" dirty="0"/>
          </a:p>
          <a:p>
            <a:pPr eaLnBrk="1" hangingPunct="1">
              <a:spcBef>
                <a:spcPct val="0"/>
              </a:spcBef>
            </a:pPr>
            <a:r>
              <a:rPr lang="es-ES" dirty="0"/>
              <a:t>Este tipo de herramienta de investigación puede ser muy importante, por ejemplo, para establecer el origen de una comunicación, con vistas a identificar a un autor, en tiempo real.</a:t>
            </a:r>
          </a:p>
          <a:p>
            <a:pPr eaLnBrk="1" hangingPunct="1">
              <a:spcBef>
                <a:spcPct val="0"/>
              </a:spcBef>
            </a:pPr>
            <a:endParaRPr lang="es-ES" dirty="0"/>
          </a:p>
          <a:p>
            <a:r>
              <a:rPr lang="es-ES" dirty="0"/>
              <a:t>Cabe señalar que el §3 del artículo 20 impone a </a:t>
            </a:r>
            <a:r>
              <a:rPr lang="es-ES" sz="1200" kern="1200" dirty="0">
                <a:solidFill>
                  <a:schemeClr val="tx1"/>
                </a:solidFill>
                <a:effectLst/>
                <a:latin typeface="+mn-lt"/>
              </a:rPr>
              <a:t>las Partes la adopción de las medidas legislativas y de otro tipo que sean necesarias para obligar a los proveedores de servicios a mantener la confidencialidad del hecho de la ejecución de cualquier poder previsto en este artículo y de cualquier información relacionada con el mismo.</a:t>
            </a:r>
          </a:p>
          <a:p>
            <a:r>
              <a:rPr lang="es-ES" sz="1200" kern="1200" dirty="0">
                <a:solidFill>
                  <a:schemeClr val="tx1"/>
                </a:solidFill>
                <a:effectLst/>
                <a:latin typeface="+mn-lt"/>
              </a:rPr>
              <a:t> </a:t>
            </a:r>
          </a:p>
          <a:p>
            <a:endParaRPr lang="es-ES" sz="1200" kern="1200" dirty="0">
              <a:solidFill>
                <a:schemeClr val="tx1"/>
              </a:solidFill>
              <a:effectLst/>
              <a:latin typeface="+mn-lt"/>
            </a:endParaRPr>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21</a:t>
            </a:fld>
            <a:endParaRPr lang="es-ES"/>
          </a:p>
        </p:txBody>
      </p:sp>
    </p:spTree>
    <p:extLst>
      <p:ext uri="{BB962C8B-B14F-4D97-AF65-F5344CB8AC3E}">
        <p14:creationId xmlns:p14="http://schemas.microsoft.com/office/powerpoint/2010/main" val="1427576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20 del Convenio de Budapest con un elemento</a:t>
            </a:r>
            <a:r>
              <a:rPr lang="es-ES" b="0" dirty="0"/>
              <a:t> (“</a:t>
            </a:r>
            <a:r>
              <a:rPr lang="es-ES" sz="1200" b="0" dirty="0">
                <a:solidFill>
                  <a:srgbClr val="FF0000"/>
                </a:solidFill>
                <a:latin typeface="+mj-lt"/>
              </a:rPr>
              <a:t>obtener o grabar….obligar a un proveedor de servicios…. obtener o grabar…. colaboración y su asistencia</a:t>
            </a:r>
            <a:r>
              <a:rPr lang="es-ES" b="0" dirty="0"/>
              <a:t>”) </a:t>
            </a:r>
            <a:r>
              <a:rPr lang="es-ES" dirty="0"/>
              <a:t>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r>
              <a:rPr lang="es-ES" dirty="0"/>
              <a:t>Las autoridades competentes pueden utilizar directamente medios técnicos para recoger datos relativos al tráfico.  Dichas autoridades también pueden obligar a un proveedor de servicios a prestar asistencia a este respecto, incluso cooperando y ayudando a las autoridades competentes a ejercer este poder.</a:t>
            </a:r>
          </a:p>
          <a:p>
            <a:endParaRPr lang="es-ES" baseline="0" dirty="0"/>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22</a:t>
            </a:fld>
            <a:endParaRPr lang="es-ES"/>
          </a:p>
        </p:txBody>
      </p:sp>
    </p:spTree>
    <p:extLst>
      <p:ext uri="{BB962C8B-B14F-4D97-AF65-F5344CB8AC3E}">
        <p14:creationId xmlns:p14="http://schemas.microsoft.com/office/powerpoint/2010/main" val="28429388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20 del Convenio de Budapest con un elemento</a:t>
            </a:r>
            <a:r>
              <a:rPr lang="es-ES" b="0" dirty="0"/>
              <a:t> (“</a:t>
            </a:r>
            <a:r>
              <a:rPr lang="es-ES" sz="1200" b="0" dirty="0">
                <a:solidFill>
                  <a:srgbClr val="FF0000"/>
                </a:solidFill>
                <a:latin typeface="+mj-lt"/>
              </a:rPr>
              <a:t>medios técnicos</a:t>
            </a:r>
            <a:r>
              <a:rPr lang="es-ES" b="0" dirty="0"/>
              <a:t>”) </a:t>
            </a:r>
            <a:r>
              <a:rPr lang="es-ES" dirty="0"/>
              <a:t>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r>
              <a:rPr lang="es-ES" dirty="0"/>
              <a:t>El Convenio de Budapest es tecnológicamente neutro a este respecto, y las partes son libres de legislar sobre las medidas técnicas específicas que pueden utilizarse para recoger esos datos relativos al tráfico. </a:t>
            </a:r>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23</a:t>
            </a:fld>
            <a:endParaRPr lang="es-ES"/>
          </a:p>
        </p:txBody>
      </p:sp>
    </p:spTree>
    <p:extLst>
      <p:ext uri="{BB962C8B-B14F-4D97-AF65-F5344CB8AC3E}">
        <p14:creationId xmlns:p14="http://schemas.microsoft.com/office/powerpoint/2010/main" val="16369541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20 del Convenio de Budapest con un elemento</a:t>
            </a:r>
            <a:r>
              <a:rPr lang="es-ES" b="0" dirty="0"/>
              <a:t> (“</a:t>
            </a:r>
            <a:r>
              <a:rPr lang="es-ES" sz="1200" b="0" dirty="0">
                <a:solidFill>
                  <a:srgbClr val="FF0000"/>
                </a:solidFill>
                <a:latin typeface="+mj-lt"/>
              </a:rPr>
              <a:t>capacidades técnicas</a:t>
            </a:r>
            <a:r>
              <a:rPr lang="es-ES" b="0" dirty="0"/>
              <a:t>”) </a:t>
            </a:r>
            <a:r>
              <a:rPr lang="es-ES" dirty="0"/>
              <a:t>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Este artículo no impone al prestador de servicios la obligación de desarrollar las capacidades técnicas necesarias para poder llevar a cabo la obtención en tiempo real de los datos relativos al tráfico. Solo puede estar obligado a hacer lo que está en su capacidad técnica, independientemente de que esta se esté utilizando o no en el momento de la solicitud.</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24</a:t>
            </a:fld>
            <a:endParaRPr lang="es-ES"/>
          </a:p>
        </p:txBody>
      </p:sp>
    </p:spTree>
    <p:extLst>
      <p:ext uri="{BB962C8B-B14F-4D97-AF65-F5344CB8AC3E}">
        <p14:creationId xmlns:p14="http://schemas.microsoft.com/office/powerpoint/2010/main" val="20440785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20 del Convenio de Budapest con un elemento</a:t>
            </a:r>
            <a:r>
              <a:rPr lang="es-ES" b="0" dirty="0"/>
              <a:t> (“</a:t>
            </a:r>
            <a:r>
              <a:rPr lang="es-ES" sz="1200" b="0" dirty="0">
                <a:solidFill>
                  <a:srgbClr val="FF0000"/>
                </a:solidFill>
                <a:latin typeface="+mj-lt"/>
              </a:rPr>
              <a:t>datos relativos al tráfico</a:t>
            </a:r>
            <a:r>
              <a:rPr lang="es-ES" b="0" dirty="0"/>
              <a:t>”) resaltado</a:t>
            </a:r>
            <a:r>
              <a:rPr lang="es-ES" dirty="0"/>
              <a:t>.</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r>
              <a:rPr lang="es-ES" dirty="0"/>
              <a:t>En particular, explica qué son y qué no son datos relativos al tráfico según la definición del artículo 1 del Convenio de Budapest. </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25</a:t>
            </a:fld>
            <a:endParaRPr lang="es-ES"/>
          </a:p>
        </p:txBody>
      </p:sp>
    </p:spTree>
    <p:extLst>
      <p:ext uri="{BB962C8B-B14F-4D97-AF65-F5344CB8AC3E}">
        <p14:creationId xmlns:p14="http://schemas.microsoft.com/office/powerpoint/2010/main" val="261673455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20 del Convenio de Budapest con un elemento</a:t>
            </a:r>
            <a:r>
              <a:rPr lang="es-ES" b="0" dirty="0"/>
              <a:t> (“</a:t>
            </a:r>
            <a:r>
              <a:rPr lang="es-ES" sz="1200" b="0" dirty="0">
                <a:solidFill>
                  <a:srgbClr val="FF0000"/>
                </a:solidFill>
                <a:latin typeface="+mj-lt"/>
              </a:rPr>
              <a:t>asociados a comunicaciones específicas</a:t>
            </a:r>
            <a:r>
              <a:rPr lang="es-ES" b="0" dirty="0"/>
              <a:t>”) </a:t>
            </a:r>
            <a:r>
              <a:rPr lang="es-ES" dirty="0"/>
              <a:t>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Dada la preocupación por la privacidad asociada a la obtención en tiempo real de los datos relativos al tráfico, el ejercicio de los poderes en virtud de este artículo deberá realizarse con respecto a comunicaciones específicas y no otorgar poderes de vigilancia generales o indiscriminados a las autoridades competentes.</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endParaRPr lang="en-US" dirty="0"/>
          </a:p>
          <a:p>
            <a:endParaRPr lang="en-PK" dirty="0"/>
          </a:p>
          <a:p>
            <a:endParaRPr lang="en-PK" dirty="0"/>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26</a:t>
            </a:fld>
            <a:endParaRPr lang="es-ES"/>
          </a:p>
        </p:txBody>
      </p:sp>
    </p:spTree>
    <p:extLst>
      <p:ext uri="{BB962C8B-B14F-4D97-AF65-F5344CB8AC3E}">
        <p14:creationId xmlns:p14="http://schemas.microsoft.com/office/powerpoint/2010/main" val="17106202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20 del Convenio de Budapest con un elemento</a:t>
            </a:r>
            <a:r>
              <a:rPr lang="es-ES" b="0" dirty="0"/>
              <a:t> (“</a:t>
            </a:r>
            <a:r>
              <a:rPr lang="es-ES" sz="1200" b="0" dirty="0">
                <a:solidFill>
                  <a:srgbClr val="FF0000"/>
                </a:solidFill>
                <a:latin typeface="+mj-lt"/>
              </a:rPr>
              <a:t>en su territorio</a:t>
            </a:r>
            <a:r>
              <a:rPr lang="es-ES" b="0" dirty="0"/>
              <a:t>”) </a:t>
            </a:r>
            <a:r>
              <a:rPr lang="es-ES" dirty="0"/>
              <a:t>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endParaRPr lang="es-ES" dirty="0"/>
          </a:p>
          <a:p>
            <a:r>
              <a:rPr lang="es-ES" dirty="0"/>
              <a:t>En esta diapositiva se explica que las comunicaciones deben tener lugar dentro del territorio, es decir, que al menos una persona o dispositivo que reciba la comunicación se encuentre en el territorio. </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27</a:t>
            </a:fld>
            <a:endParaRPr lang="es-ES"/>
          </a:p>
        </p:txBody>
      </p:sp>
    </p:spTree>
    <p:extLst>
      <p:ext uri="{BB962C8B-B14F-4D97-AF65-F5344CB8AC3E}">
        <p14:creationId xmlns:p14="http://schemas.microsoft.com/office/powerpoint/2010/main" val="29785369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20 del Convenio de Budapest con un elemento</a:t>
            </a:r>
            <a:r>
              <a:rPr lang="es-ES" b="0" dirty="0"/>
              <a:t> (“</a:t>
            </a:r>
            <a:r>
              <a:rPr lang="es-ES" sz="1200" b="0" dirty="0">
                <a:solidFill>
                  <a:srgbClr val="FF0000"/>
                </a:solidFill>
                <a:latin typeface="+mj-lt"/>
              </a:rPr>
              <a:t>en su lugar, adoptar las medidas legislativas y de otro tipo que resulten necesarias</a:t>
            </a:r>
            <a:r>
              <a:rPr lang="es-ES" b="0" dirty="0"/>
              <a:t>”) </a:t>
            </a:r>
            <a:r>
              <a:rPr lang="es-ES" dirty="0"/>
              <a:t>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los países en los que existen restricciones a la obtención en tiempo real de datos relativos al tráfico por parte de las autoridades policiales, otras medidas legislativas o de otro tipo que puedan ser necesarias para garantizar el registro de dichos datos.  Estas pueden incluir la exigencia a los proveedores de servicios de que ofrezcan las facilidades técnicas necesarias para el ejercicio de sus poderes.  </a:t>
            </a:r>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28</a:t>
            </a:fld>
            <a:endParaRPr lang="es-ES"/>
          </a:p>
        </p:txBody>
      </p:sp>
    </p:spTree>
    <p:extLst>
      <p:ext uri="{BB962C8B-B14F-4D97-AF65-F5344CB8AC3E}">
        <p14:creationId xmlns:p14="http://schemas.microsoft.com/office/powerpoint/2010/main" val="25940319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20 del Convenio de Budapest con un elemento</a:t>
            </a:r>
            <a:r>
              <a:rPr lang="es-ES" b="0" dirty="0"/>
              <a:t> (“</a:t>
            </a:r>
            <a:r>
              <a:rPr lang="es-ES" sz="1200" b="0" dirty="0">
                <a:solidFill>
                  <a:srgbClr val="FF0000"/>
                </a:solidFill>
                <a:latin typeface="+mj-lt"/>
              </a:rPr>
              <a:t>obligar a un proveedor de servicios a mantener en secreto</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Es fundamental que la obtención en tiempo real los datos relativos al tráfico sea confidencial, pues de lo contrario la medida podría verse frustrada. </a:t>
            </a:r>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29</a:t>
            </a:fld>
            <a:endParaRPr lang="es-ES"/>
          </a:p>
        </p:txBody>
      </p:sp>
    </p:spTree>
    <p:extLst>
      <p:ext uri="{BB962C8B-B14F-4D97-AF65-F5344CB8AC3E}">
        <p14:creationId xmlns:p14="http://schemas.microsoft.com/office/powerpoint/2010/main" val="4272334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20 del Convenio de Budapest con un elemento</a:t>
            </a:r>
            <a:r>
              <a:rPr lang="es-ES" b="0" dirty="0"/>
              <a:t> (“</a:t>
            </a:r>
            <a:r>
              <a:rPr lang="es-ES" sz="1200" b="0" dirty="0">
                <a:solidFill>
                  <a:srgbClr val="FF0000"/>
                </a:solidFill>
                <a:latin typeface="+mj-lt"/>
              </a:rPr>
              <a:t>sujetos a los artículos 14 y 15</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30</a:t>
            </a:fld>
            <a:endParaRPr lang="es-ES"/>
          </a:p>
        </p:txBody>
      </p:sp>
    </p:spTree>
    <p:extLst>
      <p:ext uri="{BB962C8B-B14F-4D97-AF65-F5344CB8AC3E}">
        <p14:creationId xmlns:p14="http://schemas.microsoft.com/office/powerpoint/2010/main" val="31629763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09ADFBB1-7B02-4717-AEA4-A0D2A92F6065}" type="slidenum">
              <a:rPr lang="en-GB" smtClean="0"/>
              <a:t>31</a:t>
            </a:fld>
            <a:endParaRPr lang="es-ES"/>
          </a:p>
        </p:txBody>
      </p:sp>
    </p:spTree>
    <p:extLst>
      <p:ext uri="{BB962C8B-B14F-4D97-AF65-F5344CB8AC3E}">
        <p14:creationId xmlns:p14="http://schemas.microsoft.com/office/powerpoint/2010/main" val="37154544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09ADFBB1-7B02-4717-AEA4-A0D2A92F6065}" type="slidenum">
              <a:rPr lang="en-GB" smtClean="0"/>
              <a:t>32</a:t>
            </a:fld>
            <a:endParaRPr lang="es-ES"/>
          </a:p>
        </p:txBody>
      </p:sp>
    </p:spTree>
    <p:extLst>
      <p:ext uri="{BB962C8B-B14F-4D97-AF65-F5344CB8AC3E}">
        <p14:creationId xmlns:p14="http://schemas.microsoft.com/office/powerpoint/2010/main" val="14388699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s-ES" dirty="0"/>
              <a:t>Por último, aunque no por ello menos importante, en el artículo 21 se describe la interceptación de datos relativos al contenido. </a:t>
            </a:r>
          </a:p>
          <a:p>
            <a:pPr eaLnBrk="1" hangingPunct="1">
              <a:spcBef>
                <a:spcPct val="0"/>
              </a:spcBef>
            </a:pPr>
            <a:r>
              <a:rPr lang="es-ES" dirty="0"/>
              <a:t>Además de los datos relativos al tráfico, en ocasiones las fuerzas del orden pueden necesitar conocer el contenido real de las comunicaciones entre los sospechosos de un delito. Algunos países ya cuentan con disposiciones sobre las interceptaciones telefónicas, pero no todos permiten a las fuerzas del orden interceptar específicamente las comunicaciones que no sean telefónicas.</a:t>
            </a:r>
          </a:p>
          <a:p>
            <a:pPr eaLnBrk="1" hangingPunct="1">
              <a:spcBef>
                <a:spcPct val="0"/>
              </a:spcBef>
            </a:pPr>
            <a:endParaRPr lang="es-ES" dirty="0"/>
          </a:p>
          <a:p>
            <a:pPr eaLnBrk="1" hangingPunct="1">
              <a:spcBef>
                <a:spcPct val="0"/>
              </a:spcBef>
            </a:pPr>
            <a:r>
              <a:rPr lang="es-ES" dirty="0"/>
              <a:t>Por eso, en el artículo 21, concretamente, el Convenio de Budapest incluye disposiciones que permiten a los investigadores interceptar y grabar las comunicaciones de datos.</a:t>
            </a:r>
          </a:p>
          <a:p>
            <a:pPr eaLnBrk="1" hangingPunct="1">
              <a:spcBef>
                <a:spcPct val="0"/>
              </a:spcBef>
            </a:pPr>
            <a:endParaRPr lang="es-ES" dirty="0"/>
          </a:p>
          <a:p>
            <a:pPr eaLnBrk="1" hangingPunct="1">
              <a:spcBef>
                <a:spcPct val="0"/>
              </a:spcBef>
            </a:pPr>
            <a:r>
              <a:rPr lang="es-ES" dirty="0"/>
              <a:t>Además de ser una herramienta de investigación muy poderosa, la interceptación de las comunicaciones constituye también una medida muy intrusiva y solo está permitida, según los términos del Convenio, en relación con una serie de delitos graves que deben ser determinados por las leyes nacionales.</a:t>
            </a:r>
          </a:p>
          <a:p>
            <a:pPr eaLnBrk="1" hangingPunct="1">
              <a:spcBef>
                <a:spcPct val="0"/>
              </a:spcBef>
            </a:pPr>
            <a:endParaRPr lang="es-ES" dirty="0"/>
          </a:p>
          <a:p>
            <a:r>
              <a:rPr lang="es-ES" dirty="0"/>
              <a:t>Para conocer las salvaguardias adicionales relativas a la vigilancia encubierta (incluida la interceptación de datos relativos al contenido) que deben establecer las Partes del Convenio Europeo de Derechos Humanos en su legislación nacional, véase una recopilación de la jurisprudencia pertinente del Tribunal Europeo de Derechos Humanos elaborada sobre la base del artículo 8 (</a:t>
            </a:r>
            <a:r>
              <a:rPr lang="es-ES" sz="1200" kern="1200" dirty="0">
                <a:solidFill>
                  <a:schemeClr val="tx1"/>
                </a:solidFill>
                <a:effectLst/>
                <a:latin typeface="+mn-lt"/>
              </a:rPr>
              <a:t>derecho al respeto de la vida privada y familiar</a:t>
            </a:r>
            <a:r>
              <a:rPr lang="es-ES" dirty="0"/>
              <a:t> </a:t>
            </a:r>
            <a:r>
              <a:rPr lang="es-ES" sz="1200" kern="1200" dirty="0">
                <a:solidFill>
                  <a:schemeClr val="tx1"/>
                </a:solidFill>
                <a:effectLst/>
                <a:latin typeface="+mn-lt"/>
              </a:rPr>
              <a:t>, del hogar y de la correspondencia</a:t>
            </a:r>
            <a:r>
              <a:rPr lang="es-ES" dirty="0"/>
              <a:t>): http://www.echr.coe.int/Documents/FS_Mass_surveillance_ENG.pdf</a:t>
            </a:r>
          </a:p>
          <a:p>
            <a:pPr eaLnBrk="1" hangingPunct="1">
              <a:spcBef>
                <a:spcPct val="0"/>
              </a:spcBef>
            </a:pPr>
            <a:endParaRPr lang="es-ES" dirty="0"/>
          </a:p>
          <a:p>
            <a:pPr marL="0" marR="0" indent="0" algn="l" defTabSz="457200" rtl="0" eaLnBrk="1" fontAlgn="base" latinLnBrk="0" hangingPunct="1">
              <a:lnSpc>
                <a:spcPct val="100000"/>
              </a:lnSpc>
              <a:spcBef>
                <a:spcPct val="0"/>
              </a:spcBef>
              <a:spcAft>
                <a:spcPct val="0"/>
              </a:spcAft>
              <a:buClrTx/>
              <a:buSzTx/>
              <a:buFontTx/>
              <a:buNone/>
              <a:tabLst/>
              <a:defRPr/>
            </a:pPr>
            <a:r>
              <a:rPr lang="es-ES" dirty="0"/>
              <a:t>Cabe señalar que el §3 del artículo 21 impone a </a:t>
            </a:r>
            <a:r>
              <a:rPr lang="es-ES" sz="1200" kern="1200" dirty="0">
                <a:solidFill>
                  <a:schemeClr val="tx1"/>
                </a:solidFill>
                <a:effectLst/>
                <a:latin typeface="+mn-lt"/>
              </a:rPr>
              <a:t>las Partes la adopción de las medidas legislativas y de otro tipo que sean necesarias para obligar a los proveedores de servicios a mantener la confidencialidad del hecho de la ejecución de cualquier poder previsto en este artículo y de cualquier información relacionada con el mismo.</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33</a:t>
            </a:fld>
            <a:endParaRPr lang="es-ES"/>
          </a:p>
        </p:txBody>
      </p:sp>
    </p:spTree>
    <p:extLst>
      <p:ext uri="{BB962C8B-B14F-4D97-AF65-F5344CB8AC3E}">
        <p14:creationId xmlns:p14="http://schemas.microsoft.com/office/powerpoint/2010/main" val="7683025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 diapositiva muestra la captura de pantalla de un artículo de prensa que describe cómo la policía francesa, tras descubrir que los servidores de una red de chat para delincuentes estaban situados en su país, colocó un dispositivo técnico en los servidores que permitió a la policía francesa interceptar las comunicaciones. El servicio de chat, conocido como </a:t>
            </a:r>
            <a:r>
              <a:rPr lang="es-ES" dirty="0" err="1"/>
              <a:t>EncroChat</a:t>
            </a:r>
            <a:r>
              <a:rPr lang="es-ES" dirty="0"/>
              <a:t>, tenía 60.000 suscriptores. Como los mensajes enviados a través del chat se borraban automáticamente en los teléfonos del remitente y del destinatario, la policía no tuvo más remedio que interceptar las comunicaciones en directo para obtener pruebas. Estas pruebas fueron utilizadas posteriormente por organismos de toda Europa para detener a más de 800 personas. En el Reino Unido se confiscaron dos toneladas de drogas, varias docenas de armas y 54 millones de libras esterlinas en efectivo.</a:t>
            </a:r>
          </a:p>
          <a:p>
            <a:endParaRPr lang="es-ES" dirty="0"/>
          </a:p>
          <a:p>
            <a:r>
              <a:rPr lang="es-ES" dirty="0"/>
              <a:t>Enlace al artículo completo de la noticia: https://www.bbc.com/news/uk-53263310 </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34</a:t>
            </a:fld>
            <a:endParaRPr lang="es-ES"/>
          </a:p>
        </p:txBody>
      </p:sp>
    </p:spTree>
    <p:extLst>
      <p:ext uri="{BB962C8B-B14F-4D97-AF65-F5344CB8AC3E}">
        <p14:creationId xmlns:p14="http://schemas.microsoft.com/office/powerpoint/2010/main" val="13913504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21 del Convenio de Budapest con un elemento</a:t>
            </a:r>
            <a:r>
              <a:rPr lang="es-ES" b="0" dirty="0"/>
              <a:t> (“</a:t>
            </a:r>
            <a:r>
              <a:rPr lang="es-ES" sz="1200" b="0" dirty="0">
                <a:solidFill>
                  <a:srgbClr val="FF0000"/>
                </a:solidFill>
                <a:latin typeface="+mj-lt"/>
              </a:rPr>
              <a:t>delitos graves</a:t>
            </a:r>
            <a:r>
              <a:rPr lang="es-ES" b="0" dirty="0"/>
              <a:t>”) resaltado</a:t>
            </a:r>
            <a:r>
              <a:rPr lang="es-ES" dirty="0"/>
              <a:t>.</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35</a:t>
            </a:fld>
            <a:endParaRPr lang="es-ES"/>
          </a:p>
        </p:txBody>
      </p:sp>
    </p:spTree>
    <p:extLst>
      <p:ext uri="{BB962C8B-B14F-4D97-AF65-F5344CB8AC3E}">
        <p14:creationId xmlns:p14="http://schemas.microsoft.com/office/powerpoint/2010/main" val="153624979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21 del Convenio de Budapest con un elemento</a:t>
            </a:r>
            <a:r>
              <a:rPr lang="es-ES" b="0" dirty="0"/>
              <a:t> (“</a:t>
            </a:r>
            <a:r>
              <a:rPr lang="es-ES" sz="1200" b="0" dirty="0">
                <a:solidFill>
                  <a:srgbClr val="FF0000"/>
                </a:solidFill>
                <a:latin typeface="+mj-lt"/>
              </a:rPr>
              <a:t>obtener o grabar….obligar a un proveedor de servicios…. obtener o grabar…. colaboración y su asistencia</a:t>
            </a:r>
            <a:r>
              <a:rPr lang="es-ES" b="0" dirty="0"/>
              <a:t>”) </a:t>
            </a:r>
            <a:r>
              <a:rPr lang="es-ES" dirty="0"/>
              <a:t>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endParaRPr lang="es-ES" dirty="0"/>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36</a:t>
            </a:fld>
            <a:endParaRPr lang="es-ES"/>
          </a:p>
        </p:txBody>
      </p:sp>
    </p:spTree>
    <p:extLst>
      <p:ext uri="{BB962C8B-B14F-4D97-AF65-F5344CB8AC3E}">
        <p14:creationId xmlns:p14="http://schemas.microsoft.com/office/powerpoint/2010/main" val="29329808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21 del Convenio de Budapest con un elemento</a:t>
            </a:r>
            <a:r>
              <a:rPr lang="es-ES" b="0" dirty="0"/>
              <a:t> (“</a:t>
            </a:r>
            <a:r>
              <a:rPr lang="es-ES" sz="1200" b="0" dirty="0">
                <a:solidFill>
                  <a:srgbClr val="FF0000"/>
                </a:solidFill>
                <a:latin typeface="+mj-lt"/>
              </a:rPr>
              <a:t>medios técnicos</a:t>
            </a:r>
            <a:r>
              <a:rPr lang="es-ES" b="0" dirty="0"/>
              <a:t>”) </a:t>
            </a:r>
            <a:r>
              <a:rPr lang="es-ES" dirty="0"/>
              <a:t>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37</a:t>
            </a:fld>
            <a:endParaRPr lang="es-ES"/>
          </a:p>
        </p:txBody>
      </p:sp>
    </p:spTree>
    <p:extLst>
      <p:ext uri="{BB962C8B-B14F-4D97-AF65-F5344CB8AC3E}">
        <p14:creationId xmlns:p14="http://schemas.microsoft.com/office/powerpoint/2010/main" val="257867431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21 del Convenio de Budapest con un elemento</a:t>
            </a:r>
            <a:r>
              <a:rPr lang="es-ES" b="0" dirty="0"/>
              <a:t> (“</a:t>
            </a:r>
            <a:r>
              <a:rPr lang="es-ES" sz="1200" b="0" dirty="0">
                <a:solidFill>
                  <a:srgbClr val="FF0000"/>
                </a:solidFill>
                <a:latin typeface="+mj-lt"/>
              </a:rPr>
              <a:t>capacidades técnicas</a:t>
            </a:r>
            <a:r>
              <a:rPr lang="es-ES" b="0" dirty="0"/>
              <a:t>”) </a:t>
            </a:r>
            <a:r>
              <a:rPr lang="es-ES" dirty="0"/>
              <a:t>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endParaRPr lang="es-ES" dirty="0"/>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endParaRPr lang="es-ES" dirty="0"/>
          </a:p>
          <a:p>
            <a:endParaRPr lang="es-E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38</a:t>
            </a:fld>
            <a:endParaRPr lang="es-ES"/>
          </a:p>
        </p:txBody>
      </p:sp>
    </p:spTree>
    <p:extLst>
      <p:ext uri="{BB962C8B-B14F-4D97-AF65-F5344CB8AC3E}">
        <p14:creationId xmlns:p14="http://schemas.microsoft.com/office/powerpoint/2010/main" val="379017690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21 del Convenio de Budapest con un elemento</a:t>
            </a:r>
            <a:r>
              <a:rPr lang="es-ES" b="0" dirty="0"/>
              <a:t> (“</a:t>
            </a:r>
            <a:r>
              <a:rPr lang="es-ES" sz="1200" b="0" dirty="0">
                <a:solidFill>
                  <a:srgbClr val="FF0000"/>
                </a:solidFill>
                <a:latin typeface="+mj-lt"/>
              </a:rPr>
              <a:t>datos relativos al contenido</a:t>
            </a:r>
            <a:r>
              <a:rPr lang="es-ES" b="0" dirty="0"/>
              <a:t>”) resaltado</a:t>
            </a:r>
            <a:r>
              <a:rPr lang="es-ES" dirty="0"/>
              <a:t>.</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endParaRPr lang="es-ES" dirty="0"/>
          </a:p>
          <a:p>
            <a:endParaRPr lang="en-PK" dirty="0"/>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39</a:t>
            </a:fld>
            <a:endParaRPr lang="es-ES"/>
          </a:p>
        </p:txBody>
      </p:sp>
    </p:spTree>
    <p:extLst>
      <p:ext uri="{BB962C8B-B14F-4D97-AF65-F5344CB8AC3E}">
        <p14:creationId xmlns:p14="http://schemas.microsoft.com/office/powerpoint/2010/main" val="12842212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21 del Convenio de Budapest con un elemento</a:t>
            </a:r>
            <a:r>
              <a:rPr lang="es-ES" b="0" dirty="0"/>
              <a:t> (“</a:t>
            </a:r>
            <a:r>
              <a:rPr lang="es-ES" sz="1200" b="0" dirty="0">
                <a:solidFill>
                  <a:srgbClr val="FF0000"/>
                </a:solidFill>
                <a:latin typeface="+mj-lt"/>
              </a:rPr>
              <a:t>comunicaciones específicas</a:t>
            </a:r>
            <a:r>
              <a:rPr lang="es-ES" b="0" dirty="0"/>
              <a:t>”) resaltado</a:t>
            </a:r>
            <a:r>
              <a:rPr lang="es-ES" dirty="0"/>
              <a:t>.</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endParaRPr lang="en-PK" dirty="0"/>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40</a:t>
            </a:fld>
            <a:endParaRPr lang="es-ES"/>
          </a:p>
        </p:txBody>
      </p:sp>
    </p:spTree>
    <p:extLst>
      <p:ext uri="{BB962C8B-B14F-4D97-AF65-F5344CB8AC3E}">
        <p14:creationId xmlns:p14="http://schemas.microsoft.com/office/powerpoint/2010/main" val="396268221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21 del Convenio de Budapest con un elemento</a:t>
            </a:r>
            <a:r>
              <a:rPr lang="es-ES" b="0" dirty="0"/>
              <a:t> (“</a:t>
            </a:r>
            <a:r>
              <a:rPr lang="es-ES" sz="1200" b="0" dirty="0">
                <a:solidFill>
                  <a:srgbClr val="FF0000"/>
                </a:solidFill>
                <a:latin typeface="+mj-lt"/>
              </a:rPr>
              <a:t>en su territorio</a:t>
            </a:r>
            <a:r>
              <a:rPr lang="es-ES" b="0" dirty="0"/>
              <a:t>”) </a:t>
            </a:r>
            <a:r>
              <a:rPr lang="es-ES" dirty="0"/>
              <a:t>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endParaRPr lang="en-PK" dirty="0"/>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41</a:t>
            </a:fld>
            <a:endParaRPr lang="es-ES"/>
          </a:p>
        </p:txBody>
      </p:sp>
    </p:spTree>
    <p:extLst>
      <p:ext uri="{BB962C8B-B14F-4D97-AF65-F5344CB8AC3E}">
        <p14:creationId xmlns:p14="http://schemas.microsoft.com/office/powerpoint/2010/main" val="34027690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21 del Convenio de Budapest con un elemento</a:t>
            </a:r>
            <a:r>
              <a:rPr lang="es-ES" b="0" dirty="0"/>
              <a:t> (“</a:t>
            </a:r>
            <a:r>
              <a:rPr lang="es-ES" sz="1200" b="0" dirty="0">
                <a:solidFill>
                  <a:srgbClr val="FF0000"/>
                </a:solidFill>
                <a:latin typeface="+mj-lt"/>
              </a:rPr>
              <a:t>adoptar las medidas legislativas y de otro tipo que resulten necesarias</a:t>
            </a:r>
            <a:r>
              <a:rPr lang="es-ES" b="0" dirty="0"/>
              <a:t>”) </a:t>
            </a:r>
            <a:r>
              <a:rPr lang="es-ES" dirty="0"/>
              <a:t>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endParaRPr lang="es-ES" dirty="0"/>
          </a:p>
          <a:p>
            <a:endParaRPr lang="en-PK" dirty="0"/>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42</a:t>
            </a:fld>
            <a:endParaRPr lang="es-ES"/>
          </a:p>
        </p:txBody>
      </p:sp>
    </p:spTree>
    <p:extLst>
      <p:ext uri="{BB962C8B-B14F-4D97-AF65-F5344CB8AC3E}">
        <p14:creationId xmlns:p14="http://schemas.microsoft.com/office/powerpoint/2010/main" val="301140526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21 del Convenio de Budapest con un elemento</a:t>
            </a:r>
            <a:r>
              <a:rPr lang="es-ES" b="0" dirty="0"/>
              <a:t> (“</a:t>
            </a:r>
            <a:r>
              <a:rPr lang="es-ES" sz="1200" b="0" dirty="0">
                <a:solidFill>
                  <a:srgbClr val="FF0000"/>
                </a:solidFill>
                <a:latin typeface="+mj-lt"/>
              </a:rPr>
              <a:t>para obligar a un proveedor de servicios a mantener en secreto</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endParaRPr lang="en-US" dirty="0"/>
          </a:p>
          <a:p>
            <a:endParaRPr lang="en-PK" dirty="0"/>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43</a:t>
            </a:fld>
            <a:endParaRPr lang="es-ES"/>
          </a:p>
        </p:txBody>
      </p:sp>
    </p:spTree>
    <p:extLst>
      <p:ext uri="{BB962C8B-B14F-4D97-AF65-F5344CB8AC3E}">
        <p14:creationId xmlns:p14="http://schemas.microsoft.com/office/powerpoint/2010/main" val="355305055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21 del Convenio de Budapest con un elemento</a:t>
            </a:r>
            <a:r>
              <a:rPr lang="es-ES" b="0" dirty="0"/>
              <a:t> (“</a:t>
            </a:r>
            <a:r>
              <a:rPr lang="es-ES" sz="1200" b="0" dirty="0">
                <a:solidFill>
                  <a:srgbClr val="FF0000"/>
                </a:solidFill>
                <a:latin typeface="+mj-lt"/>
              </a:rPr>
              <a:t>sujetos a los artículos 14 y 15</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Como todos los poderes establecidos de acuerdo con el Convenio de Budapest, este poder procesal también está sujeto a condiciones y salvaguardias. En la diapositiva se han enumerado las posibles salvaguardias pertinentes. </a:t>
            </a:r>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44</a:t>
            </a:fld>
            <a:endParaRPr lang="es-ES"/>
          </a:p>
        </p:txBody>
      </p:sp>
    </p:spTree>
    <p:extLst>
      <p:ext uri="{BB962C8B-B14F-4D97-AF65-F5344CB8AC3E}">
        <p14:creationId xmlns:p14="http://schemas.microsoft.com/office/powerpoint/2010/main" val="343037143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El artículo 22 establece una serie de criterios con arreglo a los cuales las Partes en el Convenio de Budapest deben afirmar su jurisdicción sobre los delitos establecidos de conformidad con los artículos 2 a 11 del Convenio de Budapest. Abarca tanto el principio de territorialidad como el de nacionalidad, y también explica en qué casos las Partes pueden no aplicar determinadas disposiciones. </a:t>
            </a:r>
          </a:p>
          <a:p>
            <a:r>
              <a:rPr lang="es-ES" dirty="0"/>
              <a:t>Dada la naturaleza transnacional de la ciberdelincuencia, el artículo 22 también prevé, de manera muy importante, un proceso consultivo en el que dos Estados tengan una jurisdicción concurrente basada en su aplicación del principio de territorialidad y/o del principio de nacionalidad. </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45</a:t>
            </a:fld>
            <a:endParaRPr lang="es-ES"/>
          </a:p>
        </p:txBody>
      </p:sp>
    </p:spTree>
    <p:extLst>
      <p:ext uri="{BB962C8B-B14F-4D97-AF65-F5344CB8AC3E}">
        <p14:creationId xmlns:p14="http://schemas.microsoft.com/office/powerpoint/2010/main" val="101197473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22 del Convenio de Budapest con un elemento</a:t>
            </a:r>
            <a:r>
              <a:rPr lang="es-ES" b="0" dirty="0"/>
              <a:t> (“</a:t>
            </a:r>
            <a:r>
              <a:rPr lang="es-ES" sz="1200" b="0" dirty="0">
                <a:solidFill>
                  <a:srgbClr val="FF0000"/>
                </a:solidFill>
                <a:latin typeface="+mj-lt"/>
              </a:rPr>
              <a:t>en su territorio</a:t>
            </a:r>
            <a:r>
              <a:rPr lang="es-ES" b="0" dirty="0"/>
              <a:t>”) </a:t>
            </a:r>
            <a:r>
              <a:rPr lang="es-ES" dirty="0"/>
              <a:t>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r>
              <a:rPr lang="es-ES" dirty="0"/>
              <a:t>Este elemento expone el principio más fundamental de la territorialidad, que establece que un país puede ejercer su jurisdicción sobre un delito establecido de conformidad con el artículo 2-11 del Convenio de Budapest cuando dicho delito se haya cometido en su territorio.  En la diapositiva se ofrecen ejemplos de casos en los que una parte puede hacer valer su jurisdicción territorial. </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46</a:t>
            </a:fld>
            <a:endParaRPr lang="es-ES"/>
          </a:p>
        </p:txBody>
      </p:sp>
    </p:spTree>
    <p:extLst>
      <p:ext uri="{BB962C8B-B14F-4D97-AF65-F5344CB8AC3E}">
        <p14:creationId xmlns:p14="http://schemas.microsoft.com/office/powerpoint/2010/main" val="292691851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22 del Convenio de Budapest con un elemento</a:t>
            </a:r>
            <a:r>
              <a:rPr lang="es-ES" b="0" dirty="0"/>
              <a:t> (“</a:t>
            </a:r>
            <a:r>
              <a:rPr lang="es-ES" sz="1200" b="0" dirty="0">
                <a:solidFill>
                  <a:srgbClr val="FF0000"/>
                </a:solidFill>
                <a:latin typeface="+mj-lt"/>
              </a:rPr>
              <a:t>buque que enarbole su pabellón... aeronave matriculada según sus leyes...</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Este elemento describe aspectos adicionales al principio de territorialidad, estableciendo que un país puede ejercer su jurisdicción sobre un delito establecido de conformidad con el artículo 2-11 del Convenio de Budapest cuando dicho delito se haya cometido en un buque que enarbole su pabellón o en una aeronave matriculada según sus leyes. Esto se considera a menudo una inclusión importante, ya que los buques y las aeronaves pueden estar en un momento dado fuera de la jurisdicción territorial ordinaria de un Estado, pero éste puede seguir teniendo interés en perseguir el delito.  Muchos países también ejercen su jurisdicción en relación con los delitos ordinarios cuando se cometen en buques que enarbolan su pabellón o en aeronaves matriculadas según las leyes de sus países. </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47</a:t>
            </a:fld>
            <a:endParaRPr lang="es-ES"/>
          </a:p>
        </p:txBody>
      </p:sp>
    </p:spTree>
    <p:extLst>
      <p:ext uri="{BB962C8B-B14F-4D97-AF65-F5344CB8AC3E}">
        <p14:creationId xmlns:p14="http://schemas.microsoft.com/office/powerpoint/2010/main" val="370049338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b="0" dirty="0"/>
              <a:t>A la izquierda, esta diapositiva muestra el texto del artículo 22 del Convenio de Budapest con un elemento (“</a:t>
            </a:r>
            <a:r>
              <a:rPr lang="es-ES" sz="1200" b="0" dirty="0">
                <a:solidFill>
                  <a:srgbClr val="FF0000"/>
                </a:solidFill>
                <a:latin typeface="+mj-lt"/>
              </a:rPr>
              <a:t>uno de sus nacionales si el delito es susceptible de sanción…. en el que se cometió o….. Estado tiene competencia territorial respecto del mismo</a:t>
            </a:r>
            <a:r>
              <a:rPr lang="es-ES" b="0" dirty="0"/>
              <a:t>”) </a:t>
            </a:r>
            <a:r>
              <a:rPr lang="es-ES" dirty="0"/>
              <a:t>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Este elemento expone el principio más fundamental de la nacionalidad, que establece que un país puede ejercer su jurisdicción sobre un delito establecido de conformidad con el artículo 2-11 del Convenio de Budapest cuando dicho delito haya sido cometido por uno de sus nacionales. Existe una condición previa adicional: que el delito sea un delito en el territorio en el que se cometió, o que se cometa fuera de la jurisdicción territorial de cualquier Estado.</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48</a:t>
            </a:fld>
            <a:endParaRPr lang="es-ES"/>
          </a:p>
        </p:txBody>
      </p:sp>
    </p:spTree>
    <p:extLst>
      <p:ext uri="{BB962C8B-B14F-4D97-AF65-F5344CB8AC3E}">
        <p14:creationId xmlns:p14="http://schemas.microsoft.com/office/powerpoint/2010/main" val="42911845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b="0" dirty="0"/>
              <a:t>A la izquierda, esta diapositiva muestra el texto del artículo 22 del Convenio de Budapest con un elemento (“</a:t>
            </a:r>
            <a:r>
              <a:rPr lang="es-ES" sz="1200" b="0" dirty="0">
                <a:solidFill>
                  <a:srgbClr val="FF0000"/>
                </a:solidFill>
                <a:latin typeface="+mj-lt"/>
              </a:rPr>
              <a:t>el derecho a no aplicar, o a aplicar solo en determinados casos o condiciones, las normas sobre jurisdicción establecidas en los apartados 1.b) a 1.d</a:t>
            </a:r>
            <a:r>
              <a:rPr lang="es-ES" b="0" dirty="0"/>
              <a:t>”) </a:t>
            </a:r>
            <a:r>
              <a:rPr lang="es-ES" dirty="0"/>
              <a:t>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Este elemento esencial proporciona a los Estados la capacidad de no aplicar ciertos requisitos en relación con la jurisdicción. Efectivamente, el único requisito obligatorio en relación con la jurisdicción en virtud del Convenio de Budapest es el enumerado en el artículo 22.1.a (el principio fundamental de territorialidad).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49</a:t>
            </a:fld>
            <a:endParaRPr lang="es-ES"/>
          </a:p>
        </p:txBody>
      </p:sp>
    </p:spTree>
    <p:extLst>
      <p:ext uri="{BB962C8B-B14F-4D97-AF65-F5344CB8AC3E}">
        <p14:creationId xmlns:p14="http://schemas.microsoft.com/office/powerpoint/2010/main" val="93196518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b="0" dirty="0"/>
              <a:t>A la izquierda, esta diapositiva muestra el texto del artículo 22 del Convenio de Budapest con un elemento (“</a:t>
            </a:r>
            <a:r>
              <a:rPr lang="es-ES" sz="1200" b="0" dirty="0">
                <a:solidFill>
                  <a:srgbClr val="FF0000"/>
                </a:solidFill>
                <a:latin typeface="+mj-lt"/>
              </a:rPr>
              <a:t>presunto autor del mismo se halle en su territorio y no pueda ser extraditado… por razón únicamente de su nacionalidad</a:t>
            </a:r>
            <a:r>
              <a:rPr lang="es-ES" sz="1200" b="0" dirty="0">
                <a:latin typeface="+mj-lt"/>
              </a:rPr>
              <a:t>, </a:t>
            </a:r>
            <a:r>
              <a:rPr lang="es-ES" b="0"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r>
              <a:rPr lang="es-ES" dirty="0"/>
              <a:t>Esta diapositiva explica que una parte debe ejercer su jurisdicción si rechaza una solicitud de extradición de un presunto delincuente únicamente por su nacionalidad. </a:t>
            </a:r>
            <a:r>
              <a:rPr lang="es-ES" sz="1200" dirty="0">
                <a:latin typeface="+mj-lt"/>
              </a:rPr>
              <a:t> Esto es para asegurar que el presunto delincuente pueda ser sometido a un proceso penal en el país donde se encuentra. </a:t>
            </a:r>
            <a:endParaRPr lang="es-ES" dirty="0"/>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50</a:t>
            </a:fld>
            <a:endParaRPr lang="es-ES"/>
          </a:p>
        </p:txBody>
      </p:sp>
    </p:spTree>
    <p:extLst>
      <p:ext uri="{BB962C8B-B14F-4D97-AF65-F5344CB8AC3E}">
        <p14:creationId xmlns:p14="http://schemas.microsoft.com/office/powerpoint/2010/main" val="163875943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838200" y="4656931"/>
            <a:ext cx="5486400" cy="3600450"/>
          </a:xfrm>
        </p:spPr>
        <p:txBody>
          <a:bodyPr/>
          <a:lstStyle/>
          <a:p>
            <a:r>
              <a:rPr lang="es-ES" b="0" dirty="0"/>
              <a:t>A la izquierda, esta diapositiva muestra el texto del artículo 22 del Convenio de Budapest con un elemento (“</a:t>
            </a:r>
            <a:r>
              <a:rPr lang="es-ES" sz="1200" b="0" dirty="0">
                <a:solidFill>
                  <a:srgbClr val="FF0000"/>
                </a:solidFill>
                <a:latin typeface="+mj-lt"/>
              </a:rPr>
              <a:t>no excluye ninguna jurisdicción penal... de conformidad con su derecho interno</a:t>
            </a:r>
            <a:r>
              <a:rPr lang="es-ES" b="0"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r>
              <a:rPr lang="es-ES" dirty="0"/>
              <a:t>Una característica importante del Convenio de Budapest es que no excluye ninguna jurisdicción penal que una parte desee aplicar a través de sus disposiciones de derecho interno.</a:t>
            </a:r>
          </a:p>
          <a:p>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51</a:t>
            </a:fld>
            <a:endParaRPr lang="es-ES"/>
          </a:p>
        </p:txBody>
      </p:sp>
    </p:spTree>
    <p:extLst>
      <p:ext uri="{BB962C8B-B14F-4D97-AF65-F5344CB8AC3E}">
        <p14:creationId xmlns:p14="http://schemas.microsoft.com/office/powerpoint/2010/main" val="363826224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b="0" dirty="0"/>
              <a:t>A la izquierda, esta diapositiva muestra el texto del artículo 22 del Convenio de Budapest con un elemento (“</a:t>
            </a:r>
            <a:r>
              <a:rPr lang="es-ES" sz="1200" b="0" dirty="0">
                <a:solidFill>
                  <a:srgbClr val="FF0000"/>
                </a:solidFill>
                <a:latin typeface="+mj-lt"/>
              </a:rPr>
              <a:t>varias partes reivindiquen su jurisdicción</a:t>
            </a:r>
            <a:r>
              <a:rPr lang="es-ES" sz="1200" b="0" dirty="0">
                <a:latin typeface="+mj-lt"/>
              </a:rPr>
              <a:t>… </a:t>
            </a:r>
            <a:r>
              <a:rPr lang="es-ES" sz="1200" b="0" dirty="0">
                <a:solidFill>
                  <a:srgbClr val="FF0000"/>
                </a:solidFill>
                <a:latin typeface="+mj-lt"/>
              </a:rPr>
              <a:t>celebrarán consultas, cuando ello sea oportuno, con el fin de decidir qué jurisdicción es más adecuada para entablar la acción penal..</a:t>
            </a:r>
            <a:r>
              <a:rPr lang="es-ES" b="0"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r>
              <a:rPr lang="es-ES" dirty="0"/>
              <a:t>Dada la naturaleza transnacional de la ciberdelincuencia, no es raro que haya situaciones en las que más de una parte ejerza jurisdicción sobre un delito o un delincuente. Como se señala en el párrafo 239 del Informe Explicativo del Convenio de Budapest “</a:t>
            </a:r>
            <a:r>
              <a:rPr lang="es-ES" i="1" dirty="0"/>
              <a:t>Por ejemplo, muchos ataques de virus, fraudes e infracciones de la propiedad intelectual cometidos mediante el uso de Internet están dirigidos a víctimas radicadas en muchos Estados. Con el fin de evitar la duplicación de esfuerzos, molestias innecesarias a los testigos, o la competencia entre los funcionarios encargados de aplicar las leyes de los Estados involucrados, o para potenciar la eficiencia o la equidad del proceso.</a:t>
            </a:r>
            <a:r>
              <a:rPr lang="es-ES" dirty="0"/>
              <a:t>”</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PK"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52</a:t>
            </a:fld>
            <a:endParaRPr lang="es-ES"/>
          </a:p>
        </p:txBody>
      </p:sp>
    </p:spTree>
    <p:extLst>
      <p:ext uri="{BB962C8B-B14F-4D97-AF65-F5344CB8AC3E}">
        <p14:creationId xmlns:p14="http://schemas.microsoft.com/office/powerpoint/2010/main" val="247513195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09ADFBB1-7B02-4717-AEA4-A0D2A92F6065}" type="slidenum">
              <a:rPr lang="en-GB" smtClean="0"/>
              <a:t>53</a:t>
            </a:fld>
            <a:endParaRPr lang="es-ES"/>
          </a:p>
        </p:txBody>
      </p:sp>
    </p:spTree>
    <p:extLst>
      <p:ext uri="{BB962C8B-B14F-4D97-AF65-F5344CB8AC3E}">
        <p14:creationId xmlns:p14="http://schemas.microsoft.com/office/powerpoint/2010/main" val="417894098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B15714A6-B05B-47A5-B92B-D727BD3A45D0}"/>
              </a:ext>
            </a:extLst>
          </p:cNvPr>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3600" dirty="0"/>
              <a:t>En esta diapositiva se repiten los objetivos de esta sesión. </a:t>
            </a:r>
            <a:r>
              <a:rPr lang="es-ES" sz="3600"/>
              <a:t>El formador puede repasar estos objetivos para asegurarse de que estos aspectos se han cubierto en este módulo.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sz="3600" dirty="0"/>
          </a:p>
        </p:txBody>
      </p:sp>
    </p:spTree>
    <p:extLst>
      <p:ext uri="{BB962C8B-B14F-4D97-AF65-F5344CB8AC3E}">
        <p14:creationId xmlns:p14="http://schemas.microsoft.com/office/powerpoint/2010/main" val="4831449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09ADFBB1-7B02-4717-AEA4-A0D2A92F6065}" type="slidenum">
              <a:rPr lang="en-GB" smtClean="0"/>
              <a:t>55</a:t>
            </a:fld>
            <a:endParaRPr lang="es-ES"/>
          </a:p>
        </p:txBody>
      </p:sp>
    </p:spTree>
    <p:extLst>
      <p:ext uri="{BB962C8B-B14F-4D97-AF65-F5344CB8AC3E}">
        <p14:creationId xmlns:p14="http://schemas.microsoft.com/office/powerpoint/2010/main" val="276177605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79DE959-8F66-48C8-9B75-7129AEC57E19}"/>
              </a:ext>
            </a:extLst>
          </p:cNvPr>
          <p:cNvSpPr>
            <a:spLocks noGrp="1"/>
          </p:cNvSpPr>
          <p:nvPr>
            <p:ph type="sldNum" sz="quarter" idx="10"/>
          </p:nvPr>
        </p:nvSpPr>
        <p:spPr>
          <a:xfrm>
            <a:off x="7086600" y="6588125"/>
            <a:ext cx="2057400" cy="285810"/>
          </a:xfrm>
          <a:prstGeom prst="rect">
            <a:avLst/>
          </a:prstGeom>
        </p:spPr>
        <p:txBody>
          <a:bodyPr/>
          <a:lstStyle/>
          <a:p>
            <a:fld id="{49C04F3A-82BD-4011-AADB-1F79FD7DF4BC}" type="slidenum">
              <a:rPr lang="en-GB" smtClean="0"/>
              <a:pPr/>
              <a:t>‹Nº›</a:t>
            </a:fld>
            <a:endParaRPr lang="en-GB" dirty="0"/>
          </a:p>
        </p:txBody>
      </p:sp>
      <p:pic>
        <p:nvPicPr>
          <p:cNvPr id="6" name="Picture 5">
            <a:extLst>
              <a:ext uri="{FF2B5EF4-FFF2-40B4-BE49-F238E27FC236}">
                <a16:creationId xmlns:a16="http://schemas.microsoft.com/office/drawing/2014/main" id="{090E9091-F932-449D-A1EF-35B8A21AFB4E}"/>
              </a:ext>
            </a:extLst>
          </p:cNvPr>
          <p:cNvPicPr>
            <a:picLocks noChangeAspect="1"/>
          </p:cNvPicPr>
          <p:nvPr userDrawn="1"/>
        </p:nvPicPr>
        <p:blipFill>
          <a:blip r:embed="rId2"/>
          <a:stretch>
            <a:fillRect/>
          </a:stretch>
        </p:blipFill>
        <p:spPr>
          <a:xfrm>
            <a:off x="5041214" y="101678"/>
            <a:ext cx="4090771" cy="713294"/>
          </a:xfrm>
          <a:prstGeom prst="rect">
            <a:avLst/>
          </a:prstGeom>
        </p:spPr>
      </p:pic>
      <p:sp>
        <p:nvSpPr>
          <p:cNvPr id="11" name="Content Placeholder 10">
            <a:extLst>
              <a:ext uri="{FF2B5EF4-FFF2-40B4-BE49-F238E27FC236}">
                <a16:creationId xmlns:a16="http://schemas.microsoft.com/office/drawing/2014/main" id="{6FC767A1-DF76-4191-99F0-1311E413B2AA}"/>
              </a:ext>
            </a:extLst>
          </p:cNvPr>
          <p:cNvSpPr>
            <a:spLocks noGrp="1"/>
          </p:cNvSpPr>
          <p:nvPr>
            <p:ph sz="quarter" idx="11"/>
          </p:nvPr>
        </p:nvSpPr>
        <p:spPr>
          <a:xfrm>
            <a:off x="448274" y="1251040"/>
            <a:ext cx="8074025" cy="517525"/>
          </a:xfrm>
        </p:spPr>
        <p:txBody>
          <a:bodyPr>
            <a:normAutofit/>
          </a:bodyPr>
          <a:lstStyle>
            <a:lvl1pPr marL="0" indent="0" algn="ctr">
              <a:buNone/>
              <a:defRPr sz="1600" b="1" baseline="0">
                <a:latin typeface="Calibri" panose="020F0502020204030204" pitchFamily="34" charset="0"/>
              </a:defRPr>
            </a:lvl1pPr>
          </a:lstStyle>
          <a:p>
            <a:pPr lvl="0"/>
            <a:r>
              <a:rPr lang="en-US" dirty="0"/>
              <a:t>Click to edit Master text styles</a:t>
            </a:r>
          </a:p>
        </p:txBody>
      </p:sp>
      <p:sp>
        <p:nvSpPr>
          <p:cNvPr id="13" name="Text Placeholder 12">
            <a:extLst>
              <a:ext uri="{FF2B5EF4-FFF2-40B4-BE49-F238E27FC236}">
                <a16:creationId xmlns:a16="http://schemas.microsoft.com/office/drawing/2014/main" id="{DBE4024A-0EF9-41A2-B175-DDA4AA7DE116}"/>
              </a:ext>
            </a:extLst>
          </p:cNvPr>
          <p:cNvSpPr>
            <a:spLocks noGrp="1"/>
          </p:cNvSpPr>
          <p:nvPr>
            <p:ph type="body" sz="quarter" idx="12"/>
          </p:nvPr>
        </p:nvSpPr>
        <p:spPr>
          <a:xfrm>
            <a:off x="447677" y="2579688"/>
            <a:ext cx="8074024" cy="2673350"/>
          </a:xfrm>
        </p:spPr>
        <p:txBody>
          <a:bodyPr>
            <a:normAutofit/>
          </a:bodyPr>
          <a:lstStyle>
            <a:lvl1pPr marL="0" indent="0" algn="ctr">
              <a:buNone/>
              <a:defRPr sz="3400" b="1" i="0" baseline="0">
                <a:latin typeface="Calibri" panose="020F0502020204030204" pitchFamily="34" charset="0"/>
              </a:defRPr>
            </a:lvl1pPr>
          </a:lstStyle>
          <a:p>
            <a:pPr lvl="0"/>
            <a:endParaRPr lang="en-US" dirty="0"/>
          </a:p>
          <a:p>
            <a:pPr lvl="0"/>
            <a:endParaRPr lang="en-GB" dirty="0"/>
          </a:p>
          <a:p>
            <a:pPr lvl="0"/>
            <a:endParaRPr lang="en-GB" dirty="0"/>
          </a:p>
        </p:txBody>
      </p:sp>
      <p:sp>
        <p:nvSpPr>
          <p:cNvPr id="15" name="Text Placeholder 14">
            <a:extLst>
              <a:ext uri="{FF2B5EF4-FFF2-40B4-BE49-F238E27FC236}">
                <a16:creationId xmlns:a16="http://schemas.microsoft.com/office/drawing/2014/main" id="{7A2FE8F4-0B2F-4B6E-B4B0-927F13D7F719}"/>
              </a:ext>
            </a:extLst>
          </p:cNvPr>
          <p:cNvSpPr>
            <a:spLocks noGrp="1"/>
          </p:cNvSpPr>
          <p:nvPr>
            <p:ph type="body" sz="quarter" idx="13"/>
          </p:nvPr>
        </p:nvSpPr>
        <p:spPr>
          <a:xfrm>
            <a:off x="447675" y="5589588"/>
            <a:ext cx="8074025" cy="604837"/>
          </a:xfrm>
        </p:spPr>
        <p:txBody>
          <a:bodyPr>
            <a:normAutofit/>
          </a:bodyPr>
          <a:lstStyle>
            <a:lvl1pPr marL="0" indent="0" algn="ctr">
              <a:buNone/>
              <a:defRPr sz="1400" baseline="0">
                <a:latin typeface="Calibri" panose="020F0502020204030204" pitchFamily="34" charset="0"/>
              </a:defRPr>
            </a:lvl1pPr>
          </a:lstStyle>
          <a:p>
            <a:pPr lvl="0"/>
            <a:endParaRPr lang="en-GB" dirty="0"/>
          </a:p>
        </p:txBody>
      </p:sp>
    </p:spTree>
    <p:extLst>
      <p:ext uri="{BB962C8B-B14F-4D97-AF65-F5344CB8AC3E}">
        <p14:creationId xmlns:p14="http://schemas.microsoft.com/office/powerpoint/2010/main" val="41345303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6">
            <a:extLst>
              <a:ext uri="{FF2B5EF4-FFF2-40B4-BE49-F238E27FC236}">
                <a16:creationId xmlns:a16="http://schemas.microsoft.com/office/drawing/2014/main" id="{0D344A87-61DB-4835-BEB0-346EDFB422AE}"/>
              </a:ext>
            </a:extLst>
          </p:cNvPr>
          <p:cNvSpPr>
            <a:spLocks noGrp="1"/>
          </p:cNvSpPr>
          <p:nvPr>
            <p:ph type="sldNum" sz="quarter" idx="10"/>
          </p:nvPr>
        </p:nvSpPr>
        <p:spPr>
          <a:xfrm>
            <a:off x="7086600" y="6588125"/>
            <a:ext cx="2057400" cy="285810"/>
          </a:xfrm>
          <a:prstGeom prst="rect">
            <a:avLst/>
          </a:prstGeom>
        </p:spPr>
        <p:txBody>
          <a:bodyPr/>
          <a:lstStyle/>
          <a:p>
            <a:fld id="{49C04F3A-82BD-4011-AADB-1F79FD7DF4BC}" type="slidenum">
              <a:rPr lang="en-GB" smtClean="0"/>
              <a:pPr/>
              <a:t>‹Nº›</a:t>
            </a:fld>
            <a:endParaRPr lang="en-GB" dirty="0"/>
          </a:p>
        </p:txBody>
      </p:sp>
      <p:sp>
        <p:nvSpPr>
          <p:cNvPr id="10" name="Text Placeholder 9">
            <a:extLst>
              <a:ext uri="{FF2B5EF4-FFF2-40B4-BE49-F238E27FC236}">
                <a16:creationId xmlns:a16="http://schemas.microsoft.com/office/drawing/2014/main" id="{EF509BE8-7E65-45EB-BBBD-AD3388FF69B8}"/>
              </a:ext>
            </a:extLst>
          </p:cNvPr>
          <p:cNvSpPr>
            <a:spLocks noGrp="1"/>
          </p:cNvSpPr>
          <p:nvPr>
            <p:ph type="body" sz="quarter" idx="11"/>
          </p:nvPr>
        </p:nvSpPr>
        <p:spPr>
          <a:xfrm>
            <a:off x="2570163" y="0"/>
            <a:ext cx="6573837" cy="1043796"/>
          </a:xfrm>
        </p:spPr>
        <p:txBody>
          <a:bodyPr anchor="ctr" anchorCtr="0">
            <a:no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21173030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568F01E-E28F-48CF-A919-4F87EC7314AB}"/>
              </a:ext>
            </a:extLst>
          </p:cNvPr>
          <p:cNvSpPr/>
          <p:nvPr userDrawn="1"/>
        </p:nvSpPr>
        <p:spPr>
          <a:xfrm>
            <a:off x="0" y="6588125"/>
            <a:ext cx="9144000" cy="296863"/>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5" name="Slide Number Placeholder 4">
            <a:extLst>
              <a:ext uri="{FF2B5EF4-FFF2-40B4-BE49-F238E27FC236}">
                <a16:creationId xmlns:a16="http://schemas.microsoft.com/office/drawing/2014/main" id="{38142138-4AA3-4144-B07B-05168E07F5FA}"/>
              </a:ext>
            </a:extLst>
          </p:cNvPr>
          <p:cNvSpPr>
            <a:spLocks noGrp="1"/>
          </p:cNvSpPr>
          <p:nvPr>
            <p:ph type="sldNum" sz="quarter" idx="12"/>
          </p:nvPr>
        </p:nvSpPr>
        <p:spPr>
          <a:xfrm>
            <a:off x="7086600" y="6588125"/>
            <a:ext cx="2057400" cy="285810"/>
          </a:xfrm>
          <a:prstGeom prst="rect">
            <a:avLst/>
          </a:prstGeom>
        </p:spPr>
        <p:txBody>
          <a:bodyPr/>
          <a:lstStyle>
            <a:lvl1pPr>
              <a:defRPr sz="900" baseline="0">
                <a:latin typeface="Verdana" panose="020B0604030504040204" pitchFamily="34" charset="0"/>
              </a:defRPr>
            </a:lvl1pPr>
          </a:lstStyle>
          <a:p>
            <a:fld id="{49C04F3A-82BD-4011-AADB-1F79FD7DF4BC}" type="slidenum">
              <a:rPr lang="en-GB" smtClean="0"/>
              <a:pPr/>
              <a:t>‹Nº›</a:t>
            </a:fld>
            <a:endParaRPr lang="en-GB" dirty="0"/>
          </a:p>
        </p:txBody>
      </p:sp>
      <p:sp>
        <p:nvSpPr>
          <p:cNvPr id="11" name="Rectangle 11">
            <a:extLst>
              <a:ext uri="{FF2B5EF4-FFF2-40B4-BE49-F238E27FC236}">
                <a16:creationId xmlns:a16="http://schemas.microsoft.com/office/drawing/2014/main" id="{4E9086BA-5439-49E6-9E91-FC32A560FF1E}"/>
              </a:ext>
            </a:extLst>
          </p:cNvPr>
          <p:cNvSpPr>
            <a:spLocks noChangeArrowheads="1"/>
          </p:cNvSpPr>
          <p:nvPr userDrawn="1"/>
        </p:nvSpPr>
        <p:spPr bwMode="auto">
          <a:xfrm>
            <a:off x="0" y="6622629"/>
            <a:ext cx="396044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r>
              <a:rPr lang="es-ES" altLang="en-US" sz="900" b="1" baseline="0" dirty="0">
                <a:solidFill>
                  <a:srgbClr val="FFFFFF"/>
                </a:solidFill>
                <a:latin typeface="Verdana" panose="020B0604030504040204" pitchFamily="34" charset="0"/>
              </a:rPr>
              <a:t>www.coe.int/cybercrime</a:t>
            </a:r>
            <a:r>
              <a:rPr lang="en-US" altLang="en-US" sz="900" b="1" baseline="0" dirty="0">
                <a:solidFill>
                  <a:srgbClr val="FFFFFF"/>
                </a:solidFill>
                <a:latin typeface="Verdana" panose="020B0604030504040204" pitchFamily="34" charset="0"/>
              </a:rPr>
              <a:t>			</a:t>
            </a:r>
          </a:p>
        </p:txBody>
      </p:sp>
      <p:sp>
        <p:nvSpPr>
          <p:cNvPr id="15" name="Text Placeholder 11">
            <a:extLst>
              <a:ext uri="{FF2B5EF4-FFF2-40B4-BE49-F238E27FC236}">
                <a16:creationId xmlns:a16="http://schemas.microsoft.com/office/drawing/2014/main" id="{65D2B4B2-A487-46F2-91AA-C4BF2735A54B}"/>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20474157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50562" y="4106085"/>
            <a:ext cx="7886700" cy="1500187"/>
          </a:xfrm>
          <a:prstGeom prst="rect">
            <a:avLst/>
          </a:prstGeom>
        </p:spPr>
        <p:txBody>
          <a:bodyPr anchor="t" anchorCtr="0"/>
          <a:lstStyle>
            <a:lvl1pPr>
              <a:defRPr sz="4000" b="1" i="0" cap="all" baseline="0">
                <a:latin typeface="Calibri (heading)"/>
              </a:defRPr>
            </a:lvl1pPr>
          </a:lstStyle>
          <a:p>
            <a:r>
              <a:rPr lang="en-US" dirty="0"/>
              <a:t>Click to edit Master title style</a:t>
            </a:r>
          </a:p>
        </p:txBody>
      </p:sp>
      <p:sp>
        <p:nvSpPr>
          <p:cNvPr id="3" name="Text Placeholder 2"/>
          <p:cNvSpPr>
            <a:spLocks noGrp="1"/>
          </p:cNvSpPr>
          <p:nvPr>
            <p:ph type="body" idx="1"/>
          </p:nvPr>
        </p:nvSpPr>
        <p:spPr>
          <a:xfrm>
            <a:off x="550562" y="3666226"/>
            <a:ext cx="7886700" cy="439859"/>
          </a:xfrm>
        </p:spPr>
        <p:txBody>
          <a:bodyPr>
            <a:normAutofit/>
          </a:bodyPr>
          <a:lstStyle>
            <a:lvl1pPr marL="0" indent="0">
              <a:buNone/>
              <a:defRPr sz="2000" baseline="0">
                <a:solidFill>
                  <a:schemeClr val="tx1">
                    <a:lumMod val="50000"/>
                    <a:lumOff val="50000"/>
                  </a:schemeClr>
                </a:solidFill>
                <a:latin typeface="Calibri" panose="020F050202020403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7" name="Slide Number Placeholder 6">
            <a:extLst>
              <a:ext uri="{FF2B5EF4-FFF2-40B4-BE49-F238E27FC236}">
                <a16:creationId xmlns:a16="http://schemas.microsoft.com/office/drawing/2014/main" id="{20A8AF00-8302-4EB6-B590-39BD369534EC}"/>
              </a:ext>
            </a:extLst>
          </p:cNvPr>
          <p:cNvSpPr>
            <a:spLocks noGrp="1"/>
          </p:cNvSpPr>
          <p:nvPr>
            <p:ph type="sldNum" sz="quarter" idx="10"/>
          </p:nvPr>
        </p:nvSpPr>
        <p:spPr>
          <a:xfrm>
            <a:off x="7086600" y="6588125"/>
            <a:ext cx="2057400" cy="285810"/>
          </a:xfrm>
          <a:prstGeom prst="rect">
            <a:avLst/>
          </a:prstGeom>
        </p:spPr>
        <p:txBody>
          <a:bodyPr/>
          <a:lstStyle/>
          <a:p>
            <a:fld id="{49C04F3A-82BD-4011-AADB-1F79FD7DF4BC}" type="slidenum">
              <a:rPr lang="en-GB" smtClean="0"/>
              <a:pPr/>
              <a:t>‹Nº›</a:t>
            </a:fld>
            <a:endParaRPr lang="en-GB" dirty="0"/>
          </a:p>
        </p:txBody>
      </p:sp>
      <p:sp>
        <p:nvSpPr>
          <p:cNvPr id="12" name="Text Placeholder 11">
            <a:extLst>
              <a:ext uri="{FF2B5EF4-FFF2-40B4-BE49-F238E27FC236}">
                <a16:creationId xmlns:a16="http://schemas.microsoft.com/office/drawing/2014/main" id="{D233DBE3-4DCE-45EA-88E9-4DFE54A70D1C}"/>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19520013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28650" y="1825625"/>
            <a:ext cx="3886200" cy="4351338"/>
          </a:xfrm>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29150" y="1825625"/>
            <a:ext cx="3886200" cy="4351338"/>
          </a:xfrm>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7">
            <a:extLst>
              <a:ext uri="{FF2B5EF4-FFF2-40B4-BE49-F238E27FC236}">
                <a16:creationId xmlns:a16="http://schemas.microsoft.com/office/drawing/2014/main" id="{9F79EE9D-52D5-4B6B-99C5-F7B7EF500FFC}"/>
              </a:ext>
            </a:extLst>
          </p:cNvPr>
          <p:cNvSpPr>
            <a:spLocks noGrp="1"/>
          </p:cNvSpPr>
          <p:nvPr>
            <p:ph type="sldNum" sz="quarter" idx="10"/>
          </p:nvPr>
        </p:nvSpPr>
        <p:spPr>
          <a:xfrm>
            <a:off x="7086600" y="6588125"/>
            <a:ext cx="2057400" cy="285810"/>
          </a:xfrm>
          <a:prstGeom prst="rect">
            <a:avLst/>
          </a:prstGeom>
        </p:spPr>
        <p:txBody>
          <a:bodyPr/>
          <a:lstStyle/>
          <a:p>
            <a:fld id="{49C04F3A-82BD-4011-AADB-1F79FD7DF4BC}" type="slidenum">
              <a:rPr lang="en-GB" smtClean="0"/>
              <a:pPr/>
              <a:t>‹Nº›</a:t>
            </a:fld>
            <a:endParaRPr lang="en-GB" dirty="0"/>
          </a:p>
        </p:txBody>
      </p:sp>
      <p:sp>
        <p:nvSpPr>
          <p:cNvPr id="12" name="Text Placeholder 11">
            <a:extLst>
              <a:ext uri="{FF2B5EF4-FFF2-40B4-BE49-F238E27FC236}">
                <a16:creationId xmlns:a16="http://schemas.microsoft.com/office/drawing/2014/main" id="{CCA4FC42-7865-44A1-A558-6DAB208B7BBA}"/>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10558424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29842" y="1681163"/>
            <a:ext cx="3868340" cy="823912"/>
          </a:xfrm>
        </p:spPr>
        <p:txBody>
          <a:bodyPr anchor="b">
            <a:noAutofit/>
          </a:bodyPr>
          <a:lstStyle>
            <a:lvl1pPr marL="0" indent="0">
              <a:buNone/>
              <a:defRPr sz="2800" b="1" baseline="0">
                <a:latin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29842" y="2617213"/>
            <a:ext cx="3868340" cy="3684588"/>
          </a:xfrm>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29150" y="1681163"/>
            <a:ext cx="3887391" cy="823912"/>
          </a:xfrm>
        </p:spPr>
        <p:txBody>
          <a:bodyPr anchor="b">
            <a:noAutofit/>
          </a:bodyPr>
          <a:lstStyle>
            <a:lvl1pPr marL="0" indent="0">
              <a:buNone/>
              <a:defRPr sz="2800" b="1" baseline="0">
                <a:latin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29150" y="2617213"/>
            <a:ext cx="3887391" cy="3684588"/>
          </a:xfrm>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9">
            <a:extLst>
              <a:ext uri="{FF2B5EF4-FFF2-40B4-BE49-F238E27FC236}">
                <a16:creationId xmlns:a16="http://schemas.microsoft.com/office/drawing/2014/main" id="{D8D75C77-33AE-4D9D-81BB-E84439877287}"/>
              </a:ext>
            </a:extLst>
          </p:cNvPr>
          <p:cNvSpPr>
            <a:spLocks noGrp="1"/>
          </p:cNvSpPr>
          <p:nvPr>
            <p:ph type="sldNum" sz="quarter" idx="10"/>
          </p:nvPr>
        </p:nvSpPr>
        <p:spPr>
          <a:xfrm>
            <a:off x="7086600" y="6588125"/>
            <a:ext cx="2057400" cy="285810"/>
          </a:xfrm>
          <a:prstGeom prst="rect">
            <a:avLst/>
          </a:prstGeom>
        </p:spPr>
        <p:txBody>
          <a:bodyPr/>
          <a:lstStyle/>
          <a:p>
            <a:fld id="{49C04F3A-82BD-4011-AADB-1F79FD7DF4BC}" type="slidenum">
              <a:rPr lang="en-GB" smtClean="0"/>
              <a:pPr/>
              <a:t>‹Nº›</a:t>
            </a:fld>
            <a:endParaRPr lang="en-GB" dirty="0"/>
          </a:p>
        </p:txBody>
      </p:sp>
      <p:sp>
        <p:nvSpPr>
          <p:cNvPr id="13" name="Text Placeholder 11">
            <a:extLst>
              <a:ext uri="{FF2B5EF4-FFF2-40B4-BE49-F238E27FC236}">
                <a16:creationId xmlns:a16="http://schemas.microsoft.com/office/drawing/2014/main" id="{E8360835-D07D-47DB-8A8D-6D70C8BFA691}"/>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3399336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F3D9741-60F0-480D-8B47-D9BDE25B27A7}"/>
              </a:ext>
            </a:extLst>
          </p:cNvPr>
          <p:cNvSpPr>
            <a:spLocks noGrp="1"/>
          </p:cNvSpPr>
          <p:nvPr>
            <p:ph type="sldNum" sz="quarter" idx="10"/>
          </p:nvPr>
        </p:nvSpPr>
        <p:spPr>
          <a:xfrm>
            <a:off x="7086600" y="6588125"/>
            <a:ext cx="2057400" cy="285810"/>
          </a:xfrm>
          <a:prstGeom prst="rect">
            <a:avLst/>
          </a:prstGeom>
        </p:spPr>
        <p:txBody>
          <a:bodyPr/>
          <a:lstStyle/>
          <a:p>
            <a:fld id="{49C04F3A-82BD-4011-AADB-1F79FD7DF4BC}" type="slidenum">
              <a:rPr lang="en-GB" smtClean="0"/>
              <a:pPr/>
              <a:t>‹Nº›</a:t>
            </a:fld>
            <a:endParaRPr lang="en-GB" dirty="0"/>
          </a:p>
        </p:txBody>
      </p:sp>
      <p:sp>
        <p:nvSpPr>
          <p:cNvPr id="9" name="Text Placeholder 11">
            <a:extLst>
              <a:ext uri="{FF2B5EF4-FFF2-40B4-BE49-F238E27FC236}">
                <a16:creationId xmlns:a16="http://schemas.microsoft.com/office/drawing/2014/main" id="{A0DF66FC-D0BD-42D5-88C2-0C899A2415A4}"/>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29454627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pic>
        <p:nvPicPr>
          <p:cNvPr id="11" name="Picture 2" descr="Asking questions | TeachingEnglish | British Council | BBC">
            <a:extLst>
              <a:ext uri="{FF2B5EF4-FFF2-40B4-BE49-F238E27FC236}">
                <a16:creationId xmlns:a16="http://schemas.microsoft.com/office/drawing/2014/main" id="{4847C7E7-B06A-4BDA-9B87-24735A9E213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286000" y="2225616"/>
            <a:ext cx="4572000" cy="2794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7348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1319841"/>
            <a:ext cx="1971675" cy="4857122"/>
          </a:xfrm>
          <a:prstGeom prst="rect">
            <a:avLst/>
          </a:prstGeom>
        </p:spPr>
        <p:txBody>
          <a:bodyPr vert="eaVert"/>
          <a:lstStyle>
            <a:lvl1pPr>
              <a:defRPr baseline="0">
                <a:latin typeface="Calibri" panose="020F0502020204030204" pitchFamily="34" charset="0"/>
              </a:defRPr>
            </a:lvl1pPr>
          </a:lstStyle>
          <a:p>
            <a:r>
              <a:rPr lang="en-US" dirty="0"/>
              <a:t>Click to edit Master title style</a:t>
            </a:r>
          </a:p>
        </p:txBody>
      </p:sp>
      <p:sp>
        <p:nvSpPr>
          <p:cNvPr id="3" name="Vertical Text Placeholder 2"/>
          <p:cNvSpPr>
            <a:spLocks noGrp="1"/>
          </p:cNvSpPr>
          <p:nvPr>
            <p:ph type="body" orient="vert" idx="1"/>
          </p:nvPr>
        </p:nvSpPr>
        <p:spPr>
          <a:xfrm>
            <a:off x="628650" y="1319841"/>
            <a:ext cx="5800725" cy="4857121"/>
          </a:xfrm>
        </p:spPr>
        <p:txBody>
          <a:bodyPr vert="eaVert"/>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6">
            <a:extLst>
              <a:ext uri="{FF2B5EF4-FFF2-40B4-BE49-F238E27FC236}">
                <a16:creationId xmlns:a16="http://schemas.microsoft.com/office/drawing/2014/main" id="{B9F9D650-1009-46ED-8222-4EE43ED14297}"/>
              </a:ext>
            </a:extLst>
          </p:cNvPr>
          <p:cNvSpPr>
            <a:spLocks noGrp="1"/>
          </p:cNvSpPr>
          <p:nvPr>
            <p:ph type="sldNum" sz="quarter" idx="10"/>
          </p:nvPr>
        </p:nvSpPr>
        <p:spPr>
          <a:xfrm>
            <a:off x="7086600" y="6588125"/>
            <a:ext cx="2057400" cy="285810"/>
          </a:xfrm>
          <a:prstGeom prst="rect">
            <a:avLst/>
          </a:prstGeom>
        </p:spPr>
        <p:txBody>
          <a:bodyPr/>
          <a:lstStyle/>
          <a:p>
            <a:fld id="{49C04F3A-82BD-4011-AADB-1F79FD7DF4BC}" type="slidenum">
              <a:rPr lang="en-GB" smtClean="0"/>
              <a:pPr/>
              <a:t>‹Nº›</a:t>
            </a:fld>
            <a:endParaRPr lang="en-GB" dirty="0"/>
          </a:p>
        </p:txBody>
      </p:sp>
      <p:sp>
        <p:nvSpPr>
          <p:cNvPr id="10" name="Text Placeholder 11">
            <a:extLst>
              <a:ext uri="{FF2B5EF4-FFF2-40B4-BE49-F238E27FC236}">
                <a16:creationId xmlns:a16="http://schemas.microsoft.com/office/drawing/2014/main" id="{5C16D1AC-E422-4575-9A0B-452840BC04CB}"/>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42725250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1249599-89B8-4E5B-8E53-25E3A1D3DB77}"/>
              </a:ext>
            </a:extLst>
          </p:cNvPr>
          <p:cNvSpPr>
            <a:spLocks noGrp="1"/>
          </p:cNvSpPr>
          <p:nvPr>
            <p:ph type="dt" sz="half" idx="10"/>
          </p:nvPr>
        </p:nvSpPr>
        <p:spPr/>
        <p:txBody>
          <a:bodyPr/>
          <a:lstStyle>
            <a:lvl1pPr>
              <a:defRPr/>
            </a:lvl1pPr>
          </a:lstStyle>
          <a:p>
            <a:pPr>
              <a:defRPr/>
            </a:pPr>
            <a:fld id="{1CAE1E52-A942-4EA4-AB65-A06FB2ABB356}" type="datetimeFigureOut">
              <a:rPr lang="en-GB"/>
              <a:pPr>
                <a:defRPr/>
              </a:pPr>
              <a:t>15/07/2021</a:t>
            </a:fld>
            <a:endParaRPr lang="en-GB"/>
          </a:p>
        </p:txBody>
      </p:sp>
      <p:sp>
        <p:nvSpPr>
          <p:cNvPr id="5" name="Footer Placeholder 4">
            <a:extLst>
              <a:ext uri="{FF2B5EF4-FFF2-40B4-BE49-F238E27FC236}">
                <a16:creationId xmlns:a16="http://schemas.microsoft.com/office/drawing/2014/main" id="{F678A98B-0E09-4612-9346-46C6FC3C697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C23F55A-8CF0-4C9C-A0A6-604CE946188C}"/>
              </a:ext>
            </a:extLst>
          </p:cNvPr>
          <p:cNvSpPr>
            <a:spLocks noGrp="1"/>
          </p:cNvSpPr>
          <p:nvPr>
            <p:ph type="sldNum" sz="quarter" idx="12"/>
          </p:nvPr>
        </p:nvSpPr>
        <p:spPr>
          <a:xfrm>
            <a:off x="7086600" y="6588125"/>
            <a:ext cx="2057400" cy="285810"/>
          </a:xfrm>
          <a:prstGeom prst="rect">
            <a:avLst/>
          </a:prstGeom>
        </p:spPr>
        <p:txBody>
          <a:bodyPr/>
          <a:lstStyle>
            <a:lvl1pPr>
              <a:defRPr/>
            </a:lvl1pPr>
          </a:lstStyle>
          <a:p>
            <a:fld id="{3B3521C2-0219-4B01-9135-CC48710C7539}" type="slidenum">
              <a:rPr lang="en-GB" altLang="en-US"/>
              <a:pPr/>
              <a:t>‹Nº›</a:t>
            </a:fld>
            <a:endParaRPr lang="en-GB" altLang="en-US"/>
          </a:p>
        </p:txBody>
      </p:sp>
    </p:spTree>
    <p:extLst>
      <p:ext uri="{BB962C8B-B14F-4D97-AF65-F5344CB8AC3E}">
        <p14:creationId xmlns:p14="http://schemas.microsoft.com/office/powerpoint/2010/main" val="36563879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3E6566A-A50E-4906-A19E-4FB9E76A4144}"/>
              </a:ext>
            </a:extLst>
          </p:cNvPr>
          <p:cNvSpPr>
            <a:spLocks noGrp="1"/>
          </p:cNvSpPr>
          <p:nvPr>
            <p:ph type="dt" sz="half" idx="10"/>
          </p:nvPr>
        </p:nvSpPr>
        <p:spPr/>
        <p:txBody>
          <a:bodyPr/>
          <a:lstStyle>
            <a:lvl1pPr>
              <a:defRPr/>
            </a:lvl1pPr>
          </a:lstStyle>
          <a:p>
            <a:pPr>
              <a:defRPr/>
            </a:pPr>
            <a:fld id="{E22C3D5C-F3BE-44B6-82DD-E7C4C8916EA0}" type="datetimeFigureOut">
              <a:rPr lang="en-GB"/>
              <a:pPr>
                <a:defRPr/>
              </a:pPr>
              <a:t>15/07/2021</a:t>
            </a:fld>
            <a:endParaRPr lang="en-GB"/>
          </a:p>
        </p:txBody>
      </p:sp>
      <p:sp>
        <p:nvSpPr>
          <p:cNvPr id="5" name="Footer Placeholder 4">
            <a:extLst>
              <a:ext uri="{FF2B5EF4-FFF2-40B4-BE49-F238E27FC236}">
                <a16:creationId xmlns:a16="http://schemas.microsoft.com/office/drawing/2014/main" id="{8A268102-AF15-496D-8BA6-68A51B18504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36EC1A9-0935-48AF-98AC-717D1CEB4CF4}"/>
              </a:ext>
            </a:extLst>
          </p:cNvPr>
          <p:cNvSpPr>
            <a:spLocks noGrp="1"/>
          </p:cNvSpPr>
          <p:nvPr>
            <p:ph type="sldNum" sz="quarter" idx="12"/>
          </p:nvPr>
        </p:nvSpPr>
        <p:spPr>
          <a:xfrm>
            <a:off x="7086600" y="6588125"/>
            <a:ext cx="2057400" cy="285810"/>
          </a:xfrm>
          <a:prstGeom prst="rect">
            <a:avLst/>
          </a:prstGeom>
        </p:spPr>
        <p:txBody>
          <a:bodyPr/>
          <a:lstStyle>
            <a:lvl1pPr>
              <a:defRPr/>
            </a:lvl1pPr>
          </a:lstStyle>
          <a:p>
            <a:fld id="{A4A5ECFF-5C9A-42B4-A985-E4790B0921A2}" type="slidenum">
              <a:rPr lang="en-GB" altLang="en-US"/>
              <a:pPr/>
              <a:t>‹Nº›</a:t>
            </a:fld>
            <a:endParaRPr lang="en-GB" altLang="en-US" dirty="0"/>
          </a:p>
        </p:txBody>
      </p:sp>
    </p:spTree>
    <p:extLst>
      <p:ext uri="{BB962C8B-B14F-4D97-AF65-F5344CB8AC3E}">
        <p14:creationId xmlns:p14="http://schemas.microsoft.com/office/powerpoint/2010/main" val="15688299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5857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89B147-4B66-4E97-B70A-11C2806E34CA}"/>
              </a:ext>
            </a:extLst>
          </p:cNvPr>
          <p:cNvSpPr>
            <a:spLocks noGrp="1"/>
          </p:cNvSpPr>
          <p:nvPr>
            <p:ph type="dt" sz="half" idx="10"/>
          </p:nvPr>
        </p:nvSpPr>
        <p:spPr/>
        <p:txBody>
          <a:bodyPr/>
          <a:lstStyle>
            <a:lvl1pPr>
              <a:defRPr/>
            </a:lvl1pPr>
          </a:lstStyle>
          <a:p>
            <a:pPr>
              <a:defRPr/>
            </a:pPr>
            <a:fld id="{80AF0C5A-254C-4B55-9DDA-00B85131A43C}" type="datetimeFigureOut">
              <a:rPr lang="en-GB"/>
              <a:pPr>
                <a:defRPr/>
              </a:pPr>
              <a:t>15/07/2021</a:t>
            </a:fld>
            <a:endParaRPr lang="en-GB"/>
          </a:p>
        </p:txBody>
      </p:sp>
      <p:sp>
        <p:nvSpPr>
          <p:cNvPr id="5" name="Footer Placeholder 4">
            <a:extLst>
              <a:ext uri="{FF2B5EF4-FFF2-40B4-BE49-F238E27FC236}">
                <a16:creationId xmlns:a16="http://schemas.microsoft.com/office/drawing/2014/main" id="{B041ED0F-3F4F-4191-95D9-03287ACFF4E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CA3C550-FDA0-40D4-90E1-A3D5C9AB77DC}"/>
              </a:ext>
            </a:extLst>
          </p:cNvPr>
          <p:cNvSpPr>
            <a:spLocks noGrp="1"/>
          </p:cNvSpPr>
          <p:nvPr>
            <p:ph type="sldNum" sz="quarter" idx="12"/>
          </p:nvPr>
        </p:nvSpPr>
        <p:spPr/>
        <p:txBody>
          <a:bodyPr/>
          <a:lstStyle>
            <a:lvl1pPr>
              <a:defRPr/>
            </a:lvl1pPr>
          </a:lstStyle>
          <a:p>
            <a:fld id="{0C938412-91F3-4CFB-A3F9-23742A0FFCC3}" type="slidenum">
              <a:rPr lang="en-GB" altLang="en-US"/>
              <a:pPr/>
              <a:t>‹Nº›</a:t>
            </a:fld>
            <a:endParaRPr lang="en-GB" altLang="en-US"/>
          </a:p>
        </p:txBody>
      </p:sp>
    </p:spTree>
    <p:extLst>
      <p:ext uri="{BB962C8B-B14F-4D97-AF65-F5344CB8AC3E}">
        <p14:creationId xmlns:p14="http://schemas.microsoft.com/office/powerpoint/2010/main" val="36859287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Rectangle 6">
            <a:extLst>
              <a:ext uri="{FF2B5EF4-FFF2-40B4-BE49-F238E27FC236}">
                <a16:creationId xmlns:a16="http://schemas.microsoft.com/office/drawing/2014/main" id="{D9BE315B-93AB-4182-A682-D2D6C37D4D23}"/>
              </a:ext>
            </a:extLst>
          </p:cNvPr>
          <p:cNvSpPr/>
          <p:nvPr userDrawn="1"/>
        </p:nvSpPr>
        <p:spPr>
          <a:xfrm>
            <a:off x="0" y="-26988"/>
            <a:ext cx="9144000"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8" name="Picture 4">
            <a:extLst>
              <a:ext uri="{FF2B5EF4-FFF2-40B4-BE49-F238E27FC236}">
                <a16:creationId xmlns:a16="http://schemas.microsoft.com/office/drawing/2014/main" id="{4840FB52-8F74-4C62-BC14-146E37352582}"/>
              </a:ext>
            </a:extLst>
          </p:cNvPr>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899" y="-22225"/>
            <a:ext cx="1322388" cy="10747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a:extLst>
              <a:ext uri="{FF2B5EF4-FFF2-40B4-BE49-F238E27FC236}">
                <a16:creationId xmlns:a16="http://schemas.microsoft.com/office/drawing/2014/main" id="{AD8571B3-F2B3-4C41-8AB6-8D4158A1697F}"/>
              </a:ext>
            </a:extLst>
          </p:cNvPr>
          <p:cNvSpPr/>
          <p:nvPr userDrawn="1"/>
        </p:nvSpPr>
        <p:spPr>
          <a:xfrm>
            <a:off x="0" y="6588125"/>
            <a:ext cx="9144000" cy="296863"/>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1"/>
          <a:lstStyle/>
          <a:p>
            <a:pPr algn="ctr">
              <a:defRPr/>
            </a:pPr>
            <a:endParaRPr lang="en-GB" dirty="0"/>
          </a:p>
        </p:txBody>
      </p:sp>
      <p:sp>
        <p:nvSpPr>
          <p:cNvPr id="11" name="Rectangle 11">
            <a:extLst>
              <a:ext uri="{FF2B5EF4-FFF2-40B4-BE49-F238E27FC236}">
                <a16:creationId xmlns:a16="http://schemas.microsoft.com/office/drawing/2014/main" id="{C0713AAC-84AF-4971-8FCB-8CABFE853DD0}"/>
              </a:ext>
            </a:extLst>
          </p:cNvPr>
          <p:cNvSpPr>
            <a:spLocks noChangeArrowheads="1"/>
          </p:cNvSpPr>
          <p:nvPr userDrawn="1"/>
        </p:nvSpPr>
        <p:spPr bwMode="auto">
          <a:xfrm>
            <a:off x="-60382" y="6596936"/>
            <a:ext cx="3217653"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r>
              <a:rPr lang="es-ES" altLang="en-US" sz="900" b="1" i="0" baseline="0" dirty="0">
                <a:solidFill>
                  <a:srgbClr val="FFFFFF"/>
                </a:solidFill>
                <a:latin typeface="Verdana" panose="020B0604030504040204" pitchFamily="34" charset="0"/>
              </a:rPr>
              <a:t>www.coe.int/cybercrime</a:t>
            </a:r>
            <a:r>
              <a:rPr lang="en-US" altLang="en-US" sz="900" b="1" i="0" baseline="0" dirty="0">
                <a:solidFill>
                  <a:srgbClr val="FFFFFF"/>
                </a:solidFill>
                <a:latin typeface="Verdana" panose="020B0604030504040204" pitchFamily="34" charset="0"/>
              </a:rPr>
              <a:t>			</a:t>
            </a:r>
          </a:p>
        </p:txBody>
      </p:sp>
      <p:sp>
        <p:nvSpPr>
          <p:cNvPr id="14" name="Slide Number Placeholder 4">
            <a:extLst>
              <a:ext uri="{FF2B5EF4-FFF2-40B4-BE49-F238E27FC236}">
                <a16:creationId xmlns:a16="http://schemas.microsoft.com/office/drawing/2014/main" id="{307588A1-E747-44DA-B866-F09C9C76894B}"/>
              </a:ext>
            </a:extLst>
          </p:cNvPr>
          <p:cNvSpPr txBox="1">
            <a:spLocks/>
          </p:cNvSpPr>
          <p:nvPr userDrawn="1"/>
        </p:nvSpPr>
        <p:spPr>
          <a:xfrm>
            <a:off x="7086600" y="6588125"/>
            <a:ext cx="2057400" cy="285810"/>
          </a:xfr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49C04F3A-82BD-4011-AADB-1F79FD7DF4BC}" type="slidenum">
              <a:rPr lang="en-GB" sz="900" b="1" smtClean="0">
                <a:solidFill>
                  <a:schemeClr val="bg1"/>
                </a:solidFill>
                <a:latin typeface="Verdana" panose="020B0604030504040204" pitchFamily="34" charset="0"/>
                <a:ea typeface="Verdana" panose="020B0604030504040204" pitchFamily="34" charset="0"/>
              </a:rPr>
              <a:pPr algn="r"/>
              <a:t>‹Nº›</a:t>
            </a:fld>
            <a:endParaRPr lang="es-ES" sz="800" b="1" dirty="0">
              <a:solidFill>
                <a:schemeClr val="bg1"/>
              </a:solidFill>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2679540493"/>
      </p:ext>
    </p:extLst>
  </p:cSld>
  <p:clrMap bg1="lt1" tx1="dk1" bg2="lt2" tx2="dk2" accent1="accent1" accent2="accent2" accent3="accent3" accent4="accent4" accent5="accent5" accent6="accent6" hlink="hlink" folHlink="folHlink"/>
  <p:sldLayoutIdLst>
    <p:sldLayoutId id="2147483676" r:id="rId1"/>
    <p:sldLayoutId id="2147483662" r:id="rId2"/>
    <p:sldLayoutId id="2147483672" r:id="rId3"/>
    <p:sldLayoutId id="2147483663" r:id="rId4"/>
    <p:sldLayoutId id="2147483664" r:id="rId5"/>
    <p:sldLayoutId id="2147483665" r:id="rId6"/>
    <p:sldLayoutId id="2147483666" r:id="rId7"/>
    <p:sldLayoutId id="2147483677" r:id="rId8"/>
    <p:sldLayoutId id="2147483671" r:id="rId9"/>
    <p:sldLayoutId id="2147483678" r:id="rId10"/>
    <p:sldLayoutId id="2147483680" r:id="rId11"/>
    <p:sldLayoutId id="2147483681" r:id="rId12"/>
    <p:sldLayoutId id="2147483682"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tx1"/>
          </a:solidFill>
          <a:latin typeface="Calibri" panose="020F05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tx1"/>
          </a:solidFill>
          <a:latin typeface="Calibri" panose="020F05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tx1"/>
          </a:solidFill>
          <a:latin typeface="Calibri" panose="020F05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Calibri" panose="020F05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Calibri" panose="020F05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7.wmf"/></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8.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5.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a:extLst>
              <a:ext uri="{FF2B5EF4-FFF2-40B4-BE49-F238E27FC236}">
                <a16:creationId xmlns:a16="http://schemas.microsoft.com/office/drawing/2014/main" id="{EDF64B36-81D9-458A-A194-0F302FFF98F0}"/>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spAutoFit/>
          </a:bodyPr>
          <a:lstStyle/>
          <a:p>
            <a:pPr eaLnBrk="1" hangingPunct="1">
              <a:defRPr/>
            </a:pPr>
            <a:endParaRPr lang="en-GB" dirty="0">
              <a:latin typeface="Calibri" charset="0"/>
              <a:ea typeface="ＭＳ Ｐゴシック" charset="0"/>
            </a:endParaRPr>
          </a:p>
        </p:txBody>
      </p:sp>
      <p:pic>
        <p:nvPicPr>
          <p:cNvPr id="2054" name="Picture 8">
            <a:extLst>
              <a:ext uri="{FF2B5EF4-FFF2-40B4-BE49-F238E27FC236}">
                <a16:creationId xmlns:a16="http://schemas.microsoft.com/office/drawing/2014/main" id="{B2A2B581-F8BC-48D4-AF7E-AAF0CE808C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188913"/>
            <a:ext cx="4087813"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7" name="Rectangle 2">
            <a:extLst>
              <a:ext uri="{FF2B5EF4-FFF2-40B4-BE49-F238E27FC236}">
                <a16:creationId xmlns:a16="http://schemas.microsoft.com/office/drawing/2014/main" id="{D192EA30-54CE-4062-B518-E86D1D7BEC69}"/>
              </a:ext>
            </a:extLst>
          </p:cNvPr>
          <p:cNvSpPr>
            <a:spLocks noChangeArrowheads="1"/>
          </p:cNvSpPr>
          <p:nvPr/>
        </p:nvSpPr>
        <p:spPr bwMode="auto">
          <a:xfrm>
            <a:off x="290513" y="2352650"/>
            <a:ext cx="8599487" cy="4308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s-ES" altLang="en-US" sz="3600" b="1" dirty="0">
                <a:latin typeface="+mn-lt"/>
              </a:rPr>
              <a:t>Sesión 2.5</a:t>
            </a:r>
          </a:p>
          <a:p>
            <a:pPr algn="ctr">
              <a:spcBef>
                <a:spcPct val="0"/>
              </a:spcBef>
              <a:buNone/>
            </a:pPr>
            <a:r>
              <a:rPr lang="es-ES" altLang="en-US" sz="3600" b="1" dirty="0">
                <a:latin typeface="+mn-lt"/>
              </a:rPr>
              <a:t>Poderes procesales del Convenio de Budapest - Parte 2</a:t>
            </a:r>
            <a:endParaRPr lang="es-ES" altLang="en-US" sz="1200" b="1" dirty="0">
              <a:latin typeface="+mn-lt"/>
            </a:endParaRPr>
          </a:p>
          <a:p>
            <a:pPr algn="ctr" eaLnBrk="1" hangingPunct="1">
              <a:spcBef>
                <a:spcPct val="0"/>
              </a:spcBef>
              <a:buFontTx/>
              <a:buNone/>
            </a:pPr>
            <a:endParaRPr lang="es-ES" altLang="en-US" sz="1200" b="1" dirty="0">
              <a:latin typeface="+mn-lt"/>
            </a:endParaRPr>
          </a:p>
          <a:p>
            <a:pPr algn="ctr" eaLnBrk="1" hangingPunct="1">
              <a:spcBef>
                <a:spcPct val="0"/>
              </a:spcBef>
              <a:buFontTx/>
              <a:buNone/>
            </a:pPr>
            <a:endParaRPr lang="es-ES" altLang="en-US" sz="1200" b="1" dirty="0">
              <a:latin typeface="+mn-lt"/>
            </a:endParaRPr>
          </a:p>
          <a:p>
            <a:pPr algn="ctr" eaLnBrk="1" hangingPunct="1">
              <a:spcBef>
                <a:spcPct val="0"/>
              </a:spcBef>
              <a:buFontTx/>
              <a:buNone/>
            </a:pPr>
            <a:endParaRPr lang="es-ES" altLang="en-US" sz="1600" b="1" dirty="0">
              <a:latin typeface="+mn-lt"/>
            </a:endParaRPr>
          </a:p>
          <a:p>
            <a:pPr algn="ctr" eaLnBrk="1" hangingPunct="1">
              <a:spcBef>
                <a:spcPct val="0"/>
              </a:spcBef>
              <a:buFontTx/>
              <a:buNone/>
            </a:pPr>
            <a:r>
              <a:rPr lang="es-ES" altLang="en-US" sz="1800" b="1" dirty="0">
                <a:latin typeface="+mn-lt"/>
              </a:rPr>
              <a:t>Xxxxx XXXXXXXX</a:t>
            </a:r>
          </a:p>
          <a:p>
            <a:pPr algn="ctr" eaLnBrk="1" hangingPunct="1">
              <a:spcBef>
                <a:spcPct val="0"/>
              </a:spcBef>
              <a:buFontTx/>
              <a:buNone/>
            </a:pPr>
            <a:endParaRPr lang="es-ES" altLang="en-US" sz="600" dirty="0">
              <a:latin typeface="+mn-lt"/>
            </a:endParaRPr>
          </a:p>
          <a:p>
            <a:pPr algn="ctr" eaLnBrk="1" hangingPunct="1">
              <a:spcBef>
                <a:spcPct val="0"/>
              </a:spcBef>
              <a:buFontTx/>
              <a:buNone/>
            </a:pPr>
            <a:r>
              <a:rPr lang="es-ES" altLang="en-US" sz="1400" i="1" dirty="0">
                <a:latin typeface="+mn-lt"/>
              </a:rPr>
              <a:t>Consejo de Europa</a:t>
            </a:r>
          </a:p>
          <a:p>
            <a:pPr algn="ctr" eaLnBrk="1" hangingPunct="1">
              <a:spcBef>
                <a:spcPct val="0"/>
              </a:spcBef>
              <a:buFontTx/>
              <a:buNone/>
            </a:pPr>
            <a:endParaRPr lang="es-ES" altLang="en-US" sz="1400" b="1" dirty="0">
              <a:solidFill>
                <a:srgbClr val="2F618F"/>
              </a:solidFill>
              <a:latin typeface="+mn-lt"/>
            </a:endParaRPr>
          </a:p>
          <a:p>
            <a:pPr algn="ctr" eaLnBrk="1" hangingPunct="1">
              <a:spcBef>
                <a:spcPct val="0"/>
              </a:spcBef>
              <a:buFontTx/>
              <a:buNone/>
            </a:pPr>
            <a:r>
              <a:rPr lang="es-ES" altLang="en-US" sz="1200" b="1" dirty="0">
                <a:solidFill>
                  <a:srgbClr val="2F618F"/>
                </a:solidFill>
                <a:latin typeface="+mn-lt"/>
              </a:rPr>
              <a:t>correo electrónico</a:t>
            </a:r>
          </a:p>
          <a:p>
            <a:pPr algn="ctr" eaLnBrk="1" hangingPunct="1">
              <a:spcBef>
                <a:spcPct val="0"/>
              </a:spcBef>
              <a:buFontTx/>
              <a:buNone/>
            </a:pPr>
            <a:endParaRPr lang="es-ES" altLang="en-US" sz="1600" b="1" dirty="0">
              <a:latin typeface="+mn-lt"/>
            </a:endParaRPr>
          </a:p>
          <a:p>
            <a:pPr algn="ctr" eaLnBrk="1" hangingPunct="1">
              <a:spcBef>
                <a:spcPct val="0"/>
              </a:spcBef>
              <a:buFontTx/>
              <a:buNone/>
            </a:pPr>
            <a:endParaRPr lang="es-ES" altLang="en-US" sz="1600" b="1" dirty="0">
              <a:latin typeface="+mn-lt"/>
            </a:endParaRPr>
          </a:p>
          <a:p>
            <a:pPr algn="ctr" eaLnBrk="1" hangingPunct="1">
              <a:spcBef>
                <a:spcPct val="0"/>
              </a:spcBef>
              <a:buFontTx/>
              <a:buNone/>
            </a:pPr>
            <a:endParaRPr lang="es-ES" altLang="en-US" sz="1400" b="1" dirty="0">
              <a:latin typeface="+mn-lt"/>
            </a:endParaRPr>
          </a:p>
          <a:p>
            <a:pPr algn="ctr" eaLnBrk="1" hangingPunct="1">
              <a:spcBef>
                <a:spcPct val="0"/>
              </a:spcBef>
              <a:buFontTx/>
              <a:buNone/>
            </a:pPr>
            <a:r>
              <a:rPr lang="es-ES" altLang="en-US" sz="1600" b="1" dirty="0">
                <a:latin typeface="+mn-lt"/>
              </a:rPr>
              <a:t>DD Mes AAAA</a:t>
            </a:r>
          </a:p>
        </p:txBody>
      </p:sp>
      <p:sp>
        <p:nvSpPr>
          <p:cNvPr id="10" name="Rectangle 2">
            <a:extLst>
              <a:ext uri="{FF2B5EF4-FFF2-40B4-BE49-F238E27FC236}">
                <a16:creationId xmlns:a16="http://schemas.microsoft.com/office/drawing/2014/main" id="{DF1503B2-B0B3-4330-9439-3D5954CA1625}"/>
              </a:ext>
            </a:extLst>
          </p:cNvPr>
          <p:cNvSpPr>
            <a:spLocks noChangeArrowheads="1"/>
          </p:cNvSpPr>
          <p:nvPr/>
        </p:nvSpPr>
        <p:spPr bwMode="auto">
          <a:xfrm>
            <a:off x="365125" y="1177588"/>
            <a:ext cx="85994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s-ES" altLang="en-US" sz="1600" b="1" dirty="0">
                <a:latin typeface="+mn-lt"/>
              </a:rPr>
              <a:t>Curso introductorio de formación judicial sobre ciberdelincuencia y pruebas electrónicas</a:t>
            </a:r>
            <a:endParaRPr lang="es-ES" altLang="en-US" sz="1600" i="1" dirty="0">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53251" name="TextBox 7"/>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charset="0"/>
              </a:rPr>
              <a:t>Contenido de la sesión</a:t>
            </a:r>
            <a:endParaRPr lang="es-ES" sz="2000" dirty="0">
              <a:solidFill>
                <a:schemeClr val="bg1"/>
              </a:solidFill>
              <a:latin typeface="Verdana" charset="0"/>
              <a:cs typeface="Verdana" charset="0"/>
            </a:endParaRPr>
          </a:p>
        </p:txBody>
      </p:sp>
      <p:sp>
        <p:nvSpPr>
          <p:cNvPr id="3" name="Content Placeholder 2">
            <a:extLst>
              <a:ext uri="{FF2B5EF4-FFF2-40B4-BE49-F238E27FC236}">
                <a16:creationId xmlns:a16="http://schemas.microsoft.com/office/drawing/2014/main" id="{77B18497-BF37-4A20-ABA6-353886C26CA1}"/>
              </a:ext>
            </a:extLst>
          </p:cNvPr>
          <p:cNvSpPr>
            <a:spLocks noGrp="1"/>
          </p:cNvSpPr>
          <p:nvPr>
            <p:ph idx="1"/>
          </p:nvPr>
        </p:nvSpPr>
        <p:spPr>
          <a:xfrm>
            <a:off x="323528" y="1340767"/>
            <a:ext cx="8568952" cy="4969545"/>
          </a:xfrm>
        </p:spPr>
        <p:txBody>
          <a:bodyPr>
            <a:normAutofit/>
          </a:bodyPr>
          <a:lstStyle/>
          <a:p>
            <a:pPr marL="514350" indent="-514350">
              <a:lnSpc>
                <a:spcPct val="150000"/>
              </a:lnSpc>
              <a:buFont typeface="+mj-lt"/>
              <a:buAutoNum type="arabicPeriod"/>
            </a:pPr>
            <a:r>
              <a:rPr lang="es-ES" sz="2800" dirty="0">
                <a:latin typeface="+mn-lt"/>
              </a:rPr>
              <a:t>Registro y confiscación de datos informáticos almacenados</a:t>
            </a:r>
          </a:p>
          <a:p>
            <a:pPr marL="514350" indent="-514350">
              <a:lnSpc>
                <a:spcPct val="150000"/>
              </a:lnSpc>
              <a:buFont typeface="+mj-lt"/>
              <a:buAutoNum type="arabicPeriod"/>
            </a:pPr>
            <a:r>
              <a:rPr lang="es-ES" sz="2800" dirty="0">
                <a:latin typeface="+mn-lt"/>
              </a:rPr>
              <a:t>Obtención en tiempo real de datos relativos al tráfico</a:t>
            </a:r>
          </a:p>
          <a:p>
            <a:pPr marL="514350" indent="-514350">
              <a:lnSpc>
                <a:spcPct val="150000"/>
              </a:lnSpc>
              <a:buFont typeface="+mj-lt"/>
              <a:buAutoNum type="arabicPeriod"/>
            </a:pPr>
            <a:r>
              <a:rPr lang="es-ES" sz="2800" dirty="0">
                <a:latin typeface="+mn-lt"/>
              </a:rPr>
              <a:t>Interceptación de datos relativos al contenido</a:t>
            </a:r>
          </a:p>
          <a:p>
            <a:pPr marL="514350" indent="-514350">
              <a:lnSpc>
                <a:spcPct val="150000"/>
              </a:lnSpc>
              <a:buFont typeface="+mj-lt"/>
              <a:buAutoNum type="arabicPeriod"/>
            </a:pPr>
            <a:r>
              <a:rPr lang="es-ES" sz="2800" dirty="0">
                <a:latin typeface="+mn-lt"/>
              </a:rPr>
              <a:t>Jurisdicción </a:t>
            </a:r>
          </a:p>
        </p:txBody>
      </p:sp>
    </p:spTree>
    <p:extLst>
      <p:ext uri="{BB962C8B-B14F-4D97-AF65-F5344CB8AC3E}">
        <p14:creationId xmlns:p14="http://schemas.microsoft.com/office/powerpoint/2010/main" val="42140872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53251" name="TextBox 7"/>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charset="0"/>
              </a:rPr>
              <a:t>Propósito de la sesión</a:t>
            </a:r>
            <a:endParaRPr lang="es-ES" sz="2000" dirty="0">
              <a:solidFill>
                <a:schemeClr val="bg1"/>
              </a:solidFill>
              <a:latin typeface="Verdana" charset="0"/>
              <a:cs typeface="Verdana" charset="0"/>
            </a:endParaRPr>
          </a:p>
        </p:txBody>
      </p:sp>
      <p:sp>
        <p:nvSpPr>
          <p:cNvPr id="3" name="Content Placeholder 2">
            <a:extLst>
              <a:ext uri="{FF2B5EF4-FFF2-40B4-BE49-F238E27FC236}">
                <a16:creationId xmlns:a16="http://schemas.microsoft.com/office/drawing/2014/main" id="{77B18497-BF37-4A20-ABA6-353886C26CA1}"/>
              </a:ext>
            </a:extLst>
          </p:cNvPr>
          <p:cNvSpPr>
            <a:spLocks noGrp="1"/>
          </p:cNvSpPr>
          <p:nvPr>
            <p:ph idx="1"/>
          </p:nvPr>
        </p:nvSpPr>
        <p:spPr>
          <a:xfrm>
            <a:off x="215739" y="2403610"/>
            <a:ext cx="8712522" cy="2548481"/>
          </a:xfrm>
        </p:spPr>
        <p:txBody>
          <a:bodyPr>
            <a:normAutofit lnSpcReduction="10000"/>
          </a:bodyPr>
          <a:lstStyle/>
          <a:p>
            <a:pPr marL="0" indent="0" algn="just">
              <a:buNone/>
            </a:pPr>
            <a:r>
              <a:rPr lang="es-ES" dirty="0">
                <a:latin typeface="+mn-lt"/>
              </a:rPr>
              <a:t>El propósito de esta sesión es que los participantes conozcan a fondo los elementos de los poderes procesales relacionados con el registro y la confiscación de los datos informáticos almacenados, la obtención en tiempo real de los datos relativos al tráfico y la interceptación de los datos relativos al contenido, así como el ámbito jurisdiccional del Convenio de Budapest.  </a:t>
            </a:r>
          </a:p>
        </p:txBody>
      </p:sp>
    </p:spTree>
    <p:extLst>
      <p:ext uri="{BB962C8B-B14F-4D97-AF65-F5344CB8AC3E}">
        <p14:creationId xmlns:p14="http://schemas.microsoft.com/office/powerpoint/2010/main" val="8553731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53251" name="TextBox 7"/>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charset="0"/>
              </a:rPr>
              <a:t>Objetivos de la sesión</a:t>
            </a:r>
            <a:endParaRPr lang="es-ES" sz="2000" dirty="0">
              <a:solidFill>
                <a:schemeClr val="bg1"/>
              </a:solidFill>
              <a:latin typeface="Verdana" charset="0"/>
              <a:cs typeface="Verdana" charset="0"/>
            </a:endParaRPr>
          </a:p>
        </p:txBody>
      </p:sp>
      <p:sp>
        <p:nvSpPr>
          <p:cNvPr id="3" name="Content Placeholder 2">
            <a:extLst>
              <a:ext uri="{FF2B5EF4-FFF2-40B4-BE49-F238E27FC236}">
                <a16:creationId xmlns:a16="http://schemas.microsoft.com/office/drawing/2014/main" id="{77B18497-BF37-4A20-ABA6-353886C26CA1}"/>
              </a:ext>
            </a:extLst>
          </p:cNvPr>
          <p:cNvSpPr>
            <a:spLocks noGrp="1"/>
          </p:cNvSpPr>
          <p:nvPr>
            <p:ph idx="1"/>
          </p:nvPr>
        </p:nvSpPr>
        <p:spPr>
          <a:xfrm>
            <a:off x="213800" y="1913791"/>
            <a:ext cx="8712522" cy="3475073"/>
          </a:xfrm>
        </p:spPr>
        <p:txBody>
          <a:bodyPr>
            <a:normAutofit lnSpcReduction="10000"/>
          </a:bodyPr>
          <a:lstStyle/>
          <a:p>
            <a:pPr marL="0" indent="0" algn="just">
              <a:buNone/>
            </a:pPr>
            <a:r>
              <a:rPr lang="es-ES" sz="3000" dirty="0">
                <a:latin typeface="+mn-lt"/>
              </a:rPr>
              <a:t>Al final de la lección los alumnos podrán:</a:t>
            </a:r>
          </a:p>
          <a:p>
            <a:pPr algn="just"/>
            <a:r>
              <a:rPr lang="es-ES" sz="2700" dirty="0">
                <a:latin typeface="+mn-lt"/>
              </a:rPr>
              <a:t>Identificar los elementos de los poderes procesales de:  </a:t>
            </a:r>
          </a:p>
          <a:p>
            <a:pPr lvl="1" algn="just"/>
            <a:r>
              <a:rPr lang="es-ES" sz="2600" dirty="0">
                <a:latin typeface="+mn-lt"/>
              </a:rPr>
              <a:t>Registro y confiscación de datos informáticos almacenados</a:t>
            </a:r>
          </a:p>
          <a:p>
            <a:pPr lvl="1" algn="just"/>
            <a:r>
              <a:rPr lang="es-ES" sz="2600" dirty="0">
                <a:latin typeface="+mn-lt"/>
              </a:rPr>
              <a:t>Obtención en tiempo real de datos relativos al tráfico</a:t>
            </a:r>
          </a:p>
          <a:p>
            <a:pPr lvl="1" algn="just"/>
            <a:r>
              <a:rPr lang="es-ES" sz="2600" dirty="0">
                <a:latin typeface="+mn-lt"/>
              </a:rPr>
              <a:t>Interceptación de datos relativos al contenido</a:t>
            </a:r>
          </a:p>
          <a:p>
            <a:pPr algn="just"/>
            <a:r>
              <a:rPr lang="es-ES" sz="2700" dirty="0">
                <a:latin typeface="+mn-lt"/>
              </a:rPr>
              <a:t>Comprender el ámbito jurisdiccional del Convenio de Budapest</a:t>
            </a:r>
          </a:p>
        </p:txBody>
      </p:sp>
    </p:spTree>
    <p:extLst>
      <p:ext uri="{BB962C8B-B14F-4D97-AF65-F5344CB8AC3E}">
        <p14:creationId xmlns:p14="http://schemas.microsoft.com/office/powerpoint/2010/main" val="13051497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A244C-489D-417D-B8AB-CB954192CB36}"/>
              </a:ext>
            </a:extLst>
          </p:cNvPr>
          <p:cNvSpPr>
            <a:spLocks noGrp="1"/>
          </p:cNvSpPr>
          <p:nvPr>
            <p:ph type="title"/>
          </p:nvPr>
        </p:nvSpPr>
        <p:spPr/>
        <p:txBody>
          <a:bodyPr/>
          <a:lstStyle/>
          <a:p>
            <a:r>
              <a:rPr lang="es-ES" dirty="0">
                <a:latin typeface="+mn-lt"/>
              </a:rPr>
              <a:t>REGISTRO Y CONFISCACIÓN de datos informáticos almacenados</a:t>
            </a:r>
          </a:p>
        </p:txBody>
      </p:sp>
      <p:sp>
        <p:nvSpPr>
          <p:cNvPr id="3" name="Text Placeholder 2">
            <a:extLst>
              <a:ext uri="{FF2B5EF4-FFF2-40B4-BE49-F238E27FC236}">
                <a16:creationId xmlns:a16="http://schemas.microsoft.com/office/drawing/2014/main" id="{E380FE40-902C-48A0-8E4E-962AA387FB67}"/>
              </a:ext>
            </a:extLst>
          </p:cNvPr>
          <p:cNvSpPr>
            <a:spLocks noGrp="1"/>
          </p:cNvSpPr>
          <p:nvPr>
            <p:ph type="body" idx="1"/>
          </p:nvPr>
        </p:nvSpPr>
        <p:spPr/>
        <p:txBody>
          <a:bodyPr/>
          <a:lstStyle/>
          <a:p>
            <a:r>
              <a:rPr lang="es-ES"/>
              <a:t>Poderes procesales del Convenio de Budapest (Parte 2)</a:t>
            </a:r>
          </a:p>
        </p:txBody>
      </p:sp>
      <p:sp>
        <p:nvSpPr>
          <p:cNvPr id="9" name="TextBox 7">
            <a:extLst>
              <a:ext uri="{FF2B5EF4-FFF2-40B4-BE49-F238E27FC236}">
                <a16:creationId xmlns:a16="http://schemas.microsoft.com/office/drawing/2014/main" id="{7B9BC96D-6AC8-4249-9F3D-D92372DB1900}"/>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charset="0"/>
              </a:rPr>
              <a:t>Sección 1</a:t>
            </a:r>
            <a:endParaRPr lang="es-ES" sz="2000" dirty="0">
              <a:solidFill>
                <a:schemeClr val="bg1"/>
              </a:solidFill>
              <a:latin typeface="Verdana" charset="0"/>
              <a:cs typeface="Verdana" charset="0"/>
            </a:endParaRPr>
          </a:p>
        </p:txBody>
      </p:sp>
      <p:sp>
        <p:nvSpPr>
          <p:cNvPr id="12" name="Slide Number Placeholder 4">
            <a:extLst>
              <a:ext uri="{FF2B5EF4-FFF2-40B4-BE49-F238E27FC236}">
                <a16:creationId xmlns:a16="http://schemas.microsoft.com/office/drawing/2014/main" id="{4120CC53-4CBC-4E13-B00B-B6842626CCD1}"/>
              </a:ext>
            </a:extLst>
          </p:cNvPr>
          <p:cNvSpPr txBox="1">
            <a:spLocks/>
          </p:cNvSpPr>
          <p:nvPr/>
        </p:nvSpPr>
        <p:spPr>
          <a:xfrm>
            <a:off x="7086600" y="6588125"/>
            <a:ext cx="2057400" cy="285810"/>
          </a:xfr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49C04F3A-82BD-4011-AADB-1F79FD7DF4BC}" type="slidenum">
              <a:rPr lang="en-GB" sz="900" b="1" smtClean="0">
                <a:solidFill>
                  <a:schemeClr val="bg1"/>
                </a:solidFill>
                <a:latin typeface="Verdana" panose="020B0604030504040204" pitchFamily="34" charset="0"/>
                <a:ea typeface="Verdana" panose="020B0604030504040204" pitchFamily="34" charset="0"/>
              </a:rPr>
              <a:pPr algn="r"/>
              <a:t>5</a:t>
            </a:fld>
            <a:endParaRPr lang="es-ES" sz="800" b="1" dirty="0">
              <a:solidFill>
                <a:schemeClr val="bg1"/>
              </a:solidFill>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32048175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44624"/>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Registro y confiscación </a:t>
            </a:r>
          </a:p>
          <a:p>
            <a:pPr algn="r"/>
            <a:r>
              <a:rPr lang="es-ES" sz="2700" dirty="0">
                <a:solidFill>
                  <a:schemeClr val="bg1"/>
                </a:solidFill>
                <a:latin typeface="Verdana" panose="020B0604030504040204" pitchFamily="34" charset="0"/>
              </a:rPr>
              <a:t>de datos informáticos almacenados</a:t>
            </a:r>
          </a:p>
        </p:txBody>
      </p:sp>
      <p:sp>
        <p:nvSpPr>
          <p:cNvPr id="2" name="Rectangle 3">
            <a:extLst>
              <a:ext uri="{FF2B5EF4-FFF2-40B4-BE49-F238E27FC236}">
                <a16:creationId xmlns:a16="http://schemas.microsoft.com/office/drawing/2014/main" id="{4B7A20FD-779E-46A1-B7F9-46B26961CD96}"/>
              </a:ext>
            </a:extLst>
          </p:cNvPr>
          <p:cNvSpPr txBox="1">
            <a:spLocks/>
          </p:cNvSpPr>
          <p:nvPr/>
        </p:nvSpPr>
        <p:spPr bwMode="auto">
          <a:xfrm>
            <a:off x="395536" y="1259474"/>
            <a:ext cx="8519885" cy="5121690"/>
          </a:xfrm>
          <a:prstGeom prst="rect">
            <a:avLst/>
          </a:prstGeom>
          <a:noFill/>
          <a:ln w="38100">
            <a:solidFill>
              <a:srgbClr val="FF0000"/>
            </a:solidFill>
            <a:miter lim="800000"/>
            <a:headEnd/>
            <a:tailEnd/>
          </a:ln>
        </p:spPr>
        <p:txBody>
          <a:bodyPr vert="horz" wrap="square" lIns="91440" tIns="45720" rIns="91440" bIns="45720" numCol="1" anchor="ctr" anchorCtr="0" compatLnSpc="1">
            <a:prstTxWarp prst="textNoShape">
              <a:avLst/>
            </a:prstTxWarp>
          </a:bodyPr>
          <a:lstStyle>
            <a:lvl1pPr marL="342900" indent="-342900" algn="l" defTabSz="457200"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eaLnBrk="1" hangingPunct="1">
              <a:lnSpc>
                <a:spcPct val="80000"/>
              </a:lnSpc>
              <a:spcBef>
                <a:spcPts val="600"/>
              </a:spcBef>
              <a:spcAft>
                <a:spcPts val="1200"/>
              </a:spcAft>
              <a:buFont typeface="Arial" pitchFamily="34" charset="0"/>
              <a:buNone/>
              <a:defRPr/>
            </a:pPr>
            <a:r>
              <a:rPr lang="es-ES" altLang="sr-Latn-RS" sz="2600" b="1" i="1" dirty="0"/>
              <a:t>Registro y confiscación de datos informáticos almacenados</a:t>
            </a:r>
          </a:p>
          <a:p>
            <a:pPr marL="0" indent="0" algn="ctr" eaLnBrk="1" hangingPunct="1">
              <a:lnSpc>
                <a:spcPct val="80000"/>
              </a:lnSpc>
              <a:spcBef>
                <a:spcPts val="600"/>
              </a:spcBef>
              <a:spcAft>
                <a:spcPts val="1200"/>
              </a:spcAft>
              <a:buFont typeface="Arial" pitchFamily="34" charset="0"/>
              <a:buNone/>
              <a:defRPr/>
            </a:pPr>
            <a:r>
              <a:rPr lang="es-ES" altLang="sr-Latn-RS" sz="2600" b="1" i="1" dirty="0"/>
              <a:t>(Artículo 19 - Convenio de Budapest)</a:t>
            </a:r>
          </a:p>
          <a:p>
            <a:pPr eaLnBrk="1" hangingPunct="1">
              <a:lnSpc>
                <a:spcPct val="80000"/>
              </a:lnSpc>
              <a:spcBef>
                <a:spcPts val="600"/>
              </a:spcBef>
              <a:spcAft>
                <a:spcPts val="1200"/>
              </a:spcAft>
              <a:defRPr/>
            </a:pPr>
            <a:r>
              <a:rPr lang="es-ES" altLang="sr-Latn-RS" sz="2400" b="1" i="1" dirty="0"/>
              <a:t>Dónde</a:t>
            </a:r>
            <a:r>
              <a:rPr lang="es-ES" altLang="sr-Latn-RS" sz="2400" i="1" dirty="0"/>
              <a:t>:</a:t>
            </a:r>
          </a:p>
          <a:p>
            <a:pPr lvl="1" eaLnBrk="1" hangingPunct="1">
              <a:lnSpc>
                <a:spcPct val="80000"/>
              </a:lnSpc>
              <a:spcBef>
                <a:spcPts val="600"/>
              </a:spcBef>
              <a:spcAft>
                <a:spcPts val="1200"/>
              </a:spcAft>
              <a:defRPr/>
            </a:pPr>
            <a:r>
              <a:rPr lang="es-ES" altLang="sr-Latn-RS" sz="2000" i="1" dirty="0"/>
              <a:t>En un sistema informático o parte de él</a:t>
            </a:r>
          </a:p>
          <a:p>
            <a:pPr lvl="1" eaLnBrk="1" hangingPunct="1">
              <a:lnSpc>
                <a:spcPct val="80000"/>
              </a:lnSpc>
              <a:spcBef>
                <a:spcPts val="600"/>
              </a:spcBef>
              <a:spcAft>
                <a:spcPts val="1200"/>
              </a:spcAft>
              <a:defRPr/>
            </a:pPr>
            <a:r>
              <a:rPr lang="es-ES" altLang="sr-Latn-RS" sz="2000" i="1" dirty="0"/>
              <a:t>En un dispositivo de almacenamiento </a:t>
            </a:r>
          </a:p>
          <a:p>
            <a:pPr lvl="1" eaLnBrk="1" hangingPunct="1">
              <a:lnSpc>
                <a:spcPct val="80000"/>
              </a:lnSpc>
              <a:spcBef>
                <a:spcPts val="600"/>
              </a:spcBef>
              <a:spcAft>
                <a:spcPts val="1200"/>
              </a:spcAft>
              <a:defRPr/>
            </a:pPr>
            <a:r>
              <a:rPr lang="es-ES" altLang="sr-Latn-RS" sz="2000" i="1" dirty="0"/>
              <a:t>En un sistema informático accesible desde un principio (ampliación acelerada de la búsqueda)</a:t>
            </a:r>
          </a:p>
          <a:p>
            <a:pPr eaLnBrk="1" hangingPunct="1">
              <a:lnSpc>
                <a:spcPct val="80000"/>
              </a:lnSpc>
              <a:spcBef>
                <a:spcPts val="600"/>
              </a:spcBef>
              <a:spcAft>
                <a:spcPts val="1200"/>
              </a:spcAft>
              <a:defRPr/>
            </a:pPr>
            <a:r>
              <a:rPr lang="es-ES" altLang="sr-Latn-RS" sz="2400" b="1" i="1" dirty="0"/>
              <a:t>Qué</a:t>
            </a:r>
            <a:r>
              <a:rPr lang="es-ES" altLang="sr-Latn-RS" sz="2400" i="1" dirty="0"/>
              <a:t>: </a:t>
            </a:r>
          </a:p>
          <a:p>
            <a:pPr lvl="1" eaLnBrk="1" hangingPunct="1">
              <a:lnSpc>
                <a:spcPct val="80000"/>
              </a:lnSpc>
              <a:spcBef>
                <a:spcPts val="600"/>
              </a:spcBef>
              <a:spcAft>
                <a:spcPts val="1200"/>
              </a:spcAft>
              <a:defRPr/>
            </a:pPr>
            <a:r>
              <a:rPr lang="es-ES" altLang="sr-Latn-RS" sz="2000" i="1" dirty="0"/>
              <a:t>Confiscar o asegurar de forma similar los datos informáticos a los que se ha accedido</a:t>
            </a:r>
          </a:p>
          <a:p>
            <a:pPr lvl="1" eaLnBrk="1" hangingPunct="1">
              <a:lnSpc>
                <a:spcPct val="80000"/>
              </a:lnSpc>
              <a:spcBef>
                <a:spcPts val="600"/>
              </a:spcBef>
              <a:spcAft>
                <a:spcPts val="1200"/>
              </a:spcAft>
              <a:defRPr/>
            </a:pPr>
            <a:r>
              <a:rPr lang="es-ES" altLang="sr-Latn-RS" sz="2000" i="1" dirty="0"/>
              <a:t>Poder de exigir la información necesaria para entender el funcionamiento del sistema</a:t>
            </a:r>
          </a:p>
        </p:txBody>
      </p:sp>
    </p:spTree>
    <p:extLst>
      <p:ext uri="{BB962C8B-B14F-4D97-AF65-F5344CB8AC3E}">
        <p14:creationId xmlns:p14="http://schemas.microsoft.com/office/powerpoint/2010/main" val="40662964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1ACE1977-077C-4734-AAFB-24DB6415AE98}"/>
              </a:ext>
            </a:extLst>
          </p:cNvPr>
          <p:cNvSpPr txBox="1">
            <a:spLocks/>
          </p:cNvSpPr>
          <p:nvPr/>
        </p:nvSpPr>
        <p:spPr bwMode="auto">
          <a:xfrm>
            <a:off x="312057" y="1480979"/>
            <a:ext cx="8519885" cy="4678679"/>
          </a:xfrm>
          <a:prstGeom prst="rect">
            <a:avLst/>
          </a:prstGeom>
          <a:noFill/>
          <a:ln w="38100">
            <a:solidFill>
              <a:srgbClr val="FF0000"/>
            </a:solidFill>
            <a:miter lim="800000"/>
            <a:headEnd/>
            <a:tailEnd/>
          </a:ln>
        </p:spPr>
        <p:txBody>
          <a:bodyPr vert="horz" wrap="square" lIns="91440" tIns="45720" rIns="91440" bIns="45720" numCol="1" anchor="ctr" anchorCtr="0" compatLnSpc="1">
            <a:prstTxWarp prst="textNoShape">
              <a:avLst/>
            </a:prstTxWarp>
          </a:bodyPr>
          <a:lstStyle>
            <a:lvl1pPr marL="342900" indent="-342900" algn="l" defTabSz="457200"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eaLnBrk="1" hangingPunct="1">
              <a:lnSpc>
                <a:spcPct val="80000"/>
              </a:lnSpc>
              <a:spcBef>
                <a:spcPts val="600"/>
              </a:spcBef>
              <a:spcAft>
                <a:spcPts val="1200"/>
              </a:spcAft>
              <a:buFont typeface="Arial" pitchFamily="34" charset="0"/>
              <a:buNone/>
              <a:defRPr/>
            </a:pPr>
            <a:r>
              <a:rPr lang="es-ES" altLang="sr-Latn-RS" sz="2800" b="1" i="1" dirty="0"/>
              <a:t>Confiscar o asegurar de forma similar los datos informáticos a los que se ha accedido</a:t>
            </a:r>
          </a:p>
          <a:p>
            <a:pPr eaLnBrk="1" hangingPunct="1">
              <a:lnSpc>
                <a:spcPct val="80000"/>
              </a:lnSpc>
              <a:spcBef>
                <a:spcPts val="600"/>
              </a:spcBef>
              <a:spcAft>
                <a:spcPts val="1200"/>
              </a:spcAft>
              <a:defRPr/>
            </a:pPr>
            <a:endParaRPr lang="es-ES" altLang="sr-Latn-RS" sz="1800" dirty="0">
              <a:ea typeface="ＭＳ Ｐゴシック" pitchFamily="34" charset="-128"/>
            </a:endParaRPr>
          </a:p>
          <a:p>
            <a:pPr algn="ctr" eaLnBrk="1" hangingPunct="1">
              <a:lnSpc>
                <a:spcPct val="80000"/>
              </a:lnSpc>
              <a:spcBef>
                <a:spcPts val="600"/>
              </a:spcBef>
              <a:spcAft>
                <a:spcPts val="1200"/>
              </a:spcAft>
              <a:defRPr/>
            </a:pPr>
            <a:r>
              <a:rPr lang="es-ES" altLang="sr-Latn-RS" sz="2400" i="1" dirty="0"/>
              <a:t>Secuestro físico</a:t>
            </a:r>
          </a:p>
          <a:p>
            <a:pPr algn="ctr" eaLnBrk="1" hangingPunct="1">
              <a:lnSpc>
                <a:spcPct val="80000"/>
              </a:lnSpc>
              <a:spcBef>
                <a:spcPts val="600"/>
              </a:spcBef>
              <a:spcAft>
                <a:spcPts val="1200"/>
              </a:spcAft>
              <a:defRPr/>
            </a:pPr>
            <a:r>
              <a:rPr lang="es-ES" altLang="sr-Latn-RS" sz="2400" i="1" dirty="0"/>
              <a:t>Confiscación mediante una simple copia de los datos</a:t>
            </a:r>
          </a:p>
          <a:p>
            <a:pPr algn="ctr" eaLnBrk="1" hangingPunct="1">
              <a:lnSpc>
                <a:spcPct val="80000"/>
              </a:lnSpc>
              <a:spcBef>
                <a:spcPts val="600"/>
              </a:spcBef>
              <a:spcAft>
                <a:spcPts val="1200"/>
              </a:spcAft>
              <a:defRPr/>
            </a:pPr>
            <a:r>
              <a:rPr lang="es-ES" altLang="sr-Latn-RS" sz="2400" i="1" dirty="0"/>
              <a:t>Confiscación como el mantenimiento de la integridad de esos datos, manteniendo los datos en el ordenador donde están almacenados</a:t>
            </a:r>
          </a:p>
          <a:p>
            <a:pPr algn="ctr" eaLnBrk="1" hangingPunct="1">
              <a:lnSpc>
                <a:spcPct val="80000"/>
              </a:lnSpc>
              <a:spcBef>
                <a:spcPts val="600"/>
              </a:spcBef>
              <a:spcAft>
                <a:spcPts val="1200"/>
              </a:spcAft>
              <a:defRPr/>
            </a:pPr>
            <a:r>
              <a:rPr lang="es-ES" altLang="sr-Latn-RS" sz="2400" i="1" dirty="0"/>
              <a:t>Confiscación, mediante la imposición de la imposibilidad de acceso a los datos, o incluso la eliminación de datos específicos de un ordenador o sistema informático determinado</a:t>
            </a:r>
          </a:p>
        </p:txBody>
      </p:sp>
      <p:sp>
        <p:nvSpPr>
          <p:cNvPr id="12"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44624"/>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Registro y confiscación </a:t>
            </a:r>
          </a:p>
          <a:p>
            <a:pPr algn="r"/>
            <a:r>
              <a:rPr lang="es-ES" sz="2700" dirty="0">
                <a:solidFill>
                  <a:schemeClr val="bg1"/>
                </a:solidFill>
                <a:latin typeface="Verdana" panose="020B0604030504040204" pitchFamily="34" charset="0"/>
              </a:rPr>
              <a:t>de datos informáticos almacenados</a:t>
            </a:r>
          </a:p>
        </p:txBody>
      </p:sp>
    </p:spTree>
    <p:extLst>
      <p:ext uri="{BB962C8B-B14F-4D97-AF65-F5344CB8AC3E}">
        <p14:creationId xmlns:p14="http://schemas.microsoft.com/office/powerpoint/2010/main" val="6034223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2AB4173-4462-4D5F-831E-EB1B7CB48C3D}"/>
              </a:ext>
            </a:extLst>
          </p:cNvPr>
          <p:cNvPicPr>
            <a:picLocks noChangeAspect="1"/>
          </p:cNvPicPr>
          <p:nvPr/>
        </p:nvPicPr>
        <p:blipFill>
          <a:blip r:embed="rId3"/>
          <a:stretch>
            <a:fillRect/>
          </a:stretch>
        </p:blipFill>
        <p:spPr>
          <a:xfrm>
            <a:off x="0" y="1294237"/>
            <a:ext cx="9144000" cy="5052164"/>
          </a:xfrm>
          <a:prstGeom prst="rect">
            <a:avLst/>
          </a:prstGeom>
        </p:spPr>
      </p:pic>
      <p:sp>
        <p:nvSpPr>
          <p:cNvPr id="12"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44624"/>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Registro y confiscación </a:t>
            </a:r>
          </a:p>
          <a:p>
            <a:pPr algn="r"/>
            <a:r>
              <a:rPr lang="es-ES" sz="2700" dirty="0">
                <a:solidFill>
                  <a:schemeClr val="bg1"/>
                </a:solidFill>
                <a:latin typeface="Verdana" panose="020B0604030504040204" pitchFamily="34" charset="0"/>
              </a:rPr>
              <a:t>de datos informáticos almacenados</a:t>
            </a:r>
          </a:p>
        </p:txBody>
      </p:sp>
    </p:spTree>
    <p:extLst>
      <p:ext uri="{BB962C8B-B14F-4D97-AF65-F5344CB8AC3E}">
        <p14:creationId xmlns:p14="http://schemas.microsoft.com/office/powerpoint/2010/main" val="8590619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30D598A-3BAC-4066-913A-19FFCE5649B9}"/>
              </a:ext>
            </a:extLst>
          </p:cNvPr>
          <p:cNvPicPr>
            <a:picLocks noChangeAspect="1"/>
          </p:cNvPicPr>
          <p:nvPr/>
        </p:nvPicPr>
        <p:blipFill>
          <a:blip r:embed="rId3"/>
          <a:stretch>
            <a:fillRect/>
          </a:stretch>
        </p:blipFill>
        <p:spPr>
          <a:xfrm>
            <a:off x="0" y="1366837"/>
            <a:ext cx="9144000" cy="5136729"/>
          </a:xfrm>
          <a:prstGeom prst="rect">
            <a:avLst/>
          </a:prstGeom>
        </p:spPr>
      </p:pic>
      <p:sp>
        <p:nvSpPr>
          <p:cNvPr id="12"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44624"/>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Registro y confiscación </a:t>
            </a:r>
          </a:p>
          <a:p>
            <a:pPr algn="r"/>
            <a:r>
              <a:rPr lang="es-ES" sz="2700" dirty="0">
                <a:solidFill>
                  <a:schemeClr val="bg1"/>
                </a:solidFill>
                <a:latin typeface="Verdana" panose="020B0604030504040204" pitchFamily="34" charset="0"/>
              </a:rPr>
              <a:t>de datos informáticos almacenados</a:t>
            </a:r>
          </a:p>
        </p:txBody>
      </p:sp>
    </p:spTree>
    <p:extLst>
      <p:ext uri="{BB962C8B-B14F-4D97-AF65-F5344CB8AC3E}">
        <p14:creationId xmlns:p14="http://schemas.microsoft.com/office/powerpoint/2010/main" val="14637054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43252" y="1124744"/>
            <a:ext cx="4509771" cy="5262979"/>
          </a:xfrm>
          <a:prstGeom prst="rect">
            <a:avLst/>
          </a:prstGeom>
        </p:spPr>
        <p:txBody>
          <a:bodyPr wrap="square">
            <a:spAutoFit/>
          </a:bodyPr>
          <a:lstStyle/>
          <a:p>
            <a:pPr algn="just"/>
            <a:r>
              <a:rPr lang="es-ES" sz="1400" dirty="0"/>
              <a:t>Cada Parte adoptará las medidas legislativas y de otro tipo que resulten necesarias para facultar a sus autoridades competentes a </a:t>
            </a:r>
            <a:r>
              <a:rPr lang="es-ES" sz="1400" b="1" dirty="0">
                <a:solidFill>
                  <a:srgbClr val="C00000"/>
                </a:solidFill>
              </a:rPr>
              <a:t>registrar o a tener acceso de un modo similar</a:t>
            </a:r>
            <a:r>
              <a:rPr lang="es-ES" sz="1400" dirty="0"/>
              <a:t>: </a:t>
            </a:r>
          </a:p>
          <a:p>
            <a:pPr marL="800100" lvl="1" indent="-342900" algn="just">
              <a:buFont typeface="+mj-lt"/>
              <a:buAutoNum type="alphaLcPeriod"/>
            </a:pPr>
            <a:r>
              <a:rPr lang="es-ES" sz="1400" dirty="0"/>
              <a:t>todo sistema informático o a parte del mismo, así como a los datos informáticos en él almacenados; y </a:t>
            </a:r>
          </a:p>
          <a:p>
            <a:pPr marL="800100" lvl="1" indent="-342900" algn="just">
              <a:buFont typeface="+mj-lt"/>
              <a:buAutoNum type="alphaLcPeriod"/>
            </a:pPr>
            <a:r>
              <a:rPr lang="es-ES" sz="1400" dirty="0"/>
              <a:t>todo dispositivo de almacenamiento informático que permita almacenar datos informáticos</a:t>
            </a:r>
            <a:r>
              <a:rPr lang="en-US" sz="1400" dirty="0"/>
              <a:t>
</a:t>
            </a:r>
            <a:br>
              <a:rPr sz="1400" dirty="0"/>
            </a:br>
            <a:r>
              <a:rPr lang="es-ES" sz="1400" dirty="0"/>
              <a:t>en su territorio</a:t>
            </a:r>
          </a:p>
          <a:p>
            <a:pPr lvl="1" algn="just"/>
            <a:endParaRPr lang="es-ES" sz="1400" dirty="0"/>
          </a:p>
          <a:p>
            <a:pPr algn="just"/>
            <a:r>
              <a:rPr lang="es-ES" sz="1400" dirty="0"/>
              <a:t>Cada Parte adoptará las medidas legislativas y de otro tipo que resulten necesarias para asegurarse de que, cuando, de conformidad con el apartado 1.a), sus autoridades registren o tengan acceso de un modo similar a un sistema informático específico o a una parte del mismo y tengan motivos para creer que los datos buscados se hallan almacenados en otro sistema informático o en una parte del mismo situado en su territorio, y que dichos datos son legítimamente accesibles a partir del sistema inicial o están disponibles por medio de dicho sistema inicial, puedan extender rápidamente el registro o el acceso de un modo similar al otro sistema.</a:t>
            </a:r>
          </a:p>
        </p:txBody>
      </p:sp>
      <p:sp>
        <p:nvSpPr>
          <p:cNvPr id="6" name="Rectangle 5">
            <a:extLst>
              <a:ext uri="{FF2B5EF4-FFF2-40B4-BE49-F238E27FC236}">
                <a16:creationId xmlns:a16="http://schemas.microsoft.com/office/drawing/2014/main" id="{524B6456-681F-2F44-A01A-AD3514E81BD2}"/>
              </a:ext>
            </a:extLst>
          </p:cNvPr>
          <p:cNvSpPr/>
          <p:nvPr/>
        </p:nvSpPr>
        <p:spPr>
          <a:xfrm>
            <a:off x="4849794" y="1124744"/>
            <a:ext cx="4050136" cy="3170099"/>
          </a:xfrm>
          <a:prstGeom prst="rect">
            <a:avLst/>
          </a:prstGeom>
        </p:spPr>
        <p:txBody>
          <a:bodyPr wrap="square">
            <a:spAutoFit/>
          </a:bodyPr>
          <a:lstStyle/>
          <a:p>
            <a:pPr marL="342900" indent="-342900" algn="just">
              <a:buFont typeface="Arial" panose="020B0604020202020204" pitchFamily="34" charset="0"/>
              <a:buChar char="•"/>
            </a:pPr>
            <a:r>
              <a:rPr lang="es-ES" sz="2000" dirty="0"/>
              <a:t>El término "registrar" significa buscar, leer, revisar, examinar o inspeccionar </a:t>
            </a:r>
          </a:p>
          <a:p>
            <a:pPr marL="342900" indent="-342900" algn="just">
              <a:buFont typeface="Arial" panose="020B0604020202020204" pitchFamily="34" charset="0"/>
              <a:buChar char="•"/>
            </a:pPr>
            <a:endParaRPr lang="es-ES" sz="2000" dirty="0"/>
          </a:p>
          <a:p>
            <a:pPr marL="342900" indent="-342900" algn="just">
              <a:buFont typeface="Arial" panose="020B0604020202020204" pitchFamily="34" charset="0"/>
              <a:buChar char="•"/>
            </a:pPr>
            <a:r>
              <a:rPr lang="es-ES" sz="2000" dirty="0"/>
              <a:t>"Tener acceso de un modo similar" es una expresión tecnológicamente neutra que permitiría </a:t>
            </a:r>
            <a:r>
              <a:rPr lang="es-ES" sz="2000" i="1" dirty="0"/>
              <a:t>inspeccionar</a:t>
            </a:r>
            <a:r>
              <a:rPr lang="es-ES" sz="2000" dirty="0"/>
              <a:t> datos intangibles que pueden estar en formato electromagnético</a:t>
            </a:r>
          </a:p>
        </p:txBody>
      </p:sp>
      <p:sp>
        <p:nvSpPr>
          <p:cNvPr id="12"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44624"/>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Registro y confiscación </a:t>
            </a:r>
          </a:p>
          <a:p>
            <a:pPr algn="r"/>
            <a:r>
              <a:rPr lang="es-ES" sz="2700" dirty="0">
                <a:solidFill>
                  <a:schemeClr val="bg1"/>
                </a:solidFill>
                <a:latin typeface="Verdana" panose="020B0604030504040204" pitchFamily="34" charset="0"/>
              </a:rPr>
              <a:t>de datos informáticos almacenados</a:t>
            </a:r>
          </a:p>
        </p:txBody>
      </p:sp>
    </p:spTree>
    <p:extLst>
      <p:ext uri="{BB962C8B-B14F-4D97-AF65-F5344CB8AC3E}">
        <p14:creationId xmlns:p14="http://schemas.microsoft.com/office/powerpoint/2010/main" val="16228740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43252" y="1124744"/>
            <a:ext cx="4428748" cy="5693866"/>
          </a:xfrm>
          <a:prstGeom prst="rect">
            <a:avLst/>
          </a:prstGeom>
        </p:spPr>
        <p:txBody>
          <a:bodyPr wrap="square">
            <a:spAutoFit/>
          </a:bodyPr>
          <a:lstStyle/>
          <a:p>
            <a:pPr algn="just"/>
            <a:r>
              <a:rPr lang="es-ES" sz="1400" dirty="0"/>
              <a:t>Cada Parte adoptará las medidas legislativas y de otro tipo que resulten necesarias para facultar a sus autoridades competentes a registrar o a tener acceso de un modo similar: </a:t>
            </a:r>
          </a:p>
          <a:p>
            <a:pPr marL="800100" lvl="1" indent="-342900" algn="just">
              <a:buFont typeface="+mj-lt"/>
              <a:buAutoNum type="alphaLcPeriod"/>
            </a:pPr>
            <a:r>
              <a:rPr lang="es-ES" sz="1400" dirty="0"/>
              <a:t> todo </a:t>
            </a:r>
            <a:r>
              <a:rPr lang="es-ES" sz="1400" b="1" dirty="0">
                <a:solidFill>
                  <a:srgbClr val="C00000"/>
                </a:solidFill>
              </a:rPr>
              <a:t>sistema informático </a:t>
            </a:r>
            <a:r>
              <a:rPr lang="es-ES" sz="1400" dirty="0"/>
              <a:t>o </a:t>
            </a:r>
            <a:r>
              <a:rPr lang="es-ES" sz="1400" b="1" dirty="0">
                <a:solidFill>
                  <a:srgbClr val="C00000"/>
                </a:solidFill>
              </a:rPr>
              <a:t>parte del mismo</a:t>
            </a:r>
            <a:r>
              <a:rPr lang="es-ES" sz="1400" dirty="0"/>
              <a:t>, así como a los </a:t>
            </a:r>
            <a:r>
              <a:rPr lang="es-ES" sz="1400" b="1" dirty="0">
                <a:solidFill>
                  <a:srgbClr val="C00000"/>
                </a:solidFill>
              </a:rPr>
              <a:t>datos informáticos en él almacenados</a:t>
            </a:r>
            <a:r>
              <a:rPr lang="es-ES" sz="1400" dirty="0"/>
              <a:t>; y </a:t>
            </a:r>
          </a:p>
          <a:p>
            <a:pPr marL="800100" lvl="1" indent="-342900" algn="just">
              <a:buFont typeface="+mj-lt"/>
              <a:buAutoNum type="alphaLcPeriod"/>
            </a:pPr>
            <a:r>
              <a:rPr lang="es-ES" sz="1400" dirty="0"/>
              <a:t>todo </a:t>
            </a:r>
            <a:r>
              <a:rPr lang="es-ES" sz="1400" b="1" dirty="0">
                <a:solidFill>
                  <a:srgbClr val="C00000"/>
                </a:solidFill>
              </a:rPr>
              <a:t>dispositivo de almacenamiento informático </a:t>
            </a:r>
            <a:r>
              <a:rPr lang="es-ES" sz="1400" dirty="0"/>
              <a:t>que permita almacenar datos informáticos</a:t>
            </a:r>
            <a:r>
              <a:rPr lang="en-US" sz="1400" dirty="0"/>
              <a:t>
</a:t>
            </a:r>
            <a:br>
              <a:rPr sz="1400" dirty="0"/>
            </a:br>
            <a:r>
              <a:rPr lang="es-ES" sz="1400" dirty="0"/>
              <a:t>en su territorio</a:t>
            </a:r>
          </a:p>
          <a:p>
            <a:pPr lvl="1" algn="just"/>
            <a:endParaRPr lang="es-ES" sz="1400" dirty="0"/>
          </a:p>
          <a:p>
            <a:pPr algn="just"/>
            <a:r>
              <a:rPr lang="es-ES" sz="1400" dirty="0"/>
              <a:t>Cada Parte adoptará las medidas legislativas y de otro tipo que resulten necesarias para asegurarse de que, cuando, de conformidad con el apartado 1.a), sus autoridades registren o tengan acceso de un modo similar a un sistema informático específico o a una parte del mismo y tengan motivos para creer que los datos buscados se hallan almacenados en otro sistema informático o en una parte del mismo situado en su territorio, y que dichos datos son legítimamente accesibles a partir del sistema inicial o están disponibles por medio de dicho sistema inicial, puedan extender rápidamente el registro o el acceso de un modo similar al otro sistema.</a:t>
            </a:r>
          </a:p>
        </p:txBody>
      </p:sp>
      <p:sp>
        <p:nvSpPr>
          <p:cNvPr id="6" name="Rectangle 5">
            <a:extLst>
              <a:ext uri="{FF2B5EF4-FFF2-40B4-BE49-F238E27FC236}">
                <a16:creationId xmlns:a16="http://schemas.microsoft.com/office/drawing/2014/main" id="{524B6456-681F-2F44-A01A-AD3514E81BD2}"/>
              </a:ext>
            </a:extLst>
          </p:cNvPr>
          <p:cNvSpPr/>
          <p:nvPr/>
        </p:nvSpPr>
        <p:spPr>
          <a:xfrm>
            <a:off x="4479403" y="1151172"/>
            <a:ext cx="4542448" cy="3416320"/>
          </a:xfrm>
          <a:prstGeom prst="rect">
            <a:avLst/>
          </a:prstGeom>
        </p:spPr>
        <p:txBody>
          <a:bodyPr wrap="square">
            <a:spAutoFit/>
          </a:bodyPr>
          <a:lstStyle/>
          <a:p>
            <a:pPr marL="342900" indent="-342900" algn="just">
              <a:buFont typeface="Arial" panose="020B0604020202020204" pitchFamily="34" charset="0"/>
              <a:buChar char="•"/>
            </a:pPr>
            <a:r>
              <a:rPr lang="es-ES" sz="2400" dirty="0"/>
              <a:t>Poder de registrar o acceder de forma similar:</a:t>
            </a:r>
          </a:p>
          <a:p>
            <a:pPr marL="800100" lvl="1" indent="-342900" algn="just">
              <a:buFont typeface="Calibri Light" panose="020F0302020204030204" pitchFamily="34" charset="0"/>
              <a:buChar char="‐"/>
            </a:pPr>
            <a:r>
              <a:rPr lang="es-ES" sz="2100" dirty="0"/>
              <a:t>Sistema informático</a:t>
            </a:r>
          </a:p>
          <a:p>
            <a:pPr marL="800100" lvl="1" indent="-342900" algn="just">
              <a:buFont typeface="Calibri Light" panose="020F0302020204030204" pitchFamily="34" charset="0"/>
              <a:buChar char="‐"/>
            </a:pPr>
            <a:r>
              <a:rPr lang="es-ES" sz="2100" dirty="0"/>
              <a:t>Parte de un sistema informático</a:t>
            </a:r>
          </a:p>
          <a:p>
            <a:pPr marL="800100" lvl="1" indent="-342900" algn="just">
              <a:buFont typeface="Calibri Light" panose="020F0302020204030204" pitchFamily="34" charset="0"/>
              <a:buChar char="‐"/>
            </a:pPr>
            <a:r>
              <a:rPr lang="es-ES" sz="2100" dirty="0"/>
              <a:t>Datos informáticos almacenados en el sistema informático</a:t>
            </a:r>
          </a:p>
          <a:p>
            <a:pPr marL="800100" lvl="1" indent="-342900" algn="just">
              <a:buFont typeface="Calibri Light" panose="020F0302020204030204" pitchFamily="34" charset="0"/>
              <a:buChar char="‐"/>
            </a:pPr>
            <a:r>
              <a:rPr lang="es-ES" sz="2100" dirty="0"/>
              <a:t>Todo dispositivo de almacenamiento informático con datos informáticos almacenados en su territorio </a:t>
            </a:r>
          </a:p>
        </p:txBody>
      </p:sp>
      <p:sp>
        <p:nvSpPr>
          <p:cNvPr id="12"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44624"/>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Registro y confiscación </a:t>
            </a:r>
          </a:p>
          <a:p>
            <a:pPr algn="r"/>
            <a:r>
              <a:rPr lang="es-ES" sz="2700" dirty="0">
                <a:solidFill>
                  <a:schemeClr val="bg1"/>
                </a:solidFill>
                <a:latin typeface="Verdana" panose="020B0604030504040204" pitchFamily="34" charset="0"/>
              </a:rPr>
              <a:t>de datos informáticos almacenados</a:t>
            </a:r>
          </a:p>
        </p:txBody>
      </p:sp>
    </p:spTree>
    <p:extLst>
      <p:ext uri="{BB962C8B-B14F-4D97-AF65-F5344CB8AC3E}">
        <p14:creationId xmlns:p14="http://schemas.microsoft.com/office/powerpoint/2010/main" val="7189820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31060" y="1222594"/>
            <a:ext cx="4224915" cy="5093702"/>
          </a:xfrm>
          <a:prstGeom prst="rect">
            <a:avLst/>
          </a:prstGeom>
        </p:spPr>
        <p:txBody>
          <a:bodyPr wrap="square">
            <a:spAutoFit/>
          </a:bodyPr>
          <a:lstStyle/>
          <a:p>
            <a:pPr marL="342900" indent="-342900" algn="just">
              <a:buFont typeface="+mj-lt"/>
              <a:buAutoNum type="arabicPeriod"/>
            </a:pPr>
            <a:r>
              <a:rPr lang="es-ES" sz="1300" dirty="0">
                <a:highlight>
                  <a:srgbClr val="FFFFFF"/>
                </a:highlight>
              </a:rPr>
              <a:t>Cada Parte adoptará las medidas legislativas y de otro tipo que resulten necesarias para facultar a sus autoridades competentes a registrar o a tener acceso de un modo similar: </a:t>
            </a:r>
          </a:p>
          <a:p>
            <a:pPr marL="800100" lvl="1" indent="-342900" algn="just">
              <a:buFont typeface="+mj-lt"/>
              <a:buAutoNum type="alphaLcPeriod"/>
            </a:pPr>
            <a:r>
              <a:rPr lang="es-ES" sz="1300" dirty="0">
                <a:highlight>
                  <a:srgbClr val="FFFFFF"/>
                </a:highlight>
              </a:rPr>
              <a:t>todo sistema informático o a parte del mismo, así como a los datos informáticos en él almacenados; y </a:t>
            </a:r>
          </a:p>
          <a:p>
            <a:pPr marL="800100" lvl="1" indent="-342900" algn="just">
              <a:buFont typeface="+mj-lt"/>
              <a:buAutoNum type="alphaLcPeriod"/>
            </a:pPr>
            <a:r>
              <a:rPr lang="es-ES" sz="1300" dirty="0">
                <a:highlight>
                  <a:srgbClr val="FFFFFF"/>
                </a:highlight>
              </a:rPr>
              <a:t>todo dispositivo de almacenamiento informático que permita almacenar datos informáticos</a:t>
            </a:r>
            <a:r>
              <a:rPr lang="en-US" sz="1300" dirty="0">
                <a:highlight>
                  <a:srgbClr val="FFFFFF"/>
                </a:highlight>
              </a:rPr>
              <a:t>
</a:t>
            </a:r>
            <a:br>
              <a:rPr sz="1300" dirty="0"/>
            </a:br>
            <a:r>
              <a:rPr lang="es-ES" sz="1300" dirty="0">
                <a:highlight>
                  <a:srgbClr val="FFFFFF"/>
                </a:highlight>
              </a:rPr>
              <a:t>en su territorio</a:t>
            </a:r>
          </a:p>
          <a:p>
            <a:pPr marL="342900" indent="-342900" algn="just">
              <a:buFont typeface="+mj-lt"/>
              <a:buAutoNum type="arabicPeriod"/>
            </a:pPr>
            <a:r>
              <a:rPr lang="es-ES" sz="1300" dirty="0">
                <a:highlight>
                  <a:srgbClr val="FFFFFF"/>
                </a:highlight>
              </a:rPr>
              <a:t>Cada Parte adoptará las medidas legislativas y de otro tipo que resulten necesarias para asegurarse de que, cuando, de conformidad con el apartado 1.a), sus autoridades registren o tengan acceso de un modo similar a un </a:t>
            </a:r>
            <a:r>
              <a:rPr lang="es-ES" sz="1300" b="1" dirty="0">
                <a:solidFill>
                  <a:srgbClr val="C00000"/>
                </a:solidFill>
                <a:highlight>
                  <a:srgbClr val="FFFFFF"/>
                </a:highlight>
              </a:rPr>
              <a:t>sistema informático específico </a:t>
            </a:r>
            <a:r>
              <a:rPr lang="es-ES" sz="1300" dirty="0">
                <a:highlight>
                  <a:srgbClr val="FFFFFF"/>
                </a:highlight>
              </a:rPr>
              <a:t>o a una parte del mismo y tengan motivos para creer que los datos buscados se hallan almacenados en otro sistema informático o en una parte del mismo situado en su territorio, y que dichos datos son </a:t>
            </a:r>
            <a:r>
              <a:rPr lang="es-ES" sz="1300" b="1" dirty="0">
                <a:solidFill>
                  <a:srgbClr val="C00000"/>
                </a:solidFill>
                <a:highlight>
                  <a:srgbClr val="FFFFFF"/>
                </a:highlight>
              </a:rPr>
              <a:t>legítimamente</a:t>
            </a:r>
            <a:r>
              <a:rPr lang="es-ES" sz="1300" dirty="0"/>
              <a:t> </a:t>
            </a:r>
            <a:r>
              <a:rPr lang="es-ES" sz="1300" b="1" dirty="0">
                <a:solidFill>
                  <a:srgbClr val="C00000"/>
                </a:solidFill>
                <a:highlight>
                  <a:srgbClr val="FFFFFF"/>
                </a:highlight>
              </a:rPr>
              <a:t>accesibles a partir del sistema inicial o están disponibles por medio de dicho sistema inicial</a:t>
            </a:r>
            <a:r>
              <a:rPr lang="es-ES" sz="1300" dirty="0">
                <a:highlight>
                  <a:srgbClr val="FFFFFF"/>
                </a:highlight>
              </a:rPr>
              <a:t>, puedan </a:t>
            </a:r>
            <a:r>
              <a:rPr lang="es-ES" sz="1300" b="1" dirty="0">
                <a:solidFill>
                  <a:srgbClr val="C00000"/>
                </a:solidFill>
                <a:highlight>
                  <a:srgbClr val="FFFFFF"/>
                </a:highlight>
              </a:rPr>
              <a:t>extender rápidamente el registro o el acceso de un modo similar</a:t>
            </a:r>
            <a:r>
              <a:rPr lang="es-ES" sz="1300" dirty="0"/>
              <a:t> </a:t>
            </a:r>
            <a:r>
              <a:rPr lang="es-ES" sz="1300" dirty="0">
                <a:highlight>
                  <a:srgbClr val="FFFFFF"/>
                </a:highlight>
              </a:rPr>
              <a:t>al otro sistema.</a:t>
            </a:r>
          </a:p>
        </p:txBody>
      </p:sp>
      <p:sp>
        <p:nvSpPr>
          <p:cNvPr id="2" name="Rectangle 1">
            <a:extLst>
              <a:ext uri="{FF2B5EF4-FFF2-40B4-BE49-F238E27FC236}">
                <a16:creationId xmlns:a16="http://schemas.microsoft.com/office/drawing/2014/main" id="{EE725CE1-54F5-4A32-97EE-15EE42B9AF86}"/>
              </a:ext>
            </a:extLst>
          </p:cNvPr>
          <p:cNvSpPr/>
          <p:nvPr/>
        </p:nvSpPr>
        <p:spPr>
          <a:xfrm>
            <a:off x="4572000" y="1222594"/>
            <a:ext cx="4449850" cy="5355312"/>
          </a:xfrm>
          <a:prstGeom prst="rect">
            <a:avLst/>
          </a:prstGeom>
        </p:spPr>
        <p:txBody>
          <a:bodyPr wrap="square">
            <a:spAutoFit/>
          </a:bodyPr>
          <a:lstStyle/>
          <a:p>
            <a:pPr marL="342900" indent="-342900" algn="just">
              <a:buFont typeface="Arial" panose="020B0604020202020204" pitchFamily="34" charset="0"/>
              <a:buChar char="•"/>
            </a:pPr>
            <a:r>
              <a:rPr lang="es-ES" dirty="0"/>
              <a:t>El poder de registro debe ejercerse en relación con un sistema informático específico</a:t>
            </a:r>
          </a:p>
          <a:p>
            <a:pPr marL="342900" indent="-342900" algn="just">
              <a:buFont typeface="Arial" panose="020B0604020202020204" pitchFamily="34" charset="0"/>
              <a:buChar char="•"/>
            </a:pPr>
            <a:endParaRPr lang="es-ES" dirty="0"/>
          </a:p>
          <a:p>
            <a:pPr marL="342900" indent="-342900" algn="just">
              <a:buFont typeface="Arial" panose="020B0604020202020204" pitchFamily="34" charset="0"/>
              <a:buChar char="•"/>
            </a:pPr>
            <a:r>
              <a:rPr lang="es-ES" dirty="0"/>
              <a:t>Poder para extender el registro el acceso de un modo similar a otro sistema informático o a una parte del mismo si: </a:t>
            </a:r>
          </a:p>
          <a:p>
            <a:pPr marL="800100" lvl="1" indent="-342900" algn="just">
              <a:buFont typeface="Calibri Light" panose="020F0302020204030204" pitchFamily="34" charset="0"/>
              <a:buChar char="‐"/>
            </a:pPr>
            <a:r>
              <a:rPr lang="es-ES" dirty="0"/>
              <a:t>Se tienen motivos para creer que los datos necesarios se hallan en ese sistema informático o en una parte del mismo; y </a:t>
            </a:r>
          </a:p>
          <a:p>
            <a:pPr marL="800100" lvl="1" indent="-342900" algn="just">
              <a:buFont typeface="Calibri Light" panose="020F0302020204030204" pitchFamily="34" charset="0"/>
              <a:buChar char="‐"/>
            </a:pPr>
            <a:r>
              <a:rPr lang="es-ES" dirty="0"/>
              <a:t>El otro sistema informático o parte de él también está en el territorio </a:t>
            </a:r>
          </a:p>
          <a:p>
            <a:pPr marL="800100" lvl="1" indent="-342900" algn="just">
              <a:buFont typeface="Calibri Light" panose="020F0302020204030204" pitchFamily="34" charset="0"/>
              <a:buChar char="‐"/>
            </a:pPr>
            <a:r>
              <a:rPr lang="es-ES" dirty="0"/>
              <a:t>Los datos objeto de extensión son legítimamente accesibles desde el sistema informático inicial</a:t>
            </a:r>
          </a:p>
          <a:p>
            <a:pPr marL="800100" lvl="1" indent="-342900" algn="just">
              <a:buFont typeface="Arial" panose="020B0604020202020204" pitchFamily="34" charset="0"/>
              <a:buChar char="•"/>
            </a:pPr>
            <a:endParaRPr lang="es-ES" dirty="0"/>
          </a:p>
          <a:p>
            <a:pPr marL="342900" indent="-342900" algn="just">
              <a:buFont typeface="Arial" panose="020B0604020202020204" pitchFamily="34" charset="0"/>
              <a:buChar char="•"/>
            </a:pPr>
            <a:r>
              <a:rPr lang="es-ES" dirty="0"/>
              <a:t>La extensión puede estar sujeta a condiciones (por ejemplo, autorización)</a:t>
            </a:r>
          </a:p>
        </p:txBody>
      </p:sp>
      <p:sp>
        <p:nvSpPr>
          <p:cNvPr id="12"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44624"/>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Registro y confiscación </a:t>
            </a:r>
          </a:p>
          <a:p>
            <a:pPr algn="r"/>
            <a:r>
              <a:rPr lang="es-ES" sz="2700" dirty="0">
                <a:solidFill>
                  <a:schemeClr val="bg1"/>
                </a:solidFill>
                <a:latin typeface="Verdana" panose="020B0604030504040204" pitchFamily="34" charset="0"/>
              </a:rPr>
              <a:t>de datos informáticos almacenados</a:t>
            </a:r>
          </a:p>
        </p:txBody>
      </p:sp>
    </p:spTree>
    <p:extLst>
      <p:ext uri="{BB962C8B-B14F-4D97-AF65-F5344CB8AC3E}">
        <p14:creationId xmlns:p14="http://schemas.microsoft.com/office/powerpoint/2010/main" val="35662915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43252" y="1124744"/>
            <a:ext cx="3889351" cy="4708981"/>
          </a:xfrm>
          <a:prstGeom prst="rect">
            <a:avLst/>
          </a:prstGeom>
        </p:spPr>
        <p:txBody>
          <a:bodyPr wrap="square">
            <a:spAutoFit/>
          </a:bodyPr>
          <a:lstStyle/>
          <a:p>
            <a:pPr marL="342900" indent="-342900" algn="just">
              <a:buFont typeface="+mj-lt"/>
              <a:buAutoNum type="arabicPeriod" startAt="3"/>
            </a:pPr>
            <a:r>
              <a:rPr lang="es-ES" sz="1500" dirty="0"/>
              <a:t>Cada Parte adoptará las medidas legislativas y de otro tipo que resulten necesarias para facultar a sus autoridades competentes a confiscar o a obtener de un modo similar los datos informáticos a los que se haya accedido en aplicación de los párrafos 1 o 2. Estas medidas incluirán las siguientes prerrogativas: </a:t>
            </a:r>
          </a:p>
          <a:p>
            <a:pPr marL="800100" lvl="1" indent="-342900" algn="just">
              <a:buFont typeface="+mj-lt"/>
              <a:buAutoNum type="alphaLcPeriod"/>
            </a:pPr>
            <a:r>
              <a:rPr lang="es-ES" sz="1500" dirty="0"/>
              <a:t> </a:t>
            </a:r>
            <a:r>
              <a:rPr lang="es-ES" sz="1500" b="1" dirty="0">
                <a:solidFill>
                  <a:srgbClr val="C00000"/>
                </a:solidFill>
              </a:rPr>
              <a:t>confiscar u obtener de un modo similar</a:t>
            </a:r>
            <a:r>
              <a:rPr lang="es-ES" sz="1500" dirty="0"/>
              <a:t> un sistema informático o una parte del mismo, o un dispositivo de almacenamiento informático; </a:t>
            </a:r>
          </a:p>
          <a:p>
            <a:pPr marL="800100" lvl="1" indent="-342900" algn="just">
              <a:buFont typeface="+mj-lt"/>
              <a:buAutoNum type="alphaLcPeriod"/>
            </a:pPr>
            <a:r>
              <a:rPr lang="es-ES" sz="1500" dirty="0"/>
              <a:t>realizar y conservar una copia de esos datos informáticos; </a:t>
            </a:r>
          </a:p>
          <a:p>
            <a:pPr marL="800100" lvl="1" indent="-342900" algn="just">
              <a:buFont typeface="+mj-lt"/>
              <a:buAutoNum type="alphaLcPeriod"/>
            </a:pPr>
            <a:r>
              <a:rPr lang="es-ES" sz="1500" dirty="0"/>
              <a:t>preservar la integridad de los datos informáticos almacenados pertinentes; </a:t>
            </a:r>
          </a:p>
          <a:p>
            <a:pPr marL="800100" lvl="1" indent="-342900" algn="just">
              <a:buFont typeface="+mj-lt"/>
              <a:buAutoNum type="alphaLcPeriod"/>
            </a:pPr>
            <a:r>
              <a:rPr lang="es-ES" sz="1500" dirty="0"/>
              <a:t>hacer inaccesibles o suprimir dichos datos informáticos del sistema informático consultado.</a:t>
            </a:r>
          </a:p>
        </p:txBody>
      </p:sp>
      <p:sp>
        <p:nvSpPr>
          <p:cNvPr id="6" name="Rectangle 5">
            <a:extLst>
              <a:ext uri="{FF2B5EF4-FFF2-40B4-BE49-F238E27FC236}">
                <a16:creationId xmlns:a16="http://schemas.microsoft.com/office/drawing/2014/main" id="{524B6456-681F-2F44-A01A-AD3514E81BD2}"/>
              </a:ext>
            </a:extLst>
          </p:cNvPr>
          <p:cNvSpPr/>
          <p:nvPr/>
        </p:nvSpPr>
        <p:spPr>
          <a:xfrm>
            <a:off x="4274833" y="1151172"/>
            <a:ext cx="4747018" cy="3170099"/>
          </a:xfrm>
          <a:prstGeom prst="rect">
            <a:avLst/>
          </a:prstGeom>
        </p:spPr>
        <p:txBody>
          <a:bodyPr wrap="square">
            <a:spAutoFit/>
          </a:bodyPr>
          <a:lstStyle/>
          <a:p>
            <a:pPr marL="342900" indent="-342900" algn="just">
              <a:buFont typeface="Arial" panose="020B0604020202020204" pitchFamily="34" charset="0"/>
              <a:buChar char="•"/>
            </a:pPr>
            <a:r>
              <a:rPr lang="es-ES" sz="2000" dirty="0"/>
              <a:t>El término "confiscar" significa secuestrar el medio físico en el cual están grabados los datos o la información, o hacer y conservar una copia de dichos datos o información</a:t>
            </a:r>
          </a:p>
          <a:p>
            <a:pPr marL="342900" indent="-342900" algn="just">
              <a:buFont typeface="Arial" panose="020B0604020202020204" pitchFamily="34" charset="0"/>
              <a:buChar char="•"/>
            </a:pPr>
            <a:endParaRPr lang="es-ES" sz="2000" dirty="0"/>
          </a:p>
          <a:p>
            <a:pPr marL="342900" indent="-342900" algn="just">
              <a:buFont typeface="Arial" panose="020B0604020202020204" pitchFamily="34" charset="0"/>
              <a:buChar char="•"/>
            </a:pPr>
            <a:r>
              <a:rPr lang="es-ES" sz="2000" dirty="0"/>
              <a:t>"Obtener de un modo similar" es una expresión tecnológicamente neutra que permitiría grabar, hacer inaccesibles o conservar una copia de datos intangibles que pueden estar en formato electromagnético</a:t>
            </a:r>
          </a:p>
        </p:txBody>
      </p:sp>
      <p:sp>
        <p:nvSpPr>
          <p:cNvPr id="12"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44624"/>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Registro y confiscación </a:t>
            </a:r>
          </a:p>
          <a:p>
            <a:pPr algn="r"/>
            <a:r>
              <a:rPr lang="es-ES" sz="2700" dirty="0">
                <a:solidFill>
                  <a:schemeClr val="bg1"/>
                </a:solidFill>
                <a:latin typeface="Verdana" panose="020B0604030504040204" pitchFamily="34" charset="0"/>
              </a:rPr>
              <a:t>de datos informáticos almacenados</a:t>
            </a:r>
          </a:p>
        </p:txBody>
      </p:sp>
    </p:spTree>
    <p:extLst>
      <p:ext uri="{BB962C8B-B14F-4D97-AF65-F5344CB8AC3E}">
        <p14:creationId xmlns:p14="http://schemas.microsoft.com/office/powerpoint/2010/main" val="24001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43252" y="1124744"/>
            <a:ext cx="3889351" cy="4708981"/>
          </a:xfrm>
          <a:prstGeom prst="rect">
            <a:avLst/>
          </a:prstGeom>
        </p:spPr>
        <p:txBody>
          <a:bodyPr wrap="square">
            <a:spAutoFit/>
          </a:bodyPr>
          <a:lstStyle/>
          <a:p>
            <a:pPr marL="342900" indent="-342900" algn="just">
              <a:buFont typeface="+mj-lt"/>
              <a:buAutoNum type="arabicPeriod" startAt="3"/>
            </a:pPr>
            <a:r>
              <a:rPr lang="es-ES" sz="1500" dirty="0"/>
              <a:t>Cada Parte adoptará las medidas legislativas y de otro tipo que resulten necesarias para facultar a sus autoridades competentes a confiscar o a obtener de un modo similar los datos informáticos a los que se haya accedido en aplicación de los párrafos 1 o 2. Estas medidas incluirán las siguientes prerrogativas: </a:t>
            </a:r>
          </a:p>
          <a:p>
            <a:pPr marL="800100" lvl="1" indent="-342900" algn="just">
              <a:buFont typeface="+mj-lt"/>
              <a:buAutoNum type="alphaLcPeriod"/>
            </a:pPr>
            <a:r>
              <a:rPr lang="es-ES" sz="1500" dirty="0"/>
              <a:t>confiscar u obtener de un modo similar un sistema informático o una parte del mismo, o un dispositivo de almacenamiento informático; </a:t>
            </a:r>
          </a:p>
          <a:p>
            <a:pPr marL="800100" lvl="1" indent="-342900" algn="just">
              <a:buFont typeface="+mj-lt"/>
              <a:buAutoNum type="alphaLcPeriod"/>
            </a:pPr>
            <a:r>
              <a:rPr lang="es-ES" sz="1500" dirty="0"/>
              <a:t> </a:t>
            </a:r>
            <a:r>
              <a:rPr lang="es-ES" sz="1500" b="1" dirty="0">
                <a:solidFill>
                  <a:srgbClr val="C00000"/>
                </a:solidFill>
              </a:rPr>
              <a:t>realizar y conservar una copia </a:t>
            </a:r>
            <a:r>
              <a:rPr lang="es-ES" sz="1500" dirty="0"/>
              <a:t>de esos datos informáticos; </a:t>
            </a:r>
          </a:p>
          <a:p>
            <a:pPr marL="800100" lvl="1" indent="-342900" algn="just">
              <a:buFont typeface="+mj-lt"/>
              <a:buAutoNum type="alphaLcPeriod"/>
            </a:pPr>
            <a:r>
              <a:rPr lang="es-ES" sz="1500" dirty="0"/>
              <a:t>preservar la integridad de los datos informáticos almacenados pertinentes; </a:t>
            </a:r>
          </a:p>
          <a:p>
            <a:pPr marL="800100" lvl="1" indent="-342900" algn="just">
              <a:buFont typeface="+mj-lt"/>
              <a:buAutoNum type="alphaLcPeriod"/>
            </a:pPr>
            <a:r>
              <a:rPr lang="es-ES" sz="1500" dirty="0"/>
              <a:t>hacer inaccesibles o suprimir dichos datos informáticos del sistema informático consultado.</a:t>
            </a:r>
          </a:p>
        </p:txBody>
      </p:sp>
      <p:sp>
        <p:nvSpPr>
          <p:cNvPr id="6" name="Rectangle 5">
            <a:extLst>
              <a:ext uri="{FF2B5EF4-FFF2-40B4-BE49-F238E27FC236}">
                <a16:creationId xmlns:a16="http://schemas.microsoft.com/office/drawing/2014/main" id="{524B6456-681F-2F44-A01A-AD3514E81BD2}"/>
              </a:ext>
            </a:extLst>
          </p:cNvPr>
          <p:cNvSpPr/>
          <p:nvPr/>
        </p:nvSpPr>
        <p:spPr>
          <a:xfrm>
            <a:off x="4274833" y="1151172"/>
            <a:ext cx="4747018" cy="4093428"/>
          </a:xfrm>
          <a:prstGeom prst="rect">
            <a:avLst/>
          </a:prstGeom>
        </p:spPr>
        <p:txBody>
          <a:bodyPr wrap="square">
            <a:spAutoFit/>
          </a:bodyPr>
          <a:lstStyle/>
          <a:p>
            <a:pPr marL="342900" indent="-342900" algn="just">
              <a:buFont typeface="Arial" panose="020B0604020202020204" pitchFamily="34" charset="0"/>
              <a:buChar char="•"/>
            </a:pPr>
            <a:r>
              <a:rPr lang="es-ES" sz="2000" dirty="0"/>
              <a:t>La confiscación no implica necesariamente la medida de tomar físicamente los sistemas informáticos o los dispositivos de almacenamiento informático</a:t>
            </a:r>
          </a:p>
          <a:p>
            <a:pPr marL="342900" indent="-342900" algn="just">
              <a:buFont typeface="Arial" panose="020B0604020202020204" pitchFamily="34" charset="0"/>
              <a:buChar char="•"/>
            </a:pPr>
            <a:endParaRPr lang="es-ES" sz="2000" dirty="0"/>
          </a:p>
          <a:p>
            <a:pPr marL="342900" indent="-342900" algn="just">
              <a:buFont typeface="Arial" panose="020B0604020202020204" pitchFamily="34" charset="0"/>
              <a:buChar char="•"/>
            </a:pPr>
            <a:r>
              <a:rPr lang="es-ES" sz="2000" dirty="0"/>
              <a:t>Cuando sea posible, los agentes del orden podrán realizar o conservar una copia de los datos pertinentes</a:t>
            </a:r>
          </a:p>
          <a:p>
            <a:pPr marL="342900" indent="-342900" algn="just">
              <a:buFont typeface="Arial" panose="020B0604020202020204" pitchFamily="34" charset="0"/>
              <a:buChar char="•"/>
            </a:pPr>
            <a:endParaRPr lang="es-ES" sz="2000" dirty="0"/>
          </a:p>
          <a:p>
            <a:pPr marL="342900" indent="-342900" algn="just">
              <a:buFont typeface="Arial" panose="020B0604020202020204" pitchFamily="34" charset="0"/>
              <a:buChar char="•"/>
            </a:pPr>
            <a:r>
              <a:rPr lang="es-ES" sz="2000" dirty="0"/>
              <a:t>Realizar y conservar una copia de los datos constituye una forma menos onerosa de proteger los datos informáticos y puede ser adecuada en algunas situaciones</a:t>
            </a:r>
          </a:p>
        </p:txBody>
      </p:sp>
      <p:sp>
        <p:nvSpPr>
          <p:cNvPr id="13"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44624"/>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Registro y confiscación </a:t>
            </a:r>
          </a:p>
          <a:p>
            <a:pPr algn="r"/>
            <a:r>
              <a:rPr lang="es-ES" sz="2700" dirty="0">
                <a:solidFill>
                  <a:schemeClr val="bg1"/>
                </a:solidFill>
                <a:latin typeface="Verdana" panose="020B0604030504040204" pitchFamily="34" charset="0"/>
              </a:rPr>
              <a:t>de datos informáticos almacenados</a:t>
            </a:r>
          </a:p>
        </p:txBody>
      </p:sp>
    </p:spTree>
    <p:extLst>
      <p:ext uri="{BB962C8B-B14F-4D97-AF65-F5344CB8AC3E}">
        <p14:creationId xmlns:p14="http://schemas.microsoft.com/office/powerpoint/2010/main" val="17542125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43252" y="1124744"/>
            <a:ext cx="3889351" cy="4708981"/>
          </a:xfrm>
          <a:prstGeom prst="rect">
            <a:avLst/>
          </a:prstGeom>
        </p:spPr>
        <p:txBody>
          <a:bodyPr wrap="square">
            <a:spAutoFit/>
          </a:bodyPr>
          <a:lstStyle/>
          <a:p>
            <a:pPr marL="342900" indent="-342900" algn="just">
              <a:buFont typeface="+mj-lt"/>
              <a:buAutoNum type="arabicPeriod" startAt="3"/>
            </a:pPr>
            <a:r>
              <a:rPr lang="es-ES" sz="1500" dirty="0"/>
              <a:t>Cada Parte adoptará las medidas legislativas y de otro tipo que resulten necesarias para facultar a sus autoridades competentes a confiscar o a obtener de un modo similar los datos informáticos a los que se haya accedido en aplicación de los párrafos 1 o 2. Estas medidas incluirán las siguientes prerrogativas: </a:t>
            </a:r>
          </a:p>
          <a:p>
            <a:pPr marL="800100" lvl="1" indent="-342900" algn="just">
              <a:buFont typeface="+mj-lt"/>
              <a:buAutoNum type="alphaLcPeriod"/>
            </a:pPr>
            <a:r>
              <a:rPr lang="es-ES" sz="1500" dirty="0"/>
              <a:t>confiscar u obtener de un modo similar un sistema informático o una parte del mismo, o un dispositivo de almacenamiento informático; </a:t>
            </a:r>
          </a:p>
          <a:p>
            <a:pPr marL="800100" lvl="1" indent="-342900" algn="just">
              <a:buFont typeface="+mj-lt"/>
              <a:buAutoNum type="alphaLcPeriod"/>
            </a:pPr>
            <a:r>
              <a:rPr lang="es-ES" sz="1500" dirty="0"/>
              <a:t>realizar y conservar una copia de esos datos informáticos; </a:t>
            </a:r>
          </a:p>
          <a:p>
            <a:pPr marL="800100" lvl="1" indent="-342900" algn="just">
              <a:buFont typeface="+mj-lt"/>
              <a:buAutoNum type="alphaLcPeriod"/>
            </a:pPr>
            <a:r>
              <a:rPr lang="es-ES" sz="1500" dirty="0"/>
              <a:t> </a:t>
            </a:r>
            <a:r>
              <a:rPr lang="es-ES" sz="1500" b="1" dirty="0">
                <a:solidFill>
                  <a:srgbClr val="C00000"/>
                </a:solidFill>
              </a:rPr>
              <a:t>preservar la integridad </a:t>
            </a:r>
            <a:r>
              <a:rPr lang="es-ES" sz="1500" dirty="0"/>
              <a:t>de los datos informáticos almacenados pertinentes; </a:t>
            </a:r>
          </a:p>
          <a:p>
            <a:pPr marL="800100" lvl="1" indent="-342900" algn="just">
              <a:buFont typeface="+mj-lt"/>
              <a:buAutoNum type="alphaLcPeriod"/>
            </a:pPr>
            <a:r>
              <a:rPr lang="es-ES" sz="1500" dirty="0"/>
              <a:t>hacer inaccesibles o suprimir dichos datos informáticos del sistema informático consultado.</a:t>
            </a:r>
          </a:p>
        </p:txBody>
      </p:sp>
      <p:sp>
        <p:nvSpPr>
          <p:cNvPr id="6" name="Rectangle 5">
            <a:extLst>
              <a:ext uri="{FF2B5EF4-FFF2-40B4-BE49-F238E27FC236}">
                <a16:creationId xmlns:a16="http://schemas.microsoft.com/office/drawing/2014/main" id="{524B6456-681F-2F44-A01A-AD3514E81BD2}"/>
              </a:ext>
            </a:extLst>
          </p:cNvPr>
          <p:cNvSpPr/>
          <p:nvPr/>
        </p:nvSpPr>
        <p:spPr>
          <a:xfrm>
            <a:off x="4274833" y="1151172"/>
            <a:ext cx="4747018" cy="2554545"/>
          </a:xfrm>
          <a:prstGeom prst="rect">
            <a:avLst/>
          </a:prstGeom>
        </p:spPr>
        <p:txBody>
          <a:bodyPr wrap="square">
            <a:spAutoFit/>
          </a:bodyPr>
          <a:lstStyle/>
          <a:p>
            <a:pPr marL="342900" indent="-342900" algn="just">
              <a:buFont typeface="Arial" panose="020B0604020202020204" pitchFamily="34" charset="0"/>
              <a:buChar char="•"/>
            </a:pPr>
            <a:r>
              <a:rPr lang="es-ES" sz="2000" dirty="0"/>
              <a:t>La preservación de la integridad de los datos informáticos se refiere a preservar su cadena de custodia</a:t>
            </a:r>
          </a:p>
          <a:p>
            <a:pPr marL="342900" indent="-342900" algn="just">
              <a:buFont typeface="Arial" panose="020B0604020202020204" pitchFamily="34" charset="0"/>
              <a:buChar char="•"/>
            </a:pPr>
            <a:endParaRPr lang="es-ES" sz="2000" dirty="0"/>
          </a:p>
          <a:p>
            <a:pPr marL="342900" indent="-342900" algn="just">
              <a:buFont typeface="Arial" panose="020B0604020202020204" pitchFamily="34" charset="0"/>
              <a:buChar char="•"/>
            </a:pPr>
            <a:r>
              <a:rPr lang="es-ES" sz="2000" dirty="0"/>
              <a:t>Esto requiere que los datos que se copien, eliminen u obtengan se retengan en el mismo estado en el que se encontraban en el momento de la confiscación y no se modifiquen</a:t>
            </a:r>
          </a:p>
        </p:txBody>
      </p:sp>
      <p:sp>
        <p:nvSpPr>
          <p:cNvPr id="12"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44624"/>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Registro y confiscación </a:t>
            </a:r>
          </a:p>
          <a:p>
            <a:pPr algn="r"/>
            <a:r>
              <a:rPr lang="es-ES" sz="2700" dirty="0">
                <a:solidFill>
                  <a:schemeClr val="bg1"/>
                </a:solidFill>
                <a:latin typeface="Verdana" panose="020B0604030504040204" pitchFamily="34" charset="0"/>
              </a:rPr>
              <a:t>de datos informáticos almacenados</a:t>
            </a:r>
          </a:p>
        </p:txBody>
      </p:sp>
    </p:spTree>
    <p:extLst>
      <p:ext uri="{BB962C8B-B14F-4D97-AF65-F5344CB8AC3E}">
        <p14:creationId xmlns:p14="http://schemas.microsoft.com/office/powerpoint/2010/main" val="25037256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43252" y="1124744"/>
            <a:ext cx="3889351" cy="4708981"/>
          </a:xfrm>
          <a:prstGeom prst="rect">
            <a:avLst/>
          </a:prstGeom>
        </p:spPr>
        <p:txBody>
          <a:bodyPr wrap="square">
            <a:spAutoFit/>
          </a:bodyPr>
          <a:lstStyle/>
          <a:p>
            <a:pPr marL="342900" indent="-342900" algn="just">
              <a:buFont typeface="+mj-lt"/>
              <a:buAutoNum type="arabicPeriod" startAt="3"/>
            </a:pPr>
            <a:r>
              <a:rPr lang="es-ES" sz="1500" dirty="0"/>
              <a:t>Cada Parte adoptará las medidas legislativas y de otro tipo que resulten necesarias para facultar a sus autoridades competentes a confiscar o a obtener de un modo similar los datos informáticos a los que se haya accedido en aplicación de los párrafos 1 o 2. Estas medidas incluirán las siguientes prerrogativas: </a:t>
            </a:r>
          </a:p>
          <a:p>
            <a:pPr marL="800100" lvl="1" indent="-342900" algn="just">
              <a:buFont typeface="+mj-lt"/>
              <a:buAutoNum type="alphaLcPeriod"/>
            </a:pPr>
            <a:r>
              <a:rPr lang="es-ES" sz="1500" dirty="0"/>
              <a:t>confiscar u obtener de un modo similar un sistema informático o una parte del mismo, o un dispositivo de almacenamiento informático; </a:t>
            </a:r>
          </a:p>
          <a:p>
            <a:pPr marL="800100" lvl="1" indent="-342900" algn="just">
              <a:buFont typeface="+mj-lt"/>
              <a:buAutoNum type="alphaLcPeriod"/>
            </a:pPr>
            <a:r>
              <a:rPr lang="es-ES" sz="1500" dirty="0"/>
              <a:t>realizar y conservar una copia de esos datos informáticos; </a:t>
            </a:r>
          </a:p>
          <a:p>
            <a:pPr marL="800100" lvl="1" indent="-342900" algn="just">
              <a:buFont typeface="+mj-lt"/>
              <a:buAutoNum type="alphaLcPeriod"/>
            </a:pPr>
            <a:r>
              <a:rPr lang="es-ES" sz="1500" dirty="0"/>
              <a:t>preservar la integridad de los datos informáticos almacenados pertinentes; </a:t>
            </a:r>
          </a:p>
          <a:p>
            <a:pPr marL="800100" lvl="1" indent="-342900" algn="just">
              <a:buFont typeface="+mj-lt"/>
              <a:buAutoNum type="alphaLcPeriod"/>
            </a:pPr>
            <a:r>
              <a:rPr lang="es-ES" sz="1500" dirty="0"/>
              <a:t> </a:t>
            </a:r>
            <a:r>
              <a:rPr lang="es-ES" sz="1500" b="1" dirty="0">
                <a:solidFill>
                  <a:srgbClr val="C00000"/>
                </a:solidFill>
              </a:rPr>
              <a:t>hacer inaccesibles</a:t>
            </a:r>
            <a:r>
              <a:rPr lang="es-ES" sz="1500" dirty="0"/>
              <a:t> o </a:t>
            </a:r>
            <a:r>
              <a:rPr lang="es-ES" sz="1500" b="1" dirty="0">
                <a:solidFill>
                  <a:srgbClr val="C00000"/>
                </a:solidFill>
              </a:rPr>
              <a:t>suprimir</a:t>
            </a:r>
            <a:r>
              <a:rPr lang="es-ES" sz="1500" dirty="0"/>
              <a:t> dichos datos informáticos del sistema informático consultado.</a:t>
            </a:r>
          </a:p>
        </p:txBody>
      </p:sp>
      <p:sp>
        <p:nvSpPr>
          <p:cNvPr id="6" name="Rectangle 5">
            <a:extLst>
              <a:ext uri="{FF2B5EF4-FFF2-40B4-BE49-F238E27FC236}">
                <a16:creationId xmlns:a16="http://schemas.microsoft.com/office/drawing/2014/main" id="{524B6456-681F-2F44-A01A-AD3514E81BD2}"/>
              </a:ext>
            </a:extLst>
          </p:cNvPr>
          <p:cNvSpPr/>
          <p:nvPr/>
        </p:nvSpPr>
        <p:spPr>
          <a:xfrm>
            <a:off x="4274833" y="1151172"/>
            <a:ext cx="4747018" cy="3477875"/>
          </a:xfrm>
          <a:prstGeom prst="rect">
            <a:avLst/>
          </a:prstGeom>
        </p:spPr>
        <p:txBody>
          <a:bodyPr wrap="square">
            <a:spAutoFit/>
          </a:bodyPr>
          <a:lstStyle/>
          <a:p>
            <a:pPr marL="342900" indent="-342900" algn="just">
              <a:buFont typeface="Arial" panose="020B0604020202020204" pitchFamily="34" charset="0"/>
              <a:buChar char="•"/>
            </a:pPr>
            <a:r>
              <a:rPr lang="es-ES" sz="2000" dirty="0"/>
              <a:t>Los datos pueden convertirse en inaccesibles mediante cualquier medida técnica, incluido el cifrado </a:t>
            </a:r>
          </a:p>
          <a:p>
            <a:pPr marL="342900" indent="-342900" algn="just">
              <a:buFont typeface="Arial" panose="020B0604020202020204" pitchFamily="34" charset="0"/>
              <a:buChar char="•"/>
            </a:pPr>
            <a:endParaRPr lang="es-ES" sz="2000" dirty="0"/>
          </a:p>
          <a:p>
            <a:pPr marL="342900" indent="-342900" algn="just">
              <a:buFont typeface="Arial" panose="020B0604020202020204" pitchFamily="34" charset="0"/>
              <a:buChar char="•"/>
            </a:pPr>
            <a:r>
              <a:rPr lang="es-ES" sz="2000" dirty="0"/>
              <a:t>Debe aplicarse en situaciones donde pudiera existir peligro o perjuicio (por ejemplo, instrucciones para fabricar bombas o pornografía infantil) </a:t>
            </a:r>
          </a:p>
          <a:p>
            <a:pPr marL="342900" indent="-342900" algn="just">
              <a:buFont typeface="Arial" panose="020B0604020202020204" pitchFamily="34" charset="0"/>
              <a:buChar char="•"/>
            </a:pPr>
            <a:endParaRPr lang="es-ES" sz="2000" dirty="0"/>
          </a:p>
          <a:p>
            <a:pPr marL="342900" indent="-342900" algn="just">
              <a:buFont typeface="Arial" panose="020B0604020202020204" pitchFamily="34" charset="0"/>
              <a:buChar char="•"/>
            </a:pPr>
            <a:r>
              <a:rPr lang="es-ES" sz="2000" dirty="0"/>
              <a:t>Eliminar y hacer inaccesibles los datos es una medida temporal por la que se priva temporalmente al sospechoso de acceder a los datos</a:t>
            </a:r>
          </a:p>
        </p:txBody>
      </p:sp>
      <p:sp>
        <p:nvSpPr>
          <p:cNvPr id="12"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44624"/>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Registro y confiscación </a:t>
            </a:r>
          </a:p>
          <a:p>
            <a:pPr algn="r"/>
            <a:r>
              <a:rPr lang="es-ES" sz="2700" dirty="0">
                <a:solidFill>
                  <a:schemeClr val="bg1"/>
                </a:solidFill>
                <a:latin typeface="Verdana" panose="020B0604030504040204" pitchFamily="34" charset="0"/>
              </a:rPr>
              <a:t>de datos informáticos almacenados</a:t>
            </a:r>
          </a:p>
        </p:txBody>
      </p:sp>
    </p:spTree>
    <p:extLst>
      <p:ext uri="{BB962C8B-B14F-4D97-AF65-F5344CB8AC3E}">
        <p14:creationId xmlns:p14="http://schemas.microsoft.com/office/powerpoint/2010/main" val="23337702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262994" y="1151172"/>
            <a:ext cx="3889351" cy="4524315"/>
          </a:xfrm>
          <a:prstGeom prst="rect">
            <a:avLst/>
          </a:prstGeom>
        </p:spPr>
        <p:txBody>
          <a:bodyPr wrap="square">
            <a:spAutoFit/>
          </a:bodyPr>
          <a:lstStyle/>
          <a:p>
            <a:pPr marL="342900" indent="-342900" algn="just">
              <a:buFont typeface="+mj-lt"/>
              <a:buAutoNum type="arabicPeriod" startAt="4"/>
            </a:pPr>
            <a:r>
              <a:rPr lang="es-ES" dirty="0"/>
              <a:t>Cada Parte adoptará las medidas legislativas y de otro tipo que resulten necesarias para facultar a sus autoridades competentes a ordenar a </a:t>
            </a:r>
            <a:r>
              <a:rPr lang="es-ES" b="1" dirty="0">
                <a:solidFill>
                  <a:srgbClr val="C00000"/>
                </a:solidFill>
              </a:rPr>
              <a:t>toda persona que conozca el funcionamiento de un sistema informático o las medidas aplicadas para proteger los datos informáticos que contiene,</a:t>
            </a:r>
            <a:r>
              <a:rPr lang="es-ES" dirty="0"/>
              <a:t> que proporcione toda la información necesaria, </a:t>
            </a:r>
            <a:r>
              <a:rPr lang="es-ES" b="1" dirty="0">
                <a:solidFill>
                  <a:srgbClr val="C00000"/>
                </a:solidFill>
              </a:rPr>
              <a:t>dentro de lo razonable</a:t>
            </a:r>
            <a:r>
              <a:rPr lang="es-ES" dirty="0"/>
              <a:t>, para permitir la aplicación de las medidas previstas en los párrafos 1 y 2.</a:t>
            </a:r>
          </a:p>
          <a:p>
            <a:pPr marL="342900" indent="-342900" algn="just">
              <a:buFont typeface="+mj-lt"/>
              <a:buAutoNum type="arabicPeriod" startAt="4"/>
            </a:pPr>
            <a:endParaRPr lang="es-ES" dirty="0"/>
          </a:p>
          <a:p>
            <a:pPr marL="342900" indent="-342900" algn="just">
              <a:buFont typeface="+mj-lt"/>
              <a:buAutoNum type="arabicPeriod" startAt="4"/>
            </a:pPr>
            <a:r>
              <a:rPr lang="es-ES" dirty="0"/>
              <a:t>Los poderes y procedimientos mencionados en el presente artículo estarán sujetos a lo dispuesto en los artículos 14 y 15.</a:t>
            </a:r>
          </a:p>
        </p:txBody>
      </p:sp>
      <p:sp>
        <p:nvSpPr>
          <p:cNvPr id="6" name="Rectangle 5">
            <a:extLst>
              <a:ext uri="{FF2B5EF4-FFF2-40B4-BE49-F238E27FC236}">
                <a16:creationId xmlns:a16="http://schemas.microsoft.com/office/drawing/2014/main" id="{524B6456-681F-2F44-A01A-AD3514E81BD2}"/>
              </a:ext>
            </a:extLst>
          </p:cNvPr>
          <p:cNvSpPr/>
          <p:nvPr/>
        </p:nvSpPr>
        <p:spPr>
          <a:xfrm>
            <a:off x="4274833" y="1151172"/>
            <a:ext cx="4747018" cy="3970318"/>
          </a:xfrm>
          <a:prstGeom prst="rect">
            <a:avLst/>
          </a:prstGeom>
        </p:spPr>
        <p:txBody>
          <a:bodyPr wrap="square">
            <a:spAutoFit/>
          </a:bodyPr>
          <a:lstStyle/>
          <a:p>
            <a:pPr marL="342900" indent="-342900" algn="just">
              <a:buFont typeface="Arial" panose="020B0604020202020204" pitchFamily="34" charset="0"/>
              <a:buChar char="•"/>
            </a:pPr>
            <a:r>
              <a:rPr lang="es-ES"/>
              <a:t>A menudo es necesario consultar a los administradores del sistema sobre las modalidades técnicas para realizar el registro </a:t>
            </a:r>
          </a:p>
          <a:p>
            <a:pPr marL="342900" indent="-342900" algn="just">
              <a:buFont typeface="Arial" panose="020B0604020202020204" pitchFamily="34" charset="0"/>
              <a:buChar char="•"/>
            </a:pPr>
            <a:endParaRPr lang="es-ES" dirty="0"/>
          </a:p>
          <a:p>
            <a:pPr marL="342900" indent="-342900" algn="just">
              <a:buFont typeface="Arial" panose="020B0604020202020204" pitchFamily="34" charset="0"/>
              <a:buChar char="•"/>
            </a:pPr>
            <a:r>
              <a:rPr lang="es-ES"/>
              <a:t>Evita la carga económica para las empresas legítimas dándoles una base jurídica para cooperar con las fuerzas del orden que pretenden realizar registros y confiscaciones </a:t>
            </a:r>
          </a:p>
          <a:p>
            <a:pPr marL="342900" indent="-342900" algn="just">
              <a:buFont typeface="Arial" panose="020B0604020202020204" pitchFamily="34" charset="0"/>
              <a:buChar char="•"/>
            </a:pPr>
            <a:endParaRPr lang="es-ES" dirty="0"/>
          </a:p>
          <a:p>
            <a:pPr marL="342900" indent="-342900" algn="just">
              <a:buFont typeface="Arial" panose="020B0604020202020204" pitchFamily="34" charset="0"/>
              <a:buChar char="•"/>
            </a:pPr>
            <a:r>
              <a:rPr lang="es-ES"/>
              <a:t>Aumenta la eficacia y mejora la rentabilidad de la medida </a:t>
            </a:r>
          </a:p>
          <a:p>
            <a:pPr marL="342900" indent="-342900" algn="just">
              <a:buFont typeface="Arial" panose="020B0604020202020204" pitchFamily="34" charset="0"/>
              <a:buChar char="•"/>
            </a:pPr>
            <a:endParaRPr lang="es-ES" dirty="0"/>
          </a:p>
          <a:p>
            <a:pPr marL="342900" indent="-342900" algn="just">
              <a:buFont typeface="Arial" panose="020B0604020202020204" pitchFamily="34" charset="0"/>
              <a:buChar char="•"/>
            </a:pPr>
            <a:r>
              <a:rPr lang="es-ES"/>
              <a:t>Las medidas deben ser razonables y no suponer una amenaza injustificada para la privacidad</a:t>
            </a:r>
            <a:endParaRPr lang="es-ES" dirty="0"/>
          </a:p>
        </p:txBody>
      </p:sp>
      <p:sp>
        <p:nvSpPr>
          <p:cNvPr id="12"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44624"/>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Registro y confiscación </a:t>
            </a:r>
          </a:p>
          <a:p>
            <a:pPr algn="r"/>
            <a:r>
              <a:rPr lang="es-ES" sz="2700" dirty="0">
                <a:solidFill>
                  <a:schemeClr val="bg1"/>
                </a:solidFill>
                <a:latin typeface="Verdana" panose="020B0604030504040204" pitchFamily="34" charset="0"/>
              </a:rPr>
              <a:t>de datos informáticos almacenados</a:t>
            </a:r>
          </a:p>
        </p:txBody>
      </p:sp>
    </p:spTree>
    <p:extLst>
      <p:ext uri="{BB962C8B-B14F-4D97-AF65-F5344CB8AC3E}">
        <p14:creationId xmlns:p14="http://schemas.microsoft.com/office/powerpoint/2010/main" val="34629405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249465" y="1155403"/>
            <a:ext cx="3889351" cy="4524315"/>
          </a:xfrm>
          <a:prstGeom prst="rect">
            <a:avLst/>
          </a:prstGeom>
        </p:spPr>
        <p:txBody>
          <a:bodyPr wrap="square">
            <a:spAutoFit/>
          </a:bodyPr>
          <a:lstStyle/>
          <a:p>
            <a:pPr marL="342900" indent="-342900" algn="just">
              <a:buFont typeface="+mj-lt"/>
              <a:buAutoNum type="arabicPeriod" startAt="4"/>
            </a:pPr>
            <a:r>
              <a:rPr lang="es-ES"/>
              <a:t>Cada Parte adoptará las medidas legislativas y de otro tipo que resulten necesarias para facultar a sus autoridades competentes a ordenar a toda persona que conozca el funcionamiento de un sistema informático o las medidas aplicadas para proteger los datos informáticos que contiene, que proporcione toda la información necesaria, dentro de lo razonable, para permitir la aplicación de las medidas previstas en los párrafos 1 y 2.</a:t>
            </a:r>
          </a:p>
          <a:p>
            <a:pPr marL="342900" indent="-342900" algn="just">
              <a:buFont typeface="+mj-lt"/>
              <a:buAutoNum type="arabicPeriod" startAt="4"/>
            </a:pPr>
            <a:endParaRPr lang="es-ES" dirty="0"/>
          </a:p>
          <a:p>
            <a:pPr marL="342900" indent="-342900" algn="just">
              <a:buFont typeface="+mj-lt"/>
              <a:buAutoNum type="arabicPeriod" startAt="4"/>
            </a:pPr>
            <a:r>
              <a:rPr lang="es-ES"/>
              <a:t>Los poderes y procedimientos mencionados en el presente artículo estarán </a:t>
            </a:r>
            <a:r>
              <a:rPr lang="es-ES" b="1" dirty="0">
                <a:solidFill>
                  <a:srgbClr val="C00000"/>
                </a:solidFill>
              </a:rPr>
              <a:t>sujetos a los artículos 14 y 15</a:t>
            </a:r>
            <a:r>
              <a:rPr lang="es-ES"/>
              <a:t>.</a:t>
            </a:r>
          </a:p>
        </p:txBody>
      </p:sp>
      <p:sp>
        <p:nvSpPr>
          <p:cNvPr id="6" name="Rectangle 5">
            <a:extLst>
              <a:ext uri="{FF2B5EF4-FFF2-40B4-BE49-F238E27FC236}">
                <a16:creationId xmlns:a16="http://schemas.microsoft.com/office/drawing/2014/main" id="{524B6456-681F-2F44-A01A-AD3514E81BD2}"/>
              </a:ext>
            </a:extLst>
          </p:cNvPr>
          <p:cNvSpPr/>
          <p:nvPr/>
        </p:nvSpPr>
        <p:spPr>
          <a:xfrm>
            <a:off x="4289032" y="1155403"/>
            <a:ext cx="4747018" cy="2308324"/>
          </a:xfrm>
          <a:prstGeom prst="rect">
            <a:avLst/>
          </a:prstGeom>
        </p:spPr>
        <p:txBody>
          <a:bodyPr wrap="square">
            <a:spAutoFit/>
          </a:bodyPr>
          <a:lstStyle/>
          <a:p>
            <a:pPr marL="285750" indent="-285750" algn="just">
              <a:buFont typeface="Arial" panose="020B0604020202020204" pitchFamily="34" charset="0"/>
              <a:buChar char="•"/>
            </a:pPr>
            <a:r>
              <a:rPr lang="es-ES"/>
              <a:t>Las condiciones y salvaguardias pueden incluir disposiciones relativas a la participación y la compensación financiera de los testigos y peritos</a:t>
            </a:r>
          </a:p>
          <a:p>
            <a:pPr marL="285750" indent="-285750" algn="just">
              <a:buFont typeface="Arial" panose="020B0604020202020204" pitchFamily="34" charset="0"/>
              <a:buChar char="•"/>
            </a:pPr>
            <a:endParaRPr lang="es-ES" dirty="0"/>
          </a:p>
          <a:p>
            <a:pPr marL="285750" indent="-285750" algn="just">
              <a:buFont typeface="Arial" panose="020B0604020202020204" pitchFamily="34" charset="0"/>
              <a:buChar char="•"/>
            </a:pPr>
            <a:r>
              <a:rPr lang="es-ES"/>
              <a:t>La decisión de notificar o no a los particulares que los datos informáticos se han obtenido mediante una copia se deja a criterio de las Partes </a:t>
            </a:r>
            <a:endParaRPr lang="es-ES" dirty="0"/>
          </a:p>
        </p:txBody>
      </p:sp>
      <p:sp>
        <p:nvSpPr>
          <p:cNvPr id="12"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44624"/>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Registro y confiscación </a:t>
            </a:r>
          </a:p>
          <a:p>
            <a:pPr algn="r"/>
            <a:r>
              <a:rPr lang="es-ES" sz="2700" dirty="0">
                <a:solidFill>
                  <a:schemeClr val="bg1"/>
                </a:solidFill>
                <a:latin typeface="Verdana" panose="020B0604030504040204" pitchFamily="34" charset="0"/>
              </a:rPr>
              <a:t>de datos informáticos almacenados</a:t>
            </a:r>
          </a:p>
        </p:txBody>
      </p:sp>
    </p:spTree>
    <p:extLst>
      <p:ext uri="{BB962C8B-B14F-4D97-AF65-F5344CB8AC3E}">
        <p14:creationId xmlns:p14="http://schemas.microsoft.com/office/powerpoint/2010/main" val="5118868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48152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A244C-489D-417D-B8AB-CB954192CB36}"/>
              </a:ext>
            </a:extLst>
          </p:cNvPr>
          <p:cNvSpPr>
            <a:spLocks noGrp="1"/>
          </p:cNvSpPr>
          <p:nvPr>
            <p:ph type="title"/>
          </p:nvPr>
        </p:nvSpPr>
        <p:spPr/>
        <p:txBody>
          <a:bodyPr/>
          <a:lstStyle/>
          <a:p>
            <a:r>
              <a:rPr lang="es-ES" dirty="0">
                <a:latin typeface="+mn-lt"/>
              </a:rPr>
              <a:t>OBTENCIÓN EN TIEMPO REAL DE DATO RELATIVOS AL TRÁFICO</a:t>
            </a:r>
          </a:p>
        </p:txBody>
      </p:sp>
      <p:sp>
        <p:nvSpPr>
          <p:cNvPr id="3" name="Text Placeholder 2">
            <a:extLst>
              <a:ext uri="{FF2B5EF4-FFF2-40B4-BE49-F238E27FC236}">
                <a16:creationId xmlns:a16="http://schemas.microsoft.com/office/drawing/2014/main" id="{E380FE40-902C-48A0-8E4E-962AA387FB67}"/>
              </a:ext>
            </a:extLst>
          </p:cNvPr>
          <p:cNvSpPr>
            <a:spLocks noGrp="1"/>
          </p:cNvSpPr>
          <p:nvPr>
            <p:ph type="body" idx="1"/>
          </p:nvPr>
        </p:nvSpPr>
        <p:spPr/>
        <p:txBody>
          <a:bodyPr/>
          <a:lstStyle/>
          <a:p>
            <a:r>
              <a:rPr lang="es-ES"/>
              <a:t>Poderes procesales del Convenio de Budapest (Parte 2)</a:t>
            </a:r>
          </a:p>
        </p:txBody>
      </p:sp>
      <p:sp>
        <p:nvSpPr>
          <p:cNvPr id="6" name="TextBox 7">
            <a:extLst>
              <a:ext uri="{FF2B5EF4-FFF2-40B4-BE49-F238E27FC236}">
                <a16:creationId xmlns:a16="http://schemas.microsoft.com/office/drawing/2014/main" id="{EE44B28D-96A4-4B71-A353-916AB5467157}"/>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charset="0"/>
              </a:rPr>
              <a:t>Sección 2</a:t>
            </a:r>
            <a:endParaRPr lang="es-ES" sz="2000" dirty="0">
              <a:solidFill>
                <a:schemeClr val="bg1"/>
              </a:solidFill>
              <a:latin typeface="Verdana" charset="0"/>
              <a:cs typeface="Verdana" charset="0"/>
            </a:endParaRPr>
          </a:p>
        </p:txBody>
      </p:sp>
    </p:spTree>
    <p:extLst>
      <p:ext uri="{BB962C8B-B14F-4D97-AF65-F5344CB8AC3E}">
        <p14:creationId xmlns:p14="http://schemas.microsoft.com/office/powerpoint/2010/main" val="33727643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0"/>
            <a:ext cx="760175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dirty="0">
                <a:solidFill>
                  <a:schemeClr val="bg1"/>
                </a:solidFill>
                <a:latin typeface="Verdana" panose="020B0604030504040204" pitchFamily="34" charset="0"/>
              </a:rPr>
              <a:t>Obtención en tiempo real de datos relativos al tráfico</a:t>
            </a:r>
          </a:p>
        </p:txBody>
      </p:sp>
      <p:sp>
        <p:nvSpPr>
          <p:cNvPr id="2" name="Rectangle 3">
            <a:extLst>
              <a:ext uri="{FF2B5EF4-FFF2-40B4-BE49-F238E27FC236}">
                <a16:creationId xmlns:a16="http://schemas.microsoft.com/office/drawing/2014/main" id="{4A4DD29D-48E3-44D3-9376-83EADA19DD24}"/>
              </a:ext>
            </a:extLst>
          </p:cNvPr>
          <p:cNvSpPr txBox="1">
            <a:spLocks/>
          </p:cNvSpPr>
          <p:nvPr/>
        </p:nvSpPr>
        <p:spPr bwMode="auto">
          <a:xfrm>
            <a:off x="348344" y="1198107"/>
            <a:ext cx="8519885" cy="5212080"/>
          </a:xfrm>
          <a:prstGeom prst="rect">
            <a:avLst/>
          </a:prstGeom>
          <a:noFill/>
          <a:ln w="38100">
            <a:solidFill>
              <a:srgbClr val="FF0000"/>
            </a:solidFill>
            <a:miter lim="800000"/>
            <a:headEnd/>
            <a:tailEnd/>
          </a:ln>
        </p:spPr>
        <p:txBody>
          <a:bodyPr vert="horz" wrap="square" lIns="91440" tIns="45720" rIns="91440" bIns="45720" numCol="1" anchor="ctr" anchorCtr="0" compatLnSpc="1">
            <a:prstTxWarp prst="textNoShape">
              <a:avLst/>
            </a:prstTxWarp>
          </a:bodyPr>
          <a:lstStyle>
            <a:lvl1pPr marL="342900" indent="-342900" algn="l" defTabSz="457200"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eaLnBrk="1" hangingPunct="1">
              <a:lnSpc>
                <a:spcPct val="80000"/>
              </a:lnSpc>
              <a:spcBef>
                <a:spcPts val="600"/>
              </a:spcBef>
              <a:spcAft>
                <a:spcPts val="1200"/>
              </a:spcAft>
              <a:buFont typeface="Arial" pitchFamily="34" charset="0"/>
              <a:buNone/>
              <a:defRPr/>
            </a:pPr>
            <a:r>
              <a:rPr lang="es-ES" altLang="sr-Latn-RS" sz="2600" b="1" i="1" dirty="0"/>
              <a:t>Obtención en tiempo real de datos relativos al tráfico</a:t>
            </a:r>
          </a:p>
          <a:p>
            <a:pPr marL="0" indent="0" algn="ctr" eaLnBrk="1" hangingPunct="1">
              <a:lnSpc>
                <a:spcPct val="80000"/>
              </a:lnSpc>
              <a:spcBef>
                <a:spcPts val="600"/>
              </a:spcBef>
              <a:spcAft>
                <a:spcPts val="1200"/>
              </a:spcAft>
              <a:buFont typeface="Arial" pitchFamily="34" charset="0"/>
              <a:buNone/>
              <a:defRPr/>
            </a:pPr>
            <a:r>
              <a:rPr lang="es-ES" altLang="sr-Latn-RS" sz="2600" b="1" i="1" dirty="0"/>
              <a:t>(Artículo 20 - Convenio de Budapest)</a:t>
            </a:r>
          </a:p>
          <a:p>
            <a:pPr marL="0" indent="0" algn="ctr" eaLnBrk="1" hangingPunct="1">
              <a:lnSpc>
                <a:spcPct val="80000"/>
              </a:lnSpc>
              <a:spcBef>
                <a:spcPts val="600"/>
              </a:spcBef>
              <a:spcAft>
                <a:spcPts val="1200"/>
              </a:spcAft>
              <a:buFont typeface="Arial" pitchFamily="34" charset="0"/>
              <a:buNone/>
              <a:defRPr/>
            </a:pPr>
            <a:endParaRPr lang="es-ES" altLang="sr-Latn-RS" sz="2800" b="1" i="1" dirty="0">
              <a:ea typeface="ＭＳ Ｐゴシック" pitchFamily="34" charset="-128"/>
            </a:endParaRPr>
          </a:p>
          <a:p>
            <a:pPr algn="ctr" eaLnBrk="1" hangingPunct="1">
              <a:lnSpc>
                <a:spcPct val="80000"/>
              </a:lnSpc>
              <a:spcBef>
                <a:spcPts val="600"/>
              </a:spcBef>
              <a:spcAft>
                <a:spcPts val="1200"/>
              </a:spcAft>
              <a:defRPr/>
            </a:pPr>
            <a:r>
              <a:rPr lang="es-ES" altLang="sr-Latn-RS" sz="2600" i="1" dirty="0"/>
              <a:t>Permite investigaciones directas</a:t>
            </a:r>
          </a:p>
          <a:p>
            <a:pPr algn="ctr" eaLnBrk="1" hangingPunct="1">
              <a:lnSpc>
                <a:spcPct val="80000"/>
              </a:lnSpc>
              <a:spcBef>
                <a:spcPts val="600"/>
              </a:spcBef>
              <a:spcAft>
                <a:spcPts val="1200"/>
              </a:spcAft>
              <a:defRPr/>
            </a:pPr>
            <a:r>
              <a:rPr lang="es-ES" altLang="sr-Latn-RS" sz="2600" i="1" dirty="0"/>
              <a:t>Medida intrusiva, requiere una legislación adecuada </a:t>
            </a:r>
          </a:p>
          <a:p>
            <a:pPr algn="ctr" eaLnBrk="1" hangingPunct="1">
              <a:lnSpc>
                <a:spcPct val="80000"/>
              </a:lnSpc>
              <a:spcBef>
                <a:spcPts val="600"/>
              </a:spcBef>
              <a:spcAft>
                <a:spcPts val="1200"/>
              </a:spcAft>
              <a:defRPr/>
            </a:pPr>
            <a:r>
              <a:rPr lang="es-ES" altLang="sr-Latn-RS" sz="2600" i="1" dirty="0"/>
              <a:t>Las fuerzas del orden pueden obtener o registrar, por medios técnicos, datos en tiempo real, y </a:t>
            </a:r>
          </a:p>
          <a:p>
            <a:pPr algn="ctr" eaLnBrk="1" hangingPunct="1">
              <a:lnSpc>
                <a:spcPct val="80000"/>
              </a:lnSpc>
              <a:spcBef>
                <a:spcPts val="600"/>
              </a:spcBef>
              <a:spcAft>
                <a:spcPts val="1200"/>
              </a:spcAft>
              <a:defRPr/>
            </a:pPr>
            <a:r>
              <a:rPr lang="es-ES" altLang="sr-Latn-RS" sz="2600" i="1" dirty="0"/>
              <a:t>Poder para obligar a los proveedores de servicios a obtener o registrar datos de sus clientes, en tiempo real.</a:t>
            </a:r>
          </a:p>
        </p:txBody>
      </p:sp>
    </p:spTree>
    <p:extLst>
      <p:ext uri="{BB962C8B-B14F-4D97-AF65-F5344CB8AC3E}">
        <p14:creationId xmlns:p14="http://schemas.microsoft.com/office/powerpoint/2010/main" val="30235404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8B54D8D-9DF0-4906-A1F7-1DDC178BEF8F}"/>
              </a:ext>
            </a:extLst>
          </p:cNvPr>
          <p:cNvSpPr/>
          <p:nvPr/>
        </p:nvSpPr>
        <p:spPr>
          <a:xfrm>
            <a:off x="130782" y="1237505"/>
            <a:ext cx="4476172" cy="5078313"/>
          </a:xfrm>
          <a:prstGeom prst="rect">
            <a:avLst/>
          </a:prstGeom>
        </p:spPr>
        <p:txBody>
          <a:bodyPr wrap="square">
            <a:spAutoFit/>
          </a:bodyPr>
          <a:lstStyle/>
          <a:p>
            <a:pPr marL="342900" indent="-342900" algn="just">
              <a:buFont typeface="+mj-lt"/>
              <a:buAutoNum type="arabicPeriod"/>
            </a:pPr>
            <a:r>
              <a:rPr lang="es-ES" sz="1700" dirty="0"/>
              <a:t>Cada Parte adoptará las medidas legislativas y de otro tipo que resulten necesarias para facultar a sus autoridades competentes: </a:t>
            </a:r>
          </a:p>
          <a:p>
            <a:pPr marL="800100" lvl="1" indent="-342900" algn="just">
              <a:buFont typeface="+mj-lt"/>
              <a:buAutoNum type="alphaLcPeriod"/>
            </a:pPr>
            <a:r>
              <a:rPr lang="es-ES" sz="1700" dirty="0"/>
              <a:t>a </a:t>
            </a:r>
            <a:r>
              <a:rPr lang="es-ES" sz="1700" b="1" dirty="0">
                <a:solidFill>
                  <a:srgbClr val="C00000"/>
                </a:solidFill>
              </a:rPr>
              <a:t>obtener o grabar </a:t>
            </a:r>
            <a:r>
              <a:rPr lang="es-ES" sz="1700" dirty="0"/>
              <a:t>con medios técnicos existentes en su territorio, y </a:t>
            </a:r>
          </a:p>
          <a:p>
            <a:pPr marL="800100" lvl="1" indent="-342900" algn="just">
              <a:buFont typeface="+mj-lt"/>
              <a:buAutoNum type="alphaLcPeriod"/>
            </a:pPr>
            <a:r>
              <a:rPr lang="es-ES" sz="1700" dirty="0"/>
              <a:t>b </a:t>
            </a:r>
            <a:r>
              <a:rPr lang="es-ES" sz="1700" b="1" dirty="0">
                <a:solidFill>
                  <a:srgbClr val="C00000"/>
                </a:solidFill>
              </a:rPr>
              <a:t>obligar a un proveedor de servicios</a:t>
            </a:r>
            <a:r>
              <a:rPr lang="es-ES" sz="1700" dirty="0"/>
              <a:t>, en la medida de sus capacidades técnicas, a: </a:t>
            </a:r>
          </a:p>
          <a:p>
            <a:pPr marL="1314450" lvl="2" indent="-400050" algn="just">
              <a:buFont typeface="+mj-lt"/>
              <a:buAutoNum type="romanLcPeriod"/>
            </a:pPr>
            <a:r>
              <a:rPr lang="es-ES" sz="1700" b="1" dirty="0">
                <a:solidFill>
                  <a:srgbClr val="C00000"/>
                </a:solidFill>
              </a:rPr>
              <a:t>obtener o grabar </a:t>
            </a:r>
            <a:r>
              <a:rPr lang="es-ES" sz="1700" dirty="0"/>
              <a:t>con medios técnicos existentes en su territorio; o </a:t>
            </a:r>
          </a:p>
          <a:p>
            <a:pPr marL="1314450" lvl="2" indent="-400050" algn="just">
              <a:buFont typeface="+mj-lt"/>
              <a:buAutoNum type="romanLcPeriod"/>
            </a:pPr>
            <a:r>
              <a:rPr lang="es-ES" sz="1700" dirty="0"/>
              <a:t> Prestar a las autoridades competentes su</a:t>
            </a:r>
            <a:r>
              <a:rPr lang="es-ES" sz="1700" b="1" dirty="0">
                <a:solidFill>
                  <a:srgbClr val="C00000"/>
                </a:solidFill>
              </a:rPr>
              <a:t> colaboración y su asistencia </a:t>
            </a:r>
            <a:r>
              <a:rPr lang="es-ES" sz="1700" dirty="0"/>
              <a:t>para obtener o grabar, </a:t>
            </a:r>
          </a:p>
          <a:p>
            <a:pPr marL="800100" lvl="1" indent="-342900" algn="just">
              <a:buFont typeface="+mj-lt"/>
              <a:buAutoNum type="alphaLcPeriod"/>
            </a:pPr>
            <a:r>
              <a:rPr lang="es-ES" sz="1700" dirty="0"/>
              <a:t>en tiempo real los datos relativos al tráfico asociados a comunicaciones específicas transmitidas en su territorio por medio de un sistema informático.</a:t>
            </a:r>
          </a:p>
        </p:txBody>
      </p:sp>
      <p:sp>
        <p:nvSpPr>
          <p:cNvPr id="4" name="Rectangle 3">
            <a:extLst>
              <a:ext uri="{FF2B5EF4-FFF2-40B4-BE49-F238E27FC236}">
                <a16:creationId xmlns:a16="http://schemas.microsoft.com/office/drawing/2014/main" id="{C1A334B7-575A-4128-BADC-26AB92EBDECB}"/>
              </a:ext>
            </a:extLst>
          </p:cNvPr>
          <p:cNvSpPr/>
          <p:nvPr/>
        </p:nvSpPr>
        <p:spPr>
          <a:xfrm>
            <a:off x="4606954" y="1237505"/>
            <a:ext cx="4414945" cy="2062103"/>
          </a:xfrm>
          <a:prstGeom prst="rect">
            <a:avLst/>
          </a:prstGeom>
        </p:spPr>
        <p:txBody>
          <a:bodyPr wrap="square">
            <a:spAutoFit/>
          </a:bodyPr>
          <a:lstStyle/>
          <a:p>
            <a:pPr marL="342900" indent="-342900" algn="just">
              <a:buFont typeface="Arial" panose="020B0604020202020204" pitchFamily="34" charset="0"/>
              <a:buChar char="•"/>
            </a:pPr>
            <a:r>
              <a:rPr lang="es-ES" sz="2000" dirty="0"/>
              <a:t>La autoridad competente tiene poder para:</a:t>
            </a:r>
          </a:p>
          <a:p>
            <a:pPr marL="800100" lvl="1" indent="-342900" algn="just">
              <a:buFont typeface="Calibri Light" panose="020F0302020204030204" pitchFamily="34" charset="0"/>
              <a:buChar char="‐"/>
            </a:pPr>
            <a:r>
              <a:rPr lang="es-ES" dirty="0"/>
              <a:t>Obtener o grabar directamente los datos relativos al tráfico;</a:t>
            </a:r>
          </a:p>
          <a:p>
            <a:pPr marL="800100" lvl="1" indent="-342900" algn="just">
              <a:buFont typeface="Calibri Light" panose="020F0302020204030204" pitchFamily="34" charset="0"/>
              <a:buChar char="‐"/>
            </a:pPr>
            <a:r>
              <a:rPr lang="es-ES" dirty="0"/>
              <a:t>obligar a un proveedor de servicios obtener o grabar datos relativos al tráfico</a:t>
            </a:r>
          </a:p>
          <a:p>
            <a:pPr marL="800100" lvl="1" indent="-342900" algn="just">
              <a:buFont typeface="Calibri Light" panose="020F0302020204030204" pitchFamily="34" charset="0"/>
              <a:buChar char="‐"/>
            </a:pPr>
            <a:r>
              <a:rPr lang="es-ES" dirty="0"/>
              <a:t>obligar a un proveedor de servicios a prestar su colaboración y su asistencia a la autoridad competente. </a:t>
            </a:r>
          </a:p>
        </p:txBody>
      </p:sp>
      <p:sp>
        <p:nvSpPr>
          <p:cNvPr id="12"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0"/>
            <a:ext cx="761854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dirty="0">
                <a:solidFill>
                  <a:schemeClr val="bg1"/>
                </a:solidFill>
                <a:latin typeface="Verdana" panose="020B0604030504040204" pitchFamily="34" charset="0"/>
              </a:rPr>
              <a:t>Obtención en tiempo real de datos relativos al tráfico</a:t>
            </a:r>
          </a:p>
        </p:txBody>
      </p:sp>
    </p:spTree>
    <p:extLst>
      <p:ext uri="{BB962C8B-B14F-4D97-AF65-F5344CB8AC3E}">
        <p14:creationId xmlns:p14="http://schemas.microsoft.com/office/powerpoint/2010/main" val="40652798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8B54D8D-9DF0-4906-A1F7-1DDC178BEF8F}"/>
              </a:ext>
            </a:extLst>
          </p:cNvPr>
          <p:cNvSpPr/>
          <p:nvPr/>
        </p:nvSpPr>
        <p:spPr>
          <a:xfrm>
            <a:off x="95828" y="1196752"/>
            <a:ext cx="4649792" cy="5078313"/>
          </a:xfrm>
          <a:prstGeom prst="rect">
            <a:avLst/>
          </a:prstGeom>
        </p:spPr>
        <p:txBody>
          <a:bodyPr wrap="square">
            <a:spAutoFit/>
          </a:bodyPr>
          <a:lstStyle/>
          <a:p>
            <a:pPr marL="342900" indent="-342900" algn="just">
              <a:buFont typeface="+mj-lt"/>
              <a:buAutoNum type="arabicPeriod"/>
            </a:pPr>
            <a:r>
              <a:rPr lang="es-ES" dirty="0"/>
              <a:t>Cada Parte adoptará las medidas legislativas y de otro tipo que resulten necesarias para facultar a sus autoridades competentes: </a:t>
            </a:r>
          </a:p>
          <a:p>
            <a:pPr marL="800100" lvl="1" indent="-342900" algn="just">
              <a:buFont typeface="+mj-lt"/>
              <a:buAutoNum type="alphaLcPeriod"/>
            </a:pPr>
            <a:r>
              <a:rPr lang="es-ES" dirty="0"/>
              <a:t>a obtener o grabar </a:t>
            </a:r>
            <a:r>
              <a:rPr lang="es-ES" b="1" dirty="0">
                <a:solidFill>
                  <a:srgbClr val="C00000"/>
                </a:solidFill>
              </a:rPr>
              <a:t>con medios técnicos</a:t>
            </a:r>
            <a:r>
              <a:rPr lang="es-ES" dirty="0"/>
              <a:t> existentes en su territorio, y </a:t>
            </a:r>
          </a:p>
          <a:p>
            <a:pPr marL="800100" lvl="1" indent="-342900" algn="just">
              <a:buFont typeface="+mj-lt"/>
              <a:buAutoNum type="alphaLcPeriod"/>
            </a:pPr>
            <a:r>
              <a:rPr lang="es-ES" dirty="0"/>
              <a:t>a obligar a un proveedor de servicios, en la medida de sus capacidades técnicas, a: </a:t>
            </a:r>
          </a:p>
          <a:p>
            <a:pPr marL="1314450" lvl="2" indent="-400050" algn="just">
              <a:buFont typeface="+mj-lt"/>
              <a:buAutoNum type="romanLcPeriod"/>
            </a:pPr>
            <a:r>
              <a:rPr lang="es-ES" dirty="0"/>
              <a:t>obtener o grabar con </a:t>
            </a:r>
            <a:r>
              <a:rPr lang="es-ES" b="1" dirty="0">
                <a:solidFill>
                  <a:srgbClr val="C00000"/>
                </a:solidFill>
              </a:rPr>
              <a:t>medios técnicos </a:t>
            </a:r>
            <a:r>
              <a:rPr lang="es-ES" dirty="0"/>
              <a:t>existentes en su territorio; o </a:t>
            </a:r>
          </a:p>
          <a:p>
            <a:pPr marL="1314450" lvl="2" indent="-400050" algn="just">
              <a:buFont typeface="+mj-lt"/>
              <a:buAutoNum type="romanLcPeriod"/>
            </a:pPr>
            <a:r>
              <a:rPr lang="es-ES" dirty="0"/>
              <a:t>prestar a las autoridades competentes su colaboración y su asistencia para obtener o grabar, </a:t>
            </a:r>
          </a:p>
          <a:p>
            <a:pPr lvl="1" algn="just"/>
            <a:r>
              <a:rPr lang="es-ES" dirty="0"/>
              <a:t>en tiempo real los datos relativos al tráfico asociados a comunicaciones específicas transmitidas en su territorio por medio de un sistema informático.</a:t>
            </a:r>
          </a:p>
        </p:txBody>
      </p:sp>
      <p:sp>
        <p:nvSpPr>
          <p:cNvPr id="4" name="Rectangle 3">
            <a:extLst>
              <a:ext uri="{FF2B5EF4-FFF2-40B4-BE49-F238E27FC236}">
                <a16:creationId xmlns:a16="http://schemas.microsoft.com/office/drawing/2014/main" id="{C1A334B7-575A-4128-BADC-26AB92EBDECB}"/>
              </a:ext>
            </a:extLst>
          </p:cNvPr>
          <p:cNvSpPr/>
          <p:nvPr/>
        </p:nvSpPr>
        <p:spPr>
          <a:xfrm>
            <a:off x="4606954" y="1196752"/>
            <a:ext cx="4414945" cy="1938992"/>
          </a:xfrm>
          <a:prstGeom prst="rect">
            <a:avLst/>
          </a:prstGeom>
        </p:spPr>
        <p:txBody>
          <a:bodyPr wrap="square">
            <a:spAutoFit/>
          </a:bodyPr>
          <a:lstStyle/>
          <a:p>
            <a:pPr marL="342900" indent="-342900" algn="just">
              <a:buFont typeface="Arial" panose="020B0604020202020204" pitchFamily="34" charset="0"/>
              <a:buChar char="•"/>
            </a:pPr>
            <a:r>
              <a:rPr lang="es-ES" sz="2000" dirty="0"/>
              <a:t>No se han definido los medios técnicos</a:t>
            </a:r>
          </a:p>
          <a:p>
            <a:pPr marL="342900" indent="-342900" algn="just">
              <a:buFont typeface="Arial" panose="020B0604020202020204" pitchFamily="34" charset="0"/>
              <a:buChar char="•"/>
            </a:pPr>
            <a:endParaRPr lang="es-ES" sz="2000" dirty="0"/>
          </a:p>
          <a:p>
            <a:pPr marL="342900" indent="-342900" algn="just">
              <a:buFont typeface="Arial" panose="020B0604020202020204" pitchFamily="34" charset="0"/>
              <a:buChar char="•"/>
            </a:pPr>
            <a:r>
              <a:rPr lang="es-ES" sz="2000" dirty="0"/>
              <a:t>Se puede utilizar cualquier medio técnico para obtener los datos relativos al tráfico (neutralidad tecnológica) </a:t>
            </a:r>
          </a:p>
        </p:txBody>
      </p:sp>
      <p:sp>
        <p:nvSpPr>
          <p:cNvPr id="12"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0"/>
            <a:ext cx="761854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dirty="0">
                <a:solidFill>
                  <a:schemeClr val="bg1"/>
                </a:solidFill>
                <a:latin typeface="Verdana" panose="020B0604030504040204" pitchFamily="34" charset="0"/>
              </a:rPr>
              <a:t>Obtención en tiempo real de datos relativos al tráfico</a:t>
            </a:r>
          </a:p>
        </p:txBody>
      </p:sp>
    </p:spTree>
    <p:extLst>
      <p:ext uri="{BB962C8B-B14F-4D97-AF65-F5344CB8AC3E}">
        <p14:creationId xmlns:p14="http://schemas.microsoft.com/office/powerpoint/2010/main" val="38294485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8B54D8D-9DF0-4906-A1F7-1DDC178BEF8F}"/>
              </a:ext>
            </a:extLst>
          </p:cNvPr>
          <p:cNvSpPr/>
          <p:nvPr/>
        </p:nvSpPr>
        <p:spPr>
          <a:xfrm>
            <a:off x="95828" y="1139969"/>
            <a:ext cx="4672942" cy="5078313"/>
          </a:xfrm>
          <a:prstGeom prst="rect">
            <a:avLst/>
          </a:prstGeom>
        </p:spPr>
        <p:txBody>
          <a:bodyPr wrap="square">
            <a:spAutoFit/>
          </a:bodyPr>
          <a:lstStyle/>
          <a:p>
            <a:pPr marL="342900" indent="-342900" algn="just">
              <a:buFont typeface="+mj-lt"/>
              <a:buAutoNum type="arabicPeriod"/>
            </a:pPr>
            <a:r>
              <a:rPr lang="es-ES" dirty="0"/>
              <a:t>Cada Parte adoptará las medidas legislativas y de otro tipo que resulten necesarias para facultar a sus autoridades competentes: </a:t>
            </a:r>
          </a:p>
          <a:p>
            <a:pPr marL="800100" lvl="1" indent="-342900" algn="just">
              <a:buFont typeface="+mj-lt"/>
              <a:buAutoNum type="alphaLcPeriod"/>
            </a:pPr>
            <a:r>
              <a:rPr lang="es-ES" dirty="0"/>
              <a:t>a obtener o grabar con medios técnicos existentes en su territorio, y </a:t>
            </a:r>
          </a:p>
          <a:p>
            <a:pPr marL="800100" lvl="1" indent="-342900" algn="just">
              <a:buFont typeface="+mj-lt"/>
              <a:buAutoNum type="alphaLcPeriod"/>
            </a:pPr>
            <a:r>
              <a:rPr lang="es-ES" dirty="0"/>
              <a:t>a obligar a un proveedor de servicios, en la medida de sus </a:t>
            </a:r>
            <a:r>
              <a:rPr lang="es-ES" b="1" dirty="0">
                <a:solidFill>
                  <a:srgbClr val="C00000"/>
                </a:solidFill>
              </a:rPr>
              <a:t>capacidades técnicas</a:t>
            </a:r>
            <a:r>
              <a:rPr lang="es-ES" dirty="0"/>
              <a:t>: </a:t>
            </a:r>
          </a:p>
          <a:p>
            <a:pPr marL="1314450" lvl="2" indent="-400050" algn="just">
              <a:buFont typeface="+mj-lt"/>
              <a:buAutoNum type="romanLcPeriod"/>
            </a:pPr>
            <a:r>
              <a:rPr lang="es-ES" dirty="0"/>
              <a:t>obtener o grabar con medios técnicos existentes en su territorio; o </a:t>
            </a:r>
          </a:p>
          <a:p>
            <a:pPr marL="1314450" lvl="2" indent="-400050" algn="just">
              <a:buFont typeface="+mj-lt"/>
              <a:buAutoNum type="romanLcPeriod"/>
            </a:pPr>
            <a:r>
              <a:rPr lang="es-ES" dirty="0"/>
              <a:t>prestar a las autoridades competentes su colaboración y su asistencia para obtener o grabar, </a:t>
            </a:r>
          </a:p>
          <a:p>
            <a:pPr lvl="1" algn="just"/>
            <a:r>
              <a:rPr lang="es-ES" dirty="0"/>
              <a:t>en tiempo real los datos relativos al tráfico asociados a comunicaciones específicas transmitidas en su territorio por medio de un sistema informático.</a:t>
            </a:r>
          </a:p>
        </p:txBody>
      </p:sp>
      <p:sp>
        <p:nvSpPr>
          <p:cNvPr id="4" name="Rectangle 3">
            <a:extLst>
              <a:ext uri="{FF2B5EF4-FFF2-40B4-BE49-F238E27FC236}">
                <a16:creationId xmlns:a16="http://schemas.microsoft.com/office/drawing/2014/main" id="{C1A334B7-575A-4128-BADC-26AB92EBDECB}"/>
              </a:ext>
            </a:extLst>
          </p:cNvPr>
          <p:cNvSpPr/>
          <p:nvPr/>
        </p:nvSpPr>
        <p:spPr>
          <a:xfrm>
            <a:off x="4606954" y="1196752"/>
            <a:ext cx="4414945" cy="3785652"/>
          </a:xfrm>
          <a:prstGeom prst="rect">
            <a:avLst/>
          </a:prstGeom>
        </p:spPr>
        <p:txBody>
          <a:bodyPr wrap="square">
            <a:spAutoFit/>
          </a:bodyPr>
          <a:lstStyle/>
          <a:p>
            <a:pPr marL="342900" indent="-342900" algn="just">
              <a:buFont typeface="Arial" panose="020B0604020202020204" pitchFamily="34" charset="0"/>
              <a:buChar char="•"/>
            </a:pPr>
            <a:r>
              <a:rPr lang="es-ES" sz="2000" dirty="0"/>
              <a:t>La obligación de los proveedores de servicios no superará las capacidades técnicas existentes (independientemente de que se utilicen o no dichas características técnicas para grabar los datos relativos al tráfico)</a:t>
            </a:r>
          </a:p>
          <a:p>
            <a:pPr marL="342900" indent="-342900" algn="just">
              <a:buFont typeface="Arial" panose="020B0604020202020204" pitchFamily="34" charset="0"/>
              <a:buChar char="•"/>
            </a:pPr>
            <a:endParaRPr lang="es-ES" sz="2000" dirty="0"/>
          </a:p>
          <a:p>
            <a:pPr marL="342900" indent="-342900" algn="just">
              <a:buFont typeface="Arial" panose="020B0604020202020204" pitchFamily="34" charset="0"/>
              <a:buChar char="•"/>
            </a:pPr>
            <a:r>
              <a:rPr lang="es-ES" sz="2000" dirty="0"/>
              <a:t>No impone a los proveedores de servicios la obligación de: </a:t>
            </a:r>
          </a:p>
          <a:p>
            <a:pPr marL="800100" lvl="1" indent="-342900" algn="just">
              <a:buFont typeface="Calibri Light" panose="020F0302020204030204" pitchFamily="34" charset="0"/>
              <a:buChar char="‐"/>
            </a:pPr>
            <a:r>
              <a:rPr lang="es-ES"/>
              <a:t>Desarrollar nuevos equipos;</a:t>
            </a:r>
          </a:p>
          <a:p>
            <a:pPr marL="800100" lvl="1" indent="-342900" algn="just">
              <a:buFont typeface="Calibri Light" panose="020F0302020204030204" pitchFamily="34" charset="0"/>
              <a:buChar char="‐"/>
            </a:pPr>
            <a:r>
              <a:rPr lang="es-ES"/>
              <a:t>Contratar a expertos;</a:t>
            </a:r>
          </a:p>
          <a:p>
            <a:pPr marL="800100" lvl="1" indent="-342900" algn="just">
              <a:buFont typeface="Calibri Light" panose="020F0302020204030204" pitchFamily="34" charset="0"/>
              <a:buChar char="‐"/>
            </a:pPr>
            <a:r>
              <a:rPr lang="es-ES"/>
              <a:t>Realizar una costosa reconfiguración de sus sistemas.</a:t>
            </a:r>
          </a:p>
        </p:txBody>
      </p:sp>
      <p:sp>
        <p:nvSpPr>
          <p:cNvPr id="12"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0"/>
            <a:ext cx="761854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dirty="0">
                <a:solidFill>
                  <a:schemeClr val="bg1"/>
                </a:solidFill>
                <a:latin typeface="Verdana" panose="020B0604030504040204" pitchFamily="34" charset="0"/>
              </a:rPr>
              <a:t>Obtención en tiempo real de datos relativos al tráfico</a:t>
            </a:r>
          </a:p>
        </p:txBody>
      </p:sp>
    </p:spTree>
    <p:extLst>
      <p:ext uri="{BB962C8B-B14F-4D97-AF65-F5344CB8AC3E}">
        <p14:creationId xmlns:p14="http://schemas.microsoft.com/office/powerpoint/2010/main" val="8258451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8B54D8D-9DF0-4906-A1F7-1DDC178BEF8F}"/>
              </a:ext>
            </a:extLst>
          </p:cNvPr>
          <p:cNvSpPr/>
          <p:nvPr/>
        </p:nvSpPr>
        <p:spPr>
          <a:xfrm>
            <a:off x="95827" y="1139969"/>
            <a:ext cx="4730815" cy="5078313"/>
          </a:xfrm>
          <a:prstGeom prst="rect">
            <a:avLst/>
          </a:prstGeom>
        </p:spPr>
        <p:txBody>
          <a:bodyPr wrap="square">
            <a:spAutoFit/>
          </a:bodyPr>
          <a:lstStyle/>
          <a:p>
            <a:pPr marL="342900" indent="-342900" algn="just">
              <a:buFont typeface="+mj-lt"/>
              <a:buAutoNum type="arabicPeriod"/>
            </a:pPr>
            <a:r>
              <a:rPr lang="es-ES" dirty="0"/>
              <a:t>Cada Parte adoptará las medidas legislativas y de otro tipo que resulten necesarias para facultar a sus autoridades competentes: </a:t>
            </a:r>
          </a:p>
          <a:p>
            <a:pPr marL="800100" lvl="1" indent="-342900" algn="just">
              <a:buFont typeface="+mj-lt"/>
              <a:buAutoNum type="alphaLcPeriod"/>
            </a:pPr>
            <a:r>
              <a:rPr lang="es-ES" dirty="0"/>
              <a:t>a obtener o grabar con medios técnicos existentes en su territorio, y </a:t>
            </a:r>
          </a:p>
          <a:p>
            <a:pPr marL="800100" lvl="1" indent="-342900" algn="just">
              <a:buFont typeface="+mj-lt"/>
              <a:buAutoNum type="alphaLcPeriod"/>
            </a:pPr>
            <a:r>
              <a:rPr lang="es-ES" dirty="0"/>
              <a:t>a obligar a un proveedor de servicios, en la medida de sus capacidades técnicas, a: </a:t>
            </a:r>
          </a:p>
          <a:p>
            <a:pPr marL="1314450" lvl="2" indent="-400050" algn="just">
              <a:buFont typeface="+mj-lt"/>
              <a:buAutoNum type="romanLcPeriod"/>
            </a:pPr>
            <a:r>
              <a:rPr lang="es-ES" dirty="0"/>
              <a:t>i obtener o grabar con medios técnicos existentes en su territorio; o </a:t>
            </a:r>
          </a:p>
          <a:p>
            <a:pPr marL="1314450" lvl="2" indent="-400050" algn="just">
              <a:buFont typeface="+mj-lt"/>
              <a:buAutoNum type="romanLcPeriod"/>
            </a:pPr>
            <a:r>
              <a:rPr lang="es-ES" dirty="0" err="1"/>
              <a:t>ii</a:t>
            </a:r>
            <a:r>
              <a:rPr lang="es-ES" dirty="0"/>
              <a:t> prestar a las autoridades competentes su colaboración y su asistencia para obtener o grabar, </a:t>
            </a:r>
          </a:p>
          <a:p>
            <a:pPr lvl="1" algn="just"/>
            <a:r>
              <a:rPr lang="es-ES" dirty="0"/>
              <a:t>en tiempo real los </a:t>
            </a:r>
            <a:r>
              <a:rPr lang="es-ES" b="1" dirty="0">
                <a:solidFill>
                  <a:srgbClr val="C00000"/>
                </a:solidFill>
              </a:rPr>
              <a:t>datos relativos al tráfico</a:t>
            </a:r>
            <a:r>
              <a:rPr lang="es-ES" dirty="0"/>
              <a:t> asociados a comunicaciones específicas transmitidas en su territorio por medio de un sistema informático.</a:t>
            </a:r>
          </a:p>
        </p:txBody>
      </p:sp>
      <p:sp>
        <p:nvSpPr>
          <p:cNvPr id="4" name="Rectangle 3">
            <a:extLst>
              <a:ext uri="{FF2B5EF4-FFF2-40B4-BE49-F238E27FC236}">
                <a16:creationId xmlns:a16="http://schemas.microsoft.com/office/drawing/2014/main" id="{C1A334B7-575A-4128-BADC-26AB92EBDECB}"/>
              </a:ext>
            </a:extLst>
          </p:cNvPr>
          <p:cNvSpPr/>
          <p:nvPr/>
        </p:nvSpPr>
        <p:spPr>
          <a:xfrm>
            <a:off x="4919241" y="1139969"/>
            <a:ext cx="4067704" cy="5386090"/>
          </a:xfrm>
          <a:prstGeom prst="rect">
            <a:avLst/>
          </a:prstGeom>
        </p:spPr>
        <p:txBody>
          <a:bodyPr wrap="square">
            <a:spAutoFit/>
          </a:bodyPr>
          <a:lstStyle/>
          <a:p>
            <a:r>
              <a:rPr lang="es-ES" dirty="0"/>
              <a:t>Sí:</a:t>
            </a:r>
          </a:p>
          <a:p>
            <a:pPr marL="800100" lvl="1" indent="-342900" algn="just">
              <a:buFont typeface="Arial" panose="020B0604020202020204" pitchFamily="34" charset="0"/>
              <a:buChar char="•"/>
            </a:pPr>
            <a:r>
              <a:rPr lang="es-ES" sz="2000" dirty="0"/>
              <a:t>categoría de datos informáticos</a:t>
            </a:r>
          </a:p>
          <a:p>
            <a:pPr marL="800100" lvl="1" indent="-342900" algn="just">
              <a:buFont typeface="Arial" panose="020B0604020202020204" pitchFamily="34" charset="0"/>
              <a:buChar char="•"/>
            </a:pPr>
            <a:r>
              <a:rPr lang="es-ES" sz="2000" dirty="0"/>
              <a:t>generado por un ordenador que formaba parte de una cadena de comunicación</a:t>
            </a:r>
          </a:p>
          <a:p>
            <a:pPr marL="800100" lvl="1" indent="-342900" algn="just">
              <a:buFont typeface="Arial" panose="020B0604020202020204" pitchFamily="34" charset="0"/>
              <a:buChar char="•"/>
            </a:pPr>
            <a:r>
              <a:rPr lang="es-ES" sz="2000" dirty="0"/>
              <a:t>En cuanto a la comunicación indica:</a:t>
            </a:r>
          </a:p>
          <a:p>
            <a:pPr marL="1257300" lvl="2" indent="-342900" algn="just">
              <a:buFont typeface="Calibri Light" panose="020F0302020204030204" pitchFamily="34" charset="0"/>
              <a:buChar char="‐"/>
            </a:pPr>
            <a:r>
              <a:rPr lang="es-ES" dirty="0"/>
              <a:t>origen; </a:t>
            </a:r>
          </a:p>
          <a:p>
            <a:pPr marL="1257300" lvl="2" indent="-342900" algn="just">
              <a:buFont typeface="Calibri Light" panose="020F0302020204030204" pitchFamily="34" charset="0"/>
              <a:buChar char="‐"/>
            </a:pPr>
            <a:r>
              <a:rPr lang="es-ES" dirty="0"/>
              <a:t>destino;</a:t>
            </a:r>
          </a:p>
          <a:p>
            <a:pPr marL="1257300" lvl="2" indent="-342900" algn="just">
              <a:buFont typeface="Calibri Light" panose="020F0302020204030204" pitchFamily="34" charset="0"/>
              <a:buChar char="‐"/>
            </a:pPr>
            <a:r>
              <a:rPr lang="es-ES" dirty="0"/>
              <a:t>ruta;</a:t>
            </a:r>
          </a:p>
          <a:p>
            <a:pPr marL="1257300" lvl="2" indent="-342900" algn="just">
              <a:buFont typeface="Calibri Light" panose="020F0302020204030204" pitchFamily="34" charset="0"/>
              <a:buChar char="‐"/>
            </a:pPr>
            <a:r>
              <a:rPr lang="es-ES" dirty="0"/>
              <a:t>hora;</a:t>
            </a:r>
          </a:p>
          <a:p>
            <a:pPr marL="1257300" lvl="2" indent="-342900" algn="just">
              <a:buFont typeface="Calibri Light" panose="020F0302020204030204" pitchFamily="34" charset="0"/>
              <a:buChar char="‐"/>
            </a:pPr>
            <a:r>
              <a:rPr lang="es-ES" dirty="0"/>
              <a:t>fecha;</a:t>
            </a:r>
          </a:p>
          <a:p>
            <a:pPr marL="1257300" lvl="2" indent="-342900" algn="just">
              <a:buFont typeface="Calibri Light" panose="020F0302020204030204" pitchFamily="34" charset="0"/>
              <a:buChar char="‐"/>
            </a:pPr>
            <a:r>
              <a:rPr lang="es-ES" dirty="0"/>
              <a:t>tamaño,</a:t>
            </a:r>
          </a:p>
          <a:p>
            <a:pPr marL="1257300" lvl="2" indent="-342900" algn="just">
              <a:buFont typeface="Calibri Light" panose="020F0302020204030204" pitchFamily="34" charset="0"/>
              <a:buChar char="‐"/>
            </a:pPr>
            <a:r>
              <a:rPr lang="es-ES" dirty="0"/>
              <a:t>duración;</a:t>
            </a:r>
          </a:p>
          <a:p>
            <a:pPr marL="1257300" lvl="2" indent="-342900" algn="just">
              <a:buFont typeface="Calibri Light" panose="020F0302020204030204" pitchFamily="34" charset="0"/>
              <a:buChar char="‐"/>
            </a:pPr>
            <a:r>
              <a:rPr lang="es-ES" dirty="0"/>
              <a:t>tipo de servicio subyacente. </a:t>
            </a:r>
          </a:p>
          <a:p>
            <a:r>
              <a:rPr lang="es-ES" sz="2200" dirty="0"/>
              <a:t>No</a:t>
            </a:r>
            <a:r>
              <a:rPr lang="es-ES" sz="2000" dirty="0"/>
              <a:t>:</a:t>
            </a:r>
          </a:p>
          <a:p>
            <a:pPr marL="800100" lvl="1" indent="-342900">
              <a:buFont typeface="Arial" panose="020B0604020202020204" pitchFamily="34" charset="0"/>
              <a:buChar char="•"/>
            </a:pPr>
            <a:r>
              <a:rPr lang="es-ES" sz="2000" dirty="0"/>
              <a:t>contenido de la comunicación</a:t>
            </a:r>
          </a:p>
        </p:txBody>
      </p:sp>
      <p:sp>
        <p:nvSpPr>
          <p:cNvPr id="12"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0"/>
            <a:ext cx="758359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dirty="0">
                <a:solidFill>
                  <a:schemeClr val="bg1"/>
                </a:solidFill>
                <a:latin typeface="Verdana" panose="020B0604030504040204" pitchFamily="34" charset="0"/>
              </a:rPr>
              <a:t>Obtención en tiempo real de datos relativos al tráfico</a:t>
            </a:r>
          </a:p>
        </p:txBody>
      </p:sp>
    </p:spTree>
    <p:extLst>
      <p:ext uri="{BB962C8B-B14F-4D97-AF65-F5344CB8AC3E}">
        <p14:creationId xmlns:p14="http://schemas.microsoft.com/office/powerpoint/2010/main" val="36105269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1">
            <a:extLst>
              <a:ext uri="{FF2B5EF4-FFF2-40B4-BE49-F238E27FC236}">
                <a16:creationId xmlns:a16="http://schemas.microsoft.com/office/drawing/2014/main" id="{2423F960-A04A-412E-A05F-0A481203750D}"/>
              </a:ext>
            </a:extLst>
          </p:cNvPr>
          <p:cNvSpPr>
            <a:spLocks noChangeArrowheads="1"/>
          </p:cNvSpPr>
          <p:nvPr/>
        </p:nvSpPr>
        <p:spPr bwMode="auto">
          <a:xfrm>
            <a:off x="7938" y="6597650"/>
            <a:ext cx="91360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200" b="1" dirty="0">
                <a:solidFill>
                  <a:srgbClr val="FFFFFF"/>
                </a:solidFill>
                <a:latin typeface="Verdana" panose="020B0604030504040204" pitchFamily="34" charset="0"/>
              </a:rPr>
              <a:t>www.coe.int/cybercrime</a:t>
            </a:r>
            <a:r>
              <a:rPr lang="en-US" sz="1200" b="1" dirty="0">
                <a:solidFill>
                  <a:srgbClr val="FFFFFF"/>
                </a:solidFill>
                <a:latin typeface="Verdana" panose="020B0604030504040204" pitchFamily="34" charset="0"/>
              </a:rPr>
              <a:t>						</a:t>
            </a:r>
            <a:r>
              <a:rPr lang="es-ES" sz="1200" b="1" dirty="0">
                <a:solidFill>
                  <a:srgbClr val="FFFFFF"/>
                </a:solidFill>
                <a:latin typeface="Verdana" panose="020B0604030504040204" pitchFamily="34" charset="0"/>
              </a:rPr>
              <a:t>                        - </a:t>
            </a:r>
            <a:fld id="{F50FF694-912A-834E-AD45-B984C7BF2CE4}" type="slidenum">
              <a:rPr lang="en-US" sz="1200" b="1">
                <a:solidFill>
                  <a:srgbClr val="FFFFFF"/>
                </a:solidFill>
                <a:latin typeface="Verdana" panose="020B0604030504040204" pitchFamily="34" charset="0"/>
                <a:ea typeface="Verdana" panose="020B0604030504040204" pitchFamily="34" charset="0"/>
                <a:cs typeface="Verdana" charset="0"/>
              </a:rPr>
              <a:pPr/>
              <a:t>26</a:t>
            </a:fld>
            <a:r>
              <a:rPr lang="es-ES" sz="1200" b="1" dirty="0">
                <a:solidFill>
                  <a:srgbClr val="FFFFFF"/>
                </a:solidFill>
                <a:latin typeface="Verdana" panose="020B0604030504040204" pitchFamily="34" charset="0"/>
              </a:rPr>
              <a:t> -</a:t>
            </a:r>
          </a:p>
        </p:txBody>
      </p:sp>
      <p:sp>
        <p:nvSpPr>
          <p:cNvPr id="8" name="Rectangle 7">
            <a:extLst>
              <a:ext uri="{FF2B5EF4-FFF2-40B4-BE49-F238E27FC236}">
                <a16:creationId xmlns:a16="http://schemas.microsoft.com/office/drawing/2014/main" id="{E02F9B35-00F4-40BC-9452-03D5E2FD52B1}"/>
              </a:ext>
            </a:extLst>
          </p:cNvPr>
          <p:cNvSpPr/>
          <p:nvPr/>
        </p:nvSpPr>
        <p:spPr>
          <a:xfrm>
            <a:off x="0" y="6588125"/>
            <a:ext cx="9144000" cy="276999"/>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200" b="1" dirty="0">
                <a:solidFill>
                  <a:srgbClr val="FFFFFF"/>
                </a:solidFill>
                <a:latin typeface="Verdana" panose="020B0604030504040204" pitchFamily="34" charset="0"/>
              </a:rPr>
              <a:t>www.coe.int/cybercrime</a:t>
            </a:r>
            <a:endParaRPr lang="es-ES" sz="1200" dirty="0">
              <a:latin typeface="Verdana" panose="020B0604030504040204" pitchFamily="34" charset="0"/>
              <a:ea typeface="Verdana" panose="020B0604030504040204" pitchFamily="34" charset="0"/>
            </a:endParaRPr>
          </a:p>
        </p:txBody>
      </p:sp>
      <p:sp>
        <p:nvSpPr>
          <p:cNvPr id="3" name="Rectangle 2">
            <a:extLst>
              <a:ext uri="{FF2B5EF4-FFF2-40B4-BE49-F238E27FC236}">
                <a16:creationId xmlns:a16="http://schemas.microsoft.com/office/drawing/2014/main" id="{F8B54D8D-9DF0-4906-A1F7-1DDC178BEF8F}"/>
              </a:ext>
            </a:extLst>
          </p:cNvPr>
          <p:cNvSpPr/>
          <p:nvPr/>
        </p:nvSpPr>
        <p:spPr>
          <a:xfrm>
            <a:off x="95828" y="1139969"/>
            <a:ext cx="4719240" cy="5078313"/>
          </a:xfrm>
          <a:prstGeom prst="rect">
            <a:avLst/>
          </a:prstGeom>
        </p:spPr>
        <p:txBody>
          <a:bodyPr wrap="square">
            <a:spAutoFit/>
          </a:bodyPr>
          <a:lstStyle/>
          <a:p>
            <a:pPr marL="342900" indent="-342900" algn="just">
              <a:buFont typeface="+mj-lt"/>
              <a:buAutoNum type="arabicPeriod"/>
            </a:pPr>
            <a:r>
              <a:rPr lang="es-ES" dirty="0"/>
              <a:t>Cada Parte adoptará las medidas legislativas y de otro tipo que resulten necesarias para facultar a sus autoridades competentes: </a:t>
            </a:r>
          </a:p>
          <a:p>
            <a:pPr marL="800100" lvl="1" indent="-342900" algn="just">
              <a:buFont typeface="+mj-lt"/>
              <a:buAutoNum type="alphaLcPeriod"/>
            </a:pPr>
            <a:r>
              <a:rPr lang="es-ES" dirty="0"/>
              <a:t>a obtener o grabar con medios técnicos existentes en su territorio, y </a:t>
            </a:r>
          </a:p>
          <a:p>
            <a:pPr marL="800100" lvl="1" indent="-342900" algn="just">
              <a:buFont typeface="+mj-lt"/>
              <a:buAutoNum type="alphaLcPeriod"/>
            </a:pPr>
            <a:r>
              <a:rPr lang="es-ES" dirty="0"/>
              <a:t>a obligar a un proveedor de servicios, en la medida de sus capacidades técnicas, a: </a:t>
            </a:r>
          </a:p>
          <a:p>
            <a:pPr marL="1314450" lvl="2" indent="-400050" algn="just">
              <a:buFont typeface="+mj-lt"/>
              <a:buAutoNum type="romanLcPeriod"/>
            </a:pPr>
            <a:r>
              <a:rPr lang="es-ES" dirty="0"/>
              <a:t>obtener o grabar con medios técnicos existentes en su territorio; o </a:t>
            </a:r>
          </a:p>
          <a:p>
            <a:pPr marL="1314450" lvl="2" indent="-400050" algn="just">
              <a:buFont typeface="+mj-lt"/>
              <a:buAutoNum type="romanLcPeriod"/>
            </a:pPr>
            <a:r>
              <a:rPr lang="es-ES" dirty="0"/>
              <a:t>prestar a las autoridades competentes su colaboración y su asistencia para obtener o grabar, </a:t>
            </a:r>
          </a:p>
          <a:p>
            <a:pPr lvl="1" algn="just"/>
            <a:r>
              <a:rPr lang="es-ES" dirty="0"/>
              <a:t>en tiempo real los datos relativos al tráfico </a:t>
            </a:r>
            <a:r>
              <a:rPr lang="es-ES" b="1" dirty="0">
                <a:solidFill>
                  <a:srgbClr val="C00000"/>
                </a:solidFill>
              </a:rPr>
              <a:t>asociados a comunicaciones específicas</a:t>
            </a:r>
            <a:r>
              <a:rPr lang="es-ES" dirty="0"/>
              <a:t> transmitidas en su territorio por medio de un sistema informático.</a:t>
            </a:r>
          </a:p>
        </p:txBody>
      </p:sp>
      <p:sp>
        <p:nvSpPr>
          <p:cNvPr id="4" name="Rectangle 3">
            <a:extLst>
              <a:ext uri="{FF2B5EF4-FFF2-40B4-BE49-F238E27FC236}">
                <a16:creationId xmlns:a16="http://schemas.microsoft.com/office/drawing/2014/main" id="{C1A334B7-575A-4128-BADC-26AB92EBDECB}"/>
              </a:ext>
            </a:extLst>
          </p:cNvPr>
          <p:cNvSpPr/>
          <p:nvPr/>
        </p:nvSpPr>
        <p:spPr>
          <a:xfrm>
            <a:off x="4907666" y="1196752"/>
            <a:ext cx="4114233" cy="2862322"/>
          </a:xfrm>
          <a:prstGeom prst="rect">
            <a:avLst/>
          </a:prstGeom>
        </p:spPr>
        <p:txBody>
          <a:bodyPr wrap="square">
            <a:spAutoFit/>
          </a:bodyPr>
          <a:lstStyle/>
          <a:p>
            <a:pPr marL="342900" indent="-342900" algn="just">
              <a:buFont typeface="Arial" panose="020B0604020202020204" pitchFamily="34" charset="0"/>
              <a:buChar char="•"/>
            </a:pPr>
            <a:r>
              <a:rPr lang="es-ES" sz="2000" dirty="0"/>
              <a:t>El poder debe ejercerse en relación con comunicaciones específicas</a:t>
            </a:r>
          </a:p>
          <a:p>
            <a:pPr marL="342900" indent="-342900" algn="just">
              <a:buFont typeface="Arial" panose="020B0604020202020204" pitchFamily="34" charset="0"/>
              <a:buChar char="•"/>
            </a:pPr>
            <a:endParaRPr lang="es-ES" sz="2000" dirty="0"/>
          </a:p>
          <a:p>
            <a:pPr marL="342900" indent="-342900" algn="just">
              <a:buFont typeface="Arial" panose="020B0604020202020204" pitchFamily="34" charset="0"/>
              <a:buChar char="•"/>
            </a:pPr>
            <a:r>
              <a:rPr lang="es-ES" sz="2000" dirty="0"/>
              <a:t>El ejercicio de este poder para la vigilancia y obtención generalizada o indiscriminada de grandes volúmenes de datos relativos al tráfico no está permitido </a:t>
            </a:r>
          </a:p>
        </p:txBody>
      </p:sp>
      <p:sp>
        <p:nvSpPr>
          <p:cNvPr id="12"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389198" y="0"/>
            <a:ext cx="775480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dirty="0">
                <a:solidFill>
                  <a:schemeClr val="bg1"/>
                </a:solidFill>
                <a:latin typeface="Verdana" panose="020B0604030504040204" pitchFamily="34" charset="0"/>
              </a:rPr>
              <a:t>Obtención en tiempo real de datos relativos al tráfico</a:t>
            </a:r>
          </a:p>
        </p:txBody>
      </p:sp>
    </p:spTree>
    <p:extLst>
      <p:ext uri="{BB962C8B-B14F-4D97-AF65-F5344CB8AC3E}">
        <p14:creationId xmlns:p14="http://schemas.microsoft.com/office/powerpoint/2010/main" val="36210508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8B54D8D-9DF0-4906-A1F7-1DDC178BEF8F}"/>
              </a:ext>
            </a:extLst>
          </p:cNvPr>
          <p:cNvSpPr/>
          <p:nvPr/>
        </p:nvSpPr>
        <p:spPr>
          <a:xfrm>
            <a:off x="95827" y="1139969"/>
            <a:ext cx="4696091" cy="5078313"/>
          </a:xfrm>
          <a:prstGeom prst="rect">
            <a:avLst/>
          </a:prstGeom>
        </p:spPr>
        <p:txBody>
          <a:bodyPr wrap="square">
            <a:spAutoFit/>
          </a:bodyPr>
          <a:lstStyle/>
          <a:p>
            <a:pPr marL="342900" indent="-342900" algn="just">
              <a:buFont typeface="+mj-lt"/>
              <a:buAutoNum type="arabicPeriod"/>
            </a:pPr>
            <a:r>
              <a:rPr lang="es-ES" dirty="0"/>
              <a:t>Cada Parte adoptará las medidas legislativas y de otro tipo que resulten necesarias para facultar a sus autoridades competentes: </a:t>
            </a:r>
          </a:p>
          <a:p>
            <a:pPr marL="800100" lvl="1" indent="-342900" algn="just">
              <a:buFont typeface="+mj-lt"/>
              <a:buAutoNum type="alphaLcPeriod"/>
            </a:pPr>
            <a:r>
              <a:rPr lang="es-ES" dirty="0"/>
              <a:t>a obtener o grabar con medios técnicos existentes en su territorio, y </a:t>
            </a:r>
          </a:p>
          <a:p>
            <a:pPr marL="800100" lvl="1" indent="-342900" algn="just">
              <a:buFont typeface="+mj-lt"/>
              <a:buAutoNum type="alphaLcPeriod"/>
            </a:pPr>
            <a:r>
              <a:rPr lang="es-ES" dirty="0"/>
              <a:t>a obligar a un proveedor de servicios, en la medida de sus capacidades técnicas, a: </a:t>
            </a:r>
          </a:p>
          <a:p>
            <a:pPr marL="1314450" lvl="2" indent="-400050" algn="just">
              <a:buFont typeface="+mj-lt"/>
              <a:buAutoNum type="romanLcPeriod"/>
            </a:pPr>
            <a:r>
              <a:rPr lang="es-ES" dirty="0"/>
              <a:t>obtener o grabar con medios técnicos existentes en su territorio; o </a:t>
            </a:r>
          </a:p>
          <a:p>
            <a:pPr marL="1314450" lvl="2" indent="-400050" algn="just">
              <a:buFont typeface="+mj-lt"/>
              <a:buAutoNum type="romanLcPeriod"/>
            </a:pPr>
            <a:r>
              <a:rPr lang="es-ES" dirty="0"/>
              <a:t>prestar a las autoridades competentes su colaboración y su asistencia para obtener o grabar, </a:t>
            </a:r>
          </a:p>
          <a:p>
            <a:pPr lvl="1" algn="just"/>
            <a:r>
              <a:rPr lang="es-ES" dirty="0"/>
              <a:t>en tiempo real los datos relativos al tráfico asociados a comunicaciones específicas transmitidas </a:t>
            </a:r>
            <a:r>
              <a:rPr lang="es-ES" b="1" dirty="0">
                <a:solidFill>
                  <a:srgbClr val="C00000"/>
                </a:solidFill>
              </a:rPr>
              <a:t>en su territorio</a:t>
            </a:r>
            <a:r>
              <a:rPr lang="es-ES" dirty="0"/>
              <a:t> por medio de un sistema informático.</a:t>
            </a:r>
          </a:p>
        </p:txBody>
      </p:sp>
      <p:sp>
        <p:nvSpPr>
          <p:cNvPr id="4" name="Rectangle 3">
            <a:extLst>
              <a:ext uri="{FF2B5EF4-FFF2-40B4-BE49-F238E27FC236}">
                <a16:creationId xmlns:a16="http://schemas.microsoft.com/office/drawing/2014/main" id="{C1A334B7-575A-4128-BADC-26AB92EBDECB}"/>
              </a:ext>
            </a:extLst>
          </p:cNvPr>
          <p:cNvSpPr/>
          <p:nvPr/>
        </p:nvSpPr>
        <p:spPr>
          <a:xfrm>
            <a:off x="5081286" y="1139969"/>
            <a:ext cx="3940613" cy="5355312"/>
          </a:xfrm>
          <a:prstGeom prst="rect">
            <a:avLst/>
          </a:prstGeom>
        </p:spPr>
        <p:txBody>
          <a:bodyPr wrap="square">
            <a:spAutoFit/>
          </a:bodyPr>
          <a:lstStyle/>
          <a:p>
            <a:pPr marL="342900" indent="-342900" algn="just">
              <a:buFont typeface="Arial" panose="020B0604020202020204" pitchFamily="34" charset="0"/>
              <a:buChar char="•"/>
            </a:pPr>
            <a:r>
              <a:rPr lang="es-ES" dirty="0"/>
              <a:t>Las Partes pueden adoptar medidas en relación con las comunicaciones dentro de su territorio</a:t>
            </a:r>
          </a:p>
          <a:p>
            <a:pPr marL="342900" indent="-342900" algn="just">
              <a:buFont typeface="Arial" panose="020B0604020202020204" pitchFamily="34" charset="0"/>
              <a:buChar char="•"/>
            </a:pPr>
            <a:endParaRPr lang="es-ES" dirty="0"/>
          </a:p>
          <a:p>
            <a:pPr marL="342900" indent="-342900" algn="just">
              <a:buFont typeface="Arial" panose="020B0604020202020204" pitchFamily="34" charset="0"/>
              <a:buChar char="•"/>
            </a:pPr>
            <a:r>
              <a:rPr lang="es-ES" dirty="0"/>
              <a:t>Se podría obligar al proveedor de servicios cuando cuente con cierta infraestructura física o equipos en el territorio, aunque este no sea la sede de sus oficinas y operaciones principales. </a:t>
            </a:r>
          </a:p>
          <a:p>
            <a:pPr marL="342900" indent="-342900" algn="just">
              <a:buFont typeface="Arial" panose="020B0604020202020204" pitchFamily="34" charset="0"/>
              <a:buChar char="•"/>
            </a:pPr>
            <a:endParaRPr lang="es-ES" dirty="0"/>
          </a:p>
          <a:p>
            <a:pPr marL="342900" indent="-342900" algn="just">
              <a:buFont typeface="Arial" panose="020B0604020202020204" pitchFamily="34" charset="0"/>
              <a:buChar char="•"/>
            </a:pPr>
            <a:r>
              <a:rPr lang="es-ES" dirty="0"/>
              <a:t>Una comunicación se considera dentro de un territorio si una de las partes que se comunican (seres humanos o equipos) se encuentra en el territorio o si el equipo informático a través del cual pasa la comunicación se encuentra en el territorio </a:t>
            </a:r>
          </a:p>
        </p:txBody>
      </p:sp>
      <p:sp>
        <p:nvSpPr>
          <p:cNvPr id="12"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389198" y="0"/>
            <a:ext cx="775480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dirty="0">
                <a:solidFill>
                  <a:schemeClr val="bg1"/>
                </a:solidFill>
                <a:latin typeface="Verdana" panose="020B0604030504040204" pitchFamily="34" charset="0"/>
              </a:rPr>
              <a:t>Obtención en tiempo real de datos relativos al tráfico</a:t>
            </a:r>
          </a:p>
        </p:txBody>
      </p:sp>
    </p:spTree>
    <p:extLst>
      <p:ext uri="{BB962C8B-B14F-4D97-AF65-F5344CB8AC3E}">
        <p14:creationId xmlns:p14="http://schemas.microsoft.com/office/powerpoint/2010/main" val="11889513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8B54D8D-9DF0-4906-A1F7-1DDC178BEF8F}"/>
              </a:ext>
            </a:extLst>
          </p:cNvPr>
          <p:cNvSpPr/>
          <p:nvPr/>
        </p:nvSpPr>
        <p:spPr>
          <a:xfrm>
            <a:off x="130782" y="1196752"/>
            <a:ext cx="4684286" cy="5509200"/>
          </a:xfrm>
          <a:prstGeom prst="rect">
            <a:avLst/>
          </a:prstGeom>
        </p:spPr>
        <p:txBody>
          <a:bodyPr wrap="square">
            <a:spAutoFit/>
          </a:bodyPr>
          <a:lstStyle/>
          <a:p>
            <a:pPr marL="342900" indent="-342900" algn="just">
              <a:buFont typeface="+mj-lt"/>
              <a:buAutoNum type="arabicPeriod" startAt="2"/>
            </a:pPr>
            <a:r>
              <a:rPr lang="es-ES" sz="1600" dirty="0"/>
              <a:t>Cuando una Parte no pueda adoptar las medidas enunciadas en el apartado 1.a) por respeto a los principios establecidos en su ordenamiento jurídico interno, podrá, </a:t>
            </a:r>
            <a:r>
              <a:rPr lang="es-ES" sz="1600" b="1" dirty="0">
                <a:solidFill>
                  <a:srgbClr val="C00000"/>
                </a:solidFill>
              </a:rPr>
              <a:t>en su lugar, adoptar las medidas legislativas y de otro tipo que resulten necesarias </a:t>
            </a:r>
            <a:r>
              <a:rPr lang="es-ES" sz="1600" dirty="0"/>
              <a:t>para asegurar la obtención o la grabación en tiempo real de los datos relativos al tráfico asociados a comunicaciones específicas transmitidas en su territorio mediante la aplicación de medios técnicos existentes en dicho territorio.</a:t>
            </a:r>
          </a:p>
          <a:p>
            <a:pPr marL="342900" indent="-342900" algn="just">
              <a:buFont typeface="+mj-lt"/>
              <a:buAutoNum type="arabicPeriod" startAt="2"/>
            </a:pPr>
            <a:endParaRPr lang="es-ES" sz="1600" dirty="0"/>
          </a:p>
          <a:p>
            <a:pPr marL="342900" indent="-342900" algn="just">
              <a:buFont typeface="+mj-lt"/>
              <a:buAutoNum type="arabicPeriod" startAt="2"/>
            </a:pPr>
            <a:r>
              <a:rPr lang="es-ES" sz="1600" dirty="0"/>
              <a:t>Cada Parte adoptará las medidas legislativas y de otro tipo que resulten necesarias para obligar a un proveedor de servicios a mantener en secreto el hecho de que se haya ejercido cualquiera de los poderes previstos en el presente artículo, así como toda información al respecto. </a:t>
            </a:r>
          </a:p>
          <a:p>
            <a:pPr marL="342900" indent="-342900" algn="just">
              <a:buFont typeface="+mj-lt"/>
              <a:buAutoNum type="arabicPeriod" startAt="2"/>
            </a:pPr>
            <a:endParaRPr lang="es-ES" sz="1600" dirty="0"/>
          </a:p>
          <a:p>
            <a:pPr marL="342900" indent="-342900" algn="just">
              <a:buFont typeface="+mj-lt"/>
              <a:buAutoNum type="arabicPeriod" startAt="2"/>
            </a:pPr>
            <a:r>
              <a:rPr lang="es-ES" sz="1600" dirty="0"/>
              <a:t>Los poderes y procedimientos mencionados en el presente artículo estarán sujetos a lo dispuesto en los artículos 14 y 15.</a:t>
            </a:r>
          </a:p>
        </p:txBody>
      </p:sp>
      <p:sp>
        <p:nvSpPr>
          <p:cNvPr id="4" name="Rectangle 3">
            <a:extLst>
              <a:ext uri="{FF2B5EF4-FFF2-40B4-BE49-F238E27FC236}">
                <a16:creationId xmlns:a16="http://schemas.microsoft.com/office/drawing/2014/main" id="{C1A334B7-575A-4128-BADC-26AB92EBDECB}"/>
              </a:ext>
            </a:extLst>
          </p:cNvPr>
          <p:cNvSpPr/>
          <p:nvPr/>
        </p:nvSpPr>
        <p:spPr>
          <a:xfrm>
            <a:off x="4907666" y="1196752"/>
            <a:ext cx="4114233" cy="3785652"/>
          </a:xfrm>
          <a:prstGeom prst="rect">
            <a:avLst/>
          </a:prstGeom>
        </p:spPr>
        <p:txBody>
          <a:bodyPr wrap="square">
            <a:spAutoFit/>
          </a:bodyPr>
          <a:lstStyle/>
          <a:p>
            <a:pPr marL="342900" indent="-342900" algn="just">
              <a:buFont typeface="Arial" panose="020B0604020202020204" pitchFamily="34" charset="0"/>
              <a:buChar char="•"/>
            </a:pPr>
            <a:r>
              <a:rPr lang="es-ES" sz="2000" dirty="0"/>
              <a:t>Algunas jurisdicciones no permiten que las fuerzas del orden obtengan o graben datos en tiempo real sin la ayuda o al menos el conocimiento del proveedor de servicios</a:t>
            </a:r>
          </a:p>
          <a:p>
            <a:pPr marL="342900" indent="-342900" algn="just">
              <a:buFont typeface="Arial" panose="020B0604020202020204" pitchFamily="34" charset="0"/>
              <a:buChar char="•"/>
            </a:pPr>
            <a:endParaRPr lang="es-ES" sz="2000" dirty="0"/>
          </a:p>
          <a:p>
            <a:pPr marL="342900" indent="-342900" algn="just">
              <a:buFont typeface="Arial" panose="020B0604020202020204" pitchFamily="34" charset="0"/>
              <a:buChar char="•"/>
            </a:pPr>
            <a:r>
              <a:rPr lang="es-ES" sz="2000" dirty="0"/>
              <a:t>Estas jurisdicciones pueden adoptar otras medidas, como obligar a los proveedores de servicios a proporcionar las instalaciones técnicas necesarias </a:t>
            </a:r>
          </a:p>
        </p:txBody>
      </p:sp>
      <p:sp>
        <p:nvSpPr>
          <p:cNvPr id="12"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389198" y="0"/>
            <a:ext cx="775480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dirty="0">
                <a:solidFill>
                  <a:schemeClr val="bg1"/>
                </a:solidFill>
                <a:latin typeface="Verdana" panose="020B0604030504040204" pitchFamily="34" charset="0"/>
              </a:rPr>
              <a:t>Obtención en tiempo real de datos relativos al tráfico</a:t>
            </a:r>
          </a:p>
        </p:txBody>
      </p:sp>
    </p:spTree>
    <p:extLst>
      <p:ext uri="{BB962C8B-B14F-4D97-AF65-F5344CB8AC3E}">
        <p14:creationId xmlns:p14="http://schemas.microsoft.com/office/powerpoint/2010/main" val="13905586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8B54D8D-9DF0-4906-A1F7-1DDC178BEF8F}"/>
              </a:ext>
            </a:extLst>
          </p:cNvPr>
          <p:cNvSpPr/>
          <p:nvPr/>
        </p:nvSpPr>
        <p:spPr>
          <a:xfrm>
            <a:off x="95827" y="1196751"/>
            <a:ext cx="4730815" cy="5262979"/>
          </a:xfrm>
          <a:prstGeom prst="rect">
            <a:avLst/>
          </a:prstGeom>
        </p:spPr>
        <p:txBody>
          <a:bodyPr wrap="square">
            <a:spAutoFit/>
          </a:bodyPr>
          <a:lstStyle/>
          <a:p>
            <a:pPr marL="342900" indent="-342900" algn="just">
              <a:buFont typeface="+mj-lt"/>
              <a:buAutoNum type="arabicPeriod" startAt="2"/>
            </a:pPr>
            <a:r>
              <a:rPr lang="es-ES" sz="1600" dirty="0"/>
              <a:t>Cuando una Parte no pueda adoptar las medidas enunciadas en el apartado 1.a) por respeto a los principios establecidos en su ordenamiento jurídico interno, podrá, en su lugar, adoptar las medidas legislativas y de otro tipo que resulten necesarias para asegurar la obtención o la grabación en tiempo real de los datos relativos al tráfico asociados a comunicaciones específicas transmitidas en su territorio mediante la aplicación de medios técnicos existentes en dicho territorio.</a:t>
            </a:r>
          </a:p>
          <a:p>
            <a:pPr marL="342900" indent="-342900" algn="just">
              <a:buFont typeface="+mj-lt"/>
              <a:buAutoNum type="arabicPeriod" startAt="2"/>
            </a:pPr>
            <a:endParaRPr lang="es-ES" sz="1600" dirty="0"/>
          </a:p>
          <a:p>
            <a:pPr marL="342900" indent="-342900" algn="just">
              <a:buFont typeface="+mj-lt"/>
              <a:buAutoNum type="arabicPeriod" startAt="2"/>
            </a:pPr>
            <a:r>
              <a:rPr lang="es-ES" sz="1600" dirty="0"/>
              <a:t>Cada Parte adoptará las medidas legislativas y de otro tipo que resulten necesarias para </a:t>
            </a:r>
            <a:r>
              <a:rPr lang="es-ES" sz="1600" b="1" dirty="0">
                <a:solidFill>
                  <a:srgbClr val="C00000"/>
                </a:solidFill>
              </a:rPr>
              <a:t>obligar a un proveedor de servicios a mantener en secreto </a:t>
            </a:r>
            <a:r>
              <a:rPr lang="es-ES" sz="1600" dirty="0"/>
              <a:t>el hecho de que se haya ejercido cualquiera de los poderes previstos en el presente artículo, así como toda información al respecto. </a:t>
            </a:r>
          </a:p>
          <a:p>
            <a:pPr marL="342900" indent="-342900" algn="just">
              <a:buFont typeface="+mj-lt"/>
              <a:buAutoNum type="arabicPeriod" startAt="2"/>
            </a:pPr>
            <a:endParaRPr lang="es-ES" sz="1600" dirty="0"/>
          </a:p>
          <a:p>
            <a:pPr marL="342900" indent="-342900" algn="just">
              <a:buFont typeface="+mj-lt"/>
              <a:buAutoNum type="arabicPeriod" startAt="2"/>
            </a:pPr>
            <a:r>
              <a:rPr lang="es-ES" sz="1600" dirty="0"/>
              <a:t>Los poderes y procedimientos mencionados en el presente artículo estarán sujetos a lo dispuesto en los artículos 14 y 15.</a:t>
            </a:r>
          </a:p>
        </p:txBody>
      </p:sp>
      <p:sp>
        <p:nvSpPr>
          <p:cNvPr id="4" name="Rectangle 3">
            <a:extLst>
              <a:ext uri="{FF2B5EF4-FFF2-40B4-BE49-F238E27FC236}">
                <a16:creationId xmlns:a16="http://schemas.microsoft.com/office/drawing/2014/main" id="{C1A334B7-575A-4128-BADC-26AB92EBDECB}"/>
              </a:ext>
            </a:extLst>
          </p:cNvPr>
          <p:cNvSpPr/>
          <p:nvPr/>
        </p:nvSpPr>
        <p:spPr>
          <a:xfrm>
            <a:off x="4930815" y="1196752"/>
            <a:ext cx="4091084" cy="5078313"/>
          </a:xfrm>
          <a:prstGeom prst="rect">
            <a:avLst/>
          </a:prstGeom>
        </p:spPr>
        <p:txBody>
          <a:bodyPr wrap="square">
            <a:spAutoFit/>
          </a:bodyPr>
          <a:lstStyle/>
          <a:p>
            <a:pPr marL="285750" indent="-285750" algn="just">
              <a:buFont typeface="Arial" panose="020B0604020202020204" pitchFamily="34" charset="0"/>
              <a:buChar char="•"/>
            </a:pPr>
            <a:r>
              <a:rPr lang="es-ES" dirty="0"/>
              <a:t>Este poder solo es efectivo si se lleva a cabo sin el conocimiento de las personas investigadas</a:t>
            </a:r>
          </a:p>
          <a:p>
            <a:pPr marL="285750" indent="-285750" algn="just">
              <a:buFont typeface="Arial" panose="020B0604020202020204" pitchFamily="34" charset="0"/>
              <a:buChar char="•"/>
            </a:pPr>
            <a:endParaRPr lang="es-ES" dirty="0"/>
          </a:p>
          <a:p>
            <a:pPr marL="285750" indent="-285750" algn="just">
              <a:buFont typeface="Arial" panose="020B0604020202020204" pitchFamily="34" charset="0"/>
              <a:buChar char="•"/>
            </a:pPr>
            <a:r>
              <a:rPr lang="es-ES" dirty="0"/>
              <a:t>Las Partes que se comunican no deben percibir la medida de obtención en tiempo real de datos que se está llevando a cabo </a:t>
            </a:r>
          </a:p>
          <a:p>
            <a:pPr marL="285750" indent="-285750" algn="just">
              <a:buFont typeface="Arial" panose="020B0604020202020204" pitchFamily="34" charset="0"/>
              <a:buChar char="•"/>
            </a:pPr>
            <a:endParaRPr lang="es-ES" dirty="0"/>
          </a:p>
          <a:p>
            <a:pPr marL="285750" indent="-285750" algn="just">
              <a:buFont typeface="Arial" panose="020B0604020202020204" pitchFamily="34" charset="0"/>
              <a:buChar char="•"/>
            </a:pPr>
            <a:r>
              <a:rPr lang="es-ES" dirty="0"/>
              <a:t>Es importante que se pueda obligar a los proveedores de servicios a mantener la confidencialidad del ejercicio de los poderes</a:t>
            </a:r>
          </a:p>
          <a:p>
            <a:pPr marL="285750" indent="-285750" algn="just">
              <a:buFont typeface="Arial" panose="020B0604020202020204" pitchFamily="34" charset="0"/>
              <a:buChar char="•"/>
            </a:pPr>
            <a:endParaRPr lang="es-ES" dirty="0"/>
          </a:p>
          <a:p>
            <a:pPr marL="285750" indent="-285750" algn="just">
              <a:buFont typeface="Arial" panose="020B0604020202020204" pitchFamily="34" charset="0"/>
              <a:buChar char="•"/>
            </a:pPr>
            <a:r>
              <a:rPr lang="es-ES" dirty="0"/>
              <a:t>Esto también descarga al proveedor de servicios de toda obligación contractual o legal de notificar la medida a los abonados</a:t>
            </a:r>
          </a:p>
        </p:txBody>
      </p:sp>
      <p:sp>
        <p:nvSpPr>
          <p:cNvPr id="12"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389198" y="0"/>
            <a:ext cx="775480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dirty="0">
                <a:solidFill>
                  <a:schemeClr val="bg1"/>
                </a:solidFill>
                <a:latin typeface="Verdana" panose="020B0604030504040204" pitchFamily="34" charset="0"/>
              </a:rPr>
              <a:t>Obtención en tiempo real de datos relativos al tráfico</a:t>
            </a:r>
          </a:p>
        </p:txBody>
      </p:sp>
    </p:spTree>
    <p:extLst>
      <p:ext uri="{BB962C8B-B14F-4D97-AF65-F5344CB8AC3E}">
        <p14:creationId xmlns:p14="http://schemas.microsoft.com/office/powerpoint/2010/main" val="26400929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8B54D8D-9DF0-4906-A1F7-1DDC178BEF8F}"/>
              </a:ext>
            </a:extLst>
          </p:cNvPr>
          <p:cNvSpPr/>
          <p:nvPr/>
        </p:nvSpPr>
        <p:spPr>
          <a:xfrm>
            <a:off x="95828" y="1196752"/>
            <a:ext cx="4753964" cy="5262979"/>
          </a:xfrm>
          <a:prstGeom prst="rect">
            <a:avLst/>
          </a:prstGeom>
        </p:spPr>
        <p:txBody>
          <a:bodyPr wrap="square">
            <a:spAutoFit/>
          </a:bodyPr>
          <a:lstStyle/>
          <a:p>
            <a:pPr marL="342900" indent="-342900" algn="just">
              <a:buFont typeface="+mj-lt"/>
              <a:buAutoNum type="arabicPeriod" startAt="2"/>
            </a:pPr>
            <a:r>
              <a:rPr lang="es-ES" sz="1600" dirty="0"/>
              <a:t>Cuando una Parte no pueda adoptar las medidas enunciadas en el apartado 1.a) por respeto a los principios establecidos en su ordenamiento jurídico interno, podrá, en su lugar, adoptar las medidas legislativas y de otro tipo que resulten necesarias para asegurar la obtención o la grabación en tiempo real de los datos relativos al tráfico asociados a comunicaciones específicas transmitidas en su territorio mediante la aplicación de medios técnicos existentes en dicho territorio.</a:t>
            </a:r>
          </a:p>
          <a:p>
            <a:pPr marL="342900" indent="-342900" algn="just">
              <a:buFont typeface="+mj-lt"/>
              <a:buAutoNum type="arabicPeriod" startAt="2"/>
            </a:pPr>
            <a:endParaRPr lang="es-ES" sz="1600" dirty="0"/>
          </a:p>
          <a:p>
            <a:pPr marL="342900" indent="-342900" algn="just">
              <a:buFont typeface="+mj-lt"/>
              <a:buAutoNum type="arabicPeriod" startAt="2"/>
            </a:pPr>
            <a:r>
              <a:rPr lang="es-ES" sz="1600" dirty="0"/>
              <a:t>Cada Parte adoptará las medidas legislativas y de otro tipo que resulten necesarias para obligar a un proveedor de servicios a mantener en secreto el hecho de que se haya ejercido cualquiera de los poderes previstos en el presente artículo, así como toda información al respecto. </a:t>
            </a:r>
          </a:p>
          <a:p>
            <a:pPr marL="342900" indent="-342900" algn="just">
              <a:buFont typeface="+mj-lt"/>
              <a:buAutoNum type="arabicPeriod" startAt="2"/>
            </a:pPr>
            <a:endParaRPr lang="es-ES" sz="1600" dirty="0"/>
          </a:p>
          <a:p>
            <a:pPr marL="342900" indent="-342900" algn="just">
              <a:buFont typeface="+mj-lt"/>
              <a:buAutoNum type="arabicPeriod" startAt="2"/>
            </a:pPr>
            <a:r>
              <a:rPr lang="es-ES" sz="1600" dirty="0"/>
              <a:t>Los poderes y procedimientos mencionados en el presente artículo estarán </a:t>
            </a:r>
            <a:r>
              <a:rPr lang="es-ES" sz="1600" b="1" dirty="0">
                <a:solidFill>
                  <a:srgbClr val="C00000"/>
                </a:solidFill>
              </a:rPr>
              <a:t>sujetos a lo dispuesto en los artículos 14 y 15.</a:t>
            </a:r>
          </a:p>
        </p:txBody>
      </p:sp>
      <p:sp>
        <p:nvSpPr>
          <p:cNvPr id="4" name="Rectangle 3">
            <a:extLst>
              <a:ext uri="{FF2B5EF4-FFF2-40B4-BE49-F238E27FC236}">
                <a16:creationId xmlns:a16="http://schemas.microsoft.com/office/drawing/2014/main" id="{C1A334B7-575A-4128-BADC-26AB92EBDECB}"/>
              </a:ext>
            </a:extLst>
          </p:cNvPr>
          <p:cNvSpPr/>
          <p:nvPr/>
        </p:nvSpPr>
        <p:spPr>
          <a:xfrm>
            <a:off x="4849792" y="1196752"/>
            <a:ext cx="4172107" cy="4801314"/>
          </a:xfrm>
          <a:prstGeom prst="rect">
            <a:avLst/>
          </a:prstGeom>
        </p:spPr>
        <p:txBody>
          <a:bodyPr wrap="square">
            <a:spAutoFit/>
          </a:bodyPr>
          <a:lstStyle/>
          <a:p>
            <a:pPr marL="342900" indent="-342900" algn="just">
              <a:buFont typeface="Arial" panose="020B0604020202020204" pitchFamily="34" charset="0"/>
              <a:buChar char="•"/>
            </a:pPr>
            <a:r>
              <a:rPr lang="es-ES" dirty="0"/>
              <a:t>Algunos datos relativos al tráfico - como los datos sobre el origen y el destino de una comunicación (detalles de los sitios web visitados) pueden tener una fuerte implicación en la privacidad</a:t>
            </a:r>
          </a:p>
          <a:p>
            <a:pPr marL="342900" indent="-342900" algn="just">
              <a:buFont typeface="Arial" panose="020B0604020202020204" pitchFamily="34" charset="0"/>
              <a:buChar char="•"/>
            </a:pPr>
            <a:endParaRPr lang="es-ES" dirty="0">
              <a:cs typeface="Arial" panose="020B0604020202020204" pitchFamily="34" charset="0"/>
            </a:endParaRPr>
          </a:p>
          <a:p>
            <a:pPr marL="342900" indent="-342900" algn="just">
              <a:buFont typeface="Arial" panose="020B0604020202020204" pitchFamily="34" charset="0"/>
              <a:buChar char="•"/>
            </a:pPr>
            <a:r>
              <a:rPr lang="es-ES" dirty="0"/>
              <a:t>Esto podría permitir la recopilación de información sobre los intereses de una persona, sus asociados y su contexto social</a:t>
            </a:r>
          </a:p>
          <a:p>
            <a:pPr marL="342900" indent="-342900" algn="just">
              <a:buFont typeface="Arial" panose="020B0604020202020204" pitchFamily="34" charset="0"/>
              <a:buChar char="•"/>
            </a:pPr>
            <a:endParaRPr lang="es-ES" dirty="0">
              <a:cs typeface="Arial" panose="020B0604020202020204" pitchFamily="34" charset="0"/>
            </a:endParaRPr>
          </a:p>
          <a:p>
            <a:pPr marL="342900" indent="-342900" algn="just">
              <a:buFont typeface="Arial" panose="020B0604020202020204" pitchFamily="34" charset="0"/>
              <a:buChar char="•"/>
            </a:pPr>
            <a:r>
              <a:rPr lang="es-ES" dirty="0"/>
              <a:t>Cuando se lleve a cabo la obtención en tiempo real de los datos relativos al tráfico, se deben establecer las salvaguardias y los requisitos legales apropiados</a:t>
            </a:r>
          </a:p>
        </p:txBody>
      </p:sp>
      <p:sp>
        <p:nvSpPr>
          <p:cNvPr id="12"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389198" y="92597"/>
            <a:ext cx="775480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dirty="0">
                <a:solidFill>
                  <a:schemeClr val="bg1"/>
                </a:solidFill>
                <a:latin typeface="Verdana" panose="020B0604030504040204" pitchFamily="34" charset="0"/>
              </a:rPr>
              <a:t>Obtención en tiempo real de datos relativos al tráfico</a:t>
            </a:r>
          </a:p>
        </p:txBody>
      </p:sp>
    </p:spTree>
    <p:extLst>
      <p:ext uri="{BB962C8B-B14F-4D97-AF65-F5344CB8AC3E}">
        <p14:creationId xmlns:p14="http://schemas.microsoft.com/office/powerpoint/2010/main" val="32037725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00222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A244C-489D-417D-B8AB-CB954192CB36}"/>
              </a:ext>
            </a:extLst>
          </p:cNvPr>
          <p:cNvSpPr>
            <a:spLocks noGrp="1"/>
          </p:cNvSpPr>
          <p:nvPr>
            <p:ph type="title"/>
          </p:nvPr>
        </p:nvSpPr>
        <p:spPr/>
        <p:txBody>
          <a:bodyPr/>
          <a:lstStyle/>
          <a:p>
            <a:r>
              <a:rPr lang="es-ES" dirty="0">
                <a:latin typeface="+mn-lt"/>
              </a:rPr>
              <a:t>INTERCEPTACIÓN DE DATOS RELATIVOS AL CONTENIDO</a:t>
            </a:r>
          </a:p>
        </p:txBody>
      </p:sp>
      <p:sp>
        <p:nvSpPr>
          <p:cNvPr id="3" name="Text Placeholder 2">
            <a:extLst>
              <a:ext uri="{FF2B5EF4-FFF2-40B4-BE49-F238E27FC236}">
                <a16:creationId xmlns:a16="http://schemas.microsoft.com/office/drawing/2014/main" id="{E380FE40-902C-48A0-8E4E-962AA387FB67}"/>
              </a:ext>
            </a:extLst>
          </p:cNvPr>
          <p:cNvSpPr>
            <a:spLocks noGrp="1"/>
          </p:cNvSpPr>
          <p:nvPr>
            <p:ph type="body" idx="1"/>
          </p:nvPr>
        </p:nvSpPr>
        <p:spPr/>
        <p:txBody>
          <a:bodyPr/>
          <a:lstStyle/>
          <a:p>
            <a:r>
              <a:rPr lang="es-ES"/>
              <a:t>Poderes procesales del Convenio de Budapest (Parte 2)</a:t>
            </a:r>
          </a:p>
        </p:txBody>
      </p:sp>
      <p:sp>
        <p:nvSpPr>
          <p:cNvPr id="6" name="TextBox 7">
            <a:extLst>
              <a:ext uri="{FF2B5EF4-FFF2-40B4-BE49-F238E27FC236}">
                <a16:creationId xmlns:a16="http://schemas.microsoft.com/office/drawing/2014/main" id="{B56E239A-32FB-4A4C-8FCA-79491A7D860B}"/>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charset="0"/>
              </a:rPr>
              <a:t>Sección 3</a:t>
            </a:r>
            <a:endParaRPr lang="es-ES" sz="2000" dirty="0">
              <a:solidFill>
                <a:schemeClr val="bg1"/>
              </a:solidFill>
              <a:latin typeface="Verdana" charset="0"/>
              <a:cs typeface="Verdana" charset="0"/>
            </a:endParaRPr>
          </a:p>
        </p:txBody>
      </p:sp>
    </p:spTree>
    <p:extLst>
      <p:ext uri="{BB962C8B-B14F-4D97-AF65-F5344CB8AC3E}">
        <p14:creationId xmlns:p14="http://schemas.microsoft.com/office/powerpoint/2010/main" val="10845154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0"/>
            <a:ext cx="77406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dirty="0">
                <a:solidFill>
                  <a:schemeClr val="bg1"/>
                </a:solidFill>
                <a:latin typeface="Verdana" panose="020B0604030504040204" pitchFamily="34" charset="0"/>
              </a:rPr>
              <a:t>Interceptación de datos relativos al contenido </a:t>
            </a:r>
          </a:p>
        </p:txBody>
      </p:sp>
      <p:sp>
        <p:nvSpPr>
          <p:cNvPr id="3" name="Rectangle 3">
            <a:extLst>
              <a:ext uri="{FF2B5EF4-FFF2-40B4-BE49-F238E27FC236}">
                <a16:creationId xmlns:a16="http://schemas.microsoft.com/office/drawing/2014/main" id="{1BFF2216-5A17-495D-A073-E757B4149E5C}"/>
              </a:ext>
            </a:extLst>
          </p:cNvPr>
          <p:cNvSpPr txBox="1">
            <a:spLocks/>
          </p:cNvSpPr>
          <p:nvPr/>
        </p:nvSpPr>
        <p:spPr bwMode="auto">
          <a:xfrm>
            <a:off x="312057" y="1339037"/>
            <a:ext cx="8519885" cy="4948696"/>
          </a:xfrm>
          <a:prstGeom prst="rect">
            <a:avLst/>
          </a:prstGeom>
          <a:noFill/>
          <a:ln w="38100">
            <a:solidFill>
              <a:srgbClr val="FF0000"/>
            </a:solidFill>
            <a:miter lim="800000"/>
            <a:headEnd/>
            <a:tailEnd/>
          </a:ln>
        </p:spPr>
        <p:txBody>
          <a:bodyPr vert="horz" wrap="square" lIns="91440" tIns="45720" rIns="91440" bIns="45720" numCol="1" anchor="ctr" anchorCtr="0" compatLnSpc="1">
            <a:prstTxWarp prst="textNoShape">
              <a:avLst/>
            </a:prstTxWarp>
          </a:bodyPr>
          <a:lstStyle>
            <a:lvl1pPr marL="342900" indent="-342900" algn="l" defTabSz="457200"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eaLnBrk="1" hangingPunct="1">
              <a:lnSpc>
                <a:spcPct val="80000"/>
              </a:lnSpc>
              <a:spcBef>
                <a:spcPts val="600"/>
              </a:spcBef>
              <a:spcAft>
                <a:spcPts val="1200"/>
              </a:spcAft>
              <a:buFont typeface="Arial" pitchFamily="34" charset="0"/>
              <a:buNone/>
              <a:defRPr/>
            </a:pPr>
            <a:r>
              <a:rPr lang="es-ES" altLang="sr-Latn-RS" sz="2800" b="1" i="1" dirty="0"/>
              <a:t>Interceptación de datos relativos al contenido</a:t>
            </a:r>
          </a:p>
          <a:p>
            <a:pPr marL="0" indent="0" algn="ctr" eaLnBrk="1" hangingPunct="1">
              <a:lnSpc>
                <a:spcPct val="80000"/>
              </a:lnSpc>
              <a:spcBef>
                <a:spcPts val="600"/>
              </a:spcBef>
              <a:spcAft>
                <a:spcPts val="1200"/>
              </a:spcAft>
              <a:buFont typeface="Arial" pitchFamily="34" charset="0"/>
              <a:buNone/>
              <a:defRPr/>
            </a:pPr>
            <a:r>
              <a:rPr lang="es-ES" altLang="sr-Latn-RS" sz="2800" b="1" i="1" dirty="0"/>
              <a:t>(Artículo 21 - Convenio de Budapest)</a:t>
            </a:r>
          </a:p>
          <a:p>
            <a:pPr algn="ctr" eaLnBrk="1" hangingPunct="1">
              <a:lnSpc>
                <a:spcPct val="80000"/>
              </a:lnSpc>
              <a:spcBef>
                <a:spcPts val="600"/>
              </a:spcBef>
              <a:spcAft>
                <a:spcPts val="1200"/>
              </a:spcAft>
              <a:defRPr/>
            </a:pPr>
            <a:endParaRPr lang="es-ES" altLang="sr-Latn-RS" sz="2800" i="1" dirty="0">
              <a:ea typeface="ＭＳ Ｐゴシック" pitchFamily="34" charset="-128"/>
            </a:endParaRPr>
          </a:p>
          <a:p>
            <a:pPr algn="ctr" eaLnBrk="1" hangingPunct="1">
              <a:lnSpc>
                <a:spcPct val="80000"/>
              </a:lnSpc>
              <a:spcBef>
                <a:spcPts val="600"/>
              </a:spcBef>
              <a:spcAft>
                <a:spcPts val="1200"/>
              </a:spcAft>
              <a:defRPr/>
            </a:pPr>
            <a:r>
              <a:rPr lang="es-ES" altLang="sr-Latn-RS" sz="2800" i="1" dirty="0"/>
              <a:t>Una herramienta de investigación muy potente, pero también muy intrusiva </a:t>
            </a:r>
          </a:p>
          <a:p>
            <a:pPr algn="ctr" eaLnBrk="1" hangingPunct="1">
              <a:lnSpc>
                <a:spcPct val="80000"/>
              </a:lnSpc>
              <a:spcBef>
                <a:spcPts val="600"/>
              </a:spcBef>
              <a:spcAft>
                <a:spcPts val="1200"/>
              </a:spcAft>
              <a:defRPr/>
            </a:pPr>
            <a:r>
              <a:rPr lang="es-ES" altLang="sr-Latn-RS" sz="2800" i="1" dirty="0"/>
              <a:t>Solo se permite en relación con una serie de delitos graves que se determinan en las legislaciones nacionales</a:t>
            </a:r>
          </a:p>
          <a:p>
            <a:pPr algn="ctr" eaLnBrk="1" hangingPunct="1">
              <a:lnSpc>
                <a:spcPct val="80000"/>
              </a:lnSpc>
              <a:spcBef>
                <a:spcPts val="600"/>
              </a:spcBef>
              <a:spcAft>
                <a:spcPts val="1200"/>
              </a:spcAft>
              <a:defRPr/>
            </a:pPr>
            <a:r>
              <a:rPr lang="es-ES" altLang="sr-Latn-RS" sz="2800" i="1" dirty="0"/>
              <a:t>Es necesario establecer salvaguardias adecuadas</a:t>
            </a:r>
          </a:p>
        </p:txBody>
      </p:sp>
    </p:spTree>
    <p:extLst>
      <p:ext uri="{BB962C8B-B14F-4D97-AF65-F5344CB8AC3E}">
        <p14:creationId xmlns:p14="http://schemas.microsoft.com/office/powerpoint/2010/main" val="37433491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a:extLst>
              <a:ext uri="{FF2B5EF4-FFF2-40B4-BE49-F238E27FC236}">
                <a16:creationId xmlns:a16="http://schemas.microsoft.com/office/drawing/2014/main" id="{DB4CF455-1E48-448A-BBBB-6D422FE56E76}"/>
              </a:ext>
            </a:extLst>
          </p:cNvPr>
          <p:cNvGraphicFramePr>
            <a:graphicFrameLocks noChangeAspect="1"/>
          </p:cNvGraphicFramePr>
          <p:nvPr/>
        </p:nvGraphicFramePr>
        <p:xfrm>
          <a:off x="588962" y="1052513"/>
          <a:ext cx="8113340" cy="5493738"/>
        </p:xfrm>
        <a:graphic>
          <a:graphicData uri="http://schemas.openxmlformats.org/presentationml/2006/ole">
            <mc:AlternateContent xmlns:mc="http://schemas.openxmlformats.org/markup-compatibility/2006">
              <mc:Choice xmlns:v="urn:schemas-microsoft-com:vml" Requires="v">
                <p:oleObj name="Bitmap Image" r:id="rId3" imgW="8305920" imgH="6233040" progId="Paint.Picture">
                  <p:embed/>
                </p:oleObj>
              </mc:Choice>
              <mc:Fallback>
                <p:oleObj name="Bitmap Image" r:id="rId3" imgW="8305920" imgH="6233040" progId="Paint.Picture">
                  <p:embed/>
                  <p:pic>
                    <p:nvPicPr>
                      <p:cNvPr id="2" name="Object 1">
                        <a:extLst>
                          <a:ext uri="{FF2B5EF4-FFF2-40B4-BE49-F238E27FC236}">
                            <a16:creationId xmlns:a16="http://schemas.microsoft.com/office/drawing/2014/main" id="{DB4CF455-1E48-448A-BBBB-6D422FE56E76}"/>
                          </a:ext>
                        </a:extLst>
                      </p:cNvPr>
                      <p:cNvPicPr/>
                      <p:nvPr/>
                    </p:nvPicPr>
                    <p:blipFill>
                      <a:blip r:embed="rId4"/>
                      <a:stretch>
                        <a:fillRect/>
                      </a:stretch>
                    </p:blipFill>
                    <p:spPr>
                      <a:xfrm>
                        <a:off x="588962" y="1052513"/>
                        <a:ext cx="8113340" cy="5493738"/>
                      </a:xfrm>
                      <a:prstGeom prst="rect">
                        <a:avLst/>
                      </a:prstGeom>
                    </p:spPr>
                  </p:pic>
                </p:oleObj>
              </mc:Fallback>
            </mc:AlternateContent>
          </a:graphicData>
        </a:graphic>
      </p:graphicFrame>
      <p:sp>
        <p:nvSpPr>
          <p:cNvPr id="12" name="TextBox 7">
            <a:extLst>
              <a:ext uri="{FF2B5EF4-FFF2-40B4-BE49-F238E27FC236}">
                <a16:creationId xmlns:a16="http://schemas.microsoft.com/office/drawing/2014/main" id="{BED49BDA-0F3A-4203-9A8D-3D62DC42C2DD}"/>
              </a:ext>
            </a:extLst>
          </p:cNvPr>
          <p:cNvSpPr txBox="1">
            <a:spLocks noChangeArrowheads="1"/>
          </p:cNvSpPr>
          <p:nvPr/>
        </p:nvSpPr>
        <p:spPr bwMode="auto">
          <a:xfrm>
            <a:off x="1403350" y="0"/>
            <a:ext cx="77406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dirty="0">
                <a:solidFill>
                  <a:schemeClr val="bg1"/>
                </a:solidFill>
                <a:latin typeface="Verdana" panose="020B0604030504040204" pitchFamily="34" charset="0"/>
              </a:rPr>
              <a:t>Interceptación de datos relativos al contenido </a:t>
            </a:r>
          </a:p>
        </p:txBody>
      </p:sp>
    </p:spTree>
    <p:extLst>
      <p:ext uri="{BB962C8B-B14F-4D97-AF65-F5344CB8AC3E}">
        <p14:creationId xmlns:p14="http://schemas.microsoft.com/office/powerpoint/2010/main" val="21478100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8B54D8D-9DF0-4906-A1F7-1DDC178BEF8F}"/>
              </a:ext>
            </a:extLst>
          </p:cNvPr>
          <p:cNvSpPr/>
          <p:nvPr/>
        </p:nvSpPr>
        <p:spPr>
          <a:xfrm>
            <a:off x="95828" y="1139969"/>
            <a:ext cx="4476172" cy="4770537"/>
          </a:xfrm>
          <a:prstGeom prst="rect">
            <a:avLst/>
          </a:prstGeom>
        </p:spPr>
        <p:txBody>
          <a:bodyPr wrap="square">
            <a:spAutoFit/>
          </a:bodyPr>
          <a:lstStyle/>
          <a:p>
            <a:pPr marL="342900" indent="-342900" algn="just">
              <a:buFont typeface="+mj-lt"/>
              <a:buAutoNum type="arabicPeriod"/>
            </a:pPr>
            <a:r>
              <a:rPr lang="es-ES"/>
              <a:t>Cada Parte adoptará las medidas legislativas y de otro tipo que resulten necesarias para facultar a sus autoridades competentes en lo que respecta a un repertorio de</a:t>
            </a:r>
            <a:r>
              <a:rPr lang="es-ES" sz="1600" dirty="0"/>
              <a:t> </a:t>
            </a:r>
            <a:r>
              <a:rPr lang="es-ES" sz="1600" b="1" dirty="0">
                <a:solidFill>
                  <a:srgbClr val="C00000"/>
                </a:solidFill>
              </a:rPr>
              <a:t>delitos graves</a:t>
            </a:r>
            <a:r>
              <a:rPr lang="es-ES"/>
              <a:t> que deberá definirse en su derecho interno a:</a:t>
            </a:r>
            <a:r>
              <a:rPr lang="es-ES" sz="1600" dirty="0"/>
              <a:t> </a:t>
            </a:r>
          </a:p>
          <a:p>
            <a:pPr marL="800100" lvl="1" indent="-342900" algn="just">
              <a:buFont typeface="+mj-lt"/>
              <a:buAutoNum type="alphaLcPeriod"/>
            </a:pPr>
            <a:r>
              <a:rPr lang="es-ES" sz="1600" dirty="0"/>
              <a:t>a obtener o grabar con medios técnicos existentes en su territorio, y </a:t>
            </a:r>
          </a:p>
          <a:p>
            <a:pPr marL="800100" lvl="1" indent="-342900" algn="just">
              <a:buFont typeface="+mj-lt"/>
              <a:buAutoNum type="alphaLcPeriod"/>
            </a:pPr>
            <a:r>
              <a:rPr lang="es-ES" sz="1600" dirty="0"/>
              <a:t>a obligar a un proveedor de servicios, en la medida de sus capacidades técnicas, a: </a:t>
            </a:r>
          </a:p>
          <a:p>
            <a:pPr marL="1314450" lvl="2" indent="-400050" algn="just">
              <a:buFont typeface="+mj-lt"/>
              <a:buAutoNum type="romanLcPeriod"/>
            </a:pPr>
            <a:r>
              <a:rPr lang="es-ES" sz="1600" dirty="0"/>
              <a:t>obtener o grabar con medios técnicos existentes en su territorio, o </a:t>
            </a:r>
          </a:p>
          <a:p>
            <a:pPr marL="1314450" lvl="2" indent="-400050" algn="just">
              <a:buFont typeface="+mj-lt"/>
              <a:buAutoNum type="romanLcPeriod"/>
            </a:pPr>
            <a:r>
              <a:rPr lang="es-ES" sz="1600" dirty="0"/>
              <a:t>prestar a las autoridades competentes su colaboración y su asistencia para obtener o grabar, </a:t>
            </a:r>
          </a:p>
          <a:p>
            <a:pPr lvl="1" algn="just"/>
            <a:r>
              <a:rPr lang="es-ES" sz="1600" dirty="0"/>
              <a:t>en tiempo real los datos relativos al contenido de comunicaciones específicas transmitidas en su territorio por medio de un sistema informático.</a:t>
            </a:r>
          </a:p>
        </p:txBody>
      </p:sp>
      <p:sp>
        <p:nvSpPr>
          <p:cNvPr id="4" name="Rectangle 3">
            <a:extLst>
              <a:ext uri="{FF2B5EF4-FFF2-40B4-BE49-F238E27FC236}">
                <a16:creationId xmlns:a16="http://schemas.microsoft.com/office/drawing/2014/main" id="{C1A334B7-575A-4128-BADC-26AB92EBDECB}"/>
              </a:ext>
            </a:extLst>
          </p:cNvPr>
          <p:cNvSpPr/>
          <p:nvPr/>
        </p:nvSpPr>
        <p:spPr>
          <a:xfrm>
            <a:off x="4606954" y="1196752"/>
            <a:ext cx="4414945" cy="2246769"/>
          </a:xfrm>
          <a:prstGeom prst="rect">
            <a:avLst/>
          </a:prstGeom>
        </p:spPr>
        <p:txBody>
          <a:bodyPr wrap="square">
            <a:spAutoFit/>
          </a:bodyPr>
          <a:lstStyle/>
          <a:p>
            <a:pPr marL="342900" indent="-342900" algn="just">
              <a:buFont typeface="Arial" panose="020B0604020202020204" pitchFamily="34" charset="0"/>
              <a:buChar char="•"/>
            </a:pPr>
            <a:r>
              <a:rPr lang="es-ES" sz="2000" dirty="0"/>
              <a:t>Interés elevado por la privacidad en cuanto a los datos relativos al contenido, por lo que este poder solo puede ejercerse en relación con delitos graves </a:t>
            </a:r>
          </a:p>
          <a:p>
            <a:pPr marL="342900" indent="-342900" algn="just">
              <a:buFont typeface="Arial" panose="020B0604020202020204" pitchFamily="34" charset="0"/>
              <a:buChar char="•"/>
            </a:pPr>
            <a:endParaRPr lang="es-ES" sz="2000" dirty="0"/>
          </a:p>
          <a:p>
            <a:pPr marL="342900" indent="-342900" algn="just">
              <a:buFont typeface="Arial" panose="020B0604020202020204" pitchFamily="34" charset="0"/>
              <a:buChar char="•"/>
            </a:pPr>
            <a:r>
              <a:rPr lang="es-ES" sz="2000" dirty="0"/>
              <a:t>Los delitos graves deben ser determinados por el derecho interno</a:t>
            </a:r>
          </a:p>
        </p:txBody>
      </p:sp>
      <p:sp>
        <p:nvSpPr>
          <p:cNvPr id="12" name="TextBox 7">
            <a:extLst>
              <a:ext uri="{FF2B5EF4-FFF2-40B4-BE49-F238E27FC236}">
                <a16:creationId xmlns:a16="http://schemas.microsoft.com/office/drawing/2014/main" id="{5D31EFFE-F398-4DE7-91BA-B6164076CB18}"/>
              </a:ext>
            </a:extLst>
          </p:cNvPr>
          <p:cNvSpPr txBox="1">
            <a:spLocks noChangeArrowheads="1"/>
          </p:cNvSpPr>
          <p:nvPr/>
        </p:nvSpPr>
        <p:spPr bwMode="auto">
          <a:xfrm>
            <a:off x="1403350" y="0"/>
            <a:ext cx="77406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dirty="0">
                <a:solidFill>
                  <a:schemeClr val="bg1"/>
                </a:solidFill>
                <a:latin typeface="Verdana" panose="020B0604030504040204" pitchFamily="34" charset="0"/>
              </a:rPr>
              <a:t>Interceptación de datos relativos al contenido </a:t>
            </a:r>
          </a:p>
        </p:txBody>
      </p:sp>
    </p:spTree>
    <p:extLst>
      <p:ext uri="{BB962C8B-B14F-4D97-AF65-F5344CB8AC3E}">
        <p14:creationId xmlns:p14="http://schemas.microsoft.com/office/powerpoint/2010/main" val="35582677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8B54D8D-9DF0-4906-A1F7-1DDC178BEF8F}"/>
              </a:ext>
            </a:extLst>
          </p:cNvPr>
          <p:cNvSpPr/>
          <p:nvPr/>
        </p:nvSpPr>
        <p:spPr>
          <a:xfrm>
            <a:off x="95828" y="1139969"/>
            <a:ext cx="4476172" cy="4770537"/>
          </a:xfrm>
          <a:prstGeom prst="rect">
            <a:avLst/>
          </a:prstGeom>
        </p:spPr>
        <p:txBody>
          <a:bodyPr wrap="square">
            <a:spAutoFit/>
          </a:bodyPr>
          <a:lstStyle/>
          <a:p>
            <a:pPr marL="342900" indent="-342900" algn="just">
              <a:buFont typeface="+mj-lt"/>
              <a:buAutoNum type="arabicPeriod"/>
            </a:pPr>
            <a:r>
              <a:rPr lang="es-ES" sz="1600" dirty="0"/>
              <a:t>Cada Parte adoptará las medidas legislativas y de otro tipo que resulten necesarias para facultar a sus autoridades competentes en lo que respecta a un repertorio de delitos graves que deberá definirse en su derecho interno a: </a:t>
            </a:r>
          </a:p>
          <a:p>
            <a:pPr marL="800100" lvl="1" indent="-342900" algn="just">
              <a:buFont typeface="+mj-lt"/>
              <a:buAutoNum type="alphaLcPeriod"/>
            </a:pPr>
            <a:r>
              <a:rPr lang="es-ES"/>
              <a:t> </a:t>
            </a:r>
            <a:r>
              <a:rPr lang="es-ES" sz="1600" b="1" dirty="0">
                <a:solidFill>
                  <a:srgbClr val="C00000"/>
                </a:solidFill>
              </a:rPr>
              <a:t>obtener o grabar</a:t>
            </a:r>
            <a:r>
              <a:rPr lang="es-ES"/>
              <a:t> </a:t>
            </a:r>
            <a:r>
              <a:rPr lang="es-ES" sz="1600" dirty="0"/>
              <a:t>con medios técnicos existentes en su territorio, y </a:t>
            </a:r>
          </a:p>
          <a:p>
            <a:pPr marL="800100" lvl="1" indent="-342900" algn="just">
              <a:buFont typeface="+mj-lt"/>
              <a:buAutoNum type="alphaLcPeriod"/>
            </a:pPr>
            <a:r>
              <a:rPr lang="es-ES"/>
              <a:t> </a:t>
            </a:r>
            <a:r>
              <a:rPr lang="es-ES" sz="1600" b="1" dirty="0">
                <a:solidFill>
                  <a:srgbClr val="C00000"/>
                </a:solidFill>
              </a:rPr>
              <a:t>obligar a un proveedor de servicios</a:t>
            </a:r>
            <a:r>
              <a:rPr lang="es-ES" sz="1600" dirty="0"/>
              <a:t>, en la medida de sus capacidades técnicas, a: </a:t>
            </a:r>
          </a:p>
          <a:p>
            <a:pPr marL="1314450" lvl="2" indent="-400050" algn="just">
              <a:buFont typeface="+mj-lt"/>
              <a:buAutoNum type="romanLcPeriod"/>
            </a:pPr>
            <a:r>
              <a:rPr lang="es-ES" sz="1600" b="1" dirty="0">
                <a:solidFill>
                  <a:srgbClr val="C00000"/>
                </a:solidFill>
              </a:rPr>
              <a:t>obtener o grabar </a:t>
            </a:r>
            <a:r>
              <a:rPr lang="es-ES" sz="1600" dirty="0"/>
              <a:t>con medios técnicos existentes en su territorio, o </a:t>
            </a:r>
          </a:p>
          <a:p>
            <a:pPr marL="1314450" lvl="2" indent="-400050" algn="just">
              <a:buFont typeface="+mj-lt"/>
              <a:buAutoNum type="romanLcPeriod"/>
            </a:pPr>
            <a:r>
              <a:rPr lang="es-ES" sz="1600" b="1" dirty="0">
                <a:solidFill>
                  <a:srgbClr val="C00000"/>
                </a:solidFill>
              </a:rPr>
              <a:t>prestar a las autoridades competentes su colaboración y su asistencia </a:t>
            </a:r>
            <a:r>
              <a:rPr lang="es-ES" sz="1600" dirty="0"/>
              <a:t>para obtener o grabar, </a:t>
            </a:r>
          </a:p>
          <a:p>
            <a:pPr lvl="1" algn="just"/>
            <a:r>
              <a:rPr lang="es-ES" sz="1600" dirty="0"/>
              <a:t>en tiempo real los datos relativos al contenido de comunicaciones específicas transmitidas en su territorio por medio de un sistema informático.</a:t>
            </a:r>
          </a:p>
        </p:txBody>
      </p:sp>
      <p:sp>
        <p:nvSpPr>
          <p:cNvPr id="4" name="Rectangle 3">
            <a:extLst>
              <a:ext uri="{FF2B5EF4-FFF2-40B4-BE49-F238E27FC236}">
                <a16:creationId xmlns:a16="http://schemas.microsoft.com/office/drawing/2014/main" id="{C1A334B7-575A-4128-BADC-26AB92EBDECB}"/>
              </a:ext>
            </a:extLst>
          </p:cNvPr>
          <p:cNvSpPr/>
          <p:nvPr/>
        </p:nvSpPr>
        <p:spPr>
          <a:xfrm>
            <a:off x="4606954" y="1196752"/>
            <a:ext cx="4414945" cy="2339102"/>
          </a:xfrm>
          <a:prstGeom prst="rect">
            <a:avLst/>
          </a:prstGeom>
        </p:spPr>
        <p:txBody>
          <a:bodyPr wrap="square">
            <a:spAutoFit/>
          </a:bodyPr>
          <a:lstStyle/>
          <a:p>
            <a:pPr marL="342900" indent="-342900" algn="just">
              <a:buFont typeface="Arial" panose="020B0604020202020204" pitchFamily="34" charset="0"/>
              <a:buChar char="•"/>
            </a:pPr>
            <a:r>
              <a:rPr lang="es-ES" sz="2000" dirty="0"/>
              <a:t>La autoridad competente tiene poder para:</a:t>
            </a:r>
          </a:p>
          <a:p>
            <a:pPr marL="800100" lvl="1" indent="-342900" algn="just">
              <a:buFont typeface="Calibri Light" panose="020F0302020204030204" pitchFamily="34" charset="0"/>
              <a:buChar char="‐"/>
            </a:pPr>
            <a:r>
              <a:rPr lang="es-ES"/>
              <a:t>obtener o grabar directamente los datos relativos al contenido</a:t>
            </a:r>
          </a:p>
          <a:p>
            <a:pPr marL="800100" lvl="1" indent="-342900" algn="just">
              <a:buFont typeface="Calibri Light" panose="020F0302020204030204" pitchFamily="34" charset="0"/>
              <a:buChar char="‐"/>
            </a:pPr>
            <a:r>
              <a:rPr lang="es-ES"/>
              <a:t>obligar a un proveedor de servicios obtener o grabar datos relativos al contenido</a:t>
            </a:r>
          </a:p>
          <a:p>
            <a:pPr marL="800100" lvl="1" indent="-342900" algn="just">
              <a:buFont typeface="Calibri Light" panose="020F0302020204030204" pitchFamily="34" charset="0"/>
              <a:buChar char="‐"/>
            </a:pPr>
            <a:r>
              <a:rPr lang="es-ES"/>
              <a:t>obligar a un proveedor de servicios a prestar su colaboración y su asistencia a la autoridad competente </a:t>
            </a:r>
          </a:p>
        </p:txBody>
      </p:sp>
      <p:sp>
        <p:nvSpPr>
          <p:cNvPr id="12" name="TextBox 7">
            <a:extLst>
              <a:ext uri="{FF2B5EF4-FFF2-40B4-BE49-F238E27FC236}">
                <a16:creationId xmlns:a16="http://schemas.microsoft.com/office/drawing/2014/main" id="{84D401F6-7C97-4FE2-867C-8DF85C4644CC}"/>
              </a:ext>
            </a:extLst>
          </p:cNvPr>
          <p:cNvSpPr txBox="1">
            <a:spLocks noChangeArrowheads="1"/>
          </p:cNvSpPr>
          <p:nvPr/>
        </p:nvSpPr>
        <p:spPr bwMode="auto">
          <a:xfrm>
            <a:off x="1403350" y="0"/>
            <a:ext cx="761854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dirty="0">
                <a:solidFill>
                  <a:schemeClr val="bg1"/>
                </a:solidFill>
                <a:latin typeface="Verdana" panose="020B0604030504040204" pitchFamily="34" charset="0"/>
              </a:rPr>
              <a:t>Interceptación de datos relativos al contenido </a:t>
            </a:r>
          </a:p>
        </p:txBody>
      </p:sp>
    </p:spTree>
    <p:extLst>
      <p:ext uri="{BB962C8B-B14F-4D97-AF65-F5344CB8AC3E}">
        <p14:creationId xmlns:p14="http://schemas.microsoft.com/office/powerpoint/2010/main" val="33999369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8B54D8D-9DF0-4906-A1F7-1DDC178BEF8F}"/>
              </a:ext>
            </a:extLst>
          </p:cNvPr>
          <p:cNvSpPr/>
          <p:nvPr/>
        </p:nvSpPr>
        <p:spPr>
          <a:xfrm>
            <a:off x="95828" y="1139969"/>
            <a:ext cx="4476172" cy="4770537"/>
          </a:xfrm>
          <a:prstGeom prst="rect">
            <a:avLst/>
          </a:prstGeom>
        </p:spPr>
        <p:txBody>
          <a:bodyPr wrap="square">
            <a:spAutoFit/>
          </a:bodyPr>
          <a:lstStyle/>
          <a:p>
            <a:pPr marL="342900" indent="-342900" algn="just">
              <a:buFont typeface="+mj-lt"/>
              <a:buAutoNum type="arabicPeriod"/>
            </a:pPr>
            <a:r>
              <a:rPr lang="es-ES" sz="1600" dirty="0"/>
              <a:t>Cada Parte adoptará las medidas legislativas y de otro tipo que resulten necesarias para facultar a sus autoridades competentes en lo que respecta a un repertorio de delitos graves que deberá definirse en su derecho interno a: </a:t>
            </a:r>
          </a:p>
          <a:p>
            <a:pPr marL="800100" lvl="1" indent="-342900" algn="just">
              <a:buFont typeface="+mj-lt"/>
              <a:buAutoNum type="alphaLcPeriod"/>
            </a:pPr>
            <a:r>
              <a:rPr lang="es-ES" sz="1600" dirty="0"/>
              <a:t>obtener o grabar </a:t>
            </a:r>
            <a:r>
              <a:rPr lang="es-ES" sz="1600" b="1" dirty="0">
                <a:solidFill>
                  <a:srgbClr val="C00000"/>
                </a:solidFill>
              </a:rPr>
              <a:t>con medios técnicos</a:t>
            </a:r>
            <a:r>
              <a:rPr lang="es-ES" sz="1600" dirty="0"/>
              <a:t> existentes en su territorio, y </a:t>
            </a:r>
          </a:p>
          <a:p>
            <a:pPr marL="800100" lvl="1" indent="-342900" algn="just">
              <a:buFont typeface="+mj-lt"/>
              <a:buAutoNum type="alphaLcPeriod"/>
            </a:pPr>
            <a:r>
              <a:rPr lang="es-ES" sz="1600" dirty="0"/>
              <a:t>obligar a un proveedor de servicios, en la medida de sus capacidades técnicas, a: </a:t>
            </a:r>
          </a:p>
          <a:p>
            <a:pPr marL="1314450" lvl="2" indent="-400050" algn="just">
              <a:buFont typeface="+mj-lt"/>
              <a:buAutoNum type="romanLcPeriod"/>
            </a:pPr>
            <a:r>
              <a:rPr lang="es-ES" sz="1600" dirty="0"/>
              <a:t>obtener o grabar con </a:t>
            </a:r>
            <a:r>
              <a:rPr lang="es-ES" sz="1600" b="1" dirty="0">
                <a:solidFill>
                  <a:srgbClr val="C00000"/>
                </a:solidFill>
              </a:rPr>
              <a:t>medios técnicos </a:t>
            </a:r>
            <a:r>
              <a:rPr lang="es-ES" sz="1600" dirty="0"/>
              <a:t>existentes en su territorio, o </a:t>
            </a:r>
          </a:p>
          <a:p>
            <a:pPr marL="1314450" lvl="2" indent="-400050" algn="just">
              <a:buFont typeface="+mj-lt"/>
              <a:buAutoNum type="romanLcPeriod"/>
            </a:pPr>
            <a:r>
              <a:rPr lang="es-ES" sz="1600" dirty="0"/>
              <a:t>prestar a las autoridades competentes su colaboración y su asistencia para obtener o grabar, </a:t>
            </a:r>
          </a:p>
          <a:p>
            <a:pPr lvl="1" algn="just"/>
            <a:r>
              <a:rPr lang="es-ES" sz="1600" dirty="0"/>
              <a:t>en tiempo real los datos relativos al contenido de comunicaciones específicas transmitidas en su territorio por medio de un sistema informático.</a:t>
            </a:r>
          </a:p>
        </p:txBody>
      </p:sp>
      <p:sp>
        <p:nvSpPr>
          <p:cNvPr id="4" name="Rectangle 3">
            <a:extLst>
              <a:ext uri="{FF2B5EF4-FFF2-40B4-BE49-F238E27FC236}">
                <a16:creationId xmlns:a16="http://schemas.microsoft.com/office/drawing/2014/main" id="{C1A334B7-575A-4128-BADC-26AB92EBDECB}"/>
              </a:ext>
            </a:extLst>
          </p:cNvPr>
          <p:cNvSpPr/>
          <p:nvPr/>
        </p:nvSpPr>
        <p:spPr>
          <a:xfrm>
            <a:off x="4606954" y="1196752"/>
            <a:ext cx="4414945" cy="1477328"/>
          </a:xfrm>
          <a:prstGeom prst="rect">
            <a:avLst/>
          </a:prstGeom>
        </p:spPr>
        <p:txBody>
          <a:bodyPr wrap="square">
            <a:spAutoFit/>
          </a:bodyPr>
          <a:lstStyle/>
          <a:p>
            <a:pPr marL="342900" indent="-342900" algn="just">
              <a:buFont typeface="Arial" panose="020B0604020202020204" pitchFamily="34" charset="0"/>
              <a:buChar char="•"/>
            </a:pPr>
            <a:r>
              <a:rPr lang="es-ES"/>
              <a:t>No se han definido los medios técnicos</a:t>
            </a:r>
          </a:p>
          <a:p>
            <a:pPr marL="342900" indent="-342900" algn="just">
              <a:buFont typeface="Arial" panose="020B0604020202020204" pitchFamily="34" charset="0"/>
              <a:buChar char="•"/>
            </a:pPr>
            <a:endParaRPr lang="es-ES" dirty="0"/>
          </a:p>
          <a:p>
            <a:pPr marL="342900" indent="-342900" algn="just">
              <a:buFont typeface="Arial" panose="020B0604020202020204" pitchFamily="34" charset="0"/>
              <a:buChar char="•"/>
            </a:pPr>
            <a:r>
              <a:rPr lang="es-ES"/>
              <a:t>Se puede utilizar cualquier medio técnico para obtener los datos relativos al contenido (neutralidad tecnológica) </a:t>
            </a:r>
          </a:p>
        </p:txBody>
      </p:sp>
      <p:sp>
        <p:nvSpPr>
          <p:cNvPr id="12" name="TextBox 7">
            <a:extLst>
              <a:ext uri="{FF2B5EF4-FFF2-40B4-BE49-F238E27FC236}">
                <a16:creationId xmlns:a16="http://schemas.microsoft.com/office/drawing/2014/main" id="{594A45FF-9103-4D3B-8A97-E07C42D9123F}"/>
              </a:ext>
            </a:extLst>
          </p:cNvPr>
          <p:cNvSpPr txBox="1">
            <a:spLocks noChangeArrowheads="1"/>
          </p:cNvSpPr>
          <p:nvPr/>
        </p:nvSpPr>
        <p:spPr bwMode="auto">
          <a:xfrm>
            <a:off x="1403350" y="92597"/>
            <a:ext cx="761854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dirty="0">
                <a:solidFill>
                  <a:schemeClr val="bg1"/>
                </a:solidFill>
                <a:latin typeface="Verdana" panose="020B0604030504040204" pitchFamily="34" charset="0"/>
              </a:rPr>
              <a:t>Interceptación de datos relativos al contenido </a:t>
            </a:r>
          </a:p>
        </p:txBody>
      </p:sp>
    </p:spTree>
    <p:extLst>
      <p:ext uri="{BB962C8B-B14F-4D97-AF65-F5344CB8AC3E}">
        <p14:creationId xmlns:p14="http://schemas.microsoft.com/office/powerpoint/2010/main" val="12368899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8B54D8D-9DF0-4906-A1F7-1DDC178BEF8F}"/>
              </a:ext>
            </a:extLst>
          </p:cNvPr>
          <p:cNvSpPr/>
          <p:nvPr/>
        </p:nvSpPr>
        <p:spPr>
          <a:xfrm>
            <a:off x="95828" y="1139969"/>
            <a:ext cx="4476172" cy="4770537"/>
          </a:xfrm>
          <a:prstGeom prst="rect">
            <a:avLst/>
          </a:prstGeom>
        </p:spPr>
        <p:txBody>
          <a:bodyPr wrap="square">
            <a:spAutoFit/>
          </a:bodyPr>
          <a:lstStyle/>
          <a:p>
            <a:pPr marL="342900" indent="-342900" algn="just">
              <a:buFont typeface="+mj-lt"/>
              <a:buAutoNum type="arabicPeriod"/>
            </a:pPr>
            <a:r>
              <a:rPr lang="es-ES" sz="1600" dirty="0"/>
              <a:t>Cada Parte adoptará las medidas legislativas y de otro tipo que resulten necesarias para facultar a sus autoridades competentes en lo que respecta a un repertorio de delitos graves que deberá definirse en su derecho interno a: </a:t>
            </a:r>
          </a:p>
          <a:p>
            <a:pPr marL="800100" lvl="1" indent="-342900" algn="just">
              <a:buFont typeface="+mj-lt"/>
              <a:buAutoNum type="alphaLcPeriod"/>
            </a:pPr>
            <a:r>
              <a:rPr lang="es-ES" sz="1600" dirty="0"/>
              <a:t>a obtener o grabar con medios técnicos existentes en su territorio, y </a:t>
            </a:r>
          </a:p>
          <a:p>
            <a:pPr marL="800100" lvl="1" indent="-342900" algn="just">
              <a:buFont typeface="+mj-lt"/>
              <a:buAutoNum type="alphaLcPeriod"/>
            </a:pPr>
            <a:r>
              <a:rPr lang="es-ES" sz="1600" dirty="0"/>
              <a:t>b obligar a un proveedor de servicios, en la medida de sus </a:t>
            </a:r>
            <a:r>
              <a:rPr lang="es-ES" sz="1600" b="1" dirty="0">
                <a:solidFill>
                  <a:srgbClr val="C00000"/>
                </a:solidFill>
              </a:rPr>
              <a:t>capacidades técnicas a</a:t>
            </a:r>
            <a:r>
              <a:rPr lang="es-ES" sz="1600" dirty="0"/>
              <a:t>: </a:t>
            </a:r>
          </a:p>
          <a:p>
            <a:pPr marL="1314450" lvl="2" indent="-400050" algn="just">
              <a:buFont typeface="+mj-lt"/>
              <a:buAutoNum type="romanLcPeriod"/>
            </a:pPr>
            <a:r>
              <a:rPr lang="es-ES" sz="1600" dirty="0"/>
              <a:t>obtener o grabar con medios técnicos existentes en su territorio, o </a:t>
            </a:r>
          </a:p>
          <a:p>
            <a:pPr marL="1314450" lvl="2" indent="-400050" algn="just">
              <a:buFont typeface="+mj-lt"/>
              <a:buAutoNum type="romanLcPeriod"/>
            </a:pPr>
            <a:r>
              <a:rPr lang="es-ES" sz="1600" dirty="0"/>
              <a:t>prestar a las autoridades competentes su colaboración y su asistencia para obtener o grabar, </a:t>
            </a:r>
          </a:p>
          <a:p>
            <a:pPr lvl="1" algn="just"/>
            <a:r>
              <a:rPr lang="es-ES" sz="1600" dirty="0"/>
              <a:t>en tiempo real los datos relativos al contenido de comunicaciones específicas transmitidas en su territorio por medio de un sistema informático.</a:t>
            </a:r>
          </a:p>
        </p:txBody>
      </p:sp>
      <p:sp>
        <p:nvSpPr>
          <p:cNvPr id="4" name="Rectangle 3">
            <a:extLst>
              <a:ext uri="{FF2B5EF4-FFF2-40B4-BE49-F238E27FC236}">
                <a16:creationId xmlns:a16="http://schemas.microsoft.com/office/drawing/2014/main" id="{C1A334B7-575A-4128-BADC-26AB92EBDECB}"/>
              </a:ext>
            </a:extLst>
          </p:cNvPr>
          <p:cNvSpPr/>
          <p:nvPr/>
        </p:nvSpPr>
        <p:spPr>
          <a:xfrm>
            <a:off x="4606954" y="1196752"/>
            <a:ext cx="4414945" cy="3662541"/>
          </a:xfrm>
          <a:prstGeom prst="rect">
            <a:avLst/>
          </a:prstGeom>
        </p:spPr>
        <p:txBody>
          <a:bodyPr wrap="square">
            <a:spAutoFit/>
          </a:bodyPr>
          <a:lstStyle/>
          <a:p>
            <a:pPr marL="342900" indent="-342900" algn="just">
              <a:buFont typeface="Arial" panose="020B0604020202020204" pitchFamily="34" charset="0"/>
              <a:buChar char="•"/>
            </a:pPr>
            <a:r>
              <a:rPr lang="es-ES" sz="2000" dirty="0"/>
              <a:t>La obligación de los proveedores de servicios no superará las capacidades técnicas existentes (independientemente de que se utilicen o no dichas características técnicas para interceptar datos relativos al contenido)</a:t>
            </a:r>
          </a:p>
          <a:p>
            <a:pPr marL="342900" indent="-342900" algn="just">
              <a:buFont typeface="Arial" panose="020B0604020202020204" pitchFamily="34" charset="0"/>
              <a:buChar char="•"/>
            </a:pPr>
            <a:endParaRPr lang="es-ES" sz="2000" dirty="0"/>
          </a:p>
          <a:p>
            <a:pPr marL="342900" indent="-342900" algn="just">
              <a:buFont typeface="Arial" panose="020B0604020202020204" pitchFamily="34" charset="0"/>
              <a:buChar char="•"/>
            </a:pPr>
            <a:r>
              <a:rPr lang="es-ES" sz="2000" dirty="0"/>
              <a:t>No impone a los proveedores de servicios la obligación de: </a:t>
            </a:r>
          </a:p>
          <a:p>
            <a:pPr marL="800100" lvl="1" indent="-342900" algn="just">
              <a:buFont typeface="Calibri" panose="020F0502020204030204" pitchFamily="34" charset="0"/>
              <a:buChar char="‐"/>
            </a:pPr>
            <a:r>
              <a:rPr lang="es-ES"/>
              <a:t>Desarrollar nuevos equipos </a:t>
            </a:r>
          </a:p>
          <a:p>
            <a:pPr marL="800100" lvl="1" indent="-342900" algn="just">
              <a:buFont typeface="Calibri" panose="020F0502020204030204" pitchFamily="34" charset="0"/>
              <a:buChar char="‐"/>
            </a:pPr>
            <a:r>
              <a:rPr lang="es-ES"/>
              <a:t>Contratar a expertos </a:t>
            </a:r>
          </a:p>
          <a:p>
            <a:pPr marL="800100" lvl="1" indent="-342900" algn="just">
              <a:buFont typeface="Calibri" panose="020F0502020204030204" pitchFamily="34" charset="0"/>
              <a:buChar char="‐"/>
            </a:pPr>
            <a:r>
              <a:rPr lang="es-ES"/>
              <a:t>Realizar una costosa reconfiguración de sus sistemas</a:t>
            </a:r>
          </a:p>
        </p:txBody>
      </p:sp>
      <p:sp>
        <p:nvSpPr>
          <p:cNvPr id="12" name="TextBox 7">
            <a:extLst>
              <a:ext uri="{FF2B5EF4-FFF2-40B4-BE49-F238E27FC236}">
                <a16:creationId xmlns:a16="http://schemas.microsoft.com/office/drawing/2014/main" id="{6F972BD1-E8CA-42AB-BFA2-D27E25A9CF4E}"/>
              </a:ext>
            </a:extLst>
          </p:cNvPr>
          <p:cNvSpPr txBox="1">
            <a:spLocks noChangeArrowheads="1"/>
          </p:cNvSpPr>
          <p:nvPr/>
        </p:nvSpPr>
        <p:spPr bwMode="auto">
          <a:xfrm>
            <a:off x="1403350" y="81023"/>
            <a:ext cx="77406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dirty="0">
                <a:solidFill>
                  <a:schemeClr val="bg1"/>
                </a:solidFill>
                <a:latin typeface="Verdana" panose="020B0604030504040204" pitchFamily="34" charset="0"/>
              </a:rPr>
              <a:t>Interceptación de datos relativos al contenido </a:t>
            </a:r>
          </a:p>
        </p:txBody>
      </p:sp>
    </p:spTree>
    <p:extLst>
      <p:ext uri="{BB962C8B-B14F-4D97-AF65-F5344CB8AC3E}">
        <p14:creationId xmlns:p14="http://schemas.microsoft.com/office/powerpoint/2010/main" val="28330266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8B54D8D-9DF0-4906-A1F7-1DDC178BEF8F}"/>
              </a:ext>
            </a:extLst>
          </p:cNvPr>
          <p:cNvSpPr/>
          <p:nvPr/>
        </p:nvSpPr>
        <p:spPr>
          <a:xfrm>
            <a:off x="95828" y="1139969"/>
            <a:ext cx="4476172" cy="4770537"/>
          </a:xfrm>
          <a:prstGeom prst="rect">
            <a:avLst/>
          </a:prstGeom>
        </p:spPr>
        <p:txBody>
          <a:bodyPr wrap="square">
            <a:spAutoFit/>
          </a:bodyPr>
          <a:lstStyle/>
          <a:p>
            <a:pPr marL="342900" indent="-342900" algn="just">
              <a:buFont typeface="+mj-lt"/>
              <a:buAutoNum type="arabicPeriod"/>
            </a:pPr>
            <a:r>
              <a:rPr lang="es-ES" sz="1600" dirty="0"/>
              <a:t>Cada Parte adoptará las medidas legislativas y de otro tipo que resulten necesarias para facultar a sus autoridades competentes en lo que respecta a un repertorio de delitos graves que deberá definirse en su derecho interno a: </a:t>
            </a:r>
          </a:p>
          <a:p>
            <a:pPr marL="800100" lvl="1" indent="-342900" algn="just">
              <a:buFont typeface="+mj-lt"/>
              <a:buAutoNum type="alphaLcPeriod"/>
            </a:pPr>
            <a:r>
              <a:rPr lang="es-ES" sz="1600" dirty="0"/>
              <a:t>a obtener o grabar con medios técnicos existentes en su territorio, y </a:t>
            </a:r>
          </a:p>
          <a:p>
            <a:pPr marL="800100" lvl="1" indent="-342900" algn="just">
              <a:buFont typeface="+mj-lt"/>
              <a:buAutoNum type="alphaLcPeriod"/>
            </a:pPr>
            <a:r>
              <a:rPr lang="es-ES" sz="1600" dirty="0"/>
              <a:t>obligar a un proveedor de servicios, en la medida de sus capacidades técnicas, a: </a:t>
            </a:r>
          </a:p>
          <a:p>
            <a:pPr marL="1314450" lvl="2" indent="-400050" algn="just">
              <a:buFont typeface="+mj-lt"/>
              <a:buAutoNum type="romanLcPeriod"/>
            </a:pPr>
            <a:r>
              <a:rPr lang="es-ES" sz="1600" dirty="0"/>
              <a:t>obtener o grabar con medios técnicos existentes en su territorio, o </a:t>
            </a:r>
          </a:p>
          <a:p>
            <a:pPr marL="1314450" lvl="2" indent="-400050" algn="just">
              <a:buFont typeface="+mj-lt"/>
              <a:buAutoNum type="romanLcPeriod"/>
            </a:pPr>
            <a:r>
              <a:rPr lang="es-ES" sz="1600" dirty="0"/>
              <a:t>prestar a las autoridades competentes su colaboración y su asistencia para obtener o grabar, </a:t>
            </a:r>
          </a:p>
          <a:p>
            <a:pPr lvl="1" algn="just"/>
            <a:r>
              <a:rPr lang="es-ES"/>
              <a:t>en tiempo real los </a:t>
            </a:r>
            <a:r>
              <a:rPr lang="es-ES" sz="1600" b="1" dirty="0">
                <a:solidFill>
                  <a:srgbClr val="C00000"/>
                </a:solidFill>
              </a:rPr>
              <a:t>datos relativos al contenido</a:t>
            </a:r>
            <a:r>
              <a:rPr lang="es-ES"/>
              <a:t> de comunicaciones específicas transmitidas en su territorio por medio de un sistema informático.</a:t>
            </a:r>
          </a:p>
        </p:txBody>
      </p:sp>
      <p:sp>
        <p:nvSpPr>
          <p:cNvPr id="4" name="Rectangle 3">
            <a:extLst>
              <a:ext uri="{FF2B5EF4-FFF2-40B4-BE49-F238E27FC236}">
                <a16:creationId xmlns:a16="http://schemas.microsoft.com/office/drawing/2014/main" id="{C1A334B7-575A-4128-BADC-26AB92EBDECB}"/>
              </a:ext>
            </a:extLst>
          </p:cNvPr>
          <p:cNvSpPr/>
          <p:nvPr/>
        </p:nvSpPr>
        <p:spPr>
          <a:xfrm>
            <a:off x="4621105" y="1139969"/>
            <a:ext cx="4414945" cy="3139321"/>
          </a:xfrm>
          <a:prstGeom prst="rect">
            <a:avLst/>
          </a:prstGeom>
        </p:spPr>
        <p:txBody>
          <a:bodyPr wrap="square">
            <a:spAutoFit/>
          </a:bodyPr>
          <a:lstStyle/>
          <a:p>
            <a:pPr marL="342900" indent="-342900" algn="just">
              <a:buFont typeface="Arial" panose="020B0604020202020204" pitchFamily="34" charset="0"/>
              <a:buChar char="•"/>
            </a:pPr>
            <a:r>
              <a:rPr lang="es-ES"/>
              <a:t>Por “datos relativos al contenido" se entiende el contenido comunicativo de la comunicación</a:t>
            </a:r>
          </a:p>
          <a:p>
            <a:pPr marL="342900" indent="-342900" algn="just">
              <a:buFont typeface="Arial" panose="020B0604020202020204" pitchFamily="34" charset="0"/>
              <a:buChar char="•"/>
            </a:pPr>
            <a:endParaRPr lang="es-ES" dirty="0"/>
          </a:p>
          <a:p>
            <a:pPr marL="342900" indent="-342900" algn="just">
              <a:buFont typeface="Arial" panose="020B0604020202020204" pitchFamily="34" charset="0"/>
              <a:buChar char="•"/>
            </a:pPr>
            <a:r>
              <a:rPr lang="es-ES"/>
              <a:t>Es decir, el significado o la finalidad de la comunicación, o el mensaje o la información transmitida por la comunicación. </a:t>
            </a:r>
          </a:p>
          <a:p>
            <a:pPr marL="342900" indent="-342900" algn="just">
              <a:buFont typeface="Arial" panose="020B0604020202020204" pitchFamily="34" charset="0"/>
              <a:buChar char="•"/>
            </a:pPr>
            <a:endParaRPr lang="es-ES" dirty="0"/>
          </a:p>
          <a:p>
            <a:pPr marL="342900" indent="-342900" algn="just">
              <a:buFont typeface="Arial" panose="020B0604020202020204" pitchFamily="34" charset="0"/>
              <a:buChar char="•"/>
            </a:pPr>
            <a:r>
              <a:rPr lang="es-ES"/>
              <a:t>Se trata de todo lo transmitido como parte de la comunicación que no sean datos relativos al tráfico.</a:t>
            </a:r>
          </a:p>
        </p:txBody>
      </p:sp>
      <p:sp>
        <p:nvSpPr>
          <p:cNvPr id="12" name="TextBox 7">
            <a:extLst>
              <a:ext uri="{FF2B5EF4-FFF2-40B4-BE49-F238E27FC236}">
                <a16:creationId xmlns:a16="http://schemas.microsoft.com/office/drawing/2014/main" id="{90AD520B-F481-48D7-8C71-5AD754BE9A0C}"/>
              </a:ext>
            </a:extLst>
          </p:cNvPr>
          <p:cNvSpPr txBox="1">
            <a:spLocks noChangeArrowheads="1"/>
          </p:cNvSpPr>
          <p:nvPr/>
        </p:nvSpPr>
        <p:spPr bwMode="auto">
          <a:xfrm>
            <a:off x="1403350" y="0"/>
            <a:ext cx="77406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dirty="0">
                <a:solidFill>
                  <a:schemeClr val="bg1"/>
                </a:solidFill>
                <a:latin typeface="Verdana" panose="020B0604030504040204" pitchFamily="34" charset="0"/>
              </a:rPr>
              <a:t>Interceptación de datos relativos al contenido </a:t>
            </a:r>
          </a:p>
        </p:txBody>
      </p:sp>
    </p:spTree>
    <p:extLst>
      <p:ext uri="{BB962C8B-B14F-4D97-AF65-F5344CB8AC3E}">
        <p14:creationId xmlns:p14="http://schemas.microsoft.com/office/powerpoint/2010/main" val="39212706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8B54D8D-9DF0-4906-A1F7-1DDC178BEF8F}"/>
              </a:ext>
            </a:extLst>
          </p:cNvPr>
          <p:cNvSpPr/>
          <p:nvPr/>
        </p:nvSpPr>
        <p:spPr>
          <a:xfrm>
            <a:off x="95828" y="1139969"/>
            <a:ext cx="4476172" cy="4770537"/>
          </a:xfrm>
          <a:prstGeom prst="rect">
            <a:avLst/>
          </a:prstGeom>
        </p:spPr>
        <p:txBody>
          <a:bodyPr wrap="square">
            <a:spAutoFit/>
          </a:bodyPr>
          <a:lstStyle/>
          <a:p>
            <a:pPr marL="342900" indent="-342900" algn="just">
              <a:buFont typeface="+mj-lt"/>
              <a:buAutoNum type="arabicPeriod"/>
            </a:pPr>
            <a:r>
              <a:rPr lang="es-ES" sz="1600" dirty="0"/>
              <a:t>Cada Parte adoptará las medidas legislativas y de otro tipo que resulten necesarias para facultar a sus autoridades competentes en lo que respecta a un repertorio de delitos graves que deberá definirse en su derecho interno a: </a:t>
            </a:r>
          </a:p>
          <a:p>
            <a:pPr marL="800100" lvl="1" indent="-342900" algn="just">
              <a:buFont typeface="+mj-lt"/>
              <a:buAutoNum type="alphaLcPeriod"/>
            </a:pPr>
            <a:r>
              <a:rPr lang="es-ES" sz="1600" dirty="0"/>
              <a:t>a obtener o grabar con medios técnicos existentes en su territorio, y </a:t>
            </a:r>
          </a:p>
          <a:p>
            <a:pPr marL="800100" lvl="1" indent="-342900" algn="just">
              <a:buFont typeface="+mj-lt"/>
              <a:buAutoNum type="alphaLcPeriod"/>
            </a:pPr>
            <a:r>
              <a:rPr lang="es-ES" sz="1600" dirty="0"/>
              <a:t>obligar a un proveedor de servicios, en la medida de sus capacidades técnicas, a: </a:t>
            </a:r>
          </a:p>
          <a:p>
            <a:pPr marL="1314450" lvl="2" indent="-400050" algn="just">
              <a:buFont typeface="+mj-lt"/>
              <a:buAutoNum type="romanLcPeriod"/>
            </a:pPr>
            <a:r>
              <a:rPr lang="es-ES" sz="1600" dirty="0"/>
              <a:t>obtener o grabar con medios técnicos existentes en su territorio, o </a:t>
            </a:r>
          </a:p>
          <a:p>
            <a:pPr marL="1314450" lvl="2" indent="-400050" algn="just">
              <a:buFont typeface="+mj-lt"/>
              <a:buAutoNum type="romanLcPeriod"/>
            </a:pPr>
            <a:r>
              <a:rPr lang="es-ES" sz="1600" dirty="0"/>
              <a:t>prestar a las autoridades competentes su colaboración y su asistencia para obtener o grabar, </a:t>
            </a:r>
          </a:p>
          <a:p>
            <a:pPr lvl="1" algn="just"/>
            <a:r>
              <a:rPr lang="es-ES" sz="1600" dirty="0"/>
              <a:t>en tiempo real los datos relativos al contenido de </a:t>
            </a:r>
            <a:r>
              <a:rPr lang="es-ES" sz="1600" b="1" dirty="0">
                <a:solidFill>
                  <a:srgbClr val="C00000"/>
                </a:solidFill>
              </a:rPr>
              <a:t>comunicaciones específicas</a:t>
            </a:r>
            <a:r>
              <a:rPr lang="es-ES" sz="1600" dirty="0"/>
              <a:t> transmitidas en su territorio por medio de un sistema informático.</a:t>
            </a:r>
          </a:p>
        </p:txBody>
      </p:sp>
      <p:sp>
        <p:nvSpPr>
          <p:cNvPr id="4" name="Rectangle 3">
            <a:extLst>
              <a:ext uri="{FF2B5EF4-FFF2-40B4-BE49-F238E27FC236}">
                <a16:creationId xmlns:a16="http://schemas.microsoft.com/office/drawing/2014/main" id="{C1A334B7-575A-4128-BADC-26AB92EBDECB}"/>
              </a:ext>
            </a:extLst>
          </p:cNvPr>
          <p:cNvSpPr/>
          <p:nvPr/>
        </p:nvSpPr>
        <p:spPr>
          <a:xfrm>
            <a:off x="4606954" y="1196752"/>
            <a:ext cx="4414945" cy="2031325"/>
          </a:xfrm>
          <a:prstGeom prst="rect">
            <a:avLst/>
          </a:prstGeom>
        </p:spPr>
        <p:txBody>
          <a:bodyPr wrap="square">
            <a:spAutoFit/>
          </a:bodyPr>
          <a:lstStyle/>
          <a:p>
            <a:pPr marL="342900" indent="-342900" algn="just">
              <a:buFont typeface="Arial" panose="020B0604020202020204" pitchFamily="34" charset="0"/>
              <a:buChar char="•"/>
            </a:pPr>
            <a:r>
              <a:rPr lang="es-ES"/>
              <a:t>El poder debe ejercerse en relación con comunicaciones específicas</a:t>
            </a:r>
          </a:p>
          <a:p>
            <a:pPr marL="342900" indent="-342900" algn="just">
              <a:buFont typeface="Arial" panose="020B0604020202020204" pitchFamily="34" charset="0"/>
              <a:buChar char="•"/>
            </a:pPr>
            <a:endParaRPr lang="es-ES" dirty="0"/>
          </a:p>
          <a:p>
            <a:pPr marL="342900" indent="-342900" algn="just">
              <a:buFont typeface="Arial" panose="020B0604020202020204" pitchFamily="34" charset="0"/>
              <a:buChar char="•"/>
            </a:pPr>
            <a:r>
              <a:rPr lang="es-ES"/>
              <a:t>El ejercicio de este poder para la vigilancia e interceptación generalizada o indiscriminada de grandes volúmenes de datos relativos al contenido no está permitido</a:t>
            </a:r>
          </a:p>
        </p:txBody>
      </p:sp>
      <p:sp>
        <p:nvSpPr>
          <p:cNvPr id="12" name="TextBox 7">
            <a:extLst>
              <a:ext uri="{FF2B5EF4-FFF2-40B4-BE49-F238E27FC236}">
                <a16:creationId xmlns:a16="http://schemas.microsoft.com/office/drawing/2014/main" id="{9E7A6B74-323C-46D1-A91A-F12C8B2DAF5F}"/>
              </a:ext>
            </a:extLst>
          </p:cNvPr>
          <p:cNvSpPr txBox="1">
            <a:spLocks noChangeArrowheads="1"/>
          </p:cNvSpPr>
          <p:nvPr/>
        </p:nvSpPr>
        <p:spPr bwMode="auto">
          <a:xfrm>
            <a:off x="1403350" y="0"/>
            <a:ext cx="77406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dirty="0">
                <a:solidFill>
                  <a:schemeClr val="bg1"/>
                </a:solidFill>
                <a:latin typeface="Verdana" panose="020B0604030504040204" pitchFamily="34" charset="0"/>
              </a:rPr>
              <a:t>Interceptación de datos relativos al contenido </a:t>
            </a:r>
          </a:p>
        </p:txBody>
      </p:sp>
    </p:spTree>
    <p:extLst>
      <p:ext uri="{BB962C8B-B14F-4D97-AF65-F5344CB8AC3E}">
        <p14:creationId xmlns:p14="http://schemas.microsoft.com/office/powerpoint/2010/main" val="18265071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8B54D8D-9DF0-4906-A1F7-1DDC178BEF8F}"/>
              </a:ext>
            </a:extLst>
          </p:cNvPr>
          <p:cNvSpPr/>
          <p:nvPr/>
        </p:nvSpPr>
        <p:spPr>
          <a:xfrm>
            <a:off x="95828" y="1139969"/>
            <a:ext cx="4476172" cy="5016758"/>
          </a:xfrm>
          <a:prstGeom prst="rect">
            <a:avLst/>
          </a:prstGeom>
        </p:spPr>
        <p:txBody>
          <a:bodyPr wrap="square">
            <a:spAutoFit/>
          </a:bodyPr>
          <a:lstStyle/>
          <a:p>
            <a:pPr marL="342900" indent="-342900" algn="just">
              <a:buFont typeface="+mj-lt"/>
              <a:buAutoNum type="arabicPeriod"/>
            </a:pPr>
            <a:r>
              <a:rPr lang="es-ES" sz="1600" dirty="0"/>
              <a:t>Cada Parte adoptará las medidas legislativas y de otro tipo que resulten necesarias para facultar a sus autoridades competentes en lo que respecta a un repertorio de delitos graves que deberá definirse en su derecho interno a: </a:t>
            </a:r>
          </a:p>
          <a:p>
            <a:pPr marL="800100" lvl="1" indent="-342900" algn="just">
              <a:buFont typeface="+mj-lt"/>
              <a:buAutoNum type="alphaLcPeriod"/>
            </a:pPr>
            <a:r>
              <a:rPr lang="es-ES" sz="1600" dirty="0"/>
              <a:t>a obtener o grabar con medios técnicos existentes en su territorio, y </a:t>
            </a:r>
          </a:p>
          <a:p>
            <a:pPr marL="800100" lvl="1" indent="-342900" algn="just">
              <a:buFont typeface="+mj-lt"/>
              <a:buAutoNum type="alphaLcPeriod"/>
            </a:pPr>
            <a:r>
              <a:rPr lang="es-ES" sz="1600" dirty="0"/>
              <a:t>obligar a un proveedor de servicios, en la medida de sus capacidades técnicas, a: </a:t>
            </a:r>
          </a:p>
          <a:p>
            <a:pPr marL="1314450" lvl="2" indent="-400050" algn="just">
              <a:buFont typeface="+mj-lt"/>
              <a:buAutoNum type="romanLcPeriod"/>
            </a:pPr>
            <a:r>
              <a:rPr lang="es-ES" sz="1600" dirty="0"/>
              <a:t>obtener o grabar con medios técnicos existentes en su territorio, o </a:t>
            </a:r>
          </a:p>
          <a:p>
            <a:pPr marL="1314450" lvl="2" indent="-400050" algn="just">
              <a:buFont typeface="+mj-lt"/>
              <a:buAutoNum type="romanLcPeriod"/>
            </a:pPr>
            <a:r>
              <a:rPr lang="es-ES" sz="1600" dirty="0"/>
              <a:t>prestar a las autoridades competentes su colaboración y su asistencia para obtener o grabar, </a:t>
            </a:r>
          </a:p>
          <a:p>
            <a:pPr marL="800100" lvl="1" indent="-342900" algn="just">
              <a:buFont typeface="+mj-lt"/>
              <a:buAutoNum type="alphaLcPeriod"/>
            </a:pPr>
            <a:r>
              <a:rPr lang="es-ES" sz="1600" dirty="0"/>
              <a:t>en tiempo real los datos relativos al contenido de comunicaciones específicas transmitidas en </a:t>
            </a:r>
            <a:r>
              <a:rPr lang="es-ES" sz="1600" b="1" dirty="0">
                <a:solidFill>
                  <a:srgbClr val="C00000"/>
                </a:solidFill>
              </a:rPr>
              <a:t>su territorio</a:t>
            </a:r>
            <a:r>
              <a:rPr lang="es-ES" sz="1600" dirty="0"/>
              <a:t> por medio de un sistema informático.</a:t>
            </a:r>
          </a:p>
        </p:txBody>
      </p:sp>
      <p:sp>
        <p:nvSpPr>
          <p:cNvPr id="4" name="Rectangle 3">
            <a:extLst>
              <a:ext uri="{FF2B5EF4-FFF2-40B4-BE49-F238E27FC236}">
                <a16:creationId xmlns:a16="http://schemas.microsoft.com/office/drawing/2014/main" id="{C1A334B7-575A-4128-BADC-26AB92EBDECB}"/>
              </a:ext>
            </a:extLst>
          </p:cNvPr>
          <p:cNvSpPr/>
          <p:nvPr/>
        </p:nvSpPr>
        <p:spPr>
          <a:xfrm>
            <a:off x="4606954" y="1196752"/>
            <a:ext cx="4414945" cy="4247317"/>
          </a:xfrm>
          <a:prstGeom prst="rect">
            <a:avLst/>
          </a:prstGeom>
        </p:spPr>
        <p:txBody>
          <a:bodyPr wrap="square">
            <a:spAutoFit/>
          </a:bodyPr>
          <a:lstStyle/>
          <a:p>
            <a:pPr marL="342900" indent="-342900" algn="just">
              <a:buFont typeface="Arial" panose="020B0604020202020204" pitchFamily="34" charset="0"/>
              <a:buChar char="•"/>
            </a:pPr>
            <a:r>
              <a:rPr lang="es-ES"/>
              <a:t>Las Partes pueden adoptar medidas en relación con las comunicaciones dentro de su territorio</a:t>
            </a:r>
          </a:p>
          <a:p>
            <a:pPr marL="342900" indent="-342900" algn="just">
              <a:buFont typeface="Arial" panose="020B0604020202020204" pitchFamily="34" charset="0"/>
              <a:buChar char="•"/>
            </a:pPr>
            <a:endParaRPr lang="es-ES" dirty="0"/>
          </a:p>
          <a:p>
            <a:pPr marL="342900" indent="-342900" algn="just">
              <a:buFont typeface="Arial" panose="020B0604020202020204" pitchFamily="34" charset="0"/>
              <a:buChar char="•"/>
            </a:pPr>
            <a:r>
              <a:rPr lang="es-ES"/>
              <a:t>Se podría obligar al proveedor de servicios cuando cuente con cierta infraestructura física o equipos en el territorio, aunque este no sea la sede de sus oficinas y operaciones principales. </a:t>
            </a:r>
          </a:p>
          <a:p>
            <a:pPr marL="342900" indent="-342900" algn="just">
              <a:buFont typeface="Arial" panose="020B0604020202020204" pitchFamily="34" charset="0"/>
              <a:buChar char="•"/>
            </a:pPr>
            <a:endParaRPr lang="es-ES" dirty="0"/>
          </a:p>
          <a:p>
            <a:pPr marL="342900" indent="-342900" algn="just">
              <a:buFont typeface="Arial" panose="020B0604020202020204" pitchFamily="34" charset="0"/>
              <a:buChar char="•"/>
            </a:pPr>
            <a:r>
              <a:rPr lang="es-ES"/>
              <a:t>Una comunicación se considera dentro de un territorio si una de las partes que se comunican (seres humanos o equipos) se encuentra en el territorio o si el equipo informático a través del cual pasa la comunicación se encuentra en el territorio </a:t>
            </a:r>
          </a:p>
        </p:txBody>
      </p:sp>
      <p:sp>
        <p:nvSpPr>
          <p:cNvPr id="12" name="TextBox 7">
            <a:extLst>
              <a:ext uri="{FF2B5EF4-FFF2-40B4-BE49-F238E27FC236}">
                <a16:creationId xmlns:a16="http://schemas.microsoft.com/office/drawing/2014/main" id="{CF663E12-7995-4CD5-8C27-DED9CF241F55}"/>
              </a:ext>
            </a:extLst>
          </p:cNvPr>
          <p:cNvSpPr txBox="1">
            <a:spLocks noChangeArrowheads="1"/>
          </p:cNvSpPr>
          <p:nvPr/>
        </p:nvSpPr>
        <p:spPr bwMode="auto">
          <a:xfrm>
            <a:off x="1403350" y="81023"/>
            <a:ext cx="761854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dirty="0">
                <a:solidFill>
                  <a:schemeClr val="bg1"/>
                </a:solidFill>
                <a:latin typeface="Verdana" panose="020B0604030504040204" pitchFamily="34" charset="0"/>
              </a:rPr>
              <a:t>Interceptación de datos relativos al contenido </a:t>
            </a:r>
          </a:p>
        </p:txBody>
      </p:sp>
    </p:spTree>
    <p:extLst>
      <p:ext uri="{BB962C8B-B14F-4D97-AF65-F5344CB8AC3E}">
        <p14:creationId xmlns:p14="http://schemas.microsoft.com/office/powerpoint/2010/main" val="9914128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8B54D8D-9DF0-4906-A1F7-1DDC178BEF8F}"/>
              </a:ext>
            </a:extLst>
          </p:cNvPr>
          <p:cNvSpPr/>
          <p:nvPr/>
        </p:nvSpPr>
        <p:spPr>
          <a:xfrm>
            <a:off x="95828" y="1196752"/>
            <a:ext cx="4719240" cy="5262979"/>
          </a:xfrm>
          <a:prstGeom prst="rect">
            <a:avLst/>
          </a:prstGeom>
        </p:spPr>
        <p:txBody>
          <a:bodyPr wrap="square">
            <a:spAutoFit/>
          </a:bodyPr>
          <a:lstStyle/>
          <a:p>
            <a:pPr marL="342900" indent="-342900" algn="just">
              <a:buFont typeface="+mj-lt"/>
              <a:buAutoNum type="arabicPeriod" startAt="2"/>
            </a:pPr>
            <a:r>
              <a:rPr lang="es-ES" sz="1600" dirty="0"/>
              <a:t>Cuando una Parte no pueda adoptar las medidas enunciadas en el apartado 1.a) por respeto a los principios establecidos en su ordenamiento jurídico interno, podrá, en su lugar, </a:t>
            </a:r>
            <a:r>
              <a:rPr lang="es-ES" sz="1600" b="1" dirty="0">
                <a:solidFill>
                  <a:srgbClr val="C00000"/>
                </a:solidFill>
              </a:rPr>
              <a:t>adoptar las medidas legislativas y de otro tipo que resulten necesarias </a:t>
            </a:r>
            <a:r>
              <a:rPr lang="es-ES" sz="1600" dirty="0"/>
              <a:t>para asegurar la obtención o la grabación en tiempo real de los datos relativos al contenido de comunicaciones específicas transmitidas en su territorio con medios técnicos existentes en ese territorio. </a:t>
            </a:r>
          </a:p>
          <a:p>
            <a:pPr marL="342900" indent="-342900" algn="just">
              <a:buFont typeface="+mj-lt"/>
              <a:buAutoNum type="arabicPeriod" startAt="2"/>
            </a:pPr>
            <a:endParaRPr lang="es-ES" sz="1600" dirty="0"/>
          </a:p>
          <a:p>
            <a:pPr marL="342900" indent="-342900" algn="just">
              <a:buFont typeface="+mj-lt"/>
              <a:buAutoNum type="arabicPeriod" startAt="2"/>
            </a:pPr>
            <a:r>
              <a:rPr lang="es-ES" sz="1600" dirty="0"/>
              <a:t>Cada Parte adoptará las medidas legislativas y de otro tipo que resulten necesarias para obligar a un proveedor de servicios a mantener en secreto el hecho de que se haya ejercido cualquiera de los poderes previstos en el presente artículo, así como toda información al respecto. </a:t>
            </a:r>
          </a:p>
          <a:p>
            <a:pPr marL="342900" indent="-342900" algn="just">
              <a:buFont typeface="+mj-lt"/>
              <a:buAutoNum type="arabicPeriod" startAt="2"/>
            </a:pPr>
            <a:endParaRPr lang="es-ES" sz="1600" dirty="0"/>
          </a:p>
          <a:p>
            <a:pPr marL="342900" indent="-342900" algn="just">
              <a:buFont typeface="+mj-lt"/>
              <a:buAutoNum type="arabicPeriod" startAt="2"/>
            </a:pPr>
            <a:r>
              <a:rPr lang="es-ES" sz="1600" dirty="0"/>
              <a:t>Los poderes y procedimientos mencionados en el presente artículo estarán sujetos a lo dispuesto en los artículos 14 y 15.</a:t>
            </a:r>
          </a:p>
        </p:txBody>
      </p:sp>
      <p:sp>
        <p:nvSpPr>
          <p:cNvPr id="4" name="Rectangle 3">
            <a:extLst>
              <a:ext uri="{FF2B5EF4-FFF2-40B4-BE49-F238E27FC236}">
                <a16:creationId xmlns:a16="http://schemas.microsoft.com/office/drawing/2014/main" id="{C1A334B7-575A-4128-BADC-26AB92EBDECB}"/>
              </a:ext>
            </a:extLst>
          </p:cNvPr>
          <p:cNvSpPr/>
          <p:nvPr/>
        </p:nvSpPr>
        <p:spPr>
          <a:xfrm>
            <a:off x="4896091" y="1196752"/>
            <a:ext cx="4125808" cy="3139321"/>
          </a:xfrm>
          <a:prstGeom prst="rect">
            <a:avLst/>
          </a:prstGeom>
        </p:spPr>
        <p:txBody>
          <a:bodyPr wrap="square">
            <a:spAutoFit/>
          </a:bodyPr>
          <a:lstStyle/>
          <a:p>
            <a:pPr marL="342900" indent="-342900" algn="just">
              <a:buFont typeface="Arial" panose="020B0604020202020204" pitchFamily="34" charset="0"/>
              <a:buChar char="•"/>
            </a:pPr>
            <a:r>
              <a:rPr lang="es-ES" dirty="0"/>
              <a:t>Algunas jurisdicciones no permiten que las fuerzas del orden intercepten datos relativos al contenido sin la ayuda o al menos el conocimiento del proveedor de servicios</a:t>
            </a:r>
          </a:p>
          <a:p>
            <a:pPr marL="342900" indent="-342900" algn="just">
              <a:buFont typeface="Arial" panose="020B0604020202020204" pitchFamily="34" charset="0"/>
              <a:buChar char="•"/>
            </a:pPr>
            <a:endParaRPr lang="es-ES" dirty="0"/>
          </a:p>
          <a:p>
            <a:pPr marL="342900" indent="-342900" algn="just">
              <a:buFont typeface="Arial" panose="020B0604020202020204" pitchFamily="34" charset="0"/>
              <a:buChar char="•"/>
            </a:pPr>
            <a:r>
              <a:rPr lang="es-ES" dirty="0"/>
              <a:t>Estas jurisdicciones pueden adoptar otras medidas, como obligar a los proveedores de servicios a proporcionar las instalaciones técnicas necesarias </a:t>
            </a:r>
          </a:p>
        </p:txBody>
      </p:sp>
      <p:sp>
        <p:nvSpPr>
          <p:cNvPr id="12" name="TextBox 7">
            <a:extLst>
              <a:ext uri="{FF2B5EF4-FFF2-40B4-BE49-F238E27FC236}">
                <a16:creationId xmlns:a16="http://schemas.microsoft.com/office/drawing/2014/main" id="{96C2B0E3-41BC-464D-8FBE-4F08A004B872}"/>
              </a:ext>
            </a:extLst>
          </p:cNvPr>
          <p:cNvSpPr txBox="1">
            <a:spLocks noChangeArrowheads="1"/>
          </p:cNvSpPr>
          <p:nvPr/>
        </p:nvSpPr>
        <p:spPr bwMode="auto">
          <a:xfrm>
            <a:off x="1403350" y="0"/>
            <a:ext cx="77406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dirty="0">
                <a:solidFill>
                  <a:schemeClr val="bg1"/>
                </a:solidFill>
                <a:latin typeface="Verdana" panose="020B0604030504040204" pitchFamily="34" charset="0"/>
              </a:rPr>
              <a:t>Interceptación de datos relativos al contenido </a:t>
            </a:r>
          </a:p>
        </p:txBody>
      </p:sp>
    </p:spTree>
    <p:extLst>
      <p:ext uri="{BB962C8B-B14F-4D97-AF65-F5344CB8AC3E}">
        <p14:creationId xmlns:p14="http://schemas.microsoft.com/office/powerpoint/2010/main" val="29516278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8B54D8D-9DF0-4906-A1F7-1DDC178BEF8F}"/>
              </a:ext>
            </a:extLst>
          </p:cNvPr>
          <p:cNvSpPr/>
          <p:nvPr/>
        </p:nvSpPr>
        <p:spPr>
          <a:xfrm>
            <a:off x="95828" y="1196752"/>
            <a:ext cx="4476172" cy="4524315"/>
          </a:xfrm>
          <a:prstGeom prst="rect">
            <a:avLst/>
          </a:prstGeom>
        </p:spPr>
        <p:txBody>
          <a:bodyPr wrap="square">
            <a:spAutoFit/>
          </a:bodyPr>
          <a:lstStyle/>
          <a:p>
            <a:pPr marL="342900" indent="-342900" algn="just">
              <a:buFont typeface="+mj-lt"/>
              <a:buAutoNum type="arabicPeriod" startAt="2"/>
            </a:pPr>
            <a:r>
              <a:rPr lang="es-ES" sz="1600" dirty="0"/>
              <a:t>Cuando una Parte no pueda adoptar las medidas enunciadas en el apartado 1.a) por respeto a los principios establecidos en su ordenamiento jurídico interno, podrá, en su lugar, adoptar las medidas legislativas y de otro tipo que resulten necesarias para asegurar la obtención o la grabación en tiempo real de los datos relativos al contenido de comunicaciones específicas transmitidas en su territorio con medios técnicos existentes en ese territorio. </a:t>
            </a:r>
          </a:p>
          <a:p>
            <a:pPr marL="342900" indent="-342900" algn="just">
              <a:buFont typeface="+mj-lt"/>
              <a:buAutoNum type="arabicPeriod" startAt="2"/>
            </a:pPr>
            <a:endParaRPr lang="es-ES" sz="1600" dirty="0"/>
          </a:p>
          <a:p>
            <a:pPr marL="342900" indent="-342900" algn="just">
              <a:buFont typeface="+mj-lt"/>
              <a:buAutoNum type="arabicPeriod" startAt="2"/>
            </a:pPr>
            <a:r>
              <a:rPr lang="es-ES" sz="1600" dirty="0"/>
              <a:t>Cada Parte adoptará las medidas legislativas y de otro tipo que resulten necesarias </a:t>
            </a:r>
            <a:r>
              <a:rPr lang="es-ES" sz="1600" b="1" dirty="0">
                <a:solidFill>
                  <a:srgbClr val="C00000"/>
                </a:solidFill>
              </a:rPr>
              <a:t>para obligar a un proveedor de servicios a mantener en secreto </a:t>
            </a:r>
            <a:r>
              <a:rPr lang="es-ES" sz="1600" dirty="0"/>
              <a:t>el hecho de que se haya ejercido cualquiera de los poderes previstos en el presente artículo, así como toda información al respecto. </a:t>
            </a:r>
          </a:p>
          <a:p>
            <a:pPr marL="342900" indent="-342900" algn="just">
              <a:buFont typeface="+mj-lt"/>
              <a:buAutoNum type="arabicPeriod" startAt="2"/>
            </a:pPr>
            <a:endParaRPr lang="es-ES" sz="1600" dirty="0"/>
          </a:p>
          <a:p>
            <a:pPr marL="342900" indent="-342900" algn="just">
              <a:buFont typeface="+mj-lt"/>
              <a:buAutoNum type="arabicPeriod" startAt="2"/>
            </a:pPr>
            <a:r>
              <a:rPr lang="es-ES" sz="1600" dirty="0"/>
              <a:t>Los poderes y procedimientos mencionados en el presente artículo estarán sujetos a lo dispuesto en los artículos 14 y 15.</a:t>
            </a:r>
          </a:p>
        </p:txBody>
      </p:sp>
      <p:sp>
        <p:nvSpPr>
          <p:cNvPr id="4" name="Rectangle 3">
            <a:extLst>
              <a:ext uri="{FF2B5EF4-FFF2-40B4-BE49-F238E27FC236}">
                <a16:creationId xmlns:a16="http://schemas.microsoft.com/office/drawing/2014/main" id="{C1A334B7-575A-4128-BADC-26AB92EBDECB}"/>
              </a:ext>
            </a:extLst>
          </p:cNvPr>
          <p:cNvSpPr/>
          <p:nvPr/>
        </p:nvSpPr>
        <p:spPr>
          <a:xfrm>
            <a:off x="4606954" y="1196752"/>
            <a:ext cx="4414945" cy="4524315"/>
          </a:xfrm>
          <a:prstGeom prst="rect">
            <a:avLst/>
          </a:prstGeom>
        </p:spPr>
        <p:txBody>
          <a:bodyPr wrap="square">
            <a:spAutoFit/>
          </a:bodyPr>
          <a:lstStyle/>
          <a:p>
            <a:pPr marL="285750" indent="-285750" algn="just">
              <a:buFont typeface="Arial" panose="020B0604020202020204" pitchFamily="34" charset="0"/>
              <a:buChar char="•"/>
            </a:pPr>
            <a:r>
              <a:rPr lang="es-ES"/>
              <a:t>Este poder solo es efectivo si se lleva a cabo sin el conocimiento de las personas investigadas</a:t>
            </a:r>
          </a:p>
          <a:p>
            <a:pPr marL="285750" indent="-285750" algn="just">
              <a:buFont typeface="Arial" panose="020B0604020202020204" pitchFamily="34" charset="0"/>
              <a:buChar char="•"/>
            </a:pPr>
            <a:endParaRPr lang="es-ES" dirty="0"/>
          </a:p>
          <a:p>
            <a:pPr marL="285750" indent="-285750" algn="just">
              <a:buFont typeface="Arial" panose="020B0604020202020204" pitchFamily="34" charset="0"/>
              <a:buChar char="•"/>
            </a:pPr>
            <a:r>
              <a:rPr lang="es-ES"/>
              <a:t>Las Partes que se comunican no deben percibir la medida de obtención en tiempo real de datos que se está llevando a cabo </a:t>
            </a:r>
          </a:p>
          <a:p>
            <a:pPr marL="285750" indent="-285750" algn="just">
              <a:buFont typeface="Arial" panose="020B0604020202020204" pitchFamily="34" charset="0"/>
              <a:buChar char="•"/>
            </a:pPr>
            <a:endParaRPr lang="es-ES" dirty="0"/>
          </a:p>
          <a:p>
            <a:pPr marL="285750" indent="-285750" algn="just">
              <a:buFont typeface="Arial" panose="020B0604020202020204" pitchFamily="34" charset="0"/>
              <a:buChar char="•"/>
            </a:pPr>
            <a:r>
              <a:rPr lang="es-ES"/>
              <a:t>Es importante que se pueda obligar a los proveedores de servicios a mantener la confidencialidad del ejercicio de los poderes</a:t>
            </a:r>
          </a:p>
          <a:p>
            <a:pPr marL="285750" indent="-285750" algn="just">
              <a:buFont typeface="Arial" panose="020B0604020202020204" pitchFamily="34" charset="0"/>
              <a:buChar char="•"/>
            </a:pPr>
            <a:endParaRPr lang="es-ES" dirty="0"/>
          </a:p>
          <a:p>
            <a:pPr marL="285750" indent="-285750" algn="just">
              <a:buFont typeface="Arial" panose="020B0604020202020204" pitchFamily="34" charset="0"/>
              <a:buChar char="•"/>
            </a:pPr>
            <a:r>
              <a:rPr lang="es-ES"/>
              <a:t>Esto también descarga al proveedor de servicios de toda obligación contractual o legal de notificar la medida a los abonados</a:t>
            </a:r>
          </a:p>
        </p:txBody>
      </p:sp>
      <p:sp>
        <p:nvSpPr>
          <p:cNvPr id="12" name="TextBox 7">
            <a:extLst>
              <a:ext uri="{FF2B5EF4-FFF2-40B4-BE49-F238E27FC236}">
                <a16:creationId xmlns:a16="http://schemas.microsoft.com/office/drawing/2014/main" id="{0DAB3B12-192C-4272-BFDF-D2DAC02DABB9}"/>
              </a:ext>
            </a:extLst>
          </p:cNvPr>
          <p:cNvSpPr txBox="1">
            <a:spLocks noChangeArrowheads="1"/>
          </p:cNvSpPr>
          <p:nvPr/>
        </p:nvSpPr>
        <p:spPr bwMode="auto">
          <a:xfrm>
            <a:off x="1403350" y="0"/>
            <a:ext cx="761854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dirty="0">
                <a:solidFill>
                  <a:schemeClr val="bg1"/>
                </a:solidFill>
                <a:latin typeface="Verdana" panose="020B0604030504040204" pitchFamily="34" charset="0"/>
              </a:rPr>
              <a:t>Interceptación de datos relativos al contenido </a:t>
            </a:r>
          </a:p>
        </p:txBody>
      </p:sp>
    </p:spTree>
    <p:extLst>
      <p:ext uri="{BB962C8B-B14F-4D97-AF65-F5344CB8AC3E}">
        <p14:creationId xmlns:p14="http://schemas.microsoft.com/office/powerpoint/2010/main" val="39131054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4">
            <a:extLst>
              <a:ext uri="{FF2B5EF4-FFF2-40B4-BE49-F238E27FC236}">
                <a16:creationId xmlns:a16="http://schemas.microsoft.com/office/drawing/2014/main" id="{904628E1-1C55-4556-A363-EFD5F6D17A84}"/>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1177924" cy="1079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a:extLst>
              <a:ext uri="{FF2B5EF4-FFF2-40B4-BE49-F238E27FC236}">
                <a16:creationId xmlns:a16="http://schemas.microsoft.com/office/drawing/2014/main" id="{F8B54D8D-9DF0-4906-A1F7-1DDC178BEF8F}"/>
              </a:ext>
            </a:extLst>
          </p:cNvPr>
          <p:cNvSpPr/>
          <p:nvPr/>
        </p:nvSpPr>
        <p:spPr>
          <a:xfrm>
            <a:off x="95828" y="1196752"/>
            <a:ext cx="4511126" cy="5509200"/>
          </a:xfrm>
          <a:prstGeom prst="rect">
            <a:avLst/>
          </a:prstGeom>
        </p:spPr>
        <p:txBody>
          <a:bodyPr wrap="square">
            <a:spAutoFit/>
          </a:bodyPr>
          <a:lstStyle/>
          <a:p>
            <a:pPr marL="342900" indent="-342900" algn="just">
              <a:buFont typeface="+mj-lt"/>
              <a:buAutoNum type="arabicPeriod" startAt="2"/>
            </a:pPr>
            <a:r>
              <a:rPr lang="es-ES" sz="1600" dirty="0"/>
              <a:t>Cuando una Parte no pueda adoptar las medidas enunciadas en el apartado 1.a) por respeto a los principios establecidos en su ordenamiento jurídico interno, podrá, en su lugar, adoptar las medidas legislativas y de otro tipo que resulten necesarias para asegurar la obtención o la grabación en tiempo real de los datos relativos al contenido de comunicaciones específicas transmitidas en su territorio con medios técnicos existentes en ese territorio. </a:t>
            </a:r>
          </a:p>
          <a:p>
            <a:pPr marL="342900" indent="-342900" algn="just">
              <a:buFont typeface="+mj-lt"/>
              <a:buAutoNum type="arabicPeriod" startAt="2"/>
            </a:pPr>
            <a:endParaRPr lang="es-ES" sz="1600" dirty="0"/>
          </a:p>
          <a:p>
            <a:pPr marL="342900" indent="-342900" algn="just">
              <a:buFont typeface="+mj-lt"/>
              <a:buAutoNum type="arabicPeriod" startAt="2"/>
            </a:pPr>
            <a:r>
              <a:rPr lang="es-ES" sz="1600" dirty="0"/>
              <a:t>Cada Parte adoptará las medidas legislativas y de otro tipo que resulten necesarias para obligar a un proveedor de servicios a mantener en secreto el hecho de que se haya ejercido cualquiera de los poderes previstos en el presente artículo, así como toda información al respecto. </a:t>
            </a:r>
          </a:p>
          <a:p>
            <a:pPr marL="342900" indent="-342900" algn="just">
              <a:buFont typeface="+mj-lt"/>
              <a:buAutoNum type="arabicPeriod" startAt="2"/>
            </a:pPr>
            <a:endParaRPr lang="es-ES" sz="1600" dirty="0"/>
          </a:p>
          <a:p>
            <a:pPr marL="342900" indent="-342900" algn="just">
              <a:buFont typeface="+mj-lt"/>
              <a:buAutoNum type="arabicPeriod" startAt="2"/>
            </a:pPr>
            <a:r>
              <a:rPr lang="es-ES" sz="1600" dirty="0"/>
              <a:t>Los poderes y procedimientos mencionados en el presente artículo estarán </a:t>
            </a:r>
            <a:r>
              <a:rPr lang="es-ES" sz="1600" b="1" dirty="0">
                <a:solidFill>
                  <a:srgbClr val="C00000"/>
                </a:solidFill>
              </a:rPr>
              <a:t>sujetos a los artículos 14 y 15</a:t>
            </a:r>
            <a:r>
              <a:rPr lang="es-ES" sz="1600" dirty="0"/>
              <a:t>.</a:t>
            </a:r>
          </a:p>
        </p:txBody>
      </p:sp>
      <p:sp>
        <p:nvSpPr>
          <p:cNvPr id="4" name="Rectangle 3">
            <a:extLst>
              <a:ext uri="{FF2B5EF4-FFF2-40B4-BE49-F238E27FC236}">
                <a16:creationId xmlns:a16="http://schemas.microsoft.com/office/drawing/2014/main" id="{C1A334B7-575A-4128-BADC-26AB92EBDECB}"/>
              </a:ext>
            </a:extLst>
          </p:cNvPr>
          <p:cNvSpPr/>
          <p:nvPr/>
        </p:nvSpPr>
        <p:spPr>
          <a:xfrm>
            <a:off x="4606954" y="1196752"/>
            <a:ext cx="4414945" cy="2031325"/>
          </a:xfrm>
          <a:prstGeom prst="rect">
            <a:avLst/>
          </a:prstGeom>
        </p:spPr>
        <p:txBody>
          <a:bodyPr wrap="square">
            <a:spAutoFit/>
          </a:bodyPr>
          <a:lstStyle/>
          <a:p>
            <a:pPr marL="342900" indent="-342900" algn="just">
              <a:buFont typeface="Arial" panose="020B0604020202020204" pitchFamily="34" charset="0"/>
              <a:buChar char="•"/>
            </a:pPr>
            <a:r>
              <a:rPr lang="es-ES"/>
              <a:t>Los datos relativos al contenido tienen un gran interés desde el punto de vista de la privacidad</a:t>
            </a:r>
          </a:p>
          <a:p>
            <a:pPr marL="342900" indent="-342900" algn="just">
              <a:buFont typeface="Arial" panose="020B0604020202020204" pitchFamily="34" charset="0"/>
              <a:buChar char="•"/>
            </a:pPr>
            <a:endParaRPr lang="es-ES" dirty="0"/>
          </a:p>
          <a:p>
            <a:pPr marL="342900" indent="-342900" algn="just">
              <a:buFont typeface="Arial" panose="020B0604020202020204" pitchFamily="34" charset="0"/>
              <a:buChar char="•"/>
            </a:pPr>
            <a:r>
              <a:rPr lang="es-ES"/>
              <a:t>Las condiciones y salvaguardias para la interceptación de datos relativos al contenido suelen ser más estrictas que la obtención en tiempo real de datos relativos al tráfico </a:t>
            </a:r>
          </a:p>
        </p:txBody>
      </p:sp>
      <p:sp>
        <p:nvSpPr>
          <p:cNvPr id="12" name="TextBox 7">
            <a:extLst>
              <a:ext uri="{FF2B5EF4-FFF2-40B4-BE49-F238E27FC236}">
                <a16:creationId xmlns:a16="http://schemas.microsoft.com/office/drawing/2014/main" id="{563A2997-E35E-49F6-AF7A-9D7C029C94F2}"/>
              </a:ext>
            </a:extLst>
          </p:cNvPr>
          <p:cNvSpPr txBox="1">
            <a:spLocks noChangeArrowheads="1"/>
          </p:cNvSpPr>
          <p:nvPr/>
        </p:nvSpPr>
        <p:spPr bwMode="auto">
          <a:xfrm>
            <a:off x="1403350" y="0"/>
            <a:ext cx="761854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000" dirty="0">
                <a:solidFill>
                  <a:schemeClr val="bg1"/>
                </a:solidFill>
                <a:latin typeface="Verdana" panose="020B0604030504040204" pitchFamily="34" charset="0"/>
              </a:rPr>
              <a:t>Interceptación de datos relativos al contenido </a:t>
            </a:r>
          </a:p>
        </p:txBody>
      </p:sp>
    </p:spTree>
    <p:extLst>
      <p:ext uri="{BB962C8B-B14F-4D97-AF65-F5344CB8AC3E}">
        <p14:creationId xmlns:p14="http://schemas.microsoft.com/office/powerpoint/2010/main" val="2126881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Jurisdicción</a:t>
            </a:r>
            <a:r>
              <a:rPr lang="es-ES"/>
              <a:t> </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sp>
        <p:nvSpPr>
          <p:cNvPr id="2" name="Rectangle 3">
            <a:extLst>
              <a:ext uri="{FF2B5EF4-FFF2-40B4-BE49-F238E27FC236}">
                <a16:creationId xmlns:a16="http://schemas.microsoft.com/office/drawing/2014/main" id="{5634059B-4894-499F-9F52-34CBBC7D316D}"/>
              </a:ext>
            </a:extLst>
          </p:cNvPr>
          <p:cNvSpPr txBox="1">
            <a:spLocks/>
          </p:cNvSpPr>
          <p:nvPr/>
        </p:nvSpPr>
        <p:spPr bwMode="auto">
          <a:xfrm>
            <a:off x="312057" y="1339037"/>
            <a:ext cx="8519885" cy="4948696"/>
          </a:xfrm>
          <a:prstGeom prst="rect">
            <a:avLst/>
          </a:prstGeom>
          <a:noFill/>
          <a:ln w="38100">
            <a:solidFill>
              <a:srgbClr val="FF0000"/>
            </a:solidFill>
            <a:miter lim="800000"/>
            <a:headEnd/>
            <a:tailEnd/>
          </a:ln>
        </p:spPr>
        <p:txBody>
          <a:bodyPr vert="horz" wrap="square" lIns="91440" tIns="45720" rIns="91440" bIns="45720" numCol="1" anchor="ctr" anchorCtr="0" compatLnSpc="1">
            <a:prstTxWarp prst="textNoShape">
              <a:avLst/>
            </a:prstTxWarp>
          </a:bodyPr>
          <a:lstStyle>
            <a:lvl1pPr marL="342900" indent="-342900" algn="l" defTabSz="457200"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eaLnBrk="1" hangingPunct="1">
              <a:lnSpc>
                <a:spcPct val="80000"/>
              </a:lnSpc>
              <a:spcBef>
                <a:spcPts val="600"/>
              </a:spcBef>
              <a:spcAft>
                <a:spcPts val="1200"/>
              </a:spcAft>
              <a:buFont typeface="Arial" pitchFamily="34" charset="0"/>
              <a:buNone/>
              <a:defRPr/>
            </a:pPr>
            <a:r>
              <a:rPr lang="es-ES" altLang="sr-Latn-RS" sz="2800" b="1" i="1" dirty="0"/>
              <a:t>Jurisdicción</a:t>
            </a:r>
          </a:p>
          <a:p>
            <a:pPr marL="0" indent="0" algn="ctr" eaLnBrk="1" hangingPunct="1">
              <a:lnSpc>
                <a:spcPct val="80000"/>
              </a:lnSpc>
              <a:spcBef>
                <a:spcPts val="600"/>
              </a:spcBef>
              <a:spcAft>
                <a:spcPts val="1200"/>
              </a:spcAft>
              <a:buFont typeface="Arial" pitchFamily="34" charset="0"/>
              <a:buNone/>
              <a:defRPr/>
            </a:pPr>
            <a:r>
              <a:rPr lang="es-ES" altLang="sr-Latn-RS" sz="2800" b="1" i="1" dirty="0"/>
              <a:t>(Artículo 22 - Convenio de Budapest)</a:t>
            </a:r>
          </a:p>
          <a:p>
            <a:pPr algn="ctr" eaLnBrk="1" hangingPunct="1">
              <a:lnSpc>
                <a:spcPct val="80000"/>
              </a:lnSpc>
              <a:spcBef>
                <a:spcPts val="600"/>
              </a:spcBef>
              <a:spcAft>
                <a:spcPts val="1200"/>
              </a:spcAft>
              <a:defRPr/>
            </a:pPr>
            <a:endParaRPr lang="es-ES" altLang="sr-Latn-RS" sz="2800" i="1" dirty="0">
              <a:ea typeface="ＭＳ Ｐゴシック" pitchFamily="34" charset="-128"/>
            </a:endParaRPr>
          </a:p>
          <a:p>
            <a:pPr algn="ctr" eaLnBrk="1" hangingPunct="1">
              <a:lnSpc>
                <a:spcPct val="80000"/>
              </a:lnSpc>
              <a:spcBef>
                <a:spcPts val="600"/>
              </a:spcBef>
              <a:spcAft>
                <a:spcPts val="1200"/>
              </a:spcAft>
              <a:defRPr/>
            </a:pPr>
            <a:r>
              <a:rPr lang="es-ES" altLang="sr-Latn-RS" sz="2800" i="1" dirty="0"/>
              <a:t>Proporciona directrices para establecer la jurisdicción sobre los delitos</a:t>
            </a:r>
          </a:p>
          <a:p>
            <a:pPr algn="ctr" eaLnBrk="1" hangingPunct="1">
              <a:lnSpc>
                <a:spcPct val="80000"/>
              </a:lnSpc>
              <a:spcBef>
                <a:spcPts val="600"/>
              </a:spcBef>
              <a:spcAft>
                <a:spcPts val="1200"/>
              </a:spcAft>
              <a:defRPr/>
            </a:pPr>
            <a:r>
              <a:rPr lang="es-ES" altLang="sr-Latn-RS" sz="2800" i="1" dirty="0"/>
              <a:t>Exposición de los principios de territorialidad y nacionalidad</a:t>
            </a:r>
          </a:p>
          <a:p>
            <a:pPr algn="ctr" eaLnBrk="1" hangingPunct="1">
              <a:lnSpc>
                <a:spcPct val="80000"/>
              </a:lnSpc>
              <a:spcBef>
                <a:spcPts val="600"/>
              </a:spcBef>
              <a:spcAft>
                <a:spcPts val="1200"/>
              </a:spcAft>
              <a:defRPr/>
            </a:pPr>
            <a:r>
              <a:rPr lang="es-ES" altLang="sr-Latn-RS" sz="2800" i="1" dirty="0"/>
              <a:t>Procesos consultivos en los que dos Estados tienen jurisdicción concurrente</a:t>
            </a:r>
          </a:p>
        </p:txBody>
      </p:sp>
    </p:spTree>
    <p:extLst>
      <p:ext uri="{BB962C8B-B14F-4D97-AF65-F5344CB8AC3E}">
        <p14:creationId xmlns:p14="http://schemas.microsoft.com/office/powerpoint/2010/main" val="7877722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1545" y="1078925"/>
            <a:ext cx="4728247" cy="5509200"/>
          </a:xfrm>
          <a:prstGeom prst="rect">
            <a:avLst/>
          </a:prstGeom>
        </p:spPr>
        <p:txBody>
          <a:bodyPr wrap="square">
            <a:spAutoFit/>
          </a:bodyPr>
          <a:lstStyle/>
          <a:p>
            <a:pPr marL="342900" indent="-342900" algn="just">
              <a:buFont typeface="+mj-lt"/>
              <a:buAutoNum type="arabicPeriod"/>
            </a:pPr>
            <a:r>
              <a:rPr lang="es-ES" sz="1600" dirty="0"/>
              <a:t>Cada Parte adoptará las medidas legislativas y de otro tipo que resulten necesarias para afirmar su jurisdicción respecto de cualquier delito previsto de conformidad con los artículos 2 a 11 del presente Convenio, cuando el delito se haya cometido: </a:t>
            </a:r>
          </a:p>
          <a:p>
            <a:pPr marL="800100" lvl="1" indent="-342900" algn="just">
              <a:buFont typeface="+mj-lt"/>
              <a:buAutoNum type="alphaLcPeriod"/>
            </a:pPr>
            <a:r>
              <a:rPr lang="es-ES" dirty="0"/>
              <a:t> </a:t>
            </a:r>
            <a:r>
              <a:rPr lang="es-ES" sz="1600" b="1" dirty="0">
                <a:solidFill>
                  <a:srgbClr val="C00000"/>
                </a:solidFill>
              </a:rPr>
              <a:t>en su territorio</a:t>
            </a:r>
            <a:r>
              <a:rPr lang="es-ES" sz="1600" dirty="0"/>
              <a:t>; o </a:t>
            </a:r>
          </a:p>
          <a:p>
            <a:pPr marL="800100" lvl="1" indent="-342900" algn="just">
              <a:buFont typeface="+mj-lt"/>
              <a:buAutoNum type="alphaLcPeriod"/>
            </a:pPr>
            <a:r>
              <a:rPr lang="es-ES" sz="1600" dirty="0"/>
              <a:t>a bordo de un buque que enarbole su pabellón; o </a:t>
            </a:r>
          </a:p>
          <a:p>
            <a:pPr marL="800100" lvl="1" indent="-342900" algn="just">
              <a:buFont typeface="+mj-lt"/>
              <a:buAutoNum type="alphaLcPeriod"/>
            </a:pPr>
            <a:r>
              <a:rPr lang="es-ES" sz="1600" dirty="0"/>
              <a:t>a bordo de una aeronave matriculada según sus leyes; o </a:t>
            </a:r>
          </a:p>
          <a:p>
            <a:pPr marL="800100" lvl="1" indent="-342900" algn="just">
              <a:buFont typeface="+mj-lt"/>
              <a:buAutoNum type="alphaLcPeriod"/>
            </a:pPr>
            <a:r>
              <a:rPr lang="es-ES" sz="1600" dirty="0"/>
              <a:t>por uno de sus nacionales, si el delito es susceptible de sanción penal en el lugar en el que se cometió o si ningún Estado tiene competencia territorial respecto del mismo. </a:t>
            </a:r>
          </a:p>
          <a:p>
            <a:pPr marL="342900" indent="-342900" algn="just">
              <a:buFont typeface="+mj-lt"/>
              <a:buAutoNum type="arabicPeriod"/>
            </a:pPr>
            <a:endParaRPr lang="es-ES" sz="1600" dirty="0"/>
          </a:p>
          <a:p>
            <a:pPr marL="342900" indent="-342900" algn="just">
              <a:buFont typeface="+mj-lt"/>
              <a:buAutoNum type="arabicPeriod"/>
            </a:pPr>
            <a:r>
              <a:rPr lang="es-ES" sz="1600" dirty="0"/>
              <a:t>Las Partes podrán reservarse el derecho a no aplicar, o a aplicar solo en determinados casos o condiciones, las normas sobre jurisdicción establecidas en los apartados 1.b) a 1.d) del presente artículo o en cualquier parte de dichos apartados.</a:t>
            </a:r>
          </a:p>
        </p:txBody>
      </p:sp>
      <p:sp>
        <p:nvSpPr>
          <p:cNvPr id="6" name="Rectangle 5">
            <a:extLst>
              <a:ext uri="{FF2B5EF4-FFF2-40B4-BE49-F238E27FC236}">
                <a16:creationId xmlns:a16="http://schemas.microsoft.com/office/drawing/2014/main" id="{524B6456-681F-2F44-A01A-AD3514E81BD2}"/>
              </a:ext>
            </a:extLst>
          </p:cNvPr>
          <p:cNvSpPr/>
          <p:nvPr/>
        </p:nvSpPr>
        <p:spPr>
          <a:xfrm>
            <a:off x="4849792" y="1078925"/>
            <a:ext cx="4172663" cy="4278094"/>
          </a:xfrm>
          <a:prstGeom prst="rect">
            <a:avLst/>
          </a:prstGeom>
        </p:spPr>
        <p:txBody>
          <a:bodyPr wrap="square">
            <a:spAutoFit/>
          </a:bodyPr>
          <a:lstStyle/>
          <a:p>
            <a:pPr marL="342900" indent="-342900" algn="just">
              <a:buFont typeface="Arial" panose="020B0604020202020204" pitchFamily="34" charset="0"/>
              <a:buChar char="•"/>
            </a:pPr>
            <a:r>
              <a:rPr lang="es-ES" dirty="0"/>
              <a:t>Se basa en el principio de territorialidad </a:t>
            </a:r>
          </a:p>
          <a:p>
            <a:pPr marL="342900" indent="-342900" algn="just">
              <a:buFont typeface="Arial" panose="020B0604020202020204" pitchFamily="34" charset="0"/>
              <a:buChar char="•"/>
            </a:pPr>
            <a:endParaRPr lang="es-ES" dirty="0"/>
          </a:p>
          <a:p>
            <a:pPr marL="342900" indent="-342900" algn="just">
              <a:buFont typeface="Arial" panose="020B0604020202020204" pitchFamily="34" charset="0"/>
              <a:buChar char="•"/>
            </a:pPr>
            <a:r>
              <a:rPr lang="es-ES" dirty="0"/>
              <a:t>Exige que cada Parte castigue la comisión de delitos en su territorio </a:t>
            </a:r>
          </a:p>
          <a:p>
            <a:pPr marL="342900" indent="-342900" algn="just">
              <a:buFont typeface="Arial" panose="020B0604020202020204" pitchFamily="34" charset="0"/>
              <a:buChar char="•"/>
            </a:pPr>
            <a:endParaRPr lang="es-ES" dirty="0"/>
          </a:p>
          <a:p>
            <a:pPr marL="342900" indent="-342900" algn="just">
              <a:buFont typeface="Arial" panose="020B0604020202020204" pitchFamily="34" charset="0"/>
              <a:buChar char="•"/>
            </a:pPr>
            <a:r>
              <a:rPr lang="es-ES" dirty="0"/>
              <a:t>La jurisdicción territorial puede hacerse valer si, por ejemplo:</a:t>
            </a:r>
          </a:p>
          <a:p>
            <a:pPr marL="800100" lvl="1" indent="-342900" algn="just">
              <a:buFont typeface="Calibri" panose="020F0502020204030204" pitchFamily="34" charset="0"/>
              <a:buChar char="‐"/>
            </a:pPr>
            <a:r>
              <a:rPr lang="es-ES" sz="1600" dirty="0"/>
              <a:t>Si tanto la persona que ataca un sistema informático como el sistema que es víctima del ataque se encuentran en su territorio</a:t>
            </a:r>
          </a:p>
          <a:p>
            <a:pPr marL="800100" lvl="1" indent="-342900" algn="just">
              <a:buFont typeface="Calibri" panose="020F0502020204030204" pitchFamily="34" charset="0"/>
              <a:buChar char="‐"/>
            </a:pPr>
            <a:r>
              <a:rPr lang="es-ES" sz="1600" dirty="0"/>
              <a:t>Cuando el sistema informático víctima del ataque se encuentra en su territorio, incluso si el atacante no lo está</a:t>
            </a:r>
          </a:p>
        </p:txBody>
      </p:sp>
      <p:sp>
        <p:nvSpPr>
          <p:cNvPr id="12" name="TextBox 7">
            <a:extLst>
              <a:ext uri="{FF2B5EF4-FFF2-40B4-BE49-F238E27FC236}">
                <a16:creationId xmlns:a16="http://schemas.microsoft.com/office/drawing/2014/main" id="{0B3BF641-E1A4-4005-989C-3B68B988DDB5}"/>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Jurisdicción</a:t>
            </a:r>
            <a:r>
              <a:rPr lang="es-ES"/>
              <a:t> </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211644904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1545" y="1094083"/>
            <a:ext cx="4681949" cy="5570756"/>
          </a:xfrm>
          <a:prstGeom prst="rect">
            <a:avLst/>
          </a:prstGeom>
        </p:spPr>
        <p:txBody>
          <a:bodyPr wrap="square">
            <a:spAutoFit/>
          </a:bodyPr>
          <a:lstStyle/>
          <a:p>
            <a:pPr marL="342900" indent="-342900" algn="just">
              <a:buFont typeface="+mj-lt"/>
              <a:buAutoNum type="arabicPeriod"/>
            </a:pPr>
            <a:r>
              <a:rPr lang="es-ES" sz="1600" dirty="0"/>
              <a:t>Cada Parte adoptará las medidas legislativas y de otro tipo que resulten necesarias para afirmar su jurisdicción respecto de cualquier delito previsto de conformidad con los artículos 2 a 11 del presente Convenio, cuando el delito se haya cometido: </a:t>
            </a:r>
          </a:p>
          <a:p>
            <a:pPr marL="800100" lvl="1" indent="-342900" algn="just">
              <a:buFont typeface="+mj-lt"/>
              <a:buAutoNum type="alphaLcPeriod"/>
            </a:pPr>
            <a:r>
              <a:rPr lang="es-ES" sz="1600" dirty="0"/>
              <a:t>en su territorio; o </a:t>
            </a:r>
          </a:p>
          <a:p>
            <a:pPr marL="800100" lvl="1" indent="-342900" algn="just">
              <a:buFont typeface="+mj-lt"/>
              <a:buAutoNum type="alphaLcPeriod"/>
            </a:pPr>
            <a:r>
              <a:rPr lang="es-ES" dirty="0"/>
              <a:t>a bordo de un</a:t>
            </a:r>
            <a:r>
              <a:rPr lang="es-ES" sz="1600" dirty="0"/>
              <a:t> </a:t>
            </a:r>
            <a:r>
              <a:rPr lang="es-ES" sz="1600" b="1" dirty="0">
                <a:solidFill>
                  <a:srgbClr val="C00000"/>
                </a:solidFill>
              </a:rPr>
              <a:t>buque que enarbole su pabellón</a:t>
            </a:r>
            <a:r>
              <a:rPr lang="es-ES" sz="1600" dirty="0"/>
              <a:t>; o </a:t>
            </a:r>
          </a:p>
          <a:p>
            <a:pPr marL="800100" lvl="1" indent="-342900" algn="just">
              <a:buFont typeface="+mj-lt"/>
              <a:buAutoNum type="alphaLcPeriod"/>
            </a:pPr>
            <a:r>
              <a:rPr lang="es-ES" dirty="0"/>
              <a:t>a</a:t>
            </a:r>
            <a:r>
              <a:rPr lang="es-ES" sz="1600" dirty="0"/>
              <a:t> bordo de una </a:t>
            </a:r>
            <a:r>
              <a:rPr lang="es-ES" sz="1600" b="1" dirty="0">
                <a:solidFill>
                  <a:srgbClr val="C00000"/>
                </a:solidFill>
              </a:rPr>
              <a:t>aeronave matriculada según sus leyes</a:t>
            </a:r>
            <a:r>
              <a:rPr lang="es-ES" sz="1600" dirty="0"/>
              <a:t>; o </a:t>
            </a:r>
          </a:p>
          <a:p>
            <a:pPr marL="800100" lvl="1" indent="-342900" algn="just">
              <a:buFont typeface="+mj-lt"/>
              <a:buAutoNum type="alphaLcPeriod"/>
            </a:pPr>
            <a:r>
              <a:rPr lang="es-ES" sz="1600" dirty="0"/>
              <a:t>por uno de sus nacionales, si el delito es susceptible de sanción penal en el lugar en el que se cometió o si ningún Estado tiene competencia territorial respecto del mismo. </a:t>
            </a:r>
          </a:p>
          <a:p>
            <a:pPr marL="342900" indent="-342900" algn="just">
              <a:buFont typeface="+mj-lt"/>
              <a:buAutoNum type="arabicPeriod"/>
            </a:pPr>
            <a:endParaRPr lang="es-ES" sz="1600" dirty="0"/>
          </a:p>
          <a:p>
            <a:pPr marL="342900" indent="-342900" algn="just">
              <a:buFont typeface="+mj-lt"/>
              <a:buAutoNum type="arabicPeriod"/>
            </a:pPr>
            <a:r>
              <a:rPr lang="es-ES" sz="1600" dirty="0"/>
              <a:t>Las Partes podrán reservarse el derecho a no aplicar, o a aplicar solo en determinados casos o condiciones, las normas sobre jurisdicción establecidas en los apartados 1.b) a 1.d) del presente artículo o en cualquier parte de dichos apartados.</a:t>
            </a:r>
          </a:p>
        </p:txBody>
      </p:sp>
      <p:sp>
        <p:nvSpPr>
          <p:cNvPr id="6" name="Rectangle 5">
            <a:extLst>
              <a:ext uri="{FF2B5EF4-FFF2-40B4-BE49-F238E27FC236}">
                <a16:creationId xmlns:a16="http://schemas.microsoft.com/office/drawing/2014/main" id="{524B6456-681F-2F44-A01A-AD3514E81BD2}"/>
              </a:ext>
            </a:extLst>
          </p:cNvPr>
          <p:cNvSpPr/>
          <p:nvPr/>
        </p:nvSpPr>
        <p:spPr>
          <a:xfrm>
            <a:off x="4988689" y="1094083"/>
            <a:ext cx="4018623" cy="4708981"/>
          </a:xfrm>
          <a:prstGeom prst="rect">
            <a:avLst/>
          </a:prstGeom>
        </p:spPr>
        <p:txBody>
          <a:bodyPr wrap="square">
            <a:spAutoFit/>
          </a:bodyPr>
          <a:lstStyle/>
          <a:p>
            <a:pPr marL="342900" indent="-342900" algn="just">
              <a:buFont typeface="Arial" panose="020B0604020202020204" pitchFamily="34" charset="0"/>
              <a:buChar char="•"/>
            </a:pPr>
            <a:r>
              <a:rPr lang="es-ES" sz="2000" dirty="0"/>
              <a:t>Variante del principio de territorialidad </a:t>
            </a:r>
          </a:p>
          <a:p>
            <a:pPr marL="342900" indent="-342900" algn="just">
              <a:buFont typeface="Arial" panose="020B0604020202020204" pitchFamily="34" charset="0"/>
              <a:buChar char="•"/>
            </a:pPr>
            <a:endParaRPr lang="es-ES" sz="2000" dirty="0"/>
          </a:p>
          <a:p>
            <a:pPr marL="342900" indent="-342900" algn="just">
              <a:buFont typeface="Arial" panose="020B0604020202020204" pitchFamily="34" charset="0"/>
              <a:buChar char="•"/>
            </a:pPr>
            <a:r>
              <a:rPr lang="es-ES" sz="2000" dirty="0"/>
              <a:t>Muchos países han afirmado generalmente su jurisdicción sobre los buques abanderados en su país o las aeronaves matriculadas según sus leyes, considerándolos como extensiones del territorio </a:t>
            </a:r>
          </a:p>
          <a:p>
            <a:pPr marL="342900" indent="-342900" algn="just">
              <a:buFont typeface="Arial" panose="020B0604020202020204" pitchFamily="34" charset="0"/>
              <a:buChar char="•"/>
            </a:pPr>
            <a:endParaRPr lang="es-ES" sz="2000" dirty="0"/>
          </a:p>
          <a:p>
            <a:pPr marL="342900" indent="-342900" algn="just">
              <a:buFont typeface="Arial" panose="020B0604020202020204" pitchFamily="34" charset="0"/>
              <a:buChar char="•"/>
            </a:pPr>
            <a:r>
              <a:rPr lang="es-ES" sz="2000" dirty="0"/>
              <a:t>Inclusión útil cuando el buque o la aeronave no se encuentra en el territorio en el momento de la comisión del delito </a:t>
            </a:r>
          </a:p>
        </p:txBody>
      </p:sp>
      <p:sp>
        <p:nvSpPr>
          <p:cNvPr id="12" name="TextBox 7">
            <a:extLst>
              <a:ext uri="{FF2B5EF4-FFF2-40B4-BE49-F238E27FC236}">
                <a16:creationId xmlns:a16="http://schemas.microsoft.com/office/drawing/2014/main" id="{B8F00032-7A6B-4E98-AF16-C047A405DBB3}"/>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Jurisdicción</a:t>
            </a:r>
            <a:r>
              <a:rPr lang="es-ES"/>
              <a:t> </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1292209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1545" y="1128776"/>
            <a:ext cx="4832420" cy="5509200"/>
          </a:xfrm>
          <a:prstGeom prst="rect">
            <a:avLst/>
          </a:prstGeom>
        </p:spPr>
        <p:txBody>
          <a:bodyPr wrap="square">
            <a:spAutoFit/>
          </a:bodyPr>
          <a:lstStyle/>
          <a:p>
            <a:pPr marL="342900" indent="-342900" algn="just">
              <a:buFont typeface="+mj-lt"/>
              <a:buAutoNum type="arabicPeriod"/>
            </a:pPr>
            <a:r>
              <a:rPr lang="es-ES" sz="1600" dirty="0"/>
              <a:t>Cada Parte adoptará las medidas legislativas y de otro tipo que resulten necesarias para afirmar su jurisdicción respecto de cualquier delito previsto de conformidad con los artículos 2 a 11 del presente Convenio, cuando el delito se haya cometido: </a:t>
            </a:r>
          </a:p>
          <a:p>
            <a:pPr marL="800100" lvl="1" indent="-342900" algn="just">
              <a:buFont typeface="+mj-lt"/>
              <a:buAutoNum type="alphaLcPeriod"/>
            </a:pPr>
            <a:r>
              <a:rPr lang="es-ES" sz="1600" dirty="0"/>
              <a:t>en su territorio; o </a:t>
            </a:r>
          </a:p>
          <a:p>
            <a:pPr marL="800100" lvl="1" indent="-342900" algn="just">
              <a:buFont typeface="+mj-lt"/>
              <a:buAutoNum type="alphaLcPeriod"/>
            </a:pPr>
            <a:r>
              <a:rPr lang="es-ES" sz="1600" dirty="0"/>
              <a:t>a bordo de un buque que enarbole su pabellón; o </a:t>
            </a:r>
          </a:p>
          <a:p>
            <a:pPr marL="800100" lvl="1" indent="-342900" algn="just">
              <a:buFont typeface="+mj-lt"/>
              <a:buAutoNum type="alphaLcPeriod"/>
            </a:pPr>
            <a:r>
              <a:rPr lang="es-ES" sz="1600" dirty="0"/>
              <a:t>a bordo de una aeronave matriculada según sus leyes; o </a:t>
            </a:r>
          </a:p>
          <a:p>
            <a:pPr marL="800100" lvl="1" indent="-342900" algn="just">
              <a:buFont typeface="+mj-lt"/>
              <a:buAutoNum type="alphaLcPeriod"/>
            </a:pPr>
            <a:r>
              <a:rPr lang="es-ES" dirty="0"/>
              <a:t>por</a:t>
            </a:r>
            <a:r>
              <a:rPr lang="es-ES" sz="1600" dirty="0"/>
              <a:t> </a:t>
            </a:r>
            <a:r>
              <a:rPr lang="es-ES" sz="1600" b="1" dirty="0">
                <a:solidFill>
                  <a:srgbClr val="C00000"/>
                </a:solidFill>
              </a:rPr>
              <a:t>uno de sus nacionales, si el delito es susceptible de sanción</a:t>
            </a:r>
            <a:r>
              <a:rPr lang="es-ES" dirty="0"/>
              <a:t> penal en el lugar </a:t>
            </a:r>
            <a:r>
              <a:rPr lang="es-ES" sz="1600" b="1" dirty="0">
                <a:solidFill>
                  <a:srgbClr val="C00000"/>
                </a:solidFill>
              </a:rPr>
              <a:t>en el que se cometió o</a:t>
            </a:r>
            <a:r>
              <a:rPr lang="es-ES" dirty="0"/>
              <a:t> </a:t>
            </a:r>
            <a:r>
              <a:rPr lang="es-ES" sz="1600" dirty="0"/>
              <a:t>si ningún </a:t>
            </a:r>
            <a:r>
              <a:rPr lang="es-ES" sz="1600" b="1" dirty="0">
                <a:solidFill>
                  <a:srgbClr val="C00000"/>
                </a:solidFill>
              </a:rPr>
              <a:t>Estado tiene competencia territorial respecto del mismo</a:t>
            </a:r>
            <a:r>
              <a:rPr lang="es-ES" sz="1600" dirty="0"/>
              <a:t>. </a:t>
            </a:r>
          </a:p>
          <a:p>
            <a:pPr marL="342900" indent="-342900" algn="just">
              <a:buFont typeface="+mj-lt"/>
              <a:buAutoNum type="arabicPeriod"/>
            </a:pPr>
            <a:endParaRPr lang="es-ES" sz="1600" dirty="0"/>
          </a:p>
          <a:p>
            <a:pPr marL="342900" indent="-342900" algn="just">
              <a:buFont typeface="+mj-lt"/>
              <a:buAutoNum type="arabicPeriod"/>
            </a:pPr>
            <a:r>
              <a:rPr lang="es-ES" sz="1600" dirty="0"/>
              <a:t>Las Partes podrán reservarse el derecho a no aplicar, o a aplicar solo en determinados casos o condiciones, las normas sobre jurisdicción establecidas en los apartados 1.b) a 1.d) del presente artículo o en cualquier parte de dichos apartados.</a:t>
            </a:r>
          </a:p>
        </p:txBody>
      </p:sp>
      <p:sp>
        <p:nvSpPr>
          <p:cNvPr id="6" name="Rectangle 5">
            <a:extLst>
              <a:ext uri="{FF2B5EF4-FFF2-40B4-BE49-F238E27FC236}">
                <a16:creationId xmlns:a16="http://schemas.microsoft.com/office/drawing/2014/main" id="{524B6456-681F-2F44-A01A-AD3514E81BD2}"/>
              </a:ext>
            </a:extLst>
          </p:cNvPr>
          <p:cNvSpPr/>
          <p:nvPr/>
        </p:nvSpPr>
        <p:spPr>
          <a:xfrm>
            <a:off x="4838218" y="1128776"/>
            <a:ext cx="4169094" cy="4555093"/>
          </a:xfrm>
          <a:prstGeom prst="rect">
            <a:avLst/>
          </a:prstGeom>
        </p:spPr>
        <p:txBody>
          <a:bodyPr wrap="square">
            <a:spAutoFit/>
          </a:bodyPr>
          <a:lstStyle/>
          <a:p>
            <a:pPr marL="342900" indent="-342900" algn="just">
              <a:buFont typeface="Arial" panose="020B0604020202020204" pitchFamily="34" charset="0"/>
              <a:buChar char="•"/>
            </a:pPr>
            <a:r>
              <a:rPr lang="es-ES" sz="2000" dirty="0"/>
              <a:t>Se basa en el principio de nacionalidad adoptado por muchos países civiles</a:t>
            </a:r>
          </a:p>
          <a:p>
            <a:pPr marL="342900" indent="-342900" algn="just">
              <a:buFont typeface="Arial" panose="020B0604020202020204" pitchFamily="34" charset="0"/>
              <a:buChar char="•"/>
            </a:pPr>
            <a:endParaRPr lang="es-ES" sz="2000" dirty="0"/>
          </a:p>
          <a:p>
            <a:pPr marL="342900" indent="-342900" algn="just">
              <a:buFont typeface="Arial" panose="020B0604020202020204" pitchFamily="34" charset="0"/>
              <a:buChar char="•"/>
            </a:pPr>
            <a:r>
              <a:rPr lang="es-ES" sz="2000" dirty="0"/>
              <a:t>Exige a los nacionales de un Estado el cumplimiento de sus leyes, aunque estén fuera de su territorio</a:t>
            </a:r>
          </a:p>
          <a:p>
            <a:pPr marL="342900" indent="-342900" algn="just">
              <a:buFont typeface="Arial" panose="020B0604020202020204" pitchFamily="34" charset="0"/>
              <a:buChar char="•"/>
            </a:pPr>
            <a:endParaRPr lang="es-ES" sz="2000" dirty="0"/>
          </a:p>
          <a:p>
            <a:pPr marL="342900" indent="-342900" algn="just">
              <a:buFont typeface="Arial" panose="020B0604020202020204" pitchFamily="34" charset="0"/>
              <a:buChar char="•"/>
            </a:pPr>
            <a:r>
              <a:rPr lang="es-ES" sz="2000" dirty="0"/>
              <a:t>Este principio solo sería aplicable si la conducta:</a:t>
            </a:r>
          </a:p>
          <a:p>
            <a:pPr marL="800100" lvl="1" indent="-342900" algn="just">
              <a:buFont typeface="Calibri" panose="020F0502020204030204" pitchFamily="34" charset="0"/>
              <a:buChar char="‐"/>
            </a:pPr>
            <a:r>
              <a:rPr lang="es-ES" dirty="0"/>
              <a:t>también es un delito en el territorio en el que se ha cometido </a:t>
            </a:r>
          </a:p>
          <a:p>
            <a:pPr marL="800100" lvl="1" indent="-342900" algn="just">
              <a:buFont typeface="Calibri" panose="020F0502020204030204" pitchFamily="34" charset="0"/>
              <a:buChar char="‐"/>
            </a:pPr>
            <a:r>
              <a:rPr lang="es-ES" dirty="0"/>
              <a:t>no se comete en la jurisdicción territorial de otro Estado </a:t>
            </a:r>
          </a:p>
        </p:txBody>
      </p:sp>
      <p:sp>
        <p:nvSpPr>
          <p:cNvPr id="12" name="TextBox 7">
            <a:extLst>
              <a:ext uri="{FF2B5EF4-FFF2-40B4-BE49-F238E27FC236}">
                <a16:creationId xmlns:a16="http://schemas.microsoft.com/office/drawing/2014/main" id="{792417BA-DC5A-42C5-9271-07C9E2B429B6}"/>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Jurisdicción</a:t>
            </a:r>
            <a:r>
              <a:rPr lang="es-ES"/>
              <a:t> </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59628479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34121" y="1150005"/>
            <a:ext cx="4877717" cy="5509200"/>
          </a:xfrm>
          <a:prstGeom prst="rect">
            <a:avLst/>
          </a:prstGeom>
        </p:spPr>
        <p:txBody>
          <a:bodyPr wrap="square">
            <a:spAutoFit/>
          </a:bodyPr>
          <a:lstStyle/>
          <a:p>
            <a:pPr marL="342900" indent="-342900" algn="just">
              <a:buFont typeface="+mj-lt"/>
              <a:buAutoNum type="arabicPeriod"/>
            </a:pPr>
            <a:r>
              <a:rPr lang="es-ES" sz="1600" dirty="0"/>
              <a:t>Cada Parte adoptará las medidas legislativas y de otro tipo que resulten necesarias para afirmar su jurisdicción respecto de cualquier delito previsto de conformidad con los artículos 2 a 11 del presente Convenio, cuando el delito se haya cometido: </a:t>
            </a:r>
          </a:p>
          <a:p>
            <a:pPr marL="800100" lvl="1" indent="-342900" algn="just">
              <a:buFont typeface="+mj-lt"/>
              <a:buAutoNum type="alphaLcPeriod"/>
            </a:pPr>
            <a:r>
              <a:rPr lang="es-ES" sz="1600" dirty="0"/>
              <a:t>en su territorio; o </a:t>
            </a:r>
          </a:p>
          <a:p>
            <a:pPr marL="800100" lvl="1" indent="-342900" algn="just">
              <a:buFont typeface="+mj-lt"/>
              <a:buAutoNum type="alphaLcPeriod"/>
            </a:pPr>
            <a:r>
              <a:rPr lang="es-ES" sz="1600" dirty="0"/>
              <a:t>a bordo de un buque que enarbole su pabellón; o </a:t>
            </a:r>
          </a:p>
          <a:p>
            <a:pPr marL="800100" lvl="1" indent="-342900" algn="just">
              <a:buFont typeface="+mj-lt"/>
              <a:buAutoNum type="alphaLcPeriod"/>
            </a:pPr>
            <a:r>
              <a:rPr lang="es-ES" sz="1600" dirty="0"/>
              <a:t>a bordo de una aeronave matriculada según sus leyes; o </a:t>
            </a:r>
          </a:p>
          <a:p>
            <a:pPr marL="800100" lvl="1" indent="-342900" algn="just">
              <a:buFont typeface="+mj-lt"/>
              <a:buAutoNum type="alphaLcPeriod"/>
            </a:pPr>
            <a:r>
              <a:rPr lang="es-ES" sz="1600" dirty="0"/>
              <a:t>por uno de sus nacionales, si el delito es susceptible de sanción penal en el lugar en el que se cometió o si ningún Estado tiene competencia territorial respecto del mismo. </a:t>
            </a:r>
          </a:p>
          <a:p>
            <a:pPr marL="342900" indent="-342900" algn="just">
              <a:buFont typeface="+mj-lt"/>
              <a:buAutoNum type="arabicPeriod"/>
            </a:pPr>
            <a:endParaRPr lang="es-ES" sz="1600" dirty="0"/>
          </a:p>
          <a:p>
            <a:pPr marL="342900" indent="-342900" algn="just">
              <a:buFont typeface="+mj-lt"/>
              <a:buAutoNum type="arabicPeriod"/>
            </a:pPr>
            <a:r>
              <a:rPr lang="es-ES" dirty="0"/>
              <a:t>Las Partes podrán reservarse el</a:t>
            </a:r>
            <a:r>
              <a:rPr lang="es-ES" sz="1600" dirty="0"/>
              <a:t> </a:t>
            </a:r>
            <a:r>
              <a:rPr lang="es-ES" sz="1600" b="1" dirty="0">
                <a:solidFill>
                  <a:srgbClr val="C00000"/>
                </a:solidFill>
              </a:rPr>
              <a:t>derecho a no aplicar, o a aplicar solo en determinados casos o condiciones, las normas sobre jurisdicción establecidas en los apartados 1.b) a 1.d)</a:t>
            </a:r>
            <a:r>
              <a:rPr lang="es-ES" dirty="0"/>
              <a:t> </a:t>
            </a:r>
            <a:r>
              <a:rPr lang="es-ES" sz="1600" dirty="0"/>
              <a:t>del presente artículo o en cualquier parte de dichos apartados.</a:t>
            </a:r>
          </a:p>
        </p:txBody>
      </p:sp>
      <p:sp>
        <p:nvSpPr>
          <p:cNvPr id="6" name="Rectangle 5">
            <a:extLst>
              <a:ext uri="{FF2B5EF4-FFF2-40B4-BE49-F238E27FC236}">
                <a16:creationId xmlns:a16="http://schemas.microsoft.com/office/drawing/2014/main" id="{524B6456-681F-2F44-A01A-AD3514E81BD2}"/>
              </a:ext>
            </a:extLst>
          </p:cNvPr>
          <p:cNvSpPr/>
          <p:nvPr/>
        </p:nvSpPr>
        <p:spPr>
          <a:xfrm>
            <a:off x="5011838" y="1150005"/>
            <a:ext cx="3998041" cy="3954929"/>
          </a:xfrm>
          <a:prstGeom prst="rect">
            <a:avLst/>
          </a:prstGeom>
        </p:spPr>
        <p:txBody>
          <a:bodyPr wrap="square">
            <a:spAutoFit/>
          </a:bodyPr>
          <a:lstStyle/>
          <a:p>
            <a:pPr marL="342900" indent="-342900" algn="just">
              <a:buFont typeface="Arial" panose="020B0604020202020204" pitchFamily="34" charset="0"/>
              <a:buChar char="•"/>
            </a:pPr>
            <a:r>
              <a:rPr lang="es-ES" sz="2000" dirty="0"/>
              <a:t>Los Estados pueden optar por no aplicar, total o parcialmente, la jurisdicción sobre los delitos cometidos: </a:t>
            </a:r>
          </a:p>
          <a:p>
            <a:pPr marL="742950" lvl="1" indent="-285750" algn="just">
              <a:buFont typeface="Calibri Light" panose="020F0302020204030204" pitchFamily="34" charset="0"/>
              <a:buChar char="‐"/>
            </a:pPr>
            <a:r>
              <a:rPr lang="es-ES" dirty="0"/>
              <a:t>a bordo de un buque que enarbole su pabellón</a:t>
            </a:r>
          </a:p>
          <a:p>
            <a:pPr marL="742950" lvl="1" indent="-285750" algn="just">
              <a:buFont typeface="Calibri Light" panose="020F0302020204030204" pitchFamily="34" charset="0"/>
              <a:buChar char="‐"/>
            </a:pPr>
            <a:r>
              <a:rPr lang="es-ES" dirty="0"/>
              <a:t>a bordo de una aeronave matriculada según sus leyes</a:t>
            </a:r>
          </a:p>
          <a:p>
            <a:pPr marL="742950" lvl="1" indent="-285750" algn="just">
              <a:buFont typeface="Calibri Light" panose="020F0302020204030204" pitchFamily="34" charset="0"/>
              <a:buChar char="‐"/>
            </a:pPr>
            <a:r>
              <a:rPr lang="es-ES" dirty="0"/>
              <a:t>por sus nacionales</a:t>
            </a:r>
          </a:p>
          <a:p>
            <a:pPr marL="342900" indent="-342900" algn="just">
              <a:buFont typeface="Arial" panose="020B0604020202020204" pitchFamily="34" charset="0"/>
              <a:buChar char="•"/>
            </a:pPr>
            <a:endParaRPr lang="es-ES" sz="2100" dirty="0"/>
          </a:p>
          <a:p>
            <a:pPr marL="342900" indent="-342900" algn="just">
              <a:buFont typeface="Arial" panose="020B0604020202020204" pitchFamily="34" charset="0"/>
              <a:buChar char="•"/>
            </a:pPr>
            <a:r>
              <a:rPr lang="es-ES" sz="2000" dirty="0"/>
              <a:t>Sin embargo, la aplicación del principio de territorialidad del artículo 22.1.a es obligatoria </a:t>
            </a:r>
          </a:p>
        </p:txBody>
      </p:sp>
      <p:sp>
        <p:nvSpPr>
          <p:cNvPr id="12" name="TextBox 7">
            <a:extLst>
              <a:ext uri="{FF2B5EF4-FFF2-40B4-BE49-F238E27FC236}">
                <a16:creationId xmlns:a16="http://schemas.microsoft.com/office/drawing/2014/main" id="{D6B09DD1-51FA-465F-8AE8-FE1BF5EA68BD}"/>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Jurisdicción</a:t>
            </a:r>
            <a:r>
              <a:rPr lang="es-ES"/>
              <a:t> </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45211007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4298867" cy="5016758"/>
          </a:xfrm>
          <a:prstGeom prst="rect">
            <a:avLst/>
          </a:prstGeom>
        </p:spPr>
        <p:txBody>
          <a:bodyPr wrap="square">
            <a:spAutoFit/>
          </a:bodyPr>
          <a:lstStyle/>
          <a:p>
            <a:pPr marL="342900" indent="-342900" algn="just">
              <a:buFont typeface="+mj-lt"/>
              <a:buAutoNum type="arabicPeriod" startAt="3"/>
            </a:pPr>
            <a:r>
              <a:rPr lang="es-ES" sz="1600" dirty="0"/>
              <a:t>Cada Parte adoptará las medidas que resulten necesarias para afirmar su jurisdicción respecto de cualquier delito mencionado en el párrafo 1 del artículo 24 del presente Convenio cuando el </a:t>
            </a:r>
            <a:r>
              <a:rPr lang="es-ES" sz="1600" b="1" dirty="0">
                <a:solidFill>
                  <a:srgbClr val="C00000"/>
                </a:solidFill>
              </a:rPr>
              <a:t>presunto autor del mismo se halle en su territorio y no pueda ser extraditado </a:t>
            </a:r>
            <a:r>
              <a:rPr lang="es-ES" sz="1600" dirty="0"/>
              <a:t>a otra Parte, </a:t>
            </a:r>
            <a:r>
              <a:rPr lang="es-ES" sz="1600" b="1" dirty="0">
                <a:solidFill>
                  <a:srgbClr val="C00000"/>
                </a:solidFill>
              </a:rPr>
              <a:t>por razón únicamente de su nacionalidad</a:t>
            </a:r>
            <a:r>
              <a:rPr lang="es-ES" sz="1600" dirty="0"/>
              <a:t>, previa demanda de extradición. </a:t>
            </a:r>
          </a:p>
          <a:p>
            <a:pPr marL="342900" indent="-342900" algn="just">
              <a:buFont typeface="+mj-lt"/>
              <a:buAutoNum type="arabicPeriod" startAt="3"/>
            </a:pPr>
            <a:endParaRPr lang="es-ES" sz="1600" dirty="0"/>
          </a:p>
          <a:p>
            <a:pPr marL="342900" indent="-342900" algn="just">
              <a:buFont typeface="+mj-lt"/>
              <a:buAutoNum type="arabicPeriod" startAt="3"/>
            </a:pPr>
            <a:r>
              <a:rPr lang="es-ES" sz="1600" dirty="0"/>
              <a:t>El presente Convenio no excluye ninguna jurisdicción penal ejercida por una Parte de conformidad con su derecho interno. </a:t>
            </a:r>
          </a:p>
          <a:p>
            <a:pPr marL="342900" indent="-342900" algn="just">
              <a:buFont typeface="+mj-lt"/>
              <a:buAutoNum type="arabicPeriod" startAt="3"/>
            </a:pPr>
            <a:endParaRPr lang="es-ES" sz="1600" dirty="0"/>
          </a:p>
          <a:p>
            <a:pPr marL="342900" indent="-342900" algn="just">
              <a:buFont typeface="+mj-lt"/>
              <a:buAutoNum type="arabicPeriod" startAt="3"/>
            </a:pPr>
            <a:r>
              <a:rPr lang="es-ES" sz="1600" dirty="0"/>
              <a:t>En el caso de que varias Partes reivindiquen su jurisdicción respecto de un presunto delito contemplado en el presente Convenio, las Partes interesadas celebrarán consultas, cuando ello sea oportuno, con el fin de decidir qué jurisdicción es más adecuada para entablar la acción penal.</a:t>
            </a:r>
          </a:p>
        </p:txBody>
      </p:sp>
      <p:sp>
        <p:nvSpPr>
          <p:cNvPr id="6" name="Rectangle 5">
            <a:extLst>
              <a:ext uri="{FF2B5EF4-FFF2-40B4-BE49-F238E27FC236}">
                <a16:creationId xmlns:a16="http://schemas.microsoft.com/office/drawing/2014/main" id="{524B6456-681F-2F44-A01A-AD3514E81BD2}"/>
              </a:ext>
            </a:extLst>
          </p:cNvPr>
          <p:cNvSpPr/>
          <p:nvPr/>
        </p:nvSpPr>
        <p:spPr>
          <a:xfrm>
            <a:off x="4570695" y="1336957"/>
            <a:ext cx="4465355" cy="2308324"/>
          </a:xfrm>
          <a:prstGeom prst="rect">
            <a:avLst/>
          </a:prstGeom>
        </p:spPr>
        <p:txBody>
          <a:bodyPr wrap="square">
            <a:spAutoFit/>
          </a:bodyPr>
          <a:lstStyle/>
          <a:p>
            <a:pPr marL="342900" indent="-342900" algn="just">
              <a:buFont typeface="Arial" panose="020B0604020202020204" pitchFamily="34" charset="0"/>
              <a:buChar char="•"/>
            </a:pPr>
            <a:r>
              <a:rPr lang="es-ES"/>
              <a:t>Si una parte rechaza la solicitud de extradición de un presunto delincuente únicamente por su nacionalidad, debería tener jurisdicción sobre dicha persona</a:t>
            </a:r>
          </a:p>
          <a:p>
            <a:pPr marL="342900" indent="-342900" algn="just">
              <a:buFont typeface="Arial" panose="020B0604020202020204" pitchFamily="34" charset="0"/>
              <a:buChar char="•"/>
            </a:pPr>
            <a:endParaRPr lang="es-ES" dirty="0"/>
          </a:p>
          <a:p>
            <a:pPr marL="342900" indent="-342900" algn="just">
              <a:buFont typeface="Arial" panose="020B0604020202020204" pitchFamily="34" charset="0"/>
              <a:buChar char="•"/>
            </a:pPr>
            <a:r>
              <a:rPr lang="es-ES"/>
              <a:t>Esto asegurará que la parte tenga la capacidad legal de emprender una investigación y un procedimiento a nivel nacional </a:t>
            </a:r>
          </a:p>
        </p:txBody>
      </p:sp>
      <p:sp>
        <p:nvSpPr>
          <p:cNvPr id="12" name="TextBox 7">
            <a:extLst>
              <a:ext uri="{FF2B5EF4-FFF2-40B4-BE49-F238E27FC236}">
                <a16:creationId xmlns:a16="http://schemas.microsoft.com/office/drawing/2014/main" id="{42E02B81-1DA4-45C6-9173-35DC0CAF9C41}"/>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Jurisdicción</a:t>
            </a:r>
            <a:r>
              <a:rPr lang="es-ES"/>
              <a:t> </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115860934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1545" y="1287212"/>
            <a:ext cx="4298867" cy="4770537"/>
          </a:xfrm>
          <a:prstGeom prst="rect">
            <a:avLst/>
          </a:prstGeom>
        </p:spPr>
        <p:txBody>
          <a:bodyPr wrap="square">
            <a:spAutoFit/>
          </a:bodyPr>
          <a:lstStyle/>
          <a:p>
            <a:pPr marL="342900" indent="-342900" algn="just">
              <a:buFont typeface="+mj-lt"/>
              <a:buAutoNum type="arabicPeriod" startAt="3"/>
            </a:pPr>
            <a:r>
              <a:rPr lang="es-ES" sz="1600" dirty="0"/>
              <a:t>Cada Parte adoptará las medidas que resulten necesarias para afirmar su jurisdicción respecto de cualquier delito mencionado en el párrafo 1 del artículo 24 del presente Convenio cuando el presunto autor del mismo se halle en su territorio y no pueda ser extraditado a otra Parte, por razón únicamente de su nacionalidad, previa demanda de extradición. </a:t>
            </a:r>
          </a:p>
          <a:p>
            <a:pPr marL="342900" indent="-342900" algn="just">
              <a:buFont typeface="+mj-lt"/>
              <a:buAutoNum type="arabicPeriod" startAt="3"/>
            </a:pPr>
            <a:endParaRPr lang="es-ES" sz="1600" dirty="0"/>
          </a:p>
          <a:p>
            <a:pPr marL="342900" indent="-342900" algn="just">
              <a:buFont typeface="+mj-lt"/>
              <a:buAutoNum type="arabicPeriod" startAt="3"/>
            </a:pPr>
            <a:r>
              <a:rPr lang="es-ES"/>
              <a:t>El presente Convenio</a:t>
            </a:r>
            <a:r>
              <a:rPr lang="es-ES" sz="1600" dirty="0"/>
              <a:t> </a:t>
            </a:r>
            <a:r>
              <a:rPr lang="es-ES" sz="1600" b="1" dirty="0">
                <a:solidFill>
                  <a:srgbClr val="C00000"/>
                </a:solidFill>
              </a:rPr>
              <a:t>no excluye ninguna jurisdicción penal</a:t>
            </a:r>
            <a:r>
              <a:rPr lang="es-ES"/>
              <a:t> </a:t>
            </a:r>
            <a:r>
              <a:rPr lang="es-ES" sz="1600" dirty="0"/>
              <a:t>ejercida por una Parte </a:t>
            </a:r>
            <a:r>
              <a:rPr lang="es-ES" sz="1600" b="1" dirty="0">
                <a:solidFill>
                  <a:srgbClr val="C00000"/>
                </a:solidFill>
              </a:rPr>
              <a:t>de conformidad con su derecho interno.</a:t>
            </a:r>
            <a:r>
              <a:rPr lang="es-ES"/>
              <a:t> </a:t>
            </a:r>
          </a:p>
          <a:p>
            <a:pPr marL="342900" indent="-342900" algn="just">
              <a:buFont typeface="+mj-lt"/>
              <a:buAutoNum type="arabicPeriod" startAt="3"/>
            </a:pPr>
            <a:endParaRPr lang="es-ES" sz="1600" dirty="0"/>
          </a:p>
          <a:p>
            <a:pPr marL="342900" indent="-342900" algn="just">
              <a:buFont typeface="+mj-lt"/>
              <a:buAutoNum type="arabicPeriod" startAt="3"/>
            </a:pPr>
            <a:r>
              <a:rPr lang="es-ES" sz="1600" dirty="0"/>
              <a:t>En el caso de que varias Partes reivindiquen su jurisdicción respecto de un presunto delito contemplado en el presente Convenio, las Partes interesadas celebrarán consultas, cuando ello sea oportuno, con el fin de decidir qué jurisdicción es más adecuada para entablar la acción penal.</a:t>
            </a:r>
          </a:p>
        </p:txBody>
      </p:sp>
      <p:sp>
        <p:nvSpPr>
          <p:cNvPr id="6" name="Rectangle 5">
            <a:extLst>
              <a:ext uri="{FF2B5EF4-FFF2-40B4-BE49-F238E27FC236}">
                <a16:creationId xmlns:a16="http://schemas.microsoft.com/office/drawing/2014/main" id="{524B6456-681F-2F44-A01A-AD3514E81BD2}"/>
              </a:ext>
            </a:extLst>
          </p:cNvPr>
          <p:cNvSpPr/>
          <p:nvPr/>
        </p:nvSpPr>
        <p:spPr>
          <a:xfrm>
            <a:off x="4557100" y="1287212"/>
            <a:ext cx="4465355" cy="2246769"/>
          </a:xfrm>
          <a:prstGeom prst="rect">
            <a:avLst/>
          </a:prstGeom>
        </p:spPr>
        <p:txBody>
          <a:bodyPr wrap="square">
            <a:spAutoFit/>
          </a:bodyPr>
          <a:lstStyle/>
          <a:p>
            <a:pPr marL="342900" indent="-342900" algn="just">
              <a:buFont typeface="Arial" panose="020B0604020202020204" pitchFamily="34" charset="0"/>
              <a:buChar char="•"/>
            </a:pPr>
            <a:r>
              <a:rPr lang="es-ES" sz="2000" dirty="0"/>
              <a:t>Los criterios para establecer la jurisdicción especificados en el artículo 22 no son exhaustivos </a:t>
            </a:r>
          </a:p>
          <a:p>
            <a:pPr marL="342900" indent="-342900" algn="just">
              <a:buFont typeface="Arial" panose="020B0604020202020204" pitchFamily="34" charset="0"/>
              <a:buChar char="•"/>
            </a:pPr>
            <a:endParaRPr lang="es-ES" sz="2000" dirty="0"/>
          </a:p>
          <a:p>
            <a:pPr marL="342900" indent="-342900" algn="just">
              <a:buFont typeface="Arial" panose="020B0604020202020204" pitchFamily="34" charset="0"/>
              <a:buChar char="•"/>
            </a:pPr>
            <a:r>
              <a:rPr lang="es-ES" sz="2000" dirty="0"/>
              <a:t>Las partes pueden establecer una jurisdicción penal de conformidad con su legislación interna</a:t>
            </a:r>
          </a:p>
        </p:txBody>
      </p:sp>
      <p:sp>
        <p:nvSpPr>
          <p:cNvPr id="12" name="TextBox 7">
            <a:extLst>
              <a:ext uri="{FF2B5EF4-FFF2-40B4-BE49-F238E27FC236}">
                <a16:creationId xmlns:a16="http://schemas.microsoft.com/office/drawing/2014/main" id="{45C57B12-C19A-4D59-BEA0-A747396D6276}"/>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Jurisdicción</a:t>
            </a:r>
            <a:r>
              <a:rPr lang="es-ES"/>
              <a:t> </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171825041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1545" y="1173033"/>
            <a:ext cx="4450455" cy="5139869"/>
          </a:xfrm>
          <a:prstGeom prst="rect">
            <a:avLst/>
          </a:prstGeom>
        </p:spPr>
        <p:txBody>
          <a:bodyPr wrap="square">
            <a:spAutoFit/>
          </a:bodyPr>
          <a:lstStyle/>
          <a:p>
            <a:pPr marL="342900" indent="-342900" algn="just">
              <a:buFont typeface="+mj-lt"/>
              <a:buAutoNum type="arabicPeriod" startAt="3"/>
            </a:pPr>
            <a:r>
              <a:rPr lang="es-ES" sz="1600" dirty="0"/>
              <a:t>Cada Parte adoptará las medidas que resulten necesarias para afirmar su jurisdicción respecto de cualquier delito mencionado en el párrafo 1 del artículo 24 del presente Convenio cuando el presunto autor del mismo se halle en su territorio y no pueda ser extraditado a otra Parte, por razón únicamente de su nacionalidad, previa demanda de extradición. </a:t>
            </a:r>
          </a:p>
          <a:p>
            <a:pPr marL="342900" indent="-342900" algn="just">
              <a:buFont typeface="+mj-lt"/>
              <a:buAutoNum type="arabicPeriod" startAt="3"/>
            </a:pPr>
            <a:endParaRPr lang="es-ES" sz="1600" dirty="0"/>
          </a:p>
          <a:p>
            <a:pPr marL="342900" indent="-342900" algn="just">
              <a:buFont typeface="+mj-lt"/>
              <a:buAutoNum type="arabicPeriod" startAt="3"/>
            </a:pPr>
            <a:r>
              <a:rPr lang="es-ES" sz="1600" dirty="0"/>
              <a:t>El presente Convenio no excluye ninguna jurisdicción penal ejercida por una Parte de conformidad con su derecho interno. </a:t>
            </a:r>
          </a:p>
          <a:p>
            <a:pPr marL="342900" indent="-342900" algn="just">
              <a:buFont typeface="+mj-lt"/>
              <a:buAutoNum type="arabicPeriod" startAt="3"/>
            </a:pPr>
            <a:endParaRPr lang="es-ES" sz="1600" dirty="0"/>
          </a:p>
          <a:p>
            <a:pPr marL="342900" indent="-342900" algn="just">
              <a:buFont typeface="+mj-lt"/>
              <a:buAutoNum type="arabicPeriod" startAt="3"/>
            </a:pPr>
            <a:r>
              <a:rPr lang="es-ES" dirty="0"/>
              <a:t>En el caso de que</a:t>
            </a:r>
            <a:r>
              <a:rPr lang="es-ES" sz="1600" dirty="0"/>
              <a:t> </a:t>
            </a:r>
            <a:r>
              <a:rPr lang="es-ES" sz="1600" b="1" dirty="0">
                <a:solidFill>
                  <a:srgbClr val="C00000"/>
                </a:solidFill>
              </a:rPr>
              <a:t>varias Partes reivindiquen su jurisdicción</a:t>
            </a:r>
            <a:r>
              <a:rPr lang="es-ES" dirty="0"/>
              <a:t> respecto de un presunto delito contemplado en el presente Convenio, las Partes interesadas</a:t>
            </a:r>
            <a:r>
              <a:rPr lang="es-ES" sz="1600" dirty="0"/>
              <a:t> </a:t>
            </a:r>
            <a:r>
              <a:rPr lang="es-ES" sz="1600" b="1" dirty="0">
                <a:solidFill>
                  <a:srgbClr val="C00000"/>
                </a:solidFill>
              </a:rPr>
              <a:t>celebrarán consultas, cuando ello sea oportuno, con el fin de decidir qué jurisdicción es más adecuada para entablar la acción penal.</a:t>
            </a:r>
          </a:p>
        </p:txBody>
      </p:sp>
      <p:sp>
        <p:nvSpPr>
          <p:cNvPr id="6" name="Rectangle 5">
            <a:extLst>
              <a:ext uri="{FF2B5EF4-FFF2-40B4-BE49-F238E27FC236}">
                <a16:creationId xmlns:a16="http://schemas.microsoft.com/office/drawing/2014/main" id="{524B6456-681F-2F44-A01A-AD3514E81BD2}"/>
              </a:ext>
            </a:extLst>
          </p:cNvPr>
          <p:cNvSpPr/>
          <p:nvPr/>
        </p:nvSpPr>
        <p:spPr>
          <a:xfrm>
            <a:off x="4723588" y="1287212"/>
            <a:ext cx="4298867" cy="5355312"/>
          </a:xfrm>
          <a:prstGeom prst="rect">
            <a:avLst/>
          </a:prstGeom>
        </p:spPr>
        <p:txBody>
          <a:bodyPr wrap="square">
            <a:spAutoFit/>
          </a:bodyPr>
          <a:lstStyle/>
          <a:p>
            <a:pPr marL="285750" indent="-285750" algn="just">
              <a:buFont typeface="Arial" panose="020B0604020202020204" pitchFamily="34" charset="0"/>
              <a:buChar char="•"/>
            </a:pPr>
            <a:r>
              <a:rPr lang="es-ES" dirty="0"/>
              <a:t>Puede haber situaciones en las que más de una parte tenga jurisdicción sobre uno o más participantes en un delito</a:t>
            </a:r>
          </a:p>
          <a:p>
            <a:pPr marL="285750" indent="-285750" algn="just">
              <a:buFont typeface="Arial" panose="020B0604020202020204" pitchFamily="34" charset="0"/>
              <a:buChar char="•"/>
            </a:pPr>
            <a:endParaRPr lang="es-ES" dirty="0"/>
          </a:p>
          <a:p>
            <a:pPr marL="285750" indent="-285750" algn="just">
              <a:buFont typeface="Arial" panose="020B0604020202020204" pitchFamily="34" charset="0"/>
              <a:buChar char="•"/>
            </a:pPr>
            <a:r>
              <a:rPr lang="es-ES" dirty="0"/>
              <a:t>Por ejemplo, muchos ataques de virus, fraudes e infracciones de la propiedad intelectual cometidos mediante el uso de Internet están dirigidos a víctimas radicadas en muchos Estados.</a:t>
            </a:r>
          </a:p>
          <a:p>
            <a:pPr marL="285750" indent="-285750" algn="just">
              <a:buFont typeface="Arial" panose="020B0604020202020204" pitchFamily="34" charset="0"/>
              <a:buChar char="•"/>
            </a:pPr>
            <a:endParaRPr lang="es-ES" dirty="0"/>
          </a:p>
          <a:p>
            <a:pPr marL="285750" indent="-285750" algn="just">
              <a:buFont typeface="Arial" panose="020B0604020202020204" pitchFamily="34" charset="0"/>
              <a:buChar char="•"/>
            </a:pPr>
            <a:r>
              <a:rPr lang="es-ES" dirty="0"/>
              <a:t>Con el fin de evitar la duplicación de esfuerzos, molestias innecesarias a los testigos, o la competencia entre las fuerzas del orden de diferentes Estados, las Partes pueden optar por realizar, cuando sea oportuno, consultas con el fin de determinar la jurisdicción apropiada para interponer una acción judicial.</a:t>
            </a:r>
          </a:p>
        </p:txBody>
      </p:sp>
      <p:sp>
        <p:nvSpPr>
          <p:cNvPr id="12" name="TextBox 7">
            <a:extLst>
              <a:ext uri="{FF2B5EF4-FFF2-40B4-BE49-F238E27FC236}">
                <a16:creationId xmlns:a16="http://schemas.microsoft.com/office/drawing/2014/main" id="{68643558-B987-434C-B663-5B0C95E529B4}"/>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Jurisdicción</a:t>
            </a:r>
            <a:r>
              <a:rPr lang="es-ES"/>
              <a:t> </a:t>
            </a:r>
            <a:endParaRPr lang="es-ES" sz="2000" b="1"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76221746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533678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53251" name="TextBox 7"/>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charset="0"/>
              </a:rPr>
              <a:t>Objetivos de la sesión</a:t>
            </a:r>
            <a:endParaRPr lang="es-ES" sz="2000" dirty="0">
              <a:solidFill>
                <a:schemeClr val="bg1"/>
              </a:solidFill>
              <a:latin typeface="Verdana" charset="0"/>
              <a:cs typeface="Verdana" charset="0"/>
            </a:endParaRPr>
          </a:p>
        </p:txBody>
      </p:sp>
      <p:sp>
        <p:nvSpPr>
          <p:cNvPr id="3" name="Content Placeholder 2">
            <a:extLst>
              <a:ext uri="{FF2B5EF4-FFF2-40B4-BE49-F238E27FC236}">
                <a16:creationId xmlns:a16="http://schemas.microsoft.com/office/drawing/2014/main" id="{77B18497-BF37-4A20-ABA6-353886C26CA1}"/>
              </a:ext>
            </a:extLst>
          </p:cNvPr>
          <p:cNvSpPr>
            <a:spLocks noGrp="1"/>
          </p:cNvSpPr>
          <p:nvPr>
            <p:ph idx="1"/>
          </p:nvPr>
        </p:nvSpPr>
        <p:spPr>
          <a:xfrm>
            <a:off x="323528" y="1340767"/>
            <a:ext cx="8712522" cy="5240233"/>
          </a:xfrm>
        </p:spPr>
        <p:txBody>
          <a:bodyPr>
            <a:normAutofit/>
          </a:bodyPr>
          <a:lstStyle/>
          <a:p>
            <a:pPr marL="0" indent="0" algn="just">
              <a:buNone/>
            </a:pPr>
            <a:r>
              <a:rPr lang="es-ES" sz="3000" dirty="0">
                <a:latin typeface="+mn-lt"/>
              </a:rPr>
              <a:t>Al final de la lección los delegados podrán:</a:t>
            </a:r>
          </a:p>
          <a:p>
            <a:pPr algn="just"/>
            <a:r>
              <a:rPr lang="es-ES" sz="2700" dirty="0">
                <a:latin typeface="+mn-lt"/>
              </a:rPr>
              <a:t>Comprender el alcance de los poderes procesales del Convenio de Budapest</a:t>
            </a:r>
          </a:p>
          <a:p>
            <a:pPr algn="just"/>
            <a:r>
              <a:rPr lang="es-ES" sz="2700" dirty="0">
                <a:latin typeface="+mn-lt"/>
              </a:rPr>
              <a:t>Discutir las condiciones y salvaguardias apropiadas relacionadas con la aplicación de los poderes procesales</a:t>
            </a:r>
          </a:p>
          <a:p>
            <a:pPr algn="just"/>
            <a:r>
              <a:rPr lang="es-ES" sz="2700" dirty="0">
                <a:latin typeface="+mn-lt"/>
              </a:rPr>
              <a:t>Identificar los elementos de los poderes procesales de:  </a:t>
            </a:r>
          </a:p>
          <a:p>
            <a:pPr lvl="1" algn="just"/>
            <a:r>
              <a:rPr lang="es-ES" sz="2600" dirty="0">
                <a:latin typeface="+mn-lt"/>
              </a:rPr>
              <a:t>Conservación rápida de datos informáticos almacenados</a:t>
            </a:r>
          </a:p>
          <a:p>
            <a:pPr lvl="1" algn="just"/>
            <a:r>
              <a:rPr lang="es-ES" sz="2600" dirty="0">
                <a:latin typeface="+mn-lt"/>
              </a:rPr>
              <a:t>Conservación y revelación parcial rápidas de los datos relativos al tráfico </a:t>
            </a:r>
          </a:p>
          <a:p>
            <a:pPr lvl="1" algn="just"/>
            <a:r>
              <a:rPr lang="es-ES" sz="2600" dirty="0">
                <a:latin typeface="+mn-lt"/>
              </a:rPr>
              <a:t>Orden de presentación</a:t>
            </a:r>
          </a:p>
        </p:txBody>
      </p:sp>
    </p:spTree>
    <p:extLst>
      <p:ext uri="{BB962C8B-B14F-4D97-AF65-F5344CB8AC3E}">
        <p14:creationId xmlns:p14="http://schemas.microsoft.com/office/powerpoint/2010/main" val="245166123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a:extLst>
              <a:ext uri="{FF2B5EF4-FFF2-40B4-BE49-F238E27FC236}">
                <a16:creationId xmlns:a16="http://schemas.microsoft.com/office/drawing/2014/main" id="{EDF64B36-81D9-458A-A194-0F302FFF98F0}"/>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spAutoFit/>
          </a:bodyPr>
          <a:lstStyle/>
          <a:p>
            <a:pPr eaLnBrk="1" hangingPunct="1">
              <a:defRPr/>
            </a:pPr>
            <a:endParaRPr lang="en-GB" dirty="0">
              <a:latin typeface="Calibri" charset="0"/>
              <a:ea typeface="ＭＳ Ｐゴシック" charset="0"/>
            </a:endParaRPr>
          </a:p>
        </p:txBody>
      </p:sp>
      <p:pic>
        <p:nvPicPr>
          <p:cNvPr id="2054" name="Picture 8">
            <a:extLst>
              <a:ext uri="{FF2B5EF4-FFF2-40B4-BE49-F238E27FC236}">
                <a16:creationId xmlns:a16="http://schemas.microsoft.com/office/drawing/2014/main" id="{B2A2B581-F8BC-48D4-AF7E-AAF0CE808C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188913"/>
            <a:ext cx="4087813"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7" name="Rectangle 2">
            <a:extLst>
              <a:ext uri="{FF2B5EF4-FFF2-40B4-BE49-F238E27FC236}">
                <a16:creationId xmlns:a16="http://schemas.microsoft.com/office/drawing/2014/main" id="{D192EA30-54CE-4062-B518-E86D1D7BEC69}"/>
              </a:ext>
            </a:extLst>
          </p:cNvPr>
          <p:cNvSpPr>
            <a:spLocks noChangeArrowheads="1"/>
          </p:cNvSpPr>
          <p:nvPr/>
        </p:nvSpPr>
        <p:spPr bwMode="auto">
          <a:xfrm>
            <a:off x="290513" y="2352650"/>
            <a:ext cx="8599487" cy="3754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s-ES" altLang="en-US" sz="3600" b="1" dirty="0">
                <a:latin typeface="Verdana" panose="020B0604030504040204" pitchFamily="34" charset="0"/>
              </a:rPr>
              <a:t>Gracias</a:t>
            </a:r>
            <a:endParaRPr lang="es-ES" altLang="en-US" sz="16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600" b="1" dirty="0">
              <a:latin typeface="Verdana" panose="020B0604030504040204" pitchFamily="34" charset="0"/>
            </a:endParaRPr>
          </a:p>
          <a:p>
            <a:pPr algn="ctr" eaLnBrk="1" hangingPunct="1">
              <a:spcBef>
                <a:spcPct val="0"/>
              </a:spcBef>
              <a:buFontTx/>
              <a:buNone/>
            </a:pPr>
            <a:r>
              <a:rPr lang="es-ES" altLang="en-US" sz="1800" b="1" dirty="0">
                <a:latin typeface="Verdana" panose="020B0604030504040204" pitchFamily="34" charset="0"/>
              </a:rPr>
              <a:t>Xxxxx XXXXXXXX</a:t>
            </a:r>
          </a:p>
          <a:p>
            <a:pPr algn="ctr" eaLnBrk="1" hangingPunct="1">
              <a:spcBef>
                <a:spcPct val="0"/>
              </a:spcBef>
              <a:buFontTx/>
              <a:buNone/>
            </a:pPr>
            <a:endParaRPr lang="es-ES" altLang="en-US" sz="600" dirty="0">
              <a:latin typeface="Verdana" panose="020B0604030504040204" pitchFamily="34" charset="0"/>
            </a:endParaRPr>
          </a:p>
          <a:p>
            <a:pPr algn="ctr" eaLnBrk="1" hangingPunct="1">
              <a:spcBef>
                <a:spcPct val="0"/>
              </a:spcBef>
              <a:buFontTx/>
              <a:buNone/>
            </a:pPr>
            <a:r>
              <a:rPr lang="es-ES" altLang="en-US" sz="1400" i="1" dirty="0">
                <a:latin typeface="Verdana" panose="020B0604030504040204" pitchFamily="34" charset="0"/>
              </a:rPr>
              <a:t>Consejo de Europa</a:t>
            </a:r>
          </a:p>
          <a:p>
            <a:pPr algn="ctr" eaLnBrk="1" hangingPunct="1">
              <a:spcBef>
                <a:spcPct val="0"/>
              </a:spcBef>
              <a:buFontTx/>
              <a:buNone/>
            </a:pPr>
            <a:endParaRPr lang="es-ES" altLang="en-US" sz="1400" b="1" dirty="0">
              <a:solidFill>
                <a:srgbClr val="2F618F"/>
              </a:solidFill>
              <a:latin typeface="Verdana" panose="020B0604030504040204" pitchFamily="34" charset="0"/>
            </a:endParaRPr>
          </a:p>
          <a:p>
            <a:pPr algn="ctr" eaLnBrk="1" hangingPunct="1">
              <a:spcBef>
                <a:spcPct val="0"/>
              </a:spcBef>
              <a:buFontTx/>
              <a:buNone/>
            </a:pPr>
            <a:r>
              <a:rPr lang="es-ES" altLang="en-US" sz="1200" b="1" dirty="0">
                <a:solidFill>
                  <a:srgbClr val="2F618F"/>
                </a:solidFill>
                <a:latin typeface="Verdana" panose="020B0604030504040204" pitchFamily="34" charset="0"/>
              </a:rPr>
              <a:t>correo electrónico</a:t>
            </a:r>
          </a:p>
          <a:p>
            <a:pPr algn="ctr" eaLnBrk="1" hangingPunct="1">
              <a:spcBef>
                <a:spcPct val="0"/>
              </a:spcBef>
              <a:buFontTx/>
              <a:buNone/>
            </a:pPr>
            <a:endParaRPr lang="es-ES" altLang="en-US" sz="1600" b="1" dirty="0">
              <a:latin typeface="Verdana" panose="020B0604030504040204" pitchFamily="34" charset="0"/>
            </a:endParaRPr>
          </a:p>
          <a:p>
            <a:pPr algn="ctr" eaLnBrk="1" hangingPunct="1">
              <a:spcBef>
                <a:spcPct val="0"/>
              </a:spcBef>
              <a:buFontTx/>
              <a:buNone/>
            </a:pPr>
            <a:endParaRPr lang="es-ES" altLang="en-US" sz="1600" b="1" dirty="0">
              <a:latin typeface="Verdana" panose="020B0604030504040204" pitchFamily="34" charset="0"/>
            </a:endParaRPr>
          </a:p>
          <a:p>
            <a:pPr algn="ctr" eaLnBrk="1" hangingPunct="1">
              <a:spcBef>
                <a:spcPct val="0"/>
              </a:spcBef>
              <a:buFontTx/>
              <a:buNone/>
            </a:pPr>
            <a:endParaRPr lang="es-ES" altLang="en-US" sz="1400" b="1" dirty="0">
              <a:latin typeface="Verdana" panose="020B0604030504040204" pitchFamily="34" charset="0"/>
            </a:endParaRPr>
          </a:p>
          <a:p>
            <a:pPr algn="ctr" eaLnBrk="1" hangingPunct="1">
              <a:spcBef>
                <a:spcPct val="0"/>
              </a:spcBef>
              <a:buFontTx/>
              <a:buNone/>
            </a:pPr>
            <a:r>
              <a:rPr lang="es-ES" altLang="en-US" sz="1600" b="1" dirty="0">
                <a:latin typeface="Verdana" panose="020B0604030504040204" pitchFamily="34" charset="0"/>
              </a:rPr>
              <a:t>DD Mes AAAA</a:t>
            </a:r>
          </a:p>
        </p:txBody>
      </p:sp>
      <p:sp>
        <p:nvSpPr>
          <p:cNvPr id="10" name="Rectangle 2">
            <a:extLst>
              <a:ext uri="{FF2B5EF4-FFF2-40B4-BE49-F238E27FC236}">
                <a16:creationId xmlns:a16="http://schemas.microsoft.com/office/drawing/2014/main" id="{DF1503B2-B0B3-4330-9439-3D5954CA1625}"/>
              </a:ext>
            </a:extLst>
          </p:cNvPr>
          <p:cNvSpPr>
            <a:spLocks noChangeArrowheads="1"/>
          </p:cNvSpPr>
          <p:nvPr/>
        </p:nvSpPr>
        <p:spPr bwMode="auto">
          <a:xfrm>
            <a:off x="365125" y="1177588"/>
            <a:ext cx="85994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s-ES" altLang="en-US" sz="1400" b="1" dirty="0">
                <a:latin typeface="Verdana" panose="020B0604030504040204" pitchFamily="34" charset="0"/>
              </a:rPr>
              <a:t>Curso introductorio de formación judicial sobre ciberdelincuencia y pruebas electrónicas</a:t>
            </a:r>
            <a:endParaRPr lang="es-ES" altLang="en-US" sz="1400" i="1" dirty="0">
              <a:latin typeface="Verdana" panose="020B0604030504040204" pitchFamily="34" charset="0"/>
            </a:endParaRPr>
          </a:p>
        </p:txBody>
      </p:sp>
    </p:spTree>
    <p:extLst>
      <p:ext uri="{BB962C8B-B14F-4D97-AF65-F5344CB8AC3E}">
        <p14:creationId xmlns:p14="http://schemas.microsoft.com/office/powerpoint/2010/main" val="106430970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1180</TotalTime>
  <Words>12267</Words>
  <Application>Microsoft Office PowerPoint</Application>
  <PresentationFormat>Presentación en pantalla (4:3)</PresentationFormat>
  <Paragraphs>801</Paragraphs>
  <Slides>55</Slides>
  <Notes>55</Notes>
  <HiddenSlides>0</HiddenSlides>
  <MMClips>0</MMClips>
  <ScaleCrop>false</ScaleCrop>
  <HeadingPairs>
    <vt:vector size="8" baseType="variant">
      <vt:variant>
        <vt:lpstr>Fuentes usadas</vt:lpstr>
      </vt:variant>
      <vt:variant>
        <vt:i4>7</vt:i4>
      </vt:variant>
      <vt:variant>
        <vt:lpstr>Tema</vt:lpstr>
      </vt:variant>
      <vt:variant>
        <vt:i4>1</vt:i4>
      </vt:variant>
      <vt:variant>
        <vt:lpstr>Servidores OLE incrustados</vt:lpstr>
      </vt:variant>
      <vt:variant>
        <vt:i4>1</vt:i4>
      </vt:variant>
      <vt:variant>
        <vt:lpstr>Títulos de diapositiva</vt:lpstr>
      </vt:variant>
      <vt:variant>
        <vt:i4>55</vt:i4>
      </vt:variant>
    </vt:vector>
  </HeadingPairs>
  <TitlesOfParts>
    <vt:vector size="64" baseType="lpstr">
      <vt:lpstr>Arial</vt:lpstr>
      <vt:lpstr>Calibri</vt:lpstr>
      <vt:lpstr>Calibri (heading)</vt:lpstr>
      <vt:lpstr>Calibri Light</vt:lpstr>
      <vt:lpstr>Proxima Nova</vt:lpstr>
      <vt:lpstr>TiemposTextWeb</vt:lpstr>
      <vt:lpstr>Verdana</vt:lpstr>
      <vt:lpstr>Office Theme</vt:lpstr>
      <vt:lpstr>Bitmap Image</vt:lpstr>
      <vt:lpstr>Presentación de PowerPoint</vt:lpstr>
      <vt:lpstr>Presentación de PowerPoint</vt:lpstr>
      <vt:lpstr>Presentación de PowerPoint</vt:lpstr>
      <vt:lpstr>Presentación de PowerPoint</vt:lpstr>
      <vt:lpstr>REGISTRO Y CONFISCACIÓN de datos informáticos almacenados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OBTENCIÓN EN TIEMPO REAL DE DATO RELATIVOS AL TRÁFICO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INTERCEPTACIÓN DE DATOS RELATIVOS AL CONTENIDO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Catalina</dc:creator>
  <cp:lastModifiedBy>Javier Torres</cp:lastModifiedBy>
  <cp:revision>160</cp:revision>
  <dcterms:created xsi:type="dcterms:W3CDTF">2020-10-07T11:36:01Z</dcterms:created>
  <dcterms:modified xsi:type="dcterms:W3CDTF">2021-07-15T06:13:43Z</dcterms:modified>
</cp:coreProperties>
</file>