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8" r:id="rId1"/>
  </p:sldMasterIdLst>
  <p:notesMasterIdLst>
    <p:notesMasterId r:id="rId43"/>
  </p:notesMasterIdLst>
  <p:sldIdLst>
    <p:sldId id="260" r:id="rId2"/>
    <p:sldId id="264" r:id="rId3"/>
    <p:sldId id="265" r:id="rId4"/>
    <p:sldId id="266" r:id="rId5"/>
    <p:sldId id="267" r:id="rId6"/>
    <p:sldId id="382" r:id="rId7"/>
    <p:sldId id="383" r:id="rId8"/>
    <p:sldId id="346" r:id="rId9"/>
    <p:sldId id="384" r:id="rId10"/>
    <p:sldId id="385" r:id="rId11"/>
    <p:sldId id="386" r:id="rId12"/>
    <p:sldId id="387" r:id="rId13"/>
    <p:sldId id="388" r:id="rId14"/>
    <p:sldId id="352" r:id="rId15"/>
    <p:sldId id="389" r:id="rId16"/>
    <p:sldId id="390" r:id="rId17"/>
    <p:sldId id="391" r:id="rId18"/>
    <p:sldId id="392" r:id="rId19"/>
    <p:sldId id="393" r:id="rId20"/>
    <p:sldId id="394" r:id="rId21"/>
    <p:sldId id="395" r:id="rId22"/>
    <p:sldId id="396" r:id="rId23"/>
    <p:sldId id="397" r:id="rId24"/>
    <p:sldId id="398" r:id="rId25"/>
    <p:sldId id="399" r:id="rId26"/>
    <p:sldId id="400" r:id="rId27"/>
    <p:sldId id="401" r:id="rId28"/>
    <p:sldId id="363" r:id="rId29"/>
    <p:sldId id="402" r:id="rId30"/>
    <p:sldId id="403" r:id="rId31"/>
    <p:sldId id="404" r:id="rId32"/>
    <p:sldId id="405" r:id="rId33"/>
    <p:sldId id="406" r:id="rId34"/>
    <p:sldId id="407" r:id="rId35"/>
    <p:sldId id="408" r:id="rId36"/>
    <p:sldId id="409" r:id="rId37"/>
    <p:sldId id="410" r:id="rId38"/>
    <p:sldId id="411" r:id="rId39"/>
    <p:sldId id="412" r:id="rId40"/>
    <p:sldId id="413" r:id="rId41"/>
    <p:sldId id="381"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2CD8423E-0CCD-48E0-A715-3EC094151D76}">
          <p14:sldIdLst>
            <p14:sldId id="260"/>
          </p14:sldIdLst>
        </p14:section>
        <p14:section name="Introduction" id="{DEED0A68-EF9C-4733-ADAA-766A859E58BB}">
          <p14:sldIdLst>
            <p14:sldId id="264"/>
            <p14:sldId id="265"/>
            <p14:sldId id="266"/>
          </p14:sldIdLst>
        </p14:section>
        <p14:section name="Section 1" id="{1F767E79-2A4A-4837-8114-C2475E36F49A}">
          <p14:sldIdLst>
            <p14:sldId id="267"/>
            <p14:sldId id="382"/>
            <p14:sldId id="383"/>
          </p14:sldIdLst>
        </p14:section>
        <p14:section name="Section 2" id="{E1F705E1-42CB-4473-AB41-62ED9A13F8E1}">
          <p14:sldIdLst>
            <p14:sldId id="346"/>
            <p14:sldId id="384"/>
            <p14:sldId id="385"/>
            <p14:sldId id="386"/>
            <p14:sldId id="387"/>
            <p14:sldId id="388"/>
          </p14:sldIdLst>
        </p14:section>
        <p14:section name="Section 3" id="{6D691E9D-4CA8-400B-938D-24BD61081A9F}">
          <p14:sldIdLst>
            <p14:sldId id="352"/>
            <p14:sldId id="389"/>
            <p14:sldId id="390"/>
            <p14:sldId id="391"/>
            <p14:sldId id="392"/>
            <p14:sldId id="393"/>
            <p14:sldId id="394"/>
            <p14:sldId id="395"/>
            <p14:sldId id="396"/>
            <p14:sldId id="397"/>
            <p14:sldId id="398"/>
            <p14:sldId id="399"/>
            <p14:sldId id="400"/>
            <p14:sldId id="401"/>
          </p14:sldIdLst>
        </p14:section>
        <p14:section name="Section 4" id="{D3C7888B-FA46-4AC6-BBD4-B61C20276A53}">
          <p14:sldIdLst>
            <p14:sldId id="363"/>
            <p14:sldId id="402"/>
            <p14:sldId id="403"/>
            <p14:sldId id="404"/>
            <p14:sldId id="405"/>
            <p14:sldId id="406"/>
            <p14:sldId id="407"/>
            <p14:sldId id="408"/>
            <p14:sldId id="409"/>
            <p14:sldId id="410"/>
            <p14:sldId id="411"/>
            <p14:sldId id="412"/>
            <p14:sldId id="413"/>
          </p14:sldIdLst>
        </p14:section>
        <p14:section name="Section 5" id="{B9B1D7AD-7CFA-4836-A3B4-C645489F4CEB}">
          <p14:sldIdLst>
            <p14:sldId id="38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2"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77" autoAdjust="0"/>
    <p:restoredTop sz="64045" autoAdjust="0"/>
  </p:normalViewPr>
  <p:slideViewPr>
    <p:cSldViewPr snapToGrid="0">
      <p:cViewPr varScale="1">
        <p:scale>
          <a:sx n="55" d="100"/>
          <a:sy n="55" d="100"/>
        </p:scale>
        <p:origin x="2290" y="43"/>
      </p:cViewPr>
      <p:guideLst/>
    </p:cSldViewPr>
  </p:slideViewPr>
  <p:notesTextViewPr>
    <p:cViewPr>
      <p:scale>
        <a:sx n="1" d="1"/>
        <a:sy n="1" d="1"/>
      </p:scale>
      <p:origin x="0" y="0"/>
    </p:cViewPr>
  </p:notesTextViewPr>
  <p:notesViewPr>
    <p:cSldViewPr snapToGrid="0">
      <p:cViewPr varScale="1">
        <p:scale>
          <a:sx n="65" d="100"/>
          <a:sy n="65" d="100"/>
        </p:scale>
        <p:origin x="3154" y="6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C4093-77EC-4A67-A554-798814E7FABC}" type="doc">
      <dgm:prSet loTypeId="urn:microsoft.com/office/officeart/2005/8/layout/pyramid3" loCatId="pyramid" qsTypeId="urn:microsoft.com/office/officeart/2005/8/quickstyle/simple1" qsCatId="simple" csTypeId="urn:microsoft.com/office/officeart/2005/8/colors/accent1_2" csCatId="accent1" phldr="1"/>
      <dgm:spPr/>
    </dgm:pt>
    <dgm:pt modelId="{CB62AA32-34F0-4ADE-948F-A4607EB65DF6}">
      <dgm:prSet phldrT="[Text]" custT="1"/>
      <dgm:spPr/>
      <dgm:t>
        <a:bodyPr/>
        <a:lstStyle/>
        <a:p>
          <a:r>
            <a:rPr lang="en-US" sz="1400" b="1" dirty="0"/>
            <a:t>Orden de presentación</a:t>
          </a:r>
          <a:endParaRPr lang="es-ES" sz="1400" b="1" dirty="0"/>
        </a:p>
      </dgm:t>
    </dgm:pt>
    <dgm:pt modelId="{51386EDD-AA3A-43A6-AA95-73FB04EC42C9}" type="parTrans" cxnId="{2A864DDA-62EE-4187-9CA8-EC46C89A8E3B}">
      <dgm:prSet/>
      <dgm:spPr/>
      <dgm:t>
        <a:bodyPr/>
        <a:lstStyle/>
        <a:p>
          <a:endParaRPr lang="aa-ET"/>
        </a:p>
      </dgm:t>
    </dgm:pt>
    <dgm:pt modelId="{94972244-6440-4472-B4CD-01DE0741D639}" type="sibTrans" cxnId="{2A864DDA-62EE-4187-9CA8-EC46C89A8E3B}">
      <dgm:prSet/>
      <dgm:spPr/>
      <dgm:t>
        <a:bodyPr/>
        <a:lstStyle/>
        <a:p>
          <a:endParaRPr lang="aa-ET"/>
        </a:p>
      </dgm:t>
    </dgm:pt>
    <dgm:pt modelId="{C6240533-08D9-4608-8B00-A4C7D3FCB475}">
      <dgm:prSet phldrT="[Text]" custT="1"/>
      <dgm:spPr/>
      <dgm:t>
        <a:bodyPr/>
        <a:lstStyle/>
        <a:p>
          <a:r>
            <a:rPr lang="en-US" sz="1100" b="1" dirty="0"/>
            <a:t>Revelación parcial de datos relativos al tráfico</a:t>
          </a:r>
          <a:endParaRPr lang="es-ES" sz="1100" b="1" dirty="0"/>
        </a:p>
      </dgm:t>
    </dgm:pt>
    <dgm:pt modelId="{8487AB02-FCED-4BD2-A66F-7F04C18AE8EF}" type="sibTrans" cxnId="{7CCE4CD3-B2C1-4AAC-AA41-AE23E1135E33}">
      <dgm:prSet/>
      <dgm:spPr/>
      <dgm:t>
        <a:bodyPr/>
        <a:lstStyle/>
        <a:p>
          <a:endParaRPr lang="aa-ET"/>
        </a:p>
      </dgm:t>
    </dgm:pt>
    <dgm:pt modelId="{D941B2FE-C827-4B8F-9E1E-4B37347B8A22}" type="parTrans" cxnId="{7CCE4CD3-B2C1-4AAC-AA41-AE23E1135E33}">
      <dgm:prSet/>
      <dgm:spPr/>
      <dgm:t>
        <a:bodyPr/>
        <a:lstStyle/>
        <a:p>
          <a:endParaRPr lang="aa-ET"/>
        </a:p>
      </dgm:t>
    </dgm:pt>
    <dgm:pt modelId="{B5C9E112-70BE-4142-B1EC-080F116C25B7}">
      <dgm:prSet phldrT="[Text]" custT="1"/>
      <dgm:spPr/>
      <dgm:t>
        <a:bodyPr anchor="t" anchorCtr="0"/>
        <a:lstStyle/>
        <a:p>
          <a:endParaRPr lang="es-ES" sz="300" b="1" dirty="0"/>
        </a:p>
        <a:p>
          <a:r>
            <a:rPr lang="en-US" sz="800" b="1" dirty="0"/>
            <a:t>Conservación rápida </a:t>
          </a:r>
          <a:endParaRPr lang="es-ES" sz="800" b="1" dirty="0"/>
        </a:p>
      </dgm:t>
    </dgm:pt>
    <dgm:pt modelId="{3377ABEE-F251-4596-8DB8-11B3D718B7D4}" type="sibTrans" cxnId="{78E78CAD-2DB6-4DAC-8F86-0AAC09B361AD}">
      <dgm:prSet/>
      <dgm:spPr/>
      <dgm:t>
        <a:bodyPr/>
        <a:lstStyle/>
        <a:p>
          <a:endParaRPr lang="aa-ET"/>
        </a:p>
      </dgm:t>
    </dgm:pt>
    <dgm:pt modelId="{BB95637E-03DC-4AEC-87F9-4686BA9783A2}" type="parTrans" cxnId="{78E78CAD-2DB6-4DAC-8F86-0AAC09B361AD}">
      <dgm:prSet/>
      <dgm:spPr/>
      <dgm:t>
        <a:bodyPr/>
        <a:lstStyle/>
        <a:p>
          <a:endParaRPr lang="aa-ET"/>
        </a:p>
      </dgm:t>
    </dgm:pt>
    <dgm:pt modelId="{189F11AD-C336-4E0D-ABF0-2444B2A1E37F}">
      <dgm:prSet phldrT="[Text]" custT="1"/>
      <dgm:spPr/>
      <dgm:t>
        <a:bodyPr/>
        <a:lstStyle/>
        <a:p>
          <a:r>
            <a:rPr lang="en-US" sz="1400" b="1" dirty="0"/>
            <a:t>Registro y confiscación</a:t>
          </a:r>
          <a:endParaRPr lang="es-ES" sz="1400" b="1" dirty="0"/>
        </a:p>
      </dgm:t>
    </dgm:pt>
    <dgm:pt modelId="{080213BC-5289-4819-B92E-5772E3036040}" type="parTrans" cxnId="{76DD5D7E-F6A9-4071-B85E-2CB45226CAE8}">
      <dgm:prSet/>
      <dgm:spPr/>
      <dgm:t>
        <a:bodyPr/>
        <a:lstStyle/>
        <a:p>
          <a:endParaRPr lang="aa-ET"/>
        </a:p>
      </dgm:t>
    </dgm:pt>
    <dgm:pt modelId="{2659DEB4-6809-4ED1-A6E1-1E136EBE4819}" type="sibTrans" cxnId="{76DD5D7E-F6A9-4071-B85E-2CB45226CAE8}">
      <dgm:prSet/>
      <dgm:spPr/>
      <dgm:t>
        <a:bodyPr/>
        <a:lstStyle/>
        <a:p>
          <a:endParaRPr lang="aa-ET"/>
        </a:p>
      </dgm:t>
    </dgm:pt>
    <dgm:pt modelId="{B2EEC4EA-DCBB-4F45-8E01-C3B1D149D96E}">
      <dgm:prSet phldrT="[Text]" custT="1"/>
      <dgm:spPr/>
      <dgm:t>
        <a:bodyPr/>
        <a:lstStyle/>
        <a:p>
          <a:r>
            <a:rPr lang="en-US" sz="1400" b="1" dirty="0"/>
            <a:t>Obtención en tiempo real de datos relativos al tráfico</a:t>
          </a:r>
          <a:endParaRPr lang="es-ES" sz="1400" b="1" dirty="0"/>
        </a:p>
      </dgm:t>
    </dgm:pt>
    <dgm:pt modelId="{196B25F1-1C79-4686-8D1B-50CCC426AFB1}" type="parTrans" cxnId="{18CCF446-4F1D-4C7B-8747-8BAD501D1337}">
      <dgm:prSet/>
      <dgm:spPr/>
      <dgm:t>
        <a:bodyPr/>
        <a:lstStyle/>
        <a:p>
          <a:endParaRPr lang="aa-ET"/>
        </a:p>
      </dgm:t>
    </dgm:pt>
    <dgm:pt modelId="{D6D169D9-04AF-4284-9364-5FEBC6E72C2F}" type="sibTrans" cxnId="{18CCF446-4F1D-4C7B-8747-8BAD501D1337}">
      <dgm:prSet/>
      <dgm:spPr/>
      <dgm:t>
        <a:bodyPr/>
        <a:lstStyle/>
        <a:p>
          <a:endParaRPr lang="aa-ET"/>
        </a:p>
      </dgm:t>
    </dgm:pt>
    <dgm:pt modelId="{70FE494B-4267-4F22-99A7-8B2FB99AB38D}">
      <dgm:prSet phldrT="[Text]" custT="1"/>
      <dgm:spPr/>
      <dgm:t>
        <a:bodyPr/>
        <a:lstStyle/>
        <a:p>
          <a:r>
            <a:rPr lang="en-US" sz="1400" b="1" dirty="0"/>
            <a:t>Interceptación de datos relativos al contenido</a:t>
          </a:r>
          <a:endParaRPr lang="es-ES" sz="1400" b="1" dirty="0"/>
        </a:p>
      </dgm:t>
    </dgm:pt>
    <dgm:pt modelId="{88D57A9B-1444-485E-81BA-743C0A7650E0}" type="parTrans" cxnId="{56AF98E9-492A-43F1-8995-919BD5BCD12C}">
      <dgm:prSet/>
      <dgm:spPr/>
      <dgm:t>
        <a:bodyPr/>
        <a:lstStyle/>
        <a:p>
          <a:endParaRPr lang="aa-ET"/>
        </a:p>
      </dgm:t>
    </dgm:pt>
    <dgm:pt modelId="{D4EEEB41-F527-4B12-9DAB-E0639A14CFBF}" type="sibTrans" cxnId="{56AF98E9-492A-43F1-8995-919BD5BCD12C}">
      <dgm:prSet/>
      <dgm:spPr/>
      <dgm:t>
        <a:bodyPr/>
        <a:lstStyle/>
        <a:p>
          <a:endParaRPr lang="aa-ET"/>
        </a:p>
      </dgm:t>
    </dgm:pt>
    <dgm:pt modelId="{912E7169-AF04-4E0C-802E-EFD5E069E710}" type="pres">
      <dgm:prSet presAssocID="{89FC4093-77EC-4A67-A554-798814E7FABC}" presName="Name0" presStyleCnt="0">
        <dgm:presLayoutVars>
          <dgm:dir/>
          <dgm:animLvl val="lvl"/>
          <dgm:resizeHandles val="exact"/>
        </dgm:presLayoutVars>
      </dgm:prSet>
      <dgm:spPr/>
    </dgm:pt>
    <dgm:pt modelId="{C18B4275-3CDB-46B0-A0D5-39D753AF5EAB}" type="pres">
      <dgm:prSet presAssocID="{70FE494B-4267-4F22-99A7-8B2FB99AB38D}" presName="Name8" presStyleCnt="0"/>
      <dgm:spPr/>
    </dgm:pt>
    <dgm:pt modelId="{9EB6C696-8BAE-43F5-A7AE-876CEB660999}" type="pres">
      <dgm:prSet presAssocID="{70FE494B-4267-4F22-99A7-8B2FB99AB38D}" presName="level" presStyleLbl="node1" presStyleIdx="0" presStyleCnt="6">
        <dgm:presLayoutVars>
          <dgm:chMax val="1"/>
          <dgm:bulletEnabled val="1"/>
        </dgm:presLayoutVars>
      </dgm:prSet>
      <dgm:spPr/>
    </dgm:pt>
    <dgm:pt modelId="{71B40B14-0D88-4426-B5EA-0A69F47F906B}" type="pres">
      <dgm:prSet presAssocID="{70FE494B-4267-4F22-99A7-8B2FB99AB38D}" presName="levelTx" presStyleLbl="revTx" presStyleIdx="0" presStyleCnt="0">
        <dgm:presLayoutVars>
          <dgm:chMax val="1"/>
          <dgm:bulletEnabled val="1"/>
        </dgm:presLayoutVars>
      </dgm:prSet>
      <dgm:spPr/>
    </dgm:pt>
    <dgm:pt modelId="{0606AFFD-56B8-4DB4-B45E-F7C2FBD918CA}" type="pres">
      <dgm:prSet presAssocID="{B2EEC4EA-DCBB-4F45-8E01-C3B1D149D96E}" presName="Name8" presStyleCnt="0"/>
      <dgm:spPr/>
    </dgm:pt>
    <dgm:pt modelId="{37638A15-F53B-4722-A3A9-504F0872E3E9}" type="pres">
      <dgm:prSet presAssocID="{B2EEC4EA-DCBB-4F45-8E01-C3B1D149D96E}" presName="level" presStyleLbl="node1" presStyleIdx="1" presStyleCnt="6">
        <dgm:presLayoutVars>
          <dgm:chMax val="1"/>
          <dgm:bulletEnabled val="1"/>
        </dgm:presLayoutVars>
      </dgm:prSet>
      <dgm:spPr/>
    </dgm:pt>
    <dgm:pt modelId="{4C0C98E8-F66C-410F-AE1A-13AEFB236C83}" type="pres">
      <dgm:prSet presAssocID="{B2EEC4EA-DCBB-4F45-8E01-C3B1D149D96E}" presName="levelTx" presStyleLbl="revTx" presStyleIdx="0" presStyleCnt="0">
        <dgm:presLayoutVars>
          <dgm:chMax val="1"/>
          <dgm:bulletEnabled val="1"/>
        </dgm:presLayoutVars>
      </dgm:prSet>
      <dgm:spPr/>
    </dgm:pt>
    <dgm:pt modelId="{33C778BB-2316-4D41-99E5-AC20C36E52EA}" type="pres">
      <dgm:prSet presAssocID="{189F11AD-C336-4E0D-ABF0-2444B2A1E37F}" presName="Name8" presStyleCnt="0"/>
      <dgm:spPr/>
    </dgm:pt>
    <dgm:pt modelId="{D3458357-E8D2-45B2-A250-AF9A09B0DC07}" type="pres">
      <dgm:prSet presAssocID="{189F11AD-C336-4E0D-ABF0-2444B2A1E37F}" presName="level" presStyleLbl="node1" presStyleIdx="2" presStyleCnt="6">
        <dgm:presLayoutVars>
          <dgm:chMax val="1"/>
          <dgm:bulletEnabled val="1"/>
        </dgm:presLayoutVars>
      </dgm:prSet>
      <dgm:spPr/>
    </dgm:pt>
    <dgm:pt modelId="{EB888798-5870-43B1-AB7D-F677306DEFC6}" type="pres">
      <dgm:prSet presAssocID="{189F11AD-C336-4E0D-ABF0-2444B2A1E37F}" presName="levelTx" presStyleLbl="revTx" presStyleIdx="0" presStyleCnt="0">
        <dgm:presLayoutVars>
          <dgm:chMax val="1"/>
          <dgm:bulletEnabled val="1"/>
        </dgm:presLayoutVars>
      </dgm:prSet>
      <dgm:spPr/>
    </dgm:pt>
    <dgm:pt modelId="{6F265E88-1775-473F-AD79-24A26C390243}" type="pres">
      <dgm:prSet presAssocID="{CB62AA32-34F0-4ADE-948F-A4607EB65DF6}" presName="Name8" presStyleCnt="0"/>
      <dgm:spPr/>
    </dgm:pt>
    <dgm:pt modelId="{2E9841CB-D369-4D50-B3DF-91B1CB432857}" type="pres">
      <dgm:prSet presAssocID="{CB62AA32-34F0-4ADE-948F-A4607EB65DF6}" presName="level" presStyleLbl="node1" presStyleIdx="3" presStyleCnt="6">
        <dgm:presLayoutVars>
          <dgm:chMax val="1"/>
          <dgm:bulletEnabled val="1"/>
        </dgm:presLayoutVars>
      </dgm:prSet>
      <dgm:spPr/>
    </dgm:pt>
    <dgm:pt modelId="{403E7FD9-7F60-4265-82F6-8F5070EF3B1C}" type="pres">
      <dgm:prSet presAssocID="{CB62AA32-34F0-4ADE-948F-A4607EB65DF6}" presName="levelTx" presStyleLbl="revTx" presStyleIdx="0" presStyleCnt="0">
        <dgm:presLayoutVars>
          <dgm:chMax val="1"/>
          <dgm:bulletEnabled val="1"/>
        </dgm:presLayoutVars>
      </dgm:prSet>
      <dgm:spPr/>
    </dgm:pt>
    <dgm:pt modelId="{A741954E-C559-4C56-962C-C0CA99C16132}" type="pres">
      <dgm:prSet presAssocID="{C6240533-08D9-4608-8B00-A4C7D3FCB475}" presName="Name8" presStyleCnt="0"/>
      <dgm:spPr/>
    </dgm:pt>
    <dgm:pt modelId="{BC23AC2C-C589-473D-B07A-EA5CA8DD25B7}" type="pres">
      <dgm:prSet presAssocID="{C6240533-08D9-4608-8B00-A4C7D3FCB475}" presName="level" presStyleLbl="node1" presStyleIdx="4" presStyleCnt="6">
        <dgm:presLayoutVars>
          <dgm:chMax val="1"/>
          <dgm:bulletEnabled val="1"/>
        </dgm:presLayoutVars>
      </dgm:prSet>
      <dgm:spPr/>
    </dgm:pt>
    <dgm:pt modelId="{69B29AEE-CCC1-48E7-9DD7-F832D199978A}" type="pres">
      <dgm:prSet presAssocID="{C6240533-08D9-4608-8B00-A4C7D3FCB475}" presName="levelTx" presStyleLbl="revTx" presStyleIdx="0" presStyleCnt="0">
        <dgm:presLayoutVars>
          <dgm:chMax val="1"/>
          <dgm:bulletEnabled val="1"/>
        </dgm:presLayoutVars>
      </dgm:prSet>
      <dgm:spPr/>
    </dgm:pt>
    <dgm:pt modelId="{53F4106B-472C-4D80-A1AC-7360B9B6A941}" type="pres">
      <dgm:prSet presAssocID="{B5C9E112-70BE-4142-B1EC-080F116C25B7}" presName="Name8" presStyleCnt="0"/>
      <dgm:spPr/>
    </dgm:pt>
    <dgm:pt modelId="{EFBE9C48-68C3-41E1-8414-F6D586349D59}" type="pres">
      <dgm:prSet presAssocID="{B5C9E112-70BE-4142-B1EC-080F116C25B7}" presName="level" presStyleLbl="node1" presStyleIdx="5" presStyleCnt="6">
        <dgm:presLayoutVars>
          <dgm:chMax val="1"/>
          <dgm:bulletEnabled val="1"/>
        </dgm:presLayoutVars>
      </dgm:prSet>
      <dgm:spPr/>
    </dgm:pt>
    <dgm:pt modelId="{7B36EE55-B69D-45B2-AD38-C172D4AFDE63}" type="pres">
      <dgm:prSet presAssocID="{B5C9E112-70BE-4142-B1EC-080F116C25B7}" presName="levelTx" presStyleLbl="revTx" presStyleIdx="0" presStyleCnt="0">
        <dgm:presLayoutVars>
          <dgm:chMax val="1"/>
          <dgm:bulletEnabled val="1"/>
        </dgm:presLayoutVars>
      </dgm:prSet>
      <dgm:spPr/>
    </dgm:pt>
  </dgm:ptLst>
  <dgm:cxnLst>
    <dgm:cxn modelId="{14572F01-BE8F-4301-8A3E-A0BE6DEE7C88}" type="presOf" srcId="{B2EEC4EA-DCBB-4F45-8E01-C3B1D149D96E}" destId="{37638A15-F53B-4722-A3A9-504F0872E3E9}" srcOrd="0" destOrd="0" presId="urn:microsoft.com/office/officeart/2005/8/layout/pyramid3"/>
    <dgm:cxn modelId="{53BE183B-9E4D-44A8-A170-646EA78D9403}" type="presOf" srcId="{70FE494B-4267-4F22-99A7-8B2FB99AB38D}" destId="{71B40B14-0D88-4426-B5EA-0A69F47F906B}" srcOrd="1" destOrd="0" presId="urn:microsoft.com/office/officeart/2005/8/layout/pyramid3"/>
    <dgm:cxn modelId="{B3D30860-CFAC-474F-B9E5-BE82AB0059EA}" type="presOf" srcId="{89FC4093-77EC-4A67-A554-798814E7FABC}" destId="{912E7169-AF04-4E0C-802E-EFD5E069E710}" srcOrd="0" destOrd="0" presId="urn:microsoft.com/office/officeart/2005/8/layout/pyramid3"/>
    <dgm:cxn modelId="{18CCF446-4F1D-4C7B-8747-8BAD501D1337}" srcId="{89FC4093-77EC-4A67-A554-798814E7FABC}" destId="{B2EEC4EA-DCBB-4F45-8E01-C3B1D149D96E}" srcOrd="1" destOrd="0" parTransId="{196B25F1-1C79-4686-8D1B-50CCC426AFB1}" sibTransId="{D6D169D9-04AF-4284-9364-5FEBC6E72C2F}"/>
    <dgm:cxn modelId="{22150A55-CE34-475C-A372-96B2EA015393}" type="presOf" srcId="{B5C9E112-70BE-4142-B1EC-080F116C25B7}" destId="{EFBE9C48-68C3-41E1-8414-F6D586349D59}" srcOrd="0" destOrd="0" presId="urn:microsoft.com/office/officeart/2005/8/layout/pyramid3"/>
    <dgm:cxn modelId="{42E59A75-7102-4E8C-9023-6FBAF017B7AF}" type="presOf" srcId="{B5C9E112-70BE-4142-B1EC-080F116C25B7}" destId="{7B36EE55-B69D-45B2-AD38-C172D4AFDE63}" srcOrd="1" destOrd="0" presId="urn:microsoft.com/office/officeart/2005/8/layout/pyramid3"/>
    <dgm:cxn modelId="{76DD5D7E-F6A9-4071-B85E-2CB45226CAE8}" srcId="{89FC4093-77EC-4A67-A554-798814E7FABC}" destId="{189F11AD-C336-4E0D-ABF0-2444B2A1E37F}" srcOrd="2" destOrd="0" parTransId="{080213BC-5289-4819-B92E-5772E3036040}" sibTransId="{2659DEB4-6809-4ED1-A6E1-1E136EBE4819}"/>
    <dgm:cxn modelId="{475B9696-F802-4C57-8551-8B36DFC0C56E}" type="presOf" srcId="{189F11AD-C336-4E0D-ABF0-2444B2A1E37F}" destId="{EB888798-5870-43B1-AB7D-F677306DEFC6}" srcOrd="1" destOrd="0" presId="urn:microsoft.com/office/officeart/2005/8/layout/pyramid3"/>
    <dgm:cxn modelId="{78E78CAD-2DB6-4DAC-8F86-0AAC09B361AD}" srcId="{89FC4093-77EC-4A67-A554-798814E7FABC}" destId="{B5C9E112-70BE-4142-B1EC-080F116C25B7}" srcOrd="5" destOrd="0" parTransId="{BB95637E-03DC-4AEC-87F9-4686BA9783A2}" sibTransId="{3377ABEE-F251-4596-8DB8-11B3D718B7D4}"/>
    <dgm:cxn modelId="{B1DCA8B6-182E-4E90-A3E7-BB4891840485}" type="presOf" srcId="{C6240533-08D9-4608-8B00-A4C7D3FCB475}" destId="{BC23AC2C-C589-473D-B07A-EA5CA8DD25B7}" srcOrd="0" destOrd="0" presId="urn:microsoft.com/office/officeart/2005/8/layout/pyramid3"/>
    <dgm:cxn modelId="{2A7196C9-1A57-4EC9-B669-0A208A3F9357}" type="presOf" srcId="{B2EEC4EA-DCBB-4F45-8E01-C3B1D149D96E}" destId="{4C0C98E8-F66C-410F-AE1A-13AEFB236C83}" srcOrd="1" destOrd="0" presId="urn:microsoft.com/office/officeart/2005/8/layout/pyramid3"/>
    <dgm:cxn modelId="{7CCE4CD3-B2C1-4AAC-AA41-AE23E1135E33}" srcId="{89FC4093-77EC-4A67-A554-798814E7FABC}" destId="{C6240533-08D9-4608-8B00-A4C7D3FCB475}" srcOrd="4" destOrd="0" parTransId="{D941B2FE-C827-4B8F-9E1E-4B37347B8A22}" sibTransId="{8487AB02-FCED-4BD2-A66F-7F04C18AE8EF}"/>
    <dgm:cxn modelId="{2A864DDA-62EE-4187-9CA8-EC46C89A8E3B}" srcId="{89FC4093-77EC-4A67-A554-798814E7FABC}" destId="{CB62AA32-34F0-4ADE-948F-A4607EB65DF6}" srcOrd="3" destOrd="0" parTransId="{51386EDD-AA3A-43A6-AA95-73FB04EC42C9}" sibTransId="{94972244-6440-4472-B4CD-01DE0741D639}"/>
    <dgm:cxn modelId="{F24DF7DD-4307-4399-AB90-64BEDEC785A9}" type="presOf" srcId="{70FE494B-4267-4F22-99A7-8B2FB99AB38D}" destId="{9EB6C696-8BAE-43F5-A7AE-876CEB660999}" srcOrd="0" destOrd="0" presId="urn:microsoft.com/office/officeart/2005/8/layout/pyramid3"/>
    <dgm:cxn modelId="{E0746FE4-8431-4D89-AB43-AF24A38B6655}" type="presOf" srcId="{C6240533-08D9-4608-8B00-A4C7D3FCB475}" destId="{69B29AEE-CCC1-48E7-9DD7-F832D199978A}" srcOrd="1" destOrd="0" presId="urn:microsoft.com/office/officeart/2005/8/layout/pyramid3"/>
    <dgm:cxn modelId="{492FDEE6-F20A-417A-BC81-913E396B2793}" type="presOf" srcId="{CB62AA32-34F0-4ADE-948F-A4607EB65DF6}" destId="{2E9841CB-D369-4D50-B3DF-91B1CB432857}" srcOrd="0" destOrd="0" presId="urn:microsoft.com/office/officeart/2005/8/layout/pyramid3"/>
    <dgm:cxn modelId="{56AF98E9-492A-43F1-8995-919BD5BCD12C}" srcId="{89FC4093-77EC-4A67-A554-798814E7FABC}" destId="{70FE494B-4267-4F22-99A7-8B2FB99AB38D}" srcOrd="0" destOrd="0" parTransId="{88D57A9B-1444-485E-81BA-743C0A7650E0}" sibTransId="{D4EEEB41-F527-4B12-9DAB-E0639A14CFBF}"/>
    <dgm:cxn modelId="{17110CF3-63A1-4454-9CB1-8C5EC3570E18}" type="presOf" srcId="{CB62AA32-34F0-4ADE-948F-A4607EB65DF6}" destId="{403E7FD9-7F60-4265-82F6-8F5070EF3B1C}" srcOrd="1" destOrd="0" presId="urn:microsoft.com/office/officeart/2005/8/layout/pyramid3"/>
    <dgm:cxn modelId="{B4DD44FE-C782-49EC-B407-EAC641A3AE23}" type="presOf" srcId="{189F11AD-C336-4E0D-ABF0-2444B2A1E37F}" destId="{D3458357-E8D2-45B2-A250-AF9A09B0DC07}" srcOrd="0" destOrd="0" presId="urn:microsoft.com/office/officeart/2005/8/layout/pyramid3"/>
    <dgm:cxn modelId="{A2AA94A7-1EC5-47EA-8736-357DA576C65D}" type="presParOf" srcId="{912E7169-AF04-4E0C-802E-EFD5E069E710}" destId="{C18B4275-3CDB-46B0-A0D5-39D753AF5EAB}" srcOrd="0" destOrd="0" presId="urn:microsoft.com/office/officeart/2005/8/layout/pyramid3"/>
    <dgm:cxn modelId="{15980901-C4FC-49F0-BF02-7880C20C92AB}" type="presParOf" srcId="{C18B4275-3CDB-46B0-A0D5-39D753AF5EAB}" destId="{9EB6C696-8BAE-43F5-A7AE-876CEB660999}" srcOrd="0" destOrd="0" presId="urn:microsoft.com/office/officeart/2005/8/layout/pyramid3"/>
    <dgm:cxn modelId="{88532512-4E29-479E-B6BE-ABDCE08AB48C}" type="presParOf" srcId="{C18B4275-3CDB-46B0-A0D5-39D753AF5EAB}" destId="{71B40B14-0D88-4426-B5EA-0A69F47F906B}" srcOrd="1" destOrd="0" presId="urn:microsoft.com/office/officeart/2005/8/layout/pyramid3"/>
    <dgm:cxn modelId="{00CCECF1-A9EF-40F9-B2B2-27B21F44236D}" type="presParOf" srcId="{912E7169-AF04-4E0C-802E-EFD5E069E710}" destId="{0606AFFD-56B8-4DB4-B45E-F7C2FBD918CA}" srcOrd="1" destOrd="0" presId="urn:microsoft.com/office/officeart/2005/8/layout/pyramid3"/>
    <dgm:cxn modelId="{C21643CF-DF29-44B0-AE9B-B542A75D2536}" type="presParOf" srcId="{0606AFFD-56B8-4DB4-B45E-F7C2FBD918CA}" destId="{37638A15-F53B-4722-A3A9-504F0872E3E9}" srcOrd="0" destOrd="0" presId="urn:microsoft.com/office/officeart/2005/8/layout/pyramid3"/>
    <dgm:cxn modelId="{E7A063A5-1CF8-4B46-A19E-EC0DC63A0F83}" type="presParOf" srcId="{0606AFFD-56B8-4DB4-B45E-F7C2FBD918CA}" destId="{4C0C98E8-F66C-410F-AE1A-13AEFB236C83}" srcOrd="1" destOrd="0" presId="urn:microsoft.com/office/officeart/2005/8/layout/pyramid3"/>
    <dgm:cxn modelId="{A59725B7-F271-41FB-B916-42C80A3CD580}" type="presParOf" srcId="{912E7169-AF04-4E0C-802E-EFD5E069E710}" destId="{33C778BB-2316-4D41-99E5-AC20C36E52EA}" srcOrd="2" destOrd="0" presId="urn:microsoft.com/office/officeart/2005/8/layout/pyramid3"/>
    <dgm:cxn modelId="{2FB1F651-B0DC-4C0F-B000-53B60AD238C7}" type="presParOf" srcId="{33C778BB-2316-4D41-99E5-AC20C36E52EA}" destId="{D3458357-E8D2-45B2-A250-AF9A09B0DC07}" srcOrd="0" destOrd="0" presId="urn:microsoft.com/office/officeart/2005/8/layout/pyramid3"/>
    <dgm:cxn modelId="{6CD915F6-BB3B-47DB-BDC6-CAED1AE0BAE7}" type="presParOf" srcId="{33C778BB-2316-4D41-99E5-AC20C36E52EA}" destId="{EB888798-5870-43B1-AB7D-F677306DEFC6}" srcOrd="1" destOrd="0" presId="urn:microsoft.com/office/officeart/2005/8/layout/pyramid3"/>
    <dgm:cxn modelId="{1311964C-5C13-4B83-84AE-5DBD8301804E}" type="presParOf" srcId="{912E7169-AF04-4E0C-802E-EFD5E069E710}" destId="{6F265E88-1775-473F-AD79-24A26C390243}" srcOrd="3" destOrd="0" presId="urn:microsoft.com/office/officeart/2005/8/layout/pyramid3"/>
    <dgm:cxn modelId="{103237E6-8B84-40C3-BBA7-43FB5E65F4C0}" type="presParOf" srcId="{6F265E88-1775-473F-AD79-24A26C390243}" destId="{2E9841CB-D369-4D50-B3DF-91B1CB432857}" srcOrd="0" destOrd="0" presId="urn:microsoft.com/office/officeart/2005/8/layout/pyramid3"/>
    <dgm:cxn modelId="{1E7F77CF-15DB-4E79-9CB2-AE3187F5F115}" type="presParOf" srcId="{6F265E88-1775-473F-AD79-24A26C390243}" destId="{403E7FD9-7F60-4265-82F6-8F5070EF3B1C}" srcOrd="1" destOrd="0" presId="urn:microsoft.com/office/officeart/2005/8/layout/pyramid3"/>
    <dgm:cxn modelId="{4EFF54CA-396B-4683-9E6E-E49D210A2F35}" type="presParOf" srcId="{912E7169-AF04-4E0C-802E-EFD5E069E710}" destId="{A741954E-C559-4C56-962C-C0CA99C16132}" srcOrd="4" destOrd="0" presId="urn:microsoft.com/office/officeart/2005/8/layout/pyramid3"/>
    <dgm:cxn modelId="{30ABA122-99F5-4AAF-A1F8-0AE41527315E}" type="presParOf" srcId="{A741954E-C559-4C56-962C-C0CA99C16132}" destId="{BC23AC2C-C589-473D-B07A-EA5CA8DD25B7}" srcOrd="0" destOrd="0" presId="urn:microsoft.com/office/officeart/2005/8/layout/pyramid3"/>
    <dgm:cxn modelId="{F1DF0456-1277-4DBE-BFD4-572D27E2ED9F}" type="presParOf" srcId="{A741954E-C559-4C56-962C-C0CA99C16132}" destId="{69B29AEE-CCC1-48E7-9DD7-F832D199978A}" srcOrd="1" destOrd="0" presId="urn:microsoft.com/office/officeart/2005/8/layout/pyramid3"/>
    <dgm:cxn modelId="{52847077-5224-40B9-94F4-7566566D5AC6}" type="presParOf" srcId="{912E7169-AF04-4E0C-802E-EFD5E069E710}" destId="{53F4106B-472C-4D80-A1AC-7360B9B6A941}" srcOrd="5" destOrd="0" presId="urn:microsoft.com/office/officeart/2005/8/layout/pyramid3"/>
    <dgm:cxn modelId="{F0545FD9-EC99-4191-A256-5ED99EADAE04}" type="presParOf" srcId="{53F4106B-472C-4D80-A1AC-7360B9B6A941}" destId="{EFBE9C48-68C3-41E1-8414-F6D586349D59}" srcOrd="0" destOrd="0" presId="urn:microsoft.com/office/officeart/2005/8/layout/pyramid3"/>
    <dgm:cxn modelId="{3EA6F092-A52D-46C0-A7A8-FC3AD5EE3800}" type="presParOf" srcId="{53F4106B-472C-4D80-A1AC-7360B9B6A941}" destId="{7B36EE55-B69D-45B2-AD38-C172D4AFDE63}"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B6C696-8BAE-43F5-A7AE-876CEB660999}">
      <dsp:nvSpPr>
        <dsp:cNvPr id="0" name=""/>
        <dsp:cNvSpPr/>
      </dsp:nvSpPr>
      <dsp:spPr>
        <a:xfrm rot="10800000">
          <a:off x="0" y="0"/>
          <a:ext cx="5004047"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Interceptación de datos relativos al contenido</a:t>
          </a:r>
          <a:endParaRPr lang="es-ES" sz="1400" b="1" kern="1200" dirty="0"/>
        </a:p>
      </dsp:txBody>
      <dsp:txXfrm rot="-10800000">
        <a:off x="875708" y="0"/>
        <a:ext cx="3252631" cy="807871"/>
      </dsp:txXfrm>
    </dsp:sp>
    <dsp:sp modelId="{37638A15-F53B-4722-A3A9-504F0872E3E9}">
      <dsp:nvSpPr>
        <dsp:cNvPr id="0" name=""/>
        <dsp:cNvSpPr/>
      </dsp:nvSpPr>
      <dsp:spPr>
        <a:xfrm rot="10800000">
          <a:off x="417003" y="807871"/>
          <a:ext cx="4170040"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Obtención en tiempo real de datos relativos al tráfico</a:t>
          </a:r>
          <a:endParaRPr lang="es-ES" sz="1400" b="1" kern="1200" dirty="0"/>
        </a:p>
      </dsp:txBody>
      <dsp:txXfrm rot="-10800000">
        <a:off x="1146760" y="807871"/>
        <a:ext cx="2710526" cy="807871"/>
      </dsp:txXfrm>
    </dsp:sp>
    <dsp:sp modelId="{D3458357-E8D2-45B2-A250-AF9A09B0DC07}">
      <dsp:nvSpPr>
        <dsp:cNvPr id="0" name=""/>
        <dsp:cNvSpPr/>
      </dsp:nvSpPr>
      <dsp:spPr>
        <a:xfrm rot="10800000">
          <a:off x="834007" y="1615742"/>
          <a:ext cx="3336032"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Registro y confiscación</a:t>
          </a:r>
          <a:endParaRPr lang="es-ES" sz="1400" b="1" kern="1200" dirty="0"/>
        </a:p>
      </dsp:txBody>
      <dsp:txXfrm rot="-10800000">
        <a:off x="1417813" y="1615742"/>
        <a:ext cx="2168420" cy="807871"/>
      </dsp:txXfrm>
    </dsp:sp>
    <dsp:sp modelId="{2E9841CB-D369-4D50-B3DF-91B1CB432857}">
      <dsp:nvSpPr>
        <dsp:cNvPr id="0" name=""/>
        <dsp:cNvSpPr/>
      </dsp:nvSpPr>
      <dsp:spPr>
        <a:xfrm rot="10800000">
          <a:off x="1251011" y="2423614"/>
          <a:ext cx="2502023"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1400" b="1" kern="1200" dirty="0"/>
            <a:t>Orden de presentación</a:t>
          </a:r>
          <a:endParaRPr lang="es-ES" sz="1400" b="1" kern="1200" dirty="0"/>
        </a:p>
      </dsp:txBody>
      <dsp:txXfrm rot="-10800000">
        <a:off x="1688866" y="2423614"/>
        <a:ext cx="1626315" cy="807871"/>
      </dsp:txXfrm>
    </dsp:sp>
    <dsp:sp modelId="{BC23AC2C-C589-473D-B07A-EA5CA8DD25B7}">
      <dsp:nvSpPr>
        <dsp:cNvPr id="0" name=""/>
        <dsp:cNvSpPr/>
      </dsp:nvSpPr>
      <dsp:spPr>
        <a:xfrm rot="10800000">
          <a:off x="1668015" y="3231485"/>
          <a:ext cx="1668016"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US" sz="1100" b="1" kern="1200" dirty="0"/>
            <a:t>Revelación parcial de datos relativos al tráfico</a:t>
          </a:r>
          <a:endParaRPr lang="es-ES" sz="1100" b="1" kern="1200" dirty="0"/>
        </a:p>
      </dsp:txBody>
      <dsp:txXfrm rot="-10800000">
        <a:off x="1959918" y="3231485"/>
        <a:ext cx="1084210" cy="807871"/>
      </dsp:txXfrm>
    </dsp:sp>
    <dsp:sp modelId="{EFBE9C48-68C3-41E1-8414-F6D586349D59}">
      <dsp:nvSpPr>
        <dsp:cNvPr id="0" name=""/>
        <dsp:cNvSpPr/>
      </dsp:nvSpPr>
      <dsp:spPr>
        <a:xfrm rot="10800000">
          <a:off x="2085019" y="4039356"/>
          <a:ext cx="834008" cy="807871"/>
        </a:xfrm>
        <a:prstGeom prst="trapezoid">
          <a:avLst>
            <a:gd name="adj" fmla="val 51618"/>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t" anchorCtr="0">
          <a:noAutofit/>
        </a:bodyPr>
        <a:lstStyle/>
        <a:p>
          <a:pPr marL="0" lvl="0" indent="0" algn="ctr" defTabSz="133350">
            <a:lnSpc>
              <a:spcPct val="90000"/>
            </a:lnSpc>
            <a:spcBef>
              <a:spcPct val="0"/>
            </a:spcBef>
            <a:spcAft>
              <a:spcPct val="35000"/>
            </a:spcAft>
            <a:buNone/>
          </a:pPr>
          <a:endParaRPr lang="es-ES" sz="300" b="1" kern="1200" dirty="0"/>
        </a:p>
        <a:p>
          <a:pPr marL="0" lvl="0" indent="0" algn="ctr" defTabSz="133350">
            <a:lnSpc>
              <a:spcPct val="90000"/>
            </a:lnSpc>
            <a:spcBef>
              <a:spcPct val="0"/>
            </a:spcBef>
            <a:spcAft>
              <a:spcPct val="35000"/>
            </a:spcAft>
            <a:buNone/>
          </a:pPr>
          <a:r>
            <a:rPr lang="en-US" sz="800" b="1" kern="1200" dirty="0"/>
            <a:t>Conservación rápida </a:t>
          </a:r>
          <a:endParaRPr lang="es-ES" sz="800" b="1" kern="1200" dirty="0"/>
        </a:p>
      </dsp:txBody>
      <dsp:txXfrm rot="-10800000">
        <a:off x="2085019" y="4039356"/>
        <a:ext cx="834008" cy="807871"/>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C48BC7-8A05-4CF5-B7E9-1CE8C11A5071}" type="datetimeFigureOut">
              <a:rPr lang="en-GB" smtClean="0"/>
              <a:t>15/07/2021</a:t>
            </a:fld>
            <a:endParaRPr lang="es-E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ADFBB1-7B02-4717-AEA4-A0D2A92F6065}" type="slidenum">
              <a:rPr lang="en-GB" smtClean="0"/>
              <a:t>‹Nº›</a:t>
            </a:fld>
            <a:endParaRPr lang="es-ES"/>
          </a:p>
        </p:txBody>
      </p:sp>
    </p:spTree>
    <p:extLst>
      <p:ext uri="{BB962C8B-B14F-4D97-AF65-F5344CB8AC3E}">
        <p14:creationId xmlns:p14="http://schemas.microsoft.com/office/powerpoint/2010/main" val="2377596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1</a:t>
            </a:fld>
            <a:endParaRPr lang="es-ES"/>
          </a:p>
        </p:txBody>
      </p:sp>
    </p:spTree>
    <p:extLst>
      <p:ext uri="{BB962C8B-B14F-4D97-AF65-F5344CB8AC3E}">
        <p14:creationId xmlns:p14="http://schemas.microsoft.com/office/powerpoint/2010/main" val="1910128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dirty="0"/>
              <a:t>Esta sesión se dividirá en 4 partes.</a:t>
            </a:r>
          </a:p>
          <a:p>
            <a:r>
              <a:rPr lang="es-ES" sz="1200" dirty="0"/>
              <a:t>En la primera parte de la sesión se examinará el alcance de las disposiciones procesales previstas en el artículo 14 del Convenio de Budapest. </a:t>
            </a:r>
          </a:p>
          <a:p>
            <a:r>
              <a:rPr lang="es-ES" sz="1200" dirty="0"/>
              <a:t>En la segunda parte de la sesión se examinarán las condiciones y salvaguardias necesarias en relación con el ejercicio de los poderes procesales previstos en el artículo 15 del Convenio de Budapest. </a:t>
            </a:r>
          </a:p>
          <a:p>
            <a:r>
              <a:rPr lang="es-ES" sz="1200" dirty="0"/>
              <a:t>Durante la tercera parte de la sesión se examinarán los poderes procesales de la conservación rápida de los datos informáticos almacenados y la conservación rápida y la revelación parcial de los datos relativos al tráfico, según lo dispuesto en los artículos 16 y 17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La cuarta parte de la sesión examinará el poder procesal de la orden de presentación en virtud del artículo 18 del Convenio de Budapest.</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2</a:t>
            </a:fld>
            <a:endParaRPr lang="es-ES"/>
          </a:p>
        </p:txBody>
      </p:sp>
    </p:spTree>
    <p:extLst>
      <p:ext uri="{BB962C8B-B14F-4D97-AF65-F5344CB8AC3E}">
        <p14:creationId xmlns:p14="http://schemas.microsoft.com/office/powerpoint/2010/main" val="3009816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t>El propósito de la sesión es que los participantes conozcan a fondo los artículos 14 a 18 del Convenio de Budapest. </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3</a:t>
            </a:fld>
            <a:endParaRPr lang="es-ES"/>
          </a:p>
        </p:txBody>
      </p:sp>
    </p:spTree>
    <p:extLst>
      <p:ext uri="{BB962C8B-B14F-4D97-AF65-F5344CB8AC3E}">
        <p14:creationId xmlns:p14="http://schemas.microsoft.com/office/powerpoint/2010/main" val="170310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En esta diapositiva se describen los objetivos de esta sesión. Se pone de relieve los conocimientos que los participantes deben aprender mediante las diapositivas. Se puede informar a los participantes de que esta diapositiva se revisará al final de la sesión para evaluar si se han cumplido los objetivos. </a:t>
            </a:r>
          </a:p>
          <a:p>
            <a:endParaRPr lang="es-ES" sz="1200" dirty="0"/>
          </a:p>
          <a:p>
            <a:endParaRPr lang="en-GB" sz="1200"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4</a:t>
            </a:fld>
            <a:endParaRPr lang="es-ES"/>
          </a:p>
        </p:txBody>
      </p:sp>
    </p:spTree>
    <p:extLst>
      <p:ext uri="{BB962C8B-B14F-4D97-AF65-F5344CB8AC3E}">
        <p14:creationId xmlns:p14="http://schemas.microsoft.com/office/powerpoint/2010/main" val="3305046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primera serie de diapositivas explorará el ámbito de aplicación de las disposiciones procesales del capítulo II, sección 2, del Convenio de Budapest, tal como se establece en el artículo 14 del Convenio de Budapest.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ES" dirty="0"/>
          </a:p>
        </p:txBody>
      </p:sp>
      <p:sp>
        <p:nvSpPr>
          <p:cNvPr id="4" name="Slide Number Placeholder 3"/>
          <p:cNvSpPr>
            <a:spLocks noGrp="1"/>
          </p:cNvSpPr>
          <p:nvPr>
            <p:ph type="sldNum" sz="quarter" idx="10"/>
          </p:nvPr>
        </p:nvSpPr>
        <p:spPr/>
        <p:txBody>
          <a:bodyPr/>
          <a:lstStyle/>
          <a:p>
            <a:fld id="{09ADFBB1-7B02-4717-AEA4-A0D2A92F6065}" type="slidenum">
              <a:rPr lang="en-GB" smtClean="0"/>
              <a:t>5</a:t>
            </a:fld>
            <a:endParaRPr lang="es-ES"/>
          </a:p>
        </p:txBody>
      </p:sp>
    </p:spTree>
    <p:extLst>
      <p:ext uri="{BB962C8B-B14F-4D97-AF65-F5344CB8AC3E}">
        <p14:creationId xmlns:p14="http://schemas.microsoft.com/office/powerpoint/2010/main" val="1577610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14 del Convenio de Budapest con un elemento</a:t>
            </a:r>
            <a:r>
              <a:rPr lang="es-ES" b="0" dirty="0"/>
              <a:t> (“</a:t>
            </a:r>
            <a:r>
              <a:rPr lang="es-ES" sz="1200" b="0" kern="1200" dirty="0">
                <a:solidFill>
                  <a:srgbClr val="FF0000"/>
                </a:solidFill>
                <a:latin typeface="+mn-lt"/>
              </a:rPr>
              <a:t>establecer los poderes y procedimientos...procedimientos penales específicos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propósito de este elemento es aclarar que los poderes procesales esbozados en el capítulo II, sección 2, del Convenio de Budapest solo pueden ejercerse en relación con investigaciones o procedimientos penales específicos. Las disposiciones del Convenio de Budapest no imponen medidas legislativas para otros fines, como la recopilación de datos de inteligencia general. </a:t>
            </a:r>
          </a:p>
          <a:p>
            <a:endParaRPr lang="en-GB" altLang="sr-Latn-RS" dirty="0">
              <a:ea typeface="ＭＳ Ｐゴシック" panose="020B0600070205080204" pitchFamily="34" charset="-128"/>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a:t>
            </a:fld>
            <a:endParaRPr lang="es-ES"/>
          </a:p>
        </p:txBody>
      </p:sp>
    </p:spTree>
    <p:extLst>
      <p:ext uri="{BB962C8B-B14F-4D97-AF65-F5344CB8AC3E}">
        <p14:creationId xmlns:p14="http://schemas.microsoft.com/office/powerpoint/2010/main" val="3629299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14 del Convenio de Budapest con un elemento</a:t>
            </a:r>
            <a:r>
              <a:rPr lang="es-ES" b="0" dirty="0"/>
              <a:t> (“</a:t>
            </a:r>
            <a:r>
              <a:rPr lang="es-ES" sz="1200" b="0" kern="1200" dirty="0">
                <a:solidFill>
                  <a:srgbClr val="FF0000"/>
                </a:solidFill>
                <a:latin typeface="+mn-lt"/>
              </a:rPr>
              <a:t>delitos previstos en aplicación de... Convenio, otros delitos... sistema informático, ... pruebas electrónicas... cualquier delito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eaLnBrk="1" hangingPunct="1">
              <a:spcBef>
                <a:spcPct val="0"/>
              </a:spcBef>
            </a:pPr>
            <a:r>
              <a:rPr lang="es-ES" dirty="0"/>
              <a:t>Esta disposición resume uno de los aspectos clave que hacen del Convenio de Budapest una propuesta tan valiosa. Según el artículo 14, el Convenio de Budapest será aplicable, obviamente, cuando el delito investigado sea uno de los enumerados en el Convenio de Budapest. Sin embargo, también incluye dos extensiones de gran alcance y valor: </a:t>
            </a:r>
          </a:p>
          <a:p>
            <a:pPr marL="171450" indent="-171450" eaLnBrk="1" hangingPunct="1">
              <a:spcBef>
                <a:spcPct val="0"/>
              </a:spcBef>
              <a:buFontTx/>
              <a:buChar char="-"/>
            </a:pPr>
            <a:r>
              <a:rPr lang="es-ES" dirty="0"/>
              <a:t>En primer lugar, las normas procesales pueden utilizarse en la investigación de cualquier delito si se ha cometido por medio de un sistema informático; </a:t>
            </a:r>
          </a:p>
          <a:p>
            <a:pPr marL="171450" indent="-171450" eaLnBrk="1" hangingPunct="1">
              <a:spcBef>
                <a:spcPct val="0"/>
              </a:spcBef>
              <a:buFontTx/>
              <a:buChar char="-"/>
            </a:pPr>
            <a:r>
              <a:rPr lang="es-ES" dirty="0"/>
              <a:t>En segundo lugar, las normas también pueden ser aplicables a la obtención de pruebas en cualquier investigación si las pruebas, en el caso, se almacenan en cualquier tipo de registro digital: esto significa que todo delito entra potencialmente en las normas procesales del Convenio de Budapest.</a:t>
            </a:r>
          </a:p>
          <a:p>
            <a:pPr marL="171450" indent="-171450" eaLnBrk="1" hangingPunct="1">
              <a:spcBef>
                <a:spcPct val="0"/>
              </a:spcBef>
              <a:buFontTx/>
              <a:buChar char="-"/>
            </a:pPr>
            <a:endParaRPr lang="es-ES" dirty="0"/>
          </a:p>
          <a:p>
            <a:pPr marL="0" indent="0" eaLnBrk="1" hangingPunct="1">
              <a:spcBef>
                <a:spcPct val="0"/>
              </a:spcBef>
              <a:buFontTx/>
              <a:buNone/>
            </a:pPr>
            <a:r>
              <a:rPr lang="es-ES" dirty="0"/>
              <a:t>El formador debe hacer hincapié en que el Convenio de Budapest no es, por tanto, únicamente un convenio sobre ciberdelincuencia, sino un convenio sobre ciberdelincuencia y PRUEBAS ELECTRÓNICAS.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altLang="sr-Latn-RS" dirty="0">
              <a:ea typeface="ＭＳ Ｐゴシック" panose="020B0600070205080204" pitchFamily="34" charset="-128"/>
            </a:endParaRPr>
          </a:p>
          <a:p>
            <a:endParaRPr lang="aa-ET" dirty="0"/>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7</a:t>
            </a:fld>
            <a:endParaRPr lang="es-ES"/>
          </a:p>
        </p:txBody>
      </p:sp>
    </p:spTree>
    <p:extLst>
      <p:ext uri="{BB962C8B-B14F-4D97-AF65-F5344CB8AC3E}">
        <p14:creationId xmlns:p14="http://schemas.microsoft.com/office/powerpoint/2010/main" val="502476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Esta serie de diapositivas explorará las condiciones y salvaguardias exigidas por el Convenio de Budapest en relación con el ejercicio de los poderes procesales, tal como se establece en el artículo 15 del Convenio de Budapest.</a:t>
            </a:r>
          </a:p>
          <a:p>
            <a:endParaRPr lang="es-ES"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8</a:t>
            </a:fld>
            <a:endParaRPr lang="es-ES"/>
          </a:p>
        </p:txBody>
      </p:sp>
    </p:spTree>
    <p:extLst>
      <p:ext uri="{BB962C8B-B14F-4D97-AF65-F5344CB8AC3E}">
        <p14:creationId xmlns:p14="http://schemas.microsoft.com/office/powerpoint/2010/main" val="1794693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a:t>
            </a:r>
            <a:r>
              <a:rPr lang="es-ES" b="0" dirty="0"/>
              <a:t> (“</a:t>
            </a:r>
            <a:r>
              <a:rPr lang="es-ES" sz="1200" b="0" kern="1200" dirty="0">
                <a:solidFill>
                  <a:srgbClr val="FF0000"/>
                </a:solidFill>
                <a:latin typeface="+mn-lt"/>
              </a:rPr>
              <a:t>salvaguardias previstas en su derecho interno….. protección adecuada de los derechos humanos y de las libertades fundamentales…. Instrumentos internacionales aplicables en materia de derechos humanos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algn="just" eaLnBrk="1" hangingPunct="1">
              <a:spcBef>
                <a:spcPct val="0"/>
              </a:spcBef>
            </a:pPr>
            <a:r>
              <a:rPr lang="es-ES" b="0" i="0" baseline="0" dirty="0"/>
              <a:t>La protección de los derechos humanos es un proceso iterativo que se debe asegurar teniendo en cuenta todas las circunstancias precisas. Por esta razón, la determinación de las salvaguardias adecuadas debe hacerse en cada etapa de la vida de una norma procesal: </a:t>
            </a:r>
            <a:r>
              <a:rPr lang="es-ES" dirty="0"/>
              <a:t>s</a:t>
            </a:r>
            <a:r>
              <a:rPr lang="es-ES" b="0" i="1" baseline="0" dirty="0"/>
              <a:t>u establecimiento </a:t>
            </a:r>
            <a:r>
              <a:rPr lang="es-ES" b="0" i="0" baseline="0" dirty="0"/>
              <a:t>(es decir, su incorporación al derecho interno), </a:t>
            </a:r>
            <a:r>
              <a:rPr lang="es-ES" b="0" i="1" baseline="0" dirty="0">
                <a:solidFill>
                  <a:srgbClr val="FF0000"/>
                </a:solidFill>
              </a:rPr>
              <a:t>su puesta en práctica (es decir, la organización interna para permitir que el poder o el procedimiento tenga lugar) y después su aplicación (es decir, su aplicación concreta en un caso particular dado)</a:t>
            </a:r>
            <a:r>
              <a:rPr lang="es-ES" b="0" i="0" baseline="0" dirty="0"/>
              <a:t>. La anticipación es, además, una acción especialmente importante que permite preservar los Derechos Humanos "por diseño" —en su caso—, lo que significa básicamente que, si se ha diseñado una salvaguardia para que se incluya en un determinado procedimiento en el momento en que éste se ha definido, esta salvaguardia será totalmente compatible con la aplicación de dicho procedimiento, lo que permitirá tanto ahorrar esfuerzos en la aplicación de la salvaguardia como asegurar la correcta aplicación de la misma en beneficio de la protección de los derechos fundamentales.</a:t>
            </a:r>
          </a:p>
          <a:p>
            <a:pPr algn="just" eaLnBrk="1" hangingPunct="1">
              <a:spcBef>
                <a:spcPct val="0"/>
              </a:spcBef>
            </a:pPr>
            <a:r>
              <a:rPr lang="en-US" dirty="0"/>
              <a:t>	</a:t>
            </a:r>
          </a:p>
          <a:p>
            <a:pPr algn="just" eaLnBrk="1" hangingPunct="1">
              <a:spcBef>
                <a:spcPct val="0"/>
              </a:spcBef>
            </a:pPr>
            <a:r>
              <a:rPr lang="es-ES" b="0" i="0" baseline="0" dirty="0"/>
              <a:t>El otro aspecto del elemento destacado es el principio de la base jurídica. Las salvaguardias deben estar previstas en el derecho interno, lo que permite tanto su eficacia como su conocimiento público (gracias al cual los ciudadanos podrán conocer sus derechos y obligaciones). </a:t>
            </a:r>
            <a:r>
              <a:rPr lang="es-ES" dirty="0"/>
              <a:t>Sin embargo, la noción de "Derecho interno" se entiende aquí en su sentido sustantivo, y se refiere a los actos legislativos, pero también a las normas constitucionales y a otras fuentes jurídicas como la jurisprudencia constante (fuente: informe explicativo del Convenio sobre la Ciberdelincuencia, que corresponde a la posición del Tribunal Europeo de Derechos Humanos del Consejo de Europa - TEDH).</a:t>
            </a:r>
          </a:p>
          <a:p>
            <a:endParaRPr lang="en-GB" i="0"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9</a:t>
            </a:fld>
            <a:endParaRPr lang="es-ES"/>
          </a:p>
        </p:txBody>
      </p:sp>
    </p:spTree>
    <p:extLst>
      <p:ext uri="{BB962C8B-B14F-4D97-AF65-F5344CB8AC3E}">
        <p14:creationId xmlns:p14="http://schemas.microsoft.com/office/powerpoint/2010/main" val="794326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15 del Convenio de Budapest con un elemento</a:t>
            </a:r>
            <a:r>
              <a:rPr lang="es-ES" b="0" dirty="0"/>
              <a:t> (“</a:t>
            </a:r>
            <a:r>
              <a:rPr lang="es-ES" sz="1200" b="0" kern="1200" dirty="0">
                <a:solidFill>
                  <a:srgbClr val="FF0000"/>
                </a:solidFill>
                <a:latin typeface="+mn-lt"/>
              </a:rPr>
              <a:t>principio de proporcionalidad</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eaLnBrk="1" hangingPunct="1">
              <a:spcBef>
                <a:spcPct val="0"/>
              </a:spcBef>
            </a:pPr>
            <a:r>
              <a:rPr lang="es-ES" b="0" baseline="0" dirty="0"/>
              <a:t>Según el Convenio de Budapest, las salvaguardias deben asegurar, como mínimo, el principio de proporcionalidad. </a:t>
            </a:r>
            <a:r>
              <a:rPr lang="es-ES" dirty="0"/>
              <a:t>El principio de proporcionalidad es otro principio importante, cuyo significado puede variar según los ordenamientos jurídicos. El principio de proporcionalidad exige que exista una relación razonable entre el objetivo concreto que se pretende alcanzar y los medios utilizados para lograrlo. </a:t>
            </a:r>
          </a:p>
          <a:p>
            <a:pPr eaLnBrk="1" hangingPunct="1">
              <a:spcBef>
                <a:spcPct val="0"/>
              </a:spcBef>
            </a:pPr>
            <a:endParaRPr lang="es-ES" baseline="0" dirty="0"/>
          </a:p>
          <a:p>
            <a:pPr eaLnBrk="1" hangingPunct="1">
              <a:spcBef>
                <a:spcPct val="0"/>
              </a:spcBef>
            </a:pPr>
            <a:r>
              <a:rPr lang="es-ES" dirty="0"/>
              <a:t>En los países vinculados por el TEDH, el principio de proporcionalidad asegura que ningún otro poder o procedimiento menos intrusivo permita alcanzar adecuadamente el objetivo de este poder o procedimiento, teniendo en cuenta tanto la naturaleza y las circunstancias del delito como la naturaleza y la legitimidad de los derechos fundamentales afectados. </a:t>
            </a:r>
          </a:p>
          <a:p>
            <a:pPr eaLnBrk="1" hangingPunct="1">
              <a:spcBef>
                <a:spcPct val="0"/>
              </a:spcBef>
            </a:pPr>
            <a:endParaRPr lang="es-ES" baseline="0" dirty="0"/>
          </a:p>
          <a:p>
            <a:pPr eaLnBrk="1" hangingPunct="1">
              <a:spcBef>
                <a:spcPct val="0"/>
              </a:spcBef>
            </a:pPr>
            <a:r>
              <a:rPr lang="es-ES" dirty="0"/>
              <a:t>En el marco del TEDH, se entiende que este principio incluye o va acompañado de otro principio que es el de "necesidad" del poder o del procedimiento. Se refiere a:</a:t>
            </a:r>
          </a:p>
          <a:p>
            <a:pPr marL="171450" marR="0" indent="-17145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s-ES" dirty="0"/>
              <a:t>¿existe una necesidad social imperiosa de restringir los derechos fundamentales? </a:t>
            </a:r>
          </a:p>
          <a:p>
            <a:pPr marL="171450" marR="0" indent="-17145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s-ES" dirty="0"/>
              <a:t>En caso afirmativo, ¿responde la restricción concreta a esta necesidad? </a:t>
            </a:r>
          </a:p>
          <a:p>
            <a:pPr marL="171450" marR="0" indent="-171450" algn="l" defTabSz="4572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s-ES" dirty="0"/>
              <a:t>Si es así, ¿es una respuesta proporcionada a esa necesidad? </a:t>
            </a:r>
          </a:p>
          <a:p>
            <a:pPr marL="0" marR="0" indent="0" algn="l" defTabSz="457200" rtl="0" eaLnBrk="1" fontAlgn="base" latinLnBrk="0" hangingPunct="1">
              <a:lnSpc>
                <a:spcPct val="100000"/>
              </a:lnSpc>
              <a:spcBef>
                <a:spcPct val="0"/>
              </a:spcBef>
              <a:spcAft>
                <a:spcPct val="0"/>
              </a:spcAft>
              <a:buClrTx/>
              <a:buSzTx/>
              <a:buFont typeface="Arial" panose="020B0604020202020204" pitchFamily="34" charset="0"/>
              <a:buNone/>
              <a:tabLst/>
              <a:defRPr/>
            </a:pPr>
            <a:endParaRPr lang="es-ES" i="1" baseline="0" dirty="0"/>
          </a:p>
          <a:p>
            <a:pPr marL="0" marR="0" indent="0" algn="l" defTabSz="457200" rtl="0" eaLnBrk="1" fontAlgn="base" latinLnBrk="0" hangingPunct="1">
              <a:lnSpc>
                <a:spcPct val="100000"/>
              </a:lnSpc>
              <a:spcBef>
                <a:spcPct val="0"/>
              </a:spcBef>
              <a:spcAft>
                <a:spcPct val="0"/>
              </a:spcAft>
              <a:buClrTx/>
              <a:buSzTx/>
              <a:buFont typeface="Arial" panose="020B0604020202020204" pitchFamily="34" charset="0"/>
              <a:buNone/>
              <a:tabLst/>
              <a:defRPr/>
            </a:pPr>
            <a:r>
              <a:rPr lang="es-ES" i="1" baseline="0" dirty="0"/>
              <a:t>Como ejemplo, la limitación explícita ya mencionada en el artículo 21 de que la aplicación de las medidas de interceptación se realice respecto a una serie de delitos graves, determinados por el derecho interno, es un ejemplo explícito de la aplicación del principio de proporcionalidad (véase el informe explicativo del Convenio de Budapest).</a:t>
            </a:r>
          </a:p>
          <a:p>
            <a:endParaRPr lang="en-US" i="1"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10</a:t>
            </a:fld>
            <a:endParaRPr lang="es-ES"/>
          </a:p>
        </p:txBody>
      </p:sp>
    </p:spTree>
    <p:extLst>
      <p:ext uri="{BB962C8B-B14F-4D97-AF65-F5344CB8AC3E}">
        <p14:creationId xmlns:p14="http://schemas.microsoft.com/office/powerpoint/2010/main" val="36388969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15 del Convenio de Budapest con un elemento</a:t>
            </a:r>
            <a:r>
              <a:rPr lang="es-ES" b="0" dirty="0"/>
              <a:t> (“</a:t>
            </a:r>
            <a:r>
              <a:rPr lang="es-ES" sz="1200" b="0" kern="1200" dirty="0">
                <a:solidFill>
                  <a:srgbClr val="FF0000"/>
                </a:solidFill>
                <a:latin typeface="+mn-lt"/>
              </a:rPr>
              <a:t>teniendo en cuenta la naturaleza del procedimiento o del poder de que se trate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en forma de diagrama del elemento resaltado. </a:t>
            </a:r>
          </a:p>
          <a:p>
            <a:pPr eaLnBrk="1" hangingPunct="1">
              <a:spcBef>
                <a:spcPct val="0"/>
              </a:spcBef>
            </a:pPr>
            <a:endParaRPr lang="es-ES" dirty="0"/>
          </a:p>
          <a:p>
            <a:pPr eaLnBrk="1" hangingPunct="1">
              <a:spcBef>
                <a:spcPct val="0"/>
              </a:spcBef>
            </a:pPr>
            <a:r>
              <a:rPr lang="es-ES" dirty="0"/>
              <a:t>El Convenio de Budapest no limita los tipos de condiciones y salvaguardias que pueden aplicarse.</a:t>
            </a:r>
            <a:r>
              <a:rPr lang="es-ES" b="0" dirty="0"/>
              <a:t> Este artículo solo establece una lista de salvaguardias que deben aplicarse como mínimo, en su caso, teniendo en cuenta la naturaleza del procedimiento o poder en cuestión (según el carácter más o menos intrusivo del poder o procedimiento).</a:t>
            </a:r>
          </a:p>
          <a:p>
            <a:pPr eaLnBrk="1" hangingPunct="1">
              <a:spcBef>
                <a:spcPct val="0"/>
              </a:spcBef>
            </a:pPr>
            <a:endParaRPr lang="es-ES" b="0" baseline="0" dirty="0"/>
          </a:p>
          <a:p>
            <a:pPr eaLnBrk="1" hangingPunct="1">
              <a:spcBef>
                <a:spcPct val="0"/>
              </a:spcBef>
            </a:pPr>
            <a:r>
              <a:rPr lang="es-ES" b="0" baseline="0" dirty="0"/>
              <a:t>En la diapositiva se presenta una pirámide invertida que demuestra el alcance de las condiciones y salvaguardias necesarias para cada poder procesal en función del nivel de intrusión del poder. El formador puede mencionar que cada uno de los poderes se examinará posteriormente. </a:t>
            </a:r>
          </a:p>
          <a:p>
            <a:endParaRPr lang="en-GB" b="0"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11</a:t>
            </a:fld>
            <a:endParaRPr lang="es-ES"/>
          </a:p>
        </p:txBody>
      </p:sp>
    </p:spTree>
    <p:extLst>
      <p:ext uri="{BB962C8B-B14F-4D97-AF65-F5344CB8AC3E}">
        <p14:creationId xmlns:p14="http://schemas.microsoft.com/office/powerpoint/2010/main" val="1026239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15 del Convenio de Budapest con un elemento</a:t>
            </a:r>
            <a:r>
              <a:rPr lang="es-ES" b="0" dirty="0"/>
              <a:t> (“</a:t>
            </a:r>
            <a:r>
              <a:rPr lang="es-ES" sz="1200" b="0" dirty="0">
                <a:solidFill>
                  <a:srgbClr val="FF0000"/>
                </a:solidFill>
                <a:latin typeface="+mj-lt"/>
              </a:rPr>
              <a:t>una supervisión judicial... supervisión independiente, los motivos…. Limitación… ámbito de aplicación…. duración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eaLnBrk="1" hangingPunct="1">
              <a:spcBef>
                <a:spcPct val="0"/>
              </a:spcBef>
            </a:pPr>
            <a:endParaRPr lang="es-ES" dirty="0"/>
          </a:p>
          <a:p>
            <a:pPr eaLnBrk="1" hangingPunct="1">
              <a:spcBef>
                <a:spcPct val="0"/>
              </a:spcBef>
            </a:pPr>
            <a:r>
              <a:rPr lang="es-ES" dirty="0"/>
              <a:t>Como se destaca en este elemento, las posibles salvaguardias incluyen:</a:t>
            </a:r>
          </a:p>
          <a:p>
            <a:pPr marL="171450" indent="-171450" eaLnBrk="1" hangingPunct="1">
              <a:spcBef>
                <a:spcPct val="0"/>
              </a:spcBef>
              <a:buFont typeface="Arial" panose="020B0604020202020204" pitchFamily="34" charset="0"/>
              <a:buChar char="•"/>
            </a:pPr>
            <a:r>
              <a:rPr lang="es-ES" dirty="0"/>
              <a:t>una supervisión judicial u otra de tipo independiente, </a:t>
            </a:r>
          </a:p>
          <a:p>
            <a:pPr marL="171450" indent="-171450" eaLnBrk="1" hangingPunct="1">
              <a:spcBef>
                <a:spcPct val="0"/>
              </a:spcBef>
              <a:buFont typeface="Arial" panose="020B0604020202020204" pitchFamily="34" charset="0"/>
              <a:buChar char="•"/>
            </a:pPr>
            <a:r>
              <a:rPr lang="es-ES" dirty="0"/>
              <a:t>motivos que justifican la aplicación, </a:t>
            </a:r>
          </a:p>
          <a:p>
            <a:pPr marL="171450" indent="-171450" eaLnBrk="1" hangingPunct="1">
              <a:spcBef>
                <a:spcPct val="0"/>
              </a:spcBef>
              <a:buFont typeface="Arial" panose="020B0604020202020204" pitchFamily="34" charset="0"/>
              <a:buChar char="•"/>
            </a:pPr>
            <a:r>
              <a:rPr lang="es-ES" dirty="0"/>
              <a:t>y la limitación del alcance y la vigencia de dicho poder o procedimiento. </a:t>
            </a:r>
          </a:p>
          <a:p>
            <a:pPr eaLnBrk="1" hangingPunct="1">
              <a:spcBef>
                <a:spcPct val="0"/>
              </a:spcBef>
            </a:pPr>
            <a:endParaRPr lang="es-ES" dirty="0"/>
          </a:p>
          <a:p>
            <a:pPr eaLnBrk="1" hangingPunct="1">
              <a:spcBef>
                <a:spcPct val="0"/>
              </a:spcBef>
            </a:pPr>
            <a:r>
              <a:rPr lang="es-ES" b="0" dirty="0"/>
              <a:t>La supervisión independiente y la limitación del alcance y del tiempo son salvaguardias tradicionales que aseguran la proporcionalidad de las medidas intrusivas, imponiendo límites a estas medidas y permitiendo la verificación independiente del respeto de estas limitaciones y de los demás principios que aseguran la protección de los derechos. </a:t>
            </a:r>
          </a:p>
          <a:p>
            <a:pPr eaLnBrk="1" hangingPunct="1">
              <a:spcBef>
                <a:spcPct val="0"/>
              </a:spcBef>
            </a:pPr>
            <a:endParaRPr lang="es-ES" baseline="0" dirty="0"/>
          </a:p>
          <a:p>
            <a:pPr eaLnBrk="1" hangingPunct="1">
              <a:spcBef>
                <a:spcPct val="0"/>
              </a:spcBef>
            </a:pPr>
            <a:r>
              <a:rPr lang="es-ES" b="0" baseline="0" dirty="0"/>
              <a:t>La especificación de los motivos que justifican la medida intrusiva es otro de los principios que tradicionalmente aseguran tanto la necesidad como la proporcionalidad de esta medida (esta especificación permite verificar si la medida que limita las libertades es efectivamente necesaria, y si esta medida es proporcionada con respecto al objetivo específico que se pretende alcanzar). </a:t>
            </a:r>
          </a:p>
          <a:p>
            <a:pPr eaLnBrk="1" hangingPunct="1">
              <a:spcBef>
                <a:spcPct val="0"/>
              </a:spcBef>
            </a:pPr>
            <a:endParaRPr lang="es-ES" baseline="0" dirty="0"/>
          </a:p>
          <a:p>
            <a:pPr eaLnBrk="1" hangingPunct="1">
              <a:spcBef>
                <a:spcPct val="0"/>
              </a:spcBef>
            </a:pPr>
            <a:r>
              <a:rPr lang="es-ES" dirty="0"/>
              <a:t>La idea de que las salvaguardias deben aplicarse en la medida en que sean "</a:t>
            </a:r>
            <a:r>
              <a:rPr lang="es-ES" i="1" dirty="0"/>
              <a:t>teniendo en cuenta la naturaleza del procedimiento o del poder de que se trate</a:t>
            </a:r>
            <a:r>
              <a:rPr lang="es-ES" dirty="0"/>
              <a:t>" merece examinarse de forma más detallada. Esta indicación recuerda por tercera vez la importancia de tener en cuenta las circunstancias del entorno para determinar las salvaguardias adecuadas. Por ejemplo, como se recuerda en el informe explicativo del Convenio sobre la Ciberdelincuencia, “</a:t>
            </a:r>
            <a:r>
              <a:rPr lang="es-ES" sz="1200" b="0" i="1" u="none" strike="noStrike" kern="1200" baseline="0" dirty="0">
                <a:solidFill>
                  <a:schemeClr val="tx1"/>
                </a:solidFill>
                <a:latin typeface="+mn-lt"/>
              </a:rPr>
              <a:t>Las Partes deberían aplicar condiciones y salvaguardias claras</a:t>
            </a:r>
            <a:r>
              <a:rPr lang="es-ES" sz="1200" b="0" i="0" u="none" strike="noStrike" kern="1200" baseline="0" dirty="0">
                <a:solidFill>
                  <a:schemeClr val="tx1"/>
                </a:solidFill>
                <a:latin typeface="+mn-lt"/>
              </a:rPr>
              <a:t>” como las mencionadas en el §2 mencionado en esta diapositiva “</a:t>
            </a:r>
            <a:r>
              <a:rPr lang="es-ES" sz="1200" b="0" i="1" u="none" strike="noStrike" kern="1200" baseline="0" dirty="0">
                <a:solidFill>
                  <a:schemeClr val="tx1"/>
                </a:solidFill>
                <a:latin typeface="+mn-lt"/>
              </a:rPr>
              <a:t>por lo que respecta a la interceptación, habida cuenta de su carácter intrusivo</a:t>
            </a:r>
            <a:r>
              <a:rPr lang="es-ES" sz="1200" b="0" i="0" u="none" strike="noStrike" kern="1200" baseline="0" dirty="0">
                <a:solidFill>
                  <a:schemeClr val="tx1"/>
                </a:solidFill>
                <a:latin typeface="+mn-lt"/>
              </a:rPr>
              <a:t>”, pero no se aplicarán igualmente a la conservación de datos. Algunas circunstancias específicas pueden requerir salvaguardias que no se enumeran en el artículo 15. Según el informe explicativo, estas otras salvaguardias “</a:t>
            </a:r>
            <a:r>
              <a:rPr lang="es-ES" sz="1200" b="0" i="1" u="none" strike="noStrike" kern="1200" baseline="0" dirty="0">
                <a:solidFill>
                  <a:schemeClr val="tx1"/>
                </a:solidFill>
                <a:latin typeface="+mn-lt"/>
              </a:rPr>
              <a:t>que deberían preverse en las leyes nacionales incluyen el derecho contra la autoinculpación, los privilegios jurídicos y la especificidad de las personas o lugares que sean objeto de la aplicación de la medida</a:t>
            </a:r>
            <a:r>
              <a:rPr lang="es-ES" sz="1200" b="0" i="0" u="none" strike="noStrike" kern="1200" baseline="0" dirty="0">
                <a:solidFill>
                  <a:schemeClr val="tx1"/>
                </a:solidFill>
                <a:latin typeface="+mn-lt"/>
              </a:rPr>
              <a:t>” (por ejemplo, debería reforzarse la protección de los periodistas, los jueces y los despachos de abogados y la correspondencia). </a:t>
            </a:r>
            <a:endParaRPr lang="es-ES" dirty="0"/>
          </a:p>
          <a:p>
            <a:pPr eaLnBrk="1" hangingPunct="1">
              <a:spcBef>
                <a:spcPct val="0"/>
              </a:spcBef>
            </a:pPr>
            <a:endParaRPr lang="es-ES" dirty="0"/>
          </a:p>
          <a:p>
            <a:pPr marL="0" marR="0" indent="0" algn="l" defTabSz="457200" rtl="0" eaLnBrk="1" fontAlgn="base" latinLnBrk="0" hangingPunct="1">
              <a:lnSpc>
                <a:spcPct val="100000"/>
              </a:lnSpc>
              <a:spcBef>
                <a:spcPct val="0"/>
              </a:spcBef>
              <a:spcAft>
                <a:spcPct val="0"/>
              </a:spcAft>
              <a:buClrTx/>
              <a:buSzTx/>
              <a:buFontTx/>
              <a:buNone/>
              <a:tabLst/>
              <a:defRPr/>
            </a:pPr>
            <a:r>
              <a:rPr lang="es-ES" dirty="0"/>
              <a:t>Por último, el apartado 3 del artículo 15 evoca la necesidad de considerar el impacto de los poderes y procedimientos sobre los derechos, responsabilidades e intereses legítimos de terceros, en la medida en que sea compatible con el interés público, en particular con la buena administración de justicia. Este requisito es el segundo aspecto del principio de proporcionalidad, que se ha mencionado al definir este principio en la diapositiva anterior. </a:t>
            </a:r>
          </a:p>
          <a:p>
            <a:pPr marL="0" marR="0" indent="0" algn="l" defTabSz="457200" rtl="0" eaLnBrk="1" fontAlgn="base" latinLnBrk="0" hangingPunct="1">
              <a:lnSpc>
                <a:spcPct val="100000"/>
              </a:lnSpc>
              <a:spcBef>
                <a:spcPct val="0"/>
              </a:spcBef>
              <a:spcAft>
                <a:spcPct val="0"/>
              </a:spcAft>
              <a:buClrTx/>
              <a:buSzTx/>
              <a:buFontTx/>
              <a:buNone/>
              <a:tabLst/>
              <a:defRPr/>
            </a:pPr>
            <a:endParaRPr lang="es-ES" dirty="0"/>
          </a:p>
          <a:p>
            <a:pPr eaLnBrk="1" hangingPunct="1">
              <a:spcBef>
                <a:spcPct val="0"/>
              </a:spcBef>
            </a:pPr>
            <a:r>
              <a:rPr lang="es-ES" dirty="0"/>
              <a:t>El principio de proporcionalidad consiste en asegurar que ningún otro poder o procedimiento menos intrusivo permita alcanzar adecuadamente el objetivo de este poder o procedimiento, teniendo en cuenta tanto la naturaleza y las circunstancias del delito como la naturaleza y la legitimidad de los derechos fundamentales afectados. En el párrafo 3 del artículo 15 se trata la última parte de esta última frase, garantizando que las salvaguardias aplicadas tengan en cuenta el impacto sobre los derechos fundamentales, las responsabilidades y los intereses legítimos de terceros. </a:t>
            </a:r>
          </a:p>
          <a:p>
            <a:endParaRPr lang="en-GB"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12</a:t>
            </a:fld>
            <a:endParaRPr lang="es-ES"/>
          </a:p>
        </p:txBody>
      </p:sp>
    </p:spTree>
    <p:extLst>
      <p:ext uri="{BB962C8B-B14F-4D97-AF65-F5344CB8AC3E}">
        <p14:creationId xmlns:p14="http://schemas.microsoft.com/office/powerpoint/2010/main" val="3924663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15 del Convenio de Budapest con un elemento</a:t>
            </a:r>
            <a:r>
              <a:rPr lang="es-ES" b="0" dirty="0"/>
              <a:t> (“</a:t>
            </a:r>
            <a:r>
              <a:rPr lang="es-ES" sz="1200" b="0" dirty="0">
                <a:solidFill>
                  <a:srgbClr val="FF0000"/>
                </a:solidFill>
                <a:latin typeface="+mj-lt"/>
              </a:rPr>
              <a:t>interés público... buena administración de la justicia... derechos, responsabilidades e intereses legítimos de terceros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eaLnBrk="1" hangingPunct="1">
              <a:spcBef>
                <a:spcPct val="0"/>
              </a:spcBef>
            </a:pPr>
            <a:endParaRPr lang="es-ES" baseline="0" dirty="0"/>
          </a:p>
          <a:p>
            <a:pPr eaLnBrk="1" hangingPunct="1">
              <a:spcBef>
                <a:spcPct val="0"/>
              </a:spcBef>
            </a:pPr>
            <a:r>
              <a:rPr lang="es-ES" dirty="0"/>
              <a:t>Este elemento limita la necesidad de reducir los impactos del poder o del procedimiento a la situación en la que esta reducción es "coherente con el interés público, en particular con la buena administración de la justicia". Esto significa que el impacto de los poderes o procedimientos debe evaluarse en primer lugar en relación con la buena administración de justicia y otros intereses públicos (por ejemplo, la seguridad y la salud públicas y otros intereses, incluidos los intereses de las víctimas y el respeto a la vida privada). En la medida en que la limitación del impacto del poder o del procedimiento sobre otros derechos e intereses sea compatible con la salvaguardia de estos intereses públicos, deberán aplicarse otras salvaguardias para salvaguardar estos otros intereses, como "la minimización de la interrupción de los servicios a los consumidores, la exención de responsabilidad por revelar o facilitar la revelación de información a que hace referencia este capítulo, o la protección de intereses patrimoniales" (véase [1] el informe explicativo del Convenio sobre la Ciberdelincuencia, § 148).</a:t>
            </a:r>
          </a:p>
          <a:p>
            <a:pPr eaLnBrk="1" hangingPunct="1">
              <a:spcBef>
                <a:spcPct val="0"/>
              </a:spcBef>
            </a:pPr>
            <a:endParaRPr lang="es-ES" baseline="0" dirty="0"/>
          </a:p>
          <a:p>
            <a:pPr marL="0" marR="0" indent="0" algn="l" defTabSz="457200" rtl="0" eaLnBrk="1" fontAlgn="base" latinLnBrk="0" hangingPunct="1">
              <a:lnSpc>
                <a:spcPct val="100000"/>
              </a:lnSpc>
              <a:spcBef>
                <a:spcPct val="0"/>
              </a:spcBef>
              <a:spcAft>
                <a:spcPct val="0"/>
              </a:spcAft>
              <a:buClrTx/>
              <a:buSzTx/>
              <a:buFontTx/>
              <a:buNone/>
              <a:tabLst/>
              <a:defRPr/>
            </a:pPr>
            <a:r>
              <a:rPr lang="es-ES" b="1" i="1" u="sng" dirty="0"/>
              <a:t>Referencias:</a:t>
            </a:r>
          </a:p>
          <a:p>
            <a:pPr marL="0" marR="0" indent="0" algn="l" defTabSz="457200" rtl="0" eaLnBrk="1" fontAlgn="base" latinLnBrk="0" hangingPunct="1">
              <a:lnSpc>
                <a:spcPct val="100000"/>
              </a:lnSpc>
              <a:spcBef>
                <a:spcPct val="0"/>
              </a:spcBef>
              <a:spcAft>
                <a:spcPct val="0"/>
              </a:spcAft>
              <a:buClrTx/>
              <a:buSzTx/>
              <a:buFontTx/>
              <a:buNone/>
              <a:tabLst/>
              <a:defRPr/>
            </a:pPr>
            <a:r>
              <a:rPr lang="es-ES" sz="1200" baseline="30000" dirty="0"/>
              <a:t>[1] </a:t>
            </a:r>
            <a:r>
              <a:rPr lang="es-ES" sz="1200" dirty="0"/>
              <a:t>Informe explicativo del Convenio sobre la Ciberdelincuencia, §148.</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13</a:t>
            </a:fld>
            <a:endParaRPr lang="es-ES"/>
          </a:p>
        </p:txBody>
      </p:sp>
    </p:spTree>
    <p:extLst>
      <p:ext uri="{BB962C8B-B14F-4D97-AF65-F5344CB8AC3E}">
        <p14:creationId xmlns:p14="http://schemas.microsoft.com/office/powerpoint/2010/main" val="420151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Este conjunto de diapositivas explorará dos importantes poderes procesales relacionados con la conservación de los datos informáticos almacenados y la revelación parcial de los datos relativos al tráfico, tal como se establece en los artículos 16 y 17 del Convenio de Budapest. </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14</a:t>
            </a:fld>
            <a:endParaRPr lang="es-ES"/>
          </a:p>
        </p:txBody>
      </p:sp>
    </p:spTree>
    <p:extLst>
      <p:ext uri="{BB962C8B-B14F-4D97-AF65-F5344CB8AC3E}">
        <p14:creationId xmlns:p14="http://schemas.microsoft.com/office/powerpoint/2010/main" val="4125554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r>
              <a:rPr lang="es-ES" dirty="0"/>
              <a:t>Los artículos 16 y 17 describen la conservación rápida de los datos informáticos y la conservación rápida y la revelación de datos informáticos. Ambas disposiciones son muy innovadoras y extremadamente significativas. </a:t>
            </a:r>
          </a:p>
          <a:p>
            <a:pPr eaLnBrk="1" fontAlgn="auto" hangingPunct="1">
              <a:spcBef>
                <a:spcPts val="0"/>
              </a:spcBef>
              <a:spcAft>
                <a:spcPts val="0"/>
              </a:spcAft>
              <a:defRPr/>
            </a:pPr>
            <a:endParaRPr lang="es-ES" dirty="0"/>
          </a:p>
          <a:p>
            <a:pPr eaLnBrk="1" fontAlgn="auto" hangingPunct="1">
              <a:spcBef>
                <a:spcPts val="0"/>
              </a:spcBef>
              <a:spcAft>
                <a:spcPts val="0"/>
              </a:spcAft>
              <a:defRPr/>
            </a:pPr>
            <a:r>
              <a:rPr lang="es-ES" dirty="0"/>
              <a:t>Las pruebas tradicionales permanecerán en la escena del crimen, en última instancia, durante un largo período de tiempo, pero los datos digitales —pruebas electrónicas—, son muy volátiles y pueden desaparecer muy rápidamente: una vez perdidos o destruidos, serán difíciles de recuperar. </a:t>
            </a:r>
          </a:p>
          <a:p>
            <a:pPr eaLnBrk="1" fontAlgn="auto" hangingPunct="1">
              <a:spcBef>
                <a:spcPts val="0"/>
              </a:spcBef>
              <a:spcAft>
                <a:spcPts val="0"/>
              </a:spcAft>
              <a:defRPr/>
            </a:pPr>
            <a:endParaRPr lang="es-ES" i="1" dirty="0"/>
          </a:p>
          <a:p>
            <a:pPr eaLnBrk="1" fontAlgn="auto" hangingPunct="1">
              <a:spcBef>
                <a:spcPts val="0"/>
              </a:spcBef>
              <a:spcAft>
                <a:spcPts val="0"/>
              </a:spcAft>
              <a:defRPr/>
            </a:pPr>
            <a:r>
              <a:rPr lang="es-ES" i="0" dirty="0"/>
              <a:t>Los datos relativos al tráfico, por ejemplo, son muy útiles para identificar al autor de un delito. Pero este tipo de información no está disponible sistemáticamente. Por lo tanto, asegurar su conservación implica la existencia de un instrumento jurídico que permita a los agentes de la ley ordenar la conservación de dicha información volátil y comunicarla a otros servicios.</a:t>
            </a:r>
          </a:p>
          <a:p>
            <a:pPr eaLnBrk="1" fontAlgn="auto" hangingPunct="1">
              <a:spcBef>
                <a:spcPts val="0"/>
              </a:spcBef>
              <a:spcAft>
                <a:spcPts val="0"/>
              </a:spcAft>
              <a:defRPr/>
            </a:pPr>
            <a:endParaRPr lang="es-ES" i="1" dirty="0"/>
          </a:p>
          <a:p>
            <a:pPr eaLnBrk="1" fontAlgn="auto" hangingPunct="1">
              <a:spcBef>
                <a:spcPts val="0"/>
              </a:spcBef>
              <a:spcAft>
                <a:spcPts val="0"/>
              </a:spcAft>
              <a:defRPr/>
            </a:pPr>
            <a:r>
              <a:rPr lang="es-ES" i="1" dirty="0"/>
              <a:t>  Algunos países aplican una legislación sobre la conservación de datos. Fuera de Europa, la mayoría de los países aún no han aplicado dicha legislación. </a:t>
            </a:r>
            <a:r>
              <a:rPr lang="es-ES" b="0" i="1" u="none" dirty="0">
                <a:solidFill>
                  <a:srgbClr val="FF0000"/>
                </a:solidFill>
              </a:rPr>
              <a:t>Dentro de la Unión Europea, algunas legislaciones nacionales de conservación de datos han sido declaradas contrarias a la Constitución nacional por falta de salvaguardias adecuadas (por ejemplo, en Alemania y en Eslovenia), y la propia Directiva de conservación de datos de la UE ha sido declarada desproporcionada por el Tribunal de Justicia Europeo (debido a que su ámbito de aplicación es demasiado amplio y a la falta de salvaguardias) y, por tanto, contraria a la Carta de los Derechos Fundamentales de la UE y al Convenio Europeo de Derechos Humanos (</a:t>
            </a:r>
            <a:r>
              <a:rPr lang="es-ES" sz="1200" b="0" i="1" u="none" kern="1200" dirty="0">
                <a:solidFill>
                  <a:srgbClr val="FF0000"/>
                </a:solidFill>
                <a:effectLst/>
                <a:latin typeface="+mn-lt"/>
              </a:rPr>
              <a:t>sentencia del Tribunal, de 8 de abril de 2014, asuntos acumulados C-293/12 y C-594/12, caso "Digital </a:t>
            </a:r>
            <a:r>
              <a:rPr lang="es-ES" sz="1200" b="0" i="1" u="none" kern="1200" dirty="0" err="1">
                <a:solidFill>
                  <a:srgbClr val="FF0000"/>
                </a:solidFill>
                <a:effectLst/>
                <a:latin typeface="+mn-lt"/>
              </a:rPr>
              <a:t>Rights</a:t>
            </a:r>
            <a:r>
              <a:rPr lang="es-ES" sz="1200" b="0" i="1" u="none" kern="1200" dirty="0">
                <a:solidFill>
                  <a:srgbClr val="FF0000"/>
                </a:solidFill>
                <a:effectLst/>
                <a:latin typeface="+mn-lt"/>
              </a:rPr>
              <a:t> </a:t>
            </a:r>
            <a:r>
              <a:rPr lang="es-ES" sz="1200" b="0" i="1" u="none" kern="1200" dirty="0" err="1">
                <a:solidFill>
                  <a:srgbClr val="FF0000"/>
                </a:solidFill>
                <a:effectLst/>
                <a:latin typeface="+mn-lt"/>
              </a:rPr>
              <a:t>Ireland</a:t>
            </a:r>
            <a:r>
              <a:rPr lang="es-ES" sz="1200" b="0" i="1" u="none" kern="1200" dirty="0">
                <a:solidFill>
                  <a:srgbClr val="FF0000"/>
                </a:solidFill>
                <a:effectLst/>
                <a:latin typeface="+mn-lt"/>
              </a:rPr>
              <a:t> </a:t>
            </a:r>
            <a:r>
              <a:rPr lang="es-ES" sz="1200" b="0" i="1" u="none" kern="1200" dirty="0" err="1">
                <a:solidFill>
                  <a:srgbClr val="FF0000"/>
                </a:solidFill>
                <a:effectLst/>
                <a:latin typeface="+mn-lt"/>
              </a:rPr>
              <a:t>Ltd</a:t>
            </a:r>
            <a:r>
              <a:rPr lang="es-ES" sz="1200" b="0" i="1" u="none" kern="1200" dirty="0">
                <a:solidFill>
                  <a:srgbClr val="FF0000"/>
                </a:solidFill>
                <a:effectLst/>
                <a:latin typeface="+mn-lt"/>
              </a:rPr>
              <a:t>“</a:t>
            </a:r>
            <a:r>
              <a:rPr lang="es-ES" b="0" i="1" u="none" dirty="0">
                <a:solidFill>
                  <a:srgbClr val="FF0000"/>
                </a:solidFill>
              </a:rPr>
              <a:t>). Esta situación proporciona una primera visión de la importancia del artículo 15 del Convenio de Budapest sobre las condiciones y salvaguardias, que se examinará en la Parte II. </a:t>
            </a:r>
          </a:p>
          <a:p>
            <a:pPr eaLnBrk="1" fontAlgn="auto" hangingPunct="1">
              <a:spcBef>
                <a:spcPts val="0"/>
              </a:spcBef>
              <a:spcAft>
                <a:spcPts val="0"/>
              </a:spcAft>
              <a:defRPr/>
            </a:pPr>
            <a:endParaRPr lang="es-ES" dirty="0"/>
          </a:p>
          <a:p>
            <a:pPr marL="0" marR="0" indent="0" algn="l" defTabSz="457200" rtl="0" eaLnBrk="1" fontAlgn="auto" latinLnBrk="0" hangingPunct="1">
              <a:lnSpc>
                <a:spcPct val="100000"/>
              </a:lnSpc>
              <a:spcBef>
                <a:spcPts val="0"/>
              </a:spcBef>
              <a:spcAft>
                <a:spcPts val="0"/>
              </a:spcAft>
              <a:buClrTx/>
              <a:buSzTx/>
              <a:buFontTx/>
              <a:buNone/>
              <a:tabLst/>
              <a:defRPr/>
            </a:pPr>
            <a:r>
              <a:rPr lang="es-ES" dirty="0"/>
              <a:t>El Convenio de Budapest </a:t>
            </a:r>
            <a:r>
              <a:rPr lang="es-ES" sz="1200" kern="1200" dirty="0">
                <a:solidFill>
                  <a:schemeClr val="tx1"/>
                </a:solidFill>
                <a:effectLst/>
                <a:latin typeface="+mn-lt"/>
              </a:rPr>
              <a:t>no contiene ninguna disposición sobre la conservación de datos. Los artículos 16 y 17 se refieren a datos específicos necesarios en una investigación o procedimiento concreto. No se aplican a la recopilación y conservación en tiempo real de los datos relativos al tráfico futuro ni al acceso en tiempo real a los datos relativos al contenido. Estos artículos organizan</a:t>
            </a:r>
            <a:r>
              <a:rPr lang="es-ES" dirty="0"/>
              <a:t> la “conservación rápida” como medida provisional inmediata para conservar las pruebas y conceder tiempo para obtener órdenes judiciales de confiscación o divulgación de los datos. El artículo 16 se refiere a los datos relativos al tráfico y al contenido. El artículo 17 se refiere más específicamente a los datos relativos al tráfico. </a:t>
            </a:r>
          </a:p>
          <a:p>
            <a:pPr marL="0" marR="0" indent="0" algn="l" defTabSz="457200" rtl="0" eaLnBrk="1" fontAlgn="auto" latinLnBrk="0" hangingPunct="1">
              <a:lnSpc>
                <a:spcPct val="100000"/>
              </a:lnSpc>
              <a:spcBef>
                <a:spcPts val="0"/>
              </a:spcBef>
              <a:spcAft>
                <a:spcPts val="0"/>
              </a:spcAft>
              <a:buClrTx/>
              <a:buSzTx/>
              <a:buFontTx/>
              <a:buNone/>
              <a:tabLst/>
              <a:defRPr/>
            </a:pPr>
            <a:endParaRPr lang="es-ES" dirty="0"/>
          </a:p>
          <a:p>
            <a:pPr marL="0" marR="0" indent="0" algn="l" defTabSz="457200" rtl="0" eaLnBrk="1" fontAlgn="auto" latinLnBrk="0" hangingPunct="1">
              <a:lnSpc>
                <a:spcPct val="100000"/>
              </a:lnSpc>
              <a:spcBef>
                <a:spcPts val="0"/>
              </a:spcBef>
              <a:spcAft>
                <a:spcPts val="0"/>
              </a:spcAft>
              <a:buClrTx/>
              <a:buSzTx/>
              <a:buFontTx/>
              <a:buNone/>
              <a:tabLst/>
              <a:defRPr/>
            </a:pPr>
            <a:r>
              <a:rPr lang="es-ES" dirty="0"/>
              <a:t>Notas: </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s-ES" dirty="0"/>
              <a:t>La distinción entre los datos relativos al tráfico y los datos relativos al contenido se justifica por el hecho de que los primeros son más sensibles;</a:t>
            </a:r>
          </a:p>
          <a:p>
            <a:pPr marL="171450" marR="0" indent="-171450" algn="l" defTabSz="457200" rtl="0" eaLnBrk="1" fontAlgn="auto" latinLnBrk="0" hangingPunct="1">
              <a:lnSpc>
                <a:spcPct val="100000"/>
              </a:lnSpc>
              <a:spcBef>
                <a:spcPts val="0"/>
              </a:spcBef>
              <a:spcAft>
                <a:spcPts val="0"/>
              </a:spcAft>
              <a:buClrTx/>
              <a:buSzTx/>
              <a:buFontTx/>
              <a:buChar char="-"/>
              <a:tabLst/>
              <a:defRPr/>
            </a:pPr>
            <a:r>
              <a:rPr lang="es-ES" dirty="0"/>
              <a:t>Las Partes en el Convenio pueden ir más allá de los niveles mínimos aquí descritos.</a:t>
            </a:r>
          </a:p>
          <a:p>
            <a:pP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37054894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En esta diapositiva se muestra una captura de pantalla de un caso interesante de un individuo que ha incumplido una orden de conservación emitida en relación con pruebas digitales. El formador debe hacer hincapié en que la orden de conservación se dictó en relación con una demanda civil, y no es equivalente a la orden de presentación que se emitiría en virtud del artículo 16 del Convenio de Budapest. Sin embargo, el principio establecido en el caso puede utilizarse para explicar cómo el Convenio de Budapest sólo permite la conservación en relación con datos informáticos específicos, y no permitiría necesariamente solicitar la conservación de cantidades indiscriminadas de datos. </a:t>
            </a:r>
          </a:p>
          <a:p>
            <a:endParaRPr lang="aa-ET"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16</a:t>
            </a:fld>
            <a:endParaRPr lang="es-ES" altLang="en-US"/>
          </a:p>
        </p:txBody>
      </p:sp>
    </p:spTree>
    <p:extLst>
      <p:ext uri="{BB962C8B-B14F-4D97-AF65-F5344CB8AC3E}">
        <p14:creationId xmlns:p14="http://schemas.microsoft.com/office/powerpoint/2010/main" val="32564986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ordenar o imponer de otro modo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particular, en esta diapositiva se enumeran los posibles medios a través de los cuales se puede efectuar la conservación rápida de los datos informáticos almacenados. El Convenio de Budapest es flexible y permite a las Partes especificar en su legislación nacional los medios a través de los cuales debe ejercerse el poder de conservar de manera rápida los datos informáticos almacenados.</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17</a:t>
            </a:fld>
            <a:endParaRPr lang="es-ES"/>
          </a:p>
        </p:txBody>
      </p:sp>
    </p:spTree>
    <p:extLst>
      <p:ext uri="{BB962C8B-B14F-4D97-AF65-F5344CB8AC3E}">
        <p14:creationId xmlns:p14="http://schemas.microsoft.com/office/powerpoint/2010/main" val="644165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conservación rápida</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conservación rápida es uno de los poderes procesales clave en asuntos relacionados con las pruebas electrónicas. Dada la volatilidad de los datos informáticos y la facilidad con la que se pueden borrar, modificar o alterar, y dado que muchos proveedores de servicios y personas no los retienen durante largos periodos de tiempo, es necesario que exista un poder procesal que asegure una conservación rápida.  El uso de este poder protege contra el borrado, la alteración, la modificación o cualquier otro cambio en el estado o la calidad de los datos informáticos.</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18</a:t>
            </a:fld>
            <a:endParaRPr lang="es-ES"/>
          </a:p>
        </p:txBody>
      </p:sp>
    </p:spTree>
    <p:extLst>
      <p:ext uri="{BB962C8B-B14F-4D97-AF65-F5344CB8AC3E}">
        <p14:creationId xmlns:p14="http://schemas.microsoft.com/office/powerpoint/2010/main" val="11682525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datos electrónicos específicos, incluidos los datos relativos al tráfico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poder de ordenar u obtener de forma similar la conservación rápida de los datos no es equivalente al concepto de retención de datos, por lo que es necesario que la autoridad competente que ordena u obtiene de forma similar la conservación rápida de los datos informáticos almacenados pueda hacer lo mismo solo con respecto a los datos especificados, y no imponer de forma general la obligación de que las personas retengan cantidades indeterminadas o indiscriminadas de datos.</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19</a:t>
            </a:fld>
            <a:endParaRPr lang="es-ES"/>
          </a:p>
        </p:txBody>
      </p:sp>
    </p:spTree>
    <p:extLst>
      <p:ext uri="{BB962C8B-B14F-4D97-AF65-F5344CB8AC3E}">
        <p14:creationId xmlns:p14="http://schemas.microsoft.com/office/powerpoint/2010/main" val="3373600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almacenados por medio de un sistema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poder procesal no se puede utilizar para obligar a ninguna persona a conservar datos que ya no existen; o que no han sido almacenados por medio de un sistema informático.  Esto se diferencia una vez más de la obligación de retener datos, que puede aplicarse a datos que no existen.</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20</a:t>
            </a:fld>
            <a:endParaRPr lang="es-ES"/>
          </a:p>
        </p:txBody>
      </p:sp>
    </p:spTree>
    <p:extLst>
      <p:ext uri="{BB962C8B-B14F-4D97-AF65-F5344CB8AC3E}">
        <p14:creationId xmlns:p14="http://schemas.microsoft.com/office/powerpoint/2010/main" val="9014597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motivos para creer que dichos datos son particularmente susceptibles de pérdida o de modificación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algunas jurisdicciones, los funcionarios encargados de la aplicación de la ley deben convencer a las autoridades competentes de que los datos informáticos almacenados cuya conservación rápida se solicita son vulnerables a la pérdida o a la modificación. Esto incluye tanto la vulnerabilidad a la pérdida/modificación intencionada de los datos informáticos, como la pérdida/modificación no intencionada como resultado del almacenamiento no seguro de los datos informáticos.</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21</a:t>
            </a:fld>
            <a:endParaRPr lang="es-ES"/>
          </a:p>
        </p:txBody>
      </p:sp>
    </p:spTree>
    <p:extLst>
      <p:ext uri="{BB962C8B-B14F-4D97-AF65-F5344CB8AC3E}">
        <p14:creationId xmlns:p14="http://schemas.microsoft.com/office/powerpoint/2010/main" val="20826079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poder o bajo el control</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 autoridad competente solo podrá ordenar a una persona que conserve los datos informáticos almacenados cuando dichos datos informáticos especificados estén en posesión o bajo el control de dicha persona. En esta diapositiva se distingue entre la posesión (es decir, la posesión física) y el control (es decir, el libre control sobre los datos, aunque no estén en su posesión física).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22</a:t>
            </a:fld>
            <a:endParaRPr lang="es-ES"/>
          </a:p>
        </p:txBody>
      </p:sp>
    </p:spTree>
    <p:extLst>
      <p:ext uri="{BB962C8B-B14F-4D97-AF65-F5344CB8AC3E}">
        <p14:creationId xmlns:p14="http://schemas.microsoft.com/office/powerpoint/2010/main" val="3992907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el tiempo necesario hasta un máximo de noventa días…. puedan obtener su revelación… renovación de dicha orden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algn="just"/>
            <a:r>
              <a:rPr lang="es-ES" dirty="0"/>
              <a:t>Es importante reconocer que la conservación es un poder temporal; y no permite a los funcionarios encargados de la aplicación de la ley ordenar a las personas que conserven los datos indefinidamente. Se trata de una medida meramente temporal que no pretende frustrar el ejercicio de otros poderes procesales, a saber, la presentación o el registro y confiscación de datos informáticos. El Convenio de Budapest exige que las Partes establezcan un plazo máximo de 90 días para ordenar la conservación, mientras que el plazo específico para un caso concreto debe especificarse en la orden de conservación.</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23</a:t>
            </a:fld>
            <a:endParaRPr lang="es-ES"/>
          </a:p>
        </p:txBody>
      </p:sp>
    </p:spTree>
    <p:extLst>
      <p:ext uri="{BB962C8B-B14F-4D97-AF65-F5344CB8AC3E}">
        <p14:creationId xmlns:p14="http://schemas.microsoft.com/office/powerpoint/2010/main" val="18339910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16 del Convenio de Budapest con un elemento</a:t>
            </a:r>
            <a:r>
              <a:rPr lang="es-ES" b="0" dirty="0"/>
              <a:t> (“</a:t>
            </a:r>
            <a:r>
              <a:rPr lang="es-ES" sz="1200" b="0" dirty="0">
                <a:solidFill>
                  <a:srgbClr val="FF0000"/>
                </a:solidFill>
                <a:latin typeface="+mj-lt"/>
              </a:rPr>
              <a:t>mantener en secreto la ejecución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Es fundamental que el destinatario de la orden de presentación mantenga la confidencialidad en relación con la adopción de las medidas de conservación, ya que de lo contrario la medida podría verse frustrada. </a:t>
            </a:r>
          </a:p>
          <a:p>
            <a:r>
              <a:rPr lang="es-ES" dirty="0"/>
              <a:t> </a:t>
            </a: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24</a:t>
            </a:fld>
            <a:endParaRPr lang="es-ES"/>
          </a:p>
        </p:txBody>
      </p:sp>
    </p:spTree>
    <p:extLst>
      <p:ext uri="{BB962C8B-B14F-4D97-AF65-F5344CB8AC3E}">
        <p14:creationId xmlns:p14="http://schemas.microsoft.com/office/powerpoint/2010/main" val="12743227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91308" y="4400550"/>
            <a:ext cx="5486400" cy="3600450"/>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diapositiva muestra el mapa de una comunicación que comienza en Guadalajara, México, y llega a Moscú, Rusia. La imagen muestra cómo una comunicación se transfiere a través de varios países y diferentes proveedores de servicios. Una parte importante de una investigación en la que intervienen pruebas electrónicas es identificar sin demora a todos los proveedores de servicios implicados en la transmisión de una comunicación. Esto se debe a que muchos proveedores de servicios no conservan los datos, por lo que una investigación puede verse frustrada si no se identifica a dichos proveedores de servicios a fin de poder conservar los datos pertinentes.</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25</a:t>
            </a:fld>
            <a:endParaRPr lang="es-ES"/>
          </a:p>
        </p:txBody>
      </p:sp>
    </p:spTree>
    <p:extLst>
      <p:ext uri="{BB962C8B-B14F-4D97-AF65-F5344CB8AC3E}">
        <p14:creationId xmlns:p14="http://schemas.microsoft.com/office/powerpoint/2010/main" val="169395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a:t>
            </a:r>
            <a:r>
              <a:rPr lang="es-ES" b="0" dirty="0"/>
              <a:t> (“</a:t>
            </a:r>
            <a:r>
              <a:rPr lang="es-ES" sz="1200" b="0" dirty="0">
                <a:solidFill>
                  <a:srgbClr val="FF0000"/>
                </a:solidFill>
                <a:latin typeface="+mj-lt"/>
              </a:rPr>
              <a:t>ya sean uno o varios los proveedores de servicios que hayan participado en la transmisión de dicha comunicación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r>
              <a:rPr lang="es-ES" dirty="0"/>
              <a:t>Dado que generalmente hay más de un proveedor de servicios implicado en la cadena de transmisión de cualquier comunicación, es difícil para las fuerzas del orden identificar a dichos proveedores para poder ejercer otros poderes (incluidas las órdenes de presentación y los registros y confiscación) sobre cada uno de ellos. Así, el artículo 18 del Convenio de Budapest otorga un mandato jurídico a las autoridades competentes para que soliciten la revelación parcial de los datos relativos al tráfico con el fin de permitir la identificación de los proveedores de servicios implicados en la cadena. </a:t>
            </a:r>
          </a:p>
          <a:p>
            <a:endParaRPr lang="es-ES" baseline="0" dirty="0"/>
          </a:p>
          <a:p>
            <a:r>
              <a:rPr lang="es-ES" dirty="0"/>
              <a:t>En esta diapositiva también se indican las distintas formas en que se pueden notificar las órdenes a múltiples proveedores de servicios (por ejemplo, órdenes separadas a medida que se identifica a cada proveedor de servicios subsiguiente implicado en la cadena de transmisión; una única orden que se notifica secuencialmente a cada proveedor de servicios subsiguiente a medida que se identifica; o una única orden notificada a un único proveedor de servicios que está obligado en virtud de la orden a notificar al siguiente proveedor de servicios implicado en la cadena de transmisión).</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26</a:t>
            </a:fld>
            <a:endParaRPr lang="es-ES"/>
          </a:p>
        </p:txBody>
      </p:sp>
    </p:spTree>
    <p:extLst>
      <p:ext uri="{BB962C8B-B14F-4D97-AF65-F5344CB8AC3E}">
        <p14:creationId xmlns:p14="http://schemas.microsoft.com/office/powerpoint/2010/main" val="31515486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a:t>
            </a:r>
            <a:r>
              <a:rPr lang="es-ES" b="0" dirty="0"/>
              <a:t> (“</a:t>
            </a:r>
            <a:r>
              <a:rPr lang="es-ES" sz="1200" b="0" dirty="0">
                <a:solidFill>
                  <a:srgbClr val="FF0000"/>
                </a:solidFill>
                <a:latin typeface="+mj-lt"/>
              </a:rPr>
              <a:t>ya sean uno o varios los proveedores de servicios que hayan participado en la transmisión de dicha comunicación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 importante que el destinatario de la orden de revelación parcial de los datos relativos al tráfico reciba el mandato de revelar los datos relativos al tráfico suficientes para poder identificar a otros proveedores de servicios implicados en la transmisión de la comunicación. Si no se dispone de este poder, sería muy difícil identificar a los diferentes proveedores de servicios implicados y, por tanto, ejercer los poderes adecuados en consecuencia.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27</a:t>
            </a:fld>
            <a:endParaRPr lang="es-ES"/>
          </a:p>
        </p:txBody>
      </p:sp>
    </p:spTree>
    <p:extLst>
      <p:ext uri="{BB962C8B-B14F-4D97-AF65-F5344CB8AC3E}">
        <p14:creationId xmlns:p14="http://schemas.microsoft.com/office/powerpoint/2010/main" val="11917748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última serie de diapositivas se analizará el poder procesal de la orden de presentación tal como se establece en el artículo 18 del Convenio de Budapest. </a:t>
            </a:r>
          </a:p>
          <a:p>
            <a:endParaRPr lang="es-ES"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28</a:t>
            </a:fld>
            <a:endParaRPr lang="es-ES"/>
          </a:p>
        </p:txBody>
      </p:sp>
    </p:spTree>
    <p:extLst>
      <p:ext uri="{BB962C8B-B14F-4D97-AF65-F5344CB8AC3E}">
        <p14:creationId xmlns:p14="http://schemas.microsoft.com/office/powerpoint/2010/main" val="12176550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s-ES" dirty="0"/>
              <a:t>La disposición del artículo 18 también es muy interesante. Según ella, cada Parte debe adoptar medidas legislativas para facultar a sus fuerzas del orden con la posibilidad de emitir "órdenes de presentación". Esta orden judicial puede ser emitida por las fuerzas del orden para los ciudadanos y para los proveedores de servicios de Internet, ordenándoles que proporcionen a las autoridades competentes los datos almacenados en un sistema informático, bajo su responsabilidad, o que proporcionen los datos de los abonados.</a:t>
            </a:r>
          </a:p>
          <a:p>
            <a:pPr eaLnBrk="1" fontAlgn="auto" hangingPunct="1">
              <a:spcBef>
                <a:spcPts val="0"/>
              </a:spcBef>
              <a:spcAft>
                <a:spcPts val="0"/>
              </a:spcAft>
              <a:defRPr/>
            </a:pPr>
            <a:r>
              <a:rPr lang="es-ES" dirty="0"/>
              <a:t> </a:t>
            </a:r>
          </a:p>
          <a:p>
            <a:pPr marL="0" marR="0" indent="0" algn="l" defTabSz="457200" rtl="0" eaLnBrk="1" fontAlgn="auto" latinLnBrk="0" hangingPunct="1">
              <a:lnSpc>
                <a:spcPct val="100000"/>
              </a:lnSpc>
              <a:spcBef>
                <a:spcPts val="0"/>
              </a:spcBef>
              <a:spcAft>
                <a:spcPts val="0"/>
              </a:spcAft>
              <a:buClrTx/>
              <a:buSzTx/>
              <a:buFontTx/>
              <a:buNone/>
              <a:tabLst/>
              <a:defRPr/>
            </a:pPr>
            <a:r>
              <a:rPr lang="es-ES" dirty="0"/>
              <a:t>Según el Convenio, la orden de presentación debe especificar la naturaleza y el alcance de los datos requeridos: está muy claro que los datos requeridos por la investigación se deben determinar previamente y que, por lo tanto, están prohibidas las </a:t>
            </a:r>
            <a:r>
              <a:rPr lang="es-ES" i="1" dirty="0"/>
              <a:t>expediciones de pesca</a:t>
            </a:r>
            <a:r>
              <a:rPr lang="es-ES" dirty="0"/>
              <a:t>. El propósito de este límite jurídico es imponer una importante salvaguardia para la protección de los derechos humanos y las libertades en el ejercicio de estos poderes de investigación por parte de los encargados de hacer cumplir la ley; asegura que el registro y la incautación de información se restringe a la información directamente relacionada con un caso que se está investigando. Esta limitación es aún más importante que las limitaciones similares que enmarcan el registro y la confiscación en el mundo real, donde estas operaciones tienen la mayoría de las veces un alcance práctico limitado. En el mundo digital, si la norma fuera permitir el acceso a toda la información que acompaña a un equipo, se permitiría acceder a todo tipo de información almacenada en ese equipo, a menudo sin relación con el delito que se investiga y (por ejemplo, en el caso de la comunicación por correo electrónico) implicando también a terceros. </a:t>
            </a:r>
          </a:p>
          <a:p>
            <a:pPr eaLnBrk="1" fontAlgn="auto" hangingPunct="1">
              <a:spcBef>
                <a:spcPts val="0"/>
              </a:spcBef>
              <a:spcAft>
                <a:spcPts val="0"/>
              </a:spcAft>
              <a:defRPr/>
            </a:pPr>
            <a:endParaRPr lang="es-ES" dirty="0"/>
          </a:p>
          <a:p>
            <a:pPr eaLnBrk="1" fontAlgn="auto" hangingPunct="1">
              <a:spcBef>
                <a:spcPts val="0"/>
              </a:spcBef>
              <a:spcAft>
                <a:spcPts val="0"/>
              </a:spcAft>
              <a:defRPr/>
            </a:pPr>
            <a:r>
              <a:rPr lang="es-ES" dirty="0"/>
              <a:t>Como ya se ha mencionado, a partir del artículo 16 se puede crear la obligación, para un proveedor de servicios, de conservar los datos informáticos. La revelación de los datos relativos al tráfico a las fuerzas del orden está regulada por el artículo 17, según el cual solo se permite la revelación de los datos relativos al tráfico. La posibilidad de revelar a las fuerzas del orden cualquier otro tipo de información almacenada en un soporte digital está regulada por el artículo 18, en virtud o no de una orden de conservación emitida sobre la base del artículo 16. </a:t>
            </a:r>
          </a:p>
          <a:p>
            <a:pPr eaLnBrk="1" fontAlgn="auto" hangingPunct="1">
              <a:spcBef>
                <a:spcPts val="0"/>
              </a:spcBef>
              <a:spcAft>
                <a:spcPts val="0"/>
              </a:spcAft>
              <a:defRPr/>
            </a:pPr>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29</a:t>
            </a:fld>
            <a:endParaRPr lang="es-ES"/>
          </a:p>
        </p:txBody>
      </p:sp>
    </p:spTree>
    <p:extLst>
      <p:ext uri="{BB962C8B-B14F-4D97-AF65-F5344CB8AC3E}">
        <p14:creationId xmlns:p14="http://schemas.microsoft.com/office/powerpoint/2010/main" val="650862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La diapositiva muestra una captura de pantalla de un artículo de prensa que describe cómo el máximo tribunal belga dictaminó que la empresa tecnológica Yahoo! estaba sujeta a una orden de presentación local. Este poder se utilizó para buscar la presentación de información básica de los abonados de Skype. Esta compañía se había negado a cumplir la orden de presentación, sugiriendo que la solicitud debía hacerse a través de los canales de asistencia jurídica mutua.  El formador puede utilizar este caso como ejemplo de cómo se puede solicitar información sobre los abonados en virtud del artículo 18.1.b del Convenio de Budapest con arreglo a este precedente belga.  </a:t>
            </a:r>
          </a:p>
          <a:p>
            <a:pPr eaLnBrk="1" fontAlgn="auto" hangingPunct="1">
              <a:spcBef>
                <a:spcPts val="0"/>
              </a:spcBef>
              <a:spcAft>
                <a:spcPts val="0"/>
              </a:spcAft>
              <a:defRPr/>
            </a:pPr>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30</a:t>
            </a:fld>
            <a:endParaRPr lang="es-ES"/>
          </a:p>
        </p:txBody>
      </p:sp>
    </p:spTree>
    <p:extLst>
      <p:ext uri="{BB962C8B-B14F-4D97-AF65-F5344CB8AC3E}">
        <p14:creationId xmlns:p14="http://schemas.microsoft.com/office/powerpoint/2010/main" val="326607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persona presente en su territorio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artículo 18,1,a se aplica a las personas que se encuentran en el territorio de la Parte. Así, si bien no se exige que los datos informáticos objeto de una orden de presentación se encuentren en el territorio, sí se exige que la persona a la que se dirige la orden esté físicamente presente en el territorio. El término persona es amplio e incluye tanto a las personas físicas como a las jurídicas, incluidos los proveedores de servicios.</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31</a:t>
            </a:fld>
            <a:endParaRPr lang="es-ES"/>
          </a:p>
        </p:txBody>
      </p:sp>
    </p:spTree>
    <p:extLst>
      <p:ext uri="{BB962C8B-B14F-4D97-AF65-F5344CB8AC3E}">
        <p14:creationId xmlns:p14="http://schemas.microsoft.com/office/powerpoint/2010/main" val="1645164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determinados datos informáticos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a:t>Es necesario que la autoridad competente que ordena la presentación de datos informáticos pueda hacer lo mismo solo con respecto a datos específicos, y no solicitar de manera general grandes volúmenes de datos de manera indiscriminada. Por lo tanto, en virtud del artículo 18, no se podría emitir una orden de presentación para que una persona presente todos los datos almacenados en su sistema informático.</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32</a:t>
            </a:fld>
            <a:endParaRPr lang="es-ES"/>
          </a:p>
        </p:txBody>
      </p:sp>
    </p:spTree>
    <p:extLst>
      <p:ext uri="{BB962C8B-B14F-4D97-AF65-F5344CB8AC3E}">
        <p14:creationId xmlns:p14="http://schemas.microsoft.com/office/powerpoint/2010/main" val="33961378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poder o bajo su control</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a:t>La autoridad competente solo podrá ordenar a una persona que presente los datos informáticos almacenados cuando estos estén en posesión o bajo el control de dicha persona. En esta diapositiva se distingue entre la posesión (es decir, la posesión física) y el control (es decir, el libre control sobre los datos, aunque no estén en su posesión física).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33</a:t>
            </a:fld>
            <a:endParaRPr lang="es-ES"/>
          </a:p>
        </p:txBody>
      </p:sp>
    </p:spTree>
    <p:extLst>
      <p:ext uri="{BB962C8B-B14F-4D97-AF65-F5344CB8AC3E}">
        <p14:creationId xmlns:p14="http://schemas.microsoft.com/office/powerpoint/2010/main" val="13232814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almacenados en un sistema informático o en un dispositivo de almacenamiento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Las órdenes de presentación solo pueden realizarse con respecto a los datos existentes que se encuentran en un sistema informático o en un medio de almacenamiento de datos informáticos. No se puede utilizar para ordenar a una persona que retenga datos; o para presentar datos que existirán en una fecha futura.</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34</a:t>
            </a:fld>
            <a:endParaRPr lang="es-ES"/>
          </a:p>
        </p:txBody>
      </p:sp>
    </p:spTree>
    <p:extLst>
      <p:ext uri="{BB962C8B-B14F-4D97-AF65-F5344CB8AC3E}">
        <p14:creationId xmlns:p14="http://schemas.microsoft.com/office/powerpoint/2010/main" val="2630170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esta diapositiva se muestra el texto del artículo 18 del Convenio de Budapest con un elemento </a:t>
            </a:r>
            <a:r>
              <a:rPr lang="es-ES" b="0" dirty="0"/>
              <a:t>(“</a:t>
            </a:r>
            <a:r>
              <a:rPr lang="es-ES" sz="1200" b="0" dirty="0">
                <a:solidFill>
                  <a:srgbClr val="FF0000"/>
                </a:solidFill>
                <a:latin typeface="+mj-lt"/>
              </a:rPr>
              <a:t>ofrecer sus servicios en el territorio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a:t>El artículo 18.1.b tiene un alcance más limitado en comparación con el artículo 18.1.a, en el sentido de que solo se aplica a los proveedores de servicios; y por lo tanto no se aplica a ninguna persona física o jurídica que no entre en la definición de proveedores de servicios.</a:t>
            </a:r>
          </a:p>
          <a:p>
            <a:pPr marL="0" marR="0" indent="0" algn="l" defTabSz="457200" rtl="0" eaLnBrk="0" fontAlgn="base" latinLnBrk="0" hangingPunct="0">
              <a:lnSpc>
                <a:spcPct val="100000"/>
              </a:lnSpc>
              <a:spcBef>
                <a:spcPct val="30000"/>
              </a:spcBef>
              <a:spcAft>
                <a:spcPct val="0"/>
              </a:spcAft>
              <a:buClrTx/>
              <a:buSzTx/>
              <a:buFontTx/>
              <a:buNone/>
              <a:tabLst/>
              <a:defRPr/>
            </a:pPr>
            <a:endParaRPr lang="es-ES" sz="1200" kern="1200" baseline="0" dirty="0">
              <a:solidFill>
                <a:schemeClr val="tx1"/>
              </a:solidFill>
              <a:effectLst/>
              <a:latin typeface="+mn-lt"/>
              <a:ea typeface="+mn-ea"/>
              <a:cs typeface="+mn-cs"/>
            </a:endParaRPr>
          </a:p>
          <a:p>
            <a:pPr marL="0" marR="0" indent="0" algn="l" defTabSz="457200" rtl="0" eaLnBrk="0" fontAlgn="base" latinLnBrk="0" hangingPunct="0">
              <a:lnSpc>
                <a:spcPct val="100000"/>
              </a:lnSpc>
              <a:spcBef>
                <a:spcPct val="30000"/>
              </a:spcBef>
              <a:spcAft>
                <a:spcPct val="0"/>
              </a:spcAft>
              <a:buClrTx/>
              <a:buSzTx/>
              <a:buFontTx/>
              <a:buNone/>
              <a:tabLst/>
              <a:defRPr/>
            </a:pPr>
            <a:r>
              <a:rPr lang="es-ES" sz="1200" kern="1200" baseline="0" dirty="0">
                <a:solidFill>
                  <a:schemeClr val="tx1"/>
                </a:solidFill>
                <a:effectLst/>
                <a:latin typeface="+mn-lt"/>
              </a:rPr>
              <a:t>Sin embargo, no está limitado en términos de ubicación física del proveedor de servicios, y se aplica siempre que este último ofrezca servicios en el territorio de la Parte.</a:t>
            </a:r>
            <a:endParaRPr lang="es-ES" sz="1200" kern="1200" dirty="0">
              <a:solidFill>
                <a:schemeClr val="tx1"/>
              </a:solidFill>
              <a:effectLst/>
              <a:latin typeface="+mn-lt"/>
              <a:ea typeface="+mn-ea"/>
              <a:cs typeface="+mn-cs"/>
            </a:endParaRPr>
          </a:p>
          <a:p>
            <a:endParaRPr lang="es-ES" dirty="0"/>
          </a:p>
          <a:p>
            <a:r>
              <a:rPr lang="es-ES" dirty="0"/>
              <a:t>En la diapositiva se enumeran algunos de los factores determinantes que hay que tener en cuenta para determinar si un proveedor de servicios ofrece servicios en un territorio concreto.</a:t>
            </a:r>
          </a:p>
          <a:p>
            <a:endParaRPr lang="es-ES" baseline="0" dirty="0"/>
          </a:p>
          <a:p>
            <a:r>
              <a:rPr lang="es-ES" dirty="0"/>
              <a:t>El formador puede entonces remitirse a la Nota orientativa sobre el artículo 18 (siguiente diapositiva).</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35</a:t>
            </a:fld>
            <a:endParaRPr lang="es-ES"/>
          </a:p>
        </p:txBody>
      </p:sp>
    </p:spTree>
    <p:extLst>
      <p:ext uri="{BB962C8B-B14F-4D97-AF65-F5344CB8AC3E}">
        <p14:creationId xmlns:p14="http://schemas.microsoft.com/office/powerpoint/2010/main" val="7975985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b="0" dirty="0"/>
              <a:t>En esta diapositiva se muestra una captura de pantalla de la Nota orientativa sobre el artículo 18, que explica cómo se puede utilizar la competencia del artículo 18.1.b para solicitar la presentación de datos relativos a los abonados a los proveedores de servicios que no tienen presencia jurídica en un país determinado. </a:t>
            </a:r>
            <a:endParaRPr lang="es-ES" dirty="0"/>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36</a:t>
            </a:fld>
            <a:endParaRPr lang="es-ES"/>
          </a:p>
        </p:txBody>
      </p:sp>
    </p:spTree>
    <p:extLst>
      <p:ext uri="{BB962C8B-B14F-4D97-AF65-F5344CB8AC3E}">
        <p14:creationId xmlns:p14="http://schemas.microsoft.com/office/powerpoint/2010/main" val="27595798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comunique los datos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 diapositiva se explica la definición de los datos relativos a los abonados según el artículo 18 del Convenio de Budapest. Es importante tener en cuenta que los datos relativos a los abonados no tienen por qué adoptar la forma de datos informáticos; por lo tanto, incluyen los registros físicos que poseen los proveedores de servicios en relación con sus abonados. </a:t>
            </a:r>
          </a:p>
          <a:p>
            <a:endParaRPr lang="en-US"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37</a:t>
            </a:fld>
            <a:endParaRPr lang="es-ES"/>
          </a:p>
        </p:txBody>
      </p:sp>
    </p:spTree>
    <p:extLst>
      <p:ext uri="{BB962C8B-B14F-4D97-AF65-F5344CB8AC3E}">
        <p14:creationId xmlns:p14="http://schemas.microsoft.com/office/powerpoint/2010/main" val="183703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relativos a los abonados en relación con dichos servicios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baseline="0"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Esto limita el alcance de los datos relativos a los abonados que pueden ser objeto de una orden de presentación a la información de los abonados relacionada con los servicios ofrecidos por un proveedor de servicios en el territorio.</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38</a:t>
            </a:fld>
            <a:endParaRPr lang="es-ES"/>
          </a:p>
        </p:txBody>
      </p:sp>
    </p:spTree>
    <p:extLst>
      <p:ext uri="{BB962C8B-B14F-4D97-AF65-F5344CB8AC3E}">
        <p14:creationId xmlns:p14="http://schemas.microsoft.com/office/powerpoint/2010/main" val="18919554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18 del Convenio de Budapest con un elemento</a:t>
            </a:r>
            <a:r>
              <a:rPr lang="es-ES" b="0" dirty="0"/>
              <a:t> (“</a:t>
            </a:r>
            <a:r>
              <a:rPr lang="es-ES" sz="1200" b="0" dirty="0">
                <a:solidFill>
                  <a:srgbClr val="FF0000"/>
                </a:solidFill>
                <a:latin typeface="+mj-lt"/>
              </a:rPr>
              <a:t>obren en su poder o bajo su control</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endParaRPr lang="es-ES" baseline="0" dirty="0"/>
          </a:p>
          <a:p>
            <a:endParaRPr lang="es-ES" dirty="0"/>
          </a:p>
          <a:p>
            <a:pPr marL="0" marR="0" indent="0" algn="l" defTabSz="457200" rtl="0" eaLnBrk="0" fontAlgn="base" latinLnBrk="0" hangingPunct="0">
              <a:lnSpc>
                <a:spcPct val="100000"/>
              </a:lnSpc>
              <a:spcBef>
                <a:spcPct val="30000"/>
              </a:spcBef>
              <a:spcAft>
                <a:spcPct val="0"/>
              </a:spcAft>
              <a:buClrTx/>
              <a:buSzTx/>
              <a:buFontTx/>
              <a:buNone/>
              <a:tabLst/>
              <a:defRPr/>
            </a:pPr>
            <a:r>
              <a:rPr lang="es-ES" dirty="0"/>
              <a:t>La autoridad competente solo podrá ordenar a un proveedor de servicios que presente los datos relativos a los abonados cuando dichos datos estén en posesión o bajo el control de dicho proveedor de servicios. En esta diapositiva se distingue entre la posesión (es decir, la posesión física) y el control (es decir, el libre control sobre la información, aunque no estén en su posesión física).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39</a:t>
            </a:fld>
            <a:endParaRPr lang="es-ES"/>
          </a:p>
        </p:txBody>
      </p:sp>
    </p:spTree>
    <p:extLst>
      <p:ext uri="{BB962C8B-B14F-4D97-AF65-F5344CB8AC3E}">
        <p14:creationId xmlns:p14="http://schemas.microsoft.com/office/powerpoint/2010/main" val="33642363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repiten los objetivos de esta sesión. El formador puede repasar estos objetivos para asegurarse de que estos aspectos se han cubierto en este módulo.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sz="3600" dirty="0"/>
          </a:p>
        </p:txBody>
      </p:sp>
    </p:spTree>
    <p:extLst>
      <p:ext uri="{BB962C8B-B14F-4D97-AF65-F5344CB8AC3E}">
        <p14:creationId xmlns:p14="http://schemas.microsoft.com/office/powerpoint/2010/main" val="6700888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41</a:t>
            </a:fld>
            <a:endParaRPr lang="es-ES"/>
          </a:p>
        </p:txBody>
      </p:sp>
    </p:spTree>
    <p:extLst>
      <p:ext uri="{BB962C8B-B14F-4D97-AF65-F5344CB8AC3E}">
        <p14:creationId xmlns:p14="http://schemas.microsoft.com/office/powerpoint/2010/main" val="3914124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239009769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331551293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411519352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29664014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7/15/2021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133425108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7/15/2021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1739888814"/>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213961896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96622155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19787390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256117480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‹Nº›</a:t>
            </a:fld>
            <a:endParaRPr lang="en-GB" dirty="0"/>
          </a:p>
        </p:txBody>
      </p:sp>
    </p:spTree>
    <p:extLst>
      <p:ext uri="{BB962C8B-B14F-4D97-AF65-F5344CB8AC3E}">
        <p14:creationId xmlns:p14="http://schemas.microsoft.com/office/powerpoint/2010/main" val="288663528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79DE959-8F66-48C8-9B75-7129AEC57E19}"/>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pic>
        <p:nvPicPr>
          <p:cNvPr id="6" name="Picture 5">
            <a:extLst>
              <a:ext uri="{FF2B5EF4-FFF2-40B4-BE49-F238E27FC236}">
                <a16:creationId xmlns:a16="http://schemas.microsoft.com/office/drawing/2014/main" id="{090E9091-F932-449D-A1EF-35B8A21AFB4E}"/>
              </a:ext>
            </a:extLst>
          </p:cNvPr>
          <p:cNvPicPr>
            <a:picLocks noChangeAspect="1"/>
          </p:cNvPicPr>
          <p:nvPr userDrawn="1"/>
        </p:nvPicPr>
        <p:blipFill>
          <a:blip r:embed="rId2"/>
          <a:stretch>
            <a:fillRect/>
          </a:stretch>
        </p:blipFill>
        <p:spPr>
          <a:xfrm>
            <a:off x="5041214" y="101678"/>
            <a:ext cx="4090771" cy="713294"/>
          </a:xfrm>
          <a:prstGeom prst="rect">
            <a:avLst/>
          </a:prstGeom>
        </p:spPr>
      </p:pic>
      <p:sp>
        <p:nvSpPr>
          <p:cNvPr id="11" name="Content Placeholder 10">
            <a:extLst>
              <a:ext uri="{FF2B5EF4-FFF2-40B4-BE49-F238E27FC236}">
                <a16:creationId xmlns:a16="http://schemas.microsoft.com/office/drawing/2014/main" id="{6FC767A1-DF76-4191-99F0-1311E413B2AA}"/>
              </a:ext>
            </a:extLst>
          </p:cNvPr>
          <p:cNvSpPr>
            <a:spLocks noGrp="1"/>
          </p:cNvSpPr>
          <p:nvPr>
            <p:ph sz="quarter" idx="11"/>
          </p:nvPr>
        </p:nvSpPr>
        <p:spPr>
          <a:xfrm>
            <a:off x="448274" y="1251040"/>
            <a:ext cx="8074025" cy="517525"/>
          </a:xfrm>
        </p:spPr>
        <p:txBody>
          <a:bodyPr>
            <a:normAutofit/>
          </a:bodyPr>
          <a:lstStyle>
            <a:lvl1pPr marL="0" indent="0" algn="ctr">
              <a:buNone/>
              <a:defRPr sz="1600" b="1" baseline="0">
                <a:latin typeface="Calibri" panose="020F0502020204030204" pitchFamily="34" charset="0"/>
              </a:defRPr>
            </a:lvl1pPr>
          </a:lstStyle>
          <a:p>
            <a:pPr lvl="0"/>
            <a:r>
              <a:rPr lang="en-US" dirty="0"/>
              <a:t>Click to edit Master text styles</a:t>
            </a:r>
          </a:p>
        </p:txBody>
      </p:sp>
      <p:sp>
        <p:nvSpPr>
          <p:cNvPr id="13" name="Text Placeholder 12">
            <a:extLst>
              <a:ext uri="{FF2B5EF4-FFF2-40B4-BE49-F238E27FC236}">
                <a16:creationId xmlns:a16="http://schemas.microsoft.com/office/drawing/2014/main" id="{DBE4024A-0EF9-41A2-B175-DDA4AA7DE116}"/>
              </a:ext>
            </a:extLst>
          </p:cNvPr>
          <p:cNvSpPr>
            <a:spLocks noGrp="1"/>
          </p:cNvSpPr>
          <p:nvPr>
            <p:ph type="body" sz="quarter" idx="12"/>
          </p:nvPr>
        </p:nvSpPr>
        <p:spPr>
          <a:xfrm>
            <a:off x="447677" y="2579688"/>
            <a:ext cx="8074024" cy="2673350"/>
          </a:xfrm>
        </p:spPr>
        <p:txBody>
          <a:bodyPr>
            <a:normAutofit/>
          </a:bodyPr>
          <a:lstStyle>
            <a:lvl1pPr marL="0" indent="0" algn="ctr">
              <a:buNone/>
              <a:defRPr sz="3400" b="1" i="0" baseline="0">
                <a:latin typeface="Calibri" panose="020F0502020204030204" pitchFamily="34" charset="0"/>
              </a:defRPr>
            </a:lvl1pPr>
          </a:lstStyle>
          <a:p>
            <a:pPr lvl="0"/>
            <a:endParaRPr lang="en-US" dirty="0"/>
          </a:p>
          <a:p>
            <a:pPr lvl="0"/>
            <a:endParaRPr lang="en-GB" dirty="0"/>
          </a:p>
          <a:p>
            <a:pPr lvl="0"/>
            <a:endParaRPr lang="en-GB" dirty="0"/>
          </a:p>
        </p:txBody>
      </p:sp>
      <p:sp>
        <p:nvSpPr>
          <p:cNvPr id="15" name="Text Placeholder 14">
            <a:extLst>
              <a:ext uri="{FF2B5EF4-FFF2-40B4-BE49-F238E27FC236}">
                <a16:creationId xmlns:a16="http://schemas.microsoft.com/office/drawing/2014/main" id="{7A2FE8F4-0B2F-4B6E-B4B0-927F13D7F719}"/>
              </a:ext>
            </a:extLst>
          </p:cNvPr>
          <p:cNvSpPr>
            <a:spLocks noGrp="1"/>
          </p:cNvSpPr>
          <p:nvPr>
            <p:ph type="body" sz="quarter" idx="13"/>
          </p:nvPr>
        </p:nvSpPr>
        <p:spPr>
          <a:xfrm>
            <a:off x="447675" y="5589588"/>
            <a:ext cx="8074025" cy="604837"/>
          </a:xfrm>
        </p:spPr>
        <p:txBody>
          <a:bodyPr>
            <a:normAutofit/>
          </a:bodyPr>
          <a:lstStyle>
            <a:lvl1pPr marL="0" indent="0" algn="ctr">
              <a:buNone/>
              <a:defRPr sz="1400" baseline="0">
                <a:latin typeface="Calibri" panose="020F0502020204030204" pitchFamily="34" charset="0"/>
              </a:defRPr>
            </a:lvl1pPr>
          </a:lstStyle>
          <a:p>
            <a:pPr lvl="0"/>
            <a:endParaRPr lang="en-GB" dirty="0"/>
          </a:p>
        </p:txBody>
      </p:sp>
    </p:spTree>
    <p:extLst>
      <p:ext uri="{BB962C8B-B14F-4D97-AF65-F5344CB8AC3E}">
        <p14:creationId xmlns:p14="http://schemas.microsoft.com/office/powerpoint/2010/main" val="2959844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36681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56989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8610224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562" y="4106085"/>
            <a:ext cx="7886700" cy="1500187"/>
          </a:xfrm>
          <a:prstGeom prst="rect">
            <a:avLst/>
          </a:prstGeom>
        </p:spPr>
        <p:txBody>
          <a:bodyPr anchor="t" anchorCtr="0"/>
          <a:lstStyle>
            <a:lvl1pPr>
              <a:defRPr sz="4000" b="1" i="0" cap="all" baseline="0">
                <a:latin typeface="Calibri (heading)"/>
              </a:defRPr>
            </a:lvl1pPr>
          </a:lstStyle>
          <a:p>
            <a:r>
              <a:rPr lang="en-US" dirty="0"/>
              <a:t>Click to edit Master title style</a:t>
            </a:r>
          </a:p>
        </p:txBody>
      </p:sp>
      <p:sp>
        <p:nvSpPr>
          <p:cNvPr id="3" name="Text Placeholder 2"/>
          <p:cNvSpPr>
            <a:spLocks noGrp="1"/>
          </p:cNvSpPr>
          <p:nvPr>
            <p:ph type="body" idx="1"/>
          </p:nvPr>
        </p:nvSpPr>
        <p:spPr>
          <a:xfrm>
            <a:off x="550562" y="3666226"/>
            <a:ext cx="7886700" cy="439859"/>
          </a:xfrm>
        </p:spPr>
        <p:txBody>
          <a:bodyPr>
            <a:normAutofit/>
          </a:bodyPr>
          <a:lstStyle>
            <a:lvl1pPr marL="0" indent="0">
              <a:buNone/>
              <a:defRPr sz="2000" baseline="0">
                <a:solidFill>
                  <a:schemeClr val="tx1">
                    <a:lumMod val="50000"/>
                    <a:lumOff val="50000"/>
                  </a:schemeClr>
                </a:solidFill>
                <a:latin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id="{20A8AF00-8302-4EB6-B590-39BD369534EC}"/>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D233DBE3-4DCE-45EA-88E9-4DFE54A70D1C}"/>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6787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568F01E-E28F-48CF-A919-4F87EC7314AB}"/>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Slide Number Placeholder 4">
            <a:extLst>
              <a:ext uri="{FF2B5EF4-FFF2-40B4-BE49-F238E27FC236}">
                <a16:creationId xmlns:a16="http://schemas.microsoft.com/office/drawing/2014/main" id="{38142138-4AA3-4144-B07B-05168E07F5FA}"/>
              </a:ext>
            </a:extLst>
          </p:cNvPr>
          <p:cNvSpPr>
            <a:spLocks noGrp="1"/>
          </p:cNvSpPr>
          <p:nvPr>
            <p:ph type="sldNum" sz="quarter" idx="12"/>
          </p:nvPr>
        </p:nvSpPr>
        <p:spPr>
          <a:xfrm>
            <a:off x="7086600" y="6588125"/>
            <a:ext cx="2057400" cy="285810"/>
          </a:xfrm>
          <a:prstGeom prst="rect">
            <a:avLst/>
          </a:prstGeom>
        </p:spPr>
        <p:txBody>
          <a:bodyPr/>
          <a:lstStyle>
            <a:lvl1pPr>
              <a:defRPr sz="900" baseline="0">
                <a:latin typeface="Verdana" panose="020B0604030504040204" pitchFamily="34" charset="0"/>
              </a:defRPr>
            </a:lvl1pPr>
          </a:lstStyle>
          <a:p>
            <a:fld id="{49C04F3A-82BD-4011-AADB-1F79FD7DF4BC}" type="slidenum">
              <a:rPr lang="en-GB" smtClean="0"/>
              <a:pPr/>
              <a:t>‹Nº›</a:t>
            </a:fld>
            <a:endParaRPr lang="en-GB" dirty="0"/>
          </a:p>
        </p:txBody>
      </p:sp>
      <p:sp>
        <p:nvSpPr>
          <p:cNvPr id="11" name="Rectangle 11">
            <a:extLst>
              <a:ext uri="{FF2B5EF4-FFF2-40B4-BE49-F238E27FC236}">
                <a16:creationId xmlns:a16="http://schemas.microsoft.com/office/drawing/2014/main" id="{4E9086BA-5439-49E6-9E91-FC32A560FF1E}"/>
              </a:ext>
            </a:extLst>
          </p:cNvPr>
          <p:cNvSpPr>
            <a:spLocks noChangeArrowheads="1"/>
          </p:cNvSpPr>
          <p:nvPr userDrawn="1"/>
        </p:nvSpPr>
        <p:spPr bwMode="auto">
          <a:xfrm>
            <a:off x="0" y="6622629"/>
            <a:ext cx="396044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baseline="0" dirty="0">
                <a:solidFill>
                  <a:srgbClr val="FFFFFF"/>
                </a:solidFill>
                <a:latin typeface="Verdana" panose="020B0604030504040204" pitchFamily="34" charset="0"/>
              </a:rPr>
              <a:t>www.coe.int/cybercrime</a:t>
            </a:r>
            <a:r>
              <a:rPr lang="en-US" altLang="en-US" sz="900" b="1" baseline="0" dirty="0">
                <a:solidFill>
                  <a:srgbClr val="FFFFFF"/>
                </a:solidFill>
                <a:latin typeface="Verdana" panose="020B0604030504040204" pitchFamily="34" charset="0"/>
              </a:rPr>
              <a:t>			</a:t>
            </a:r>
          </a:p>
        </p:txBody>
      </p:sp>
      <p:sp>
        <p:nvSpPr>
          <p:cNvPr id="15" name="Text Placeholder 11">
            <a:extLst>
              <a:ext uri="{FF2B5EF4-FFF2-40B4-BE49-F238E27FC236}">
                <a16:creationId xmlns:a16="http://schemas.microsoft.com/office/drawing/2014/main" id="{65D2B4B2-A487-46F2-91AA-C4BF2735A54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047415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9F79EE9D-52D5-4B6B-99C5-F7B7EF500FFC}"/>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CCA4FC42-7865-44A1-A558-6DAB208B7BBA}"/>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055842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617213"/>
            <a:ext cx="3868340"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617213"/>
            <a:ext cx="3887391"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D8D75C77-33AE-4D9D-81BB-E8443987728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3" name="Text Placeholder 11">
            <a:extLst>
              <a:ext uri="{FF2B5EF4-FFF2-40B4-BE49-F238E27FC236}">
                <a16:creationId xmlns:a16="http://schemas.microsoft.com/office/drawing/2014/main" id="{E8360835-D07D-47DB-8A8D-6D70C8BFA691}"/>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93366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3D9741-60F0-480D-8B47-D9BDE25B27A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9" name="Text Placeholder 11">
            <a:extLst>
              <a:ext uri="{FF2B5EF4-FFF2-40B4-BE49-F238E27FC236}">
                <a16:creationId xmlns:a16="http://schemas.microsoft.com/office/drawing/2014/main" id="{A0DF66FC-D0BD-42D5-88C2-0C899A2415A4}"/>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9454627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319841"/>
            <a:ext cx="1971675" cy="4857122"/>
          </a:xfrm>
          <a:prstGeom prst="rect">
            <a:avLst/>
          </a:prstGeom>
        </p:spPr>
        <p:txBody>
          <a:bodyPr vert="eaVert"/>
          <a:lstStyle>
            <a:lvl1pPr>
              <a:defRPr baseline="0">
                <a:latin typeface="Calibri" panose="020F0502020204030204" pitchFamily="34" charset="0"/>
              </a:defRPr>
            </a:lvl1pPr>
          </a:lstStyle>
          <a:p>
            <a:r>
              <a:rPr lang="en-US" dirty="0"/>
              <a:t>Click to edit Master title style</a:t>
            </a:r>
          </a:p>
        </p:txBody>
      </p:sp>
      <p:sp>
        <p:nvSpPr>
          <p:cNvPr id="3" name="Vertical Text Placeholder 2"/>
          <p:cNvSpPr>
            <a:spLocks noGrp="1"/>
          </p:cNvSpPr>
          <p:nvPr>
            <p:ph type="body" orient="vert" idx="1"/>
          </p:nvPr>
        </p:nvSpPr>
        <p:spPr>
          <a:xfrm>
            <a:off x="628650" y="1319841"/>
            <a:ext cx="5800725" cy="4857121"/>
          </a:xfrm>
        </p:spPr>
        <p:txBody>
          <a:bodyPr vert="eaVert"/>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B9F9D650-1009-46ED-8222-4EE43ED1429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11">
            <a:extLst>
              <a:ext uri="{FF2B5EF4-FFF2-40B4-BE49-F238E27FC236}">
                <a16:creationId xmlns:a16="http://schemas.microsoft.com/office/drawing/2014/main" id="{5C16D1AC-E422-4575-9A0B-452840BC04C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427252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7/15/2021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C04F3A-82BD-4011-AADB-1F79FD7DF4BC}" type="slidenum">
              <a:rPr lang="en-GB" smtClean="0"/>
              <a:pPr/>
              <a:t>‹Nº›</a:t>
            </a:fld>
            <a:endParaRPr lang="en-GB" dirty="0"/>
          </a:p>
        </p:txBody>
      </p:sp>
      <p:sp>
        <p:nvSpPr>
          <p:cNvPr id="7" name="Rectangle 6">
            <a:extLst>
              <a:ext uri="{FF2B5EF4-FFF2-40B4-BE49-F238E27FC236}">
                <a16:creationId xmlns:a16="http://schemas.microsoft.com/office/drawing/2014/main" id="{D9BE315B-93AB-4182-A682-D2D6C37D4D23}"/>
              </a:ext>
            </a:extLst>
          </p:cNvPr>
          <p:cNvSpPr/>
          <p:nvPr userDrawn="1"/>
        </p:nvSpPr>
        <p:spPr>
          <a:xfrm>
            <a:off x="0" y="-26988"/>
            <a:ext cx="9144000"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8" name="Picture 4">
            <a:extLst>
              <a:ext uri="{FF2B5EF4-FFF2-40B4-BE49-F238E27FC236}">
                <a16:creationId xmlns:a16="http://schemas.microsoft.com/office/drawing/2014/main" id="{4840FB52-8F74-4C62-BC14-146E37352582}"/>
              </a:ext>
            </a:extLst>
          </p:cNvPr>
          <p:cNvPicPr>
            <a:picLocks noChangeAspect="1" noChangeArrowheads="1"/>
          </p:cNvPicPr>
          <p:nvPr userDrawn="1"/>
        </p:nvPicPr>
        <p:blipFill>
          <a:blip r:embed="rId23">
            <a:extLst>
              <a:ext uri="{28A0092B-C50C-407E-A947-70E740481C1C}">
                <a14:useLocalDpi xmlns:a14="http://schemas.microsoft.com/office/drawing/2010/main" val="0"/>
              </a:ext>
            </a:extLst>
          </a:blip>
          <a:srcRect/>
          <a:stretch>
            <a:fillRect/>
          </a:stretch>
        </p:blipFill>
        <p:spPr bwMode="auto">
          <a:xfrm>
            <a:off x="-899" y="-22225"/>
            <a:ext cx="1322388" cy="1074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AD8571B3-F2B3-4C41-8AB6-8D4158A1697F}"/>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a:p>
        </p:txBody>
      </p:sp>
      <p:sp>
        <p:nvSpPr>
          <p:cNvPr id="10" name="Rectangle 11">
            <a:extLst>
              <a:ext uri="{FF2B5EF4-FFF2-40B4-BE49-F238E27FC236}">
                <a16:creationId xmlns:a16="http://schemas.microsoft.com/office/drawing/2014/main" id="{C0713AAC-84AF-4971-8FCB-8CABFE853DD0}"/>
              </a:ext>
            </a:extLst>
          </p:cNvPr>
          <p:cNvSpPr>
            <a:spLocks noChangeArrowheads="1"/>
          </p:cNvSpPr>
          <p:nvPr userDrawn="1"/>
        </p:nvSpPr>
        <p:spPr bwMode="auto">
          <a:xfrm>
            <a:off x="-60382" y="6596936"/>
            <a:ext cx="321765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000" b="0" i="0" baseline="0" dirty="0">
                <a:solidFill>
                  <a:srgbClr val="FFFFFF"/>
                </a:solidFill>
                <a:latin typeface="Calibri" panose="020F0502020204030204" pitchFamily="34" charset="0"/>
              </a:rPr>
              <a:t>www.coe.int/cybercrime</a:t>
            </a:r>
            <a:r>
              <a:rPr lang="en-US" altLang="en-US" sz="1000" b="0" i="0" baseline="0" dirty="0">
                <a:solidFill>
                  <a:srgbClr val="FFFFFF"/>
                </a:solidFill>
                <a:latin typeface="Calibri" panose="020F0502020204030204" pitchFamily="34" charset="0"/>
              </a:rPr>
              <a:t>			</a:t>
            </a:r>
          </a:p>
        </p:txBody>
      </p:sp>
    </p:spTree>
    <p:extLst>
      <p:ext uri="{BB962C8B-B14F-4D97-AF65-F5344CB8AC3E}">
        <p14:creationId xmlns:p14="http://schemas.microsoft.com/office/powerpoint/2010/main" val="83504594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72" r:id="rId17"/>
    <p:sldLayoutId id="2147483664" r:id="rId18"/>
    <p:sldLayoutId id="2147483665" r:id="rId19"/>
    <p:sldLayoutId id="2147483666" r:id="rId20"/>
    <p:sldLayoutId id="2147483671"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ontent Placeholder 29">
            <a:extLst>
              <a:ext uri="{FF2B5EF4-FFF2-40B4-BE49-F238E27FC236}">
                <a16:creationId xmlns:a16="http://schemas.microsoft.com/office/drawing/2014/main" id="{DBB67D73-B6F5-4B2A-AAA2-032087A05B37}"/>
              </a:ext>
            </a:extLst>
          </p:cNvPr>
          <p:cNvSpPr>
            <a:spLocks noGrp="1"/>
          </p:cNvSpPr>
          <p:nvPr>
            <p:ph sz="quarter" idx="11"/>
          </p:nvPr>
        </p:nvSpPr>
        <p:spPr>
          <a:xfrm>
            <a:off x="448274" y="1251039"/>
            <a:ext cx="8074025" cy="724409"/>
          </a:xfrm>
        </p:spPr>
        <p:txBody>
          <a:bodyPr>
            <a:normAutofit/>
          </a:bodyPr>
          <a:lstStyle/>
          <a:p>
            <a:pPr lvl="0" fontAlgn="base">
              <a:lnSpc>
                <a:spcPct val="100000"/>
              </a:lnSpc>
              <a:spcBef>
                <a:spcPct val="0"/>
              </a:spcBef>
              <a:spcAft>
                <a:spcPct val="0"/>
              </a:spcAft>
            </a:pPr>
            <a:r>
              <a:rPr lang="es-ES" altLang="en-US" sz="1400" dirty="0">
                <a:solidFill>
                  <a:prstClr val="black"/>
                </a:solidFill>
                <a:latin typeface="Verdana" panose="020B0604030504040204" pitchFamily="34" charset="0"/>
              </a:rPr>
              <a:t>Curso introductorio de formación judicial sobre ciberdelincuencia y pruebas electrónicas</a:t>
            </a:r>
            <a:endParaRPr lang="es-ES" altLang="en-US" sz="1400" b="0" i="1" dirty="0">
              <a:solidFill>
                <a:prstClr val="black"/>
              </a:solidFill>
              <a:latin typeface="Verdana" panose="020B0604030504040204" pitchFamily="34" charset="0"/>
              <a:ea typeface="MS PGothic" panose="020B0600070205080204" pitchFamily="34" charset="-128"/>
            </a:endParaRPr>
          </a:p>
          <a:p>
            <a:endParaRPr lang="es-ES" dirty="0"/>
          </a:p>
        </p:txBody>
      </p:sp>
      <p:sp>
        <p:nvSpPr>
          <p:cNvPr id="31" name="Text Placeholder 30">
            <a:extLst>
              <a:ext uri="{FF2B5EF4-FFF2-40B4-BE49-F238E27FC236}">
                <a16:creationId xmlns:a16="http://schemas.microsoft.com/office/drawing/2014/main" id="{A3637711-684D-4890-8B1A-C347F5BBB59D}"/>
              </a:ext>
            </a:extLst>
          </p:cNvPr>
          <p:cNvSpPr>
            <a:spLocks noGrp="1"/>
          </p:cNvSpPr>
          <p:nvPr>
            <p:ph type="body" sz="quarter" idx="12"/>
          </p:nvPr>
        </p:nvSpPr>
        <p:spPr/>
        <p:txBody>
          <a:bodyPr>
            <a:normAutofit lnSpcReduction="10000"/>
          </a:bodyPr>
          <a:lstStyle/>
          <a:p>
            <a:pPr>
              <a:spcBef>
                <a:spcPct val="0"/>
              </a:spcBef>
            </a:pPr>
            <a:r>
              <a:rPr lang="es-ES" altLang="en-US" sz="3200" dirty="0">
                <a:latin typeface="+mn-lt"/>
              </a:rPr>
              <a:t>Poderes procesales del Convenio de Budapest - Parte 1</a:t>
            </a: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400" dirty="0">
              <a:latin typeface="+mn-lt"/>
            </a:endParaRPr>
          </a:p>
          <a:p>
            <a:pPr>
              <a:spcBef>
                <a:spcPct val="0"/>
              </a:spcBef>
            </a:pPr>
            <a:r>
              <a:rPr lang="es-ES" altLang="en-US" sz="1400" dirty="0">
                <a:latin typeface="+mn-lt"/>
              </a:rPr>
              <a:t>Xxxxx XXXXXXXX</a:t>
            </a:r>
          </a:p>
          <a:p>
            <a:pPr>
              <a:spcBef>
                <a:spcPct val="0"/>
              </a:spcBef>
            </a:pPr>
            <a:endParaRPr lang="es-ES" altLang="en-US" sz="1400" dirty="0">
              <a:latin typeface="+mn-lt"/>
            </a:endParaRPr>
          </a:p>
          <a:p>
            <a:pPr>
              <a:spcBef>
                <a:spcPct val="0"/>
              </a:spcBef>
            </a:pPr>
            <a:r>
              <a:rPr lang="es-ES" altLang="en-US" sz="1400" i="1" dirty="0">
                <a:latin typeface="+mn-lt"/>
              </a:rPr>
              <a:t>Consejo de Europa</a:t>
            </a:r>
          </a:p>
          <a:p>
            <a:pPr>
              <a:spcBef>
                <a:spcPct val="0"/>
              </a:spcBef>
            </a:pPr>
            <a:endParaRPr lang="es-ES" altLang="en-US" sz="1400" dirty="0">
              <a:solidFill>
                <a:srgbClr val="2F618F"/>
              </a:solidFill>
              <a:latin typeface="+mn-lt"/>
            </a:endParaRPr>
          </a:p>
          <a:p>
            <a:pPr>
              <a:spcBef>
                <a:spcPct val="0"/>
              </a:spcBef>
            </a:pPr>
            <a:r>
              <a:rPr lang="es-ES" altLang="en-US" sz="1400" dirty="0">
                <a:solidFill>
                  <a:srgbClr val="2F618F"/>
                </a:solidFill>
                <a:latin typeface="+mn-lt"/>
              </a:rPr>
              <a:t>correo electrónico</a:t>
            </a:r>
          </a:p>
          <a:p>
            <a:pPr>
              <a:spcBef>
                <a:spcPct val="0"/>
              </a:spcBef>
            </a:pPr>
            <a:endParaRPr lang="es-ES" altLang="en-US" sz="1400" dirty="0">
              <a:latin typeface="Verdana" panose="020B0604030504040204" pitchFamily="34" charset="0"/>
            </a:endParaRPr>
          </a:p>
          <a:p>
            <a:pPr>
              <a:spcBef>
                <a:spcPct val="0"/>
              </a:spcBef>
            </a:pPr>
            <a:endParaRPr lang="es-ES" altLang="en-US" sz="1400" dirty="0">
              <a:latin typeface="Verdana" panose="020B0604030504040204" pitchFamily="34" charset="0"/>
            </a:endParaRPr>
          </a:p>
          <a:p>
            <a:pPr>
              <a:spcBef>
                <a:spcPct val="0"/>
              </a:spcBef>
            </a:pPr>
            <a:endParaRPr lang="es-ES" altLang="en-US" sz="1200" dirty="0">
              <a:latin typeface="Verdana" panose="020B0604030504040204" pitchFamily="34" charset="0"/>
            </a:endParaRPr>
          </a:p>
          <a:p>
            <a:pPr>
              <a:spcBef>
                <a:spcPct val="0"/>
              </a:spcBef>
            </a:pPr>
            <a:endParaRPr lang="es-ES" altLang="en-US" sz="1400" dirty="0">
              <a:latin typeface="Verdana" panose="020B0604030504040204" pitchFamily="34" charset="0"/>
            </a:endParaRPr>
          </a:p>
          <a:p>
            <a:pPr>
              <a:spcBef>
                <a:spcPct val="0"/>
              </a:spcBef>
            </a:pPr>
            <a:endParaRPr lang="es-ES" altLang="en-US" sz="1200" dirty="0">
              <a:latin typeface="Verdana" panose="020B0604030504040204" pitchFamily="34" charset="0"/>
            </a:endParaRPr>
          </a:p>
          <a:p>
            <a:endParaRPr lang="es-ES" dirty="0"/>
          </a:p>
        </p:txBody>
      </p:sp>
      <p:sp>
        <p:nvSpPr>
          <p:cNvPr id="32" name="Text Placeholder 31">
            <a:extLst>
              <a:ext uri="{FF2B5EF4-FFF2-40B4-BE49-F238E27FC236}">
                <a16:creationId xmlns:a16="http://schemas.microsoft.com/office/drawing/2014/main" id="{4E9FDC2C-93EC-4C8A-9ECF-4C1E10889CE9}"/>
              </a:ext>
            </a:extLst>
          </p:cNvPr>
          <p:cNvSpPr>
            <a:spLocks noGrp="1"/>
          </p:cNvSpPr>
          <p:nvPr>
            <p:ph type="body" sz="quarter" idx="13"/>
          </p:nvPr>
        </p:nvSpPr>
        <p:spPr/>
        <p:txBody>
          <a:bodyPr/>
          <a:lstStyle/>
          <a:p>
            <a:pPr>
              <a:spcBef>
                <a:spcPct val="0"/>
              </a:spcBef>
            </a:pPr>
            <a:r>
              <a:rPr lang="es-ES" altLang="en-US" dirty="0">
                <a:latin typeface="Verdana" panose="020B0604030504040204" pitchFamily="34" charset="0"/>
              </a:rPr>
              <a:t>DD Mes AAAA</a:t>
            </a:r>
          </a:p>
          <a:p>
            <a:endParaRPr lang="es-ES" dirty="0"/>
          </a:p>
        </p:txBody>
      </p:sp>
    </p:spTree>
    <p:extLst>
      <p:ext uri="{BB962C8B-B14F-4D97-AF65-F5344CB8AC3E}">
        <p14:creationId xmlns:p14="http://schemas.microsoft.com/office/powerpoint/2010/main" val="2337309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E3C051-7F78-4EAF-8CA3-B9689E461A1C}"/>
              </a:ext>
            </a:extLst>
          </p:cNvPr>
          <p:cNvSpPr>
            <a:spLocks noGrp="1"/>
          </p:cNvSpPr>
          <p:nvPr>
            <p:ph idx="1"/>
          </p:nvPr>
        </p:nvSpPr>
        <p:spPr>
          <a:xfrm>
            <a:off x="643094" y="1477108"/>
            <a:ext cx="7872255" cy="4699855"/>
          </a:xfrm>
        </p:spPr>
        <p:txBody>
          <a:bodyPr>
            <a:normAutofit lnSpcReduction="10000"/>
          </a:bodyPr>
          <a:lstStyle/>
          <a:p>
            <a:pPr marL="514350" indent="-514350">
              <a:lnSpc>
                <a:spcPct val="150000"/>
              </a:lnSpc>
              <a:buFont typeface="+mj-lt"/>
              <a:buAutoNum type="arabicPeriod"/>
            </a:pPr>
            <a:r>
              <a:rPr lang="es-ES" dirty="0"/>
              <a:t>Ámbito de aplicación de las disposiciones procesales </a:t>
            </a:r>
          </a:p>
          <a:p>
            <a:pPr marL="514350" indent="-514350">
              <a:lnSpc>
                <a:spcPct val="150000"/>
              </a:lnSpc>
              <a:buFont typeface="+mj-lt"/>
              <a:buAutoNum type="arabicPeriod"/>
            </a:pPr>
            <a:r>
              <a:rPr lang="es-ES" dirty="0"/>
              <a:t>Condiciones y salvaguardias </a:t>
            </a:r>
          </a:p>
          <a:p>
            <a:pPr marL="514350" indent="-514350">
              <a:lnSpc>
                <a:spcPct val="150000"/>
              </a:lnSpc>
              <a:buFont typeface="+mj-lt"/>
              <a:buAutoNum type="arabicPeriod"/>
            </a:pPr>
            <a:r>
              <a:rPr lang="es-ES" dirty="0"/>
              <a:t>Conservación rápida de datos informáticos almacenados y revelación parcial de los datos relativos al tráfico</a:t>
            </a:r>
          </a:p>
          <a:p>
            <a:pPr marL="514350" indent="-514350">
              <a:lnSpc>
                <a:spcPct val="150000"/>
              </a:lnSpc>
              <a:buFont typeface="+mj-lt"/>
              <a:buAutoNum type="arabicPeriod"/>
            </a:pPr>
            <a:r>
              <a:rPr lang="es-ES" dirty="0"/>
              <a:t>Órdenes de presentación</a:t>
            </a:r>
          </a:p>
          <a:p>
            <a:pPr marL="0" indent="0">
              <a:buNone/>
            </a:pPr>
            <a:endParaRPr lang="es-ES" dirty="0"/>
          </a:p>
        </p:txBody>
      </p:sp>
      <p:sp>
        <p:nvSpPr>
          <p:cNvPr id="3" name="Slide Number Placeholder 2">
            <a:extLst>
              <a:ext uri="{FF2B5EF4-FFF2-40B4-BE49-F238E27FC236}">
                <a16:creationId xmlns:a16="http://schemas.microsoft.com/office/drawing/2014/main" id="{326DEE90-BBA0-4583-ACBF-ECFB113664A1}"/>
              </a:ext>
            </a:extLst>
          </p:cNvPr>
          <p:cNvSpPr>
            <a:spLocks noGrp="1"/>
          </p:cNvSpPr>
          <p:nvPr>
            <p:ph type="sldNum" sz="quarter" idx="10"/>
          </p:nvPr>
        </p:nvSpPr>
        <p:spPr/>
        <p:txBody>
          <a:bodyPr/>
          <a:lstStyle/>
          <a:p>
            <a:fld id="{49C04F3A-82BD-4011-AADB-1F79FD7DF4BC}" type="slidenum">
              <a:rPr lang="en-GB" smtClean="0"/>
              <a:pPr/>
              <a:t>2</a:t>
            </a:fld>
            <a:endParaRPr lang="es-ES" dirty="0"/>
          </a:p>
        </p:txBody>
      </p:sp>
      <p:sp>
        <p:nvSpPr>
          <p:cNvPr id="4" name="Text Placeholder 3">
            <a:extLst>
              <a:ext uri="{FF2B5EF4-FFF2-40B4-BE49-F238E27FC236}">
                <a16:creationId xmlns:a16="http://schemas.microsoft.com/office/drawing/2014/main" id="{B9B1F5F5-B558-4D71-96FB-A9C9C54C9C78}"/>
              </a:ext>
            </a:extLst>
          </p:cNvPr>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Contenido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485740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s-ES"/>
              <a:t>El propósito de esta sesión es que los delegados conozcan a fondo los elementos de los poderes procesales relacionados con la conservación de los datos informáticos almacenados, la revelación parcial de los datos relativos al tráfico y las órdenes de presentación, el alcance de los poderes procesales y las condiciones y salvaguardias relacionadas con su aplicación. </a:t>
            </a:r>
          </a:p>
        </p:txBody>
      </p:sp>
      <p:sp>
        <p:nvSpPr>
          <p:cNvPr id="3" name="Slide Number Placeholder 2"/>
          <p:cNvSpPr>
            <a:spLocks noGrp="1"/>
          </p:cNvSpPr>
          <p:nvPr>
            <p:ph type="sldNum" sz="quarter" idx="10"/>
          </p:nvPr>
        </p:nvSpPr>
        <p:spPr/>
        <p:txBody>
          <a:bodyPr/>
          <a:lstStyle/>
          <a:p>
            <a:fld id="{49C04F3A-82BD-4011-AADB-1F79FD7DF4BC}" type="slidenum">
              <a:rPr lang="en-GB" smtClean="0"/>
              <a:pPr/>
              <a:t>3</a:t>
            </a:fld>
            <a:endParaRPr lang="es-ES" dirty="0"/>
          </a:p>
        </p:txBody>
      </p:sp>
      <p:sp>
        <p:nvSpPr>
          <p:cNvPr id="4" name="Text Placeholder 3"/>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Propósito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580181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770" y="1524404"/>
            <a:ext cx="7886700" cy="4351338"/>
          </a:xfrm>
        </p:spPr>
        <p:txBody>
          <a:bodyPr>
            <a:normAutofit fontScale="92500" lnSpcReduction="10000"/>
          </a:bodyPr>
          <a:lstStyle/>
          <a:p>
            <a:pPr marL="0" indent="0" algn="just">
              <a:buNone/>
            </a:pPr>
            <a:r>
              <a:rPr lang="es-ES" b="1" dirty="0"/>
              <a:t>Al final de la lección los alumnos podrán:</a:t>
            </a:r>
          </a:p>
          <a:p>
            <a:pPr marL="0" indent="0" algn="just">
              <a:buNone/>
            </a:pPr>
            <a:r>
              <a:rPr lang="es-ES"/>
              <a:t>Comprender el alcance de los poderes procesales del Convenio de Budapest</a:t>
            </a:r>
          </a:p>
          <a:p>
            <a:pPr marL="0" indent="0" algn="just">
              <a:buNone/>
            </a:pPr>
            <a:r>
              <a:rPr lang="es-ES"/>
              <a:t>Discutir las condiciones y salvaguardias apropiadas relacionadas con la aplicación de los poderes procesales</a:t>
            </a:r>
          </a:p>
          <a:p>
            <a:pPr marL="0" indent="0" algn="just">
              <a:buNone/>
            </a:pPr>
            <a:r>
              <a:rPr lang="es-ES"/>
              <a:t>Identificar los elementos de los poderes procesales de:  </a:t>
            </a:r>
          </a:p>
          <a:p>
            <a:pPr algn="just"/>
            <a:r>
              <a:rPr lang="es-ES"/>
              <a:t>Conservación rápida de datos informáticos almacenados</a:t>
            </a:r>
          </a:p>
          <a:p>
            <a:pPr algn="just"/>
            <a:r>
              <a:rPr lang="es-ES"/>
              <a:t>Conservación y revelación parcial rápidas de los datos relativos al tráfico </a:t>
            </a:r>
          </a:p>
          <a:p>
            <a:pPr algn="just"/>
            <a:r>
              <a:rPr lang="es-ES"/>
              <a:t>Orden de presentación</a:t>
            </a:r>
          </a:p>
          <a:p>
            <a:pPr marL="0" indent="0">
              <a:buNone/>
            </a:pPr>
            <a:endParaRPr lang="es-ES" dirty="0"/>
          </a:p>
        </p:txBody>
      </p:sp>
      <p:sp>
        <p:nvSpPr>
          <p:cNvPr id="3" name="Slide Number Placeholder 2"/>
          <p:cNvSpPr>
            <a:spLocks noGrp="1"/>
          </p:cNvSpPr>
          <p:nvPr>
            <p:ph type="sldNum" sz="quarter" idx="10"/>
          </p:nvPr>
        </p:nvSpPr>
        <p:spPr/>
        <p:txBody>
          <a:bodyPr/>
          <a:lstStyle/>
          <a:p>
            <a:fld id="{49C04F3A-82BD-4011-AADB-1F79FD7DF4BC}" type="slidenum">
              <a:rPr lang="en-GB" smtClean="0"/>
              <a:pPr/>
              <a:t>4</a:t>
            </a:fld>
            <a:endParaRPr lang="es-ES" dirty="0"/>
          </a:p>
        </p:txBody>
      </p:sp>
      <p:sp>
        <p:nvSpPr>
          <p:cNvPr id="4" name="Text Placeholder 3"/>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Objetivos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962391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561" y="4106085"/>
            <a:ext cx="8281939" cy="1500187"/>
          </a:xfrm>
        </p:spPr>
        <p:txBody>
          <a:bodyPr/>
          <a:lstStyle/>
          <a:p>
            <a:r>
              <a:rPr lang="es-ES" sz="3200" dirty="0">
                <a:latin typeface="+mn-lt"/>
              </a:rPr>
              <a:t>Ámbito de aplicación de las DISPOSICONES procesales </a:t>
            </a:r>
          </a:p>
        </p:txBody>
      </p:sp>
      <p:sp>
        <p:nvSpPr>
          <p:cNvPr id="3" name="Text Placeholder 2"/>
          <p:cNvSpPr>
            <a:spLocks noGrp="1"/>
          </p:cNvSpPr>
          <p:nvPr>
            <p:ph type="body" idx="1"/>
          </p:nvPr>
        </p:nvSpPr>
        <p:spPr/>
        <p:txBody>
          <a:bodyPr/>
          <a:lstStyle/>
          <a:p>
            <a:r>
              <a:rPr lang="es-ES" dirty="0">
                <a:latin typeface="Verdana" panose="020B0604030504040204" pitchFamily="34" charset="0"/>
              </a:rPr>
              <a:t>Poderes procesales del Convenio de Budapest (Parte 1)</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5</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1</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568189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62707" y="1456521"/>
            <a:ext cx="3889351" cy="4247317"/>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a:t>
            </a:r>
            <a:r>
              <a:rPr lang="es-ES" sz="1500" b="1" dirty="0">
                <a:solidFill>
                  <a:srgbClr val="FF0000"/>
                </a:solidFill>
              </a:rPr>
              <a:t>establecer los poderes y procedimientos </a:t>
            </a:r>
            <a:r>
              <a:rPr lang="es-ES" sz="1500" dirty="0"/>
              <a:t>previstos en la presente Sección a los efectos de </a:t>
            </a:r>
            <a:r>
              <a:rPr lang="es-ES" sz="1500" b="1" dirty="0">
                <a:solidFill>
                  <a:srgbClr val="FF0000"/>
                </a:solidFill>
              </a:rPr>
              <a:t>investigación o de procedimientos penales específicos</a:t>
            </a:r>
            <a:r>
              <a:rPr lang="es-ES" sz="1500" dirty="0"/>
              <a:t>.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2 Salvo que se establezca lo contrario en el artículo 21, cada Parte aplicará los poderes y procedimientos mencionados en el párrafo 1 del presente artículo: </a:t>
            </a:r>
          </a:p>
          <a:p>
            <a:pPr lvl="1" algn="just"/>
            <a:r>
              <a:rPr lang="es-ES" sz="1500" dirty="0"/>
              <a:t>a los delitos previstos en aplicación de los artículos 2 a 11 del presente Convenio; </a:t>
            </a:r>
          </a:p>
          <a:p>
            <a:pPr lvl="1" algn="just"/>
            <a:r>
              <a:rPr lang="es-ES" sz="1500" dirty="0"/>
              <a:t>b otros delitos cometidos por medio de un sistema informático; y </a:t>
            </a:r>
          </a:p>
          <a:p>
            <a:pPr lvl="1" algn="just"/>
            <a:r>
              <a:rPr lang="es-ES" sz="1500" dirty="0"/>
              <a:t>c la obtención de pruebas electrónicas de cualquier delito.</a:t>
            </a:r>
          </a:p>
        </p:txBody>
      </p:sp>
      <p:sp>
        <p:nvSpPr>
          <p:cNvPr id="6" name="Rectangle 5">
            <a:extLst>
              <a:ext uri="{FF2B5EF4-FFF2-40B4-BE49-F238E27FC236}">
                <a16:creationId xmlns:a16="http://schemas.microsoft.com/office/drawing/2014/main" id="{524B6456-681F-2F44-A01A-AD3514E81BD2}"/>
              </a:ext>
            </a:extLst>
          </p:cNvPr>
          <p:cNvSpPr/>
          <p:nvPr/>
        </p:nvSpPr>
        <p:spPr>
          <a:xfrm>
            <a:off x="4532223" y="1456521"/>
            <a:ext cx="4125394" cy="1938992"/>
          </a:xfrm>
          <a:prstGeom prst="rect">
            <a:avLst/>
          </a:prstGeom>
        </p:spPr>
        <p:txBody>
          <a:bodyPr wrap="square">
            <a:spAutoFit/>
          </a:bodyPr>
          <a:lstStyle/>
          <a:p>
            <a:pPr marL="342900" indent="-342900" algn="just">
              <a:buFont typeface="Wingdings" pitchFamily="2" charset="2"/>
              <a:buChar char="ü"/>
            </a:pPr>
            <a:r>
              <a:rPr lang="es-ES" sz="1500" dirty="0"/>
              <a:t>Las Partes deben adoptar las medidas necesarias para establecer los poderes y procedimientos de los artículos 16 a 21 del Convenio de Budapest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Estos poderes se deben ejercer en relación con investigaciones o procedimientos penales específicos (es decir, no para la obtención de datos inteligencia general) </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215851" y="0"/>
            <a:ext cx="782766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Ámbito de aplicación de las disposiciones procesales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641502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3252" y="1601399"/>
            <a:ext cx="3889351" cy="4247317"/>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establecer los poderes y procedimientos previstos en la presente Sección a los efectos de investigación o de procedimientos penales específicos.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2 Salvo que se establezca lo contrario en el artículo 21, cada Parte aplicará los poderes y procedimientos mencionados en el párrafo 1 del presente artículo: </a:t>
            </a:r>
          </a:p>
          <a:p>
            <a:pPr lvl="1" algn="just"/>
            <a:r>
              <a:rPr lang="es-ES" sz="1500" dirty="0"/>
              <a:t>a los </a:t>
            </a:r>
            <a:r>
              <a:rPr lang="es-ES" sz="1500" b="1" dirty="0">
                <a:solidFill>
                  <a:srgbClr val="FF0000"/>
                </a:solidFill>
              </a:rPr>
              <a:t>delitos previstos en aplicación de los </a:t>
            </a:r>
            <a:r>
              <a:rPr lang="es-ES" sz="1500" dirty="0"/>
              <a:t>artículos 2 a 11 del presente </a:t>
            </a:r>
            <a:r>
              <a:rPr lang="es-ES" sz="1500" b="1" dirty="0">
                <a:solidFill>
                  <a:srgbClr val="FF0000"/>
                </a:solidFill>
              </a:rPr>
              <a:t>Convenio</a:t>
            </a:r>
            <a:r>
              <a:rPr lang="es-ES" sz="1500" dirty="0"/>
              <a:t>; </a:t>
            </a:r>
          </a:p>
          <a:p>
            <a:pPr lvl="1" algn="just"/>
            <a:r>
              <a:rPr lang="es-ES" sz="1500" dirty="0"/>
              <a:t>b </a:t>
            </a:r>
            <a:r>
              <a:rPr lang="es-ES" sz="1500" b="1" dirty="0">
                <a:solidFill>
                  <a:srgbClr val="FF0000"/>
                </a:solidFill>
              </a:rPr>
              <a:t>otros delitos </a:t>
            </a:r>
            <a:r>
              <a:rPr lang="es-ES" sz="1500" dirty="0"/>
              <a:t>cometidos por medio de un</a:t>
            </a:r>
            <a:r>
              <a:rPr lang="es-ES" sz="1500" b="1" dirty="0">
                <a:solidFill>
                  <a:srgbClr val="FF0000"/>
                </a:solidFill>
              </a:rPr>
              <a:t> sistema informático</a:t>
            </a:r>
            <a:r>
              <a:rPr lang="es-ES" sz="1500" dirty="0"/>
              <a:t>; y </a:t>
            </a:r>
          </a:p>
          <a:p>
            <a:pPr lvl="1" algn="just"/>
            <a:r>
              <a:rPr lang="es-ES" sz="1500" dirty="0"/>
              <a:t>c la obtención de </a:t>
            </a:r>
            <a:r>
              <a:rPr lang="es-ES" sz="1500" b="1" dirty="0">
                <a:solidFill>
                  <a:srgbClr val="FF0000"/>
                </a:solidFill>
              </a:rPr>
              <a:t>pruebas electrónicas </a:t>
            </a:r>
            <a:r>
              <a:rPr lang="es-ES" sz="1500" dirty="0"/>
              <a:t>de </a:t>
            </a:r>
            <a:r>
              <a:rPr lang="es-ES" sz="1500" b="1" dirty="0">
                <a:solidFill>
                  <a:srgbClr val="FF0000"/>
                </a:solidFill>
              </a:rPr>
              <a:t>cualquier delito</a:t>
            </a:r>
            <a:r>
              <a:rPr lang="es-ES" sz="1500" dirty="0"/>
              <a:t>.</a:t>
            </a:r>
          </a:p>
        </p:txBody>
      </p:sp>
      <p:sp>
        <p:nvSpPr>
          <p:cNvPr id="6" name="Rectangle 5">
            <a:extLst>
              <a:ext uri="{FF2B5EF4-FFF2-40B4-BE49-F238E27FC236}">
                <a16:creationId xmlns:a16="http://schemas.microsoft.com/office/drawing/2014/main" id="{524B6456-681F-2F44-A01A-AD3514E81BD2}"/>
              </a:ext>
            </a:extLst>
          </p:cNvPr>
          <p:cNvSpPr/>
          <p:nvPr/>
        </p:nvSpPr>
        <p:spPr>
          <a:xfrm>
            <a:off x="4591455" y="1601399"/>
            <a:ext cx="4134256" cy="3323987"/>
          </a:xfrm>
          <a:prstGeom prst="rect">
            <a:avLst/>
          </a:prstGeom>
        </p:spPr>
        <p:txBody>
          <a:bodyPr wrap="square">
            <a:spAutoFit/>
          </a:bodyPr>
          <a:lstStyle/>
          <a:p>
            <a:pPr marL="342900" indent="-342900" algn="just">
              <a:buFont typeface="Wingdings" pitchFamily="2" charset="2"/>
              <a:buChar char="ü"/>
            </a:pPr>
            <a:r>
              <a:rPr lang="es-ES" sz="1500" dirty="0"/>
              <a:t>Los poderes procesales establecidos de acuerdo con el Convenio de Budapest no se refieren únicamente a los ciberdelitos</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Estos poderes pueden ejercerse en relación con:</a:t>
            </a:r>
          </a:p>
          <a:p>
            <a:pPr marL="800100" lvl="1" indent="-342900" algn="just">
              <a:buFont typeface="Wingdings" pitchFamily="2" charset="2"/>
              <a:buChar char="ü"/>
            </a:pPr>
            <a:r>
              <a:rPr lang="es-ES" sz="1500" dirty="0"/>
              <a:t>Delitos establecidos de acuerdo con el Convenio de Budapest</a:t>
            </a:r>
          </a:p>
          <a:p>
            <a:pPr marL="800100" lvl="1" indent="-342900" algn="just">
              <a:buFont typeface="Wingdings" pitchFamily="2" charset="2"/>
              <a:buChar char="ü"/>
            </a:pPr>
            <a:r>
              <a:rPr lang="es-ES" sz="1500" dirty="0"/>
              <a:t>Otros delitos cometidos por medio de un ordenador </a:t>
            </a:r>
          </a:p>
          <a:p>
            <a:pPr marL="800100" lvl="1" indent="-342900" algn="just">
              <a:buFont typeface="Wingdings" pitchFamily="2" charset="2"/>
              <a:buChar char="ü"/>
            </a:pPr>
            <a:r>
              <a:rPr lang="es-ES" sz="1500" dirty="0"/>
              <a:t>Obtención de pruebas para cualquier delito </a:t>
            </a:r>
          </a:p>
          <a:p>
            <a:pPr marL="800100" lvl="1" indent="-342900" algn="just">
              <a:buFont typeface="Wingdings" pitchFamily="2" charset="2"/>
              <a:buChar char="ü"/>
            </a:pPr>
            <a:endParaRPr lang="es-ES" sz="1500" dirty="0"/>
          </a:p>
          <a:p>
            <a:pPr marL="342900" indent="-342900" algn="just">
              <a:buFont typeface="Wingdings" pitchFamily="2" charset="2"/>
              <a:buChar char="ü"/>
            </a:pPr>
            <a:r>
              <a:rPr lang="es-ES" sz="1500" dirty="0"/>
              <a:t>El Convenio de Budapest es un convenio sobre ciberdelincuencia Y pruebas electrónicas</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0"/>
            <a:ext cx="763011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Ámbito de aplicación de las disposiciones procesales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3083430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Condiciones y salvaguardias</a:t>
            </a:r>
          </a:p>
        </p:txBody>
      </p:sp>
      <p:sp>
        <p:nvSpPr>
          <p:cNvPr id="3" name="Text Placeholder 2"/>
          <p:cNvSpPr>
            <a:spLocks noGrp="1"/>
          </p:cNvSpPr>
          <p:nvPr>
            <p:ph type="body" idx="1"/>
          </p:nvPr>
        </p:nvSpPr>
        <p:spPr/>
        <p:txBody>
          <a:bodyPr/>
          <a:lstStyle/>
          <a:p>
            <a:r>
              <a:rPr lang="es-ES" dirty="0">
                <a:latin typeface="Verdana" panose="020B0604030504040204" pitchFamily="34" charset="0"/>
              </a:rPr>
              <a:t>Poderes procesales del Convenio de Budapest (Parte 1)</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8</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2</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863113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2980" y="1445757"/>
            <a:ext cx="3889351" cy="4247317"/>
          </a:xfrm>
          <a:prstGeom prst="rect">
            <a:avLst/>
          </a:prstGeom>
        </p:spPr>
        <p:txBody>
          <a:bodyPr wrap="square">
            <a:spAutoFit/>
          </a:bodyPr>
          <a:lstStyle/>
          <a:p>
            <a:pPr marL="342900" indent="-342900" algn="just">
              <a:buFont typeface="Wingdings" pitchFamily="2" charset="2"/>
              <a:buChar char="Ø"/>
            </a:pPr>
            <a:r>
              <a:rPr lang="es-ES" sz="1500" dirty="0"/>
              <a:t>1 Cada Parte se asegurará de que la instauración, ejecución y aplicación de los poderes y procedimientos previstos en la presente Sección se sometan a las condiciones y </a:t>
            </a:r>
            <a:r>
              <a:rPr lang="es-ES" sz="1500" b="1" dirty="0">
                <a:solidFill>
                  <a:srgbClr val="FF0000"/>
                </a:solidFill>
              </a:rPr>
              <a:t>salvaguardias previstas en su derecho interno</a:t>
            </a:r>
            <a:r>
              <a:rPr lang="es-ES" sz="1500" dirty="0"/>
              <a:t>, que deberá garantizar una </a:t>
            </a:r>
            <a:r>
              <a:rPr lang="es-ES" sz="1500" b="1" dirty="0">
                <a:solidFill>
                  <a:srgbClr val="FF0000"/>
                </a:solidFill>
              </a:rPr>
              <a:t>protección adecuada de los derechos humanos y de las libertados fundamentales</a:t>
            </a:r>
            <a:r>
              <a:rPr lang="es-ES" sz="1500" dirty="0"/>
              <a:t>, y en particular de los derechos derivados de las obligaciones que haya asumido cada Parte en virtud del Convenio del Consejo de Europa para la Protección de los Derechos Humanos y de las Libertades Fundamentales (1950), el Pacto Internacional de Derechos Civiles y Políticos de las Naciones Unidas (1966) u otros </a:t>
            </a:r>
            <a:r>
              <a:rPr lang="es-ES" sz="1500" b="1" dirty="0">
                <a:solidFill>
                  <a:srgbClr val="FF0000"/>
                </a:solidFill>
              </a:rPr>
              <a:t>instrumentos internacionales aplicables en materia de derechos humanos</a:t>
            </a:r>
            <a:r>
              <a:rPr lang="es-ES" sz="1500" dirty="0"/>
              <a:t>, y que deberá integrar el principio de proporcionalidad.</a:t>
            </a:r>
            <a:r>
              <a:rPr lang="en-US" sz="1500" dirty="0"/>
              <a:t>
</a:t>
            </a:r>
            <a:br/>
            <a:r>
              <a:rPr lang="es-ES" sz="1500" dirty="0"/>
              <a:t> </a:t>
            </a:r>
          </a:p>
        </p:txBody>
      </p:sp>
      <p:sp>
        <p:nvSpPr>
          <p:cNvPr id="6" name="Rectangle 5">
            <a:extLst>
              <a:ext uri="{FF2B5EF4-FFF2-40B4-BE49-F238E27FC236}">
                <a16:creationId xmlns:a16="http://schemas.microsoft.com/office/drawing/2014/main" id="{524B6456-681F-2F44-A01A-AD3514E81BD2}"/>
              </a:ext>
            </a:extLst>
          </p:cNvPr>
          <p:cNvSpPr/>
          <p:nvPr/>
        </p:nvSpPr>
        <p:spPr>
          <a:xfrm>
            <a:off x="4610911" y="1445757"/>
            <a:ext cx="4056434" cy="2862322"/>
          </a:xfrm>
          <a:prstGeom prst="rect">
            <a:avLst/>
          </a:prstGeom>
        </p:spPr>
        <p:txBody>
          <a:bodyPr wrap="square">
            <a:spAutoFit/>
          </a:bodyPr>
          <a:lstStyle/>
          <a:p>
            <a:pPr marL="342900" indent="-342900" algn="just">
              <a:buFont typeface="Wingdings" pitchFamily="2" charset="2"/>
              <a:buChar char="ü"/>
            </a:pPr>
            <a:r>
              <a:rPr lang="es-ES" sz="1500" dirty="0"/>
              <a:t>El poder o procedimiento debe ser proporcional a la naturaleza y las circunstancias del delito</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legislación nacional debe establecer limitaciones respecto del alcance de las órdenes de presentación de información y de los requisitos sobre la aceptabilidad de las órdenes de registro y confiscación.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Las Partes deben aplicar el principio de proporcionalidad de acuerdo con el derecho interno</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Condiciones y salvaguardias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78915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72435" y="1518790"/>
            <a:ext cx="3889351" cy="4247317"/>
          </a:xfrm>
          <a:prstGeom prst="rect">
            <a:avLst/>
          </a:prstGeom>
        </p:spPr>
        <p:txBody>
          <a:bodyPr wrap="square">
            <a:spAutoFit/>
          </a:bodyPr>
          <a:lstStyle/>
          <a:p>
            <a:pPr marL="342900" indent="-342900" algn="just">
              <a:buFont typeface="Wingdings" pitchFamily="2" charset="2"/>
              <a:buChar char="Ø"/>
            </a:pPr>
            <a:r>
              <a:rPr lang="es-ES" sz="1500" dirty="0"/>
              <a:t>1 Cada Parte se asegurará de que la instauración, ejecución y aplicación de los poderes y procedimientos previstos en la presente Sección se sometan a las condiciones y salvaguardias previstas en su derecho interno, que deberá garantizar una protección adecuada de los derechos humanos y de las libertades fundamentales, y en particular de los derechos derivados de las obligaciones que haya asumido cada Parte en virtud del Convenio del Consejo de Europa para la Protección de los Derechos Humanos y de las Libertades Fundamentales (1950), el Pacto Internacional de Derechos Civiles y Políticos de las Naciones Unidas (1966) u otros instrumentos internacionales aplicables en materia de derechos humanos, y que debe integrar el</a:t>
            </a:r>
            <a:r>
              <a:rPr lang="es-ES" sz="1500" b="1" dirty="0">
                <a:solidFill>
                  <a:srgbClr val="FF0000"/>
                </a:solidFill>
              </a:rPr>
              <a:t> principio de proporcionalidad</a:t>
            </a:r>
            <a:r>
              <a:rPr lang="es-ES" sz="1500" dirty="0"/>
              <a:t>.</a:t>
            </a:r>
            <a:r>
              <a:rPr lang="es-ES"/>
              <a:t> </a:t>
            </a:r>
            <a:endParaRPr lang="es-ES" sz="1500" dirty="0"/>
          </a:p>
        </p:txBody>
      </p:sp>
      <p:sp>
        <p:nvSpPr>
          <p:cNvPr id="6" name="Rectangle 5">
            <a:extLst>
              <a:ext uri="{FF2B5EF4-FFF2-40B4-BE49-F238E27FC236}">
                <a16:creationId xmlns:a16="http://schemas.microsoft.com/office/drawing/2014/main" id="{524B6456-681F-2F44-A01A-AD3514E81BD2}"/>
              </a:ext>
            </a:extLst>
          </p:cNvPr>
          <p:cNvSpPr/>
          <p:nvPr/>
        </p:nvSpPr>
        <p:spPr>
          <a:xfrm>
            <a:off x="4630366" y="1518790"/>
            <a:ext cx="3978614" cy="2862322"/>
          </a:xfrm>
          <a:prstGeom prst="rect">
            <a:avLst/>
          </a:prstGeom>
        </p:spPr>
        <p:txBody>
          <a:bodyPr wrap="square">
            <a:spAutoFit/>
          </a:bodyPr>
          <a:lstStyle/>
          <a:p>
            <a:pPr marL="342900" indent="-342900" algn="just">
              <a:buFont typeface="Wingdings" pitchFamily="2" charset="2"/>
              <a:buChar char="ü"/>
            </a:pPr>
            <a:r>
              <a:rPr lang="es-ES" sz="1500" dirty="0"/>
              <a:t>El poder o procedimiento debe ser proporcional a la naturaleza y las circunstancias del delito</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legislación nacional debe establecer limitaciones respecto del alcance de las órdenes de presentación de información y de los requisitos sobre la aceptabilidad de las órdenes de registro y confiscación.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Las Partes deben aplicar el principio de proporcionalidad de acuerdo con el derecho interno</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Condiciones y salvaguardias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269040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2979" y="1436029"/>
            <a:ext cx="3889351" cy="4031873"/>
          </a:xfrm>
          <a:prstGeom prst="rect">
            <a:avLst/>
          </a:prstGeom>
        </p:spPr>
        <p:txBody>
          <a:bodyPr wrap="square">
            <a:spAutoFit/>
          </a:bodyPr>
          <a:lstStyle/>
          <a:p>
            <a:pPr marL="342900" indent="-342900" algn="just">
              <a:buFont typeface="Wingdings" pitchFamily="2" charset="2"/>
              <a:buChar char="Ø"/>
            </a:pPr>
            <a:r>
              <a:rPr lang="es-ES" sz="1600" dirty="0"/>
              <a:t>2 Cuando proceda, </a:t>
            </a:r>
            <a:r>
              <a:rPr lang="es-ES" sz="1600" b="1" dirty="0">
                <a:solidFill>
                  <a:srgbClr val="FF0000"/>
                </a:solidFill>
              </a:rPr>
              <a:t>teniendo en cuenta la naturaleza del procedimiento o del poder de que se trate</a:t>
            </a:r>
            <a:r>
              <a:rPr lang="es-ES" sz="1600" dirty="0"/>
              <a:t>, dichas condiciones y salvaguardias incluirán una supervisión judicial u otra forma de supervisión independiente, los motivos que justifiquen su aplicación, así como la limitación del ámbito de aplicación y de la duración de dicho poder o procedimiento. </a:t>
            </a:r>
          </a:p>
          <a:p>
            <a:pPr marL="342900" indent="-342900" algn="just">
              <a:buFont typeface="Wingdings" pitchFamily="2" charset="2"/>
              <a:buChar char="Ø"/>
            </a:pPr>
            <a:endParaRPr lang="es-ES" sz="1600" dirty="0"/>
          </a:p>
          <a:p>
            <a:pPr marL="342900" indent="-342900" algn="just">
              <a:buFont typeface="Wingdings" pitchFamily="2" charset="2"/>
              <a:buChar char="Ø"/>
            </a:pPr>
            <a:r>
              <a:rPr lang="es-ES" sz="1600" dirty="0"/>
              <a:t>3 Siempre que sea conforme con el interés público, y en particular la buena administración de la justicia, cada Parte examinará los efectos de los poderes y procedimientos mencionados en la presente Sección sobre los derechos, responsabilidades e intereses legítimos de terceros.</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Condiciones y salvaguardias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graphicFrame>
        <p:nvGraphicFramePr>
          <p:cNvPr id="2" name="Diagram 1">
            <a:extLst>
              <a:ext uri="{FF2B5EF4-FFF2-40B4-BE49-F238E27FC236}">
                <a16:creationId xmlns:a16="http://schemas.microsoft.com/office/drawing/2014/main" id="{AFA83779-BE0D-4375-A0C8-C137D24AAFB8}"/>
              </a:ext>
            </a:extLst>
          </p:cNvPr>
          <p:cNvGraphicFramePr/>
          <p:nvPr>
            <p:extLst>
              <p:ext uri="{D42A27DB-BD31-4B8C-83A1-F6EECF244321}">
                <p14:modId xmlns:p14="http://schemas.microsoft.com/office/powerpoint/2010/main" val="153600266"/>
              </p:ext>
            </p:extLst>
          </p:nvPr>
        </p:nvGraphicFramePr>
        <p:xfrm>
          <a:off x="4139952" y="1270001"/>
          <a:ext cx="5004048" cy="48472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6045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62708" y="1463645"/>
            <a:ext cx="3889351" cy="4031873"/>
          </a:xfrm>
          <a:prstGeom prst="rect">
            <a:avLst/>
          </a:prstGeom>
        </p:spPr>
        <p:txBody>
          <a:bodyPr wrap="square">
            <a:spAutoFit/>
          </a:bodyPr>
          <a:lstStyle/>
          <a:p>
            <a:pPr marL="342900" indent="-342900" algn="just">
              <a:buFont typeface="Wingdings" pitchFamily="2" charset="2"/>
              <a:buChar char="Ø"/>
            </a:pPr>
            <a:r>
              <a:rPr lang="es-ES" sz="1600" dirty="0"/>
              <a:t>2 Cuando proceda, teniendo en cuenta la naturaleza del procedimiento o del poder de que se trate, dichas condiciones y salvaguardias </a:t>
            </a:r>
            <a:r>
              <a:rPr lang="es-ES" sz="1600" b="1" dirty="0">
                <a:solidFill>
                  <a:srgbClr val="FF0000"/>
                </a:solidFill>
              </a:rPr>
              <a:t>incluirán una supervisión judicial u otra forma de supervisión independiente</a:t>
            </a:r>
            <a:r>
              <a:rPr lang="es-ES" sz="1600" dirty="0"/>
              <a:t>, </a:t>
            </a:r>
            <a:r>
              <a:rPr lang="es-ES" sz="1600" b="1" dirty="0">
                <a:solidFill>
                  <a:srgbClr val="FF0000"/>
                </a:solidFill>
              </a:rPr>
              <a:t>los motivos</a:t>
            </a:r>
            <a:r>
              <a:rPr lang="es-ES" sz="1600" dirty="0"/>
              <a:t> que justifiquen su aplicación, así como la </a:t>
            </a:r>
            <a:r>
              <a:rPr lang="es-ES" sz="1600" b="1" dirty="0">
                <a:solidFill>
                  <a:srgbClr val="FF0000"/>
                </a:solidFill>
              </a:rPr>
              <a:t>limitación </a:t>
            </a:r>
            <a:r>
              <a:rPr lang="es-ES" sz="1600" dirty="0"/>
              <a:t>del </a:t>
            </a:r>
            <a:r>
              <a:rPr lang="es-ES" sz="1600" b="1" dirty="0">
                <a:solidFill>
                  <a:srgbClr val="FF0000"/>
                </a:solidFill>
              </a:rPr>
              <a:t>ámbito de aplicación </a:t>
            </a:r>
            <a:r>
              <a:rPr lang="es-ES" sz="1600" dirty="0"/>
              <a:t>y de la </a:t>
            </a:r>
            <a:r>
              <a:rPr lang="es-ES" sz="1600" b="1" dirty="0">
                <a:solidFill>
                  <a:srgbClr val="FF0000"/>
                </a:solidFill>
              </a:rPr>
              <a:t>duración </a:t>
            </a:r>
            <a:r>
              <a:rPr lang="es-ES" sz="1600" dirty="0"/>
              <a:t>de dicho poder o procedimiento </a:t>
            </a:r>
          </a:p>
          <a:p>
            <a:pPr marL="342900" indent="-342900" algn="just">
              <a:buFont typeface="Wingdings" pitchFamily="2" charset="2"/>
              <a:buChar char="Ø"/>
            </a:pPr>
            <a:endParaRPr lang="es-ES" sz="1600" dirty="0"/>
          </a:p>
          <a:p>
            <a:pPr marL="342900" indent="-342900" algn="just">
              <a:buFont typeface="Wingdings" pitchFamily="2" charset="2"/>
              <a:buChar char="Ø"/>
            </a:pPr>
            <a:r>
              <a:rPr lang="es-ES" sz="1600" dirty="0"/>
              <a:t>3 Siempre que sea conforme con el interés público, y en particular la buena administración de la justicia, cada Parte examinará los efectos de los poderes y procedimientos mencionados en la presente Sección sobre los derechos, responsabilidades e intereses legítimos de terceros.</a:t>
            </a:r>
          </a:p>
        </p:txBody>
      </p:sp>
      <p:sp>
        <p:nvSpPr>
          <p:cNvPr id="6" name="Rectangle 5">
            <a:extLst>
              <a:ext uri="{FF2B5EF4-FFF2-40B4-BE49-F238E27FC236}">
                <a16:creationId xmlns:a16="http://schemas.microsoft.com/office/drawing/2014/main" id="{524B6456-681F-2F44-A01A-AD3514E81BD2}"/>
              </a:ext>
            </a:extLst>
          </p:cNvPr>
          <p:cNvSpPr/>
          <p:nvPr/>
        </p:nvSpPr>
        <p:spPr>
          <a:xfrm>
            <a:off x="4289032" y="1506174"/>
            <a:ext cx="4290764" cy="2062103"/>
          </a:xfrm>
          <a:prstGeom prst="rect">
            <a:avLst/>
          </a:prstGeom>
        </p:spPr>
        <p:txBody>
          <a:bodyPr wrap="square">
            <a:spAutoFit/>
          </a:bodyPr>
          <a:lstStyle/>
          <a:p>
            <a:pPr marL="342900" indent="-342900" algn="just">
              <a:buFont typeface="Wingdings" pitchFamily="2" charset="2"/>
              <a:buChar char="ü"/>
            </a:pPr>
            <a:r>
              <a:rPr lang="es-ES" sz="1600" dirty="0"/>
              <a:t>La lista ilustrativa y no exhaustiva de posibles condiciones y salvaguardias incluye:</a:t>
            </a:r>
          </a:p>
          <a:p>
            <a:pPr marL="800100" lvl="1" indent="-342900" algn="just">
              <a:buFont typeface="Wingdings" pitchFamily="2" charset="2"/>
              <a:buChar char="ü"/>
            </a:pPr>
            <a:r>
              <a:rPr lang="es-ES" sz="1600" dirty="0"/>
              <a:t>Supervisión judicial</a:t>
            </a:r>
          </a:p>
          <a:p>
            <a:pPr marL="800100" lvl="1" indent="-342900" algn="just">
              <a:buFont typeface="Wingdings" pitchFamily="2" charset="2"/>
              <a:buChar char="ü"/>
            </a:pPr>
            <a:r>
              <a:rPr lang="es-ES" sz="1600" dirty="0"/>
              <a:t>Otra supervisión independiente</a:t>
            </a:r>
          </a:p>
          <a:p>
            <a:pPr marL="800100" lvl="1" indent="-342900" algn="just">
              <a:buFont typeface="Wingdings" pitchFamily="2" charset="2"/>
              <a:buChar char="ü"/>
            </a:pPr>
            <a:r>
              <a:rPr lang="es-ES" sz="1600" dirty="0"/>
              <a:t>Motivos que justifican la aplicación de las competencias procesales</a:t>
            </a:r>
          </a:p>
          <a:p>
            <a:pPr marL="800100" lvl="1" indent="-342900" algn="just">
              <a:buFont typeface="Wingdings" pitchFamily="2" charset="2"/>
              <a:buChar char="ü"/>
            </a:pPr>
            <a:r>
              <a:rPr lang="es-ES" sz="1600" dirty="0"/>
              <a:t>Limitación del alcance de los poderes</a:t>
            </a:r>
          </a:p>
          <a:p>
            <a:pPr marL="800100" lvl="1" indent="-342900" algn="just">
              <a:buFont typeface="Wingdings" pitchFamily="2" charset="2"/>
              <a:buChar char="ü"/>
            </a:pPr>
            <a:r>
              <a:rPr lang="es-ES" sz="1600" dirty="0"/>
              <a:t>Limitación de la vigencia de los poderes</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Condiciones y salvaguardias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94806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2979" y="1348800"/>
            <a:ext cx="3961821" cy="4031873"/>
          </a:xfrm>
          <a:prstGeom prst="rect">
            <a:avLst/>
          </a:prstGeom>
        </p:spPr>
        <p:txBody>
          <a:bodyPr wrap="square">
            <a:spAutoFit/>
          </a:bodyPr>
          <a:lstStyle/>
          <a:p>
            <a:pPr marL="342900" indent="-342900" algn="just">
              <a:buFont typeface="Wingdings" pitchFamily="2" charset="2"/>
              <a:buChar char="Ø"/>
            </a:pPr>
            <a:r>
              <a:rPr lang="es-ES" sz="1600" dirty="0"/>
              <a:t>2 Cuando proceda, teniendo en cuenta la naturaleza del procedimiento o del poder de que se trate, dichas condiciones y salvaguardias incluirán una supervisión judicial u otra forma de supervisión independiente, los motivos que justifiquen su aplicación, así como la limitación del ámbito de aplicación y de la duración de dicho poder o procedimiento. </a:t>
            </a:r>
          </a:p>
          <a:p>
            <a:pPr marL="342900" indent="-342900" algn="just">
              <a:buFont typeface="Wingdings" pitchFamily="2" charset="2"/>
              <a:buChar char="Ø"/>
            </a:pPr>
            <a:endParaRPr lang="es-ES" sz="1600" dirty="0"/>
          </a:p>
          <a:p>
            <a:pPr marL="342900" indent="-342900" algn="just">
              <a:buFont typeface="Wingdings" pitchFamily="2" charset="2"/>
              <a:buChar char="Ø"/>
            </a:pPr>
            <a:r>
              <a:rPr lang="es-ES" sz="1600" dirty="0"/>
              <a:t>3 Siempre que sea conforme con el </a:t>
            </a:r>
            <a:r>
              <a:rPr lang="es-ES" sz="1600" b="1" dirty="0">
                <a:solidFill>
                  <a:srgbClr val="FF0000"/>
                </a:solidFill>
              </a:rPr>
              <a:t>interés público</a:t>
            </a:r>
            <a:r>
              <a:rPr lang="es-ES" sz="1600" dirty="0"/>
              <a:t>, y en particular la </a:t>
            </a:r>
            <a:r>
              <a:rPr lang="es-ES" sz="1600" b="1" dirty="0">
                <a:solidFill>
                  <a:srgbClr val="FF0000"/>
                </a:solidFill>
              </a:rPr>
              <a:t>buena administración de la justicia</a:t>
            </a:r>
            <a:r>
              <a:rPr lang="es-ES" sz="1600" dirty="0"/>
              <a:t>, cada Parte examinará los efectos de los poderes y procedimientos mencionados en la presente Sección sobre los </a:t>
            </a:r>
            <a:r>
              <a:rPr lang="es-ES" sz="1600" b="1" dirty="0">
                <a:solidFill>
                  <a:srgbClr val="FF0000"/>
                </a:solidFill>
              </a:rPr>
              <a:t>derechos, responsabilidades e intereses legítimos de terceros</a:t>
            </a:r>
            <a:r>
              <a:rPr lang="es-ES" sz="1600" dirty="0"/>
              <a:t>.</a:t>
            </a:r>
          </a:p>
        </p:txBody>
      </p:sp>
      <p:sp>
        <p:nvSpPr>
          <p:cNvPr id="6" name="Rectangle 5">
            <a:extLst>
              <a:ext uri="{FF2B5EF4-FFF2-40B4-BE49-F238E27FC236}">
                <a16:creationId xmlns:a16="http://schemas.microsoft.com/office/drawing/2014/main" id="{524B6456-681F-2F44-A01A-AD3514E81BD2}"/>
              </a:ext>
            </a:extLst>
          </p:cNvPr>
          <p:cNvSpPr/>
          <p:nvPr/>
        </p:nvSpPr>
        <p:spPr>
          <a:xfrm>
            <a:off x="4406630" y="1348800"/>
            <a:ext cx="4357992" cy="2800767"/>
          </a:xfrm>
          <a:prstGeom prst="rect">
            <a:avLst/>
          </a:prstGeom>
        </p:spPr>
        <p:txBody>
          <a:bodyPr wrap="square">
            <a:spAutoFit/>
          </a:bodyPr>
          <a:lstStyle/>
          <a:p>
            <a:pPr marL="342900" indent="-342900" algn="just">
              <a:buFont typeface="Wingdings" pitchFamily="2" charset="2"/>
              <a:buChar char="ü"/>
            </a:pPr>
            <a:r>
              <a:rPr lang="es-ES" sz="1600" dirty="0"/>
              <a:t>Debe haber un equilibrio entre el interés público (especialmente la buena administración de la justicia) y los derechos, responsabilidades e intereses legítimos de terceros</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Las consideraciones deben incluir:</a:t>
            </a:r>
          </a:p>
          <a:p>
            <a:pPr marL="800100" lvl="1" indent="-342900" algn="just">
              <a:buFont typeface="Wingdings" pitchFamily="2" charset="2"/>
              <a:buChar char="ü"/>
            </a:pPr>
            <a:r>
              <a:rPr lang="es-ES" sz="1600" dirty="0"/>
              <a:t>La minimización de la interrupción de los servicios a los consumidores</a:t>
            </a:r>
          </a:p>
          <a:p>
            <a:pPr marL="800100" lvl="1" indent="-342900" algn="just">
              <a:buFont typeface="Wingdings" pitchFamily="2" charset="2"/>
              <a:buChar char="ü"/>
            </a:pPr>
            <a:r>
              <a:rPr lang="es-ES" sz="1600" dirty="0"/>
              <a:t>La exención de responsabilidad por revelar o facilitar la revelación </a:t>
            </a:r>
          </a:p>
          <a:p>
            <a:pPr marL="800100" lvl="1" indent="-342900" algn="just">
              <a:buFont typeface="Wingdings" pitchFamily="2" charset="2"/>
              <a:buChar char="ü"/>
            </a:pPr>
            <a:r>
              <a:rPr lang="es-ES" sz="1600" dirty="0"/>
              <a:t>La protección de intereses patrimoniales </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Condiciones y salvaguardias</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555668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sz="3200" dirty="0">
                <a:latin typeface="+mn-lt"/>
              </a:rPr>
              <a:t>CONSERVACIÓN RÁPIDA DE DATOS INFORMÁTICOS ALMACENADOS y revelación parcial de los datos relativos al tráfico</a:t>
            </a:r>
          </a:p>
        </p:txBody>
      </p:sp>
      <p:sp>
        <p:nvSpPr>
          <p:cNvPr id="3" name="Text Placeholder 2"/>
          <p:cNvSpPr>
            <a:spLocks noGrp="1"/>
          </p:cNvSpPr>
          <p:nvPr>
            <p:ph type="body" idx="1"/>
          </p:nvPr>
        </p:nvSpPr>
        <p:spPr/>
        <p:txBody>
          <a:bodyPr/>
          <a:lstStyle/>
          <a:p>
            <a:r>
              <a:rPr lang="es-ES" dirty="0">
                <a:latin typeface="+mn-lt"/>
              </a:rPr>
              <a:t>Poderes procesales del Convenio de Budapest (Parte 1)</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14</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3</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0281497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4" name="Rectangle 3">
            <a:extLst>
              <a:ext uri="{FF2B5EF4-FFF2-40B4-BE49-F238E27FC236}">
                <a16:creationId xmlns:a16="http://schemas.microsoft.com/office/drawing/2014/main" id="{5862AA6F-ACDE-4466-86FA-86B30DF3D58B}"/>
              </a:ext>
            </a:extLst>
          </p:cNvPr>
          <p:cNvSpPr txBox="1">
            <a:spLocks/>
          </p:cNvSpPr>
          <p:nvPr/>
        </p:nvSpPr>
        <p:spPr>
          <a:xfrm>
            <a:off x="312057" y="1204573"/>
            <a:ext cx="8519885" cy="5292809"/>
          </a:xfrm>
          <a:prstGeom prst="rect">
            <a:avLst/>
          </a:prstGeom>
          <a:ln w="38100">
            <a:solidFill>
              <a:srgbClr val="FF0000"/>
            </a:solidFill>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endParaRPr lang="es-ES" altLang="sr-Latn-RS" sz="1000" b="1" i="1" dirty="0">
              <a:ea typeface="ＭＳ Ｐゴシック" pitchFamily="34" charset="-128"/>
            </a:endParaRPr>
          </a:p>
          <a:p>
            <a:pPr marL="0" indent="0" algn="ctr" eaLnBrk="1" hangingPunct="1">
              <a:lnSpc>
                <a:spcPct val="80000"/>
              </a:lnSpc>
              <a:spcBef>
                <a:spcPts val="600"/>
              </a:spcBef>
              <a:spcAft>
                <a:spcPts val="1200"/>
              </a:spcAft>
              <a:buFont typeface="Arial" pitchFamily="34" charset="0"/>
              <a:buNone/>
              <a:defRPr/>
            </a:pPr>
            <a:r>
              <a:rPr lang="es-ES" altLang="sr-Latn-RS" sz="2600" b="1" i="1" dirty="0"/>
              <a:t>Conservación rápida de datos informáticos  </a:t>
            </a:r>
          </a:p>
          <a:p>
            <a:pPr marL="0" indent="0" algn="ctr" eaLnBrk="1" hangingPunct="1">
              <a:lnSpc>
                <a:spcPct val="80000"/>
              </a:lnSpc>
              <a:spcBef>
                <a:spcPts val="600"/>
              </a:spcBef>
              <a:spcAft>
                <a:spcPts val="1200"/>
              </a:spcAft>
              <a:buFont typeface="Arial" pitchFamily="34" charset="0"/>
              <a:buNone/>
              <a:defRPr/>
            </a:pPr>
            <a:r>
              <a:rPr lang="es-ES" altLang="sr-Latn-RS" sz="2600" b="1" i="1" dirty="0"/>
              <a:t>Conservación y revelación rápidas de datos informáticos</a:t>
            </a:r>
          </a:p>
          <a:p>
            <a:pPr marL="0" indent="0" algn="ctr" eaLnBrk="1" hangingPunct="1">
              <a:lnSpc>
                <a:spcPct val="80000"/>
              </a:lnSpc>
              <a:spcBef>
                <a:spcPts val="600"/>
              </a:spcBef>
              <a:spcAft>
                <a:spcPts val="1200"/>
              </a:spcAft>
              <a:buFont typeface="Arial" pitchFamily="34" charset="0"/>
              <a:buNone/>
              <a:defRPr/>
            </a:pPr>
            <a:r>
              <a:rPr lang="es-ES" altLang="sr-Latn-RS" sz="2600" b="1" i="1" dirty="0"/>
              <a:t>(Artículos 16 y 17 - Convenio de Budapest)</a:t>
            </a:r>
          </a:p>
          <a:p>
            <a:pPr eaLnBrk="1" hangingPunct="1">
              <a:lnSpc>
                <a:spcPct val="80000"/>
              </a:lnSpc>
              <a:spcBef>
                <a:spcPts val="600"/>
              </a:spcBef>
              <a:spcAft>
                <a:spcPts val="1200"/>
              </a:spcAft>
              <a:defRPr/>
            </a:pPr>
            <a:endParaRPr lang="es-ES" altLang="sr-Latn-RS" sz="1000" dirty="0">
              <a:ea typeface="ＭＳ Ｐゴシック" pitchFamily="34" charset="-128"/>
            </a:endParaRPr>
          </a:p>
          <a:p>
            <a:pPr algn="ctr" eaLnBrk="1" hangingPunct="1">
              <a:lnSpc>
                <a:spcPct val="80000"/>
              </a:lnSpc>
              <a:spcBef>
                <a:spcPts val="600"/>
              </a:spcBef>
              <a:spcAft>
                <a:spcPts val="1200"/>
              </a:spcAft>
              <a:defRPr/>
            </a:pPr>
            <a:r>
              <a:rPr lang="es-ES" altLang="sr-Latn-RS" sz="2000" i="1" dirty="0"/>
              <a:t>Muy innovadores y extremadamente significativos </a:t>
            </a:r>
          </a:p>
          <a:p>
            <a:pPr algn="ctr" eaLnBrk="1" hangingPunct="1">
              <a:lnSpc>
                <a:spcPct val="80000"/>
              </a:lnSpc>
              <a:spcBef>
                <a:spcPts val="600"/>
              </a:spcBef>
              <a:spcAft>
                <a:spcPts val="1200"/>
              </a:spcAft>
              <a:defRPr/>
            </a:pPr>
            <a:r>
              <a:rPr lang="es-ES" altLang="sr-Latn-RS" sz="2000" i="1" dirty="0"/>
              <a:t>Enfoque diferente </a:t>
            </a:r>
            <a:endParaRPr lang="es-ES" altLang="sr-Latn-RS" sz="2000" dirty="0">
              <a:ea typeface="ＭＳ Ｐゴシック" pitchFamily="34" charset="-128"/>
            </a:endParaRPr>
          </a:p>
          <a:p>
            <a:pPr eaLnBrk="1" hangingPunct="1">
              <a:lnSpc>
                <a:spcPct val="80000"/>
              </a:lnSpc>
              <a:spcBef>
                <a:spcPts val="600"/>
              </a:spcBef>
              <a:spcAft>
                <a:spcPts val="1200"/>
              </a:spcAft>
              <a:defRPr/>
            </a:pPr>
            <a:r>
              <a:rPr lang="es-ES" altLang="sr-Latn-RS" sz="1800" i="1" dirty="0"/>
              <a:t>Ambos se agilizan para corresponder a la velocidad de circulación de la información en el entorno digital</a:t>
            </a:r>
          </a:p>
          <a:p>
            <a:pPr eaLnBrk="1" hangingPunct="1">
              <a:lnSpc>
                <a:spcPct val="80000"/>
              </a:lnSpc>
              <a:spcBef>
                <a:spcPts val="600"/>
              </a:spcBef>
              <a:spcAft>
                <a:spcPts val="1200"/>
              </a:spcAft>
              <a:defRPr/>
            </a:pPr>
            <a:r>
              <a:rPr lang="es-ES" altLang="sr-Latn-RS" sz="1800" i="1" dirty="0"/>
              <a:t>Su nivel de intrusismo no es muy alto</a:t>
            </a:r>
          </a:p>
          <a:p>
            <a:pPr eaLnBrk="1" hangingPunct="1">
              <a:lnSpc>
                <a:spcPct val="80000"/>
              </a:lnSpc>
              <a:spcBef>
                <a:spcPts val="600"/>
              </a:spcBef>
              <a:spcAft>
                <a:spcPts val="1200"/>
              </a:spcAft>
              <a:defRPr/>
            </a:pPr>
            <a:r>
              <a:rPr lang="es-ES" altLang="sr-Latn-RS" sz="1800" i="1" dirty="0"/>
              <a:t>En cuanto a los datos relativos al tráfico, también existe una disposición que permite la divulgación rápida</a:t>
            </a:r>
          </a:p>
        </p:txBody>
      </p:sp>
    </p:spTree>
    <p:extLst>
      <p:ext uri="{BB962C8B-B14F-4D97-AF65-F5344CB8AC3E}">
        <p14:creationId xmlns:p14="http://schemas.microsoft.com/office/powerpoint/2010/main" val="1893237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A46340-EE5D-49A6-9A95-B85B3C1BB0C8}"/>
              </a:ext>
            </a:extLst>
          </p:cNvPr>
          <p:cNvSpPr>
            <a:spLocks noGrp="1"/>
          </p:cNvSpPr>
          <p:nvPr>
            <p:ph idx="1"/>
          </p:nvPr>
        </p:nvSpPr>
        <p:spPr/>
        <p:txBody>
          <a:bodyPr/>
          <a:lstStyle/>
          <a:p>
            <a:endParaRPr lang="aa-ET"/>
          </a:p>
        </p:txBody>
      </p:sp>
      <p:pic>
        <p:nvPicPr>
          <p:cNvPr id="4" name="Picture 3">
            <a:extLst>
              <a:ext uri="{FF2B5EF4-FFF2-40B4-BE49-F238E27FC236}">
                <a16:creationId xmlns:a16="http://schemas.microsoft.com/office/drawing/2014/main" id="{4941B819-DDC5-468B-BA7A-9D7B273AC0C4}"/>
              </a:ext>
            </a:extLst>
          </p:cNvPr>
          <p:cNvPicPr>
            <a:picLocks noChangeAspect="1"/>
          </p:cNvPicPr>
          <p:nvPr/>
        </p:nvPicPr>
        <p:blipFill>
          <a:blip r:embed="rId3"/>
          <a:stretch>
            <a:fillRect/>
          </a:stretch>
        </p:blipFill>
        <p:spPr>
          <a:xfrm>
            <a:off x="0" y="1196752"/>
            <a:ext cx="9144000" cy="5256584"/>
          </a:xfrm>
          <a:prstGeom prst="rect">
            <a:avLst/>
          </a:prstGeom>
        </p:spPr>
      </p:pic>
      <p:sp>
        <p:nvSpPr>
          <p:cNvPr id="12" name="TextBox 7">
            <a:extLst>
              <a:ext uri="{FF2B5EF4-FFF2-40B4-BE49-F238E27FC236}">
                <a16:creationId xmlns:a16="http://schemas.microsoft.com/office/drawing/2014/main" id="{7C840C58-E198-4AEA-A7E3-965EFCD48D5D}"/>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Tree>
    <p:extLst>
      <p:ext uri="{BB962C8B-B14F-4D97-AF65-F5344CB8AC3E}">
        <p14:creationId xmlns:p14="http://schemas.microsoft.com/office/powerpoint/2010/main" val="3978188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3" name="Rectangle 22">
            <a:extLst>
              <a:ext uri="{FF2B5EF4-FFF2-40B4-BE49-F238E27FC236}">
                <a16:creationId xmlns:a16="http://schemas.microsoft.com/office/drawing/2014/main" id="{2F249C7A-C0AF-47C6-8876-946DBD6E0AA3}"/>
              </a:ext>
            </a:extLst>
          </p:cNvPr>
          <p:cNvSpPr/>
          <p:nvPr/>
        </p:nvSpPr>
        <p:spPr>
          <a:xfrm>
            <a:off x="189637" y="1287212"/>
            <a:ext cx="4171348" cy="5262979"/>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a:t>
            </a:r>
            <a:r>
              <a:rPr lang="es-ES" sz="1400" b="1" dirty="0">
                <a:solidFill>
                  <a:srgbClr val="FF0000"/>
                </a:solidFill>
              </a:rPr>
              <a:t>ordenar o imponer de otro modo</a:t>
            </a:r>
            <a:r>
              <a:rPr lang="es-ES" sz="1400" dirty="0"/>
              <a:t> la conservación rápida de datos electrónicos específicos, incluidos los datos relativos al tráfico, almacenados por medio de un sistema informático,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25" name="Rectangle 24">
            <a:extLst>
              <a:ext uri="{FF2B5EF4-FFF2-40B4-BE49-F238E27FC236}">
                <a16:creationId xmlns:a16="http://schemas.microsoft.com/office/drawing/2014/main" id="{6835138B-B564-4190-A328-AFB4CD3FE797}"/>
              </a:ext>
            </a:extLst>
          </p:cNvPr>
          <p:cNvSpPr/>
          <p:nvPr/>
        </p:nvSpPr>
        <p:spPr>
          <a:xfrm>
            <a:off x="4275438" y="1287212"/>
            <a:ext cx="4343268" cy="2862322"/>
          </a:xfrm>
          <a:prstGeom prst="rect">
            <a:avLst/>
          </a:prstGeom>
        </p:spPr>
        <p:txBody>
          <a:bodyPr wrap="square">
            <a:spAutoFit/>
          </a:bodyPr>
          <a:lstStyle/>
          <a:p>
            <a:pPr marL="342900" indent="-342900" algn="just">
              <a:buFont typeface="Wingdings" pitchFamily="2" charset="2"/>
              <a:buChar char="ü"/>
            </a:pPr>
            <a:r>
              <a:rPr lang="es-ES" sz="1500" dirty="0"/>
              <a:t>La conservación puede ordenarse o imponerse de otro modo a través de:</a:t>
            </a:r>
          </a:p>
          <a:p>
            <a:pPr marL="800100" lvl="1" indent="-342900" algn="just">
              <a:buFont typeface="Wingdings" pitchFamily="2" charset="2"/>
              <a:buChar char="ü"/>
            </a:pPr>
            <a:r>
              <a:rPr lang="es-ES" sz="1500" dirty="0"/>
              <a:t>Orden judicial</a:t>
            </a:r>
          </a:p>
          <a:p>
            <a:pPr marL="800100" lvl="1" indent="-342900" algn="just">
              <a:buFont typeface="Wingdings" pitchFamily="2" charset="2"/>
              <a:buChar char="ü"/>
            </a:pPr>
            <a:r>
              <a:rPr lang="es-ES" sz="1500" dirty="0"/>
              <a:t>Orden administrativa</a:t>
            </a:r>
          </a:p>
          <a:p>
            <a:pPr marL="800100" lvl="1" indent="-342900" algn="just">
              <a:buFont typeface="Wingdings" pitchFamily="2" charset="2"/>
              <a:buChar char="ü"/>
            </a:pPr>
            <a:r>
              <a:rPr lang="es-ES" sz="1500" dirty="0"/>
              <a:t>Directiva </a:t>
            </a:r>
          </a:p>
          <a:p>
            <a:pPr marL="800100" lvl="1" indent="-342900" algn="just">
              <a:buFont typeface="Wingdings" pitchFamily="2" charset="2"/>
              <a:buChar char="ü"/>
            </a:pPr>
            <a:r>
              <a:rPr lang="es-ES" sz="1500" dirty="0"/>
              <a:t>Registro y confiscación </a:t>
            </a:r>
          </a:p>
          <a:p>
            <a:pPr marL="800100" lvl="1" indent="-342900" algn="just">
              <a:buFont typeface="Wingdings" pitchFamily="2" charset="2"/>
              <a:buChar char="ü"/>
            </a:pPr>
            <a:r>
              <a:rPr lang="es-ES" sz="1500" dirty="0"/>
              <a:t>Orden de presentación</a:t>
            </a:r>
          </a:p>
          <a:p>
            <a:pPr marL="800100" lvl="1" indent="-342900" algn="just">
              <a:buFont typeface="Wingdings" pitchFamily="2" charset="2"/>
              <a:buChar char="ü"/>
            </a:pPr>
            <a:endParaRPr lang="es-ES" sz="1500" dirty="0"/>
          </a:p>
          <a:p>
            <a:pPr marL="342900" indent="-342900" algn="just">
              <a:buFont typeface="Wingdings" pitchFamily="2" charset="2"/>
              <a:buChar char="ü"/>
            </a:pPr>
            <a:r>
              <a:rPr lang="es-ES" sz="1500" dirty="0"/>
              <a:t>Las partes tienen flexibilidad para determinar cómo aplicar la conservación, aunque el Convenio de Budapest exige que se haga con rapidez </a:t>
            </a:r>
          </a:p>
        </p:txBody>
      </p:sp>
    </p:spTree>
    <p:extLst>
      <p:ext uri="{BB962C8B-B14F-4D97-AF65-F5344CB8AC3E}">
        <p14:creationId xmlns:p14="http://schemas.microsoft.com/office/powerpoint/2010/main" val="2288754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3" name="Rectangle 22">
            <a:extLst>
              <a:ext uri="{FF2B5EF4-FFF2-40B4-BE49-F238E27FC236}">
                <a16:creationId xmlns:a16="http://schemas.microsoft.com/office/drawing/2014/main" id="{2F249C7A-C0AF-47C6-8876-946DBD6E0AA3}"/>
              </a:ext>
            </a:extLst>
          </p:cNvPr>
          <p:cNvSpPr/>
          <p:nvPr/>
        </p:nvSpPr>
        <p:spPr>
          <a:xfrm>
            <a:off x="238276" y="1262019"/>
            <a:ext cx="4105256" cy="5478423"/>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a:t>
            </a:r>
            <a:r>
              <a:rPr lang="es-ES" sz="1400" b="1" dirty="0">
                <a:solidFill>
                  <a:srgbClr val="FF0000"/>
                </a:solidFill>
              </a:rPr>
              <a:t>conservación rápida</a:t>
            </a:r>
            <a:r>
              <a:rPr lang="es-ES" sz="1400" dirty="0"/>
              <a:t> de datos electrónicos específicos, incluidos los datos relativos al tráfico, almacenados por medio de un sistema informático,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25" name="Rectangle 24">
            <a:extLst>
              <a:ext uri="{FF2B5EF4-FFF2-40B4-BE49-F238E27FC236}">
                <a16:creationId xmlns:a16="http://schemas.microsoft.com/office/drawing/2014/main" id="{6835138B-B564-4190-A328-AFB4CD3FE797}"/>
              </a:ext>
            </a:extLst>
          </p:cNvPr>
          <p:cNvSpPr/>
          <p:nvPr/>
        </p:nvSpPr>
        <p:spPr>
          <a:xfrm>
            <a:off x="4343532" y="1268171"/>
            <a:ext cx="4255719" cy="1938992"/>
          </a:xfrm>
          <a:prstGeom prst="rect">
            <a:avLst/>
          </a:prstGeom>
        </p:spPr>
        <p:txBody>
          <a:bodyPr wrap="square">
            <a:spAutoFit/>
          </a:bodyPr>
          <a:lstStyle/>
          <a:p>
            <a:pPr marL="342900" indent="-342900" algn="just">
              <a:buFont typeface="Wingdings" pitchFamily="2" charset="2"/>
              <a:buChar char="ü"/>
            </a:pPr>
            <a:r>
              <a:rPr lang="es-ES" sz="1500" dirty="0"/>
              <a:t>El poder permite proteger los datos almacenados existentes contra cualquier cosa que pudiera causar una modificación o deterioro de su calidad o condición actual</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No requiere necesariamente:</a:t>
            </a:r>
          </a:p>
          <a:p>
            <a:pPr marL="800100" lvl="1" indent="-342900" algn="just">
              <a:buFont typeface="Wingdings" pitchFamily="2" charset="2"/>
              <a:buChar char="ü"/>
            </a:pPr>
            <a:r>
              <a:rPr lang="es-ES" sz="1500" dirty="0"/>
              <a:t>convertir en inaccesibles los datos conservados</a:t>
            </a:r>
          </a:p>
          <a:p>
            <a:pPr marL="800100" lvl="1" indent="-342900" algn="just">
              <a:buFont typeface="Wingdings" pitchFamily="2" charset="2"/>
              <a:buChar char="ü"/>
            </a:pPr>
            <a:r>
              <a:rPr lang="es-ES" sz="1500" dirty="0"/>
              <a:t>impedir el uso de copias de datos por parte de usuarios legítimos</a:t>
            </a:r>
          </a:p>
        </p:txBody>
      </p:sp>
    </p:spTree>
    <p:extLst>
      <p:ext uri="{BB962C8B-B14F-4D97-AF65-F5344CB8AC3E}">
        <p14:creationId xmlns:p14="http://schemas.microsoft.com/office/powerpoint/2010/main" val="39398703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44624"/>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3" name="Rectangle 22">
            <a:extLst>
              <a:ext uri="{FF2B5EF4-FFF2-40B4-BE49-F238E27FC236}">
                <a16:creationId xmlns:a16="http://schemas.microsoft.com/office/drawing/2014/main" id="{2F249C7A-C0AF-47C6-8876-946DBD6E0AA3}"/>
              </a:ext>
            </a:extLst>
          </p:cNvPr>
          <p:cNvSpPr/>
          <p:nvPr/>
        </p:nvSpPr>
        <p:spPr>
          <a:xfrm>
            <a:off x="209093" y="1309828"/>
            <a:ext cx="4226719" cy="5262979"/>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conservación rápida de </a:t>
            </a:r>
            <a:r>
              <a:rPr lang="es-ES" sz="1400" b="1" dirty="0">
                <a:solidFill>
                  <a:srgbClr val="FF0000"/>
                </a:solidFill>
              </a:rPr>
              <a:t>datos electrónicos específicos, incluidos los datos relativos al tráfico</a:t>
            </a:r>
            <a:r>
              <a:rPr lang="es-ES" sz="1400" dirty="0"/>
              <a:t>, almacenados por medio de un sistema informático,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25" name="Rectangle 24">
            <a:extLst>
              <a:ext uri="{FF2B5EF4-FFF2-40B4-BE49-F238E27FC236}">
                <a16:creationId xmlns:a16="http://schemas.microsoft.com/office/drawing/2014/main" id="{6835138B-B564-4190-A328-AFB4CD3FE797}"/>
              </a:ext>
            </a:extLst>
          </p:cNvPr>
          <p:cNvSpPr/>
          <p:nvPr/>
        </p:nvSpPr>
        <p:spPr>
          <a:xfrm>
            <a:off x="4435812" y="1309828"/>
            <a:ext cx="4095345" cy="2631490"/>
          </a:xfrm>
          <a:prstGeom prst="rect">
            <a:avLst/>
          </a:prstGeom>
        </p:spPr>
        <p:txBody>
          <a:bodyPr wrap="square">
            <a:spAutoFit/>
          </a:bodyPr>
          <a:lstStyle/>
          <a:p>
            <a:pPr marL="342900" indent="-342900" algn="just">
              <a:buFont typeface="Wingdings" pitchFamily="2" charset="2"/>
              <a:buChar char="ü"/>
            </a:pPr>
            <a:r>
              <a:rPr lang="es-ES" sz="1500" dirty="0"/>
              <a:t>El poder se extiende a todos los datos informáticos, entre ellos:</a:t>
            </a:r>
          </a:p>
          <a:p>
            <a:pPr marL="800100" lvl="1" indent="-342900" algn="just">
              <a:buFont typeface="Wingdings" pitchFamily="2" charset="2"/>
              <a:buChar char="ü"/>
            </a:pPr>
            <a:r>
              <a:rPr lang="es-ES" sz="1500" dirty="0"/>
              <a:t>Registros comerciales, de salud, personales o de otra índole </a:t>
            </a:r>
          </a:p>
          <a:p>
            <a:pPr marL="800100" lvl="1" indent="-342900" algn="just">
              <a:buFont typeface="Wingdings" pitchFamily="2" charset="2"/>
              <a:buChar char="ü"/>
            </a:pPr>
            <a:r>
              <a:rPr lang="es-ES" sz="1500" dirty="0"/>
              <a:t>Datos relativos al tráfico</a:t>
            </a:r>
          </a:p>
          <a:p>
            <a:pPr marL="800100" lvl="1" indent="-342900" algn="just">
              <a:buFont typeface="Wingdings" pitchFamily="2" charset="2"/>
              <a:buChar char="ü"/>
            </a:pPr>
            <a:endParaRPr lang="es-ES" sz="1500" dirty="0"/>
          </a:p>
          <a:p>
            <a:pPr marL="342900" indent="-342900" algn="just">
              <a:buFont typeface="Wingdings" pitchFamily="2" charset="2"/>
              <a:buChar char="ü"/>
            </a:pPr>
            <a:r>
              <a:rPr lang="es-ES" sz="1500" dirty="0"/>
              <a:t>Se deben aplicar medidas en relación con la investigación de un caso concreto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Se deben aplicar medidas en relación con datos informáticos específicos (y no con cantidades indiscriminadas de datos)</a:t>
            </a:r>
          </a:p>
        </p:txBody>
      </p:sp>
    </p:spTree>
    <p:extLst>
      <p:ext uri="{BB962C8B-B14F-4D97-AF65-F5344CB8AC3E}">
        <p14:creationId xmlns:p14="http://schemas.microsoft.com/office/powerpoint/2010/main" val="4053446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100223"/>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 name="Rectangle 1">
            <a:extLst>
              <a:ext uri="{FF2B5EF4-FFF2-40B4-BE49-F238E27FC236}">
                <a16:creationId xmlns:a16="http://schemas.microsoft.com/office/drawing/2014/main" id="{6307FADD-3E6B-406F-9B66-C841DF391B79}"/>
              </a:ext>
            </a:extLst>
          </p:cNvPr>
          <p:cNvSpPr/>
          <p:nvPr/>
        </p:nvSpPr>
        <p:spPr>
          <a:xfrm>
            <a:off x="121544" y="1272817"/>
            <a:ext cx="4304358" cy="5047536"/>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conservación rápida de datos electrónicos específicos, incluidos los datos relativos al tráfico, </a:t>
            </a:r>
            <a:r>
              <a:rPr lang="es-ES" sz="1400" b="1" dirty="0">
                <a:solidFill>
                  <a:srgbClr val="FF0000"/>
                </a:solidFill>
              </a:rPr>
              <a:t>almacenados por medio de un sistema informático</a:t>
            </a:r>
            <a:r>
              <a:rPr lang="es-ES" sz="1400" dirty="0"/>
              <a:t>,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3" name="Rectangle 2">
            <a:extLst>
              <a:ext uri="{FF2B5EF4-FFF2-40B4-BE49-F238E27FC236}">
                <a16:creationId xmlns:a16="http://schemas.microsoft.com/office/drawing/2014/main" id="{A67DD044-0EFC-4C9C-9F28-8A71A6074482}"/>
              </a:ext>
            </a:extLst>
          </p:cNvPr>
          <p:cNvSpPr/>
          <p:nvPr/>
        </p:nvSpPr>
        <p:spPr>
          <a:xfrm>
            <a:off x="4275438" y="1287212"/>
            <a:ext cx="4304358" cy="1708160"/>
          </a:xfrm>
          <a:prstGeom prst="rect">
            <a:avLst/>
          </a:prstGeom>
        </p:spPr>
        <p:txBody>
          <a:bodyPr wrap="square">
            <a:spAutoFit/>
          </a:bodyPr>
          <a:lstStyle/>
          <a:p>
            <a:pPr marL="342900" indent="-342900" algn="just">
              <a:buFont typeface="Wingdings" pitchFamily="2" charset="2"/>
              <a:buChar char="ü"/>
            </a:pPr>
            <a:r>
              <a:rPr lang="es-ES" sz="1500" dirty="0"/>
              <a:t>La conservación no impone la obligación general de retener los datos</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Los datos que se pretenden conservar deben:</a:t>
            </a:r>
          </a:p>
          <a:p>
            <a:pPr marL="800100" lvl="1" indent="-342900" algn="just">
              <a:buFont typeface="Wingdings" pitchFamily="2" charset="2"/>
              <a:buChar char="ü"/>
            </a:pPr>
            <a:r>
              <a:rPr lang="es-ES" sz="1500" dirty="0"/>
              <a:t>Estar ya disponibles</a:t>
            </a:r>
          </a:p>
          <a:p>
            <a:pPr marL="800100" lvl="1" indent="-342900" algn="just">
              <a:buFont typeface="Wingdings" pitchFamily="2" charset="2"/>
              <a:buChar char="ü"/>
            </a:pPr>
            <a:r>
              <a:rPr lang="es-ES" sz="1500" dirty="0"/>
              <a:t>Haber sido obtenidos y almacenados en un sistema informático</a:t>
            </a:r>
          </a:p>
        </p:txBody>
      </p:sp>
    </p:spTree>
    <p:extLst>
      <p:ext uri="{BB962C8B-B14F-4D97-AF65-F5344CB8AC3E}">
        <p14:creationId xmlns:p14="http://schemas.microsoft.com/office/powerpoint/2010/main" val="3947449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756" y="48638"/>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 name="Rectangle 1">
            <a:extLst>
              <a:ext uri="{FF2B5EF4-FFF2-40B4-BE49-F238E27FC236}">
                <a16:creationId xmlns:a16="http://schemas.microsoft.com/office/drawing/2014/main" id="{6307FADD-3E6B-406F-9B66-C841DF391B79}"/>
              </a:ext>
            </a:extLst>
          </p:cNvPr>
          <p:cNvSpPr/>
          <p:nvPr/>
        </p:nvSpPr>
        <p:spPr>
          <a:xfrm>
            <a:off x="199366" y="1287212"/>
            <a:ext cx="4252054" cy="5262979"/>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conservación rápida de datos electrónicos específicos, incluidos los datos relativos al tráfico, almacenados por medio de un sistema informático, en particular cuando existan </a:t>
            </a:r>
            <a:r>
              <a:rPr lang="es-ES" sz="1400" b="1" dirty="0">
                <a:solidFill>
                  <a:srgbClr val="FF0000"/>
                </a:solidFill>
              </a:rPr>
              <a:t>motivos para creer que dichos datos son particularmente susceptibles de pérdida o de modificación</a:t>
            </a:r>
            <a:r>
              <a:rPr lang="es-ES" sz="1400" dirty="0"/>
              <a:t>.</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3" name="Rectangle 2">
            <a:extLst>
              <a:ext uri="{FF2B5EF4-FFF2-40B4-BE49-F238E27FC236}">
                <a16:creationId xmlns:a16="http://schemas.microsoft.com/office/drawing/2014/main" id="{A67DD044-0EFC-4C9C-9F28-8A71A6074482}"/>
              </a:ext>
            </a:extLst>
          </p:cNvPr>
          <p:cNvSpPr/>
          <p:nvPr/>
        </p:nvSpPr>
        <p:spPr>
          <a:xfrm>
            <a:off x="4451420" y="1287212"/>
            <a:ext cx="4571036" cy="2631490"/>
          </a:xfrm>
          <a:prstGeom prst="rect">
            <a:avLst/>
          </a:prstGeom>
        </p:spPr>
        <p:txBody>
          <a:bodyPr wrap="square">
            <a:spAutoFit/>
          </a:bodyPr>
          <a:lstStyle/>
          <a:p>
            <a:pPr marL="342900" indent="-342900" algn="just">
              <a:buFont typeface="Wingdings" pitchFamily="2" charset="2"/>
              <a:buChar char="ü"/>
            </a:pPr>
            <a:r>
              <a:rPr lang="es-ES" sz="1500" dirty="0"/>
              <a:t>Para que se ejerza la conservación, debe haber motivos para creer que los datos informáticos están particularmente expuestos al riesgo de pérdida o modificación</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Ejemplos:</a:t>
            </a:r>
          </a:p>
          <a:p>
            <a:pPr marL="800100" lvl="1" indent="-342900" algn="just">
              <a:buFont typeface="Wingdings" pitchFamily="2" charset="2"/>
              <a:buChar char="ü"/>
            </a:pPr>
            <a:r>
              <a:rPr lang="es-ES" sz="1500" dirty="0"/>
              <a:t>Política de supresión de datos</a:t>
            </a:r>
          </a:p>
          <a:p>
            <a:pPr marL="800100" lvl="1" indent="-342900" algn="just">
              <a:buFont typeface="Wingdings" pitchFamily="2" charset="2"/>
              <a:buChar char="ü"/>
            </a:pPr>
            <a:r>
              <a:rPr lang="es-ES" sz="1500" dirty="0"/>
              <a:t>Política de retención limitada </a:t>
            </a:r>
          </a:p>
          <a:p>
            <a:pPr marL="800100" lvl="1" indent="-342900" algn="just">
              <a:buFont typeface="Wingdings" pitchFamily="2" charset="2"/>
              <a:buChar char="ü"/>
            </a:pPr>
            <a:r>
              <a:rPr lang="es-ES" sz="1500" dirty="0"/>
              <a:t>Almacenamiento de datos inseguro </a:t>
            </a:r>
          </a:p>
          <a:p>
            <a:pPr marL="800100" lvl="1" indent="-342900" algn="just">
              <a:buFont typeface="Wingdings" pitchFamily="2" charset="2"/>
              <a:buChar char="ü"/>
            </a:pPr>
            <a:r>
              <a:rPr lang="es-ES" sz="1500" dirty="0"/>
              <a:t>La persona que los custodia no es digna de confianza </a:t>
            </a:r>
          </a:p>
        </p:txBody>
      </p:sp>
    </p:spTree>
    <p:extLst>
      <p:ext uri="{BB962C8B-B14F-4D97-AF65-F5344CB8AC3E}">
        <p14:creationId xmlns:p14="http://schemas.microsoft.com/office/powerpoint/2010/main" val="2808995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756" y="71040"/>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 name="Rectangle 1">
            <a:extLst>
              <a:ext uri="{FF2B5EF4-FFF2-40B4-BE49-F238E27FC236}">
                <a16:creationId xmlns:a16="http://schemas.microsoft.com/office/drawing/2014/main" id="{6307FADD-3E6B-406F-9B66-C841DF391B79}"/>
              </a:ext>
            </a:extLst>
          </p:cNvPr>
          <p:cNvSpPr/>
          <p:nvPr/>
        </p:nvSpPr>
        <p:spPr>
          <a:xfrm>
            <a:off x="179910" y="1287212"/>
            <a:ext cx="4221268" cy="5262979"/>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conservación rápida de datos electrónicos específicos, incluidos los datos relativos al tráfico, almacenados por medio de un sistema informático,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a:t>
            </a:r>
            <a:r>
              <a:rPr lang="es-ES" sz="1400" b="1" dirty="0">
                <a:solidFill>
                  <a:srgbClr val="FF0000"/>
                </a:solidFill>
              </a:rPr>
              <a:t>poder o bajo el control</a:t>
            </a:r>
            <a:r>
              <a:rPr lang="es-ES" sz="1400" dirty="0"/>
              <a:t> de esa persona, la Parte adoptará las medidas legislativas y de otro tipo que resulten necesarias para obligar a dicha persona a conservar y a proteger la integridad de los datos durante el tiempo necesario, hasta un máximo de noventa días, con el fin de que las autoridades competentes puedan obtener su revelación. Las Partes podrán prever la renovación de dicha orden.</a:t>
            </a:r>
          </a:p>
        </p:txBody>
      </p:sp>
      <p:sp>
        <p:nvSpPr>
          <p:cNvPr id="3" name="Rectangle 2">
            <a:extLst>
              <a:ext uri="{FF2B5EF4-FFF2-40B4-BE49-F238E27FC236}">
                <a16:creationId xmlns:a16="http://schemas.microsoft.com/office/drawing/2014/main" id="{A67DD044-0EFC-4C9C-9F28-8A71A6074482}"/>
              </a:ext>
            </a:extLst>
          </p:cNvPr>
          <p:cNvSpPr/>
          <p:nvPr/>
        </p:nvSpPr>
        <p:spPr>
          <a:xfrm>
            <a:off x="4816904" y="1287212"/>
            <a:ext cx="3889351" cy="2400657"/>
          </a:xfrm>
          <a:prstGeom prst="rect">
            <a:avLst/>
          </a:prstGeom>
        </p:spPr>
        <p:txBody>
          <a:bodyPr wrap="square">
            <a:spAutoFit/>
          </a:bodyPr>
          <a:lstStyle/>
          <a:p>
            <a:pPr marL="342900" indent="-342900" algn="just">
              <a:buFont typeface="Wingdings" pitchFamily="2" charset="2"/>
              <a:buChar char="ü"/>
            </a:pPr>
            <a:r>
              <a:rPr lang="es-ES" sz="1500" dirty="0"/>
              <a:t>La persona sujeta a una orden de conservación puede tener:</a:t>
            </a:r>
          </a:p>
          <a:p>
            <a:pPr marL="800100" lvl="1" indent="-342900" algn="just">
              <a:buFont typeface="Wingdings" pitchFamily="2" charset="2"/>
              <a:buChar char="ü"/>
            </a:pPr>
            <a:r>
              <a:rPr lang="es-ES" sz="1500" dirty="0"/>
              <a:t>posesión física de los datos</a:t>
            </a:r>
          </a:p>
          <a:p>
            <a:pPr marL="800100" lvl="1" indent="-342900" algn="just">
              <a:buFont typeface="Wingdings" pitchFamily="2" charset="2"/>
              <a:buChar char="ü"/>
            </a:pPr>
            <a:r>
              <a:rPr lang="es-ES" sz="1500" dirty="0"/>
              <a:t>posesión constructiva de los datos (libre control sobre su presentación)</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El control no incluye la capacidad técnica de acceder remotamente a datos almacenados que no estén bajo control legítimo</a:t>
            </a:r>
          </a:p>
        </p:txBody>
      </p:sp>
    </p:spTree>
    <p:extLst>
      <p:ext uri="{BB962C8B-B14F-4D97-AF65-F5344CB8AC3E}">
        <p14:creationId xmlns:p14="http://schemas.microsoft.com/office/powerpoint/2010/main" val="3289937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756" y="51097"/>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 name="Rectangle 1">
            <a:extLst>
              <a:ext uri="{FF2B5EF4-FFF2-40B4-BE49-F238E27FC236}">
                <a16:creationId xmlns:a16="http://schemas.microsoft.com/office/drawing/2014/main" id="{6307FADD-3E6B-406F-9B66-C841DF391B79}"/>
              </a:ext>
            </a:extLst>
          </p:cNvPr>
          <p:cNvSpPr/>
          <p:nvPr/>
        </p:nvSpPr>
        <p:spPr>
          <a:xfrm>
            <a:off x="121544" y="1272817"/>
            <a:ext cx="4209296" cy="5262979"/>
          </a:xfrm>
          <a:prstGeom prst="rect">
            <a:avLst/>
          </a:prstGeom>
        </p:spPr>
        <p:txBody>
          <a:bodyPr wrap="square">
            <a:spAutoFit/>
          </a:bodyPr>
          <a:lstStyle/>
          <a:p>
            <a:pPr marL="342900" indent="-342900" algn="just">
              <a:buFont typeface="Wingdings" pitchFamily="2" charset="2"/>
              <a:buChar char="Ø"/>
            </a:pPr>
            <a:r>
              <a:rPr lang="es-ES" sz="1400" dirty="0"/>
              <a:t>1. Cada Parte adoptará las medidas legislativas y de otro tipo que resulten necesarias para permitir a sus autoridades competentes ordenar o imponer de otro modo la conservación rápida de datos electrónicos específicos, incluidos los datos relativos al tráfico, almacenados por medio de un sistema informático, en particular cuando existan motivos para creer que dichos datos son particularmente susceptibles de pérdida o de modificación.</a:t>
            </a:r>
          </a:p>
          <a:p>
            <a:pPr marL="342900" indent="-342900" algn="just">
              <a:buFont typeface="Wingdings" pitchFamily="2" charset="2"/>
              <a:buChar char="Ø"/>
            </a:pPr>
            <a:endParaRPr lang="es-ES" sz="1400" dirty="0"/>
          </a:p>
          <a:p>
            <a:pPr marL="342900" indent="-342900" algn="just">
              <a:buFont typeface="Wingdings" pitchFamily="2" charset="2"/>
              <a:buChar char="Ø"/>
            </a:pPr>
            <a:r>
              <a:rPr lang="es-ES" sz="1400" dirty="0"/>
              <a:t>2. Cuando una Parte aplique lo dispuesto en el párrafo 1 anterior por medio de una orden impartida a una persona de que conserve determinados datos almacenados que se encuentren en poder o bajo el control de esa persona, la Parte adoptará las medidas legislativas y de otro tipo que resulten necesarias para obligar a dicha persona a conservar y a proteger la integridad de los datos durante </a:t>
            </a:r>
            <a:r>
              <a:rPr lang="es-ES" sz="1400" b="1" dirty="0">
                <a:solidFill>
                  <a:srgbClr val="FF0000"/>
                </a:solidFill>
              </a:rPr>
              <a:t>el tiempo necesario, hasta un máximo de noventa días</a:t>
            </a:r>
            <a:r>
              <a:rPr lang="es-ES" sz="1400" dirty="0"/>
              <a:t>, con el fin de que las autoridades competentes </a:t>
            </a:r>
            <a:r>
              <a:rPr lang="es-ES" sz="1400" b="1" dirty="0">
                <a:solidFill>
                  <a:srgbClr val="FF0000"/>
                </a:solidFill>
              </a:rPr>
              <a:t>puedan obtener su revelación</a:t>
            </a:r>
            <a:r>
              <a:rPr lang="es-ES" sz="1400" dirty="0"/>
              <a:t>. Las Partes podrán prever la </a:t>
            </a:r>
            <a:r>
              <a:rPr lang="es-ES" sz="1400" b="1" dirty="0">
                <a:solidFill>
                  <a:srgbClr val="FF0000"/>
                </a:solidFill>
              </a:rPr>
              <a:t>renovación de dicha orden</a:t>
            </a:r>
            <a:r>
              <a:rPr lang="es-ES" sz="1400" dirty="0"/>
              <a:t>.</a:t>
            </a:r>
          </a:p>
        </p:txBody>
      </p:sp>
      <p:sp>
        <p:nvSpPr>
          <p:cNvPr id="3" name="Rectangle 2">
            <a:extLst>
              <a:ext uri="{FF2B5EF4-FFF2-40B4-BE49-F238E27FC236}">
                <a16:creationId xmlns:a16="http://schemas.microsoft.com/office/drawing/2014/main" id="{A67DD044-0EFC-4C9C-9F28-8A71A6074482}"/>
              </a:ext>
            </a:extLst>
          </p:cNvPr>
          <p:cNvSpPr/>
          <p:nvPr/>
        </p:nvSpPr>
        <p:spPr>
          <a:xfrm>
            <a:off x="4742822" y="1272817"/>
            <a:ext cx="3768880" cy="2862322"/>
          </a:xfrm>
          <a:prstGeom prst="rect">
            <a:avLst/>
          </a:prstGeom>
        </p:spPr>
        <p:txBody>
          <a:bodyPr wrap="square">
            <a:spAutoFit/>
          </a:bodyPr>
          <a:lstStyle/>
          <a:p>
            <a:pPr marL="342900" indent="-342900" algn="just">
              <a:buFont typeface="Wingdings" pitchFamily="2" charset="2"/>
              <a:buChar char="ü"/>
            </a:pPr>
            <a:r>
              <a:rPr lang="es-ES" sz="1500" dirty="0"/>
              <a:t>La conservación es un poder temporal para proteger los datos mientras las autoridades competentes buscan:</a:t>
            </a:r>
          </a:p>
          <a:p>
            <a:pPr marL="800100" lvl="1" indent="-342900" algn="just">
              <a:buFont typeface="Wingdings" pitchFamily="2" charset="2"/>
              <a:buChar char="ü"/>
            </a:pPr>
            <a:r>
              <a:rPr lang="es-ES" sz="1500" dirty="0"/>
              <a:t>Presentación de los datos</a:t>
            </a:r>
          </a:p>
          <a:p>
            <a:pPr marL="800100" lvl="1" indent="-342900" algn="just">
              <a:buFont typeface="Wingdings" pitchFamily="2" charset="2"/>
              <a:buChar char="ü"/>
            </a:pPr>
            <a:r>
              <a:rPr lang="es-ES" sz="1500" dirty="0"/>
              <a:t>Registro y confiscación de los datos</a:t>
            </a:r>
          </a:p>
          <a:p>
            <a:pPr marL="800100" lvl="1" indent="-342900" algn="just">
              <a:buFont typeface="Wingdings" pitchFamily="2" charset="2"/>
              <a:buChar char="ü"/>
            </a:pPr>
            <a:endParaRPr lang="es-ES" sz="1500" dirty="0"/>
          </a:p>
          <a:p>
            <a:pPr marL="342900" indent="-342900" algn="just">
              <a:buFont typeface="Wingdings" pitchFamily="2" charset="2"/>
              <a:buChar char="ü"/>
            </a:pPr>
            <a:r>
              <a:rPr lang="es-ES" sz="1500" dirty="0"/>
              <a:t>Plazo máximo de la orden de conservación: 90 días (renovable)</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orden de conservación debe especificar el plazo exacto de conservación (no puede ser indefinido)</a:t>
            </a:r>
          </a:p>
        </p:txBody>
      </p:sp>
    </p:spTree>
    <p:extLst>
      <p:ext uri="{BB962C8B-B14F-4D97-AF65-F5344CB8AC3E}">
        <p14:creationId xmlns:p14="http://schemas.microsoft.com/office/powerpoint/2010/main" val="2813204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756" y="71040"/>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rápida de datos informáticos almacenados</a:t>
            </a:r>
          </a:p>
        </p:txBody>
      </p:sp>
      <p:sp>
        <p:nvSpPr>
          <p:cNvPr id="2" name="Rectangle 1">
            <a:extLst>
              <a:ext uri="{FF2B5EF4-FFF2-40B4-BE49-F238E27FC236}">
                <a16:creationId xmlns:a16="http://schemas.microsoft.com/office/drawing/2014/main" id="{6307FADD-3E6B-406F-9B66-C841DF391B79}"/>
              </a:ext>
            </a:extLst>
          </p:cNvPr>
          <p:cNvSpPr/>
          <p:nvPr/>
        </p:nvSpPr>
        <p:spPr>
          <a:xfrm>
            <a:off x="121544" y="1272817"/>
            <a:ext cx="3889351" cy="1708160"/>
          </a:xfrm>
          <a:prstGeom prst="rect">
            <a:avLst/>
          </a:prstGeom>
        </p:spPr>
        <p:txBody>
          <a:bodyPr wrap="square">
            <a:spAutoFit/>
          </a:bodyPr>
          <a:lstStyle/>
          <a:p>
            <a:pPr marL="342900" indent="-342900" algn="just">
              <a:buFont typeface="Wingdings" pitchFamily="2" charset="2"/>
              <a:buChar char="Ø"/>
            </a:pPr>
            <a:r>
              <a:rPr lang="es-ES" sz="1500" dirty="0"/>
              <a:t>3 Cada Parte adoptará las medidas legislativas y de otro tipo que resulten necesarias para obligar a la persona que custodia los datos o a otra persona encargada de su conservación a </a:t>
            </a:r>
            <a:r>
              <a:rPr lang="es-ES" sz="1500" b="1" dirty="0">
                <a:solidFill>
                  <a:srgbClr val="FF0000"/>
                </a:solidFill>
              </a:rPr>
              <a:t>mantener en secreto la ejecución </a:t>
            </a:r>
            <a:r>
              <a:rPr lang="es-ES" sz="1500" dirty="0"/>
              <a:t>de dichos procedimientos durante el tiempo previsto en su derecho interno.</a:t>
            </a:r>
          </a:p>
        </p:txBody>
      </p:sp>
      <p:sp>
        <p:nvSpPr>
          <p:cNvPr id="3" name="Rectangle 2">
            <a:extLst>
              <a:ext uri="{FF2B5EF4-FFF2-40B4-BE49-F238E27FC236}">
                <a16:creationId xmlns:a16="http://schemas.microsoft.com/office/drawing/2014/main" id="{A67DD044-0EFC-4C9C-9F28-8A71A6074482}"/>
              </a:ext>
            </a:extLst>
          </p:cNvPr>
          <p:cNvSpPr/>
          <p:nvPr/>
        </p:nvSpPr>
        <p:spPr>
          <a:xfrm>
            <a:off x="4333804" y="1271311"/>
            <a:ext cx="4255719" cy="3046988"/>
          </a:xfrm>
          <a:prstGeom prst="rect">
            <a:avLst/>
          </a:prstGeom>
        </p:spPr>
        <p:txBody>
          <a:bodyPr wrap="square">
            <a:spAutoFit/>
          </a:bodyPr>
          <a:lstStyle/>
          <a:p>
            <a:pPr marL="342900" indent="-342900" algn="just">
              <a:buFont typeface="Wingdings" pitchFamily="2" charset="2"/>
              <a:buChar char="ü"/>
            </a:pPr>
            <a:r>
              <a:rPr lang="es-ES" sz="1600" dirty="0"/>
              <a:t>Una orden de conservación puede exigir a la persona que debe conservar los datos informáticos que mantenga la confidencialidad durante un periodo de tiempo determinado</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Propósito:</a:t>
            </a:r>
          </a:p>
          <a:p>
            <a:pPr marL="800100" lvl="1" indent="-342900" algn="just">
              <a:buFont typeface="Wingdings" pitchFamily="2" charset="2"/>
              <a:buChar char="ü"/>
            </a:pPr>
            <a:r>
              <a:rPr lang="es-ES" sz="1600" dirty="0"/>
              <a:t>Los sospechosos no tienen conocimiento de la investigación </a:t>
            </a:r>
          </a:p>
          <a:p>
            <a:pPr marL="800100" lvl="1" indent="-342900" algn="just">
              <a:buFont typeface="Wingdings" pitchFamily="2" charset="2"/>
              <a:buChar char="ü"/>
            </a:pPr>
            <a:r>
              <a:rPr lang="es-ES" sz="1600" dirty="0"/>
              <a:t>El derecho a la privacidad está protegido </a:t>
            </a:r>
          </a:p>
          <a:p>
            <a:pPr marL="800100" lvl="1" indent="-342900" algn="just">
              <a:buFont typeface="Wingdings" pitchFamily="2" charset="2"/>
              <a:buChar char="ü"/>
            </a:pPr>
            <a:r>
              <a:rPr lang="es-ES" sz="1600" dirty="0"/>
              <a:t>La conservación es una medida preliminar </a:t>
            </a:r>
          </a:p>
          <a:p>
            <a:pPr marL="800100" lvl="1" indent="-342900" algn="just">
              <a:buFont typeface="Wingdings" pitchFamily="2" charset="2"/>
              <a:buChar char="ü"/>
            </a:pPr>
            <a:r>
              <a:rPr lang="es-ES" sz="1600" dirty="0"/>
              <a:t>Evita que otras personas intenten manipular o borrar datos</a:t>
            </a:r>
          </a:p>
        </p:txBody>
      </p:sp>
    </p:spTree>
    <p:extLst>
      <p:ext uri="{BB962C8B-B14F-4D97-AF65-F5344CB8AC3E}">
        <p14:creationId xmlns:p14="http://schemas.microsoft.com/office/powerpoint/2010/main" val="775353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511300" y="0"/>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y revelación parcial rápidas de los datos relativos al tráfico</a:t>
            </a:r>
          </a:p>
        </p:txBody>
      </p:sp>
      <p:pic>
        <p:nvPicPr>
          <p:cNvPr id="4" name="Picture 2" descr="http://research.dyn.com/wp-content/uploads/2013/11/jim_blog_nov_2013_path1_wired-01.jpg">
            <a:extLst>
              <a:ext uri="{FF2B5EF4-FFF2-40B4-BE49-F238E27FC236}">
                <a16:creationId xmlns:a16="http://schemas.microsoft.com/office/drawing/2014/main" id="{CB58AE74-0C9A-4C28-8E8B-C63AE6A4A0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7" y="1062038"/>
            <a:ext cx="9136063" cy="5535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1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511300" y="71040"/>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y revelación parcial rápidas de los datos relativos al tráfico</a:t>
            </a:r>
          </a:p>
        </p:txBody>
      </p:sp>
      <p:sp>
        <p:nvSpPr>
          <p:cNvPr id="2" name="Rectangle 1">
            <a:extLst>
              <a:ext uri="{FF2B5EF4-FFF2-40B4-BE49-F238E27FC236}">
                <a16:creationId xmlns:a16="http://schemas.microsoft.com/office/drawing/2014/main" id="{6307FADD-3E6B-406F-9B66-C841DF391B79}"/>
              </a:ext>
            </a:extLst>
          </p:cNvPr>
          <p:cNvSpPr/>
          <p:nvPr/>
        </p:nvSpPr>
        <p:spPr>
          <a:xfrm>
            <a:off x="121544" y="1272817"/>
            <a:ext cx="3889351" cy="4401205"/>
          </a:xfrm>
          <a:prstGeom prst="rect">
            <a:avLst/>
          </a:prstGeom>
        </p:spPr>
        <p:txBody>
          <a:bodyPr wrap="square">
            <a:spAutoFit/>
          </a:bodyPr>
          <a:lstStyle/>
          <a:p>
            <a:pPr marL="342900" indent="-342900" algn="just">
              <a:buFont typeface="Wingdings" pitchFamily="2" charset="2"/>
              <a:buChar char="Ø"/>
            </a:pPr>
            <a:r>
              <a:rPr lang="es-ES" sz="1400" dirty="0"/>
              <a:t>1 Con el fin de garantizar la conservación de los datos relativos al tráfico, en aplicación del artículo 16, cada Parte adoptará las medidas legislativas y de otro tipo que resulten necesarias para: </a:t>
            </a:r>
          </a:p>
          <a:p>
            <a:pPr lvl="1" algn="just"/>
            <a:r>
              <a:rPr lang="es-ES" sz="1400" dirty="0"/>
              <a:t>a garantizar la conservación rápida de los datos relativos al tráfico, </a:t>
            </a:r>
            <a:r>
              <a:rPr lang="es-ES" sz="1400" b="1" dirty="0">
                <a:solidFill>
                  <a:srgbClr val="FF0000"/>
                </a:solidFill>
              </a:rPr>
              <a:t>ya sean uno o varios los proveedores de servicios que hayan participado en la transmisión de dicha comunicación</a:t>
            </a:r>
            <a:r>
              <a:rPr lang="es-ES" sz="1400" dirty="0"/>
              <a:t>; y </a:t>
            </a:r>
          </a:p>
          <a:p>
            <a:pPr lvl="1" algn="just"/>
            <a:r>
              <a:rPr lang="es-ES" sz="1400" dirty="0"/>
              <a:t>b asegurar la revelación rápida a la autoridad competente de la Parte, o a una persona designada por dicha autoridad, de un volumen suficiente de datos relativos al tráfico para que dicha Parte pueda identificar tanto a los proveedores de servicios como la vía por la que la comunicación se ha transmitido.</a:t>
            </a:r>
          </a:p>
          <a:p>
            <a:pPr lvl="1" algn="just"/>
            <a:endParaRPr lang="es-ES" sz="1400" dirty="0"/>
          </a:p>
          <a:p>
            <a:pPr marL="342900" indent="-342900" algn="just">
              <a:buFont typeface="Wingdings" panose="05000000000000000000" pitchFamily="2" charset="2"/>
              <a:buChar char="Ø"/>
            </a:pPr>
            <a:r>
              <a:rPr lang="es-ES" sz="1400" dirty="0"/>
              <a:t>2 Los poderes y procedimientos mencionados en el presente artículo estarán sujetos a lo dispuesto en los artículos 14 y 15.</a:t>
            </a:r>
          </a:p>
        </p:txBody>
      </p:sp>
      <p:sp>
        <p:nvSpPr>
          <p:cNvPr id="3" name="Rectangle 2">
            <a:extLst>
              <a:ext uri="{FF2B5EF4-FFF2-40B4-BE49-F238E27FC236}">
                <a16:creationId xmlns:a16="http://schemas.microsoft.com/office/drawing/2014/main" id="{A67DD044-0EFC-4C9C-9F28-8A71A6074482}"/>
              </a:ext>
            </a:extLst>
          </p:cNvPr>
          <p:cNvSpPr/>
          <p:nvPr/>
        </p:nvSpPr>
        <p:spPr>
          <a:xfrm>
            <a:off x="4426085" y="1272817"/>
            <a:ext cx="4250988" cy="3785652"/>
          </a:xfrm>
          <a:prstGeom prst="rect">
            <a:avLst/>
          </a:prstGeom>
        </p:spPr>
        <p:txBody>
          <a:bodyPr wrap="square">
            <a:spAutoFit/>
          </a:bodyPr>
          <a:lstStyle/>
          <a:p>
            <a:pPr marL="342900" indent="-342900" algn="just">
              <a:buFont typeface="Wingdings" pitchFamily="2" charset="2"/>
              <a:buChar char="ü"/>
            </a:pPr>
            <a:r>
              <a:rPr lang="es-ES" sz="1500" dirty="0"/>
              <a:t>En las transmisiones de comunicaciones suelen intervenir varios proveedores de servicios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A menudo, los datos relativos al tráfico se comparten entre proveedores de servicios con fines comerciales, de seguridad o técnicos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Por lo general, ningún proveedor de servicios posee suficientes datos relativos al tráfico para determinar el origen y el destino de una comunicación (la información de que disponen es siempre parcial)</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Las Partes pueden notificar órdenes separadas a cada proveedor de servicios o una sola orden que se notifica secuencialmente a medida que se identifica a cada proveedor de servicios siguiente</a:t>
            </a:r>
          </a:p>
        </p:txBody>
      </p:sp>
    </p:spTree>
    <p:extLst>
      <p:ext uri="{BB962C8B-B14F-4D97-AF65-F5344CB8AC3E}">
        <p14:creationId xmlns:p14="http://schemas.microsoft.com/office/powerpoint/2010/main" val="3422415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511300" y="51097"/>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700" dirty="0">
                <a:solidFill>
                  <a:schemeClr val="bg1"/>
                </a:solidFill>
                <a:latin typeface="Verdana" panose="020B0604030504040204" pitchFamily="34" charset="0"/>
              </a:rPr>
              <a:t>Conservación y revelación parcial rápidas de los datos relativos al tráfico</a:t>
            </a:r>
          </a:p>
        </p:txBody>
      </p:sp>
      <p:sp>
        <p:nvSpPr>
          <p:cNvPr id="2" name="Rectangle 1">
            <a:extLst>
              <a:ext uri="{FF2B5EF4-FFF2-40B4-BE49-F238E27FC236}">
                <a16:creationId xmlns:a16="http://schemas.microsoft.com/office/drawing/2014/main" id="{6307FADD-3E6B-406F-9B66-C841DF391B79}"/>
              </a:ext>
            </a:extLst>
          </p:cNvPr>
          <p:cNvSpPr/>
          <p:nvPr/>
        </p:nvSpPr>
        <p:spPr>
          <a:xfrm>
            <a:off x="121544" y="1272817"/>
            <a:ext cx="4012711" cy="4185761"/>
          </a:xfrm>
          <a:prstGeom prst="rect">
            <a:avLst/>
          </a:prstGeom>
        </p:spPr>
        <p:txBody>
          <a:bodyPr wrap="square">
            <a:spAutoFit/>
          </a:bodyPr>
          <a:lstStyle/>
          <a:p>
            <a:pPr marL="342900" indent="-342900" algn="just">
              <a:buFont typeface="Wingdings" pitchFamily="2" charset="2"/>
              <a:buChar char="Ø"/>
            </a:pPr>
            <a:r>
              <a:rPr lang="es-ES" sz="1400" dirty="0"/>
              <a:t>1 Con el fin de garantizar la conservación de los datos relativos al tráfico, en aplicación del artículo 16, cada Parte adoptará las medidas legislativas y de otro tipo que resulten necesarias para: </a:t>
            </a:r>
          </a:p>
          <a:p>
            <a:pPr lvl="1" algn="just"/>
            <a:r>
              <a:rPr lang="es-ES" sz="1400" dirty="0"/>
              <a:t>a garantizar la conservación rápida de los datos relativos al tráfico, ya sean uno o varios los proveedores de servicios que hayan participado en la transmisión de dicha comunicación; y </a:t>
            </a:r>
          </a:p>
          <a:p>
            <a:pPr lvl="1" algn="just"/>
            <a:r>
              <a:rPr lang="es-ES" sz="1400" dirty="0"/>
              <a:t>b asegurar la </a:t>
            </a:r>
            <a:r>
              <a:rPr lang="es-ES" sz="1400" b="1" dirty="0">
                <a:solidFill>
                  <a:srgbClr val="FF0000"/>
                </a:solidFill>
              </a:rPr>
              <a:t>revelación rápida </a:t>
            </a:r>
            <a:r>
              <a:rPr lang="es-ES" sz="1400" dirty="0"/>
              <a:t>a la autoridad competente de la Parte, o a una persona designada por dicha autoridad, de un </a:t>
            </a:r>
            <a:r>
              <a:rPr lang="es-ES" sz="1400" b="1" dirty="0">
                <a:solidFill>
                  <a:srgbClr val="FF0000"/>
                </a:solidFill>
              </a:rPr>
              <a:t>volumen suficiente de datos relativos al tráfico </a:t>
            </a:r>
            <a:r>
              <a:rPr lang="es-ES" sz="1400" dirty="0"/>
              <a:t>para que dicha Parte pueda </a:t>
            </a:r>
            <a:r>
              <a:rPr lang="es-ES" sz="1400" b="1" dirty="0">
                <a:solidFill>
                  <a:srgbClr val="FF0000"/>
                </a:solidFill>
              </a:rPr>
              <a:t>identificar tanto a los proveedores de servicios como la vía </a:t>
            </a:r>
            <a:r>
              <a:rPr lang="es-ES" sz="1400" dirty="0"/>
              <a:t>por la que la comunicación se ha transmitido.</a:t>
            </a:r>
          </a:p>
          <a:p>
            <a:pPr lvl="1" algn="just"/>
            <a:endParaRPr lang="es-ES" sz="1400" dirty="0"/>
          </a:p>
          <a:p>
            <a:pPr marL="342900" indent="-342900" algn="just">
              <a:buFont typeface="Wingdings" panose="05000000000000000000" pitchFamily="2" charset="2"/>
              <a:buChar char="Ø"/>
            </a:pPr>
            <a:r>
              <a:rPr lang="es-ES" sz="1400" dirty="0"/>
              <a:t>2 Los poderes y procedimientos mencionados en el presente artículo estarán sujetos a lo dispuesto en los artículos 14 y 15.</a:t>
            </a:r>
          </a:p>
        </p:txBody>
      </p:sp>
      <p:sp>
        <p:nvSpPr>
          <p:cNvPr id="3" name="Rectangle 2">
            <a:extLst>
              <a:ext uri="{FF2B5EF4-FFF2-40B4-BE49-F238E27FC236}">
                <a16:creationId xmlns:a16="http://schemas.microsoft.com/office/drawing/2014/main" id="{A67DD044-0EFC-4C9C-9F28-8A71A6074482}"/>
              </a:ext>
            </a:extLst>
          </p:cNvPr>
          <p:cNvSpPr/>
          <p:nvPr/>
        </p:nvSpPr>
        <p:spPr>
          <a:xfrm>
            <a:off x="4275438" y="1287212"/>
            <a:ext cx="4747018" cy="2400657"/>
          </a:xfrm>
          <a:prstGeom prst="rect">
            <a:avLst/>
          </a:prstGeom>
        </p:spPr>
        <p:txBody>
          <a:bodyPr wrap="square">
            <a:spAutoFit/>
          </a:bodyPr>
          <a:lstStyle/>
          <a:p>
            <a:pPr marL="342900" indent="-342900" algn="just">
              <a:buFont typeface="Wingdings" pitchFamily="2" charset="2"/>
              <a:buChar char="ü"/>
            </a:pPr>
            <a:r>
              <a:rPr lang="es-ES" sz="1500" dirty="0"/>
              <a:t>Este poder no se limita a la conservación</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También requiere la divulgación rápida de los datos relativos al tráfico suficientes para identificar a otros proveedores de servicios implicados en la transmisión de una comunicación y la vía por la que se ha transmitido</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El objetivo es permitir la identificación de todos los proveedores de servicios para que se puedan adoptar las medidas procesales adecuadas </a:t>
            </a:r>
          </a:p>
        </p:txBody>
      </p:sp>
    </p:spTree>
    <p:extLst>
      <p:ext uri="{BB962C8B-B14F-4D97-AF65-F5344CB8AC3E}">
        <p14:creationId xmlns:p14="http://schemas.microsoft.com/office/powerpoint/2010/main" val="1532842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Orden de presentación</a:t>
            </a:r>
          </a:p>
        </p:txBody>
      </p:sp>
      <p:sp>
        <p:nvSpPr>
          <p:cNvPr id="3" name="Text Placeholder 2"/>
          <p:cNvSpPr>
            <a:spLocks noGrp="1"/>
          </p:cNvSpPr>
          <p:nvPr>
            <p:ph type="body" idx="1"/>
          </p:nvPr>
        </p:nvSpPr>
        <p:spPr/>
        <p:txBody>
          <a:bodyPr/>
          <a:lstStyle/>
          <a:p>
            <a:r>
              <a:rPr lang="es-ES" dirty="0">
                <a:latin typeface="+mn-lt"/>
              </a:rPr>
              <a:t>Poderes procesales del Convenio de Budapest (Parte 1)</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28</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4</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498273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
        <p:nvSpPr>
          <p:cNvPr id="2" name="Rectangle 3">
            <a:extLst>
              <a:ext uri="{FF2B5EF4-FFF2-40B4-BE49-F238E27FC236}">
                <a16:creationId xmlns:a16="http://schemas.microsoft.com/office/drawing/2014/main" id="{27339DDC-CF0F-4F90-99B8-9D89D3BE2286}"/>
              </a:ext>
            </a:extLst>
          </p:cNvPr>
          <p:cNvSpPr txBox="1">
            <a:spLocks/>
          </p:cNvSpPr>
          <p:nvPr/>
        </p:nvSpPr>
        <p:spPr bwMode="auto">
          <a:xfrm>
            <a:off x="348345" y="1270001"/>
            <a:ext cx="8184095" cy="5130793"/>
          </a:xfrm>
          <a:prstGeom prst="rect">
            <a:avLst/>
          </a:prstGeom>
          <a:noFill/>
          <a:ln w="38100">
            <a:solidFill>
              <a:srgbClr val="FF0000"/>
            </a:solidFill>
            <a:miter lim="800000"/>
            <a:headEnd/>
            <a:tailEnd/>
          </a:ln>
        </p:spPr>
        <p:txBody>
          <a:bodyPr vert="horz" wrap="square" lIns="91440" tIns="45720" rIns="91440" bIns="45720" numCol="1" anchor="ctr" anchorCtr="0" compatLnSpc="1">
            <a:prstTxWarp prst="textNoShape">
              <a:avLst/>
            </a:prstTxWarp>
          </a:bodyPr>
          <a:lst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spcBef>
                <a:spcPts val="600"/>
              </a:spcBef>
              <a:spcAft>
                <a:spcPts val="1200"/>
              </a:spcAft>
              <a:buFont typeface="Arial" pitchFamily="34" charset="0"/>
              <a:buNone/>
              <a:defRPr/>
            </a:pPr>
            <a:r>
              <a:rPr lang="es-ES" altLang="sr-Latn-RS" sz="2300" b="1" i="1" dirty="0"/>
              <a:t>Orden de presentación</a:t>
            </a:r>
          </a:p>
          <a:p>
            <a:pPr marL="0" indent="0" algn="ctr" eaLnBrk="1" hangingPunct="1">
              <a:lnSpc>
                <a:spcPct val="80000"/>
              </a:lnSpc>
              <a:spcBef>
                <a:spcPts val="600"/>
              </a:spcBef>
              <a:spcAft>
                <a:spcPts val="1200"/>
              </a:spcAft>
              <a:buFont typeface="Arial" pitchFamily="34" charset="0"/>
              <a:buNone/>
              <a:defRPr/>
            </a:pPr>
            <a:r>
              <a:rPr lang="es-ES" altLang="sr-Latn-RS" sz="2300" b="1" i="1" dirty="0"/>
              <a:t>(Artículo 18 - Convenio de Budapest)</a:t>
            </a:r>
          </a:p>
          <a:p>
            <a:pPr algn="ctr" eaLnBrk="1" hangingPunct="1">
              <a:lnSpc>
                <a:spcPct val="80000"/>
              </a:lnSpc>
              <a:spcBef>
                <a:spcPts val="600"/>
              </a:spcBef>
              <a:spcAft>
                <a:spcPts val="1200"/>
              </a:spcAft>
              <a:defRPr/>
            </a:pPr>
            <a:r>
              <a:rPr lang="es-ES" altLang="sr-Latn-RS" sz="1900" i="1" dirty="0"/>
              <a:t>También muy innovador</a:t>
            </a:r>
          </a:p>
          <a:p>
            <a:pPr marL="539750" defTabSz="365125" eaLnBrk="1" hangingPunct="1">
              <a:lnSpc>
                <a:spcPct val="80000"/>
              </a:lnSpc>
              <a:spcBef>
                <a:spcPts val="600"/>
              </a:spcBef>
              <a:spcAft>
                <a:spcPts val="1200"/>
              </a:spcAft>
              <a:defRPr/>
            </a:pPr>
            <a:r>
              <a:rPr lang="es-ES" altLang="sr-Latn-RS" sz="1700" i="1" dirty="0"/>
              <a:t>Capacitar a las fuerzas del orden para emitir órdenes de presentación </a:t>
            </a:r>
          </a:p>
          <a:p>
            <a:pPr marL="539750" defTabSz="365125" eaLnBrk="1" hangingPunct="1">
              <a:lnSpc>
                <a:spcPct val="80000"/>
              </a:lnSpc>
              <a:spcBef>
                <a:spcPts val="600"/>
              </a:spcBef>
              <a:spcAft>
                <a:spcPts val="1200"/>
              </a:spcAft>
              <a:defRPr/>
            </a:pPr>
            <a:r>
              <a:rPr lang="es-ES" altLang="sr-Latn-RS" sz="1700" i="1" dirty="0"/>
              <a:t>Esta orden puede ser emitida por las fuerzas del orden y destinada a particulares y a proveedores de servicios</a:t>
            </a:r>
          </a:p>
          <a:p>
            <a:pPr marL="539750" defTabSz="365125" eaLnBrk="1" hangingPunct="1">
              <a:lnSpc>
                <a:spcPct val="80000"/>
              </a:lnSpc>
              <a:spcBef>
                <a:spcPts val="600"/>
              </a:spcBef>
              <a:spcAft>
                <a:spcPts val="1200"/>
              </a:spcAft>
              <a:defRPr/>
            </a:pPr>
            <a:r>
              <a:rPr lang="es-ES" altLang="sr-Latn-RS" sz="1700" i="1" dirty="0"/>
              <a:t>Orden para proporcionar </a:t>
            </a:r>
          </a:p>
          <a:p>
            <a:pPr marL="939800" lvl="1" defTabSz="365125" eaLnBrk="1" hangingPunct="1">
              <a:lnSpc>
                <a:spcPct val="80000"/>
              </a:lnSpc>
              <a:spcBef>
                <a:spcPts val="600"/>
              </a:spcBef>
              <a:spcAft>
                <a:spcPts val="1200"/>
              </a:spcAft>
              <a:defRPr/>
            </a:pPr>
            <a:r>
              <a:rPr lang="es-ES" altLang="sr-Latn-RS" sz="1600" i="1" dirty="0"/>
              <a:t>datos almacenados en un sistema informático bajo su responsabilidad </a:t>
            </a:r>
          </a:p>
          <a:p>
            <a:pPr marL="939800" lvl="1" defTabSz="365125" eaLnBrk="1" hangingPunct="1">
              <a:lnSpc>
                <a:spcPct val="80000"/>
              </a:lnSpc>
              <a:spcBef>
                <a:spcPts val="600"/>
              </a:spcBef>
              <a:spcAft>
                <a:spcPts val="1200"/>
              </a:spcAft>
              <a:defRPr/>
            </a:pPr>
            <a:r>
              <a:rPr lang="es-ES" altLang="sr-Latn-RS" sz="1600" i="1" dirty="0"/>
              <a:t>datos relativos a los abonados</a:t>
            </a:r>
          </a:p>
          <a:p>
            <a:pPr marL="539750" defTabSz="365125" eaLnBrk="1" hangingPunct="1">
              <a:lnSpc>
                <a:spcPct val="80000"/>
              </a:lnSpc>
              <a:spcBef>
                <a:spcPts val="600"/>
              </a:spcBef>
              <a:spcAft>
                <a:spcPts val="1200"/>
              </a:spcAft>
              <a:defRPr/>
            </a:pPr>
            <a:r>
              <a:rPr lang="es-ES" altLang="sr-Latn-RS" sz="1700" i="1" dirty="0"/>
              <a:t>La orden de presentación debe especificar la naturaleza y el alcance de los datos requeridos </a:t>
            </a:r>
          </a:p>
          <a:p>
            <a:pPr marL="539750" defTabSz="365125" eaLnBrk="1" hangingPunct="1">
              <a:lnSpc>
                <a:spcPct val="80000"/>
              </a:lnSpc>
              <a:spcBef>
                <a:spcPts val="600"/>
              </a:spcBef>
              <a:spcAft>
                <a:spcPts val="1200"/>
              </a:spcAft>
              <a:defRPr/>
            </a:pPr>
            <a:r>
              <a:rPr lang="es-ES" altLang="sr-Latn-RS" sz="1700" i="1" dirty="0"/>
              <a:t>Los datos que requiere la investigación deben haberse determinado previamente</a:t>
            </a:r>
          </a:p>
        </p:txBody>
      </p:sp>
    </p:spTree>
    <p:extLst>
      <p:ext uri="{BB962C8B-B14F-4D97-AF65-F5344CB8AC3E}">
        <p14:creationId xmlns:p14="http://schemas.microsoft.com/office/powerpoint/2010/main" val="1027396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pic>
        <p:nvPicPr>
          <p:cNvPr id="3" name="Picture 2">
            <a:extLst>
              <a:ext uri="{FF2B5EF4-FFF2-40B4-BE49-F238E27FC236}">
                <a16:creationId xmlns:a16="http://schemas.microsoft.com/office/drawing/2014/main" id="{FC0AA05B-0328-4993-B2BC-53DA1B5C70B2}"/>
              </a:ext>
            </a:extLst>
          </p:cNvPr>
          <p:cNvPicPr>
            <a:picLocks noChangeAspect="1"/>
          </p:cNvPicPr>
          <p:nvPr/>
        </p:nvPicPr>
        <p:blipFill rotWithShape="1">
          <a:blip r:embed="rId3"/>
          <a:srcRect t="4719" r="8763" b="9801"/>
          <a:stretch/>
        </p:blipFill>
        <p:spPr>
          <a:xfrm>
            <a:off x="1439652" y="1213267"/>
            <a:ext cx="6372708" cy="5240069"/>
          </a:xfrm>
          <a:prstGeom prst="rect">
            <a:avLst/>
          </a:prstGeom>
        </p:spPr>
      </p:pic>
    </p:spTree>
    <p:extLst>
      <p:ext uri="{BB962C8B-B14F-4D97-AF65-F5344CB8AC3E}">
        <p14:creationId xmlns:p14="http://schemas.microsoft.com/office/powerpoint/2010/main" val="3525971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algn="just"/>
            <a:endParaRPr lang="es-ES" sz="1600" dirty="0"/>
          </a:p>
          <a:p>
            <a:pPr lvl="1" algn="just"/>
            <a:r>
              <a:rPr lang="es-ES" sz="1600" dirty="0"/>
              <a:t>a una</a:t>
            </a:r>
            <a:r>
              <a:rPr lang="es-ES"/>
              <a:t> </a:t>
            </a:r>
            <a:r>
              <a:rPr lang="es-ES" sz="1600" b="1" dirty="0">
                <a:solidFill>
                  <a:srgbClr val="FF0000"/>
                </a:solidFill>
              </a:rPr>
              <a:t>persona presente en su territorio </a:t>
            </a:r>
            <a:r>
              <a:rPr lang="es-ES" sz="1600" dirty="0"/>
              <a:t>que comunique determinados datos informáticos que obren en su poder o bajo su control, almacenados en un sistema informático o en un dispositivo de almacenamiento informático; y </a:t>
            </a:r>
          </a:p>
          <a:p>
            <a:pPr lvl="1" algn="just"/>
            <a:r>
              <a:rPr lang="es-ES" sz="1600" dirty="0"/>
              <a:t>b a un proveedor que ofrezca sus servicios en el territorio de dicha Parte, que comunique los datos 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289032" y="1336957"/>
            <a:ext cx="4465862" cy="1323439"/>
          </a:xfrm>
          <a:prstGeom prst="rect">
            <a:avLst/>
          </a:prstGeom>
        </p:spPr>
        <p:txBody>
          <a:bodyPr wrap="square">
            <a:spAutoFit/>
          </a:bodyPr>
          <a:lstStyle/>
          <a:p>
            <a:pPr marL="342900" indent="-342900" algn="just">
              <a:buFont typeface="Wingdings" pitchFamily="2" charset="2"/>
              <a:buChar char="ü"/>
            </a:pPr>
            <a:r>
              <a:rPr lang="es-ES" sz="1600" dirty="0"/>
              <a:t>Cualquier persona presente en su territorio (incluido el proveedor de servicios)</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 ubicación de los datos no es relevante</a:t>
            </a:r>
          </a:p>
          <a:p>
            <a:pPr marL="342900" indent="-342900" algn="just">
              <a:buFont typeface="Wingdings" pitchFamily="2" charset="2"/>
              <a:buChar char="ü"/>
            </a:pPr>
            <a:endParaRPr lang="es-ES" sz="1600" dirty="0">
              <a:latin typeface="+mj-lt"/>
            </a:endParaRP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032925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marL="342900" indent="-342900" algn="just">
              <a:buFont typeface="Wingdings" pitchFamily="2" charset="2"/>
              <a:buChar char="Ø"/>
            </a:pPr>
            <a:endParaRPr lang="es-ES" sz="1600" dirty="0"/>
          </a:p>
          <a:p>
            <a:pPr lvl="1" algn="just"/>
            <a:r>
              <a:rPr lang="es-ES" sz="1600" dirty="0"/>
              <a:t>a una persona presente en su territorio que comunique </a:t>
            </a:r>
            <a:r>
              <a:rPr lang="es-ES" sz="1600" b="1" dirty="0">
                <a:solidFill>
                  <a:srgbClr val="FF0000"/>
                </a:solidFill>
              </a:rPr>
              <a:t>determinados datos informáticos</a:t>
            </a:r>
            <a:r>
              <a:rPr lang="es-ES" sz="1600" dirty="0"/>
              <a:t> que obren en su poder o bajo su control, almacenados en un sistema informático o en un dispositivo de almacenamiento informático; y </a:t>
            </a:r>
          </a:p>
          <a:p>
            <a:pPr lvl="1" algn="just"/>
            <a:r>
              <a:rPr lang="es-ES" sz="1600" dirty="0"/>
              <a:t>b a un proveedor que ofrezca sus servicios en el territorio de dicha Parte, que comunique los datos 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187626" cy="3046988"/>
          </a:xfrm>
          <a:prstGeom prst="rect">
            <a:avLst/>
          </a:prstGeom>
        </p:spPr>
        <p:txBody>
          <a:bodyPr wrap="square">
            <a:spAutoFit/>
          </a:bodyPr>
          <a:lstStyle/>
          <a:p>
            <a:pPr marL="342900" indent="-342900" algn="just">
              <a:buFont typeface="Wingdings" pitchFamily="2" charset="2"/>
              <a:buChar char="ü"/>
            </a:pPr>
            <a:r>
              <a:rPr lang="es-ES" sz="1600" dirty="0"/>
              <a:t>Se refiere a todos los datos informáticos (contenido del tráfico u otros datos informáticos)</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 orden debe especificar los datos informáticos (no puede ser indiscriminada) </a:t>
            </a:r>
          </a:p>
          <a:p>
            <a:pPr marL="800100" lvl="1" indent="-342900" algn="just">
              <a:buFont typeface="Wingdings" pitchFamily="2" charset="2"/>
              <a:buChar char="ü"/>
            </a:pPr>
            <a:r>
              <a:rPr lang="es-ES" sz="1600" dirty="0"/>
              <a:t>Permitido: Ordenar la presentación de la dirección de correo electrónico asociada a un nombre determinado</a:t>
            </a:r>
          </a:p>
          <a:p>
            <a:pPr marL="800100" lvl="1" indent="-342900" algn="just">
              <a:buFont typeface="Wingdings" pitchFamily="2" charset="2"/>
              <a:buChar char="ü"/>
            </a:pPr>
            <a:r>
              <a:rPr lang="es-ES" sz="1600" dirty="0"/>
              <a:t>No permitido: Ordenar la presentación de todas las comunicaciones por correo electrónico de los últimos tres años asociadas a un nombre concreto</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3779997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algn="just"/>
            <a:endParaRPr lang="es-ES" sz="1600" dirty="0"/>
          </a:p>
          <a:p>
            <a:pPr lvl="1" algn="just"/>
            <a:r>
              <a:rPr lang="es-ES" sz="1600" dirty="0"/>
              <a:t>a una persona presente en su territorio que comunique determinados datos informáticos que obren en su </a:t>
            </a:r>
            <a:r>
              <a:rPr lang="es-ES" sz="1600" b="1" dirty="0">
                <a:solidFill>
                  <a:srgbClr val="FF0000"/>
                </a:solidFill>
              </a:rPr>
              <a:t>poder o bajo su control</a:t>
            </a:r>
            <a:r>
              <a:rPr lang="es-ES" sz="1600" dirty="0"/>
              <a:t>, almacenados en un sistema informático o en un dispositivo de almacenamiento informático; y </a:t>
            </a:r>
          </a:p>
          <a:p>
            <a:pPr lvl="1" algn="just"/>
            <a:r>
              <a:rPr lang="es-ES" sz="1600" dirty="0"/>
              <a:t>b a un proveedor que ofrezca sus servicios en el territorio de dicha Parte, que comunique los datos 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343532" y="1336957"/>
            <a:ext cx="4129260" cy="2800767"/>
          </a:xfrm>
          <a:prstGeom prst="rect">
            <a:avLst/>
          </a:prstGeom>
        </p:spPr>
        <p:txBody>
          <a:bodyPr wrap="square">
            <a:spAutoFit/>
          </a:bodyPr>
          <a:lstStyle/>
          <a:p>
            <a:pPr marL="342900" indent="-342900" algn="just">
              <a:buFont typeface="Wingdings" pitchFamily="2" charset="2"/>
              <a:buChar char="ü"/>
            </a:pPr>
            <a:r>
              <a:rPr lang="es-ES" sz="1600" dirty="0"/>
              <a:t>El proveedor de servicios puede tener:</a:t>
            </a:r>
          </a:p>
          <a:p>
            <a:pPr marL="800100" lvl="1" indent="-342900" algn="just">
              <a:buFont typeface="Wingdings" pitchFamily="2" charset="2"/>
              <a:buChar char="ü"/>
            </a:pPr>
            <a:r>
              <a:rPr lang="es-ES" sz="1600" dirty="0"/>
              <a:t>posesión física de los datos</a:t>
            </a:r>
          </a:p>
          <a:p>
            <a:pPr marL="800100" lvl="1" indent="-342900" algn="just">
              <a:buFont typeface="Wingdings" pitchFamily="2" charset="2"/>
              <a:buChar char="ü"/>
            </a:pPr>
            <a:r>
              <a:rPr lang="es-ES" sz="1600" dirty="0"/>
              <a:t>posesión constructiva de los datos (libre control sobre su presentación)</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 ubicación de los datos es irrelevante mientras esté controlada por el proveedor de servicios en el territorio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El control no incluye la capacidad técnica de acceder remotamente a datos almacenados que no estén bajo control legítimo</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6121810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lvl="1" algn="just"/>
            <a:endParaRPr lang="es-ES" sz="1600" dirty="0"/>
          </a:p>
          <a:p>
            <a:pPr lvl="1" algn="just"/>
            <a:r>
              <a:rPr lang="es-ES" sz="1600" dirty="0"/>
              <a:t>a una persona presente en su territorio que comunique determinados datos informáticos que obren en su poder o bajo su control, </a:t>
            </a:r>
            <a:r>
              <a:rPr lang="es-ES" sz="1600" b="1" dirty="0">
                <a:solidFill>
                  <a:srgbClr val="FF0000"/>
                </a:solidFill>
              </a:rPr>
              <a:t>almacenados en un sistema informático o en un dispositivo de almacenamiento informático</a:t>
            </a:r>
            <a:r>
              <a:rPr lang="es-ES" sz="1600" dirty="0"/>
              <a:t>; y </a:t>
            </a:r>
          </a:p>
          <a:p>
            <a:pPr lvl="1" algn="just"/>
            <a:r>
              <a:rPr lang="es-ES" sz="1600" dirty="0"/>
              <a:t>b a un proveedor que ofrezca sus servicios en el territorio de dicha Parte, que comunique los datos 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289032" y="1336957"/>
            <a:ext cx="4212942" cy="830997"/>
          </a:xfrm>
          <a:prstGeom prst="rect">
            <a:avLst/>
          </a:prstGeom>
        </p:spPr>
        <p:txBody>
          <a:bodyPr wrap="square">
            <a:spAutoFit/>
          </a:bodyPr>
          <a:lstStyle/>
          <a:p>
            <a:pPr marL="342900" indent="-342900" algn="just">
              <a:buFont typeface="Wingdings" pitchFamily="2" charset="2"/>
              <a:buChar char="ü"/>
            </a:pPr>
            <a:r>
              <a:rPr lang="es-ES" sz="1600" dirty="0"/>
              <a:t>El poder se refiere únicamente a los datos almacenados (existentes)</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No impone la obligación de retener los datos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1747001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algn="just"/>
            <a:endParaRPr lang="es-ES" sz="1600" dirty="0"/>
          </a:p>
          <a:p>
            <a:pPr lvl="1" algn="just"/>
            <a:r>
              <a:rPr lang="es-ES" sz="1600" dirty="0"/>
              <a:t>a una persona presente en su territorio que comunique determinados datos informáticos que obren en su poder o bajo su control, almacenados en un sistema informático o en un dispositivo de almacenamiento informático; y </a:t>
            </a:r>
          </a:p>
          <a:p>
            <a:pPr lvl="1" algn="just"/>
            <a:r>
              <a:rPr lang="es-ES" sz="1600" dirty="0"/>
              <a:t>b un proveedor que </a:t>
            </a:r>
            <a:r>
              <a:rPr lang="es-ES" sz="1600" b="1" dirty="0">
                <a:solidFill>
                  <a:srgbClr val="FF0000"/>
                </a:solidFill>
              </a:rPr>
              <a:t>ofrezca sus servicios en el territorio </a:t>
            </a:r>
            <a:r>
              <a:rPr lang="es-ES" sz="1600" dirty="0"/>
              <a:t>de dicha Parte, que comunique los datos 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018468" y="1287212"/>
            <a:ext cx="4561328" cy="5262979"/>
          </a:xfrm>
          <a:prstGeom prst="rect">
            <a:avLst/>
          </a:prstGeom>
        </p:spPr>
        <p:txBody>
          <a:bodyPr wrap="square">
            <a:spAutoFit/>
          </a:bodyPr>
          <a:lstStyle/>
          <a:p>
            <a:pPr marL="342900" indent="-342900" algn="just">
              <a:buFont typeface="Wingdings" pitchFamily="2" charset="2"/>
              <a:buChar char="ü"/>
            </a:pPr>
            <a:r>
              <a:rPr lang="es-ES" sz="1600" dirty="0"/>
              <a:t>El proveedor de servicios no tiene que estar situado en el territorio siempre que "ofrezca sus servicios" en este.</a:t>
            </a:r>
          </a:p>
          <a:p>
            <a:pPr marL="342900" indent="-342900" algn="just">
              <a:buFont typeface="Wingdings" pitchFamily="2" charset="2"/>
              <a:buChar char="ü"/>
            </a:pPr>
            <a:r>
              <a:rPr lang="es-ES" sz="1600" dirty="0"/>
              <a:t>Esto se podría establecer si:</a:t>
            </a:r>
          </a:p>
          <a:p>
            <a:pPr algn="just"/>
            <a:endParaRPr lang="es-ES" sz="1600" dirty="0"/>
          </a:p>
          <a:p>
            <a:pPr marL="800100" marR="0" lvl="1" indent="-342900" algn="just" defTabSz="914400" rtl="0" eaLnBrk="1" fontAlgn="auto" latinLnBrk="0" hangingPunct="1">
              <a:lnSpc>
                <a:spcPct val="100000"/>
              </a:lnSpc>
              <a:spcBef>
                <a:spcPts val="0"/>
              </a:spcBef>
              <a:spcAft>
                <a:spcPts val="0"/>
              </a:spcAft>
              <a:buClrTx/>
              <a:buSzTx/>
              <a:buFont typeface="Wingdings" pitchFamily="2" charset="2"/>
              <a:buChar char="ü"/>
              <a:tabLst/>
              <a:defRPr/>
            </a:pPr>
            <a:r>
              <a:rPr lang="es-ES" sz="1600" dirty="0"/>
              <a:t>El proveedor de servicios permite a las personas suscribirse a sus servicios en el territorio (es decir, no bloquea los servicios); y</a:t>
            </a:r>
          </a:p>
          <a:p>
            <a:pPr marL="800100" lvl="1" indent="-342900" algn="just">
              <a:buFont typeface="Wingdings" pitchFamily="2" charset="2"/>
              <a:buChar char="ü"/>
            </a:pPr>
            <a:r>
              <a:rPr lang="es-ES" sz="1600" dirty="0"/>
              <a:t>El proveedor de servicios ha establecido una conexión real y sustancial con la Parte:</a:t>
            </a:r>
          </a:p>
          <a:p>
            <a:pPr marL="1257300" lvl="2" indent="-342900" algn="just">
              <a:buFont typeface="Wingdings" pitchFamily="2" charset="2"/>
              <a:buChar char="ü"/>
            </a:pPr>
            <a:r>
              <a:rPr lang="es-ES" sz="1600" dirty="0"/>
              <a:t>Con publicidad local y publicidad en el idioma local</a:t>
            </a:r>
          </a:p>
          <a:p>
            <a:pPr marL="1257300" lvl="2" indent="-342900" algn="just">
              <a:buFont typeface="Wingdings" pitchFamily="2" charset="2"/>
              <a:buChar char="ü"/>
            </a:pPr>
            <a:r>
              <a:rPr lang="es-ES" sz="1600" dirty="0"/>
              <a:t>Utilizando los datos relativos a los abonados o los datos relativos al tráfico de ámbito local en el curso de sus actividades</a:t>
            </a:r>
          </a:p>
          <a:p>
            <a:pPr marL="1257300" lvl="2" indent="-342900" algn="just">
              <a:buFont typeface="Wingdings" pitchFamily="2" charset="2"/>
              <a:buChar char="ü"/>
            </a:pPr>
            <a:r>
              <a:rPr lang="es-ES" sz="1600" dirty="0"/>
              <a:t>Interactuando con los abonados de ámbito local</a:t>
            </a:r>
          </a:p>
          <a:p>
            <a:pPr marL="1257300" lvl="2" indent="-342900" algn="just">
              <a:buFont typeface="Wingdings" pitchFamily="2" charset="2"/>
              <a:buChar char="ü"/>
            </a:pPr>
            <a:r>
              <a:rPr lang="es-ES" sz="1600" dirty="0"/>
              <a:t>Se considera que, por lo demás, está establecido a nivel local</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8332268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pic>
        <p:nvPicPr>
          <p:cNvPr id="2" name="Picture 1">
            <a:extLst>
              <a:ext uri="{FF2B5EF4-FFF2-40B4-BE49-F238E27FC236}">
                <a16:creationId xmlns:a16="http://schemas.microsoft.com/office/drawing/2014/main" id="{D0D4F71E-2AF8-410F-97F8-1B9459E656A0}"/>
              </a:ext>
            </a:extLst>
          </p:cNvPr>
          <p:cNvPicPr>
            <a:picLocks noChangeAspect="1"/>
          </p:cNvPicPr>
          <p:nvPr/>
        </p:nvPicPr>
        <p:blipFill>
          <a:blip r:embed="rId3"/>
          <a:stretch>
            <a:fillRect/>
          </a:stretch>
        </p:blipFill>
        <p:spPr>
          <a:xfrm>
            <a:off x="790575" y="1141561"/>
            <a:ext cx="7562850" cy="5324475"/>
          </a:xfrm>
          <a:prstGeom prst="rect">
            <a:avLst/>
          </a:prstGeom>
        </p:spPr>
      </p:pic>
    </p:spTree>
    <p:extLst>
      <p:ext uri="{BB962C8B-B14F-4D97-AF65-F5344CB8AC3E}">
        <p14:creationId xmlns:p14="http://schemas.microsoft.com/office/powerpoint/2010/main" val="2822749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lvl="1" algn="just"/>
            <a:endParaRPr lang="es-ES" sz="1600" dirty="0"/>
          </a:p>
          <a:p>
            <a:pPr lvl="1" algn="just"/>
            <a:r>
              <a:rPr lang="es-ES" sz="1600" dirty="0"/>
              <a:t>a una persona presente en su territorio que comunique determinados datos informáticos que obren en su poder o bajo su control, almacenados en un sistema informático o en un dispositivo de almacenamiento informático; y </a:t>
            </a:r>
          </a:p>
          <a:p>
            <a:pPr lvl="1" algn="just"/>
            <a:r>
              <a:rPr lang="es-ES" sz="1600" dirty="0"/>
              <a:t>b un proveedor que ofrezca sus servicios en el territorio de dicha Parte, que </a:t>
            </a:r>
            <a:r>
              <a:rPr lang="es-ES" sz="1600" b="1" dirty="0">
                <a:solidFill>
                  <a:srgbClr val="FF0000"/>
                </a:solidFill>
              </a:rPr>
              <a:t>comunique los datos </a:t>
            </a:r>
            <a:r>
              <a:rPr lang="es-ES" sz="1600" dirty="0"/>
              <a:t>que obren en su poder o bajo su control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416356" y="1287212"/>
            <a:ext cx="4163439" cy="3785652"/>
          </a:xfrm>
          <a:prstGeom prst="rect">
            <a:avLst/>
          </a:prstGeom>
        </p:spPr>
        <p:txBody>
          <a:bodyPr wrap="square">
            <a:spAutoFit/>
          </a:bodyPr>
          <a:lstStyle/>
          <a:p>
            <a:pPr marL="342900" indent="-342900" algn="just">
              <a:buFont typeface="Wingdings" pitchFamily="2" charset="2"/>
              <a:buChar char="ü"/>
            </a:pPr>
            <a:r>
              <a:rPr lang="es-ES" sz="1600" dirty="0"/>
              <a:t>Puede ser de cualquier forma (datos informáticos o no)</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Puede incluir: </a:t>
            </a:r>
          </a:p>
          <a:p>
            <a:pPr algn="just"/>
            <a:endParaRPr lang="es-ES" sz="1600" dirty="0"/>
          </a:p>
          <a:p>
            <a:pPr marL="800100" lvl="1" indent="-342900" algn="just">
              <a:buFont typeface="Wingdings" pitchFamily="2" charset="2"/>
              <a:buChar char="ü"/>
            </a:pPr>
            <a:r>
              <a:rPr lang="es-ES" sz="1600" dirty="0"/>
              <a:t>el tipo de servicio de comunicación utilizado, las disposiciones técnicas adoptadas al respecto y el periodo de servicio; </a:t>
            </a:r>
          </a:p>
          <a:p>
            <a:pPr marL="800100" lvl="1" indent="-342900" algn="just">
              <a:buFont typeface="Wingdings" pitchFamily="2" charset="2"/>
              <a:buChar char="ü"/>
            </a:pPr>
            <a:r>
              <a:rPr lang="es-ES" sz="1600" dirty="0"/>
              <a:t>la identidad, la dirección postal o situación geográfica y el número de teléfono del abonado, así como cualquier otro número de acceso y los datos relativos a la facturación y al pago, disponibles </a:t>
            </a:r>
          </a:p>
          <a:p>
            <a:pPr marL="800100" lvl="1" indent="-342900" algn="just">
              <a:buFont typeface="Wingdings" pitchFamily="2" charset="2"/>
              <a:buChar char="ü"/>
            </a:pPr>
            <a:r>
              <a:rPr lang="es-ES" sz="1600" dirty="0"/>
              <a:t>cualquier otra información relativa al lugar en que se encuentren los equipos de comunicación, disponible en virtud de un contrato o de un acuerdo de prestación de servicio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7092541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lvl="1" algn="just"/>
            <a:endParaRPr lang="es-ES" sz="1600" dirty="0"/>
          </a:p>
          <a:p>
            <a:pPr lvl="1" algn="just"/>
            <a:r>
              <a:rPr lang="es-ES" sz="1600" dirty="0"/>
              <a:t>a una persona presente en su territorio que comunique determinados datos informáticos que obren en su poder o bajo su control, almacenados en un sistema informático o en un dispositivo de almacenamiento informático; y </a:t>
            </a:r>
          </a:p>
          <a:p>
            <a:pPr lvl="1" algn="just"/>
            <a:r>
              <a:rPr lang="es-ES" sz="1600" dirty="0"/>
              <a:t>b un proveedor que ofrezca sus servicios en el territorio de dicha Parte, que comunique los datos que obren en su poder o bajo su control </a:t>
            </a:r>
            <a:r>
              <a:rPr lang="es-ES" sz="1600" b="1" dirty="0">
                <a:solidFill>
                  <a:srgbClr val="FF0000"/>
                </a:solidFill>
              </a:rPr>
              <a:t>relativos a los abonados en relación con dichos servicios</a:t>
            </a:r>
            <a:r>
              <a:rPr lang="es-ES" sz="1600" dirty="0"/>
              <a:t>. </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352996" cy="1323439"/>
          </a:xfrm>
          <a:prstGeom prst="rect">
            <a:avLst/>
          </a:prstGeom>
        </p:spPr>
        <p:txBody>
          <a:bodyPr wrap="square">
            <a:spAutoFit/>
          </a:bodyPr>
          <a:lstStyle/>
          <a:p>
            <a:pPr marL="342900" indent="-342900" algn="just">
              <a:buFont typeface="Wingdings" pitchFamily="2" charset="2"/>
              <a:buChar char="ü"/>
            </a:pPr>
            <a:r>
              <a:rPr lang="es-ES" sz="1600" dirty="0"/>
              <a:t>La información solicitada debe estar relacionada con los servicios que se ofrecen en el territorio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No se pueden buscar datos relativos a los abonados en relación con los servicios ofrecidos únicamente fuera del territorio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9631740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600" dirty="0"/>
              <a:t>1 Cada Parte adoptará las medidas legislativas y de otro tipo que resulten necesarias para facultar a sus autoridades competentes a ordenar: </a:t>
            </a:r>
          </a:p>
          <a:p>
            <a:pPr algn="just"/>
            <a:endParaRPr lang="es-ES" sz="1600" dirty="0"/>
          </a:p>
          <a:p>
            <a:pPr lvl="1" algn="just"/>
            <a:r>
              <a:rPr lang="es-ES" sz="1600" dirty="0"/>
              <a:t>a una persona presente en su territorio que comunique determinados datos informáticos que obren en su poder o bajo su control, almacenados en un sistema informático o en un dispositivo de almacenamiento informático; y </a:t>
            </a:r>
          </a:p>
          <a:p>
            <a:pPr lvl="1" algn="just"/>
            <a:r>
              <a:rPr lang="es-ES" sz="1600" dirty="0"/>
              <a:t>b un proveedor que ofrezca sus servicios en el territorio de dicha Parte, que comunique los datos que </a:t>
            </a:r>
            <a:r>
              <a:rPr lang="es-ES" sz="1600" b="1" dirty="0">
                <a:solidFill>
                  <a:srgbClr val="FF0000"/>
                </a:solidFill>
              </a:rPr>
              <a:t>obren en su poder o bajo su control</a:t>
            </a:r>
            <a:r>
              <a:rPr lang="es-ES" sz="1600" dirty="0"/>
              <a:t> relativos a los abonados en relación con dichos servicios.  </a:t>
            </a:r>
          </a:p>
        </p:txBody>
      </p:sp>
      <p:sp>
        <p:nvSpPr>
          <p:cNvPr id="6" name="Rectangle 5">
            <a:extLst>
              <a:ext uri="{FF2B5EF4-FFF2-40B4-BE49-F238E27FC236}">
                <a16:creationId xmlns:a16="http://schemas.microsoft.com/office/drawing/2014/main" id="{524B6456-681F-2F44-A01A-AD3514E81BD2}"/>
              </a:ext>
            </a:extLst>
          </p:cNvPr>
          <p:cNvSpPr/>
          <p:nvPr/>
        </p:nvSpPr>
        <p:spPr>
          <a:xfrm>
            <a:off x="4581728" y="1336957"/>
            <a:ext cx="4007795" cy="2800767"/>
          </a:xfrm>
          <a:prstGeom prst="rect">
            <a:avLst/>
          </a:prstGeom>
        </p:spPr>
        <p:txBody>
          <a:bodyPr wrap="square">
            <a:spAutoFit/>
          </a:bodyPr>
          <a:lstStyle/>
          <a:p>
            <a:pPr marL="342900" indent="-342900" algn="just">
              <a:buFont typeface="Wingdings" pitchFamily="2" charset="2"/>
              <a:buChar char="ü"/>
            </a:pPr>
            <a:r>
              <a:rPr lang="es-ES" sz="1600" dirty="0"/>
              <a:t>El proveedor de servicios puede tener:</a:t>
            </a:r>
          </a:p>
          <a:p>
            <a:pPr marL="800100" lvl="1" indent="-342900" algn="just">
              <a:buFont typeface="Wingdings" pitchFamily="2" charset="2"/>
              <a:buChar char="ü"/>
            </a:pPr>
            <a:r>
              <a:rPr lang="es-ES" sz="1600" dirty="0"/>
              <a:t>posesión física de los datos</a:t>
            </a:r>
          </a:p>
          <a:p>
            <a:pPr marL="800100" lvl="1" indent="-342900" algn="just">
              <a:buFont typeface="Wingdings" pitchFamily="2" charset="2"/>
              <a:buChar char="ü"/>
            </a:pPr>
            <a:r>
              <a:rPr lang="es-ES" sz="1600" dirty="0"/>
              <a:t>posesión constructiva de los datos (libre control sobre su presentación)</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 ubicación de los datos es irrelevante mientras esté controlada por el proveedor de servicios en el territorio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El control no incluye la capacidad técnica de acceder remotamente a datos almacenados que no estén bajo control legítimo</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Orden de presentación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35169474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Objetivos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sz="2400" b="1" dirty="0"/>
              <a:t>Al final de la lección los alumnos podrán:</a:t>
            </a:r>
          </a:p>
          <a:p>
            <a:pPr marL="0" indent="0" algn="just">
              <a:buNone/>
            </a:pPr>
            <a:endParaRPr lang="es-ES" sz="2400" dirty="0">
              <a:ea typeface="Verdana" panose="020B0604030504040204" pitchFamily="34" charset="0"/>
            </a:endParaRPr>
          </a:p>
          <a:p>
            <a:pPr algn="just"/>
            <a:r>
              <a:rPr lang="es-ES" sz="2400" dirty="0"/>
              <a:t>Comprender el alcance de los poderes procesales del Convenio de Budapest</a:t>
            </a:r>
          </a:p>
          <a:p>
            <a:pPr algn="just"/>
            <a:r>
              <a:rPr lang="es-ES" sz="2400" dirty="0"/>
              <a:t>Discutir las condiciones y salvaguardias apropiadas relacionadas con la aplicación de los poderes procesales</a:t>
            </a:r>
          </a:p>
          <a:p>
            <a:pPr algn="just"/>
            <a:r>
              <a:rPr lang="es-ES" sz="2400" dirty="0"/>
              <a:t>Identificar los elementos de los poderes procesales de:  </a:t>
            </a:r>
          </a:p>
          <a:p>
            <a:pPr lvl="1" algn="just"/>
            <a:r>
              <a:rPr lang="es-ES"/>
              <a:t>Conservación rápida de datos informáticos almacenados</a:t>
            </a:r>
          </a:p>
          <a:p>
            <a:pPr lvl="1" algn="just"/>
            <a:r>
              <a:rPr lang="es-ES"/>
              <a:t>Conservación y revelación parcial rápidas de los datos relativos al tráfico </a:t>
            </a:r>
          </a:p>
          <a:p>
            <a:pPr lvl="1" algn="just"/>
            <a:r>
              <a:rPr lang="es-ES"/>
              <a:t>Orden de presentación</a:t>
            </a:r>
          </a:p>
        </p:txBody>
      </p:sp>
    </p:spTree>
    <p:extLst>
      <p:ext uri="{BB962C8B-B14F-4D97-AF65-F5344CB8AC3E}">
        <p14:creationId xmlns:p14="http://schemas.microsoft.com/office/powerpoint/2010/main" val="2531265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mn-lt"/>
              </a:rPr>
              <a:t>Gracias</a:t>
            </a:r>
            <a:endParaRPr lang="es-ES" altLang="en-US" sz="16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200" b="1" dirty="0">
              <a:latin typeface="+mn-lt"/>
            </a:endParaRPr>
          </a:p>
          <a:p>
            <a:pPr algn="ctr" eaLnBrk="1" hangingPunct="1">
              <a:spcBef>
                <a:spcPct val="0"/>
              </a:spcBef>
              <a:buFontTx/>
              <a:buNone/>
            </a:pPr>
            <a:endParaRPr lang="es-ES" altLang="en-US" sz="1600" b="1" dirty="0">
              <a:latin typeface="+mn-lt"/>
            </a:endParaRPr>
          </a:p>
          <a:p>
            <a:pPr algn="ctr" eaLnBrk="1" hangingPunct="1">
              <a:spcBef>
                <a:spcPct val="0"/>
              </a:spcBef>
              <a:buFontTx/>
              <a:buNone/>
            </a:pPr>
            <a:r>
              <a:rPr lang="es-ES" altLang="en-US" sz="1800" b="1" dirty="0">
                <a:latin typeface="+mn-lt"/>
              </a:rPr>
              <a:t>Xxxxx XXXXXXXX</a:t>
            </a:r>
          </a:p>
          <a:p>
            <a:pPr algn="ctr" eaLnBrk="1" hangingPunct="1">
              <a:spcBef>
                <a:spcPct val="0"/>
              </a:spcBef>
              <a:buFontTx/>
              <a:buNone/>
            </a:pPr>
            <a:endParaRPr lang="es-ES" altLang="en-US" sz="600" dirty="0">
              <a:latin typeface="+mn-lt"/>
            </a:endParaRPr>
          </a:p>
          <a:p>
            <a:pPr algn="ctr" eaLnBrk="1" hangingPunct="1">
              <a:spcBef>
                <a:spcPct val="0"/>
              </a:spcBef>
              <a:buFontTx/>
              <a:buNone/>
            </a:pPr>
            <a:r>
              <a:rPr lang="es-ES" altLang="en-US" sz="1400" i="1" dirty="0">
                <a:latin typeface="+mn-lt"/>
              </a:rPr>
              <a:t>Consejo de Europa</a:t>
            </a:r>
          </a:p>
          <a:p>
            <a:pPr algn="ctr" eaLnBrk="1" hangingPunct="1">
              <a:spcBef>
                <a:spcPct val="0"/>
              </a:spcBef>
              <a:buFontTx/>
              <a:buNone/>
            </a:pPr>
            <a:endParaRPr lang="es-ES" altLang="en-US" sz="1400" b="1" dirty="0">
              <a:solidFill>
                <a:srgbClr val="2F618F"/>
              </a:solidFill>
              <a:latin typeface="+mn-lt"/>
            </a:endParaRPr>
          </a:p>
          <a:p>
            <a:pPr algn="ctr" eaLnBrk="1" hangingPunct="1">
              <a:spcBef>
                <a:spcPct val="0"/>
              </a:spcBef>
              <a:buFontTx/>
              <a:buNone/>
            </a:pPr>
            <a:r>
              <a:rPr lang="es-ES" altLang="en-US" sz="1200" b="1" dirty="0">
                <a:solidFill>
                  <a:srgbClr val="2F618F"/>
                </a:solidFill>
                <a:latin typeface="+mn-lt"/>
              </a:rPr>
              <a:t>correo electrónico</a:t>
            </a:r>
          </a:p>
          <a:p>
            <a:pPr algn="ctr" eaLnBrk="1" hangingPunct="1">
              <a:spcBef>
                <a:spcPct val="0"/>
              </a:spcBef>
              <a:buFontTx/>
              <a:buNone/>
            </a:pPr>
            <a:endParaRPr lang="es-ES" altLang="en-US" sz="1600" b="1" dirty="0">
              <a:latin typeface="+mn-lt"/>
            </a:endParaRPr>
          </a:p>
          <a:p>
            <a:pPr algn="ctr" eaLnBrk="1" hangingPunct="1">
              <a:spcBef>
                <a:spcPct val="0"/>
              </a:spcBef>
              <a:buFontTx/>
              <a:buNone/>
            </a:pPr>
            <a:endParaRPr lang="es-ES" altLang="en-US" sz="1600" b="1" dirty="0">
              <a:latin typeface="+mn-lt"/>
            </a:endParaRPr>
          </a:p>
          <a:p>
            <a:pPr algn="ctr" eaLnBrk="1" hangingPunct="1">
              <a:spcBef>
                <a:spcPct val="0"/>
              </a:spcBef>
              <a:buFontTx/>
              <a:buNone/>
            </a:pPr>
            <a:endParaRPr lang="es-ES" altLang="en-US" sz="1400" b="1" dirty="0">
              <a:latin typeface="+mn-lt"/>
            </a:endParaRPr>
          </a:p>
          <a:p>
            <a:pPr algn="ctr" eaLnBrk="1" hangingPunct="1">
              <a:spcBef>
                <a:spcPct val="0"/>
              </a:spcBef>
              <a:buFontTx/>
              <a:buNone/>
            </a:pPr>
            <a:r>
              <a:rPr lang="es-ES" altLang="en-US" sz="1600" b="1" dirty="0">
                <a:latin typeface="+mn-lt"/>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800" b="1" dirty="0">
                <a:latin typeface="+mn-lt"/>
              </a:rPr>
              <a:t>Curso introductorio de formación judicial sobre ciberdelincuencia y pruebas electrónicas</a:t>
            </a:r>
            <a:endParaRPr lang="es-ES" altLang="en-US" sz="1800" i="1" dirty="0">
              <a:latin typeface="+mn-lt"/>
            </a:endParaRPr>
          </a:p>
        </p:txBody>
      </p:sp>
    </p:spTree>
    <p:extLst>
      <p:ext uri="{BB962C8B-B14F-4D97-AF65-F5344CB8AC3E}">
        <p14:creationId xmlns:p14="http://schemas.microsoft.com/office/powerpoint/2010/main" val="5464304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862</TotalTime>
  <Words>11182</Words>
  <Application>Microsoft Office PowerPoint</Application>
  <PresentationFormat>Presentación en pantalla (4:3)</PresentationFormat>
  <Paragraphs>612</Paragraphs>
  <Slides>41</Slides>
  <Notes>41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41</vt:i4>
      </vt:variant>
    </vt:vector>
  </HeadingPairs>
  <TitlesOfParts>
    <vt:vector size="48" baseType="lpstr">
      <vt:lpstr>Arial</vt:lpstr>
      <vt:lpstr>Calibri</vt:lpstr>
      <vt:lpstr>Calibri (heading)</vt:lpstr>
      <vt:lpstr>Calibri Light</vt:lpstr>
      <vt:lpstr>Verdana</vt:lpstr>
      <vt:lpstr>Wingdings</vt:lpstr>
      <vt:lpstr>Office Theme</vt:lpstr>
      <vt:lpstr>Presentación de PowerPoint</vt:lpstr>
      <vt:lpstr>Presentación de PowerPoint</vt:lpstr>
      <vt:lpstr>Presentación de PowerPoint</vt:lpstr>
      <vt:lpstr>Presentación de PowerPoint</vt:lpstr>
      <vt:lpstr>Ámbito de aplicación de las DISPOSICONES procesales </vt:lpstr>
      <vt:lpstr>Presentación de PowerPoint</vt:lpstr>
      <vt:lpstr>Presentación de PowerPoint</vt:lpstr>
      <vt:lpstr>Condiciones y salvaguardias</vt:lpstr>
      <vt:lpstr>Presentación de PowerPoint</vt:lpstr>
      <vt:lpstr>Presentación de PowerPoint</vt:lpstr>
      <vt:lpstr>Presentación de PowerPoint</vt:lpstr>
      <vt:lpstr>Presentación de PowerPoint</vt:lpstr>
      <vt:lpstr>Presentación de PowerPoint</vt:lpstr>
      <vt:lpstr>CONSERVACIÓN RÁPIDA DE DATOS INFORMÁTICOS ALMACENADOS y revelación parcial de los datos relativos al tráfico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Orden de presentación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Catalina</dc:creator>
  <cp:lastModifiedBy>Javier Torres</cp:lastModifiedBy>
  <cp:revision>273</cp:revision>
  <dcterms:created xsi:type="dcterms:W3CDTF">2020-10-07T11:36:01Z</dcterms:created>
  <dcterms:modified xsi:type="dcterms:W3CDTF">2021-07-15T05:56:36Z</dcterms:modified>
</cp:coreProperties>
</file>