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1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3.xml" ContentType="application/vnd.openxmlformats-officedocument.drawingml.chartshapes+xml"/>
  <Override PartName="/ppt/notesSlides/notesSlide18.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4.xml" ContentType="application/vnd.openxmlformats-officedocument.drawingml.chartshapes+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5.xml" ContentType="application/vnd.openxmlformats-officedocument.drawingml.chartshapes+xml"/>
  <Override PartName="/ppt/notesSlides/notesSlide19.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drawings/drawing6.xml" ContentType="application/vnd.openxmlformats-officedocument.drawingml.chartshapes+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drawings/drawing7.xml" ContentType="application/vnd.openxmlformats-officedocument.drawingml.chartshapes+xml"/>
  <Override PartName="/ppt/notesSlides/notesSlide20.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drawings/drawing8.xml" ContentType="application/vnd.openxmlformats-officedocument.drawingml.chartshapes+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drawings/drawing9.xml" ContentType="application/vnd.openxmlformats-officedocument.drawingml.chartshapes+xml"/>
  <Override PartName="/ppt/notesSlides/notesSlide21.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drawings/drawing10.xml" ContentType="application/vnd.openxmlformats-officedocument.drawingml.chartshapes+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drawings/drawing11.xml" ContentType="application/vnd.openxmlformats-officedocument.drawingml.chartshape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49.xml" ContentType="application/vnd.openxmlformats-officedocument.presentationml.notesSl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0.xml" ContentType="application/vnd.openxmlformats-officedocument.presentationml.notesSl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notesSlides/notesSlide51.xml" ContentType="application/vnd.openxmlformats-officedocument.presentationml.notesSl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handoutMasterIdLst>
    <p:handoutMasterId r:id="rId75"/>
  </p:handoutMasterIdLst>
  <p:sldIdLst>
    <p:sldId id="418" r:id="rId2"/>
    <p:sldId id="456" r:id="rId3"/>
    <p:sldId id="570" r:id="rId4"/>
    <p:sldId id="569" r:id="rId5"/>
    <p:sldId id="571" r:id="rId6"/>
    <p:sldId id="572" r:id="rId7"/>
    <p:sldId id="1018" r:id="rId8"/>
    <p:sldId id="1019" r:id="rId9"/>
    <p:sldId id="1020" r:id="rId10"/>
    <p:sldId id="574" r:id="rId11"/>
    <p:sldId id="1033" r:id="rId12"/>
    <p:sldId id="1034" r:id="rId13"/>
    <p:sldId id="1035" r:id="rId14"/>
    <p:sldId id="573" r:id="rId15"/>
    <p:sldId id="1022" r:id="rId16"/>
    <p:sldId id="1026" r:id="rId17"/>
    <p:sldId id="1078" r:id="rId18"/>
    <p:sldId id="1080" r:id="rId19"/>
    <p:sldId id="1081" r:id="rId20"/>
    <p:sldId id="1082" r:id="rId21"/>
    <p:sldId id="1083" r:id="rId22"/>
    <p:sldId id="1037" r:id="rId23"/>
    <p:sldId id="1069" r:id="rId24"/>
    <p:sldId id="1098" r:id="rId25"/>
    <p:sldId id="1070" r:id="rId26"/>
    <p:sldId id="1032" r:id="rId27"/>
    <p:sldId id="1085" r:id="rId28"/>
    <p:sldId id="1106" r:id="rId29"/>
    <p:sldId id="1071" r:id="rId30"/>
    <p:sldId id="1072" r:id="rId31"/>
    <p:sldId id="1073" r:id="rId32"/>
    <p:sldId id="1074" r:id="rId33"/>
    <p:sldId id="1088" r:id="rId34"/>
    <p:sldId id="1039" r:id="rId35"/>
    <p:sldId id="740" r:id="rId36"/>
    <p:sldId id="1040" r:id="rId37"/>
    <p:sldId id="606" r:id="rId38"/>
    <p:sldId id="1047" r:id="rId39"/>
    <p:sldId id="1048" r:id="rId40"/>
    <p:sldId id="1049" r:id="rId41"/>
    <p:sldId id="1050" r:id="rId42"/>
    <p:sldId id="1109" r:id="rId43"/>
    <p:sldId id="1052" r:id="rId44"/>
    <p:sldId id="1110" r:id="rId45"/>
    <p:sldId id="1053" r:id="rId46"/>
    <p:sldId id="1054" r:id="rId47"/>
    <p:sldId id="1075" r:id="rId48"/>
    <p:sldId id="1093" r:id="rId49"/>
    <p:sldId id="1094" r:id="rId50"/>
    <p:sldId id="1096" r:id="rId51"/>
    <p:sldId id="1097" r:id="rId52"/>
    <p:sldId id="1055" r:id="rId53"/>
    <p:sldId id="1056" r:id="rId54"/>
    <p:sldId id="1057" r:id="rId55"/>
    <p:sldId id="575" r:id="rId56"/>
    <p:sldId id="1059" r:id="rId57"/>
    <p:sldId id="1058" r:id="rId58"/>
    <p:sldId id="1060" r:id="rId59"/>
    <p:sldId id="1061" r:id="rId60"/>
    <p:sldId id="1062" r:id="rId61"/>
    <p:sldId id="1063" r:id="rId62"/>
    <p:sldId id="1095" r:id="rId63"/>
    <p:sldId id="1064" r:id="rId64"/>
    <p:sldId id="1065" r:id="rId65"/>
    <p:sldId id="1076" r:id="rId66"/>
    <p:sldId id="1077" r:id="rId67"/>
    <p:sldId id="424" r:id="rId68"/>
    <p:sldId id="1090" r:id="rId69"/>
    <p:sldId id="1091" r:id="rId70"/>
    <p:sldId id="1092" r:id="rId71"/>
    <p:sldId id="1038" r:id="rId72"/>
    <p:sldId id="455" r:id="rId73"/>
  </p:sldIdLst>
  <p:sldSz cx="9144000" cy="6858000" type="screen4x3"/>
  <p:notesSz cx="9874250" cy="672465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0000CC"/>
    <a:srgbClr val="003399"/>
    <a:srgbClr val="FFFFFF"/>
    <a:srgbClr val="FFFF99"/>
    <a:srgbClr val="2F618F"/>
    <a:srgbClr val="81AD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9" autoAdjust="0"/>
    <p:restoredTop sz="43196" autoAdjust="0"/>
  </p:normalViewPr>
  <p:slideViewPr>
    <p:cSldViewPr>
      <p:cViewPr varScale="1">
        <p:scale>
          <a:sx n="37" d="100"/>
          <a:sy n="37" d="100"/>
        </p:scale>
        <p:origin x="2741" y="38"/>
      </p:cViewPr>
      <p:guideLst>
        <p:guide orient="horz" pos="2160"/>
        <p:guide pos="2880"/>
      </p:guideLst>
    </p:cSldViewPr>
  </p:slideViewPr>
  <p:notesTextViewPr>
    <p:cViewPr>
      <p:scale>
        <a:sx n="150" d="100"/>
        <a:sy n="150" d="100"/>
      </p:scale>
      <p:origin x="0" y="0"/>
    </p:cViewPr>
  </p:notesTextViewPr>
  <p:sorterViewPr>
    <p:cViewPr>
      <p:scale>
        <a:sx n="100" d="100"/>
        <a:sy n="100" d="100"/>
      </p:scale>
      <p:origin x="0" y="1047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chartUserShapes" Target="../drawings/drawing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chartUserShapes" Target="../drawings/drawing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chartUserShapes" Target="../drawings/drawing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chartUserShapes" Target="../drawings/drawing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chartUserShapes" Target="../drawings/drawing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chartUserShapes" Target="../drawings/drawing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6.xml"/><Relationship Id="rId1" Type="http://schemas.microsoft.com/office/2011/relationships/chartStyle" Target="styl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Sheet1!$B$1</c:f>
              <c:strCache>
                <c:ptCount val="1"/>
                <c:pt idx="0">
                  <c:v>   </c:v>
                </c:pt>
              </c:strCache>
            </c:strRef>
          </c:tx>
          <c:spPr>
            <a:solidFill>
              <a:schemeClr val="bg1"/>
            </a:solidFill>
            <a:ln>
              <a:solidFill>
                <a:schemeClr val="tx1"/>
              </a:solidFill>
            </a:ln>
          </c:spPr>
          <c:dPt>
            <c:idx val="0"/>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66EC-4B77-93A8-B43B14F94A98}"/>
              </c:ext>
            </c:extLst>
          </c:dPt>
          <c:dPt>
            <c:idx val="1"/>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3-66EC-4B77-93A8-B43B14F94A98}"/>
              </c:ext>
            </c:extLst>
          </c:dPt>
          <c:dPt>
            <c:idx val="2"/>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5-66EC-4B77-93A8-B43B14F94A98}"/>
              </c:ext>
            </c:extLst>
          </c:dPt>
          <c:dPt>
            <c:idx val="3"/>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7-66EC-4B77-93A8-B43B14F94A98}"/>
              </c:ext>
            </c:extLst>
          </c:dPt>
          <c:dPt>
            <c:idx val="4"/>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9-66EC-4B77-93A8-B43B14F94A98}"/>
              </c:ext>
            </c:extLst>
          </c:dPt>
          <c:dPt>
            <c:idx val="5"/>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B-7E1F-4135-90DC-2995BC5A3741}"/>
              </c:ext>
            </c:extLst>
          </c:dPt>
          <c:cat>
            <c:numRef>
              <c:f>Sheet1!$A$2:$A$7</c:f>
              <c:numCache>
                <c:formatCode>General</c:formatCode>
                <c:ptCount val="6"/>
              </c:numCache>
            </c:numRef>
          </c:cat>
          <c:val>
            <c:numRef>
              <c:f>Sheet1!$B$2:$B$7</c:f>
              <c:numCache>
                <c:formatCode>General</c:formatCode>
                <c:ptCount val="6"/>
                <c:pt idx="0">
                  <c:v>20</c:v>
                </c:pt>
                <c:pt idx="1">
                  <c:v>20</c:v>
                </c:pt>
                <c:pt idx="2">
                  <c:v>20</c:v>
                </c:pt>
                <c:pt idx="3">
                  <c:v>20</c:v>
                </c:pt>
                <c:pt idx="4">
                  <c:v>20</c:v>
                </c:pt>
                <c:pt idx="5">
                  <c:v>20</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A-66EC-4B77-93A8-B43B14F94A98}"/>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Sheet1!$B$1</c:f>
              <c:strCache>
                <c:ptCount val="1"/>
                <c:pt idx="0">
                  <c:v>   </c:v>
                </c:pt>
              </c:strCache>
            </c:strRef>
          </c:tx>
          <c:spPr>
            <a:solidFill>
              <a:srgbClr val="FFFF00"/>
            </a:solidFill>
            <a:ln>
              <a:solidFill>
                <a:schemeClr val="tx1"/>
              </a:solidFill>
            </a:ln>
          </c:spPr>
          <c:dPt>
            <c:idx val="0"/>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954F-42ED-BE1C-67F2BBD51BDF}"/>
              </c:ext>
            </c:extLst>
          </c:dPt>
          <c:dPt>
            <c:idx val="1"/>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3-954F-42ED-BE1C-67F2BBD51BDF}"/>
              </c:ext>
            </c:extLst>
          </c:dPt>
          <c:dPt>
            <c:idx val="2"/>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5-954F-42ED-BE1C-67F2BBD51BDF}"/>
              </c:ext>
            </c:extLst>
          </c:dPt>
          <c:dPt>
            <c:idx val="3"/>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7-954F-42ED-BE1C-67F2BBD51BDF}"/>
              </c:ext>
            </c:extLst>
          </c:dPt>
          <c:dPt>
            <c:idx val="4"/>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9-954F-42ED-BE1C-67F2BBD51BDF}"/>
              </c:ext>
            </c:extLst>
          </c:dPt>
          <c:dPt>
            <c:idx val="5"/>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B-954F-42ED-BE1C-67F2BBD51BDF}"/>
              </c:ext>
            </c:extLst>
          </c:dPt>
          <c:cat>
            <c:numRef>
              <c:f>Sheet1!$A$2:$A$7</c:f>
              <c:numCache>
                <c:formatCode>General</c:formatCode>
                <c:ptCount val="6"/>
              </c:numCache>
            </c:numRef>
          </c:cat>
          <c:val>
            <c:numRef>
              <c:f>Sheet1!$B$2:$B$7</c:f>
              <c:numCache>
                <c:formatCode>General</c:formatCode>
                <c:ptCount val="6"/>
                <c:pt idx="0">
                  <c:v>20</c:v>
                </c:pt>
                <c:pt idx="1">
                  <c:v>20</c:v>
                </c:pt>
                <c:pt idx="2">
                  <c:v>20</c:v>
                </c:pt>
                <c:pt idx="3">
                  <c:v>20</c:v>
                </c:pt>
                <c:pt idx="4">
                  <c:v>20</c:v>
                </c:pt>
                <c:pt idx="5">
                  <c:v>20</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C-954F-42ED-BE1C-67F2BBD51BD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Sheet1!$B$1</c:f>
              <c:strCache>
                <c:ptCount val="1"/>
                <c:pt idx="0">
                  <c:v>   </c:v>
                </c:pt>
              </c:strCache>
            </c:strRef>
          </c:tx>
          <c:spPr>
            <a:solidFill>
              <a:schemeClr val="bg1"/>
            </a:solidFill>
            <a:ln>
              <a:solidFill>
                <a:schemeClr val="tx1"/>
              </a:solidFill>
            </a:ln>
          </c:spPr>
          <c:dPt>
            <c:idx val="0"/>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66EC-4B77-93A8-B43B14F94A98}"/>
              </c:ext>
            </c:extLst>
          </c:dPt>
          <c:dPt>
            <c:idx val="1"/>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3-66EC-4B77-93A8-B43B14F94A98}"/>
              </c:ext>
            </c:extLst>
          </c:dPt>
          <c:dPt>
            <c:idx val="2"/>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5-66EC-4B77-93A8-B43B14F94A98}"/>
              </c:ext>
            </c:extLst>
          </c:dPt>
          <c:dPt>
            <c:idx val="3"/>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7-66EC-4B77-93A8-B43B14F94A98}"/>
              </c:ext>
            </c:extLst>
          </c:dPt>
          <c:dPt>
            <c:idx val="4"/>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9-66EC-4B77-93A8-B43B14F94A98}"/>
              </c:ext>
            </c:extLst>
          </c:dPt>
          <c:dPt>
            <c:idx val="5"/>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B-C372-4AC2-83D2-F174F61AA4A0}"/>
              </c:ext>
            </c:extLst>
          </c:dPt>
          <c:cat>
            <c:numRef>
              <c:f>Sheet1!$A$2:$A$7</c:f>
              <c:numCache>
                <c:formatCode>General</c:formatCode>
                <c:ptCount val="6"/>
              </c:numCache>
            </c:numRef>
          </c:cat>
          <c:val>
            <c:numRef>
              <c:f>Sheet1!$B$2:$B$7</c:f>
              <c:numCache>
                <c:formatCode>General</c:formatCode>
                <c:ptCount val="6"/>
                <c:pt idx="0">
                  <c:v>20</c:v>
                </c:pt>
                <c:pt idx="1">
                  <c:v>20</c:v>
                </c:pt>
                <c:pt idx="2">
                  <c:v>20</c:v>
                </c:pt>
                <c:pt idx="3">
                  <c:v>20</c:v>
                </c:pt>
                <c:pt idx="4">
                  <c:v>20</c:v>
                </c:pt>
                <c:pt idx="5">
                  <c:v>20</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A-66EC-4B77-93A8-B43B14F94A98}"/>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Sheet1!$B$1</c:f>
              <c:strCache>
                <c:ptCount val="1"/>
                <c:pt idx="0">
                  <c:v>   </c:v>
                </c:pt>
              </c:strCache>
            </c:strRef>
          </c:tx>
          <c:spPr>
            <a:solidFill>
              <a:srgbClr val="FFFF00"/>
            </a:solidFill>
            <a:ln>
              <a:solidFill>
                <a:schemeClr val="tx1"/>
              </a:solidFill>
            </a:ln>
          </c:spPr>
          <c:dPt>
            <c:idx val="0"/>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954F-42ED-BE1C-67F2BBD51BDF}"/>
              </c:ext>
            </c:extLst>
          </c:dPt>
          <c:dPt>
            <c:idx val="1"/>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3-954F-42ED-BE1C-67F2BBD51BDF}"/>
              </c:ext>
            </c:extLst>
          </c:dPt>
          <c:dPt>
            <c:idx val="2"/>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5-954F-42ED-BE1C-67F2BBD51BDF}"/>
              </c:ext>
            </c:extLst>
          </c:dPt>
          <c:dPt>
            <c:idx val="3"/>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7-954F-42ED-BE1C-67F2BBD51BDF}"/>
              </c:ext>
            </c:extLst>
          </c:dPt>
          <c:dPt>
            <c:idx val="4"/>
            <c:bubble3D val="0"/>
            <c:spPr>
              <a:pattFill prst="ltDnDiag">
                <a:fgClr>
                  <a:schemeClr val="accent2"/>
                </a:fgClr>
                <a:bgClr>
                  <a:schemeClr val="bg1"/>
                </a:bgClr>
              </a:patt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9-954F-42ED-BE1C-67F2BBD51BDF}"/>
              </c:ext>
            </c:extLst>
          </c:dPt>
          <c:dPt>
            <c:idx val="5"/>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B-954F-42ED-BE1C-67F2BBD51BDF}"/>
              </c:ext>
            </c:extLst>
          </c:dPt>
          <c:cat>
            <c:numRef>
              <c:f>Sheet1!$A$2:$A$7</c:f>
              <c:numCache>
                <c:formatCode>General</c:formatCode>
                <c:ptCount val="6"/>
              </c:numCache>
            </c:numRef>
          </c:cat>
          <c:val>
            <c:numRef>
              <c:f>Sheet1!$B$2:$B$7</c:f>
              <c:numCache>
                <c:formatCode>General</c:formatCode>
                <c:ptCount val="6"/>
                <c:pt idx="0">
                  <c:v>20</c:v>
                </c:pt>
                <c:pt idx="1">
                  <c:v>20</c:v>
                </c:pt>
                <c:pt idx="2">
                  <c:v>20</c:v>
                </c:pt>
                <c:pt idx="3">
                  <c:v>20</c:v>
                </c:pt>
                <c:pt idx="4">
                  <c:v>20</c:v>
                </c:pt>
                <c:pt idx="5">
                  <c:v>20</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C-954F-42ED-BE1C-67F2BBD51BD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Sheet1!$B$1</c:f>
              <c:strCache>
                <c:ptCount val="1"/>
                <c:pt idx="0">
                  <c:v>   </c:v>
                </c:pt>
              </c:strCache>
            </c:strRef>
          </c:tx>
          <c:spPr>
            <a:solidFill>
              <a:schemeClr val="bg1"/>
            </a:solidFill>
            <a:ln>
              <a:solidFill>
                <a:schemeClr val="tx1"/>
              </a:solidFill>
            </a:ln>
          </c:spPr>
          <c:dPt>
            <c:idx val="0"/>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66EC-4B77-93A8-B43B14F94A98}"/>
              </c:ext>
            </c:extLst>
          </c:dPt>
          <c:dPt>
            <c:idx val="1"/>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3-66EC-4B77-93A8-B43B14F94A98}"/>
              </c:ext>
            </c:extLst>
          </c:dPt>
          <c:dPt>
            <c:idx val="2"/>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5-66EC-4B77-93A8-B43B14F94A98}"/>
              </c:ext>
            </c:extLst>
          </c:dPt>
          <c:dPt>
            <c:idx val="3"/>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7-66EC-4B77-93A8-B43B14F94A98}"/>
              </c:ext>
            </c:extLst>
          </c:dPt>
          <c:dPt>
            <c:idx val="4"/>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9-66EC-4B77-93A8-B43B14F94A98}"/>
              </c:ext>
            </c:extLst>
          </c:dPt>
          <c:dPt>
            <c:idx val="5"/>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B-5629-4FF9-8B22-33842B680A12}"/>
              </c:ext>
            </c:extLst>
          </c:dPt>
          <c:cat>
            <c:numRef>
              <c:f>Sheet1!$A$2:$A$7</c:f>
              <c:numCache>
                <c:formatCode>General</c:formatCode>
                <c:ptCount val="6"/>
              </c:numCache>
            </c:numRef>
          </c:cat>
          <c:val>
            <c:numRef>
              <c:f>Sheet1!$B$2:$B$7</c:f>
              <c:numCache>
                <c:formatCode>General</c:formatCode>
                <c:ptCount val="6"/>
                <c:pt idx="0">
                  <c:v>20</c:v>
                </c:pt>
                <c:pt idx="1">
                  <c:v>20</c:v>
                </c:pt>
                <c:pt idx="2">
                  <c:v>20</c:v>
                </c:pt>
                <c:pt idx="3">
                  <c:v>20</c:v>
                </c:pt>
                <c:pt idx="4">
                  <c:v>20</c:v>
                </c:pt>
                <c:pt idx="5">
                  <c:v>20</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A-66EC-4B77-93A8-B43B14F94A98}"/>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userShapes r:id="rId4"/>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Sheet1!$B$1</c:f>
              <c:strCache>
                <c:ptCount val="1"/>
                <c:pt idx="0">
                  <c:v>   </c:v>
                </c:pt>
              </c:strCache>
            </c:strRef>
          </c:tx>
          <c:spPr>
            <a:solidFill>
              <a:srgbClr val="FFFF00"/>
            </a:solidFill>
            <a:ln>
              <a:solidFill>
                <a:schemeClr val="tx1"/>
              </a:solidFill>
            </a:ln>
          </c:spPr>
          <c:dPt>
            <c:idx val="0"/>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954F-42ED-BE1C-67F2BBD51BDF}"/>
              </c:ext>
            </c:extLst>
          </c:dPt>
          <c:dPt>
            <c:idx val="1"/>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3-954F-42ED-BE1C-67F2BBD51BDF}"/>
              </c:ext>
            </c:extLst>
          </c:dPt>
          <c:dPt>
            <c:idx val="2"/>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5-954F-42ED-BE1C-67F2BBD51BDF}"/>
              </c:ext>
            </c:extLst>
          </c:dPt>
          <c:dPt>
            <c:idx val="3"/>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7-954F-42ED-BE1C-67F2BBD51BDF}"/>
              </c:ext>
            </c:extLst>
          </c:dPt>
          <c:dPt>
            <c:idx val="4"/>
            <c:bubble3D val="0"/>
            <c:spPr>
              <a:pattFill prst="ltDnDiag">
                <a:fgClr>
                  <a:schemeClr val="accent2"/>
                </a:fgClr>
                <a:bgClr>
                  <a:schemeClr val="bg1"/>
                </a:bgClr>
              </a:patt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9-954F-42ED-BE1C-67F2BBD51BDF}"/>
              </c:ext>
            </c:extLst>
          </c:dPt>
          <c:dPt>
            <c:idx val="5"/>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B-954F-42ED-BE1C-67F2BBD51BDF}"/>
              </c:ext>
            </c:extLst>
          </c:dPt>
          <c:cat>
            <c:numRef>
              <c:f>Sheet1!$A$2:$A$7</c:f>
              <c:numCache>
                <c:formatCode>General</c:formatCode>
                <c:ptCount val="6"/>
              </c:numCache>
            </c:numRef>
          </c:cat>
          <c:val>
            <c:numRef>
              <c:f>Sheet1!$B$2:$B$7</c:f>
              <c:numCache>
                <c:formatCode>General</c:formatCode>
                <c:ptCount val="6"/>
                <c:pt idx="0">
                  <c:v>20</c:v>
                </c:pt>
                <c:pt idx="1">
                  <c:v>20</c:v>
                </c:pt>
                <c:pt idx="2">
                  <c:v>20</c:v>
                </c:pt>
                <c:pt idx="3">
                  <c:v>20</c:v>
                </c:pt>
                <c:pt idx="4">
                  <c:v>20</c:v>
                </c:pt>
                <c:pt idx="5">
                  <c:v>20</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C-954F-42ED-BE1C-67F2BBD51BD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userShapes r:id="rId4"/>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Sheet1!$B$1</c:f>
              <c:strCache>
                <c:ptCount val="1"/>
                <c:pt idx="0">
                  <c:v>   </c:v>
                </c:pt>
              </c:strCache>
            </c:strRef>
          </c:tx>
          <c:spPr>
            <a:solidFill>
              <a:schemeClr val="bg1"/>
            </a:solidFill>
            <a:ln>
              <a:solidFill>
                <a:schemeClr val="tx1"/>
              </a:solidFill>
            </a:ln>
          </c:spPr>
          <c:dPt>
            <c:idx val="0"/>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66EC-4B77-93A8-B43B14F94A98}"/>
              </c:ext>
            </c:extLst>
          </c:dPt>
          <c:dPt>
            <c:idx val="1"/>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3-66EC-4B77-93A8-B43B14F94A98}"/>
              </c:ext>
            </c:extLst>
          </c:dPt>
          <c:dPt>
            <c:idx val="2"/>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5-66EC-4B77-93A8-B43B14F94A98}"/>
              </c:ext>
            </c:extLst>
          </c:dPt>
          <c:dPt>
            <c:idx val="3"/>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7-66EC-4B77-93A8-B43B14F94A98}"/>
              </c:ext>
            </c:extLst>
          </c:dPt>
          <c:dPt>
            <c:idx val="4"/>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9-66EC-4B77-93A8-B43B14F94A98}"/>
              </c:ext>
            </c:extLst>
          </c:dPt>
          <c:dPt>
            <c:idx val="5"/>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B-EF19-49F1-B34C-B022FDA6C934}"/>
              </c:ext>
            </c:extLst>
          </c:dPt>
          <c:cat>
            <c:numRef>
              <c:f>Sheet1!$A$2:$A$7</c:f>
              <c:numCache>
                <c:formatCode>General</c:formatCode>
                <c:ptCount val="6"/>
              </c:numCache>
            </c:numRef>
          </c:cat>
          <c:val>
            <c:numRef>
              <c:f>Sheet1!$B$2:$B$7</c:f>
              <c:numCache>
                <c:formatCode>General</c:formatCode>
                <c:ptCount val="6"/>
                <c:pt idx="0">
                  <c:v>20</c:v>
                </c:pt>
                <c:pt idx="1">
                  <c:v>20</c:v>
                </c:pt>
                <c:pt idx="2">
                  <c:v>20</c:v>
                </c:pt>
                <c:pt idx="3">
                  <c:v>20</c:v>
                </c:pt>
                <c:pt idx="4">
                  <c:v>20</c:v>
                </c:pt>
                <c:pt idx="5">
                  <c:v>20</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A-66EC-4B77-93A8-B43B14F94A98}"/>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userShapes r:id="rId4"/>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Sheet1!$B$1</c:f>
              <c:strCache>
                <c:ptCount val="1"/>
                <c:pt idx="0">
                  <c:v>   </c:v>
                </c:pt>
              </c:strCache>
            </c:strRef>
          </c:tx>
          <c:spPr>
            <a:solidFill>
              <a:srgbClr val="FFFF00"/>
            </a:solidFill>
            <a:ln>
              <a:solidFill>
                <a:schemeClr val="tx1"/>
              </a:solidFill>
            </a:ln>
          </c:spPr>
          <c:dPt>
            <c:idx val="0"/>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954F-42ED-BE1C-67F2BBD51BDF}"/>
              </c:ext>
            </c:extLst>
          </c:dPt>
          <c:dPt>
            <c:idx val="1"/>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3-954F-42ED-BE1C-67F2BBD51BDF}"/>
              </c:ext>
            </c:extLst>
          </c:dPt>
          <c:dPt>
            <c:idx val="2"/>
            <c:bubble3D val="0"/>
            <c:spPr>
              <a:no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5-954F-42ED-BE1C-67F2BBD51BDF}"/>
              </c:ext>
            </c:extLst>
          </c:dPt>
          <c:dPt>
            <c:idx val="3"/>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7-954F-42ED-BE1C-67F2BBD51BDF}"/>
              </c:ext>
            </c:extLst>
          </c:dPt>
          <c:dPt>
            <c:idx val="4"/>
            <c:bubble3D val="0"/>
            <c:spPr>
              <a:pattFill prst="ltDnDiag">
                <a:fgClr>
                  <a:schemeClr val="accent2"/>
                </a:fgClr>
                <a:bgClr>
                  <a:schemeClr val="bg1"/>
                </a:bgClr>
              </a:patt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9-954F-42ED-BE1C-67F2BBD51BDF}"/>
              </c:ext>
            </c:extLst>
          </c:dPt>
          <c:dPt>
            <c:idx val="5"/>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B-954F-42ED-BE1C-67F2BBD51BDF}"/>
              </c:ext>
            </c:extLst>
          </c:dPt>
          <c:cat>
            <c:numRef>
              <c:f>Sheet1!$A$2:$A$7</c:f>
              <c:numCache>
                <c:formatCode>General</c:formatCode>
                <c:ptCount val="6"/>
              </c:numCache>
            </c:numRef>
          </c:cat>
          <c:val>
            <c:numRef>
              <c:f>Sheet1!$B$2:$B$7</c:f>
              <c:numCache>
                <c:formatCode>General</c:formatCode>
                <c:ptCount val="6"/>
                <c:pt idx="0">
                  <c:v>20</c:v>
                </c:pt>
                <c:pt idx="1">
                  <c:v>20</c:v>
                </c:pt>
                <c:pt idx="2">
                  <c:v>20</c:v>
                </c:pt>
                <c:pt idx="3">
                  <c:v>20</c:v>
                </c:pt>
                <c:pt idx="4">
                  <c:v>20</c:v>
                </c:pt>
                <c:pt idx="5">
                  <c:v>20</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C-954F-42ED-BE1C-67F2BBD51BD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userShapes r:id="rId4"/>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Sheet1!$B$1</c:f>
              <c:strCache>
                <c:ptCount val="1"/>
                <c:pt idx="0">
                  <c:v>   </c:v>
                </c:pt>
              </c:strCache>
            </c:strRef>
          </c:tx>
          <c:spPr>
            <a:solidFill>
              <a:schemeClr val="bg1"/>
            </a:solidFill>
            <a:ln>
              <a:solidFill>
                <a:schemeClr val="tx1"/>
              </a:solidFill>
            </a:ln>
          </c:spPr>
          <c:dPt>
            <c:idx val="0"/>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66EC-4B77-93A8-B43B14F94A98}"/>
              </c:ext>
            </c:extLst>
          </c:dPt>
          <c:dPt>
            <c:idx val="1"/>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3-66EC-4B77-93A8-B43B14F94A98}"/>
              </c:ext>
            </c:extLst>
          </c:dPt>
          <c:dPt>
            <c:idx val="2"/>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5-66EC-4B77-93A8-B43B14F94A98}"/>
              </c:ext>
            </c:extLst>
          </c:dPt>
          <c:dPt>
            <c:idx val="3"/>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7-66EC-4B77-93A8-B43B14F94A98}"/>
              </c:ext>
            </c:extLst>
          </c:dPt>
          <c:dPt>
            <c:idx val="4"/>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9-66EC-4B77-93A8-B43B14F94A98}"/>
              </c:ext>
            </c:extLst>
          </c:dPt>
          <c:dPt>
            <c:idx val="5"/>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B-A3C6-4615-BA8E-D8FF32CA46E1}"/>
              </c:ext>
            </c:extLst>
          </c:dPt>
          <c:cat>
            <c:numRef>
              <c:f>Sheet1!$A$2:$A$7</c:f>
              <c:numCache>
                <c:formatCode>General</c:formatCode>
                <c:ptCount val="6"/>
              </c:numCache>
            </c:numRef>
          </c:cat>
          <c:val>
            <c:numRef>
              <c:f>Sheet1!$B$2:$B$7</c:f>
              <c:numCache>
                <c:formatCode>General</c:formatCode>
                <c:ptCount val="6"/>
                <c:pt idx="0">
                  <c:v>20</c:v>
                </c:pt>
                <c:pt idx="1">
                  <c:v>20</c:v>
                </c:pt>
                <c:pt idx="2">
                  <c:v>20</c:v>
                </c:pt>
                <c:pt idx="3">
                  <c:v>20</c:v>
                </c:pt>
                <c:pt idx="4">
                  <c:v>20</c:v>
                </c:pt>
                <c:pt idx="5">
                  <c:v>20</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A-66EC-4B77-93A8-B43B14F94A98}"/>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userShapes r:id="rId4"/>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Sheet1!$B$1</c:f>
              <c:strCache>
                <c:ptCount val="1"/>
                <c:pt idx="0">
                  <c:v>   </c:v>
                </c:pt>
              </c:strCache>
            </c:strRef>
          </c:tx>
          <c:spPr>
            <a:solidFill>
              <a:srgbClr val="FFFF00"/>
            </a:solidFill>
            <a:ln>
              <a:solidFill>
                <a:schemeClr val="tx1"/>
              </a:solidFill>
            </a:ln>
          </c:spPr>
          <c:dPt>
            <c:idx val="0"/>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954F-42ED-BE1C-67F2BBD51BDF}"/>
              </c:ext>
            </c:extLst>
          </c:dPt>
          <c:dPt>
            <c:idx val="1"/>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3-954F-42ED-BE1C-67F2BBD51BDF}"/>
              </c:ext>
            </c:extLst>
          </c:dPt>
          <c:dPt>
            <c:idx val="2"/>
            <c:bubble3D val="0"/>
            <c:spPr>
              <a:no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5-954F-42ED-BE1C-67F2BBD51BDF}"/>
              </c:ext>
            </c:extLst>
          </c:dPt>
          <c:dPt>
            <c:idx val="3"/>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7-954F-42ED-BE1C-67F2BBD51BDF}"/>
              </c:ext>
            </c:extLst>
          </c:dPt>
          <c:dPt>
            <c:idx val="4"/>
            <c:bubble3D val="0"/>
            <c:spPr>
              <a:no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9-954F-42ED-BE1C-67F2BBD51BDF}"/>
              </c:ext>
            </c:extLst>
          </c:dPt>
          <c:dPt>
            <c:idx val="5"/>
            <c:bubble3D val="0"/>
            <c:spPr>
              <a:solidFill>
                <a:srgbClr val="FFFF00"/>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B-954F-42ED-BE1C-67F2BBD51BDF}"/>
              </c:ext>
            </c:extLst>
          </c:dPt>
          <c:cat>
            <c:numRef>
              <c:f>Sheet1!$A$2:$A$7</c:f>
              <c:numCache>
                <c:formatCode>General</c:formatCode>
                <c:ptCount val="6"/>
              </c:numCache>
            </c:numRef>
          </c:cat>
          <c:val>
            <c:numRef>
              <c:f>Sheet1!$B$2:$B$7</c:f>
              <c:numCache>
                <c:formatCode>General</c:formatCode>
                <c:ptCount val="6"/>
                <c:pt idx="0">
                  <c:v>20</c:v>
                </c:pt>
                <c:pt idx="1">
                  <c:v>20</c:v>
                </c:pt>
                <c:pt idx="2">
                  <c:v>20</c:v>
                </c:pt>
                <c:pt idx="3">
                  <c:v>20</c:v>
                </c:pt>
                <c:pt idx="4">
                  <c:v>20</c:v>
                </c:pt>
                <c:pt idx="5">
                  <c:v>20</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C-954F-42ED-BE1C-67F2BBD51BD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userShapes r:id="rId4"/>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Sheet1!$B$1</c:f>
              <c:strCache>
                <c:ptCount val="1"/>
                <c:pt idx="0">
                  <c:v>   </c:v>
                </c:pt>
              </c:strCache>
            </c:strRef>
          </c:tx>
          <c:spPr>
            <a:solidFill>
              <a:schemeClr val="bg1"/>
            </a:solidFill>
            <a:ln>
              <a:solidFill>
                <a:schemeClr val="tx1"/>
              </a:solidFill>
            </a:ln>
          </c:spPr>
          <c:dPt>
            <c:idx val="0"/>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66EC-4B77-93A8-B43B14F94A98}"/>
              </c:ext>
            </c:extLst>
          </c:dPt>
          <c:dPt>
            <c:idx val="1"/>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3-66EC-4B77-93A8-B43B14F94A98}"/>
              </c:ext>
            </c:extLst>
          </c:dPt>
          <c:dPt>
            <c:idx val="2"/>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5-66EC-4B77-93A8-B43B14F94A98}"/>
              </c:ext>
            </c:extLst>
          </c:dPt>
          <c:dPt>
            <c:idx val="3"/>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7-66EC-4B77-93A8-B43B14F94A98}"/>
              </c:ext>
            </c:extLst>
          </c:dPt>
          <c:dPt>
            <c:idx val="4"/>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9-66EC-4B77-93A8-B43B14F94A98}"/>
              </c:ext>
            </c:extLst>
          </c:dPt>
          <c:dPt>
            <c:idx val="5"/>
            <c:bubble3D val="0"/>
            <c:spPr>
              <a:solidFill>
                <a:schemeClr val="bg1"/>
              </a:solidFill>
              <a:ln w="19050">
                <a:solidFill>
                  <a:schemeClr val="tx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B-4E76-4D9A-B8C5-0099E87B223B}"/>
              </c:ext>
            </c:extLst>
          </c:dPt>
          <c:cat>
            <c:numRef>
              <c:f>Sheet1!$A$2:$A$7</c:f>
              <c:numCache>
                <c:formatCode>General</c:formatCode>
                <c:ptCount val="6"/>
              </c:numCache>
            </c:numRef>
          </c:cat>
          <c:val>
            <c:numRef>
              <c:f>Sheet1!$B$2:$B$7</c:f>
              <c:numCache>
                <c:formatCode>General</c:formatCode>
                <c:ptCount val="6"/>
                <c:pt idx="0">
                  <c:v>20</c:v>
                </c:pt>
                <c:pt idx="1">
                  <c:v>20</c:v>
                </c:pt>
                <c:pt idx="2">
                  <c:v>20</c:v>
                </c:pt>
                <c:pt idx="3">
                  <c:v>20</c:v>
                </c:pt>
                <c:pt idx="4">
                  <c:v>20</c:v>
                </c:pt>
                <c:pt idx="5">
                  <c:v>20</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A-66EC-4B77-93A8-B43B14F94A98}"/>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userShapes r:id="rId4"/>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800" b="1" dirty="0"/>
              <a:t>Estados que utilizaron el Convenio de Budapest como directriz</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Sheet1!$B$1</c:f>
              <c:strCache>
                <c:ptCount val="1"/>
                <c:pt idx="0">
                  <c:v>Column1</c:v>
                </c:pt>
              </c:strCache>
            </c:strRef>
          </c:tx>
          <c:dPt>
            <c:idx val="0"/>
            <c:bubble3D val="0"/>
            <c:spPr>
              <a:solidFill>
                <a:schemeClr val="accent1"/>
              </a:solidFill>
              <a:ln w="19050">
                <a:solidFill>
                  <a:schemeClr val="lt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7AC6-4BE2-BD12-B9E7A3B7CB03}"/>
              </c:ext>
            </c:extLst>
          </c:dPt>
          <c:dPt>
            <c:idx val="1"/>
            <c:bubble3D val="0"/>
            <c:spPr>
              <a:solidFill>
                <a:schemeClr val="accent2"/>
              </a:solidFill>
              <a:ln w="19050">
                <a:solidFill>
                  <a:schemeClr val="lt1"/>
                </a:solidFill>
              </a:ln>
              <a:effectLst/>
            </c:spPr>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2-3AF3-4965-81FA-8A6F3F079208}"/>
              </c:ext>
            </c:extLst>
          </c:dPt>
          <c:dLbls>
            <c:spPr>
              <a:noFill/>
              <a:ln>
                <a:noFill/>
              </a:ln>
              <a:effectLst/>
            </c:spPr>
            <c:txPr>
              <a:bodyPr rot="0" spcFirstLastPara="1" vertOverflow="overflow" horzOverflow="overflow" vert="horz" wrap="square" lIns="38100" tIns="19050" rIns="38100" bIns="19050" anchor="ctr" anchorCtr="0">
                <a:spAutoFit/>
              </a:bodyPr>
              <a:lstStyle/>
              <a:p>
                <a:pPr>
                  <a:defRPr sz="2000" b="1" i="0" u="none" strike="noStrike" kern="1200" baseline="0">
                    <a:solidFill>
                      <a:schemeClr val="tx1">
                        <a:lumMod val="75000"/>
                        <a:lumOff val="25000"/>
                      </a:schemeClr>
                    </a:solidFill>
                    <a:latin typeface="+mn-lt"/>
                    <a:ea typeface="+mn-ea"/>
                    <a:cs typeface="+mn-cs"/>
                  </a:defRPr>
                </a:pPr>
                <a:endParaRPr lang="es-E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5="http://schemas.microsoft.com/office/drawing/2012/chart" uri="{CE6537A1-D6FC-4f65-9D91-7224C49458BB}">
                <c15:spPr xmlns:c15="http://schemas.microsoft.com/office/drawing/2012/chart">
                  <a:prstGeom prst="rect">
                    <a:avLst/>
                  </a:prstGeom>
                  <a:noFill/>
                  <a:ln>
                    <a:noFill/>
                  </a:ln>
                </c15:spPr>
              </c:ext>
            </c:extLst>
          </c:dLbls>
          <c:cat>
            <c:strRef>
              <c:f>Sheet1!$A$2:$A$3</c:f>
              <c:strCache>
                <c:ptCount val="2"/>
                <c:pt idx="0">
                  <c:v>States which used BC as guideline for reform</c:v>
                </c:pt>
                <c:pt idx="1">
                  <c:v>States which did not use BC as guideline for reform</c:v>
                </c:pt>
              </c:strCache>
            </c:strRef>
          </c:cat>
          <c:val>
            <c:numRef>
              <c:f>Sheet1!$B$2:$B$3</c:f>
              <c:numCache>
                <c:formatCode>General</c:formatCode>
                <c:ptCount val="2"/>
                <c:pt idx="0">
                  <c:v>153</c:v>
                </c:pt>
                <c:pt idx="1">
                  <c:v>40</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0-3AF3-4965-81FA-8A6F3F079208}"/>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2300"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spc="0" baseline="0">
                <a:solidFill>
                  <a:schemeClr val="tx1">
                    <a:lumMod val="65000"/>
                    <a:lumOff val="35000"/>
                  </a:schemeClr>
                </a:solidFill>
                <a:latin typeface="+mn-lt"/>
                <a:ea typeface="+mn-ea"/>
                <a:cs typeface="+mn-cs"/>
              </a:defRPr>
            </a:pPr>
            <a:r>
              <a:rPr lang="en-US" sz="1800" b="1" dirty="0"/>
              <a:t>Informe de transparencia de Facebook </a:t>
            </a:r>
            <a:r>
              <a:rPr lang="en-US" sz="1800" b="1" dirty="0">
                <a:solidFill>
                  <a:srgbClr val="FF0000"/>
                </a:solidFill>
              </a:rPr>
              <a:t>S1 2019</a:t>
            </a:r>
          </a:p>
        </c:rich>
      </c:tx>
      <c:layout>
        <c:manualLayout>
          <c:xMode val="edge"/>
          <c:yMode val="edge"/>
          <c:x val="0.11773068058351335"/>
          <c:y val="2.4495735041785479E-3"/>
        </c:manualLayout>
      </c:layout>
      <c:overlay val="0"/>
      <c:spPr>
        <a:noFill/>
        <a:ln>
          <a:noFill/>
        </a:ln>
        <a:effectLst/>
      </c:spPr>
      <c:txPr>
        <a:bodyPr rot="0" spcFirstLastPara="1" vertOverflow="ellipsis" vert="horz" wrap="square" anchor="ctr" anchorCtr="1"/>
        <a:lstStyle/>
        <a:p>
          <a:pPr>
            <a:defRPr sz="2200" b="1"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barChart>
        <c:barDir val="col"/>
        <c:grouping val="percentStacked"/>
        <c:varyColors val="0"/>
        <c:ser>
          <c:idx val="0"/>
          <c:order val="0"/>
          <c:tx>
            <c:strRef>
              <c:f>Sheet1!$B$1</c:f>
              <c:strCache>
                <c:ptCount val="1"/>
                <c:pt idx="0">
                  <c:v>Some data produced</c:v>
                </c:pt>
              </c:strCache>
            </c:strRef>
          </c:tx>
          <c:spPr>
            <a:solidFill>
              <a:schemeClr val="accent1"/>
            </a:solidFill>
            <a:ln>
              <a:noFill/>
            </a:ln>
            <a:effectLst/>
          </c:spPr>
          <c:invertIfNegative val="0"/>
          <c:cat>
            <c:strRef>
              <c:f>Sheet1!$A$2:$A$3</c:f>
              <c:strCache>
                <c:ptCount val="2"/>
                <c:pt idx="0">
                  <c:v>Parties to Budapest Convention</c:v>
                </c:pt>
                <c:pt idx="1">
                  <c:v>Other countries</c:v>
                </c:pt>
              </c:strCache>
            </c:strRef>
          </c:cat>
          <c:val>
            <c:numRef>
              <c:f>Sheet1!$B$2:$B$3</c:f>
              <c:numCache>
                <c:formatCode>General</c:formatCode>
                <c:ptCount val="2"/>
                <c:pt idx="0">
                  <c:v>74752</c:v>
                </c:pt>
                <c:pt idx="1">
                  <c:v>19568</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0-F3D8-440D-9A52-34492E68BB14}"/>
            </c:ext>
          </c:extLst>
        </c:ser>
        <c:ser>
          <c:idx val="1"/>
          <c:order val="1"/>
          <c:tx>
            <c:strRef>
              <c:f>Sheet1!$C$1</c:f>
              <c:strCache>
                <c:ptCount val="1"/>
                <c:pt idx="0">
                  <c:v>No data produced</c:v>
                </c:pt>
              </c:strCache>
            </c:strRef>
          </c:tx>
          <c:spPr>
            <a:solidFill>
              <a:schemeClr val="accent2"/>
            </a:solidFill>
            <a:ln>
              <a:noFill/>
            </a:ln>
            <a:effectLst/>
          </c:spPr>
          <c:invertIfNegative val="0"/>
          <c:cat>
            <c:strRef>
              <c:f>Sheet1!$A$2:$A$3</c:f>
              <c:strCache>
                <c:ptCount val="2"/>
                <c:pt idx="0">
                  <c:v>Parties to Budapest Convention</c:v>
                </c:pt>
                <c:pt idx="1">
                  <c:v>Other countries</c:v>
                </c:pt>
              </c:strCache>
            </c:strRef>
          </c:cat>
          <c:val>
            <c:numRef>
              <c:f>Sheet1!$C$2:$C$3</c:f>
              <c:numCache>
                <c:formatCode>General</c:formatCode>
                <c:ptCount val="2"/>
                <c:pt idx="0">
                  <c:v>20622</c:v>
                </c:pt>
                <c:pt idx="1">
                  <c:v>15035</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F3D8-440D-9A52-34492E68BB14}"/>
            </c:ext>
          </c:extLst>
        </c:ser>
        <c:dLbls>
          <c:showLegendKey val="0"/>
          <c:showVal val="0"/>
          <c:showCatName val="0"/>
          <c:showSerName val="0"/>
          <c:showPercent val="0"/>
          <c:showBubbleSize val="0"/>
        </c:dLbls>
        <c:gapWidth val="150"/>
        <c:overlap val="100"/>
        <c:axId val="431437935"/>
        <c:axId val="418459103"/>
      </c:barChart>
      <c:catAx>
        <c:axId val="43143793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s-ES"/>
          </a:p>
        </c:txPr>
        <c:crossAx val="418459103"/>
        <c:crosses val="autoZero"/>
        <c:auto val="1"/>
        <c:lblAlgn val="ctr"/>
        <c:lblOffset val="100"/>
        <c:noMultiLvlLbl val="0"/>
      </c:catAx>
      <c:valAx>
        <c:axId val="418459103"/>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s-ES"/>
          </a:p>
        </c:txPr>
        <c:crossAx val="43143793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spc="0" baseline="0">
                <a:solidFill>
                  <a:schemeClr val="tx1">
                    <a:lumMod val="65000"/>
                    <a:lumOff val="35000"/>
                  </a:schemeClr>
                </a:solidFill>
                <a:latin typeface="+mn-lt"/>
                <a:ea typeface="+mn-ea"/>
                <a:cs typeface="+mn-cs"/>
              </a:defRPr>
            </a:pPr>
            <a:r>
              <a:rPr lang="en-US" sz="1800" b="1" dirty="0"/>
              <a:t>Informe de transparencia de Facebook </a:t>
            </a:r>
            <a:r>
              <a:rPr lang="en-US" sz="1800" b="1" dirty="0">
                <a:solidFill>
                  <a:srgbClr val="FF0000"/>
                </a:solidFill>
              </a:rPr>
              <a:t>S2 2019</a:t>
            </a:r>
          </a:p>
        </c:rich>
      </c:tx>
      <c:overlay val="0"/>
      <c:spPr>
        <a:noFill/>
        <a:ln>
          <a:noFill/>
        </a:ln>
        <a:effectLst/>
      </c:spPr>
      <c:txPr>
        <a:bodyPr rot="0" spcFirstLastPara="1" vertOverflow="ellipsis" vert="horz" wrap="square" anchor="ctr" anchorCtr="1"/>
        <a:lstStyle/>
        <a:p>
          <a:pPr>
            <a:defRPr sz="2200" b="1"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barChart>
        <c:barDir val="col"/>
        <c:grouping val="percentStacked"/>
        <c:varyColors val="0"/>
        <c:ser>
          <c:idx val="0"/>
          <c:order val="0"/>
          <c:tx>
            <c:strRef>
              <c:f>Sheet1!$B$1</c:f>
              <c:strCache>
                <c:ptCount val="1"/>
                <c:pt idx="0">
                  <c:v>Some data produced</c:v>
                </c:pt>
              </c:strCache>
            </c:strRef>
          </c:tx>
          <c:spPr>
            <a:solidFill>
              <a:schemeClr val="accent1"/>
            </a:solidFill>
            <a:ln>
              <a:noFill/>
            </a:ln>
            <a:effectLst/>
          </c:spPr>
          <c:invertIfNegative val="0"/>
          <c:cat>
            <c:strRef>
              <c:f>Sheet1!$A$2:$A$3</c:f>
              <c:strCache>
                <c:ptCount val="2"/>
                <c:pt idx="0">
                  <c:v>Parties to Budapest Convention</c:v>
                </c:pt>
                <c:pt idx="1">
                  <c:v>Other countries</c:v>
                </c:pt>
              </c:strCache>
            </c:strRef>
          </c:cat>
          <c:val>
            <c:numRef>
              <c:f>Sheet1!$B$2:$B$3</c:f>
              <c:numCache>
                <c:formatCode>#,##0</c:formatCode>
                <c:ptCount val="2"/>
                <c:pt idx="0">
                  <c:v>80541</c:v>
                </c:pt>
                <c:pt idx="1">
                  <c:v>24272</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0-F3D8-440D-9A52-34492E68BB14}"/>
            </c:ext>
          </c:extLst>
        </c:ser>
        <c:ser>
          <c:idx val="1"/>
          <c:order val="1"/>
          <c:tx>
            <c:strRef>
              <c:f>Sheet1!$C$1</c:f>
              <c:strCache>
                <c:ptCount val="1"/>
                <c:pt idx="0">
                  <c:v>No data produced</c:v>
                </c:pt>
              </c:strCache>
            </c:strRef>
          </c:tx>
          <c:spPr>
            <a:solidFill>
              <a:schemeClr val="accent2"/>
            </a:solidFill>
            <a:ln>
              <a:noFill/>
            </a:ln>
            <a:effectLst/>
          </c:spPr>
          <c:invertIfNegative val="0"/>
          <c:cat>
            <c:strRef>
              <c:f>Sheet1!$A$2:$A$3</c:f>
              <c:strCache>
                <c:ptCount val="2"/>
                <c:pt idx="0">
                  <c:v>Parties to Budapest Convention</c:v>
                </c:pt>
                <c:pt idx="1">
                  <c:v>Other countries</c:v>
                </c:pt>
              </c:strCache>
            </c:strRef>
          </c:cat>
          <c:val>
            <c:numRef>
              <c:f>Sheet1!$C$2:$C$3</c:f>
              <c:numCache>
                <c:formatCode>#,##0</c:formatCode>
                <c:ptCount val="2"/>
                <c:pt idx="0" formatCode="General">
                  <c:v>18899</c:v>
                </c:pt>
                <c:pt idx="1">
                  <c:v>17163</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F3D8-440D-9A52-34492E68BB14}"/>
            </c:ext>
          </c:extLst>
        </c:ser>
        <c:dLbls>
          <c:showLegendKey val="0"/>
          <c:showVal val="0"/>
          <c:showCatName val="0"/>
          <c:showSerName val="0"/>
          <c:showPercent val="0"/>
          <c:showBubbleSize val="0"/>
        </c:dLbls>
        <c:gapWidth val="150"/>
        <c:overlap val="100"/>
        <c:axId val="431437935"/>
        <c:axId val="418459103"/>
      </c:barChart>
      <c:catAx>
        <c:axId val="43143793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s-ES"/>
          </a:p>
        </c:txPr>
        <c:crossAx val="418459103"/>
        <c:crosses val="autoZero"/>
        <c:auto val="1"/>
        <c:lblAlgn val="ctr"/>
        <c:lblOffset val="100"/>
        <c:noMultiLvlLbl val="0"/>
      </c:catAx>
      <c:valAx>
        <c:axId val="418459103"/>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s-ES"/>
          </a:p>
        </c:txPr>
        <c:crossAx val="43143793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spc="0" baseline="0">
                <a:solidFill>
                  <a:schemeClr val="tx1">
                    <a:lumMod val="65000"/>
                    <a:lumOff val="35000"/>
                  </a:schemeClr>
                </a:solidFill>
                <a:latin typeface="+mn-lt"/>
                <a:ea typeface="+mn-ea"/>
                <a:cs typeface="+mn-cs"/>
              </a:defRPr>
            </a:pPr>
            <a:r>
              <a:rPr lang="en-US" sz="1800" b="1" dirty="0"/>
              <a:t>Informe de transparencia de Twitter </a:t>
            </a:r>
            <a:r>
              <a:rPr lang="en-US" sz="1800" b="1" dirty="0">
                <a:solidFill>
                  <a:srgbClr val="FF0000"/>
                </a:solidFill>
              </a:rPr>
              <a:t>S1 2019</a:t>
            </a:r>
          </a:p>
        </c:rich>
      </c:tx>
      <c:overlay val="0"/>
      <c:spPr>
        <a:noFill/>
        <a:ln>
          <a:noFill/>
        </a:ln>
        <a:effectLst/>
      </c:spPr>
      <c:txPr>
        <a:bodyPr rot="0" spcFirstLastPara="1" vertOverflow="ellipsis" vert="horz" wrap="square" anchor="ctr" anchorCtr="1"/>
        <a:lstStyle/>
        <a:p>
          <a:pPr>
            <a:defRPr sz="2200" b="1"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barChart>
        <c:barDir val="col"/>
        <c:grouping val="percentStacked"/>
        <c:varyColors val="0"/>
        <c:ser>
          <c:idx val="0"/>
          <c:order val="0"/>
          <c:tx>
            <c:strRef>
              <c:f>Sheet1!$B$1</c:f>
              <c:strCache>
                <c:ptCount val="1"/>
                <c:pt idx="0">
                  <c:v>Data produced</c:v>
                </c:pt>
              </c:strCache>
            </c:strRef>
          </c:tx>
          <c:spPr>
            <a:solidFill>
              <a:schemeClr val="accent1"/>
            </a:solidFill>
            <a:ln>
              <a:noFill/>
            </a:ln>
            <a:effectLst/>
          </c:spPr>
          <c:invertIfNegative val="0"/>
          <c:cat>
            <c:strRef>
              <c:f>Sheet1!$A$2:$A$3</c:f>
              <c:strCache>
                <c:ptCount val="2"/>
                <c:pt idx="0">
                  <c:v>Parties to Budapest Convention</c:v>
                </c:pt>
                <c:pt idx="1">
                  <c:v>Other countries</c:v>
                </c:pt>
              </c:strCache>
            </c:strRef>
          </c:cat>
          <c:val>
            <c:numRef>
              <c:f>Sheet1!$B$2:$B$3</c:f>
              <c:numCache>
                <c:formatCode>#,##0</c:formatCode>
                <c:ptCount val="2"/>
                <c:pt idx="0">
                  <c:v>3372</c:v>
                </c:pt>
                <c:pt idx="1">
                  <c:v>83</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0-F3D8-440D-9A52-34492E68BB14}"/>
            </c:ext>
          </c:extLst>
        </c:ser>
        <c:ser>
          <c:idx val="1"/>
          <c:order val="1"/>
          <c:tx>
            <c:strRef>
              <c:f>Sheet1!$C$1</c:f>
              <c:strCache>
                <c:ptCount val="1"/>
                <c:pt idx="0">
                  <c:v>No data produced</c:v>
                </c:pt>
              </c:strCache>
            </c:strRef>
          </c:tx>
          <c:spPr>
            <a:solidFill>
              <a:schemeClr val="accent2"/>
            </a:solidFill>
            <a:ln>
              <a:noFill/>
            </a:ln>
            <a:effectLst/>
          </c:spPr>
          <c:invertIfNegative val="0"/>
          <c:cat>
            <c:strRef>
              <c:f>Sheet1!$A$2:$A$3</c:f>
              <c:strCache>
                <c:ptCount val="2"/>
                <c:pt idx="0">
                  <c:v>Parties to Budapest Convention</c:v>
                </c:pt>
                <c:pt idx="1">
                  <c:v>Other countries</c:v>
                </c:pt>
              </c:strCache>
            </c:strRef>
          </c:cat>
          <c:val>
            <c:numRef>
              <c:f>Sheet1!$C$2:$C$3</c:f>
              <c:numCache>
                <c:formatCode>#,##0</c:formatCode>
                <c:ptCount val="2"/>
                <c:pt idx="0" formatCode="General">
                  <c:v>3078</c:v>
                </c:pt>
                <c:pt idx="1">
                  <c:v>767</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F3D8-440D-9A52-34492E68BB14}"/>
            </c:ext>
          </c:extLst>
        </c:ser>
        <c:dLbls>
          <c:showLegendKey val="0"/>
          <c:showVal val="0"/>
          <c:showCatName val="0"/>
          <c:showSerName val="0"/>
          <c:showPercent val="0"/>
          <c:showBubbleSize val="0"/>
        </c:dLbls>
        <c:gapWidth val="150"/>
        <c:overlap val="100"/>
        <c:axId val="431437935"/>
        <c:axId val="418459103"/>
      </c:barChart>
      <c:catAx>
        <c:axId val="43143793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s-ES"/>
          </a:p>
        </c:txPr>
        <c:crossAx val="418459103"/>
        <c:crosses val="autoZero"/>
        <c:auto val="1"/>
        <c:lblAlgn val="ctr"/>
        <c:lblOffset val="100"/>
        <c:noMultiLvlLbl val="0"/>
      </c:catAx>
      <c:valAx>
        <c:axId val="418459103"/>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s-ES"/>
          </a:p>
        </c:txPr>
        <c:crossAx val="43143793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spc="0" baseline="0">
                <a:solidFill>
                  <a:schemeClr val="tx1">
                    <a:lumMod val="65000"/>
                    <a:lumOff val="35000"/>
                  </a:schemeClr>
                </a:solidFill>
                <a:latin typeface="+mn-lt"/>
                <a:ea typeface="+mn-ea"/>
                <a:cs typeface="+mn-cs"/>
              </a:defRPr>
            </a:pPr>
            <a:r>
              <a:rPr lang="en-US" sz="1800" b="1" dirty="0"/>
              <a:t>Informe de transparencia de Twitter </a:t>
            </a:r>
            <a:r>
              <a:rPr lang="en-US" sz="1800" b="1" dirty="0">
                <a:solidFill>
                  <a:srgbClr val="FF0000"/>
                </a:solidFill>
              </a:rPr>
              <a:t>S2 2019</a:t>
            </a:r>
          </a:p>
        </c:rich>
      </c:tx>
      <c:overlay val="0"/>
      <c:spPr>
        <a:noFill/>
        <a:ln>
          <a:noFill/>
        </a:ln>
        <a:effectLst/>
      </c:spPr>
      <c:txPr>
        <a:bodyPr rot="0" spcFirstLastPara="1" vertOverflow="ellipsis" vert="horz" wrap="square" anchor="ctr" anchorCtr="1"/>
        <a:lstStyle/>
        <a:p>
          <a:pPr>
            <a:defRPr sz="2200" b="1"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barChart>
        <c:barDir val="col"/>
        <c:grouping val="percentStacked"/>
        <c:varyColors val="0"/>
        <c:ser>
          <c:idx val="0"/>
          <c:order val="0"/>
          <c:tx>
            <c:strRef>
              <c:f>Sheet1!$B$1</c:f>
              <c:strCache>
                <c:ptCount val="1"/>
                <c:pt idx="0">
                  <c:v>Data produced</c:v>
                </c:pt>
              </c:strCache>
            </c:strRef>
          </c:tx>
          <c:spPr>
            <a:solidFill>
              <a:schemeClr val="accent1"/>
            </a:solidFill>
            <a:ln>
              <a:noFill/>
            </a:ln>
            <a:effectLst/>
          </c:spPr>
          <c:invertIfNegative val="0"/>
          <c:cat>
            <c:strRef>
              <c:f>Sheet1!$A$2:$A$3</c:f>
              <c:strCache>
                <c:ptCount val="2"/>
                <c:pt idx="0">
                  <c:v>Parties to Budapest Convention</c:v>
                </c:pt>
                <c:pt idx="1">
                  <c:v>Other countries</c:v>
                </c:pt>
              </c:strCache>
            </c:strRef>
          </c:cat>
          <c:val>
            <c:numRef>
              <c:f>Sheet1!$B$2:$B$3</c:f>
              <c:numCache>
                <c:formatCode>#,##0</c:formatCode>
                <c:ptCount val="2"/>
                <c:pt idx="0">
                  <c:v>3392</c:v>
                </c:pt>
                <c:pt idx="1">
                  <c:v>175</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0-F3D8-440D-9A52-34492E68BB14}"/>
            </c:ext>
          </c:extLst>
        </c:ser>
        <c:ser>
          <c:idx val="1"/>
          <c:order val="1"/>
          <c:tx>
            <c:strRef>
              <c:f>Sheet1!$C$1</c:f>
              <c:strCache>
                <c:ptCount val="1"/>
                <c:pt idx="0">
                  <c:v>No data produced</c:v>
                </c:pt>
              </c:strCache>
            </c:strRef>
          </c:tx>
          <c:spPr>
            <a:solidFill>
              <a:schemeClr val="accent2"/>
            </a:solidFill>
            <a:ln>
              <a:noFill/>
            </a:ln>
            <a:effectLst/>
          </c:spPr>
          <c:invertIfNegative val="0"/>
          <c:cat>
            <c:strRef>
              <c:f>Sheet1!$A$2:$A$3</c:f>
              <c:strCache>
                <c:ptCount val="2"/>
                <c:pt idx="0">
                  <c:v>Parties to Budapest Convention</c:v>
                </c:pt>
                <c:pt idx="1">
                  <c:v>Other countries</c:v>
                </c:pt>
              </c:strCache>
            </c:strRef>
          </c:cat>
          <c:val>
            <c:numRef>
              <c:f>Sheet1!$C$2:$C$3</c:f>
              <c:numCache>
                <c:formatCode>#,##0</c:formatCode>
                <c:ptCount val="2"/>
                <c:pt idx="0" formatCode="General">
                  <c:v>3805</c:v>
                </c:pt>
                <c:pt idx="1">
                  <c:v>1447</c:v>
                </c:pt>
              </c:numCache>
            </c:numRef>
          </c:val>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http://schemas.microsoft.com/office/drawing/2014/chart" uri="{C3380CC4-5D6E-409C-BE32-E72D297353CC}">
              <c16:uniqueId val="{00000001-F3D8-440D-9A52-34492E68BB14}"/>
            </c:ext>
          </c:extLst>
        </c:ser>
        <c:dLbls>
          <c:showLegendKey val="0"/>
          <c:showVal val="0"/>
          <c:showCatName val="0"/>
          <c:showSerName val="0"/>
          <c:showPercent val="0"/>
          <c:showBubbleSize val="0"/>
        </c:dLbls>
        <c:gapWidth val="150"/>
        <c:overlap val="100"/>
        <c:axId val="431437935"/>
        <c:axId val="418459103"/>
      </c:barChart>
      <c:catAx>
        <c:axId val="43143793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s-ES"/>
          </a:p>
        </c:txPr>
        <c:crossAx val="418459103"/>
        <c:crosses val="autoZero"/>
        <c:auto val="1"/>
        <c:lblAlgn val="ctr"/>
        <c:lblOffset val="100"/>
        <c:noMultiLvlLbl val="0"/>
      </c:catAx>
      <c:valAx>
        <c:axId val="418459103"/>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s-ES"/>
          </a:p>
        </c:txPr>
        <c:crossAx val="43143793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xmlns:o="urn:schemas-microsoft-com:office:office" xmlns:v="urn:schemas-microsoft-com:vml" xmlns:wp="http://schemas.openxmlformats.org/drawingml/2006/powerpointprocessingDrawing" xmlns:wne="http://schemas.microsoft.com/office/powerpoint/2006/powerpointml" xmlns:cdr="http://schemas.openxmlformats.org/drawingml/2006/chartDrawing" xmlns:dgm="http://schemas.openxmlformats.org/drawingml/2006/diagram" xmlns:p="http://schemas.openxmlformats.org/presentationml/2006/main" xmlns:a14="http://schemas.microsoft.com/office/drawing/2010/main"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0.50141</cdr:x>
      <cdr:y>0.25419</cdr:y>
    </cdr:from>
    <cdr:to>
      <cdr:x>0.64891</cdr:x>
      <cdr:y>0.40694</cdr:y>
    </cdr:to>
    <cdr:sp macro="" textlink="">
      <cdr:nvSpPr>
        <cdr:cNvPr id="2" name="TextBox 1">
          <a:extLst xmlns:a="http://schemas.openxmlformats.org/drawingml/2006/main">
            <a:ext uri="{FF2B5EF4-FFF2-40B4-BE49-F238E27FC236}">
              <a16:creationId xmlns:a16="http://schemas.microsoft.com/office/drawing/2014/main" id="{71950FD7-E5ED-469B-A51D-5724AB52A70D}"/>
            </a:ext>
          </a:extLst>
        </cdr:cNvPr>
        <cdr:cNvSpPr txBox="1"/>
      </cdr:nvSpPr>
      <cdr:spPr>
        <a:xfrm xmlns:a="http://schemas.openxmlformats.org/drawingml/2006/main">
          <a:off x="5264242" y="1521614"/>
          <a:ext cx="1548595" cy="91437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Poderes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0.35597</cdr:x>
      <cdr:y>0.63431</cdr:y>
    </cdr:from>
    <cdr:to>
      <cdr:x>0.5</cdr:x>
      <cdr:y>0.81464</cdr:y>
    </cdr:to>
    <cdr:sp macro="" textlink="">
      <cdr:nvSpPr>
        <cdr:cNvPr id="3" name="TextBox 1">
          <a:extLst xmlns:a="http://schemas.openxmlformats.org/drawingml/2006/main">
            <a:ext uri="{FF2B5EF4-FFF2-40B4-BE49-F238E27FC236}">
              <a16:creationId xmlns:a16="http://schemas.microsoft.com/office/drawing/2014/main" id="{5E2B0738-BB9C-412A-AFD5-5B501C088EEE}"/>
            </a:ext>
          </a:extLst>
        </cdr:cNvPr>
        <cdr:cNvSpPr txBox="1"/>
      </cdr:nvSpPr>
      <cdr:spPr>
        <a:xfrm xmlns:a="http://schemas.openxmlformats.org/drawingml/2006/main">
          <a:off x="3737307" y="3797020"/>
          <a:ext cx="1512168" cy="1079501"/>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1800" b="1" dirty="0">
              <a:solidFill>
                <a:schemeClr val="tx1"/>
              </a:solidFill>
              <a:latin typeface="Times New Roman" panose="02020603050405020304" pitchFamily="18" charset="0"/>
            </a:rPr>
            <a:t>Operativo </a:t>
          </a:r>
          <a:br>
            <a:rPr sz="1800" dirty="0"/>
          </a:br>
          <a:r>
            <a:rPr lang="es-ES" sz="1800" b="1" dirty="0">
              <a:solidFill>
                <a:schemeClr val="tx1"/>
              </a:solidFill>
              <a:latin typeface="Times New Roman" panose="02020603050405020304" pitchFamily="18" charset="0"/>
            </a:rPr>
            <a:t>[punto de contacto 24/7</a:t>
          </a:r>
          <a:r>
            <a:rPr lang="es-ES" sz="2400" b="1" dirty="0">
              <a:solidFill>
                <a:schemeClr val="tx1"/>
              </a:solidFill>
              <a:latin typeface="Times New Roman" panose="02020603050405020304" pitchFamily="18" charset="0"/>
            </a:rPr>
            <a:t>]</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0.3834</cdr:x>
      <cdr:y>0.25419</cdr:y>
    </cdr:from>
    <cdr:to>
      <cdr:x>0.47049</cdr:x>
      <cdr:y>0.40694</cdr:y>
    </cdr:to>
    <cdr:sp macro="" textlink="">
      <cdr:nvSpPr>
        <cdr:cNvPr id="4" name="TextBox 3">
          <a:extLst xmlns:a="http://schemas.openxmlformats.org/drawingml/2006/main">
            <a:ext uri="{FF2B5EF4-FFF2-40B4-BE49-F238E27FC236}">
              <a16:creationId xmlns:a16="http://schemas.microsoft.com/office/drawing/2014/main" id="{5B209A16-1774-4CDB-BF88-247BA4EDEAD1}"/>
            </a:ext>
          </a:extLst>
        </cdr:cNvPr>
        <cdr:cNvSpPr txBox="1"/>
      </cdr:nvSpPr>
      <cdr:spPr>
        <a:xfrm xmlns:a="http://schemas.openxmlformats.org/drawingml/2006/main">
          <a:off x="4025339" y="1521614"/>
          <a:ext cx="914354" cy="9143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Delitos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0.60288</cdr:x>
      <cdr:y>0.43463</cdr:y>
    </cdr:from>
    <cdr:to>
      <cdr:x>0.68998</cdr:x>
      <cdr:y>0.58738</cdr:y>
    </cdr:to>
    <cdr:sp macro="" textlink="">
      <cdr:nvSpPr>
        <cdr:cNvPr id="5" name="TextBox 4">
          <a:extLst xmlns:a="http://schemas.openxmlformats.org/drawingml/2006/main">
            <a:ext uri="{FF2B5EF4-FFF2-40B4-BE49-F238E27FC236}">
              <a16:creationId xmlns:a16="http://schemas.microsoft.com/office/drawing/2014/main" id="{79D46721-F5BE-469F-8982-9B2118CE880A}"/>
            </a:ext>
          </a:extLst>
        </cdr:cNvPr>
        <cdr:cNvSpPr txBox="1"/>
      </cdr:nvSpPr>
      <cdr:spPr>
        <a:xfrm xmlns:a="http://schemas.openxmlformats.org/drawingml/2006/main">
          <a:off x="6329595" y="2601734"/>
          <a:ext cx="914459"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Pruebas </a:t>
          </a:r>
        </a:p>
        <a:p xmlns:a="http://schemas.openxmlformats.org/drawingml/2006/main">
          <a:pPr algn="ctr"/>
          <a:r>
            <a:rPr lang="es-ES" sz="1800" b="1" dirty="0">
              <a:solidFill>
                <a:schemeClr val="tx1"/>
              </a:solidFill>
              <a:latin typeface="Times New Roman" panose="02020603050405020304" pitchFamily="18" charset="0"/>
            </a:rPr>
            <a:t>electrónicas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0.31482</cdr:x>
      <cdr:y>0.43463</cdr:y>
    </cdr:from>
    <cdr:to>
      <cdr:x>0.40191</cdr:x>
      <cdr:y>0.58738</cdr:y>
    </cdr:to>
    <cdr:sp macro="" textlink="">
      <cdr:nvSpPr>
        <cdr:cNvPr id="6" name="TextBox 5">
          <a:extLst xmlns:a="http://schemas.openxmlformats.org/drawingml/2006/main">
            <a:ext uri="{FF2B5EF4-FFF2-40B4-BE49-F238E27FC236}">
              <a16:creationId xmlns:a16="http://schemas.microsoft.com/office/drawing/2014/main" id="{9E61CD56-6E4B-43CB-955E-AC5C29467777}"/>
            </a:ext>
          </a:extLst>
        </cdr:cNvPr>
        <cdr:cNvSpPr txBox="1"/>
      </cdr:nvSpPr>
      <cdr:spPr>
        <a:xfrm xmlns:a="http://schemas.openxmlformats.org/drawingml/2006/main">
          <a:off x="3305259" y="2601734"/>
          <a:ext cx="914354"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Cooperación</a:t>
          </a:r>
        </a:p>
        <a:p xmlns:a="http://schemas.openxmlformats.org/drawingml/2006/main">
          <a:pPr algn="ctr"/>
          <a:r>
            <a:rPr lang="es-ES" sz="1800" b="1" dirty="0">
              <a:solidFill>
                <a:schemeClr val="tx1"/>
              </a:solidFill>
              <a:latin typeface="Times New Roman" panose="02020603050405020304" pitchFamily="18" charset="0"/>
            </a:rPr>
            <a:t>internacional</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0.53429</cdr:x>
      <cdr:y>0.63913</cdr:y>
    </cdr:from>
    <cdr:to>
      <cdr:x>0.65312</cdr:x>
      <cdr:y>0.79188</cdr:y>
    </cdr:to>
    <cdr:sp macro="" textlink="">
      <cdr:nvSpPr>
        <cdr:cNvPr id="7" name="TextBox 1">
          <a:extLst xmlns:a="http://schemas.openxmlformats.org/drawingml/2006/main">
            <a:ext uri="{FF2B5EF4-FFF2-40B4-BE49-F238E27FC236}">
              <a16:creationId xmlns:a16="http://schemas.microsoft.com/office/drawing/2014/main" id="{78048CEF-A938-4FC2-A86E-0C3FE4FC2002}"/>
            </a:ext>
          </a:extLst>
        </cdr:cNvPr>
        <cdr:cNvSpPr txBox="1"/>
      </cdr:nvSpPr>
      <cdr:spPr>
        <a:xfrm xmlns:a="http://schemas.openxmlformats.org/drawingml/2006/main">
          <a:off x="5609515" y="3825870"/>
          <a:ext cx="1247534" cy="91437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1800" b="1" dirty="0">
              <a:solidFill>
                <a:schemeClr val="tx1"/>
              </a:solidFill>
              <a:latin typeface="Times New Roman" panose="02020603050405020304" pitchFamily="18" charset="0"/>
            </a:rPr>
            <a:t>Salvaguardias/ </a:t>
          </a:r>
        </a:p>
        <a:p xmlns:a="http://schemas.openxmlformats.org/drawingml/2006/main">
          <a:pPr algn="ctr"/>
          <a:r>
            <a:rPr lang="es-ES" sz="1800" b="1" dirty="0">
              <a:solidFill>
                <a:schemeClr val="tx1"/>
              </a:solidFill>
              <a:latin typeface="Times New Roman" panose="02020603050405020304" pitchFamily="18" charset="0"/>
            </a:rPr>
            <a:t>libertades civiles/ </a:t>
          </a:r>
        </a:p>
        <a:p xmlns:a="http://schemas.openxmlformats.org/drawingml/2006/main">
          <a:pPr algn="ctr"/>
          <a:r>
            <a:rPr lang="es-ES" sz="1800" b="1" dirty="0">
              <a:solidFill>
                <a:schemeClr val="tx1"/>
              </a:solidFill>
              <a:latin typeface="Times New Roman" panose="02020603050405020304" pitchFamily="18" charset="0"/>
            </a:rPr>
            <a:t>derechos humanos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0.50141</cdr:x>
      <cdr:y>0.25419</cdr:y>
    </cdr:from>
    <cdr:to>
      <cdr:x>0.64891</cdr:x>
      <cdr:y>0.40694</cdr:y>
    </cdr:to>
    <cdr:sp macro="" textlink="">
      <cdr:nvSpPr>
        <cdr:cNvPr id="2" name="TextBox 1">
          <a:extLst xmlns:a="http://schemas.openxmlformats.org/drawingml/2006/main">
            <a:ext uri="{FF2B5EF4-FFF2-40B4-BE49-F238E27FC236}">
              <a16:creationId xmlns:a16="http://schemas.microsoft.com/office/drawing/2014/main" id="{71950FD7-E5ED-469B-A51D-5724AB52A70D}"/>
            </a:ext>
          </a:extLst>
        </cdr:cNvPr>
        <cdr:cNvSpPr txBox="1"/>
      </cdr:nvSpPr>
      <cdr:spPr>
        <a:xfrm xmlns:a="http://schemas.openxmlformats.org/drawingml/2006/main">
          <a:off x="5264242" y="1521614"/>
          <a:ext cx="1548595" cy="91437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Poderes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0.3213</cdr:x>
      <cdr:y>0.66188</cdr:y>
    </cdr:from>
    <cdr:to>
      <cdr:x>0.5</cdr:x>
      <cdr:y>0.81464</cdr:y>
    </cdr:to>
    <cdr:sp macro="" textlink="">
      <cdr:nvSpPr>
        <cdr:cNvPr id="3" name="TextBox 1">
          <a:extLst xmlns:a="http://schemas.openxmlformats.org/drawingml/2006/main">
            <a:ext uri="{FF2B5EF4-FFF2-40B4-BE49-F238E27FC236}">
              <a16:creationId xmlns:a16="http://schemas.microsoft.com/office/drawing/2014/main" id="{5E2B0738-BB9C-412A-AFD5-5B501C088EEE}"/>
            </a:ext>
          </a:extLst>
        </cdr:cNvPr>
        <cdr:cNvSpPr txBox="1"/>
      </cdr:nvSpPr>
      <cdr:spPr>
        <a:xfrm xmlns:a="http://schemas.openxmlformats.org/drawingml/2006/main">
          <a:off x="3373312" y="3962075"/>
          <a:ext cx="1876162" cy="91443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2400" b="1" dirty="0">
              <a:solidFill>
                <a:schemeClr val="tx1"/>
              </a:solidFill>
              <a:latin typeface="Times New Roman" panose="02020603050405020304" pitchFamily="18" charset="0"/>
            </a:rPr>
            <a:t>Operativa </a:t>
          </a:r>
          <a:br/>
          <a:r>
            <a:rPr lang="es-ES" sz="2400" b="1" dirty="0">
              <a:solidFill>
                <a:schemeClr val="tx1"/>
              </a:solidFill>
              <a:latin typeface="Times New Roman" panose="02020603050405020304" pitchFamily="18" charset="0"/>
            </a:rPr>
            <a:t>[punto de contacto 24/7]</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0.3834</cdr:x>
      <cdr:y>0.25419</cdr:y>
    </cdr:from>
    <cdr:to>
      <cdr:x>0.47049</cdr:x>
      <cdr:y>0.40694</cdr:y>
    </cdr:to>
    <cdr:sp macro="" textlink="">
      <cdr:nvSpPr>
        <cdr:cNvPr id="4" name="TextBox 3">
          <a:extLst xmlns:a="http://schemas.openxmlformats.org/drawingml/2006/main">
            <a:ext uri="{FF2B5EF4-FFF2-40B4-BE49-F238E27FC236}">
              <a16:creationId xmlns:a16="http://schemas.microsoft.com/office/drawing/2014/main" id="{5B209A16-1774-4CDB-BF88-247BA4EDEAD1}"/>
            </a:ext>
          </a:extLst>
        </cdr:cNvPr>
        <cdr:cNvSpPr txBox="1"/>
      </cdr:nvSpPr>
      <cdr:spPr>
        <a:xfrm xmlns:a="http://schemas.openxmlformats.org/drawingml/2006/main">
          <a:off x="4025339" y="1521614"/>
          <a:ext cx="914354" cy="9143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Delitos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0.60288</cdr:x>
      <cdr:y>0.43463</cdr:y>
    </cdr:from>
    <cdr:to>
      <cdr:x>0.68998</cdr:x>
      <cdr:y>0.58738</cdr:y>
    </cdr:to>
    <cdr:sp macro="" textlink="">
      <cdr:nvSpPr>
        <cdr:cNvPr id="5" name="TextBox 4">
          <a:extLst xmlns:a="http://schemas.openxmlformats.org/drawingml/2006/main">
            <a:ext uri="{FF2B5EF4-FFF2-40B4-BE49-F238E27FC236}">
              <a16:creationId xmlns:a16="http://schemas.microsoft.com/office/drawing/2014/main" id="{79D46721-F5BE-469F-8982-9B2118CE880A}"/>
            </a:ext>
          </a:extLst>
        </cdr:cNvPr>
        <cdr:cNvSpPr txBox="1"/>
      </cdr:nvSpPr>
      <cdr:spPr>
        <a:xfrm xmlns:a="http://schemas.openxmlformats.org/drawingml/2006/main">
          <a:off x="6329595" y="2601734"/>
          <a:ext cx="914459"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Pruebas </a:t>
          </a:r>
        </a:p>
        <a:p xmlns:a="http://schemas.openxmlformats.org/drawingml/2006/main">
          <a:pPr algn="ctr"/>
          <a:r>
            <a:rPr lang="es-ES" sz="2400" b="1" dirty="0">
              <a:solidFill>
                <a:schemeClr val="tx1"/>
              </a:solidFill>
              <a:latin typeface="Times New Roman" panose="02020603050405020304" pitchFamily="18" charset="0"/>
            </a:rPr>
            <a:t>electrónicas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0.31482</cdr:x>
      <cdr:y>0.43463</cdr:y>
    </cdr:from>
    <cdr:to>
      <cdr:x>0.40191</cdr:x>
      <cdr:y>0.58738</cdr:y>
    </cdr:to>
    <cdr:sp macro="" textlink="">
      <cdr:nvSpPr>
        <cdr:cNvPr id="6" name="TextBox 5">
          <a:extLst xmlns:a="http://schemas.openxmlformats.org/drawingml/2006/main">
            <a:ext uri="{FF2B5EF4-FFF2-40B4-BE49-F238E27FC236}">
              <a16:creationId xmlns:a16="http://schemas.microsoft.com/office/drawing/2014/main" id="{9E61CD56-6E4B-43CB-955E-AC5C29467777}"/>
            </a:ext>
          </a:extLst>
        </cdr:cNvPr>
        <cdr:cNvSpPr txBox="1"/>
      </cdr:nvSpPr>
      <cdr:spPr>
        <a:xfrm xmlns:a="http://schemas.openxmlformats.org/drawingml/2006/main">
          <a:off x="3305259" y="2601734"/>
          <a:ext cx="914354"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Cooperación</a:t>
          </a:r>
        </a:p>
        <a:p xmlns:a="http://schemas.openxmlformats.org/drawingml/2006/main">
          <a:pPr algn="ctr"/>
          <a:r>
            <a:rPr lang="es-ES" sz="2400" b="1" dirty="0">
              <a:solidFill>
                <a:schemeClr val="tx1"/>
              </a:solidFill>
              <a:latin typeface="Times New Roman" panose="02020603050405020304" pitchFamily="18" charset="0"/>
            </a:rPr>
            <a:t>internacional</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0.53429</cdr:x>
      <cdr:y>0.63913</cdr:y>
    </cdr:from>
    <cdr:to>
      <cdr:x>0.65312</cdr:x>
      <cdr:y>0.79188</cdr:y>
    </cdr:to>
    <cdr:sp macro="" textlink="">
      <cdr:nvSpPr>
        <cdr:cNvPr id="7" name="TextBox 1">
          <a:extLst xmlns:a="http://schemas.openxmlformats.org/drawingml/2006/main">
            <a:ext uri="{FF2B5EF4-FFF2-40B4-BE49-F238E27FC236}">
              <a16:creationId xmlns:a16="http://schemas.microsoft.com/office/drawing/2014/main" id="{78048CEF-A938-4FC2-A86E-0C3FE4FC2002}"/>
            </a:ext>
          </a:extLst>
        </cdr:cNvPr>
        <cdr:cNvSpPr txBox="1"/>
      </cdr:nvSpPr>
      <cdr:spPr>
        <a:xfrm xmlns:a="http://schemas.openxmlformats.org/drawingml/2006/main">
          <a:off x="5609515" y="3825870"/>
          <a:ext cx="1247534" cy="91437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2100" b="1" dirty="0">
              <a:solidFill>
                <a:schemeClr val="tx1"/>
              </a:solidFill>
              <a:latin typeface="Times New Roman" panose="02020603050405020304" pitchFamily="18" charset="0"/>
            </a:rPr>
            <a:t>Salvaguardias/ </a:t>
          </a:r>
        </a:p>
        <a:p xmlns:a="http://schemas.openxmlformats.org/drawingml/2006/main">
          <a:pPr algn="ctr"/>
          <a:r>
            <a:rPr lang="es-ES" sz="2100" b="1" dirty="0">
              <a:solidFill>
                <a:schemeClr val="tx1"/>
              </a:solidFill>
              <a:latin typeface="Times New Roman" panose="02020603050405020304" pitchFamily="18" charset="0"/>
            </a:rPr>
            <a:t>libertades civiles/ </a:t>
          </a:r>
        </a:p>
        <a:p xmlns:a="http://schemas.openxmlformats.org/drawingml/2006/main">
          <a:pPr algn="ctr"/>
          <a:r>
            <a:rPr lang="es-ES" sz="2100" b="1" dirty="0">
              <a:solidFill>
                <a:schemeClr val="tx1"/>
              </a:solidFill>
              <a:latin typeface="Times New Roman" panose="02020603050405020304" pitchFamily="18" charset="0"/>
            </a:rPr>
            <a:t>derechos humanos</a:t>
          </a:r>
          <a:endParaRPr lang="es-ES" sz="2100" b="1" dirty="0">
            <a:solidFill>
              <a:schemeClr val="tx1"/>
            </a:solidFill>
            <a:latin typeface="Times New Roman" panose="02020603050405020304" pitchFamily="18" charset="0"/>
            <a:cs typeface="Times New Roman" panose="02020603050405020304" pitchFamily="18" charset="0"/>
          </a:endParaRPr>
        </a:p>
      </cdr:txBody>
    </cdr:sp>
  </cdr:relSizeAnchor>
</c:userShapes>
</file>

<file path=ppt/drawings/drawing3.xml><?xml version="1.0" encoding="utf-8"?>
<c:userShapes xmlns:c="http://schemas.openxmlformats.org/drawingml/2006/chart">
  <cdr:relSizeAnchor xmlns:cdr="http://schemas.openxmlformats.org/drawingml/2006/chartDrawing">
    <cdr:from>
      <cdr:x>0.50141</cdr:x>
      <cdr:y>0.25419</cdr:y>
    </cdr:from>
    <cdr:to>
      <cdr:x>0.64891</cdr:x>
      <cdr:y>0.40694</cdr:y>
    </cdr:to>
    <cdr:sp macro="" textlink="">
      <cdr:nvSpPr>
        <cdr:cNvPr id="2" name="TextBox 1">
          <a:extLst xmlns:a="http://schemas.openxmlformats.org/drawingml/2006/main">
            <a:ext uri="{FF2B5EF4-FFF2-40B4-BE49-F238E27FC236}">
              <a16:creationId xmlns:a16="http://schemas.microsoft.com/office/drawing/2014/main" id="{71950FD7-E5ED-469B-A51D-5724AB52A70D}"/>
            </a:ext>
          </a:extLst>
        </cdr:cNvPr>
        <cdr:cNvSpPr txBox="1"/>
      </cdr:nvSpPr>
      <cdr:spPr>
        <a:xfrm xmlns:a="http://schemas.openxmlformats.org/drawingml/2006/main">
          <a:off x="5264242" y="1521614"/>
          <a:ext cx="1548595" cy="91437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Poderes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0.3213</cdr:x>
      <cdr:y>0.66188</cdr:y>
    </cdr:from>
    <cdr:to>
      <cdr:x>0.5</cdr:x>
      <cdr:y>0.81464</cdr:y>
    </cdr:to>
    <cdr:sp macro="" textlink="">
      <cdr:nvSpPr>
        <cdr:cNvPr id="3" name="TextBox 1">
          <a:extLst xmlns:a="http://schemas.openxmlformats.org/drawingml/2006/main">
            <a:ext uri="{FF2B5EF4-FFF2-40B4-BE49-F238E27FC236}">
              <a16:creationId xmlns:a16="http://schemas.microsoft.com/office/drawing/2014/main" id="{5E2B0738-BB9C-412A-AFD5-5B501C088EEE}"/>
            </a:ext>
          </a:extLst>
        </cdr:cNvPr>
        <cdr:cNvSpPr txBox="1"/>
      </cdr:nvSpPr>
      <cdr:spPr>
        <a:xfrm xmlns:a="http://schemas.openxmlformats.org/drawingml/2006/main">
          <a:off x="3373312" y="3962075"/>
          <a:ext cx="1876162" cy="91443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1800" b="1" dirty="0">
              <a:solidFill>
                <a:schemeClr val="tx1"/>
              </a:solidFill>
              <a:latin typeface="Times New Roman" panose="02020603050405020304" pitchFamily="18" charset="0"/>
            </a:rPr>
            <a:t>Operativo </a:t>
          </a:r>
          <a:br>
            <a:rPr sz="1800" dirty="0"/>
          </a:br>
          <a:r>
            <a:rPr lang="es-ES" sz="1800" b="1" dirty="0">
              <a:solidFill>
                <a:schemeClr val="tx1"/>
              </a:solidFill>
              <a:latin typeface="Times New Roman" panose="02020603050405020304" pitchFamily="18" charset="0"/>
            </a:rPr>
            <a:t>[punto de contacto 24/7]</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0.3834</cdr:x>
      <cdr:y>0.25419</cdr:y>
    </cdr:from>
    <cdr:to>
      <cdr:x>0.47049</cdr:x>
      <cdr:y>0.40694</cdr:y>
    </cdr:to>
    <cdr:sp macro="" textlink="">
      <cdr:nvSpPr>
        <cdr:cNvPr id="4" name="TextBox 3">
          <a:extLst xmlns:a="http://schemas.openxmlformats.org/drawingml/2006/main">
            <a:ext uri="{FF2B5EF4-FFF2-40B4-BE49-F238E27FC236}">
              <a16:creationId xmlns:a16="http://schemas.microsoft.com/office/drawing/2014/main" id="{5B209A16-1774-4CDB-BF88-247BA4EDEAD1}"/>
            </a:ext>
          </a:extLst>
        </cdr:cNvPr>
        <cdr:cNvSpPr txBox="1"/>
      </cdr:nvSpPr>
      <cdr:spPr>
        <a:xfrm xmlns:a="http://schemas.openxmlformats.org/drawingml/2006/main">
          <a:off x="4025339" y="1521614"/>
          <a:ext cx="914354" cy="9143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Delitos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0.60288</cdr:x>
      <cdr:y>0.43463</cdr:y>
    </cdr:from>
    <cdr:to>
      <cdr:x>0.68998</cdr:x>
      <cdr:y>0.58738</cdr:y>
    </cdr:to>
    <cdr:sp macro="" textlink="">
      <cdr:nvSpPr>
        <cdr:cNvPr id="5" name="TextBox 4">
          <a:extLst xmlns:a="http://schemas.openxmlformats.org/drawingml/2006/main">
            <a:ext uri="{FF2B5EF4-FFF2-40B4-BE49-F238E27FC236}">
              <a16:creationId xmlns:a16="http://schemas.microsoft.com/office/drawing/2014/main" id="{79D46721-F5BE-469F-8982-9B2118CE880A}"/>
            </a:ext>
          </a:extLst>
        </cdr:cNvPr>
        <cdr:cNvSpPr txBox="1"/>
      </cdr:nvSpPr>
      <cdr:spPr>
        <a:xfrm xmlns:a="http://schemas.openxmlformats.org/drawingml/2006/main">
          <a:off x="6329595" y="2601734"/>
          <a:ext cx="914459"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Pruebas </a:t>
          </a:r>
        </a:p>
        <a:p xmlns:a="http://schemas.openxmlformats.org/drawingml/2006/main">
          <a:pPr algn="ctr"/>
          <a:r>
            <a:rPr lang="es-ES" sz="1800" b="1" dirty="0">
              <a:solidFill>
                <a:schemeClr val="tx1"/>
              </a:solidFill>
              <a:latin typeface="Times New Roman" panose="02020603050405020304" pitchFamily="18" charset="0"/>
            </a:rPr>
            <a:t>electrónicas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0.31482</cdr:x>
      <cdr:y>0.43463</cdr:y>
    </cdr:from>
    <cdr:to>
      <cdr:x>0.40191</cdr:x>
      <cdr:y>0.58738</cdr:y>
    </cdr:to>
    <cdr:sp macro="" textlink="">
      <cdr:nvSpPr>
        <cdr:cNvPr id="6" name="TextBox 5">
          <a:extLst xmlns:a="http://schemas.openxmlformats.org/drawingml/2006/main">
            <a:ext uri="{FF2B5EF4-FFF2-40B4-BE49-F238E27FC236}">
              <a16:creationId xmlns:a16="http://schemas.microsoft.com/office/drawing/2014/main" id="{9E61CD56-6E4B-43CB-955E-AC5C29467777}"/>
            </a:ext>
          </a:extLst>
        </cdr:cNvPr>
        <cdr:cNvSpPr txBox="1"/>
      </cdr:nvSpPr>
      <cdr:spPr>
        <a:xfrm xmlns:a="http://schemas.openxmlformats.org/drawingml/2006/main">
          <a:off x="3305259" y="2601734"/>
          <a:ext cx="914354"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Cooperación</a:t>
          </a:r>
        </a:p>
        <a:p xmlns:a="http://schemas.openxmlformats.org/drawingml/2006/main">
          <a:pPr algn="ctr"/>
          <a:r>
            <a:rPr lang="es-ES" sz="1800" b="1" dirty="0">
              <a:solidFill>
                <a:schemeClr val="tx1"/>
              </a:solidFill>
              <a:latin typeface="Times New Roman" panose="02020603050405020304" pitchFamily="18" charset="0"/>
            </a:rPr>
            <a:t>internacional</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0.53429</cdr:x>
      <cdr:y>0.63913</cdr:y>
    </cdr:from>
    <cdr:to>
      <cdr:x>0.65312</cdr:x>
      <cdr:y>0.79188</cdr:y>
    </cdr:to>
    <cdr:sp macro="" textlink="">
      <cdr:nvSpPr>
        <cdr:cNvPr id="7" name="TextBox 1">
          <a:extLst xmlns:a="http://schemas.openxmlformats.org/drawingml/2006/main">
            <a:ext uri="{FF2B5EF4-FFF2-40B4-BE49-F238E27FC236}">
              <a16:creationId xmlns:a16="http://schemas.microsoft.com/office/drawing/2014/main" id="{78048CEF-A938-4FC2-A86E-0C3FE4FC2002}"/>
            </a:ext>
          </a:extLst>
        </cdr:cNvPr>
        <cdr:cNvSpPr txBox="1"/>
      </cdr:nvSpPr>
      <cdr:spPr>
        <a:xfrm xmlns:a="http://schemas.openxmlformats.org/drawingml/2006/main">
          <a:off x="5609515" y="3825870"/>
          <a:ext cx="1247534" cy="91437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1800" b="1" dirty="0">
              <a:solidFill>
                <a:schemeClr val="tx1"/>
              </a:solidFill>
              <a:latin typeface="Times New Roman" panose="02020603050405020304" pitchFamily="18" charset="0"/>
            </a:rPr>
            <a:t>Salvaguardias/ </a:t>
          </a:r>
        </a:p>
        <a:p xmlns:a="http://schemas.openxmlformats.org/drawingml/2006/main">
          <a:pPr algn="ctr"/>
          <a:r>
            <a:rPr lang="es-ES" sz="1800" b="1" dirty="0">
              <a:solidFill>
                <a:schemeClr val="tx1"/>
              </a:solidFill>
              <a:latin typeface="Times New Roman" panose="02020603050405020304" pitchFamily="18" charset="0"/>
            </a:rPr>
            <a:t>libertades civiles/ </a:t>
          </a:r>
        </a:p>
        <a:p xmlns:a="http://schemas.openxmlformats.org/drawingml/2006/main">
          <a:pPr algn="ctr"/>
          <a:r>
            <a:rPr lang="es-ES" sz="1800" b="1" dirty="0">
              <a:solidFill>
                <a:schemeClr val="tx1"/>
              </a:solidFill>
              <a:latin typeface="Times New Roman" panose="02020603050405020304" pitchFamily="18" charset="0"/>
            </a:rPr>
            <a:t>derechos humanos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0.50141</cdr:x>
      <cdr:y>0.25419</cdr:y>
    </cdr:from>
    <cdr:to>
      <cdr:x>0.64891</cdr:x>
      <cdr:y>0.40694</cdr:y>
    </cdr:to>
    <cdr:sp macro="" textlink="">
      <cdr:nvSpPr>
        <cdr:cNvPr id="2" name="TextBox 1">
          <a:extLst xmlns:a="http://schemas.openxmlformats.org/drawingml/2006/main">
            <a:ext uri="{FF2B5EF4-FFF2-40B4-BE49-F238E27FC236}">
              <a16:creationId xmlns:a16="http://schemas.microsoft.com/office/drawing/2014/main" id="{71950FD7-E5ED-469B-A51D-5724AB52A70D}"/>
            </a:ext>
          </a:extLst>
        </cdr:cNvPr>
        <cdr:cNvSpPr txBox="1"/>
      </cdr:nvSpPr>
      <cdr:spPr>
        <a:xfrm xmlns:a="http://schemas.openxmlformats.org/drawingml/2006/main">
          <a:off x="5264242" y="1521614"/>
          <a:ext cx="1548595" cy="91437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Poderes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0.3213</cdr:x>
      <cdr:y>0.66188</cdr:y>
    </cdr:from>
    <cdr:to>
      <cdr:x>0.5</cdr:x>
      <cdr:y>0.81464</cdr:y>
    </cdr:to>
    <cdr:sp macro="" textlink="">
      <cdr:nvSpPr>
        <cdr:cNvPr id="3" name="TextBox 1">
          <a:extLst xmlns:a="http://schemas.openxmlformats.org/drawingml/2006/main">
            <a:ext uri="{FF2B5EF4-FFF2-40B4-BE49-F238E27FC236}">
              <a16:creationId xmlns:a16="http://schemas.microsoft.com/office/drawing/2014/main" id="{5E2B0738-BB9C-412A-AFD5-5B501C088EEE}"/>
            </a:ext>
          </a:extLst>
        </cdr:cNvPr>
        <cdr:cNvSpPr txBox="1"/>
      </cdr:nvSpPr>
      <cdr:spPr>
        <a:xfrm xmlns:a="http://schemas.openxmlformats.org/drawingml/2006/main">
          <a:off x="3373312" y="3962075"/>
          <a:ext cx="1876162" cy="91443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2400" b="1" dirty="0">
              <a:solidFill>
                <a:schemeClr val="tx1"/>
              </a:solidFill>
              <a:latin typeface="Times New Roman" panose="02020603050405020304" pitchFamily="18" charset="0"/>
            </a:rPr>
            <a:t>Operativos </a:t>
          </a:r>
          <a:br/>
          <a:r>
            <a:rPr lang="es-ES" sz="2400" b="1" dirty="0">
              <a:solidFill>
                <a:schemeClr val="tx1"/>
              </a:solidFill>
              <a:latin typeface="Times New Roman" panose="02020603050405020304" pitchFamily="18" charset="0"/>
            </a:rPr>
            <a:t>[punto de contacto 24/7]</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0.3834</cdr:x>
      <cdr:y>0.25419</cdr:y>
    </cdr:from>
    <cdr:to>
      <cdr:x>0.47049</cdr:x>
      <cdr:y>0.40694</cdr:y>
    </cdr:to>
    <cdr:sp macro="" textlink="">
      <cdr:nvSpPr>
        <cdr:cNvPr id="4" name="TextBox 3">
          <a:extLst xmlns:a="http://schemas.openxmlformats.org/drawingml/2006/main">
            <a:ext uri="{FF2B5EF4-FFF2-40B4-BE49-F238E27FC236}">
              <a16:creationId xmlns:a16="http://schemas.microsoft.com/office/drawing/2014/main" id="{5B209A16-1774-4CDB-BF88-247BA4EDEAD1}"/>
            </a:ext>
          </a:extLst>
        </cdr:cNvPr>
        <cdr:cNvSpPr txBox="1"/>
      </cdr:nvSpPr>
      <cdr:spPr>
        <a:xfrm xmlns:a="http://schemas.openxmlformats.org/drawingml/2006/main">
          <a:off x="4025339" y="1521614"/>
          <a:ext cx="914354" cy="9143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Delitos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0.60288</cdr:x>
      <cdr:y>0.43463</cdr:y>
    </cdr:from>
    <cdr:to>
      <cdr:x>0.68998</cdr:x>
      <cdr:y>0.58738</cdr:y>
    </cdr:to>
    <cdr:sp macro="" textlink="">
      <cdr:nvSpPr>
        <cdr:cNvPr id="5" name="TextBox 4">
          <a:extLst xmlns:a="http://schemas.openxmlformats.org/drawingml/2006/main">
            <a:ext uri="{FF2B5EF4-FFF2-40B4-BE49-F238E27FC236}">
              <a16:creationId xmlns:a16="http://schemas.microsoft.com/office/drawing/2014/main" id="{79D46721-F5BE-469F-8982-9B2118CE880A}"/>
            </a:ext>
          </a:extLst>
        </cdr:cNvPr>
        <cdr:cNvSpPr txBox="1"/>
      </cdr:nvSpPr>
      <cdr:spPr>
        <a:xfrm xmlns:a="http://schemas.openxmlformats.org/drawingml/2006/main">
          <a:off x="6329595" y="2601734"/>
          <a:ext cx="914459"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Pruebas </a:t>
          </a:r>
        </a:p>
        <a:p xmlns:a="http://schemas.openxmlformats.org/drawingml/2006/main">
          <a:pPr algn="ctr"/>
          <a:r>
            <a:rPr lang="es-ES" sz="2400" b="1" dirty="0">
              <a:solidFill>
                <a:schemeClr val="tx1"/>
              </a:solidFill>
              <a:latin typeface="Times New Roman" panose="02020603050405020304" pitchFamily="18" charset="0"/>
            </a:rPr>
            <a:t>electrónicas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0.31482</cdr:x>
      <cdr:y>0.43463</cdr:y>
    </cdr:from>
    <cdr:to>
      <cdr:x>0.40191</cdr:x>
      <cdr:y>0.58738</cdr:y>
    </cdr:to>
    <cdr:sp macro="" textlink="">
      <cdr:nvSpPr>
        <cdr:cNvPr id="6" name="TextBox 5">
          <a:extLst xmlns:a="http://schemas.openxmlformats.org/drawingml/2006/main">
            <a:ext uri="{FF2B5EF4-FFF2-40B4-BE49-F238E27FC236}">
              <a16:creationId xmlns:a16="http://schemas.microsoft.com/office/drawing/2014/main" id="{9E61CD56-6E4B-43CB-955E-AC5C29467777}"/>
            </a:ext>
          </a:extLst>
        </cdr:cNvPr>
        <cdr:cNvSpPr txBox="1"/>
      </cdr:nvSpPr>
      <cdr:spPr>
        <a:xfrm xmlns:a="http://schemas.openxmlformats.org/drawingml/2006/main">
          <a:off x="3305259" y="2601734"/>
          <a:ext cx="914354"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Cooperación</a:t>
          </a:r>
        </a:p>
        <a:p xmlns:a="http://schemas.openxmlformats.org/drawingml/2006/main">
          <a:pPr algn="ctr"/>
          <a:r>
            <a:rPr lang="es-ES" sz="2400" b="1" dirty="0">
              <a:solidFill>
                <a:schemeClr val="tx1"/>
              </a:solidFill>
              <a:latin typeface="Times New Roman" panose="02020603050405020304" pitchFamily="18" charset="0"/>
            </a:rPr>
            <a:t>internacional</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0.53429</cdr:x>
      <cdr:y>0.63913</cdr:y>
    </cdr:from>
    <cdr:to>
      <cdr:x>0.65312</cdr:x>
      <cdr:y>0.79188</cdr:y>
    </cdr:to>
    <cdr:sp macro="" textlink="">
      <cdr:nvSpPr>
        <cdr:cNvPr id="7" name="TextBox 1">
          <a:extLst xmlns:a="http://schemas.openxmlformats.org/drawingml/2006/main">
            <a:ext uri="{FF2B5EF4-FFF2-40B4-BE49-F238E27FC236}">
              <a16:creationId xmlns:a16="http://schemas.microsoft.com/office/drawing/2014/main" id="{78048CEF-A938-4FC2-A86E-0C3FE4FC2002}"/>
            </a:ext>
          </a:extLst>
        </cdr:cNvPr>
        <cdr:cNvSpPr txBox="1"/>
      </cdr:nvSpPr>
      <cdr:spPr>
        <a:xfrm xmlns:a="http://schemas.openxmlformats.org/drawingml/2006/main">
          <a:off x="5609515" y="3825870"/>
          <a:ext cx="1247534" cy="91437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2100" b="1" dirty="0">
              <a:solidFill>
                <a:schemeClr val="tx1"/>
              </a:solidFill>
              <a:latin typeface="Times New Roman" panose="02020603050405020304" pitchFamily="18" charset="0"/>
            </a:rPr>
            <a:t>Salvaguardias/ </a:t>
          </a:r>
        </a:p>
        <a:p xmlns:a="http://schemas.openxmlformats.org/drawingml/2006/main">
          <a:pPr algn="ctr"/>
          <a:r>
            <a:rPr lang="es-ES" sz="2100" b="1" dirty="0">
              <a:solidFill>
                <a:schemeClr val="tx1"/>
              </a:solidFill>
              <a:latin typeface="Times New Roman" panose="02020603050405020304" pitchFamily="18" charset="0"/>
            </a:rPr>
            <a:t>libertades civiles/ </a:t>
          </a:r>
        </a:p>
        <a:p xmlns:a="http://schemas.openxmlformats.org/drawingml/2006/main">
          <a:pPr algn="ctr"/>
          <a:r>
            <a:rPr lang="es-ES" sz="2100" b="1" dirty="0">
              <a:solidFill>
                <a:schemeClr val="tx1"/>
              </a:solidFill>
              <a:latin typeface="Times New Roman" panose="02020603050405020304" pitchFamily="18" charset="0"/>
            </a:rPr>
            <a:t>derechos humanos</a:t>
          </a:r>
          <a:endParaRPr lang="es-ES" sz="2100" b="1" dirty="0">
            <a:solidFill>
              <a:schemeClr val="tx1"/>
            </a:solidFill>
            <a:latin typeface="Times New Roman" panose="02020603050405020304" pitchFamily="18" charset="0"/>
            <a:cs typeface="Times New Roman" panose="02020603050405020304" pitchFamily="18" charset="0"/>
          </a:endParaRPr>
        </a:p>
      </cdr:txBody>
    </cdr:sp>
  </cdr:relSizeAnchor>
</c:userShapes>
</file>

<file path=ppt/drawings/drawing5.xml><?xml version="1.0" encoding="utf-8"?>
<c:userShapes xmlns:c="http://schemas.openxmlformats.org/drawingml/2006/chart">
  <cdr:relSizeAnchor xmlns:cdr="http://schemas.openxmlformats.org/drawingml/2006/chartDrawing">
    <cdr:from>
      <cdr:x>0.50141</cdr:x>
      <cdr:y>0.25419</cdr:y>
    </cdr:from>
    <cdr:to>
      <cdr:x>0.64891</cdr:x>
      <cdr:y>0.40694</cdr:y>
    </cdr:to>
    <cdr:sp macro="" textlink="">
      <cdr:nvSpPr>
        <cdr:cNvPr id="2" name="TextBox 1">
          <a:extLst xmlns:a="http://schemas.openxmlformats.org/drawingml/2006/main">
            <a:ext uri="{FF2B5EF4-FFF2-40B4-BE49-F238E27FC236}">
              <a16:creationId xmlns:a16="http://schemas.microsoft.com/office/drawing/2014/main" id="{71950FD7-E5ED-469B-A51D-5724AB52A70D}"/>
            </a:ext>
          </a:extLst>
        </cdr:cNvPr>
        <cdr:cNvSpPr txBox="1"/>
      </cdr:nvSpPr>
      <cdr:spPr>
        <a:xfrm xmlns:a="http://schemas.openxmlformats.org/drawingml/2006/main">
          <a:off x="5264242" y="1521614"/>
          <a:ext cx="1548595" cy="91437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Poderes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0.3213</cdr:x>
      <cdr:y>0.66188</cdr:y>
    </cdr:from>
    <cdr:to>
      <cdr:x>0.5</cdr:x>
      <cdr:y>0.81464</cdr:y>
    </cdr:to>
    <cdr:sp macro="" textlink="">
      <cdr:nvSpPr>
        <cdr:cNvPr id="3" name="TextBox 1">
          <a:extLst xmlns:a="http://schemas.openxmlformats.org/drawingml/2006/main">
            <a:ext uri="{FF2B5EF4-FFF2-40B4-BE49-F238E27FC236}">
              <a16:creationId xmlns:a16="http://schemas.microsoft.com/office/drawing/2014/main" id="{5E2B0738-BB9C-412A-AFD5-5B501C088EEE}"/>
            </a:ext>
          </a:extLst>
        </cdr:cNvPr>
        <cdr:cNvSpPr txBox="1"/>
      </cdr:nvSpPr>
      <cdr:spPr>
        <a:xfrm xmlns:a="http://schemas.openxmlformats.org/drawingml/2006/main">
          <a:off x="3373312" y="3962075"/>
          <a:ext cx="1876162" cy="91443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1800" b="1" dirty="0">
              <a:solidFill>
                <a:schemeClr val="tx1"/>
              </a:solidFill>
              <a:latin typeface="Times New Roman" panose="02020603050405020304" pitchFamily="18" charset="0"/>
            </a:rPr>
            <a:t>Operativos </a:t>
          </a:r>
          <a:br>
            <a:rPr sz="1800" dirty="0"/>
          </a:br>
          <a:r>
            <a:rPr lang="es-ES" sz="1800" b="1" dirty="0">
              <a:solidFill>
                <a:schemeClr val="tx1"/>
              </a:solidFill>
              <a:latin typeface="Times New Roman" panose="02020603050405020304" pitchFamily="18" charset="0"/>
            </a:rPr>
            <a:t>[punto de contacto 24/7]</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0.3834</cdr:x>
      <cdr:y>0.25419</cdr:y>
    </cdr:from>
    <cdr:to>
      <cdr:x>0.47049</cdr:x>
      <cdr:y>0.40694</cdr:y>
    </cdr:to>
    <cdr:sp macro="" textlink="">
      <cdr:nvSpPr>
        <cdr:cNvPr id="4" name="TextBox 3">
          <a:extLst xmlns:a="http://schemas.openxmlformats.org/drawingml/2006/main">
            <a:ext uri="{FF2B5EF4-FFF2-40B4-BE49-F238E27FC236}">
              <a16:creationId xmlns:a16="http://schemas.microsoft.com/office/drawing/2014/main" id="{5B209A16-1774-4CDB-BF88-247BA4EDEAD1}"/>
            </a:ext>
          </a:extLst>
        </cdr:cNvPr>
        <cdr:cNvSpPr txBox="1"/>
      </cdr:nvSpPr>
      <cdr:spPr>
        <a:xfrm xmlns:a="http://schemas.openxmlformats.org/drawingml/2006/main">
          <a:off x="4025339" y="1521614"/>
          <a:ext cx="914354" cy="9143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Delitos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0.60288</cdr:x>
      <cdr:y>0.43463</cdr:y>
    </cdr:from>
    <cdr:to>
      <cdr:x>0.68998</cdr:x>
      <cdr:y>0.58738</cdr:y>
    </cdr:to>
    <cdr:sp macro="" textlink="">
      <cdr:nvSpPr>
        <cdr:cNvPr id="5" name="TextBox 4">
          <a:extLst xmlns:a="http://schemas.openxmlformats.org/drawingml/2006/main">
            <a:ext uri="{FF2B5EF4-FFF2-40B4-BE49-F238E27FC236}">
              <a16:creationId xmlns:a16="http://schemas.microsoft.com/office/drawing/2014/main" id="{79D46721-F5BE-469F-8982-9B2118CE880A}"/>
            </a:ext>
          </a:extLst>
        </cdr:cNvPr>
        <cdr:cNvSpPr txBox="1"/>
      </cdr:nvSpPr>
      <cdr:spPr>
        <a:xfrm xmlns:a="http://schemas.openxmlformats.org/drawingml/2006/main">
          <a:off x="6329595" y="2601734"/>
          <a:ext cx="914459"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Pruebas </a:t>
          </a:r>
        </a:p>
        <a:p xmlns:a="http://schemas.openxmlformats.org/drawingml/2006/main">
          <a:pPr algn="ctr"/>
          <a:r>
            <a:rPr lang="es-ES" sz="1800" b="1" dirty="0">
              <a:solidFill>
                <a:schemeClr val="tx1"/>
              </a:solidFill>
              <a:latin typeface="Times New Roman" panose="02020603050405020304" pitchFamily="18" charset="0"/>
            </a:rPr>
            <a:t>electrónicas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0.31482</cdr:x>
      <cdr:y>0.43463</cdr:y>
    </cdr:from>
    <cdr:to>
      <cdr:x>0.40191</cdr:x>
      <cdr:y>0.58738</cdr:y>
    </cdr:to>
    <cdr:sp macro="" textlink="">
      <cdr:nvSpPr>
        <cdr:cNvPr id="6" name="TextBox 5">
          <a:extLst xmlns:a="http://schemas.openxmlformats.org/drawingml/2006/main">
            <a:ext uri="{FF2B5EF4-FFF2-40B4-BE49-F238E27FC236}">
              <a16:creationId xmlns:a16="http://schemas.microsoft.com/office/drawing/2014/main" id="{9E61CD56-6E4B-43CB-955E-AC5C29467777}"/>
            </a:ext>
          </a:extLst>
        </cdr:cNvPr>
        <cdr:cNvSpPr txBox="1"/>
      </cdr:nvSpPr>
      <cdr:spPr>
        <a:xfrm xmlns:a="http://schemas.openxmlformats.org/drawingml/2006/main">
          <a:off x="3305259" y="2601734"/>
          <a:ext cx="914354"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Cooperación</a:t>
          </a:r>
        </a:p>
        <a:p xmlns:a="http://schemas.openxmlformats.org/drawingml/2006/main">
          <a:pPr algn="ctr"/>
          <a:r>
            <a:rPr lang="es-ES" sz="1800" b="1" dirty="0">
              <a:solidFill>
                <a:schemeClr val="tx1"/>
              </a:solidFill>
              <a:latin typeface="Times New Roman" panose="02020603050405020304" pitchFamily="18" charset="0"/>
            </a:rPr>
            <a:t>internacional</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0.53429</cdr:x>
      <cdr:y>0.63913</cdr:y>
    </cdr:from>
    <cdr:to>
      <cdr:x>0.65312</cdr:x>
      <cdr:y>0.79188</cdr:y>
    </cdr:to>
    <cdr:sp macro="" textlink="">
      <cdr:nvSpPr>
        <cdr:cNvPr id="7" name="TextBox 1">
          <a:extLst xmlns:a="http://schemas.openxmlformats.org/drawingml/2006/main">
            <a:ext uri="{FF2B5EF4-FFF2-40B4-BE49-F238E27FC236}">
              <a16:creationId xmlns:a16="http://schemas.microsoft.com/office/drawing/2014/main" id="{78048CEF-A938-4FC2-A86E-0C3FE4FC2002}"/>
            </a:ext>
          </a:extLst>
        </cdr:cNvPr>
        <cdr:cNvSpPr txBox="1"/>
      </cdr:nvSpPr>
      <cdr:spPr>
        <a:xfrm xmlns:a="http://schemas.openxmlformats.org/drawingml/2006/main">
          <a:off x="5609515" y="3825870"/>
          <a:ext cx="1247534" cy="91437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1800" b="1" dirty="0">
              <a:solidFill>
                <a:schemeClr val="tx1"/>
              </a:solidFill>
              <a:latin typeface="Times New Roman" panose="02020603050405020304" pitchFamily="18" charset="0"/>
            </a:rPr>
            <a:t>Salvaguardias/ </a:t>
          </a:r>
        </a:p>
        <a:p xmlns:a="http://schemas.openxmlformats.org/drawingml/2006/main">
          <a:pPr algn="ctr"/>
          <a:r>
            <a:rPr lang="es-ES" sz="1800" b="1" dirty="0">
              <a:solidFill>
                <a:schemeClr val="tx1"/>
              </a:solidFill>
              <a:latin typeface="Times New Roman" panose="02020603050405020304" pitchFamily="18" charset="0"/>
            </a:rPr>
            <a:t>libertades civiles/ </a:t>
          </a:r>
        </a:p>
        <a:p xmlns:a="http://schemas.openxmlformats.org/drawingml/2006/main">
          <a:pPr algn="ctr"/>
          <a:r>
            <a:rPr lang="es-ES" sz="1800" b="1" dirty="0">
              <a:solidFill>
                <a:schemeClr val="tx1"/>
              </a:solidFill>
              <a:latin typeface="Times New Roman" panose="02020603050405020304" pitchFamily="18" charset="0"/>
            </a:rPr>
            <a:t>derechos humanos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userShapes>
</file>

<file path=ppt/drawings/drawing6.xml><?xml version="1.0" encoding="utf-8"?>
<c:userShapes xmlns:c="http://schemas.openxmlformats.org/drawingml/2006/chart">
  <cdr:relSizeAnchor xmlns:cdr="http://schemas.openxmlformats.org/drawingml/2006/chartDrawing">
    <cdr:from>
      <cdr:x>0.50141</cdr:x>
      <cdr:y>0.25419</cdr:y>
    </cdr:from>
    <cdr:to>
      <cdr:x>0.64891</cdr:x>
      <cdr:y>0.40694</cdr:y>
    </cdr:to>
    <cdr:sp macro="" textlink="">
      <cdr:nvSpPr>
        <cdr:cNvPr id="2" name="TextBox 1">
          <a:extLst xmlns:a="http://schemas.openxmlformats.org/drawingml/2006/main">
            <a:ext uri="{FF2B5EF4-FFF2-40B4-BE49-F238E27FC236}">
              <a16:creationId xmlns:a16="http://schemas.microsoft.com/office/drawing/2014/main" id="{71950FD7-E5ED-469B-A51D-5724AB52A70D}"/>
            </a:ext>
          </a:extLst>
        </cdr:cNvPr>
        <cdr:cNvSpPr txBox="1"/>
      </cdr:nvSpPr>
      <cdr:spPr>
        <a:xfrm xmlns:a="http://schemas.openxmlformats.org/drawingml/2006/main">
          <a:off x="5264242" y="1521614"/>
          <a:ext cx="1548595" cy="91437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Poderes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0.3213</cdr:x>
      <cdr:y>0.66188</cdr:y>
    </cdr:from>
    <cdr:to>
      <cdr:x>0.5</cdr:x>
      <cdr:y>0.81464</cdr:y>
    </cdr:to>
    <cdr:sp macro="" textlink="">
      <cdr:nvSpPr>
        <cdr:cNvPr id="3" name="TextBox 1">
          <a:extLst xmlns:a="http://schemas.openxmlformats.org/drawingml/2006/main">
            <a:ext uri="{FF2B5EF4-FFF2-40B4-BE49-F238E27FC236}">
              <a16:creationId xmlns:a16="http://schemas.microsoft.com/office/drawing/2014/main" id="{5E2B0738-BB9C-412A-AFD5-5B501C088EEE}"/>
            </a:ext>
          </a:extLst>
        </cdr:cNvPr>
        <cdr:cNvSpPr txBox="1"/>
      </cdr:nvSpPr>
      <cdr:spPr>
        <a:xfrm xmlns:a="http://schemas.openxmlformats.org/drawingml/2006/main">
          <a:off x="3373312" y="3962075"/>
          <a:ext cx="1876162" cy="91443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2400" b="1" dirty="0">
              <a:solidFill>
                <a:schemeClr val="tx1"/>
              </a:solidFill>
              <a:latin typeface="Times New Roman" panose="02020603050405020304" pitchFamily="18" charset="0"/>
            </a:rPr>
            <a:t>Operativas</a:t>
          </a:r>
          <a:br/>
          <a:r>
            <a:rPr lang="es-ES" sz="2400" b="1" dirty="0">
              <a:solidFill>
                <a:schemeClr val="tx1"/>
              </a:solidFill>
              <a:latin typeface="Times New Roman" panose="02020603050405020304" pitchFamily="18" charset="0"/>
            </a:rPr>
            <a:t>[punto de contacto 24/7]</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0.3834</cdr:x>
      <cdr:y>0.25419</cdr:y>
    </cdr:from>
    <cdr:to>
      <cdr:x>0.47049</cdr:x>
      <cdr:y>0.40694</cdr:y>
    </cdr:to>
    <cdr:sp macro="" textlink="">
      <cdr:nvSpPr>
        <cdr:cNvPr id="4" name="TextBox 3">
          <a:extLst xmlns:a="http://schemas.openxmlformats.org/drawingml/2006/main">
            <a:ext uri="{FF2B5EF4-FFF2-40B4-BE49-F238E27FC236}">
              <a16:creationId xmlns:a16="http://schemas.microsoft.com/office/drawing/2014/main" id="{5B209A16-1774-4CDB-BF88-247BA4EDEAD1}"/>
            </a:ext>
          </a:extLst>
        </cdr:cNvPr>
        <cdr:cNvSpPr txBox="1"/>
      </cdr:nvSpPr>
      <cdr:spPr>
        <a:xfrm xmlns:a="http://schemas.openxmlformats.org/drawingml/2006/main">
          <a:off x="4025339" y="1521614"/>
          <a:ext cx="914354" cy="9143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Delitos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0.60288</cdr:x>
      <cdr:y>0.43463</cdr:y>
    </cdr:from>
    <cdr:to>
      <cdr:x>0.68998</cdr:x>
      <cdr:y>0.58738</cdr:y>
    </cdr:to>
    <cdr:sp macro="" textlink="">
      <cdr:nvSpPr>
        <cdr:cNvPr id="5" name="TextBox 4">
          <a:extLst xmlns:a="http://schemas.openxmlformats.org/drawingml/2006/main">
            <a:ext uri="{FF2B5EF4-FFF2-40B4-BE49-F238E27FC236}">
              <a16:creationId xmlns:a16="http://schemas.microsoft.com/office/drawing/2014/main" id="{79D46721-F5BE-469F-8982-9B2118CE880A}"/>
            </a:ext>
          </a:extLst>
        </cdr:cNvPr>
        <cdr:cNvSpPr txBox="1"/>
      </cdr:nvSpPr>
      <cdr:spPr>
        <a:xfrm xmlns:a="http://schemas.openxmlformats.org/drawingml/2006/main">
          <a:off x="6329595" y="2601734"/>
          <a:ext cx="914459"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Pruebas </a:t>
          </a:r>
        </a:p>
        <a:p xmlns:a="http://schemas.openxmlformats.org/drawingml/2006/main">
          <a:pPr algn="ctr"/>
          <a:r>
            <a:rPr lang="es-ES" sz="2400" b="1" dirty="0">
              <a:solidFill>
                <a:schemeClr val="tx1"/>
              </a:solidFill>
              <a:latin typeface="Times New Roman" panose="02020603050405020304" pitchFamily="18" charset="0"/>
            </a:rPr>
            <a:t>electrónicas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0.31482</cdr:x>
      <cdr:y>0.43463</cdr:y>
    </cdr:from>
    <cdr:to>
      <cdr:x>0.40191</cdr:x>
      <cdr:y>0.58738</cdr:y>
    </cdr:to>
    <cdr:sp macro="" textlink="">
      <cdr:nvSpPr>
        <cdr:cNvPr id="6" name="TextBox 5">
          <a:extLst xmlns:a="http://schemas.openxmlformats.org/drawingml/2006/main">
            <a:ext uri="{FF2B5EF4-FFF2-40B4-BE49-F238E27FC236}">
              <a16:creationId xmlns:a16="http://schemas.microsoft.com/office/drawing/2014/main" id="{9E61CD56-6E4B-43CB-955E-AC5C29467777}"/>
            </a:ext>
          </a:extLst>
        </cdr:cNvPr>
        <cdr:cNvSpPr txBox="1"/>
      </cdr:nvSpPr>
      <cdr:spPr>
        <a:xfrm xmlns:a="http://schemas.openxmlformats.org/drawingml/2006/main">
          <a:off x="3305259" y="2601734"/>
          <a:ext cx="914354"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Cooperación</a:t>
          </a:r>
        </a:p>
        <a:p xmlns:a="http://schemas.openxmlformats.org/drawingml/2006/main">
          <a:pPr algn="ctr"/>
          <a:r>
            <a:rPr lang="es-ES" sz="2400" b="1" dirty="0">
              <a:solidFill>
                <a:schemeClr val="tx1"/>
              </a:solidFill>
              <a:latin typeface="Times New Roman" panose="02020603050405020304" pitchFamily="18" charset="0"/>
            </a:rPr>
            <a:t>internacional</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0.53429</cdr:x>
      <cdr:y>0.63913</cdr:y>
    </cdr:from>
    <cdr:to>
      <cdr:x>0.65312</cdr:x>
      <cdr:y>0.79188</cdr:y>
    </cdr:to>
    <cdr:sp macro="" textlink="">
      <cdr:nvSpPr>
        <cdr:cNvPr id="7" name="TextBox 1">
          <a:extLst xmlns:a="http://schemas.openxmlformats.org/drawingml/2006/main">
            <a:ext uri="{FF2B5EF4-FFF2-40B4-BE49-F238E27FC236}">
              <a16:creationId xmlns:a16="http://schemas.microsoft.com/office/drawing/2014/main" id="{78048CEF-A938-4FC2-A86E-0C3FE4FC2002}"/>
            </a:ext>
          </a:extLst>
        </cdr:cNvPr>
        <cdr:cNvSpPr txBox="1"/>
      </cdr:nvSpPr>
      <cdr:spPr>
        <a:xfrm xmlns:a="http://schemas.openxmlformats.org/drawingml/2006/main">
          <a:off x="5609515" y="3825870"/>
          <a:ext cx="1247534" cy="91437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2100" b="1" dirty="0">
              <a:solidFill>
                <a:schemeClr val="tx1"/>
              </a:solidFill>
              <a:latin typeface="Times New Roman" panose="02020603050405020304" pitchFamily="18" charset="0"/>
            </a:rPr>
            <a:t>Salvaguardias/ </a:t>
          </a:r>
        </a:p>
        <a:p xmlns:a="http://schemas.openxmlformats.org/drawingml/2006/main">
          <a:pPr algn="ctr"/>
          <a:r>
            <a:rPr lang="es-ES" sz="2100" b="1" dirty="0">
              <a:solidFill>
                <a:schemeClr val="tx1"/>
              </a:solidFill>
              <a:latin typeface="Times New Roman" panose="02020603050405020304" pitchFamily="18" charset="0"/>
            </a:rPr>
            <a:t>libertades civiles/ </a:t>
          </a:r>
        </a:p>
        <a:p xmlns:a="http://schemas.openxmlformats.org/drawingml/2006/main">
          <a:pPr algn="ctr"/>
          <a:r>
            <a:rPr lang="es-ES" sz="2100" b="1" dirty="0">
              <a:solidFill>
                <a:schemeClr val="tx1"/>
              </a:solidFill>
              <a:latin typeface="Times New Roman" panose="02020603050405020304" pitchFamily="18" charset="0"/>
            </a:rPr>
            <a:t>derechos humanos</a:t>
          </a:r>
          <a:endParaRPr lang="es-ES" sz="2100" b="1" dirty="0">
            <a:solidFill>
              <a:schemeClr val="tx1"/>
            </a:solidFill>
            <a:latin typeface="Times New Roman" panose="02020603050405020304" pitchFamily="18" charset="0"/>
            <a:cs typeface="Times New Roman" panose="02020603050405020304" pitchFamily="18" charset="0"/>
          </a:endParaRPr>
        </a:p>
      </cdr:txBody>
    </cdr:sp>
  </cdr:relSizeAnchor>
</c:userShapes>
</file>

<file path=ppt/drawings/drawing7.xml><?xml version="1.0" encoding="utf-8"?>
<c:userShapes xmlns:c="http://schemas.openxmlformats.org/drawingml/2006/chart">
  <cdr:relSizeAnchor xmlns:cdr="http://schemas.openxmlformats.org/drawingml/2006/chartDrawing">
    <cdr:from>
      <cdr:x>0.50141</cdr:x>
      <cdr:y>0.25419</cdr:y>
    </cdr:from>
    <cdr:to>
      <cdr:x>0.64891</cdr:x>
      <cdr:y>0.40694</cdr:y>
    </cdr:to>
    <cdr:sp macro="" textlink="">
      <cdr:nvSpPr>
        <cdr:cNvPr id="2" name="TextBox 1">
          <a:extLst xmlns:a="http://schemas.openxmlformats.org/drawingml/2006/main">
            <a:ext uri="{FF2B5EF4-FFF2-40B4-BE49-F238E27FC236}">
              <a16:creationId xmlns:a16="http://schemas.microsoft.com/office/drawing/2014/main" id="{71950FD7-E5ED-469B-A51D-5724AB52A70D}"/>
            </a:ext>
          </a:extLst>
        </cdr:cNvPr>
        <cdr:cNvSpPr txBox="1"/>
      </cdr:nvSpPr>
      <cdr:spPr>
        <a:xfrm xmlns:a="http://schemas.openxmlformats.org/drawingml/2006/main">
          <a:off x="5264242" y="1521614"/>
          <a:ext cx="1548595" cy="91437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Poderes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0.3213</cdr:x>
      <cdr:y>0.66188</cdr:y>
    </cdr:from>
    <cdr:to>
      <cdr:x>0.5</cdr:x>
      <cdr:y>0.81464</cdr:y>
    </cdr:to>
    <cdr:sp macro="" textlink="">
      <cdr:nvSpPr>
        <cdr:cNvPr id="3" name="TextBox 1">
          <a:extLst xmlns:a="http://schemas.openxmlformats.org/drawingml/2006/main">
            <a:ext uri="{FF2B5EF4-FFF2-40B4-BE49-F238E27FC236}">
              <a16:creationId xmlns:a16="http://schemas.microsoft.com/office/drawing/2014/main" id="{5E2B0738-BB9C-412A-AFD5-5B501C088EEE}"/>
            </a:ext>
          </a:extLst>
        </cdr:cNvPr>
        <cdr:cNvSpPr txBox="1"/>
      </cdr:nvSpPr>
      <cdr:spPr>
        <a:xfrm xmlns:a="http://schemas.openxmlformats.org/drawingml/2006/main">
          <a:off x="3373312" y="3962075"/>
          <a:ext cx="1876162" cy="91443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1800" b="1" dirty="0">
              <a:solidFill>
                <a:schemeClr val="tx1"/>
              </a:solidFill>
              <a:latin typeface="Times New Roman" panose="02020603050405020304" pitchFamily="18" charset="0"/>
            </a:rPr>
            <a:t>Operativas</a:t>
          </a:r>
          <a:br>
            <a:rPr sz="1800" dirty="0"/>
          </a:br>
          <a:r>
            <a:rPr lang="es-ES" sz="1800" b="1" dirty="0">
              <a:solidFill>
                <a:schemeClr val="tx1"/>
              </a:solidFill>
              <a:latin typeface="Times New Roman" panose="02020603050405020304" pitchFamily="18" charset="0"/>
            </a:rPr>
            <a:t>[punto de contacto 24/7]</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0.3834</cdr:x>
      <cdr:y>0.25419</cdr:y>
    </cdr:from>
    <cdr:to>
      <cdr:x>0.47049</cdr:x>
      <cdr:y>0.40694</cdr:y>
    </cdr:to>
    <cdr:sp macro="" textlink="">
      <cdr:nvSpPr>
        <cdr:cNvPr id="4" name="TextBox 3">
          <a:extLst xmlns:a="http://schemas.openxmlformats.org/drawingml/2006/main">
            <a:ext uri="{FF2B5EF4-FFF2-40B4-BE49-F238E27FC236}">
              <a16:creationId xmlns:a16="http://schemas.microsoft.com/office/drawing/2014/main" id="{5B209A16-1774-4CDB-BF88-247BA4EDEAD1}"/>
            </a:ext>
          </a:extLst>
        </cdr:cNvPr>
        <cdr:cNvSpPr txBox="1"/>
      </cdr:nvSpPr>
      <cdr:spPr>
        <a:xfrm xmlns:a="http://schemas.openxmlformats.org/drawingml/2006/main">
          <a:off x="4025339" y="1521614"/>
          <a:ext cx="914354" cy="9143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Delitos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0.60288</cdr:x>
      <cdr:y>0.43463</cdr:y>
    </cdr:from>
    <cdr:to>
      <cdr:x>0.68998</cdr:x>
      <cdr:y>0.58738</cdr:y>
    </cdr:to>
    <cdr:sp macro="" textlink="">
      <cdr:nvSpPr>
        <cdr:cNvPr id="5" name="TextBox 4">
          <a:extLst xmlns:a="http://schemas.openxmlformats.org/drawingml/2006/main">
            <a:ext uri="{FF2B5EF4-FFF2-40B4-BE49-F238E27FC236}">
              <a16:creationId xmlns:a16="http://schemas.microsoft.com/office/drawing/2014/main" id="{79D46721-F5BE-469F-8982-9B2118CE880A}"/>
            </a:ext>
          </a:extLst>
        </cdr:cNvPr>
        <cdr:cNvSpPr txBox="1"/>
      </cdr:nvSpPr>
      <cdr:spPr>
        <a:xfrm xmlns:a="http://schemas.openxmlformats.org/drawingml/2006/main">
          <a:off x="6329595" y="2601734"/>
          <a:ext cx="914459"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Pruebas </a:t>
          </a:r>
        </a:p>
        <a:p xmlns:a="http://schemas.openxmlformats.org/drawingml/2006/main">
          <a:pPr algn="ctr"/>
          <a:r>
            <a:rPr lang="es-ES" sz="1800" b="1" dirty="0">
              <a:solidFill>
                <a:schemeClr val="tx1"/>
              </a:solidFill>
              <a:latin typeface="Times New Roman" panose="02020603050405020304" pitchFamily="18" charset="0"/>
            </a:rPr>
            <a:t>electrónicas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0.31482</cdr:x>
      <cdr:y>0.43463</cdr:y>
    </cdr:from>
    <cdr:to>
      <cdr:x>0.40191</cdr:x>
      <cdr:y>0.58738</cdr:y>
    </cdr:to>
    <cdr:sp macro="" textlink="">
      <cdr:nvSpPr>
        <cdr:cNvPr id="6" name="TextBox 5">
          <a:extLst xmlns:a="http://schemas.openxmlformats.org/drawingml/2006/main">
            <a:ext uri="{FF2B5EF4-FFF2-40B4-BE49-F238E27FC236}">
              <a16:creationId xmlns:a16="http://schemas.microsoft.com/office/drawing/2014/main" id="{9E61CD56-6E4B-43CB-955E-AC5C29467777}"/>
            </a:ext>
          </a:extLst>
        </cdr:cNvPr>
        <cdr:cNvSpPr txBox="1"/>
      </cdr:nvSpPr>
      <cdr:spPr>
        <a:xfrm xmlns:a="http://schemas.openxmlformats.org/drawingml/2006/main">
          <a:off x="3305259" y="2601734"/>
          <a:ext cx="914354"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Cooperación</a:t>
          </a:r>
        </a:p>
        <a:p xmlns:a="http://schemas.openxmlformats.org/drawingml/2006/main">
          <a:pPr algn="ctr"/>
          <a:r>
            <a:rPr lang="es-ES" sz="1800" b="1" dirty="0">
              <a:solidFill>
                <a:schemeClr val="tx1"/>
              </a:solidFill>
              <a:latin typeface="Times New Roman" panose="02020603050405020304" pitchFamily="18" charset="0"/>
            </a:rPr>
            <a:t>internacional</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0.53429</cdr:x>
      <cdr:y>0.63913</cdr:y>
    </cdr:from>
    <cdr:to>
      <cdr:x>0.65312</cdr:x>
      <cdr:y>0.79188</cdr:y>
    </cdr:to>
    <cdr:sp macro="" textlink="">
      <cdr:nvSpPr>
        <cdr:cNvPr id="7" name="TextBox 1">
          <a:extLst xmlns:a="http://schemas.openxmlformats.org/drawingml/2006/main">
            <a:ext uri="{FF2B5EF4-FFF2-40B4-BE49-F238E27FC236}">
              <a16:creationId xmlns:a16="http://schemas.microsoft.com/office/drawing/2014/main" id="{78048CEF-A938-4FC2-A86E-0C3FE4FC2002}"/>
            </a:ext>
          </a:extLst>
        </cdr:cNvPr>
        <cdr:cNvSpPr txBox="1"/>
      </cdr:nvSpPr>
      <cdr:spPr>
        <a:xfrm xmlns:a="http://schemas.openxmlformats.org/drawingml/2006/main">
          <a:off x="5609515" y="3825870"/>
          <a:ext cx="1247534" cy="91437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1800" b="1" dirty="0">
              <a:solidFill>
                <a:schemeClr val="tx1"/>
              </a:solidFill>
              <a:latin typeface="Times New Roman" panose="02020603050405020304" pitchFamily="18" charset="0"/>
            </a:rPr>
            <a:t>Salvaguardias/ </a:t>
          </a:r>
        </a:p>
        <a:p xmlns:a="http://schemas.openxmlformats.org/drawingml/2006/main">
          <a:pPr algn="ctr"/>
          <a:r>
            <a:rPr lang="es-ES" sz="1800" b="1" dirty="0">
              <a:solidFill>
                <a:schemeClr val="tx1"/>
              </a:solidFill>
              <a:latin typeface="Times New Roman" panose="02020603050405020304" pitchFamily="18" charset="0"/>
            </a:rPr>
            <a:t>libertades civiles/ </a:t>
          </a:r>
        </a:p>
        <a:p xmlns:a="http://schemas.openxmlformats.org/drawingml/2006/main">
          <a:pPr algn="ctr"/>
          <a:r>
            <a:rPr lang="es-ES" sz="1800" b="1" dirty="0">
              <a:solidFill>
                <a:schemeClr val="tx1"/>
              </a:solidFill>
              <a:latin typeface="Times New Roman" panose="02020603050405020304" pitchFamily="18" charset="0"/>
            </a:rPr>
            <a:t>derechos humanos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userShapes>
</file>

<file path=ppt/drawings/drawing8.xml><?xml version="1.0" encoding="utf-8"?>
<c:userShapes xmlns:c="http://schemas.openxmlformats.org/drawingml/2006/chart">
  <cdr:relSizeAnchor xmlns:cdr="http://schemas.openxmlformats.org/drawingml/2006/chartDrawing">
    <cdr:from>
      <cdr:x>0.50141</cdr:x>
      <cdr:y>0.25419</cdr:y>
    </cdr:from>
    <cdr:to>
      <cdr:x>0.64891</cdr:x>
      <cdr:y>0.40694</cdr:y>
    </cdr:to>
    <cdr:sp macro="" textlink="">
      <cdr:nvSpPr>
        <cdr:cNvPr id="2" name="TextBox 1">
          <a:extLst xmlns:a="http://schemas.openxmlformats.org/drawingml/2006/main">
            <a:ext uri="{FF2B5EF4-FFF2-40B4-BE49-F238E27FC236}">
              <a16:creationId xmlns:a16="http://schemas.microsoft.com/office/drawing/2014/main" id="{71950FD7-E5ED-469B-A51D-5724AB52A70D}"/>
            </a:ext>
          </a:extLst>
        </cdr:cNvPr>
        <cdr:cNvSpPr txBox="1"/>
      </cdr:nvSpPr>
      <cdr:spPr>
        <a:xfrm xmlns:a="http://schemas.openxmlformats.org/drawingml/2006/main">
          <a:off x="5264242" y="1521614"/>
          <a:ext cx="1548595" cy="91437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Poderes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0.3213</cdr:x>
      <cdr:y>0.66188</cdr:y>
    </cdr:from>
    <cdr:to>
      <cdr:x>0.5</cdr:x>
      <cdr:y>0.81464</cdr:y>
    </cdr:to>
    <cdr:sp macro="" textlink="">
      <cdr:nvSpPr>
        <cdr:cNvPr id="3" name="TextBox 1">
          <a:extLst xmlns:a="http://schemas.openxmlformats.org/drawingml/2006/main">
            <a:ext uri="{FF2B5EF4-FFF2-40B4-BE49-F238E27FC236}">
              <a16:creationId xmlns:a16="http://schemas.microsoft.com/office/drawing/2014/main" id="{5E2B0738-BB9C-412A-AFD5-5B501C088EEE}"/>
            </a:ext>
          </a:extLst>
        </cdr:cNvPr>
        <cdr:cNvSpPr txBox="1"/>
      </cdr:nvSpPr>
      <cdr:spPr>
        <a:xfrm xmlns:a="http://schemas.openxmlformats.org/drawingml/2006/main">
          <a:off x="3373312" y="3962075"/>
          <a:ext cx="1876162" cy="91443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2400" b="1" dirty="0">
              <a:solidFill>
                <a:schemeClr val="tx1"/>
              </a:solidFill>
              <a:latin typeface="Times New Roman" panose="02020603050405020304" pitchFamily="18" charset="0"/>
            </a:rPr>
            <a:t>Operativa</a:t>
          </a:r>
          <a:br/>
          <a:r>
            <a:rPr lang="es-ES" sz="2400" b="1" dirty="0">
              <a:solidFill>
                <a:schemeClr val="tx1"/>
              </a:solidFill>
              <a:latin typeface="Times New Roman" panose="02020603050405020304" pitchFamily="18" charset="0"/>
            </a:rPr>
            <a:t>[punto de contacto 24/7]</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0.3834</cdr:x>
      <cdr:y>0.25419</cdr:y>
    </cdr:from>
    <cdr:to>
      <cdr:x>0.47049</cdr:x>
      <cdr:y>0.40694</cdr:y>
    </cdr:to>
    <cdr:sp macro="" textlink="">
      <cdr:nvSpPr>
        <cdr:cNvPr id="4" name="TextBox 3">
          <a:extLst xmlns:a="http://schemas.openxmlformats.org/drawingml/2006/main">
            <a:ext uri="{FF2B5EF4-FFF2-40B4-BE49-F238E27FC236}">
              <a16:creationId xmlns:a16="http://schemas.microsoft.com/office/drawing/2014/main" id="{5B209A16-1774-4CDB-BF88-247BA4EDEAD1}"/>
            </a:ext>
          </a:extLst>
        </cdr:cNvPr>
        <cdr:cNvSpPr txBox="1"/>
      </cdr:nvSpPr>
      <cdr:spPr>
        <a:xfrm xmlns:a="http://schemas.openxmlformats.org/drawingml/2006/main">
          <a:off x="4025339" y="1521614"/>
          <a:ext cx="914354" cy="9143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Delitos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0.60288</cdr:x>
      <cdr:y>0.43463</cdr:y>
    </cdr:from>
    <cdr:to>
      <cdr:x>0.68998</cdr:x>
      <cdr:y>0.58738</cdr:y>
    </cdr:to>
    <cdr:sp macro="" textlink="">
      <cdr:nvSpPr>
        <cdr:cNvPr id="5" name="TextBox 4">
          <a:extLst xmlns:a="http://schemas.openxmlformats.org/drawingml/2006/main">
            <a:ext uri="{FF2B5EF4-FFF2-40B4-BE49-F238E27FC236}">
              <a16:creationId xmlns:a16="http://schemas.microsoft.com/office/drawing/2014/main" id="{79D46721-F5BE-469F-8982-9B2118CE880A}"/>
            </a:ext>
          </a:extLst>
        </cdr:cNvPr>
        <cdr:cNvSpPr txBox="1"/>
      </cdr:nvSpPr>
      <cdr:spPr>
        <a:xfrm xmlns:a="http://schemas.openxmlformats.org/drawingml/2006/main">
          <a:off x="6329595" y="2601734"/>
          <a:ext cx="914459"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Pruebas </a:t>
          </a:r>
        </a:p>
        <a:p xmlns:a="http://schemas.openxmlformats.org/drawingml/2006/main">
          <a:pPr algn="ctr"/>
          <a:r>
            <a:rPr lang="es-ES" sz="2400" b="1" dirty="0">
              <a:solidFill>
                <a:schemeClr val="tx1"/>
              </a:solidFill>
              <a:latin typeface="Times New Roman" panose="02020603050405020304" pitchFamily="18" charset="0"/>
            </a:rPr>
            <a:t>electrónicas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0.31482</cdr:x>
      <cdr:y>0.43463</cdr:y>
    </cdr:from>
    <cdr:to>
      <cdr:x>0.40191</cdr:x>
      <cdr:y>0.58738</cdr:y>
    </cdr:to>
    <cdr:sp macro="" textlink="">
      <cdr:nvSpPr>
        <cdr:cNvPr id="6" name="TextBox 5">
          <a:extLst xmlns:a="http://schemas.openxmlformats.org/drawingml/2006/main">
            <a:ext uri="{FF2B5EF4-FFF2-40B4-BE49-F238E27FC236}">
              <a16:creationId xmlns:a16="http://schemas.microsoft.com/office/drawing/2014/main" id="{9E61CD56-6E4B-43CB-955E-AC5C29467777}"/>
            </a:ext>
          </a:extLst>
        </cdr:cNvPr>
        <cdr:cNvSpPr txBox="1"/>
      </cdr:nvSpPr>
      <cdr:spPr>
        <a:xfrm xmlns:a="http://schemas.openxmlformats.org/drawingml/2006/main">
          <a:off x="3305259" y="2601734"/>
          <a:ext cx="914354"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Cooperación</a:t>
          </a:r>
        </a:p>
        <a:p xmlns:a="http://schemas.openxmlformats.org/drawingml/2006/main">
          <a:pPr algn="ctr"/>
          <a:r>
            <a:rPr lang="es-ES" sz="2400" b="1" dirty="0">
              <a:solidFill>
                <a:schemeClr val="tx1"/>
              </a:solidFill>
              <a:latin typeface="Times New Roman" panose="02020603050405020304" pitchFamily="18" charset="0"/>
            </a:rPr>
            <a:t>internacional</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0.53429</cdr:x>
      <cdr:y>0.63913</cdr:y>
    </cdr:from>
    <cdr:to>
      <cdr:x>0.65312</cdr:x>
      <cdr:y>0.79188</cdr:y>
    </cdr:to>
    <cdr:sp macro="" textlink="">
      <cdr:nvSpPr>
        <cdr:cNvPr id="7" name="TextBox 1">
          <a:extLst xmlns:a="http://schemas.openxmlformats.org/drawingml/2006/main">
            <a:ext uri="{FF2B5EF4-FFF2-40B4-BE49-F238E27FC236}">
              <a16:creationId xmlns:a16="http://schemas.microsoft.com/office/drawing/2014/main" id="{78048CEF-A938-4FC2-A86E-0C3FE4FC2002}"/>
            </a:ext>
          </a:extLst>
        </cdr:cNvPr>
        <cdr:cNvSpPr txBox="1"/>
      </cdr:nvSpPr>
      <cdr:spPr>
        <a:xfrm xmlns:a="http://schemas.openxmlformats.org/drawingml/2006/main">
          <a:off x="5609515" y="3825870"/>
          <a:ext cx="1247534" cy="91437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2100" b="1" dirty="0">
              <a:solidFill>
                <a:schemeClr val="tx1"/>
              </a:solidFill>
              <a:latin typeface="Times New Roman" panose="02020603050405020304" pitchFamily="18" charset="0"/>
            </a:rPr>
            <a:t>Salvaguardias/ </a:t>
          </a:r>
        </a:p>
        <a:p xmlns:a="http://schemas.openxmlformats.org/drawingml/2006/main">
          <a:pPr algn="ctr"/>
          <a:r>
            <a:rPr lang="es-ES" sz="2100" b="1" dirty="0">
              <a:solidFill>
                <a:schemeClr val="tx1"/>
              </a:solidFill>
              <a:latin typeface="Times New Roman" panose="02020603050405020304" pitchFamily="18" charset="0"/>
            </a:rPr>
            <a:t>libertades civiles/ </a:t>
          </a:r>
        </a:p>
        <a:p xmlns:a="http://schemas.openxmlformats.org/drawingml/2006/main">
          <a:pPr algn="ctr"/>
          <a:r>
            <a:rPr lang="es-ES" sz="2100" b="1" dirty="0">
              <a:solidFill>
                <a:schemeClr val="tx1"/>
              </a:solidFill>
              <a:latin typeface="Times New Roman" panose="02020603050405020304" pitchFamily="18" charset="0"/>
            </a:rPr>
            <a:t>derechos humanos</a:t>
          </a:r>
          <a:endParaRPr lang="es-ES" sz="2100" b="1" dirty="0">
            <a:solidFill>
              <a:schemeClr val="tx1"/>
            </a:solidFill>
            <a:latin typeface="Times New Roman" panose="02020603050405020304" pitchFamily="18" charset="0"/>
            <a:cs typeface="Times New Roman" panose="02020603050405020304" pitchFamily="18" charset="0"/>
          </a:endParaRPr>
        </a:p>
      </cdr:txBody>
    </cdr:sp>
  </cdr:relSizeAnchor>
</c:userShapes>
</file>

<file path=ppt/drawings/drawing9.xml><?xml version="1.0" encoding="utf-8"?>
<c:userShapes xmlns:c="http://schemas.openxmlformats.org/drawingml/2006/chart">
  <cdr:relSizeAnchor xmlns:cdr="http://schemas.openxmlformats.org/drawingml/2006/chartDrawing">
    <cdr:from>
      <cdr:x>0.50141</cdr:x>
      <cdr:y>0.25419</cdr:y>
    </cdr:from>
    <cdr:to>
      <cdr:x>0.64891</cdr:x>
      <cdr:y>0.40694</cdr:y>
    </cdr:to>
    <cdr:sp macro="" textlink="">
      <cdr:nvSpPr>
        <cdr:cNvPr id="2" name="TextBox 1">
          <a:extLst xmlns:a="http://schemas.openxmlformats.org/drawingml/2006/main">
            <a:ext uri="{FF2B5EF4-FFF2-40B4-BE49-F238E27FC236}">
              <a16:creationId xmlns:a16="http://schemas.microsoft.com/office/drawing/2014/main" id="{71950FD7-E5ED-469B-A51D-5724AB52A70D}"/>
            </a:ext>
          </a:extLst>
        </cdr:cNvPr>
        <cdr:cNvSpPr txBox="1"/>
      </cdr:nvSpPr>
      <cdr:spPr>
        <a:xfrm xmlns:a="http://schemas.openxmlformats.org/drawingml/2006/main">
          <a:off x="5264242" y="1521614"/>
          <a:ext cx="1548595" cy="91437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Poderes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0.3213</cdr:x>
      <cdr:y>0.66188</cdr:y>
    </cdr:from>
    <cdr:to>
      <cdr:x>0.5</cdr:x>
      <cdr:y>0.81464</cdr:y>
    </cdr:to>
    <cdr:sp macro="" textlink="">
      <cdr:nvSpPr>
        <cdr:cNvPr id="3" name="TextBox 1">
          <a:extLst xmlns:a="http://schemas.openxmlformats.org/drawingml/2006/main">
            <a:ext uri="{FF2B5EF4-FFF2-40B4-BE49-F238E27FC236}">
              <a16:creationId xmlns:a16="http://schemas.microsoft.com/office/drawing/2014/main" id="{5E2B0738-BB9C-412A-AFD5-5B501C088EEE}"/>
            </a:ext>
          </a:extLst>
        </cdr:cNvPr>
        <cdr:cNvSpPr txBox="1"/>
      </cdr:nvSpPr>
      <cdr:spPr>
        <a:xfrm xmlns:a="http://schemas.openxmlformats.org/drawingml/2006/main">
          <a:off x="3373312" y="3962075"/>
          <a:ext cx="1876162" cy="91443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1800" b="1" dirty="0">
              <a:solidFill>
                <a:schemeClr val="tx1"/>
              </a:solidFill>
              <a:latin typeface="Times New Roman" panose="02020603050405020304" pitchFamily="18" charset="0"/>
            </a:rPr>
            <a:t>Operativa</a:t>
          </a:r>
          <a:br>
            <a:rPr sz="1800" dirty="0"/>
          </a:br>
          <a:r>
            <a:rPr lang="es-ES" sz="1800" b="1" dirty="0">
              <a:solidFill>
                <a:schemeClr val="tx1"/>
              </a:solidFill>
              <a:latin typeface="Times New Roman" panose="02020603050405020304" pitchFamily="18" charset="0"/>
            </a:rPr>
            <a:t>[punto de contacto 24/7]</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0.3834</cdr:x>
      <cdr:y>0.25419</cdr:y>
    </cdr:from>
    <cdr:to>
      <cdr:x>0.47049</cdr:x>
      <cdr:y>0.40694</cdr:y>
    </cdr:to>
    <cdr:sp macro="" textlink="">
      <cdr:nvSpPr>
        <cdr:cNvPr id="4" name="TextBox 3">
          <a:extLst xmlns:a="http://schemas.openxmlformats.org/drawingml/2006/main">
            <a:ext uri="{FF2B5EF4-FFF2-40B4-BE49-F238E27FC236}">
              <a16:creationId xmlns:a16="http://schemas.microsoft.com/office/drawing/2014/main" id="{5B209A16-1774-4CDB-BF88-247BA4EDEAD1}"/>
            </a:ext>
          </a:extLst>
        </cdr:cNvPr>
        <cdr:cNvSpPr txBox="1"/>
      </cdr:nvSpPr>
      <cdr:spPr>
        <a:xfrm xmlns:a="http://schemas.openxmlformats.org/drawingml/2006/main">
          <a:off x="4025339" y="1521614"/>
          <a:ext cx="914354" cy="9143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Delitos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0.60288</cdr:x>
      <cdr:y>0.43463</cdr:y>
    </cdr:from>
    <cdr:to>
      <cdr:x>0.68998</cdr:x>
      <cdr:y>0.58738</cdr:y>
    </cdr:to>
    <cdr:sp macro="" textlink="">
      <cdr:nvSpPr>
        <cdr:cNvPr id="5" name="TextBox 4">
          <a:extLst xmlns:a="http://schemas.openxmlformats.org/drawingml/2006/main">
            <a:ext uri="{FF2B5EF4-FFF2-40B4-BE49-F238E27FC236}">
              <a16:creationId xmlns:a16="http://schemas.microsoft.com/office/drawing/2014/main" id="{79D46721-F5BE-469F-8982-9B2118CE880A}"/>
            </a:ext>
          </a:extLst>
        </cdr:cNvPr>
        <cdr:cNvSpPr txBox="1"/>
      </cdr:nvSpPr>
      <cdr:spPr>
        <a:xfrm xmlns:a="http://schemas.openxmlformats.org/drawingml/2006/main">
          <a:off x="6329595" y="2601734"/>
          <a:ext cx="914459"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Pruebas </a:t>
          </a:r>
        </a:p>
        <a:p xmlns:a="http://schemas.openxmlformats.org/drawingml/2006/main">
          <a:pPr algn="ctr"/>
          <a:r>
            <a:rPr lang="es-ES" sz="1800" b="1" dirty="0">
              <a:solidFill>
                <a:schemeClr val="tx1"/>
              </a:solidFill>
              <a:latin typeface="Times New Roman" panose="02020603050405020304" pitchFamily="18" charset="0"/>
            </a:rPr>
            <a:t>electrónicas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0.31482</cdr:x>
      <cdr:y>0.43463</cdr:y>
    </cdr:from>
    <cdr:to>
      <cdr:x>0.40191</cdr:x>
      <cdr:y>0.58738</cdr:y>
    </cdr:to>
    <cdr:sp macro="" textlink="">
      <cdr:nvSpPr>
        <cdr:cNvPr id="6" name="TextBox 5">
          <a:extLst xmlns:a="http://schemas.openxmlformats.org/drawingml/2006/main">
            <a:ext uri="{FF2B5EF4-FFF2-40B4-BE49-F238E27FC236}">
              <a16:creationId xmlns:a16="http://schemas.microsoft.com/office/drawing/2014/main" id="{9E61CD56-6E4B-43CB-955E-AC5C29467777}"/>
            </a:ext>
          </a:extLst>
        </cdr:cNvPr>
        <cdr:cNvSpPr txBox="1"/>
      </cdr:nvSpPr>
      <cdr:spPr>
        <a:xfrm xmlns:a="http://schemas.openxmlformats.org/drawingml/2006/main">
          <a:off x="3305259" y="2601734"/>
          <a:ext cx="914354"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Cooperación</a:t>
          </a:r>
        </a:p>
        <a:p xmlns:a="http://schemas.openxmlformats.org/drawingml/2006/main">
          <a:pPr algn="ctr"/>
          <a:r>
            <a:rPr lang="es-ES" sz="1800" b="1" dirty="0">
              <a:solidFill>
                <a:schemeClr val="tx1"/>
              </a:solidFill>
              <a:latin typeface="Times New Roman" panose="02020603050405020304" pitchFamily="18" charset="0"/>
            </a:rPr>
            <a:t>internacional</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0.53429</cdr:x>
      <cdr:y>0.63913</cdr:y>
    </cdr:from>
    <cdr:to>
      <cdr:x>0.65312</cdr:x>
      <cdr:y>0.79188</cdr:y>
    </cdr:to>
    <cdr:sp macro="" textlink="">
      <cdr:nvSpPr>
        <cdr:cNvPr id="7" name="TextBox 1">
          <a:extLst xmlns:a="http://schemas.openxmlformats.org/drawingml/2006/main">
            <a:ext uri="{FF2B5EF4-FFF2-40B4-BE49-F238E27FC236}">
              <a16:creationId xmlns:a16="http://schemas.microsoft.com/office/drawing/2014/main" id="{78048CEF-A938-4FC2-A86E-0C3FE4FC2002}"/>
            </a:ext>
          </a:extLst>
        </cdr:cNvPr>
        <cdr:cNvSpPr txBox="1"/>
      </cdr:nvSpPr>
      <cdr:spPr>
        <a:xfrm xmlns:a="http://schemas.openxmlformats.org/drawingml/2006/main">
          <a:off x="5609515" y="3825870"/>
          <a:ext cx="1247534" cy="91437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1800" b="1" dirty="0">
              <a:solidFill>
                <a:schemeClr val="tx1"/>
              </a:solidFill>
              <a:latin typeface="Times New Roman" panose="02020603050405020304" pitchFamily="18" charset="0"/>
            </a:rPr>
            <a:t>Salvaguardias/ </a:t>
          </a:r>
        </a:p>
        <a:p xmlns:a="http://schemas.openxmlformats.org/drawingml/2006/main">
          <a:pPr algn="ctr"/>
          <a:r>
            <a:rPr lang="es-ES" sz="1800" b="1" dirty="0">
              <a:solidFill>
                <a:schemeClr val="tx1"/>
              </a:solidFill>
              <a:latin typeface="Times New Roman" panose="02020603050405020304" pitchFamily="18" charset="0"/>
            </a:rPr>
            <a:t>libertades civiles/ </a:t>
          </a:r>
        </a:p>
        <a:p xmlns:a="http://schemas.openxmlformats.org/drawingml/2006/main">
          <a:pPr algn="ctr"/>
          <a:r>
            <a:rPr lang="es-ES" sz="1800" b="1" dirty="0">
              <a:solidFill>
                <a:schemeClr val="tx1"/>
              </a:solidFill>
              <a:latin typeface="Times New Roman" panose="02020603050405020304" pitchFamily="18" charset="0"/>
            </a:rPr>
            <a:t>derechos humanos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userShapes>
</file>

<file path=ppt/drawings/drawing10.xml><?xml version="1.0" encoding="utf-8"?>
<c:userShapes xmlns:c="http://schemas.openxmlformats.org/drawingml/2006/chart">
  <cdr:relSizeAnchor xmlns:cdr="http://schemas.openxmlformats.org/drawingml/2006/chartDrawing">
    <cdr:from>
      <cdr:x>0.50141</cdr:x>
      <cdr:y>0.25419</cdr:y>
    </cdr:from>
    <cdr:to>
      <cdr:x>0.64891</cdr:x>
      <cdr:y>0.40694</cdr:y>
    </cdr:to>
    <cdr:sp macro="" textlink="">
      <cdr:nvSpPr>
        <cdr:cNvPr id="2" name="TextBox 1">
          <a:extLst xmlns:a="http://schemas.openxmlformats.org/drawingml/2006/main">
            <a:ext uri="{FF2B5EF4-FFF2-40B4-BE49-F238E27FC236}">
              <a16:creationId xmlns:a16="http://schemas.microsoft.com/office/drawing/2014/main" id="{71950FD7-E5ED-469B-A51D-5724AB52A70D}"/>
            </a:ext>
          </a:extLst>
        </cdr:cNvPr>
        <cdr:cNvSpPr txBox="1"/>
      </cdr:nvSpPr>
      <cdr:spPr>
        <a:xfrm xmlns:a="http://schemas.openxmlformats.org/drawingml/2006/main">
          <a:off x="5264242" y="1521614"/>
          <a:ext cx="1548595" cy="91437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Poderes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0.3213</cdr:x>
      <cdr:y>0.66188</cdr:y>
    </cdr:from>
    <cdr:to>
      <cdr:x>0.5</cdr:x>
      <cdr:y>0.81464</cdr:y>
    </cdr:to>
    <cdr:sp macro="" textlink="">
      <cdr:nvSpPr>
        <cdr:cNvPr id="3" name="TextBox 1">
          <a:extLst xmlns:a="http://schemas.openxmlformats.org/drawingml/2006/main">
            <a:ext uri="{FF2B5EF4-FFF2-40B4-BE49-F238E27FC236}">
              <a16:creationId xmlns:a16="http://schemas.microsoft.com/office/drawing/2014/main" id="{5E2B0738-BB9C-412A-AFD5-5B501C088EEE}"/>
            </a:ext>
          </a:extLst>
        </cdr:cNvPr>
        <cdr:cNvSpPr txBox="1"/>
      </cdr:nvSpPr>
      <cdr:spPr>
        <a:xfrm xmlns:a="http://schemas.openxmlformats.org/drawingml/2006/main">
          <a:off x="3373312" y="3962075"/>
          <a:ext cx="1876162" cy="91443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2400" b="1" dirty="0">
              <a:solidFill>
                <a:schemeClr val="tx1"/>
              </a:solidFill>
              <a:latin typeface="Times New Roman" panose="02020603050405020304" pitchFamily="18" charset="0"/>
            </a:rPr>
            <a:t>Operativa </a:t>
          </a:r>
          <a:br/>
          <a:r>
            <a:rPr lang="es-ES" sz="2400" b="1" dirty="0">
              <a:solidFill>
                <a:schemeClr val="tx1"/>
              </a:solidFill>
              <a:latin typeface="Times New Roman" panose="02020603050405020304" pitchFamily="18" charset="0"/>
            </a:rPr>
            <a:t>[punto de contacto 24/7]</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0.3834</cdr:x>
      <cdr:y>0.25419</cdr:y>
    </cdr:from>
    <cdr:to>
      <cdr:x>0.47049</cdr:x>
      <cdr:y>0.40694</cdr:y>
    </cdr:to>
    <cdr:sp macro="" textlink="">
      <cdr:nvSpPr>
        <cdr:cNvPr id="4" name="TextBox 3">
          <a:extLst xmlns:a="http://schemas.openxmlformats.org/drawingml/2006/main">
            <a:ext uri="{FF2B5EF4-FFF2-40B4-BE49-F238E27FC236}">
              <a16:creationId xmlns:a16="http://schemas.microsoft.com/office/drawing/2014/main" id="{5B209A16-1774-4CDB-BF88-247BA4EDEAD1}"/>
            </a:ext>
          </a:extLst>
        </cdr:cNvPr>
        <cdr:cNvSpPr txBox="1"/>
      </cdr:nvSpPr>
      <cdr:spPr>
        <a:xfrm xmlns:a="http://schemas.openxmlformats.org/drawingml/2006/main">
          <a:off x="4025339" y="1521614"/>
          <a:ext cx="914354" cy="9143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Delitos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0.60288</cdr:x>
      <cdr:y>0.43463</cdr:y>
    </cdr:from>
    <cdr:to>
      <cdr:x>0.68998</cdr:x>
      <cdr:y>0.58738</cdr:y>
    </cdr:to>
    <cdr:sp macro="" textlink="">
      <cdr:nvSpPr>
        <cdr:cNvPr id="5" name="TextBox 4">
          <a:extLst xmlns:a="http://schemas.openxmlformats.org/drawingml/2006/main">
            <a:ext uri="{FF2B5EF4-FFF2-40B4-BE49-F238E27FC236}">
              <a16:creationId xmlns:a16="http://schemas.microsoft.com/office/drawing/2014/main" id="{79D46721-F5BE-469F-8982-9B2118CE880A}"/>
            </a:ext>
          </a:extLst>
        </cdr:cNvPr>
        <cdr:cNvSpPr txBox="1"/>
      </cdr:nvSpPr>
      <cdr:spPr>
        <a:xfrm xmlns:a="http://schemas.openxmlformats.org/drawingml/2006/main">
          <a:off x="6329595" y="2601734"/>
          <a:ext cx="914459"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Pruebas </a:t>
          </a:r>
        </a:p>
        <a:p xmlns:a="http://schemas.openxmlformats.org/drawingml/2006/main">
          <a:pPr algn="ctr"/>
          <a:r>
            <a:rPr lang="es-ES" sz="2400" b="1" dirty="0">
              <a:solidFill>
                <a:schemeClr val="tx1"/>
              </a:solidFill>
              <a:latin typeface="Times New Roman" panose="02020603050405020304" pitchFamily="18" charset="0"/>
            </a:rPr>
            <a:t>electrónicas</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0.31482</cdr:x>
      <cdr:y>0.43463</cdr:y>
    </cdr:from>
    <cdr:to>
      <cdr:x>0.40191</cdr:x>
      <cdr:y>0.58738</cdr:y>
    </cdr:to>
    <cdr:sp macro="" textlink="">
      <cdr:nvSpPr>
        <cdr:cNvPr id="6" name="TextBox 5">
          <a:extLst xmlns:a="http://schemas.openxmlformats.org/drawingml/2006/main">
            <a:ext uri="{FF2B5EF4-FFF2-40B4-BE49-F238E27FC236}">
              <a16:creationId xmlns:a16="http://schemas.microsoft.com/office/drawing/2014/main" id="{9E61CD56-6E4B-43CB-955E-AC5C29467777}"/>
            </a:ext>
          </a:extLst>
        </cdr:cNvPr>
        <cdr:cNvSpPr txBox="1"/>
      </cdr:nvSpPr>
      <cdr:spPr>
        <a:xfrm xmlns:a="http://schemas.openxmlformats.org/drawingml/2006/main">
          <a:off x="3305259" y="2601734"/>
          <a:ext cx="914354"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2400" b="1" dirty="0">
              <a:solidFill>
                <a:schemeClr val="tx1"/>
              </a:solidFill>
              <a:latin typeface="Times New Roman" panose="02020603050405020304" pitchFamily="18" charset="0"/>
            </a:rPr>
            <a:t>Cooperación</a:t>
          </a:r>
        </a:p>
        <a:p xmlns:a="http://schemas.openxmlformats.org/drawingml/2006/main">
          <a:pPr algn="ctr"/>
          <a:r>
            <a:rPr lang="es-ES" sz="2400" b="1" dirty="0">
              <a:solidFill>
                <a:schemeClr val="tx1"/>
              </a:solidFill>
              <a:latin typeface="Times New Roman" panose="02020603050405020304" pitchFamily="18" charset="0"/>
            </a:rPr>
            <a:t>internacional</a:t>
          </a:r>
          <a:endParaRPr lang="es-ES" sz="24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0.53429</cdr:x>
      <cdr:y>0.63913</cdr:y>
    </cdr:from>
    <cdr:to>
      <cdr:x>0.65312</cdr:x>
      <cdr:y>0.79188</cdr:y>
    </cdr:to>
    <cdr:sp macro="" textlink="">
      <cdr:nvSpPr>
        <cdr:cNvPr id="7" name="TextBox 1">
          <a:extLst xmlns:a="http://schemas.openxmlformats.org/drawingml/2006/main">
            <a:ext uri="{FF2B5EF4-FFF2-40B4-BE49-F238E27FC236}">
              <a16:creationId xmlns:a16="http://schemas.microsoft.com/office/drawing/2014/main" id="{78048CEF-A938-4FC2-A86E-0C3FE4FC2002}"/>
            </a:ext>
          </a:extLst>
        </cdr:cNvPr>
        <cdr:cNvSpPr txBox="1"/>
      </cdr:nvSpPr>
      <cdr:spPr>
        <a:xfrm xmlns:a="http://schemas.openxmlformats.org/drawingml/2006/main">
          <a:off x="5609515" y="3825870"/>
          <a:ext cx="1247534" cy="91437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2100" b="1" dirty="0">
              <a:solidFill>
                <a:schemeClr val="tx1"/>
              </a:solidFill>
              <a:latin typeface="Times New Roman" panose="02020603050405020304" pitchFamily="18" charset="0"/>
            </a:rPr>
            <a:t>Salvaguardias/ </a:t>
          </a:r>
        </a:p>
        <a:p xmlns:a="http://schemas.openxmlformats.org/drawingml/2006/main">
          <a:pPr algn="ctr"/>
          <a:r>
            <a:rPr lang="es-ES" sz="2100" b="1" dirty="0">
              <a:solidFill>
                <a:schemeClr val="tx1"/>
              </a:solidFill>
              <a:latin typeface="Times New Roman" panose="02020603050405020304" pitchFamily="18" charset="0"/>
            </a:rPr>
            <a:t>libertades civiles/ </a:t>
          </a:r>
        </a:p>
        <a:p xmlns:a="http://schemas.openxmlformats.org/drawingml/2006/main">
          <a:pPr algn="ctr"/>
          <a:r>
            <a:rPr lang="es-ES" sz="2100" b="1" dirty="0">
              <a:solidFill>
                <a:schemeClr val="tx1"/>
              </a:solidFill>
              <a:latin typeface="Times New Roman" panose="02020603050405020304" pitchFamily="18" charset="0"/>
            </a:rPr>
            <a:t>derechos humanos</a:t>
          </a:r>
          <a:endParaRPr lang="es-ES" sz="2100" b="1" dirty="0">
            <a:solidFill>
              <a:schemeClr val="tx1"/>
            </a:solidFill>
            <a:latin typeface="Times New Roman" panose="02020603050405020304" pitchFamily="18" charset="0"/>
            <a:cs typeface="Times New Roman" panose="02020603050405020304" pitchFamily="18" charset="0"/>
          </a:endParaRPr>
        </a:p>
      </cdr:txBody>
    </cdr:sp>
  </cdr:relSizeAnchor>
</c:userShapes>
</file>

<file path=ppt/drawings/drawing11.xml><?xml version="1.0" encoding="utf-8"?>
<c:userShapes xmlns:c="http://schemas.openxmlformats.org/drawingml/2006/chart">
  <cdr:relSizeAnchor xmlns:cdr="http://schemas.openxmlformats.org/drawingml/2006/chartDrawing">
    <cdr:from>
      <cdr:x>0.50141</cdr:x>
      <cdr:y>0.25419</cdr:y>
    </cdr:from>
    <cdr:to>
      <cdr:x>0.64891</cdr:x>
      <cdr:y>0.40694</cdr:y>
    </cdr:to>
    <cdr:sp macro="" textlink="">
      <cdr:nvSpPr>
        <cdr:cNvPr id="2" name="TextBox 1">
          <a:extLst xmlns:a="http://schemas.openxmlformats.org/drawingml/2006/main">
            <a:ext uri="{FF2B5EF4-FFF2-40B4-BE49-F238E27FC236}">
              <a16:creationId xmlns:a16="http://schemas.microsoft.com/office/drawing/2014/main" id="{71950FD7-E5ED-469B-A51D-5724AB52A70D}"/>
            </a:ext>
          </a:extLst>
        </cdr:cNvPr>
        <cdr:cNvSpPr txBox="1"/>
      </cdr:nvSpPr>
      <cdr:spPr>
        <a:xfrm xmlns:a="http://schemas.openxmlformats.org/drawingml/2006/main">
          <a:off x="5264242" y="1521614"/>
          <a:ext cx="1548595" cy="91437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Poderes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0.3213</cdr:x>
      <cdr:y>0.66188</cdr:y>
    </cdr:from>
    <cdr:to>
      <cdr:x>0.5</cdr:x>
      <cdr:y>0.81464</cdr:y>
    </cdr:to>
    <cdr:sp macro="" textlink="">
      <cdr:nvSpPr>
        <cdr:cNvPr id="3" name="TextBox 1">
          <a:extLst xmlns:a="http://schemas.openxmlformats.org/drawingml/2006/main">
            <a:ext uri="{FF2B5EF4-FFF2-40B4-BE49-F238E27FC236}">
              <a16:creationId xmlns:a16="http://schemas.microsoft.com/office/drawing/2014/main" id="{5E2B0738-BB9C-412A-AFD5-5B501C088EEE}"/>
            </a:ext>
          </a:extLst>
        </cdr:cNvPr>
        <cdr:cNvSpPr txBox="1"/>
      </cdr:nvSpPr>
      <cdr:spPr>
        <a:xfrm xmlns:a="http://schemas.openxmlformats.org/drawingml/2006/main">
          <a:off x="3373312" y="3962075"/>
          <a:ext cx="1876162" cy="91443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1800" b="1" dirty="0">
              <a:solidFill>
                <a:schemeClr val="tx1"/>
              </a:solidFill>
              <a:latin typeface="Times New Roman" panose="02020603050405020304" pitchFamily="18" charset="0"/>
            </a:rPr>
            <a:t>Operativa </a:t>
          </a:r>
          <a:br>
            <a:rPr sz="1800" dirty="0"/>
          </a:br>
          <a:r>
            <a:rPr lang="es-ES" sz="1800" b="1" dirty="0">
              <a:solidFill>
                <a:schemeClr val="tx1"/>
              </a:solidFill>
              <a:latin typeface="Times New Roman" panose="02020603050405020304" pitchFamily="18" charset="0"/>
            </a:rPr>
            <a:t>[punto de contacto 24/7]</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0.3834</cdr:x>
      <cdr:y>0.25419</cdr:y>
    </cdr:from>
    <cdr:to>
      <cdr:x>0.47049</cdr:x>
      <cdr:y>0.40694</cdr:y>
    </cdr:to>
    <cdr:sp macro="" textlink="">
      <cdr:nvSpPr>
        <cdr:cNvPr id="4" name="TextBox 3">
          <a:extLst xmlns:a="http://schemas.openxmlformats.org/drawingml/2006/main">
            <a:ext uri="{FF2B5EF4-FFF2-40B4-BE49-F238E27FC236}">
              <a16:creationId xmlns:a16="http://schemas.microsoft.com/office/drawing/2014/main" id="{5B209A16-1774-4CDB-BF88-247BA4EDEAD1}"/>
            </a:ext>
          </a:extLst>
        </cdr:cNvPr>
        <cdr:cNvSpPr txBox="1"/>
      </cdr:nvSpPr>
      <cdr:spPr>
        <a:xfrm xmlns:a="http://schemas.openxmlformats.org/drawingml/2006/main">
          <a:off x="4025339" y="1521614"/>
          <a:ext cx="914354" cy="9143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Delitos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0.60288</cdr:x>
      <cdr:y>0.43463</cdr:y>
    </cdr:from>
    <cdr:to>
      <cdr:x>0.68998</cdr:x>
      <cdr:y>0.58738</cdr:y>
    </cdr:to>
    <cdr:sp macro="" textlink="">
      <cdr:nvSpPr>
        <cdr:cNvPr id="5" name="TextBox 4">
          <a:extLst xmlns:a="http://schemas.openxmlformats.org/drawingml/2006/main">
            <a:ext uri="{FF2B5EF4-FFF2-40B4-BE49-F238E27FC236}">
              <a16:creationId xmlns:a16="http://schemas.microsoft.com/office/drawing/2014/main" id="{79D46721-F5BE-469F-8982-9B2118CE880A}"/>
            </a:ext>
          </a:extLst>
        </cdr:cNvPr>
        <cdr:cNvSpPr txBox="1"/>
      </cdr:nvSpPr>
      <cdr:spPr>
        <a:xfrm xmlns:a="http://schemas.openxmlformats.org/drawingml/2006/main">
          <a:off x="6329595" y="2601734"/>
          <a:ext cx="914459"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Pruebas </a:t>
          </a:r>
        </a:p>
        <a:p xmlns:a="http://schemas.openxmlformats.org/drawingml/2006/main">
          <a:pPr algn="ctr"/>
          <a:r>
            <a:rPr lang="es-ES" sz="1800" b="1" dirty="0">
              <a:solidFill>
                <a:schemeClr val="tx1"/>
              </a:solidFill>
              <a:latin typeface="Times New Roman" panose="02020603050405020304" pitchFamily="18" charset="0"/>
            </a:rPr>
            <a:t>electrónicas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0.31482</cdr:x>
      <cdr:y>0.43463</cdr:y>
    </cdr:from>
    <cdr:to>
      <cdr:x>0.40191</cdr:x>
      <cdr:y>0.58738</cdr:y>
    </cdr:to>
    <cdr:sp macro="" textlink="">
      <cdr:nvSpPr>
        <cdr:cNvPr id="6" name="TextBox 5">
          <a:extLst xmlns:a="http://schemas.openxmlformats.org/drawingml/2006/main">
            <a:ext uri="{FF2B5EF4-FFF2-40B4-BE49-F238E27FC236}">
              <a16:creationId xmlns:a16="http://schemas.microsoft.com/office/drawing/2014/main" id="{9E61CD56-6E4B-43CB-955E-AC5C29467777}"/>
            </a:ext>
          </a:extLst>
        </cdr:cNvPr>
        <cdr:cNvSpPr txBox="1"/>
      </cdr:nvSpPr>
      <cdr:spPr>
        <a:xfrm xmlns:a="http://schemas.openxmlformats.org/drawingml/2006/main">
          <a:off x="3305259" y="2601734"/>
          <a:ext cx="914354" cy="91437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s-ES" sz="1800" b="1" dirty="0">
              <a:solidFill>
                <a:schemeClr val="tx1"/>
              </a:solidFill>
              <a:latin typeface="Times New Roman" panose="02020603050405020304" pitchFamily="18" charset="0"/>
            </a:rPr>
            <a:t>Cooperación</a:t>
          </a:r>
        </a:p>
        <a:p xmlns:a="http://schemas.openxmlformats.org/drawingml/2006/main">
          <a:pPr algn="ctr"/>
          <a:r>
            <a:rPr lang="es-ES" sz="1800" b="1" dirty="0">
              <a:solidFill>
                <a:schemeClr val="tx1"/>
              </a:solidFill>
              <a:latin typeface="Times New Roman" panose="02020603050405020304" pitchFamily="18" charset="0"/>
            </a:rPr>
            <a:t>internacional</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dr:relSizeAnchor xmlns:cdr="http://schemas.openxmlformats.org/drawingml/2006/chartDrawing">
    <cdr:from>
      <cdr:x>0.53429</cdr:x>
      <cdr:y>0.63913</cdr:y>
    </cdr:from>
    <cdr:to>
      <cdr:x>0.65312</cdr:x>
      <cdr:y>0.79188</cdr:y>
    </cdr:to>
    <cdr:sp macro="" textlink="">
      <cdr:nvSpPr>
        <cdr:cNvPr id="7" name="TextBox 1">
          <a:extLst xmlns:a="http://schemas.openxmlformats.org/drawingml/2006/main">
            <a:ext uri="{FF2B5EF4-FFF2-40B4-BE49-F238E27FC236}">
              <a16:creationId xmlns:a16="http://schemas.microsoft.com/office/drawing/2014/main" id="{78048CEF-A938-4FC2-A86E-0C3FE4FC2002}"/>
            </a:ext>
          </a:extLst>
        </cdr:cNvPr>
        <cdr:cNvSpPr txBox="1"/>
      </cdr:nvSpPr>
      <cdr:spPr>
        <a:xfrm xmlns:a="http://schemas.openxmlformats.org/drawingml/2006/main">
          <a:off x="5609515" y="3825870"/>
          <a:ext cx="1247534" cy="91437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 sz="1800" b="1" dirty="0">
              <a:solidFill>
                <a:schemeClr val="tx1"/>
              </a:solidFill>
              <a:latin typeface="Times New Roman" panose="02020603050405020304" pitchFamily="18" charset="0"/>
            </a:rPr>
            <a:t>Salvaguardias/ </a:t>
          </a:r>
        </a:p>
        <a:p xmlns:a="http://schemas.openxmlformats.org/drawingml/2006/main">
          <a:pPr algn="ctr"/>
          <a:r>
            <a:rPr lang="es-ES" sz="1800" b="1" dirty="0">
              <a:solidFill>
                <a:schemeClr val="tx1"/>
              </a:solidFill>
              <a:latin typeface="Times New Roman" panose="02020603050405020304" pitchFamily="18" charset="0"/>
            </a:rPr>
            <a:t>libertades civiles/ </a:t>
          </a:r>
        </a:p>
        <a:p xmlns:a="http://schemas.openxmlformats.org/drawingml/2006/main">
          <a:pPr algn="ctr"/>
          <a:r>
            <a:rPr lang="es-ES" sz="1800" b="1" dirty="0">
              <a:solidFill>
                <a:schemeClr val="tx1"/>
              </a:solidFill>
              <a:latin typeface="Times New Roman" panose="02020603050405020304" pitchFamily="18" charset="0"/>
            </a:rPr>
            <a:t>derechos humanos</a:t>
          </a:r>
          <a:endParaRPr lang="es-ES" sz="1800" b="1" dirty="0">
            <a:solidFill>
              <a:schemeClr val="tx1"/>
            </a:solidFill>
            <a:latin typeface="Times New Roman" panose="02020603050405020304" pitchFamily="18" charset="0"/>
            <a:cs typeface="Times New Roman" panose="02020603050405020304" pitchFamily="18" charset="0"/>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E744589-360B-4B3F-8CA2-362DA03A842F}"/>
              </a:ext>
            </a:extLst>
          </p:cNvPr>
          <p:cNvSpPr>
            <a:spLocks noGrp="1"/>
          </p:cNvSpPr>
          <p:nvPr>
            <p:ph type="hdr" sz="quarter"/>
          </p:nvPr>
        </p:nvSpPr>
        <p:spPr>
          <a:xfrm>
            <a:off x="0" y="0"/>
            <a:ext cx="4278313" cy="336550"/>
          </a:xfrm>
          <a:prstGeom prst="rect">
            <a:avLst/>
          </a:prstGeom>
        </p:spPr>
        <p:txBody>
          <a:bodyPr vert="horz" lIns="91440" tIns="45720" rIns="91440" bIns="45720" rtlCol="0"/>
          <a:lstStyle>
            <a:lvl1pPr algn="l">
              <a:defRPr sz="1200">
                <a:latin typeface="Calibri" pitchFamily="34" charset="0"/>
                <a:ea typeface="MS PGothic" pitchFamily="34" charset="-128"/>
                <a:cs typeface="+mn-cs"/>
              </a:defRPr>
            </a:lvl1pPr>
          </a:lstStyle>
          <a:p>
            <a:pPr>
              <a:defRPr/>
            </a:pPr>
            <a:endParaRPr lang="en-US"/>
          </a:p>
        </p:txBody>
      </p:sp>
      <p:sp>
        <p:nvSpPr>
          <p:cNvPr id="3" name="Date Placeholder 2">
            <a:extLst>
              <a:ext uri="{FF2B5EF4-FFF2-40B4-BE49-F238E27FC236}">
                <a16:creationId xmlns:a16="http://schemas.microsoft.com/office/drawing/2014/main" id="{698DE5EF-6F04-48EB-A1E8-C127CB814479}"/>
              </a:ext>
            </a:extLst>
          </p:cNvPr>
          <p:cNvSpPr>
            <a:spLocks noGrp="1"/>
          </p:cNvSpPr>
          <p:nvPr>
            <p:ph type="dt" sz="quarter" idx="1"/>
          </p:nvPr>
        </p:nvSpPr>
        <p:spPr>
          <a:xfrm>
            <a:off x="5592763" y="0"/>
            <a:ext cx="4279900" cy="33655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ea typeface="MS PGothic" charset="0"/>
                <a:cs typeface="MS PGothic" charset="0"/>
              </a:defRPr>
            </a:lvl1pPr>
          </a:lstStyle>
          <a:p>
            <a:pPr>
              <a:defRPr/>
            </a:pPr>
            <a:fld id="{BF422C33-79E1-4CF3-B476-21DBF88730C6}" type="datetimeFigureOut">
              <a:rPr lang="en-US"/>
              <a:pPr>
                <a:defRPr/>
              </a:pPr>
              <a:t>7/14/2021</a:t>
            </a:fld>
            <a:endParaRPr lang="es-ES"/>
          </a:p>
        </p:txBody>
      </p:sp>
      <p:sp>
        <p:nvSpPr>
          <p:cNvPr id="4" name="Footer Placeholder 3">
            <a:extLst>
              <a:ext uri="{FF2B5EF4-FFF2-40B4-BE49-F238E27FC236}">
                <a16:creationId xmlns:a16="http://schemas.microsoft.com/office/drawing/2014/main" id="{3A4834DF-8E5F-4967-BD1D-715D8D06A77D}"/>
              </a:ext>
            </a:extLst>
          </p:cNvPr>
          <p:cNvSpPr>
            <a:spLocks noGrp="1"/>
          </p:cNvSpPr>
          <p:nvPr>
            <p:ph type="ftr" sz="quarter" idx="2"/>
          </p:nvPr>
        </p:nvSpPr>
        <p:spPr>
          <a:xfrm>
            <a:off x="0" y="6386513"/>
            <a:ext cx="4278313" cy="336550"/>
          </a:xfrm>
          <a:prstGeom prst="rect">
            <a:avLst/>
          </a:prstGeom>
        </p:spPr>
        <p:txBody>
          <a:bodyPr vert="horz" lIns="91440" tIns="45720" rIns="91440" bIns="45720" rtlCol="0" anchor="b"/>
          <a:lstStyle>
            <a:lvl1pPr algn="l">
              <a:defRPr sz="1200">
                <a:latin typeface="Calibri" pitchFamily="34" charset="0"/>
                <a:ea typeface="MS PGothic" pitchFamily="34" charset="-128"/>
                <a:cs typeface="+mn-cs"/>
              </a:defRPr>
            </a:lvl1pPr>
          </a:lstStyle>
          <a:p>
            <a:pPr>
              <a:defRPr/>
            </a:pPr>
            <a:endParaRPr lang="en-US"/>
          </a:p>
        </p:txBody>
      </p:sp>
      <p:sp>
        <p:nvSpPr>
          <p:cNvPr id="5" name="Slide Number Placeholder 4">
            <a:extLst>
              <a:ext uri="{FF2B5EF4-FFF2-40B4-BE49-F238E27FC236}">
                <a16:creationId xmlns:a16="http://schemas.microsoft.com/office/drawing/2014/main" id="{BCAE1A58-4BA5-4E76-BCE7-DBD458E390C1}"/>
              </a:ext>
            </a:extLst>
          </p:cNvPr>
          <p:cNvSpPr>
            <a:spLocks noGrp="1"/>
          </p:cNvSpPr>
          <p:nvPr>
            <p:ph type="sldNum" sz="quarter" idx="3"/>
          </p:nvPr>
        </p:nvSpPr>
        <p:spPr>
          <a:xfrm>
            <a:off x="5592763" y="6386513"/>
            <a:ext cx="4279900" cy="33655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F096920E-427F-4707-9D4F-348ADB023D27}" type="slidenum">
              <a:rPr lang="en-US" altLang="en-US"/>
              <a:pPr/>
              <a:t>‹Nº›</a:t>
            </a:fld>
            <a:endParaRPr lang="es-E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4581EAB-B754-4A1A-92C3-32CF711E7EBF}"/>
              </a:ext>
            </a:extLst>
          </p:cNvPr>
          <p:cNvSpPr>
            <a:spLocks noGrp="1"/>
          </p:cNvSpPr>
          <p:nvPr>
            <p:ph type="hdr" sz="quarter"/>
          </p:nvPr>
        </p:nvSpPr>
        <p:spPr>
          <a:xfrm>
            <a:off x="0" y="0"/>
            <a:ext cx="4278313" cy="336550"/>
          </a:xfrm>
          <a:prstGeom prst="rect">
            <a:avLst/>
          </a:prstGeom>
        </p:spPr>
        <p:txBody>
          <a:bodyPr vert="horz" lIns="91440" tIns="45720" rIns="91440" bIns="45720" rtlCol="0"/>
          <a:lstStyle>
            <a:lvl1pPr algn="l">
              <a:defRPr sz="1200">
                <a:latin typeface="Calibri" charset="0"/>
                <a:ea typeface="MS PGothic" charset="0"/>
                <a:cs typeface="MS PGothic" charset="0"/>
              </a:defRPr>
            </a:lvl1pPr>
          </a:lstStyle>
          <a:p>
            <a:pPr>
              <a:defRPr/>
            </a:pPr>
            <a:endParaRPr lang="en-US"/>
          </a:p>
        </p:txBody>
      </p:sp>
      <p:sp>
        <p:nvSpPr>
          <p:cNvPr id="3" name="Date Placeholder 2">
            <a:extLst>
              <a:ext uri="{FF2B5EF4-FFF2-40B4-BE49-F238E27FC236}">
                <a16:creationId xmlns:a16="http://schemas.microsoft.com/office/drawing/2014/main" id="{F7600B7E-D9F2-445E-AAA1-0B87261745A0}"/>
              </a:ext>
            </a:extLst>
          </p:cNvPr>
          <p:cNvSpPr>
            <a:spLocks noGrp="1"/>
          </p:cNvSpPr>
          <p:nvPr>
            <p:ph type="dt" idx="1"/>
          </p:nvPr>
        </p:nvSpPr>
        <p:spPr>
          <a:xfrm>
            <a:off x="5592763" y="0"/>
            <a:ext cx="4279900" cy="336550"/>
          </a:xfrm>
          <a:prstGeom prst="rect">
            <a:avLst/>
          </a:prstGeom>
        </p:spPr>
        <p:txBody>
          <a:bodyPr vert="horz" lIns="91440" tIns="45720" rIns="91440" bIns="45720" rtlCol="0"/>
          <a:lstStyle>
            <a:lvl1pPr algn="r">
              <a:defRPr sz="1200">
                <a:latin typeface="Calibri" charset="0"/>
                <a:ea typeface="MS PGothic" charset="0"/>
                <a:cs typeface="MS PGothic" charset="0"/>
              </a:defRPr>
            </a:lvl1pPr>
          </a:lstStyle>
          <a:p>
            <a:pPr>
              <a:defRPr/>
            </a:pPr>
            <a:fld id="{CC363FFB-3A2E-444A-91BE-DC94F01F997F}" type="datetimeFigureOut">
              <a:rPr lang="en-US"/>
              <a:pPr>
                <a:defRPr/>
              </a:pPr>
              <a:t>7/14/2021</a:t>
            </a:fld>
            <a:endParaRPr lang="es-ES"/>
          </a:p>
        </p:txBody>
      </p:sp>
      <p:sp>
        <p:nvSpPr>
          <p:cNvPr id="4" name="Slide Image Placeholder 3">
            <a:extLst>
              <a:ext uri="{FF2B5EF4-FFF2-40B4-BE49-F238E27FC236}">
                <a16:creationId xmlns:a16="http://schemas.microsoft.com/office/drawing/2014/main" id="{6F2BF5BF-C2F8-406C-881E-ECB4B4841212}"/>
              </a:ext>
            </a:extLst>
          </p:cNvPr>
          <p:cNvSpPr>
            <a:spLocks noGrp="1" noRot="1" noChangeAspect="1"/>
          </p:cNvSpPr>
          <p:nvPr>
            <p:ph type="sldImg" idx="2"/>
          </p:nvPr>
        </p:nvSpPr>
        <p:spPr>
          <a:xfrm>
            <a:off x="3255963" y="504825"/>
            <a:ext cx="3362325" cy="25209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70B515EE-0D7C-4D74-AEF2-0ECAD39E48F7}"/>
              </a:ext>
            </a:extLst>
          </p:cNvPr>
          <p:cNvSpPr>
            <a:spLocks noGrp="1"/>
          </p:cNvSpPr>
          <p:nvPr>
            <p:ph type="body" sz="quarter" idx="3"/>
          </p:nvPr>
        </p:nvSpPr>
        <p:spPr>
          <a:xfrm>
            <a:off x="987425" y="3194050"/>
            <a:ext cx="7899400" cy="3025775"/>
          </a:xfrm>
          <a:prstGeom prst="rect">
            <a:avLst/>
          </a:prstGeom>
        </p:spPr>
        <p:txBody>
          <a:bodyPr vert="horz" lIns="91440" tIns="45720" rIns="91440" bIns="45720" rtlCol="0"/>
          <a:lstStyle/>
          <a:p>
            <a:pPr lvl="0"/>
            <a:r>
              <a:rPr lang="it-IT" noProof="0"/>
              <a:t>Click to edit Master text styles</a:t>
            </a:r>
          </a:p>
          <a:p>
            <a:pPr lvl="1"/>
            <a:r>
              <a:rPr lang="it-IT" noProof="0"/>
              <a:t>Second level</a:t>
            </a:r>
          </a:p>
          <a:p>
            <a:pPr lvl="2"/>
            <a:r>
              <a:rPr lang="it-IT" noProof="0"/>
              <a:t>Third level</a:t>
            </a:r>
          </a:p>
          <a:p>
            <a:pPr lvl="3"/>
            <a:r>
              <a:rPr lang="it-IT" noProof="0"/>
              <a:t>Fourth level</a:t>
            </a:r>
          </a:p>
          <a:p>
            <a:pPr lvl="4"/>
            <a:r>
              <a:rPr lang="it-IT" noProof="0"/>
              <a:t>Fifth level</a:t>
            </a:r>
            <a:endParaRPr lang="en-US" noProof="0"/>
          </a:p>
        </p:txBody>
      </p:sp>
      <p:sp>
        <p:nvSpPr>
          <p:cNvPr id="6" name="Footer Placeholder 5">
            <a:extLst>
              <a:ext uri="{FF2B5EF4-FFF2-40B4-BE49-F238E27FC236}">
                <a16:creationId xmlns:a16="http://schemas.microsoft.com/office/drawing/2014/main" id="{87186DD0-24FA-4137-AA2A-4C074DE9F713}"/>
              </a:ext>
            </a:extLst>
          </p:cNvPr>
          <p:cNvSpPr>
            <a:spLocks noGrp="1"/>
          </p:cNvSpPr>
          <p:nvPr>
            <p:ph type="ftr" sz="quarter" idx="4"/>
          </p:nvPr>
        </p:nvSpPr>
        <p:spPr>
          <a:xfrm>
            <a:off x="0" y="6386513"/>
            <a:ext cx="4278313" cy="336550"/>
          </a:xfrm>
          <a:prstGeom prst="rect">
            <a:avLst/>
          </a:prstGeom>
        </p:spPr>
        <p:txBody>
          <a:bodyPr vert="horz" lIns="91440" tIns="45720" rIns="91440" bIns="45720" rtlCol="0" anchor="b"/>
          <a:lstStyle>
            <a:lvl1pPr algn="l">
              <a:defRPr sz="1200">
                <a:latin typeface="Calibri" charset="0"/>
                <a:ea typeface="MS PGothic" charset="0"/>
                <a:cs typeface="MS PGothic" charset="0"/>
              </a:defRPr>
            </a:lvl1pPr>
          </a:lstStyle>
          <a:p>
            <a:pPr>
              <a:defRPr/>
            </a:pPr>
            <a:endParaRPr lang="en-US"/>
          </a:p>
        </p:txBody>
      </p:sp>
      <p:sp>
        <p:nvSpPr>
          <p:cNvPr id="7" name="Slide Number Placeholder 6">
            <a:extLst>
              <a:ext uri="{FF2B5EF4-FFF2-40B4-BE49-F238E27FC236}">
                <a16:creationId xmlns:a16="http://schemas.microsoft.com/office/drawing/2014/main" id="{6C963AC3-BF7B-4940-B3BB-E221C26043BE}"/>
              </a:ext>
            </a:extLst>
          </p:cNvPr>
          <p:cNvSpPr>
            <a:spLocks noGrp="1"/>
          </p:cNvSpPr>
          <p:nvPr>
            <p:ph type="sldNum" sz="quarter" idx="5"/>
          </p:nvPr>
        </p:nvSpPr>
        <p:spPr>
          <a:xfrm>
            <a:off x="5592763" y="6386513"/>
            <a:ext cx="4279900" cy="33655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C517488A-2FD4-4187-AAA7-AE40009BFB6A}" type="slidenum">
              <a:rPr lang="en-US" altLang="en-US"/>
              <a:pPr/>
              <a:t>‹Nº›</a:t>
            </a:fld>
            <a:endParaRPr lang="es-ES" alt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S PGothic" pitchFamily="34" charset="-128"/>
        <a:cs typeface="ＭＳ Ｐゴシック" charset="0"/>
      </a:defRPr>
    </a:lvl1pPr>
    <a:lvl2pPr marL="4572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www.coe.int/en/web/cybercrime-staging/glacy"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www.coe.int/tcy" TargetMode="External"/><Relationship Id="rId2" Type="http://schemas.openxmlformats.org/officeDocument/2006/relationships/slide" Target="../slides/slide32.xml"/><Relationship Id="rId1" Type="http://schemas.openxmlformats.org/officeDocument/2006/relationships/notesMaster" Target="../notesMasters/notesMaster1.xml"/><Relationship Id="rId4" Type="http://schemas.openxmlformats.org/officeDocument/2006/relationships/hyperlink" Target="http://www.coe.int/en/web/cybercrime-staging/glacy" TargetMode="Externa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a:t>
            </a:fld>
            <a:endParaRPr lang="es-ES" altLang="en-US"/>
          </a:p>
        </p:txBody>
      </p:sp>
    </p:spTree>
    <p:extLst>
      <p:ext uri="{BB962C8B-B14F-4D97-AF65-F5344CB8AC3E}">
        <p14:creationId xmlns:p14="http://schemas.microsoft.com/office/powerpoint/2010/main" val="14353780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r>
              <a:rPr lang="es-ES" sz="3600" dirty="0"/>
              <a:t>Esta sesión se dividirá en 4 partes.</a:t>
            </a:r>
          </a:p>
          <a:p>
            <a:r>
              <a:rPr lang="es-ES" sz="3600" dirty="0"/>
              <a:t>En la primera parte de la sesión se examinará el ámbito y el alcance del Convenio de Budapest. En particular, se ofrecerá una visión general de los tres pilares del Convenio de Budapest, a saber, el derecho sustantivo, el derecho procesal y la cooperación internacional. También se proporcionarán estadísticas sobre el número de Partes en el Convenio de Budapest, el número de signatarios y el número de países invitados a adherirse. En esta parte también se ofrecerá una visión general del enfoque del Consejo de Europa y de los diferentes proyectos de desarrollo de capacidades actualmente en curso. </a:t>
            </a:r>
          </a:p>
          <a:p>
            <a:r>
              <a:rPr lang="es-ES" sz="3600" dirty="0"/>
              <a:t>En la segunda parte de la sesión se explicarán los elementos fundamentales de un tratado sobre ciberdelincuencia. Tras enumerar los diferentes elementos necesarios para un tratado eficaz sobre ciberdelincuencia, en las diapositivas se presenta una comparación del Convenio de Budapest con otros tratados regionales con el fin de demostrar que el Convenio de Budapest es el tratado más eficaz en materia de ciberdelincuencia.</a:t>
            </a:r>
          </a:p>
          <a:p>
            <a:r>
              <a:rPr lang="es-ES" sz="3600" dirty="0"/>
              <a:t>Durante la tercera parte de la sesión se analizarán las ventajas del Convenio de Budapest, basándose en una reciente publicación del T-CY.</a:t>
            </a:r>
          </a:p>
          <a:p>
            <a:r>
              <a:rPr lang="es-ES" sz="3600" dirty="0"/>
              <a:t>En la cuarta parte de la sesión se analizarán varios mitos sobre el Convenio de Budapest y se tratará de resolverlos.</a:t>
            </a:r>
          </a:p>
          <a:p>
            <a:endParaRPr lang="en-GB" sz="36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3600" dirty="0"/>
              <a:t>El propósito de la sesión es ofrecer una visión general del Convenio de Budapest, su ámbito de aplicación y las ventajas de adherirse a él. El formador puede hacer hincapié en que durante las sesiones siguientes se profundizará en las disposiciones del Convenio de Budapest, en particular en su derecho sustantivo, su derecho procesal y sus disposiciones en materia de cooperación internacional.</a:t>
            </a:r>
          </a:p>
          <a:p>
            <a:endParaRPr lang="en-GB" sz="3600" dirty="0"/>
          </a:p>
        </p:txBody>
      </p:sp>
    </p:spTree>
    <p:extLst>
      <p:ext uri="{BB962C8B-B14F-4D97-AF65-F5344CB8AC3E}">
        <p14:creationId xmlns:p14="http://schemas.microsoft.com/office/powerpoint/2010/main" val="2157838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3600" dirty="0"/>
              <a:t>En esta diapositiva se describen los objetivos de esta sesión. Se pone de relieve los conocimientos que los participantes deben aprender mediante las diapositivas. Se puede informar a los participantes de que esta diapositiva se revisará al final de la sesión para evaluar si se han cumplido los objetivos. </a:t>
            </a:r>
          </a:p>
          <a:p>
            <a:endParaRPr lang="en-GB" sz="3600" dirty="0"/>
          </a:p>
        </p:txBody>
      </p:sp>
    </p:spTree>
    <p:extLst>
      <p:ext uri="{BB962C8B-B14F-4D97-AF65-F5344CB8AC3E}">
        <p14:creationId xmlns:p14="http://schemas.microsoft.com/office/powerpoint/2010/main" val="3423989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dirty="0"/>
              <a:t>Esta es la diapositiva introductoria de la primera parte de la sesión. El formador debe explicar que esta parte abarcará el ámbito y el alcance del Convenio de Budapest. En particular, se ofrecerá una visión general de los tres pilares del Convenio de Budapest, a saber, el derecho sustantivo, el derecho procesal y la cooperación internacional. También se proporcionarán estadísticas sobre el número de Partes en el Convenio de Budapest, el número de signatarios y el número de países invitados a adherirse. En esta parte también se ofrecerá una visión general del enfoque del Consejo de Europa y de los diferentes proyectos de desarrollo de capacidades actualmente en curso. </a:t>
            </a:r>
          </a:p>
          <a:p>
            <a:endParaRPr lang="en-GB" sz="1200"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5</a:t>
            </a:fld>
            <a:endParaRPr lang="es-ES" altLang="en-US"/>
          </a:p>
        </p:txBody>
      </p:sp>
    </p:spTree>
    <p:extLst>
      <p:ext uri="{BB962C8B-B14F-4D97-AF65-F5344CB8AC3E}">
        <p14:creationId xmlns:p14="http://schemas.microsoft.com/office/powerpoint/2010/main" val="4447269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En esta diapositiva se muestran los tres pilares del Convenio de Budapest: el derecho sustantivo, el derecho procesal y la cooperación internacional. En las siguientes diapositivas se pondrá de relieve cada uno de los pilares.</a:t>
            </a: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a:t>
            </a:fld>
            <a:endParaRPr lang="es-ES" altLang="en-US"/>
          </a:p>
        </p:txBody>
      </p:sp>
    </p:spTree>
    <p:extLst>
      <p:ext uri="{BB962C8B-B14F-4D97-AF65-F5344CB8AC3E}">
        <p14:creationId xmlns:p14="http://schemas.microsoft.com/office/powerpoint/2010/main" val="3182181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En esta diapositiva se muestran los tres pilares del Convenio de Budapest: el derecho sustantivo, el derecho procesal y la cooperación internacional. En el pilar destacado se enumeran las diferentes conductas que se penalizan en virtud del Convenio de Budapest. El formador puede repasar la lista de conductas penalizadas:</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Acceso ilícito (Artículo 2)</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Interceptación ilícita (Artículo 3)</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Ataques a la integridad de los datos (Artículo 4)</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Ataques a la integridad del sistema (Artículo 5)</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Abuso de los dispositivos (Artículo 6)</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Falsificación informática (Artículo 7)</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Fraude informático (Artículo 8)</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Pornografía infantil (artículo 9)</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Infracción de la propiedad intelectual (artículo 10)</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Tentativa, complicidad e instigación (artículo 11)</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Responsabilidad de las personas jurídicas (Artículo 12)</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El formador no debe entrar en detalles sobre cada una de las disposiciones de derecho sustantivo, sino que debe mencionar que se tratarán en detalle el día siguiente. </a:t>
            </a: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7</a:t>
            </a:fld>
            <a:endParaRPr lang="es-ES" altLang="en-US"/>
          </a:p>
        </p:txBody>
      </p:sp>
    </p:spTree>
    <p:extLst>
      <p:ext uri="{BB962C8B-B14F-4D97-AF65-F5344CB8AC3E}">
        <p14:creationId xmlns:p14="http://schemas.microsoft.com/office/powerpoint/2010/main" val="9162959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En esta diapositiva se muestran los tres pilares del Convenio de Budapest: el derecho sustantivo, el derecho procesal y la cooperación internacional. En el pilar destacado se enumeran los diferentes instrumentos procesales que deben incorporarse al derecho interno. El formador puede repasar la lista de conductas herramientas procesales:</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Conservación rápida de datos informáticos almacenados (Artículo 16)</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Conservación y revelación parcial rápidas de los datos relativos al tráfico (artículo 17)</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Orden de presentación (artículo 18)</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Registro y la confiscación de datos informáticos (artículo 19)</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Obtención en tiempo real de datos relativos al tráfico (Artículo 20)</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Interceptación de datos relativos al contenido (Artículo 21)</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El formador no debe entrar en los detalles sobre cada herramienta procesal, sino que debe mencionar que estas disposiciones, además de su ámbito de aplicación y las condiciones y salvaguardias pertinentes, se tratarán en detalle el día siguiente.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8</a:t>
            </a:fld>
            <a:endParaRPr lang="es-ES" altLang="en-US"/>
          </a:p>
        </p:txBody>
      </p:sp>
    </p:spTree>
    <p:extLst>
      <p:ext uri="{BB962C8B-B14F-4D97-AF65-F5344CB8AC3E}">
        <p14:creationId xmlns:p14="http://schemas.microsoft.com/office/powerpoint/2010/main" val="33288900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En esta diapositiva se muestran los tres pilares del Convenio de Budapest: el derecho sustantivo, el derecho procesal y la cooperación internacional. En el pilar destacado se enumeran las diferentes disposiciones de cooperación internacional del Convenio de Budapest. El formador puede repasar la lista de estas disposiciones de cooperación internacional:</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Principios generales relativos a la cooperación internacional (artículo 23)</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Extradición (artículo 24)</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Principios generales relativos a la asistencia mutua (artículo 25)</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Información espontánea (Artículo 26)</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Procedimientos relativos a las solicitudes de asistencia mutua en ausencia de acuerdos internacionales aplicables (artículo 27)</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Confidencialidad y restricciones de uso</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Conservación rápida de datos informáticos almacenados</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Revelación rápida de datos conservados</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Asistencia mutua en relación con el acceso a datos almacenados</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Acceso transfronterizo a datos almacenados, con consentimiento o cuando sean accesibles al público</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Asistencia mutua para la obtención en tiempo real de datos relativos al tráfico</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Asistencia mutua en relación con la interceptación de datos relativos al contenido</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Red 24/7 </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El formador no debe entrar en detalles sobre cada una de las disposiciones de cooperación internacional, pero debe mencionar que se tratarán en detalle el día 3.</a:t>
            </a: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9</a:t>
            </a:fld>
            <a:endParaRPr lang="es-ES" altLang="en-US"/>
          </a:p>
        </p:txBody>
      </p:sp>
    </p:spTree>
    <p:extLst>
      <p:ext uri="{BB962C8B-B14F-4D97-AF65-F5344CB8AC3E}">
        <p14:creationId xmlns:p14="http://schemas.microsoft.com/office/powerpoint/2010/main" val="2880298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sz="1200" kern="1200" dirty="0">
                <a:solidFill>
                  <a:schemeClr val="tx1"/>
                </a:solidFill>
                <a:latin typeface="+mn-lt"/>
              </a:rPr>
              <a:t>En esta diapositiva se muestra el triple enfoque adoptado por el Consejo de Europa para su objetivo de "Protegerle a usted y a sus derechos en el ciberespacio". El formador debe explicar cada uno de estos tres objetivos:</a:t>
            </a:r>
          </a:p>
          <a:p>
            <a:pPr marL="228600" indent="-228600">
              <a:buAutoNum type="arabicPeriod"/>
            </a:pPr>
            <a:r>
              <a:rPr lang="es-ES" sz="1200" kern="1200" dirty="0">
                <a:solidFill>
                  <a:schemeClr val="tx1"/>
                </a:solidFill>
                <a:latin typeface="+mn-lt"/>
              </a:rPr>
              <a:t>El primer enfoque se refiere a la promoción de normas comunes para la legislación en materia de ciberdelincuencia a nivel mundial.  El formador puede explicar que esto se logra por medio del Convenio de Budapest, que establece normas mínimas que sirven de orientación para que los países elaboren legislaciones armonizadas que sean coherentes con las mejores prácticas internacionales. Debido a la naturaleza transnacional de la ciberdelincuencia, es importante que todas las jurisdicciones adopten normas comunes para permitir un enfoque unificado en la lucha contra esta.</a:t>
            </a:r>
          </a:p>
          <a:p>
            <a:pPr marL="228600" indent="-228600">
              <a:buAutoNum type="arabicPeriod"/>
            </a:pPr>
            <a:endParaRPr lang="es-ES" sz="1200" kern="1200" dirty="0">
              <a:solidFill>
                <a:schemeClr val="tx1"/>
              </a:solidFill>
              <a:latin typeface="+mn-lt"/>
              <a:ea typeface="MS PGothic" pitchFamily="34" charset="-128"/>
              <a:cs typeface="ＭＳ Ｐゴシック" charset="0"/>
            </a:endParaRPr>
          </a:p>
          <a:p>
            <a:pPr marL="228600" indent="-228600">
              <a:buAutoNum type="arabicPeriod"/>
            </a:pPr>
            <a:r>
              <a:rPr lang="es-ES" sz="1200" kern="1200" dirty="0">
                <a:solidFill>
                  <a:schemeClr val="tx1"/>
                </a:solidFill>
                <a:latin typeface="+mn-lt"/>
              </a:rPr>
              <a:t>El segundo enfoque se refiere al seguimiento y las evaluaciones. De ello se encarga el Comité del Convenio sobre la Ciberdelincuencia (T-CY), que desempeña un papel importante en la evaluación de la eficacia de las disposiciones del Convenio de Budapest y en la labor para su mejora. El formador puede poner como ejemplo el papel desempeñado por el T-CY en la formulación del Protocolo Adicional al Convenio sobre la Ciberdelincuencia, relativo a la penalización de los actos de carácter racista y xenófobo cometidos a través de los sistemas informáticos, así como la labor en curso sobre el Segundo Protocolo Adicional sobre Cooperación Internacional.  El formador también puede utilizar como ejemplo las diversas notas de orientación publicadas por el T-CY, a saber: </a:t>
            </a:r>
          </a:p>
          <a:p>
            <a:pPr marL="1200150" lvl="1" indent="-457200" algn="just" eaLnBrk="1" hangingPunct="1">
              <a:buFont typeface="+mj-lt"/>
              <a:buAutoNum type="arabicPeriod"/>
              <a:defRPr/>
            </a:pPr>
            <a:r>
              <a:rPr lang="es-ES" sz="1200" dirty="0">
                <a:latin typeface="Verdana" panose="020B0604030504040204" pitchFamily="34" charset="0"/>
              </a:rPr>
              <a:t>Nota de orientación núm. 1 sobre sistemas informáticos</a:t>
            </a:r>
          </a:p>
          <a:p>
            <a:pPr marL="1200150" lvl="1" indent="-457200" algn="just" eaLnBrk="1" hangingPunct="1">
              <a:buFont typeface="+mj-lt"/>
              <a:buAutoNum type="arabicPeriod"/>
              <a:defRPr/>
            </a:pPr>
            <a:r>
              <a:rPr lang="es-ES" sz="1200" dirty="0">
                <a:latin typeface="Verdana" panose="020B0604030504040204" pitchFamily="34" charset="0"/>
              </a:rPr>
              <a:t>Nota de orientación núm. 2 sobre redes zombi</a:t>
            </a:r>
          </a:p>
          <a:p>
            <a:pPr marL="1200150" lvl="1" indent="-457200" algn="just" eaLnBrk="1" hangingPunct="1">
              <a:buFont typeface="+mj-lt"/>
              <a:buAutoNum type="arabicPeriod"/>
              <a:defRPr/>
            </a:pPr>
            <a:r>
              <a:rPr lang="es-ES" sz="1200" dirty="0">
                <a:latin typeface="Verdana" panose="020B0604030504040204" pitchFamily="34" charset="0"/>
              </a:rPr>
              <a:t>Nota de orientación núm. 3 sobre acceso transfronterizo</a:t>
            </a:r>
          </a:p>
          <a:p>
            <a:pPr marL="1200150" lvl="1" indent="-457200" algn="just" eaLnBrk="1" hangingPunct="1">
              <a:buFont typeface="+mj-lt"/>
              <a:buAutoNum type="arabicPeriod"/>
              <a:defRPr/>
            </a:pPr>
            <a:r>
              <a:rPr lang="es-ES" sz="1200" dirty="0">
                <a:latin typeface="Verdana" panose="020B0604030504040204" pitchFamily="34" charset="0"/>
              </a:rPr>
              <a:t>Nota de orientación núm. 4 sobre usurpación de identidad </a:t>
            </a:r>
          </a:p>
          <a:p>
            <a:pPr marL="1200150" lvl="1" indent="-457200" algn="just" eaLnBrk="1" hangingPunct="1">
              <a:buFont typeface="+mj-lt"/>
              <a:buAutoNum type="arabicPeriod"/>
              <a:defRPr/>
            </a:pPr>
            <a:r>
              <a:rPr lang="es-ES" sz="1200" dirty="0">
                <a:latin typeface="Verdana" panose="020B0604030504040204" pitchFamily="34" charset="0"/>
              </a:rPr>
              <a:t>Nota de orientación núm. 5 sobre ataques DDOS</a:t>
            </a:r>
          </a:p>
          <a:p>
            <a:pPr marL="1200150" lvl="1" indent="-457200" algn="just" eaLnBrk="1" hangingPunct="1">
              <a:buFont typeface="+mj-lt"/>
              <a:buAutoNum type="arabicPeriod"/>
              <a:defRPr/>
            </a:pPr>
            <a:r>
              <a:rPr lang="es-ES" sz="1200" dirty="0">
                <a:latin typeface="Verdana" panose="020B0604030504040204" pitchFamily="34" charset="0"/>
              </a:rPr>
              <a:t>Nota de orientación núm. 6 sobre ataques a infraestructuras críticas</a:t>
            </a:r>
          </a:p>
          <a:p>
            <a:pPr marL="1200150" lvl="1" indent="-457200" algn="just" eaLnBrk="1" hangingPunct="1">
              <a:buFont typeface="+mj-lt"/>
              <a:buAutoNum type="arabicPeriod"/>
              <a:defRPr/>
            </a:pPr>
            <a:r>
              <a:rPr lang="es-ES" sz="1200" dirty="0">
                <a:latin typeface="Verdana" panose="020B0604030504040204" pitchFamily="34" charset="0"/>
              </a:rPr>
              <a:t>Nota de orientación núm. 7 sobre malware </a:t>
            </a:r>
          </a:p>
          <a:p>
            <a:pPr marL="1200150" lvl="1" indent="-457200" algn="just" eaLnBrk="1" hangingPunct="1">
              <a:buFont typeface="+mj-lt"/>
              <a:buAutoNum type="arabicPeriod"/>
              <a:defRPr/>
            </a:pPr>
            <a:r>
              <a:rPr lang="es-ES" sz="1200" dirty="0">
                <a:latin typeface="Verdana" panose="020B0604030504040204" pitchFamily="34" charset="0"/>
              </a:rPr>
              <a:t>Nota de orientación núm. 8 sobre spam</a:t>
            </a:r>
          </a:p>
          <a:p>
            <a:pPr marL="1200150" lvl="1" indent="-457200" algn="just" eaLnBrk="1" hangingPunct="1">
              <a:buFont typeface="+mj-lt"/>
              <a:buAutoNum type="arabicPeriod"/>
              <a:defRPr/>
            </a:pPr>
            <a:r>
              <a:rPr lang="es-ES" sz="1200" dirty="0">
                <a:latin typeface="Verdana" panose="020B0604030504040204" pitchFamily="34" charset="0"/>
              </a:rPr>
              <a:t>Nota de orientación núm. 9 sobre interferencia en procesos electorales </a:t>
            </a:r>
          </a:p>
          <a:p>
            <a:pPr marL="1200150" lvl="1" indent="-457200" algn="just" eaLnBrk="1" hangingPunct="1">
              <a:buFont typeface="+mj-lt"/>
              <a:buAutoNum type="arabicPeriod"/>
              <a:defRPr/>
            </a:pPr>
            <a:r>
              <a:rPr lang="es-ES" sz="1200" dirty="0">
                <a:latin typeface="Verdana" panose="020B0604030504040204" pitchFamily="34" charset="0"/>
              </a:rPr>
              <a:t>Nota de orientación núm. 10 sobre órdenes de presentación de información relativa a abonados</a:t>
            </a:r>
          </a:p>
          <a:p>
            <a:pPr marL="1200150" lvl="1" indent="-457200" algn="just" eaLnBrk="1" hangingPunct="1">
              <a:buFont typeface="+mj-lt"/>
              <a:buAutoNum type="arabicPeriod"/>
              <a:defRPr/>
            </a:pPr>
            <a:r>
              <a:rPr lang="es-ES" sz="1200" dirty="0">
                <a:latin typeface="Verdana" panose="020B0604030504040204" pitchFamily="34" charset="0"/>
              </a:rPr>
              <a:t>Nota de orientación núm. 11 sobre terrorismo </a:t>
            </a:r>
            <a:endParaRPr lang="es-ES" sz="1200" kern="1200" dirty="0">
              <a:solidFill>
                <a:schemeClr val="tx1"/>
              </a:solidFill>
              <a:latin typeface="+mn-lt"/>
              <a:ea typeface="MS PGothic" pitchFamily="34" charset="-128"/>
              <a:cs typeface="Verdana" panose="020B0604030504040204" pitchFamily="34" charset="0"/>
            </a:endParaRPr>
          </a:p>
          <a:p>
            <a:pPr marL="1200150" lvl="1" indent="-457200" algn="just" eaLnBrk="1" hangingPunct="1">
              <a:buFont typeface="+mj-lt"/>
              <a:buAutoNum type="arabicPeriod"/>
              <a:defRPr/>
            </a:pPr>
            <a:endParaRPr lang="es-ES" sz="1200" kern="1200" dirty="0">
              <a:solidFill>
                <a:schemeClr val="tx1"/>
              </a:solidFill>
              <a:latin typeface="+mn-lt"/>
              <a:ea typeface="MS PGothic" pitchFamily="34" charset="-128"/>
              <a:cs typeface="Verdana" panose="020B0604030504040204" pitchFamily="34" charset="0"/>
            </a:endParaRPr>
          </a:p>
          <a:p>
            <a:pPr marL="742950" lvl="0" indent="-457200" algn="just" eaLnBrk="1" hangingPunct="1">
              <a:buFont typeface="+mj-lt"/>
              <a:buAutoNum type="arabicPeriod"/>
              <a:defRPr/>
            </a:pPr>
            <a:r>
              <a:rPr lang="es-ES" sz="1200" kern="1200" dirty="0">
                <a:solidFill>
                  <a:schemeClr val="tx1"/>
                </a:solidFill>
                <a:latin typeface="+mn-lt"/>
              </a:rPr>
              <a:t>El tercer enfoque está relacionado con la creación de capacidad. De ello se encarga la Oficina del Programa de Lucha contra la Ciberdelincuencia (C-PROC) y se implementa mediante programas de cooperación técnica.  El formador puede pasar a las siguientes diapositivas, en las que se describe el trabajo de la C-PROC y sus diferentes programas. </a:t>
            </a:r>
            <a:endParaRPr lang="es-ES" sz="1200" kern="1200" dirty="0">
              <a:solidFill>
                <a:schemeClr val="tx1"/>
              </a:solidFill>
              <a:latin typeface="+mn-lt"/>
              <a:ea typeface="MS PGothic" pitchFamily="34" charset="-128"/>
              <a:cs typeface="Verdana" panose="020B0604030504040204" pitchFamily="34" charset="0"/>
            </a:endParaRPr>
          </a:p>
          <a:p>
            <a:endParaRPr lang="en-GB" sz="1200" kern="1200" dirty="0">
              <a:solidFill>
                <a:schemeClr val="tx1"/>
              </a:solidFill>
              <a:latin typeface="+mn-lt"/>
              <a:ea typeface="MS PGothic" pitchFamily="34" charset="-128"/>
              <a:cs typeface="Verdana" panose="020B0604030504040204" pitchFamily="34"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10</a:t>
            </a:fld>
            <a:endParaRPr lang="es-ES" altLang="en-US"/>
          </a:p>
        </p:txBody>
      </p:sp>
    </p:spTree>
    <p:extLst>
      <p:ext uri="{BB962C8B-B14F-4D97-AF65-F5344CB8AC3E}">
        <p14:creationId xmlns:p14="http://schemas.microsoft.com/office/powerpoint/2010/main" val="39030946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En esta diapositiva se ofrece información sobre la Oficina del Programa de Lucha contra la Ciberdelincuencia (C-PROC). Este es el principal organismo responsable de promover el enfoque del Consejo de Europa para apoyar la creación de capacidades en términos de justicia penal sobre ciberdelincuencia y pruebas electrónicas. </a:t>
            </a: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11</a:t>
            </a:fld>
            <a:endParaRPr lang="es-ES" altLang="en-US"/>
          </a:p>
        </p:txBody>
      </p:sp>
    </p:spTree>
    <p:extLst>
      <p:ext uri="{BB962C8B-B14F-4D97-AF65-F5344CB8AC3E}">
        <p14:creationId xmlns:p14="http://schemas.microsoft.com/office/powerpoint/2010/main" val="11823906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sz="1200" kern="1200" dirty="0">
                <a:solidFill>
                  <a:schemeClr val="tx1"/>
                </a:solidFill>
                <a:latin typeface="+mn-lt"/>
              </a:rPr>
              <a:t>En esta diapositiva se enumeran diferentes proyectos en curso que lleva a cabo la Oficina del Programa de Lucha contra la Ciberdelincuencia (C-PROC). El formador puede explicar que, desde que la C-PROC entró en funcionamiento en abril de 2014, ha iniciado una serie de proyectos, muchos de los cuales han concluido. El formador puede explicar los proyectos en curso. El formador puede compartir los detalles de los programas que aparecen en la diapositiva:</a:t>
            </a:r>
          </a:p>
          <a:p>
            <a:endParaRPr lang="es-ES" sz="1200" kern="1200" dirty="0">
              <a:solidFill>
                <a:schemeClr val="tx1"/>
              </a:solidFill>
              <a:latin typeface="+mn-lt"/>
              <a:ea typeface="MS PGothic" pitchFamily="34" charset="-128"/>
              <a:cs typeface="ＭＳ Ｐゴシック" charset="0"/>
            </a:endParaRPr>
          </a:p>
          <a:p>
            <a:r>
              <a:rPr lang="es-ES" b="1" dirty="0">
                <a:effectLst/>
                <a:latin typeface="Open Sans"/>
              </a:rPr>
              <a:t>GLACY+ </a:t>
            </a:r>
            <a:r>
              <a:rPr lang="es-ES" dirty="0">
                <a:effectLst/>
                <a:latin typeface="Open Sans"/>
              </a:rPr>
              <a:t>es un proyecto conjunto de la Unión Europea (Instrumento de Contribución a la Paz y la Estabilidad) y el Consejo de Europa.</a:t>
            </a:r>
          </a:p>
          <a:p>
            <a:r>
              <a:rPr lang="es-ES" dirty="0">
                <a:effectLst/>
                <a:latin typeface="Open Sans"/>
              </a:rPr>
              <a:t>El objetivo de GLACY+ es ampliar la experiencia del </a:t>
            </a:r>
            <a:r>
              <a:rPr lang="es-ES" u="none" strike="noStrike" dirty="0">
                <a:solidFill>
                  <a:srgbClr val="007BC8"/>
                </a:solidFill>
                <a:effectLst/>
                <a:latin typeface="Open Sans"/>
                <a:hlinkClick r:id="rId3"/>
              </a:rPr>
              <a:t>proyecto GLACY</a:t>
            </a:r>
            <a:r>
              <a:rPr lang="es-ES" dirty="0">
                <a:effectLst/>
                <a:latin typeface="Open Sans"/>
              </a:rPr>
              <a:t> (2013 - 2016) y apoya a quince países prioritarios y centrales de África, Asia-Pacífico y la región de América Latina y el Caribe: </a:t>
            </a:r>
            <a:r>
              <a:rPr lang="es-ES" dirty="0" err="1">
                <a:effectLst/>
                <a:latin typeface="Open Sans"/>
              </a:rPr>
              <a:t>Benin</a:t>
            </a:r>
            <a:r>
              <a:rPr lang="es-ES" dirty="0">
                <a:effectLst/>
                <a:latin typeface="Open Sans"/>
              </a:rPr>
              <a:t>, Burkina Faso, Cabo Verde, Chile, Costa Rica, República Dominicana, Ghana, Mauricio, Marruecos, Nigeria, Paraguay, Filipinas, Senegal, Sri Lanka y Tonga. Estos países pueden servir de centros para compartir su experiencia dentro de sus respectivas regiones.</a:t>
            </a:r>
          </a:p>
          <a:p>
            <a:r>
              <a:rPr lang="es-ES" b="0" dirty="0">
                <a:effectLst/>
                <a:latin typeface="Open Sans"/>
              </a:rPr>
              <a:t>Objetivos:</a:t>
            </a:r>
          </a:p>
          <a:p>
            <a:r>
              <a:rPr lang="es-ES" dirty="0">
                <a:effectLst/>
                <a:latin typeface="Open Sans"/>
              </a:rPr>
              <a:t>Fortalecer las capacidades de los Estados de todo el mundo para aplicar la legislación en materia de ciberdelincuencia y pruebas electrónicas y mejorar sus capacidades para una cooperación internacional eficaz en este ámbito.</a:t>
            </a:r>
          </a:p>
          <a:p>
            <a:pPr>
              <a:buFont typeface="+mj-lt"/>
              <a:buAutoNum type="arabicPeriod"/>
            </a:pPr>
            <a:r>
              <a:rPr lang="es-ES" dirty="0">
                <a:effectLst/>
              </a:rPr>
              <a:t>Promover una legislación, políticas y estrategias coherentes en materia de ciberdelincuencia;</a:t>
            </a:r>
          </a:p>
          <a:p>
            <a:pPr>
              <a:buFont typeface="+mj-lt"/>
              <a:buAutoNum type="arabicPeriod"/>
            </a:pPr>
            <a:r>
              <a:rPr lang="es-ES" dirty="0">
                <a:effectLst/>
              </a:rPr>
              <a:t>Fortalecer la capacidad de las autoridades policiales para investigar la ciberdelincuencia y entablar una cooperación eficaz entre policías, así como con las unidades de ciberdelincuencia de Europa y otras regiones;</a:t>
            </a:r>
          </a:p>
          <a:p>
            <a:pPr>
              <a:buFont typeface="+mj-lt"/>
              <a:buAutoNum type="arabicPeriod"/>
            </a:pPr>
            <a:r>
              <a:rPr lang="es-ES" dirty="0">
                <a:effectLst/>
              </a:rPr>
              <a:t>Permitir a las autoridades de justicia penal aplicar la legislación y perseguir y juzgar los casos de ciberdelincuencia y las pruebas electrónicas y participar en la cooperación internacional.</a:t>
            </a:r>
          </a:p>
          <a:p>
            <a:br>
              <a:rPr lang="es-ES" dirty="0"/>
            </a:br>
            <a:r>
              <a:rPr lang="es-ES" sz="1200" b="1" kern="1200" dirty="0" err="1">
                <a:solidFill>
                  <a:schemeClr val="tx1"/>
                </a:solidFill>
                <a:latin typeface="+mn-lt"/>
              </a:rPr>
              <a:t>CyberEast</a:t>
            </a:r>
            <a:r>
              <a:rPr lang="es-ES" dirty="0"/>
              <a:t> </a:t>
            </a:r>
            <a:r>
              <a:rPr lang="es-ES" sz="1200" kern="1200" dirty="0">
                <a:solidFill>
                  <a:schemeClr val="tx1"/>
                </a:solidFill>
                <a:latin typeface="+mn-lt"/>
              </a:rPr>
              <a:t>es un proyecto conjunto de la Unión Europea y el Consejo de Europa, ejecutado en la región de la Asociación Oriental por el Consejo de Europa en el marco del Instrumento Europeo de Vecindad Oriental (ENI). </a:t>
            </a:r>
          </a:p>
          <a:p>
            <a:r>
              <a:rPr lang="es-ES" sz="1200" kern="1200" dirty="0">
                <a:solidFill>
                  <a:schemeClr val="tx1"/>
                </a:solidFill>
                <a:latin typeface="+mn-lt"/>
              </a:rPr>
              <a:t>Países participantes: Armenia, Azerbaiyán, Bielorrusia, Georgia, Moldavia y Ucrania. </a:t>
            </a:r>
          </a:p>
          <a:p>
            <a:r>
              <a:rPr lang="es-ES" sz="1200" kern="1200" dirty="0">
                <a:solidFill>
                  <a:schemeClr val="tx1"/>
                </a:solidFill>
                <a:latin typeface="+mn-lt"/>
              </a:rPr>
              <a:t>El proyecto tiene como objetivo la adopción de marcos legislativos y políticos conformes con el Convenio de Budapest sobre la Ciberdelincuencia y los instrumentos conexos, el fortalecimiento de las capacidades de las autoridades judiciales y policiales y la cooperación interinstitucional, así como el aumento de la cooperación internacional eficaz y la confianza en materia de justicia penal, ciberdelincuencia y pruebas electrónicas, en particular entre los proveedores de servicios y las autoridades policiales.</a:t>
            </a:r>
          </a:p>
          <a:p>
            <a:endParaRPr lang="es-ES" sz="1200" kern="1200" dirty="0">
              <a:solidFill>
                <a:schemeClr val="tx1"/>
              </a:solidFill>
              <a:latin typeface="+mn-lt"/>
              <a:ea typeface="MS PGothic" pitchFamily="34" charset="-128"/>
              <a:cs typeface="ＭＳ Ｐゴシック" charset="0"/>
            </a:endParaRPr>
          </a:p>
          <a:p>
            <a:r>
              <a:rPr lang="es-ES" sz="1200" b="1" kern="1200" dirty="0" err="1">
                <a:solidFill>
                  <a:schemeClr val="tx1"/>
                </a:solidFill>
                <a:latin typeface="+mn-lt"/>
              </a:rPr>
              <a:t>iPROCEEDS</a:t>
            </a:r>
            <a:r>
              <a:rPr lang="es-ES" sz="1200" b="1" kern="1200" dirty="0">
                <a:solidFill>
                  <a:schemeClr val="tx1"/>
                </a:solidFill>
                <a:latin typeface="+mn-lt"/>
              </a:rPr>
              <a:t> – 2: </a:t>
            </a:r>
            <a:r>
              <a:rPr lang="es-ES" sz="1200" kern="1200" dirty="0">
                <a:solidFill>
                  <a:schemeClr val="tx1"/>
                </a:solidFill>
                <a:latin typeface="+mn-lt"/>
              </a:rPr>
              <a:t>cooperación en materia de ciberdelincuencia en el marco del Instrumento de Ayuda de Preadhesión (IPA) - es un proyecto conjunto de la Unión Europea y el Consejo de Europa. Países participantes/áreas: Albania, Bosnia y Herzegovina, Montenegro, Macedonia del Norte, Serbia, Turquía y Kosovo* Objetivo: seguir fortaleciendo la capacidad de las autoridades de los países y áreas del proyecto para buscar, incautar y decomisar el producto de la ciberdelincuencia y prevenir el blanqueo de dinero en Internet, así como para asegurar la obtención de pruebas electrónicas. *Esta designación se entiende sin perjuicio de las posiciones sobre su estatuto y está en consonancia con la RCSNU 1244 y con el dictamen de la CIJ sobre la declaración de independencia de Kosovo. </a:t>
            </a:r>
          </a:p>
          <a:p>
            <a:endParaRPr lang="es-ES" sz="1200" kern="1200" dirty="0">
              <a:solidFill>
                <a:schemeClr val="tx1"/>
              </a:solidFill>
              <a:latin typeface="+mn-lt"/>
              <a:ea typeface="MS PGothic" pitchFamily="34" charset="-128"/>
              <a:cs typeface="ＭＳ Ｐゴシック" charset="0"/>
            </a:endParaRPr>
          </a:p>
          <a:p>
            <a:r>
              <a:rPr lang="es-ES" sz="1200" b="1" kern="1200" dirty="0" err="1">
                <a:solidFill>
                  <a:schemeClr val="tx1"/>
                </a:solidFill>
                <a:latin typeface="+mn-lt"/>
              </a:rPr>
              <a:t>CyberSouth</a:t>
            </a:r>
            <a:r>
              <a:rPr lang="es-ES" dirty="0"/>
              <a:t> </a:t>
            </a:r>
            <a:r>
              <a:rPr lang="es-ES" sz="1200" kern="1200" dirty="0">
                <a:solidFill>
                  <a:schemeClr val="tx1"/>
                </a:solidFill>
                <a:latin typeface="+mn-lt"/>
              </a:rPr>
              <a:t>es un proyecto conjunto de la Unión Europea (Instrumento de Vecindad Europea) y el Consejo de Europa. El objetivo de </a:t>
            </a:r>
            <a:r>
              <a:rPr lang="es-ES" sz="1200" kern="1200" dirty="0" err="1">
                <a:solidFill>
                  <a:schemeClr val="tx1"/>
                </a:solidFill>
                <a:latin typeface="+mn-lt"/>
              </a:rPr>
              <a:t>CyberSouth</a:t>
            </a:r>
            <a:r>
              <a:rPr lang="es-ES" sz="1200" kern="1200" dirty="0">
                <a:solidFill>
                  <a:schemeClr val="tx1"/>
                </a:solidFill>
                <a:latin typeface="+mn-lt"/>
              </a:rPr>
              <a:t> es fortalecer la legislación y las capacidades institucionales en materia de ciberdelincuencia y pruebas electrónicas en la región de la Vecindad Meridional, en consonancia con los requisitos de los derechos humanos y el Estado de Derecho. </a:t>
            </a:r>
          </a:p>
          <a:p>
            <a:r>
              <a:rPr lang="es-ES" sz="1200" kern="1200" dirty="0">
                <a:solidFill>
                  <a:schemeClr val="tx1"/>
                </a:solidFill>
                <a:latin typeface="+mn-lt"/>
              </a:rPr>
              <a:t>Área del proyecto: región Vecindad Meridional </a:t>
            </a:r>
          </a:p>
          <a:p>
            <a:r>
              <a:rPr lang="es-ES" sz="1200" kern="1200" dirty="0">
                <a:solidFill>
                  <a:schemeClr val="tx1"/>
                </a:solidFill>
                <a:latin typeface="+mn-lt"/>
              </a:rPr>
              <a:t>Áreas prioritarias iniciales: Argelia, Jordania, Líbano, Marruecos y Túnez </a:t>
            </a:r>
          </a:p>
          <a:p>
            <a:r>
              <a:rPr lang="es-ES" sz="1200" kern="1200" dirty="0">
                <a:solidFill>
                  <a:schemeClr val="tx1"/>
                </a:solidFill>
                <a:latin typeface="+mn-lt"/>
              </a:rPr>
              <a:t>Objetivos: </a:t>
            </a:r>
          </a:p>
          <a:p>
            <a:pPr marL="228600" indent="-228600">
              <a:buAutoNum type="arabicPeriod"/>
            </a:pPr>
            <a:r>
              <a:rPr lang="es-ES" sz="1200" kern="1200" dirty="0">
                <a:solidFill>
                  <a:schemeClr val="tx1"/>
                </a:solidFill>
                <a:latin typeface="+mn-lt"/>
              </a:rPr>
              <a:t>Legislación </a:t>
            </a:r>
          </a:p>
          <a:p>
            <a:pPr marL="228600" indent="-228600">
              <a:buAutoNum type="arabicPeriod"/>
            </a:pPr>
            <a:r>
              <a:rPr lang="es-ES" sz="1200" kern="1200" dirty="0">
                <a:solidFill>
                  <a:schemeClr val="tx1"/>
                </a:solidFill>
                <a:latin typeface="+mn-lt"/>
              </a:rPr>
              <a:t>Servicios especializados y cooperación interinstitucional y público-privada </a:t>
            </a:r>
          </a:p>
          <a:p>
            <a:pPr marL="228600" indent="-228600">
              <a:buAutoNum type="arabicPeriod"/>
            </a:pPr>
            <a:r>
              <a:rPr lang="es-ES" sz="1200" kern="1200" dirty="0">
                <a:solidFill>
                  <a:schemeClr val="tx1"/>
                </a:solidFill>
                <a:latin typeface="+mn-lt"/>
              </a:rPr>
              <a:t>Formación judicial </a:t>
            </a:r>
          </a:p>
          <a:p>
            <a:pPr marL="228600" indent="-228600">
              <a:buAutoNum type="arabicPeriod"/>
            </a:pPr>
            <a:r>
              <a:rPr lang="es-ES" sz="1200" kern="1200" dirty="0">
                <a:solidFill>
                  <a:schemeClr val="tx1"/>
                </a:solidFill>
                <a:latin typeface="+mn-lt"/>
              </a:rPr>
              <a:t>Cooperación internacional </a:t>
            </a:r>
          </a:p>
          <a:p>
            <a:pPr marL="228600" indent="-228600">
              <a:buAutoNum type="arabicPeriod"/>
            </a:pPr>
            <a:r>
              <a:rPr lang="es-ES" sz="1200" kern="1200" dirty="0">
                <a:solidFill>
                  <a:schemeClr val="tx1"/>
                </a:solidFill>
                <a:latin typeface="+mn-lt"/>
              </a:rPr>
              <a:t>Prioridades estratégicas en materia de ciberdelincuencia y pruebas electrónicas</a:t>
            </a:r>
          </a:p>
          <a:p>
            <a:pPr marL="228600" indent="-228600">
              <a:buAutoNum type="arabicPeriod"/>
            </a:pPr>
            <a:endParaRPr lang="es-ES" sz="1200" kern="1200" dirty="0">
              <a:solidFill>
                <a:schemeClr val="tx1"/>
              </a:solidFill>
              <a:latin typeface="+mn-lt"/>
              <a:ea typeface="MS PGothic" pitchFamily="34" charset="-128"/>
              <a:cs typeface="ＭＳ Ｐゴシック" charset="0"/>
            </a:endParaRPr>
          </a:p>
          <a:p>
            <a:pPr marL="0" indent="0">
              <a:buNone/>
            </a:pPr>
            <a:r>
              <a:rPr lang="es-ES" sz="1200" b="1" kern="1200" dirty="0" err="1">
                <a:solidFill>
                  <a:schemeClr val="tx1"/>
                </a:solidFill>
                <a:latin typeface="+mn-lt"/>
              </a:rPr>
              <a:t>End</a:t>
            </a:r>
            <a:r>
              <a:rPr lang="es-ES" sz="1200" b="1" kern="1200" dirty="0">
                <a:solidFill>
                  <a:schemeClr val="tx1"/>
                </a:solidFill>
                <a:latin typeface="+mn-lt"/>
              </a:rPr>
              <a:t> Online Child Sexual </a:t>
            </a:r>
            <a:r>
              <a:rPr lang="es-ES" sz="1200" b="1" kern="1200" dirty="0" err="1">
                <a:solidFill>
                  <a:schemeClr val="tx1"/>
                </a:solidFill>
                <a:latin typeface="+mn-lt"/>
              </a:rPr>
              <a:t>Exploitation</a:t>
            </a:r>
            <a:r>
              <a:rPr lang="es-ES" sz="1200" b="1" kern="1200" dirty="0">
                <a:solidFill>
                  <a:schemeClr val="tx1"/>
                </a:solidFill>
                <a:latin typeface="+mn-lt"/>
              </a:rPr>
              <a:t> and </a:t>
            </a:r>
            <a:r>
              <a:rPr lang="es-ES" sz="1200" b="1" kern="1200" dirty="0" err="1">
                <a:solidFill>
                  <a:schemeClr val="tx1"/>
                </a:solidFill>
                <a:latin typeface="+mn-lt"/>
              </a:rPr>
              <a:t>Abuse@Europe</a:t>
            </a:r>
            <a:r>
              <a:rPr lang="es-ES" sz="1200" b="1" kern="1200" dirty="0">
                <a:solidFill>
                  <a:schemeClr val="tx1"/>
                </a:solidFill>
                <a:latin typeface="+mn-lt"/>
              </a:rPr>
              <a:t> (</a:t>
            </a:r>
            <a:r>
              <a:rPr lang="es-ES" sz="1200" b="1" kern="1200" dirty="0" err="1">
                <a:solidFill>
                  <a:schemeClr val="tx1"/>
                </a:solidFill>
                <a:latin typeface="+mn-lt"/>
              </a:rPr>
              <a:t>EndOCSEA@Europe</a:t>
            </a:r>
            <a:r>
              <a:rPr lang="es-ES" sz="1200" b="1" kern="1200" dirty="0">
                <a:solidFill>
                  <a:schemeClr val="tx1"/>
                </a:solidFill>
                <a:latin typeface="+mn-lt"/>
              </a:rPr>
              <a:t>) </a:t>
            </a:r>
            <a:r>
              <a:rPr lang="es-ES" sz="1200" b="0" kern="1200" dirty="0">
                <a:solidFill>
                  <a:schemeClr val="tx1"/>
                </a:solidFill>
                <a:latin typeface="+mn-lt"/>
              </a:rPr>
              <a:t>es un proyecto que ejecuta la División de Derechos del Niño del Consejo de Europa, en cooperación con la Oficina del Programa de Lucha contra la Ciberdelincuencia (C-PROC) de Bucarest, Rumania.  </a:t>
            </a:r>
          </a:p>
          <a:p>
            <a:pPr marL="0" indent="0">
              <a:buNone/>
            </a:pPr>
            <a:r>
              <a:rPr lang="es-ES" sz="1200" b="0" kern="1200" dirty="0">
                <a:solidFill>
                  <a:schemeClr val="tx1"/>
                </a:solidFill>
                <a:latin typeface="+mn-lt"/>
              </a:rPr>
              <a:t>Objetivo: </a:t>
            </a:r>
          </a:p>
          <a:p>
            <a:pPr marL="0" indent="0">
              <a:buNone/>
            </a:pPr>
            <a:r>
              <a:rPr lang="es-ES" sz="1200" b="0" kern="1200" dirty="0">
                <a:solidFill>
                  <a:schemeClr val="tx1"/>
                </a:solidFill>
                <a:latin typeface="+mn-lt"/>
              </a:rPr>
              <a:t>El objetivo principal de este proyecto es asegurar la protección de los derechos de los niños a través de una cooperación multinacional, interdisciplinaria y transectorial eficaz y de medidas adaptadas a los niños con el fin de prevenir y combatir la explotación y el abuso sexuales de los niños gracias a las TIC (OCSEA) a nivel paneuropeo. </a:t>
            </a:r>
          </a:p>
          <a:p>
            <a:pPr marL="0" indent="0">
              <a:buNone/>
            </a:pPr>
            <a:r>
              <a:rPr lang="es-ES" sz="1200" b="0" kern="1200" dirty="0">
                <a:solidFill>
                  <a:schemeClr val="tx1"/>
                </a:solidFill>
                <a:latin typeface="+mn-lt"/>
              </a:rPr>
              <a:t>El proyecto incluye tres componentes que se refuerzan mutuamente, cada uno de ellos con el objetivo de: </a:t>
            </a:r>
          </a:p>
          <a:p>
            <a:pPr marL="228600" indent="-228600">
              <a:buAutoNum type="arabicPeriod"/>
            </a:pPr>
            <a:r>
              <a:rPr lang="es-ES" sz="1200" b="0" kern="1200" dirty="0">
                <a:solidFill>
                  <a:schemeClr val="tx1"/>
                </a:solidFill>
                <a:latin typeface="+mn-lt"/>
              </a:rPr>
              <a:t>crear entornos propicios para la colaboración intersectorial y multidisciplinar a nivel nacional y regional, mediante el fortalecimiento de las estructuras nacionales de gobernanza y la realización de análisis de situación de los riesgos y las respuestas del OCSEA en contextos nacionales y paneuropeos;</a:t>
            </a:r>
          </a:p>
          <a:p>
            <a:pPr marL="228600" indent="-228600">
              <a:buAutoNum type="arabicPeriod"/>
            </a:pPr>
            <a:r>
              <a:rPr lang="es-ES" sz="1200" b="0" kern="1200" dirty="0">
                <a:solidFill>
                  <a:schemeClr val="tx1"/>
                </a:solidFill>
                <a:latin typeface="+mn-lt"/>
              </a:rPr>
              <a:t>apoyar las reformas legislativas y de procedimiento, la formación y la mejora de las capacidades de los funcionarios encargados de hacer cumplir la ley, la judicatura y la fiscalía, y promover la cooperación interinstitucional multidisciplinar con el fin de prestar un apoyo integral a las víctimas; </a:t>
            </a:r>
          </a:p>
          <a:p>
            <a:pPr marL="228600" indent="-228600">
              <a:buAutoNum type="arabicPeriod"/>
            </a:pPr>
            <a:r>
              <a:rPr lang="es-ES" sz="1200" b="0" kern="1200" dirty="0">
                <a:solidFill>
                  <a:schemeClr val="tx1"/>
                </a:solidFill>
                <a:latin typeface="+mn-lt"/>
              </a:rPr>
              <a:t>abordar las capacidades de la sociedad haciendo hincapié en la sensibilización, la educación de los grupos objetivo clave y el empoderamiento de los niños.</a:t>
            </a:r>
          </a:p>
          <a:p>
            <a:pPr marL="0" indent="0">
              <a:buNone/>
            </a:pPr>
            <a:r>
              <a:rPr lang="es-ES" sz="1200" b="0" kern="1200" dirty="0">
                <a:solidFill>
                  <a:schemeClr val="tx1"/>
                </a:solidFill>
                <a:latin typeface="+mn-lt"/>
              </a:rPr>
              <a:t>Este proyecto, que se ejecuta en el marco de la Estrategia del Consejo de Europa para los Derechos del Niño (2016-2021), apoyará la aplicación de las normas internacionales y europeas pertinentes, en particular el Convenio del Consejo de Europa para la Protección de los Niños contra la Explotación y el Abuso Sexual (Convenio de Lanzarote), y ocho de las capacidades que se indican en el Modelo de Respuesta Nacional de </a:t>
            </a:r>
            <a:r>
              <a:rPr lang="es-ES" sz="1200" b="0" kern="1200" dirty="0" err="1">
                <a:solidFill>
                  <a:schemeClr val="tx1"/>
                </a:solidFill>
                <a:latin typeface="+mn-lt"/>
              </a:rPr>
              <a:t>WePROTECT</a:t>
            </a:r>
            <a:r>
              <a:rPr lang="es-ES" sz="1200" b="0" kern="1200" dirty="0">
                <a:solidFill>
                  <a:schemeClr val="tx1"/>
                </a:solidFill>
                <a:latin typeface="+mn-lt"/>
              </a:rPr>
              <a:t>.</a:t>
            </a:r>
          </a:p>
          <a:p>
            <a:pPr marL="0" indent="0">
              <a:buNone/>
            </a:pPr>
            <a:r>
              <a:rPr lang="es-ES" sz="1200" b="0" kern="1200" dirty="0">
                <a:solidFill>
                  <a:schemeClr val="tx1"/>
                </a:solidFill>
                <a:latin typeface="+mn-lt"/>
              </a:rPr>
              <a:t>Beneficiarios: </a:t>
            </a:r>
          </a:p>
          <a:p>
            <a:pPr marL="0" indent="0">
              <a:buNone/>
            </a:pPr>
            <a:r>
              <a:rPr lang="es-ES" sz="1200" b="0" kern="1200" dirty="0">
                <a:solidFill>
                  <a:schemeClr val="tx1"/>
                </a:solidFill>
                <a:latin typeface="+mn-lt"/>
              </a:rPr>
              <a:t>Los 47 Estados miembros del Consejo de Europa, especialmente Albania, Armenia, Azerbaiyán, Bosnia y Herzegovina, Georgia, la República de Moldova, Montenegro, Serbia, Turquía, Ucrania</a:t>
            </a:r>
          </a:p>
          <a:p>
            <a:pPr marL="0" indent="0">
              <a:buNone/>
            </a:pPr>
            <a:endParaRPr lang="es-ES" sz="1200" b="1" kern="1200" dirty="0">
              <a:solidFill>
                <a:schemeClr val="tx1"/>
              </a:solidFill>
              <a:latin typeface="+mn-lt"/>
              <a:ea typeface="MS PGothic" pitchFamily="34" charset="-128"/>
              <a:cs typeface="ＭＳ Ｐゴシック" charset="0"/>
            </a:endParaRPr>
          </a:p>
          <a:p>
            <a:pPr marL="0" indent="0">
              <a:buNone/>
            </a:pPr>
            <a:endParaRPr lang="es-ES" sz="1200" b="1" kern="1200" dirty="0">
              <a:solidFill>
                <a:schemeClr val="tx1"/>
              </a:solidFill>
              <a:latin typeface="+mn-lt"/>
              <a:ea typeface="MS PGothic" pitchFamily="34" charset="-128"/>
              <a:cs typeface="ＭＳ Ｐゴシック" charset="0"/>
            </a:endParaRPr>
          </a:p>
          <a:p>
            <a:pPr marL="0" indent="0">
              <a:buNone/>
            </a:pPr>
            <a:r>
              <a:rPr lang="es-ES" sz="1200" b="1" kern="1200" dirty="0" err="1">
                <a:solidFill>
                  <a:schemeClr val="tx1"/>
                </a:solidFill>
                <a:latin typeface="+mn-lt"/>
              </a:rPr>
              <a:t>Cybercrime@Octopus</a:t>
            </a:r>
            <a:r>
              <a:rPr lang="es-ES" dirty="0"/>
              <a:t> </a:t>
            </a:r>
            <a:r>
              <a:rPr lang="es-ES" sz="1200" kern="1200" dirty="0">
                <a:solidFill>
                  <a:schemeClr val="tx1"/>
                </a:solidFill>
                <a:latin typeface="+mn-lt"/>
              </a:rPr>
              <a:t>es un proyecto del Consejo de Europa que se basa en contribuciones voluntarias con el objetivo de ayudar a los países de todo el mundo a aplicar el Convenio de Budapest sobre la Ciberdelincuencia y reforzar la protección de los datos y las garantías del Estado de Derecho </a:t>
            </a:r>
          </a:p>
          <a:p>
            <a:pPr marL="0" indent="0">
              <a:buNone/>
            </a:pPr>
            <a:r>
              <a:rPr lang="es-ES" sz="1200" kern="1200" dirty="0">
                <a:solidFill>
                  <a:schemeClr val="tx1"/>
                </a:solidFill>
                <a:latin typeface="+mn-lt"/>
              </a:rPr>
              <a:t>Se esperan resultados en los siguientes ámbitos: </a:t>
            </a:r>
          </a:p>
          <a:p>
            <a:pPr marL="228600" indent="-228600">
              <a:buAutoNum type="arabicPeriod"/>
            </a:pPr>
            <a:r>
              <a:rPr lang="es-ES" sz="1200" kern="1200" dirty="0">
                <a:solidFill>
                  <a:schemeClr val="tx1"/>
                </a:solidFill>
                <a:latin typeface="+mn-lt"/>
              </a:rPr>
              <a:t>Asegurar la organización de las conferencias anuales </a:t>
            </a:r>
            <a:r>
              <a:rPr lang="es-ES" sz="1200" kern="1200" dirty="0" err="1">
                <a:solidFill>
                  <a:schemeClr val="tx1"/>
                </a:solidFill>
                <a:latin typeface="+mn-lt"/>
              </a:rPr>
              <a:t>Octopus</a:t>
            </a:r>
            <a:endParaRPr lang="es-ES" sz="1200" kern="1200" dirty="0">
              <a:solidFill>
                <a:schemeClr val="tx1"/>
              </a:solidFill>
              <a:latin typeface="+mn-lt"/>
            </a:endParaRPr>
          </a:p>
          <a:p>
            <a:pPr marL="228600" indent="-228600">
              <a:buAutoNum type="arabicPeriod"/>
            </a:pPr>
            <a:r>
              <a:rPr lang="es-ES" sz="1200" kern="1200" dirty="0">
                <a:solidFill>
                  <a:schemeClr val="tx1"/>
                </a:solidFill>
                <a:latin typeface="+mn-lt"/>
              </a:rPr>
              <a:t>Cofinanciar y apoyar el funcionamiento del Comité del Convenio sobre la Ciberdelincuencia con la ampliación de sus miembros, funciones y número de reuniones</a:t>
            </a:r>
          </a:p>
          <a:p>
            <a:pPr marL="228600" indent="-228600">
              <a:buAutoNum type="arabicPeriod"/>
            </a:pPr>
            <a:r>
              <a:rPr lang="es-ES" sz="1200" kern="1200" dirty="0">
                <a:solidFill>
                  <a:schemeClr val="tx1"/>
                </a:solidFill>
                <a:latin typeface="+mn-lt"/>
              </a:rPr>
              <a:t>Proporcionar asesoramiento y otro tipo de asistencia a los países que están preparados para aplicar el Convenio de Budapest y los instrumentos conexos en materia de protección de datos y protección de los niños. </a:t>
            </a:r>
          </a:p>
          <a:p>
            <a:pPr marL="0" indent="0">
              <a:buNone/>
            </a:pPr>
            <a:r>
              <a:rPr lang="es-ES" sz="1200" kern="1200" dirty="0">
                <a:solidFill>
                  <a:schemeClr val="tx1"/>
                </a:solidFill>
                <a:latin typeface="+mn-lt"/>
              </a:rPr>
              <a:t>Duración del proyecto: 1 de enero de 2014 - 31 de diciembre de 2020.</a:t>
            </a:r>
          </a:p>
          <a:p>
            <a:endParaRPr lang="en-US"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12</a:t>
            </a:fld>
            <a:endParaRPr lang="es-ES" altLang="en-US"/>
          </a:p>
        </p:txBody>
      </p:sp>
    </p:spTree>
    <p:extLst>
      <p:ext uri="{BB962C8B-B14F-4D97-AF65-F5344CB8AC3E}">
        <p14:creationId xmlns:p14="http://schemas.microsoft.com/office/powerpoint/2010/main" val="32147096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dirty="0"/>
              <a:t>Esta es la diapositiva introductoria de la segunda parte de la sesión. El formador debe explicar que en esta parte se explicarán los elementos fundamentales de un tratado de ciberdelincuencia. Tras enumerar los diferentes elementos necesarios para un tratado eficaz sobre ciberdelincuencia, en las diapositivas se presenta una comparación del Convenio de Budapest con otros tratados regionales con el fin de demostrar que el Convenio de Budapest es el tratado más eficaz en materia de ciberdelincuencia.</a:t>
            </a:r>
          </a:p>
          <a:p>
            <a:endParaRPr lang="en-GB" sz="1200"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13</a:t>
            </a:fld>
            <a:endParaRPr lang="es-ES" altLang="en-US"/>
          </a:p>
        </p:txBody>
      </p:sp>
    </p:spTree>
    <p:extLst>
      <p:ext uri="{BB962C8B-B14F-4D97-AF65-F5344CB8AC3E}">
        <p14:creationId xmlns:p14="http://schemas.microsoft.com/office/powerpoint/2010/main" val="27301371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sz="1200" kern="1200" dirty="0">
                <a:solidFill>
                  <a:schemeClr val="tx1"/>
                </a:solidFill>
                <a:latin typeface="+mn-lt"/>
              </a:rPr>
              <a:t>Esta diapositiva pretende ofrecer información sobre el panorama internacional con respecto a la ciberdelincuencia y la cooperación internacional. En la diapositiva aparecen los siguientes logotipos:</a:t>
            </a:r>
          </a:p>
          <a:p>
            <a:pPr marL="228600" marR="0" lvl="0" indent="-228600" algn="l" defTabSz="457200" rtl="0" eaLnBrk="0" fontAlgn="base" latinLnBrk="0" hangingPunct="0">
              <a:lnSpc>
                <a:spcPct val="100000"/>
              </a:lnSpc>
              <a:spcBef>
                <a:spcPct val="30000"/>
              </a:spcBef>
              <a:spcAft>
                <a:spcPct val="0"/>
              </a:spcAft>
              <a:buClrTx/>
              <a:buSzTx/>
              <a:buFontTx/>
              <a:buAutoNum type="arabicPeriod"/>
              <a:tabLst/>
              <a:defRPr/>
            </a:pPr>
            <a:r>
              <a:rPr lang="es-ES" sz="1200" kern="1200" dirty="0">
                <a:solidFill>
                  <a:schemeClr val="tx1"/>
                </a:solidFill>
                <a:latin typeface="+mn-lt"/>
              </a:rPr>
              <a:t>Naciones Unidas / Oficina de las Naciones Unidas contra la Droga y el Delito (Convención de las Naciones Unidas contra la Delincuencia Organizada Transnacional, Convención de las Naciones Unidas contra la Corrupción) </a:t>
            </a:r>
          </a:p>
          <a:p>
            <a:pPr marL="228600" indent="-228600">
              <a:buAutoNum type="arabicPeriod"/>
            </a:pPr>
            <a:r>
              <a:rPr lang="es-ES" sz="1200" kern="1200" dirty="0">
                <a:solidFill>
                  <a:schemeClr val="tx1"/>
                </a:solidFill>
                <a:latin typeface="+mn-lt"/>
              </a:rPr>
              <a:t>Organización de Cooperación de Shanghái (Acuerdo de Cooperación en el Ámbito de la Seguridad de la Información)</a:t>
            </a:r>
            <a:endParaRPr lang="es-ES" sz="1200" kern="1200" dirty="0">
              <a:solidFill>
                <a:schemeClr val="tx1"/>
              </a:solidFill>
              <a:latin typeface="+mn-lt"/>
              <a:ea typeface="MS PGothic" pitchFamily="34" charset="-128"/>
              <a:cs typeface="ＭＳ Ｐゴシック" charset="0"/>
            </a:endParaRPr>
          </a:p>
          <a:p>
            <a:pPr marL="228600" indent="-228600">
              <a:buAutoNum type="arabicPeriod"/>
            </a:pPr>
            <a:r>
              <a:rPr lang="es-ES" sz="1200" kern="1200" dirty="0">
                <a:solidFill>
                  <a:schemeClr val="tx1"/>
                </a:solidFill>
                <a:latin typeface="+mn-lt"/>
              </a:rPr>
              <a:t>La Commonwealth (Ley Modelo de la Commonwealth sobre Delitos Informáticos y Relacionados con la informática y el Plan de la Commonwealth sobre Asistencia Recíproca en Asuntos Penales - Plan de Harare)</a:t>
            </a:r>
          </a:p>
          <a:p>
            <a:pPr marL="228600" indent="-228600">
              <a:buAutoNum type="arabicPeriod"/>
            </a:pPr>
            <a:r>
              <a:rPr lang="es-ES" sz="1200" kern="1200" dirty="0">
                <a:solidFill>
                  <a:schemeClr val="tx1"/>
                </a:solidFill>
                <a:latin typeface="+mn-lt"/>
              </a:rPr>
              <a:t>Modelos de la UIT (leyes modelo ICT4PAC/SADC/HIPCAR)</a:t>
            </a:r>
          </a:p>
          <a:p>
            <a:pPr marL="228600" indent="-228600">
              <a:buAutoNum type="arabicPeriod"/>
            </a:pPr>
            <a:r>
              <a:rPr lang="es-ES" sz="1200" kern="1200" dirty="0">
                <a:solidFill>
                  <a:schemeClr val="tx1"/>
                </a:solidFill>
                <a:latin typeface="+mn-lt"/>
              </a:rPr>
              <a:t>Unión Africana (Convenio de Malabo sobre Ciberseguridad y Protección de Datos Personales)</a:t>
            </a:r>
          </a:p>
          <a:p>
            <a:pPr marL="228600" indent="-228600">
              <a:buAutoNum type="arabicPeriod"/>
            </a:pPr>
            <a:r>
              <a:rPr lang="es-ES" sz="1200" kern="1200" dirty="0">
                <a:solidFill>
                  <a:schemeClr val="tx1"/>
                </a:solidFill>
                <a:latin typeface="+mn-lt"/>
              </a:rPr>
              <a:t>Liga Árabe (Convenio sobre la Lucha contra los Delitos Informáticos)</a:t>
            </a:r>
          </a:p>
          <a:p>
            <a:pPr marL="228600" indent="-228600">
              <a:buAutoNum type="arabicPeriod"/>
            </a:pPr>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14</a:t>
            </a:fld>
            <a:endParaRPr lang="es-ES" altLang="en-US"/>
          </a:p>
        </p:txBody>
      </p:sp>
    </p:spTree>
    <p:extLst>
      <p:ext uri="{BB962C8B-B14F-4D97-AF65-F5344CB8AC3E}">
        <p14:creationId xmlns:p14="http://schemas.microsoft.com/office/powerpoint/2010/main" val="18956859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sz="1200" kern="1200" dirty="0">
                <a:solidFill>
                  <a:schemeClr val="tx1"/>
                </a:solidFill>
                <a:latin typeface="+mn-lt"/>
              </a:rPr>
              <a:t>En esta diapositiva se enumeran los elementos fundamentales de un modelo de ciberdelincuencia. El formador debe explicar que los diferentes instrumentos internacionales y regionales relacionados con la ciberdelincuencia y las pruebas electrónicas se evaluarán en función de esta norma. </a:t>
            </a:r>
          </a:p>
          <a:p>
            <a:endParaRPr lang="es-ES" sz="1200" kern="1200" dirty="0">
              <a:solidFill>
                <a:schemeClr val="tx1"/>
              </a:solidFill>
              <a:latin typeface="+mn-lt"/>
              <a:ea typeface="MS PGothic" pitchFamily="34" charset="-128"/>
              <a:cs typeface="ＭＳ Ｐゴシック" charset="0"/>
            </a:endParaRPr>
          </a:p>
          <a:p>
            <a:r>
              <a:rPr lang="es-ES" sz="1200" kern="1200" dirty="0">
                <a:solidFill>
                  <a:schemeClr val="tx1"/>
                </a:solidFill>
                <a:latin typeface="+mn-lt"/>
              </a:rPr>
              <a:t>Un tratado sobre ciberdelincuencia debe ser un instrumento global porque la ciberdelincuencia y las pruebas electrónicas, por su propia naturaleza, son un fenómeno global que no se limita a ningún país. Un instrumento global con un marco operativo y funcional no solo garantizaría la armonización de la legislación, sino también la cooperación internacional a nivel mundial. </a:t>
            </a:r>
          </a:p>
          <a:p>
            <a:endParaRPr lang="es-ES" sz="1200" kern="1200" dirty="0">
              <a:solidFill>
                <a:schemeClr val="tx1"/>
              </a:solidFill>
              <a:latin typeface="+mn-lt"/>
              <a:ea typeface="MS PGothic" pitchFamily="34" charset="-128"/>
              <a:cs typeface="ＭＳ Ｐゴシック" charset="0"/>
            </a:endParaRPr>
          </a:p>
          <a:p>
            <a:r>
              <a:rPr lang="es-ES" sz="1200" kern="1200" dirty="0">
                <a:solidFill>
                  <a:schemeClr val="tx1"/>
                </a:solidFill>
                <a:latin typeface="+mn-lt"/>
              </a:rPr>
              <a:t>Un tratado sobre ciberdelincuencia debe contar con la participación de los "países con infraestructuras" para ser eficaz. En el contexto de esta diapositiva, "países con infraestructuras" se refiere a los países que tienen la mayoría de los datos del mundo almacenados en su jurisdicción. Esto es importante, un tratado eficaz tendría que proporcionar un mecanismo jurídicamente vinculante para obligar a dichas jurisdicciones a compartir las pruebas electrónicas, ya que, sin dicho mecanismo, sería un reto para cualquier tratado facilitar la investigación y el enjuiciamiento de los ciberdelitos y otros delitos que impliquen pruebas electrónicas. </a:t>
            </a:r>
          </a:p>
          <a:p>
            <a:endParaRPr lang="es-ES" sz="1200" kern="1200" dirty="0">
              <a:solidFill>
                <a:schemeClr val="tx1"/>
              </a:solidFill>
              <a:latin typeface="+mn-lt"/>
              <a:ea typeface="MS PGothic" pitchFamily="34" charset="-128"/>
              <a:cs typeface="ＭＳ Ｐゴシック" charset="0"/>
            </a:endParaRPr>
          </a:p>
          <a:p>
            <a:r>
              <a:rPr lang="es-ES" sz="1200" kern="1200" dirty="0">
                <a:solidFill>
                  <a:schemeClr val="tx1"/>
                </a:solidFill>
                <a:latin typeface="+mn-lt"/>
              </a:rPr>
              <a:t>Un tratado sobre ciberdelincuencia también debería contar con definiciones exhaustivas, delitos (disposiciones de derecho sustantivo).</a:t>
            </a:r>
          </a:p>
          <a:p>
            <a:endParaRPr lang="es-ES" sz="1200" kern="1200" dirty="0">
              <a:solidFill>
                <a:schemeClr val="tx1"/>
              </a:solidFill>
              <a:latin typeface="+mn-lt"/>
              <a:ea typeface="MS PGothic" pitchFamily="34" charset="-128"/>
              <a:cs typeface="ＭＳ Ｐゴシック" charset="0"/>
            </a:endParaRPr>
          </a:p>
          <a:p>
            <a:r>
              <a:rPr lang="es-ES" sz="1200" kern="1200" dirty="0">
                <a:solidFill>
                  <a:schemeClr val="tx1"/>
                </a:solidFill>
                <a:latin typeface="+mn-lt"/>
              </a:rPr>
              <a:t>También debería contar con poderes procesales (medidas de investigación) relacionados con la ciberdelincuencia y las pruebas electrónicas en general. </a:t>
            </a:r>
          </a:p>
          <a:p>
            <a:endParaRPr lang="es-ES" sz="1200" kern="1200" dirty="0">
              <a:solidFill>
                <a:schemeClr val="tx1"/>
              </a:solidFill>
              <a:latin typeface="+mn-lt"/>
              <a:ea typeface="MS PGothic" pitchFamily="34" charset="-128"/>
              <a:cs typeface="ＭＳ Ｐゴシック" charset="0"/>
            </a:endParaRPr>
          </a:p>
          <a:p>
            <a:r>
              <a:rPr lang="es-ES" sz="1200" kern="1200" dirty="0">
                <a:solidFill>
                  <a:schemeClr val="tx1"/>
                </a:solidFill>
                <a:latin typeface="+mn-lt"/>
              </a:rPr>
              <a:t>Lo más importante es que un tratado sobre ciberdelincuencia debe contar con un mecanismo de cooperación internacional completo y jurídicamente vinculante que permita a los países hacer peticiones a otras jurisdicciones que sean parte del tratado. Esto podría realizarse a través de la cooperación utilizando redes 24x7 y/o autoridades centrales. </a:t>
            </a: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15</a:t>
            </a:fld>
            <a:endParaRPr lang="es-ES" altLang="en-US"/>
          </a:p>
        </p:txBody>
      </p:sp>
    </p:spTree>
    <p:extLst>
      <p:ext uri="{BB962C8B-B14F-4D97-AF65-F5344CB8AC3E}">
        <p14:creationId xmlns:p14="http://schemas.microsoft.com/office/powerpoint/2010/main" val="2894451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sz="1200" kern="1200" dirty="0">
                <a:solidFill>
                  <a:schemeClr val="tx1"/>
                </a:solidFill>
                <a:latin typeface="+mn-lt"/>
              </a:rPr>
              <a:t>Esta diapositiva muestra los aspectos fundamentales de un tratado de ciberdelincuencia en forma de gráfico circular. Son los siguientes:</a:t>
            </a:r>
          </a:p>
          <a:p>
            <a:pPr marL="228600" indent="-228600">
              <a:buAutoNum type="arabicPeriod"/>
            </a:pPr>
            <a:r>
              <a:rPr lang="es-ES" sz="1200" kern="1200" dirty="0">
                <a:solidFill>
                  <a:schemeClr val="tx1"/>
                </a:solidFill>
                <a:latin typeface="+mn-lt"/>
              </a:rPr>
              <a:t>Delitos (disposiciones de derecho sustantivo)</a:t>
            </a:r>
          </a:p>
          <a:p>
            <a:pPr marL="228600" indent="-228600">
              <a:buAutoNum type="arabicPeriod"/>
            </a:pPr>
            <a:r>
              <a:rPr lang="es-ES" sz="1200" kern="1200" dirty="0">
                <a:solidFill>
                  <a:schemeClr val="tx1"/>
                </a:solidFill>
                <a:latin typeface="+mn-lt"/>
              </a:rPr>
              <a:t>Poderes (medidas de procedimiento/investigación en relación con la ciberdelincuencia) </a:t>
            </a:r>
          </a:p>
          <a:p>
            <a:pPr marL="228600" indent="-228600">
              <a:buAutoNum type="arabicPeriod"/>
            </a:pPr>
            <a:r>
              <a:rPr lang="es-ES" sz="1200" kern="1200" dirty="0">
                <a:solidFill>
                  <a:schemeClr val="tx1"/>
                </a:solidFill>
                <a:latin typeface="+mn-lt"/>
              </a:rPr>
              <a:t>Pruebas electrónicas (aplicabilidad de los poderes para la obtención de pruebas electrónicas para todo tipo de delitos, incluidos los que no son ciberdelitos)</a:t>
            </a:r>
          </a:p>
          <a:p>
            <a:pPr marL="228600" indent="-228600">
              <a:buAutoNum type="arabicPeriod"/>
            </a:pPr>
            <a:r>
              <a:rPr lang="es-ES" sz="1200" kern="1200" dirty="0">
                <a:solidFill>
                  <a:schemeClr val="tx1"/>
                </a:solidFill>
                <a:latin typeface="+mn-lt"/>
              </a:rPr>
              <a:t>Salvaguardias/libertades civiles/derechos humanos (condiciones procesales y salvaguardias)</a:t>
            </a:r>
          </a:p>
          <a:p>
            <a:pPr marL="228600" indent="-228600">
              <a:buAutoNum type="arabicPeriod"/>
            </a:pPr>
            <a:r>
              <a:rPr lang="es-ES" sz="1200" kern="1200" dirty="0">
                <a:solidFill>
                  <a:schemeClr val="tx1"/>
                </a:solidFill>
                <a:latin typeface="+mn-lt"/>
              </a:rPr>
              <a:t>Operativos [punto de contacto 24/7]</a:t>
            </a:r>
          </a:p>
          <a:p>
            <a:pPr marL="228600" indent="-228600">
              <a:buAutoNum type="arabicPeriod"/>
            </a:pPr>
            <a:r>
              <a:rPr lang="es-ES" sz="1200" kern="1200" dirty="0">
                <a:solidFill>
                  <a:schemeClr val="tx1"/>
                </a:solidFill>
                <a:latin typeface="+mn-lt"/>
              </a:rPr>
              <a:t>Disposiciones de cooperación internacional</a:t>
            </a:r>
          </a:p>
          <a:p>
            <a:endParaRPr lang="es-ES" sz="1200" kern="1200" dirty="0">
              <a:solidFill>
                <a:schemeClr val="tx1"/>
              </a:solidFill>
              <a:latin typeface="+mn-lt"/>
              <a:ea typeface="MS PGothic" pitchFamily="34" charset="-128"/>
              <a:cs typeface="ＭＳ Ｐゴシック" charset="0"/>
            </a:endParaRPr>
          </a:p>
          <a:p>
            <a:r>
              <a:rPr lang="es-ES" sz="1200" kern="1200" dirty="0">
                <a:solidFill>
                  <a:schemeClr val="tx1"/>
                </a:solidFill>
                <a:latin typeface="+mn-lt"/>
              </a:rPr>
              <a:t>En las diapositivas siguientes se mostrará en qué medida los diferentes marcos internacionales y regionales cuentan con estos elementos. </a:t>
            </a: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16</a:t>
            </a:fld>
            <a:endParaRPr lang="es-ES" altLang="en-US"/>
          </a:p>
        </p:txBody>
      </p:sp>
    </p:spTree>
    <p:extLst>
      <p:ext uri="{BB962C8B-B14F-4D97-AF65-F5344CB8AC3E}">
        <p14:creationId xmlns:p14="http://schemas.microsoft.com/office/powerpoint/2010/main" val="10288564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Esta diapositiva muestra los aspectos fundamentales de un tratado de ciberdelincuencia en forma de gráfico circular. La animación de la diapositiva muestra que se han descrito todos los elementos del Convenio de Budapest. Además, el formador puede subrayar que el Convenio de Budapest es global y no tiene restricciones geográficas en cuanto a adhesión.</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17</a:t>
            </a:fld>
            <a:endParaRPr lang="es-ES" altLang="en-US"/>
          </a:p>
        </p:txBody>
      </p:sp>
    </p:spTree>
    <p:extLst>
      <p:ext uri="{BB962C8B-B14F-4D97-AF65-F5344CB8AC3E}">
        <p14:creationId xmlns:p14="http://schemas.microsoft.com/office/powerpoint/2010/main" val="29099460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Esta diapositiva muestra los aspectos fundamentales de un tratado de ciberdelincuencia en forma de gráfico circular. En la animación de la diapositiva se muestra cómo la Ley Modelo de la Commonwealth y el Plan de Harare cumplen con los fundamentos de un tratado sobre ciberdelincuencia.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En la diapositiva se demuestra que el Plan de Harare contempla delitos y medidas de procedimiento/investigación en relación con la ciberdelincuencia.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Sin embargo, no dispone de una red operativa 24/7 ni de disposiciones relativas a las pruebas electrónicas y no cuenta con un marco de cooperación internacional exhaustivo.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18</a:t>
            </a:fld>
            <a:endParaRPr lang="es-ES" altLang="en-US"/>
          </a:p>
        </p:txBody>
      </p:sp>
    </p:spTree>
    <p:extLst>
      <p:ext uri="{BB962C8B-B14F-4D97-AF65-F5344CB8AC3E}">
        <p14:creationId xmlns:p14="http://schemas.microsoft.com/office/powerpoint/2010/main" val="3920352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Esta diapositiva muestra los aspectos fundamentales de un tratado de ciberdelincuencia en forma de gráfico circular. En la animación de la diapositiva se muestra cómo las leyes modelo de la UIT (Leyes Modelo ICT4PAC/SADC/HIPCAR) cumplen los fundamentos de un tratado sobre ciberdelincuencia.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En la diapositiva se demuestra que el Plan de Harare contempla delitos y medidas de procedimiento/investigación en relación con la ciberdelincuencia.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Sin embargo, no dispone de una red operativa 24/7 ni de disposiciones relativas a las pruebas electrónicas y no cuenta con un marco de cooperación internacional exhaustivo.</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19</a:t>
            </a:fld>
            <a:endParaRPr lang="es-ES" altLang="en-US"/>
          </a:p>
        </p:txBody>
      </p:sp>
    </p:spTree>
    <p:extLst>
      <p:ext uri="{BB962C8B-B14F-4D97-AF65-F5344CB8AC3E}">
        <p14:creationId xmlns:p14="http://schemas.microsoft.com/office/powerpoint/2010/main" val="12562721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 </a:t>
            </a:r>
            <a:r>
              <a:rPr lang="es-ES" sz="1200" kern="1200" dirty="0">
                <a:solidFill>
                  <a:schemeClr val="tx1"/>
                </a:solidFill>
                <a:latin typeface="+mn-lt"/>
              </a:rPr>
              <a:t>Esta diapositiva muestra los aspectos fundamentales de un tratado de ciberdelincuencia en forma de gráfico circular. En la animación de la diapositiva se muestra cómo el Convenio de la Unión Africana sobre Ciberseguridad y Protección de Datos Personales (Convenio de Malabo) cumple los fundamentos de un tratado sobre ciberdelincuencia.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En la diapositiva se muestra que el Convenio de Malabo recoge varios delitos y poderes previstos en el Convenio de Budapest. Sin embargo, el Convenio de Malabo no cuenta con disposiciones vinculantes en materia de cooperación internacional, ni con disposiciones exhaustivas relativas a las pruebas electrónicas, ni con una red operativa 24/7.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El formador debería hacer hincapié en que la Convención de la UA no es incompatible con el Convenio de Budapest, sino que complementa las disposiciones de este último. Sin embargo, por sí sola, la adhesión a la Convención de la Unión Africana no proporcionaría a sus miembros todas las ventajas de formar parte de un tratado mundial completo sobre ciberdelincuencia y pruebas electrónicas.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20</a:t>
            </a:fld>
            <a:endParaRPr lang="es-ES" altLang="en-US"/>
          </a:p>
        </p:txBody>
      </p:sp>
    </p:spTree>
    <p:extLst>
      <p:ext uri="{BB962C8B-B14F-4D97-AF65-F5344CB8AC3E}">
        <p14:creationId xmlns:p14="http://schemas.microsoft.com/office/powerpoint/2010/main" val="34836091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Esta diapositiva muestra los aspectos fundamentales de un tratado de ciberdelincuencia en forma de gráfico circular. En la animación de la diapositiva se muestra cómo el Convenio de la Liga Árabe sobre la Lucha contra los Delitos Informáticos recoge la mayoría de estos aspectos, aunque hay que explicar que sus disposiciones carecen de muchas de los poderes específicos que permite el Convenio de Budapest y también carecen de un marco operativo de cooperación INTERNACIONAL (aunque puede utilizarse para la cooperación regional entre los miembros del Convenio de la Liga Árabe).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También cabe mencionar que la adhesión a este Convenio se limita a los miembros de la Liga Árabe y, por lo tanto, no es realmente un tratado mundial sobre ciberdelincuencia, cualidad esencial de un tratado global, ya que la ciberdelincuencia y las pruebas electrónicas, por su propia naturaleza, son transnacionales.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21</a:t>
            </a:fld>
            <a:endParaRPr lang="es-ES" altLang="en-US"/>
          </a:p>
        </p:txBody>
      </p:sp>
    </p:spTree>
    <p:extLst>
      <p:ext uri="{BB962C8B-B14F-4D97-AF65-F5344CB8AC3E}">
        <p14:creationId xmlns:p14="http://schemas.microsoft.com/office/powerpoint/2010/main" val="6215405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dirty="0"/>
              <a:t>Esta es la diapositiva introductoria de la tercera parte de la sesión. El formador deberá explicar que en esta parte se analizarán las ventajas del Convenio de Budapest, basándose en una reciente publicación del T-CY.</a:t>
            </a:r>
            <a:endParaRPr lang="es-ES" dirty="0"/>
          </a:p>
          <a:p>
            <a:endParaRPr lang="en-GB"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22</a:t>
            </a:fld>
            <a:endParaRPr lang="es-ES" altLang="en-US"/>
          </a:p>
        </p:txBody>
      </p:sp>
    </p:spTree>
    <p:extLst>
      <p:ext uri="{BB962C8B-B14F-4D97-AF65-F5344CB8AC3E}">
        <p14:creationId xmlns:p14="http://schemas.microsoft.com/office/powerpoint/2010/main" val="24260685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esta diapositiva se muestra una captura de pantalla de un informe publicado por el Comité del Convenio sobre la Ciberdelincuencia (T-CY) sobre los beneficios y el impacto en la práctica del Convenio de Budapest. El formador puede explicar que en las siguientes diapositivas se resumirán algunas de las principales ventajas del Convenio de Budapest, tal y como se han elaborado en este informe. </a:t>
            </a:r>
          </a:p>
          <a:p>
            <a:pPr marL="0" indent="0" eaLnBrk="1" hangingPunct="1">
              <a:spcBef>
                <a:spcPct val="0"/>
              </a:spcBef>
              <a:buFontTx/>
              <a:buNone/>
            </a:pPr>
            <a:endParaRPr lang="es-ES" dirty="0"/>
          </a:p>
          <a:p>
            <a:pPr marL="0" indent="0" eaLnBrk="1" hangingPunct="1">
              <a:spcBef>
                <a:spcPct val="0"/>
              </a:spcBef>
              <a:buFontTx/>
              <a:buNone/>
            </a:pPr>
            <a:r>
              <a:rPr lang="es-ES" dirty="0"/>
              <a:t>El informe completo está disponible aquí:  https://www.coe.int/en/web/cybercrime/-/the-budapest-convention-on-cybercrime-in-operation-new-t-cy-report</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23</a:t>
            </a:fld>
            <a:endParaRPr lang="es-ES"/>
          </a:p>
        </p:txBody>
      </p:sp>
    </p:spTree>
    <p:extLst>
      <p:ext uri="{BB962C8B-B14F-4D97-AF65-F5344CB8AC3E}">
        <p14:creationId xmlns:p14="http://schemas.microsoft.com/office/powerpoint/2010/main" val="322279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formador debe reproducir el vídeo que aparece en esta diapositiva, que introducirá a los delegados en el contenido del informe, que se ampliará en las diapositivas siguientes.</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24</a:t>
            </a:fld>
            <a:endParaRPr lang="es-ES" altLang="en-US"/>
          </a:p>
        </p:txBody>
      </p:sp>
    </p:spTree>
    <p:extLst>
      <p:ext uri="{BB962C8B-B14F-4D97-AF65-F5344CB8AC3E}">
        <p14:creationId xmlns:p14="http://schemas.microsoft.com/office/powerpoint/2010/main" val="39998560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esta diapositiva se muestra cómo el Convenio de Budapest ha repercutido en las legislaciones nacionales de países de todo el mundo. Es importante destacar que el Convenio de Budapest no solo ha repercutido en la legislación de sus partes, sino también en la de los países que no son parte en el Convenio de Budapest, que lo utilizan cada vez más como directriz para reformar su legislación. </a:t>
            </a:r>
          </a:p>
          <a:p>
            <a:pPr marL="0" indent="0" eaLnBrk="1" hangingPunct="1">
              <a:spcBef>
                <a:spcPct val="0"/>
              </a:spcBef>
              <a:buFontTx/>
              <a:buNone/>
            </a:pPr>
            <a:endParaRPr lang="es-ES" dirty="0"/>
          </a:p>
          <a:p>
            <a:pPr marL="0" indent="0" eaLnBrk="1" hangingPunct="1">
              <a:spcBef>
                <a:spcPct val="0"/>
              </a:spcBef>
              <a:buFontTx/>
              <a:buNone/>
            </a:pPr>
            <a:r>
              <a:rPr lang="es-ES" dirty="0"/>
              <a:t>En la diapositiva se muestran las estadísticas del informe del T-CY, entre las que se incluye que el 39% de todos los Estados tienen algún tipo de relación con el Convenio de Budapest, ya sea porque se han adherido, lo han firmado o han sido invitados a adherirse a él. </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25</a:t>
            </a:fld>
            <a:endParaRPr lang="es-ES"/>
          </a:p>
        </p:txBody>
      </p:sp>
    </p:spTree>
    <p:extLst>
      <p:ext uri="{BB962C8B-B14F-4D97-AF65-F5344CB8AC3E}">
        <p14:creationId xmlns:p14="http://schemas.microsoft.com/office/powerpoint/2010/main" val="1048285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Esta diapositiva muestra diferentes Estados que han ratificado el Convenio de Budapest, que lo han firmado, que han sido invitados a adherirse a él y países que han utilizado el Convenio de Budapest como directriz para elaborar su legislación nacional. El formador puede utilizar esta diapositiva para demostrar que el Convenio de Budapest es realmente un tratado mundial. </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26</a:t>
            </a:fld>
            <a:endParaRPr lang="es-ES" altLang="en-US"/>
          </a:p>
        </p:txBody>
      </p:sp>
    </p:spTree>
    <p:extLst>
      <p:ext uri="{BB962C8B-B14F-4D97-AF65-F5344CB8AC3E}">
        <p14:creationId xmlns:p14="http://schemas.microsoft.com/office/powerpoint/2010/main" val="42877444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esta diapositiva se amplían las estadísticas compartidas del informe del T-CY. El formador puede utilizarla para explicar cómo, con respecto a las disposiciones sustantivas y procesales, aproximadamente la mitad de los países del mundo han adoptado disposiciones correspondientes al Convenio de Budapest. </a:t>
            </a:r>
          </a:p>
          <a:p>
            <a:pPr marL="0" indent="0" eaLnBrk="1" hangingPunct="1">
              <a:spcBef>
                <a:spcPct val="0"/>
              </a:spcBef>
              <a:buFontTx/>
              <a:buNone/>
            </a:pPr>
            <a:endParaRPr lang="es-ES" dirty="0"/>
          </a:p>
          <a:p>
            <a:pPr marL="0" indent="0" eaLnBrk="1" hangingPunct="1">
              <a:spcBef>
                <a:spcPct val="0"/>
              </a:spcBef>
              <a:buFontTx/>
              <a:buNone/>
            </a:pPr>
            <a:r>
              <a:rPr lang="es-ES" dirty="0"/>
              <a:t>En general, el 79% de los Estados ha utilizado el Convenio de Budapest como directriz o fuente para reformar su legislación sobre ciberdelincuencia.  El formador puede utilizar estas diapositivas para mostrar el impacto del Convenio de Budapest y cómo va más allá de los países que se han adherido, lo han firmado o han sido invitados a adherirse a él.</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27</a:t>
            </a:fld>
            <a:endParaRPr lang="es-ES"/>
          </a:p>
        </p:txBody>
      </p:sp>
    </p:spTree>
    <p:extLst>
      <p:ext uri="{BB962C8B-B14F-4D97-AF65-F5344CB8AC3E}">
        <p14:creationId xmlns:p14="http://schemas.microsoft.com/office/powerpoint/2010/main" val="3375640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esta diapositiva se amplían las estadísticas compartidas del informe del T-CY. El formador puede utilizarla para explicar cómo, con respecto a las disposiciones sustantivas y procesales, aproximadamente la mitad de los países del mundo han adoptado disposiciones correspondientes al Convenio de Budapest. </a:t>
            </a:r>
          </a:p>
          <a:p>
            <a:pPr marL="0" indent="0" eaLnBrk="1" hangingPunct="1">
              <a:spcBef>
                <a:spcPct val="0"/>
              </a:spcBef>
              <a:buFontTx/>
              <a:buNone/>
            </a:pPr>
            <a:endParaRPr lang="es-ES" dirty="0"/>
          </a:p>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106 de estos Estados (el 53% de los Estados) han adoptado disposiciones específicas de derecho sustantivo correspondientes al capítulo II, sección I, del Convenio de Budapest. </a:t>
            </a:r>
          </a:p>
          <a:p>
            <a:pPr marL="0" marR="0" lvl="0" indent="0" algn="l" defTabSz="457200" rtl="0" eaLnBrk="1" fontAlgn="base" latinLnBrk="0" hangingPunct="1">
              <a:lnSpc>
                <a:spcPct val="100000"/>
              </a:lnSpc>
              <a:spcBef>
                <a:spcPct val="0"/>
              </a:spcBef>
              <a:spcAft>
                <a:spcPct val="0"/>
              </a:spcAft>
              <a:buClrTx/>
              <a:buSzTx/>
              <a:buFontTx/>
              <a:buNone/>
              <a:tabLst/>
              <a:defRPr/>
            </a:pPr>
            <a:endParaRPr lang="es-ES" dirty="0"/>
          </a:p>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82 de estos Estados (el 42% de los Estados) han adoptado disposiciones específicas de derecho procesal correspondientes al capítulo II, sección I, del Convenio de Budapest.  </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28</a:t>
            </a:fld>
            <a:endParaRPr lang="es-ES"/>
          </a:p>
        </p:txBody>
      </p:sp>
    </p:spTree>
    <p:extLst>
      <p:ext uri="{BB962C8B-B14F-4D97-AF65-F5344CB8AC3E}">
        <p14:creationId xmlns:p14="http://schemas.microsoft.com/office/powerpoint/2010/main" val="37621399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En esta diapositiva se explica cómo la adhesión al Convenio de Budapest ayuda a los países a realizar investigaciones nacionales sobre ciberdelitos. El Convenio de Budapest no solo vela por que las Partes dispongan de amplias disposiciones de derecho interno, sino que también tienen acceso a un mecanismo de cooperación internacional que mejora la capacidad de los Estados para investigar los ciberdelitos. La naturaleza transnacional de la ciberdelincuencia requiere un mecanismo de este tipo para que las partes puedan realizar investigaciones nacionales.  El formador debe hacer hincapié en que ésta es una de las mayores ventajas del Convenio de Budapest. </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29</a:t>
            </a:fld>
            <a:endParaRPr lang="es-ES"/>
          </a:p>
        </p:txBody>
      </p:sp>
    </p:spTree>
    <p:extLst>
      <p:ext uri="{BB962C8B-B14F-4D97-AF65-F5344CB8AC3E}">
        <p14:creationId xmlns:p14="http://schemas.microsoft.com/office/powerpoint/2010/main" val="20303562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La principal ventaja del Convenio de Budapest es que sirve de tratado multilateral de asistencia mutua que proporciona un mecanismo de cooperación internacional jurídicamente vinculante para las partes.</a:t>
            </a:r>
          </a:p>
          <a:p>
            <a:pPr marL="0" indent="0" eaLnBrk="1" hangingPunct="1">
              <a:spcBef>
                <a:spcPct val="0"/>
              </a:spcBef>
              <a:buFontTx/>
              <a:buNone/>
            </a:pPr>
            <a:endParaRPr lang="es-ES" dirty="0"/>
          </a:p>
          <a:p>
            <a:pPr marL="0" indent="0" eaLnBrk="1" hangingPunct="1">
              <a:spcBef>
                <a:spcPct val="0"/>
              </a:spcBef>
              <a:buFontTx/>
              <a:buNone/>
            </a:pPr>
            <a:r>
              <a:rPr lang="es-ES" dirty="0"/>
              <a:t>El formador debe hacer hincapié en que el ámbito de aplicación de las disposiciones de cooperación internacional/asistencia mutua del Convenio de Budapest no solamente se aplica a los ciberdelitos, o solamente a los delitos establecidos de conformidad con el Convenio de Budapest. Más bien, el alcance de las disposiciones de cooperación internacional/asistencia mutua podría ejercerse en relación con el intercambio de pruebas en relación con CUALQUIER delito. </a:t>
            </a:r>
          </a:p>
          <a:p>
            <a:pPr marL="0" indent="0" eaLnBrk="1" hangingPunct="1">
              <a:spcBef>
                <a:spcPct val="0"/>
              </a:spcBef>
              <a:buFontTx/>
              <a:buNone/>
            </a:pPr>
            <a:endParaRPr lang="es-ES" dirty="0"/>
          </a:p>
          <a:p>
            <a:pPr marL="0" indent="0" eaLnBrk="1" hangingPunct="1">
              <a:spcBef>
                <a:spcPct val="0"/>
              </a:spcBef>
              <a:buFontTx/>
              <a:buNone/>
            </a:pPr>
            <a:r>
              <a:rPr lang="es-ES" dirty="0"/>
              <a:t>Otra ventaja es que el Convenio de Budapest proporciona a los países el acceso a grandes redes de profesionales, en particular a los que participan en el Comité del Convenio sobre la Ciberdelincuencia. El Convenio de Budapest también prevé la creación de capacidades en relación con la cooperación internacional, que se ha detallado en las siguientes diapositivas</a:t>
            </a: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30</a:t>
            </a:fld>
            <a:endParaRPr lang="es-ES"/>
          </a:p>
        </p:txBody>
      </p:sp>
    </p:spTree>
    <p:extLst>
      <p:ext uri="{BB962C8B-B14F-4D97-AF65-F5344CB8AC3E}">
        <p14:creationId xmlns:p14="http://schemas.microsoft.com/office/powerpoint/2010/main" val="2484429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esta diapositiva se habla del impacto que ha tenido el Convenio de Budapest en relación con la cooperación internacional. </a:t>
            </a:r>
          </a:p>
          <a:p>
            <a:pPr marL="0" indent="0" eaLnBrk="1" hangingPunct="1">
              <a:spcBef>
                <a:spcPct val="0"/>
              </a:spcBef>
              <a:buFontTx/>
              <a:buNone/>
            </a:pPr>
            <a:r>
              <a:rPr lang="es-ES" dirty="0"/>
              <a:t>El artículo 35 del Convenio de Budapest exige que las partes establezcan una red 24/7. En el informe del T-CY se destaca el amplio uso que se hace de estas redes para cooperar a nivel internacional.</a:t>
            </a:r>
          </a:p>
          <a:p>
            <a:pPr marL="0" indent="0" eaLnBrk="1" hangingPunct="1">
              <a:spcBef>
                <a:spcPct val="0"/>
              </a:spcBef>
              <a:buFontTx/>
              <a:buNone/>
            </a:pPr>
            <a:r>
              <a:rPr lang="es-ES" dirty="0"/>
              <a:t>Otra repercusión importante del Convenio de Budapest es la mejora de la cooperación con el sector privado (proveedores de servicios). En particular, a través del artículo 18.1.b. del Convenio de Budapest, que permite a las partes emitir directamente órdenes de presentación a los proveedores de servicios que ofrecen servicios en su territorio (independientemente de que el proveedor de servicios tenga sede local). Esto se identificó como un efecto del Convenio de Budapest con respecto a la ciberdelincuencia.</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31</a:t>
            </a:fld>
            <a:endParaRPr lang="es-ES"/>
          </a:p>
        </p:txBody>
      </p:sp>
    </p:spTree>
    <p:extLst>
      <p:ext uri="{BB962C8B-B14F-4D97-AF65-F5344CB8AC3E}">
        <p14:creationId xmlns:p14="http://schemas.microsoft.com/office/powerpoint/2010/main" val="238016632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Una de las principales ventajas de adherirse al Convenio de Budapest, o de manifestar el interés por hacerlo, es el acceso a los proyectos de desarrollo de capacidades que pone a disposición el Consejo de Europa.  </a:t>
            </a:r>
          </a:p>
          <a:p>
            <a:pPr marL="0" indent="0" eaLnBrk="1" hangingPunct="1">
              <a:spcBef>
                <a:spcPct val="0"/>
              </a:spcBef>
              <a:buFontTx/>
              <a:buNone/>
            </a:pPr>
            <a:endParaRPr lang="es-ES" dirty="0"/>
          </a:p>
          <a:p>
            <a:pPr algn="l"/>
            <a:r>
              <a:rPr lang="es-ES" b="0" i="0" dirty="0">
                <a:solidFill>
                  <a:srgbClr val="161616"/>
                </a:solidFill>
                <a:effectLst/>
                <a:latin typeface="Open Sans"/>
              </a:rPr>
              <a:t>La Oficina del Programa de Lucha contra la Delincuencia del</a:t>
            </a:r>
            <a:r>
              <a:rPr lang="es-ES" b="0" i="0" u="none" dirty="0">
                <a:solidFill>
                  <a:schemeClr val="tx1"/>
                </a:solidFill>
                <a:effectLst/>
                <a:latin typeface="Open Sans"/>
              </a:rPr>
              <a:t> Consejo de Europa (C-PROC) con sede en Bucarest (Rumanía) se encarga de ayudar a los países de todo el mundo a reforzar la capacidad de sus ordenamientos jurídicos para responder a los desafíos que plantean la ciberdelincuencia y las pruebas electrónicas sobre la base de las normas del Convenio de Budapest sobre la Ciberdelincuencia</a:t>
            </a:r>
            <a:r>
              <a:rPr lang="es-ES" b="0" i="0" dirty="0">
                <a:solidFill>
                  <a:srgbClr val="161616"/>
                </a:solidFill>
                <a:effectLst/>
                <a:latin typeface="Open Sans"/>
              </a:rPr>
              <a:t>. Esto incluye apoyo para:</a:t>
            </a:r>
          </a:p>
          <a:p>
            <a:pPr algn="l">
              <a:buFont typeface="Arial" panose="020B0604020202020204" pitchFamily="34" charset="0"/>
              <a:buChar char="•"/>
            </a:pPr>
            <a:r>
              <a:rPr lang="es-ES" b="0" i="0" dirty="0">
                <a:solidFill>
                  <a:srgbClr val="161616"/>
                </a:solidFill>
                <a:effectLst/>
                <a:latin typeface="Open Sans"/>
              </a:rPr>
              <a:t>Reforzar la legislación sobre ciberdelincuencia y pruebas electrónicas en consonancia con las normas del Estado de Derecho y los derechos humanos (incluida la protección de datos)</a:t>
            </a:r>
          </a:p>
          <a:p>
            <a:pPr algn="l">
              <a:buFont typeface="Arial" panose="020B0604020202020204" pitchFamily="34" charset="0"/>
              <a:buChar char="•"/>
            </a:pPr>
            <a:r>
              <a:rPr lang="es-ES" b="0" i="0" dirty="0">
                <a:solidFill>
                  <a:srgbClr val="161616"/>
                </a:solidFill>
                <a:effectLst/>
                <a:latin typeface="Open Sans"/>
              </a:rPr>
              <a:t>Formación de jueces, fiscales y agentes de la ley</a:t>
            </a:r>
          </a:p>
          <a:p>
            <a:pPr algn="l">
              <a:buFont typeface="Arial" panose="020B0604020202020204" pitchFamily="34" charset="0"/>
              <a:buChar char="•"/>
            </a:pPr>
            <a:r>
              <a:rPr lang="es-ES" b="0" i="0" dirty="0">
                <a:solidFill>
                  <a:srgbClr val="161616"/>
                </a:solidFill>
                <a:effectLst/>
                <a:latin typeface="Open Sans"/>
              </a:rPr>
              <a:t>Creación de unidades especializadas en ciberdelincuencia y análisis forense y mejora de la cooperación interinstitucional</a:t>
            </a:r>
          </a:p>
          <a:p>
            <a:pPr algn="l">
              <a:buFont typeface="Arial" panose="020B0604020202020204" pitchFamily="34" charset="0"/>
              <a:buChar char="•"/>
            </a:pPr>
            <a:r>
              <a:rPr lang="es-ES" b="0" i="0" dirty="0">
                <a:solidFill>
                  <a:srgbClr val="161616"/>
                </a:solidFill>
                <a:effectLst/>
                <a:latin typeface="Open Sans"/>
              </a:rPr>
              <a:t>Promover la cooperación público-privada</a:t>
            </a:r>
          </a:p>
          <a:p>
            <a:pPr algn="l">
              <a:buFont typeface="Arial" panose="020B0604020202020204" pitchFamily="34" charset="0"/>
              <a:buChar char="•"/>
            </a:pPr>
            <a:r>
              <a:rPr lang="es-ES" b="0" i="0" dirty="0">
                <a:solidFill>
                  <a:srgbClr val="161616"/>
                </a:solidFill>
                <a:effectLst/>
                <a:latin typeface="Open Sans"/>
              </a:rPr>
              <a:t>Protección de los niños contra la violencia sexual en línea</a:t>
            </a:r>
          </a:p>
          <a:p>
            <a:pPr algn="l">
              <a:buFont typeface="Arial" panose="020B0604020202020204" pitchFamily="34" charset="0"/>
              <a:buChar char="•"/>
            </a:pPr>
            <a:r>
              <a:rPr lang="es-ES" b="0" i="0" dirty="0">
                <a:solidFill>
                  <a:srgbClr val="161616"/>
                </a:solidFill>
                <a:effectLst/>
                <a:latin typeface="Open Sans"/>
              </a:rPr>
              <a:t>Aumento de la eficacia de la cooperación internacional</a:t>
            </a:r>
          </a:p>
          <a:p>
            <a:pPr algn="l"/>
            <a:r>
              <a:rPr lang="es-ES" b="0" i="0" dirty="0">
                <a:solidFill>
                  <a:srgbClr val="161616"/>
                </a:solidFill>
                <a:effectLst/>
                <a:latin typeface="Open Sans"/>
              </a:rPr>
              <a:t>Gracias a su función de creación de capacidades, la C-PROC, complementa la labor del Comité del Convenio sobre la Ciberdelincuencia (</a:t>
            </a:r>
            <a:r>
              <a:rPr lang="es-ES" b="0" i="0" u="none" strike="noStrike" dirty="0">
                <a:solidFill>
                  <a:srgbClr val="007BC8"/>
                </a:solidFill>
                <a:effectLst/>
                <a:latin typeface="Open Sans"/>
                <a:hlinkClick r:id="rId3"/>
              </a:rPr>
              <a:t>T-CY</a:t>
            </a:r>
            <a:r>
              <a:rPr lang="es-ES" b="0" i="0" dirty="0">
                <a:solidFill>
                  <a:srgbClr val="161616"/>
                </a:solidFill>
                <a:effectLst/>
                <a:latin typeface="Open Sans"/>
              </a:rPr>
              <a:t>) a través del cual los Estados Partes siguen la aplicación del Convenio de Budapest.</a:t>
            </a:r>
          </a:p>
          <a:p>
            <a:pPr marL="0" indent="0" eaLnBrk="1" hangingPunct="1">
              <a:spcBef>
                <a:spcPct val="0"/>
              </a:spcBef>
              <a:buFontTx/>
              <a:buNone/>
            </a:pPr>
            <a:endParaRPr lang="es-ES" dirty="0"/>
          </a:p>
          <a:p>
            <a:pPr marL="0" indent="0" eaLnBrk="1" hangingPunct="1">
              <a:spcBef>
                <a:spcPct val="0"/>
              </a:spcBef>
              <a:buFontTx/>
              <a:buNone/>
            </a:pPr>
            <a:r>
              <a:rPr lang="es-ES" dirty="0"/>
              <a:t>El Consejo de Europa ha apoyado más de 1.000 actividades a través de sus proyectos pasados y en curso. Los detalles de los proyectos en curso figuran en la diapositiva. A continuación, se reproducen los detalles de cada proyecto:</a:t>
            </a:r>
          </a:p>
          <a:p>
            <a:pPr marL="0" indent="0" eaLnBrk="1" hangingPunct="1">
              <a:spcBef>
                <a:spcPct val="0"/>
              </a:spcBef>
              <a:buFontTx/>
              <a:buNone/>
            </a:pPr>
            <a:endParaRPr lang="es-ES" dirty="0"/>
          </a:p>
          <a:p>
            <a:r>
              <a:rPr lang="es-ES" b="1" dirty="0">
                <a:effectLst/>
                <a:latin typeface="Open Sans"/>
              </a:rPr>
              <a:t>GLACY+ </a:t>
            </a:r>
            <a:r>
              <a:rPr lang="es-ES" dirty="0">
                <a:effectLst/>
                <a:latin typeface="Open Sans"/>
              </a:rPr>
              <a:t>es un proyecto conjunto de la Unión Europea (Instrumento de Contribución a la Paz y la Estabilidad) y el Consejo de Europa.</a:t>
            </a:r>
          </a:p>
          <a:p>
            <a:r>
              <a:rPr lang="es-ES" dirty="0">
                <a:effectLst/>
                <a:latin typeface="Open Sans"/>
              </a:rPr>
              <a:t>El objetivo de GLACY+ es ampliar la experiencia del </a:t>
            </a:r>
            <a:r>
              <a:rPr lang="es-ES" u="none" strike="noStrike" dirty="0">
                <a:solidFill>
                  <a:srgbClr val="007BC8"/>
                </a:solidFill>
                <a:effectLst/>
                <a:latin typeface="Open Sans"/>
                <a:hlinkClick r:id="rId4"/>
              </a:rPr>
              <a:t>proyecto GLACY</a:t>
            </a:r>
            <a:r>
              <a:rPr lang="es-ES" dirty="0">
                <a:effectLst/>
                <a:latin typeface="Open Sans"/>
              </a:rPr>
              <a:t> (2013 - 2016) y apoya a quince países prioritarios y centrales de África, Asia-Pacífico y la región de América Latina y el Caribe: </a:t>
            </a:r>
            <a:r>
              <a:rPr lang="es-ES" dirty="0" err="1">
                <a:effectLst/>
                <a:latin typeface="Open Sans"/>
              </a:rPr>
              <a:t>Benin</a:t>
            </a:r>
            <a:r>
              <a:rPr lang="es-ES" dirty="0">
                <a:effectLst/>
                <a:latin typeface="Open Sans"/>
              </a:rPr>
              <a:t>, Burkina Faso, Cabo Verde, Chile, Costa Rica, República Dominicana, Ghana, Mauricio, Marruecos, Nigeria, Paraguay, Filipinas, Senegal, Sri Lanka y Tonga. Estos países pueden servir de centros para compartir su experiencia dentro de sus respectivas regiones.</a:t>
            </a:r>
          </a:p>
          <a:p>
            <a:r>
              <a:rPr lang="es-ES" b="0" dirty="0">
                <a:effectLst/>
                <a:latin typeface="Open Sans"/>
              </a:rPr>
              <a:t>Objetivos:</a:t>
            </a:r>
          </a:p>
          <a:p>
            <a:r>
              <a:rPr lang="es-ES" dirty="0">
                <a:effectLst/>
                <a:latin typeface="Open Sans"/>
              </a:rPr>
              <a:t>Fortalecer las capacidades de los Estados de todo el mundo para aplicar la legislación en materia de ciberdelincuencia y pruebas electrónicas y mejorar sus capacidades para una cooperación internacional eficaz en este ámbito.</a:t>
            </a:r>
          </a:p>
          <a:p>
            <a:pPr>
              <a:buFont typeface="+mj-lt"/>
              <a:buAutoNum type="arabicPeriod"/>
            </a:pPr>
            <a:r>
              <a:rPr lang="es-ES" dirty="0">
                <a:effectLst/>
              </a:rPr>
              <a:t>Promover una legislación, políticas y estrategias coherentes en materia de ciberdelincuencia;</a:t>
            </a:r>
          </a:p>
          <a:p>
            <a:pPr>
              <a:buFont typeface="+mj-lt"/>
              <a:buAutoNum type="arabicPeriod"/>
            </a:pPr>
            <a:r>
              <a:rPr lang="es-ES" dirty="0">
                <a:effectLst/>
              </a:rPr>
              <a:t>Fortalecer la capacidad de las autoridades policiales para investigar la ciberdelincuencia y entablar una cooperación eficaz entre policías, así como con las unidades de ciberdelincuencia de Europa y otras regiones;</a:t>
            </a:r>
          </a:p>
          <a:p>
            <a:pPr>
              <a:buFont typeface="+mj-lt"/>
              <a:buAutoNum type="arabicPeriod"/>
            </a:pPr>
            <a:r>
              <a:rPr lang="es-ES" dirty="0">
                <a:effectLst/>
              </a:rPr>
              <a:t>Permitir a las autoridades de justicia penal aplicar la legislación y perseguir y juzgar los casos de ciberdelincuencia y las pruebas electrónicas y participar en la cooperación internacional.</a:t>
            </a:r>
          </a:p>
          <a:p>
            <a:br>
              <a:rPr lang="es-ES" dirty="0"/>
            </a:br>
            <a:r>
              <a:rPr lang="es-ES" sz="1200" b="1" kern="1200" dirty="0" err="1">
                <a:solidFill>
                  <a:schemeClr val="tx1"/>
                </a:solidFill>
                <a:latin typeface="+mn-lt"/>
              </a:rPr>
              <a:t>CyberEast</a:t>
            </a:r>
            <a:r>
              <a:rPr lang="es-ES" dirty="0"/>
              <a:t> </a:t>
            </a:r>
            <a:r>
              <a:rPr lang="es-ES" sz="1200" kern="1200" dirty="0">
                <a:solidFill>
                  <a:schemeClr val="tx1"/>
                </a:solidFill>
                <a:latin typeface="+mn-lt"/>
              </a:rPr>
              <a:t>es un proyecto conjunto de la Unión Europea y el Consejo de Europa, ejecutado en la región de la Asociación Oriental por el Consejo de Europa en el marco del Instrumento Europeo de Vecindad Oriental (ENI). </a:t>
            </a:r>
          </a:p>
          <a:p>
            <a:r>
              <a:rPr lang="es-ES" sz="1200" kern="1200" dirty="0">
                <a:solidFill>
                  <a:schemeClr val="tx1"/>
                </a:solidFill>
                <a:latin typeface="+mn-lt"/>
              </a:rPr>
              <a:t>Países participantes: Armenia, Azerbaiyán, Bielorrusia, Georgia, Moldavia y Ucrania. </a:t>
            </a:r>
          </a:p>
          <a:p>
            <a:r>
              <a:rPr lang="es-ES" sz="1200" kern="1200" dirty="0">
                <a:solidFill>
                  <a:schemeClr val="tx1"/>
                </a:solidFill>
                <a:latin typeface="+mn-lt"/>
              </a:rPr>
              <a:t>El proyecto tiene como objetivo la adopción de marcos legislativos y políticos conformes con el Convenio de Budapest sobre la Ciberdelincuencia y los instrumentos conexos, el fortalecimiento de las capacidades de las autoridades judiciales y policiales y la cooperación interinstitucional, así como el aumento de la cooperación internacional eficaz y la confianza en materia de justicia penal, ciberdelincuencia y pruebas electrónicas, en particular entre los proveedores de servicios y las autoridades policiales.</a:t>
            </a:r>
          </a:p>
          <a:p>
            <a:endParaRPr lang="es-ES" sz="1200" kern="1200" dirty="0">
              <a:solidFill>
                <a:schemeClr val="tx1"/>
              </a:solidFill>
              <a:latin typeface="+mn-lt"/>
              <a:ea typeface="MS PGothic" pitchFamily="34" charset="-128"/>
              <a:cs typeface="ＭＳ Ｐゴシック" charset="0"/>
            </a:endParaRPr>
          </a:p>
          <a:p>
            <a:r>
              <a:rPr lang="es-ES" sz="1200" b="1" kern="1200" dirty="0" err="1">
                <a:solidFill>
                  <a:schemeClr val="tx1"/>
                </a:solidFill>
                <a:latin typeface="+mn-lt"/>
              </a:rPr>
              <a:t>iPROCEEDS</a:t>
            </a:r>
            <a:r>
              <a:rPr lang="es-ES" sz="1200" b="1" kern="1200" dirty="0">
                <a:solidFill>
                  <a:schemeClr val="tx1"/>
                </a:solidFill>
                <a:latin typeface="+mn-lt"/>
              </a:rPr>
              <a:t> – 2: </a:t>
            </a:r>
            <a:r>
              <a:rPr lang="es-ES" sz="1200" kern="1200" dirty="0">
                <a:solidFill>
                  <a:schemeClr val="tx1"/>
                </a:solidFill>
                <a:latin typeface="+mn-lt"/>
              </a:rPr>
              <a:t>cooperación en materia de ciberdelincuencia en el marco del Instrumento de Ayuda de Preadhesión (IPA) - es un proyecto conjunto de la Unión Europea y el Consejo de Europa. Países participantes/áreas: Albania, Bosnia y Herzegovina, Montenegro, Macedonia del Norte, Serbia, Turquía y Kosovo* Objetivo: seguir fortaleciendo la capacidad de las autoridades de los países y áreas del proyecto para buscar, incautar y decomisar el producto de la ciberdelincuencia y prevenir el blanqueo de dinero en Internet, así como para asegurar la obtención de pruebas electrónicas. *Esta designación se entiende sin perjuicio de las posiciones sobre su estatuto y está en consonancia con la RCSNU 1244 y con el dictamen de la CIJ sobre la declaración de independencia de Kosovo. </a:t>
            </a:r>
          </a:p>
          <a:p>
            <a:endParaRPr lang="es-ES" sz="1200" kern="1200" dirty="0">
              <a:solidFill>
                <a:schemeClr val="tx1"/>
              </a:solidFill>
              <a:latin typeface="+mn-lt"/>
              <a:ea typeface="MS PGothic" pitchFamily="34" charset="-128"/>
              <a:cs typeface="ＭＳ Ｐゴシック" charset="0"/>
            </a:endParaRPr>
          </a:p>
          <a:p>
            <a:r>
              <a:rPr lang="es-ES" sz="1200" b="1" kern="1200" dirty="0" err="1">
                <a:solidFill>
                  <a:schemeClr val="tx1"/>
                </a:solidFill>
                <a:latin typeface="+mn-lt"/>
              </a:rPr>
              <a:t>CyberSouth</a:t>
            </a:r>
            <a:r>
              <a:rPr lang="es-ES" dirty="0"/>
              <a:t> </a:t>
            </a:r>
            <a:r>
              <a:rPr lang="es-ES" sz="1200" kern="1200" dirty="0">
                <a:solidFill>
                  <a:schemeClr val="tx1"/>
                </a:solidFill>
                <a:latin typeface="+mn-lt"/>
              </a:rPr>
              <a:t>es un proyecto conjunto de la Unión Europea (Instrumento de Vecindad Europea) y el Consejo de Europa. El objetivo de </a:t>
            </a:r>
            <a:r>
              <a:rPr lang="es-ES" sz="1200" kern="1200" dirty="0" err="1">
                <a:solidFill>
                  <a:schemeClr val="tx1"/>
                </a:solidFill>
                <a:latin typeface="+mn-lt"/>
              </a:rPr>
              <a:t>CyberSouth</a:t>
            </a:r>
            <a:r>
              <a:rPr lang="es-ES" sz="1200" kern="1200" dirty="0">
                <a:solidFill>
                  <a:schemeClr val="tx1"/>
                </a:solidFill>
                <a:latin typeface="+mn-lt"/>
              </a:rPr>
              <a:t> es fortalecer la legislación y las capacidades institucionales en materia de ciberdelincuencia y pruebas electrónicas en la región de la Vecindad Meridional, en consonancia con los requisitos de los derechos humanos y el Estado de Derecho. </a:t>
            </a:r>
          </a:p>
          <a:p>
            <a:r>
              <a:rPr lang="es-ES" sz="1200" kern="1200" dirty="0">
                <a:solidFill>
                  <a:schemeClr val="tx1"/>
                </a:solidFill>
                <a:latin typeface="+mn-lt"/>
              </a:rPr>
              <a:t>Área del proyecto: región Vecindad Meridional </a:t>
            </a:r>
          </a:p>
          <a:p>
            <a:r>
              <a:rPr lang="es-ES" sz="1200" kern="1200" dirty="0">
                <a:solidFill>
                  <a:schemeClr val="tx1"/>
                </a:solidFill>
                <a:latin typeface="+mn-lt"/>
              </a:rPr>
              <a:t>Áreas prioritarias iniciales: Argelia, Jordania, Líbano, Marruecos y Túnez </a:t>
            </a:r>
          </a:p>
          <a:p>
            <a:r>
              <a:rPr lang="es-ES" sz="1200" kern="1200" dirty="0">
                <a:solidFill>
                  <a:schemeClr val="tx1"/>
                </a:solidFill>
                <a:latin typeface="+mn-lt"/>
              </a:rPr>
              <a:t>Objetivos: </a:t>
            </a:r>
          </a:p>
          <a:p>
            <a:pPr marL="228600" indent="-228600">
              <a:buAutoNum type="arabicPeriod"/>
            </a:pPr>
            <a:r>
              <a:rPr lang="es-ES" sz="1200" kern="1200" dirty="0">
                <a:solidFill>
                  <a:schemeClr val="tx1"/>
                </a:solidFill>
                <a:latin typeface="+mn-lt"/>
              </a:rPr>
              <a:t>Legislación </a:t>
            </a:r>
          </a:p>
          <a:p>
            <a:pPr marL="228600" indent="-228600">
              <a:buAutoNum type="arabicPeriod"/>
            </a:pPr>
            <a:r>
              <a:rPr lang="es-ES" sz="1200" kern="1200" dirty="0">
                <a:solidFill>
                  <a:schemeClr val="tx1"/>
                </a:solidFill>
                <a:latin typeface="+mn-lt"/>
              </a:rPr>
              <a:t>Servicios especializados y cooperación interinstitucional y público-privada </a:t>
            </a:r>
          </a:p>
          <a:p>
            <a:pPr marL="228600" indent="-228600">
              <a:buAutoNum type="arabicPeriod"/>
            </a:pPr>
            <a:r>
              <a:rPr lang="es-ES" sz="1200" kern="1200" dirty="0">
                <a:solidFill>
                  <a:schemeClr val="tx1"/>
                </a:solidFill>
                <a:latin typeface="+mn-lt"/>
              </a:rPr>
              <a:t>Formación judicial </a:t>
            </a:r>
          </a:p>
          <a:p>
            <a:pPr marL="228600" indent="-228600">
              <a:buAutoNum type="arabicPeriod"/>
            </a:pPr>
            <a:r>
              <a:rPr lang="es-ES" sz="1200" kern="1200" dirty="0">
                <a:solidFill>
                  <a:schemeClr val="tx1"/>
                </a:solidFill>
                <a:latin typeface="+mn-lt"/>
              </a:rPr>
              <a:t>Cooperación internacional </a:t>
            </a:r>
          </a:p>
          <a:p>
            <a:pPr marL="228600" indent="-228600">
              <a:buAutoNum type="arabicPeriod"/>
            </a:pPr>
            <a:r>
              <a:rPr lang="es-ES" sz="1200" kern="1200" dirty="0">
                <a:solidFill>
                  <a:schemeClr val="tx1"/>
                </a:solidFill>
                <a:latin typeface="+mn-lt"/>
              </a:rPr>
              <a:t>Prioridades estratégicas en materia de ciberdelincuencia y pruebas electrónicas</a:t>
            </a:r>
          </a:p>
          <a:p>
            <a:pPr marL="228600" indent="-228600">
              <a:buAutoNum type="arabicPeriod"/>
            </a:pPr>
            <a:endParaRPr lang="es-ES" sz="1200" kern="1200" dirty="0">
              <a:solidFill>
                <a:schemeClr val="tx1"/>
              </a:solidFill>
              <a:latin typeface="+mn-lt"/>
              <a:ea typeface="MS PGothic" pitchFamily="34" charset="-128"/>
              <a:cs typeface="ＭＳ Ｐゴシック" charset="0"/>
            </a:endParaRPr>
          </a:p>
          <a:p>
            <a:pPr marL="0" indent="0">
              <a:buNone/>
            </a:pPr>
            <a:r>
              <a:rPr lang="es-ES" sz="1200" b="1" kern="1200" dirty="0" err="1">
                <a:solidFill>
                  <a:schemeClr val="tx1"/>
                </a:solidFill>
                <a:latin typeface="+mn-lt"/>
              </a:rPr>
              <a:t>Cybercrime@Octopus</a:t>
            </a:r>
            <a:r>
              <a:rPr lang="es-ES" sz="1200" b="1" kern="1200" dirty="0">
                <a:solidFill>
                  <a:schemeClr val="tx1"/>
                </a:solidFill>
                <a:latin typeface="+mn-lt"/>
              </a:rPr>
              <a:t> </a:t>
            </a:r>
            <a:r>
              <a:rPr lang="es-ES" sz="1200" kern="1200" dirty="0">
                <a:solidFill>
                  <a:schemeClr val="tx1"/>
                </a:solidFill>
                <a:latin typeface="+mn-lt"/>
              </a:rPr>
              <a:t>es un proyecto del Consejo de Europa que se basa en contribuciones voluntarias con el objetivo de ayudar a los países de todo el mundo a aplicar el Convenio de Budapest sobre la Ciberdelincuencia y reforzar la protección de los datos y las garantías del Estado de Derecho </a:t>
            </a:r>
          </a:p>
          <a:p>
            <a:pPr marL="0" indent="0">
              <a:buNone/>
            </a:pPr>
            <a:r>
              <a:rPr lang="es-ES" sz="1200" kern="1200" dirty="0">
                <a:solidFill>
                  <a:schemeClr val="tx1"/>
                </a:solidFill>
                <a:latin typeface="+mn-lt"/>
              </a:rPr>
              <a:t>Se esperan resultados en los siguientes ámbitos: </a:t>
            </a:r>
          </a:p>
          <a:p>
            <a:pPr marL="228600" indent="-228600">
              <a:buAutoNum type="arabicPeriod"/>
            </a:pPr>
            <a:r>
              <a:rPr lang="es-ES" sz="1200" kern="1200" dirty="0">
                <a:solidFill>
                  <a:schemeClr val="tx1"/>
                </a:solidFill>
                <a:latin typeface="+mn-lt"/>
              </a:rPr>
              <a:t>Asegurar la organización de las conferencias anuales </a:t>
            </a:r>
            <a:r>
              <a:rPr lang="es-ES" sz="1200" kern="1200" dirty="0" err="1">
                <a:solidFill>
                  <a:schemeClr val="tx1"/>
                </a:solidFill>
                <a:latin typeface="+mn-lt"/>
              </a:rPr>
              <a:t>Octopus</a:t>
            </a:r>
            <a:endParaRPr lang="es-ES" sz="1200" kern="1200" dirty="0">
              <a:solidFill>
                <a:schemeClr val="tx1"/>
              </a:solidFill>
              <a:latin typeface="+mn-lt"/>
            </a:endParaRPr>
          </a:p>
          <a:p>
            <a:pPr marL="228600" indent="-228600">
              <a:buAutoNum type="arabicPeriod"/>
            </a:pPr>
            <a:r>
              <a:rPr lang="es-ES" sz="1200" kern="1200" dirty="0">
                <a:solidFill>
                  <a:schemeClr val="tx1"/>
                </a:solidFill>
                <a:latin typeface="+mn-lt"/>
              </a:rPr>
              <a:t>Cofinanciar y apoyar el funcionamiento del Comité del Convenio sobre la Ciberdelincuencia con la ampliación de sus miembros, funciones y número de reuniones</a:t>
            </a:r>
          </a:p>
          <a:p>
            <a:pPr marL="228600" indent="-228600">
              <a:buAutoNum type="arabicPeriod"/>
            </a:pPr>
            <a:r>
              <a:rPr lang="es-ES" sz="1200" kern="1200" dirty="0">
                <a:solidFill>
                  <a:schemeClr val="tx1"/>
                </a:solidFill>
                <a:latin typeface="+mn-lt"/>
              </a:rPr>
              <a:t>Proporcionar asesoramiento y otro tipo de asistencia a los países que están preparados para aplicar el Convenio de Budapest y los instrumentos conexos en materia de protección de datos y protección de los niños. </a:t>
            </a:r>
          </a:p>
          <a:p>
            <a:pPr marL="0" indent="0">
              <a:buNone/>
            </a:pPr>
            <a:r>
              <a:rPr lang="es-ES" sz="1200" kern="1200" dirty="0">
                <a:solidFill>
                  <a:schemeClr val="tx1"/>
                </a:solidFill>
                <a:latin typeface="+mn-lt"/>
              </a:rPr>
              <a:t>Duración del proyecto: 1 de enero de 2014 - 31 de diciembre de 2020.</a:t>
            </a:r>
          </a:p>
          <a:p>
            <a:pPr marL="0" indent="0" eaLnBrk="1" hangingPunct="1">
              <a:spcBef>
                <a:spcPct val="0"/>
              </a:spcBef>
              <a:buFontTx/>
              <a:buNone/>
            </a:pPr>
            <a:endParaRPr lang="en-US" sz="1200" kern="1200" dirty="0">
              <a:solidFill>
                <a:schemeClr val="tx1"/>
              </a:solidFill>
              <a:latin typeface="+mn-lt"/>
              <a:ea typeface="MS PGothic" pitchFamily="34" charset="-128"/>
              <a:cs typeface="ＭＳ Ｐゴシック" charset="0"/>
            </a:endParaRPr>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32</a:t>
            </a:fld>
            <a:endParaRPr lang="es-ES"/>
          </a:p>
        </p:txBody>
      </p:sp>
    </p:spTree>
    <p:extLst>
      <p:ext uri="{BB962C8B-B14F-4D97-AF65-F5344CB8AC3E}">
        <p14:creationId xmlns:p14="http://schemas.microsoft.com/office/powerpoint/2010/main" val="16716188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dirty="0"/>
              <a:t>Esta es la diapositiva introductoria de la cuarta parte de la sesión. El formador debe explicar que en esta parte se examinarán varios mitos sobre el Convenio de Budapest y se tratará de resolverlos. </a:t>
            </a:r>
            <a:endParaRPr lang="es-ES" dirty="0"/>
          </a:p>
          <a:p>
            <a:endParaRPr lang="en-GB"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33</a:t>
            </a:fld>
            <a:endParaRPr lang="es-ES" altLang="en-US"/>
          </a:p>
        </p:txBody>
      </p:sp>
    </p:spTree>
    <p:extLst>
      <p:ext uri="{BB962C8B-B14F-4D97-AF65-F5344CB8AC3E}">
        <p14:creationId xmlns:p14="http://schemas.microsoft.com/office/powerpoint/2010/main" val="25461086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pone de manifiesto un mito sobre el Convenio de Budapest: que es un convenio regional o que es eurocéntrico. El formador puede preguntar cuántos de los delegados tienen esta idea errónea, antes de pasar a la siguiente diapositiva para disiparla.</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34</a:t>
            </a:fld>
            <a:endParaRPr lang="es-ES" altLang="en-US"/>
          </a:p>
        </p:txBody>
      </p:sp>
    </p:spTree>
    <p:extLst>
      <p:ext uri="{BB962C8B-B14F-4D97-AF65-F5344CB8AC3E}">
        <p14:creationId xmlns:p14="http://schemas.microsoft.com/office/powerpoint/2010/main" val="24370992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muestra un mapa del mundo con el continente antártico resaltado en rojo. El propósito de la diapositiva es destacar que la Antártida es la única parte del mundo que no tiene ninguna parte en el Convenio de Budapest. El formador puede utilizar esta diapositiva para destacar que la Convención de Budapest es realmente una convención mundial, con miembros en Norteamérica, Sudamérica, África, Europa, Asia y Australia.</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35</a:t>
            </a:fld>
            <a:endParaRPr lang="es-ES" altLang="en-US"/>
          </a:p>
        </p:txBody>
      </p:sp>
    </p:spTree>
    <p:extLst>
      <p:ext uri="{BB962C8B-B14F-4D97-AF65-F5344CB8AC3E}">
        <p14:creationId xmlns:p14="http://schemas.microsoft.com/office/powerpoint/2010/main" val="38249636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esta diapositiva se muestra cómo ha aumentado el índice de adhesiones al Convenio de Budapest a lo largo del tiempo. La diapositiva agrupa las adhesiones en cuatro periodos de tiempo:</a:t>
            </a:r>
          </a:p>
          <a:p>
            <a:pPr marL="228600" indent="-228600">
              <a:buAutoNum type="arabicPeriod"/>
            </a:pPr>
            <a:r>
              <a:rPr lang="es-ES" dirty="0"/>
              <a:t>2001 – 2005 (azul)</a:t>
            </a:r>
          </a:p>
          <a:p>
            <a:pPr marL="228600" indent="-228600">
              <a:buAutoNum type="arabicPeriod"/>
            </a:pPr>
            <a:r>
              <a:rPr lang="es-ES" dirty="0"/>
              <a:t>2006 - 2010 (amarillo)</a:t>
            </a:r>
          </a:p>
          <a:p>
            <a:pPr marL="228600" indent="-228600">
              <a:buAutoNum type="arabicPeriod"/>
            </a:pPr>
            <a:r>
              <a:rPr lang="es-ES" dirty="0"/>
              <a:t>2011 - 2015 (verde)</a:t>
            </a:r>
          </a:p>
          <a:p>
            <a:pPr marL="228600" indent="-228600">
              <a:buAutoNum type="arabicPeriod"/>
            </a:pPr>
            <a:r>
              <a:rPr lang="es-ES" dirty="0"/>
              <a:t>2016 - 2020 (rojo)</a:t>
            </a:r>
          </a:p>
          <a:p>
            <a:pPr marL="228600" indent="-228600">
              <a:buAutoNum type="arabicPeriod"/>
            </a:pPr>
            <a:endParaRPr lang="es-ES" dirty="0"/>
          </a:p>
          <a:p>
            <a:pPr marL="0" indent="0">
              <a:buNone/>
            </a:pPr>
            <a:r>
              <a:rPr lang="es-ES" dirty="0"/>
              <a:t>En las animaciones se muestra qué países se adhirieron al Convenio de Budapest en cada periodo de tiempo. Esta diapositiva puede utilizarse para mostrar el incremento de las adhesiones al Convenio de Budapest, en particular un aumento en todo el mundo. </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36</a:t>
            </a:fld>
            <a:endParaRPr lang="es-ES" altLang="en-US"/>
          </a:p>
        </p:txBody>
      </p:sp>
    </p:spTree>
    <p:extLst>
      <p:ext uri="{BB962C8B-B14F-4D97-AF65-F5344CB8AC3E}">
        <p14:creationId xmlns:p14="http://schemas.microsoft.com/office/powerpoint/2010/main" val="21488575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esta diapositiva se destacan las características principales para demostrar que el Convenio de Budapest NO es un instrumento regional o eurocéntrico. También se muestra que el Convenio de Budapest es un tratado mundial y que el ritmo de adhesiones sigue acelerándose. </a:t>
            </a:r>
          </a:p>
          <a:p>
            <a:pPr marL="0" indent="0" eaLnBrk="1" hangingPunct="1">
              <a:spcBef>
                <a:spcPct val="0"/>
              </a:spcBef>
              <a:buFontTx/>
              <a:buNone/>
            </a:pPr>
            <a:endParaRPr lang="es-ES" dirty="0"/>
          </a:p>
          <a:p>
            <a:pPr marL="0" indent="0" eaLnBrk="1" hangingPunct="1">
              <a:spcBef>
                <a:spcPct val="0"/>
              </a:spcBef>
              <a:buFontTx/>
              <a:buNone/>
            </a:pPr>
            <a:r>
              <a:rPr lang="es-ES" dirty="0"/>
              <a:t>Dado el tiempo que se tardó en negociar y formular el Convenio de Budapest (desde aproximadamente 1996), es poco probable que se formule un nuevo tratado en menos de 25 años, sobre todo teniendo en cuenta las divergencias en muchos de los temas que se abordarían en el nuevo convenio. </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37</a:t>
            </a:fld>
            <a:endParaRPr lang="es-ES"/>
          </a:p>
        </p:txBody>
      </p:sp>
    </p:spTree>
    <p:extLst>
      <p:ext uri="{BB962C8B-B14F-4D97-AF65-F5344CB8AC3E}">
        <p14:creationId xmlns:p14="http://schemas.microsoft.com/office/powerpoint/2010/main" val="199869064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pone de manifiesto un mito sobre el Convenio de Budapest: que está obsoleto. El formador puede preguntar cuántos de los delegados tienen esta idea errónea, antes de pasar a la siguiente diapositiva para disiparla.</a:t>
            </a:r>
          </a:p>
          <a:p>
            <a:endParaRPr lang="es-ES" dirty="0"/>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38</a:t>
            </a:fld>
            <a:endParaRPr lang="es-ES" altLang="en-US"/>
          </a:p>
        </p:txBody>
      </p:sp>
    </p:spTree>
    <p:extLst>
      <p:ext uri="{BB962C8B-B14F-4D97-AF65-F5344CB8AC3E}">
        <p14:creationId xmlns:p14="http://schemas.microsoft.com/office/powerpoint/2010/main" val="16997782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muestra cómo el Convenio de Budapest NO está obsoleto.  Aunque el Convenio de Budapest se redactó en 2001, tiene un lenguaje tecnológicamente neutro que se extiende orgánicamente a los nuevos delitos y desarrollos tecnológicos. Esta es una de las características clave del Convenio de Budapest, que asegura que siga siendo relevante a pesar de los grandes avances tecnológicos que se han producido desde su redacción en 2001. Se han publicado varias notas orientativas para demostrar cómo el Convenio de Budapest se aplica a una serie de delitos que no están en él de forma explícita, entre ellos:</a:t>
            </a:r>
          </a:p>
          <a:p>
            <a:pPr marL="742950" lvl="0" indent="-457200" algn="just" eaLnBrk="1" hangingPunct="1">
              <a:buFont typeface="+mj-lt"/>
              <a:buAutoNum type="arabicPeriod"/>
              <a:defRPr/>
            </a:pPr>
            <a:r>
              <a:rPr lang="es-ES" sz="1200" dirty="0">
                <a:latin typeface="Verdana" panose="020B0604030504040204" pitchFamily="34" charset="0"/>
              </a:rPr>
              <a:t>Redes zombi</a:t>
            </a:r>
          </a:p>
          <a:p>
            <a:pPr marL="742950" lvl="0" indent="-457200" algn="just" eaLnBrk="1" hangingPunct="1">
              <a:buFont typeface="+mj-lt"/>
              <a:buAutoNum type="arabicPeriod"/>
              <a:defRPr/>
            </a:pPr>
            <a:r>
              <a:rPr lang="es-ES" sz="1200" dirty="0">
                <a:latin typeface="Verdana" panose="020B0604030504040204" pitchFamily="34" charset="0"/>
              </a:rPr>
              <a:t>Robo de identidad </a:t>
            </a:r>
          </a:p>
          <a:p>
            <a:pPr marL="742950" lvl="0" indent="-457200" algn="just" eaLnBrk="1" hangingPunct="1">
              <a:buFont typeface="+mj-lt"/>
              <a:buAutoNum type="arabicPeriod"/>
              <a:defRPr/>
            </a:pPr>
            <a:r>
              <a:rPr lang="es-ES" sz="1200" dirty="0">
                <a:latin typeface="Verdana" panose="020B0604030504040204" pitchFamily="34" charset="0"/>
              </a:rPr>
              <a:t>Ataques </a:t>
            </a:r>
            <a:r>
              <a:rPr lang="es-ES" sz="1200" dirty="0" err="1">
                <a:latin typeface="Verdana" panose="020B0604030504040204" pitchFamily="34" charset="0"/>
              </a:rPr>
              <a:t>DDoS</a:t>
            </a:r>
            <a:endParaRPr lang="es-ES" sz="1200" dirty="0">
              <a:latin typeface="Verdana" panose="020B0604030504040204" pitchFamily="34" charset="0"/>
            </a:endParaRPr>
          </a:p>
          <a:p>
            <a:pPr marL="742950" lvl="0" indent="-457200" algn="just" eaLnBrk="1" hangingPunct="1">
              <a:buFont typeface="+mj-lt"/>
              <a:buAutoNum type="arabicPeriod"/>
              <a:defRPr/>
            </a:pPr>
            <a:r>
              <a:rPr lang="es-ES" sz="1200" dirty="0">
                <a:latin typeface="Verdana" panose="020B0604030504040204" pitchFamily="34" charset="0"/>
              </a:rPr>
              <a:t>Ataques a infraestructuras críticas</a:t>
            </a:r>
          </a:p>
          <a:p>
            <a:pPr marL="742950" lvl="0" indent="-457200" algn="just" eaLnBrk="1" hangingPunct="1">
              <a:buFont typeface="+mj-lt"/>
              <a:buAutoNum type="arabicPeriod"/>
              <a:defRPr/>
            </a:pPr>
            <a:r>
              <a:rPr lang="es-ES" sz="1200" dirty="0">
                <a:latin typeface="Verdana" panose="020B0604030504040204" pitchFamily="34" charset="0"/>
              </a:rPr>
              <a:t>Malware </a:t>
            </a:r>
          </a:p>
          <a:p>
            <a:pPr marL="742950" lvl="0" indent="-457200" algn="just" eaLnBrk="1" hangingPunct="1">
              <a:buFont typeface="+mj-lt"/>
              <a:buAutoNum type="arabicPeriod"/>
              <a:defRPr/>
            </a:pPr>
            <a:r>
              <a:rPr lang="es-ES" sz="1200" dirty="0">
                <a:latin typeface="Verdana" panose="020B0604030504040204" pitchFamily="34" charset="0"/>
              </a:rPr>
              <a:t>Spam</a:t>
            </a:r>
          </a:p>
          <a:p>
            <a:pPr marL="742950" lvl="0" indent="-457200" algn="just" eaLnBrk="1" hangingPunct="1">
              <a:buFont typeface="+mj-lt"/>
              <a:buAutoNum type="arabicPeriod"/>
              <a:defRPr/>
            </a:pPr>
            <a:r>
              <a:rPr lang="es-ES" sz="1200" dirty="0">
                <a:latin typeface="Verdana" panose="020B0604030504040204" pitchFamily="34" charset="0"/>
              </a:rPr>
              <a:t>Interferencia en procesos electorales </a:t>
            </a:r>
          </a:p>
          <a:p>
            <a:pPr marL="742950" lvl="0" indent="-457200" algn="just" eaLnBrk="1" hangingPunct="1">
              <a:buFont typeface="+mj-lt"/>
              <a:buAutoNum type="arabicPeriod"/>
              <a:defRPr/>
            </a:pPr>
            <a:r>
              <a:rPr lang="es-ES" sz="1200" dirty="0">
                <a:latin typeface="Verdana" panose="020B0604030504040204" pitchFamily="34" charset="0"/>
              </a:rPr>
              <a:t>Terrorismo </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US" dirty="0"/>
              <a:t>	</a:t>
            </a:r>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Cuando el lenguaje del Convenio de Budapest es insuficiente para responder adecuadamente a estas novedades, se pueden considerar la posibilidad de recurrir a los Protocolos Adicionales. Por ejemplo, en 2003 se abrió a la firma el Protocolo Adicional al Convenio sobre la Ciberdelincuencia, relativo a la penalización de los actos de carácter racista y xenófobo cometidos a través de sistemas informáticos. Además, actualmente se está negociando un Segundo Protocolo Adicional (https://www.coe.int/en/web/cybercrime/t-cy-drafting-group) relacionado con la cooperación internacional reforzada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La mejor prueba de que el Convenio de Budapest no está obsoleto es que sigue sirviendo de base para diferentes tratados, entre ellos Convenio de la Liga Árabe sobre la Lucha contra los Delitos Informáticos Y la Convención de la Unión Africana sobre Ciberseguridad y Protección de Datos Personales. Además, el Convenio de Budapest sigue sirviendo de pauta para que los países de todo el mundo redacten sus leyes nacionales.</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39</a:t>
            </a:fld>
            <a:endParaRPr lang="es-ES"/>
          </a:p>
        </p:txBody>
      </p:sp>
    </p:spTree>
    <p:extLst>
      <p:ext uri="{BB962C8B-B14F-4D97-AF65-F5344CB8AC3E}">
        <p14:creationId xmlns:p14="http://schemas.microsoft.com/office/powerpoint/2010/main" val="35394342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El Convenio de Budapest sigue siendo ratificado por varios países, lo que sugiere que sigue siendo relevante como instrumento líder en materia de ciberdelincuencia a nivel mundial. </a:t>
            </a:r>
          </a:p>
          <a:p>
            <a:pPr marL="0" indent="0" eaLnBrk="1" hangingPunct="1">
              <a:spcBef>
                <a:spcPct val="0"/>
              </a:spcBef>
              <a:buFontTx/>
              <a:buNone/>
            </a:pPr>
            <a:endParaRPr lang="es-ES" dirty="0"/>
          </a:p>
          <a:p>
            <a:pPr marL="0" indent="0" eaLnBrk="1" hangingPunct="1">
              <a:spcBef>
                <a:spcPct val="0"/>
              </a:spcBef>
              <a:buFontTx/>
              <a:buNone/>
            </a:pPr>
            <a:r>
              <a:rPr lang="es-ES" dirty="0"/>
              <a:t>El argumento de que el Convenio de Budapest está obsoleto se basa principalmente en que fue redactado en 2001. Sin embargo, muchos países tienen legislaciones sobre ciberdelincuencia aún más antiguas que siguen siendo eficaces y pertinentes. Por ejemplo:</a:t>
            </a:r>
          </a:p>
          <a:p>
            <a:pPr marL="228600" indent="-228600" eaLnBrk="1" hangingPunct="1">
              <a:spcBef>
                <a:spcPct val="0"/>
              </a:spcBef>
              <a:buFontTx/>
              <a:buAutoNum type="arabicPeriod"/>
            </a:pPr>
            <a:r>
              <a:rPr lang="es-ES" dirty="0"/>
              <a:t>La Ley de Fraude y Abuso Informático de Estados Unidos, promulgada en 1986</a:t>
            </a:r>
          </a:p>
          <a:p>
            <a:pPr marL="228600" indent="-228600" eaLnBrk="1" hangingPunct="1">
              <a:spcBef>
                <a:spcPct val="0"/>
              </a:spcBef>
              <a:buFontTx/>
              <a:buAutoNum type="arabicPeriod"/>
            </a:pPr>
            <a:r>
              <a:rPr lang="es-ES" dirty="0"/>
              <a:t>La Ley sobre el uso indebido de ordenadores del Reino Unido se promulgó en 1990</a:t>
            </a:r>
          </a:p>
          <a:p>
            <a:pPr marL="228600" indent="-228600" eaLnBrk="1" hangingPunct="1">
              <a:spcBef>
                <a:spcPct val="0"/>
              </a:spcBef>
              <a:buFontTx/>
              <a:buAutoNum type="arabicPeriod"/>
            </a:pPr>
            <a:r>
              <a:rPr lang="es-ES" dirty="0"/>
              <a:t>La Ley Australiana de Ciberdelincuencia fue promulgada en 2001</a:t>
            </a:r>
          </a:p>
          <a:p>
            <a:pPr marL="228600" indent="-228600" eaLnBrk="1" hangingPunct="1">
              <a:spcBef>
                <a:spcPct val="0"/>
              </a:spcBef>
              <a:buFontTx/>
              <a:buAutoNum type="arabicPeriod"/>
            </a:pPr>
            <a:r>
              <a:rPr lang="es-ES" dirty="0"/>
              <a:t>La Ley francesa </a:t>
            </a:r>
            <a:r>
              <a:rPr lang="es-ES" dirty="0" err="1"/>
              <a:t>nº</a:t>
            </a:r>
            <a:r>
              <a:rPr lang="es-ES" dirty="0"/>
              <a:t> 2004-575, relativa a la Confianza en la Economía Digital fue promulgada en 2004</a:t>
            </a:r>
          </a:p>
          <a:p>
            <a:pPr marL="228600" indent="-228600" eaLnBrk="1" hangingPunct="1">
              <a:spcBef>
                <a:spcPct val="0"/>
              </a:spcBef>
              <a:buFontTx/>
              <a:buAutoNum type="arabicPeriod"/>
            </a:pPr>
            <a:endParaRPr lang="es-ES" dirty="0"/>
          </a:p>
          <a:p>
            <a:pPr marL="0" indent="0" eaLnBrk="1" hangingPunct="1">
              <a:spcBef>
                <a:spcPct val="0"/>
              </a:spcBef>
              <a:buFontTx/>
              <a:buNone/>
            </a:pPr>
            <a:r>
              <a:rPr lang="es-ES" dirty="0"/>
              <a:t>Mientras el lenguaje de una convención o legislación sobre ciberdelincuencia sea neutro desde el punto de vista tecnológico, seguirá siendo relevante durante mucho tiempo. </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40</a:t>
            </a:fld>
            <a:endParaRPr lang="es-ES"/>
          </a:p>
        </p:txBody>
      </p:sp>
    </p:spTree>
    <p:extLst>
      <p:ext uri="{BB962C8B-B14F-4D97-AF65-F5344CB8AC3E}">
        <p14:creationId xmlns:p14="http://schemas.microsoft.com/office/powerpoint/2010/main" val="408325893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pone de manifiesto un mito sobre el Convenio de Budapest, especialmente entre los países en desarrollo: que ha sido redactado por un pequeño grupo de países (algunos países con infraestructuras). El formador puede leer en voz alta la cita que aparece en la parte inferior de la pantalla y explicar que se trata de una pregunta habitual sobre el Convenio de Budapest.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formador puede preguntar cuántos de los delegados tienen esta idea errónea, antes de pasar a la siguiente diapositiva para disiparla.</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41</a:t>
            </a:fld>
            <a:endParaRPr lang="es-ES" altLang="en-US"/>
          </a:p>
        </p:txBody>
      </p:sp>
    </p:spTree>
    <p:extLst>
      <p:ext uri="{BB962C8B-B14F-4D97-AF65-F5344CB8AC3E}">
        <p14:creationId xmlns:p14="http://schemas.microsoft.com/office/powerpoint/2010/main" val="377780778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esta diapositiva se explica por qué algunos países lideraron la formulación inicial del Convenio de Budapest. </a:t>
            </a:r>
          </a:p>
          <a:p>
            <a:pPr marL="0" indent="0" eaLnBrk="1" hangingPunct="1">
              <a:spcBef>
                <a:spcPct val="0"/>
              </a:spcBef>
              <a:buFontTx/>
              <a:buNone/>
            </a:pPr>
            <a:endParaRPr lang="es-ES" dirty="0"/>
          </a:p>
          <a:p>
            <a:pPr marL="0" indent="0" eaLnBrk="1" hangingPunct="1">
              <a:spcBef>
                <a:spcPct val="0"/>
              </a:spcBef>
              <a:buFontTx/>
              <a:buNone/>
            </a:pPr>
            <a:r>
              <a:rPr lang="es-ES" dirty="0"/>
              <a:t>Por ejemplo, muchos países no consideraban la ciberdelincuencia como una prioridad ya en 2001. Esto se debe en gran medida a la ausencia o al carácter limitado de los avances tecnológicos en estos países durante ese periodo. </a:t>
            </a:r>
          </a:p>
          <a:p>
            <a:pPr marL="0" indent="0" eaLnBrk="1" hangingPunct="1">
              <a:spcBef>
                <a:spcPct val="0"/>
              </a:spcBef>
              <a:buFontTx/>
              <a:buNone/>
            </a:pPr>
            <a:endParaRPr lang="es-ES" dirty="0"/>
          </a:p>
          <a:p>
            <a:pPr marL="0" indent="0" eaLnBrk="1" hangingPunct="1">
              <a:spcBef>
                <a:spcPct val="0"/>
              </a:spcBef>
              <a:buFontTx/>
              <a:buNone/>
            </a:pPr>
            <a:r>
              <a:rPr lang="es-ES" dirty="0"/>
              <a:t>Además, es importante que la política, los prejuicios y los intereses estratégicos no prevalezcan sobre los méritos, la utilidad y el interés nacional en relación con la adhesión a un tratado. El Convenio de Budapest ofrece una inmensa utilidad a todos los países en su lucha contra la ciberdelincuencia y en relación con el intercambio de pruebas electrónicas. </a:t>
            </a:r>
          </a:p>
          <a:p>
            <a:pPr marL="0" indent="0" eaLnBrk="1" hangingPunct="1">
              <a:spcBef>
                <a:spcPct val="0"/>
              </a:spcBef>
              <a:buFontTx/>
              <a:buNone/>
            </a:pPr>
            <a:endParaRPr lang="es-ES" dirty="0"/>
          </a:p>
          <a:p>
            <a:pPr marL="0" indent="0" eaLnBrk="1" hangingPunct="1">
              <a:spcBef>
                <a:spcPct val="0"/>
              </a:spcBef>
              <a:buFontTx/>
              <a:buNone/>
            </a:pPr>
            <a:r>
              <a:rPr lang="es-ES" dirty="0"/>
              <a:t>Por último, las amenazas que plantean los ciberdelincuentes son las mismas más allá de las fronteras territoriales. No hay diferencia entre las amenazas a las que se enfrentan los países desarrollados y los países en desarrollo. En este sentido, el Convenio de Budapest aborda las preocupaciones de los países en desarrollo al igual que las de los países desarrollados.</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42</a:t>
            </a:fld>
            <a:endParaRPr lang="es-ES"/>
          </a:p>
        </p:txBody>
      </p:sp>
    </p:spTree>
    <p:extLst>
      <p:ext uri="{BB962C8B-B14F-4D97-AF65-F5344CB8AC3E}">
        <p14:creationId xmlns:p14="http://schemas.microsoft.com/office/powerpoint/2010/main" val="45527543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El Convenio de Budapest no es el único tratado que fue redactado por un grupo de naciones desarrolladas pero al que posteriormente se adhirieron muchas otras naciones en desarrollo. Muchos tratados, como los enumerados en la diapositiva, han sido redactados por un grupo de países, pero posteriormente han sido adoptados como tratados mundiales. El Convenio de Budapest no es diferente de estos tratados. </a:t>
            </a:r>
          </a:p>
          <a:p>
            <a:pPr marL="0" marR="0" lvl="0" indent="0" algn="l" defTabSz="457200" rtl="0" eaLnBrk="1" fontAlgn="base" latinLnBrk="0" hangingPunct="1">
              <a:lnSpc>
                <a:spcPct val="100000"/>
              </a:lnSpc>
              <a:spcBef>
                <a:spcPct val="0"/>
              </a:spcBef>
              <a:spcAft>
                <a:spcPct val="0"/>
              </a:spcAft>
              <a:buClrTx/>
              <a:buSzTx/>
              <a:buFontTx/>
              <a:buNone/>
              <a:tabLst/>
              <a:defRPr/>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43</a:t>
            </a:fld>
            <a:endParaRPr lang="es-ES"/>
          </a:p>
        </p:txBody>
      </p:sp>
    </p:spTree>
    <p:extLst>
      <p:ext uri="{BB962C8B-B14F-4D97-AF65-F5344CB8AC3E}">
        <p14:creationId xmlns:p14="http://schemas.microsoft.com/office/powerpoint/2010/main" val="32468323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 En esta diapositiva se muestra un ejemplo de por qué no es relevante que un convenio sea redactado o negociado por un pequeño número de países. El formador puede explicar que, en 1944, cuando se firmó el Convenio de Chicago, solo fue sobre la base de un proceso de redacción y negociación en el que participaron 52 Estados. Sin embargo, en la actualidad cuenta con 193 partes. El formador puede utilizar esto como ejemplo para mostrar la importancia de considerar cada convenio por sus propios méritos en vista del interés nacional. </a:t>
            </a:r>
          </a:p>
          <a:p>
            <a:pPr marL="0" indent="0" eaLnBrk="1" hangingPunct="1">
              <a:spcBef>
                <a:spcPct val="0"/>
              </a:spcBef>
              <a:buFontTx/>
              <a:buNone/>
            </a:pPr>
            <a:endParaRPr lang="es-E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44</a:t>
            </a:fld>
            <a:endParaRPr lang="es-ES"/>
          </a:p>
        </p:txBody>
      </p:sp>
    </p:spTree>
    <p:extLst>
      <p:ext uri="{BB962C8B-B14F-4D97-AF65-F5344CB8AC3E}">
        <p14:creationId xmlns:p14="http://schemas.microsoft.com/office/powerpoint/2010/main" val="74590921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pone de manifiesto un mito sobre el Convenio de Budapest, especialmente entre los países en desarrollo: que favorece a los países desarrollados o con infraestructuras. El formador puede preguntar cuántos de los delegados tienen esta idea errónea, antes de pasar a la siguiente diapositiva para disiparla.</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45</a:t>
            </a:fld>
            <a:endParaRPr lang="es-ES" altLang="en-US"/>
          </a:p>
        </p:txBody>
      </p:sp>
    </p:spTree>
    <p:extLst>
      <p:ext uri="{BB962C8B-B14F-4D97-AF65-F5344CB8AC3E}">
        <p14:creationId xmlns:p14="http://schemas.microsoft.com/office/powerpoint/2010/main" val="41921922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ausencia del Convenio de Budapest o de cualquier otro tratado bilateral o multilateral de asistencia mutua vinculante, las solicitudes de pruebas electrónicas que los países en desarrollo hacen a los países desarrollados no siempre son atendidas. </a:t>
            </a:r>
          </a:p>
          <a:p>
            <a:pPr marL="0" indent="0" eaLnBrk="1" hangingPunct="1">
              <a:spcBef>
                <a:spcPct val="0"/>
              </a:spcBef>
              <a:buFontTx/>
              <a:buNone/>
            </a:pPr>
            <a:endParaRPr lang="es-ES" dirty="0"/>
          </a:p>
          <a:p>
            <a:pPr marL="0" indent="0" eaLnBrk="1" hangingPunct="1">
              <a:spcBef>
                <a:spcPct val="0"/>
              </a:spcBef>
              <a:buFontTx/>
              <a:buNone/>
            </a:pPr>
            <a:r>
              <a:rPr lang="es-ES" dirty="0"/>
              <a:t>El Convenio de Budapest beneficia más a los países en vías de desarrollo, ya que ofrece una vía para que estos países realicen peticiones jurídicamente vinculantes a los países desarrollados/con infraestructuras (que son en su mayoría miembros del Convenio de Budapest). Esto supone un importante beneficio para los países en vías de desarrollo que se adhieren al Convenio de Budapest. </a:t>
            </a:r>
          </a:p>
          <a:p>
            <a:pPr marL="0" indent="0" eaLnBrk="1" hangingPunct="1">
              <a:spcBef>
                <a:spcPct val="0"/>
              </a:spcBef>
              <a:buFontTx/>
              <a:buNone/>
            </a:pPr>
            <a:endParaRPr lang="es-ES" dirty="0"/>
          </a:p>
          <a:p>
            <a:pPr marL="0" indent="0" eaLnBrk="1" hangingPunct="1">
              <a:spcBef>
                <a:spcPct val="0"/>
              </a:spcBef>
              <a:buFontTx/>
              <a:buNone/>
            </a:pPr>
            <a:r>
              <a:rPr lang="es-ES" dirty="0"/>
              <a:t>Además, dado que el Convenio de Budapest permite rechazar solicitudes cuando el país requerido considera que el delito es político o está relacionado con un delito político, los países en desarrollo suelen disponer de más flexibilidad a la hora de rechazar una solicitud, ya que en muchos de ellos el alcance de un delito político es más amplio. </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46</a:t>
            </a:fld>
            <a:endParaRPr lang="es-ES"/>
          </a:p>
        </p:txBody>
      </p:sp>
    </p:spTree>
    <p:extLst>
      <p:ext uri="{BB962C8B-B14F-4D97-AF65-F5344CB8AC3E}">
        <p14:creationId xmlns:p14="http://schemas.microsoft.com/office/powerpoint/2010/main" val="69861741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La forma clave en la que los países en desarrollo pueden beneficiarse del Convenio de Budapest es la facilidad para solicitar asistencia a los proveedores de servicios de EE.UU., sobre todo en lo que respecta a la conservación rápida y, mediante la aplicación del artículo 18.1.b del Convenio de Budapest, el envío de solicitudes de información relativa a los abonados directamente a los proveedores de servicios de EE.UU. Esto permite a los países en desarrollo preservar y obtener pruebas clave de forma mucho más rápida de lo que sería posible sin el Convenio de Budapest. </a:t>
            </a:r>
          </a:p>
          <a:p>
            <a:pPr marL="0" indent="0" eaLnBrk="1" hangingPunct="1">
              <a:spcBef>
                <a:spcPct val="0"/>
              </a:spcBef>
              <a:buFontTx/>
              <a:buNone/>
            </a:pPr>
            <a:r>
              <a:rPr lang="es-ES" dirty="0"/>
              <a:t>Este beneficio se ha destacado también en el informe del T-CY (https://rm.coe.int/t-cy-2020-16-bc-benefits-rep-provisional/16809ef6ac).</a:t>
            </a:r>
          </a:p>
          <a:p>
            <a:pPr marL="0" indent="0" eaLnBrk="1" hangingPunct="1">
              <a:spcBef>
                <a:spcPct val="0"/>
              </a:spcBef>
              <a:buFontTx/>
              <a:buNone/>
            </a:pPr>
            <a:endParaRPr lang="es-ES" dirty="0"/>
          </a:p>
          <a:p>
            <a:pPr marL="0" indent="0" eaLnBrk="1" hangingPunct="1">
              <a:spcBef>
                <a:spcPct val="0"/>
              </a:spcBef>
              <a:buFontTx/>
              <a:buNone/>
            </a:pPr>
            <a:r>
              <a:rPr lang="es-ES" dirty="0"/>
              <a:t>Es importante destacar que los proveedores de servicios tienden a ser más receptivos y cumplidores con las solicitudes que reciben de las partes del Convenio de Budapest, porque pueden estar seguros de que estos países cuentan con las salvaguardias adecuadas y con una legislación internacional de mejores prácticas</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47</a:t>
            </a:fld>
            <a:endParaRPr lang="es-ES"/>
          </a:p>
        </p:txBody>
      </p:sp>
    </p:spTree>
    <p:extLst>
      <p:ext uri="{BB962C8B-B14F-4D97-AF65-F5344CB8AC3E}">
        <p14:creationId xmlns:p14="http://schemas.microsoft.com/office/powerpoint/2010/main" val="225824368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esta diapositiva se muestra una comparación de cómo Facebook respondió a las solicitudes de datos de los países que son parte del Convenio de Budapest y de otros países en el primer semestre de 2019. La barra de la izquierda muestra la respuesta de Facebook a las partes del Convenio de Budapest, mientras que la barra de la derecha muestra la respuesta de Facebook a los países que no son partes del Convenio de Budapest. </a:t>
            </a:r>
          </a:p>
          <a:p>
            <a:pPr marL="0" indent="0" eaLnBrk="1" hangingPunct="1">
              <a:spcBef>
                <a:spcPct val="0"/>
              </a:spcBef>
              <a:buFontTx/>
              <a:buNone/>
            </a:pPr>
            <a:endParaRPr lang="es-ES" dirty="0"/>
          </a:p>
          <a:p>
            <a:pPr marL="0" indent="0" eaLnBrk="1" hangingPunct="1">
              <a:spcBef>
                <a:spcPct val="0"/>
              </a:spcBef>
              <a:buFontTx/>
              <a:buNone/>
            </a:pPr>
            <a:r>
              <a:rPr lang="es-ES" dirty="0"/>
              <a:t>El formador puede demostrar que en el primer semestre de 2019, las partes del Convenio de Budapest realizaron </a:t>
            </a:r>
            <a:r>
              <a:rPr lang="es-ES" sz="1800" b="0" i="0" u="none" strike="noStrike" dirty="0">
                <a:solidFill>
                  <a:srgbClr val="000000"/>
                </a:solidFill>
                <a:effectLst/>
                <a:latin typeface="Calibri" panose="020F0502020204030204" pitchFamily="34" charset="0"/>
              </a:rPr>
              <a:t>94320</a:t>
            </a:r>
            <a:r>
              <a:rPr lang="es-ES" dirty="0"/>
              <a:t> solicitudes de datos a </a:t>
            </a:r>
            <a:r>
              <a:rPr lang="es-ES" dirty="0" err="1"/>
              <a:t>Facebook.data</a:t>
            </a:r>
            <a:r>
              <a:rPr lang="es-ES" dirty="0"/>
              <a:t> </a:t>
            </a:r>
            <a:r>
              <a:rPr lang="es-ES" dirty="0" err="1"/>
              <a:t>requests</a:t>
            </a:r>
            <a:r>
              <a:rPr lang="es-ES" dirty="0"/>
              <a:t> </a:t>
            </a:r>
            <a:r>
              <a:rPr lang="es-ES" dirty="0" err="1"/>
              <a:t>to</a:t>
            </a:r>
            <a:r>
              <a:rPr lang="es-ES" dirty="0"/>
              <a:t> Facebook. Facebook produjo al menos algunos datos en </a:t>
            </a:r>
            <a:r>
              <a:rPr lang="es-ES" sz="1800" b="0" i="0" u="none" strike="noStrike" dirty="0">
                <a:solidFill>
                  <a:srgbClr val="000000"/>
                </a:solidFill>
                <a:effectLst/>
                <a:latin typeface="Calibri" panose="020F0502020204030204" pitchFamily="34" charset="0"/>
              </a:rPr>
              <a:t>74752</a:t>
            </a:r>
            <a:r>
              <a:rPr lang="es-ES" dirty="0"/>
              <a:t> solicitudes (aproximadamente el 79%).</a:t>
            </a:r>
          </a:p>
          <a:p>
            <a:pPr marL="0" indent="0" eaLnBrk="1" hangingPunct="1">
              <a:spcBef>
                <a:spcPct val="0"/>
              </a:spcBef>
              <a:buFontTx/>
              <a:buNone/>
            </a:pPr>
            <a:endParaRPr lang="es-ES" dirty="0"/>
          </a:p>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Por el contrario, en el primer semestre de 2019, otros países (que no son parte del Convenio de Budapest) presentaron </a:t>
            </a:r>
            <a:r>
              <a:rPr lang="es-ES" sz="1800" b="0" i="0" u="none" strike="noStrike" dirty="0">
                <a:solidFill>
                  <a:srgbClr val="000000"/>
                </a:solidFill>
                <a:effectLst/>
                <a:latin typeface="Calibri" panose="020F0502020204030204" pitchFamily="34" charset="0"/>
              </a:rPr>
              <a:t>35657</a:t>
            </a:r>
            <a:r>
              <a:rPr lang="es-ES" dirty="0"/>
              <a:t> solicitudes de datos a Facebook. Facebook produjo al menos algunos datos en </a:t>
            </a:r>
            <a:r>
              <a:rPr lang="es-ES" sz="1800" b="0" i="0" u="none" strike="noStrike" dirty="0">
                <a:solidFill>
                  <a:srgbClr val="000000"/>
                </a:solidFill>
                <a:effectLst/>
                <a:latin typeface="Calibri" panose="020F0502020204030204" pitchFamily="34" charset="0"/>
              </a:rPr>
              <a:t>20622</a:t>
            </a:r>
            <a:r>
              <a:rPr lang="es-ES" dirty="0"/>
              <a:t> solicitudes (aproximadamente el 58%).</a:t>
            </a:r>
          </a:p>
          <a:p>
            <a:pPr marL="0" marR="0" lvl="0" indent="0" algn="l" defTabSz="457200" rtl="0" eaLnBrk="1" fontAlgn="base" latinLnBrk="0" hangingPunct="1">
              <a:lnSpc>
                <a:spcPct val="100000"/>
              </a:lnSpc>
              <a:spcBef>
                <a:spcPct val="0"/>
              </a:spcBef>
              <a:spcAft>
                <a:spcPct val="0"/>
              </a:spcAft>
              <a:buClrTx/>
              <a:buSzTx/>
              <a:buFontTx/>
              <a:buNone/>
              <a:tabLst/>
              <a:defRPr/>
            </a:pPr>
            <a:endParaRPr lang="es-ES" dirty="0"/>
          </a:p>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Esto puede servir para demostrar el impacto de la adhesión al Convenio de Budapest y cómo puede ayudar a los países que no son países con infraestructuras a buscar datos de los proveedores de servicios que tienen su sede en los países con infraestructuras.</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48</a:t>
            </a:fld>
            <a:endParaRPr lang="es-ES"/>
          </a:p>
        </p:txBody>
      </p:sp>
    </p:spTree>
    <p:extLst>
      <p:ext uri="{BB962C8B-B14F-4D97-AF65-F5344CB8AC3E}">
        <p14:creationId xmlns:p14="http://schemas.microsoft.com/office/powerpoint/2010/main" val="136791721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esta diapositiva se muestra una comparación de cómo Facebook respondió a las solicitudes de datos de los países que son parte del Convenio de Budapest y de otros países en el segundo semestre de 2019. La barra de la izquierda muestra la respuesta de Facebook a las partes del Convenio de Budapest, mientras que la barra de la derecha muestra la respuesta de Facebook a los países que no son partes del Convenio de Budapest. </a:t>
            </a:r>
          </a:p>
          <a:p>
            <a:pPr marL="0" indent="0" eaLnBrk="1" hangingPunct="1">
              <a:spcBef>
                <a:spcPct val="0"/>
              </a:spcBef>
              <a:buFontTx/>
              <a:buNone/>
            </a:pPr>
            <a:endParaRPr lang="es-ES" dirty="0"/>
          </a:p>
          <a:p>
            <a:pPr marL="0" indent="0" eaLnBrk="1" hangingPunct="1">
              <a:spcBef>
                <a:spcPct val="0"/>
              </a:spcBef>
              <a:buFontTx/>
              <a:buNone/>
            </a:pPr>
            <a:r>
              <a:rPr lang="es-ES" dirty="0"/>
              <a:t>El formador puede demostrar que en el segundo semestre de 2019, las partes del Convenio de Budapest realizaron </a:t>
            </a:r>
            <a:r>
              <a:rPr lang="es-ES" sz="1800" b="0" i="0" u="none" strike="noStrike" dirty="0">
                <a:solidFill>
                  <a:srgbClr val="000000"/>
                </a:solidFill>
                <a:effectLst/>
                <a:latin typeface="Calibri" panose="020F0502020204030204" pitchFamily="34" charset="0"/>
              </a:rPr>
              <a:t>99440</a:t>
            </a:r>
            <a:r>
              <a:rPr lang="es-ES" dirty="0"/>
              <a:t> solicitudes de datos a Facebook. Facebook produjo al menos algunos datos en </a:t>
            </a:r>
            <a:r>
              <a:rPr lang="es-ES" sz="1800" b="0" i="0" u="none" strike="noStrike" dirty="0">
                <a:solidFill>
                  <a:srgbClr val="000000"/>
                </a:solidFill>
                <a:effectLst/>
                <a:latin typeface="Calibri" panose="020F0502020204030204" pitchFamily="34" charset="0"/>
              </a:rPr>
              <a:t>80541</a:t>
            </a:r>
            <a:r>
              <a:rPr lang="es-ES" dirty="0"/>
              <a:t> solicitudes (aproximadamente el 81%).</a:t>
            </a:r>
          </a:p>
          <a:p>
            <a:pPr marL="0" indent="0" eaLnBrk="1" hangingPunct="1">
              <a:spcBef>
                <a:spcPct val="0"/>
              </a:spcBef>
              <a:buFontTx/>
              <a:buNone/>
            </a:pPr>
            <a:endParaRPr lang="es-ES" dirty="0"/>
          </a:p>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Por el contrario, en el segundo semestre de 2019, otros países (que no son parte del Convenio de Budapest) presentaron </a:t>
            </a:r>
            <a:r>
              <a:rPr lang="es-ES" sz="1800" b="0" i="0" u="none" strike="noStrike" dirty="0">
                <a:solidFill>
                  <a:srgbClr val="000000"/>
                </a:solidFill>
                <a:effectLst/>
                <a:latin typeface="Calibri" panose="020F0502020204030204" pitchFamily="34" charset="0"/>
              </a:rPr>
              <a:t>41435</a:t>
            </a:r>
            <a:r>
              <a:rPr lang="es-ES" dirty="0"/>
              <a:t> solicitudes de datos a Facebook. Facebook produjo al menos algunos datos en </a:t>
            </a:r>
            <a:r>
              <a:rPr lang="es-ES" sz="1800" b="0" i="0" u="none" strike="noStrike" dirty="0">
                <a:solidFill>
                  <a:srgbClr val="000000"/>
                </a:solidFill>
                <a:effectLst/>
                <a:latin typeface="Calibri" panose="020F0502020204030204" pitchFamily="34" charset="0"/>
              </a:rPr>
              <a:t>24272</a:t>
            </a:r>
            <a:r>
              <a:rPr lang="es-ES" dirty="0"/>
              <a:t> solicitudes (aproximadamente el 58%).</a:t>
            </a:r>
          </a:p>
          <a:p>
            <a:pPr marL="0" marR="0" lvl="0" indent="0" algn="l" defTabSz="457200" rtl="0" eaLnBrk="1" fontAlgn="base" latinLnBrk="0" hangingPunct="1">
              <a:lnSpc>
                <a:spcPct val="100000"/>
              </a:lnSpc>
              <a:spcBef>
                <a:spcPct val="0"/>
              </a:spcBef>
              <a:spcAft>
                <a:spcPct val="0"/>
              </a:spcAft>
              <a:buClrTx/>
              <a:buSzTx/>
              <a:buFontTx/>
              <a:buNone/>
              <a:tabLst/>
              <a:defRPr/>
            </a:pPr>
            <a:endParaRPr lang="es-ES" dirty="0"/>
          </a:p>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Esto puede servir para demostrar el impacto de la adhesión al Convenio de Budapest y cómo puede ayudar a los países que no son países con infraestructuras a buscar datos de los proveedores de servicios que tienen su sede en los países con infraestructuras.</a:t>
            </a:r>
          </a:p>
          <a:p>
            <a:pPr marL="0" indent="0" eaLnBrk="1" hangingPunct="1">
              <a:spcBef>
                <a:spcPct val="0"/>
              </a:spcBef>
              <a:buFontTx/>
              <a:buNone/>
            </a:pPr>
            <a:endParaRPr lang="es-E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49</a:t>
            </a:fld>
            <a:endParaRPr lang="es-ES"/>
          </a:p>
        </p:txBody>
      </p:sp>
    </p:spTree>
    <p:extLst>
      <p:ext uri="{BB962C8B-B14F-4D97-AF65-F5344CB8AC3E}">
        <p14:creationId xmlns:p14="http://schemas.microsoft.com/office/powerpoint/2010/main" val="328221686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esta diapositiva se muestra una comparación de cómo Twitter respondió a las solicitudes de datos de los países que son parte del Convenio de Budapest y de otros países en el primer semestre de 2019. La barra de la izquierda muestra la respuesta de Twitter a las partes del Convenio de Budapest, mientras que la barra de la derecha muestra la respuesta de Twitter a los países que no son partes del Convenio de Budapest. </a:t>
            </a:r>
          </a:p>
          <a:p>
            <a:pPr marL="0" indent="0" eaLnBrk="1" hangingPunct="1">
              <a:spcBef>
                <a:spcPct val="0"/>
              </a:spcBef>
              <a:buFontTx/>
              <a:buNone/>
            </a:pPr>
            <a:endParaRPr lang="es-ES" dirty="0"/>
          </a:p>
          <a:p>
            <a:pPr marL="0" indent="0" eaLnBrk="1" hangingPunct="1">
              <a:spcBef>
                <a:spcPct val="0"/>
              </a:spcBef>
              <a:buFontTx/>
              <a:buNone/>
            </a:pPr>
            <a:r>
              <a:rPr lang="es-ES" dirty="0"/>
              <a:t>El formador puede demostrar que en el primer semestre de 2019, las partes del Convenio de Budapest realizaron </a:t>
            </a:r>
            <a:r>
              <a:rPr lang="es-ES" sz="1800" b="0" i="0" u="none" strike="noStrike" dirty="0">
                <a:solidFill>
                  <a:srgbClr val="000000"/>
                </a:solidFill>
                <a:effectLst/>
                <a:latin typeface="Calibri" panose="020F0502020204030204" pitchFamily="34" charset="0"/>
              </a:rPr>
              <a:t>6450 </a:t>
            </a:r>
            <a:r>
              <a:rPr lang="es-ES" dirty="0"/>
              <a:t>solicitudes de datos a Twitter. Twitter produjo al menos algunos datos en </a:t>
            </a:r>
            <a:r>
              <a:rPr lang="es-ES" sz="1800" b="0" i="0" u="none" strike="noStrike" dirty="0">
                <a:solidFill>
                  <a:srgbClr val="000000"/>
                </a:solidFill>
                <a:effectLst/>
                <a:latin typeface="Calibri" panose="020F0502020204030204" pitchFamily="34" charset="0"/>
              </a:rPr>
              <a:t>3372</a:t>
            </a:r>
            <a:r>
              <a:rPr lang="es-ES" dirty="0"/>
              <a:t> solicitudes (aproximadamente el 52%).</a:t>
            </a:r>
          </a:p>
          <a:p>
            <a:pPr marL="0" indent="0" eaLnBrk="1" hangingPunct="1">
              <a:spcBef>
                <a:spcPct val="0"/>
              </a:spcBef>
              <a:buFontTx/>
              <a:buNone/>
            </a:pPr>
            <a:endParaRPr lang="es-ES" dirty="0"/>
          </a:p>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Por el contrario, en el primer semestre de 2019, otros países (que no son parte del Convenio de Budapest) presentaron </a:t>
            </a:r>
            <a:r>
              <a:rPr lang="es-ES" sz="1800" b="0" i="0" u="none" strike="noStrike" dirty="0">
                <a:solidFill>
                  <a:srgbClr val="000000"/>
                </a:solidFill>
                <a:effectLst/>
                <a:latin typeface="Calibri" panose="020F0502020204030204" pitchFamily="34" charset="0"/>
              </a:rPr>
              <a:t>850</a:t>
            </a:r>
            <a:r>
              <a:rPr lang="es-ES" dirty="0"/>
              <a:t> solicitudes de datos a Twitter. Twitter produjo datos en </a:t>
            </a:r>
            <a:r>
              <a:rPr lang="es-ES" sz="1800" b="0" i="0" u="none" strike="noStrike" dirty="0">
                <a:solidFill>
                  <a:srgbClr val="000000"/>
                </a:solidFill>
                <a:effectLst/>
                <a:latin typeface="Calibri" panose="020F0502020204030204" pitchFamily="34" charset="0"/>
              </a:rPr>
              <a:t>83</a:t>
            </a:r>
            <a:r>
              <a:rPr lang="es-ES" dirty="0"/>
              <a:t> solicitudes (aproximadamente el 10%).</a:t>
            </a:r>
          </a:p>
          <a:p>
            <a:pPr marL="0" marR="0" lvl="0" indent="0" algn="l" defTabSz="457200" rtl="0" eaLnBrk="1" fontAlgn="base" latinLnBrk="0" hangingPunct="1">
              <a:lnSpc>
                <a:spcPct val="100000"/>
              </a:lnSpc>
              <a:spcBef>
                <a:spcPct val="0"/>
              </a:spcBef>
              <a:spcAft>
                <a:spcPct val="0"/>
              </a:spcAft>
              <a:buClrTx/>
              <a:buSzTx/>
              <a:buFontTx/>
              <a:buNone/>
              <a:tabLst/>
              <a:defRPr/>
            </a:pPr>
            <a:endParaRPr lang="es-ES" dirty="0"/>
          </a:p>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Esto puede servir para demostrar el impacto de la adhesión al Convenio de Budapest y cómo puede ayudar a los países que no son países con infraestructuras a buscar datos de los proveedores de servicios que tienen su sede en los países con infraestructuras.</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50</a:t>
            </a:fld>
            <a:endParaRPr lang="es-ES"/>
          </a:p>
        </p:txBody>
      </p:sp>
    </p:spTree>
    <p:extLst>
      <p:ext uri="{BB962C8B-B14F-4D97-AF65-F5344CB8AC3E}">
        <p14:creationId xmlns:p14="http://schemas.microsoft.com/office/powerpoint/2010/main" val="337912903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esta diapositiva se muestra una comparación de cómo Twitter respondió a las solicitudes de datos de los países que son parte del Convenio de Budapest y de otros países en el segundo semestre de 2019. La barra de la izquierda muestra la respuesta de Twitter a las partes del Convenio de Budapest, mientras que la barra de la derecha muestra la respuesta de Twitter a los países que no son partes del Convenio de Budapest. </a:t>
            </a:r>
          </a:p>
          <a:p>
            <a:pPr marL="0" indent="0" eaLnBrk="1" hangingPunct="1">
              <a:spcBef>
                <a:spcPct val="0"/>
              </a:spcBef>
              <a:buFontTx/>
              <a:buNone/>
            </a:pPr>
            <a:endParaRPr lang="es-ES" dirty="0"/>
          </a:p>
          <a:p>
            <a:pPr marL="0" indent="0" eaLnBrk="1" hangingPunct="1">
              <a:spcBef>
                <a:spcPct val="0"/>
              </a:spcBef>
              <a:buFontTx/>
              <a:buNone/>
            </a:pPr>
            <a:r>
              <a:rPr lang="es-ES" dirty="0"/>
              <a:t>El formador puede demostrar que en el segundo semestre de 2019, las partes del Convenio de Budapest realizaron </a:t>
            </a:r>
            <a:r>
              <a:rPr lang="es-ES" sz="1800" b="0" i="0" u="none" strike="noStrike" dirty="0">
                <a:solidFill>
                  <a:srgbClr val="000000"/>
                </a:solidFill>
                <a:effectLst/>
                <a:latin typeface="Calibri" panose="020F0502020204030204" pitchFamily="34" charset="0"/>
              </a:rPr>
              <a:t>7194 </a:t>
            </a:r>
            <a:r>
              <a:rPr lang="es-ES" dirty="0"/>
              <a:t>solicitudes de datos a Twitter. Twitter produjo al menos algunos datos en </a:t>
            </a:r>
            <a:r>
              <a:rPr lang="es-ES" sz="1800" b="0" i="0" u="none" strike="noStrike" dirty="0">
                <a:solidFill>
                  <a:srgbClr val="000000"/>
                </a:solidFill>
                <a:effectLst/>
                <a:latin typeface="Calibri" panose="020F0502020204030204" pitchFamily="34" charset="0"/>
              </a:rPr>
              <a:t>3392</a:t>
            </a:r>
            <a:r>
              <a:rPr lang="es-ES" dirty="0"/>
              <a:t> solicitudes (aproximadamente el 47%).</a:t>
            </a:r>
          </a:p>
          <a:p>
            <a:pPr marL="0" indent="0" eaLnBrk="1" hangingPunct="1">
              <a:spcBef>
                <a:spcPct val="0"/>
              </a:spcBef>
              <a:buFontTx/>
              <a:buNone/>
            </a:pPr>
            <a:endParaRPr lang="es-ES" dirty="0"/>
          </a:p>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Por el contrario, en el segundo semestre de 2019, otros países (que no son parte del Convenio de Budapest) presentaron </a:t>
            </a:r>
            <a:r>
              <a:rPr lang="es-ES" sz="1800" b="0" i="0" u="none" strike="noStrike" dirty="0">
                <a:solidFill>
                  <a:srgbClr val="000000"/>
                </a:solidFill>
                <a:effectLst/>
                <a:latin typeface="Calibri" panose="020F0502020204030204" pitchFamily="34" charset="0"/>
              </a:rPr>
              <a:t>1644</a:t>
            </a:r>
            <a:r>
              <a:rPr lang="es-ES" dirty="0"/>
              <a:t> solicitudes de datos a Twitter. Twitter produjo datos en </a:t>
            </a:r>
            <a:r>
              <a:rPr lang="es-ES" sz="1800" b="0" i="0" u="none" strike="noStrike" dirty="0">
                <a:solidFill>
                  <a:srgbClr val="000000"/>
                </a:solidFill>
                <a:effectLst/>
                <a:latin typeface="Calibri" panose="020F0502020204030204" pitchFamily="34" charset="0"/>
              </a:rPr>
              <a:t>175</a:t>
            </a:r>
            <a:r>
              <a:rPr lang="es-ES" dirty="0"/>
              <a:t> solicitudes (aproximadamente el 10%).</a:t>
            </a:r>
          </a:p>
          <a:p>
            <a:pPr marL="0" marR="0" lvl="0" indent="0" algn="l" defTabSz="457200" rtl="0" eaLnBrk="1" fontAlgn="base" latinLnBrk="0" hangingPunct="1">
              <a:lnSpc>
                <a:spcPct val="100000"/>
              </a:lnSpc>
              <a:spcBef>
                <a:spcPct val="0"/>
              </a:spcBef>
              <a:spcAft>
                <a:spcPct val="0"/>
              </a:spcAft>
              <a:buClrTx/>
              <a:buSzTx/>
              <a:buFontTx/>
              <a:buNone/>
              <a:tabLst/>
              <a:defRPr/>
            </a:pPr>
            <a:endParaRPr lang="es-ES" dirty="0"/>
          </a:p>
          <a:p>
            <a:pPr marL="0" marR="0" lvl="0" indent="0" algn="l" defTabSz="457200" rtl="0" eaLnBrk="1" fontAlgn="base" latinLnBrk="0" hangingPunct="1">
              <a:lnSpc>
                <a:spcPct val="100000"/>
              </a:lnSpc>
              <a:spcBef>
                <a:spcPct val="0"/>
              </a:spcBef>
              <a:spcAft>
                <a:spcPct val="0"/>
              </a:spcAft>
              <a:buClrTx/>
              <a:buSzTx/>
              <a:buFontTx/>
              <a:buNone/>
              <a:tabLst/>
              <a:defRPr/>
            </a:pPr>
            <a:r>
              <a:rPr lang="es-ES" dirty="0"/>
              <a:t>Esto puede servir para demostrar el impacto de la adhesión al Convenio de Budapest y cómo puede ayudar a los países que no son países con infraestructuras a buscar datos de los proveedores de servicios que tienen su sede en los países con infraestructuras.</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51</a:t>
            </a:fld>
            <a:endParaRPr lang="es-ES"/>
          </a:p>
        </p:txBody>
      </p:sp>
    </p:spTree>
    <p:extLst>
      <p:ext uri="{BB962C8B-B14F-4D97-AF65-F5344CB8AC3E}">
        <p14:creationId xmlns:p14="http://schemas.microsoft.com/office/powerpoint/2010/main" val="20678244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pone de manifiesto un mito sobre el Convenio de Budapest: que proporciona un acceso ilimitado, automático y sin restricciones a los datos de cualquier país. El formador puede preguntar cuántos de los delegados tienen esta idea errónea, antes de pasar a la siguiente diapositiva para disiparla.</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52</a:t>
            </a:fld>
            <a:endParaRPr lang="es-ES" altLang="en-US"/>
          </a:p>
        </p:txBody>
      </p:sp>
    </p:spTree>
    <p:extLst>
      <p:ext uri="{BB962C8B-B14F-4D97-AF65-F5344CB8AC3E}">
        <p14:creationId xmlns:p14="http://schemas.microsoft.com/office/powerpoint/2010/main" val="23295474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El Convenio de Budapest, al igual que cualquier otro tratado relativo a la asistencia mutua en materia penal, no ofrece un acceso ilimitado a los datos locales. De hecho, prevé una serie de motivos para la denegación del acceso a los datos, como los destacados en las diapositivas anteriores. Dichos motivos sirven de base para que un país rechace cualquier solicitud recibida en virtud del Convenio de Budapest. Esto no difiere de los tratados existentes en este ámbito.</a:t>
            </a:r>
          </a:p>
          <a:p>
            <a:pPr marL="0" indent="0" eaLnBrk="1" hangingPunct="1">
              <a:spcBef>
                <a:spcPct val="0"/>
              </a:spcBef>
              <a:buFontTx/>
              <a:buNone/>
            </a:pPr>
            <a:r>
              <a:rPr lang="es-ES" dirty="0"/>
              <a:t>El formador también podría abordar el alcance del artículo 32 del Convenio de Budapest, que otorga a una parte el derecho a acceder a los datos en otra jurisdicción sin necesidad de presentar una solicitud. El formador debe subrayar que esta disposición se limita a los datos que están disponibles públicamente, o solo en situaciones en las que la parte ha obtenido el consentimiento jurídico y voluntario de la persona que tiene autoridad jurídica para revelar los datos.  </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53</a:t>
            </a:fld>
            <a:endParaRPr lang="es-ES"/>
          </a:p>
        </p:txBody>
      </p:sp>
    </p:spTree>
    <p:extLst>
      <p:ext uri="{BB962C8B-B14F-4D97-AF65-F5344CB8AC3E}">
        <p14:creationId xmlns:p14="http://schemas.microsoft.com/office/powerpoint/2010/main" val="218087675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pone de manifiesto un mito sobre el Convenio de Budapest: que solo cubre un número limitado de delitos. El formador puede preguntar cuántos de los delegados tienen esta idea errónea, antes de pasar a la siguiente diapositiva para disiparla.</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54</a:t>
            </a:fld>
            <a:endParaRPr lang="es-ES" altLang="en-US"/>
          </a:p>
        </p:txBody>
      </p:sp>
    </p:spTree>
    <p:extLst>
      <p:ext uri="{BB962C8B-B14F-4D97-AF65-F5344CB8AC3E}">
        <p14:creationId xmlns:p14="http://schemas.microsoft.com/office/powerpoint/2010/main" val="417635616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general, se entiende que el Convenio de Budapest sólo cubre los delitos de acceso ilícito, interceptación ilícita, ataques a la integridad de los datos, ataques a la integridad del sistema, abuso de los dispositivos, falsificación informática, fraude informático, pornografía infantil y delitos relacionados con la infracción de la propiedad intelectual y los derechos afines mediante el uso de un sistema informático. </a:t>
            </a:r>
          </a:p>
          <a:p>
            <a:endParaRPr lang="es-ES" dirty="0"/>
          </a:p>
          <a:p>
            <a:r>
              <a:rPr lang="es-ES" dirty="0"/>
              <a:t>Sin embargo, el ámbito de aplicación del Convenio de Budapest es mucho más amplio. Esto se ha aclarado mediante una serie de notas orientativas publicadas por el Comité del Convenio sobre la Ciberdelincuencia. El T-CY ha publicado un total de 11 notas orientativas, que muestran que una serie de delitos que no se consideran incluidos en el ámbito de aplicación del Convenio de Budapest están realmente tipificados en las disposiciones existentes de dicho Convenio. </a:t>
            </a:r>
            <a:endParaRPr lang="es-ES" sz="1200" kern="1200" dirty="0">
              <a:solidFill>
                <a:schemeClr val="tx1"/>
              </a:solidFill>
              <a:latin typeface="+mn-lt"/>
              <a:ea typeface="MS PGothic" pitchFamily="34" charset="-128"/>
              <a:cs typeface="ＭＳ Ｐゴシック" charset="0"/>
            </a:endParaRP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55</a:t>
            </a:fld>
            <a:endParaRPr lang="es-ES" altLang="en-US"/>
          </a:p>
        </p:txBody>
      </p:sp>
    </p:spTree>
    <p:extLst>
      <p:ext uri="{BB962C8B-B14F-4D97-AF65-F5344CB8AC3E}">
        <p14:creationId xmlns:p14="http://schemas.microsoft.com/office/powerpoint/2010/main" val="422125299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sz="1200" kern="1200" dirty="0">
                <a:solidFill>
                  <a:schemeClr val="tx1"/>
                </a:solidFill>
                <a:latin typeface="+mn-lt"/>
              </a:rPr>
              <a:t>En esta diapositiva se muestra cómo existe una idea errónea generalizada de que el Convenio de Budapest no penaliza el uso de redes zombi con fines delictivos.</a:t>
            </a:r>
          </a:p>
          <a:p>
            <a:endParaRPr lang="es-ES" sz="1200" kern="1200" dirty="0">
              <a:solidFill>
                <a:schemeClr val="tx1"/>
              </a:solidFill>
              <a:latin typeface="+mn-lt"/>
              <a:ea typeface="MS PGothic" pitchFamily="34" charset="-128"/>
              <a:cs typeface="ＭＳ Ｐゴシック" charset="0"/>
            </a:endParaRPr>
          </a:p>
          <a:p>
            <a:r>
              <a:rPr lang="es-ES" sz="1200" kern="1200" dirty="0">
                <a:solidFill>
                  <a:schemeClr val="tx1"/>
                </a:solidFill>
                <a:latin typeface="+mn-lt"/>
              </a:rPr>
              <a:t>La definición del término 'red zombi' adoptada en la Nota de Orientación T-CY </a:t>
            </a:r>
            <a:r>
              <a:rPr lang="es-ES" sz="1200" kern="1200" dirty="0" err="1">
                <a:solidFill>
                  <a:schemeClr val="tx1"/>
                </a:solidFill>
                <a:latin typeface="+mn-lt"/>
              </a:rPr>
              <a:t>nº</a:t>
            </a:r>
            <a:r>
              <a:rPr lang="es-ES" sz="1200" kern="1200" dirty="0">
                <a:solidFill>
                  <a:schemeClr val="tx1"/>
                </a:solidFill>
                <a:latin typeface="+mn-lt"/>
              </a:rPr>
              <a:t> 2 es la siguiente" "Las redes zombi designan una red de ordenadores que han sido infectados por software malicioso (virus informático). Esta red de ordenadores comprometidos ("zombis") puede activarse para realizar acciones específicas, como atacar sistemas de información (ciberataques). Estos "zombis" pueden ser controlados -a menudo sin el conocimiento de los usuarios de los ordenadores comprometidos- por otro ordenador. Este ordenador "controlador" también se conoce como "centro de mando y control". </a:t>
            </a:r>
            <a:endParaRPr lang="es-ES" sz="1200" kern="1200" dirty="0">
              <a:solidFill>
                <a:schemeClr val="tx1"/>
              </a:solidFill>
              <a:latin typeface="+mn-lt"/>
              <a:ea typeface="MS PGothic" pitchFamily="34" charset="-128"/>
              <a:cs typeface="ＭＳ Ｐゴシック" charset="0"/>
            </a:endParaRP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56</a:t>
            </a:fld>
            <a:endParaRPr lang="es-ES" altLang="en-US"/>
          </a:p>
        </p:txBody>
      </p:sp>
    </p:spTree>
    <p:extLst>
      <p:ext uri="{BB962C8B-B14F-4D97-AF65-F5344CB8AC3E}">
        <p14:creationId xmlns:p14="http://schemas.microsoft.com/office/powerpoint/2010/main" val="91604250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sz="1200" kern="1200" dirty="0">
                <a:solidFill>
                  <a:schemeClr val="tx1"/>
                </a:solidFill>
                <a:latin typeface="+mn-lt"/>
              </a:rPr>
              <a:t>En esta diapositiva se muestra un extracto de la Nota Orientativa </a:t>
            </a:r>
            <a:r>
              <a:rPr lang="es-ES" sz="1200" kern="1200" dirty="0" err="1">
                <a:solidFill>
                  <a:schemeClr val="tx1"/>
                </a:solidFill>
                <a:latin typeface="+mn-lt"/>
              </a:rPr>
              <a:t>nº</a:t>
            </a:r>
            <a:r>
              <a:rPr lang="es-ES" sz="1200" kern="1200" dirty="0">
                <a:solidFill>
                  <a:schemeClr val="tx1"/>
                </a:solidFill>
                <a:latin typeface="+mn-lt"/>
              </a:rPr>
              <a:t> 2 de T-CY, que señala cómo el uso delictivo de las redes zombi entraría en el ámbito de aplicación de las siguientes disposiciones del Convenio de Budapest:</a:t>
            </a:r>
          </a:p>
          <a:p>
            <a:br>
              <a:rPr lang="es-ES" dirty="0"/>
            </a:br>
            <a:r>
              <a:rPr lang="es-ES" sz="1200" kern="1200" dirty="0">
                <a:solidFill>
                  <a:schemeClr val="tx1"/>
                </a:solidFill>
                <a:latin typeface="+mn-lt"/>
              </a:rPr>
              <a:t>1. Artículo 2 (Acceso ilícito): La creación y el funcionamiento de una red zombi requieren un acceso ilícito a los sistemas informáticos. Las redes zombi también pueden utilizarse para acceder ilícitamente a otros sistemas informáticos. </a:t>
            </a:r>
          </a:p>
          <a:p>
            <a:r>
              <a:rPr lang="es-ES" sz="1200" kern="1200" dirty="0">
                <a:solidFill>
                  <a:schemeClr val="tx1"/>
                </a:solidFill>
                <a:latin typeface="+mn-lt"/>
              </a:rPr>
              <a:t>2. Artículo 3 (Interceptación ilícita): Las redes zombi pueden utilizar medios técnicos para interceptar transmisiones no públicas dirigidas a un sistema informático, originadas en un sistema informático o efectuadas dentro del mismo.</a:t>
            </a:r>
          </a:p>
          <a:p>
            <a:r>
              <a:rPr lang="es-ES" sz="1200" kern="1200" dirty="0">
                <a:solidFill>
                  <a:schemeClr val="tx1"/>
                </a:solidFill>
                <a:latin typeface="+mn-lt"/>
              </a:rPr>
              <a:t>3. Artículo 4 (Ataques a la integridad de los datos): Las redes zombi se crean siempre, y pueden dañar, borrar, deteriorar o suprimir datos informáticos.  Las redes zombi pueden dañar, borrar, deteriorar, alterar o suprimir datos informáticos. </a:t>
            </a:r>
          </a:p>
          <a:p>
            <a:r>
              <a:rPr lang="es-ES" sz="1200" kern="1200" dirty="0">
                <a:solidFill>
                  <a:schemeClr val="tx1"/>
                </a:solidFill>
                <a:latin typeface="+mn-lt"/>
              </a:rPr>
              <a:t>4. Artículo 5 (Ataques a la integridad del sistema): Las redes zombi pueden obstaculizar el funcionamiento de un sistema informático. Esto incluye los ataques de denegación de servicio distribuidos. </a:t>
            </a:r>
          </a:p>
          <a:p>
            <a:r>
              <a:rPr lang="es-ES" sz="1200" kern="1200" dirty="0">
                <a:solidFill>
                  <a:schemeClr val="tx1"/>
                </a:solidFill>
                <a:latin typeface="+mn-lt"/>
              </a:rPr>
              <a:t>5. Artículo 6 (Abuso de los dispositivos): Las redes zombi entran en el ámbito de aplicación de los dispositivos definidos en el artículo 6 del Convenio de Budapest porque están diseñadas o adaptadas principalmente para cometer los delitos establecidos de conformidad con los artículos 2 a 5. Los programas que se utilizan para la creación y el funcionamiento de las redes zombi también entran en el ámbito de aplicación del artículo 6. Así, el artículo 6 tipifica como delito  la producción, venta, obtención para la utilización, importación, difusión o cualquier otra forma de puesta a disposición de otro modo, así como la posesión de redes zombi o de programas perseguidos para su creación o funcionamiento. </a:t>
            </a:r>
          </a:p>
          <a:p>
            <a:pPr marL="0" indent="0">
              <a:buNone/>
            </a:pPr>
            <a:r>
              <a:rPr lang="es-ES" sz="1200" kern="1200" dirty="0">
                <a:solidFill>
                  <a:schemeClr val="tx1"/>
                </a:solidFill>
                <a:latin typeface="+mn-lt"/>
              </a:rPr>
              <a:t>6. Artículo 7 (falsificación informática): Dependiendo del diseño de la red zombi, puede introducir, alterar, borrar o suprimir datos informáticos con el resultado de que los datos no auténticos se consideran o actúan a efectos jurídicos como si fueran auténticos. </a:t>
            </a:r>
          </a:p>
          <a:p>
            <a:pPr marL="0" indent="0">
              <a:buNone/>
            </a:pPr>
            <a:r>
              <a:rPr lang="es-ES" sz="1200" kern="1200" dirty="0">
                <a:solidFill>
                  <a:schemeClr val="tx1"/>
                </a:solidFill>
                <a:latin typeface="+mn-lt"/>
              </a:rPr>
              <a:t>7. Artículo 8 (fraude informático): Las redes zombi pueden hacer que una persona pierda bienes y que otra obtenga un beneficio económico al introducir, alterar, borrar o suprimir datos informáticos y/o interferir en el funcionamiento de un sistema informático</a:t>
            </a:r>
          </a:p>
          <a:p>
            <a:pPr marL="0" indent="0">
              <a:buNone/>
            </a:pPr>
            <a:r>
              <a:rPr lang="es-ES" sz="1200" kern="1200" dirty="0">
                <a:solidFill>
                  <a:schemeClr val="tx1"/>
                </a:solidFill>
                <a:latin typeface="+mn-lt"/>
              </a:rPr>
              <a:t>8. Artículo 9 (Pornografía infantil): Las redes zombi pueden distribuir material de explotación infantil </a:t>
            </a:r>
          </a:p>
          <a:p>
            <a:pPr marL="0" indent="0">
              <a:buNone/>
            </a:pPr>
            <a:r>
              <a:rPr lang="es-ES" sz="1200" kern="1200" dirty="0">
                <a:solidFill>
                  <a:schemeClr val="tx1"/>
                </a:solidFill>
                <a:latin typeface="+mn-lt"/>
              </a:rPr>
              <a:t>9. Artículo 10 (Infracciones relacionadas con la propiedad intelectual y de los derechos afines): Las redes zombi pueden distribuir de manera ilícita datos protegidos por las leyes de propiedad intelectual</a:t>
            </a:r>
          </a:p>
          <a:p>
            <a:pPr marL="0" indent="0">
              <a:buNone/>
            </a:pPr>
            <a:endParaRPr lang="es-ES" sz="1200" kern="1200" dirty="0">
              <a:solidFill>
                <a:schemeClr val="tx1"/>
              </a:solidFill>
              <a:latin typeface="+mn-lt"/>
              <a:ea typeface="MS PGothic" pitchFamily="34" charset="-128"/>
              <a:cs typeface="ＭＳ Ｐゴシック" charset="0"/>
            </a:endParaRPr>
          </a:p>
          <a:p>
            <a:pPr marL="0" indent="0">
              <a:buNone/>
            </a:pPr>
            <a:r>
              <a:rPr lang="es-ES" sz="1200" kern="1200" dirty="0">
                <a:solidFill>
                  <a:schemeClr val="tx1"/>
                </a:solidFill>
                <a:latin typeface="+mn-lt"/>
              </a:rPr>
              <a:t>Esto se puede utilizar para mostrar cómo el lenguaje tecnológicamente neutro del Convenio de Budapest se podría aplicar a una amplia gama de conductas específicas. </a:t>
            </a: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57</a:t>
            </a:fld>
            <a:endParaRPr lang="es-ES" altLang="en-US"/>
          </a:p>
        </p:txBody>
      </p:sp>
    </p:spTree>
    <p:extLst>
      <p:ext uri="{BB962C8B-B14F-4D97-AF65-F5344CB8AC3E}">
        <p14:creationId xmlns:p14="http://schemas.microsoft.com/office/powerpoint/2010/main" val="135582686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En esta diapositiva se muestra cómo existe una idea errónea generalizada de que el Convenio de Budapest no tipifica como delito la conducta del phishing.</a:t>
            </a:r>
          </a:p>
          <a:p>
            <a:endParaRPr lang="es-ES" sz="1200" kern="1200" dirty="0">
              <a:solidFill>
                <a:schemeClr val="tx1"/>
              </a:solidFill>
              <a:latin typeface="+mn-lt"/>
              <a:ea typeface="MS PGothic" pitchFamily="34" charset="-128"/>
              <a:cs typeface="ＭＳ Ｐゴシック" charset="0"/>
            </a:endParaRPr>
          </a:p>
          <a:p>
            <a:r>
              <a:rPr lang="es-ES" sz="1200" kern="1200" dirty="0">
                <a:solidFill>
                  <a:schemeClr val="tx1"/>
                </a:solidFill>
                <a:latin typeface="+mn-lt"/>
              </a:rPr>
              <a:t>El phishing consiste en la obtención de contraseñas y otras credenciales de acceso, a menudo a través del correo electrónico o de sitios web falsos.</a:t>
            </a: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58</a:t>
            </a:fld>
            <a:endParaRPr lang="es-ES" altLang="en-US"/>
          </a:p>
        </p:txBody>
      </p:sp>
    </p:spTree>
    <p:extLst>
      <p:ext uri="{BB962C8B-B14F-4D97-AF65-F5344CB8AC3E}">
        <p14:creationId xmlns:p14="http://schemas.microsoft.com/office/powerpoint/2010/main" val="33446588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Esta diapositiva muestra un extracto de la Nota Orientativa </a:t>
            </a:r>
            <a:r>
              <a:rPr lang="es-ES" sz="1200" kern="1200" dirty="0" err="1">
                <a:solidFill>
                  <a:schemeClr val="tx1"/>
                </a:solidFill>
                <a:latin typeface="+mn-lt"/>
              </a:rPr>
              <a:t>nº</a:t>
            </a:r>
            <a:r>
              <a:rPr lang="es-ES" sz="1200" kern="1200" dirty="0">
                <a:solidFill>
                  <a:schemeClr val="tx1"/>
                </a:solidFill>
                <a:latin typeface="+mn-lt"/>
              </a:rPr>
              <a:t> 4 de T-CY, que señala cómo el uso delictivo del phishing entraría en el ámbito de aplicación del artículo 7 del Convenio de Budapest. Se destaca cómo el phishing es posiblemente la representación más común de la falsificación relacionada con la informática y la actividad ilícita más común a través de la cual se recopila información sensible, como los datos de identidad. Dado que el phishing puede implicar la introducción, alteración, borrado o supresión de datos informáticos con el resultado de que los datos no auténticos se consideren o se actúe sobre ellos como si fueran auténticos, el phishing puede entrar en el ámbito de aplicación del artículo 7 de la falsificación informática.</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Además del artículo 7, el phishing y la usurpación de identidad entrarían en otras disposiciones del Convenio de Budapest. </a:t>
            </a: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59</a:t>
            </a:fld>
            <a:endParaRPr lang="es-ES" altLang="en-US"/>
          </a:p>
        </p:txBody>
      </p:sp>
    </p:spTree>
    <p:extLst>
      <p:ext uri="{BB962C8B-B14F-4D97-AF65-F5344CB8AC3E}">
        <p14:creationId xmlns:p14="http://schemas.microsoft.com/office/powerpoint/2010/main" val="3218610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En esta diapositiva se muestra cómo existe la idea errónea de que el Convenio de Budapest no es aplicable al Protocolo de Voz sobre Internet (VoIP).</a:t>
            </a:r>
          </a:p>
          <a:p>
            <a:endParaRPr lang="es-ES" sz="1200" kern="1200" dirty="0">
              <a:solidFill>
                <a:schemeClr val="tx1"/>
              </a:solidFill>
              <a:latin typeface="+mn-lt"/>
              <a:ea typeface="MS PGothic" pitchFamily="34" charset="-128"/>
              <a:cs typeface="ＭＳ Ｐゴシック" charset="0"/>
            </a:endParaRPr>
          </a:p>
          <a:p>
            <a:r>
              <a:rPr lang="es-ES" sz="1200" kern="1200" dirty="0">
                <a:solidFill>
                  <a:schemeClr val="tx1"/>
                </a:solidFill>
                <a:latin typeface="+mn-lt"/>
              </a:rPr>
              <a:t>El VoIP es especialmente importante con el creciente uso de estas tecnologías como medio de comunicación, especialmente a través de plataformas como Skype, </a:t>
            </a:r>
            <a:r>
              <a:rPr lang="es-ES" sz="1200" kern="1200" dirty="0" err="1">
                <a:solidFill>
                  <a:schemeClr val="tx1"/>
                </a:solidFill>
                <a:latin typeface="+mn-lt"/>
              </a:rPr>
              <a:t>Viber</a:t>
            </a:r>
            <a:r>
              <a:rPr lang="es-ES" sz="1200" kern="1200" dirty="0">
                <a:solidFill>
                  <a:schemeClr val="tx1"/>
                </a:solidFill>
                <a:latin typeface="+mn-lt"/>
              </a:rPr>
              <a:t> y WhatsApp, WeChat, FaceTime, Google </a:t>
            </a:r>
            <a:r>
              <a:rPr lang="es-ES" sz="1200" kern="1200" dirty="0" err="1">
                <a:solidFill>
                  <a:schemeClr val="tx1"/>
                </a:solidFill>
                <a:latin typeface="+mn-lt"/>
              </a:rPr>
              <a:t>Voice</a:t>
            </a:r>
            <a:r>
              <a:rPr lang="es-ES" sz="1200" kern="1200" dirty="0">
                <a:solidFill>
                  <a:schemeClr val="tx1"/>
                </a:solidFill>
                <a:latin typeface="+mn-lt"/>
              </a:rPr>
              <a:t>, etc.</a:t>
            </a:r>
            <a:endParaRPr lang="es-ES" sz="1200" kern="1200" dirty="0">
              <a:solidFill>
                <a:schemeClr val="tx1"/>
              </a:solidFill>
              <a:latin typeface="+mn-lt"/>
              <a:ea typeface="MS PGothic" pitchFamily="34" charset="-128"/>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60</a:t>
            </a:fld>
            <a:endParaRPr lang="es-ES" altLang="en-US"/>
          </a:p>
        </p:txBody>
      </p:sp>
    </p:spTree>
    <p:extLst>
      <p:ext uri="{BB962C8B-B14F-4D97-AF65-F5344CB8AC3E}">
        <p14:creationId xmlns:p14="http://schemas.microsoft.com/office/powerpoint/2010/main" val="182082683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sz="1200" kern="1200" dirty="0">
                <a:solidFill>
                  <a:schemeClr val="tx1"/>
                </a:solidFill>
                <a:latin typeface="+mn-lt"/>
              </a:rPr>
              <a:t>En esta diapositiva se explica cómo las disposiciones del Convenio de Budapest se aplicarían igualmente al VoIP, ya que son neutrales con respecto a la plataforma. Por ejemplo, el artículo 21 (interceptación de datos relativos al contenido) permitiría interceptar cualquier forma de datos de contenido, incluidos los que se transmiten a través de servicios de VoIP.</a:t>
            </a:r>
          </a:p>
          <a:p>
            <a:endParaRPr lang="es-ES" sz="1200" kern="1200" dirty="0">
              <a:solidFill>
                <a:schemeClr val="tx1"/>
              </a:solidFill>
              <a:latin typeface="+mn-lt"/>
              <a:ea typeface="MS PGothic" pitchFamily="34" charset="-128"/>
              <a:cs typeface="ＭＳ Ｐゴシック" charset="0"/>
            </a:endParaRPr>
          </a:p>
          <a:p>
            <a:r>
              <a:rPr lang="es-ES" sz="1200" kern="1200" dirty="0">
                <a:solidFill>
                  <a:schemeClr val="tx1"/>
                </a:solidFill>
                <a:latin typeface="+mn-lt"/>
              </a:rPr>
              <a:t>Además, la definición de "proveedor de servicios", que abarca todas las entidades que proporcionan a los usuarios la posibilidad de comunicarse mediante un sistema informático, también abarcaría a los proveedores de servicios de VoIP. </a:t>
            </a: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61</a:t>
            </a:fld>
            <a:endParaRPr lang="es-ES" altLang="en-US"/>
          </a:p>
        </p:txBody>
      </p:sp>
    </p:spTree>
    <p:extLst>
      <p:ext uri="{BB962C8B-B14F-4D97-AF65-F5344CB8AC3E}">
        <p14:creationId xmlns:p14="http://schemas.microsoft.com/office/powerpoint/2010/main" val="113909353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sz="1200" kern="1200" dirty="0">
                <a:solidFill>
                  <a:schemeClr val="tx1"/>
                </a:solidFill>
                <a:latin typeface="+mn-lt"/>
              </a:rPr>
              <a:t>En la diapositiva se muestra una captura de pantalla de un artículo de prensa relacionado con una decisión de 2017 de un tribunal belga, en la que el tribunal sostuvo que Skype, como proveedor de VoIP, era un proveedor de servicios y debía cumplir con las medidas de interceptación legítima. El formador puede utilizar este ejemplo para demostrar cómo el ámbito de aplicación del Convenio de Budapest ha sido interpretado por algunas jurisdicciones para aplicarlo a tecnologías que son cada vez más comunes hoy en día. </a:t>
            </a:r>
          </a:p>
          <a:p>
            <a:endParaRPr lang="es-ES" sz="1200" kern="1200" dirty="0">
              <a:solidFill>
                <a:schemeClr val="tx1"/>
              </a:solidFill>
              <a:latin typeface="+mn-lt"/>
              <a:ea typeface="MS PGothic" pitchFamily="34" charset="-128"/>
              <a:cs typeface="ＭＳ Ｐゴシック" charset="0"/>
            </a:endParaRPr>
          </a:p>
          <a:p>
            <a:r>
              <a:rPr lang="es-ES" sz="1200" kern="1200" dirty="0">
                <a:solidFill>
                  <a:schemeClr val="tx1"/>
                </a:solidFill>
                <a:latin typeface="+mn-lt"/>
              </a:rPr>
              <a:t>Más información sobre el caso: https://www.businessinsider.com/a-belgian-court-fined-microsofts-skype-36000-2017-11 </a:t>
            </a: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62</a:t>
            </a:fld>
            <a:endParaRPr lang="es-ES" altLang="en-US"/>
          </a:p>
        </p:txBody>
      </p:sp>
    </p:spTree>
    <p:extLst>
      <p:ext uri="{BB962C8B-B14F-4D97-AF65-F5344CB8AC3E}">
        <p14:creationId xmlns:p14="http://schemas.microsoft.com/office/powerpoint/2010/main" val="11279678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En esta diapositiva se muestra cómo existe una idea errónea generalizada de que el Convenio de Budapest no tipifica como delito el ciberterrorismo.</a:t>
            </a: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63</a:t>
            </a:fld>
            <a:endParaRPr lang="es-ES" altLang="en-US"/>
          </a:p>
        </p:txBody>
      </p:sp>
    </p:spTree>
    <p:extLst>
      <p:ext uri="{BB962C8B-B14F-4D97-AF65-F5344CB8AC3E}">
        <p14:creationId xmlns:p14="http://schemas.microsoft.com/office/powerpoint/2010/main" val="272656102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latin typeface="+mn-lt"/>
              </a:rPr>
              <a:t>En esta diapositiva se muestra una captura de pantalla de la portada de la Nota Orientativa </a:t>
            </a:r>
            <a:r>
              <a:rPr lang="es-ES" sz="1200" kern="1200" dirty="0" err="1">
                <a:solidFill>
                  <a:schemeClr val="tx1"/>
                </a:solidFill>
                <a:latin typeface="+mn-lt"/>
              </a:rPr>
              <a:t>nº</a:t>
            </a:r>
            <a:r>
              <a:rPr lang="es-ES" sz="1200" kern="1200" dirty="0">
                <a:solidFill>
                  <a:schemeClr val="tx1"/>
                </a:solidFill>
                <a:latin typeface="+mn-lt"/>
              </a:rPr>
              <a:t> 11 del T-CY sobre los aspectos del terrorismo cubiertos por el Convenio de Budapest. </a:t>
            </a:r>
          </a:p>
          <a:p>
            <a:endParaRPr lang="en-GB" sz="1200" kern="1200" dirty="0">
              <a:solidFill>
                <a:schemeClr val="tx1"/>
              </a:solidFill>
              <a:latin typeface="+mn-lt"/>
              <a:ea typeface="MS PGothic" pitchFamily="34" charset="-128"/>
              <a:cs typeface="ＭＳ Ｐゴシック" charset="0"/>
            </a:endParaRPr>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64</a:t>
            </a:fld>
            <a:endParaRPr lang="es-ES" altLang="en-US"/>
          </a:p>
        </p:txBody>
      </p:sp>
    </p:spTree>
    <p:extLst>
      <p:ext uri="{BB962C8B-B14F-4D97-AF65-F5344CB8AC3E}">
        <p14:creationId xmlns:p14="http://schemas.microsoft.com/office/powerpoint/2010/main" val="49436930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pone de manifiesto un mito sobre el Convenio de Budapest: que solo es un tratado de ciberdelincuencia. El formador puede preguntar cuántos de los delegados tienen esta idea errónea, antes de pasar a la siguiente diapositiva para disiparla.</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65</a:t>
            </a:fld>
            <a:endParaRPr lang="es-ES" altLang="en-US"/>
          </a:p>
        </p:txBody>
      </p:sp>
    </p:spTree>
    <p:extLst>
      <p:ext uri="{BB962C8B-B14F-4D97-AF65-F5344CB8AC3E}">
        <p14:creationId xmlns:p14="http://schemas.microsoft.com/office/powerpoint/2010/main" val="27942041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indent="0" eaLnBrk="1" hangingPunct="1">
              <a:spcBef>
                <a:spcPct val="0"/>
              </a:spcBef>
              <a:buFontTx/>
              <a:buNone/>
            </a:pPr>
            <a:r>
              <a:rPr lang="es-ES" dirty="0"/>
              <a:t>En esta diapositiva se destaca uno de los mayores "secretos" del Convenio de Budapest: que no es un mero tratado de ciberdelincuencia.</a:t>
            </a:r>
          </a:p>
          <a:p>
            <a:pPr marL="0" indent="0" eaLnBrk="1" hangingPunct="1">
              <a:spcBef>
                <a:spcPct val="0"/>
              </a:spcBef>
              <a:buFontTx/>
              <a:buNone/>
            </a:pPr>
            <a:endParaRPr lang="es-ES" dirty="0"/>
          </a:p>
          <a:p>
            <a:pPr marL="0" indent="0" eaLnBrk="1" hangingPunct="1">
              <a:spcBef>
                <a:spcPct val="0"/>
              </a:spcBef>
              <a:buFontTx/>
              <a:buNone/>
            </a:pPr>
            <a:r>
              <a:rPr lang="es-ES" dirty="0"/>
              <a:t>El Convenio de Budapest permite que el ejercicio de sus disposiciones procesales (capítulo II, sección 2) y de cooperación internacional (capítulo III) se extienda a la obtención e intercambio de pruebas en formato electrónico de cualquier delito penal, a través del artículo 14 y del artículo 23, respectivamente. </a:t>
            </a:r>
          </a:p>
          <a:p>
            <a:pPr marL="0" indent="0" eaLnBrk="1" hangingPunct="1">
              <a:spcBef>
                <a:spcPct val="0"/>
              </a:spcBef>
              <a:buFontTx/>
              <a:buNone/>
            </a:pPr>
            <a:endParaRPr lang="es-ES" dirty="0"/>
          </a:p>
          <a:p>
            <a:pPr marL="0" indent="0" eaLnBrk="1" hangingPunct="1">
              <a:spcBef>
                <a:spcPct val="0"/>
              </a:spcBef>
              <a:buFontTx/>
              <a:buNone/>
            </a:pPr>
            <a:r>
              <a:rPr lang="es-ES" dirty="0"/>
              <a:t>Esto significa que las disposiciones procesales y de cooperación internacional del Convenio de Budapest pueden utilizarse en relación con todos los delitos que impliquen pruebas en formato electrónico. </a:t>
            </a:r>
          </a:p>
          <a:p>
            <a:pPr marL="0" indent="0" eaLnBrk="1" hangingPunct="1">
              <a:spcBef>
                <a:spcPct val="0"/>
              </a:spcBef>
              <a:buFontTx/>
              <a:buNone/>
            </a:pPr>
            <a:endParaRPr 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7D2884-E1E8-43FA-B792-FB9C64BFAB7C}" type="slidenum">
              <a:rPr lang="fr-FR"/>
              <a:pPr/>
              <a:t>66</a:t>
            </a:fld>
            <a:endParaRPr lang="es-ES"/>
          </a:p>
        </p:txBody>
      </p:sp>
    </p:spTree>
    <p:extLst>
      <p:ext uri="{BB962C8B-B14F-4D97-AF65-F5344CB8AC3E}">
        <p14:creationId xmlns:p14="http://schemas.microsoft.com/office/powerpoint/2010/main" val="60327640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muestra parte del texto del artículo 14 del Convenio de Budapest. En las diapositivas siguientes se destacan los elementos del ámbito de aplicación de las disposiciones de derecho procesal del Convenio de Budapest. </a:t>
            </a:r>
          </a:p>
          <a:p>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67</a:t>
            </a:fld>
            <a:endParaRPr lang="es-ES" altLang="en-US"/>
          </a:p>
        </p:txBody>
      </p:sp>
    </p:spTree>
    <p:extLst>
      <p:ext uri="{BB962C8B-B14F-4D97-AF65-F5344CB8AC3E}">
        <p14:creationId xmlns:p14="http://schemas.microsoft.com/office/powerpoint/2010/main" val="266666579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muestra parte del texto del artículo 14 del Convenio de Budapest, con el primer elemento resaltado. Esto muestra cómo los poderes y procedimientos establecidos de acuerdo con el Convenio de Budapest pueden ser ejercidos en relación con los delitos establecidos de acuerdo con dicho convenio.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68</a:t>
            </a:fld>
            <a:endParaRPr lang="es-ES" altLang="en-US"/>
          </a:p>
        </p:txBody>
      </p:sp>
    </p:spTree>
    <p:extLst>
      <p:ext uri="{BB962C8B-B14F-4D97-AF65-F5344CB8AC3E}">
        <p14:creationId xmlns:p14="http://schemas.microsoft.com/office/powerpoint/2010/main" val="258771555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muestra parte del texto del artículo 14 del Convenio de Budapest, con el primer elemento resaltado. Esto muestra cómo los poderes y procedimientos establecidos de acuerdo con el Convenio de Budapest pueden ejercerse en relación con otras infracciones penales cometidas por medio de un sistema informático.</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69</a:t>
            </a:fld>
            <a:endParaRPr lang="es-ES" altLang="en-US"/>
          </a:p>
        </p:txBody>
      </p:sp>
    </p:spTree>
    <p:extLst>
      <p:ext uri="{BB962C8B-B14F-4D97-AF65-F5344CB8AC3E}">
        <p14:creationId xmlns:p14="http://schemas.microsoft.com/office/powerpoint/2010/main" val="311411761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muestra parte del texto del artículo 14 del Convenio de Budapest, con el primer elemento resaltado. Esto muestra cómo los poderes y procedimientos establecidos de acuerdo con el Convenio de Budapest pueden ejercerse en relación con la obtención de pruebas en forma electrónica de cualquier delito, aunque no sea un ciberdelito o un delito establecido de acuerdo con el Convenio de Budapest. Por lo tanto, el Convenio de Budapest no es un convenio sobre ciberdelincuencia, sino un convenio en materia de ciberdelincuencia Y PRUEBAS ELECTRÓNICAS. Este es uno de los "secretos" del Convenio de Budapest.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PK"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70</a:t>
            </a:fld>
            <a:endParaRPr lang="es-ES" altLang="en-US"/>
          </a:p>
        </p:txBody>
      </p:sp>
    </p:spTree>
    <p:extLst>
      <p:ext uri="{BB962C8B-B14F-4D97-AF65-F5344CB8AC3E}">
        <p14:creationId xmlns:p14="http://schemas.microsoft.com/office/powerpoint/2010/main" val="1545138913"/>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3600" dirty="0"/>
              <a:t>En esta diapositiva se repiten los objetivos de esta sesión. El formador puede repasar estos objetivos para asegurarse de que estos aspectos se han cubierto en este módulo. </a:t>
            </a:r>
          </a:p>
          <a:p>
            <a:endParaRPr lang="en-GB" sz="3600" dirty="0"/>
          </a:p>
        </p:txBody>
      </p:sp>
    </p:spTree>
    <p:extLst>
      <p:ext uri="{BB962C8B-B14F-4D97-AF65-F5344CB8AC3E}">
        <p14:creationId xmlns:p14="http://schemas.microsoft.com/office/powerpoint/2010/main" val="1461700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1249599-89B8-4E5B-8E53-25E3A1D3DB77}"/>
              </a:ext>
            </a:extLst>
          </p:cNvPr>
          <p:cNvSpPr>
            <a:spLocks noGrp="1"/>
          </p:cNvSpPr>
          <p:nvPr>
            <p:ph type="dt" sz="half" idx="10"/>
          </p:nvPr>
        </p:nvSpPr>
        <p:spPr/>
        <p:txBody>
          <a:bodyPr/>
          <a:lstStyle>
            <a:lvl1pPr>
              <a:defRPr/>
            </a:lvl1pPr>
          </a:lstStyle>
          <a:p>
            <a:pPr>
              <a:defRPr/>
            </a:pPr>
            <a:fld id="{1CAE1E52-A942-4EA4-AB65-A06FB2ABB356}" type="datetimeFigureOut">
              <a:rPr lang="en-GB"/>
              <a:pPr>
                <a:defRPr/>
              </a:pPr>
              <a:t>14/07/2021</a:t>
            </a:fld>
            <a:endParaRPr lang="en-GB"/>
          </a:p>
        </p:txBody>
      </p:sp>
      <p:sp>
        <p:nvSpPr>
          <p:cNvPr id="5" name="Footer Placeholder 4">
            <a:extLst>
              <a:ext uri="{FF2B5EF4-FFF2-40B4-BE49-F238E27FC236}">
                <a16:creationId xmlns:a16="http://schemas.microsoft.com/office/drawing/2014/main" id="{F678A98B-0E09-4612-9346-46C6FC3C697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C23F55A-8CF0-4C9C-A0A6-604CE946188C}"/>
              </a:ext>
            </a:extLst>
          </p:cNvPr>
          <p:cNvSpPr>
            <a:spLocks noGrp="1"/>
          </p:cNvSpPr>
          <p:nvPr>
            <p:ph type="sldNum" sz="quarter" idx="12"/>
          </p:nvPr>
        </p:nvSpPr>
        <p:spPr/>
        <p:txBody>
          <a:bodyPr/>
          <a:lstStyle>
            <a:lvl1pPr>
              <a:defRPr/>
            </a:lvl1pPr>
          </a:lstStyle>
          <a:p>
            <a:fld id="{3B3521C2-0219-4B01-9135-CC48710C7539}" type="slidenum">
              <a:rPr lang="en-GB" altLang="en-US"/>
              <a:pPr/>
              <a:t>‹Nº›</a:t>
            </a:fld>
            <a:endParaRPr lang="en-GB" altLang="en-US"/>
          </a:p>
        </p:txBody>
      </p:sp>
    </p:spTree>
    <p:extLst>
      <p:ext uri="{BB962C8B-B14F-4D97-AF65-F5344CB8AC3E}">
        <p14:creationId xmlns:p14="http://schemas.microsoft.com/office/powerpoint/2010/main" val="4197456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89B147-4B66-4E97-B70A-11C2806E34CA}"/>
              </a:ext>
            </a:extLst>
          </p:cNvPr>
          <p:cNvSpPr>
            <a:spLocks noGrp="1"/>
          </p:cNvSpPr>
          <p:nvPr>
            <p:ph type="dt" sz="half" idx="10"/>
          </p:nvPr>
        </p:nvSpPr>
        <p:spPr/>
        <p:txBody>
          <a:bodyPr/>
          <a:lstStyle>
            <a:lvl1pPr>
              <a:defRPr/>
            </a:lvl1pPr>
          </a:lstStyle>
          <a:p>
            <a:pPr>
              <a:defRPr/>
            </a:pPr>
            <a:fld id="{80AF0C5A-254C-4B55-9DDA-00B85131A43C}" type="datetimeFigureOut">
              <a:rPr lang="en-GB"/>
              <a:pPr>
                <a:defRPr/>
              </a:pPr>
              <a:t>14/07/2021</a:t>
            </a:fld>
            <a:endParaRPr lang="en-GB"/>
          </a:p>
        </p:txBody>
      </p:sp>
      <p:sp>
        <p:nvSpPr>
          <p:cNvPr id="5" name="Footer Placeholder 4">
            <a:extLst>
              <a:ext uri="{FF2B5EF4-FFF2-40B4-BE49-F238E27FC236}">
                <a16:creationId xmlns:a16="http://schemas.microsoft.com/office/drawing/2014/main" id="{B041ED0F-3F4F-4191-95D9-03287ACFF4E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CA3C550-FDA0-40D4-90E1-A3D5C9AB77DC}"/>
              </a:ext>
            </a:extLst>
          </p:cNvPr>
          <p:cNvSpPr>
            <a:spLocks noGrp="1"/>
          </p:cNvSpPr>
          <p:nvPr>
            <p:ph type="sldNum" sz="quarter" idx="12"/>
          </p:nvPr>
        </p:nvSpPr>
        <p:spPr/>
        <p:txBody>
          <a:bodyPr/>
          <a:lstStyle>
            <a:lvl1pPr>
              <a:defRPr/>
            </a:lvl1pPr>
          </a:lstStyle>
          <a:p>
            <a:fld id="{0C938412-91F3-4CFB-A3F9-23742A0FFCC3}" type="slidenum">
              <a:rPr lang="en-GB" altLang="en-US"/>
              <a:pPr/>
              <a:t>‹Nº›</a:t>
            </a:fld>
            <a:endParaRPr lang="en-GB" altLang="en-US"/>
          </a:p>
        </p:txBody>
      </p:sp>
    </p:spTree>
    <p:extLst>
      <p:ext uri="{BB962C8B-B14F-4D97-AF65-F5344CB8AC3E}">
        <p14:creationId xmlns:p14="http://schemas.microsoft.com/office/powerpoint/2010/main" val="2586837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3E6566A-A50E-4906-A19E-4FB9E76A4144}"/>
              </a:ext>
            </a:extLst>
          </p:cNvPr>
          <p:cNvSpPr>
            <a:spLocks noGrp="1"/>
          </p:cNvSpPr>
          <p:nvPr>
            <p:ph type="dt" sz="half" idx="10"/>
          </p:nvPr>
        </p:nvSpPr>
        <p:spPr/>
        <p:txBody>
          <a:bodyPr/>
          <a:lstStyle>
            <a:lvl1pPr>
              <a:defRPr/>
            </a:lvl1pPr>
          </a:lstStyle>
          <a:p>
            <a:pPr>
              <a:defRPr/>
            </a:pPr>
            <a:fld id="{E22C3D5C-F3BE-44B6-82DD-E7C4C8916EA0}" type="datetimeFigureOut">
              <a:rPr lang="en-GB"/>
              <a:pPr>
                <a:defRPr/>
              </a:pPr>
              <a:t>14/07/2021</a:t>
            </a:fld>
            <a:endParaRPr lang="en-GB"/>
          </a:p>
        </p:txBody>
      </p:sp>
      <p:sp>
        <p:nvSpPr>
          <p:cNvPr id="5" name="Footer Placeholder 4">
            <a:extLst>
              <a:ext uri="{FF2B5EF4-FFF2-40B4-BE49-F238E27FC236}">
                <a16:creationId xmlns:a16="http://schemas.microsoft.com/office/drawing/2014/main" id="{8A268102-AF15-496D-8BA6-68A51B18504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36EC1A9-0935-48AF-98AC-717D1CEB4CF4}"/>
              </a:ext>
            </a:extLst>
          </p:cNvPr>
          <p:cNvSpPr>
            <a:spLocks noGrp="1"/>
          </p:cNvSpPr>
          <p:nvPr>
            <p:ph type="sldNum" sz="quarter" idx="12"/>
          </p:nvPr>
        </p:nvSpPr>
        <p:spPr/>
        <p:txBody>
          <a:bodyPr/>
          <a:lstStyle>
            <a:lvl1pPr>
              <a:defRPr/>
            </a:lvl1pPr>
          </a:lstStyle>
          <a:p>
            <a:fld id="{A4A5ECFF-5C9A-42B4-A985-E4790B0921A2}" type="slidenum">
              <a:rPr lang="en-GB" altLang="en-US"/>
              <a:pPr/>
              <a:t>‹Nº›</a:t>
            </a:fld>
            <a:endParaRPr lang="en-GB" altLang="en-US"/>
          </a:p>
        </p:txBody>
      </p:sp>
    </p:spTree>
    <p:extLst>
      <p:ext uri="{BB962C8B-B14F-4D97-AF65-F5344CB8AC3E}">
        <p14:creationId xmlns:p14="http://schemas.microsoft.com/office/powerpoint/2010/main" val="1236133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88522707-CA25-4A35-91C8-F5196EFF8F16}"/>
              </a:ext>
            </a:extLst>
          </p:cNvPr>
          <p:cNvSpPr>
            <a:spLocks noGrp="1"/>
          </p:cNvSpPr>
          <p:nvPr>
            <p:ph type="dt" sz="half" idx="10"/>
          </p:nvPr>
        </p:nvSpPr>
        <p:spPr/>
        <p:txBody>
          <a:bodyPr/>
          <a:lstStyle>
            <a:lvl1pPr>
              <a:defRPr/>
            </a:lvl1pPr>
          </a:lstStyle>
          <a:p>
            <a:pPr>
              <a:defRPr/>
            </a:pPr>
            <a:fld id="{CFBDBF1B-221B-4F7A-A787-AD32B8234FCA}" type="datetimeFigureOut">
              <a:rPr lang="en-GB"/>
              <a:pPr>
                <a:defRPr/>
              </a:pPr>
              <a:t>14/07/2021</a:t>
            </a:fld>
            <a:endParaRPr lang="en-GB"/>
          </a:p>
        </p:txBody>
      </p:sp>
      <p:sp>
        <p:nvSpPr>
          <p:cNvPr id="6" name="Footer Placeholder 4">
            <a:extLst>
              <a:ext uri="{FF2B5EF4-FFF2-40B4-BE49-F238E27FC236}">
                <a16:creationId xmlns:a16="http://schemas.microsoft.com/office/drawing/2014/main" id="{84FC7A3D-6216-4157-97A2-E55D98E64C4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ABDE962-6F93-4861-9652-CEB273EC9807}"/>
              </a:ext>
            </a:extLst>
          </p:cNvPr>
          <p:cNvSpPr>
            <a:spLocks noGrp="1"/>
          </p:cNvSpPr>
          <p:nvPr>
            <p:ph type="sldNum" sz="quarter" idx="12"/>
          </p:nvPr>
        </p:nvSpPr>
        <p:spPr/>
        <p:txBody>
          <a:bodyPr/>
          <a:lstStyle>
            <a:lvl1pPr>
              <a:defRPr/>
            </a:lvl1pPr>
          </a:lstStyle>
          <a:p>
            <a:fld id="{A87C200B-5CD9-4424-B25D-14B538795F4F}" type="slidenum">
              <a:rPr lang="en-GB" altLang="en-US"/>
              <a:pPr/>
              <a:t>‹Nº›</a:t>
            </a:fld>
            <a:endParaRPr lang="en-GB" altLang="en-US"/>
          </a:p>
        </p:txBody>
      </p:sp>
    </p:spTree>
    <p:extLst>
      <p:ext uri="{BB962C8B-B14F-4D97-AF65-F5344CB8AC3E}">
        <p14:creationId xmlns:p14="http://schemas.microsoft.com/office/powerpoint/2010/main" val="1525167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69C0712E-9343-4428-96C7-F978B4708EB4}"/>
              </a:ext>
            </a:extLst>
          </p:cNvPr>
          <p:cNvSpPr>
            <a:spLocks noGrp="1"/>
          </p:cNvSpPr>
          <p:nvPr>
            <p:ph type="dt" sz="half" idx="10"/>
          </p:nvPr>
        </p:nvSpPr>
        <p:spPr/>
        <p:txBody>
          <a:bodyPr/>
          <a:lstStyle>
            <a:lvl1pPr>
              <a:defRPr/>
            </a:lvl1pPr>
          </a:lstStyle>
          <a:p>
            <a:pPr>
              <a:defRPr/>
            </a:pPr>
            <a:fld id="{03D3FF4A-8C1F-4811-AA1E-4D9763EFA5E9}" type="datetimeFigureOut">
              <a:rPr lang="en-GB"/>
              <a:pPr>
                <a:defRPr/>
              </a:pPr>
              <a:t>14/07/2021</a:t>
            </a:fld>
            <a:endParaRPr lang="en-GB"/>
          </a:p>
        </p:txBody>
      </p:sp>
      <p:sp>
        <p:nvSpPr>
          <p:cNvPr id="8" name="Footer Placeholder 4">
            <a:extLst>
              <a:ext uri="{FF2B5EF4-FFF2-40B4-BE49-F238E27FC236}">
                <a16:creationId xmlns:a16="http://schemas.microsoft.com/office/drawing/2014/main" id="{55DF5386-8042-47D5-8E50-6BCDD37A2A50}"/>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64CDF31D-1F28-4032-982F-E4C4F975CE1C}"/>
              </a:ext>
            </a:extLst>
          </p:cNvPr>
          <p:cNvSpPr>
            <a:spLocks noGrp="1"/>
          </p:cNvSpPr>
          <p:nvPr>
            <p:ph type="sldNum" sz="quarter" idx="12"/>
          </p:nvPr>
        </p:nvSpPr>
        <p:spPr/>
        <p:txBody>
          <a:bodyPr/>
          <a:lstStyle>
            <a:lvl1pPr>
              <a:defRPr/>
            </a:lvl1pPr>
          </a:lstStyle>
          <a:p>
            <a:fld id="{1C22D96E-6A4B-4992-9941-EE62BBE18CC4}" type="slidenum">
              <a:rPr lang="en-GB" altLang="en-US"/>
              <a:pPr/>
              <a:t>‹Nº›</a:t>
            </a:fld>
            <a:endParaRPr lang="en-GB" altLang="en-US"/>
          </a:p>
        </p:txBody>
      </p:sp>
    </p:spTree>
    <p:extLst>
      <p:ext uri="{BB962C8B-B14F-4D97-AF65-F5344CB8AC3E}">
        <p14:creationId xmlns:p14="http://schemas.microsoft.com/office/powerpoint/2010/main" val="4285707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EB796652-2DDF-42FE-BC47-20F2A543A9DB}"/>
              </a:ext>
            </a:extLst>
          </p:cNvPr>
          <p:cNvSpPr>
            <a:spLocks noGrp="1"/>
          </p:cNvSpPr>
          <p:nvPr>
            <p:ph type="dt" sz="half" idx="10"/>
          </p:nvPr>
        </p:nvSpPr>
        <p:spPr/>
        <p:txBody>
          <a:bodyPr/>
          <a:lstStyle>
            <a:lvl1pPr>
              <a:defRPr/>
            </a:lvl1pPr>
          </a:lstStyle>
          <a:p>
            <a:pPr>
              <a:defRPr/>
            </a:pPr>
            <a:fld id="{5743225B-D9D3-4CFC-9C98-4B74D307A0BF}" type="datetimeFigureOut">
              <a:rPr lang="en-GB"/>
              <a:pPr>
                <a:defRPr/>
              </a:pPr>
              <a:t>14/07/2021</a:t>
            </a:fld>
            <a:endParaRPr lang="en-GB"/>
          </a:p>
        </p:txBody>
      </p:sp>
      <p:sp>
        <p:nvSpPr>
          <p:cNvPr id="4" name="Footer Placeholder 4">
            <a:extLst>
              <a:ext uri="{FF2B5EF4-FFF2-40B4-BE49-F238E27FC236}">
                <a16:creationId xmlns:a16="http://schemas.microsoft.com/office/drawing/2014/main" id="{4CA0948E-F417-447C-AF17-F61E2B8D4239}"/>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3B2ED847-8FDB-4679-A1FE-31D54EA6E917}"/>
              </a:ext>
            </a:extLst>
          </p:cNvPr>
          <p:cNvSpPr>
            <a:spLocks noGrp="1"/>
          </p:cNvSpPr>
          <p:nvPr>
            <p:ph type="sldNum" sz="quarter" idx="12"/>
          </p:nvPr>
        </p:nvSpPr>
        <p:spPr/>
        <p:txBody>
          <a:bodyPr/>
          <a:lstStyle>
            <a:lvl1pPr>
              <a:defRPr/>
            </a:lvl1pPr>
          </a:lstStyle>
          <a:p>
            <a:fld id="{0E9A14AB-7979-4D59-8DB0-CC742D2030E8}" type="slidenum">
              <a:rPr lang="en-GB" altLang="en-US"/>
              <a:pPr/>
              <a:t>‹Nº›</a:t>
            </a:fld>
            <a:endParaRPr lang="en-GB" altLang="en-US"/>
          </a:p>
        </p:txBody>
      </p:sp>
    </p:spTree>
    <p:extLst>
      <p:ext uri="{BB962C8B-B14F-4D97-AF65-F5344CB8AC3E}">
        <p14:creationId xmlns:p14="http://schemas.microsoft.com/office/powerpoint/2010/main" val="3227970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A87DC2B-F18E-437B-AE66-AA6863346763}"/>
              </a:ext>
            </a:extLst>
          </p:cNvPr>
          <p:cNvSpPr>
            <a:spLocks noGrp="1"/>
          </p:cNvSpPr>
          <p:nvPr>
            <p:ph type="dt" sz="half" idx="10"/>
          </p:nvPr>
        </p:nvSpPr>
        <p:spPr/>
        <p:txBody>
          <a:bodyPr/>
          <a:lstStyle>
            <a:lvl1pPr>
              <a:defRPr/>
            </a:lvl1pPr>
          </a:lstStyle>
          <a:p>
            <a:pPr>
              <a:defRPr/>
            </a:pPr>
            <a:fld id="{315D585F-7DF6-4099-B3B1-B29AEE74FA12}" type="datetimeFigureOut">
              <a:rPr lang="en-GB"/>
              <a:pPr>
                <a:defRPr/>
              </a:pPr>
              <a:t>14/07/2021</a:t>
            </a:fld>
            <a:endParaRPr lang="en-GB"/>
          </a:p>
        </p:txBody>
      </p:sp>
      <p:sp>
        <p:nvSpPr>
          <p:cNvPr id="3" name="Footer Placeholder 4">
            <a:extLst>
              <a:ext uri="{FF2B5EF4-FFF2-40B4-BE49-F238E27FC236}">
                <a16:creationId xmlns:a16="http://schemas.microsoft.com/office/drawing/2014/main" id="{39CE1A02-9C12-48FF-85B4-8F55C95EE835}"/>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E4F884D8-CC65-425E-96A5-C9DB1A68FD5C}"/>
              </a:ext>
            </a:extLst>
          </p:cNvPr>
          <p:cNvSpPr>
            <a:spLocks noGrp="1"/>
          </p:cNvSpPr>
          <p:nvPr>
            <p:ph type="sldNum" sz="quarter" idx="12"/>
          </p:nvPr>
        </p:nvSpPr>
        <p:spPr/>
        <p:txBody>
          <a:bodyPr/>
          <a:lstStyle>
            <a:lvl1pPr>
              <a:defRPr/>
            </a:lvl1pPr>
          </a:lstStyle>
          <a:p>
            <a:fld id="{1CA2AF26-9F61-4375-9904-07B3C44DE3B4}" type="slidenum">
              <a:rPr lang="en-GB" altLang="en-US"/>
              <a:pPr/>
              <a:t>‹Nº›</a:t>
            </a:fld>
            <a:endParaRPr lang="en-GB" altLang="en-US"/>
          </a:p>
        </p:txBody>
      </p:sp>
    </p:spTree>
    <p:extLst>
      <p:ext uri="{BB962C8B-B14F-4D97-AF65-F5344CB8AC3E}">
        <p14:creationId xmlns:p14="http://schemas.microsoft.com/office/powerpoint/2010/main" val="444567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D9FCAF7-77A1-450E-B8FE-DBB4C5A35537}"/>
              </a:ext>
            </a:extLst>
          </p:cNvPr>
          <p:cNvSpPr>
            <a:spLocks noGrp="1"/>
          </p:cNvSpPr>
          <p:nvPr>
            <p:ph type="dt" sz="half" idx="10"/>
          </p:nvPr>
        </p:nvSpPr>
        <p:spPr/>
        <p:txBody>
          <a:bodyPr/>
          <a:lstStyle>
            <a:lvl1pPr>
              <a:defRPr/>
            </a:lvl1pPr>
          </a:lstStyle>
          <a:p>
            <a:pPr>
              <a:defRPr/>
            </a:pPr>
            <a:fld id="{7E82634E-6A25-496A-A1DE-14D5F9558A36}" type="datetimeFigureOut">
              <a:rPr lang="en-GB"/>
              <a:pPr>
                <a:defRPr/>
              </a:pPr>
              <a:t>14/07/2021</a:t>
            </a:fld>
            <a:endParaRPr lang="en-GB"/>
          </a:p>
        </p:txBody>
      </p:sp>
      <p:sp>
        <p:nvSpPr>
          <p:cNvPr id="6" name="Footer Placeholder 4">
            <a:extLst>
              <a:ext uri="{FF2B5EF4-FFF2-40B4-BE49-F238E27FC236}">
                <a16:creationId xmlns:a16="http://schemas.microsoft.com/office/drawing/2014/main" id="{329AC9A5-E986-4516-BC71-1640C6D1A58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C2E3C16-F90C-4A5C-92C6-808CC6AA9F03}"/>
              </a:ext>
            </a:extLst>
          </p:cNvPr>
          <p:cNvSpPr>
            <a:spLocks noGrp="1"/>
          </p:cNvSpPr>
          <p:nvPr>
            <p:ph type="sldNum" sz="quarter" idx="12"/>
          </p:nvPr>
        </p:nvSpPr>
        <p:spPr/>
        <p:txBody>
          <a:bodyPr/>
          <a:lstStyle>
            <a:lvl1pPr>
              <a:defRPr/>
            </a:lvl1pPr>
          </a:lstStyle>
          <a:p>
            <a:fld id="{0F903D91-5CD2-4A20-90E6-826B208C6E2C}" type="slidenum">
              <a:rPr lang="en-GB" altLang="en-US"/>
              <a:pPr/>
              <a:t>‹Nº›</a:t>
            </a:fld>
            <a:endParaRPr lang="en-GB" altLang="en-US"/>
          </a:p>
        </p:txBody>
      </p:sp>
    </p:spTree>
    <p:extLst>
      <p:ext uri="{BB962C8B-B14F-4D97-AF65-F5344CB8AC3E}">
        <p14:creationId xmlns:p14="http://schemas.microsoft.com/office/powerpoint/2010/main" val="3848528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5E66474-BA1F-4CCE-87C3-9CC3590E9944}"/>
              </a:ext>
            </a:extLst>
          </p:cNvPr>
          <p:cNvSpPr>
            <a:spLocks noGrp="1"/>
          </p:cNvSpPr>
          <p:nvPr>
            <p:ph type="dt" sz="half" idx="10"/>
          </p:nvPr>
        </p:nvSpPr>
        <p:spPr/>
        <p:txBody>
          <a:bodyPr/>
          <a:lstStyle>
            <a:lvl1pPr>
              <a:defRPr/>
            </a:lvl1pPr>
          </a:lstStyle>
          <a:p>
            <a:pPr>
              <a:defRPr/>
            </a:pPr>
            <a:fld id="{25BC5EDC-D594-4278-970D-290EA121163D}" type="datetimeFigureOut">
              <a:rPr lang="en-GB"/>
              <a:pPr>
                <a:defRPr/>
              </a:pPr>
              <a:t>14/07/2021</a:t>
            </a:fld>
            <a:endParaRPr lang="en-GB"/>
          </a:p>
        </p:txBody>
      </p:sp>
      <p:sp>
        <p:nvSpPr>
          <p:cNvPr id="6" name="Footer Placeholder 4">
            <a:extLst>
              <a:ext uri="{FF2B5EF4-FFF2-40B4-BE49-F238E27FC236}">
                <a16:creationId xmlns:a16="http://schemas.microsoft.com/office/drawing/2014/main" id="{A313C3A8-FB62-4F8B-9C10-6891A464F70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7273EE7A-1211-40C2-949F-C8F1A15F87C6}"/>
              </a:ext>
            </a:extLst>
          </p:cNvPr>
          <p:cNvSpPr>
            <a:spLocks noGrp="1"/>
          </p:cNvSpPr>
          <p:nvPr>
            <p:ph type="sldNum" sz="quarter" idx="12"/>
          </p:nvPr>
        </p:nvSpPr>
        <p:spPr/>
        <p:txBody>
          <a:bodyPr/>
          <a:lstStyle>
            <a:lvl1pPr>
              <a:defRPr/>
            </a:lvl1pPr>
          </a:lstStyle>
          <a:p>
            <a:fld id="{5839961C-352D-4F10-8AFB-928D3069139E}" type="slidenum">
              <a:rPr lang="en-GB" altLang="en-US"/>
              <a:pPr/>
              <a:t>‹Nº›</a:t>
            </a:fld>
            <a:endParaRPr lang="en-GB" altLang="en-US"/>
          </a:p>
        </p:txBody>
      </p:sp>
    </p:spTree>
    <p:extLst>
      <p:ext uri="{BB962C8B-B14F-4D97-AF65-F5344CB8AC3E}">
        <p14:creationId xmlns:p14="http://schemas.microsoft.com/office/powerpoint/2010/main" val="2969199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1B6B50AA-6EA1-4197-874F-5AA5F82C4C9E}"/>
              </a:ext>
            </a:extLst>
          </p:cNvPr>
          <p:cNvSpPr>
            <a:spLocks noGrp="1"/>
          </p:cNvSpPr>
          <p:nvPr>
            <p:ph type="dt" sz="half" idx="10"/>
          </p:nvPr>
        </p:nvSpPr>
        <p:spPr/>
        <p:txBody>
          <a:bodyPr/>
          <a:lstStyle>
            <a:lvl1pPr>
              <a:defRPr/>
            </a:lvl1pPr>
          </a:lstStyle>
          <a:p>
            <a:pPr>
              <a:defRPr/>
            </a:pPr>
            <a:fld id="{C9A0B0A9-557F-4E9D-BD5E-102B52301720}" type="datetimeFigureOut">
              <a:rPr lang="en-GB"/>
              <a:pPr>
                <a:defRPr/>
              </a:pPr>
              <a:t>14/07/2021</a:t>
            </a:fld>
            <a:endParaRPr lang="en-GB"/>
          </a:p>
        </p:txBody>
      </p:sp>
      <p:sp>
        <p:nvSpPr>
          <p:cNvPr id="5" name="Footer Placeholder 4">
            <a:extLst>
              <a:ext uri="{FF2B5EF4-FFF2-40B4-BE49-F238E27FC236}">
                <a16:creationId xmlns:a16="http://schemas.microsoft.com/office/drawing/2014/main" id="{A1DEE2BA-BFE8-4B46-B335-6DCD2D482F7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9ADEED0-3E16-4A3B-A7BA-F5786EFB83F6}"/>
              </a:ext>
            </a:extLst>
          </p:cNvPr>
          <p:cNvSpPr>
            <a:spLocks noGrp="1"/>
          </p:cNvSpPr>
          <p:nvPr>
            <p:ph type="sldNum" sz="quarter" idx="12"/>
          </p:nvPr>
        </p:nvSpPr>
        <p:spPr/>
        <p:txBody>
          <a:bodyPr/>
          <a:lstStyle>
            <a:lvl1pPr>
              <a:defRPr/>
            </a:lvl1pPr>
          </a:lstStyle>
          <a:p>
            <a:fld id="{A20241E6-97D7-4E7D-A193-4E61319E5ED9}" type="slidenum">
              <a:rPr lang="en-GB" altLang="en-US"/>
              <a:pPr/>
              <a:t>‹Nº›</a:t>
            </a:fld>
            <a:endParaRPr lang="en-GB" altLang="en-US"/>
          </a:p>
        </p:txBody>
      </p:sp>
    </p:spTree>
    <p:extLst>
      <p:ext uri="{BB962C8B-B14F-4D97-AF65-F5344CB8AC3E}">
        <p14:creationId xmlns:p14="http://schemas.microsoft.com/office/powerpoint/2010/main" val="4222722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EF5336-F098-435D-9C76-2AFD8EF15737}"/>
              </a:ext>
            </a:extLst>
          </p:cNvPr>
          <p:cNvSpPr>
            <a:spLocks noGrp="1"/>
          </p:cNvSpPr>
          <p:nvPr>
            <p:ph type="dt" sz="half" idx="10"/>
          </p:nvPr>
        </p:nvSpPr>
        <p:spPr/>
        <p:txBody>
          <a:bodyPr/>
          <a:lstStyle>
            <a:lvl1pPr>
              <a:defRPr/>
            </a:lvl1pPr>
          </a:lstStyle>
          <a:p>
            <a:pPr>
              <a:defRPr/>
            </a:pPr>
            <a:fld id="{A80CEAD9-E06A-4240-9A97-5C311D1CFEC8}" type="datetimeFigureOut">
              <a:rPr lang="en-GB"/>
              <a:pPr>
                <a:defRPr/>
              </a:pPr>
              <a:t>14/07/2021</a:t>
            </a:fld>
            <a:endParaRPr lang="en-GB"/>
          </a:p>
        </p:txBody>
      </p:sp>
      <p:sp>
        <p:nvSpPr>
          <p:cNvPr id="5" name="Footer Placeholder 4">
            <a:extLst>
              <a:ext uri="{FF2B5EF4-FFF2-40B4-BE49-F238E27FC236}">
                <a16:creationId xmlns:a16="http://schemas.microsoft.com/office/drawing/2014/main" id="{31C8E76E-893D-43EC-B676-0EC06A67A46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441B863-6F29-48C1-8364-E6DBD84DDF9C}"/>
              </a:ext>
            </a:extLst>
          </p:cNvPr>
          <p:cNvSpPr>
            <a:spLocks noGrp="1"/>
          </p:cNvSpPr>
          <p:nvPr>
            <p:ph type="sldNum" sz="quarter" idx="12"/>
          </p:nvPr>
        </p:nvSpPr>
        <p:spPr/>
        <p:txBody>
          <a:bodyPr/>
          <a:lstStyle>
            <a:lvl1pPr>
              <a:defRPr/>
            </a:lvl1pPr>
          </a:lstStyle>
          <a:p>
            <a:fld id="{A54D3723-295C-4A9F-A2AD-C6CFD171C873}" type="slidenum">
              <a:rPr lang="en-GB" altLang="en-US"/>
              <a:pPr/>
              <a:t>‹Nº›</a:t>
            </a:fld>
            <a:endParaRPr lang="en-GB" altLang="en-US"/>
          </a:p>
        </p:txBody>
      </p:sp>
    </p:spTree>
    <p:extLst>
      <p:ext uri="{BB962C8B-B14F-4D97-AF65-F5344CB8AC3E}">
        <p14:creationId xmlns:p14="http://schemas.microsoft.com/office/powerpoint/2010/main" val="1656270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D95FE2F-BE1B-43FF-B951-32D239725E5F}"/>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23104279-0E29-4FAB-AB8C-2C78160299FF}"/>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EA7F34A8-E451-42E9-B8E4-C0981E84427F}"/>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charset="0"/>
                <a:ea typeface="MS PGothic" charset="0"/>
                <a:cs typeface="MS PGothic" charset="0"/>
              </a:defRPr>
            </a:lvl1pPr>
          </a:lstStyle>
          <a:p>
            <a:pPr>
              <a:defRPr/>
            </a:pPr>
            <a:fld id="{D8D012CA-83C7-43BF-AC9E-7461E7903907}" type="datetimeFigureOut">
              <a:rPr lang="en-GB"/>
              <a:pPr>
                <a:defRPr/>
              </a:pPr>
              <a:t>14/07/2021</a:t>
            </a:fld>
            <a:endParaRPr lang="en-GB"/>
          </a:p>
        </p:txBody>
      </p:sp>
      <p:sp>
        <p:nvSpPr>
          <p:cNvPr id="5" name="Footer Placeholder 4">
            <a:extLst>
              <a:ext uri="{FF2B5EF4-FFF2-40B4-BE49-F238E27FC236}">
                <a16:creationId xmlns:a16="http://schemas.microsoft.com/office/drawing/2014/main" id="{A0807050-62B4-4EEF-B773-F3E1C9CCF039}"/>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C6A1DCF9-0280-41FE-A589-4AC346EF3732}"/>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E8953D8D-E641-4349-A400-3F0BD5E4150E}" type="slidenum">
              <a:rPr lang="en-GB" altLang="en-US"/>
              <a:pPr/>
              <a:t>‹Nº›</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S PGothic" charset="0"/>
        </a:defRPr>
      </a:lvl1pPr>
      <a:lvl2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2pPr>
      <a:lvl3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3pPr>
      <a:lvl4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4pPr>
      <a:lvl5pPr algn="ctr" rtl="0" eaLnBrk="0" fontAlgn="base" hangingPunct="0">
        <a:spcBef>
          <a:spcPct val="0"/>
        </a:spcBef>
        <a:spcAft>
          <a:spcPct val="0"/>
        </a:spcAft>
        <a:defRPr sz="4400">
          <a:solidFill>
            <a:schemeClr val="tx1"/>
          </a:solidFill>
          <a:latin typeface="Calibri" charset="0"/>
          <a:ea typeface="MS PGothic" pitchFamily="34" charset="-128"/>
          <a:cs typeface="MS PGothic" charset="0"/>
        </a:defRPr>
      </a:lvl5pPr>
      <a:lvl6pPr marL="457200" algn="ctr" rtl="0" fontAlgn="base">
        <a:spcBef>
          <a:spcPct val="0"/>
        </a:spcBef>
        <a:spcAft>
          <a:spcPct val="0"/>
        </a:spcAft>
        <a:defRPr sz="4400">
          <a:solidFill>
            <a:schemeClr val="tx1"/>
          </a:solidFill>
          <a:latin typeface="Calibri" charset="0"/>
          <a:ea typeface="ＭＳ Ｐゴシック" charset="0"/>
        </a:defRPr>
      </a:lvl6pPr>
      <a:lvl7pPr marL="914400" algn="ctr" rtl="0" fontAlgn="base">
        <a:spcBef>
          <a:spcPct val="0"/>
        </a:spcBef>
        <a:spcAft>
          <a:spcPct val="0"/>
        </a:spcAft>
        <a:defRPr sz="4400">
          <a:solidFill>
            <a:schemeClr val="tx1"/>
          </a:solidFill>
          <a:latin typeface="Calibri" charset="0"/>
          <a:ea typeface="ＭＳ Ｐゴシック" charset="0"/>
        </a:defRPr>
      </a:lvl7pPr>
      <a:lvl8pPr marL="1371600" algn="ctr" rtl="0" fontAlgn="base">
        <a:spcBef>
          <a:spcPct val="0"/>
        </a:spcBef>
        <a:spcAft>
          <a:spcPct val="0"/>
        </a:spcAft>
        <a:defRPr sz="4400">
          <a:solidFill>
            <a:schemeClr val="tx1"/>
          </a:solidFill>
          <a:latin typeface="Calibri" charset="0"/>
          <a:ea typeface="ＭＳ Ｐゴシック" charset="0"/>
        </a:defRPr>
      </a:lvl8pPr>
      <a:lvl9pPr marL="1828800" algn="ctr" rtl="0" fontAlgn="base">
        <a:spcBef>
          <a:spcPct val="0"/>
        </a:spcBef>
        <a:spcAft>
          <a:spcPct val="0"/>
        </a:spcAft>
        <a:defRPr sz="4400">
          <a:solidFill>
            <a:schemeClr val="tx1"/>
          </a:solidFill>
          <a:latin typeface="Calibri" charset="0"/>
          <a:ea typeface="ＭＳ Ｐゴシック"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jpeg"/><Relationship Id="rId7"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1.png"/><Relationship Id="rId10" Type="http://schemas.openxmlformats.org/officeDocument/2006/relationships/image" Target="../media/image11.jpeg"/><Relationship Id="rId4" Type="http://schemas.openxmlformats.org/officeDocument/2006/relationships/image" Target="../media/image6.png"/><Relationship Id="rId9"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1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chart" Target="../charts/chart3.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1.png"/><Relationship Id="rId4" Type="http://schemas.openxmlformats.org/officeDocument/2006/relationships/chart" Target="../charts/chart5.xml"/></Relationships>
</file>

<file path=ppt/slides/_rels/slide1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png"/><Relationship Id="rId4" Type="http://schemas.openxmlformats.org/officeDocument/2006/relationships/chart" Target="../charts/chart7.xml"/></Relationships>
</file>

<file path=ppt/slides/_rels/slide2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png"/><Relationship Id="rId4" Type="http://schemas.openxmlformats.org/officeDocument/2006/relationships/chart" Target="../charts/chart9.xml"/></Relationships>
</file>

<file path=ppt/slides/_rels/slide2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1.png"/><Relationship Id="rId4" Type="http://schemas.openxmlformats.org/officeDocument/2006/relationships/chart" Target="../charts/chart1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video" Target="https://www.youtube.com/embed/Ep8GATKESak?feature=oembed" TargetMode="External"/><Relationship Id="rId5" Type="http://schemas.openxmlformats.org/officeDocument/2006/relationships/image" Target="../media/image1.png"/><Relationship Id="rId4" Type="http://schemas.openxmlformats.org/officeDocument/2006/relationships/image" Target="../media/image14.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chart" Target="../charts/char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3.xml"/><Relationship Id="rId4" Type="http://schemas.openxmlformats.org/officeDocument/2006/relationships/image" Target="../media/image16.jpg"/></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19.png"/><Relationship Id="rId4" Type="http://schemas.openxmlformats.org/officeDocument/2006/relationships/image" Target="../media/image18.png"/></Relationships>
</file>

<file path=ppt/slides/_rels/slide3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3.xml"/><Relationship Id="rId4" Type="http://schemas.openxmlformats.org/officeDocument/2006/relationships/image" Target="../media/image21.jpe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chart" Target="../charts/chart13.xml"/></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chart" Target="../charts/chart14.xml"/></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chart" Target="../charts/chart15.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chart" Target="../charts/chart16.xml"/></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2.xml"/><Relationship Id="rId1" Type="http://schemas.openxmlformats.org/officeDocument/2006/relationships/slideLayout" Target="../slideLayouts/slideLayout3.xml"/><Relationship Id="rId5" Type="http://schemas.openxmlformats.org/officeDocument/2006/relationships/image" Target="../media/image25.png"/><Relationship Id="rId4" Type="http://schemas.openxmlformats.org/officeDocument/2006/relationships/image" Target="../media/image24.jpeg"/></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6.jpeg"/><Relationship Id="rId7" Type="http://schemas.openxmlformats.org/officeDocument/2006/relationships/image" Target="../media/image29.jpeg"/><Relationship Id="rId2" Type="http://schemas.openxmlformats.org/officeDocument/2006/relationships/notesSlide" Target="../notesSlides/notesSlide54.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1.png"/></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6.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8.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9.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3.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6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6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5.xml"/><Relationship Id="rId1" Type="http://schemas.openxmlformats.org/officeDocument/2006/relationships/slideLayout" Target="../slideLayouts/slideLayout3.xml"/><Relationship Id="rId4" Type="http://schemas.openxmlformats.org/officeDocument/2006/relationships/image" Target="../media/image39.jpeg"/></Relationships>
</file>

<file path=ppt/slides/_rels/slide6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6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a:extLst>
              <a:ext uri="{FF2B5EF4-FFF2-40B4-BE49-F238E27FC236}">
                <a16:creationId xmlns:a16="http://schemas.microsoft.com/office/drawing/2014/main" id="{EDF64B36-81D9-458A-A194-0F302FFF98F0}"/>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spAutoFit/>
          </a:bodyPr>
          <a:lstStyle/>
          <a:p>
            <a:pPr eaLnBrk="1" hangingPunct="1">
              <a:defRPr/>
            </a:pPr>
            <a:endParaRPr lang="en-GB" dirty="0">
              <a:latin typeface="Calibri" charset="0"/>
              <a:ea typeface="ＭＳ Ｐゴシック" charset="0"/>
            </a:endParaRPr>
          </a:p>
        </p:txBody>
      </p:sp>
      <p:sp>
        <p:nvSpPr>
          <p:cNvPr id="12" name="Rectangle 11">
            <a:extLst>
              <a:ext uri="{FF2B5EF4-FFF2-40B4-BE49-F238E27FC236}">
                <a16:creationId xmlns:a16="http://schemas.microsoft.com/office/drawing/2014/main" id="{F2E812E5-70E7-496A-A514-625E50D09C58}"/>
              </a:ext>
            </a:extLst>
          </p:cNvPr>
          <p:cNvSpPr/>
          <p:nvPr/>
        </p:nvSpPr>
        <p:spPr>
          <a:xfrm>
            <a:off x="-36513"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2" name="Picture 4">
            <a:extLst>
              <a:ext uri="{FF2B5EF4-FFF2-40B4-BE49-F238E27FC236}">
                <a16:creationId xmlns:a16="http://schemas.microsoft.com/office/drawing/2014/main" id="{15364E51-4F34-4DA1-8843-ADA973D0B8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 y="-22225"/>
            <a:ext cx="1322388"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53" name="TextBox 13">
            <a:extLst>
              <a:ext uri="{FF2B5EF4-FFF2-40B4-BE49-F238E27FC236}">
                <a16:creationId xmlns:a16="http://schemas.microsoft.com/office/drawing/2014/main" id="{033C52F9-475F-47F5-884A-9BD06B891C6A}"/>
              </a:ext>
            </a:extLst>
          </p:cNvPr>
          <p:cNvSpPr txBox="1">
            <a:spLocks noChangeArrowheads="1"/>
          </p:cNvSpPr>
          <p:nvPr/>
        </p:nvSpPr>
        <p:spPr bwMode="auto">
          <a:xfrm>
            <a:off x="1258888" y="-33338"/>
            <a:ext cx="410527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s-ES" altLang="en-US" b="1" dirty="0">
                <a:solidFill>
                  <a:schemeClr val="bg1"/>
                </a:solidFill>
                <a:latin typeface="Arial Narrow" panose="020B0606020202030204" pitchFamily="34" charset="0"/>
              </a:rPr>
              <a:t>GLACY+ </a:t>
            </a:r>
          </a:p>
          <a:p>
            <a:pPr eaLnBrk="1" hangingPunct="1">
              <a:spcBef>
                <a:spcPct val="0"/>
              </a:spcBef>
              <a:buFontTx/>
              <a:buNone/>
            </a:pPr>
            <a:r>
              <a:rPr lang="es-ES" altLang="en-US" sz="1600" b="1" dirty="0">
                <a:solidFill>
                  <a:schemeClr val="bg1"/>
                </a:solidFill>
                <a:latin typeface="Arial Narrow" panose="020B0606020202030204" pitchFamily="34" charset="0"/>
              </a:rPr>
              <a:t>Acción Global Extendida contra la Ciberdelincuencia</a:t>
            </a:r>
          </a:p>
          <a:p>
            <a:pPr eaLnBrk="1" hangingPunct="1">
              <a:spcBef>
                <a:spcPct val="0"/>
              </a:spcBef>
              <a:buFontTx/>
              <a:buNone/>
            </a:pPr>
            <a:r>
              <a:rPr lang="es-ES" altLang="en-US" sz="1600" b="1" dirty="0">
                <a:solidFill>
                  <a:schemeClr val="bg1"/>
                </a:solidFill>
                <a:latin typeface="Arial Narrow" panose="020B0606020202030204" pitchFamily="34" charset="0"/>
              </a:rPr>
              <a:t>Action globale sur la cybercriminalité</a:t>
            </a:r>
            <a:r>
              <a:rPr lang="es-ES"/>
              <a:t> </a:t>
            </a:r>
            <a:r>
              <a:rPr lang="es-ES" altLang="en-US" sz="1600" b="1" dirty="0">
                <a:solidFill>
                  <a:schemeClr val="bg1"/>
                </a:solidFill>
                <a:latin typeface="Arial Narrow" panose="020B0606020202030204" pitchFamily="34" charset="0"/>
              </a:rPr>
              <a:t>elargie</a:t>
            </a:r>
          </a:p>
        </p:txBody>
      </p:sp>
      <p:pic>
        <p:nvPicPr>
          <p:cNvPr id="2054" name="Picture 8">
            <a:extLst>
              <a:ext uri="{FF2B5EF4-FFF2-40B4-BE49-F238E27FC236}">
                <a16:creationId xmlns:a16="http://schemas.microsoft.com/office/drawing/2014/main" id="{B2A2B581-F8BC-48D4-AF7E-AAF0CE808C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188913"/>
            <a:ext cx="4087813"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4C53FF83-4B1D-4AE3-8AD4-F83CA631845F}"/>
              </a:ext>
            </a:extLst>
          </p:cNvPr>
          <p:cNvSpPr/>
          <p:nvPr/>
        </p:nvSpPr>
        <p:spPr>
          <a:xfrm>
            <a:off x="-34925" y="6588125"/>
            <a:ext cx="9215438" cy="296863"/>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56" name="Rectangle 11">
            <a:extLst>
              <a:ext uri="{FF2B5EF4-FFF2-40B4-BE49-F238E27FC236}">
                <a16:creationId xmlns:a16="http://schemas.microsoft.com/office/drawing/2014/main" id="{88C73A7D-5780-471E-8BE6-4A42E697E15C}"/>
              </a:ext>
            </a:extLst>
          </p:cNvPr>
          <p:cNvSpPr>
            <a:spLocks noChangeArrowheads="1"/>
          </p:cNvSpPr>
          <p:nvPr/>
        </p:nvSpPr>
        <p:spPr bwMode="auto">
          <a:xfrm>
            <a:off x="7938" y="6597650"/>
            <a:ext cx="91360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s-ES" altLang="en-US" sz="1200" b="1">
                <a:solidFill>
                  <a:srgbClr val="FFFFFF"/>
                </a:solidFill>
                <a:latin typeface="Verdana" panose="020B0604030504040204" pitchFamily="34" charset="0"/>
              </a:rPr>
              <a:t>www.coe.int/cybercrime</a:t>
            </a:r>
            <a:r>
              <a:rPr lang="en-US" altLang="en-US" sz="1200" b="1">
                <a:solidFill>
                  <a:srgbClr val="FFFFFF"/>
                </a:solidFill>
                <a:latin typeface="Verdana" panose="020B0604030504040204" pitchFamily="34" charset="0"/>
              </a:rPr>
              <a:t>						</a:t>
            </a:r>
            <a:r>
              <a:rPr lang="es-ES" altLang="en-US" sz="1200" b="1">
                <a:solidFill>
                  <a:srgbClr val="FFFFFF"/>
                </a:solidFill>
                <a:latin typeface="Verdana" panose="020B0604030504040204" pitchFamily="34" charset="0"/>
              </a:rPr>
              <a:t>                        - </a:t>
            </a:r>
            <a:fld id="{B15B3F00-50C3-4AA7-B2CA-0E1FD701D3C5}" type="slidenum">
              <a:rPr lang="en-US" altLang="en-US" sz="1200" b="1">
                <a:solidFill>
                  <a:srgbClr val="FFFFFF"/>
                </a:solidFill>
                <a:latin typeface="Verdana" panose="020B0604030504040204" pitchFamily="34" charset="0"/>
              </a:rPr>
              <a:pPr>
                <a:spcBef>
                  <a:spcPct val="0"/>
                </a:spcBef>
                <a:buFontTx/>
                <a:buNone/>
              </a:pPr>
              <a:t>1</a:t>
            </a:fld>
            <a:r>
              <a:rPr lang="es-ES" altLang="en-US" sz="1200" b="1">
                <a:solidFill>
                  <a:srgbClr val="FFFFFF"/>
                </a:solidFill>
                <a:latin typeface="Verdana" panose="020B0604030504040204" pitchFamily="34" charset="0"/>
              </a:rPr>
              <a:t> -</a:t>
            </a:r>
          </a:p>
        </p:txBody>
      </p:sp>
      <p:sp>
        <p:nvSpPr>
          <p:cNvPr id="2057" name="Rectangle 2">
            <a:extLst>
              <a:ext uri="{FF2B5EF4-FFF2-40B4-BE49-F238E27FC236}">
                <a16:creationId xmlns:a16="http://schemas.microsoft.com/office/drawing/2014/main" id="{D192EA30-54CE-4062-B518-E86D1D7BEC69}"/>
              </a:ext>
            </a:extLst>
          </p:cNvPr>
          <p:cNvSpPr>
            <a:spLocks noChangeArrowheads="1"/>
          </p:cNvSpPr>
          <p:nvPr/>
        </p:nvSpPr>
        <p:spPr bwMode="auto">
          <a:xfrm>
            <a:off x="290513" y="2352650"/>
            <a:ext cx="8599487" cy="412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3600" b="1" dirty="0">
                <a:latin typeface="Verdana" panose="020B0604030504040204" pitchFamily="34" charset="0"/>
              </a:rPr>
              <a:t>El Convenio de Budapest</a:t>
            </a:r>
          </a:p>
          <a:p>
            <a:pPr algn="ctr" eaLnBrk="1" hangingPunct="1">
              <a:spcBef>
                <a:spcPct val="0"/>
              </a:spcBef>
              <a:buFontTx/>
              <a:buNone/>
            </a:pPr>
            <a:r>
              <a:rPr lang="es-ES" altLang="en-US" sz="3600" b="1" dirty="0">
                <a:latin typeface="Verdana" panose="020B0604030504040204" pitchFamily="34" charset="0"/>
              </a:rPr>
              <a:t>Una visión general</a:t>
            </a:r>
            <a:endParaRPr lang="es-ES" altLang="en-US" sz="16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r>
              <a:rPr lang="es-ES" altLang="en-US" sz="1800" b="1" dirty="0">
                <a:latin typeface="Verdana" panose="020B0604030504040204" pitchFamily="34" charset="0"/>
              </a:rPr>
              <a:t>Xxxxx XXXXXXXX</a:t>
            </a:r>
          </a:p>
          <a:p>
            <a:pPr algn="ctr" eaLnBrk="1" hangingPunct="1">
              <a:spcBef>
                <a:spcPct val="0"/>
              </a:spcBef>
              <a:buFontTx/>
              <a:buNone/>
            </a:pPr>
            <a:endParaRPr lang="es-ES" altLang="en-US" sz="600" dirty="0">
              <a:latin typeface="Verdana" panose="020B0604030504040204" pitchFamily="34" charset="0"/>
            </a:endParaRPr>
          </a:p>
          <a:p>
            <a:pPr algn="ctr" eaLnBrk="1" hangingPunct="1">
              <a:spcBef>
                <a:spcPct val="0"/>
              </a:spcBef>
              <a:buFontTx/>
              <a:buNone/>
            </a:pPr>
            <a:r>
              <a:rPr lang="es-ES" altLang="en-US" sz="1400" i="1" dirty="0">
                <a:latin typeface="Verdana" panose="020B0604030504040204" pitchFamily="34" charset="0"/>
              </a:rPr>
              <a:t>Consejo de Europa</a:t>
            </a:r>
          </a:p>
          <a:p>
            <a:pPr algn="ctr" eaLnBrk="1" hangingPunct="1">
              <a:spcBef>
                <a:spcPct val="0"/>
              </a:spcBef>
              <a:buFontTx/>
              <a:buNone/>
            </a:pPr>
            <a:endParaRPr lang="es-ES" altLang="en-US" sz="1400" b="1" dirty="0">
              <a:solidFill>
                <a:srgbClr val="2F618F"/>
              </a:solidFill>
              <a:latin typeface="Verdana" panose="020B0604030504040204" pitchFamily="34" charset="0"/>
            </a:endParaRPr>
          </a:p>
          <a:p>
            <a:pPr algn="ctr" eaLnBrk="1" hangingPunct="1">
              <a:spcBef>
                <a:spcPct val="0"/>
              </a:spcBef>
              <a:buFontTx/>
              <a:buNone/>
            </a:pPr>
            <a:r>
              <a:rPr lang="es-ES" altLang="en-US" sz="1200" b="1" dirty="0">
                <a:solidFill>
                  <a:srgbClr val="2F618F"/>
                </a:solidFill>
                <a:latin typeface="Verdana" panose="020B0604030504040204" pitchFamily="34" charset="0"/>
              </a:rPr>
              <a:t>correo electrónico</a:t>
            </a: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endParaRPr lang="es-ES" altLang="en-US" sz="1400" b="1" dirty="0">
              <a:latin typeface="Verdana" panose="020B0604030504040204" pitchFamily="34" charset="0"/>
            </a:endParaRPr>
          </a:p>
          <a:p>
            <a:pPr algn="ctr" eaLnBrk="1" hangingPunct="1">
              <a:spcBef>
                <a:spcPct val="0"/>
              </a:spcBef>
              <a:buFontTx/>
              <a:buNone/>
            </a:pPr>
            <a:r>
              <a:rPr lang="es-ES" altLang="en-US" sz="1600" b="1" dirty="0">
                <a:latin typeface="Verdana" panose="020B0604030504040204" pitchFamily="34" charset="0"/>
              </a:rPr>
              <a:t>DD Mes AAAA</a:t>
            </a:r>
          </a:p>
        </p:txBody>
      </p:sp>
      <p:sp>
        <p:nvSpPr>
          <p:cNvPr id="10" name="Rectangle 2">
            <a:extLst>
              <a:ext uri="{FF2B5EF4-FFF2-40B4-BE49-F238E27FC236}">
                <a16:creationId xmlns:a16="http://schemas.microsoft.com/office/drawing/2014/main" id="{DF1503B2-B0B3-4330-9439-3D5954CA1625}"/>
              </a:ext>
            </a:extLst>
          </p:cNvPr>
          <p:cNvSpPr>
            <a:spLocks noChangeArrowheads="1"/>
          </p:cNvSpPr>
          <p:nvPr/>
        </p:nvSpPr>
        <p:spPr bwMode="auto">
          <a:xfrm>
            <a:off x="365125" y="1177588"/>
            <a:ext cx="85994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1400" b="1" dirty="0">
                <a:latin typeface="Verdana" panose="020B0604030504040204" pitchFamily="34" charset="0"/>
              </a:rPr>
              <a:t>Curso introductorio de formación judicial sobre ciberdelincuencia y pruebas electrónicas</a:t>
            </a:r>
            <a:endParaRPr lang="es-ES" altLang="en-US" sz="1400" i="1" dirty="0">
              <a:latin typeface="Verdana" panose="020B060403050404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7" name="Rectangle 6"/>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charset="0"/>
              </a:rPr>
              <a:t>Contenido de la sesión</a:t>
            </a:r>
            <a:endParaRPr lang="es-ES" sz="2000" b="1" dirty="0">
              <a:solidFill>
                <a:schemeClr val="bg1"/>
              </a:solidFill>
              <a:latin typeface="Verdana" charset="0"/>
              <a:cs typeface="Verdana" charset="0"/>
            </a:endParaRPr>
          </a:p>
        </p:txBody>
      </p:sp>
      <p:pic>
        <p:nvPicPr>
          <p:cNvPr id="53252"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4" name="Rectangle 11"/>
          <p:cNvSpPr>
            <a:spLocks noChangeArrowheads="1"/>
          </p:cNvSpPr>
          <p:nvPr/>
        </p:nvSpPr>
        <p:spPr bwMode="auto">
          <a:xfrm>
            <a:off x="7937" y="6581001"/>
            <a:ext cx="924458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s-ES" sz="1200" b="1" dirty="0">
                <a:solidFill>
                  <a:srgbClr val="FFFFFF"/>
                </a:solidFill>
                <a:latin typeface="Verdana" charset="0"/>
              </a:rPr>
              <a:t>www.coe.int/cybercrime</a:t>
            </a:r>
            <a:r>
              <a:rPr lang="en-US" sz="1200" b="1" dirty="0">
                <a:solidFill>
                  <a:srgbClr val="FFFFFF"/>
                </a:solidFill>
                <a:latin typeface="Verdana" charset="0"/>
              </a:rPr>
              <a:t>						</a:t>
            </a: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323528" y="1340767"/>
            <a:ext cx="8568952" cy="4969545"/>
          </a:xfrm>
        </p:spPr>
        <p:txBody>
          <a:bodyPr>
            <a:normAutofit/>
          </a:bodyPr>
          <a:lstStyle/>
          <a:p>
            <a:pPr marL="514350" indent="-514350" algn="just">
              <a:lnSpc>
                <a:spcPct val="150000"/>
              </a:lnSpc>
              <a:buFont typeface="+mj-lt"/>
              <a:buAutoNum type="arabicPeriod"/>
            </a:pPr>
            <a:r>
              <a:rPr lang="es-ES" dirty="0">
                <a:latin typeface="Verdana" panose="020B0604030504040204" pitchFamily="34" charset="0"/>
              </a:rPr>
              <a:t>Ámbito de aplicación y alcance del Convenio de Budapest </a:t>
            </a:r>
          </a:p>
          <a:p>
            <a:pPr marL="514350" indent="-514350" algn="just">
              <a:lnSpc>
                <a:spcPct val="150000"/>
              </a:lnSpc>
              <a:buFont typeface="+mj-lt"/>
              <a:buAutoNum type="arabicPeriod"/>
            </a:pPr>
            <a:r>
              <a:rPr lang="es-ES" dirty="0">
                <a:latin typeface="Verdana" panose="020B0604030504040204" pitchFamily="34" charset="0"/>
              </a:rPr>
              <a:t>Fundamentos de un tratado sobre ciberdelincuencia</a:t>
            </a:r>
          </a:p>
          <a:p>
            <a:pPr marL="514350" indent="-514350" algn="just">
              <a:lnSpc>
                <a:spcPct val="150000"/>
              </a:lnSpc>
              <a:buFont typeface="+mj-lt"/>
              <a:buAutoNum type="arabicPeriod"/>
            </a:pPr>
            <a:r>
              <a:rPr lang="es-ES" dirty="0">
                <a:latin typeface="Verdana" panose="020B0604030504040204" pitchFamily="34" charset="0"/>
              </a:rPr>
              <a:t>Beneficios del Convenio de Budapest </a:t>
            </a:r>
          </a:p>
          <a:p>
            <a:pPr marL="514350" indent="-514350" algn="just">
              <a:lnSpc>
                <a:spcPct val="150000"/>
              </a:lnSpc>
              <a:buFont typeface="+mj-lt"/>
              <a:buAutoNum type="arabicPeriod"/>
            </a:pPr>
            <a:r>
              <a:rPr lang="es-ES" dirty="0">
                <a:latin typeface="Verdana" panose="020B0604030504040204" pitchFamily="34" charset="0"/>
              </a:rPr>
              <a:t>Desmontando mitos </a:t>
            </a:r>
          </a:p>
        </p:txBody>
      </p:sp>
    </p:spTree>
    <p:extLst>
      <p:ext uri="{BB962C8B-B14F-4D97-AF65-F5344CB8AC3E}">
        <p14:creationId xmlns:p14="http://schemas.microsoft.com/office/powerpoint/2010/main" val="1986072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7" name="Rectangle 6"/>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charset="0"/>
              </a:rPr>
              <a:t>Propósito de la sesión</a:t>
            </a:r>
            <a:endParaRPr lang="es-ES" sz="2000" b="1" dirty="0">
              <a:solidFill>
                <a:schemeClr val="bg1"/>
              </a:solidFill>
              <a:latin typeface="Verdana" charset="0"/>
              <a:cs typeface="Verdana" charset="0"/>
            </a:endParaRPr>
          </a:p>
        </p:txBody>
      </p:sp>
      <p:pic>
        <p:nvPicPr>
          <p:cNvPr id="53252"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4" name="Rectangle 11"/>
          <p:cNvSpPr>
            <a:spLocks noChangeArrowheads="1"/>
          </p:cNvSpPr>
          <p:nvPr/>
        </p:nvSpPr>
        <p:spPr bwMode="auto">
          <a:xfrm>
            <a:off x="7937" y="6581001"/>
            <a:ext cx="924458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s-ES" sz="1200" b="1" dirty="0">
                <a:solidFill>
                  <a:srgbClr val="FFFFFF"/>
                </a:solidFill>
                <a:latin typeface="Verdana" charset="0"/>
              </a:rPr>
              <a:t>www.coe.int/cybercrime</a:t>
            </a:r>
            <a:r>
              <a:rPr lang="en-US" sz="1200" b="1" dirty="0">
                <a:solidFill>
                  <a:srgbClr val="FFFFFF"/>
                </a:solidFill>
                <a:latin typeface="Verdana" charset="0"/>
              </a:rPr>
              <a:t>						</a:t>
            </a: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323528" y="1340767"/>
            <a:ext cx="8712522" cy="5240233"/>
          </a:xfrm>
        </p:spPr>
        <p:txBody>
          <a:bodyPr>
            <a:normAutofit/>
          </a:bodyPr>
          <a:lstStyle/>
          <a:p>
            <a:pPr marL="0" indent="0" algn="just">
              <a:buNone/>
            </a:pPr>
            <a:r>
              <a:rPr lang="es-ES" dirty="0">
                <a:latin typeface="Verdana" panose="020B0604030504040204" pitchFamily="34" charset="0"/>
              </a:rPr>
              <a:t>Proporcionar a los participantes una visión general del Convenio de Budapest, incluido su ámbito de aplicación y las ventajas de ser Parte en él. </a:t>
            </a:r>
          </a:p>
        </p:txBody>
      </p:sp>
    </p:spTree>
    <p:extLst>
      <p:ext uri="{BB962C8B-B14F-4D97-AF65-F5344CB8AC3E}">
        <p14:creationId xmlns:p14="http://schemas.microsoft.com/office/powerpoint/2010/main" val="17865021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7" name="Rectangle 6"/>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charset="0"/>
              </a:rPr>
              <a:t>Objetivos de la sesión</a:t>
            </a:r>
            <a:endParaRPr lang="es-ES" sz="2000" b="1" dirty="0">
              <a:solidFill>
                <a:schemeClr val="bg1"/>
              </a:solidFill>
              <a:latin typeface="Verdana" charset="0"/>
              <a:cs typeface="Verdana" charset="0"/>
            </a:endParaRPr>
          </a:p>
        </p:txBody>
      </p:sp>
      <p:pic>
        <p:nvPicPr>
          <p:cNvPr id="53252"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4" name="Rectangle 11"/>
          <p:cNvSpPr>
            <a:spLocks noChangeArrowheads="1"/>
          </p:cNvSpPr>
          <p:nvPr/>
        </p:nvSpPr>
        <p:spPr bwMode="auto">
          <a:xfrm>
            <a:off x="7937" y="6581001"/>
            <a:ext cx="924458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s-ES" sz="1200" b="1" dirty="0">
                <a:solidFill>
                  <a:srgbClr val="FFFFFF"/>
                </a:solidFill>
                <a:latin typeface="Verdana" charset="0"/>
              </a:rPr>
              <a:t>www.coe.int/cybercrime</a:t>
            </a:r>
            <a:r>
              <a:rPr lang="en-US" sz="1200" b="1" dirty="0">
                <a:solidFill>
                  <a:srgbClr val="FFFFFF"/>
                </a:solidFill>
                <a:latin typeface="Verdana" charset="0"/>
              </a:rPr>
              <a:t>						</a:t>
            </a: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323528" y="1340767"/>
            <a:ext cx="8712522" cy="5240233"/>
          </a:xfrm>
        </p:spPr>
        <p:txBody>
          <a:bodyPr>
            <a:normAutofit/>
          </a:bodyPr>
          <a:lstStyle/>
          <a:p>
            <a:pPr marL="0" indent="0" algn="just">
              <a:buNone/>
            </a:pPr>
            <a:r>
              <a:rPr lang="es-ES" dirty="0">
                <a:latin typeface="Verdana" panose="020B0604030504040204" pitchFamily="34" charset="0"/>
              </a:rPr>
              <a:t>Al final de la lección los alumnos podrán:</a:t>
            </a:r>
          </a:p>
          <a:p>
            <a:pPr algn="just"/>
            <a:r>
              <a:rPr lang="es-ES" sz="2800" dirty="0">
                <a:latin typeface="Verdana" panose="020B0604030504040204" pitchFamily="34" charset="0"/>
              </a:rPr>
              <a:t>Comprender el ámbito de aplicación del Convenio de Budapest</a:t>
            </a:r>
          </a:p>
          <a:p>
            <a:pPr algn="just"/>
            <a:r>
              <a:rPr lang="es-ES" sz="2800" dirty="0">
                <a:latin typeface="Verdana" panose="020B0604030504040204" pitchFamily="34" charset="0"/>
              </a:rPr>
              <a:t>Conocer el número de miembros de la Convención de Budapest </a:t>
            </a:r>
          </a:p>
          <a:p>
            <a:pPr algn="just"/>
            <a:r>
              <a:rPr lang="es-ES" sz="2800" dirty="0">
                <a:latin typeface="Verdana" panose="020B0604030504040204" pitchFamily="34" charset="0"/>
              </a:rPr>
              <a:t>Reconocer los fundamentos de un tratado en materia de ciberdelincuencia </a:t>
            </a:r>
          </a:p>
          <a:p>
            <a:pPr algn="just"/>
            <a:r>
              <a:rPr lang="es-ES" sz="2800" dirty="0">
                <a:latin typeface="Verdana" panose="020B0604030504040204" pitchFamily="34" charset="0"/>
              </a:rPr>
              <a:t>Comprender los beneficios del Convenio de Budapest y abordar los conceptos erróneos más comunes sobre este.</a:t>
            </a:r>
            <a:endParaRPr lang="es-ES"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543462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a:xfrm>
            <a:off x="722312" y="4406900"/>
            <a:ext cx="7882135" cy="1362075"/>
          </a:xfrm>
        </p:spPr>
        <p:txBody>
          <a:bodyPr/>
          <a:lstStyle/>
          <a:p>
            <a:r>
              <a:rPr lang="es-ES" dirty="0">
                <a:latin typeface="Verdana" panose="020B0604030504040204" pitchFamily="34" charset="0"/>
              </a:rPr>
              <a:t>Ámbito de aplicación y alcance del Convenio de Budapest</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p:txBody>
          <a:bodyPr/>
          <a:lstStyle/>
          <a:p>
            <a:r>
              <a:rPr lang="es-ES" dirty="0">
                <a:latin typeface="Verdana" panose="020B0604030504040204" pitchFamily="34" charset="0"/>
              </a:rPr>
              <a:t>El Convenio de Budapest - Una visión general </a:t>
            </a:r>
          </a:p>
        </p:txBody>
      </p:sp>
      <p:sp>
        <p:nvSpPr>
          <p:cNvPr id="5" name="Rectangle 11">
            <a:extLst>
              <a:ext uri="{FF2B5EF4-FFF2-40B4-BE49-F238E27FC236}">
                <a16:creationId xmlns:a16="http://schemas.microsoft.com/office/drawing/2014/main" id="{C48A7903-DBE1-43BD-905E-55DB247564CB}"/>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5</a:t>
            </a:fld>
            <a:r>
              <a:rPr lang="es-ES" sz="1200" b="1" dirty="0">
                <a:solidFill>
                  <a:srgbClr val="FFFFFF"/>
                </a:solidFill>
                <a:latin typeface="Verdana" panose="020B0604030504040204" pitchFamily="34" charset="0"/>
              </a:rPr>
              <a:t> -</a:t>
            </a:r>
          </a:p>
        </p:txBody>
      </p:sp>
      <p:sp>
        <p:nvSpPr>
          <p:cNvPr id="6" name="Rectangle 5">
            <a:extLst>
              <a:ext uri="{FF2B5EF4-FFF2-40B4-BE49-F238E27FC236}">
                <a16:creationId xmlns:a16="http://schemas.microsoft.com/office/drawing/2014/main" id="{74DFE25A-050F-4914-B2E8-65E908C83E53}"/>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F9CBCD3B-0D81-4EEF-9F9F-DB3E28FFD393}"/>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9" name="TextBox 7">
            <a:extLst>
              <a:ext uri="{FF2B5EF4-FFF2-40B4-BE49-F238E27FC236}">
                <a16:creationId xmlns:a16="http://schemas.microsoft.com/office/drawing/2014/main" id="{7B9BC96D-6AC8-4249-9F3D-D92372DB1900}"/>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Sección 1</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0" name="Picture 4">
            <a:extLst>
              <a:ext uri="{FF2B5EF4-FFF2-40B4-BE49-F238E27FC236}">
                <a16:creationId xmlns:a16="http://schemas.microsoft.com/office/drawing/2014/main" id="{9E352179-95DE-4E37-9014-C7512F18C08A}"/>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4817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0"/>
            <a:ext cx="75390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b="1" dirty="0">
                <a:solidFill>
                  <a:schemeClr val="bg1"/>
                </a:solidFill>
                <a:latin typeface="Verdana" panose="020B0604030504040204" pitchFamily="34" charset="0"/>
              </a:rPr>
              <a:t>El Convenio de Budapest: Ámbito de aplicación</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Textfeld 12">
            <a:extLst>
              <a:ext uri="{FF2B5EF4-FFF2-40B4-BE49-F238E27FC236}">
                <a16:creationId xmlns:a16="http://schemas.microsoft.com/office/drawing/2014/main" id="{122F3459-C909-4A75-8C50-90D04D3C4B22}"/>
              </a:ext>
            </a:extLst>
          </p:cNvPr>
          <p:cNvSpPr txBox="1"/>
          <p:nvPr/>
        </p:nvSpPr>
        <p:spPr>
          <a:xfrm>
            <a:off x="157142" y="1206554"/>
            <a:ext cx="2786062" cy="3616375"/>
          </a:xfrm>
          <a:prstGeom prst="rect">
            <a:avLst/>
          </a:prstGeom>
          <a:solidFill>
            <a:schemeClr val="bg1"/>
          </a:solidFill>
          <a:ln>
            <a:solidFill>
              <a:schemeClr val="bg1">
                <a:lumMod val="50000"/>
              </a:schemeClr>
            </a:solidFill>
          </a:ln>
        </p:spPr>
        <p:txBody>
          <a:bodyPr>
            <a:spAutoFit/>
          </a:bodyPr>
          <a:lstStyle/>
          <a:p>
            <a:pPr fontAlgn="auto">
              <a:spcBef>
                <a:spcPts val="0"/>
              </a:spcBef>
              <a:spcAft>
                <a:spcPts val="0"/>
              </a:spcAft>
              <a:defRPr/>
            </a:pPr>
            <a:r>
              <a:rPr lang="es-ES" sz="1900" b="1" dirty="0">
                <a:latin typeface="Verdana"/>
              </a:rPr>
              <a:t>Conducta delictiva</a:t>
            </a:r>
          </a:p>
          <a:p>
            <a:pPr marL="342900" indent="-342900" fontAlgn="auto">
              <a:spcBef>
                <a:spcPts val="0"/>
              </a:spcBef>
              <a:spcAft>
                <a:spcPts val="0"/>
              </a:spcAft>
              <a:buFont typeface="Wingdings" pitchFamily="2" charset="2"/>
              <a:buChar char="§"/>
              <a:defRPr/>
            </a:pPr>
            <a:r>
              <a:rPr lang="es-ES" sz="1400" dirty="0">
                <a:latin typeface="Verdana"/>
              </a:rPr>
              <a:t>Acceso ilícito</a:t>
            </a:r>
          </a:p>
          <a:p>
            <a:pPr marL="342900" indent="-342900" fontAlgn="auto">
              <a:spcBef>
                <a:spcPts val="0"/>
              </a:spcBef>
              <a:spcAft>
                <a:spcPts val="0"/>
              </a:spcAft>
              <a:buFont typeface="Wingdings" pitchFamily="2" charset="2"/>
              <a:buChar char="§"/>
              <a:defRPr/>
            </a:pPr>
            <a:r>
              <a:rPr lang="es-ES" sz="1400" dirty="0">
                <a:latin typeface="Verdana"/>
              </a:rPr>
              <a:t>Interceptación ilícita</a:t>
            </a:r>
          </a:p>
          <a:p>
            <a:pPr marL="342900" indent="-342900" fontAlgn="auto">
              <a:spcBef>
                <a:spcPts val="0"/>
              </a:spcBef>
              <a:spcAft>
                <a:spcPts val="0"/>
              </a:spcAft>
              <a:buFont typeface="Wingdings" pitchFamily="2" charset="2"/>
              <a:buChar char="§"/>
              <a:defRPr/>
            </a:pPr>
            <a:r>
              <a:rPr lang="es-ES" sz="1400" dirty="0">
                <a:latin typeface="Verdana"/>
              </a:rPr>
              <a:t>Ataques a la integridad de los datos</a:t>
            </a:r>
          </a:p>
          <a:p>
            <a:pPr marL="342900" indent="-342900" fontAlgn="auto">
              <a:spcBef>
                <a:spcPts val="0"/>
              </a:spcBef>
              <a:spcAft>
                <a:spcPts val="0"/>
              </a:spcAft>
              <a:buFont typeface="Wingdings" pitchFamily="2" charset="2"/>
              <a:buChar char="§"/>
              <a:defRPr/>
            </a:pPr>
            <a:r>
              <a:rPr lang="es-ES" sz="1400" dirty="0">
                <a:latin typeface="Verdana"/>
              </a:rPr>
              <a:t>Ataques a la integridad del sistema</a:t>
            </a:r>
          </a:p>
          <a:p>
            <a:pPr marL="342900" indent="-342900" fontAlgn="auto">
              <a:spcBef>
                <a:spcPts val="0"/>
              </a:spcBef>
              <a:spcAft>
                <a:spcPts val="0"/>
              </a:spcAft>
              <a:buFont typeface="Wingdings" pitchFamily="2" charset="2"/>
              <a:buChar char="§"/>
              <a:defRPr/>
            </a:pPr>
            <a:r>
              <a:rPr lang="es-ES" sz="1400" dirty="0">
                <a:latin typeface="Verdana"/>
              </a:rPr>
              <a:t>Abuso de los dispositivos</a:t>
            </a:r>
          </a:p>
          <a:p>
            <a:pPr marL="342900" indent="-342900" fontAlgn="auto">
              <a:spcBef>
                <a:spcPts val="0"/>
              </a:spcBef>
              <a:spcAft>
                <a:spcPts val="0"/>
              </a:spcAft>
              <a:buFont typeface="Wingdings" pitchFamily="2" charset="2"/>
              <a:buChar char="§"/>
              <a:defRPr/>
            </a:pPr>
            <a:r>
              <a:rPr lang="es-ES" sz="1400" dirty="0">
                <a:latin typeface="Verdana"/>
              </a:rPr>
              <a:t>Fraude y falsificación</a:t>
            </a:r>
          </a:p>
          <a:p>
            <a:pPr marL="342900" indent="-342900" fontAlgn="auto">
              <a:spcBef>
                <a:spcPts val="0"/>
              </a:spcBef>
              <a:spcAft>
                <a:spcPts val="0"/>
              </a:spcAft>
              <a:buFont typeface="Wingdings" pitchFamily="2" charset="2"/>
              <a:buChar char="§"/>
              <a:defRPr/>
            </a:pPr>
            <a:r>
              <a:rPr lang="es-ES" sz="1400" dirty="0">
                <a:latin typeface="Verdana"/>
              </a:rPr>
              <a:t>Pornografía infantil</a:t>
            </a:r>
          </a:p>
          <a:p>
            <a:pPr marL="342900" indent="-342900" fontAlgn="auto">
              <a:spcBef>
                <a:spcPts val="0"/>
              </a:spcBef>
              <a:spcAft>
                <a:spcPts val="0"/>
              </a:spcAft>
              <a:buFont typeface="Wingdings" pitchFamily="2" charset="2"/>
              <a:buChar char="§"/>
              <a:defRPr/>
            </a:pPr>
            <a:r>
              <a:rPr lang="es-ES" sz="1400" dirty="0">
                <a:latin typeface="Verdana"/>
              </a:rPr>
              <a:t>Delitos relacionados con DPI</a:t>
            </a:r>
            <a:endParaRPr lang="es-ES" sz="1400" dirty="0">
              <a:latin typeface="Verdana"/>
              <a:cs typeface="Verdana"/>
            </a:endParaRPr>
          </a:p>
          <a:p>
            <a:pPr marL="342900" indent="-342900" fontAlgn="auto">
              <a:spcBef>
                <a:spcPts val="0"/>
              </a:spcBef>
              <a:spcAft>
                <a:spcPts val="0"/>
              </a:spcAft>
              <a:buFont typeface="Wingdings" pitchFamily="2" charset="2"/>
              <a:buChar char="§"/>
              <a:defRPr/>
            </a:pPr>
            <a:r>
              <a:rPr lang="es-ES" sz="1400" dirty="0">
                <a:latin typeface="Verdana"/>
              </a:rPr>
              <a:t>Tentativa, complicidad e instigación</a:t>
            </a:r>
          </a:p>
          <a:p>
            <a:pPr marL="342900" indent="-342900" fontAlgn="auto">
              <a:spcBef>
                <a:spcPts val="0"/>
              </a:spcBef>
              <a:spcAft>
                <a:spcPts val="0"/>
              </a:spcAft>
              <a:buFont typeface="Wingdings" pitchFamily="2" charset="2"/>
              <a:buChar char="§"/>
              <a:defRPr/>
            </a:pPr>
            <a:r>
              <a:rPr lang="es-ES" sz="1400" dirty="0">
                <a:latin typeface="Verdana"/>
              </a:rPr>
              <a:t>Responsabilidad de las personas jurídicas</a:t>
            </a:r>
          </a:p>
        </p:txBody>
      </p:sp>
      <p:sp>
        <p:nvSpPr>
          <p:cNvPr id="21" name="Textfeld 4">
            <a:extLst>
              <a:ext uri="{FF2B5EF4-FFF2-40B4-BE49-F238E27FC236}">
                <a16:creationId xmlns:a16="http://schemas.microsoft.com/office/drawing/2014/main" id="{816E88E6-EA52-4247-B5D5-047E57E73689}"/>
              </a:ext>
            </a:extLst>
          </p:cNvPr>
          <p:cNvSpPr txBox="1"/>
          <p:nvPr/>
        </p:nvSpPr>
        <p:spPr>
          <a:xfrm>
            <a:off x="6372201" y="1142663"/>
            <a:ext cx="2570163" cy="5355312"/>
          </a:xfrm>
          <a:prstGeom prst="rect">
            <a:avLst/>
          </a:prstGeom>
          <a:noFill/>
          <a:ln>
            <a:solidFill>
              <a:schemeClr val="bg1">
                <a:lumMod val="50000"/>
              </a:schemeClr>
            </a:solidFill>
          </a:ln>
        </p:spPr>
        <p:txBody>
          <a:bodyPr wrap="square">
            <a:spAutoFit/>
          </a:bodyPr>
          <a:lstStyle/>
          <a:p>
            <a:pPr fontAlgn="auto">
              <a:spcBef>
                <a:spcPts val="0"/>
              </a:spcBef>
              <a:spcAft>
                <a:spcPts val="0"/>
              </a:spcAft>
              <a:defRPr/>
            </a:pPr>
            <a:r>
              <a:rPr lang="es-ES" sz="1900" b="1" dirty="0">
                <a:latin typeface="Verdana"/>
              </a:rPr>
              <a:t>Cooperación internacional</a:t>
            </a:r>
          </a:p>
          <a:p>
            <a:pPr marL="361950" indent="-361950" fontAlgn="auto">
              <a:spcBef>
                <a:spcPts val="0"/>
              </a:spcBef>
              <a:spcAft>
                <a:spcPts val="0"/>
              </a:spcAft>
              <a:buFont typeface="Wingdings" pitchFamily="2" charset="2"/>
              <a:buChar char="§"/>
              <a:defRPr/>
            </a:pPr>
            <a:r>
              <a:rPr lang="es-ES" sz="1400" dirty="0">
                <a:latin typeface="Verdana"/>
              </a:rPr>
              <a:t>Extradición</a:t>
            </a:r>
          </a:p>
          <a:p>
            <a:pPr marL="361950" indent="-361950" fontAlgn="auto">
              <a:spcBef>
                <a:spcPts val="0"/>
              </a:spcBef>
              <a:spcAft>
                <a:spcPts val="0"/>
              </a:spcAft>
              <a:buFont typeface="Wingdings" pitchFamily="2" charset="2"/>
              <a:buChar char="§"/>
              <a:defRPr/>
            </a:pPr>
            <a:r>
              <a:rPr lang="es-ES" sz="1400" dirty="0">
                <a:latin typeface="Verdana"/>
              </a:rPr>
              <a:t>Asistencia jurídica mutua</a:t>
            </a:r>
          </a:p>
          <a:p>
            <a:pPr marL="361950" indent="-361950" fontAlgn="auto">
              <a:spcBef>
                <a:spcPts val="0"/>
              </a:spcBef>
              <a:spcAft>
                <a:spcPts val="0"/>
              </a:spcAft>
              <a:buFont typeface="Wingdings" pitchFamily="2" charset="2"/>
              <a:buChar char="§"/>
              <a:defRPr/>
            </a:pPr>
            <a:r>
              <a:rPr lang="es-ES" sz="1400" dirty="0">
                <a:latin typeface="Verdana"/>
              </a:rPr>
              <a:t>Información espontánea</a:t>
            </a:r>
          </a:p>
          <a:p>
            <a:pPr marL="361950" indent="-361950" fontAlgn="auto">
              <a:spcBef>
                <a:spcPts val="0"/>
              </a:spcBef>
              <a:spcAft>
                <a:spcPts val="0"/>
              </a:spcAft>
              <a:buFont typeface="Wingdings" pitchFamily="2" charset="2"/>
              <a:buChar char="§"/>
              <a:defRPr/>
            </a:pPr>
            <a:r>
              <a:rPr lang="es-ES" sz="1400" dirty="0">
                <a:latin typeface="Verdana"/>
              </a:rPr>
              <a:t>Conservación rápida</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Revelación rápida de datos relativos al tráfico</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Asistencia jurídica mutua para acceso</a:t>
            </a:r>
          </a:p>
          <a:p>
            <a:pPr marL="361950" indent="-361950">
              <a:buFont typeface="Wingdings" pitchFamily="2" charset="2"/>
              <a:buChar char="§"/>
              <a:defRPr/>
            </a:pPr>
            <a:r>
              <a:rPr lang="es-ES" sz="1400" dirty="0">
                <a:latin typeface="Verdana"/>
              </a:rPr>
              <a:t>Acceso transfronterizo</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Asistencia jurídica mutua para datos relativos al tráfico en tiempo real</a:t>
            </a:r>
          </a:p>
          <a:p>
            <a:pPr marL="361950" indent="-361950" fontAlgn="auto">
              <a:spcBef>
                <a:spcPts val="0"/>
              </a:spcBef>
              <a:spcAft>
                <a:spcPts val="0"/>
              </a:spcAft>
              <a:buFont typeface="Wingdings" pitchFamily="2" charset="2"/>
              <a:buChar char="§"/>
              <a:defRPr/>
            </a:pPr>
            <a:r>
              <a:rPr lang="es-ES" sz="1400" dirty="0">
                <a:latin typeface="Verdana"/>
              </a:rPr>
              <a:t>Asistencia jurídica mutua para la interceptación</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Puntos de contacto 24/7</a:t>
            </a:r>
          </a:p>
        </p:txBody>
      </p:sp>
      <p:sp>
        <p:nvSpPr>
          <p:cNvPr id="22" name="Textfeld 16">
            <a:extLst>
              <a:ext uri="{FF2B5EF4-FFF2-40B4-BE49-F238E27FC236}">
                <a16:creationId xmlns:a16="http://schemas.microsoft.com/office/drawing/2014/main" id="{BE61849B-3968-42A3-875B-C76348F5A712}"/>
              </a:ext>
            </a:extLst>
          </p:cNvPr>
          <p:cNvSpPr txBox="1">
            <a:spLocks noChangeArrowheads="1"/>
          </p:cNvSpPr>
          <p:nvPr/>
        </p:nvSpPr>
        <p:spPr bwMode="auto">
          <a:xfrm>
            <a:off x="2871766" y="1536011"/>
            <a:ext cx="642937"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eaLnBrk="1" hangingPunct="1"/>
            <a:r>
              <a:rPr lang="es-ES" sz="4400" b="1" dirty="0">
                <a:latin typeface="Verdana" charset="0"/>
              </a:rPr>
              <a:t>+</a:t>
            </a:r>
          </a:p>
        </p:txBody>
      </p:sp>
      <p:sp>
        <p:nvSpPr>
          <p:cNvPr id="23" name="Textfeld 17">
            <a:extLst>
              <a:ext uri="{FF2B5EF4-FFF2-40B4-BE49-F238E27FC236}">
                <a16:creationId xmlns:a16="http://schemas.microsoft.com/office/drawing/2014/main" id="{26F4C5A9-43A7-4D33-9D55-625FFF7AB735}"/>
              </a:ext>
            </a:extLst>
          </p:cNvPr>
          <p:cNvSpPr txBox="1">
            <a:spLocks noChangeArrowheads="1"/>
          </p:cNvSpPr>
          <p:nvPr/>
        </p:nvSpPr>
        <p:spPr bwMode="auto">
          <a:xfrm>
            <a:off x="5800703" y="1536011"/>
            <a:ext cx="642938"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eaLnBrk="1" hangingPunct="1"/>
            <a:r>
              <a:rPr lang="es-ES" sz="4400" b="1">
                <a:latin typeface="Verdana" charset="0"/>
              </a:rPr>
              <a:t>+</a:t>
            </a:r>
          </a:p>
        </p:txBody>
      </p:sp>
      <p:cxnSp>
        <p:nvCxnSpPr>
          <p:cNvPr id="24" name="Form 20">
            <a:extLst>
              <a:ext uri="{FF2B5EF4-FFF2-40B4-BE49-F238E27FC236}">
                <a16:creationId xmlns:a16="http://schemas.microsoft.com/office/drawing/2014/main" id="{2AD0CD19-4C49-4F41-86A9-7B7448FB4058}"/>
              </a:ext>
            </a:extLst>
          </p:cNvPr>
          <p:cNvCxnSpPr>
            <a:stCxn id="20" idx="2"/>
          </p:cNvCxnSpPr>
          <p:nvPr/>
        </p:nvCxnSpPr>
        <p:spPr>
          <a:xfrm rot="16200000" flipH="1">
            <a:off x="3483373" y="2889729"/>
            <a:ext cx="955630" cy="4822030"/>
          </a:xfrm>
          <a:prstGeom prst="bentConnector2">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25" name="Gerade Verbindung 27">
            <a:extLst>
              <a:ext uri="{FF2B5EF4-FFF2-40B4-BE49-F238E27FC236}">
                <a16:creationId xmlns:a16="http://schemas.microsoft.com/office/drawing/2014/main" id="{954E8C3C-7E2E-48EF-B26C-3D675EC5669B}"/>
              </a:ext>
            </a:extLst>
          </p:cNvPr>
          <p:cNvCxnSpPr/>
          <p:nvPr/>
        </p:nvCxnSpPr>
        <p:spPr>
          <a:xfrm>
            <a:off x="4586266" y="4176023"/>
            <a:ext cx="0" cy="2003425"/>
          </a:xfrm>
          <a:prstGeom prst="line">
            <a:avLst/>
          </a:prstGeom>
        </p:spPr>
        <p:style>
          <a:lnRef idx="1">
            <a:schemeClr val="accent1"/>
          </a:lnRef>
          <a:fillRef idx="0">
            <a:schemeClr val="accent1"/>
          </a:fillRef>
          <a:effectRef idx="0">
            <a:schemeClr val="accent1"/>
          </a:effectRef>
          <a:fontRef idx="minor">
            <a:schemeClr val="tx1"/>
          </a:fontRef>
        </p:style>
      </p:cxnSp>
      <p:sp>
        <p:nvSpPr>
          <p:cNvPr id="26" name="Textfeld 3">
            <a:extLst>
              <a:ext uri="{FF2B5EF4-FFF2-40B4-BE49-F238E27FC236}">
                <a16:creationId xmlns:a16="http://schemas.microsoft.com/office/drawing/2014/main" id="{FE098AA4-0D98-4207-94EB-43432807C98D}"/>
              </a:ext>
            </a:extLst>
          </p:cNvPr>
          <p:cNvSpPr txBox="1"/>
          <p:nvPr/>
        </p:nvSpPr>
        <p:spPr>
          <a:xfrm>
            <a:off x="3443265" y="1271008"/>
            <a:ext cx="2428875" cy="3554819"/>
          </a:xfrm>
          <a:prstGeom prst="rect">
            <a:avLst/>
          </a:prstGeom>
          <a:solidFill>
            <a:srgbClr val="FFFFFF"/>
          </a:solidFill>
          <a:ln>
            <a:solidFill>
              <a:schemeClr val="bg1">
                <a:lumMod val="50000"/>
              </a:schemeClr>
            </a:solidFill>
          </a:ln>
        </p:spPr>
        <p:txBody>
          <a:bodyPr wrap="square">
            <a:spAutoFit/>
          </a:bodyPr>
          <a:lstStyle/>
          <a:p>
            <a:pPr fontAlgn="auto">
              <a:spcBef>
                <a:spcPts val="0"/>
              </a:spcBef>
              <a:spcAft>
                <a:spcPts val="0"/>
              </a:spcAft>
              <a:defRPr/>
            </a:pPr>
            <a:r>
              <a:rPr lang="es-ES" sz="1900" b="1" dirty="0">
                <a:latin typeface="Verdana"/>
              </a:rPr>
              <a:t>Instrumentos de procedimiento</a:t>
            </a:r>
          </a:p>
          <a:p>
            <a:pPr marL="361950" indent="-361950" fontAlgn="auto">
              <a:spcBef>
                <a:spcPts val="0"/>
              </a:spcBef>
              <a:spcAft>
                <a:spcPts val="0"/>
              </a:spcAft>
              <a:buFont typeface="Wingdings" pitchFamily="2" charset="2"/>
              <a:buChar char="§"/>
              <a:defRPr/>
            </a:pPr>
            <a:r>
              <a:rPr lang="es-ES" sz="1400" dirty="0">
                <a:latin typeface="Verdana"/>
              </a:rPr>
              <a:t>Conservación rápida</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Revelación de datos relativos al tráfico</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Registro y confiscación</a:t>
            </a:r>
          </a:p>
          <a:p>
            <a:pPr marL="361950" indent="-361950" fontAlgn="auto">
              <a:spcBef>
                <a:spcPts val="0"/>
              </a:spcBef>
              <a:spcAft>
                <a:spcPts val="0"/>
              </a:spcAft>
              <a:buFont typeface="Wingdings" pitchFamily="2" charset="2"/>
              <a:buChar char="§"/>
              <a:defRPr/>
            </a:pPr>
            <a:r>
              <a:rPr lang="es-ES" sz="1400" dirty="0">
                <a:latin typeface="Verdana"/>
              </a:rPr>
              <a:t>Orden de presentación</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Datos relativos al tráfico en tiempo real</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Interceptación de datos informáticos</a:t>
            </a:r>
            <a:endParaRPr lang="es-ES" sz="1400" dirty="0">
              <a:latin typeface="Verdana"/>
              <a:cs typeface="Verdana"/>
            </a:endParaRPr>
          </a:p>
        </p:txBody>
      </p:sp>
      <p:sp>
        <p:nvSpPr>
          <p:cNvPr id="27" name="Textfeld 18">
            <a:extLst>
              <a:ext uri="{FF2B5EF4-FFF2-40B4-BE49-F238E27FC236}">
                <a16:creationId xmlns:a16="http://schemas.microsoft.com/office/drawing/2014/main" id="{B2A85D97-2DC4-4488-9B4C-A36ECD208C47}"/>
              </a:ext>
            </a:extLst>
          </p:cNvPr>
          <p:cNvSpPr txBox="1"/>
          <p:nvPr/>
        </p:nvSpPr>
        <p:spPr>
          <a:xfrm>
            <a:off x="2833803" y="6210287"/>
            <a:ext cx="1963738" cy="339725"/>
          </a:xfrm>
          <a:prstGeom prst="rect">
            <a:avLst/>
          </a:prstGeom>
          <a:noFill/>
        </p:spPr>
        <p:txBody>
          <a:bodyPr>
            <a:spAutoFit/>
          </a:bodyPr>
          <a:lstStyle/>
          <a:p>
            <a:pPr fontAlgn="auto">
              <a:spcBef>
                <a:spcPts val="0"/>
              </a:spcBef>
              <a:spcAft>
                <a:spcPts val="0"/>
              </a:spcAft>
              <a:defRPr/>
            </a:pPr>
            <a:r>
              <a:rPr lang="es-ES" sz="1600" b="1" dirty="0">
                <a:solidFill>
                  <a:schemeClr val="tx1">
                    <a:lumMod val="65000"/>
                    <a:lumOff val="35000"/>
                  </a:schemeClr>
                </a:solidFill>
                <a:latin typeface="Verdana"/>
              </a:rPr>
              <a:t>Armonización </a:t>
            </a:r>
          </a:p>
        </p:txBody>
      </p:sp>
    </p:spTree>
    <p:extLst>
      <p:ext uri="{BB962C8B-B14F-4D97-AF65-F5344CB8AC3E}">
        <p14:creationId xmlns:p14="http://schemas.microsoft.com/office/powerpoint/2010/main" val="610275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49" y="-26989"/>
            <a:ext cx="773271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b="1" dirty="0">
                <a:solidFill>
                  <a:schemeClr val="bg1"/>
                </a:solidFill>
                <a:latin typeface="Verdana" panose="020B0604030504040204" pitchFamily="34" charset="0"/>
              </a:rPr>
              <a:t>El Convenio de Budapest: Ámbito de aplicación</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Textfeld 12">
            <a:extLst>
              <a:ext uri="{FF2B5EF4-FFF2-40B4-BE49-F238E27FC236}">
                <a16:creationId xmlns:a16="http://schemas.microsoft.com/office/drawing/2014/main" id="{122F3459-C909-4A75-8C50-90D04D3C4B22}"/>
              </a:ext>
            </a:extLst>
          </p:cNvPr>
          <p:cNvSpPr txBox="1"/>
          <p:nvPr/>
        </p:nvSpPr>
        <p:spPr>
          <a:xfrm>
            <a:off x="157142" y="1206554"/>
            <a:ext cx="2786062" cy="3616375"/>
          </a:xfrm>
          <a:prstGeom prst="rect">
            <a:avLst/>
          </a:prstGeom>
          <a:solidFill>
            <a:srgbClr val="FFFF00"/>
          </a:solidFill>
          <a:ln>
            <a:solidFill>
              <a:schemeClr val="bg1">
                <a:lumMod val="50000"/>
              </a:schemeClr>
            </a:solidFill>
          </a:ln>
        </p:spPr>
        <p:txBody>
          <a:bodyPr>
            <a:spAutoFit/>
          </a:bodyPr>
          <a:lstStyle/>
          <a:p>
            <a:pPr fontAlgn="auto">
              <a:spcBef>
                <a:spcPts val="0"/>
              </a:spcBef>
              <a:spcAft>
                <a:spcPts val="0"/>
              </a:spcAft>
              <a:defRPr/>
            </a:pPr>
            <a:r>
              <a:rPr lang="es-ES" sz="1900" b="1" dirty="0">
                <a:latin typeface="Verdana"/>
              </a:rPr>
              <a:t>Conducta delictiva</a:t>
            </a:r>
          </a:p>
          <a:p>
            <a:pPr marL="342900" indent="-342900" fontAlgn="auto">
              <a:spcBef>
                <a:spcPts val="0"/>
              </a:spcBef>
              <a:spcAft>
                <a:spcPts val="0"/>
              </a:spcAft>
              <a:buFont typeface="Wingdings" pitchFamily="2" charset="2"/>
              <a:buChar char="§"/>
              <a:defRPr/>
            </a:pPr>
            <a:r>
              <a:rPr lang="es-ES" sz="1400" dirty="0">
                <a:latin typeface="Verdana"/>
              </a:rPr>
              <a:t>Acceso ilícito</a:t>
            </a:r>
          </a:p>
          <a:p>
            <a:pPr marL="342900" indent="-342900" fontAlgn="auto">
              <a:spcBef>
                <a:spcPts val="0"/>
              </a:spcBef>
              <a:spcAft>
                <a:spcPts val="0"/>
              </a:spcAft>
              <a:buFont typeface="Wingdings" pitchFamily="2" charset="2"/>
              <a:buChar char="§"/>
              <a:defRPr/>
            </a:pPr>
            <a:r>
              <a:rPr lang="es-ES" sz="1400" dirty="0">
                <a:latin typeface="Verdana"/>
              </a:rPr>
              <a:t>Interceptación ilícita</a:t>
            </a:r>
          </a:p>
          <a:p>
            <a:pPr marL="342900" indent="-342900" fontAlgn="auto">
              <a:spcBef>
                <a:spcPts val="0"/>
              </a:spcBef>
              <a:spcAft>
                <a:spcPts val="0"/>
              </a:spcAft>
              <a:buFont typeface="Wingdings" pitchFamily="2" charset="2"/>
              <a:buChar char="§"/>
              <a:defRPr/>
            </a:pPr>
            <a:r>
              <a:rPr lang="es-ES" sz="1400" dirty="0">
                <a:latin typeface="Verdana"/>
              </a:rPr>
              <a:t>Ataques a la integridad de los datos</a:t>
            </a:r>
          </a:p>
          <a:p>
            <a:pPr marL="342900" indent="-342900" fontAlgn="auto">
              <a:spcBef>
                <a:spcPts val="0"/>
              </a:spcBef>
              <a:spcAft>
                <a:spcPts val="0"/>
              </a:spcAft>
              <a:buFont typeface="Wingdings" pitchFamily="2" charset="2"/>
              <a:buChar char="§"/>
              <a:defRPr/>
            </a:pPr>
            <a:r>
              <a:rPr lang="es-ES" sz="1400" dirty="0">
                <a:latin typeface="Verdana"/>
              </a:rPr>
              <a:t>Ataques a la integridad del sistema</a:t>
            </a:r>
          </a:p>
          <a:p>
            <a:pPr marL="342900" indent="-342900" fontAlgn="auto">
              <a:spcBef>
                <a:spcPts val="0"/>
              </a:spcBef>
              <a:spcAft>
                <a:spcPts val="0"/>
              </a:spcAft>
              <a:buFont typeface="Wingdings" pitchFamily="2" charset="2"/>
              <a:buChar char="§"/>
              <a:defRPr/>
            </a:pPr>
            <a:r>
              <a:rPr lang="es-ES" sz="1400" dirty="0">
                <a:latin typeface="Verdana"/>
              </a:rPr>
              <a:t>Abuso de los dispositivos</a:t>
            </a:r>
          </a:p>
          <a:p>
            <a:pPr marL="342900" indent="-342900" fontAlgn="auto">
              <a:spcBef>
                <a:spcPts val="0"/>
              </a:spcBef>
              <a:spcAft>
                <a:spcPts val="0"/>
              </a:spcAft>
              <a:buFont typeface="Wingdings" pitchFamily="2" charset="2"/>
              <a:buChar char="§"/>
              <a:defRPr/>
            </a:pPr>
            <a:r>
              <a:rPr lang="es-ES" sz="1400" dirty="0">
                <a:latin typeface="Verdana"/>
              </a:rPr>
              <a:t>Fraude y falsificación</a:t>
            </a:r>
          </a:p>
          <a:p>
            <a:pPr marL="342900" indent="-342900" fontAlgn="auto">
              <a:spcBef>
                <a:spcPts val="0"/>
              </a:spcBef>
              <a:spcAft>
                <a:spcPts val="0"/>
              </a:spcAft>
              <a:buFont typeface="Wingdings" pitchFamily="2" charset="2"/>
              <a:buChar char="§"/>
              <a:defRPr/>
            </a:pPr>
            <a:r>
              <a:rPr lang="es-ES" sz="1400" dirty="0">
                <a:latin typeface="Verdana"/>
              </a:rPr>
              <a:t>Pornografía infantil</a:t>
            </a:r>
          </a:p>
          <a:p>
            <a:pPr marL="342900" indent="-342900" fontAlgn="auto">
              <a:spcBef>
                <a:spcPts val="0"/>
              </a:spcBef>
              <a:spcAft>
                <a:spcPts val="0"/>
              </a:spcAft>
              <a:buFont typeface="Wingdings" pitchFamily="2" charset="2"/>
              <a:buChar char="§"/>
              <a:defRPr/>
            </a:pPr>
            <a:r>
              <a:rPr lang="es-ES" sz="1400" dirty="0">
                <a:latin typeface="Verdana"/>
              </a:rPr>
              <a:t>Delitos relacionados con DPI</a:t>
            </a:r>
            <a:endParaRPr lang="es-ES" sz="1400" dirty="0">
              <a:latin typeface="Verdana"/>
              <a:cs typeface="Verdana"/>
            </a:endParaRPr>
          </a:p>
          <a:p>
            <a:pPr marL="342900" indent="-342900" fontAlgn="auto">
              <a:spcBef>
                <a:spcPts val="0"/>
              </a:spcBef>
              <a:spcAft>
                <a:spcPts val="0"/>
              </a:spcAft>
              <a:buFont typeface="Wingdings" pitchFamily="2" charset="2"/>
              <a:buChar char="§"/>
              <a:defRPr/>
            </a:pPr>
            <a:r>
              <a:rPr lang="es-ES" sz="1400" dirty="0">
                <a:latin typeface="Verdana"/>
              </a:rPr>
              <a:t>Tentativa, complicidad e instigación</a:t>
            </a:r>
          </a:p>
          <a:p>
            <a:pPr marL="342900" indent="-342900" fontAlgn="auto">
              <a:spcBef>
                <a:spcPts val="0"/>
              </a:spcBef>
              <a:spcAft>
                <a:spcPts val="0"/>
              </a:spcAft>
              <a:buFont typeface="Wingdings" pitchFamily="2" charset="2"/>
              <a:buChar char="§"/>
              <a:defRPr/>
            </a:pPr>
            <a:r>
              <a:rPr lang="es-ES" sz="1400" dirty="0">
                <a:latin typeface="Verdana"/>
              </a:rPr>
              <a:t>Responsabilidad de las personas jurídicas</a:t>
            </a:r>
          </a:p>
        </p:txBody>
      </p:sp>
      <p:sp>
        <p:nvSpPr>
          <p:cNvPr id="21" name="Textfeld 4">
            <a:extLst>
              <a:ext uri="{FF2B5EF4-FFF2-40B4-BE49-F238E27FC236}">
                <a16:creationId xmlns:a16="http://schemas.microsoft.com/office/drawing/2014/main" id="{816E88E6-EA52-4247-B5D5-047E57E73689}"/>
              </a:ext>
            </a:extLst>
          </p:cNvPr>
          <p:cNvSpPr txBox="1"/>
          <p:nvPr/>
        </p:nvSpPr>
        <p:spPr>
          <a:xfrm>
            <a:off x="6372201" y="1142663"/>
            <a:ext cx="2570163" cy="5355312"/>
          </a:xfrm>
          <a:prstGeom prst="rect">
            <a:avLst/>
          </a:prstGeom>
          <a:noFill/>
          <a:ln>
            <a:solidFill>
              <a:schemeClr val="bg1">
                <a:lumMod val="50000"/>
              </a:schemeClr>
            </a:solidFill>
          </a:ln>
        </p:spPr>
        <p:txBody>
          <a:bodyPr wrap="square">
            <a:spAutoFit/>
          </a:bodyPr>
          <a:lstStyle/>
          <a:p>
            <a:pPr fontAlgn="auto">
              <a:spcBef>
                <a:spcPts val="0"/>
              </a:spcBef>
              <a:spcAft>
                <a:spcPts val="0"/>
              </a:spcAft>
              <a:defRPr/>
            </a:pPr>
            <a:r>
              <a:rPr lang="es-ES" sz="1900" b="1" dirty="0">
                <a:latin typeface="Verdana"/>
              </a:rPr>
              <a:t>Cooperación internacional</a:t>
            </a:r>
          </a:p>
          <a:p>
            <a:pPr marL="361950" indent="-361950" fontAlgn="auto">
              <a:spcBef>
                <a:spcPts val="0"/>
              </a:spcBef>
              <a:spcAft>
                <a:spcPts val="0"/>
              </a:spcAft>
              <a:buFont typeface="Wingdings" pitchFamily="2" charset="2"/>
              <a:buChar char="§"/>
              <a:defRPr/>
            </a:pPr>
            <a:r>
              <a:rPr lang="es-ES" sz="1400" dirty="0">
                <a:latin typeface="Verdana"/>
              </a:rPr>
              <a:t>Extradición</a:t>
            </a:r>
          </a:p>
          <a:p>
            <a:pPr marL="361950" indent="-361950" fontAlgn="auto">
              <a:spcBef>
                <a:spcPts val="0"/>
              </a:spcBef>
              <a:spcAft>
                <a:spcPts val="0"/>
              </a:spcAft>
              <a:buFont typeface="Wingdings" pitchFamily="2" charset="2"/>
              <a:buChar char="§"/>
              <a:defRPr/>
            </a:pPr>
            <a:r>
              <a:rPr lang="es-ES" sz="1400" dirty="0">
                <a:latin typeface="Verdana"/>
              </a:rPr>
              <a:t>Asistencia jurídica mutua</a:t>
            </a:r>
          </a:p>
          <a:p>
            <a:pPr marL="361950" indent="-361950" fontAlgn="auto">
              <a:spcBef>
                <a:spcPts val="0"/>
              </a:spcBef>
              <a:spcAft>
                <a:spcPts val="0"/>
              </a:spcAft>
              <a:buFont typeface="Wingdings" pitchFamily="2" charset="2"/>
              <a:buChar char="§"/>
              <a:defRPr/>
            </a:pPr>
            <a:r>
              <a:rPr lang="es-ES" sz="1400" dirty="0">
                <a:latin typeface="Verdana"/>
              </a:rPr>
              <a:t>Información espontánea</a:t>
            </a:r>
          </a:p>
          <a:p>
            <a:pPr marL="361950" indent="-361950" fontAlgn="auto">
              <a:spcBef>
                <a:spcPts val="0"/>
              </a:spcBef>
              <a:spcAft>
                <a:spcPts val="0"/>
              </a:spcAft>
              <a:buFont typeface="Wingdings" pitchFamily="2" charset="2"/>
              <a:buChar char="§"/>
              <a:defRPr/>
            </a:pPr>
            <a:r>
              <a:rPr lang="es-ES" sz="1400" dirty="0">
                <a:latin typeface="Verdana"/>
              </a:rPr>
              <a:t>Conservación rápida</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Revelación rápida de datos relativos al tráfico</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Asistencia jurídica mutua para acceso</a:t>
            </a:r>
          </a:p>
          <a:p>
            <a:pPr marL="361950" indent="-361950">
              <a:buFont typeface="Wingdings" pitchFamily="2" charset="2"/>
              <a:buChar char="§"/>
              <a:defRPr/>
            </a:pPr>
            <a:r>
              <a:rPr lang="es-ES" sz="1400" dirty="0">
                <a:latin typeface="Verdana"/>
              </a:rPr>
              <a:t>Acceso transfronterizo</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Asistencia jurídica mutua para datos relativos al tráfico en tiempo real</a:t>
            </a:r>
          </a:p>
          <a:p>
            <a:pPr marL="361950" indent="-361950" fontAlgn="auto">
              <a:spcBef>
                <a:spcPts val="0"/>
              </a:spcBef>
              <a:spcAft>
                <a:spcPts val="0"/>
              </a:spcAft>
              <a:buFont typeface="Wingdings" pitchFamily="2" charset="2"/>
              <a:buChar char="§"/>
              <a:defRPr/>
            </a:pPr>
            <a:r>
              <a:rPr lang="es-ES" sz="1400" dirty="0">
                <a:latin typeface="Verdana"/>
              </a:rPr>
              <a:t>Asistencia jurídica mutua para la interceptación</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Puntos de contacto 24/7</a:t>
            </a:r>
          </a:p>
        </p:txBody>
      </p:sp>
      <p:sp>
        <p:nvSpPr>
          <p:cNvPr id="22" name="Textfeld 16">
            <a:extLst>
              <a:ext uri="{FF2B5EF4-FFF2-40B4-BE49-F238E27FC236}">
                <a16:creationId xmlns:a16="http://schemas.microsoft.com/office/drawing/2014/main" id="{BE61849B-3968-42A3-875B-C76348F5A712}"/>
              </a:ext>
            </a:extLst>
          </p:cNvPr>
          <p:cNvSpPr txBox="1">
            <a:spLocks noChangeArrowheads="1"/>
          </p:cNvSpPr>
          <p:nvPr/>
        </p:nvSpPr>
        <p:spPr bwMode="auto">
          <a:xfrm>
            <a:off x="2871766" y="1536011"/>
            <a:ext cx="642937"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eaLnBrk="1" hangingPunct="1"/>
            <a:r>
              <a:rPr lang="es-ES" sz="4400" b="1" dirty="0">
                <a:latin typeface="Verdana" charset="0"/>
              </a:rPr>
              <a:t>+</a:t>
            </a:r>
          </a:p>
        </p:txBody>
      </p:sp>
      <p:sp>
        <p:nvSpPr>
          <p:cNvPr id="23" name="Textfeld 17">
            <a:extLst>
              <a:ext uri="{FF2B5EF4-FFF2-40B4-BE49-F238E27FC236}">
                <a16:creationId xmlns:a16="http://schemas.microsoft.com/office/drawing/2014/main" id="{26F4C5A9-43A7-4D33-9D55-625FFF7AB735}"/>
              </a:ext>
            </a:extLst>
          </p:cNvPr>
          <p:cNvSpPr txBox="1">
            <a:spLocks noChangeArrowheads="1"/>
          </p:cNvSpPr>
          <p:nvPr/>
        </p:nvSpPr>
        <p:spPr bwMode="auto">
          <a:xfrm>
            <a:off x="5800703" y="1536011"/>
            <a:ext cx="642938"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eaLnBrk="1" hangingPunct="1"/>
            <a:r>
              <a:rPr lang="es-ES" sz="4400" b="1">
                <a:latin typeface="Verdana" charset="0"/>
              </a:rPr>
              <a:t>+</a:t>
            </a:r>
          </a:p>
        </p:txBody>
      </p:sp>
      <p:cxnSp>
        <p:nvCxnSpPr>
          <p:cNvPr id="24" name="Form 20">
            <a:extLst>
              <a:ext uri="{FF2B5EF4-FFF2-40B4-BE49-F238E27FC236}">
                <a16:creationId xmlns:a16="http://schemas.microsoft.com/office/drawing/2014/main" id="{2AD0CD19-4C49-4F41-86A9-7B7448FB4058}"/>
              </a:ext>
            </a:extLst>
          </p:cNvPr>
          <p:cNvCxnSpPr>
            <a:stCxn id="20" idx="2"/>
          </p:cNvCxnSpPr>
          <p:nvPr/>
        </p:nvCxnSpPr>
        <p:spPr>
          <a:xfrm rot="16200000" flipH="1">
            <a:off x="3483373" y="2889729"/>
            <a:ext cx="955630" cy="4822030"/>
          </a:xfrm>
          <a:prstGeom prst="bentConnector2">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25" name="Gerade Verbindung 27">
            <a:extLst>
              <a:ext uri="{FF2B5EF4-FFF2-40B4-BE49-F238E27FC236}">
                <a16:creationId xmlns:a16="http://schemas.microsoft.com/office/drawing/2014/main" id="{954E8C3C-7E2E-48EF-B26C-3D675EC5669B}"/>
              </a:ext>
            </a:extLst>
          </p:cNvPr>
          <p:cNvCxnSpPr/>
          <p:nvPr/>
        </p:nvCxnSpPr>
        <p:spPr>
          <a:xfrm>
            <a:off x="4586266" y="4176023"/>
            <a:ext cx="0" cy="2003425"/>
          </a:xfrm>
          <a:prstGeom prst="line">
            <a:avLst/>
          </a:prstGeom>
        </p:spPr>
        <p:style>
          <a:lnRef idx="1">
            <a:schemeClr val="accent1"/>
          </a:lnRef>
          <a:fillRef idx="0">
            <a:schemeClr val="accent1"/>
          </a:fillRef>
          <a:effectRef idx="0">
            <a:schemeClr val="accent1"/>
          </a:effectRef>
          <a:fontRef idx="minor">
            <a:schemeClr val="tx1"/>
          </a:fontRef>
        </p:style>
      </p:cxnSp>
      <p:sp>
        <p:nvSpPr>
          <p:cNvPr id="26" name="Textfeld 3">
            <a:extLst>
              <a:ext uri="{FF2B5EF4-FFF2-40B4-BE49-F238E27FC236}">
                <a16:creationId xmlns:a16="http://schemas.microsoft.com/office/drawing/2014/main" id="{FE098AA4-0D98-4207-94EB-43432807C98D}"/>
              </a:ext>
            </a:extLst>
          </p:cNvPr>
          <p:cNvSpPr txBox="1"/>
          <p:nvPr/>
        </p:nvSpPr>
        <p:spPr>
          <a:xfrm>
            <a:off x="3443265" y="1271008"/>
            <a:ext cx="2428875" cy="3554819"/>
          </a:xfrm>
          <a:prstGeom prst="rect">
            <a:avLst/>
          </a:prstGeom>
          <a:solidFill>
            <a:srgbClr val="FFFFFF"/>
          </a:solidFill>
          <a:ln>
            <a:solidFill>
              <a:schemeClr val="bg1">
                <a:lumMod val="50000"/>
              </a:schemeClr>
            </a:solidFill>
          </a:ln>
        </p:spPr>
        <p:txBody>
          <a:bodyPr wrap="square">
            <a:spAutoFit/>
          </a:bodyPr>
          <a:lstStyle/>
          <a:p>
            <a:pPr fontAlgn="auto">
              <a:spcBef>
                <a:spcPts val="0"/>
              </a:spcBef>
              <a:spcAft>
                <a:spcPts val="0"/>
              </a:spcAft>
              <a:defRPr/>
            </a:pPr>
            <a:r>
              <a:rPr lang="es-ES" sz="1900" b="1" dirty="0">
                <a:latin typeface="Verdana"/>
              </a:rPr>
              <a:t>Instrumentos de procedimiento</a:t>
            </a:r>
          </a:p>
          <a:p>
            <a:pPr marL="361950" indent="-361950" fontAlgn="auto">
              <a:spcBef>
                <a:spcPts val="0"/>
              </a:spcBef>
              <a:spcAft>
                <a:spcPts val="0"/>
              </a:spcAft>
              <a:buFont typeface="Wingdings" pitchFamily="2" charset="2"/>
              <a:buChar char="§"/>
              <a:defRPr/>
            </a:pPr>
            <a:r>
              <a:rPr lang="es-ES" sz="1400" dirty="0">
                <a:latin typeface="Verdana"/>
              </a:rPr>
              <a:t>Conservación rápida</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Revelación de datos relativos al tráfico</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Registro y confiscación</a:t>
            </a:r>
          </a:p>
          <a:p>
            <a:pPr marL="361950" indent="-361950" fontAlgn="auto">
              <a:spcBef>
                <a:spcPts val="0"/>
              </a:spcBef>
              <a:spcAft>
                <a:spcPts val="0"/>
              </a:spcAft>
              <a:buFont typeface="Wingdings" pitchFamily="2" charset="2"/>
              <a:buChar char="§"/>
              <a:defRPr/>
            </a:pPr>
            <a:r>
              <a:rPr lang="es-ES" sz="1400" dirty="0">
                <a:latin typeface="Verdana"/>
              </a:rPr>
              <a:t>Orden de presentación</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Datos relativos al tráfico en tiempo real</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Interceptación de datos informáticos</a:t>
            </a:r>
            <a:endParaRPr lang="es-ES" sz="1400" dirty="0">
              <a:latin typeface="Verdana"/>
              <a:cs typeface="Verdana"/>
            </a:endParaRPr>
          </a:p>
        </p:txBody>
      </p:sp>
      <p:sp>
        <p:nvSpPr>
          <p:cNvPr id="27" name="Textfeld 18">
            <a:extLst>
              <a:ext uri="{FF2B5EF4-FFF2-40B4-BE49-F238E27FC236}">
                <a16:creationId xmlns:a16="http://schemas.microsoft.com/office/drawing/2014/main" id="{B2A85D97-2DC4-4488-9B4C-A36ECD208C47}"/>
              </a:ext>
            </a:extLst>
          </p:cNvPr>
          <p:cNvSpPr txBox="1"/>
          <p:nvPr/>
        </p:nvSpPr>
        <p:spPr>
          <a:xfrm>
            <a:off x="2833803" y="6210287"/>
            <a:ext cx="1963738" cy="339725"/>
          </a:xfrm>
          <a:prstGeom prst="rect">
            <a:avLst/>
          </a:prstGeom>
          <a:noFill/>
        </p:spPr>
        <p:txBody>
          <a:bodyPr>
            <a:spAutoFit/>
          </a:bodyPr>
          <a:lstStyle/>
          <a:p>
            <a:pPr fontAlgn="auto">
              <a:spcBef>
                <a:spcPts val="0"/>
              </a:spcBef>
              <a:spcAft>
                <a:spcPts val="0"/>
              </a:spcAft>
              <a:defRPr/>
            </a:pPr>
            <a:r>
              <a:rPr lang="es-ES" sz="1600" b="1" dirty="0">
                <a:solidFill>
                  <a:schemeClr val="tx1">
                    <a:lumMod val="65000"/>
                    <a:lumOff val="35000"/>
                  </a:schemeClr>
                </a:solidFill>
                <a:latin typeface="Verdana"/>
              </a:rPr>
              <a:t>Armonización </a:t>
            </a:r>
          </a:p>
        </p:txBody>
      </p:sp>
    </p:spTree>
    <p:extLst>
      <p:ext uri="{BB962C8B-B14F-4D97-AF65-F5344CB8AC3E}">
        <p14:creationId xmlns:p14="http://schemas.microsoft.com/office/powerpoint/2010/main" val="257371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0"/>
            <a:ext cx="75390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b="1" dirty="0">
                <a:solidFill>
                  <a:schemeClr val="bg1"/>
                </a:solidFill>
                <a:latin typeface="Verdana" panose="020B0604030504040204" pitchFamily="34" charset="0"/>
              </a:rPr>
              <a:t>El Convenio de Budapest: Ámbito de aplicación</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Textfeld 12">
            <a:extLst>
              <a:ext uri="{FF2B5EF4-FFF2-40B4-BE49-F238E27FC236}">
                <a16:creationId xmlns:a16="http://schemas.microsoft.com/office/drawing/2014/main" id="{122F3459-C909-4A75-8C50-90D04D3C4B22}"/>
              </a:ext>
            </a:extLst>
          </p:cNvPr>
          <p:cNvSpPr txBox="1"/>
          <p:nvPr/>
        </p:nvSpPr>
        <p:spPr>
          <a:xfrm>
            <a:off x="157142" y="1206554"/>
            <a:ext cx="2786062" cy="3616375"/>
          </a:xfrm>
          <a:prstGeom prst="rect">
            <a:avLst/>
          </a:prstGeom>
          <a:solidFill>
            <a:schemeClr val="bg1"/>
          </a:solidFill>
          <a:ln>
            <a:solidFill>
              <a:schemeClr val="bg1">
                <a:lumMod val="50000"/>
              </a:schemeClr>
            </a:solidFill>
          </a:ln>
        </p:spPr>
        <p:txBody>
          <a:bodyPr>
            <a:spAutoFit/>
          </a:bodyPr>
          <a:lstStyle/>
          <a:p>
            <a:pPr fontAlgn="auto">
              <a:spcBef>
                <a:spcPts val="0"/>
              </a:spcBef>
              <a:spcAft>
                <a:spcPts val="0"/>
              </a:spcAft>
              <a:defRPr/>
            </a:pPr>
            <a:r>
              <a:rPr lang="es-ES" sz="1900" b="1" dirty="0">
                <a:latin typeface="Verdana"/>
              </a:rPr>
              <a:t>Conducta delictiva</a:t>
            </a:r>
          </a:p>
          <a:p>
            <a:pPr marL="342900" indent="-342900" fontAlgn="auto">
              <a:spcBef>
                <a:spcPts val="0"/>
              </a:spcBef>
              <a:spcAft>
                <a:spcPts val="0"/>
              </a:spcAft>
              <a:buFont typeface="Wingdings" pitchFamily="2" charset="2"/>
              <a:buChar char="§"/>
              <a:defRPr/>
            </a:pPr>
            <a:r>
              <a:rPr lang="es-ES" sz="1400" dirty="0">
                <a:latin typeface="Verdana"/>
              </a:rPr>
              <a:t>Acceso ilícito</a:t>
            </a:r>
          </a:p>
          <a:p>
            <a:pPr marL="342900" indent="-342900" fontAlgn="auto">
              <a:spcBef>
                <a:spcPts val="0"/>
              </a:spcBef>
              <a:spcAft>
                <a:spcPts val="0"/>
              </a:spcAft>
              <a:buFont typeface="Wingdings" pitchFamily="2" charset="2"/>
              <a:buChar char="§"/>
              <a:defRPr/>
            </a:pPr>
            <a:r>
              <a:rPr lang="es-ES" sz="1400" dirty="0">
                <a:latin typeface="Verdana"/>
              </a:rPr>
              <a:t>Interceptación ilícita</a:t>
            </a:r>
          </a:p>
          <a:p>
            <a:pPr marL="342900" indent="-342900" fontAlgn="auto">
              <a:spcBef>
                <a:spcPts val="0"/>
              </a:spcBef>
              <a:spcAft>
                <a:spcPts val="0"/>
              </a:spcAft>
              <a:buFont typeface="Wingdings" pitchFamily="2" charset="2"/>
              <a:buChar char="§"/>
              <a:defRPr/>
            </a:pPr>
            <a:r>
              <a:rPr lang="es-ES" sz="1400" dirty="0">
                <a:latin typeface="Verdana"/>
              </a:rPr>
              <a:t>Ataques a la integridad de los datos</a:t>
            </a:r>
          </a:p>
          <a:p>
            <a:pPr marL="342900" indent="-342900" fontAlgn="auto">
              <a:spcBef>
                <a:spcPts val="0"/>
              </a:spcBef>
              <a:spcAft>
                <a:spcPts val="0"/>
              </a:spcAft>
              <a:buFont typeface="Wingdings" pitchFamily="2" charset="2"/>
              <a:buChar char="§"/>
              <a:defRPr/>
            </a:pPr>
            <a:r>
              <a:rPr lang="es-ES" sz="1400" dirty="0">
                <a:latin typeface="Verdana"/>
              </a:rPr>
              <a:t>Ataques a la integridad del sistema</a:t>
            </a:r>
          </a:p>
          <a:p>
            <a:pPr marL="342900" indent="-342900" fontAlgn="auto">
              <a:spcBef>
                <a:spcPts val="0"/>
              </a:spcBef>
              <a:spcAft>
                <a:spcPts val="0"/>
              </a:spcAft>
              <a:buFont typeface="Wingdings" pitchFamily="2" charset="2"/>
              <a:buChar char="§"/>
              <a:defRPr/>
            </a:pPr>
            <a:r>
              <a:rPr lang="es-ES" sz="1400" dirty="0">
                <a:latin typeface="Verdana"/>
              </a:rPr>
              <a:t>Abuso de los dispositivos</a:t>
            </a:r>
          </a:p>
          <a:p>
            <a:pPr marL="342900" indent="-342900" fontAlgn="auto">
              <a:spcBef>
                <a:spcPts val="0"/>
              </a:spcBef>
              <a:spcAft>
                <a:spcPts val="0"/>
              </a:spcAft>
              <a:buFont typeface="Wingdings" pitchFamily="2" charset="2"/>
              <a:buChar char="§"/>
              <a:defRPr/>
            </a:pPr>
            <a:r>
              <a:rPr lang="es-ES" sz="1400" dirty="0">
                <a:latin typeface="Verdana"/>
              </a:rPr>
              <a:t>Fraude y falsificación</a:t>
            </a:r>
          </a:p>
          <a:p>
            <a:pPr marL="342900" indent="-342900" fontAlgn="auto">
              <a:spcBef>
                <a:spcPts val="0"/>
              </a:spcBef>
              <a:spcAft>
                <a:spcPts val="0"/>
              </a:spcAft>
              <a:buFont typeface="Wingdings" pitchFamily="2" charset="2"/>
              <a:buChar char="§"/>
              <a:defRPr/>
            </a:pPr>
            <a:r>
              <a:rPr lang="es-ES" sz="1400" dirty="0">
                <a:latin typeface="Verdana"/>
              </a:rPr>
              <a:t>Pornografía infantil</a:t>
            </a:r>
          </a:p>
          <a:p>
            <a:pPr marL="342900" indent="-342900" fontAlgn="auto">
              <a:spcBef>
                <a:spcPts val="0"/>
              </a:spcBef>
              <a:spcAft>
                <a:spcPts val="0"/>
              </a:spcAft>
              <a:buFont typeface="Wingdings" pitchFamily="2" charset="2"/>
              <a:buChar char="§"/>
              <a:defRPr/>
            </a:pPr>
            <a:r>
              <a:rPr lang="es-ES" sz="1400" dirty="0">
                <a:latin typeface="Verdana"/>
              </a:rPr>
              <a:t>Delitos relacionados con DPI</a:t>
            </a:r>
            <a:endParaRPr lang="es-ES" sz="1400" dirty="0">
              <a:latin typeface="Verdana"/>
              <a:cs typeface="Verdana"/>
            </a:endParaRPr>
          </a:p>
          <a:p>
            <a:pPr marL="342900" indent="-342900" fontAlgn="auto">
              <a:spcBef>
                <a:spcPts val="0"/>
              </a:spcBef>
              <a:spcAft>
                <a:spcPts val="0"/>
              </a:spcAft>
              <a:buFont typeface="Wingdings" pitchFamily="2" charset="2"/>
              <a:buChar char="§"/>
              <a:defRPr/>
            </a:pPr>
            <a:r>
              <a:rPr lang="es-ES" sz="1400" dirty="0">
                <a:latin typeface="Verdana"/>
              </a:rPr>
              <a:t>Tentativa, complicidad e instigación</a:t>
            </a:r>
          </a:p>
          <a:p>
            <a:pPr marL="342900" indent="-342900" fontAlgn="auto">
              <a:spcBef>
                <a:spcPts val="0"/>
              </a:spcBef>
              <a:spcAft>
                <a:spcPts val="0"/>
              </a:spcAft>
              <a:buFont typeface="Wingdings" pitchFamily="2" charset="2"/>
              <a:buChar char="§"/>
              <a:defRPr/>
            </a:pPr>
            <a:r>
              <a:rPr lang="es-ES" sz="1400" dirty="0">
                <a:latin typeface="Verdana"/>
              </a:rPr>
              <a:t>Responsabilidad de las personas jurídicas</a:t>
            </a:r>
          </a:p>
        </p:txBody>
      </p:sp>
      <p:sp>
        <p:nvSpPr>
          <p:cNvPr id="21" name="Textfeld 4">
            <a:extLst>
              <a:ext uri="{FF2B5EF4-FFF2-40B4-BE49-F238E27FC236}">
                <a16:creationId xmlns:a16="http://schemas.microsoft.com/office/drawing/2014/main" id="{816E88E6-EA52-4247-B5D5-047E57E73689}"/>
              </a:ext>
            </a:extLst>
          </p:cNvPr>
          <p:cNvSpPr txBox="1"/>
          <p:nvPr/>
        </p:nvSpPr>
        <p:spPr>
          <a:xfrm>
            <a:off x="6372201" y="1142663"/>
            <a:ext cx="2570163" cy="5355312"/>
          </a:xfrm>
          <a:prstGeom prst="rect">
            <a:avLst/>
          </a:prstGeom>
          <a:noFill/>
          <a:ln>
            <a:solidFill>
              <a:schemeClr val="bg1">
                <a:lumMod val="50000"/>
              </a:schemeClr>
            </a:solidFill>
          </a:ln>
        </p:spPr>
        <p:txBody>
          <a:bodyPr wrap="square">
            <a:spAutoFit/>
          </a:bodyPr>
          <a:lstStyle/>
          <a:p>
            <a:pPr fontAlgn="auto">
              <a:spcBef>
                <a:spcPts val="0"/>
              </a:spcBef>
              <a:spcAft>
                <a:spcPts val="0"/>
              </a:spcAft>
              <a:defRPr/>
            </a:pPr>
            <a:r>
              <a:rPr lang="es-ES" sz="1900" b="1" dirty="0">
                <a:latin typeface="Verdana"/>
              </a:rPr>
              <a:t>Cooperación internacional</a:t>
            </a:r>
          </a:p>
          <a:p>
            <a:pPr marL="361950" indent="-361950" fontAlgn="auto">
              <a:spcBef>
                <a:spcPts val="0"/>
              </a:spcBef>
              <a:spcAft>
                <a:spcPts val="0"/>
              </a:spcAft>
              <a:buFont typeface="Wingdings" pitchFamily="2" charset="2"/>
              <a:buChar char="§"/>
              <a:defRPr/>
            </a:pPr>
            <a:r>
              <a:rPr lang="es-ES" sz="1400" dirty="0">
                <a:latin typeface="Verdana"/>
              </a:rPr>
              <a:t>Extradición</a:t>
            </a:r>
          </a:p>
          <a:p>
            <a:pPr marL="361950" indent="-361950" fontAlgn="auto">
              <a:spcBef>
                <a:spcPts val="0"/>
              </a:spcBef>
              <a:spcAft>
                <a:spcPts val="0"/>
              </a:spcAft>
              <a:buFont typeface="Wingdings" pitchFamily="2" charset="2"/>
              <a:buChar char="§"/>
              <a:defRPr/>
            </a:pPr>
            <a:r>
              <a:rPr lang="es-ES" sz="1400" dirty="0">
                <a:latin typeface="Verdana"/>
              </a:rPr>
              <a:t>Asistencia jurídica mutua</a:t>
            </a:r>
          </a:p>
          <a:p>
            <a:pPr marL="361950" indent="-361950" fontAlgn="auto">
              <a:spcBef>
                <a:spcPts val="0"/>
              </a:spcBef>
              <a:spcAft>
                <a:spcPts val="0"/>
              </a:spcAft>
              <a:buFont typeface="Wingdings" pitchFamily="2" charset="2"/>
              <a:buChar char="§"/>
              <a:defRPr/>
            </a:pPr>
            <a:r>
              <a:rPr lang="es-ES" sz="1400" dirty="0">
                <a:latin typeface="Verdana"/>
              </a:rPr>
              <a:t>Información espontánea</a:t>
            </a:r>
          </a:p>
          <a:p>
            <a:pPr marL="361950" indent="-361950" fontAlgn="auto">
              <a:spcBef>
                <a:spcPts val="0"/>
              </a:spcBef>
              <a:spcAft>
                <a:spcPts val="0"/>
              </a:spcAft>
              <a:buFont typeface="Wingdings" pitchFamily="2" charset="2"/>
              <a:buChar char="§"/>
              <a:defRPr/>
            </a:pPr>
            <a:r>
              <a:rPr lang="es-ES" sz="1400" dirty="0">
                <a:latin typeface="Verdana"/>
              </a:rPr>
              <a:t>Conservación rápida</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Revelación rápida de datos relativos al tráfico</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Asistencia jurídica mutua para acceso</a:t>
            </a:r>
          </a:p>
          <a:p>
            <a:pPr marL="361950" indent="-361950">
              <a:buFont typeface="Wingdings" pitchFamily="2" charset="2"/>
              <a:buChar char="§"/>
              <a:defRPr/>
            </a:pPr>
            <a:r>
              <a:rPr lang="es-ES" sz="1400" dirty="0">
                <a:latin typeface="Verdana"/>
              </a:rPr>
              <a:t>Acceso transfronterizo</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Asistencia jurídica mutua para datos relativos al tráfico en tiempo real</a:t>
            </a:r>
          </a:p>
          <a:p>
            <a:pPr marL="361950" indent="-361950" fontAlgn="auto">
              <a:spcBef>
                <a:spcPts val="0"/>
              </a:spcBef>
              <a:spcAft>
                <a:spcPts val="0"/>
              </a:spcAft>
              <a:buFont typeface="Wingdings" pitchFamily="2" charset="2"/>
              <a:buChar char="§"/>
              <a:defRPr/>
            </a:pPr>
            <a:r>
              <a:rPr lang="es-ES" sz="1400" dirty="0">
                <a:latin typeface="Verdana"/>
              </a:rPr>
              <a:t>Asistencia jurídica mutua para la interceptación</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Puntos de contacto 24/7</a:t>
            </a:r>
          </a:p>
        </p:txBody>
      </p:sp>
      <p:sp>
        <p:nvSpPr>
          <p:cNvPr id="22" name="Textfeld 16">
            <a:extLst>
              <a:ext uri="{FF2B5EF4-FFF2-40B4-BE49-F238E27FC236}">
                <a16:creationId xmlns:a16="http://schemas.microsoft.com/office/drawing/2014/main" id="{BE61849B-3968-42A3-875B-C76348F5A712}"/>
              </a:ext>
            </a:extLst>
          </p:cNvPr>
          <p:cNvSpPr txBox="1">
            <a:spLocks noChangeArrowheads="1"/>
          </p:cNvSpPr>
          <p:nvPr/>
        </p:nvSpPr>
        <p:spPr bwMode="auto">
          <a:xfrm>
            <a:off x="2871766" y="1536011"/>
            <a:ext cx="642937"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eaLnBrk="1" hangingPunct="1"/>
            <a:r>
              <a:rPr lang="es-ES" sz="4400" b="1" dirty="0">
                <a:latin typeface="Verdana" charset="0"/>
              </a:rPr>
              <a:t>+</a:t>
            </a:r>
          </a:p>
        </p:txBody>
      </p:sp>
      <p:sp>
        <p:nvSpPr>
          <p:cNvPr id="23" name="Textfeld 17">
            <a:extLst>
              <a:ext uri="{FF2B5EF4-FFF2-40B4-BE49-F238E27FC236}">
                <a16:creationId xmlns:a16="http://schemas.microsoft.com/office/drawing/2014/main" id="{26F4C5A9-43A7-4D33-9D55-625FFF7AB735}"/>
              </a:ext>
            </a:extLst>
          </p:cNvPr>
          <p:cNvSpPr txBox="1">
            <a:spLocks noChangeArrowheads="1"/>
          </p:cNvSpPr>
          <p:nvPr/>
        </p:nvSpPr>
        <p:spPr bwMode="auto">
          <a:xfrm>
            <a:off x="5800703" y="1536011"/>
            <a:ext cx="642938"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eaLnBrk="1" hangingPunct="1"/>
            <a:r>
              <a:rPr lang="es-ES" sz="4400" b="1">
                <a:latin typeface="Verdana" charset="0"/>
              </a:rPr>
              <a:t>+</a:t>
            </a:r>
          </a:p>
        </p:txBody>
      </p:sp>
      <p:cxnSp>
        <p:nvCxnSpPr>
          <p:cNvPr id="24" name="Form 20">
            <a:extLst>
              <a:ext uri="{FF2B5EF4-FFF2-40B4-BE49-F238E27FC236}">
                <a16:creationId xmlns:a16="http://schemas.microsoft.com/office/drawing/2014/main" id="{2AD0CD19-4C49-4F41-86A9-7B7448FB4058}"/>
              </a:ext>
            </a:extLst>
          </p:cNvPr>
          <p:cNvCxnSpPr>
            <a:stCxn id="20" idx="2"/>
          </p:cNvCxnSpPr>
          <p:nvPr/>
        </p:nvCxnSpPr>
        <p:spPr>
          <a:xfrm rot="16200000" flipH="1">
            <a:off x="3483373" y="2889729"/>
            <a:ext cx="955630" cy="4822030"/>
          </a:xfrm>
          <a:prstGeom prst="bentConnector2">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25" name="Gerade Verbindung 27">
            <a:extLst>
              <a:ext uri="{FF2B5EF4-FFF2-40B4-BE49-F238E27FC236}">
                <a16:creationId xmlns:a16="http://schemas.microsoft.com/office/drawing/2014/main" id="{954E8C3C-7E2E-48EF-B26C-3D675EC5669B}"/>
              </a:ext>
            </a:extLst>
          </p:cNvPr>
          <p:cNvCxnSpPr/>
          <p:nvPr/>
        </p:nvCxnSpPr>
        <p:spPr>
          <a:xfrm>
            <a:off x="4586266" y="4176023"/>
            <a:ext cx="0" cy="2003425"/>
          </a:xfrm>
          <a:prstGeom prst="line">
            <a:avLst/>
          </a:prstGeom>
        </p:spPr>
        <p:style>
          <a:lnRef idx="1">
            <a:schemeClr val="accent1"/>
          </a:lnRef>
          <a:fillRef idx="0">
            <a:schemeClr val="accent1"/>
          </a:fillRef>
          <a:effectRef idx="0">
            <a:schemeClr val="accent1"/>
          </a:effectRef>
          <a:fontRef idx="minor">
            <a:schemeClr val="tx1"/>
          </a:fontRef>
        </p:style>
      </p:cxnSp>
      <p:sp>
        <p:nvSpPr>
          <p:cNvPr id="26" name="Textfeld 3">
            <a:extLst>
              <a:ext uri="{FF2B5EF4-FFF2-40B4-BE49-F238E27FC236}">
                <a16:creationId xmlns:a16="http://schemas.microsoft.com/office/drawing/2014/main" id="{FE098AA4-0D98-4207-94EB-43432807C98D}"/>
              </a:ext>
            </a:extLst>
          </p:cNvPr>
          <p:cNvSpPr txBox="1"/>
          <p:nvPr/>
        </p:nvSpPr>
        <p:spPr>
          <a:xfrm>
            <a:off x="3443265" y="1271008"/>
            <a:ext cx="2428875" cy="3554819"/>
          </a:xfrm>
          <a:prstGeom prst="rect">
            <a:avLst/>
          </a:prstGeom>
          <a:solidFill>
            <a:srgbClr val="FFFF00"/>
          </a:solidFill>
          <a:ln>
            <a:solidFill>
              <a:schemeClr val="bg1">
                <a:lumMod val="50000"/>
              </a:schemeClr>
            </a:solidFill>
          </a:ln>
        </p:spPr>
        <p:txBody>
          <a:bodyPr wrap="square">
            <a:spAutoFit/>
          </a:bodyPr>
          <a:lstStyle/>
          <a:p>
            <a:pPr fontAlgn="auto">
              <a:spcBef>
                <a:spcPts val="0"/>
              </a:spcBef>
              <a:spcAft>
                <a:spcPts val="0"/>
              </a:spcAft>
              <a:defRPr/>
            </a:pPr>
            <a:r>
              <a:rPr lang="es-ES" sz="1900" b="1" dirty="0">
                <a:latin typeface="Verdana"/>
              </a:rPr>
              <a:t>Instrumentos de procedimiento</a:t>
            </a:r>
          </a:p>
          <a:p>
            <a:pPr marL="361950" indent="-361950" fontAlgn="auto">
              <a:spcBef>
                <a:spcPts val="0"/>
              </a:spcBef>
              <a:spcAft>
                <a:spcPts val="0"/>
              </a:spcAft>
              <a:buFont typeface="Wingdings" pitchFamily="2" charset="2"/>
              <a:buChar char="§"/>
              <a:defRPr/>
            </a:pPr>
            <a:r>
              <a:rPr lang="es-ES" sz="1400" dirty="0">
                <a:latin typeface="Verdana"/>
              </a:rPr>
              <a:t>Conservación rápida</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Revelación de datos relativos al tráfico</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Registro y confiscación</a:t>
            </a:r>
          </a:p>
          <a:p>
            <a:pPr marL="361950" indent="-361950" fontAlgn="auto">
              <a:spcBef>
                <a:spcPts val="0"/>
              </a:spcBef>
              <a:spcAft>
                <a:spcPts val="0"/>
              </a:spcAft>
              <a:buFont typeface="Wingdings" pitchFamily="2" charset="2"/>
              <a:buChar char="§"/>
              <a:defRPr/>
            </a:pPr>
            <a:r>
              <a:rPr lang="es-ES" sz="1400" dirty="0">
                <a:latin typeface="Verdana"/>
              </a:rPr>
              <a:t>Orden de presentación</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Datos relativos al tráfico en tiempo real</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Interceptación de datos informáticos</a:t>
            </a:r>
            <a:endParaRPr lang="es-ES" sz="1400" dirty="0">
              <a:latin typeface="Verdana"/>
              <a:cs typeface="Verdana"/>
            </a:endParaRPr>
          </a:p>
        </p:txBody>
      </p:sp>
      <p:sp>
        <p:nvSpPr>
          <p:cNvPr id="27" name="Textfeld 18">
            <a:extLst>
              <a:ext uri="{FF2B5EF4-FFF2-40B4-BE49-F238E27FC236}">
                <a16:creationId xmlns:a16="http://schemas.microsoft.com/office/drawing/2014/main" id="{B2A85D97-2DC4-4488-9B4C-A36ECD208C47}"/>
              </a:ext>
            </a:extLst>
          </p:cNvPr>
          <p:cNvSpPr txBox="1"/>
          <p:nvPr/>
        </p:nvSpPr>
        <p:spPr>
          <a:xfrm>
            <a:off x="2833803" y="6210287"/>
            <a:ext cx="1963738" cy="339725"/>
          </a:xfrm>
          <a:prstGeom prst="rect">
            <a:avLst/>
          </a:prstGeom>
          <a:noFill/>
        </p:spPr>
        <p:txBody>
          <a:bodyPr>
            <a:spAutoFit/>
          </a:bodyPr>
          <a:lstStyle/>
          <a:p>
            <a:pPr fontAlgn="auto">
              <a:spcBef>
                <a:spcPts val="0"/>
              </a:spcBef>
              <a:spcAft>
                <a:spcPts val="0"/>
              </a:spcAft>
              <a:defRPr/>
            </a:pPr>
            <a:r>
              <a:rPr lang="es-ES" sz="1600" b="1" dirty="0">
                <a:solidFill>
                  <a:schemeClr val="tx1">
                    <a:lumMod val="65000"/>
                    <a:lumOff val="35000"/>
                  </a:schemeClr>
                </a:solidFill>
                <a:latin typeface="Verdana"/>
              </a:rPr>
              <a:t>Armonización </a:t>
            </a:r>
          </a:p>
        </p:txBody>
      </p:sp>
    </p:spTree>
    <p:extLst>
      <p:ext uri="{BB962C8B-B14F-4D97-AF65-F5344CB8AC3E}">
        <p14:creationId xmlns:p14="http://schemas.microsoft.com/office/powerpoint/2010/main" val="34859682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0"/>
            <a:ext cx="75390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b="1" dirty="0">
                <a:solidFill>
                  <a:schemeClr val="bg1"/>
                </a:solidFill>
                <a:latin typeface="Verdana" panose="020B0604030504040204" pitchFamily="34" charset="0"/>
              </a:rPr>
              <a:t>El Convenio de Budapest: Ámbito de aplicación</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Textfeld 12">
            <a:extLst>
              <a:ext uri="{FF2B5EF4-FFF2-40B4-BE49-F238E27FC236}">
                <a16:creationId xmlns:a16="http://schemas.microsoft.com/office/drawing/2014/main" id="{122F3459-C909-4A75-8C50-90D04D3C4B22}"/>
              </a:ext>
            </a:extLst>
          </p:cNvPr>
          <p:cNvSpPr txBox="1"/>
          <p:nvPr/>
        </p:nvSpPr>
        <p:spPr>
          <a:xfrm>
            <a:off x="157142" y="1206554"/>
            <a:ext cx="2786062" cy="3616375"/>
          </a:xfrm>
          <a:prstGeom prst="rect">
            <a:avLst/>
          </a:prstGeom>
          <a:solidFill>
            <a:schemeClr val="bg1"/>
          </a:solidFill>
          <a:ln>
            <a:solidFill>
              <a:schemeClr val="bg1">
                <a:lumMod val="50000"/>
              </a:schemeClr>
            </a:solidFill>
          </a:ln>
        </p:spPr>
        <p:txBody>
          <a:bodyPr>
            <a:spAutoFit/>
          </a:bodyPr>
          <a:lstStyle/>
          <a:p>
            <a:pPr fontAlgn="auto">
              <a:spcBef>
                <a:spcPts val="0"/>
              </a:spcBef>
              <a:spcAft>
                <a:spcPts val="0"/>
              </a:spcAft>
              <a:defRPr/>
            </a:pPr>
            <a:r>
              <a:rPr lang="es-ES" sz="1900" b="1" dirty="0">
                <a:latin typeface="Verdana"/>
              </a:rPr>
              <a:t>Conducta delictiva</a:t>
            </a:r>
          </a:p>
          <a:p>
            <a:pPr marL="342900" indent="-342900" fontAlgn="auto">
              <a:spcBef>
                <a:spcPts val="0"/>
              </a:spcBef>
              <a:spcAft>
                <a:spcPts val="0"/>
              </a:spcAft>
              <a:buFont typeface="Wingdings" pitchFamily="2" charset="2"/>
              <a:buChar char="§"/>
              <a:defRPr/>
            </a:pPr>
            <a:r>
              <a:rPr lang="es-ES" sz="1400" dirty="0">
                <a:latin typeface="Verdana"/>
              </a:rPr>
              <a:t>Acceso ilícito</a:t>
            </a:r>
          </a:p>
          <a:p>
            <a:pPr marL="342900" indent="-342900" fontAlgn="auto">
              <a:spcBef>
                <a:spcPts val="0"/>
              </a:spcBef>
              <a:spcAft>
                <a:spcPts val="0"/>
              </a:spcAft>
              <a:buFont typeface="Wingdings" pitchFamily="2" charset="2"/>
              <a:buChar char="§"/>
              <a:defRPr/>
            </a:pPr>
            <a:r>
              <a:rPr lang="es-ES" sz="1400" dirty="0">
                <a:latin typeface="Verdana"/>
              </a:rPr>
              <a:t>Interceptación ilícita</a:t>
            </a:r>
          </a:p>
          <a:p>
            <a:pPr marL="342900" indent="-342900" fontAlgn="auto">
              <a:spcBef>
                <a:spcPts val="0"/>
              </a:spcBef>
              <a:spcAft>
                <a:spcPts val="0"/>
              </a:spcAft>
              <a:buFont typeface="Wingdings" pitchFamily="2" charset="2"/>
              <a:buChar char="§"/>
              <a:defRPr/>
            </a:pPr>
            <a:r>
              <a:rPr lang="es-ES" sz="1400" dirty="0">
                <a:latin typeface="Verdana"/>
              </a:rPr>
              <a:t>Ataques a la integridad de los datos</a:t>
            </a:r>
          </a:p>
          <a:p>
            <a:pPr marL="342900" indent="-342900" fontAlgn="auto">
              <a:spcBef>
                <a:spcPts val="0"/>
              </a:spcBef>
              <a:spcAft>
                <a:spcPts val="0"/>
              </a:spcAft>
              <a:buFont typeface="Wingdings" pitchFamily="2" charset="2"/>
              <a:buChar char="§"/>
              <a:defRPr/>
            </a:pPr>
            <a:r>
              <a:rPr lang="es-ES" sz="1400" dirty="0">
                <a:latin typeface="Verdana"/>
              </a:rPr>
              <a:t>Ataques a la integridad del sistema</a:t>
            </a:r>
          </a:p>
          <a:p>
            <a:pPr marL="342900" indent="-342900" fontAlgn="auto">
              <a:spcBef>
                <a:spcPts val="0"/>
              </a:spcBef>
              <a:spcAft>
                <a:spcPts val="0"/>
              </a:spcAft>
              <a:buFont typeface="Wingdings" pitchFamily="2" charset="2"/>
              <a:buChar char="§"/>
              <a:defRPr/>
            </a:pPr>
            <a:r>
              <a:rPr lang="es-ES" sz="1400" dirty="0">
                <a:latin typeface="Verdana"/>
              </a:rPr>
              <a:t>Abuso de los dispositivos</a:t>
            </a:r>
          </a:p>
          <a:p>
            <a:pPr marL="342900" indent="-342900" fontAlgn="auto">
              <a:spcBef>
                <a:spcPts val="0"/>
              </a:spcBef>
              <a:spcAft>
                <a:spcPts val="0"/>
              </a:spcAft>
              <a:buFont typeface="Wingdings" pitchFamily="2" charset="2"/>
              <a:buChar char="§"/>
              <a:defRPr/>
            </a:pPr>
            <a:r>
              <a:rPr lang="es-ES" sz="1400" dirty="0">
                <a:latin typeface="Verdana"/>
              </a:rPr>
              <a:t>Fraude y falsificación</a:t>
            </a:r>
          </a:p>
          <a:p>
            <a:pPr marL="342900" indent="-342900" fontAlgn="auto">
              <a:spcBef>
                <a:spcPts val="0"/>
              </a:spcBef>
              <a:spcAft>
                <a:spcPts val="0"/>
              </a:spcAft>
              <a:buFont typeface="Wingdings" pitchFamily="2" charset="2"/>
              <a:buChar char="§"/>
              <a:defRPr/>
            </a:pPr>
            <a:r>
              <a:rPr lang="es-ES" sz="1400" dirty="0">
                <a:latin typeface="Verdana"/>
              </a:rPr>
              <a:t>Pornografía infantil</a:t>
            </a:r>
          </a:p>
          <a:p>
            <a:pPr marL="342900" indent="-342900" fontAlgn="auto">
              <a:spcBef>
                <a:spcPts val="0"/>
              </a:spcBef>
              <a:spcAft>
                <a:spcPts val="0"/>
              </a:spcAft>
              <a:buFont typeface="Wingdings" pitchFamily="2" charset="2"/>
              <a:buChar char="§"/>
              <a:defRPr/>
            </a:pPr>
            <a:r>
              <a:rPr lang="es-ES" sz="1400" dirty="0">
                <a:latin typeface="Verdana"/>
              </a:rPr>
              <a:t>Delitos relacionados con DPI</a:t>
            </a:r>
            <a:endParaRPr lang="es-ES" sz="1400" dirty="0">
              <a:latin typeface="Verdana"/>
              <a:cs typeface="Verdana"/>
            </a:endParaRPr>
          </a:p>
          <a:p>
            <a:pPr marL="342900" indent="-342900" fontAlgn="auto">
              <a:spcBef>
                <a:spcPts val="0"/>
              </a:spcBef>
              <a:spcAft>
                <a:spcPts val="0"/>
              </a:spcAft>
              <a:buFont typeface="Wingdings" pitchFamily="2" charset="2"/>
              <a:buChar char="§"/>
              <a:defRPr/>
            </a:pPr>
            <a:r>
              <a:rPr lang="es-ES" sz="1400" dirty="0">
                <a:latin typeface="Verdana"/>
              </a:rPr>
              <a:t>Tentativa, complicidad e instigación</a:t>
            </a:r>
          </a:p>
          <a:p>
            <a:pPr marL="342900" indent="-342900" fontAlgn="auto">
              <a:spcBef>
                <a:spcPts val="0"/>
              </a:spcBef>
              <a:spcAft>
                <a:spcPts val="0"/>
              </a:spcAft>
              <a:buFont typeface="Wingdings" pitchFamily="2" charset="2"/>
              <a:buChar char="§"/>
              <a:defRPr/>
            </a:pPr>
            <a:r>
              <a:rPr lang="es-ES" sz="1400" dirty="0">
                <a:latin typeface="Verdana"/>
              </a:rPr>
              <a:t>Responsabilidad de las personas jurídicas</a:t>
            </a:r>
          </a:p>
        </p:txBody>
      </p:sp>
      <p:sp>
        <p:nvSpPr>
          <p:cNvPr id="21" name="Textfeld 4">
            <a:extLst>
              <a:ext uri="{FF2B5EF4-FFF2-40B4-BE49-F238E27FC236}">
                <a16:creationId xmlns:a16="http://schemas.microsoft.com/office/drawing/2014/main" id="{816E88E6-EA52-4247-B5D5-047E57E73689}"/>
              </a:ext>
            </a:extLst>
          </p:cNvPr>
          <p:cNvSpPr txBox="1"/>
          <p:nvPr/>
        </p:nvSpPr>
        <p:spPr>
          <a:xfrm>
            <a:off x="6372201" y="1142663"/>
            <a:ext cx="2570163" cy="5355312"/>
          </a:xfrm>
          <a:prstGeom prst="rect">
            <a:avLst/>
          </a:prstGeom>
          <a:solidFill>
            <a:srgbClr val="FFFF00"/>
          </a:solidFill>
          <a:ln>
            <a:solidFill>
              <a:schemeClr val="bg1">
                <a:lumMod val="50000"/>
              </a:schemeClr>
            </a:solidFill>
          </a:ln>
        </p:spPr>
        <p:txBody>
          <a:bodyPr wrap="square">
            <a:spAutoFit/>
          </a:bodyPr>
          <a:lstStyle/>
          <a:p>
            <a:pPr fontAlgn="auto">
              <a:spcBef>
                <a:spcPts val="0"/>
              </a:spcBef>
              <a:spcAft>
                <a:spcPts val="0"/>
              </a:spcAft>
              <a:defRPr/>
            </a:pPr>
            <a:r>
              <a:rPr lang="es-ES" sz="1900" b="1" dirty="0">
                <a:latin typeface="Verdana"/>
              </a:rPr>
              <a:t>Cooperación internacional</a:t>
            </a:r>
          </a:p>
          <a:p>
            <a:pPr marL="361950" indent="-361950" fontAlgn="auto">
              <a:spcBef>
                <a:spcPts val="0"/>
              </a:spcBef>
              <a:spcAft>
                <a:spcPts val="0"/>
              </a:spcAft>
              <a:buFont typeface="Wingdings" pitchFamily="2" charset="2"/>
              <a:buChar char="§"/>
              <a:defRPr/>
            </a:pPr>
            <a:r>
              <a:rPr lang="es-ES" sz="1400" dirty="0">
                <a:latin typeface="Verdana"/>
              </a:rPr>
              <a:t>Extradición</a:t>
            </a:r>
          </a:p>
          <a:p>
            <a:pPr marL="361950" indent="-361950" fontAlgn="auto">
              <a:spcBef>
                <a:spcPts val="0"/>
              </a:spcBef>
              <a:spcAft>
                <a:spcPts val="0"/>
              </a:spcAft>
              <a:buFont typeface="Wingdings" pitchFamily="2" charset="2"/>
              <a:buChar char="§"/>
              <a:defRPr/>
            </a:pPr>
            <a:r>
              <a:rPr lang="es-ES" sz="1400" dirty="0">
                <a:latin typeface="Verdana"/>
              </a:rPr>
              <a:t>Asistencia jurídica mutua</a:t>
            </a:r>
          </a:p>
          <a:p>
            <a:pPr marL="361950" indent="-361950" fontAlgn="auto">
              <a:spcBef>
                <a:spcPts val="0"/>
              </a:spcBef>
              <a:spcAft>
                <a:spcPts val="0"/>
              </a:spcAft>
              <a:buFont typeface="Wingdings" pitchFamily="2" charset="2"/>
              <a:buChar char="§"/>
              <a:defRPr/>
            </a:pPr>
            <a:r>
              <a:rPr lang="es-ES" sz="1400" dirty="0">
                <a:latin typeface="Verdana"/>
              </a:rPr>
              <a:t>Información espontánea</a:t>
            </a:r>
          </a:p>
          <a:p>
            <a:pPr marL="361950" indent="-361950" fontAlgn="auto">
              <a:spcBef>
                <a:spcPts val="0"/>
              </a:spcBef>
              <a:spcAft>
                <a:spcPts val="0"/>
              </a:spcAft>
              <a:buFont typeface="Wingdings" pitchFamily="2" charset="2"/>
              <a:buChar char="§"/>
              <a:defRPr/>
            </a:pPr>
            <a:r>
              <a:rPr lang="es-ES" sz="1400" dirty="0">
                <a:latin typeface="Verdana"/>
              </a:rPr>
              <a:t>Conservación rápida</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Revelación rápida de datos relativos al tráfico</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Asistencia jurídica mutua para acceso</a:t>
            </a:r>
          </a:p>
          <a:p>
            <a:pPr marL="361950" indent="-361950">
              <a:buFont typeface="Wingdings" pitchFamily="2" charset="2"/>
              <a:buChar char="§"/>
              <a:defRPr/>
            </a:pPr>
            <a:r>
              <a:rPr lang="es-ES" sz="1400" dirty="0">
                <a:latin typeface="Verdana"/>
              </a:rPr>
              <a:t>Acceso transfronterizo</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Asistencia jurídica mutua para datos relativos al tráfico en tiempo real</a:t>
            </a:r>
          </a:p>
          <a:p>
            <a:pPr marL="361950" indent="-361950" fontAlgn="auto">
              <a:spcBef>
                <a:spcPts val="0"/>
              </a:spcBef>
              <a:spcAft>
                <a:spcPts val="0"/>
              </a:spcAft>
              <a:buFont typeface="Wingdings" pitchFamily="2" charset="2"/>
              <a:buChar char="§"/>
              <a:defRPr/>
            </a:pPr>
            <a:r>
              <a:rPr lang="es-ES" sz="1400" dirty="0">
                <a:latin typeface="Verdana"/>
              </a:rPr>
              <a:t>Asistencia jurídica mutua para la interceptación</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Puntos de contacto 24/7</a:t>
            </a:r>
          </a:p>
        </p:txBody>
      </p:sp>
      <p:sp>
        <p:nvSpPr>
          <p:cNvPr id="22" name="Textfeld 16">
            <a:extLst>
              <a:ext uri="{FF2B5EF4-FFF2-40B4-BE49-F238E27FC236}">
                <a16:creationId xmlns:a16="http://schemas.microsoft.com/office/drawing/2014/main" id="{BE61849B-3968-42A3-875B-C76348F5A712}"/>
              </a:ext>
            </a:extLst>
          </p:cNvPr>
          <p:cNvSpPr txBox="1">
            <a:spLocks noChangeArrowheads="1"/>
          </p:cNvSpPr>
          <p:nvPr/>
        </p:nvSpPr>
        <p:spPr bwMode="auto">
          <a:xfrm>
            <a:off x="2871766" y="1536011"/>
            <a:ext cx="642937"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eaLnBrk="1" hangingPunct="1"/>
            <a:r>
              <a:rPr lang="es-ES" sz="4400" b="1" dirty="0">
                <a:latin typeface="Verdana" charset="0"/>
              </a:rPr>
              <a:t>+</a:t>
            </a:r>
          </a:p>
        </p:txBody>
      </p:sp>
      <p:sp>
        <p:nvSpPr>
          <p:cNvPr id="23" name="Textfeld 17">
            <a:extLst>
              <a:ext uri="{FF2B5EF4-FFF2-40B4-BE49-F238E27FC236}">
                <a16:creationId xmlns:a16="http://schemas.microsoft.com/office/drawing/2014/main" id="{26F4C5A9-43A7-4D33-9D55-625FFF7AB735}"/>
              </a:ext>
            </a:extLst>
          </p:cNvPr>
          <p:cNvSpPr txBox="1">
            <a:spLocks noChangeArrowheads="1"/>
          </p:cNvSpPr>
          <p:nvPr/>
        </p:nvSpPr>
        <p:spPr bwMode="auto">
          <a:xfrm>
            <a:off x="5800703" y="1536011"/>
            <a:ext cx="642938"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eaLnBrk="1" hangingPunct="1"/>
            <a:r>
              <a:rPr lang="es-ES" sz="4400" b="1">
                <a:latin typeface="Verdana" charset="0"/>
              </a:rPr>
              <a:t>+</a:t>
            </a:r>
          </a:p>
        </p:txBody>
      </p:sp>
      <p:cxnSp>
        <p:nvCxnSpPr>
          <p:cNvPr id="24" name="Form 20">
            <a:extLst>
              <a:ext uri="{FF2B5EF4-FFF2-40B4-BE49-F238E27FC236}">
                <a16:creationId xmlns:a16="http://schemas.microsoft.com/office/drawing/2014/main" id="{2AD0CD19-4C49-4F41-86A9-7B7448FB4058}"/>
              </a:ext>
            </a:extLst>
          </p:cNvPr>
          <p:cNvCxnSpPr>
            <a:stCxn id="20" idx="2"/>
          </p:cNvCxnSpPr>
          <p:nvPr/>
        </p:nvCxnSpPr>
        <p:spPr>
          <a:xfrm rot="16200000" flipH="1">
            <a:off x="3483373" y="2889729"/>
            <a:ext cx="955630" cy="4822030"/>
          </a:xfrm>
          <a:prstGeom prst="bentConnector2">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25" name="Gerade Verbindung 27">
            <a:extLst>
              <a:ext uri="{FF2B5EF4-FFF2-40B4-BE49-F238E27FC236}">
                <a16:creationId xmlns:a16="http://schemas.microsoft.com/office/drawing/2014/main" id="{954E8C3C-7E2E-48EF-B26C-3D675EC5669B}"/>
              </a:ext>
            </a:extLst>
          </p:cNvPr>
          <p:cNvCxnSpPr/>
          <p:nvPr/>
        </p:nvCxnSpPr>
        <p:spPr>
          <a:xfrm>
            <a:off x="4586266" y="4176023"/>
            <a:ext cx="0" cy="2003425"/>
          </a:xfrm>
          <a:prstGeom prst="line">
            <a:avLst/>
          </a:prstGeom>
        </p:spPr>
        <p:style>
          <a:lnRef idx="1">
            <a:schemeClr val="accent1"/>
          </a:lnRef>
          <a:fillRef idx="0">
            <a:schemeClr val="accent1"/>
          </a:fillRef>
          <a:effectRef idx="0">
            <a:schemeClr val="accent1"/>
          </a:effectRef>
          <a:fontRef idx="minor">
            <a:schemeClr val="tx1"/>
          </a:fontRef>
        </p:style>
      </p:cxnSp>
      <p:sp>
        <p:nvSpPr>
          <p:cNvPr id="26" name="Textfeld 3">
            <a:extLst>
              <a:ext uri="{FF2B5EF4-FFF2-40B4-BE49-F238E27FC236}">
                <a16:creationId xmlns:a16="http://schemas.microsoft.com/office/drawing/2014/main" id="{FE098AA4-0D98-4207-94EB-43432807C98D}"/>
              </a:ext>
            </a:extLst>
          </p:cNvPr>
          <p:cNvSpPr txBox="1"/>
          <p:nvPr/>
        </p:nvSpPr>
        <p:spPr>
          <a:xfrm>
            <a:off x="3443265" y="1271008"/>
            <a:ext cx="2428875" cy="3554819"/>
          </a:xfrm>
          <a:prstGeom prst="rect">
            <a:avLst/>
          </a:prstGeom>
          <a:solidFill>
            <a:srgbClr val="FFFFFF"/>
          </a:solidFill>
          <a:ln>
            <a:solidFill>
              <a:schemeClr val="bg1">
                <a:lumMod val="50000"/>
              </a:schemeClr>
            </a:solidFill>
          </a:ln>
        </p:spPr>
        <p:txBody>
          <a:bodyPr wrap="square">
            <a:spAutoFit/>
          </a:bodyPr>
          <a:lstStyle/>
          <a:p>
            <a:pPr fontAlgn="auto">
              <a:spcBef>
                <a:spcPts val="0"/>
              </a:spcBef>
              <a:spcAft>
                <a:spcPts val="0"/>
              </a:spcAft>
              <a:defRPr/>
            </a:pPr>
            <a:r>
              <a:rPr lang="es-ES" sz="1900" b="1" dirty="0">
                <a:latin typeface="Verdana"/>
              </a:rPr>
              <a:t>Instrumentos de procedimiento</a:t>
            </a:r>
          </a:p>
          <a:p>
            <a:pPr marL="361950" indent="-361950" fontAlgn="auto">
              <a:spcBef>
                <a:spcPts val="0"/>
              </a:spcBef>
              <a:spcAft>
                <a:spcPts val="0"/>
              </a:spcAft>
              <a:buFont typeface="Wingdings" pitchFamily="2" charset="2"/>
              <a:buChar char="§"/>
              <a:defRPr/>
            </a:pPr>
            <a:r>
              <a:rPr lang="es-ES" sz="1400" dirty="0">
                <a:latin typeface="Verdana"/>
              </a:rPr>
              <a:t>Conservación rápida</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Revelación de datos relativos al tráfico</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Registro y confiscación</a:t>
            </a:r>
          </a:p>
          <a:p>
            <a:pPr marL="361950" indent="-361950" fontAlgn="auto">
              <a:spcBef>
                <a:spcPts val="0"/>
              </a:spcBef>
              <a:spcAft>
                <a:spcPts val="0"/>
              </a:spcAft>
              <a:buFont typeface="Wingdings" pitchFamily="2" charset="2"/>
              <a:buChar char="§"/>
              <a:defRPr/>
            </a:pPr>
            <a:r>
              <a:rPr lang="es-ES" sz="1400" dirty="0">
                <a:latin typeface="Verdana"/>
              </a:rPr>
              <a:t>Orden de presentación</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Datos relativos al tráfico en tiempo real</a:t>
            </a:r>
            <a:endParaRPr lang="es-ES" sz="1400" dirty="0">
              <a:latin typeface="Verdana"/>
              <a:cs typeface="Verdana"/>
            </a:endParaRPr>
          </a:p>
          <a:p>
            <a:pPr marL="361950" indent="-361950" fontAlgn="auto">
              <a:spcBef>
                <a:spcPts val="0"/>
              </a:spcBef>
              <a:spcAft>
                <a:spcPts val="0"/>
              </a:spcAft>
              <a:buFont typeface="Wingdings" pitchFamily="2" charset="2"/>
              <a:buChar char="§"/>
              <a:defRPr/>
            </a:pPr>
            <a:r>
              <a:rPr lang="es-ES" sz="1400" dirty="0">
                <a:latin typeface="Verdana"/>
              </a:rPr>
              <a:t>Interceptación de datos informáticos</a:t>
            </a:r>
            <a:endParaRPr lang="es-ES" sz="1400" dirty="0">
              <a:latin typeface="Verdana"/>
              <a:cs typeface="Verdana"/>
            </a:endParaRPr>
          </a:p>
        </p:txBody>
      </p:sp>
      <p:sp>
        <p:nvSpPr>
          <p:cNvPr id="27" name="Textfeld 18">
            <a:extLst>
              <a:ext uri="{FF2B5EF4-FFF2-40B4-BE49-F238E27FC236}">
                <a16:creationId xmlns:a16="http://schemas.microsoft.com/office/drawing/2014/main" id="{B2A85D97-2DC4-4488-9B4C-A36ECD208C47}"/>
              </a:ext>
            </a:extLst>
          </p:cNvPr>
          <p:cNvSpPr txBox="1"/>
          <p:nvPr/>
        </p:nvSpPr>
        <p:spPr>
          <a:xfrm>
            <a:off x="2833803" y="6210287"/>
            <a:ext cx="1963738" cy="339725"/>
          </a:xfrm>
          <a:prstGeom prst="rect">
            <a:avLst/>
          </a:prstGeom>
          <a:noFill/>
        </p:spPr>
        <p:txBody>
          <a:bodyPr>
            <a:spAutoFit/>
          </a:bodyPr>
          <a:lstStyle/>
          <a:p>
            <a:pPr fontAlgn="auto">
              <a:spcBef>
                <a:spcPts val="0"/>
              </a:spcBef>
              <a:spcAft>
                <a:spcPts val="0"/>
              </a:spcAft>
              <a:defRPr/>
            </a:pPr>
            <a:r>
              <a:rPr lang="es-ES" sz="1600" b="1" dirty="0">
                <a:solidFill>
                  <a:schemeClr val="tx1">
                    <a:lumMod val="65000"/>
                    <a:lumOff val="35000"/>
                  </a:schemeClr>
                </a:solidFill>
                <a:latin typeface="Verdana"/>
              </a:rPr>
              <a:t>Armonización </a:t>
            </a:r>
          </a:p>
        </p:txBody>
      </p:sp>
    </p:spTree>
    <p:extLst>
      <p:ext uri="{BB962C8B-B14F-4D97-AF65-F5344CB8AC3E}">
        <p14:creationId xmlns:p14="http://schemas.microsoft.com/office/powerpoint/2010/main" val="7690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El enfoque del Consejo de Europa</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Isosceles Triangle 7">
            <a:extLst>
              <a:ext uri="{FF2B5EF4-FFF2-40B4-BE49-F238E27FC236}">
                <a16:creationId xmlns:a16="http://schemas.microsoft.com/office/drawing/2014/main" id="{5182123B-3127-448D-ABBE-8E5470B60FFB}"/>
              </a:ext>
            </a:extLst>
          </p:cNvPr>
          <p:cNvSpPr/>
          <p:nvPr/>
        </p:nvSpPr>
        <p:spPr>
          <a:xfrm>
            <a:off x="2484438" y="2017713"/>
            <a:ext cx="3948112" cy="3095625"/>
          </a:xfrm>
          <a:prstGeom prst="triangle">
            <a:avLst/>
          </a:prstGeom>
          <a:solidFill>
            <a:srgbClr val="2F618F"/>
          </a:solidFill>
          <a:ln>
            <a:solidFill>
              <a:srgbClr val="2F618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8EC46C7-9839-4125-A3E3-536B132E70E0}"/>
              </a:ext>
            </a:extLst>
          </p:cNvPr>
          <p:cNvSpPr txBox="1">
            <a:spLocks noChangeArrowheads="1"/>
          </p:cNvSpPr>
          <p:nvPr/>
        </p:nvSpPr>
        <p:spPr bwMode="auto">
          <a:xfrm>
            <a:off x="3317875" y="3544888"/>
            <a:ext cx="226218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ctr"/>
            <a:r>
              <a:rPr lang="es-ES" sz="1800" b="1">
                <a:solidFill>
                  <a:schemeClr val="bg1"/>
                </a:solidFill>
                <a:latin typeface="Arial" panose="020B0604020202020204" pitchFamily="34" charset="0"/>
              </a:rPr>
              <a:t>“Protegerle a usted y a sus derechos en el ciberespacio”</a:t>
            </a:r>
          </a:p>
        </p:txBody>
      </p:sp>
      <p:sp>
        <p:nvSpPr>
          <p:cNvPr id="14" name="TextBox 13">
            <a:extLst>
              <a:ext uri="{FF2B5EF4-FFF2-40B4-BE49-F238E27FC236}">
                <a16:creationId xmlns:a16="http://schemas.microsoft.com/office/drawing/2014/main" id="{0EC815FC-B81D-47F2-85CE-4939CE177F7B}"/>
              </a:ext>
            </a:extLst>
          </p:cNvPr>
          <p:cNvSpPr txBox="1">
            <a:spLocks noChangeArrowheads="1"/>
          </p:cNvSpPr>
          <p:nvPr/>
        </p:nvSpPr>
        <p:spPr bwMode="auto">
          <a:xfrm>
            <a:off x="1547813" y="1144588"/>
            <a:ext cx="58324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ctr"/>
            <a:r>
              <a:rPr lang="es-ES" sz="1800" b="1">
                <a:latin typeface="Arial" panose="020B0604020202020204" pitchFamily="34" charset="0"/>
              </a:rPr>
              <a:t>1 Normas comunes: Convenio de Budapest sobre la Ciberdelincuencia y normas afines</a:t>
            </a:r>
          </a:p>
        </p:txBody>
      </p:sp>
      <p:sp>
        <p:nvSpPr>
          <p:cNvPr id="15" name="TextBox 15">
            <a:extLst>
              <a:ext uri="{FF2B5EF4-FFF2-40B4-BE49-F238E27FC236}">
                <a16:creationId xmlns:a16="http://schemas.microsoft.com/office/drawing/2014/main" id="{9252D9BB-F2E4-46C5-BC1C-E4EF64D38CC2}"/>
              </a:ext>
            </a:extLst>
          </p:cNvPr>
          <p:cNvSpPr txBox="1">
            <a:spLocks noChangeArrowheads="1"/>
          </p:cNvSpPr>
          <p:nvPr/>
        </p:nvSpPr>
        <p:spPr bwMode="auto">
          <a:xfrm>
            <a:off x="107950" y="4184873"/>
            <a:ext cx="23050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r>
              <a:rPr lang="es-ES" sz="1800" b="1" dirty="0">
                <a:latin typeface="Arial" panose="020B0604020202020204" pitchFamily="34" charset="0"/>
              </a:rPr>
              <a:t>2 Seguimiento y evaluaciones:</a:t>
            </a:r>
          </a:p>
          <a:p>
            <a:r>
              <a:rPr lang="es-ES" sz="1800" b="1" dirty="0">
                <a:latin typeface="Arial" panose="020B0604020202020204" pitchFamily="34" charset="0"/>
              </a:rPr>
              <a:t>Comité del Convenio sobre la Ciberdelincuencia (T-CY)</a:t>
            </a:r>
          </a:p>
        </p:txBody>
      </p:sp>
      <p:cxnSp>
        <p:nvCxnSpPr>
          <p:cNvPr id="16" name="Straight Arrow Connector 15">
            <a:extLst>
              <a:ext uri="{FF2B5EF4-FFF2-40B4-BE49-F238E27FC236}">
                <a16:creationId xmlns:a16="http://schemas.microsoft.com/office/drawing/2014/main" id="{E0C2FF9B-D897-4FA1-B04A-537949A93229}"/>
              </a:ext>
            </a:extLst>
          </p:cNvPr>
          <p:cNvCxnSpPr/>
          <p:nvPr/>
        </p:nvCxnSpPr>
        <p:spPr>
          <a:xfrm flipH="1">
            <a:off x="2268538" y="2076450"/>
            <a:ext cx="1871662" cy="2892425"/>
          </a:xfrm>
          <a:prstGeom prst="straightConnector1">
            <a:avLst/>
          </a:prstGeom>
          <a:ln w="76200">
            <a:solidFill>
              <a:schemeClr val="tx1">
                <a:lumMod val="50000"/>
                <a:lumOff val="50000"/>
              </a:schemeClr>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F8666E47-CD8C-4A02-AD4D-CC81B81EFF80}"/>
              </a:ext>
            </a:extLst>
          </p:cNvPr>
          <p:cNvCxnSpPr/>
          <p:nvPr/>
        </p:nvCxnSpPr>
        <p:spPr>
          <a:xfrm flipH="1">
            <a:off x="2771775" y="5387975"/>
            <a:ext cx="3384550" cy="0"/>
          </a:xfrm>
          <a:prstGeom prst="straightConnector1">
            <a:avLst/>
          </a:prstGeom>
          <a:ln w="76200">
            <a:solidFill>
              <a:schemeClr val="tx1">
                <a:lumMod val="50000"/>
                <a:lumOff val="50000"/>
              </a:schemeClr>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4B73F66C-1BDE-4BBE-ADF8-F0772BD77CFC}"/>
              </a:ext>
            </a:extLst>
          </p:cNvPr>
          <p:cNvCxnSpPr/>
          <p:nvPr/>
        </p:nvCxnSpPr>
        <p:spPr>
          <a:xfrm>
            <a:off x="4799013" y="2068513"/>
            <a:ext cx="1860550" cy="2892425"/>
          </a:xfrm>
          <a:prstGeom prst="straightConnector1">
            <a:avLst/>
          </a:prstGeom>
          <a:ln w="76200">
            <a:solidFill>
              <a:schemeClr val="tx1">
                <a:lumMod val="50000"/>
                <a:lumOff val="50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9" name="TextBox 19">
            <a:extLst>
              <a:ext uri="{FF2B5EF4-FFF2-40B4-BE49-F238E27FC236}">
                <a16:creationId xmlns:a16="http://schemas.microsoft.com/office/drawing/2014/main" id="{CCB36F6E-1021-48B5-A13E-979F5CA743D7}"/>
              </a:ext>
            </a:extLst>
          </p:cNvPr>
          <p:cNvSpPr txBox="1">
            <a:spLocks noChangeArrowheads="1"/>
          </p:cNvSpPr>
          <p:nvPr/>
        </p:nvSpPr>
        <p:spPr bwMode="auto">
          <a:xfrm>
            <a:off x="6227763" y="5119688"/>
            <a:ext cx="29527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r>
              <a:rPr lang="es-ES" sz="1800" b="1" dirty="0">
                <a:latin typeface="Arial" panose="020B0604020202020204" pitchFamily="34" charset="0"/>
              </a:rPr>
              <a:t>3 Creación de capacidad:</a:t>
            </a:r>
          </a:p>
          <a:p>
            <a:r>
              <a:rPr lang="es-ES" sz="1800" b="1" dirty="0">
                <a:latin typeface="Arial" panose="020B0604020202020204" pitchFamily="34" charset="0"/>
              </a:rPr>
              <a:t>C-PROC </a:t>
            </a:r>
            <a:r>
              <a:rPr lang="en-GB" sz="1800" b="1" dirty="0">
                <a:latin typeface="Arial" panose="020B0604020202020204" pitchFamily="34" charset="0"/>
                <a:sym typeface="Wingdings 3" charset="0"/>
              </a:rPr>
              <a:t></a:t>
            </a:r>
            <a:endParaRPr lang="es-ES" sz="1800" b="1" dirty="0">
              <a:latin typeface="Arial" panose="020B0604020202020204" pitchFamily="34" charset="0"/>
              <a:cs typeface="Arial" panose="020B0604020202020204" pitchFamily="34" charset="0"/>
            </a:endParaRPr>
          </a:p>
          <a:p>
            <a:r>
              <a:rPr lang="es-ES" sz="1800" b="1" dirty="0">
                <a:latin typeface="Arial" panose="020B0604020202020204" pitchFamily="34" charset="0"/>
              </a:rPr>
              <a:t>Programas de cooperación técnica</a:t>
            </a:r>
          </a:p>
        </p:txBody>
      </p:sp>
    </p:spTree>
    <p:extLst>
      <p:ext uri="{BB962C8B-B14F-4D97-AF65-F5344CB8AC3E}">
        <p14:creationId xmlns:p14="http://schemas.microsoft.com/office/powerpoint/2010/main" val="22978626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177924" y="38081"/>
            <a:ext cx="793704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000" b="1" dirty="0">
                <a:solidFill>
                  <a:schemeClr val="bg1"/>
                </a:solidFill>
                <a:latin typeface="Arial" panose="020B0604020202020204" pitchFamily="34" charset="0"/>
              </a:rPr>
              <a:t>Oficina del Programa de Lucha contra la Ciberdelincuencia del </a:t>
            </a:r>
          </a:p>
          <a:p>
            <a:pPr algn="r"/>
            <a:r>
              <a:rPr lang="es-ES" sz="2000" b="1" dirty="0">
                <a:solidFill>
                  <a:schemeClr val="bg1"/>
                </a:solidFill>
                <a:latin typeface="Arial" panose="020B0604020202020204" pitchFamily="34" charset="0"/>
              </a:rPr>
              <a:t>Consejo de Europa en Bucarest (C-PROC)</a:t>
            </a:r>
            <a:endParaRPr lang="es-ES" sz="2000" b="1" dirty="0">
              <a:solidFill>
                <a:schemeClr val="bg1"/>
              </a:solidFill>
              <a:latin typeface="Arial" panose="020B0604020202020204" pitchFamily="34" charset="0"/>
              <a:cs typeface="Arial" panose="020B0604020202020204" pitchFamily="34" charset="0"/>
            </a:endParaRP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3">
            <a:extLst>
              <a:ext uri="{FF2B5EF4-FFF2-40B4-BE49-F238E27FC236}">
                <a16:creationId xmlns:a16="http://schemas.microsoft.com/office/drawing/2014/main" id="{B9BE7F87-B3D1-4976-A17F-00003EF51DAD}"/>
              </a:ext>
            </a:extLst>
          </p:cNvPr>
          <p:cNvSpPr txBox="1">
            <a:spLocks noChangeArrowheads="1"/>
          </p:cNvSpPr>
          <p:nvPr/>
        </p:nvSpPr>
        <p:spPr bwMode="auto">
          <a:xfrm>
            <a:off x="395535" y="1268760"/>
            <a:ext cx="8575427" cy="3785652"/>
          </a:xfrm>
          <a:prstGeom prst="rect">
            <a:avLst/>
          </a:prstGeom>
          <a:noFill/>
          <a:ln w="9525">
            <a:solidFill>
              <a:srgbClr val="2F618F"/>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spcAft>
                <a:spcPts val="1200"/>
              </a:spcAft>
              <a:buFont typeface="Wingdings" charset="0"/>
              <a:buChar char="§"/>
            </a:pPr>
            <a:r>
              <a:rPr lang="es-ES" sz="2000" b="1" dirty="0">
                <a:latin typeface="Arial" panose="020B0604020202020204" pitchFamily="34" charset="0"/>
              </a:rPr>
              <a:t>Decisión del Comité de Ministros de octubre de 2013</a:t>
            </a:r>
          </a:p>
          <a:p>
            <a:pPr>
              <a:spcAft>
                <a:spcPts val="1200"/>
              </a:spcAft>
              <a:buFont typeface="Wingdings" charset="0"/>
              <a:buChar char="§"/>
            </a:pPr>
            <a:r>
              <a:rPr lang="es-ES" sz="2000" b="1" dirty="0">
                <a:latin typeface="Arial" panose="020B0604020202020204" pitchFamily="34" charset="0"/>
              </a:rPr>
              <a:t>Operativa desde abril de 2014</a:t>
            </a:r>
          </a:p>
          <a:p>
            <a:pPr>
              <a:spcAft>
                <a:spcPts val="1200"/>
              </a:spcAft>
              <a:buFont typeface="Wingdings" charset="0"/>
              <a:buChar char="§"/>
            </a:pPr>
            <a:r>
              <a:rPr lang="es-ES" sz="2000" b="1" dirty="0">
                <a:latin typeface="Arial" panose="020B0604020202020204" pitchFamily="34" charset="0"/>
              </a:rPr>
              <a:t>Actualmente cuenta con 6 proyectos en curso</a:t>
            </a:r>
          </a:p>
          <a:p>
            <a:pPr>
              <a:spcAft>
                <a:spcPts val="1200"/>
              </a:spcAft>
              <a:buFont typeface="Wingdings" charset="0"/>
              <a:buChar char="§"/>
            </a:pPr>
            <a:endParaRPr lang="es-ES" sz="2800" b="1" dirty="0">
              <a:latin typeface="Arial" panose="020B0604020202020204" pitchFamily="34" charset="0"/>
              <a:cs typeface="Arial" panose="020B0604020202020204" pitchFamily="34" charset="0"/>
            </a:endParaRPr>
          </a:p>
          <a:p>
            <a:pPr>
              <a:spcAft>
                <a:spcPts val="1200"/>
              </a:spcAft>
              <a:buFont typeface="Wingdings" charset="0"/>
              <a:buChar char="§"/>
            </a:pPr>
            <a:r>
              <a:rPr lang="es-ES" sz="2800" b="1" dirty="0">
                <a:latin typeface="Arial" panose="020B0604020202020204" pitchFamily="34" charset="0"/>
              </a:rPr>
              <a:t>Labor: Apoyo a países de todo el mundo para reforzar sus capacidades de justicia penal en materia de ciberdelincuencia y pruebas electrónicas</a:t>
            </a:r>
          </a:p>
        </p:txBody>
      </p:sp>
    </p:spTree>
    <p:extLst>
      <p:ext uri="{BB962C8B-B14F-4D97-AF65-F5344CB8AC3E}">
        <p14:creationId xmlns:p14="http://schemas.microsoft.com/office/powerpoint/2010/main" val="3920606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043609" y="0"/>
            <a:ext cx="792088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Arial" panose="020B0604020202020204" pitchFamily="34" charset="0"/>
              </a:rPr>
              <a:t>Programas actuales de creación de capacidades</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12">
            <a:extLst>
              <a:ext uri="{FF2B5EF4-FFF2-40B4-BE49-F238E27FC236}">
                <a16:creationId xmlns:a16="http://schemas.microsoft.com/office/drawing/2014/main" id="{0E638BCF-702B-41C5-839F-DC1370A04612}"/>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360096" y="5157192"/>
            <a:ext cx="1182688" cy="101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B8CBA4D4-04D4-4B9F-A79C-A444211BD67F}"/>
              </a:ext>
            </a:extLst>
          </p:cNvPr>
          <p:cNvSpPr/>
          <p:nvPr/>
        </p:nvSpPr>
        <p:spPr>
          <a:xfrm>
            <a:off x="323850" y="1181100"/>
            <a:ext cx="8461375" cy="503323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Arial" panose="020B0604020202020204" pitchFamily="34" charset="0"/>
              <a:cs typeface="Arial" panose="020B0604020202020204" pitchFamily="34" charset="0"/>
            </a:endParaRPr>
          </a:p>
        </p:txBody>
      </p:sp>
      <p:sp>
        <p:nvSpPr>
          <p:cNvPr id="6" name="TextBox 14">
            <a:extLst>
              <a:ext uri="{FF2B5EF4-FFF2-40B4-BE49-F238E27FC236}">
                <a16:creationId xmlns:a16="http://schemas.microsoft.com/office/drawing/2014/main" id="{727DD9C2-7324-4D82-9AA6-571418FD8FF9}"/>
              </a:ext>
            </a:extLst>
          </p:cNvPr>
          <p:cNvSpPr txBox="1">
            <a:spLocks noChangeArrowheads="1"/>
          </p:cNvSpPr>
          <p:nvPr/>
        </p:nvSpPr>
        <p:spPr bwMode="auto">
          <a:xfrm>
            <a:off x="323850" y="2492896"/>
            <a:ext cx="7874000" cy="576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108000" bIns="108000">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nSpc>
                <a:spcPts val="3000"/>
              </a:lnSpc>
            </a:pPr>
            <a:r>
              <a:rPr lang="es-ES" dirty="0">
                <a:latin typeface="Arial" panose="020B0604020202020204" pitchFamily="34" charset="0"/>
              </a:rPr>
              <a:t>GLACY+ </a:t>
            </a:r>
            <a:r>
              <a:rPr lang="es-ES" sz="1400" dirty="0">
                <a:latin typeface="Arial" panose="020B0604020202020204" pitchFamily="34" charset="0"/>
              </a:rPr>
              <a:t>Proyecto conjunto UE/CE de acción global contra la ciberdelincuencia</a:t>
            </a:r>
          </a:p>
        </p:txBody>
      </p:sp>
      <p:sp>
        <p:nvSpPr>
          <p:cNvPr id="8" name="TextBox 15">
            <a:extLst>
              <a:ext uri="{FF2B5EF4-FFF2-40B4-BE49-F238E27FC236}">
                <a16:creationId xmlns:a16="http://schemas.microsoft.com/office/drawing/2014/main" id="{75DCCF07-F68B-4BB3-A840-FA8983B0124E}"/>
              </a:ext>
            </a:extLst>
          </p:cNvPr>
          <p:cNvSpPr txBox="1">
            <a:spLocks noChangeArrowheads="1"/>
          </p:cNvSpPr>
          <p:nvPr/>
        </p:nvSpPr>
        <p:spPr bwMode="auto">
          <a:xfrm>
            <a:off x="323850" y="3000410"/>
            <a:ext cx="7789863" cy="587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108000" rIns="90000" bIns="108000">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nSpc>
                <a:spcPts val="3000"/>
              </a:lnSpc>
            </a:pPr>
            <a:r>
              <a:rPr lang="es-ES" dirty="0" err="1"/>
              <a:t>CyberEast</a:t>
            </a:r>
            <a:r>
              <a:rPr lang="es-ES" dirty="0"/>
              <a:t> </a:t>
            </a:r>
            <a:r>
              <a:rPr lang="es-ES" sz="1200" dirty="0"/>
              <a:t>Asociación Oriental UE/CE</a:t>
            </a:r>
            <a:r>
              <a:rPr lang="es-ES" sz="1200" dirty="0">
                <a:latin typeface="Arial" panose="020B0604020202020204" pitchFamily="34" charset="0"/>
              </a:rPr>
              <a:t>  </a:t>
            </a:r>
          </a:p>
        </p:txBody>
      </p:sp>
      <p:sp>
        <p:nvSpPr>
          <p:cNvPr id="18" name="TextBox 17">
            <a:extLst>
              <a:ext uri="{FF2B5EF4-FFF2-40B4-BE49-F238E27FC236}">
                <a16:creationId xmlns:a16="http://schemas.microsoft.com/office/drawing/2014/main" id="{4ACA7BF1-61FD-4D66-A1DD-0EACE36D48FC}"/>
              </a:ext>
            </a:extLst>
          </p:cNvPr>
          <p:cNvSpPr txBox="1">
            <a:spLocks noChangeArrowheads="1"/>
          </p:cNvSpPr>
          <p:nvPr/>
        </p:nvSpPr>
        <p:spPr bwMode="auto">
          <a:xfrm>
            <a:off x="323850" y="3558555"/>
            <a:ext cx="8482013" cy="576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108000" bIns="108000">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nSpc>
                <a:spcPts val="3000"/>
              </a:lnSpc>
            </a:pPr>
            <a:r>
              <a:rPr lang="es-ES" dirty="0">
                <a:latin typeface="Arial" panose="020B0604020202020204" pitchFamily="34" charset="0"/>
              </a:rPr>
              <a:t>iPROCEEDS-2 </a:t>
            </a:r>
            <a:r>
              <a:rPr lang="es-ES" sz="1400" dirty="0">
                <a:latin typeface="Arial" panose="020B0604020202020204" pitchFamily="34" charset="0"/>
              </a:rPr>
              <a:t>Proyecto conjunto UE/CE centrado en el producto del delito en Internet </a:t>
            </a:r>
          </a:p>
        </p:txBody>
      </p:sp>
      <p:sp>
        <p:nvSpPr>
          <p:cNvPr id="20" name="TextBox 18">
            <a:extLst>
              <a:ext uri="{FF2B5EF4-FFF2-40B4-BE49-F238E27FC236}">
                <a16:creationId xmlns:a16="http://schemas.microsoft.com/office/drawing/2014/main" id="{B3B30427-D205-4EE7-9AA1-4078EF8B8770}"/>
              </a:ext>
            </a:extLst>
          </p:cNvPr>
          <p:cNvSpPr txBox="1">
            <a:spLocks noChangeArrowheads="1"/>
          </p:cNvSpPr>
          <p:nvPr/>
        </p:nvSpPr>
        <p:spPr bwMode="auto">
          <a:xfrm>
            <a:off x="323850" y="5589240"/>
            <a:ext cx="7762875" cy="604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108000" bIns="108000">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nSpc>
                <a:spcPts val="3200"/>
              </a:lnSpc>
            </a:pPr>
            <a:r>
              <a:rPr lang="es-ES" dirty="0">
                <a:latin typeface="Arial" panose="020B0604020202020204" pitchFamily="34" charset="0"/>
              </a:rPr>
              <a:t>CyberCrime@Octopus</a:t>
            </a:r>
            <a:r>
              <a:rPr lang="es-ES" dirty="0"/>
              <a:t> </a:t>
            </a:r>
            <a:r>
              <a:rPr lang="es-ES" sz="1400" dirty="0">
                <a:latin typeface="Arial" panose="020B0604020202020204" pitchFamily="34" charset="0"/>
              </a:rPr>
              <a:t>(</a:t>
            </a:r>
            <a:r>
              <a:rPr lang="es-ES" sz="1200" dirty="0">
                <a:latin typeface="Arial" panose="020B0604020202020204" pitchFamily="34" charset="0"/>
              </a:rPr>
              <a:t>proyecto financiado con contribuciones voluntarias</a:t>
            </a:r>
            <a:r>
              <a:rPr lang="es-ES" sz="1400" dirty="0">
                <a:latin typeface="Arial" panose="020B0604020202020204" pitchFamily="34" charset="0"/>
              </a:rPr>
              <a:t>) </a:t>
            </a:r>
          </a:p>
        </p:txBody>
      </p:sp>
      <p:pic>
        <p:nvPicPr>
          <p:cNvPr id="22" name="Picture 19">
            <a:extLst>
              <a:ext uri="{FF2B5EF4-FFF2-40B4-BE49-F238E27FC236}">
                <a16:creationId xmlns:a16="http://schemas.microsoft.com/office/drawing/2014/main" id="{0DF5DDB8-AE21-4C08-84EA-22EEBA8A9675}"/>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388169" y="1357685"/>
            <a:ext cx="4687887"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17">
            <a:extLst>
              <a:ext uri="{FF2B5EF4-FFF2-40B4-BE49-F238E27FC236}">
                <a16:creationId xmlns:a16="http://schemas.microsoft.com/office/drawing/2014/main" id="{2FC01A6F-0182-44A9-A3DE-CCDCE97CA75E}"/>
              </a:ext>
            </a:extLst>
          </p:cNvPr>
          <p:cNvSpPr txBox="1">
            <a:spLocks noChangeArrowheads="1"/>
          </p:cNvSpPr>
          <p:nvPr/>
        </p:nvSpPr>
        <p:spPr bwMode="auto">
          <a:xfrm>
            <a:off x="323528" y="4077181"/>
            <a:ext cx="8640960" cy="58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108000" bIns="108000">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nSpc>
                <a:spcPts val="3000"/>
              </a:lnSpc>
            </a:pPr>
            <a:r>
              <a:rPr lang="es-ES" dirty="0">
                <a:latin typeface="Arial" panose="020B0604020202020204" pitchFamily="34" charset="0"/>
              </a:rPr>
              <a:t>CyberSouth</a:t>
            </a:r>
            <a:r>
              <a:rPr lang="es-ES" dirty="0"/>
              <a:t> </a:t>
            </a:r>
            <a:r>
              <a:rPr lang="es-ES" sz="1400" dirty="0">
                <a:latin typeface="Arial" panose="020B0604020202020204" pitchFamily="34" charset="0"/>
              </a:rPr>
              <a:t>Proyecto conjunto UE/CE centrado en la ciberdelincuencia y las pruebas electrónicas</a:t>
            </a:r>
          </a:p>
        </p:txBody>
      </p:sp>
      <p:sp>
        <p:nvSpPr>
          <p:cNvPr id="2" name="TextBox 18">
            <a:extLst>
              <a:ext uri="{FF2B5EF4-FFF2-40B4-BE49-F238E27FC236}">
                <a16:creationId xmlns:a16="http://schemas.microsoft.com/office/drawing/2014/main" id="{80016FE9-AB9B-42EA-B13E-241A406A0F1A}"/>
              </a:ext>
            </a:extLst>
          </p:cNvPr>
          <p:cNvSpPr txBox="1">
            <a:spLocks noChangeArrowheads="1"/>
          </p:cNvSpPr>
          <p:nvPr/>
        </p:nvSpPr>
        <p:spPr bwMode="auto">
          <a:xfrm>
            <a:off x="323528" y="4581128"/>
            <a:ext cx="7992888" cy="1006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108000" bIns="108000">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nSpc>
                <a:spcPts val="3200"/>
              </a:lnSpc>
            </a:pPr>
            <a:r>
              <a:rPr lang="es-ES" dirty="0">
                <a:latin typeface="Arial" panose="020B0604020202020204" pitchFamily="34" charset="0"/>
              </a:rPr>
              <a:t>End Online Child Sexual Exploitation and Abuse@Europe (EndOCSEA@Europe)</a:t>
            </a:r>
            <a:r>
              <a:rPr lang="es-ES" dirty="0"/>
              <a:t> </a:t>
            </a:r>
            <a:r>
              <a:rPr lang="es-ES" sz="1200" dirty="0">
                <a:latin typeface="Arial" panose="020B0604020202020204" pitchFamily="34" charset="0"/>
              </a:rPr>
              <a:t>(Fondo para poner fin a la violencia contra los niños.) </a:t>
            </a:r>
          </a:p>
        </p:txBody>
      </p:sp>
    </p:spTree>
    <p:extLst>
      <p:ext uri="{BB962C8B-B14F-4D97-AF65-F5344CB8AC3E}">
        <p14:creationId xmlns:p14="http://schemas.microsoft.com/office/powerpoint/2010/main" val="1340534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a:xfrm>
            <a:off x="722312" y="4406900"/>
            <a:ext cx="7882135" cy="1362075"/>
          </a:xfrm>
        </p:spPr>
        <p:txBody>
          <a:bodyPr/>
          <a:lstStyle/>
          <a:p>
            <a:r>
              <a:rPr lang="es-ES" dirty="0">
                <a:latin typeface="Verdana" panose="020B0604030504040204" pitchFamily="34" charset="0"/>
              </a:rPr>
              <a:t>FUNDAMENTOS DE UN TRATADO SOBRE CIBERDELINCUENCIA</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p:txBody>
          <a:bodyPr/>
          <a:lstStyle/>
          <a:p>
            <a:r>
              <a:rPr lang="es-ES" dirty="0">
                <a:latin typeface="Verdana" panose="020B0604030504040204" pitchFamily="34" charset="0"/>
              </a:rPr>
              <a:t>El Convenio de Budapest - Una visión general </a:t>
            </a:r>
          </a:p>
        </p:txBody>
      </p:sp>
      <p:sp>
        <p:nvSpPr>
          <p:cNvPr id="5" name="Rectangle 11">
            <a:extLst>
              <a:ext uri="{FF2B5EF4-FFF2-40B4-BE49-F238E27FC236}">
                <a16:creationId xmlns:a16="http://schemas.microsoft.com/office/drawing/2014/main" id="{C48A7903-DBE1-43BD-905E-55DB247564CB}"/>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13</a:t>
            </a:fld>
            <a:r>
              <a:rPr lang="es-ES" sz="1200" b="1" dirty="0">
                <a:solidFill>
                  <a:srgbClr val="FFFFFF"/>
                </a:solidFill>
                <a:latin typeface="Verdana" panose="020B0604030504040204" pitchFamily="34" charset="0"/>
              </a:rPr>
              <a:t> -</a:t>
            </a:r>
          </a:p>
        </p:txBody>
      </p:sp>
      <p:sp>
        <p:nvSpPr>
          <p:cNvPr id="6" name="Rectangle 5">
            <a:extLst>
              <a:ext uri="{FF2B5EF4-FFF2-40B4-BE49-F238E27FC236}">
                <a16:creationId xmlns:a16="http://schemas.microsoft.com/office/drawing/2014/main" id="{74DFE25A-050F-4914-B2E8-65E908C83E53}"/>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F9CBCD3B-0D81-4EEF-9F9F-DB3E28FFD393}"/>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9" name="TextBox 7">
            <a:extLst>
              <a:ext uri="{FF2B5EF4-FFF2-40B4-BE49-F238E27FC236}">
                <a16:creationId xmlns:a16="http://schemas.microsoft.com/office/drawing/2014/main" id="{7B9BC96D-6AC8-4249-9F3D-D92372DB1900}"/>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Sección 2</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0" name="Picture 4">
            <a:extLst>
              <a:ext uri="{FF2B5EF4-FFF2-40B4-BE49-F238E27FC236}">
                <a16:creationId xmlns:a16="http://schemas.microsoft.com/office/drawing/2014/main" id="{9E352179-95DE-4E37-9014-C7512F18C08A}"/>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28850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2" descr="Image result for arab league logo">
            <a:extLst>
              <a:ext uri="{FF2B5EF4-FFF2-40B4-BE49-F238E27FC236}">
                <a16:creationId xmlns:a16="http://schemas.microsoft.com/office/drawing/2014/main" id="{D78A7F6B-4E28-4ECD-8C18-ACBAE26673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0181" y="3168851"/>
            <a:ext cx="2559848" cy="1769495"/>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12" descr="ITU">
            <a:extLst>
              <a:ext uri="{FF2B5EF4-FFF2-40B4-BE49-F238E27FC236}">
                <a16:creationId xmlns:a16="http://schemas.microsoft.com/office/drawing/2014/main" id="{5DA9917B-E216-4A74-8859-D8085DE24C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7854" y="2752776"/>
            <a:ext cx="2358445" cy="2358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Panorama internacional</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 name="Picture 2" descr="https://encrypted-tbn3.gstatic.com/images?q=tbn:ANd9GcS8kc6MxOjYbIoUYYIAChLtSjGs_gPhuFMYixWcIwOKi5JQADMlVg">
            <a:extLst>
              <a:ext uri="{FF2B5EF4-FFF2-40B4-BE49-F238E27FC236}">
                <a16:creationId xmlns:a16="http://schemas.microsoft.com/office/drawing/2014/main" id="{C81FB9E9-DE1A-4145-A1B6-10FBC83A3A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3050" y="1217162"/>
            <a:ext cx="2358445" cy="190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20" descr="UNODC_logo">
            <a:extLst>
              <a:ext uri="{FF2B5EF4-FFF2-40B4-BE49-F238E27FC236}">
                <a16:creationId xmlns:a16="http://schemas.microsoft.com/office/drawing/2014/main" id="{A1F5BCB3-BDA0-40A9-99F8-4384D505186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53948" y="1194871"/>
            <a:ext cx="2253399" cy="1584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6" descr="http://upload.wikimedia.org/wikipedia/en/thumb/4/44/Shanghai_Cooperation_Organisation_(logo).svg/1024px-Shanghai_Cooperation_Organisation_(logo).svg.png">
            <a:extLst>
              <a:ext uri="{FF2B5EF4-FFF2-40B4-BE49-F238E27FC236}">
                <a16:creationId xmlns:a16="http://schemas.microsoft.com/office/drawing/2014/main" id="{AA8D8512-25CD-44EF-AA2B-6ADF9CB7A7C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32828" y="1227455"/>
            <a:ext cx="1755027" cy="1755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6" descr="https://encrypted-tbn2.gstatic.com/images?q=tbn:ANd9GcS-47cvYfUBHhv_YFWyDi1gecyRzh5G7zQH_UfPj54XZop_gOeknA">
            <a:extLst>
              <a:ext uri="{FF2B5EF4-FFF2-40B4-BE49-F238E27FC236}">
                <a16:creationId xmlns:a16="http://schemas.microsoft.com/office/drawing/2014/main" id="{1E94690C-C8D8-4D48-ACAD-220B4B2A77E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3168852"/>
            <a:ext cx="2896671" cy="1906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TextBox 49">
            <a:extLst>
              <a:ext uri="{FF2B5EF4-FFF2-40B4-BE49-F238E27FC236}">
                <a16:creationId xmlns:a16="http://schemas.microsoft.com/office/drawing/2014/main" id="{BCBA1499-AC44-4EF7-B09F-A083E25B5D8B}"/>
              </a:ext>
            </a:extLst>
          </p:cNvPr>
          <p:cNvSpPr txBox="1"/>
          <p:nvPr/>
        </p:nvSpPr>
        <p:spPr>
          <a:xfrm>
            <a:off x="161351" y="4917563"/>
            <a:ext cx="2543783" cy="1446550"/>
          </a:xfrm>
          <a:prstGeom prst="rect">
            <a:avLst/>
          </a:prstGeom>
          <a:noFill/>
        </p:spPr>
        <p:txBody>
          <a:bodyPr wrap="square" rtlCol="0">
            <a:spAutoFit/>
          </a:bodyPr>
          <a:lstStyle/>
          <a:p>
            <a:pPr algn="ctr"/>
            <a:r>
              <a:rPr lang="es-ES" sz="2200" b="1" i="1" dirty="0"/>
              <a:t>Ley Modelo de Delitos Informáticos </a:t>
            </a:r>
          </a:p>
          <a:p>
            <a:pPr algn="ctr"/>
            <a:endParaRPr lang="es-ES" sz="2200" b="1" i="1" dirty="0"/>
          </a:p>
          <a:p>
            <a:pPr algn="ctr"/>
            <a:r>
              <a:rPr lang="es-ES" sz="2200" b="1" i="1" dirty="0"/>
              <a:t>Plan de Harare</a:t>
            </a:r>
          </a:p>
        </p:txBody>
      </p:sp>
      <p:sp>
        <p:nvSpPr>
          <p:cNvPr id="52" name="TextBox 51">
            <a:extLst>
              <a:ext uri="{FF2B5EF4-FFF2-40B4-BE49-F238E27FC236}">
                <a16:creationId xmlns:a16="http://schemas.microsoft.com/office/drawing/2014/main" id="{4127EC5E-DEE0-4C52-9578-038BCC8A0668}"/>
              </a:ext>
            </a:extLst>
          </p:cNvPr>
          <p:cNvSpPr txBox="1"/>
          <p:nvPr/>
        </p:nvSpPr>
        <p:spPr>
          <a:xfrm>
            <a:off x="2866484" y="4869114"/>
            <a:ext cx="1771167" cy="1785104"/>
          </a:xfrm>
          <a:prstGeom prst="rect">
            <a:avLst/>
          </a:prstGeom>
          <a:noFill/>
        </p:spPr>
        <p:txBody>
          <a:bodyPr wrap="square" rtlCol="0">
            <a:spAutoFit/>
          </a:bodyPr>
          <a:lstStyle/>
          <a:p>
            <a:pPr algn="ctr"/>
            <a:r>
              <a:rPr lang="es-ES" sz="2200" b="1" i="1" dirty="0"/>
              <a:t>Modelos de la UIT:</a:t>
            </a:r>
          </a:p>
          <a:p>
            <a:pPr marL="285750" indent="-285750">
              <a:buFont typeface="Arial" panose="020B0604020202020204" pitchFamily="34" charset="0"/>
              <a:buChar char="•"/>
            </a:pPr>
            <a:r>
              <a:rPr lang="es-ES" sz="2200" b="1" dirty="0"/>
              <a:t>ICT4PAC</a:t>
            </a:r>
          </a:p>
          <a:p>
            <a:pPr marL="285750" indent="-285750">
              <a:buFont typeface="Arial" panose="020B0604020202020204" pitchFamily="34" charset="0"/>
              <a:buChar char="•"/>
            </a:pPr>
            <a:r>
              <a:rPr lang="es-ES" sz="2200" b="1" i="1" dirty="0"/>
              <a:t>SADC</a:t>
            </a:r>
          </a:p>
          <a:p>
            <a:pPr marL="285750" indent="-285750">
              <a:buFont typeface="Arial" panose="020B0604020202020204" pitchFamily="34" charset="0"/>
              <a:buChar char="•"/>
            </a:pPr>
            <a:r>
              <a:rPr lang="es-ES" sz="2200" b="1" i="1" dirty="0"/>
              <a:t>HIPCAR</a:t>
            </a:r>
          </a:p>
        </p:txBody>
      </p:sp>
      <p:pic>
        <p:nvPicPr>
          <p:cNvPr id="53" name="Picture 2" descr="https://encrypted-tbn1.gstatic.com/images?q=tbn:ANd9GcS-PUjVyE7OlcLxkjo1Wa6hn7qRvVRkEanvr7qBiuskAJLteLjvXw">
            <a:extLst>
              <a:ext uri="{FF2B5EF4-FFF2-40B4-BE49-F238E27FC236}">
                <a16:creationId xmlns:a16="http://schemas.microsoft.com/office/drawing/2014/main" id="{7A4DF52E-8B7A-44B6-92AB-6D60DF6A936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84406" y="3088897"/>
            <a:ext cx="1703469" cy="1989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TextBox 53">
            <a:extLst>
              <a:ext uri="{FF2B5EF4-FFF2-40B4-BE49-F238E27FC236}">
                <a16:creationId xmlns:a16="http://schemas.microsoft.com/office/drawing/2014/main" id="{B6EF2088-2153-47AE-B58D-EBDD70CE0D38}"/>
              </a:ext>
            </a:extLst>
          </p:cNvPr>
          <p:cNvSpPr txBox="1"/>
          <p:nvPr/>
        </p:nvSpPr>
        <p:spPr>
          <a:xfrm>
            <a:off x="4747861" y="5149253"/>
            <a:ext cx="2160239" cy="1323439"/>
          </a:xfrm>
          <a:prstGeom prst="rect">
            <a:avLst/>
          </a:prstGeom>
          <a:noFill/>
        </p:spPr>
        <p:txBody>
          <a:bodyPr wrap="square" rtlCol="0">
            <a:spAutoFit/>
          </a:bodyPr>
          <a:lstStyle/>
          <a:p>
            <a:pPr algn="ctr"/>
            <a:r>
              <a:rPr lang="es-ES" sz="2000" b="1" i="1" dirty="0"/>
              <a:t>Convención de Ciberseguridad y Protección de los Datos Personales</a:t>
            </a:r>
          </a:p>
        </p:txBody>
      </p:sp>
      <p:sp>
        <p:nvSpPr>
          <p:cNvPr id="56" name="TextBox 55">
            <a:extLst>
              <a:ext uri="{FF2B5EF4-FFF2-40B4-BE49-F238E27FC236}">
                <a16:creationId xmlns:a16="http://schemas.microsoft.com/office/drawing/2014/main" id="{5092036A-613E-46C6-8C4A-FAF11957DF03}"/>
              </a:ext>
            </a:extLst>
          </p:cNvPr>
          <p:cNvSpPr txBox="1"/>
          <p:nvPr/>
        </p:nvSpPr>
        <p:spPr>
          <a:xfrm>
            <a:off x="7027600" y="4869114"/>
            <a:ext cx="2016124" cy="1785104"/>
          </a:xfrm>
          <a:prstGeom prst="rect">
            <a:avLst/>
          </a:prstGeom>
          <a:noFill/>
        </p:spPr>
        <p:txBody>
          <a:bodyPr wrap="square" rtlCol="0">
            <a:spAutoFit/>
          </a:bodyPr>
          <a:lstStyle/>
          <a:p>
            <a:pPr algn="ctr"/>
            <a:r>
              <a:rPr lang="es-ES" sz="2200" b="1" i="1" dirty="0"/>
              <a:t>Convenio sobre la Lucha contra los Delitos Informáticos</a:t>
            </a:r>
          </a:p>
        </p:txBody>
      </p:sp>
    </p:spTree>
    <p:extLst>
      <p:ext uri="{BB962C8B-B14F-4D97-AF65-F5344CB8AC3E}">
        <p14:creationId xmlns:p14="http://schemas.microsoft.com/office/powerpoint/2010/main" val="34737925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Fundamentos de un tratado sobre ciberdelincuencia</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2">
            <a:extLst>
              <a:ext uri="{FF2B5EF4-FFF2-40B4-BE49-F238E27FC236}">
                <a16:creationId xmlns:a16="http://schemas.microsoft.com/office/drawing/2014/main" id="{1239CC4E-6B81-41D5-8FBA-98E336DBC65F}"/>
              </a:ext>
            </a:extLst>
          </p:cNvPr>
          <p:cNvSpPr>
            <a:spLocks noChangeArrowheads="1"/>
          </p:cNvSpPr>
          <p:nvPr/>
        </p:nvSpPr>
        <p:spPr bwMode="auto">
          <a:xfrm>
            <a:off x="467544" y="1328059"/>
            <a:ext cx="7992888" cy="529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285750" indent="-285750" algn="just" eaLnBrk="1" hangingPunct="1">
              <a:buFont typeface="Arial" panose="020B0604020202020204" pitchFamily="34" charset="0"/>
              <a:buChar char="•"/>
              <a:defRPr/>
            </a:pPr>
            <a:r>
              <a:rPr lang="es-ES" dirty="0">
                <a:latin typeface="Verdana" panose="020B0604030504040204" pitchFamily="34" charset="0"/>
              </a:rPr>
              <a:t>Instrumento </a:t>
            </a:r>
            <a:r>
              <a:rPr lang="es-ES" b="1" dirty="0">
                <a:latin typeface="Verdana" panose="020B0604030504040204" pitchFamily="34" charset="0"/>
              </a:rPr>
              <a:t>mundial</a:t>
            </a:r>
            <a:r>
              <a:rPr lang="es-ES" dirty="0">
                <a:latin typeface="Verdana" panose="020B0604030504040204" pitchFamily="34" charset="0"/>
              </a:rPr>
              <a:t> </a:t>
            </a:r>
          </a:p>
          <a:p>
            <a:pPr algn="just" eaLnBrk="1" hangingPunct="1">
              <a:defRPr/>
            </a:pPr>
            <a:r>
              <a:rPr lang="en-US" sz="2000" b="1" dirty="0">
                <a:latin typeface="Verdana" panose="020B0604030504040204" pitchFamily="34" charset="0"/>
              </a:rPr>
              <a:t>	</a:t>
            </a:r>
            <a:r>
              <a:rPr lang="es-ES" sz="2000" b="1" dirty="0">
                <a:latin typeface="Verdana" panose="020B0604030504040204" pitchFamily="34" charset="0"/>
              </a:rPr>
              <a:t>(Marco operativo, funcional)</a:t>
            </a:r>
            <a:endParaRPr lang="es-ES" b="1" dirty="0">
              <a:latin typeface="Verdana" panose="020B0604030504040204" pitchFamily="34" charset="0"/>
              <a:ea typeface="Verdana" panose="020B0604030504040204" pitchFamily="34" charset="0"/>
              <a:cs typeface="Verdana" panose="020B0604030504040204" pitchFamily="34" charset="0"/>
            </a:endParaRPr>
          </a:p>
          <a:p>
            <a:pPr marL="285750" indent="-285750" algn="just"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285750" indent="-285750" algn="just" eaLnBrk="1" hangingPunct="1">
              <a:buFont typeface="Arial" panose="020B0604020202020204" pitchFamily="34" charset="0"/>
              <a:buChar char="•"/>
              <a:defRPr/>
            </a:pPr>
            <a:r>
              <a:rPr lang="es-ES" dirty="0">
                <a:latin typeface="Verdana" panose="020B0604030504040204" pitchFamily="34" charset="0"/>
              </a:rPr>
              <a:t>Miembros:</a:t>
            </a:r>
          </a:p>
          <a:p>
            <a:pPr marL="1028700" lvl="1" algn="just" eaLnBrk="1" hangingPunct="1">
              <a:buFont typeface="Arial" panose="020B0604020202020204" pitchFamily="34" charset="0"/>
              <a:buChar char="•"/>
              <a:defRPr/>
            </a:pPr>
            <a:r>
              <a:rPr lang="es-ES" dirty="0">
                <a:latin typeface="Verdana" panose="020B0604030504040204" pitchFamily="34" charset="0"/>
              </a:rPr>
              <a:t>debe incluir </a:t>
            </a:r>
            <a:r>
              <a:rPr lang="es-ES" b="1" dirty="0">
                <a:latin typeface="Verdana" panose="020B0604030504040204" pitchFamily="34" charset="0"/>
              </a:rPr>
              <a:t>países con infraestructuras</a:t>
            </a:r>
          </a:p>
          <a:p>
            <a:pPr marL="285750" indent="-285750" algn="just"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285750" indent="-285750" algn="just" eaLnBrk="1" hangingPunct="1">
              <a:buFont typeface="Arial" panose="020B0604020202020204" pitchFamily="34" charset="0"/>
              <a:buChar char="•"/>
              <a:defRPr/>
            </a:pPr>
            <a:r>
              <a:rPr lang="es-ES" dirty="0">
                <a:latin typeface="Verdana" panose="020B0604030504040204" pitchFamily="34" charset="0"/>
              </a:rPr>
              <a:t>Definiciones</a:t>
            </a:r>
          </a:p>
          <a:p>
            <a:pPr marL="285750" indent="-285750" algn="just"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285750" indent="-285750" algn="just" eaLnBrk="1" hangingPunct="1">
              <a:buFont typeface="Arial" panose="020B0604020202020204" pitchFamily="34" charset="0"/>
              <a:buChar char="•"/>
              <a:defRPr/>
            </a:pPr>
            <a:r>
              <a:rPr lang="es-ES" dirty="0">
                <a:latin typeface="Verdana" panose="020B0604030504040204" pitchFamily="34" charset="0"/>
              </a:rPr>
              <a:t>Delitos</a:t>
            </a:r>
          </a:p>
          <a:p>
            <a:pPr marL="285750" indent="-285750" algn="just"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285750" indent="-285750" algn="just" eaLnBrk="1" hangingPunct="1">
              <a:buFont typeface="Arial" panose="020B0604020202020204" pitchFamily="34" charset="0"/>
              <a:buChar char="•"/>
              <a:defRPr/>
            </a:pPr>
            <a:r>
              <a:rPr lang="es-ES" dirty="0">
                <a:latin typeface="Verdana" panose="020B0604030504040204" pitchFamily="34" charset="0"/>
              </a:rPr>
              <a:t>Poderes procesales</a:t>
            </a:r>
          </a:p>
          <a:p>
            <a:pPr marL="285750" indent="-285750" algn="just"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285750" indent="-285750" algn="just" eaLnBrk="1" hangingPunct="1">
              <a:buFont typeface="Arial" panose="020B0604020202020204" pitchFamily="34" charset="0"/>
              <a:buChar char="•"/>
              <a:defRPr/>
            </a:pPr>
            <a:r>
              <a:rPr lang="es-ES" dirty="0">
                <a:latin typeface="Verdana" panose="020B0604030504040204" pitchFamily="34" charset="0"/>
              </a:rPr>
              <a:t>Mecanismo integral de cooperación internacional </a:t>
            </a:r>
            <a:r>
              <a:rPr lang="es-ES" b="1" dirty="0">
                <a:solidFill>
                  <a:srgbClr val="FF0000"/>
                </a:solidFill>
                <a:latin typeface="Verdana" panose="020B0604030504040204" pitchFamily="34" charset="0"/>
              </a:rPr>
              <a:t>jurídicamente vinculante</a:t>
            </a:r>
          </a:p>
        </p:txBody>
      </p:sp>
    </p:spTree>
    <p:extLst>
      <p:ext uri="{BB962C8B-B14F-4D97-AF65-F5344CB8AC3E}">
        <p14:creationId xmlns:p14="http://schemas.microsoft.com/office/powerpoint/2010/main" val="3184603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Fundamentos de un tratado sobre ciberdelincuencia</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2" name="Chart 1">
            <a:extLst>
              <a:ext uri="{FF2B5EF4-FFF2-40B4-BE49-F238E27FC236}">
                <a16:creationId xmlns:a16="http://schemas.microsoft.com/office/drawing/2014/main" id="{AC3B0D29-AEDF-43AE-A1BE-24943A245D6C}"/>
              </a:ext>
            </a:extLst>
          </p:cNvPr>
          <p:cNvGraphicFramePr/>
          <p:nvPr>
            <p:extLst>
              <p:ext uri="{D42A27DB-BD31-4B8C-83A1-F6EECF244321}">
                <p14:modId xmlns:p14="http://schemas.microsoft.com/office/powerpoint/2010/main" val="893075523"/>
              </p:ext>
            </p:extLst>
          </p:nvPr>
        </p:nvGraphicFramePr>
        <p:xfrm>
          <a:off x="-677475" y="827266"/>
          <a:ext cx="10498949" cy="598610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650215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DBB539BB-6F7A-4A8A-9BEC-AD108539548D}"/>
              </a:ext>
            </a:extLst>
          </p:cNvPr>
          <p:cNvGraphicFramePr/>
          <p:nvPr>
            <p:extLst>
              <p:ext uri="{D42A27DB-BD31-4B8C-83A1-F6EECF244321}">
                <p14:modId xmlns:p14="http://schemas.microsoft.com/office/powerpoint/2010/main" val="3695746180"/>
              </p:ext>
            </p:extLst>
          </p:nvPr>
        </p:nvGraphicFramePr>
        <p:xfrm>
          <a:off x="-677475" y="818006"/>
          <a:ext cx="10498949" cy="5986106"/>
        </p:xfrm>
        <a:graphic>
          <a:graphicData uri="http://schemas.openxmlformats.org/drawingml/2006/chart">
            <c:chart xmlns:c="http://schemas.openxmlformats.org/drawingml/2006/chart" xmlns:r="http://schemas.openxmlformats.org/officeDocument/2006/relationships" r:id="rId3"/>
          </a:graphicData>
        </a:graphic>
      </p:graphicFrame>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185861" y="190500"/>
            <a:ext cx="7850189"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Convenio de Budapest</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2" name="Chart 1">
            <a:extLst>
              <a:ext uri="{FF2B5EF4-FFF2-40B4-BE49-F238E27FC236}">
                <a16:creationId xmlns:a16="http://schemas.microsoft.com/office/drawing/2014/main" id="{AC3B0D29-AEDF-43AE-A1BE-24943A245D6C}"/>
              </a:ext>
            </a:extLst>
          </p:cNvPr>
          <p:cNvGraphicFramePr/>
          <p:nvPr>
            <p:extLst>
              <p:ext uri="{D42A27DB-BD31-4B8C-83A1-F6EECF244321}">
                <p14:modId xmlns:p14="http://schemas.microsoft.com/office/powerpoint/2010/main" val="3681894753"/>
              </p:ext>
            </p:extLst>
          </p:nvPr>
        </p:nvGraphicFramePr>
        <p:xfrm>
          <a:off x="-677475" y="827266"/>
          <a:ext cx="10498949" cy="5986106"/>
        </p:xfrm>
        <a:graphic>
          <a:graphicData uri="http://schemas.openxmlformats.org/drawingml/2006/chart">
            <c:chart xmlns:c="http://schemas.openxmlformats.org/drawingml/2006/chart" xmlns:r="http://schemas.openxmlformats.org/officeDocument/2006/relationships" r:id="rId5"/>
          </a:graphicData>
        </a:graphic>
      </p:graphicFrame>
      <p:pic>
        <p:nvPicPr>
          <p:cNvPr id="3" name="Picture 2" descr="Image result for council of europe">
            <a:extLst>
              <a:ext uri="{FF2B5EF4-FFF2-40B4-BE49-F238E27FC236}">
                <a16:creationId xmlns:a16="http://schemas.microsoft.com/office/drawing/2014/main" id="{C6CC947F-AEC5-4BEE-BD5F-899A09EDBE3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89173" y="1292613"/>
            <a:ext cx="1941130" cy="1551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3147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graphicEl>
                                              <a:chart seriesIdx="-4" categoryIdx="5" bldStep="category"/>
                                            </p:graphicEl>
                                          </p:spTgt>
                                        </p:tgtEl>
                                      </p:cBhvr>
                                    </p:animEffect>
                                    <p:set>
                                      <p:cBhvr>
                                        <p:cTn id="7" dur="1" fill="hold">
                                          <p:stCondLst>
                                            <p:cond delay="499"/>
                                          </p:stCondLst>
                                        </p:cTn>
                                        <p:tgtEl>
                                          <p:spTgt spid="2">
                                            <p:graphicEl>
                                              <a:chart seriesIdx="-4" categoryIdx="5" bldStep="category"/>
                                            </p:graphic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
                                            <p:graphicEl>
                                              <a:chart seriesIdx="-4" categoryIdx="4" bldStep="category"/>
                                            </p:graphicEl>
                                          </p:spTgt>
                                        </p:tgtEl>
                                      </p:cBhvr>
                                    </p:animEffect>
                                    <p:set>
                                      <p:cBhvr>
                                        <p:cTn id="12" dur="1" fill="hold">
                                          <p:stCondLst>
                                            <p:cond delay="499"/>
                                          </p:stCondLst>
                                        </p:cTn>
                                        <p:tgtEl>
                                          <p:spTgt spid="2">
                                            <p:graphicEl>
                                              <a:chart seriesIdx="-4" categoryIdx="4" bldStep="category"/>
                                            </p:graphic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
                                            <p:graphicEl>
                                              <a:chart seriesIdx="-4" categoryIdx="3" bldStep="category"/>
                                            </p:graphicEl>
                                          </p:spTgt>
                                        </p:tgtEl>
                                      </p:cBhvr>
                                    </p:animEffect>
                                    <p:set>
                                      <p:cBhvr>
                                        <p:cTn id="17" dur="1" fill="hold">
                                          <p:stCondLst>
                                            <p:cond delay="499"/>
                                          </p:stCondLst>
                                        </p:cTn>
                                        <p:tgtEl>
                                          <p:spTgt spid="2">
                                            <p:graphicEl>
                                              <a:chart seriesIdx="-4" categoryIdx="3" bldStep="category"/>
                                            </p:graphic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2">
                                            <p:graphicEl>
                                              <a:chart seriesIdx="-4" categoryIdx="2" bldStep="category"/>
                                            </p:graphicEl>
                                          </p:spTgt>
                                        </p:tgtEl>
                                      </p:cBhvr>
                                    </p:animEffect>
                                    <p:set>
                                      <p:cBhvr>
                                        <p:cTn id="22" dur="1" fill="hold">
                                          <p:stCondLst>
                                            <p:cond delay="499"/>
                                          </p:stCondLst>
                                        </p:cTn>
                                        <p:tgtEl>
                                          <p:spTgt spid="2">
                                            <p:graphicEl>
                                              <a:chart seriesIdx="-4" categoryIdx="2" bldStep="category"/>
                                            </p:graphicEl>
                                          </p:spTgt>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2">
                                            <p:graphicEl>
                                              <a:chart seriesIdx="-4" categoryIdx="1" bldStep="category"/>
                                            </p:graphicEl>
                                          </p:spTgt>
                                        </p:tgtEl>
                                      </p:cBhvr>
                                    </p:animEffect>
                                    <p:set>
                                      <p:cBhvr>
                                        <p:cTn id="27" dur="1" fill="hold">
                                          <p:stCondLst>
                                            <p:cond delay="499"/>
                                          </p:stCondLst>
                                        </p:cTn>
                                        <p:tgtEl>
                                          <p:spTgt spid="2">
                                            <p:graphicEl>
                                              <a:chart seriesIdx="-4" categoryIdx="1" bldStep="category"/>
                                            </p:graphicEl>
                                          </p:spTgt>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2">
                                            <p:graphicEl>
                                              <a:chart seriesIdx="-4" categoryIdx="0" bldStep="category"/>
                                            </p:graphicEl>
                                          </p:spTgt>
                                        </p:tgtEl>
                                      </p:cBhvr>
                                    </p:animEffect>
                                    <p:set>
                                      <p:cBhvr>
                                        <p:cTn id="32" dur="1" fill="hold">
                                          <p:stCondLst>
                                            <p:cond delay="499"/>
                                          </p:stCondLst>
                                        </p:cTn>
                                        <p:tgtEl>
                                          <p:spTgt spid="2">
                                            <p:graphicEl>
                                              <a:chart seriesIdx="-4" categoryIdx="0" bldStep="category"/>
                                            </p:graphic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Chart bld="category" animBg="0"/>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DBB539BB-6F7A-4A8A-9BEC-AD108539548D}"/>
              </a:ext>
            </a:extLst>
          </p:cNvPr>
          <p:cNvGraphicFramePr/>
          <p:nvPr>
            <p:extLst>
              <p:ext uri="{D42A27DB-BD31-4B8C-83A1-F6EECF244321}">
                <p14:modId xmlns:p14="http://schemas.microsoft.com/office/powerpoint/2010/main" val="1527237100"/>
              </p:ext>
            </p:extLst>
          </p:nvPr>
        </p:nvGraphicFramePr>
        <p:xfrm>
          <a:off x="-677475" y="818006"/>
          <a:ext cx="10498949" cy="59861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Chart 1">
            <a:extLst>
              <a:ext uri="{FF2B5EF4-FFF2-40B4-BE49-F238E27FC236}">
                <a16:creationId xmlns:a16="http://schemas.microsoft.com/office/drawing/2014/main" id="{AC3B0D29-AEDF-43AE-A1BE-24943A245D6C}"/>
              </a:ext>
            </a:extLst>
          </p:cNvPr>
          <p:cNvGraphicFramePr/>
          <p:nvPr>
            <p:extLst>
              <p:ext uri="{D42A27DB-BD31-4B8C-83A1-F6EECF244321}">
                <p14:modId xmlns:p14="http://schemas.microsoft.com/office/powerpoint/2010/main" val="652235390"/>
              </p:ext>
            </p:extLst>
          </p:nvPr>
        </p:nvGraphicFramePr>
        <p:xfrm>
          <a:off x="-677475" y="827266"/>
          <a:ext cx="10498949" cy="5986106"/>
        </p:xfrm>
        <a:graphic>
          <a:graphicData uri="http://schemas.openxmlformats.org/drawingml/2006/chart">
            <c:chart xmlns:c="http://schemas.openxmlformats.org/drawingml/2006/chart" xmlns:r="http://schemas.openxmlformats.org/officeDocument/2006/relationships" r:id="rId4"/>
          </a:graphicData>
        </a:graphic>
      </p:graphicFrame>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16632"/>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La Ley Modelo de la Commonwealth y el Plan de Harare  </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6" descr="https://encrypted-tbn2.gstatic.com/images?q=tbn:ANd9GcS-47cvYfUBHhv_YFWyDi1gecyRzh5G7zQH_UfPj54XZop_gOeknA">
            <a:extLst>
              <a:ext uri="{FF2B5EF4-FFF2-40B4-BE49-F238E27FC236}">
                <a16:creationId xmlns:a16="http://schemas.microsoft.com/office/drawing/2014/main" id="{748C9061-3FD7-42B9-ABAB-A97A16A958B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4011" y="1089029"/>
            <a:ext cx="2282531" cy="1290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9637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graphicEl>
                                              <a:chart seriesIdx="-4" categoryIdx="5" bldStep="category"/>
                                            </p:graphicEl>
                                          </p:spTgt>
                                        </p:tgtEl>
                                      </p:cBhvr>
                                    </p:animEffect>
                                    <p:set>
                                      <p:cBhvr>
                                        <p:cTn id="7" dur="1" fill="hold">
                                          <p:stCondLst>
                                            <p:cond delay="499"/>
                                          </p:stCondLst>
                                        </p:cTn>
                                        <p:tgtEl>
                                          <p:spTgt spid="2">
                                            <p:graphicEl>
                                              <a:chart seriesIdx="-4" categoryIdx="5" bldStep="category"/>
                                            </p:graphic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
                                            <p:graphicEl>
                                              <a:chart seriesIdx="-4" categoryIdx="4" bldStep="category"/>
                                            </p:graphicEl>
                                          </p:spTgt>
                                        </p:tgtEl>
                                      </p:cBhvr>
                                    </p:animEffect>
                                    <p:set>
                                      <p:cBhvr>
                                        <p:cTn id="12" dur="1" fill="hold">
                                          <p:stCondLst>
                                            <p:cond delay="499"/>
                                          </p:stCondLst>
                                        </p:cTn>
                                        <p:tgtEl>
                                          <p:spTgt spid="2">
                                            <p:graphicEl>
                                              <a:chart seriesIdx="-4" categoryIdx="4" bldStep="category"/>
                                            </p:graphic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
                                            <p:graphicEl>
                                              <a:chart seriesIdx="-4" categoryIdx="0" bldStep="category"/>
                                            </p:graphicEl>
                                          </p:spTgt>
                                        </p:tgtEl>
                                      </p:cBhvr>
                                    </p:animEffect>
                                    <p:set>
                                      <p:cBhvr>
                                        <p:cTn id="17" dur="1" fill="hold">
                                          <p:stCondLst>
                                            <p:cond delay="499"/>
                                          </p:stCondLst>
                                        </p:cTn>
                                        <p:tgtEl>
                                          <p:spTgt spid="2">
                                            <p:graphicEl>
                                              <a:chart seriesIdx="-4" categoryIdx="0" bldStep="category"/>
                                            </p:graphic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Chart bld="category" animBg="0"/>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DBB539BB-6F7A-4A8A-9BEC-AD108539548D}"/>
              </a:ext>
            </a:extLst>
          </p:cNvPr>
          <p:cNvGraphicFramePr/>
          <p:nvPr>
            <p:extLst>
              <p:ext uri="{D42A27DB-BD31-4B8C-83A1-F6EECF244321}">
                <p14:modId xmlns:p14="http://schemas.microsoft.com/office/powerpoint/2010/main" val="250020408"/>
              </p:ext>
            </p:extLst>
          </p:nvPr>
        </p:nvGraphicFramePr>
        <p:xfrm>
          <a:off x="-677475" y="818006"/>
          <a:ext cx="10498949" cy="59861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Chart 1">
            <a:extLst>
              <a:ext uri="{FF2B5EF4-FFF2-40B4-BE49-F238E27FC236}">
                <a16:creationId xmlns:a16="http://schemas.microsoft.com/office/drawing/2014/main" id="{AC3B0D29-AEDF-43AE-A1BE-24943A245D6C}"/>
              </a:ext>
            </a:extLst>
          </p:cNvPr>
          <p:cNvGraphicFramePr/>
          <p:nvPr>
            <p:extLst>
              <p:ext uri="{D42A27DB-BD31-4B8C-83A1-F6EECF244321}">
                <p14:modId xmlns:p14="http://schemas.microsoft.com/office/powerpoint/2010/main" val="3063459154"/>
              </p:ext>
            </p:extLst>
          </p:nvPr>
        </p:nvGraphicFramePr>
        <p:xfrm>
          <a:off x="-677475" y="827266"/>
          <a:ext cx="10498949" cy="5986106"/>
        </p:xfrm>
        <a:graphic>
          <a:graphicData uri="http://schemas.openxmlformats.org/drawingml/2006/chart">
            <c:chart xmlns:c="http://schemas.openxmlformats.org/drawingml/2006/chart" xmlns:r="http://schemas.openxmlformats.org/officeDocument/2006/relationships" r:id="rId4"/>
          </a:graphicData>
        </a:graphic>
      </p:graphicFrame>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Leyes modelo de la UIT</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12" descr="ITU">
            <a:extLst>
              <a:ext uri="{FF2B5EF4-FFF2-40B4-BE49-F238E27FC236}">
                <a16:creationId xmlns:a16="http://schemas.microsoft.com/office/drawing/2014/main" id="{129FE385-A644-4647-9C2F-73B329F75AB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57232" y="1079505"/>
            <a:ext cx="2005012"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2140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graphicEl>
                                              <a:chart seriesIdx="-4" categoryIdx="5" bldStep="category"/>
                                            </p:graphicEl>
                                          </p:spTgt>
                                        </p:tgtEl>
                                      </p:cBhvr>
                                    </p:animEffect>
                                    <p:set>
                                      <p:cBhvr>
                                        <p:cTn id="7" dur="1" fill="hold">
                                          <p:stCondLst>
                                            <p:cond delay="499"/>
                                          </p:stCondLst>
                                        </p:cTn>
                                        <p:tgtEl>
                                          <p:spTgt spid="2">
                                            <p:graphicEl>
                                              <a:chart seriesIdx="-4" categoryIdx="5" bldStep="category"/>
                                            </p:graphic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
                                            <p:graphicEl>
                                              <a:chart seriesIdx="-4" categoryIdx="0" bldStep="category"/>
                                            </p:graphicEl>
                                          </p:spTgt>
                                        </p:tgtEl>
                                      </p:cBhvr>
                                    </p:animEffect>
                                    <p:set>
                                      <p:cBhvr>
                                        <p:cTn id="12" dur="1" fill="hold">
                                          <p:stCondLst>
                                            <p:cond delay="499"/>
                                          </p:stCondLst>
                                        </p:cTn>
                                        <p:tgtEl>
                                          <p:spTgt spid="2">
                                            <p:graphicEl>
                                              <a:chart seriesIdx="-4" categoryIdx="0" bldStep="category"/>
                                            </p:graphic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Chart bld="category" animBg="0"/>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DBB539BB-6F7A-4A8A-9BEC-AD108539548D}"/>
              </a:ext>
            </a:extLst>
          </p:cNvPr>
          <p:cNvGraphicFramePr/>
          <p:nvPr>
            <p:extLst>
              <p:ext uri="{D42A27DB-BD31-4B8C-83A1-F6EECF244321}">
                <p14:modId xmlns:p14="http://schemas.microsoft.com/office/powerpoint/2010/main" val="1595242602"/>
              </p:ext>
            </p:extLst>
          </p:nvPr>
        </p:nvGraphicFramePr>
        <p:xfrm>
          <a:off x="-677475" y="818006"/>
          <a:ext cx="10498949" cy="59861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Chart 1">
            <a:extLst>
              <a:ext uri="{FF2B5EF4-FFF2-40B4-BE49-F238E27FC236}">
                <a16:creationId xmlns:a16="http://schemas.microsoft.com/office/drawing/2014/main" id="{AC3B0D29-AEDF-43AE-A1BE-24943A245D6C}"/>
              </a:ext>
            </a:extLst>
          </p:cNvPr>
          <p:cNvGraphicFramePr/>
          <p:nvPr>
            <p:extLst>
              <p:ext uri="{D42A27DB-BD31-4B8C-83A1-F6EECF244321}">
                <p14:modId xmlns:p14="http://schemas.microsoft.com/office/powerpoint/2010/main" val="276395366"/>
              </p:ext>
            </p:extLst>
          </p:nvPr>
        </p:nvGraphicFramePr>
        <p:xfrm>
          <a:off x="-677475" y="827266"/>
          <a:ext cx="10498949" cy="5986106"/>
        </p:xfrm>
        <a:graphic>
          <a:graphicData uri="http://schemas.openxmlformats.org/drawingml/2006/chart">
            <c:chart xmlns:c="http://schemas.openxmlformats.org/drawingml/2006/chart" xmlns:r="http://schemas.openxmlformats.org/officeDocument/2006/relationships" r:id="rId4"/>
          </a:graphicData>
        </a:graphic>
      </p:graphicFrame>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Convención de Malabo</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descr="https://encrypted-tbn1.gstatic.com/images?q=tbn:ANd9GcS-PUjVyE7OlcLxkjo1Wa6hn7qRvVRkEanvr7qBiuskAJLteLjvXw">
            <a:extLst>
              <a:ext uri="{FF2B5EF4-FFF2-40B4-BE49-F238E27FC236}">
                <a16:creationId xmlns:a16="http://schemas.microsoft.com/office/drawing/2014/main" id="{367E9485-9BD9-4949-9A50-75B0C0B3CBB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4392" y="1074741"/>
            <a:ext cx="2016125" cy="235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165B15CD-84A7-4D5B-9DAB-70AE1E2EBD62}"/>
              </a:ext>
            </a:extLst>
          </p:cNvPr>
          <p:cNvSpPr txBox="1"/>
          <p:nvPr/>
        </p:nvSpPr>
        <p:spPr>
          <a:xfrm>
            <a:off x="179512" y="1209526"/>
            <a:ext cx="2016125" cy="1477328"/>
          </a:xfrm>
          <a:prstGeom prst="rect">
            <a:avLst/>
          </a:prstGeom>
          <a:noFill/>
        </p:spPr>
        <p:txBody>
          <a:bodyPr wrap="square" rtlCol="0">
            <a:spAutoFit/>
          </a:bodyPr>
          <a:lstStyle/>
          <a:p>
            <a:pPr algn="just"/>
            <a:r>
              <a:rPr lang="es-ES" b="1" dirty="0">
                <a:latin typeface="Times New Roman" panose="02020603050405020304" pitchFamily="18" charset="0"/>
              </a:rPr>
              <a:t>La Convención de Malabo y el Convenio de Budapest son complementarios</a:t>
            </a:r>
            <a:endParaRPr lang="es-E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4485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graphicEl>
                                              <a:chart seriesIdx="-4" categoryIdx="5" bldStep="category"/>
                                            </p:graphicEl>
                                          </p:spTgt>
                                        </p:tgtEl>
                                      </p:cBhvr>
                                    </p:animEffect>
                                    <p:set>
                                      <p:cBhvr>
                                        <p:cTn id="7" dur="1" fill="hold">
                                          <p:stCondLst>
                                            <p:cond delay="499"/>
                                          </p:stCondLst>
                                        </p:cTn>
                                        <p:tgtEl>
                                          <p:spTgt spid="2">
                                            <p:graphicEl>
                                              <a:chart seriesIdx="-4" categoryIdx="5" bldStep="category"/>
                                            </p:graphic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
                                            <p:graphicEl>
                                              <a:chart seriesIdx="-4" categoryIdx="4" bldStep="category"/>
                                            </p:graphicEl>
                                          </p:spTgt>
                                        </p:tgtEl>
                                      </p:cBhvr>
                                    </p:animEffect>
                                    <p:set>
                                      <p:cBhvr>
                                        <p:cTn id="12" dur="1" fill="hold">
                                          <p:stCondLst>
                                            <p:cond delay="499"/>
                                          </p:stCondLst>
                                        </p:cTn>
                                        <p:tgtEl>
                                          <p:spTgt spid="2">
                                            <p:graphicEl>
                                              <a:chart seriesIdx="-4" categoryIdx="4" bldStep="category"/>
                                            </p:graphic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
                                            <p:graphicEl>
                                              <a:chart seriesIdx="-4" categoryIdx="0" bldStep="category"/>
                                            </p:graphicEl>
                                          </p:spTgt>
                                        </p:tgtEl>
                                      </p:cBhvr>
                                    </p:animEffect>
                                    <p:set>
                                      <p:cBhvr>
                                        <p:cTn id="17" dur="1" fill="hold">
                                          <p:stCondLst>
                                            <p:cond delay="499"/>
                                          </p:stCondLst>
                                        </p:cTn>
                                        <p:tgtEl>
                                          <p:spTgt spid="2">
                                            <p:graphicEl>
                                              <a:chart seriesIdx="-4" categoryIdx="0" bldStep="category"/>
                                            </p:graphic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Chart bld="category" animBg="0"/>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DBB539BB-6F7A-4A8A-9BEC-AD108539548D}"/>
              </a:ext>
            </a:extLst>
          </p:cNvPr>
          <p:cNvGraphicFramePr/>
          <p:nvPr>
            <p:extLst>
              <p:ext uri="{D42A27DB-BD31-4B8C-83A1-F6EECF244321}">
                <p14:modId xmlns:p14="http://schemas.microsoft.com/office/powerpoint/2010/main" val="965226320"/>
              </p:ext>
            </p:extLst>
          </p:nvPr>
        </p:nvGraphicFramePr>
        <p:xfrm>
          <a:off x="-677475" y="818006"/>
          <a:ext cx="10498949" cy="59861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Chart 1">
            <a:extLst>
              <a:ext uri="{FF2B5EF4-FFF2-40B4-BE49-F238E27FC236}">
                <a16:creationId xmlns:a16="http://schemas.microsoft.com/office/drawing/2014/main" id="{AC3B0D29-AEDF-43AE-A1BE-24943A245D6C}"/>
              </a:ext>
            </a:extLst>
          </p:cNvPr>
          <p:cNvGraphicFramePr/>
          <p:nvPr>
            <p:extLst>
              <p:ext uri="{D42A27DB-BD31-4B8C-83A1-F6EECF244321}">
                <p14:modId xmlns:p14="http://schemas.microsoft.com/office/powerpoint/2010/main" val="182708523"/>
              </p:ext>
            </p:extLst>
          </p:nvPr>
        </p:nvGraphicFramePr>
        <p:xfrm>
          <a:off x="-677475" y="827266"/>
          <a:ext cx="10498949" cy="5986106"/>
        </p:xfrm>
        <a:graphic>
          <a:graphicData uri="http://schemas.openxmlformats.org/drawingml/2006/chart">
            <c:chart xmlns:c="http://schemas.openxmlformats.org/drawingml/2006/chart" xmlns:r="http://schemas.openxmlformats.org/officeDocument/2006/relationships" r:id="rId4"/>
          </a:graphicData>
        </a:graphic>
      </p:graphicFrame>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Convención de la Liga Árabe</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a:extLst>
              <a:ext uri="{FF2B5EF4-FFF2-40B4-BE49-F238E27FC236}">
                <a16:creationId xmlns:a16="http://schemas.microsoft.com/office/drawing/2014/main" id="{165B15CD-84A7-4D5B-9DAB-70AE1E2EBD62}"/>
              </a:ext>
            </a:extLst>
          </p:cNvPr>
          <p:cNvSpPr txBox="1"/>
          <p:nvPr/>
        </p:nvSpPr>
        <p:spPr>
          <a:xfrm>
            <a:off x="179512" y="1209526"/>
            <a:ext cx="1944216" cy="2308324"/>
          </a:xfrm>
          <a:prstGeom prst="rect">
            <a:avLst/>
          </a:prstGeom>
          <a:noFill/>
        </p:spPr>
        <p:txBody>
          <a:bodyPr wrap="square" rtlCol="0">
            <a:spAutoFit/>
          </a:bodyPr>
          <a:lstStyle/>
          <a:p>
            <a:pPr algn="just"/>
            <a:r>
              <a:rPr lang="es-ES" b="1" dirty="0">
                <a:latin typeface="Times New Roman" panose="02020603050405020304" pitchFamily="18" charset="0"/>
              </a:rPr>
              <a:t>La Convención Árabe incorpora en gran medida las disposiciones del Convenio de Budapest, pero no es de carácter mundial. </a:t>
            </a:r>
            <a:endParaRPr lang="es-ES" b="1" dirty="0">
              <a:latin typeface="Times New Roman" panose="02020603050405020304" pitchFamily="18" charset="0"/>
              <a:cs typeface="Times New Roman" panose="02020603050405020304" pitchFamily="18" charset="0"/>
            </a:endParaRPr>
          </a:p>
        </p:txBody>
      </p:sp>
      <p:pic>
        <p:nvPicPr>
          <p:cNvPr id="3" name="Picture 2" descr="Image result for arab league logo">
            <a:extLst>
              <a:ext uri="{FF2B5EF4-FFF2-40B4-BE49-F238E27FC236}">
                <a16:creationId xmlns:a16="http://schemas.microsoft.com/office/drawing/2014/main" id="{2BFF9AD4-F555-40E2-843E-0AFA2C10E67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8264" y="1089026"/>
            <a:ext cx="2178274" cy="1505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035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graphicEl>
                                              <a:chart seriesIdx="-4" categoryIdx="5" bldStep="category"/>
                                            </p:graphicEl>
                                          </p:spTgt>
                                        </p:tgtEl>
                                      </p:cBhvr>
                                    </p:animEffect>
                                    <p:set>
                                      <p:cBhvr>
                                        <p:cTn id="7" dur="1" fill="hold">
                                          <p:stCondLst>
                                            <p:cond delay="499"/>
                                          </p:stCondLst>
                                        </p:cTn>
                                        <p:tgtEl>
                                          <p:spTgt spid="2">
                                            <p:graphicEl>
                                              <a:chart seriesIdx="-4" categoryIdx="5" bldStep="category"/>
                                            </p:graphic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
                                            <p:graphicEl>
                                              <a:chart seriesIdx="-4" categoryIdx="4" bldStep="category"/>
                                            </p:graphicEl>
                                          </p:spTgt>
                                        </p:tgtEl>
                                      </p:cBhvr>
                                    </p:animEffect>
                                    <p:set>
                                      <p:cBhvr>
                                        <p:cTn id="12" dur="1" fill="hold">
                                          <p:stCondLst>
                                            <p:cond delay="499"/>
                                          </p:stCondLst>
                                        </p:cTn>
                                        <p:tgtEl>
                                          <p:spTgt spid="2">
                                            <p:graphicEl>
                                              <a:chart seriesIdx="-4" categoryIdx="4" bldStep="category"/>
                                            </p:graphic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
                                            <p:graphicEl>
                                              <a:chart seriesIdx="-4" categoryIdx="3" bldStep="category"/>
                                            </p:graphicEl>
                                          </p:spTgt>
                                        </p:tgtEl>
                                      </p:cBhvr>
                                    </p:animEffect>
                                    <p:set>
                                      <p:cBhvr>
                                        <p:cTn id="17" dur="1" fill="hold">
                                          <p:stCondLst>
                                            <p:cond delay="499"/>
                                          </p:stCondLst>
                                        </p:cTn>
                                        <p:tgtEl>
                                          <p:spTgt spid="2">
                                            <p:graphicEl>
                                              <a:chart seriesIdx="-4" categoryIdx="3" bldStep="category"/>
                                            </p:graphic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2">
                                            <p:graphicEl>
                                              <a:chart seriesIdx="-4" categoryIdx="2" bldStep="category"/>
                                            </p:graphicEl>
                                          </p:spTgt>
                                        </p:tgtEl>
                                      </p:cBhvr>
                                    </p:animEffect>
                                    <p:set>
                                      <p:cBhvr>
                                        <p:cTn id="22" dur="1" fill="hold">
                                          <p:stCondLst>
                                            <p:cond delay="499"/>
                                          </p:stCondLst>
                                        </p:cTn>
                                        <p:tgtEl>
                                          <p:spTgt spid="2">
                                            <p:graphicEl>
                                              <a:chart seriesIdx="-4" categoryIdx="2" bldStep="category"/>
                                            </p:graphicEl>
                                          </p:spTgt>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2">
                                            <p:graphicEl>
                                              <a:chart seriesIdx="-4" categoryIdx="1" bldStep="category"/>
                                            </p:graphicEl>
                                          </p:spTgt>
                                        </p:tgtEl>
                                      </p:cBhvr>
                                    </p:animEffect>
                                    <p:set>
                                      <p:cBhvr>
                                        <p:cTn id="27" dur="1" fill="hold">
                                          <p:stCondLst>
                                            <p:cond delay="499"/>
                                          </p:stCondLst>
                                        </p:cTn>
                                        <p:tgtEl>
                                          <p:spTgt spid="2">
                                            <p:graphicEl>
                                              <a:chart seriesIdx="-4" categoryIdx="1" bldStep="category"/>
                                            </p:graphicEl>
                                          </p:spTgt>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2">
                                            <p:graphicEl>
                                              <a:chart seriesIdx="-4" categoryIdx="0" bldStep="category"/>
                                            </p:graphicEl>
                                          </p:spTgt>
                                        </p:tgtEl>
                                      </p:cBhvr>
                                    </p:animEffect>
                                    <p:set>
                                      <p:cBhvr>
                                        <p:cTn id="32" dur="1" fill="hold">
                                          <p:stCondLst>
                                            <p:cond delay="499"/>
                                          </p:stCondLst>
                                        </p:cTn>
                                        <p:tgtEl>
                                          <p:spTgt spid="2">
                                            <p:graphicEl>
                                              <a:chart seriesIdx="-4" categoryIdx="0" bldStep="category"/>
                                            </p:graphic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Chart bld="category" animBg="0"/>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a:xfrm>
            <a:off x="649288" y="4406900"/>
            <a:ext cx="7955160" cy="1362075"/>
          </a:xfrm>
        </p:spPr>
        <p:txBody>
          <a:bodyPr/>
          <a:lstStyle/>
          <a:p>
            <a:r>
              <a:rPr lang="es-ES" dirty="0">
                <a:latin typeface="Verdana" panose="020B0604030504040204" pitchFamily="34" charset="0"/>
              </a:rPr>
              <a:t>BENEFICIOS del Convenio de Budapest</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p:txBody>
          <a:bodyPr/>
          <a:lstStyle/>
          <a:p>
            <a:r>
              <a:rPr lang="es-ES" dirty="0">
                <a:latin typeface="Verdana" panose="020B0604030504040204" pitchFamily="34" charset="0"/>
              </a:rPr>
              <a:t>El Convenio de Budapest - Una visión general </a:t>
            </a:r>
          </a:p>
        </p:txBody>
      </p:sp>
      <p:sp>
        <p:nvSpPr>
          <p:cNvPr id="5" name="Rectangle 11">
            <a:extLst>
              <a:ext uri="{FF2B5EF4-FFF2-40B4-BE49-F238E27FC236}">
                <a16:creationId xmlns:a16="http://schemas.microsoft.com/office/drawing/2014/main" id="{C48A7903-DBE1-43BD-905E-55DB247564CB}"/>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22</a:t>
            </a:fld>
            <a:r>
              <a:rPr lang="es-ES" sz="1200" b="1" dirty="0">
                <a:solidFill>
                  <a:srgbClr val="FFFFFF"/>
                </a:solidFill>
                <a:latin typeface="Verdana" panose="020B0604030504040204" pitchFamily="34" charset="0"/>
              </a:rPr>
              <a:t> -</a:t>
            </a:r>
          </a:p>
        </p:txBody>
      </p:sp>
      <p:sp>
        <p:nvSpPr>
          <p:cNvPr id="6" name="Rectangle 5">
            <a:extLst>
              <a:ext uri="{FF2B5EF4-FFF2-40B4-BE49-F238E27FC236}">
                <a16:creationId xmlns:a16="http://schemas.microsoft.com/office/drawing/2014/main" id="{74DFE25A-050F-4914-B2E8-65E908C83E53}"/>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F9CBCD3B-0D81-4EEF-9F9F-DB3E28FFD393}"/>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9" name="TextBox 7">
            <a:extLst>
              <a:ext uri="{FF2B5EF4-FFF2-40B4-BE49-F238E27FC236}">
                <a16:creationId xmlns:a16="http://schemas.microsoft.com/office/drawing/2014/main" id="{7B9BC96D-6AC8-4249-9F3D-D92372DB1900}"/>
              </a:ext>
            </a:extLst>
          </p:cNvPr>
          <p:cNvSpPr txBox="1">
            <a:spLocks noChangeArrowheads="1"/>
          </p:cNvSpPr>
          <p:nvPr/>
        </p:nvSpPr>
        <p:spPr bwMode="auto">
          <a:xfrm>
            <a:off x="1403350" y="190500"/>
            <a:ext cx="7632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Sección 3</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0" name="Picture 4">
            <a:extLst>
              <a:ext uri="{FF2B5EF4-FFF2-40B4-BE49-F238E27FC236}">
                <a16:creationId xmlns:a16="http://schemas.microsoft.com/office/drawing/2014/main" id="{9E352179-95DE-4E37-9014-C7512F18C08A}"/>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834368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27384"/>
            <a:ext cx="7777162" cy="104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Beneficios del Convenio de Budapest</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8B527C83-5B8D-4395-A989-43BF2984B3E8}"/>
              </a:ext>
            </a:extLst>
          </p:cNvPr>
          <p:cNvPicPr>
            <a:picLocks noChangeAspect="1"/>
          </p:cNvPicPr>
          <p:nvPr/>
        </p:nvPicPr>
        <p:blipFill>
          <a:blip r:embed="rId4"/>
          <a:stretch>
            <a:fillRect/>
          </a:stretch>
        </p:blipFill>
        <p:spPr>
          <a:xfrm>
            <a:off x="842962" y="1358106"/>
            <a:ext cx="7458075" cy="4924425"/>
          </a:xfrm>
          <a:prstGeom prst="rect">
            <a:avLst/>
          </a:prstGeom>
        </p:spPr>
      </p:pic>
    </p:spTree>
    <p:extLst>
      <p:ext uri="{BB962C8B-B14F-4D97-AF65-F5344CB8AC3E}">
        <p14:creationId xmlns:p14="http://schemas.microsoft.com/office/powerpoint/2010/main" val="9241163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The benefits and impact of the Budapest Convention on cybercrime">
            <a:hlinkClick r:id="" action="ppaction://media"/>
            <a:extLst>
              <a:ext uri="{FF2B5EF4-FFF2-40B4-BE49-F238E27FC236}">
                <a16:creationId xmlns:a16="http://schemas.microsoft.com/office/drawing/2014/main" id="{071A6791-931A-459D-867E-324D333D3980}"/>
              </a:ext>
            </a:extLst>
          </p:cNvPr>
          <p:cNvPicPr>
            <a:picLocks noRot="1" noChangeAspect="1"/>
          </p:cNvPicPr>
          <p:nvPr>
            <a:videoFile r:link="rId1"/>
          </p:nvPr>
        </p:nvPicPr>
        <p:blipFill>
          <a:blip r:embed="rId4"/>
          <a:stretch>
            <a:fillRect/>
          </a:stretch>
        </p:blipFill>
        <p:spPr>
          <a:xfrm>
            <a:off x="0" y="1070469"/>
            <a:ext cx="9156041" cy="5517656"/>
          </a:xfrm>
          <a:prstGeom prst="rect">
            <a:avLst/>
          </a:prstGeom>
        </p:spPr>
      </p:pic>
      <p:sp>
        <p:nvSpPr>
          <p:cNvPr id="4" name="Rectangle 4">
            <a:extLst>
              <a:ext uri="{FF2B5EF4-FFF2-40B4-BE49-F238E27FC236}">
                <a16:creationId xmlns:a16="http://schemas.microsoft.com/office/drawing/2014/main" id="{1F66F396-ED76-4F97-86FD-925E2D131CA7}"/>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6" name="Rectangle 5">
            <a:extLst>
              <a:ext uri="{FF2B5EF4-FFF2-40B4-BE49-F238E27FC236}">
                <a16:creationId xmlns:a16="http://schemas.microsoft.com/office/drawing/2014/main" id="{1468B8B1-1E22-4B29-8E62-31DC7557123F}"/>
              </a:ext>
            </a:extLst>
          </p:cNvPr>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ectangle 4">
            <a:extLst>
              <a:ext uri="{FF2B5EF4-FFF2-40B4-BE49-F238E27FC236}">
                <a16:creationId xmlns:a16="http://schemas.microsoft.com/office/drawing/2014/main" id="{0BEB8CEF-FC56-4CC0-9C26-1FE7C3FCE870}"/>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10" name="TextBox 15">
            <a:extLst>
              <a:ext uri="{FF2B5EF4-FFF2-40B4-BE49-F238E27FC236}">
                <a16:creationId xmlns:a16="http://schemas.microsoft.com/office/drawing/2014/main" id="{DBD15328-735F-4993-8F08-9DF5BEB05217}"/>
              </a:ext>
            </a:extLst>
          </p:cNvPr>
          <p:cNvSpPr txBox="1">
            <a:spLocks noChangeArrowheads="1"/>
          </p:cNvSpPr>
          <p:nvPr/>
        </p:nvSpPr>
        <p:spPr bwMode="auto">
          <a:xfrm>
            <a:off x="1258888" y="-27384"/>
            <a:ext cx="7777162" cy="104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Beneficios del Convenio de Budapest</a:t>
            </a:r>
          </a:p>
        </p:txBody>
      </p:sp>
      <p:sp>
        <p:nvSpPr>
          <p:cNvPr id="12" name="Rectangle 11">
            <a:extLst>
              <a:ext uri="{FF2B5EF4-FFF2-40B4-BE49-F238E27FC236}">
                <a16:creationId xmlns:a16="http://schemas.microsoft.com/office/drawing/2014/main" id="{12C71536-C1C3-4A85-B32F-FFA5BEB58D8D}"/>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14" name="Picture 4">
            <a:extLst>
              <a:ext uri="{FF2B5EF4-FFF2-40B4-BE49-F238E27FC236}">
                <a16:creationId xmlns:a16="http://schemas.microsoft.com/office/drawing/2014/main" id="{EB5633E2-AA6C-4992-A6E7-DD99723EC7C2}"/>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2438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27384"/>
            <a:ext cx="7777162" cy="104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Mejoras en las legislaciones nacionales </a:t>
            </a:r>
          </a:p>
        </p:txBody>
      </p:sp>
      <p:sp>
        <p:nvSpPr>
          <p:cNvPr id="11" name="Rectangle 2"/>
          <p:cNvSpPr>
            <a:spLocks noChangeArrowheads="1"/>
          </p:cNvSpPr>
          <p:nvPr/>
        </p:nvSpPr>
        <p:spPr bwMode="auto">
          <a:xfrm>
            <a:off x="395536" y="1256108"/>
            <a:ext cx="8352928"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571500" indent="-571500" algn="just" eaLnBrk="1" hangingPunct="1">
              <a:buFont typeface="Arial" panose="020B0604020202020204" pitchFamily="34" charset="0"/>
              <a:buChar char="•"/>
              <a:defRPr/>
            </a:pPr>
            <a:r>
              <a:rPr lang="es-ES" sz="2600" dirty="0">
                <a:latin typeface="Verdana" panose="020B0604030504040204" pitchFamily="34" charset="0"/>
              </a:rPr>
              <a:t>El Convenio de Budapest tuvo una gran repercusión en la armonización de la legislación</a:t>
            </a:r>
          </a:p>
          <a:p>
            <a:pPr marL="571500" indent="-571500" algn="just" eaLnBrk="1" hangingPunct="1">
              <a:buFont typeface="Arial" panose="020B0604020202020204" pitchFamily="34" charset="0"/>
              <a:buChar char="•"/>
              <a:defRPr/>
            </a:pPr>
            <a:endParaRPr lang="es-ES" sz="26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600" dirty="0">
                <a:latin typeface="Verdana" panose="020B0604030504040204" pitchFamily="34" charset="0"/>
              </a:rPr>
              <a:t>Esta repercusión afecta tanto a los países que son Partes como a los que no lo son</a:t>
            </a:r>
          </a:p>
          <a:p>
            <a:pPr marL="571500" indent="-571500" algn="just" eaLnBrk="1" hangingPunct="1">
              <a:buFont typeface="Arial" panose="020B0604020202020204" pitchFamily="34" charset="0"/>
              <a:buChar char="•"/>
              <a:defRPr/>
            </a:pPr>
            <a:endParaRPr lang="es-ES" sz="26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600" dirty="0">
                <a:latin typeface="Verdana" panose="020B0604030504040204" pitchFamily="34" charset="0"/>
              </a:rPr>
              <a:t>Para valorar la repercusión del Convenio de Budapest en todo el mundo, se encuestó a un total de 193 Estados</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107968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Rectangle 144">
            <a:extLst>
              <a:ext uri="{FF2B5EF4-FFF2-40B4-BE49-F238E27FC236}">
                <a16:creationId xmlns:a16="http://schemas.microsoft.com/office/drawing/2014/main" id="{C35F155E-0823-437A-A020-47D0BD690D4B}"/>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47" name="Rectangle 146">
            <a:extLst>
              <a:ext uri="{FF2B5EF4-FFF2-40B4-BE49-F238E27FC236}">
                <a16:creationId xmlns:a16="http://schemas.microsoft.com/office/drawing/2014/main" id="{4BAB87DB-5437-4394-9B22-51E3E03D81C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149" name="TextBox 7">
            <a:extLst>
              <a:ext uri="{FF2B5EF4-FFF2-40B4-BE49-F238E27FC236}">
                <a16:creationId xmlns:a16="http://schemas.microsoft.com/office/drawing/2014/main" id="{07736E9A-7FBE-4865-B1C2-6D313232237E}"/>
              </a:ext>
            </a:extLst>
          </p:cNvPr>
          <p:cNvSpPr txBox="1">
            <a:spLocks noChangeArrowheads="1"/>
          </p:cNvSpPr>
          <p:nvPr/>
        </p:nvSpPr>
        <p:spPr bwMode="auto">
          <a:xfrm>
            <a:off x="1403350" y="190500"/>
            <a:ext cx="76327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b="1" dirty="0">
                <a:solidFill>
                  <a:schemeClr val="bg1"/>
                </a:solidFill>
                <a:latin typeface="Verdana" panose="020B0604030504040204" pitchFamily="34" charset="0"/>
              </a:rPr>
              <a:t>Alcance del Convenio de Budapest </a:t>
            </a:r>
          </a:p>
        </p:txBody>
      </p:sp>
      <p:pic>
        <p:nvPicPr>
          <p:cNvPr id="151" name="Picture 4">
            <a:extLst>
              <a:ext uri="{FF2B5EF4-FFF2-40B4-BE49-F238E27FC236}">
                <a16:creationId xmlns:a16="http://schemas.microsoft.com/office/drawing/2014/main" id="{B10BB37C-6B50-4990-91B5-11E730A1290C}"/>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90" name="TextBox 143">
            <a:extLst>
              <a:ext uri="{FF2B5EF4-FFF2-40B4-BE49-F238E27FC236}">
                <a16:creationId xmlns:a16="http://schemas.microsoft.com/office/drawing/2014/main" id="{77934F9D-D91F-4C44-A588-0147150AB2AB}"/>
              </a:ext>
            </a:extLst>
          </p:cNvPr>
          <p:cNvSpPr txBox="1">
            <a:spLocks noChangeArrowheads="1"/>
          </p:cNvSpPr>
          <p:nvPr/>
        </p:nvSpPr>
        <p:spPr bwMode="auto">
          <a:xfrm>
            <a:off x="288131" y="3622221"/>
            <a:ext cx="56419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r>
              <a:rPr lang="es-ES" sz="4800" b="1" dirty="0">
                <a:latin typeface="Verdana" charset="0"/>
              </a:rPr>
              <a:t>Más de 130</a:t>
            </a:r>
          </a:p>
        </p:txBody>
      </p:sp>
      <p:grpSp>
        <p:nvGrpSpPr>
          <p:cNvPr id="291" name="Group 290">
            <a:extLst>
              <a:ext uri="{FF2B5EF4-FFF2-40B4-BE49-F238E27FC236}">
                <a16:creationId xmlns:a16="http://schemas.microsoft.com/office/drawing/2014/main" id="{433ECFEB-1EC9-4C08-B6F6-1927ABC06009}"/>
              </a:ext>
            </a:extLst>
          </p:cNvPr>
          <p:cNvGrpSpPr>
            <a:grpSpLocks/>
          </p:cNvGrpSpPr>
          <p:nvPr/>
        </p:nvGrpSpPr>
        <p:grpSpPr bwMode="auto">
          <a:xfrm>
            <a:off x="359569" y="1180647"/>
            <a:ext cx="8424862" cy="3595692"/>
            <a:chOff x="-30650" y="0"/>
            <a:chExt cx="9372924" cy="4653136"/>
          </a:xfrm>
        </p:grpSpPr>
        <p:pic>
          <p:nvPicPr>
            <p:cNvPr id="312" name="Picture 311">
              <a:extLst>
                <a:ext uri="{FF2B5EF4-FFF2-40B4-BE49-F238E27FC236}">
                  <a16:creationId xmlns:a16="http://schemas.microsoft.com/office/drawing/2014/main" id="{F9C1ECD3-BF22-44D9-B885-292ABB7626D9}"/>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0650" y="0"/>
              <a:ext cx="9372924" cy="4653136"/>
            </a:xfrm>
            <a:prstGeom prst="rect">
              <a:avLst/>
            </a:prstGeom>
            <a:solidFill>
              <a:srgbClr val="FFFFFF"/>
            </a:solidFill>
            <a:ln w="3175">
              <a:solidFill>
                <a:schemeClr val="tx1"/>
              </a:solidFill>
              <a:miter lim="800000"/>
              <a:headEnd/>
              <a:tailEnd/>
            </a:ln>
          </p:spPr>
        </p:pic>
        <p:sp>
          <p:nvSpPr>
            <p:cNvPr id="313" name="Oval 312">
              <a:extLst>
                <a:ext uri="{FF2B5EF4-FFF2-40B4-BE49-F238E27FC236}">
                  <a16:creationId xmlns:a16="http://schemas.microsoft.com/office/drawing/2014/main" id="{47755DDC-D63B-48DE-B6FB-75C07D124822}"/>
                </a:ext>
              </a:extLst>
            </p:cNvPr>
            <p:cNvSpPr/>
            <p:nvPr/>
          </p:nvSpPr>
          <p:spPr>
            <a:xfrm>
              <a:off x="3741833" y="1262067"/>
              <a:ext cx="72411"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14" name="Oval 313">
              <a:extLst>
                <a:ext uri="{FF2B5EF4-FFF2-40B4-BE49-F238E27FC236}">
                  <a16:creationId xmlns:a16="http://schemas.microsoft.com/office/drawing/2014/main" id="{EF5CD548-4645-4837-96D0-F82C867B14C7}"/>
                </a:ext>
              </a:extLst>
            </p:cNvPr>
            <p:cNvSpPr/>
            <p:nvPr/>
          </p:nvSpPr>
          <p:spPr>
            <a:xfrm>
              <a:off x="3563452" y="1299419"/>
              <a:ext cx="72412" cy="72735"/>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15" name="Oval 314">
              <a:extLst>
                <a:ext uri="{FF2B5EF4-FFF2-40B4-BE49-F238E27FC236}">
                  <a16:creationId xmlns:a16="http://schemas.microsoft.com/office/drawing/2014/main" id="{EBD9667D-431E-431D-9A5B-DD8A24DD65FE}"/>
                </a:ext>
              </a:extLst>
            </p:cNvPr>
            <p:cNvSpPr/>
            <p:nvPr/>
          </p:nvSpPr>
          <p:spPr>
            <a:xfrm>
              <a:off x="3860164" y="1053688"/>
              <a:ext cx="72412"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16" name="Oval 315">
              <a:extLst>
                <a:ext uri="{FF2B5EF4-FFF2-40B4-BE49-F238E27FC236}">
                  <a16:creationId xmlns:a16="http://schemas.microsoft.com/office/drawing/2014/main" id="{E306CBBB-637E-472D-820A-0C2B929732BC}"/>
                </a:ext>
              </a:extLst>
            </p:cNvPr>
            <p:cNvSpPr/>
            <p:nvPr/>
          </p:nvSpPr>
          <p:spPr>
            <a:xfrm>
              <a:off x="4087997" y="1171639"/>
              <a:ext cx="72411" cy="7273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17" name="Oval 316">
              <a:extLst>
                <a:ext uri="{FF2B5EF4-FFF2-40B4-BE49-F238E27FC236}">
                  <a16:creationId xmlns:a16="http://schemas.microsoft.com/office/drawing/2014/main" id="{1A1CF357-B0F6-40FB-A6F6-623BB254CD99}"/>
                </a:ext>
              </a:extLst>
            </p:cNvPr>
            <p:cNvSpPr/>
            <p:nvPr/>
          </p:nvSpPr>
          <p:spPr>
            <a:xfrm>
              <a:off x="3743599" y="837446"/>
              <a:ext cx="72412"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18" name="Oval 317">
              <a:extLst>
                <a:ext uri="{FF2B5EF4-FFF2-40B4-BE49-F238E27FC236}">
                  <a16:creationId xmlns:a16="http://schemas.microsoft.com/office/drawing/2014/main" id="{6483BEA5-C990-42FB-980E-04DF808A3642}"/>
                </a:ext>
              </a:extLst>
            </p:cNvPr>
            <p:cNvSpPr/>
            <p:nvPr/>
          </p:nvSpPr>
          <p:spPr>
            <a:xfrm>
              <a:off x="3420395" y="548469"/>
              <a:ext cx="70646" cy="72735"/>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19" name="Oval 318">
              <a:extLst>
                <a:ext uri="{FF2B5EF4-FFF2-40B4-BE49-F238E27FC236}">
                  <a16:creationId xmlns:a16="http://schemas.microsoft.com/office/drawing/2014/main" id="{38338B4C-956F-4614-8558-BED6AB4A7E06}"/>
                </a:ext>
              </a:extLst>
            </p:cNvPr>
            <p:cNvSpPr/>
            <p:nvPr/>
          </p:nvSpPr>
          <p:spPr>
            <a:xfrm>
              <a:off x="3923745" y="908217"/>
              <a:ext cx="72412" cy="7273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20" name="Oval 319">
              <a:extLst>
                <a:ext uri="{FF2B5EF4-FFF2-40B4-BE49-F238E27FC236}">
                  <a16:creationId xmlns:a16="http://schemas.microsoft.com/office/drawing/2014/main" id="{39013724-FDA3-4553-B71C-AF7C53101510}"/>
                </a:ext>
              </a:extLst>
            </p:cNvPr>
            <p:cNvSpPr/>
            <p:nvPr/>
          </p:nvSpPr>
          <p:spPr>
            <a:xfrm>
              <a:off x="3895487" y="945568"/>
              <a:ext cx="72412"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21" name="Oval 320">
              <a:extLst>
                <a:ext uri="{FF2B5EF4-FFF2-40B4-BE49-F238E27FC236}">
                  <a16:creationId xmlns:a16="http://schemas.microsoft.com/office/drawing/2014/main" id="{59EC2014-5F5D-4D45-B626-055D6F5C9C95}"/>
                </a:ext>
              </a:extLst>
            </p:cNvPr>
            <p:cNvSpPr/>
            <p:nvPr/>
          </p:nvSpPr>
          <p:spPr>
            <a:xfrm>
              <a:off x="4042077" y="908217"/>
              <a:ext cx="72411" cy="7273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22" name="Oval 321">
              <a:extLst>
                <a:ext uri="{FF2B5EF4-FFF2-40B4-BE49-F238E27FC236}">
                  <a16:creationId xmlns:a16="http://schemas.microsoft.com/office/drawing/2014/main" id="{C6E85F30-60B5-49B2-98FE-563B103F190D}"/>
                </a:ext>
              </a:extLst>
            </p:cNvPr>
            <p:cNvSpPr/>
            <p:nvPr/>
          </p:nvSpPr>
          <p:spPr>
            <a:xfrm>
              <a:off x="3996158" y="1057620"/>
              <a:ext cx="72411"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23" name="Oval 322">
              <a:extLst>
                <a:ext uri="{FF2B5EF4-FFF2-40B4-BE49-F238E27FC236}">
                  <a16:creationId xmlns:a16="http://schemas.microsoft.com/office/drawing/2014/main" id="{DC55B290-0213-42E1-9A8F-3FBA9A2A3B35}"/>
                </a:ext>
              </a:extLst>
            </p:cNvPr>
            <p:cNvSpPr/>
            <p:nvPr/>
          </p:nvSpPr>
          <p:spPr>
            <a:xfrm>
              <a:off x="4619606" y="1016338"/>
              <a:ext cx="72412" cy="72735"/>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24" name="Oval 323">
              <a:extLst>
                <a:ext uri="{FF2B5EF4-FFF2-40B4-BE49-F238E27FC236}">
                  <a16:creationId xmlns:a16="http://schemas.microsoft.com/office/drawing/2014/main" id="{CB6031B8-1B23-479C-A490-E95B74968F82}"/>
                </a:ext>
              </a:extLst>
            </p:cNvPr>
            <p:cNvSpPr/>
            <p:nvPr/>
          </p:nvSpPr>
          <p:spPr>
            <a:xfrm>
              <a:off x="5004625" y="1267965"/>
              <a:ext cx="70646" cy="72735"/>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25" name="Oval 324">
              <a:extLst>
                <a:ext uri="{FF2B5EF4-FFF2-40B4-BE49-F238E27FC236}">
                  <a16:creationId xmlns:a16="http://schemas.microsoft.com/office/drawing/2014/main" id="{78889D9F-7A26-4EA1-B106-1FA4C484E0E7}"/>
                </a:ext>
              </a:extLst>
            </p:cNvPr>
            <p:cNvSpPr/>
            <p:nvPr/>
          </p:nvSpPr>
          <p:spPr>
            <a:xfrm>
              <a:off x="4859801" y="1197195"/>
              <a:ext cx="72412"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26" name="Oval 325">
              <a:extLst>
                <a:ext uri="{FF2B5EF4-FFF2-40B4-BE49-F238E27FC236}">
                  <a16:creationId xmlns:a16="http://schemas.microsoft.com/office/drawing/2014/main" id="{061A9F56-AC5E-4F3E-AC0B-D56C0A4F41EB}"/>
                </a:ext>
              </a:extLst>
            </p:cNvPr>
            <p:cNvSpPr/>
            <p:nvPr/>
          </p:nvSpPr>
          <p:spPr>
            <a:xfrm>
              <a:off x="4932214" y="1244375"/>
              <a:ext cx="72411"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27" name="Oval 326">
              <a:extLst>
                <a:ext uri="{FF2B5EF4-FFF2-40B4-BE49-F238E27FC236}">
                  <a16:creationId xmlns:a16="http://schemas.microsoft.com/office/drawing/2014/main" id="{C90F2D22-C5A1-4685-96BF-5A859A4861A1}"/>
                </a:ext>
              </a:extLst>
            </p:cNvPr>
            <p:cNvSpPr/>
            <p:nvPr/>
          </p:nvSpPr>
          <p:spPr>
            <a:xfrm>
              <a:off x="4428862" y="1100869"/>
              <a:ext cx="70646"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28" name="Oval 327">
              <a:extLst>
                <a:ext uri="{FF2B5EF4-FFF2-40B4-BE49-F238E27FC236}">
                  <a16:creationId xmlns:a16="http://schemas.microsoft.com/office/drawing/2014/main" id="{359F0B34-3569-456B-8714-E3901005AD95}"/>
                </a:ext>
              </a:extLst>
            </p:cNvPr>
            <p:cNvSpPr/>
            <p:nvPr/>
          </p:nvSpPr>
          <p:spPr>
            <a:xfrm>
              <a:off x="4497742" y="1059587"/>
              <a:ext cx="70646"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29" name="Oval 328">
              <a:extLst>
                <a:ext uri="{FF2B5EF4-FFF2-40B4-BE49-F238E27FC236}">
                  <a16:creationId xmlns:a16="http://schemas.microsoft.com/office/drawing/2014/main" id="{C3008DBB-819C-479B-B237-2F0D08004B2F}"/>
                </a:ext>
              </a:extLst>
            </p:cNvPr>
            <p:cNvSpPr/>
            <p:nvPr/>
          </p:nvSpPr>
          <p:spPr>
            <a:xfrm>
              <a:off x="4421798" y="1195229"/>
              <a:ext cx="72412" cy="7273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30" name="Oval 329">
              <a:extLst>
                <a:ext uri="{FF2B5EF4-FFF2-40B4-BE49-F238E27FC236}">
                  <a16:creationId xmlns:a16="http://schemas.microsoft.com/office/drawing/2014/main" id="{A5C2DCEE-924C-47E4-97AD-1E5581AFD238}"/>
                </a:ext>
              </a:extLst>
            </p:cNvPr>
            <p:cNvSpPr/>
            <p:nvPr/>
          </p:nvSpPr>
          <p:spPr>
            <a:xfrm>
              <a:off x="4349386" y="1224717"/>
              <a:ext cx="72411" cy="72735"/>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31" name="Oval 330">
              <a:extLst>
                <a:ext uri="{FF2B5EF4-FFF2-40B4-BE49-F238E27FC236}">
                  <a16:creationId xmlns:a16="http://schemas.microsoft.com/office/drawing/2014/main" id="{DF63BEB7-C812-4347-9D7D-011955075028}"/>
                </a:ext>
              </a:extLst>
            </p:cNvPr>
            <p:cNvSpPr/>
            <p:nvPr/>
          </p:nvSpPr>
          <p:spPr>
            <a:xfrm>
              <a:off x="4211627" y="1136254"/>
              <a:ext cx="72411" cy="7273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32" name="Oval 331">
              <a:extLst>
                <a:ext uri="{FF2B5EF4-FFF2-40B4-BE49-F238E27FC236}">
                  <a16:creationId xmlns:a16="http://schemas.microsoft.com/office/drawing/2014/main" id="{AE2DF2B0-1F9E-4DC2-941C-069D6D762D46}"/>
                </a:ext>
              </a:extLst>
            </p:cNvPr>
            <p:cNvSpPr/>
            <p:nvPr/>
          </p:nvSpPr>
          <p:spPr>
            <a:xfrm>
              <a:off x="4148046" y="1093005"/>
              <a:ext cx="72411"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33" name="Oval 332">
              <a:extLst>
                <a:ext uri="{FF2B5EF4-FFF2-40B4-BE49-F238E27FC236}">
                  <a16:creationId xmlns:a16="http://schemas.microsoft.com/office/drawing/2014/main" id="{9671C580-854E-4136-BEF7-FBB474337BA9}"/>
                </a:ext>
              </a:extLst>
            </p:cNvPr>
            <p:cNvSpPr/>
            <p:nvPr/>
          </p:nvSpPr>
          <p:spPr>
            <a:xfrm>
              <a:off x="4314063" y="1144117"/>
              <a:ext cx="72411" cy="7273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34" name="Oval 333">
              <a:extLst>
                <a:ext uri="{FF2B5EF4-FFF2-40B4-BE49-F238E27FC236}">
                  <a16:creationId xmlns:a16="http://schemas.microsoft.com/office/drawing/2014/main" id="{65A6A9E9-1FF6-4442-9005-41FDB59E7BB1}"/>
                </a:ext>
              </a:extLst>
            </p:cNvPr>
            <p:cNvSpPr/>
            <p:nvPr/>
          </p:nvSpPr>
          <p:spPr>
            <a:xfrm>
              <a:off x="4125086" y="1051723"/>
              <a:ext cx="72412" cy="72735"/>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35" name="Oval 334">
              <a:extLst>
                <a:ext uri="{FF2B5EF4-FFF2-40B4-BE49-F238E27FC236}">
                  <a16:creationId xmlns:a16="http://schemas.microsoft.com/office/drawing/2014/main" id="{6C94FE8D-E630-47E4-AE31-2BF8F322531B}"/>
                </a:ext>
              </a:extLst>
            </p:cNvPr>
            <p:cNvSpPr/>
            <p:nvPr/>
          </p:nvSpPr>
          <p:spPr>
            <a:xfrm>
              <a:off x="4276974" y="992748"/>
              <a:ext cx="72412" cy="72735"/>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36" name="Oval 335">
              <a:extLst>
                <a:ext uri="{FF2B5EF4-FFF2-40B4-BE49-F238E27FC236}">
                  <a16:creationId xmlns:a16="http://schemas.microsoft.com/office/drawing/2014/main" id="{981E4949-7309-436F-BC2B-6585EDFE7FA3}"/>
                </a:ext>
              </a:extLst>
            </p:cNvPr>
            <p:cNvSpPr/>
            <p:nvPr/>
          </p:nvSpPr>
          <p:spPr>
            <a:xfrm>
              <a:off x="4276974" y="1053688"/>
              <a:ext cx="72412"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37" name="Oval 336">
              <a:extLst>
                <a:ext uri="{FF2B5EF4-FFF2-40B4-BE49-F238E27FC236}">
                  <a16:creationId xmlns:a16="http://schemas.microsoft.com/office/drawing/2014/main" id="{80B9A2AC-5A42-4E5F-84F1-81D016822952}"/>
                </a:ext>
              </a:extLst>
            </p:cNvPr>
            <p:cNvSpPr/>
            <p:nvPr/>
          </p:nvSpPr>
          <p:spPr>
            <a:xfrm>
              <a:off x="4268144" y="1189332"/>
              <a:ext cx="72411" cy="72735"/>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38" name="Oval 337">
              <a:extLst>
                <a:ext uri="{FF2B5EF4-FFF2-40B4-BE49-F238E27FC236}">
                  <a16:creationId xmlns:a16="http://schemas.microsoft.com/office/drawing/2014/main" id="{76621665-2152-4083-9394-DC97BC5C3B19}"/>
                </a:ext>
              </a:extLst>
            </p:cNvPr>
            <p:cNvSpPr/>
            <p:nvPr/>
          </p:nvSpPr>
          <p:spPr>
            <a:xfrm>
              <a:off x="4308764" y="1244375"/>
              <a:ext cx="72412"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39" name="Oval 338">
              <a:extLst>
                <a:ext uri="{FF2B5EF4-FFF2-40B4-BE49-F238E27FC236}">
                  <a16:creationId xmlns:a16="http://schemas.microsoft.com/office/drawing/2014/main" id="{4FE39DA1-A9A9-46B5-91CE-918787147064}"/>
                </a:ext>
              </a:extLst>
            </p:cNvPr>
            <p:cNvSpPr/>
            <p:nvPr/>
          </p:nvSpPr>
          <p:spPr>
            <a:xfrm>
              <a:off x="4020884" y="621204"/>
              <a:ext cx="70646"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40" name="Oval 339">
              <a:extLst>
                <a:ext uri="{FF2B5EF4-FFF2-40B4-BE49-F238E27FC236}">
                  <a16:creationId xmlns:a16="http://schemas.microsoft.com/office/drawing/2014/main" id="{E892D612-4F81-46F0-BF18-4F40FE405928}"/>
                </a:ext>
              </a:extLst>
            </p:cNvPr>
            <p:cNvSpPr/>
            <p:nvPr/>
          </p:nvSpPr>
          <p:spPr>
            <a:xfrm>
              <a:off x="4386475" y="613341"/>
              <a:ext cx="70646"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41" name="Oval 340">
              <a:extLst>
                <a:ext uri="{FF2B5EF4-FFF2-40B4-BE49-F238E27FC236}">
                  <a16:creationId xmlns:a16="http://schemas.microsoft.com/office/drawing/2014/main" id="{877ABA36-F250-4DEA-A4F7-8F535183675D}"/>
                </a:ext>
              </a:extLst>
            </p:cNvPr>
            <p:cNvSpPr/>
            <p:nvPr/>
          </p:nvSpPr>
          <p:spPr>
            <a:xfrm>
              <a:off x="4391774" y="699838"/>
              <a:ext cx="72411"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42" name="Oval 341">
              <a:extLst>
                <a:ext uri="{FF2B5EF4-FFF2-40B4-BE49-F238E27FC236}">
                  <a16:creationId xmlns:a16="http://schemas.microsoft.com/office/drawing/2014/main" id="{6BAACC6C-94C1-4614-894C-8F43FBDA0B17}"/>
                </a:ext>
              </a:extLst>
            </p:cNvPr>
            <p:cNvSpPr/>
            <p:nvPr/>
          </p:nvSpPr>
          <p:spPr>
            <a:xfrm>
              <a:off x="4388242" y="760779"/>
              <a:ext cx="70646" cy="72735"/>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43" name="Oval 342">
              <a:extLst>
                <a:ext uri="{FF2B5EF4-FFF2-40B4-BE49-F238E27FC236}">
                  <a16:creationId xmlns:a16="http://schemas.microsoft.com/office/drawing/2014/main" id="{24708DC5-0520-4F7F-A11F-71BCB4873987}"/>
                </a:ext>
              </a:extLst>
            </p:cNvPr>
            <p:cNvSpPr/>
            <p:nvPr/>
          </p:nvSpPr>
          <p:spPr>
            <a:xfrm>
              <a:off x="4342322" y="780438"/>
              <a:ext cx="72411"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44" name="Oval 343">
              <a:extLst>
                <a:ext uri="{FF2B5EF4-FFF2-40B4-BE49-F238E27FC236}">
                  <a16:creationId xmlns:a16="http://schemas.microsoft.com/office/drawing/2014/main" id="{1099D5C5-9110-416C-856C-D4C7544B1921}"/>
                </a:ext>
              </a:extLst>
            </p:cNvPr>
            <p:cNvSpPr/>
            <p:nvPr/>
          </p:nvSpPr>
          <p:spPr>
            <a:xfrm>
              <a:off x="4020884" y="770608"/>
              <a:ext cx="70646" cy="7273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45" name="Oval 344">
              <a:extLst>
                <a:ext uri="{FF2B5EF4-FFF2-40B4-BE49-F238E27FC236}">
                  <a16:creationId xmlns:a16="http://schemas.microsoft.com/office/drawing/2014/main" id="{B68D6538-36B4-4FC3-85BE-6C058C9103D0}"/>
                </a:ext>
              </a:extLst>
            </p:cNvPr>
            <p:cNvSpPr/>
            <p:nvPr/>
          </p:nvSpPr>
          <p:spPr>
            <a:xfrm>
              <a:off x="4254015" y="872831"/>
              <a:ext cx="70646" cy="7273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46" name="Oval 345">
              <a:extLst>
                <a:ext uri="{FF2B5EF4-FFF2-40B4-BE49-F238E27FC236}">
                  <a16:creationId xmlns:a16="http://schemas.microsoft.com/office/drawing/2014/main" id="{050FC20E-5CE2-43B4-BC44-A1008A55B474}"/>
                </a:ext>
              </a:extLst>
            </p:cNvPr>
            <p:cNvSpPr/>
            <p:nvPr/>
          </p:nvSpPr>
          <p:spPr>
            <a:xfrm>
              <a:off x="4163941" y="957363"/>
              <a:ext cx="72412" cy="70770"/>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47" name="Oval 346">
              <a:extLst>
                <a:ext uri="{FF2B5EF4-FFF2-40B4-BE49-F238E27FC236}">
                  <a16:creationId xmlns:a16="http://schemas.microsoft.com/office/drawing/2014/main" id="{513F8D11-2F04-45C4-80DD-A7FDFA048D8F}"/>
                </a:ext>
              </a:extLst>
            </p:cNvPr>
            <p:cNvSpPr/>
            <p:nvPr/>
          </p:nvSpPr>
          <p:spPr>
            <a:xfrm>
              <a:off x="4148046" y="648726"/>
              <a:ext cx="72411" cy="72737"/>
            </a:xfrm>
            <a:prstGeom prst="ellipse">
              <a:avLst/>
            </a:prstGeom>
            <a:solidFill>
              <a:srgbClr val="6699FF"/>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48" name="Oval 347">
              <a:extLst>
                <a:ext uri="{FF2B5EF4-FFF2-40B4-BE49-F238E27FC236}">
                  <a16:creationId xmlns:a16="http://schemas.microsoft.com/office/drawing/2014/main" id="{5A22E7B2-7CE4-4D7B-AD19-CFB17BB654E5}"/>
                </a:ext>
              </a:extLst>
            </p:cNvPr>
            <p:cNvSpPr/>
            <p:nvPr/>
          </p:nvSpPr>
          <p:spPr>
            <a:xfrm>
              <a:off x="3600541" y="870866"/>
              <a:ext cx="70646" cy="72735"/>
            </a:xfrm>
            <a:prstGeom prst="ellipse">
              <a:avLst/>
            </a:prstGeom>
            <a:solidFill>
              <a:srgbClr val="6699FF"/>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49" name="Oval 348">
              <a:extLst>
                <a:ext uri="{FF2B5EF4-FFF2-40B4-BE49-F238E27FC236}">
                  <a16:creationId xmlns:a16="http://schemas.microsoft.com/office/drawing/2014/main" id="{997FA1BE-9953-4589-A39D-20202248426D}"/>
                </a:ext>
              </a:extLst>
            </p:cNvPr>
            <p:cNvSpPr/>
            <p:nvPr/>
          </p:nvSpPr>
          <p:spPr>
            <a:xfrm>
              <a:off x="4658461" y="1317111"/>
              <a:ext cx="70646" cy="70770"/>
            </a:xfrm>
            <a:prstGeom prst="ellipse">
              <a:avLst/>
            </a:prstGeom>
            <a:solidFill>
              <a:srgbClr val="0000FF"/>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50" name="Oval 349">
              <a:extLst>
                <a:ext uri="{FF2B5EF4-FFF2-40B4-BE49-F238E27FC236}">
                  <a16:creationId xmlns:a16="http://schemas.microsoft.com/office/drawing/2014/main" id="{5BBA3DE3-C067-487F-8932-3D46A422D9D4}"/>
                </a:ext>
              </a:extLst>
            </p:cNvPr>
            <p:cNvSpPr/>
            <p:nvPr/>
          </p:nvSpPr>
          <p:spPr>
            <a:xfrm>
              <a:off x="1115577" y="1317111"/>
              <a:ext cx="72412" cy="70770"/>
            </a:xfrm>
            <a:prstGeom prst="ellipse">
              <a:avLst/>
            </a:prstGeom>
            <a:solidFill>
              <a:srgbClr val="000099"/>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51" name="Oval 350">
              <a:extLst>
                <a:ext uri="{FF2B5EF4-FFF2-40B4-BE49-F238E27FC236}">
                  <a16:creationId xmlns:a16="http://schemas.microsoft.com/office/drawing/2014/main" id="{2E3F3368-AC49-408F-9813-7476552566AB}"/>
                </a:ext>
              </a:extLst>
            </p:cNvPr>
            <p:cNvSpPr/>
            <p:nvPr/>
          </p:nvSpPr>
          <p:spPr>
            <a:xfrm>
              <a:off x="1763752" y="1989427"/>
              <a:ext cx="72411"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52" name="Oval 351">
              <a:extLst>
                <a:ext uri="{FF2B5EF4-FFF2-40B4-BE49-F238E27FC236}">
                  <a16:creationId xmlns:a16="http://schemas.microsoft.com/office/drawing/2014/main" id="{87DF7A96-5976-4EFA-8D96-13E2DA459949}"/>
                </a:ext>
              </a:extLst>
            </p:cNvPr>
            <p:cNvSpPr/>
            <p:nvPr/>
          </p:nvSpPr>
          <p:spPr>
            <a:xfrm>
              <a:off x="7452500" y="1413437"/>
              <a:ext cx="72412"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53" name="Oval 352">
              <a:extLst>
                <a:ext uri="{FF2B5EF4-FFF2-40B4-BE49-F238E27FC236}">
                  <a16:creationId xmlns:a16="http://schemas.microsoft.com/office/drawing/2014/main" id="{694BAC02-E5B8-4F37-869C-35493E304227}"/>
                </a:ext>
              </a:extLst>
            </p:cNvPr>
            <p:cNvSpPr/>
            <p:nvPr/>
          </p:nvSpPr>
          <p:spPr>
            <a:xfrm>
              <a:off x="7480759" y="3357649"/>
              <a:ext cx="70646"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54" name="Oval 353">
              <a:extLst>
                <a:ext uri="{FF2B5EF4-FFF2-40B4-BE49-F238E27FC236}">
                  <a16:creationId xmlns:a16="http://schemas.microsoft.com/office/drawing/2014/main" id="{94BE3FAC-4B3F-44DB-B825-4262C4444187}"/>
                </a:ext>
              </a:extLst>
            </p:cNvPr>
            <p:cNvSpPr/>
            <p:nvPr/>
          </p:nvSpPr>
          <p:spPr>
            <a:xfrm>
              <a:off x="4428862" y="3501156"/>
              <a:ext cx="70646" cy="72735"/>
            </a:xfrm>
            <a:prstGeom prst="ellipse">
              <a:avLst/>
            </a:prstGeom>
            <a:solidFill>
              <a:srgbClr val="6699FF"/>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55" name="Oval 354">
              <a:extLst>
                <a:ext uri="{FF2B5EF4-FFF2-40B4-BE49-F238E27FC236}">
                  <a16:creationId xmlns:a16="http://schemas.microsoft.com/office/drawing/2014/main" id="{D9A517A1-E51A-46B7-AF20-A36713E6F5F7}"/>
                </a:ext>
              </a:extLst>
            </p:cNvPr>
            <p:cNvSpPr/>
            <p:nvPr/>
          </p:nvSpPr>
          <p:spPr>
            <a:xfrm>
              <a:off x="1260400" y="796164"/>
              <a:ext cx="70646" cy="72735"/>
            </a:xfrm>
            <a:prstGeom prst="ellipse">
              <a:avLst/>
            </a:prstGeom>
            <a:solidFill>
              <a:srgbClr val="000099"/>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56" name="Oval 355">
              <a:extLst>
                <a:ext uri="{FF2B5EF4-FFF2-40B4-BE49-F238E27FC236}">
                  <a16:creationId xmlns:a16="http://schemas.microsoft.com/office/drawing/2014/main" id="{3F3EAC06-3276-45BB-A078-0AC52F847F51}"/>
                </a:ext>
              </a:extLst>
            </p:cNvPr>
            <p:cNvSpPr/>
            <p:nvPr/>
          </p:nvSpPr>
          <p:spPr>
            <a:xfrm>
              <a:off x="3932576" y="980953"/>
              <a:ext cx="72411" cy="72735"/>
            </a:xfrm>
            <a:prstGeom prst="ellipse">
              <a:avLst/>
            </a:prstGeom>
            <a:solidFill>
              <a:srgbClr val="0000FF"/>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57" name="Oval 356">
              <a:extLst>
                <a:ext uri="{FF2B5EF4-FFF2-40B4-BE49-F238E27FC236}">
                  <a16:creationId xmlns:a16="http://schemas.microsoft.com/office/drawing/2014/main" id="{DDC7302A-8E18-4F8C-B91A-B29F15D694F3}"/>
                </a:ext>
              </a:extLst>
            </p:cNvPr>
            <p:cNvSpPr/>
            <p:nvPr/>
          </p:nvSpPr>
          <p:spPr>
            <a:xfrm>
              <a:off x="4359983" y="1317111"/>
              <a:ext cx="72411" cy="70770"/>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58" name="Oval 357">
              <a:extLst>
                <a:ext uri="{FF2B5EF4-FFF2-40B4-BE49-F238E27FC236}">
                  <a16:creationId xmlns:a16="http://schemas.microsoft.com/office/drawing/2014/main" id="{8FE0F9CF-BCDB-4263-9E24-B1B4E232060A}"/>
                </a:ext>
              </a:extLst>
            </p:cNvPr>
            <p:cNvSpPr/>
            <p:nvPr/>
          </p:nvSpPr>
          <p:spPr>
            <a:xfrm>
              <a:off x="970753" y="1952076"/>
              <a:ext cx="72412" cy="72735"/>
            </a:xfrm>
            <a:prstGeom prst="ellipse">
              <a:avLst/>
            </a:prstGeom>
            <a:solidFill>
              <a:srgbClr val="00B0F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59" name="Oval 358">
              <a:extLst>
                <a:ext uri="{FF2B5EF4-FFF2-40B4-BE49-F238E27FC236}">
                  <a16:creationId xmlns:a16="http://schemas.microsoft.com/office/drawing/2014/main" id="{76A9B482-4955-42C1-BE24-E5FEF07B87E5}"/>
                </a:ext>
              </a:extLst>
            </p:cNvPr>
            <p:cNvSpPr/>
            <p:nvPr/>
          </p:nvSpPr>
          <p:spPr>
            <a:xfrm>
              <a:off x="1475870" y="2290200"/>
              <a:ext cx="72412" cy="72735"/>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60" name="Oval 359">
              <a:extLst>
                <a:ext uri="{FF2B5EF4-FFF2-40B4-BE49-F238E27FC236}">
                  <a16:creationId xmlns:a16="http://schemas.microsoft.com/office/drawing/2014/main" id="{308494E0-4A82-40F3-BDAA-8A805310E43A}"/>
                </a:ext>
              </a:extLst>
            </p:cNvPr>
            <p:cNvSpPr/>
            <p:nvPr/>
          </p:nvSpPr>
          <p:spPr>
            <a:xfrm>
              <a:off x="1339878" y="2254815"/>
              <a:ext cx="72411" cy="72735"/>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61" name="Oval 360">
              <a:extLst>
                <a:ext uri="{FF2B5EF4-FFF2-40B4-BE49-F238E27FC236}">
                  <a16:creationId xmlns:a16="http://schemas.microsoft.com/office/drawing/2014/main" id="{3B7C08CA-36A6-470B-9ED9-E7607CD20137}"/>
                </a:ext>
              </a:extLst>
            </p:cNvPr>
            <p:cNvSpPr/>
            <p:nvPr/>
          </p:nvSpPr>
          <p:spPr>
            <a:xfrm>
              <a:off x="2051633" y="3788168"/>
              <a:ext cx="72412" cy="72735"/>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62" name="Oval 361">
              <a:extLst>
                <a:ext uri="{FF2B5EF4-FFF2-40B4-BE49-F238E27FC236}">
                  <a16:creationId xmlns:a16="http://schemas.microsoft.com/office/drawing/2014/main" id="{77F13FC9-F511-490D-BC7F-529CC32BD224}"/>
                </a:ext>
              </a:extLst>
            </p:cNvPr>
            <p:cNvSpPr/>
            <p:nvPr/>
          </p:nvSpPr>
          <p:spPr>
            <a:xfrm>
              <a:off x="1836163" y="3829450"/>
              <a:ext cx="72412" cy="72737"/>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63" name="Oval 362">
              <a:extLst>
                <a:ext uri="{FF2B5EF4-FFF2-40B4-BE49-F238E27FC236}">
                  <a16:creationId xmlns:a16="http://schemas.microsoft.com/office/drawing/2014/main" id="{CF224935-041D-4828-A5B7-B47DB594AE90}"/>
                </a:ext>
              </a:extLst>
            </p:cNvPr>
            <p:cNvSpPr/>
            <p:nvPr/>
          </p:nvSpPr>
          <p:spPr>
            <a:xfrm>
              <a:off x="3563452" y="1556943"/>
              <a:ext cx="72412" cy="72737"/>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64" name="Oval 363">
              <a:extLst>
                <a:ext uri="{FF2B5EF4-FFF2-40B4-BE49-F238E27FC236}">
                  <a16:creationId xmlns:a16="http://schemas.microsoft.com/office/drawing/2014/main" id="{B7A6143F-387D-4C7C-917A-B18B50F2C42A}"/>
                </a:ext>
              </a:extLst>
            </p:cNvPr>
            <p:cNvSpPr/>
            <p:nvPr/>
          </p:nvSpPr>
          <p:spPr>
            <a:xfrm>
              <a:off x="3275571" y="2132933"/>
              <a:ext cx="72411" cy="72735"/>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65" name="Oval 364">
              <a:extLst>
                <a:ext uri="{FF2B5EF4-FFF2-40B4-BE49-F238E27FC236}">
                  <a16:creationId xmlns:a16="http://schemas.microsoft.com/office/drawing/2014/main" id="{44AD594F-0BD6-4C1C-9F45-AA2624CD573A}"/>
                </a:ext>
              </a:extLst>
            </p:cNvPr>
            <p:cNvSpPr/>
            <p:nvPr/>
          </p:nvSpPr>
          <p:spPr>
            <a:xfrm>
              <a:off x="7164619" y="2097548"/>
              <a:ext cx="72411" cy="70770"/>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66" name="Oval 365">
              <a:extLst>
                <a:ext uri="{FF2B5EF4-FFF2-40B4-BE49-F238E27FC236}">
                  <a16:creationId xmlns:a16="http://schemas.microsoft.com/office/drawing/2014/main" id="{A3CE2AEF-4052-4832-B9E8-2A81E2DDA973}"/>
                </a:ext>
              </a:extLst>
            </p:cNvPr>
            <p:cNvSpPr/>
            <p:nvPr/>
          </p:nvSpPr>
          <p:spPr>
            <a:xfrm>
              <a:off x="1982754" y="2058232"/>
              <a:ext cx="72411" cy="72735"/>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67" name="Oval 366">
              <a:extLst>
                <a:ext uri="{FF2B5EF4-FFF2-40B4-BE49-F238E27FC236}">
                  <a16:creationId xmlns:a16="http://schemas.microsoft.com/office/drawing/2014/main" id="{1053138F-CA5E-4191-B2A5-EF0C5006B098}"/>
                </a:ext>
              </a:extLst>
            </p:cNvPr>
            <p:cNvSpPr/>
            <p:nvPr/>
          </p:nvSpPr>
          <p:spPr>
            <a:xfrm>
              <a:off x="1912108" y="1987461"/>
              <a:ext cx="70646" cy="72735"/>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68" name="Oval 367">
              <a:extLst>
                <a:ext uri="{FF2B5EF4-FFF2-40B4-BE49-F238E27FC236}">
                  <a16:creationId xmlns:a16="http://schemas.microsoft.com/office/drawing/2014/main" id="{946BF843-9733-4416-89BA-68472BC409B9}"/>
                </a:ext>
              </a:extLst>
            </p:cNvPr>
            <p:cNvSpPr/>
            <p:nvPr/>
          </p:nvSpPr>
          <p:spPr>
            <a:xfrm>
              <a:off x="1979222" y="2014983"/>
              <a:ext cx="72411" cy="72735"/>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69" name="Oval 368">
              <a:extLst>
                <a:ext uri="{FF2B5EF4-FFF2-40B4-BE49-F238E27FC236}">
                  <a16:creationId xmlns:a16="http://schemas.microsoft.com/office/drawing/2014/main" id="{4C14853B-254F-4DF0-9098-C3859A39ABB8}"/>
                </a:ext>
              </a:extLst>
            </p:cNvPr>
            <p:cNvSpPr/>
            <p:nvPr/>
          </p:nvSpPr>
          <p:spPr>
            <a:xfrm>
              <a:off x="5940681" y="1843955"/>
              <a:ext cx="70646" cy="7273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70" name="Oval 369">
              <a:extLst>
                <a:ext uri="{FF2B5EF4-FFF2-40B4-BE49-F238E27FC236}">
                  <a16:creationId xmlns:a16="http://schemas.microsoft.com/office/drawing/2014/main" id="{D15265D0-4BDA-472F-85F7-365BC701F563}"/>
                </a:ext>
              </a:extLst>
            </p:cNvPr>
            <p:cNvSpPr/>
            <p:nvPr/>
          </p:nvSpPr>
          <p:spPr>
            <a:xfrm>
              <a:off x="1982754" y="2138830"/>
              <a:ext cx="72411" cy="70770"/>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71" name="Oval 370">
              <a:extLst>
                <a:ext uri="{FF2B5EF4-FFF2-40B4-BE49-F238E27FC236}">
                  <a16:creationId xmlns:a16="http://schemas.microsoft.com/office/drawing/2014/main" id="{4B105728-075C-4316-80D7-04084FBB2E93}"/>
                </a:ext>
              </a:extLst>
            </p:cNvPr>
            <p:cNvSpPr/>
            <p:nvPr/>
          </p:nvSpPr>
          <p:spPr>
            <a:xfrm>
              <a:off x="1551815" y="2022847"/>
              <a:ext cx="72411" cy="70770"/>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72" name="Oval 371">
              <a:extLst>
                <a:ext uri="{FF2B5EF4-FFF2-40B4-BE49-F238E27FC236}">
                  <a16:creationId xmlns:a16="http://schemas.microsoft.com/office/drawing/2014/main" id="{2223DD33-6548-4990-B498-A1201D521494}"/>
                </a:ext>
              </a:extLst>
            </p:cNvPr>
            <p:cNvSpPr/>
            <p:nvPr/>
          </p:nvSpPr>
          <p:spPr>
            <a:xfrm>
              <a:off x="5652800" y="1627713"/>
              <a:ext cx="70646" cy="70770"/>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73" name="Oval 372">
              <a:extLst>
                <a:ext uri="{FF2B5EF4-FFF2-40B4-BE49-F238E27FC236}">
                  <a16:creationId xmlns:a16="http://schemas.microsoft.com/office/drawing/2014/main" id="{4ED6AB9B-5311-4292-8A66-8E5B7A0322D4}"/>
                </a:ext>
              </a:extLst>
            </p:cNvPr>
            <p:cNvSpPr/>
            <p:nvPr/>
          </p:nvSpPr>
          <p:spPr>
            <a:xfrm>
              <a:off x="7019796" y="2419946"/>
              <a:ext cx="72411" cy="72735"/>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74" name="Oval 373">
              <a:extLst>
                <a:ext uri="{FF2B5EF4-FFF2-40B4-BE49-F238E27FC236}">
                  <a16:creationId xmlns:a16="http://schemas.microsoft.com/office/drawing/2014/main" id="{CB345F13-2E1D-4D00-90F7-D3695F6AA00B}"/>
                </a:ext>
              </a:extLst>
            </p:cNvPr>
            <p:cNvSpPr/>
            <p:nvPr/>
          </p:nvSpPr>
          <p:spPr>
            <a:xfrm>
              <a:off x="2124045" y="3345854"/>
              <a:ext cx="72411" cy="70770"/>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75" name="Oval 374">
              <a:extLst>
                <a:ext uri="{FF2B5EF4-FFF2-40B4-BE49-F238E27FC236}">
                  <a16:creationId xmlns:a16="http://schemas.microsoft.com/office/drawing/2014/main" id="{01BD35D7-BAF9-4811-B174-DB4EC98025E0}"/>
                </a:ext>
              </a:extLst>
            </p:cNvPr>
            <p:cNvSpPr/>
            <p:nvPr/>
          </p:nvSpPr>
          <p:spPr>
            <a:xfrm>
              <a:off x="6731914" y="2708923"/>
              <a:ext cx="72412" cy="7273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76" name="Oval 375">
              <a:extLst>
                <a:ext uri="{FF2B5EF4-FFF2-40B4-BE49-F238E27FC236}">
                  <a16:creationId xmlns:a16="http://schemas.microsoft.com/office/drawing/2014/main" id="{F5E6495B-33C8-4910-B0EA-DC4C45A8D7FA}"/>
                </a:ext>
              </a:extLst>
            </p:cNvPr>
            <p:cNvSpPr/>
            <p:nvPr/>
          </p:nvSpPr>
          <p:spPr>
            <a:xfrm>
              <a:off x="4425330" y="3282947"/>
              <a:ext cx="72412" cy="70770"/>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77" name="Oval 376">
              <a:extLst>
                <a:ext uri="{FF2B5EF4-FFF2-40B4-BE49-F238E27FC236}">
                  <a16:creationId xmlns:a16="http://schemas.microsoft.com/office/drawing/2014/main" id="{2EC930CE-7E75-4E92-A8EF-725664A2D86E}"/>
                </a:ext>
              </a:extLst>
            </p:cNvPr>
            <p:cNvSpPr/>
            <p:nvPr/>
          </p:nvSpPr>
          <p:spPr>
            <a:xfrm>
              <a:off x="6083739" y="2341312"/>
              <a:ext cx="72411" cy="72735"/>
            </a:xfrm>
            <a:prstGeom prst="ellipse">
              <a:avLst/>
            </a:prstGeom>
            <a:solidFill>
              <a:srgbClr val="000099"/>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78" name="Oval 377">
              <a:extLst>
                <a:ext uri="{FF2B5EF4-FFF2-40B4-BE49-F238E27FC236}">
                  <a16:creationId xmlns:a16="http://schemas.microsoft.com/office/drawing/2014/main" id="{AAF9F541-2C27-48E3-A2CE-B75CDED64BC9}"/>
                </a:ext>
              </a:extLst>
            </p:cNvPr>
            <p:cNvSpPr/>
            <p:nvPr/>
          </p:nvSpPr>
          <p:spPr>
            <a:xfrm>
              <a:off x="6588857" y="2130967"/>
              <a:ext cx="70646" cy="70770"/>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79" name="Oval 378">
              <a:extLst>
                <a:ext uri="{FF2B5EF4-FFF2-40B4-BE49-F238E27FC236}">
                  <a16:creationId xmlns:a16="http://schemas.microsoft.com/office/drawing/2014/main" id="{64520768-64BA-4B50-91BC-A0C45C48754C}"/>
                </a:ext>
              </a:extLst>
            </p:cNvPr>
            <p:cNvSpPr/>
            <p:nvPr/>
          </p:nvSpPr>
          <p:spPr>
            <a:xfrm>
              <a:off x="6696591" y="2482852"/>
              <a:ext cx="72412" cy="72735"/>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80" name="Oval 379">
              <a:extLst>
                <a:ext uri="{FF2B5EF4-FFF2-40B4-BE49-F238E27FC236}">
                  <a16:creationId xmlns:a16="http://schemas.microsoft.com/office/drawing/2014/main" id="{6194C2AA-BB49-46C8-8B38-2966649F3923}"/>
                </a:ext>
              </a:extLst>
            </p:cNvPr>
            <p:cNvSpPr/>
            <p:nvPr/>
          </p:nvSpPr>
          <p:spPr>
            <a:xfrm>
              <a:off x="6659502" y="2394389"/>
              <a:ext cx="72411" cy="70770"/>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81" name="Oval 380">
              <a:extLst>
                <a:ext uri="{FF2B5EF4-FFF2-40B4-BE49-F238E27FC236}">
                  <a16:creationId xmlns:a16="http://schemas.microsoft.com/office/drawing/2014/main" id="{0DC34C40-B8B9-4DB2-95DE-41390CCEC12A}"/>
                </a:ext>
              </a:extLst>
            </p:cNvPr>
            <p:cNvSpPr/>
            <p:nvPr/>
          </p:nvSpPr>
          <p:spPr>
            <a:xfrm>
              <a:off x="3729469" y="2321654"/>
              <a:ext cx="70646" cy="72735"/>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82" name="Oval 381">
              <a:extLst>
                <a:ext uri="{FF2B5EF4-FFF2-40B4-BE49-F238E27FC236}">
                  <a16:creationId xmlns:a16="http://schemas.microsoft.com/office/drawing/2014/main" id="{9120B361-B1A0-4D1C-B03C-29AFB83534AB}"/>
                </a:ext>
              </a:extLst>
            </p:cNvPr>
            <p:cNvSpPr/>
            <p:nvPr/>
          </p:nvSpPr>
          <p:spPr>
            <a:xfrm>
              <a:off x="8316145" y="3919878"/>
              <a:ext cx="72411" cy="70770"/>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83" name="Oval 382">
              <a:extLst>
                <a:ext uri="{FF2B5EF4-FFF2-40B4-BE49-F238E27FC236}">
                  <a16:creationId xmlns:a16="http://schemas.microsoft.com/office/drawing/2014/main" id="{4BB7A3DE-2CB6-443C-85E2-2E8291F5581F}"/>
                </a:ext>
              </a:extLst>
            </p:cNvPr>
            <p:cNvSpPr/>
            <p:nvPr/>
          </p:nvSpPr>
          <p:spPr>
            <a:xfrm>
              <a:off x="4084465" y="2447467"/>
              <a:ext cx="72411" cy="70770"/>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84" name="Oval 383">
              <a:extLst>
                <a:ext uri="{FF2B5EF4-FFF2-40B4-BE49-F238E27FC236}">
                  <a16:creationId xmlns:a16="http://schemas.microsoft.com/office/drawing/2014/main" id="{B5FC6500-B273-4796-B266-D120A4123722}"/>
                </a:ext>
              </a:extLst>
            </p:cNvPr>
            <p:cNvSpPr/>
            <p:nvPr/>
          </p:nvSpPr>
          <p:spPr>
            <a:xfrm>
              <a:off x="3948471" y="2087719"/>
              <a:ext cx="72412" cy="7273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85" name="Oval 384">
              <a:extLst>
                <a:ext uri="{FF2B5EF4-FFF2-40B4-BE49-F238E27FC236}">
                  <a16:creationId xmlns:a16="http://schemas.microsoft.com/office/drawing/2014/main" id="{E1C45B4D-048C-43FD-9397-3E9D090A20DA}"/>
                </a:ext>
              </a:extLst>
            </p:cNvPr>
            <p:cNvSpPr/>
            <p:nvPr/>
          </p:nvSpPr>
          <p:spPr>
            <a:xfrm>
              <a:off x="3842503" y="1594294"/>
              <a:ext cx="70646" cy="7077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86" name="Oval 385">
              <a:extLst>
                <a:ext uri="{FF2B5EF4-FFF2-40B4-BE49-F238E27FC236}">
                  <a16:creationId xmlns:a16="http://schemas.microsoft.com/office/drawing/2014/main" id="{5C7AD38E-09E7-450A-9C98-CCB5AE167851}"/>
                </a:ext>
              </a:extLst>
            </p:cNvPr>
            <p:cNvSpPr/>
            <p:nvPr/>
          </p:nvSpPr>
          <p:spPr>
            <a:xfrm>
              <a:off x="6625945" y="1963871"/>
              <a:ext cx="70646" cy="7077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87" name="Oval 386">
              <a:extLst>
                <a:ext uri="{FF2B5EF4-FFF2-40B4-BE49-F238E27FC236}">
                  <a16:creationId xmlns:a16="http://schemas.microsoft.com/office/drawing/2014/main" id="{55722DCE-1825-42C2-9F2D-62B176A1273C}"/>
                </a:ext>
              </a:extLst>
            </p:cNvPr>
            <p:cNvSpPr/>
            <p:nvPr/>
          </p:nvSpPr>
          <p:spPr>
            <a:xfrm>
              <a:off x="1703703" y="1963871"/>
              <a:ext cx="72411" cy="7077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88" name="Oval 387">
              <a:extLst>
                <a:ext uri="{FF2B5EF4-FFF2-40B4-BE49-F238E27FC236}">
                  <a16:creationId xmlns:a16="http://schemas.microsoft.com/office/drawing/2014/main" id="{D06086BD-2C48-47C7-84F5-B41CBAB1E617}"/>
                </a:ext>
              </a:extLst>
            </p:cNvPr>
            <p:cNvSpPr/>
            <p:nvPr/>
          </p:nvSpPr>
          <p:spPr>
            <a:xfrm>
              <a:off x="8173087" y="2744308"/>
              <a:ext cx="70646"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89" name="Oval 388">
              <a:extLst>
                <a:ext uri="{FF2B5EF4-FFF2-40B4-BE49-F238E27FC236}">
                  <a16:creationId xmlns:a16="http://schemas.microsoft.com/office/drawing/2014/main" id="{2A2AB390-F74F-4E88-ADC4-90B2CD983DCB}"/>
                </a:ext>
              </a:extLst>
            </p:cNvPr>
            <p:cNvSpPr/>
            <p:nvPr/>
          </p:nvSpPr>
          <p:spPr>
            <a:xfrm>
              <a:off x="4580751" y="1698483"/>
              <a:ext cx="70646"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90" name="Oval 389">
              <a:extLst>
                <a:ext uri="{FF2B5EF4-FFF2-40B4-BE49-F238E27FC236}">
                  <a16:creationId xmlns:a16="http://schemas.microsoft.com/office/drawing/2014/main" id="{A809EDDB-5567-4273-ACA5-69E7C1946763}"/>
                </a:ext>
              </a:extLst>
            </p:cNvPr>
            <p:cNvSpPr/>
            <p:nvPr/>
          </p:nvSpPr>
          <p:spPr>
            <a:xfrm>
              <a:off x="1260400" y="2146694"/>
              <a:ext cx="72412"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91" name="Oval 390">
              <a:extLst>
                <a:ext uri="{FF2B5EF4-FFF2-40B4-BE49-F238E27FC236}">
                  <a16:creationId xmlns:a16="http://schemas.microsoft.com/office/drawing/2014/main" id="{35ADF61C-84B4-41BC-8B07-4A24FED95BB8}"/>
                </a:ext>
              </a:extLst>
            </p:cNvPr>
            <p:cNvSpPr/>
            <p:nvPr/>
          </p:nvSpPr>
          <p:spPr>
            <a:xfrm>
              <a:off x="1346942" y="2166352"/>
              <a:ext cx="70646"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92" name="Oval 391">
              <a:extLst>
                <a:ext uri="{FF2B5EF4-FFF2-40B4-BE49-F238E27FC236}">
                  <a16:creationId xmlns:a16="http://schemas.microsoft.com/office/drawing/2014/main" id="{5B89D9ED-16B6-4E6D-8B6A-9C1042B2E903}"/>
                </a:ext>
              </a:extLst>
            </p:cNvPr>
            <p:cNvSpPr/>
            <p:nvPr/>
          </p:nvSpPr>
          <p:spPr>
            <a:xfrm>
              <a:off x="2267102" y="3644661"/>
              <a:ext cx="72412"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93" name="Oval 392">
              <a:extLst>
                <a:ext uri="{FF2B5EF4-FFF2-40B4-BE49-F238E27FC236}">
                  <a16:creationId xmlns:a16="http://schemas.microsoft.com/office/drawing/2014/main" id="{7D61944F-1FDD-4202-AD7E-C5C8CD1805D3}"/>
                </a:ext>
              </a:extLst>
            </p:cNvPr>
            <p:cNvSpPr/>
            <p:nvPr/>
          </p:nvSpPr>
          <p:spPr>
            <a:xfrm>
              <a:off x="6371620" y="1089074"/>
              <a:ext cx="72412"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94" name="Oval 393">
              <a:extLst>
                <a:ext uri="{FF2B5EF4-FFF2-40B4-BE49-F238E27FC236}">
                  <a16:creationId xmlns:a16="http://schemas.microsoft.com/office/drawing/2014/main" id="{C7A33E5A-4939-4199-BCF4-80A9BE9174D2}"/>
                </a:ext>
              </a:extLst>
            </p:cNvPr>
            <p:cNvSpPr/>
            <p:nvPr/>
          </p:nvSpPr>
          <p:spPr>
            <a:xfrm>
              <a:off x="3588178" y="2341312"/>
              <a:ext cx="72412" cy="70770"/>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95" name="Oval 394">
              <a:extLst>
                <a:ext uri="{FF2B5EF4-FFF2-40B4-BE49-F238E27FC236}">
                  <a16:creationId xmlns:a16="http://schemas.microsoft.com/office/drawing/2014/main" id="{74795222-F457-466F-9A10-A6084E7B6837}"/>
                </a:ext>
              </a:extLst>
            </p:cNvPr>
            <p:cNvSpPr/>
            <p:nvPr/>
          </p:nvSpPr>
          <p:spPr>
            <a:xfrm>
              <a:off x="6094336" y="1663098"/>
              <a:ext cx="72411"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96" name="Oval 395">
              <a:extLst>
                <a:ext uri="{FF2B5EF4-FFF2-40B4-BE49-F238E27FC236}">
                  <a16:creationId xmlns:a16="http://schemas.microsoft.com/office/drawing/2014/main" id="{F9A2B96A-F6D8-4075-AAA9-88B265AC2AF9}"/>
                </a:ext>
              </a:extLst>
            </p:cNvPr>
            <p:cNvSpPr/>
            <p:nvPr/>
          </p:nvSpPr>
          <p:spPr>
            <a:xfrm>
              <a:off x="5239523" y="1800706"/>
              <a:ext cx="70646"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97" name="Oval 396">
              <a:extLst>
                <a:ext uri="{FF2B5EF4-FFF2-40B4-BE49-F238E27FC236}">
                  <a16:creationId xmlns:a16="http://schemas.microsoft.com/office/drawing/2014/main" id="{7C7DCFD7-B500-4312-BE0B-23717EFB54A1}"/>
                </a:ext>
              </a:extLst>
            </p:cNvPr>
            <p:cNvSpPr/>
            <p:nvPr/>
          </p:nvSpPr>
          <p:spPr>
            <a:xfrm>
              <a:off x="4967537" y="1529421"/>
              <a:ext cx="72411" cy="7077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98" name="Oval 397">
              <a:extLst>
                <a:ext uri="{FF2B5EF4-FFF2-40B4-BE49-F238E27FC236}">
                  <a16:creationId xmlns:a16="http://schemas.microsoft.com/office/drawing/2014/main" id="{6D5D7BF0-4A80-46A5-BF8E-F5A2916C550F}"/>
                </a:ext>
              </a:extLst>
            </p:cNvPr>
            <p:cNvSpPr/>
            <p:nvPr/>
          </p:nvSpPr>
          <p:spPr>
            <a:xfrm>
              <a:off x="8243733" y="2862258"/>
              <a:ext cx="72412" cy="7077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99" name="Oval 398">
              <a:extLst>
                <a:ext uri="{FF2B5EF4-FFF2-40B4-BE49-F238E27FC236}">
                  <a16:creationId xmlns:a16="http://schemas.microsoft.com/office/drawing/2014/main" id="{9B480DFE-46CC-46CE-961F-3EF7D44966C9}"/>
                </a:ext>
              </a:extLst>
            </p:cNvPr>
            <p:cNvSpPr/>
            <p:nvPr/>
          </p:nvSpPr>
          <p:spPr>
            <a:xfrm>
              <a:off x="8388556" y="2925165"/>
              <a:ext cx="72412"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00" name="Oval 399">
              <a:extLst>
                <a:ext uri="{FF2B5EF4-FFF2-40B4-BE49-F238E27FC236}">
                  <a16:creationId xmlns:a16="http://schemas.microsoft.com/office/drawing/2014/main" id="{56DA2085-5721-44B5-B1FD-BF18FE6D9D77}"/>
                </a:ext>
              </a:extLst>
            </p:cNvPr>
            <p:cNvSpPr/>
            <p:nvPr/>
          </p:nvSpPr>
          <p:spPr>
            <a:xfrm>
              <a:off x="4693784" y="2555588"/>
              <a:ext cx="72412" cy="7077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01" name="Oval 400">
              <a:extLst>
                <a:ext uri="{FF2B5EF4-FFF2-40B4-BE49-F238E27FC236}">
                  <a16:creationId xmlns:a16="http://schemas.microsoft.com/office/drawing/2014/main" id="{C342566B-AA83-4E99-AC95-1EE57D907F60}"/>
                </a:ext>
              </a:extLst>
            </p:cNvPr>
            <p:cNvSpPr/>
            <p:nvPr/>
          </p:nvSpPr>
          <p:spPr>
            <a:xfrm>
              <a:off x="3397434" y="2231225"/>
              <a:ext cx="72412" cy="72735"/>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02" name="Oval 401">
              <a:extLst>
                <a:ext uri="{FF2B5EF4-FFF2-40B4-BE49-F238E27FC236}">
                  <a16:creationId xmlns:a16="http://schemas.microsoft.com/office/drawing/2014/main" id="{A92D0310-D084-4788-96D3-8D72066B5E4C}"/>
                </a:ext>
              </a:extLst>
            </p:cNvPr>
            <p:cNvSpPr/>
            <p:nvPr/>
          </p:nvSpPr>
          <p:spPr>
            <a:xfrm>
              <a:off x="8280822" y="2744308"/>
              <a:ext cx="72411"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03" name="Oval 402">
              <a:extLst>
                <a:ext uri="{FF2B5EF4-FFF2-40B4-BE49-F238E27FC236}">
                  <a16:creationId xmlns:a16="http://schemas.microsoft.com/office/drawing/2014/main" id="{1B02837C-0B68-44FF-B1FB-D764F277E00F}"/>
                </a:ext>
              </a:extLst>
            </p:cNvPr>
            <p:cNvSpPr/>
            <p:nvPr/>
          </p:nvSpPr>
          <p:spPr>
            <a:xfrm>
              <a:off x="4199264" y="3273119"/>
              <a:ext cx="70646" cy="72735"/>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04" name="Oval 403">
              <a:extLst>
                <a:ext uri="{FF2B5EF4-FFF2-40B4-BE49-F238E27FC236}">
                  <a16:creationId xmlns:a16="http://schemas.microsoft.com/office/drawing/2014/main" id="{95E33259-87EA-4711-A137-B79B2D9B43E4}"/>
                </a:ext>
              </a:extLst>
            </p:cNvPr>
            <p:cNvSpPr/>
            <p:nvPr/>
          </p:nvSpPr>
          <p:spPr>
            <a:xfrm>
              <a:off x="7878141" y="2791488"/>
              <a:ext cx="72411"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05" name="Oval 404">
              <a:extLst>
                <a:ext uri="{FF2B5EF4-FFF2-40B4-BE49-F238E27FC236}">
                  <a16:creationId xmlns:a16="http://schemas.microsoft.com/office/drawing/2014/main" id="{1373397B-D448-4100-AE11-C6479BDA0243}"/>
                </a:ext>
              </a:extLst>
            </p:cNvPr>
            <p:cNvSpPr/>
            <p:nvPr/>
          </p:nvSpPr>
          <p:spPr>
            <a:xfrm>
              <a:off x="6809624" y="2101480"/>
              <a:ext cx="72412" cy="72735"/>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06" name="Oval 405">
              <a:extLst>
                <a:ext uri="{FF2B5EF4-FFF2-40B4-BE49-F238E27FC236}">
                  <a16:creationId xmlns:a16="http://schemas.microsoft.com/office/drawing/2014/main" id="{AD7BA9C8-A86B-46C6-8149-BB76F3642E1A}"/>
                </a:ext>
              </a:extLst>
            </p:cNvPr>
            <p:cNvSpPr/>
            <p:nvPr/>
          </p:nvSpPr>
          <p:spPr>
            <a:xfrm>
              <a:off x="4838608" y="2590973"/>
              <a:ext cx="70646" cy="7077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07" name="Oval 406">
              <a:extLst>
                <a:ext uri="{FF2B5EF4-FFF2-40B4-BE49-F238E27FC236}">
                  <a16:creationId xmlns:a16="http://schemas.microsoft.com/office/drawing/2014/main" id="{1FBF0EF1-DBB3-47ED-868A-DFA2CAC24DC1}"/>
                </a:ext>
              </a:extLst>
            </p:cNvPr>
            <p:cNvSpPr/>
            <p:nvPr/>
          </p:nvSpPr>
          <p:spPr>
            <a:xfrm>
              <a:off x="7812794" y="2172250"/>
              <a:ext cx="72412" cy="72735"/>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08" name="Oval 407">
              <a:extLst>
                <a:ext uri="{FF2B5EF4-FFF2-40B4-BE49-F238E27FC236}">
                  <a16:creationId xmlns:a16="http://schemas.microsoft.com/office/drawing/2014/main" id="{19BBF6A8-6F84-4A7B-8A00-D58B0A44923F}"/>
                </a:ext>
              </a:extLst>
            </p:cNvPr>
            <p:cNvSpPr/>
            <p:nvPr/>
          </p:nvSpPr>
          <p:spPr>
            <a:xfrm>
              <a:off x="4211627" y="1663098"/>
              <a:ext cx="72411"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09" name="Oval 408">
              <a:extLst>
                <a:ext uri="{FF2B5EF4-FFF2-40B4-BE49-F238E27FC236}">
                  <a16:creationId xmlns:a16="http://schemas.microsoft.com/office/drawing/2014/main" id="{563B952F-9FD6-460C-BD38-0EA501187DB3}"/>
                </a:ext>
              </a:extLst>
            </p:cNvPr>
            <p:cNvSpPr/>
            <p:nvPr/>
          </p:nvSpPr>
          <p:spPr>
            <a:xfrm>
              <a:off x="4766196" y="1492071"/>
              <a:ext cx="72411" cy="72735"/>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10" name="Oval 409">
              <a:extLst>
                <a:ext uri="{FF2B5EF4-FFF2-40B4-BE49-F238E27FC236}">
                  <a16:creationId xmlns:a16="http://schemas.microsoft.com/office/drawing/2014/main" id="{F06CDF92-572A-47FD-BEF6-A64C3CEEC00C}"/>
                </a:ext>
              </a:extLst>
            </p:cNvPr>
            <p:cNvSpPr/>
            <p:nvPr/>
          </p:nvSpPr>
          <p:spPr>
            <a:xfrm>
              <a:off x="5940681" y="2465159"/>
              <a:ext cx="70646"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11" name="Oval 410">
              <a:extLst>
                <a:ext uri="{FF2B5EF4-FFF2-40B4-BE49-F238E27FC236}">
                  <a16:creationId xmlns:a16="http://schemas.microsoft.com/office/drawing/2014/main" id="{AA8A0A2D-0AE8-4222-A751-CDCB5E1F9185}"/>
                </a:ext>
              </a:extLst>
            </p:cNvPr>
            <p:cNvSpPr/>
            <p:nvPr/>
          </p:nvSpPr>
          <p:spPr>
            <a:xfrm>
              <a:off x="7380089" y="2852430"/>
              <a:ext cx="72411" cy="72735"/>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12" name="Oval 411">
              <a:extLst>
                <a:ext uri="{FF2B5EF4-FFF2-40B4-BE49-F238E27FC236}">
                  <a16:creationId xmlns:a16="http://schemas.microsoft.com/office/drawing/2014/main" id="{B9577EA9-4F3F-4D66-AA3D-ED86817445A0}"/>
                </a:ext>
              </a:extLst>
            </p:cNvPr>
            <p:cNvSpPr/>
            <p:nvPr/>
          </p:nvSpPr>
          <p:spPr>
            <a:xfrm>
              <a:off x="4766196" y="1440959"/>
              <a:ext cx="72411" cy="72735"/>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13" name="Oval 412">
              <a:extLst>
                <a:ext uri="{FF2B5EF4-FFF2-40B4-BE49-F238E27FC236}">
                  <a16:creationId xmlns:a16="http://schemas.microsoft.com/office/drawing/2014/main" id="{97DD77EB-8B8F-48EF-858D-D7902122CA72}"/>
                </a:ext>
              </a:extLst>
            </p:cNvPr>
            <p:cNvSpPr/>
            <p:nvPr/>
          </p:nvSpPr>
          <p:spPr>
            <a:xfrm>
              <a:off x="9107377" y="3033287"/>
              <a:ext cx="72411" cy="7077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14" name="Oval 413">
              <a:extLst>
                <a:ext uri="{FF2B5EF4-FFF2-40B4-BE49-F238E27FC236}">
                  <a16:creationId xmlns:a16="http://schemas.microsoft.com/office/drawing/2014/main" id="{F960D3E7-E7CF-4118-AA07-8D436F7B3BF9}"/>
                </a:ext>
              </a:extLst>
            </p:cNvPr>
            <p:cNvSpPr/>
            <p:nvPr/>
          </p:nvSpPr>
          <p:spPr>
            <a:xfrm>
              <a:off x="3805414" y="2317722"/>
              <a:ext cx="72411" cy="72735"/>
            </a:xfrm>
            <a:prstGeom prst="ellipse">
              <a:avLst/>
            </a:prstGeom>
            <a:solidFill>
              <a:srgbClr val="00B0F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15" name="Oval 414">
              <a:extLst>
                <a:ext uri="{FF2B5EF4-FFF2-40B4-BE49-F238E27FC236}">
                  <a16:creationId xmlns:a16="http://schemas.microsoft.com/office/drawing/2014/main" id="{BF3E3CB4-3035-41BB-B387-FFBCCE4858B9}"/>
                </a:ext>
              </a:extLst>
            </p:cNvPr>
            <p:cNvSpPr/>
            <p:nvPr/>
          </p:nvSpPr>
          <p:spPr>
            <a:xfrm>
              <a:off x="3959068" y="2296097"/>
              <a:ext cx="72412" cy="72737"/>
            </a:xfrm>
            <a:prstGeom prst="ellipse">
              <a:avLst/>
            </a:prstGeom>
            <a:solidFill>
              <a:srgbClr val="00B0F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16" name="Oval 415">
              <a:extLst>
                <a:ext uri="{FF2B5EF4-FFF2-40B4-BE49-F238E27FC236}">
                  <a16:creationId xmlns:a16="http://schemas.microsoft.com/office/drawing/2014/main" id="{43E56BFB-9FE3-43C2-A9F4-A74E3791E9CC}"/>
                </a:ext>
              </a:extLst>
            </p:cNvPr>
            <p:cNvSpPr/>
            <p:nvPr/>
          </p:nvSpPr>
          <p:spPr>
            <a:xfrm>
              <a:off x="1548282" y="2781659"/>
              <a:ext cx="70646" cy="70770"/>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17" name="Oval 416">
              <a:extLst>
                <a:ext uri="{FF2B5EF4-FFF2-40B4-BE49-F238E27FC236}">
                  <a16:creationId xmlns:a16="http://schemas.microsoft.com/office/drawing/2014/main" id="{458EDC6A-552E-40B6-BE59-09CB4421BA21}"/>
                </a:ext>
              </a:extLst>
            </p:cNvPr>
            <p:cNvSpPr/>
            <p:nvPr/>
          </p:nvSpPr>
          <p:spPr>
            <a:xfrm>
              <a:off x="5274846" y="1521558"/>
              <a:ext cx="72411" cy="7077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18" name="Oval 417">
              <a:extLst>
                <a:ext uri="{FF2B5EF4-FFF2-40B4-BE49-F238E27FC236}">
                  <a16:creationId xmlns:a16="http://schemas.microsoft.com/office/drawing/2014/main" id="{51C611EC-FBB8-4A58-8CF0-F30A735692A3}"/>
                </a:ext>
              </a:extLst>
            </p:cNvPr>
            <p:cNvSpPr/>
            <p:nvPr/>
          </p:nvSpPr>
          <p:spPr>
            <a:xfrm>
              <a:off x="1276296" y="2073958"/>
              <a:ext cx="72411" cy="70770"/>
            </a:xfrm>
            <a:prstGeom prst="ellipse">
              <a:avLst/>
            </a:prstGeom>
            <a:solidFill>
              <a:srgbClr val="0000FF"/>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19" name="Oval 418">
              <a:extLst>
                <a:ext uri="{FF2B5EF4-FFF2-40B4-BE49-F238E27FC236}">
                  <a16:creationId xmlns:a16="http://schemas.microsoft.com/office/drawing/2014/main" id="{A27726BC-A818-468A-9AA4-5349D4F0A5C2}"/>
                </a:ext>
              </a:extLst>
            </p:cNvPr>
            <p:cNvSpPr/>
            <p:nvPr/>
          </p:nvSpPr>
          <p:spPr>
            <a:xfrm>
              <a:off x="4464185" y="884626"/>
              <a:ext cx="72412" cy="72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20" name="Oval 419">
              <a:extLst>
                <a:ext uri="{FF2B5EF4-FFF2-40B4-BE49-F238E27FC236}">
                  <a16:creationId xmlns:a16="http://schemas.microsoft.com/office/drawing/2014/main" id="{26422255-D244-4B85-97EE-BA2AF86D14A3}"/>
                </a:ext>
              </a:extLst>
            </p:cNvPr>
            <p:cNvSpPr/>
            <p:nvPr/>
          </p:nvSpPr>
          <p:spPr>
            <a:xfrm>
              <a:off x="2411926" y="2997902"/>
              <a:ext cx="72412" cy="7077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21" name="Oval 420">
              <a:extLst>
                <a:ext uri="{FF2B5EF4-FFF2-40B4-BE49-F238E27FC236}">
                  <a16:creationId xmlns:a16="http://schemas.microsoft.com/office/drawing/2014/main" id="{07510555-1C58-4910-9671-27443CA09957}"/>
                </a:ext>
              </a:extLst>
            </p:cNvPr>
            <p:cNvSpPr/>
            <p:nvPr/>
          </p:nvSpPr>
          <p:spPr>
            <a:xfrm>
              <a:off x="4591347" y="3237734"/>
              <a:ext cx="72412" cy="7077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22" name="Oval 421">
              <a:extLst>
                <a:ext uri="{FF2B5EF4-FFF2-40B4-BE49-F238E27FC236}">
                  <a16:creationId xmlns:a16="http://schemas.microsoft.com/office/drawing/2014/main" id="{49107CF4-37E4-48D4-836C-B0C3745740B3}"/>
                </a:ext>
              </a:extLst>
            </p:cNvPr>
            <p:cNvSpPr/>
            <p:nvPr/>
          </p:nvSpPr>
          <p:spPr>
            <a:xfrm>
              <a:off x="3717107" y="2184045"/>
              <a:ext cx="70646" cy="7077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23" name="Oval 422">
              <a:extLst>
                <a:ext uri="{FF2B5EF4-FFF2-40B4-BE49-F238E27FC236}">
                  <a16:creationId xmlns:a16="http://schemas.microsoft.com/office/drawing/2014/main" id="{854FA49A-82D1-4B6D-B79A-EE406CFF40F4}"/>
                </a:ext>
              </a:extLst>
            </p:cNvPr>
            <p:cNvSpPr/>
            <p:nvPr/>
          </p:nvSpPr>
          <p:spPr>
            <a:xfrm>
              <a:off x="4015585" y="1446856"/>
              <a:ext cx="72412" cy="72737"/>
            </a:xfrm>
            <a:prstGeom prst="ellipse">
              <a:avLst/>
            </a:prstGeom>
            <a:solidFill>
              <a:srgbClr val="00B0F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24" name="Oval 423">
              <a:extLst>
                <a:ext uri="{FF2B5EF4-FFF2-40B4-BE49-F238E27FC236}">
                  <a16:creationId xmlns:a16="http://schemas.microsoft.com/office/drawing/2014/main" id="{3985BA37-A1AE-4AC1-869F-5FD8EAA8949C}"/>
                </a:ext>
              </a:extLst>
            </p:cNvPr>
            <p:cNvSpPr/>
            <p:nvPr/>
          </p:nvSpPr>
          <p:spPr>
            <a:xfrm>
              <a:off x="3907850" y="2561486"/>
              <a:ext cx="72411" cy="72735"/>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25" name="Oval 424">
              <a:extLst>
                <a:ext uri="{FF2B5EF4-FFF2-40B4-BE49-F238E27FC236}">
                  <a16:creationId xmlns:a16="http://schemas.microsoft.com/office/drawing/2014/main" id="{0250F1FB-B200-473E-8E42-B14F523EEB23}"/>
                </a:ext>
              </a:extLst>
            </p:cNvPr>
            <p:cNvSpPr/>
            <p:nvPr/>
          </p:nvSpPr>
          <p:spPr>
            <a:xfrm>
              <a:off x="7199942" y="1413437"/>
              <a:ext cx="72411" cy="70770"/>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26" name="Oval 425">
              <a:extLst>
                <a:ext uri="{FF2B5EF4-FFF2-40B4-BE49-F238E27FC236}">
                  <a16:creationId xmlns:a16="http://schemas.microsoft.com/office/drawing/2014/main" id="{E808343F-4187-4BE8-A7E0-FF1EF96B0A40}"/>
                </a:ext>
              </a:extLst>
            </p:cNvPr>
            <p:cNvSpPr/>
            <p:nvPr/>
          </p:nvSpPr>
          <p:spPr>
            <a:xfrm>
              <a:off x="8748850" y="3172860"/>
              <a:ext cx="72412" cy="70770"/>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27" name="Oval 426">
              <a:extLst>
                <a:ext uri="{FF2B5EF4-FFF2-40B4-BE49-F238E27FC236}">
                  <a16:creationId xmlns:a16="http://schemas.microsoft.com/office/drawing/2014/main" id="{EB4B0362-87EE-40B3-A39F-12F14AB91D69}"/>
                </a:ext>
              </a:extLst>
            </p:cNvPr>
            <p:cNvSpPr/>
            <p:nvPr/>
          </p:nvSpPr>
          <p:spPr>
            <a:xfrm>
              <a:off x="4218692" y="1444891"/>
              <a:ext cx="72411" cy="7077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28" name="Oval 427">
              <a:extLst>
                <a:ext uri="{FF2B5EF4-FFF2-40B4-BE49-F238E27FC236}">
                  <a16:creationId xmlns:a16="http://schemas.microsoft.com/office/drawing/2014/main" id="{D02000C8-7329-4F1B-822A-7BB86D8DD976}"/>
                </a:ext>
              </a:extLst>
            </p:cNvPr>
            <p:cNvSpPr/>
            <p:nvPr/>
          </p:nvSpPr>
          <p:spPr>
            <a:xfrm>
              <a:off x="4651396" y="1458651"/>
              <a:ext cx="72412" cy="7273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29" name="Oval 428">
              <a:extLst>
                <a:ext uri="{FF2B5EF4-FFF2-40B4-BE49-F238E27FC236}">
                  <a16:creationId xmlns:a16="http://schemas.microsoft.com/office/drawing/2014/main" id="{D01E6C35-7520-4C59-AC29-DCBDD009F462}"/>
                </a:ext>
              </a:extLst>
            </p:cNvPr>
            <p:cNvSpPr/>
            <p:nvPr/>
          </p:nvSpPr>
          <p:spPr>
            <a:xfrm>
              <a:off x="3943173" y="1167707"/>
              <a:ext cx="72411" cy="7273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430" name="Oval 429">
              <a:extLst>
                <a:ext uri="{FF2B5EF4-FFF2-40B4-BE49-F238E27FC236}">
                  <a16:creationId xmlns:a16="http://schemas.microsoft.com/office/drawing/2014/main" id="{D1047FE8-418E-4597-BE8D-410D03902760}"/>
                </a:ext>
              </a:extLst>
            </p:cNvPr>
            <p:cNvSpPr/>
            <p:nvPr/>
          </p:nvSpPr>
          <p:spPr>
            <a:xfrm>
              <a:off x="3805414" y="1193263"/>
              <a:ext cx="72411" cy="70770"/>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grpSp>
      <p:sp>
        <p:nvSpPr>
          <p:cNvPr id="292" name="TextBox 134">
            <a:extLst>
              <a:ext uri="{FF2B5EF4-FFF2-40B4-BE49-F238E27FC236}">
                <a16:creationId xmlns:a16="http://schemas.microsoft.com/office/drawing/2014/main" id="{681CE40A-C76B-4B73-8F6B-37B3209EBE08}"/>
              </a:ext>
            </a:extLst>
          </p:cNvPr>
          <p:cNvSpPr txBox="1">
            <a:spLocks noChangeArrowheads="1"/>
          </p:cNvSpPr>
          <p:nvPr/>
        </p:nvSpPr>
        <p:spPr bwMode="auto">
          <a:xfrm>
            <a:off x="143669" y="5063671"/>
            <a:ext cx="27590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r>
              <a:rPr lang="es-ES" sz="1400" b="1" dirty="0">
                <a:latin typeface="Verdana" charset="0"/>
              </a:rPr>
              <a:t>Convenio de Budapest</a:t>
            </a:r>
          </a:p>
          <a:p>
            <a:r>
              <a:rPr lang="es-ES" sz="1200" b="1" dirty="0">
                <a:latin typeface="Verdana" charset="0"/>
              </a:rPr>
              <a:t>Ratificado/adherido: </a:t>
            </a:r>
            <a:r>
              <a:rPr lang="es-ES" sz="2800" b="1" dirty="0">
                <a:solidFill>
                  <a:srgbClr val="FF0000"/>
                </a:solidFill>
                <a:latin typeface="Verdana" charset="0"/>
              </a:rPr>
              <a:t>65</a:t>
            </a:r>
          </a:p>
        </p:txBody>
      </p:sp>
      <p:sp>
        <p:nvSpPr>
          <p:cNvPr id="293" name="TextBox 135">
            <a:extLst>
              <a:ext uri="{FF2B5EF4-FFF2-40B4-BE49-F238E27FC236}">
                <a16:creationId xmlns:a16="http://schemas.microsoft.com/office/drawing/2014/main" id="{5A430D4F-C9EF-4E36-9F1C-92BCB8743F2A}"/>
              </a:ext>
            </a:extLst>
          </p:cNvPr>
          <p:cNvSpPr txBox="1">
            <a:spLocks noChangeArrowheads="1"/>
          </p:cNvSpPr>
          <p:nvPr/>
        </p:nvSpPr>
        <p:spPr bwMode="auto">
          <a:xfrm>
            <a:off x="143669" y="5781692"/>
            <a:ext cx="27590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r>
              <a:rPr lang="es-ES" sz="1400" b="1" dirty="0">
                <a:latin typeface="Verdana" charset="0"/>
              </a:rPr>
              <a:t>Firma: 3</a:t>
            </a:r>
          </a:p>
        </p:txBody>
      </p:sp>
      <p:sp>
        <p:nvSpPr>
          <p:cNvPr id="294" name="TextBox 136">
            <a:extLst>
              <a:ext uri="{FF2B5EF4-FFF2-40B4-BE49-F238E27FC236}">
                <a16:creationId xmlns:a16="http://schemas.microsoft.com/office/drawing/2014/main" id="{4B4CE852-EE79-4A59-96C9-517BBC6E3DB1}"/>
              </a:ext>
            </a:extLst>
          </p:cNvPr>
          <p:cNvSpPr txBox="1">
            <a:spLocks noChangeArrowheads="1"/>
          </p:cNvSpPr>
          <p:nvPr/>
        </p:nvSpPr>
        <p:spPr bwMode="auto">
          <a:xfrm>
            <a:off x="143669" y="6213938"/>
            <a:ext cx="27590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r>
              <a:rPr lang="es-ES" sz="1400" b="1" dirty="0">
                <a:latin typeface="Verdana" charset="0"/>
              </a:rPr>
              <a:t>Invitados a adherirse:  9</a:t>
            </a:r>
          </a:p>
        </p:txBody>
      </p:sp>
      <p:sp>
        <p:nvSpPr>
          <p:cNvPr id="295" name="TextBox 137">
            <a:extLst>
              <a:ext uri="{FF2B5EF4-FFF2-40B4-BE49-F238E27FC236}">
                <a16:creationId xmlns:a16="http://schemas.microsoft.com/office/drawing/2014/main" id="{FD2E9D87-C0AA-4036-B4D2-6BCB4E04865C}"/>
              </a:ext>
            </a:extLst>
          </p:cNvPr>
          <p:cNvSpPr txBox="1">
            <a:spLocks noChangeArrowheads="1"/>
          </p:cNvSpPr>
          <p:nvPr/>
        </p:nvSpPr>
        <p:spPr bwMode="auto">
          <a:xfrm>
            <a:off x="3331370" y="5206546"/>
            <a:ext cx="5410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r>
              <a:rPr lang="es-ES" sz="1200" b="1" dirty="0">
                <a:latin typeface="Verdana" charset="0"/>
              </a:rPr>
              <a:t>Otros Estados con leyes/proyectos de ley que se ajustan en gran medida al Convenio de Budapest = 20</a:t>
            </a:r>
          </a:p>
        </p:txBody>
      </p:sp>
      <p:sp>
        <p:nvSpPr>
          <p:cNvPr id="296" name="Oval 295">
            <a:extLst>
              <a:ext uri="{FF2B5EF4-FFF2-40B4-BE49-F238E27FC236}">
                <a16:creationId xmlns:a16="http://schemas.microsoft.com/office/drawing/2014/main" id="{C677DEBE-4C73-40D0-88A1-139BEF4B9D9E}"/>
              </a:ext>
            </a:extLst>
          </p:cNvPr>
          <p:cNvSpPr/>
          <p:nvPr/>
        </p:nvSpPr>
        <p:spPr>
          <a:xfrm>
            <a:off x="2807494" y="5729627"/>
            <a:ext cx="360362" cy="360362"/>
          </a:xfrm>
          <a:prstGeom prst="ellipse">
            <a:avLst/>
          </a:prstGeom>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297" name="Oval 296">
            <a:extLst>
              <a:ext uri="{FF2B5EF4-FFF2-40B4-BE49-F238E27FC236}">
                <a16:creationId xmlns:a16="http://schemas.microsoft.com/office/drawing/2014/main" id="{03B34493-9D35-4638-AFCD-89C1F9CFE074}"/>
              </a:ext>
            </a:extLst>
          </p:cNvPr>
          <p:cNvSpPr/>
          <p:nvPr/>
        </p:nvSpPr>
        <p:spPr>
          <a:xfrm>
            <a:off x="2807494" y="5276619"/>
            <a:ext cx="360362" cy="381000"/>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298" name="Oval 297">
            <a:extLst>
              <a:ext uri="{FF2B5EF4-FFF2-40B4-BE49-F238E27FC236}">
                <a16:creationId xmlns:a16="http://schemas.microsoft.com/office/drawing/2014/main" id="{3F39E183-6DBB-48D4-B3AF-081128854310}"/>
              </a:ext>
            </a:extLst>
          </p:cNvPr>
          <p:cNvSpPr/>
          <p:nvPr/>
        </p:nvSpPr>
        <p:spPr>
          <a:xfrm>
            <a:off x="2807494" y="6161353"/>
            <a:ext cx="366712" cy="360362"/>
          </a:xfrm>
          <a:prstGeom prst="ellipse">
            <a:avLst/>
          </a:prstGeom>
          <a:solidFill>
            <a:srgbClr val="00B0F0"/>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299" name="Oval 298">
            <a:extLst>
              <a:ext uri="{FF2B5EF4-FFF2-40B4-BE49-F238E27FC236}">
                <a16:creationId xmlns:a16="http://schemas.microsoft.com/office/drawing/2014/main" id="{D530B04E-5701-426D-B405-8C958800E83F}"/>
              </a:ext>
            </a:extLst>
          </p:cNvPr>
          <p:cNvSpPr/>
          <p:nvPr/>
        </p:nvSpPr>
        <p:spPr>
          <a:xfrm>
            <a:off x="8352631" y="5314496"/>
            <a:ext cx="354013" cy="384175"/>
          </a:xfrm>
          <a:prstGeom prst="ellipse">
            <a:avLst/>
          </a:prstGeom>
          <a:solidFill>
            <a:srgbClr val="00B050"/>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00" name="TextBox 142">
            <a:extLst>
              <a:ext uri="{FF2B5EF4-FFF2-40B4-BE49-F238E27FC236}">
                <a16:creationId xmlns:a16="http://schemas.microsoft.com/office/drawing/2014/main" id="{2EA2A8EF-D705-4AE8-ACA4-D00DFE6067DC}"/>
              </a:ext>
            </a:extLst>
          </p:cNvPr>
          <p:cNvSpPr txBox="1">
            <a:spLocks noChangeArrowheads="1"/>
          </p:cNvSpPr>
          <p:nvPr/>
        </p:nvSpPr>
        <p:spPr bwMode="auto">
          <a:xfrm>
            <a:off x="3337720" y="5801859"/>
            <a:ext cx="54403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r>
              <a:rPr lang="es-ES" sz="1200" b="1" dirty="0">
                <a:latin typeface="Verdana" charset="0"/>
              </a:rPr>
              <a:t>Más Estados que recurren al Convenio de Budapest para legislar = Más de 50</a:t>
            </a:r>
          </a:p>
        </p:txBody>
      </p:sp>
      <p:sp>
        <p:nvSpPr>
          <p:cNvPr id="301" name="Oval 300">
            <a:extLst>
              <a:ext uri="{FF2B5EF4-FFF2-40B4-BE49-F238E27FC236}">
                <a16:creationId xmlns:a16="http://schemas.microsoft.com/office/drawing/2014/main" id="{243C1954-7E45-4734-B788-62B7FCC129DB}"/>
              </a:ext>
            </a:extLst>
          </p:cNvPr>
          <p:cNvSpPr/>
          <p:nvPr/>
        </p:nvSpPr>
        <p:spPr>
          <a:xfrm>
            <a:off x="8352631" y="5882821"/>
            <a:ext cx="354013" cy="358775"/>
          </a:xfrm>
          <a:prstGeom prst="ellipse">
            <a:avLst/>
          </a:prstGeom>
          <a:solidFill>
            <a:srgbClr val="FFFF00"/>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02" name="Oval 301">
            <a:extLst>
              <a:ext uri="{FF2B5EF4-FFF2-40B4-BE49-F238E27FC236}">
                <a16:creationId xmlns:a16="http://schemas.microsoft.com/office/drawing/2014/main" id="{9C88D6F5-6B56-4FAC-88E2-CC42461706B0}"/>
              </a:ext>
            </a:extLst>
          </p:cNvPr>
          <p:cNvSpPr/>
          <p:nvPr/>
        </p:nvSpPr>
        <p:spPr>
          <a:xfrm>
            <a:off x="1866106" y="2864984"/>
            <a:ext cx="65088" cy="57150"/>
          </a:xfrm>
          <a:prstGeom prst="ellipse">
            <a:avLst/>
          </a:prstGeom>
          <a:solidFill>
            <a:srgbClr val="9966FF"/>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03" name="Oval 302">
            <a:extLst>
              <a:ext uri="{FF2B5EF4-FFF2-40B4-BE49-F238E27FC236}">
                <a16:creationId xmlns:a16="http://schemas.microsoft.com/office/drawing/2014/main" id="{8F95F77C-F19E-4539-A4A9-0EF5A4E01551}"/>
              </a:ext>
            </a:extLst>
          </p:cNvPr>
          <p:cNvSpPr/>
          <p:nvPr/>
        </p:nvSpPr>
        <p:spPr>
          <a:xfrm>
            <a:off x="5199856" y="3488871"/>
            <a:ext cx="63500" cy="57150"/>
          </a:xfrm>
          <a:prstGeom prst="ellipse">
            <a:avLst/>
          </a:prstGeom>
          <a:solidFill>
            <a:srgbClr val="000099"/>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04" name="Oval 303">
            <a:extLst>
              <a:ext uri="{FF2B5EF4-FFF2-40B4-BE49-F238E27FC236}">
                <a16:creationId xmlns:a16="http://schemas.microsoft.com/office/drawing/2014/main" id="{21E26E25-EC9F-469B-A03B-6CBE42B418E3}"/>
              </a:ext>
            </a:extLst>
          </p:cNvPr>
          <p:cNvSpPr/>
          <p:nvPr/>
        </p:nvSpPr>
        <p:spPr>
          <a:xfrm>
            <a:off x="4034631" y="1715634"/>
            <a:ext cx="63500" cy="57150"/>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05" name="Oval 304">
            <a:extLst>
              <a:ext uri="{FF2B5EF4-FFF2-40B4-BE49-F238E27FC236}">
                <a16:creationId xmlns:a16="http://schemas.microsoft.com/office/drawing/2014/main" id="{C2C3B03A-3470-4C74-B027-530B545F5033}"/>
              </a:ext>
            </a:extLst>
          </p:cNvPr>
          <p:cNvSpPr/>
          <p:nvPr/>
        </p:nvSpPr>
        <p:spPr>
          <a:xfrm>
            <a:off x="4639469" y="2041071"/>
            <a:ext cx="63500" cy="57150"/>
          </a:xfrm>
          <a:prstGeom prst="ellipse">
            <a:avLst/>
          </a:prstGeom>
          <a:solidFill>
            <a:srgbClr val="9966FF"/>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06" name="Oval 305">
            <a:extLst>
              <a:ext uri="{FF2B5EF4-FFF2-40B4-BE49-F238E27FC236}">
                <a16:creationId xmlns:a16="http://schemas.microsoft.com/office/drawing/2014/main" id="{5C1A10A9-F616-49B0-A30D-09464C874C53}"/>
              </a:ext>
            </a:extLst>
          </p:cNvPr>
          <p:cNvSpPr/>
          <p:nvPr/>
        </p:nvSpPr>
        <p:spPr>
          <a:xfrm>
            <a:off x="4831233" y="3088821"/>
            <a:ext cx="65088" cy="57150"/>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07" name="Oval 306">
            <a:extLst>
              <a:ext uri="{FF2B5EF4-FFF2-40B4-BE49-F238E27FC236}">
                <a16:creationId xmlns:a16="http://schemas.microsoft.com/office/drawing/2014/main" id="{DD34706C-902C-473A-BE48-50ED2AEBE8D7}"/>
              </a:ext>
            </a:extLst>
          </p:cNvPr>
          <p:cNvSpPr/>
          <p:nvPr/>
        </p:nvSpPr>
        <p:spPr>
          <a:xfrm>
            <a:off x="6430169" y="2631621"/>
            <a:ext cx="65087" cy="57150"/>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08" name="Oval 307">
            <a:extLst>
              <a:ext uri="{FF2B5EF4-FFF2-40B4-BE49-F238E27FC236}">
                <a16:creationId xmlns:a16="http://schemas.microsoft.com/office/drawing/2014/main" id="{7753A1B2-275B-4C16-AD60-F0B73E36D3AE}"/>
              </a:ext>
            </a:extLst>
          </p:cNvPr>
          <p:cNvSpPr/>
          <p:nvPr/>
        </p:nvSpPr>
        <p:spPr>
          <a:xfrm>
            <a:off x="5399881" y="2071234"/>
            <a:ext cx="65088" cy="58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09" name="Oval 308">
            <a:extLst>
              <a:ext uri="{FF2B5EF4-FFF2-40B4-BE49-F238E27FC236}">
                <a16:creationId xmlns:a16="http://schemas.microsoft.com/office/drawing/2014/main" id="{F640BBE8-5C10-41BA-A151-1ED5EC3688F4}"/>
              </a:ext>
            </a:extLst>
          </p:cNvPr>
          <p:cNvSpPr/>
          <p:nvPr/>
        </p:nvSpPr>
        <p:spPr bwMode="auto">
          <a:xfrm>
            <a:off x="3168129" y="2777299"/>
            <a:ext cx="65087" cy="58737"/>
          </a:xfrm>
          <a:prstGeom prst="ellipse">
            <a:avLst/>
          </a:prstGeom>
          <a:solidFill>
            <a:schemeClr val="tx2"/>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10" name="Oval 309">
            <a:extLst>
              <a:ext uri="{FF2B5EF4-FFF2-40B4-BE49-F238E27FC236}">
                <a16:creationId xmlns:a16="http://schemas.microsoft.com/office/drawing/2014/main" id="{58C56CE0-C3EE-4C96-BAF2-638DCAA2929D}"/>
              </a:ext>
            </a:extLst>
          </p:cNvPr>
          <p:cNvSpPr/>
          <p:nvPr/>
        </p:nvSpPr>
        <p:spPr bwMode="auto">
          <a:xfrm>
            <a:off x="1878905" y="3137339"/>
            <a:ext cx="65088" cy="58737"/>
          </a:xfrm>
          <a:prstGeom prst="ellipse">
            <a:avLst/>
          </a:prstGeom>
          <a:solidFill>
            <a:srgbClr val="00B0F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311" name="Oval 310">
            <a:extLst>
              <a:ext uri="{FF2B5EF4-FFF2-40B4-BE49-F238E27FC236}">
                <a16:creationId xmlns:a16="http://schemas.microsoft.com/office/drawing/2014/main" id="{FAD3662E-FE05-4C0B-B1EA-B649ECF91815}"/>
              </a:ext>
            </a:extLst>
          </p:cNvPr>
          <p:cNvSpPr/>
          <p:nvPr/>
        </p:nvSpPr>
        <p:spPr bwMode="auto">
          <a:xfrm>
            <a:off x="4255170" y="3582658"/>
            <a:ext cx="65087" cy="5873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sz="1100">
              <a:latin typeface="Verdana"/>
              <a:cs typeface="Verdana"/>
            </a:endParaRPr>
          </a:p>
        </p:txBody>
      </p:sp>
      <p:sp>
        <p:nvSpPr>
          <p:cNvPr id="148" name="TextBox 282">
            <a:extLst>
              <a:ext uri="{FF2B5EF4-FFF2-40B4-BE49-F238E27FC236}">
                <a16:creationId xmlns:a16="http://schemas.microsoft.com/office/drawing/2014/main" id="{28D8B462-2EC8-403B-989D-CEFDA4724802}"/>
              </a:ext>
            </a:extLst>
          </p:cNvPr>
          <p:cNvSpPr txBox="1"/>
          <p:nvPr/>
        </p:nvSpPr>
        <p:spPr>
          <a:xfrm>
            <a:off x="291640" y="4233282"/>
            <a:ext cx="3565191"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2400" b="1" dirty="0">
                <a:solidFill>
                  <a:schemeClr val="accent1">
                    <a:lumMod val="50000"/>
                  </a:schemeClr>
                </a:solidFill>
                <a:latin typeface="Verdana" panose="020B0604030504040204" pitchFamily="34" charset="0"/>
              </a:rPr>
              <a:t>Más de 150</a:t>
            </a:r>
          </a:p>
        </p:txBody>
      </p:sp>
    </p:spTree>
    <p:extLst>
      <p:ext uri="{BB962C8B-B14F-4D97-AF65-F5344CB8AC3E}">
        <p14:creationId xmlns:p14="http://schemas.microsoft.com/office/powerpoint/2010/main" val="36817883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27384"/>
            <a:ext cx="7777162" cy="104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Mejoras en las legislaciones nacionales </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6" name="Chart 5">
            <a:extLst>
              <a:ext uri="{FF2B5EF4-FFF2-40B4-BE49-F238E27FC236}">
                <a16:creationId xmlns:a16="http://schemas.microsoft.com/office/drawing/2014/main" id="{7536ED66-B034-44E6-8F75-C7D926580617}"/>
              </a:ext>
            </a:extLst>
          </p:cNvPr>
          <p:cNvGraphicFramePr/>
          <p:nvPr>
            <p:extLst>
              <p:ext uri="{D42A27DB-BD31-4B8C-83A1-F6EECF244321}">
                <p14:modId xmlns:p14="http://schemas.microsoft.com/office/powerpoint/2010/main" val="1420856786"/>
              </p:ext>
            </p:extLst>
          </p:nvPr>
        </p:nvGraphicFramePr>
        <p:xfrm>
          <a:off x="0" y="1052513"/>
          <a:ext cx="9144000" cy="5502155"/>
        </p:xfrm>
        <a:graphic>
          <a:graphicData uri="http://schemas.openxmlformats.org/drawingml/2006/chart">
            <c:chart xmlns:c="http://schemas.openxmlformats.org/drawingml/2006/chart" xmlns:r="http://schemas.openxmlformats.org/officeDocument/2006/relationships" r:id="rId4"/>
          </a:graphicData>
        </a:graphic>
      </p:graphicFrame>
      <p:sp>
        <p:nvSpPr>
          <p:cNvPr id="4" name="TextBox 3">
            <a:extLst>
              <a:ext uri="{FF2B5EF4-FFF2-40B4-BE49-F238E27FC236}">
                <a16:creationId xmlns:a16="http://schemas.microsoft.com/office/drawing/2014/main" id="{55528148-1675-42D5-9D3B-08790F29F7BD}"/>
              </a:ext>
            </a:extLst>
          </p:cNvPr>
          <p:cNvSpPr txBox="1"/>
          <p:nvPr/>
        </p:nvSpPr>
        <p:spPr>
          <a:xfrm>
            <a:off x="5508104" y="3398322"/>
            <a:ext cx="4681330" cy="769441"/>
          </a:xfrm>
          <a:prstGeom prst="rect">
            <a:avLst/>
          </a:prstGeom>
          <a:noFill/>
        </p:spPr>
        <p:txBody>
          <a:bodyPr wrap="square">
            <a:spAutoFit/>
          </a:bodyPr>
          <a:lstStyle/>
          <a:p>
            <a:pPr algn="ctr" eaLnBrk="1" hangingPunct="1">
              <a:defRPr/>
            </a:pPr>
            <a:r>
              <a:rPr lang="es-ES" sz="2200" b="1" dirty="0">
                <a:latin typeface="Verdana" panose="020B0604030504040204" pitchFamily="34" charset="0"/>
              </a:rPr>
              <a:t>Al 30 de junio </a:t>
            </a:r>
          </a:p>
          <a:p>
            <a:pPr algn="ctr" eaLnBrk="1" hangingPunct="1">
              <a:defRPr/>
            </a:pPr>
            <a:r>
              <a:rPr lang="es-ES" sz="2200" b="1" dirty="0">
                <a:latin typeface="Verdana" panose="020B0604030504040204" pitchFamily="34" charset="0"/>
              </a:rPr>
              <a:t>de 2020</a:t>
            </a:r>
          </a:p>
        </p:txBody>
      </p:sp>
    </p:spTree>
    <p:extLst>
      <p:ext uri="{BB962C8B-B14F-4D97-AF65-F5344CB8AC3E}">
        <p14:creationId xmlns:p14="http://schemas.microsoft.com/office/powerpoint/2010/main" val="28272286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27384"/>
            <a:ext cx="7777162" cy="104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Mejoras en las legislaciones nacionales </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4" name="Table 4">
            <a:extLst>
              <a:ext uri="{FF2B5EF4-FFF2-40B4-BE49-F238E27FC236}">
                <a16:creationId xmlns:a16="http://schemas.microsoft.com/office/drawing/2014/main" id="{2A77F352-8B54-4F2D-A7E1-90DF6262AF4F}"/>
              </a:ext>
            </a:extLst>
          </p:cNvPr>
          <p:cNvGraphicFramePr>
            <a:graphicFrameLocks noGrp="1"/>
          </p:cNvGraphicFramePr>
          <p:nvPr>
            <p:extLst>
              <p:ext uri="{D42A27DB-BD31-4B8C-83A1-F6EECF244321}">
                <p14:modId xmlns:p14="http://schemas.microsoft.com/office/powerpoint/2010/main" val="3805712488"/>
              </p:ext>
            </p:extLst>
          </p:nvPr>
        </p:nvGraphicFramePr>
        <p:xfrm>
          <a:off x="722308" y="1700808"/>
          <a:ext cx="7704856" cy="2743200"/>
        </p:xfrm>
        <a:graphic>
          <a:graphicData uri="http://schemas.openxmlformats.org/drawingml/2006/table">
            <a:tbl>
              <a:tblPr firstRow="1" bandRow="1">
                <a:tableStyleId>{5C22544A-7EE6-4342-B048-85BDC9FD1C3A}</a:tableStyleId>
              </a:tblPr>
              <a:tblGrid>
                <a:gridCol w="6192688">
                  <a:extLst>
                    <a:ext uri="{9D8B030D-6E8A-4147-A177-3AD203B41FA5}">
                      <a16:colId xmlns:a16="http://schemas.microsoft.com/office/drawing/2014/main" val="2029212424"/>
                    </a:ext>
                  </a:extLst>
                </a:gridCol>
                <a:gridCol w="1512168">
                  <a:extLst>
                    <a:ext uri="{9D8B030D-6E8A-4147-A177-3AD203B41FA5}">
                      <a16:colId xmlns:a16="http://schemas.microsoft.com/office/drawing/2014/main" val="953540140"/>
                    </a:ext>
                  </a:extLst>
                </a:gridCol>
              </a:tblGrid>
              <a:tr h="632832">
                <a:tc>
                  <a:txBody>
                    <a:bodyPr/>
                    <a:lstStyle/>
                    <a:p>
                      <a:pPr algn="ctr"/>
                      <a:r>
                        <a:t>Categoría</a:t>
                      </a:r>
                      <a:endParaRPr lang="es-ES"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t>Número de Estados</a:t>
                      </a:r>
                      <a:endParaRPr lang="es-ES" dirty="0"/>
                    </a:p>
                  </a:txBody>
                  <a:tcPr anchor="ctr"/>
                </a:tc>
                <a:extLst>
                  <a:ext uri="{0D108BD9-81ED-4DB2-BD59-A6C34878D82A}">
                    <a16:rowId xmlns:a16="http://schemas.microsoft.com/office/drawing/2014/main" val="4029965201"/>
                  </a:ext>
                </a:extLst>
              </a:tr>
              <a:tr h="893924">
                <a:tc>
                  <a:txBody>
                    <a:bodyPr/>
                    <a:lstStyle/>
                    <a:p>
                      <a:pPr algn="just"/>
                      <a:r>
                        <a:t>Adopción de disposiciones nacionales correspondientes a las disposiciones de derecho </a:t>
                      </a:r>
                      <a:r>
                        <a:rPr lang="en-US" b="1" dirty="0">
                          <a:solidFill>
                            <a:srgbClr val="FF0000"/>
                          </a:solidFill>
                        </a:rPr>
                        <a:t>sustantivo </a:t>
                      </a:r>
                      <a:r>
                        <a:t>del Convenio de Budapest</a:t>
                      </a:r>
                      <a:endParaRPr lang="es-ES" dirty="0"/>
                    </a:p>
                  </a:txBody>
                  <a:tcPr anchor="ctr"/>
                </a:tc>
                <a:tc>
                  <a:txBody>
                    <a:bodyPr/>
                    <a:lstStyle/>
                    <a:p>
                      <a:pPr algn="ctr"/>
                      <a:r>
                        <a:t>106</a:t>
                      </a:r>
                      <a:endParaRPr lang="es-ES" dirty="0"/>
                    </a:p>
                  </a:txBody>
                  <a:tcPr anchor="ctr"/>
                </a:tc>
                <a:extLst>
                  <a:ext uri="{0D108BD9-81ED-4DB2-BD59-A6C34878D82A}">
                    <a16:rowId xmlns:a16="http://schemas.microsoft.com/office/drawing/2014/main" val="2281499254"/>
                  </a:ext>
                </a:extLst>
              </a:tr>
              <a:tr h="362536">
                <a:tc>
                  <a:txBody>
                    <a:bodyPr/>
                    <a:lstStyle/>
                    <a:p>
                      <a:r>
                        <a:t>Adopción de disposiciones nacionales correspondientes a las disposiciones de derecho </a:t>
                      </a:r>
                      <a:r>
                        <a:rPr lang="en-US" b="1" dirty="0">
                          <a:solidFill>
                            <a:srgbClr val="FF0000"/>
                          </a:solidFill>
                        </a:rPr>
                        <a:t>procesal </a:t>
                      </a:r>
                      <a:r>
                        <a:t>del Convenio de Budapest</a:t>
                      </a:r>
                      <a:endParaRPr lang="es-ES" dirty="0"/>
                    </a:p>
                  </a:txBody>
                  <a:tcPr anchor="ctr"/>
                </a:tc>
                <a:tc>
                  <a:txBody>
                    <a:bodyPr/>
                    <a:lstStyle/>
                    <a:p>
                      <a:pPr algn="ctr"/>
                      <a:r>
                        <a:t>82</a:t>
                      </a:r>
                      <a:endParaRPr lang="es-ES" dirty="0"/>
                    </a:p>
                  </a:txBody>
                  <a:tcPr anchor="ctr"/>
                </a:tc>
                <a:extLst>
                  <a:ext uri="{0D108BD9-81ED-4DB2-BD59-A6C34878D82A}">
                    <a16:rowId xmlns:a16="http://schemas.microsoft.com/office/drawing/2014/main" val="1281541693"/>
                  </a:ext>
                </a:extLst>
              </a:tr>
            </a:tbl>
          </a:graphicData>
        </a:graphic>
      </p:graphicFrame>
      <p:sp>
        <p:nvSpPr>
          <p:cNvPr id="5" name="TextBox 4">
            <a:extLst>
              <a:ext uri="{FF2B5EF4-FFF2-40B4-BE49-F238E27FC236}">
                <a16:creationId xmlns:a16="http://schemas.microsoft.com/office/drawing/2014/main" id="{507B3B33-FF9B-48EF-89A4-C267E9FBC669}"/>
              </a:ext>
            </a:extLst>
          </p:cNvPr>
          <p:cNvSpPr txBox="1"/>
          <p:nvPr/>
        </p:nvSpPr>
        <p:spPr>
          <a:xfrm>
            <a:off x="5292729" y="5517232"/>
            <a:ext cx="4681330" cy="769441"/>
          </a:xfrm>
          <a:prstGeom prst="rect">
            <a:avLst/>
          </a:prstGeom>
          <a:noFill/>
        </p:spPr>
        <p:txBody>
          <a:bodyPr wrap="square">
            <a:spAutoFit/>
          </a:bodyPr>
          <a:lstStyle/>
          <a:p>
            <a:pPr algn="ctr" eaLnBrk="1" hangingPunct="1">
              <a:defRPr/>
            </a:pPr>
            <a:r>
              <a:rPr lang="es-ES" sz="2200" b="1" dirty="0">
                <a:latin typeface="Verdana" panose="020B0604030504040204" pitchFamily="34" charset="0"/>
              </a:rPr>
              <a:t>Al 30 de junio </a:t>
            </a:r>
          </a:p>
          <a:p>
            <a:pPr algn="ctr" eaLnBrk="1" hangingPunct="1">
              <a:defRPr/>
            </a:pPr>
            <a:r>
              <a:rPr lang="es-ES" sz="2200" b="1" dirty="0">
                <a:latin typeface="Verdana" panose="020B0604030504040204" pitchFamily="34" charset="0"/>
              </a:rPr>
              <a:t>2020</a:t>
            </a:r>
          </a:p>
        </p:txBody>
      </p:sp>
    </p:spTree>
    <p:extLst>
      <p:ext uri="{BB962C8B-B14F-4D97-AF65-F5344CB8AC3E}">
        <p14:creationId xmlns:p14="http://schemas.microsoft.com/office/powerpoint/2010/main" val="25301335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27384"/>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Investigaciones nacionales </a:t>
            </a:r>
          </a:p>
        </p:txBody>
      </p:sp>
      <p:sp>
        <p:nvSpPr>
          <p:cNvPr id="11" name="Rectangle 2"/>
          <p:cNvSpPr>
            <a:spLocks noChangeArrowheads="1"/>
          </p:cNvSpPr>
          <p:nvPr/>
        </p:nvSpPr>
        <p:spPr bwMode="auto">
          <a:xfrm>
            <a:off x="467544" y="1513220"/>
            <a:ext cx="8352928"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571500" indent="-571500" algn="just" eaLnBrk="1" hangingPunct="1">
              <a:buFont typeface="Arial" panose="020B0604020202020204" pitchFamily="34" charset="0"/>
              <a:buChar char="•"/>
              <a:defRPr/>
            </a:pPr>
            <a:r>
              <a:rPr lang="es-ES" sz="2600" dirty="0">
                <a:latin typeface="Verdana" panose="020B0604030504040204" pitchFamily="34" charset="0"/>
              </a:rPr>
              <a:t>Ha aumentado el número total de investigaciones sobre ciberdelitos realizadas por las partes</a:t>
            </a:r>
          </a:p>
          <a:p>
            <a:pPr marL="571500" indent="-571500" algn="just" eaLnBrk="1" hangingPunct="1">
              <a:buFont typeface="Arial" panose="020B0604020202020204" pitchFamily="34" charset="0"/>
              <a:buChar char="•"/>
              <a:defRPr/>
            </a:pPr>
            <a:endParaRPr lang="es-ES" sz="26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600" dirty="0">
                <a:latin typeface="Verdana" panose="020B0604030504040204" pitchFamily="34" charset="0"/>
              </a:rPr>
              <a:t>Esto se debe principalmente a:</a:t>
            </a:r>
          </a:p>
          <a:p>
            <a:pPr marL="1314450" lvl="1" indent="-571500" algn="just" eaLnBrk="1" hangingPunct="1">
              <a:buFont typeface="Arial" panose="020B0604020202020204" pitchFamily="34" charset="0"/>
              <a:buChar char="•"/>
              <a:defRPr/>
            </a:pPr>
            <a:r>
              <a:rPr lang="es-ES" sz="2600" dirty="0">
                <a:latin typeface="Verdana" panose="020B0604030504040204" pitchFamily="34" charset="0"/>
              </a:rPr>
              <a:t>mejoras en las legislaciones nacionales </a:t>
            </a:r>
          </a:p>
          <a:p>
            <a:pPr marL="1314450" lvl="1" indent="-571500" algn="just" eaLnBrk="1" hangingPunct="1">
              <a:buFont typeface="Arial" panose="020B0604020202020204" pitchFamily="34" charset="0"/>
              <a:buChar char="•"/>
              <a:defRPr/>
            </a:pPr>
            <a:r>
              <a:rPr lang="es-ES" sz="2600" dirty="0">
                <a:latin typeface="Verdana" panose="020B0604030504040204" pitchFamily="34" charset="0"/>
              </a:rPr>
              <a:t>disponibilidad de un mecanismo funcional de cooperación internacional</a:t>
            </a:r>
          </a:p>
          <a:p>
            <a:pPr marL="1314450" lvl="1" indent="-571500" algn="just" eaLnBrk="1" hangingPunct="1">
              <a:buFont typeface="Arial" panose="020B0604020202020204" pitchFamily="34" charset="0"/>
              <a:buChar char="•"/>
              <a:defRPr/>
            </a:pPr>
            <a:r>
              <a:rPr lang="es-ES" sz="2600" dirty="0">
                <a:latin typeface="Verdana" panose="020B0604030504040204" pitchFamily="34" charset="0"/>
              </a:rPr>
              <a:t>mejoras de capacidad</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97786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27384"/>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Cooperación internacional </a:t>
            </a:r>
          </a:p>
        </p:txBody>
      </p:sp>
      <p:sp>
        <p:nvSpPr>
          <p:cNvPr id="11" name="Rectangle 2"/>
          <p:cNvSpPr>
            <a:spLocks noChangeArrowheads="1"/>
          </p:cNvSpPr>
          <p:nvPr/>
        </p:nvSpPr>
        <p:spPr bwMode="auto">
          <a:xfrm>
            <a:off x="323528" y="1210192"/>
            <a:ext cx="8496944"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571500" indent="-571500" algn="just" eaLnBrk="1" hangingPunct="1">
              <a:buFont typeface="Arial" panose="020B0604020202020204" pitchFamily="34" charset="0"/>
              <a:buChar char="•"/>
              <a:defRPr/>
            </a:pPr>
            <a:r>
              <a:rPr lang="es-ES" dirty="0">
                <a:latin typeface="Verdana" panose="020B0604030504040204" pitchFamily="34" charset="0"/>
              </a:rPr>
              <a:t>Mecanismo vinculante de cooperación internacional en materia de ciberdelincuencia y cualquier otro delito en el que las pruebas se encuentren en un ordenador</a:t>
            </a:r>
          </a:p>
          <a:p>
            <a:pPr marL="571500" indent="-571500" algn="just"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dirty="0">
                <a:latin typeface="Verdana" panose="020B0604030504040204" pitchFamily="34" charset="0"/>
              </a:rPr>
              <a:t>Acceso a una amplia red de profesionales que participan en el Comité del Convenio sobre la Ciberdelincuencia (T-CY) y en la creación de capacidades</a:t>
            </a:r>
          </a:p>
          <a:p>
            <a:pPr marL="571500" indent="-571500" algn="just"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dirty="0">
                <a:latin typeface="Verdana" panose="020B0604030504040204" pitchFamily="34" charset="0"/>
              </a:rPr>
              <a:t>Promoción de reformas y fortalecimiento de leyes, procedimientos y mecanismos de cooperación internacional por parte del T-CY y medidas de creación de capacidades</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868747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27384"/>
            <a:ext cx="7777162" cy="104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Cooperación Internacional: Repercusiones</a:t>
            </a:r>
          </a:p>
        </p:txBody>
      </p:sp>
      <p:sp>
        <p:nvSpPr>
          <p:cNvPr id="11" name="Rectangle 2"/>
          <p:cNvSpPr>
            <a:spLocks noChangeArrowheads="1"/>
          </p:cNvSpPr>
          <p:nvPr/>
        </p:nvSpPr>
        <p:spPr bwMode="auto">
          <a:xfrm>
            <a:off x="467544" y="1513220"/>
            <a:ext cx="8352928"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571500" indent="-571500" algn="just" eaLnBrk="1" hangingPunct="1">
              <a:buFont typeface="Arial" panose="020B0604020202020204" pitchFamily="34" charset="0"/>
              <a:buChar char="•"/>
              <a:defRPr/>
            </a:pPr>
            <a:r>
              <a:rPr lang="es-ES" sz="2600" dirty="0">
                <a:latin typeface="Verdana" panose="020B0604030504040204" pitchFamily="34" charset="0"/>
              </a:rPr>
              <a:t>Uso extensivo de las redes 24/7</a:t>
            </a:r>
          </a:p>
          <a:p>
            <a:pPr marL="571500" indent="-571500" algn="just" eaLnBrk="1" hangingPunct="1">
              <a:buFont typeface="Arial" panose="020B0604020202020204" pitchFamily="34" charset="0"/>
              <a:buChar char="•"/>
              <a:defRPr/>
            </a:pPr>
            <a:endParaRPr lang="es-ES" sz="26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600" dirty="0">
                <a:latin typeface="Verdana" panose="020B0604030504040204" pitchFamily="34" charset="0"/>
              </a:rPr>
              <a:t>Mejoras en la cooperación con el sector privado a través de la adhesión al Convenio de Budapest, especialmente las solicitudes directas de datos relativos a los abonados </a:t>
            </a:r>
          </a:p>
          <a:p>
            <a:pPr marL="571500" indent="-571500" algn="just" eaLnBrk="1" hangingPunct="1">
              <a:buFont typeface="Arial" panose="020B0604020202020204" pitchFamily="34" charset="0"/>
              <a:buChar char="•"/>
              <a:defRPr/>
            </a:pPr>
            <a:endParaRPr lang="es-ES" sz="26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endParaRPr lang="es-ES" sz="2600" dirty="0">
              <a:latin typeface="Verdana" panose="020B0604030504040204" pitchFamily="34" charset="0"/>
              <a:ea typeface="Verdana" panose="020B0604030504040204" pitchFamily="34" charset="0"/>
              <a:cs typeface="Verdana" panose="020B0604030504040204" pitchFamily="34" charset="0"/>
            </a:endParaRP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243052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27384"/>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Creación de capacidades</a:t>
            </a:r>
          </a:p>
        </p:txBody>
      </p:sp>
      <p:sp>
        <p:nvSpPr>
          <p:cNvPr id="11" name="Rectangle 2"/>
          <p:cNvSpPr>
            <a:spLocks noChangeArrowheads="1"/>
          </p:cNvSpPr>
          <p:nvPr/>
        </p:nvSpPr>
        <p:spPr bwMode="auto">
          <a:xfrm>
            <a:off x="467544" y="1513220"/>
            <a:ext cx="8352928" cy="39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571500" indent="-571500" algn="just" eaLnBrk="1" hangingPunct="1">
              <a:buFont typeface="Arial" panose="020B0604020202020204" pitchFamily="34" charset="0"/>
              <a:buChar char="•"/>
              <a:defRPr/>
            </a:pPr>
            <a:r>
              <a:rPr lang="es-ES" sz="2500" dirty="0">
                <a:latin typeface="Verdana" panose="020B0604030504040204" pitchFamily="34" charset="0"/>
              </a:rPr>
              <a:t>El Convenio de Budapest es más que un documento jurídico </a:t>
            </a:r>
          </a:p>
          <a:p>
            <a:pPr marL="571500" indent="-571500" algn="just" eaLnBrk="1" hangingPunct="1">
              <a:buFont typeface="Arial" panose="020B0604020202020204" pitchFamily="34" charset="0"/>
              <a:buChar char="•"/>
              <a:defRPr/>
            </a:pPr>
            <a:endParaRPr lang="es-ES" sz="25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400">
                <a:latin typeface="Verdana" panose="020B0604030504040204" pitchFamily="34" charset="0"/>
              </a:rPr>
              <a:t>El Consejo de Europa proporciona asistencia técnica para mejorar la legislación de muchos países</a:t>
            </a:r>
          </a:p>
          <a:p>
            <a:pPr marL="571500" indent="-571500" algn="just" eaLnBrk="1" hangingPunct="1">
              <a:buFont typeface="Arial" panose="020B0604020202020204" pitchFamily="34" charset="0"/>
              <a:buChar char="•"/>
              <a:defRPr/>
            </a:pPr>
            <a:endParaRPr lang="es-ES" sz="25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500" dirty="0">
                <a:latin typeface="Verdana" panose="020B0604030504040204" pitchFamily="34" charset="0"/>
              </a:rPr>
              <a:t>La Oficina del Programa de Lucha contra la Ciberdelincuencia (C-PROC) ha apoyado más de 1000 actividades</a:t>
            </a:r>
          </a:p>
          <a:p>
            <a:pPr marL="571500" indent="-571500" algn="just" eaLnBrk="1" hangingPunct="1">
              <a:buFont typeface="Arial" panose="020B0604020202020204" pitchFamily="34" charset="0"/>
              <a:buChar char="•"/>
              <a:defRPr/>
            </a:pPr>
            <a:endParaRPr lang="es-ES" sz="25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500" dirty="0">
                <a:latin typeface="Verdana" panose="020B0604030504040204" pitchFamily="34" charset="0"/>
              </a:rPr>
              <a:t>Seis proyectos en curso </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988444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a:xfrm>
            <a:off x="649288" y="4406900"/>
            <a:ext cx="7955160" cy="1362075"/>
          </a:xfrm>
        </p:spPr>
        <p:txBody>
          <a:bodyPr/>
          <a:lstStyle/>
          <a:p>
            <a:r>
              <a:rPr lang="es-ES" dirty="0">
                <a:latin typeface="Verdana" panose="020B0604030504040204" pitchFamily="34" charset="0"/>
              </a:rPr>
              <a:t>DESMONTANDO MITOS </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p:txBody>
          <a:bodyPr/>
          <a:lstStyle/>
          <a:p>
            <a:r>
              <a:rPr lang="es-ES" dirty="0">
                <a:latin typeface="Verdana" panose="020B0604030504040204" pitchFamily="34" charset="0"/>
              </a:rPr>
              <a:t>El Convenio de Budapest - Una visión general </a:t>
            </a:r>
          </a:p>
        </p:txBody>
      </p:sp>
      <p:sp>
        <p:nvSpPr>
          <p:cNvPr id="5" name="Rectangle 11">
            <a:extLst>
              <a:ext uri="{FF2B5EF4-FFF2-40B4-BE49-F238E27FC236}">
                <a16:creationId xmlns:a16="http://schemas.microsoft.com/office/drawing/2014/main" id="{C48A7903-DBE1-43BD-905E-55DB247564CB}"/>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33</a:t>
            </a:fld>
            <a:r>
              <a:rPr lang="es-ES" sz="1200" b="1" dirty="0">
                <a:solidFill>
                  <a:srgbClr val="FFFFFF"/>
                </a:solidFill>
                <a:latin typeface="Verdana" panose="020B0604030504040204" pitchFamily="34" charset="0"/>
              </a:rPr>
              <a:t> -</a:t>
            </a:r>
          </a:p>
        </p:txBody>
      </p:sp>
      <p:sp>
        <p:nvSpPr>
          <p:cNvPr id="6" name="Rectangle 5">
            <a:extLst>
              <a:ext uri="{FF2B5EF4-FFF2-40B4-BE49-F238E27FC236}">
                <a16:creationId xmlns:a16="http://schemas.microsoft.com/office/drawing/2014/main" id="{74DFE25A-050F-4914-B2E8-65E908C83E53}"/>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F9CBCD3B-0D81-4EEF-9F9F-DB3E28FFD393}"/>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Verdana" panose="020B0604030504040204" pitchFamily="34" charset="0"/>
              <a:ea typeface="Verdana" panose="020B0604030504040204" pitchFamily="34" charset="0"/>
            </a:endParaRPr>
          </a:p>
        </p:txBody>
      </p:sp>
      <p:sp>
        <p:nvSpPr>
          <p:cNvPr id="9" name="TextBox 7">
            <a:extLst>
              <a:ext uri="{FF2B5EF4-FFF2-40B4-BE49-F238E27FC236}">
                <a16:creationId xmlns:a16="http://schemas.microsoft.com/office/drawing/2014/main" id="{7B9BC96D-6AC8-4249-9F3D-D92372DB1900}"/>
              </a:ext>
            </a:extLst>
          </p:cNvPr>
          <p:cNvSpPr txBox="1">
            <a:spLocks noChangeArrowheads="1"/>
          </p:cNvSpPr>
          <p:nvPr/>
        </p:nvSpPr>
        <p:spPr bwMode="auto">
          <a:xfrm>
            <a:off x="1403350" y="190500"/>
            <a:ext cx="7632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panose="020B0604030504040204" pitchFamily="34" charset="0"/>
              </a:rPr>
              <a:t>Sección 4</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pic>
        <p:nvPicPr>
          <p:cNvPr id="10" name="Picture 4">
            <a:extLst>
              <a:ext uri="{FF2B5EF4-FFF2-40B4-BE49-F238E27FC236}">
                <a16:creationId xmlns:a16="http://schemas.microsoft.com/office/drawing/2014/main" id="{9E352179-95DE-4E37-9014-C7512F18C08A}"/>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28880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4D27D9AC-4ADB-45D9-AFA6-8E0CDEC5466B}"/>
              </a:ext>
            </a:extLst>
          </p:cNvPr>
          <p:cNvSpPr>
            <a:spLocks noChangeArrowheads="1"/>
          </p:cNvSpPr>
          <p:nvPr/>
        </p:nvSpPr>
        <p:spPr bwMode="auto">
          <a:xfrm>
            <a:off x="251520" y="1231904"/>
            <a:ext cx="864096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s-ES" sz="4200" b="1" dirty="0">
                <a:solidFill>
                  <a:srgbClr val="FF0000"/>
                </a:solidFill>
                <a:latin typeface="Verdana" panose="020B0604030504040204" pitchFamily="34" charset="0"/>
              </a:rPr>
              <a:t>MITO: </a:t>
            </a:r>
          </a:p>
          <a:p>
            <a:pPr algn="ctr" eaLnBrk="1" hangingPunct="1">
              <a:defRPr/>
            </a:pPr>
            <a:r>
              <a:rPr lang="es-ES" sz="4200" dirty="0">
                <a:latin typeface="Verdana" panose="020B0604030504040204" pitchFamily="34" charset="0"/>
              </a:rPr>
              <a:t>El Convenio de Budapest es</a:t>
            </a:r>
            <a:r>
              <a:rPr lang="es-ES"/>
              <a:t> </a:t>
            </a:r>
          </a:p>
          <a:p>
            <a:pPr algn="ctr" eaLnBrk="1" hangingPunct="1">
              <a:defRPr/>
            </a:pPr>
            <a:r>
              <a:rPr lang="es-ES" sz="4200" b="1" dirty="0">
                <a:latin typeface="Verdana" panose="020B0604030504040204" pitchFamily="34" charset="0"/>
              </a:rPr>
              <a:t>regional y eurocéntrico</a:t>
            </a:r>
            <a:endParaRPr lang="es-ES" sz="2800" b="1" dirty="0">
              <a:latin typeface="Verdana" panose="020B0604030504040204" pitchFamily="34" charset="0"/>
              <a:ea typeface="Verdana" panose="020B0604030504040204" pitchFamily="34" charset="0"/>
              <a:cs typeface="Verdana" panose="020B0604030504040204" pitchFamily="34" charset="0"/>
            </a:endParaRPr>
          </a:p>
        </p:txBody>
      </p:sp>
      <p:sp>
        <p:nvSpPr>
          <p:cNvPr id="9" name="Rectangle 8">
            <a:extLst>
              <a:ext uri="{FF2B5EF4-FFF2-40B4-BE49-F238E27FC236}">
                <a16:creationId xmlns:a16="http://schemas.microsoft.com/office/drawing/2014/main" id="{74AFFC74-60C3-4BE7-86F0-8405A57003F9}"/>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1" name="Rectangle 10">
            <a:extLst>
              <a:ext uri="{FF2B5EF4-FFF2-40B4-BE49-F238E27FC236}">
                <a16:creationId xmlns:a16="http://schemas.microsoft.com/office/drawing/2014/main" id="{6E0EF5B3-1C7F-4660-A6D1-6B02E941038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3" name="TextBox 7">
            <a:extLst>
              <a:ext uri="{FF2B5EF4-FFF2-40B4-BE49-F238E27FC236}">
                <a16:creationId xmlns:a16="http://schemas.microsoft.com/office/drawing/2014/main" id="{A440D332-1417-4A98-BC4A-09D5E690C999}"/>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Mito </a:t>
            </a:r>
          </a:p>
        </p:txBody>
      </p:sp>
      <p:pic>
        <p:nvPicPr>
          <p:cNvPr id="15" name="Picture 4">
            <a:extLst>
              <a:ext uri="{FF2B5EF4-FFF2-40B4-BE49-F238E27FC236}">
                <a16:creationId xmlns:a16="http://schemas.microsoft.com/office/drawing/2014/main" id="{8CE0265E-029E-4219-8F02-A929EAF20918}"/>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descr="Map&#10;&#10;Description automatically generated">
            <a:extLst>
              <a:ext uri="{FF2B5EF4-FFF2-40B4-BE49-F238E27FC236}">
                <a16:creationId xmlns:a16="http://schemas.microsoft.com/office/drawing/2014/main" id="{36851BCD-5857-4F9C-8149-10E185678E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7924" y="3442620"/>
            <a:ext cx="6778452" cy="2993353"/>
          </a:xfrm>
          <a:prstGeom prst="rect">
            <a:avLst/>
          </a:prstGeom>
        </p:spPr>
      </p:pic>
    </p:spTree>
    <p:extLst>
      <p:ext uri="{BB962C8B-B14F-4D97-AF65-F5344CB8AC3E}">
        <p14:creationId xmlns:p14="http://schemas.microsoft.com/office/powerpoint/2010/main" val="2943802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3EFAA99-241D-4027-A641-49F4A9A9D679}"/>
              </a:ext>
            </a:extLst>
          </p:cNvPr>
          <p:cNvSpPr>
            <a:spLocks noGrp="1"/>
          </p:cNvSpPr>
          <p:nvPr>
            <p:ph type="sldNum" sz="quarter" idx="12"/>
          </p:nvPr>
        </p:nvSpPr>
        <p:spPr/>
        <p:txBody>
          <a:bodyPr/>
          <a:lstStyle/>
          <a:p>
            <a:pPr>
              <a:defRPr/>
            </a:pPr>
            <a:fld id="{660D1ACE-C798-4152-BAA2-F98E2F4CEDC5}" type="slidenum">
              <a:rPr lang="en-US" altLang="en-US" smtClean="0"/>
              <a:pPr>
                <a:defRPr/>
              </a:pPr>
              <a:t>35</a:t>
            </a:fld>
            <a:endParaRPr lang="es-ES" altLang="en-US"/>
          </a:p>
        </p:txBody>
      </p:sp>
      <p:grpSp>
        <p:nvGrpSpPr>
          <p:cNvPr id="11" name="Group 10">
            <a:extLst>
              <a:ext uri="{FF2B5EF4-FFF2-40B4-BE49-F238E27FC236}">
                <a16:creationId xmlns:a16="http://schemas.microsoft.com/office/drawing/2014/main" id="{A0ECBCCE-6606-4C17-9177-C043EA0125C5}"/>
              </a:ext>
            </a:extLst>
          </p:cNvPr>
          <p:cNvGrpSpPr/>
          <p:nvPr/>
        </p:nvGrpSpPr>
        <p:grpSpPr>
          <a:xfrm>
            <a:off x="0" y="1640241"/>
            <a:ext cx="9144000" cy="4898671"/>
            <a:chOff x="0" y="1056409"/>
            <a:chExt cx="9154216" cy="5471390"/>
          </a:xfrm>
        </p:grpSpPr>
        <p:pic>
          <p:nvPicPr>
            <p:cNvPr id="1026" name="Picture 2" descr="Image result for antarctica on world map">
              <a:extLst>
                <a:ext uri="{FF2B5EF4-FFF2-40B4-BE49-F238E27FC236}">
                  <a16:creationId xmlns:a16="http://schemas.microsoft.com/office/drawing/2014/main" id="{135F21CB-2628-4F41-9293-80E3F53257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6409"/>
              <a:ext cx="9144000" cy="458628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0B47180C-D0B2-42CD-A949-93803277EE1C}"/>
                </a:ext>
              </a:extLst>
            </p:cNvPr>
            <p:cNvPicPr>
              <a:picLocks noChangeAspect="1"/>
            </p:cNvPicPr>
            <p:nvPr/>
          </p:nvPicPr>
          <p:blipFill>
            <a:blip r:embed="rId4"/>
            <a:stretch>
              <a:fillRect/>
            </a:stretch>
          </p:blipFill>
          <p:spPr>
            <a:xfrm>
              <a:off x="4949777" y="5946779"/>
              <a:ext cx="561975" cy="409575"/>
            </a:xfrm>
            <a:prstGeom prst="rect">
              <a:avLst/>
            </a:prstGeom>
          </p:spPr>
        </p:pic>
        <p:pic>
          <p:nvPicPr>
            <p:cNvPr id="5" name="Picture 4">
              <a:extLst>
                <a:ext uri="{FF2B5EF4-FFF2-40B4-BE49-F238E27FC236}">
                  <a16:creationId xmlns:a16="http://schemas.microsoft.com/office/drawing/2014/main" id="{BD6052EA-0699-42CE-B654-8E3D562FB3A3}"/>
                </a:ext>
              </a:extLst>
            </p:cNvPr>
            <p:cNvPicPr>
              <a:picLocks noChangeAspect="1"/>
            </p:cNvPicPr>
            <p:nvPr/>
          </p:nvPicPr>
          <p:blipFill>
            <a:blip r:embed="rId5"/>
            <a:stretch>
              <a:fillRect/>
            </a:stretch>
          </p:blipFill>
          <p:spPr>
            <a:xfrm>
              <a:off x="363179" y="5927729"/>
              <a:ext cx="571500" cy="428625"/>
            </a:xfrm>
            <a:prstGeom prst="rect">
              <a:avLst/>
            </a:prstGeom>
          </p:spPr>
        </p:pic>
        <p:sp>
          <p:nvSpPr>
            <p:cNvPr id="7" name="TextBox 6">
              <a:extLst>
                <a:ext uri="{FF2B5EF4-FFF2-40B4-BE49-F238E27FC236}">
                  <a16:creationId xmlns:a16="http://schemas.microsoft.com/office/drawing/2014/main" id="{E2F12405-B2EE-44B7-AD97-D53CE32562AE}"/>
                </a:ext>
              </a:extLst>
            </p:cNvPr>
            <p:cNvSpPr txBox="1"/>
            <p:nvPr/>
          </p:nvSpPr>
          <p:spPr>
            <a:xfrm>
              <a:off x="918931" y="5881468"/>
              <a:ext cx="3510116" cy="646331"/>
            </a:xfrm>
            <a:prstGeom prst="rect">
              <a:avLst/>
            </a:prstGeom>
            <a:noFill/>
          </p:spPr>
          <p:txBody>
            <a:bodyPr wrap="square" rtlCol="0">
              <a:spAutoFit/>
            </a:bodyPr>
            <a:lstStyle/>
            <a:p>
              <a:r>
                <a:rPr lang="es-ES"/>
                <a:t>Continente con Partes en el Convenio de Budapest</a:t>
              </a:r>
              <a:endParaRPr lang="es-ES" dirty="0"/>
            </a:p>
          </p:txBody>
        </p:sp>
        <p:sp>
          <p:nvSpPr>
            <p:cNvPr id="9" name="TextBox 8">
              <a:extLst>
                <a:ext uri="{FF2B5EF4-FFF2-40B4-BE49-F238E27FC236}">
                  <a16:creationId xmlns:a16="http://schemas.microsoft.com/office/drawing/2014/main" id="{1937C62A-68FB-46C0-AD89-47A4B6A0D141}"/>
                </a:ext>
              </a:extLst>
            </p:cNvPr>
            <p:cNvSpPr txBox="1"/>
            <p:nvPr/>
          </p:nvSpPr>
          <p:spPr>
            <a:xfrm>
              <a:off x="5644100" y="5876347"/>
              <a:ext cx="3510116" cy="646331"/>
            </a:xfrm>
            <a:prstGeom prst="rect">
              <a:avLst/>
            </a:prstGeom>
            <a:noFill/>
          </p:spPr>
          <p:txBody>
            <a:bodyPr wrap="square" rtlCol="0">
              <a:spAutoFit/>
            </a:bodyPr>
            <a:lstStyle/>
            <a:p>
              <a:r>
                <a:rPr lang="es-ES"/>
                <a:t>Único continente sin Partes en el Convenio de Budapest</a:t>
              </a:r>
              <a:endParaRPr lang="es-ES" dirty="0"/>
            </a:p>
          </p:txBody>
        </p:sp>
      </p:grpSp>
      <p:sp>
        <p:nvSpPr>
          <p:cNvPr id="10" name="TextBox 15">
            <a:extLst>
              <a:ext uri="{FF2B5EF4-FFF2-40B4-BE49-F238E27FC236}">
                <a16:creationId xmlns:a16="http://schemas.microsoft.com/office/drawing/2014/main" id="{32A64ED8-B574-405F-A140-A79EF694329F}"/>
              </a:ext>
            </a:extLst>
          </p:cNvPr>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a:t>
            </a:r>
          </a:p>
        </p:txBody>
      </p:sp>
      <p:sp>
        <p:nvSpPr>
          <p:cNvPr id="3" name="Rectangle 4">
            <a:extLst>
              <a:ext uri="{FF2B5EF4-FFF2-40B4-BE49-F238E27FC236}">
                <a16:creationId xmlns:a16="http://schemas.microsoft.com/office/drawing/2014/main" id="{726A9327-6A23-4313-8BB1-613F77E46B66}"/>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6" name="Rectangle 5">
            <a:extLst>
              <a:ext uri="{FF2B5EF4-FFF2-40B4-BE49-F238E27FC236}">
                <a16:creationId xmlns:a16="http://schemas.microsoft.com/office/drawing/2014/main" id="{DFAD50B4-E5AA-4263-9905-2DA217E299F5}"/>
              </a:ext>
            </a:extLst>
          </p:cNvPr>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ectangle 4">
            <a:extLst>
              <a:ext uri="{FF2B5EF4-FFF2-40B4-BE49-F238E27FC236}">
                <a16:creationId xmlns:a16="http://schemas.microsoft.com/office/drawing/2014/main" id="{A89FEEF6-81F3-4D27-9487-3A311DA50A7D}"/>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14" name="TextBox 15">
            <a:extLst>
              <a:ext uri="{FF2B5EF4-FFF2-40B4-BE49-F238E27FC236}">
                <a16:creationId xmlns:a16="http://schemas.microsoft.com/office/drawing/2014/main" id="{9FC6632B-1272-49EC-977E-9377F7120B2F}"/>
              </a:ext>
            </a:extLst>
          </p:cNvPr>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Convenio mundial </a:t>
            </a:r>
          </a:p>
        </p:txBody>
      </p:sp>
      <p:sp>
        <p:nvSpPr>
          <p:cNvPr id="16" name="Rectangle 15">
            <a:extLst>
              <a:ext uri="{FF2B5EF4-FFF2-40B4-BE49-F238E27FC236}">
                <a16:creationId xmlns:a16="http://schemas.microsoft.com/office/drawing/2014/main" id="{9417385E-EA38-4656-8F88-370963785E57}"/>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18" name="Picture 4">
            <a:extLst>
              <a:ext uri="{FF2B5EF4-FFF2-40B4-BE49-F238E27FC236}">
                <a16:creationId xmlns:a16="http://schemas.microsoft.com/office/drawing/2014/main" id="{BF70B3C5-A778-462F-A755-0228F47F3433}"/>
              </a:ext>
            </a:extLst>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TextBox 16">
            <a:extLst>
              <a:ext uri="{FF2B5EF4-FFF2-40B4-BE49-F238E27FC236}">
                <a16:creationId xmlns:a16="http://schemas.microsoft.com/office/drawing/2014/main" id="{4F6BEF15-7AFA-4B6C-8368-C786214F4AC6}"/>
              </a:ext>
            </a:extLst>
          </p:cNvPr>
          <p:cNvSpPr txBox="1"/>
          <p:nvPr/>
        </p:nvSpPr>
        <p:spPr>
          <a:xfrm>
            <a:off x="2226232" y="1117021"/>
            <a:ext cx="4681330" cy="523220"/>
          </a:xfrm>
          <a:prstGeom prst="rect">
            <a:avLst/>
          </a:prstGeom>
          <a:noFill/>
        </p:spPr>
        <p:txBody>
          <a:bodyPr wrap="square">
            <a:spAutoFit/>
          </a:bodyPr>
          <a:lstStyle/>
          <a:p>
            <a:pPr algn="ctr" eaLnBrk="1" hangingPunct="1">
              <a:defRPr/>
            </a:pPr>
            <a:r>
              <a:rPr lang="es-ES" sz="2800" b="1" dirty="0">
                <a:latin typeface="Verdana" panose="020B0604030504040204" pitchFamily="34" charset="0"/>
              </a:rPr>
              <a:t>LA </a:t>
            </a:r>
            <a:r>
              <a:rPr lang="es-ES" sz="2800" b="1" dirty="0">
                <a:solidFill>
                  <a:srgbClr val="FF0000"/>
                </a:solidFill>
                <a:latin typeface="Verdana" panose="020B0604030504040204" pitchFamily="34" charset="0"/>
              </a:rPr>
              <a:t>REALIDAD </a:t>
            </a:r>
            <a:r>
              <a:rPr lang="es-ES" sz="2800" b="1" dirty="0">
                <a:latin typeface="Verdana" panose="020B0604030504040204" pitchFamily="34" charset="0"/>
              </a:rPr>
              <a:t>ES:</a:t>
            </a:r>
          </a:p>
        </p:txBody>
      </p:sp>
    </p:spTree>
    <p:extLst>
      <p:ext uri="{BB962C8B-B14F-4D97-AF65-F5344CB8AC3E}">
        <p14:creationId xmlns:p14="http://schemas.microsoft.com/office/powerpoint/2010/main" val="35548607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030F96A-DDC6-4D4F-825A-0D5D01DAAC7B}"/>
              </a:ext>
            </a:extLst>
          </p:cNvPr>
          <p:cNvGrpSpPr/>
          <p:nvPr/>
        </p:nvGrpSpPr>
        <p:grpSpPr>
          <a:xfrm>
            <a:off x="-19595" y="548680"/>
            <a:ext cx="9167063" cy="6333035"/>
            <a:chOff x="-19595" y="-23716"/>
            <a:chExt cx="9167063" cy="6905431"/>
          </a:xfrm>
        </p:grpSpPr>
        <p:pic>
          <p:nvPicPr>
            <p:cNvPr id="3" name="Picture 2" descr="Image result for antarctica on world map">
              <a:extLst>
                <a:ext uri="{FF2B5EF4-FFF2-40B4-BE49-F238E27FC236}">
                  <a16:creationId xmlns:a16="http://schemas.microsoft.com/office/drawing/2014/main" id="{08DC9669-B11A-4390-886F-7839B802365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6333"/>
            <a:stretch/>
          </p:blipFill>
          <p:spPr bwMode="auto">
            <a:xfrm>
              <a:off x="-19595" y="-23716"/>
              <a:ext cx="9167063" cy="6905431"/>
            </a:xfrm>
            <a:prstGeom prst="rect">
              <a:avLst/>
            </a:prstGeom>
            <a:noFill/>
            <a:extLst>
              <a:ext uri="{909E8E84-426E-40DD-AFC4-6F175D3DCCD1}">
                <a14:hiddenFill xmlns:a14="http://schemas.microsoft.com/office/drawing/2010/main">
                  <a:solidFill>
                    <a:srgbClr val="FFFFFF"/>
                  </a:solidFill>
                </a14:hiddenFill>
              </a:ext>
            </a:extLst>
          </p:spPr>
        </p:pic>
        <p:sp>
          <p:nvSpPr>
            <p:cNvPr id="10" name="Oval 9">
              <a:extLst>
                <a:ext uri="{FF2B5EF4-FFF2-40B4-BE49-F238E27FC236}">
                  <a16:creationId xmlns:a16="http://schemas.microsoft.com/office/drawing/2014/main" id="{06DC0CF4-3AFE-4C9F-BB33-391ED7E31669}"/>
                </a:ext>
              </a:extLst>
            </p:cNvPr>
            <p:cNvSpPr/>
            <p:nvPr/>
          </p:nvSpPr>
          <p:spPr bwMode="auto">
            <a:xfrm>
              <a:off x="4782465" y="2173260"/>
              <a:ext cx="63660" cy="10284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11" name="Oval 10">
              <a:extLst>
                <a:ext uri="{FF2B5EF4-FFF2-40B4-BE49-F238E27FC236}">
                  <a16:creationId xmlns:a16="http://schemas.microsoft.com/office/drawing/2014/main" id="{717E9150-B89D-41C3-807E-8A7CBE3F53A9}"/>
                </a:ext>
              </a:extLst>
            </p:cNvPr>
            <p:cNvSpPr/>
            <p:nvPr/>
          </p:nvSpPr>
          <p:spPr bwMode="auto">
            <a:xfrm>
              <a:off x="4683367" y="2002495"/>
              <a:ext cx="63660" cy="10284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12" name="Oval 11">
              <a:extLst>
                <a:ext uri="{FF2B5EF4-FFF2-40B4-BE49-F238E27FC236}">
                  <a16:creationId xmlns:a16="http://schemas.microsoft.com/office/drawing/2014/main" id="{D365DE9F-7EF4-423F-8F9C-513816C4DF02}"/>
                </a:ext>
              </a:extLst>
            </p:cNvPr>
            <p:cNvSpPr/>
            <p:nvPr/>
          </p:nvSpPr>
          <p:spPr bwMode="auto">
            <a:xfrm>
              <a:off x="4942665" y="1365484"/>
              <a:ext cx="63660" cy="10284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13" name="Oval 12">
              <a:extLst>
                <a:ext uri="{FF2B5EF4-FFF2-40B4-BE49-F238E27FC236}">
                  <a16:creationId xmlns:a16="http://schemas.microsoft.com/office/drawing/2014/main" id="{4EBC6F73-D1AB-4CE3-9EFA-37F8C3EE7F1C}"/>
                </a:ext>
              </a:extLst>
            </p:cNvPr>
            <p:cNvSpPr/>
            <p:nvPr/>
          </p:nvSpPr>
          <p:spPr bwMode="auto">
            <a:xfrm>
              <a:off x="4772492" y="1899647"/>
              <a:ext cx="63660" cy="10284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14" name="Oval 13">
              <a:extLst>
                <a:ext uri="{FF2B5EF4-FFF2-40B4-BE49-F238E27FC236}">
                  <a16:creationId xmlns:a16="http://schemas.microsoft.com/office/drawing/2014/main" id="{246FFDE8-D231-4DA1-B7D4-4AD281E635E4}"/>
                </a:ext>
              </a:extLst>
            </p:cNvPr>
            <p:cNvSpPr/>
            <p:nvPr/>
          </p:nvSpPr>
          <p:spPr bwMode="auto">
            <a:xfrm>
              <a:off x="4922936" y="1468330"/>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15" name="Oval 14">
              <a:extLst>
                <a:ext uri="{FF2B5EF4-FFF2-40B4-BE49-F238E27FC236}">
                  <a16:creationId xmlns:a16="http://schemas.microsoft.com/office/drawing/2014/main" id="{64D5C4A4-56A1-41E5-BB9F-220C8658EC56}"/>
                </a:ext>
              </a:extLst>
            </p:cNvPr>
            <p:cNvSpPr/>
            <p:nvPr/>
          </p:nvSpPr>
          <p:spPr bwMode="auto">
            <a:xfrm>
              <a:off x="4910834" y="1964136"/>
              <a:ext cx="63660" cy="10284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16" name="Oval 15">
              <a:extLst>
                <a:ext uri="{FF2B5EF4-FFF2-40B4-BE49-F238E27FC236}">
                  <a16:creationId xmlns:a16="http://schemas.microsoft.com/office/drawing/2014/main" id="{2875BB6A-F296-40BF-9E01-877B89D30EB7}"/>
                </a:ext>
              </a:extLst>
            </p:cNvPr>
            <p:cNvSpPr/>
            <p:nvPr/>
          </p:nvSpPr>
          <p:spPr bwMode="auto">
            <a:xfrm>
              <a:off x="4638805" y="1964136"/>
              <a:ext cx="63660" cy="10284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17" name="Oval 16">
              <a:extLst>
                <a:ext uri="{FF2B5EF4-FFF2-40B4-BE49-F238E27FC236}">
                  <a16:creationId xmlns:a16="http://schemas.microsoft.com/office/drawing/2014/main" id="{4BAD5A95-9C9A-421A-B92C-3549BA7C77A0}"/>
                </a:ext>
              </a:extLst>
            </p:cNvPr>
            <p:cNvSpPr/>
            <p:nvPr/>
          </p:nvSpPr>
          <p:spPr bwMode="auto">
            <a:xfrm>
              <a:off x="4837346" y="2161310"/>
              <a:ext cx="63660" cy="10284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18" name="Oval 17">
              <a:extLst>
                <a:ext uri="{FF2B5EF4-FFF2-40B4-BE49-F238E27FC236}">
                  <a16:creationId xmlns:a16="http://schemas.microsoft.com/office/drawing/2014/main" id="{7B957BD8-5E34-400F-9D30-A7EE10C33DC1}"/>
                </a:ext>
              </a:extLst>
            </p:cNvPr>
            <p:cNvSpPr/>
            <p:nvPr/>
          </p:nvSpPr>
          <p:spPr bwMode="auto">
            <a:xfrm>
              <a:off x="4913743" y="2109886"/>
              <a:ext cx="63660" cy="10284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19" name="Oval 18">
              <a:extLst>
                <a:ext uri="{FF2B5EF4-FFF2-40B4-BE49-F238E27FC236}">
                  <a16:creationId xmlns:a16="http://schemas.microsoft.com/office/drawing/2014/main" id="{BF2742C2-A986-418F-A9C1-2DEFB8F17A9A}"/>
                </a:ext>
              </a:extLst>
            </p:cNvPr>
            <p:cNvSpPr/>
            <p:nvPr/>
          </p:nvSpPr>
          <p:spPr bwMode="auto">
            <a:xfrm>
              <a:off x="5127279" y="2457907"/>
              <a:ext cx="63660" cy="102847"/>
            </a:xfrm>
            <a:prstGeom prst="ellipse">
              <a:avLst/>
            </a:prstGeom>
            <a:solidFill>
              <a:srgbClr val="0000CC"/>
            </a:solidFill>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solidFill>
                  <a:sysClr val="windowText" lastClr="000000"/>
                </a:solidFill>
              </a:endParaRPr>
            </a:p>
          </p:txBody>
        </p:sp>
        <p:sp>
          <p:nvSpPr>
            <p:cNvPr id="20" name="Oval 19">
              <a:extLst>
                <a:ext uri="{FF2B5EF4-FFF2-40B4-BE49-F238E27FC236}">
                  <a16:creationId xmlns:a16="http://schemas.microsoft.com/office/drawing/2014/main" id="{40B109B6-7E06-4F6E-81CB-0C2882E976F7}"/>
                </a:ext>
              </a:extLst>
            </p:cNvPr>
            <p:cNvSpPr/>
            <p:nvPr/>
          </p:nvSpPr>
          <p:spPr bwMode="auto">
            <a:xfrm>
              <a:off x="4500279" y="1485473"/>
              <a:ext cx="63660" cy="10284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21" name="Oval 20">
              <a:extLst>
                <a:ext uri="{FF2B5EF4-FFF2-40B4-BE49-F238E27FC236}">
                  <a16:creationId xmlns:a16="http://schemas.microsoft.com/office/drawing/2014/main" id="{C4AB0F4D-1132-43A1-AF8E-7369BA98AD82}"/>
                </a:ext>
              </a:extLst>
            </p:cNvPr>
            <p:cNvSpPr/>
            <p:nvPr/>
          </p:nvSpPr>
          <p:spPr bwMode="auto">
            <a:xfrm>
              <a:off x="5409014" y="2212733"/>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dirty="0">
                <a:latin typeface="Verdana"/>
                <a:cs typeface="Verdana"/>
              </a:endParaRPr>
            </a:p>
          </p:txBody>
        </p:sp>
        <p:sp>
          <p:nvSpPr>
            <p:cNvPr id="22" name="Oval 21">
              <a:extLst>
                <a:ext uri="{FF2B5EF4-FFF2-40B4-BE49-F238E27FC236}">
                  <a16:creationId xmlns:a16="http://schemas.microsoft.com/office/drawing/2014/main" id="{FAB9EA64-FE6F-47A3-9E63-1050418206BE}"/>
                </a:ext>
              </a:extLst>
            </p:cNvPr>
            <p:cNvSpPr/>
            <p:nvPr/>
          </p:nvSpPr>
          <p:spPr bwMode="auto">
            <a:xfrm>
              <a:off x="4338487" y="1912712"/>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23" name="Oval 22">
              <a:extLst>
                <a:ext uri="{FF2B5EF4-FFF2-40B4-BE49-F238E27FC236}">
                  <a16:creationId xmlns:a16="http://schemas.microsoft.com/office/drawing/2014/main" id="{760E6D6F-FC60-48EC-A22E-0393218717B9}"/>
                </a:ext>
              </a:extLst>
            </p:cNvPr>
            <p:cNvSpPr/>
            <p:nvPr/>
          </p:nvSpPr>
          <p:spPr bwMode="auto">
            <a:xfrm>
              <a:off x="4420625" y="1664349"/>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24" name="Oval 23">
              <a:extLst>
                <a:ext uri="{FF2B5EF4-FFF2-40B4-BE49-F238E27FC236}">
                  <a16:creationId xmlns:a16="http://schemas.microsoft.com/office/drawing/2014/main" id="{4B107AB2-CB02-4895-81EA-B90A8C85226D}"/>
                </a:ext>
              </a:extLst>
            </p:cNvPr>
            <p:cNvSpPr/>
            <p:nvPr/>
          </p:nvSpPr>
          <p:spPr bwMode="auto">
            <a:xfrm>
              <a:off x="4520008" y="1262636"/>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25" name="Oval 24">
              <a:extLst>
                <a:ext uri="{FF2B5EF4-FFF2-40B4-BE49-F238E27FC236}">
                  <a16:creationId xmlns:a16="http://schemas.microsoft.com/office/drawing/2014/main" id="{31F0D971-7875-412F-9EAD-194AB8D7154D}"/>
                </a:ext>
              </a:extLst>
            </p:cNvPr>
            <p:cNvSpPr/>
            <p:nvPr/>
          </p:nvSpPr>
          <p:spPr bwMode="auto">
            <a:xfrm>
              <a:off x="5077199" y="1809865"/>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26" name="Oval 25">
              <a:extLst>
                <a:ext uri="{FF2B5EF4-FFF2-40B4-BE49-F238E27FC236}">
                  <a16:creationId xmlns:a16="http://schemas.microsoft.com/office/drawing/2014/main" id="{28690180-1687-422F-AE79-369B709F6AC5}"/>
                </a:ext>
              </a:extLst>
            </p:cNvPr>
            <p:cNvSpPr/>
            <p:nvPr/>
          </p:nvSpPr>
          <p:spPr bwMode="auto">
            <a:xfrm>
              <a:off x="1702387" y="2212733"/>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27" name="Oval 26">
              <a:extLst>
                <a:ext uri="{FF2B5EF4-FFF2-40B4-BE49-F238E27FC236}">
                  <a16:creationId xmlns:a16="http://schemas.microsoft.com/office/drawing/2014/main" id="{04F306DD-F7C2-4E04-9D6D-B43FA0A27ECE}"/>
                </a:ext>
              </a:extLst>
            </p:cNvPr>
            <p:cNvSpPr/>
            <p:nvPr/>
          </p:nvSpPr>
          <p:spPr bwMode="auto">
            <a:xfrm>
              <a:off x="4974495" y="1151864"/>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28" name="Oval 27">
              <a:extLst>
                <a:ext uri="{FF2B5EF4-FFF2-40B4-BE49-F238E27FC236}">
                  <a16:creationId xmlns:a16="http://schemas.microsoft.com/office/drawing/2014/main" id="{E4F2D5EE-C44B-4431-84B4-545F8D61861A}"/>
                </a:ext>
              </a:extLst>
            </p:cNvPr>
            <p:cNvSpPr/>
            <p:nvPr/>
          </p:nvSpPr>
          <p:spPr bwMode="auto">
            <a:xfrm>
              <a:off x="3814059" y="1097585"/>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29" name="Oval 28">
              <a:extLst>
                <a:ext uri="{FF2B5EF4-FFF2-40B4-BE49-F238E27FC236}">
                  <a16:creationId xmlns:a16="http://schemas.microsoft.com/office/drawing/2014/main" id="{6B5B3D4C-FB9B-4E2B-9A0E-DFABD48BF048}"/>
                </a:ext>
              </a:extLst>
            </p:cNvPr>
            <p:cNvSpPr/>
            <p:nvPr/>
          </p:nvSpPr>
          <p:spPr bwMode="auto">
            <a:xfrm>
              <a:off x="4882628" y="1540511"/>
              <a:ext cx="63660" cy="102847"/>
            </a:xfrm>
            <a:prstGeom prst="ellipse">
              <a:avLst/>
            </a:prstGeom>
            <a:solidFill>
              <a:srgbClr val="0000CC"/>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30" name="Oval 29">
              <a:extLst>
                <a:ext uri="{FF2B5EF4-FFF2-40B4-BE49-F238E27FC236}">
                  <a16:creationId xmlns:a16="http://schemas.microsoft.com/office/drawing/2014/main" id="{BA340C83-8FAC-4C4E-BB00-56CA2CE9F31E}"/>
                </a:ext>
              </a:extLst>
            </p:cNvPr>
            <p:cNvSpPr/>
            <p:nvPr/>
          </p:nvSpPr>
          <p:spPr bwMode="auto">
            <a:xfrm>
              <a:off x="4602448" y="2105342"/>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31" name="Oval 30">
              <a:extLst>
                <a:ext uri="{FF2B5EF4-FFF2-40B4-BE49-F238E27FC236}">
                  <a16:creationId xmlns:a16="http://schemas.microsoft.com/office/drawing/2014/main" id="{12955F30-2D45-406F-9EA7-CF3A309E7FF3}"/>
                </a:ext>
              </a:extLst>
            </p:cNvPr>
            <p:cNvSpPr/>
            <p:nvPr/>
          </p:nvSpPr>
          <p:spPr bwMode="auto">
            <a:xfrm>
              <a:off x="4772492" y="1811155"/>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32" name="Oval 31">
              <a:extLst>
                <a:ext uri="{FF2B5EF4-FFF2-40B4-BE49-F238E27FC236}">
                  <a16:creationId xmlns:a16="http://schemas.microsoft.com/office/drawing/2014/main" id="{D632C5D0-7D21-40EA-BFF1-F84D49EDA62F}"/>
                </a:ext>
              </a:extLst>
            </p:cNvPr>
            <p:cNvSpPr/>
            <p:nvPr/>
          </p:nvSpPr>
          <p:spPr bwMode="auto">
            <a:xfrm>
              <a:off x="4520008" y="1715773"/>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33" name="Oval 32">
              <a:extLst>
                <a:ext uri="{FF2B5EF4-FFF2-40B4-BE49-F238E27FC236}">
                  <a16:creationId xmlns:a16="http://schemas.microsoft.com/office/drawing/2014/main" id="{8878C58B-8D69-404F-9602-2A793D31CE10}"/>
                </a:ext>
              </a:extLst>
            </p:cNvPr>
            <p:cNvSpPr/>
            <p:nvPr/>
          </p:nvSpPr>
          <p:spPr bwMode="auto">
            <a:xfrm>
              <a:off x="4999959" y="1899647"/>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34" name="Oval 33">
              <a:extLst>
                <a:ext uri="{FF2B5EF4-FFF2-40B4-BE49-F238E27FC236}">
                  <a16:creationId xmlns:a16="http://schemas.microsoft.com/office/drawing/2014/main" id="{E8B5609B-46C3-40DE-A303-735B206C0829}"/>
                </a:ext>
              </a:extLst>
            </p:cNvPr>
            <p:cNvSpPr/>
            <p:nvPr/>
          </p:nvSpPr>
          <p:spPr bwMode="auto">
            <a:xfrm>
              <a:off x="4804321" y="2028542"/>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35" name="Oval 34">
              <a:extLst>
                <a:ext uri="{FF2B5EF4-FFF2-40B4-BE49-F238E27FC236}">
                  <a16:creationId xmlns:a16="http://schemas.microsoft.com/office/drawing/2014/main" id="{F866685F-FE11-45C9-BE1C-EDD96DA1AA4E}"/>
                </a:ext>
              </a:extLst>
            </p:cNvPr>
            <p:cNvSpPr/>
            <p:nvPr/>
          </p:nvSpPr>
          <p:spPr bwMode="auto">
            <a:xfrm>
              <a:off x="5490272" y="2224684"/>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36" name="Oval 35">
              <a:extLst>
                <a:ext uri="{FF2B5EF4-FFF2-40B4-BE49-F238E27FC236}">
                  <a16:creationId xmlns:a16="http://schemas.microsoft.com/office/drawing/2014/main" id="{2B539C91-04D2-4319-B225-9FD9C5A29913}"/>
                </a:ext>
              </a:extLst>
            </p:cNvPr>
            <p:cNvSpPr/>
            <p:nvPr/>
          </p:nvSpPr>
          <p:spPr bwMode="auto">
            <a:xfrm>
              <a:off x="4736342" y="2115862"/>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37" name="Oval 36">
              <a:extLst>
                <a:ext uri="{FF2B5EF4-FFF2-40B4-BE49-F238E27FC236}">
                  <a16:creationId xmlns:a16="http://schemas.microsoft.com/office/drawing/2014/main" id="{EA4EC791-D7EE-4DE0-A02E-B774843F6B3A}"/>
                </a:ext>
              </a:extLst>
            </p:cNvPr>
            <p:cNvSpPr/>
            <p:nvPr/>
          </p:nvSpPr>
          <p:spPr bwMode="auto">
            <a:xfrm>
              <a:off x="4076946" y="2224684"/>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38" name="Oval 37">
              <a:extLst>
                <a:ext uri="{FF2B5EF4-FFF2-40B4-BE49-F238E27FC236}">
                  <a16:creationId xmlns:a16="http://schemas.microsoft.com/office/drawing/2014/main" id="{469C5715-A649-4B50-9A5E-FFAFB6C20B28}"/>
                </a:ext>
              </a:extLst>
            </p:cNvPr>
            <p:cNvSpPr/>
            <p:nvPr/>
          </p:nvSpPr>
          <p:spPr bwMode="auto">
            <a:xfrm>
              <a:off x="4195487" y="2216508"/>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39" name="Oval 38">
              <a:extLst>
                <a:ext uri="{FF2B5EF4-FFF2-40B4-BE49-F238E27FC236}">
                  <a16:creationId xmlns:a16="http://schemas.microsoft.com/office/drawing/2014/main" id="{18F2E601-E3E6-4931-AC70-E9C6FA01717E}"/>
                </a:ext>
              </a:extLst>
            </p:cNvPr>
            <p:cNvSpPr/>
            <p:nvPr/>
          </p:nvSpPr>
          <p:spPr bwMode="auto">
            <a:xfrm>
              <a:off x="4484286" y="1912712"/>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dirty="0">
                <a:latin typeface="Verdana"/>
                <a:cs typeface="Verdana"/>
              </a:endParaRPr>
            </a:p>
          </p:txBody>
        </p:sp>
        <p:sp>
          <p:nvSpPr>
            <p:cNvPr id="40" name="Oval 39">
              <a:extLst>
                <a:ext uri="{FF2B5EF4-FFF2-40B4-BE49-F238E27FC236}">
                  <a16:creationId xmlns:a16="http://schemas.microsoft.com/office/drawing/2014/main" id="{84944DFF-F3F8-407D-BA19-2E71EEDB1010}"/>
                </a:ext>
              </a:extLst>
            </p:cNvPr>
            <p:cNvSpPr/>
            <p:nvPr/>
          </p:nvSpPr>
          <p:spPr bwMode="auto">
            <a:xfrm>
              <a:off x="4227317" y="1600715"/>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41" name="Oval 40">
              <a:extLst>
                <a:ext uri="{FF2B5EF4-FFF2-40B4-BE49-F238E27FC236}">
                  <a16:creationId xmlns:a16="http://schemas.microsoft.com/office/drawing/2014/main" id="{F5A833C8-907F-459B-AFDA-9C5A6E29EBD7}"/>
                </a:ext>
              </a:extLst>
            </p:cNvPr>
            <p:cNvSpPr/>
            <p:nvPr/>
          </p:nvSpPr>
          <p:spPr bwMode="auto">
            <a:xfrm>
              <a:off x="4645595" y="1868493"/>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42" name="Oval 41">
              <a:extLst>
                <a:ext uri="{FF2B5EF4-FFF2-40B4-BE49-F238E27FC236}">
                  <a16:creationId xmlns:a16="http://schemas.microsoft.com/office/drawing/2014/main" id="{410336FC-E889-45F3-86D7-AEC1260385DA}"/>
                </a:ext>
              </a:extLst>
            </p:cNvPr>
            <p:cNvSpPr/>
            <p:nvPr/>
          </p:nvSpPr>
          <p:spPr bwMode="auto">
            <a:xfrm>
              <a:off x="4388795" y="1747647"/>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dirty="0">
                <a:latin typeface="Verdana"/>
                <a:cs typeface="Verdana"/>
              </a:endParaRPr>
            </a:p>
          </p:txBody>
        </p:sp>
        <p:sp>
          <p:nvSpPr>
            <p:cNvPr id="43" name="Oval 42">
              <a:extLst>
                <a:ext uri="{FF2B5EF4-FFF2-40B4-BE49-F238E27FC236}">
                  <a16:creationId xmlns:a16="http://schemas.microsoft.com/office/drawing/2014/main" id="{3A0868F6-D9F2-476E-8F37-6BE5D362AD8C}"/>
                </a:ext>
              </a:extLst>
            </p:cNvPr>
            <p:cNvSpPr/>
            <p:nvPr/>
          </p:nvSpPr>
          <p:spPr bwMode="auto">
            <a:xfrm>
              <a:off x="5375989" y="2113661"/>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44" name="Oval 43">
              <a:extLst>
                <a:ext uri="{FF2B5EF4-FFF2-40B4-BE49-F238E27FC236}">
                  <a16:creationId xmlns:a16="http://schemas.microsoft.com/office/drawing/2014/main" id="{F2E9341D-5052-4857-A130-E51A6C606D86}"/>
                </a:ext>
              </a:extLst>
            </p:cNvPr>
            <p:cNvSpPr/>
            <p:nvPr/>
          </p:nvSpPr>
          <p:spPr bwMode="auto">
            <a:xfrm>
              <a:off x="4638805" y="2446810"/>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45" name="Oval 44">
              <a:extLst>
                <a:ext uri="{FF2B5EF4-FFF2-40B4-BE49-F238E27FC236}">
                  <a16:creationId xmlns:a16="http://schemas.microsoft.com/office/drawing/2014/main" id="{C4CB932F-4034-45FB-A29B-B0DE21E50825}"/>
                </a:ext>
              </a:extLst>
            </p:cNvPr>
            <p:cNvSpPr/>
            <p:nvPr/>
          </p:nvSpPr>
          <p:spPr bwMode="auto">
            <a:xfrm>
              <a:off x="7680474" y="5157722"/>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46" name="Oval 45">
              <a:extLst>
                <a:ext uri="{FF2B5EF4-FFF2-40B4-BE49-F238E27FC236}">
                  <a16:creationId xmlns:a16="http://schemas.microsoft.com/office/drawing/2014/main" id="{1CA3AF48-7E52-4B55-A4EC-D0D519E8C533}"/>
                </a:ext>
              </a:extLst>
            </p:cNvPr>
            <p:cNvSpPr/>
            <p:nvPr/>
          </p:nvSpPr>
          <p:spPr bwMode="auto">
            <a:xfrm>
              <a:off x="7811914" y="2355058"/>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47" name="Oval 46">
              <a:extLst>
                <a:ext uri="{FF2B5EF4-FFF2-40B4-BE49-F238E27FC236}">
                  <a16:creationId xmlns:a16="http://schemas.microsoft.com/office/drawing/2014/main" id="{5D0C46BE-E6E1-4AF8-AC15-7D11FF39E167}"/>
                </a:ext>
              </a:extLst>
            </p:cNvPr>
            <p:cNvSpPr/>
            <p:nvPr/>
          </p:nvSpPr>
          <p:spPr bwMode="auto">
            <a:xfrm>
              <a:off x="4666108" y="1767197"/>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48" name="Oval 47">
              <a:extLst>
                <a:ext uri="{FF2B5EF4-FFF2-40B4-BE49-F238E27FC236}">
                  <a16:creationId xmlns:a16="http://schemas.microsoft.com/office/drawing/2014/main" id="{E76DCBC6-C720-47D7-833F-E665B8DB7EBD}"/>
                </a:ext>
              </a:extLst>
            </p:cNvPr>
            <p:cNvSpPr/>
            <p:nvPr/>
          </p:nvSpPr>
          <p:spPr bwMode="auto">
            <a:xfrm>
              <a:off x="2594191" y="3215929"/>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49" name="Oval 48">
              <a:extLst>
                <a:ext uri="{FF2B5EF4-FFF2-40B4-BE49-F238E27FC236}">
                  <a16:creationId xmlns:a16="http://schemas.microsoft.com/office/drawing/2014/main" id="{450F72B9-1038-4E9E-8064-3D251309388E}"/>
                </a:ext>
              </a:extLst>
            </p:cNvPr>
            <p:cNvSpPr/>
            <p:nvPr/>
          </p:nvSpPr>
          <p:spPr bwMode="auto">
            <a:xfrm>
              <a:off x="5757394" y="4952027"/>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50" name="Oval 49">
              <a:extLst>
                <a:ext uri="{FF2B5EF4-FFF2-40B4-BE49-F238E27FC236}">
                  <a16:creationId xmlns:a16="http://schemas.microsoft.com/office/drawing/2014/main" id="{2E93CE86-7F92-4862-BEB6-63E43F020119}"/>
                </a:ext>
              </a:extLst>
            </p:cNvPr>
            <p:cNvSpPr/>
            <p:nvPr/>
          </p:nvSpPr>
          <p:spPr bwMode="auto">
            <a:xfrm>
              <a:off x="4449558" y="1796800"/>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51" name="Oval 50">
              <a:extLst>
                <a:ext uri="{FF2B5EF4-FFF2-40B4-BE49-F238E27FC236}">
                  <a16:creationId xmlns:a16="http://schemas.microsoft.com/office/drawing/2014/main" id="{5CEEF314-B8D7-4941-AABB-2B2D025C5A7A}"/>
                </a:ext>
              </a:extLst>
            </p:cNvPr>
            <p:cNvSpPr/>
            <p:nvPr/>
          </p:nvSpPr>
          <p:spPr bwMode="auto">
            <a:xfrm>
              <a:off x="5160700" y="2252213"/>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52" name="Oval 51">
              <a:extLst>
                <a:ext uri="{FF2B5EF4-FFF2-40B4-BE49-F238E27FC236}">
                  <a16:creationId xmlns:a16="http://schemas.microsoft.com/office/drawing/2014/main" id="{F26FE65F-2F64-4E45-B071-5ED63AD61232}"/>
                </a:ext>
              </a:extLst>
            </p:cNvPr>
            <p:cNvSpPr/>
            <p:nvPr/>
          </p:nvSpPr>
          <p:spPr bwMode="auto">
            <a:xfrm>
              <a:off x="2256345" y="3644701"/>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53" name="Oval 52">
              <a:extLst>
                <a:ext uri="{FF2B5EF4-FFF2-40B4-BE49-F238E27FC236}">
                  <a16:creationId xmlns:a16="http://schemas.microsoft.com/office/drawing/2014/main" id="{F0762A13-9C78-45BD-A2CE-0A7D0DF594BD}"/>
                </a:ext>
              </a:extLst>
            </p:cNvPr>
            <p:cNvSpPr/>
            <p:nvPr/>
          </p:nvSpPr>
          <p:spPr bwMode="auto">
            <a:xfrm>
              <a:off x="4752804" y="1662905"/>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54" name="Oval 53">
              <a:extLst>
                <a:ext uri="{FF2B5EF4-FFF2-40B4-BE49-F238E27FC236}">
                  <a16:creationId xmlns:a16="http://schemas.microsoft.com/office/drawing/2014/main" id="{B6C503BA-DB87-4240-AA5F-3DA47E694D85}"/>
                </a:ext>
              </a:extLst>
            </p:cNvPr>
            <p:cNvSpPr/>
            <p:nvPr/>
          </p:nvSpPr>
          <p:spPr bwMode="auto">
            <a:xfrm>
              <a:off x="1470903" y="1314060"/>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55" name="Oval 54">
              <a:extLst>
                <a:ext uri="{FF2B5EF4-FFF2-40B4-BE49-F238E27FC236}">
                  <a16:creationId xmlns:a16="http://schemas.microsoft.com/office/drawing/2014/main" id="{9D55458C-BDDA-4F26-80AF-EA6094AA09FB}"/>
                </a:ext>
              </a:extLst>
            </p:cNvPr>
            <p:cNvSpPr/>
            <p:nvPr/>
          </p:nvSpPr>
          <p:spPr bwMode="auto">
            <a:xfrm>
              <a:off x="6334101" y="3733575"/>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56" name="Oval 55">
              <a:extLst>
                <a:ext uri="{FF2B5EF4-FFF2-40B4-BE49-F238E27FC236}">
                  <a16:creationId xmlns:a16="http://schemas.microsoft.com/office/drawing/2014/main" id="{9104EBD6-241E-495C-A74F-B89BB26CFF27}"/>
                </a:ext>
              </a:extLst>
            </p:cNvPr>
            <p:cNvSpPr/>
            <p:nvPr/>
          </p:nvSpPr>
          <p:spPr bwMode="auto">
            <a:xfrm>
              <a:off x="4307484" y="2091921"/>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57" name="Oval 56">
              <a:extLst>
                <a:ext uri="{FF2B5EF4-FFF2-40B4-BE49-F238E27FC236}">
                  <a16:creationId xmlns:a16="http://schemas.microsoft.com/office/drawing/2014/main" id="{D16E3A3B-DFEE-4925-9D2C-1ECFB4B115DF}"/>
                </a:ext>
              </a:extLst>
            </p:cNvPr>
            <p:cNvSpPr/>
            <p:nvPr/>
          </p:nvSpPr>
          <p:spPr bwMode="auto">
            <a:xfrm>
              <a:off x="4575357" y="1883184"/>
              <a:ext cx="63660" cy="102847"/>
            </a:xfrm>
            <a:prstGeom prst="ellipse">
              <a:avLst/>
            </a:prstGeom>
            <a:solidFill>
              <a:srgbClr val="00B05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58" name="Oval 57">
              <a:extLst>
                <a:ext uri="{FF2B5EF4-FFF2-40B4-BE49-F238E27FC236}">
                  <a16:creationId xmlns:a16="http://schemas.microsoft.com/office/drawing/2014/main" id="{30F1693E-DA18-444B-9EBF-15842C610A6A}"/>
                </a:ext>
              </a:extLst>
            </p:cNvPr>
            <p:cNvSpPr/>
            <p:nvPr/>
          </p:nvSpPr>
          <p:spPr bwMode="auto">
            <a:xfrm>
              <a:off x="4023628" y="2776035"/>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59" name="Oval 58">
              <a:extLst>
                <a:ext uri="{FF2B5EF4-FFF2-40B4-BE49-F238E27FC236}">
                  <a16:creationId xmlns:a16="http://schemas.microsoft.com/office/drawing/2014/main" id="{42B2F7EC-6C06-4977-A70C-32BAC40D61EA}"/>
                </a:ext>
              </a:extLst>
            </p:cNvPr>
            <p:cNvSpPr/>
            <p:nvPr/>
          </p:nvSpPr>
          <p:spPr bwMode="auto">
            <a:xfrm>
              <a:off x="4828589" y="2276108"/>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60" name="Oval 59">
              <a:extLst>
                <a:ext uri="{FF2B5EF4-FFF2-40B4-BE49-F238E27FC236}">
                  <a16:creationId xmlns:a16="http://schemas.microsoft.com/office/drawing/2014/main" id="{AB65CE54-D07A-4207-A3FB-050AF62AE847}"/>
                </a:ext>
              </a:extLst>
            </p:cNvPr>
            <p:cNvSpPr/>
            <p:nvPr/>
          </p:nvSpPr>
          <p:spPr bwMode="auto">
            <a:xfrm>
              <a:off x="4427376" y="2071126"/>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61" name="Oval 60">
              <a:extLst>
                <a:ext uri="{FF2B5EF4-FFF2-40B4-BE49-F238E27FC236}">
                  <a16:creationId xmlns:a16="http://schemas.microsoft.com/office/drawing/2014/main" id="{6D7B88E8-B359-4694-B996-AA7E1CEC7945}"/>
                </a:ext>
              </a:extLst>
            </p:cNvPr>
            <p:cNvSpPr/>
            <p:nvPr/>
          </p:nvSpPr>
          <p:spPr bwMode="auto">
            <a:xfrm>
              <a:off x="2520636" y="5150908"/>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62" name="Oval 61">
              <a:extLst>
                <a:ext uri="{FF2B5EF4-FFF2-40B4-BE49-F238E27FC236}">
                  <a16:creationId xmlns:a16="http://schemas.microsoft.com/office/drawing/2014/main" id="{45816F6C-9147-473E-B06E-4F49CE15C02A}"/>
                </a:ext>
              </a:extLst>
            </p:cNvPr>
            <p:cNvSpPr/>
            <p:nvPr/>
          </p:nvSpPr>
          <p:spPr bwMode="auto">
            <a:xfrm>
              <a:off x="2144993" y="3596553"/>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63" name="Oval 62">
              <a:extLst>
                <a:ext uri="{FF2B5EF4-FFF2-40B4-BE49-F238E27FC236}">
                  <a16:creationId xmlns:a16="http://schemas.microsoft.com/office/drawing/2014/main" id="{198F3CC6-514C-4B0D-933F-76A269E6B4DD}"/>
                </a:ext>
              </a:extLst>
            </p:cNvPr>
            <p:cNvSpPr/>
            <p:nvPr/>
          </p:nvSpPr>
          <p:spPr bwMode="auto">
            <a:xfrm>
              <a:off x="8950734" y="5099484"/>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64" name="Oval 63">
              <a:extLst>
                <a:ext uri="{FF2B5EF4-FFF2-40B4-BE49-F238E27FC236}">
                  <a16:creationId xmlns:a16="http://schemas.microsoft.com/office/drawing/2014/main" id="{B74B218A-5FCD-437D-B0EB-6D3293216630}"/>
                </a:ext>
              </a:extLst>
            </p:cNvPr>
            <p:cNvSpPr/>
            <p:nvPr/>
          </p:nvSpPr>
          <p:spPr bwMode="auto">
            <a:xfrm>
              <a:off x="2641590" y="5595498"/>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65" name="Oval 64">
              <a:extLst>
                <a:ext uri="{FF2B5EF4-FFF2-40B4-BE49-F238E27FC236}">
                  <a16:creationId xmlns:a16="http://schemas.microsoft.com/office/drawing/2014/main" id="{50EEF776-63BC-45E0-AFD6-F4A19C680FCF}"/>
                </a:ext>
              </a:extLst>
            </p:cNvPr>
            <p:cNvSpPr/>
            <p:nvPr/>
          </p:nvSpPr>
          <p:spPr bwMode="auto">
            <a:xfrm>
              <a:off x="3737296" y="3327716"/>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66" name="Oval 65">
              <a:extLst>
                <a:ext uri="{FF2B5EF4-FFF2-40B4-BE49-F238E27FC236}">
                  <a16:creationId xmlns:a16="http://schemas.microsoft.com/office/drawing/2014/main" id="{2CC0E5B2-40DD-45AE-8AA9-28B9C0272832}"/>
                </a:ext>
              </a:extLst>
            </p:cNvPr>
            <p:cNvSpPr/>
            <p:nvPr/>
          </p:nvSpPr>
          <p:spPr bwMode="auto">
            <a:xfrm>
              <a:off x="3890081" y="3601976"/>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67" name="Oval 66">
              <a:extLst>
                <a:ext uri="{FF2B5EF4-FFF2-40B4-BE49-F238E27FC236}">
                  <a16:creationId xmlns:a16="http://schemas.microsoft.com/office/drawing/2014/main" id="{72EC5986-B8EF-41E7-84FD-2D4E550BD160}"/>
                </a:ext>
              </a:extLst>
            </p:cNvPr>
            <p:cNvSpPr/>
            <p:nvPr/>
          </p:nvSpPr>
          <p:spPr bwMode="auto">
            <a:xfrm>
              <a:off x="2762544" y="5054875"/>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68" name="Arrow: Right 67">
              <a:extLst>
                <a:ext uri="{FF2B5EF4-FFF2-40B4-BE49-F238E27FC236}">
                  <a16:creationId xmlns:a16="http://schemas.microsoft.com/office/drawing/2014/main" id="{1928258C-94CA-46D7-ABCF-BDBE5B4B2AD9}"/>
                </a:ext>
              </a:extLst>
            </p:cNvPr>
            <p:cNvSpPr/>
            <p:nvPr/>
          </p:nvSpPr>
          <p:spPr>
            <a:xfrm rot="5400000">
              <a:off x="-523" y="2130808"/>
              <a:ext cx="1108357" cy="958423"/>
            </a:xfrm>
            <a:prstGeom prst="rightArrow">
              <a:avLst>
                <a:gd name="adj1" fmla="val 50000"/>
                <a:gd name="adj2" fmla="val 0"/>
              </a:avLst>
            </a:prstGeom>
            <a:solidFill>
              <a:schemeClr val="bg1"/>
            </a:solidFill>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s-ES" sz="1500" dirty="0">
                  <a:solidFill>
                    <a:sysClr val="windowText" lastClr="000000"/>
                  </a:solidFill>
                </a:rPr>
                <a:t>2001 - 2005</a:t>
              </a:r>
            </a:p>
          </p:txBody>
        </p:sp>
        <p:sp>
          <p:nvSpPr>
            <p:cNvPr id="69" name="Oval 68">
              <a:extLst>
                <a:ext uri="{FF2B5EF4-FFF2-40B4-BE49-F238E27FC236}">
                  <a16:creationId xmlns:a16="http://schemas.microsoft.com/office/drawing/2014/main" id="{8A305F5C-5255-4BBA-9C66-3963C1B7A8B6}"/>
                </a:ext>
              </a:extLst>
            </p:cNvPr>
            <p:cNvSpPr/>
            <p:nvPr/>
          </p:nvSpPr>
          <p:spPr bwMode="auto">
            <a:xfrm>
              <a:off x="7450142" y="3591953"/>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70" name="Arrow: Right 69">
              <a:extLst>
                <a:ext uri="{FF2B5EF4-FFF2-40B4-BE49-F238E27FC236}">
                  <a16:creationId xmlns:a16="http://schemas.microsoft.com/office/drawing/2014/main" id="{03FD68C0-E355-4FD2-A5FB-FFFA26863AD3}"/>
                </a:ext>
              </a:extLst>
            </p:cNvPr>
            <p:cNvSpPr/>
            <p:nvPr/>
          </p:nvSpPr>
          <p:spPr>
            <a:xfrm rot="5400000">
              <a:off x="25645" y="4520586"/>
              <a:ext cx="1108357" cy="902963"/>
            </a:xfrm>
            <a:prstGeom prst="rightArrow">
              <a:avLst>
                <a:gd name="adj1" fmla="val 50000"/>
                <a:gd name="adj2" fmla="val 0"/>
              </a:avLst>
            </a:prstGeom>
            <a:solidFill>
              <a:schemeClr val="bg1"/>
            </a:solidFill>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s-ES" sz="1500" dirty="0">
                  <a:solidFill>
                    <a:sysClr val="windowText" lastClr="000000"/>
                  </a:solidFill>
                </a:rPr>
                <a:t>2011 – 2015 </a:t>
              </a:r>
            </a:p>
          </p:txBody>
        </p:sp>
        <p:sp>
          <p:nvSpPr>
            <p:cNvPr id="71" name="Arrow: Right 70">
              <a:extLst>
                <a:ext uri="{FF2B5EF4-FFF2-40B4-BE49-F238E27FC236}">
                  <a16:creationId xmlns:a16="http://schemas.microsoft.com/office/drawing/2014/main" id="{764C6BBF-7A91-4F6A-A4D6-E12D4761CC54}"/>
                </a:ext>
              </a:extLst>
            </p:cNvPr>
            <p:cNvSpPr/>
            <p:nvPr/>
          </p:nvSpPr>
          <p:spPr>
            <a:xfrm rot="5400000">
              <a:off x="-4509" y="3352500"/>
              <a:ext cx="1108359" cy="902961"/>
            </a:xfrm>
            <a:prstGeom prst="rightArrow">
              <a:avLst>
                <a:gd name="adj1" fmla="val 50000"/>
                <a:gd name="adj2" fmla="val 0"/>
              </a:avLst>
            </a:prstGeom>
            <a:solidFill>
              <a:schemeClr val="bg1"/>
            </a:solidFill>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s-ES" sz="1500" dirty="0">
                  <a:solidFill>
                    <a:sysClr val="windowText" lastClr="000000"/>
                  </a:solidFill>
                </a:rPr>
                <a:t>2006 – 2010</a:t>
              </a:r>
            </a:p>
          </p:txBody>
        </p:sp>
        <p:sp>
          <p:nvSpPr>
            <p:cNvPr id="72" name="Arrow: Right 71">
              <a:extLst>
                <a:ext uri="{FF2B5EF4-FFF2-40B4-BE49-F238E27FC236}">
                  <a16:creationId xmlns:a16="http://schemas.microsoft.com/office/drawing/2014/main" id="{257D1F93-A6B5-472B-A6BD-A837313809EE}"/>
                </a:ext>
              </a:extLst>
            </p:cNvPr>
            <p:cNvSpPr/>
            <p:nvPr/>
          </p:nvSpPr>
          <p:spPr>
            <a:xfrm rot="5400000">
              <a:off x="-16735" y="5731884"/>
              <a:ext cx="1108357" cy="899140"/>
            </a:xfrm>
            <a:prstGeom prst="rightArrow">
              <a:avLst>
                <a:gd name="adj1" fmla="val 50000"/>
                <a:gd name="adj2" fmla="val 0"/>
              </a:avLst>
            </a:prstGeom>
            <a:solidFill>
              <a:schemeClr val="bg1"/>
            </a:solidFill>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s-ES" sz="1500" dirty="0">
                  <a:solidFill>
                    <a:sysClr val="windowText" lastClr="000000"/>
                  </a:solidFill>
                </a:rPr>
                <a:t>2016 – 2020</a:t>
              </a:r>
            </a:p>
          </p:txBody>
        </p:sp>
        <p:sp>
          <p:nvSpPr>
            <p:cNvPr id="73" name="Oval 72">
              <a:extLst>
                <a:ext uri="{FF2B5EF4-FFF2-40B4-BE49-F238E27FC236}">
                  <a16:creationId xmlns:a16="http://schemas.microsoft.com/office/drawing/2014/main" id="{294901A1-7408-45BC-82FC-968E06417E0C}"/>
                </a:ext>
              </a:extLst>
            </p:cNvPr>
            <p:cNvSpPr/>
            <p:nvPr/>
          </p:nvSpPr>
          <p:spPr bwMode="auto">
            <a:xfrm>
              <a:off x="4742989" y="2014445"/>
              <a:ext cx="63660" cy="102847"/>
            </a:xfrm>
            <a:prstGeom prst="ellipse">
              <a:avLst/>
            </a:prstGeom>
            <a:solidFill>
              <a:srgbClr val="FFFF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74" name="Oval 73">
              <a:extLst>
                <a:ext uri="{FF2B5EF4-FFF2-40B4-BE49-F238E27FC236}">
                  <a16:creationId xmlns:a16="http://schemas.microsoft.com/office/drawing/2014/main" id="{45A69DA2-3210-42AA-AA3A-6BCD7B986956}"/>
                </a:ext>
              </a:extLst>
            </p:cNvPr>
            <p:cNvSpPr/>
            <p:nvPr/>
          </p:nvSpPr>
          <p:spPr bwMode="auto">
            <a:xfrm>
              <a:off x="5165582" y="2528655"/>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75" name="Oval 74">
              <a:extLst>
                <a:ext uri="{FF2B5EF4-FFF2-40B4-BE49-F238E27FC236}">
                  <a16:creationId xmlns:a16="http://schemas.microsoft.com/office/drawing/2014/main" id="{154FE352-8DF2-4E85-B426-62E77B968B3C}"/>
                </a:ext>
              </a:extLst>
            </p:cNvPr>
            <p:cNvSpPr/>
            <p:nvPr/>
          </p:nvSpPr>
          <p:spPr bwMode="auto">
            <a:xfrm>
              <a:off x="4253746" y="3716352"/>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76" name="Oval 75">
              <a:extLst>
                <a:ext uri="{FF2B5EF4-FFF2-40B4-BE49-F238E27FC236}">
                  <a16:creationId xmlns:a16="http://schemas.microsoft.com/office/drawing/2014/main" id="{92F5866C-0B30-4AB7-9137-A1C894175BD9}"/>
                </a:ext>
              </a:extLst>
            </p:cNvPr>
            <p:cNvSpPr/>
            <p:nvPr/>
          </p:nvSpPr>
          <p:spPr bwMode="auto">
            <a:xfrm>
              <a:off x="4581267" y="1997839"/>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77" name="Oval 76">
              <a:extLst>
                <a:ext uri="{FF2B5EF4-FFF2-40B4-BE49-F238E27FC236}">
                  <a16:creationId xmlns:a16="http://schemas.microsoft.com/office/drawing/2014/main" id="{608EE7DC-86BC-4301-936E-8B917F5BD667}"/>
                </a:ext>
              </a:extLst>
            </p:cNvPr>
            <p:cNvSpPr/>
            <p:nvPr/>
          </p:nvSpPr>
          <p:spPr bwMode="auto">
            <a:xfrm>
              <a:off x="2339752" y="4437112"/>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sp>
          <p:nvSpPr>
            <p:cNvPr id="78" name="Oval 77">
              <a:extLst>
                <a:ext uri="{FF2B5EF4-FFF2-40B4-BE49-F238E27FC236}">
                  <a16:creationId xmlns:a16="http://schemas.microsoft.com/office/drawing/2014/main" id="{51C19D58-E8AC-4B22-8F3E-FCDAC2FEEAAD}"/>
                </a:ext>
              </a:extLst>
            </p:cNvPr>
            <p:cNvSpPr/>
            <p:nvPr/>
          </p:nvSpPr>
          <p:spPr bwMode="auto">
            <a:xfrm>
              <a:off x="2424194" y="3855246"/>
              <a:ext cx="63660" cy="102847"/>
            </a:xfrm>
            <a:prstGeom prst="ellipse">
              <a:avLst/>
            </a:prstGeom>
            <a:solidFill>
              <a:srgbClr val="FF0000"/>
            </a:solidFill>
            <a:ln w="31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100">
                <a:latin typeface="Verdana"/>
                <a:cs typeface="Verdana"/>
              </a:endParaRPr>
            </a:p>
          </p:txBody>
        </p:sp>
      </p:grpSp>
      <p:sp>
        <p:nvSpPr>
          <p:cNvPr id="4" name="TextBox 15">
            <a:extLst>
              <a:ext uri="{FF2B5EF4-FFF2-40B4-BE49-F238E27FC236}">
                <a16:creationId xmlns:a16="http://schemas.microsoft.com/office/drawing/2014/main" id="{2ED47D1E-B4A2-41CE-BB4E-B6CE4051AF5D}"/>
              </a:ext>
            </a:extLst>
          </p:cNvPr>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a:t>
            </a:r>
          </a:p>
        </p:txBody>
      </p:sp>
      <p:sp>
        <p:nvSpPr>
          <p:cNvPr id="5" name="Rectangle 4">
            <a:extLst>
              <a:ext uri="{FF2B5EF4-FFF2-40B4-BE49-F238E27FC236}">
                <a16:creationId xmlns:a16="http://schemas.microsoft.com/office/drawing/2014/main" id="{74CE0073-A6FE-4E04-B574-BBA1E9D47D04}"/>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6" name="Rectangle 5">
            <a:extLst>
              <a:ext uri="{FF2B5EF4-FFF2-40B4-BE49-F238E27FC236}">
                <a16:creationId xmlns:a16="http://schemas.microsoft.com/office/drawing/2014/main" id="{BF267F71-EE2B-4425-8C5C-BC396D429E4E}"/>
              </a:ext>
            </a:extLst>
          </p:cNvPr>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Rectangle 4">
            <a:extLst>
              <a:ext uri="{FF2B5EF4-FFF2-40B4-BE49-F238E27FC236}">
                <a16:creationId xmlns:a16="http://schemas.microsoft.com/office/drawing/2014/main" id="{80D9A0A3-5506-4A5D-9D71-ABEC89F65583}"/>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8" name="TextBox 15">
            <a:extLst>
              <a:ext uri="{FF2B5EF4-FFF2-40B4-BE49-F238E27FC236}">
                <a16:creationId xmlns:a16="http://schemas.microsoft.com/office/drawing/2014/main" id="{7F8D08D3-348E-410C-A4A8-91AE255C5295}"/>
              </a:ext>
            </a:extLst>
          </p:cNvPr>
          <p:cNvSpPr txBox="1">
            <a:spLocks noChangeArrowheads="1"/>
          </p:cNvSpPr>
          <p:nvPr/>
        </p:nvSpPr>
        <p:spPr bwMode="auto">
          <a:xfrm>
            <a:off x="1177924" y="52992"/>
            <a:ext cx="7836470" cy="104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Total de adhesiones por período de tiempo</a:t>
            </a:r>
          </a:p>
        </p:txBody>
      </p:sp>
      <p:pic>
        <p:nvPicPr>
          <p:cNvPr id="9" name="Picture 4">
            <a:extLst>
              <a:ext uri="{FF2B5EF4-FFF2-40B4-BE49-F238E27FC236}">
                <a16:creationId xmlns:a16="http://schemas.microsoft.com/office/drawing/2014/main" id="{5B12D585-9CA3-4236-A6B7-999B8CE47C38}"/>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746146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1" name="Rectangle 2"/>
          <p:cNvSpPr>
            <a:spLocks noChangeArrowheads="1"/>
          </p:cNvSpPr>
          <p:nvPr/>
        </p:nvSpPr>
        <p:spPr bwMode="auto">
          <a:xfrm>
            <a:off x="395536" y="1052513"/>
            <a:ext cx="8546354" cy="5616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s-ES" sz="2500" b="1" dirty="0">
                <a:latin typeface="Verdana" panose="020B0604030504040204" pitchFamily="34" charset="0"/>
              </a:rPr>
              <a:t>LA </a:t>
            </a:r>
            <a:r>
              <a:rPr lang="es-ES" sz="3500" b="1" dirty="0">
                <a:solidFill>
                  <a:srgbClr val="FF0000"/>
                </a:solidFill>
                <a:latin typeface="Verdana" panose="020B0604030504040204" pitchFamily="34" charset="0"/>
              </a:rPr>
              <a:t>REALIDAD </a:t>
            </a:r>
            <a:r>
              <a:rPr lang="es-ES" sz="2500" b="1" dirty="0">
                <a:latin typeface="Verdana" panose="020B0604030504040204" pitchFamily="34" charset="0"/>
              </a:rPr>
              <a:t>ES:</a:t>
            </a:r>
          </a:p>
          <a:p>
            <a:pPr algn="just" eaLnBrk="1" hangingPunct="1">
              <a:defRPr/>
            </a:pPr>
            <a:endParaRPr lang="es-ES" sz="25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300" dirty="0">
                <a:latin typeface="Verdana" panose="020B0604030504040204" pitchFamily="34" charset="0"/>
              </a:rPr>
              <a:t>El Convenio de Budapest es un tratado mundial, como lo demuestran sus miembros </a:t>
            </a:r>
          </a:p>
          <a:p>
            <a:pPr marL="571500" indent="-571500" algn="just" eaLnBrk="1" hangingPunct="1">
              <a:buFont typeface="Arial" panose="020B0604020202020204" pitchFamily="34" charset="0"/>
              <a:buChar char="•"/>
              <a:defRPr/>
            </a:pPr>
            <a:endParaRPr lang="es-ES" sz="23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300" dirty="0">
                <a:latin typeface="Verdana" panose="020B0604030504040204" pitchFamily="34" charset="0"/>
              </a:rPr>
              <a:t>El ritmo de las adhesiones en todo el mundo sigue acelerándose </a:t>
            </a:r>
          </a:p>
          <a:p>
            <a:pPr marL="571500" indent="-571500" algn="just" eaLnBrk="1" hangingPunct="1">
              <a:buFont typeface="Arial" panose="020B0604020202020204" pitchFamily="34" charset="0"/>
              <a:buChar char="•"/>
              <a:defRPr/>
            </a:pPr>
            <a:endParaRPr lang="es-ES" sz="23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300" dirty="0">
                <a:latin typeface="Verdana" panose="020B0604030504040204" pitchFamily="34" charset="0"/>
              </a:rPr>
              <a:t>Cualquier nuevo tratado en las circunstancias actuales tardaría más de 25 años en alcanzar al Convenio de Budapest:</a:t>
            </a:r>
          </a:p>
          <a:p>
            <a:pPr marL="1314450" lvl="1" indent="-571500" algn="just" eaLnBrk="1" hangingPunct="1">
              <a:buFont typeface="Arial" panose="020B0604020202020204" pitchFamily="34" charset="0"/>
              <a:buChar char="•"/>
              <a:defRPr/>
            </a:pPr>
            <a:r>
              <a:rPr lang="es-ES" sz="2300" dirty="0">
                <a:latin typeface="Verdana" panose="020B0604030504040204" pitchFamily="34" charset="0"/>
              </a:rPr>
              <a:t>Los trabajos iniciales del Convenio de Budapest empezaron en 1996 y han tardado 24 años en llegar a la fase actual</a:t>
            </a:r>
          </a:p>
          <a:p>
            <a:pPr marL="1314450" lvl="1" indent="-571500" algn="just" eaLnBrk="1" hangingPunct="1">
              <a:buFont typeface="Arial" panose="020B0604020202020204" pitchFamily="34" charset="0"/>
              <a:buChar char="•"/>
              <a:defRPr/>
            </a:pPr>
            <a:r>
              <a:rPr lang="es-ES" sz="2300" dirty="0">
                <a:latin typeface="Verdana" panose="020B0604030504040204" pitchFamily="34" charset="0"/>
              </a:rPr>
              <a:t>Divergencia en los temas</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131932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A5032-5BD8-4AA3-99F0-476BA7DC21F8}"/>
              </a:ext>
            </a:extLst>
          </p:cNvPr>
          <p:cNvSpPr>
            <a:spLocks noGrp="1"/>
          </p:cNvSpPr>
          <p:nvPr>
            <p:ph type="title"/>
          </p:nvPr>
        </p:nvSpPr>
        <p:spPr/>
        <p:txBody>
          <a:bodyPr/>
          <a:lstStyle/>
          <a:p>
            <a:endParaRPr lang="en-PK"/>
          </a:p>
        </p:txBody>
      </p:sp>
      <p:sp>
        <p:nvSpPr>
          <p:cNvPr id="3" name="Text Placeholder 2">
            <a:extLst>
              <a:ext uri="{FF2B5EF4-FFF2-40B4-BE49-F238E27FC236}">
                <a16:creationId xmlns:a16="http://schemas.microsoft.com/office/drawing/2014/main" id="{7996FEB4-35B3-49E3-BD57-43E4114A76DC}"/>
              </a:ext>
            </a:extLst>
          </p:cNvPr>
          <p:cNvSpPr>
            <a:spLocks noGrp="1"/>
          </p:cNvSpPr>
          <p:nvPr>
            <p:ph type="body" idx="1"/>
          </p:nvPr>
        </p:nvSpPr>
        <p:spPr/>
        <p:txBody>
          <a:bodyPr/>
          <a:lstStyle/>
          <a:p>
            <a:endParaRPr lang="en-PK"/>
          </a:p>
        </p:txBody>
      </p:sp>
      <p:sp>
        <p:nvSpPr>
          <p:cNvPr id="5" name="Rectangle 2">
            <a:extLst>
              <a:ext uri="{FF2B5EF4-FFF2-40B4-BE49-F238E27FC236}">
                <a16:creationId xmlns:a16="http://schemas.microsoft.com/office/drawing/2014/main" id="{4D27D9AC-4ADB-45D9-AFA6-8E0CDEC5466B}"/>
              </a:ext>
            </a:extLst>
          </p:cNvPr>
          <p:cNvSpPr>
            <a:spLocks noChangeArrowheads="1"/>
          </p:cNvSpPr>
          <p:nvPr/>
        </p:nvSpPr>
        <p:spPr bwMode="auto">
          <a:xfrm>
            <a:off x="722312" y="1231904"/>
            <a:ext cx="756559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s-ES" sz="4200" b="1" dirty="0">
                <a:solidFill>
                  <a:srgbClr val="FF0000"/>
                </a:solidFill>
                <a:latin typeface="Verdana" panose="020B0604030504040204" pitchFamily="34" charset="0"/>
              </a:rPr>
              <a:t>MITO:</a:t>
            </a:r>
          </a:p>
          <a:p>
            <a:pPr algn="ctr" eaLnBrk="1" hangingPunct="1">
              <a:defRPr/>
            </a:pPr>
            <a:r>
              <a:rPr lang="es-ES"/>
              <a:t> </a:t>
            </a:r>
            <a:r>
              <a:rPr lang="es-ES" sz="4200" dirty="0">
                <a:latin typeface="Verdana" panose="020B0604030504040204" pitchFamily="34" charset="0"/>
              </a:rPr>
              <a:t>El Convenio de Budapest está </a:t>
            </a:r>
            <a:r>
              <a:rPr lang="es-ES" sz="4200" b="1" dirty="0">
                <a:latin typeface="Verdana" panose="020B0604030504040204" pitchFamily="34" charset="0"/>
              </a:rPr>
              <a:t>obsoleto </a:t>
            </a:r>
            <a:endParaRPr lang="es-ES" sz="4200" b="1" dirty="0">
              <a:latin typeface="Verdana" panose="020B0604030504040204" pitchFamily="34" charset="0"/>
              <a:ea typeface="Verdana" panose="020B0604030504040204" pitchFamily="34" charset="0"/>
              <a:cs typeface="Verdana" panose="020B0604030504040204" pitchFamily="34" charset="0"/>
            </a:endParaRPr>
          </a:p>
        </p:txBody>
      </p:sp>
      <p:sp>
        <p:nvSpPr>
          <p:cNvPr id="9" name="Rectangle 8">
            <a:extLst>
              <a:ext uri="{FF2B5EF4-FFF2-40B4-BE49-F238E27FC236}">
                <a16:creationId xmlns:a16="http://schemas.microsoft.com/office/drawing/2014/main" id="{74AFFC74-60C3-4BE7-86F0-8405A57003F9}"/>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1" name="Rectangle 10">
            <a:extLst>
              <a:ext uri="{FF2B5EF4-FFF2-40B4-BE49-F238E27FC236}">
                <a16:creationId xmlns:a16="http://schemas.microsoft.com/office/drawing/2014/main" id="{6E0EF5B3-1C7F-4660-A6D1-6B02E941038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3" name="TextBox 7">
            <a:extLst>
              <a:ext uri="{FF2B5EF4-FFF2-40B4-BE49-F238E27FC236}">
                <a16:creationId xmlns:a16="http://schemas.microsoft.com/office/drawing/2014/main" id="{A440D332-1417-4A98-BC4A-09D5E690C999}"/>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Mito </a:t>
            </a:r>
          </a:p>
        </p:txBody>
      </p:sp>
      <p:pic>
        <p:nvPicPr>
          <p:cNvPr id="15" name="Picture 4">
            <a:extLst>
              <a:ext uri="{FF2B5EF4-FFF2-40B4-BE49-F238E27FC236}">
                <a16:creationId xmlns:a16="http://schemas.microsoft.com/office/drawing/2014/main" id="{8CE0265E-029E-4219-8F02-A929EAF20918}"/>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descr="Image result for evolution of technology">
            <a:extLst>
              <a:ext uri="{FF2B5EF4-FFF2-40B4-BE49-F238E27FC236}">
                <a16:creationId xmlns:a16="http://schemas.microsoft.com/office/drawing/2014/main" id="{4BDCF68D-0CB9-438A-AEB4-33011F5C82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074" y="3442619"/>
            <a:ext cx="8813851" cy="306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5027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1" name="Rectangle 2"/>
          <p:cNvSpPr>
            <a:spLocks noChangeArrowheads="1"/>
          </p:cNvSpPr>
          <p:nvPr/>
        </p:nvSpPr>
        <p:spPr bwMode="auto">
          <a:xfrm>
            <a:off x="395536" y="1266869"/>
            <a:ext cx="8352928" cy="580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2500" b="1" i="0" u="none" strike="noStrike" kern="1200" cap="none" spc="0" normalizeH="0" baseline="0" noProof="0" dirty="0">
                <a:ln>
                  <a:noFill/>
                </a:ln>
                <a:solidFill>
                  <a:prstClr val="black"/>
                </a:solidFill>
                <a:effectLst/>
                <a:uLnTx/>
                <a:uFillTx/>
                <a:latin typeface="Verdana" panose="020B0604030504040204" pitchFamily="34" charset="0"/>
              </a:rPr>
              <a:t>LA </a:t>
            </a:r>
            <a:r>
              <a:rPr kumimoji="0" lang="es-ES" sz="3500" b="1" i="0" u="none" strike="noStrike" kern="1200" cap="none" spc="0" normalizeH="0" baseline="0" noProof="0" dirty="0">
                <a:ln>
                  <a:noFill/>
                </a:ln>
                <a:solidFill>
                  <a:srgbClr val="FF0000"/>
                </a:solidFill>
                <a:effectLst/>
                <a:uLnTx/>
                <a:uFillTx/>
                <a:latin typeface="Verdana" panose="020B0604030504040204" pitchFamily="34" charset="0"/>
              </a:rPr>
              <a:t>REALIDAD </a:t>
            </a:r>
            <a:r>
              <a:rPr kumimoji="0" lang="es-ES" sz="2500" b="1" i="0" u="none" strike="noStrike" kern="1200" cap="none" spc="0" normalizeH="0" baseline="0" noProof="0" dirty="0">
                <a:ln>
                  <a:noFill/>
                </a:ln>
                <a:solidFill>
                  <a:prstClr val="black"/>
                </a:solidFill>
                <a:effectLst/>
                <a:uLnTx/>
                <a:uFillTx/>
                <a:latin typeface="Verdana" panose="020B0604030504040204" pitchFamily="34" charset="0"/>
              </a:rPr>
              <a:t>ES:</a:t>
            </a:r>
          </a:p>
          <a:p>
            <a:pPr eaLnBrk="1" hangingPunct="1">
              <a:defRPr/>
            </a:pPr>
            <a:endParaRPr lang="es-ES" sz="2400" dirty="0">
              <a:latin typeface="Verdana" panose="020B0604030504040204" pitchFamily="34" charset="0"/>
              <a:ea typeface="Verdana" panose="020B0604030504040204" pitchFamily="34" charset="0"/>
              <a:cs typeface="Verdana" panose="020B0604030504040204" pitchFamily="34" charset="0"/>
            </a:endParaRPr>
          </a:p>
          <a:p>
            <a:pPr marL="571500" indent="-571500" eaLnBrk="1" hangingPunct="1">
              <a:buFont typeface="Arial" panose="020B0604020202020204" pitchFamily="34" charset="0"/>
              <a:buChar char="•"/>
              <a:defRPr/>
            </a:pPr>
            <a:r>
              <a:rPr lang="es-ES" sz="2400" dirty="0">
                <a:latin typeface="Verdana" panose="020B0604030504040204" pitchFamily="34" charset="0"/>
              </a:rPr>
              <a:t>Redactado en 2001 </a:t>
            </a:r>
          </a:p>
          <a:p>
            <a:pPr marL="571500" indent="-571500" eaLnBrk="1" hangingPunct="1">
              <a:buFont typeface="Arial" panose="020B0604020202020204" pitchFamily="34" charset="0"/>
              <a:buChar char="•"/>
              <a:defRPr/>
            </a:pPr>
            <a:endParaRPr lang="es-ES" sz="2400" dirty="0">
              <a:latin typeface="Verdana" panose="020B0604030504040204" pitchFamily="34" charset="0"/>
              <a:ea typeface="Verdana" panose="020B0604030504040204" pitchFamily="34" charset="0"/>
              <a:cs typeface="Verdana" panose="020B0604030504040204" pitchFamily="34" charset="0"/>
            </a:endParaRPr>
          </a:p>
          <a:p>
            <a:pPr marL="571500" indent="-571500" eaLnBrk="1" hangingPunct="1">
              <a:buFont typeface="Arial" panose="020B0604020202020204" pitchFamily="34" charset="0"/>
              <a:buChar char="•"/>
              <a:defRPr/>
            </a:pPr>
            <a:r>
              <a:rPr lang="es-ES" sz="2400" dirty="0">
                <a:latin typeface="Verdana" panose="020B0604030504040204" pitchFamily="34" charset="0"/>
              </a:rPr>
              <a:t>Protocolos adicionales </a:t>
            </a:r>
          </a:p>
          <a:p>
            <a:pPr marL="571500" indent="-571500" eaLnBrk="1" hangingPunct="1">
              <a:buFont typeface="Arial" panose="020B0604020202020204" pitchFamily="34" charset="0"/>
              <a:buChar char="•"/>
              <a:defRPr/>
            </a:pPr>
            <a:endParaRPr lang="es-ES" sz="2400" dirty="0">
              <a:latin typeface="Verdana" panose="020B0604030504040204" pitchFamily="34" charset="0"/>
              <a:ea typeface="Verdana" panose="020B0604030504040204" pitchFamily="34" charset="0"/>
              <a:cs typeface="Verdana" panose="020B0604030504040204" pitchFamily="34" charset="0"/>
            </a:endParaRPr>
          </a:p>
          <a:p>
            <a:pPr marL="571500" indent="-571500" eaLnBrk="1" hangingPunct="1">
              <a:buFont typeface="Arial" panose="020B0604020202020204" pitchFamily="34" charset="0"/>
              <a:buChar char="•"/>
              <a:defRPr/>
            </a:pPr>
            <a:r>
              <a:rPr lang="es-ES" sz="2400" dirty="0">
                <a:latin typeface="Verdana" panose="020B0604030504040204" pitchFamily="34" charset="0"/>
              </a:rPr>
              <a:t>Notas orientativas</a:t>
            </a:r>
          </a:p>
          <a:p>
            <a:pPr marL="571500" indent="-571500" eaLnBrk="1" hangingPunct="1">
              <a:buFont typeface="Arial" panose="020B0604020202020204" pitchFamily="34" charset="0"/>
              <a:buChar char="•"/>
              <a:defRPr/>
            </a:pPr>
            <a:endParaRPr lang="es-ES" sz="2400" dirty="0">
              <a:latin typeface="Verdana" panose="020B0604030504040204" pitchFamily="34" charset="0"/>
              <a:ea typeface="Verdana" panose="020B0604030504040204" pitchFamily="34" charset="0"/>
              <a:cs typeface="Verdana" panose="020B0604030504040204" pitchFamily="34" charset="0"/>
            </a:endParaRPr>
          </a:p>
          <a:p>
            <a:pPr marL="571500" indent="-571500" eaLnBrk="1" hangingPunct="1">
              <a:buFont typeface="Arial" panose="020B0604020202020204" pitchFamily="34" charset="0"/>
              <a:buChar char="•"/>
              <a:defRPr/>
            </a:pPr>
            <a:r>
              <a:rPr lang="es-ES" sz="2400" dirty="0">
                <a:latin typeface="Verdana" panose="020B0604030504040204" pitchFamily="34" charset="0"/>
              </a:rPr>
              <a:t>Sigue sirviendo de base para otros tratados (Convención Árabe, Convención de la UA) y leyes nacionales</a:t>
            </a:r>
          </a:p>
          <a:p>
            <a:pPr marL="571500" indent="-571500"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571500" indent="-571500" eaLnBrk="1" hangingPunct="1">
              <a:buFont typeface="Arial" panose="020B0604020202020204" pitchFamily="34" charset="0"/>
              <a:buChar char="•"/>
              <a:defRPr/>
            </a:pPr>
            <a:r>
              <a:rPr lang="es-ES" dirty="0">
                <a:latin typeface="Verdana" panose="020B0604030504040204" pitchFamily="34" charset="0"/>
              </a:rPr>
              <a:t>Los países no la seguirían ratificando</a:t>
            </a:r>
          </a:p>
          <a:p>
            <a:pPr marL="571500" indent="-571500"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571500" indent="-571500" eaLnBrk="1" hangingPunct="1">
              <a:buFont typeface="Arial" panose="020B0604020202020204" pitchFamily="34" charset="0"/>
              <a:buChar char="•"/>
              <a:defRPr/>
            </a:pPr>
            <a:endParaRPr lang="es-ES" sz="2400" dirty="0">
              <a:latin typeface="Verdana" panose="020B0604030504040204" pitchFamily="34" charset="0"/>
              <a:ea typeface="Verdana" panose="020B0604030504040204" pitchFamily="34" charset="0"/>
              <a:cs typeface="Verdana" panose="020B0604030504040204" pitchFamily="34" charset="0"/>
            </a:endParaRP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95964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1" name="Rectangle 2"/>
          <p:cNvSpPr>
            <a:spLocks noChangeArrowheads="1"/>
          </p:cNvSpPr>
          <p:nvPr/>
        </p:nvSpPr>
        <p:spPr bwMode="auto">
          <a:xfrm>
            <a:off x="323528" y="1052514"/>
            <a:ext cx="8496944" cy="5432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2500" b="1" i="0" u="none" strike="noStrike" kern="1200" cap="none" spc="0" normalizeH="0" baseline="0" noProof="0" dirty="0">
                <a:ln>
                  <a:noFill/>
                </a:ln>
                <a:solidFill>
                  <a:prstClr val="black"/>
                </a:solidFill>
                <a:effectLst/>
                <a:uLnTx/>
                <a:uFillTx/>
                <a:latin typeface="Verdana" panose="020B0604030504040204" pitchFamily="34" charset="0"/>
              </a:rPr>
              <a:t>LA </a:t>
            </a:r>
            <a:r>
              <a:rPr kumimoji="0" lang="es-ES" sz="3500" b="1" i="0" u="none" strike="noStrike" kern="1200" cap="none" spc="0" normalizeH="0" baseline="0" noProof="0" dirty="0">
                <a:ln>
                  <a:noFill/>
                </a:ln>
                <a:solidFill>
                  <a:srgbClr val="FF0000"/>
                </a:solidFill>
                <a:effectLst/>
                <a:uLnTx/>
                <a:uFillTx/>
                <a:latin typeface="Verdana" panose="020B0604030504040204" pitchFamily="34" charset="0"/>
              </a:rPr>
              <a:t>REALIDAD </a:t>
            </a:r>
            <a:r>
              <a:rPr kumimoji="0" lang="es-ES" sz="2500" b="1" i="0" u="none" strike="noStrike" kern="1200" cap="none" spc="0" normalizeH="0" baseline="0" noProof="0" dirty="0">
                <a:ln>
                  <a:noFill/>
                </a:ln>
                <a:solidFill>
                  <a:prstClr val="black"/>
                </a:solidFill>
                <a:effectLst/>
                <a:uLnTx/>
                <a:uFillTx/>
                <a:latin typeface="Verdana" panose="020B0604030504040204" pitchFamily="34" charset="0"/>
              </a:rPr>
              <a:t>ES:</a:t>
            </a:r>
          </a:p>
          <a:p>
            <a:pPr marL="571500" indent="-571500"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571500" indent="-571500" eaLnBrk="1" hangingPunct="1">
              <a:buFont typeface="Arial" panose="020B0604020202020204" pitchFamily="34" charset="0"/>
              <a:buChar char="•"/>
              <a:defRPr/>
            </a:pPr>
            <a:r>
              <a:rPr lang="es-ES" dirty="0">
                <a:latin typeface="Verdana" panose="020B0604030504040204" pitchFamily="34" charset="0"/>
              </a:rPr>
              <a:t>Muchos países desarrollados tienen una legislación antigua pero eficaz en materia de ciberdelincuencia </a:t>
            </a:r>
          </a:p>
          <a:p>
            <a:pPr marL="1314450" lvl="1" indent="-571500" eaLnBrk="1" hangingPunct="1">
              <a:buFont typeface="Arial" panose="020B0604020202020204" pitchFamily="34" charset="0"/>
              <a:buChar char="•"/>
              <a:defRPr/>
            </a:pPr>
            <a:r>
              <a:rPr lang="es-ES" dirty="0">
                <a:latin typeface="Verdana" panose="020B0604030504040204" pitchFamily="34" charset="0"/>
              </a:rPr>
              <a:t>EUA – 1986 </a:t>
            </a:r>
          </a:p>
          <a:p>
            <a:pPr marL="1314450" lvl="1" indent="-571500" eaLnBrk="1" hangingPunct="1">
              <a:buFont typeface="Arial" panose="020B0604020202020204" pitchFamily="34" charset="0"/>
              <a:buChar char="•"/>
              <a:defRPr/>
            </a:pPr>
            <a:r>
              <a:rPr lang="es-ES" dirty="0">
                <a:latin typeface="Verdana" panose="020B0604030504040204" pitchFamily="34" charset="0"/>
              </a:rPr>
              <a:t>Reino Unido – 1990</a:t>
            </a:r>
          </a:p>
          <a:p>
            <a:pPr marL="1314450" lvl="1" indent="-571500" eaLnBrk="1" hangingPunct="1">
              <a:buFont typeface="Arial" panose="020B0604020202020204" pitchFamily="34" charset="0"/>
              <a:buChar char="•"/>
              <a:defRPr/>
            </a:pPr>
            <a:r>
              <a:rPr lang="es-ES" dirty="0">
                <a:latin typeface="Verdana" panose="020B0604030504040204" pitchFamily="34" charset="0"/>
              </a:rPr>
              <a:t>Australia – 2001</a:t>
            </a:r>
          </a:p>
          <a:p>
            <a:pPr marL="1314450" lvl="1" indent="-571500" eaLnBrk="1" hangingPunct="1">
              <a:buFont typeface="Arial" panose="020B0604020202020204" pitchFamily="34" charset="0"/>
              <a:buChar char="•"/>
              <a:defRPr/>
            </a:pPr>
            <a:r>
              <a:rPr lang="es-ES" dirty="0">
                <a:latin typeface="Verdana" panose="020B0604030504040204" pitchFamily="34" charset="0"/>
              </a:rPr>
              <a:t>Francia – 2004 </a:t>
            </a:r>
          </a:p>
          <a:p>
            <a:pPr marL="571500" indent="-571500"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571500" indent="-571500" eaLnBrk="1" hangingPunct="1">
              <a:buFont typeface="Arial" panose="020B0604020202020204" pitchFamily="34" charset="0"/>
              <a:buChar char="•"/>
              <a:defRPr/>
            </a:pPr>
            <a:r>
              <a:rPr lang="es-ES" dirty="0">
                <a:latin typeface="Verdana" panose="020B0604030504040204" pitchFamily="34" charset="0"/>
              </a:rPr>
              <a:t>El secreto de la longevidad es utilizar un lenguaje neutro desde el punto de vista tecnológico: se extiende orgánicamente a los nuevos delitos y tecnologías.</a:t>
            </a:r>
            <a:endParaRPr lang="es-ES" dirty="0">
              <a:latin typeface="Verdana" panose="020B0604030504040204" pitchFamily="34" charset="0"/>
              <a:ea typeface="Verdana" panose="020B0604030504040204" pitchFamily="34" charset="0"/>
              <a:cs typeface="Verdana" panose="020B0604030504040204" pitchFamily="34" charset="0"/>
            </a:endParaRP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74511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4D27D9AC-4ADB-45D9-AFA6-8E0CDEC5466B}"/>
              </a:ext>
            </a:extLst>
          </p:cNvPr>
          <p:cNvSpPr>
            <a:spLocks noChangeArrowheads="1"/>
          </p:cNvSpPr>
          <p:nvPr/>
        </p:nvSpPr>
        <p:spPr bwMode="auto">
          <a:xfrm>
            <a:off x="395536" y="1231904"/>
            <a:ext cx="8208912" cy="4847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s-ES" sz="3900" b="1" dirty="0">
                <a:solidFill>
                  <a:srgbClr val="FF0000"/>
                </a:solidFill>
                <a:latin typeface="Verdana" panose="020B0604030504040204" pitchFamily="34" charset="0"/>
              </a:rPr>
              <a:t>MITO: </a:t>
            </a:r>
          </a:p>
          <a:p>
            <a:pPr algn="ctr" eaLnBrk="1" hangingPunct="1">
              <a:defRPr/>
            </a:pPr>
            <a:r>
              <a:rPr lang="es-ES" sz="3900" dirty="0">
                <a:latin typeface="Verdana" panose="020B0604030504040204" pitchFamily="34" charset="0"/>
              </a:rPr>
              <a:t>El Convenio de Budapest </a:t>
            </a:r>
            <a:r>
              <a:rPr lang="es-ES" sz="3900" b="1" dirty="0">
                <a:latin typeface="Verdana" panose="020B0604030504040204" pitchFamily="34" charset="0"/>
              </a:rPr>
              <a:t>fue redactado por un pequeño grupo de países </a:t>
            </a:r>
          </a:p>
          <a:p>
            <a:pPr algn="ctr" eaLnBrk="1" hangingPunct="1">
              <a:defRPr/>
            </a:pPr>
            <a:endParaRPr lang="es-ES" sz="3900" b="1" dirty="0">
              <a:latin typeface="Verdana" panose="020B0604030504040204" pitchFamily="34" charset="0"/>
              <a:ea typeface="Verdana" panose="020B0604030504040204" pitchFamily="34" charset="0"/>
              <a:cs typeface="Verdana" panose="020B0604030504040204" pitchFamily="34" charset="0"/>
            </a:endParaRPr>
          </a:p>
          <a:p>
            <a:pPr algn="ctr" eaLnBrk="1" hangingPunct="1">
              <a:defRPr/>
            </a:pPr>
            <a:endParaRPr lang="es-ES" sz="3900" b="1" dirty="0">
              <a:latin typeface="Verdana" panose="020B0604030504040204" pitchFamily="34" charset="0"/>
              <a:ea typeface="Verdana" panose="020B0604030504040204" pitchFamily="34" charset="0"/>
              <a:cs typeface="Verdana" panose="020B0604030504040204" pitchFamily="34" charset="0"/>
            </a:endParaRPr>
          </a:p>
          <a:p>
            <a:pPr algn="ctr" eaLnBrk="1" hangingPunct="1">
              <a:defRPr/>
            </a:pPr>
            <a:r>
              <a:rPr lang="es-ES" sz="2500" b="1" dirty="0">
                <a:latin typeface="Verdana" panose="020B0604030504040204" pitchFamily="34" charset="0"/>
              </a:rPr>
              <a:t>“Mi país no formó parte del proceso de negociación y redacción -¿por qué debería mi país convertirse en Parte?”</a:t>
            </a:r>
            <a:endParaRPr lang="es-ES" sz="2500" b="1" dirty="0">
              <a:latin typeface="Verdana" panose="020B0604030504040204" pitchFamily="34" charset="0"/>
              <a:ea typeface="Verdana" panose="020B0604030504040204" pitchFamily="34" charset="0"/>
              <a:cs typeface="Verdana" panose="020B0604030504040204" pitchFamily="34" charset="0"/>
            </a:endParaRPr>
          </a:p>
        </p:txBody>
      </p:sp>
      <p:sp>
        <p:nvSpPr>
          <p:cNvPr id="9" name="Rectangle 8">
            <a:extLst>
              <a:ext uri="{FF2B5EF4-FFF2-40B4-BE49-F238E27FC236}">
                <a16:creationId xmlns:a16="http://schemas.microsoft.com/office/drawing/2014/main" id="{74AFFC74-60C3-4BE7-86F0-8405A57003F9}"/>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1" name="Rectangle 10">
            <a:extLst>
              <a:ext uri="{FF2B5EF4-FFF2-40B4-BE49-F238E27FC236}">
                <a16:creationId xmlns:a16="http://schemas.microsoft.com/office/drawing/2014/main" id="{6E0EF5B3-1C7F-4660-A6D1-6B02E941038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3" name="TextBox 7">
            <a:extLst>
              <a:ext uri="{FF2B5EF4-FFF2-40B4-BE49-F238E27FC236}">
                <a16:creationId xmlns:a16="http://schemas.microsoft.com/office/drawing/2014/main" id="{A440D332-1417-4A98-BC4A-09D5E690C999}"/>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Mito </a:t>
            </a:r>
          </a:p>
        </p:txBody>
      </p:sp>
      <p:pic>
        <p:nvPicPr>
          <p:cNvPr id="15" name="Picture 4">
            <a:extLst>
              <a:ext uri="{FF2B5EF4-FFF2-40B4-BE49-F238E27FC236}">
                <a16:creationId xmlns:a16="http://schemas.microsoft.com/office/drawing/2014/main" id="{8CE0265E-029E-4219-8F02-A929EAF20918}"/>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6" descr="Image result for treaty writing">
            <a:extLst>
              <a:ext uri="{FF2B5EF4-FFF2-40B4-BE49-F238E27FC236}">
                <a16:creationId xmlns:a16="http://schemas.microsoft.com/office/drawing/2014/main" id="{21E5C267-DC10-4138-8E75-B031916173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7170" y="3068960"/>
            <a:ext cx="1763688" cy="1755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42436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1" name="Rectangle 2"/>
          <p:cNvSpPr>
            <a:spLocks noChangeArrowheads="1"/>
          </p:cNvSpPr>
          <p:nvPr/>
        </p:nvSpPr>
        <p:spPr bwMode="auto">
          <a:xfrm>
            <a:off x="184733" y="1210191"/>
            <a:ext cx="8635739" cy="515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algn="ctr" eaLnBrk="1" hangingPunct="1">
              <a:defRPr/>
            </a:pPr>
            <a:r>
              <a:rPr kumimoji="0" lang="es-ES" sz="3200" b="1" i="0" u="none" strike="noStrike" kern="1200" cap="none" spc="0" normalizeH="0" baseline="0" noProof="0" dirty="0">
                <a:ln>
                  <a:noFill/>
                </a:ln>
                <a:solidFill>
                  <a:prstClr val="black"/>
                </a:solidFill>
                <a:effectLst/>
                <a:uLnTx/>
                <a:uFillTx/>
                <a:latin typeface="Verdana" panose="020B0604030504040204" pitchFamily="34" charset="0"/>
              </a:rPr>
              <a:t>LA </a:t>
            </a:r>
            <a:r>
              <a:rPr kumimoji="0" lang="es-ES" sz="3200" b="1" i="0" u="none" strike="noStrike" kern="1200" cap="none" spc="0" normalizeH="0" baseline="0" noProof="0" dirty="0">
                <a:ln>
                  <a:noFill/>
                </a:ln>
                <a:solidFill>
                  <a:srgbClr val="FF0000"/>
                </a:solidFill>
                <a:effectLst/>
                <a:uLnTx/>
                <a:uFillTx/>
                <a:latin typeface="Verdana" panose="020B0604030504040204" pitchFamily="34" charset="0"/>
              </a:rPr>
              <a:t>REALIDAD </a:t>
            </a:r>
            <a:r>
              <a:rPr kumimoji="0" lang="es-ES" sz="3200" b="1" i="0" u="none" strike="noStrike" kern="1200" cap="none" spc="0" normalizeH="0" baseline="0" noProof="0" dirty="0">
                <a:ln>
                  <a:noFill/>
                </a:ln>
                <a:solidFill>
                  <a:prstClr val="black"/>
                </a:solidFill>
                <a:effectLst/>
                <a:uLnTx/>
                <a:uFillTx/>
                <a:latin typeface="Verdana" panose="020B0604030504040204" pitchFamily="34" charset="0"/>
              </a:rPr>
              <a:t>ES:</a:t>
            </a:r>
            <a:endParaRPr lang="es-ES" sz="32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100" dirty="0">
                <a:latin typeface="Verdana" panose="020B0604030504040204" pitchFamily="34" charset="0"/>
              </a:rPr>
              <a:t>Muchos países no consideraban prioritaria la ciberdelincuencia en 2001</a:t>
            </a:r>
          </a:p>
          <a:p>
            <a:pPr marL="571500" indent="-571500" algn="just" eaLnBrk="1" hangingPunct="1">
              <a:buFont typeface="Arial" panose="020B0604020202020204" pitchFamily="34" charset="0"/>
              <a:buChar char="•"/>
              <a:defRPr/>
            </a:pPr>
            <a:endParaRPr lang="es-ES" sz="21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100" dirty="0">
                <a:latin typeface="Verdana" panose="020B0604030504040204" pitchFamily="34" charset="0"/>
              </a:rPr>
              <a:t>Los tratados deben evaluarse en función de los méritos, la utilidad y el </a:t>
            </a:r>
            <a:r>
              <a:rPr lang="es-ES" sz="2100" b="1" dirty="0">
                <a:solidFill>
                  <a:srgbClr val="FF0000"/>
                </a:solidFill>
                <a:latin typeface="Verdana" panose="020B0604030504040204" pitchFamily="34" charset="0"/>
              </a:rPr>
              <a:t>interés nacional </a:t>
            </a:r>
            <a:r>
              <a:rPr lang="es-ES" sz="2100" dirty="0">
                <a:latin typeface="Verdana" panose="020B0604030504040204" pitchFamily="34" charset="0"/>
              </a:rPr>
              <a:t>y no de la política, los prejuicios y los intereses estratégicos de los demás </a:t>
            </a:r>
          </a:p>
          <a:p>
            <a:pPr marL="571500" indent="-571500" algn="just" eaLnBrk="1" hangingPunct="1">
              <a:buFont typeface="Arial" panose="020B0604020202020204" pitchFamily="34" charset="0"/>
              <a:buChar char="•"/>
              <a:defRPr/>
            </a:pPr>
            <a:endParaRPr lang="es-ES" sz="21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100" dirty="0">
                <a:latin typeface="Verdana" panose="020B0604030504040204" pitchFamily="34" charset="0"/>
              </a:rPr>
              <a:t>Si los tratados sirven al </a:t>
            </a:r>
            <a:r>
              <a:rPr lang="es-ES" sz="2100" b="1" dirty="0">
                <a:solidFill>
                  <a:srgbClr val="FF0000"/>
                </a:solidFill>
                <a:latin typeface="Verdana" panose="020B0604030504040204" pitchFamily="34" charset="0"/>
              </a:rPr>
              <a:t>interés nacional</a:t>
            </a:r>
            <a:r>
              <a:rPr lang="es-ES" sz="2100" dirty="0">
                <a:latin typeface="Verdana" panose="020B0604030504040204" pitchFamily="34" charset="0"/>
              </a:rPr>
              <a:t>, no importa quién los haya negociado</a:t>
            </a:r>
          </a:p>
          <a:p>
            <a:pPr marL="571500" indent="-571500" algn="just" eaLnBrk="1" hangingPunct="1">
              <a:buFont typeface="Arial" panose="020B0604020202020204" pitchFamily="34" charset="0"/>
              <a:buChar char="•"/>
              <a:defRPr/>
            </a:pPr>
            <a:endParaRPr lang="es-ES" sz="21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100" dirty="0">
                <a:latin typeface="Verdana" panose="020B0604030504040204" pitchFamily="34" charset="0"/>
              </a:rPr>
              <a:t>Las amenazas a los usuarios de Internet y las herramientas técnicas y jurídicas para investigar y perseguir los ciberdelitos son idénticas en todos los países</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939599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1" name="Rectangle 2"/>
          <p:cNvSpPr>
            <a:spLocks noChangeArrowheads="1"/>
          </p:cNvSpPr>
          <p:nvPr/>
        </p:nvSpPr>
        <p:spPr bwMode="auto">
          <a:xfrm>
            <a:off x="408329" y="1952649"/>
            <a:ext cx="8015798" cy="418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571500" indent="-571500" algn="just" eaLnBrk="1" hangingPunct="1">
              <a:buFont typeface="Arial" panose="020B0604020202020204" pitchFamily="34" charset="0"/>
              <a:buChar char="•"/>
              <a:defRPr/>
            </a:pPr>
            <a:r>
              <a:rPr lang="es-ES" sz="1900" dirty="0">
                <a:latin typeface="Verdana" panose="020B0604030504040204" pitchFamily="34" charset="0"/>
              </a:rPr>
              <a:t>Otros países se han adherido a muchos tratados sobre cuestiones técnicas elaborados por algunos países</a:t>
            </a:r>
          </a:p>
          <a:p>
            <a:pPr marL="571500" indent="-571500" algn="just" eaLnBrk="1" hangingPunct="1">
              <a:buFont typeface="Arial" panose="020B0604020202020204" pitchFamily="34" charset="0"/>
              <a:buChar char="•"/>
              <a:defRPr/>
            </a:pPr>
            <a:endParaRPr lang="es-ES" sz="19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1900" dirty="0">
                <a:latin typeface="Verdana" panose="020B0604030504040204" pitchFamily="34" charset="0"/>
              </a:rPr>
              <a:t>Ejemplos de tratados ahora mundiales redactados por algunos países:</a:t>
            </a:r>
          </a:p>
          <a:p>
            <a:pPr marL="1314450" lvl="1" indent="-571500" algn="just" eaLnBrk="1" hangingPunct="1">
              <a:buFont typeface="Arial" panose="020B0604020202020204" pitchFamily="34" charset="0"/>
              <a:buChar char="•"/>
              <a:defRPr/>
            </a:pPr>
            <a:r>
              <a:rPr lang="es-ES" sz="1900" dirty="0">
                <a:latin typeface="Verdana" panose="020B0604030504040204" pitchFamily="34" charset="0"/>
              </a:rPr>
              <a:t>Reglas de La Haya de 1924 y Reglas de La Haya-Visby de 1968 para el transporte marítimo de mercancías </a:t>
            </a:r>
          </a:p>
          <a:p>
            <a:pPr marL="1314450" lvl="1" indent="-571500" algn="just" eaLnBrk="1" hangingPunct="1">
              <a:buFont typeface="Arial" panose="020B0604020202020204" pitchFamily="34" charset="0"/>
              <a:buChar char="•"/>
              <a:defRPr/>
            </a:pPr>
            <a:r>
              <a:rPr lang="es-ES" sz="1900" dirty="0">
                <a:latin typeface="Verdana" panose="020B0604030504040204" pitchFamily="34" charset="0"/>
              </a:rPr>
              <a:t>Convenio de París de 1919 por el que se crea la Comisión Internacional de Navegación Aérea</a:t>
            </a:r>
          </a:p>
          <a:p>
            <a:pPr marL="1314450" lvl="1" indent="-571500" algn="just" eaLnBrk="1" hangingPunct="1">
              <a:buFont typeface="Arial" panose="020B0604020202020204" pitchFamily="34" charset="0"/>
              <a:buChar char="•"/>
              <a:defRPr/>
            </a:pPr>
            <a:r>
              <a:rPr lang="es-ES" sz="1900" dirty="0">
                <a:latin typeface="Verdana" panose="020B0604030504040204" pitchFamily="34" charset="0"/>
              </a:rPr>
              <a:t>Convenio de Chicago sobre Aviación Civil Internacional </a:t>
            </a:r>
          </a:p>
          <a:p>
            <a:pPr marL="1314450" lvl="1" indent="-571500" algn="just" eaLnBrk="1" hangingPunct="1">
              <a:buFont typeface="Arial" panose="020B0604020202020204" pitchFamily="34" charset="0"/>
              <a:buChar char="•"/>
              <a:defRPr/>
            </a:pPr>
            <a:r>
              <a:rPr lang="es-ES" sz="1900" dirty="0">
                <a:latin typeface="Verdana" panose="020B0604030504040204" pitchFamily="34" charset="0"/>
              </a:rPr>
              <a:t>Convenio de Asistencia Administrativa Mutua en Materia Fiscal</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a:extLst>
              <a:ext uri="{FF2B5EF4-FFF2-40B4-BE49-F238E27FC236}">
                <a16:creationId xmlns:a16="http://schemas.microsoft.com/office/drawing/2014/main" id="{C7028FC3-C01E-4776-8906-0A14C8241D7E}"/>
              </a:ext>
            </a:extLst>
          </p:cNvPr>
          <p:cNvSpPr txBox="1"/>
          <p:nvPr/>
        </p:nvSpPr>
        <p:spPr>
          <a:xfrm>
            <a:off x="2267744" y="1225937"/>
            <a:ext cx="4320480" cy="584775"/>
          </a:xfrm>
          <a:prstGeom prst="rect">
            <a:avLst/>
          </a:prstGeom>
          <a:noFill/>
        </p:spPr>
        <p:txBody>
          <a:bodyPr wrap="square">
            <a:spAutoFit/>
          </a:bodyPr>
          <a:lstStyle/>
          <a:p>
            <a:pPr algn="ctr" eaLnBrk="1" hangingPunct="1">
              <a:defRPr/>
            </a:pPr>
            <a:r>
              <a:rPr lang="es-ES" sz="3200" b="1" dirty="0">
                <a:latin typeface="Verdana" panose="020B0604030504040204" pitchFamily="34" charset="0"/>
              </a:rPr>
              <a:t>LA </a:t>
            </a:r>
            <a:r>
              <a:rPr lang="es-ES" sz="3200" b="1" dirty="0">
                <a:solidFill>
                  <a:srgbClr val="FF0000"/>
                </a:solidFill>
                <a:latin typeface="Verdana" panose="020B0604030504040204" pitchFamily="34" charset="0"/>
              </a:rPr>
              <a:t>REALIDAD </a:t>
            </a:r>
            <a:r>
              <a:rPr lang="es-ES" sz="3200" b="1" dirty="0">
                <a:latin typeface="Verdana" panose="020B0604030504040204" pitchFamily="34" charset="0"/>
              </a:rPr>
              <a:t>ES:</a:t>
            </a:r>
          </a:p>
        </p:txBody>
      </p:sp>
    </p:spTree>
    <p:extLst>
      <p:ext uri="{BB962C8B-B14F-4D97-AF65-F5344CB8AC3E}">
        <p14:creationId xmlns:p14="http://schemas.microsoft.com/office/powerpoint/2010/main" val="18971927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1" name="Rectangle 2"/>
          <p:cNvSpPr>
            <a:spLocks noChangeArrowheads="1"/>
          </p:cNvSpPr>
          <p:nvPr/>
        </p:nvSpPr>
        <p:spPr bwMode="auto">
          <a:xfrm>
            <a:off x="467544" y="1200989"/>
            <a:ext cx="835292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algn="ctr" eaLnBrk="1" hangingPunct="1">
              <a:defRPr/>
            </a:pPr>
            <a:r>
              <a:rPr kumimoji="0" lang="es-ES" sz="3200" b="1" i="0" u="none" strike="noStrike" kern="1200" cap="none" spc="0" normalizeH="0" baseline="0" noProof="0" dirty="0">
                <a:ln>
                  <a:noFill/>
                </a:ln>
                <a:solidFill>
                  <a:prstClr val="black"/>
                </a:solidFill>
                <a:effectLst/>
                <a:uLnTx/>
                <a:uFillTx/>
                <a:latin typeface="Verdana" panose="020B0604030504040204" pitchFamily="34" charset="0"/>
              </a:rPr>
              <a:t>Ejemplo:</a:t>
            </a:r>
            <a:endParaRPr kumimoji="0" lang="es-ES" sz="23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ICAO Logo Vector (.EPS) Free Download">
            <a:extLst>
              <a:ext uri="{FF2B5EF4-FFF2-40B4-BE49-F238E27FC236}">
                <a16:creationId xmlns:a16="http://schemas.microsoft.com/office/drawing/2014/main" id="{E919E2C1-D3FC-4BE2-9388-7FF0634A57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7130" y="2739652"/>
            <a:ext cx="2219082" cy="181964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CFE2EB8A-39EA-4DA7-A381-1ECB3055CA00}"/>
              </a:ext>
            </a:extLst>
          </p:cNvPr>
          <p:cNvSpPr>
            <a:spLocks noChangeArrowheads="1"/>
          </p:cNvSpPr>
          <p:nvPr/>
        </p:nvSpPr>
        <p:spPr bwMode="auto">
          <a:xfrm>
            <a:off x="482427" y="1507783"/>
            <a:ext cx="6192688" cy="449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algn="ctr" eaLnBrk="1" hangingPunct="1">
              <a:defRPr/>
            </a:pPr>
            <a:endParaRPr lang="es-ES" sz="32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300" dirty="0">
                <a:latin typeface="Verdana" panose="020B0604030504040204" pitchFamily="34" charset="0"/>
              </a:rPr>
              <a:t>Convenio de Chicago sobre Aviación Civil Internacional</a:t>
            </a:r>
          </a:p>
          <a:p>
            <a:pPr marL="571500" indent="-571500" algn="just" eaLnBrk="1" hangingPunct="1">
              <a:buFont typeface="Arial" panose="020B0604020202020204" pitchFamily="34" charset="0"/>
              <a:buChar char="•"/>
              <a:defRPr/>
            </a:pPr>
            <a:endParaRPr lang="es-ES" sz="23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300" dirty="0">
                <a:latin typeface="Verdana" panose="020B0604030504040204" pitchFamily="34" charset="0"/>
              </a:rPr>
              <a:t>¿Es su país un Estado miembro? </a:t>
            </a:r>
          </a:p>
          <a:p>
            <a:pPr marL="571500" indent="-571500" algn="just" eaLnBrk="1" hangingPunct="1">
              <a:buFont typeface="Arial" panose="020B0604020202020204" pitchFamily="34" charset="0"/>
              <a:buChar char="•"/>
              <a:defRPr/>
            </a:pPr>
            <a:endParaRPr lang="es-ES" sz="23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300" dirty="0">
                <a:latin typeface="Verdana" panose="020B0604030504040204" pitchFamily="34" charset="0"/>
              </a:rPr>
              <a:t>Si no es así, ¿es importante serlo? </a:t>
            </a:r>
          </a:p>
          <a:p>
            <a:pPr marL="571500" indent="-571500" algn="just" eaLnBrk="1" hangingPunct="1">
              <a:buFont typeface="Arial" panose="020B0604020202020204" pitchFamily="34" charset="0"/>
              <a:buChar char="•"/>
              <a:defRPr/>
            </a:pPr>
            <a:endParaRPr lang="es-ES" sz="23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300" dirty="0">
                <a:latin typeface="Verdana" panose="020B0604030504040204" pitchFamily="34" charset="0"/>
              </a:rPr>
              <a:t>Solo 52 Estados participaron en el proceso de redacción y negociación </a:t>
            </a:r>
          </a:p>
        </p:txBody>
      </p:sp>
    </p:spTree>
    <p:extLst>
      <p:ext uri="{BB962C8B-B14F-4D97-AF65-F5344CB8AC3E}">
        <p14:creationId xmlns:p14="http://schemas.microsoft.com/office/powerpoint/2010/main" val="42416752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4D27D9AC-4ADB-45D9-AFA6-8E0CDEC5466B}"/>
              </a:ext>
            </a:extLst>
          </p:cNvPr>
          <p:cNvSpPr>
            <a:spLocks noChangeArrowheads="1"/>
          </p:cNvSpPr>
          <p:nvPr/>
        </p:nvSpPr>
        <p:spPr bwMode="auto">
          <a:xfrm>
            <a:off x="722312" y="1231904"/>
            <a:ext cx="7565590" cy="2708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s-ES" sz="4400" b="1" dirty="0">
                <a:solidFill>
                  <a:srgbClr val="FF0000"/>
                </a:solidFill>
                <a:latin typeface="Verdana" panose="020B0604030504040204" pitchFamily="34" charset="0"/>
              </a:rPr>
              <a:t>MITO: </a:t>
            </a:r>
          </a:p>
          <a:p>
            <a:pPr algn="ctr" eaLnBrk="1" hangingPunct="1">
              <a:defRPr/>
            </a:pPr>
            <a:r>
              <a:rPr lang="es-ES" sz="4200" dirty="0">
                <a:latin typeface="Verdana" panose="020B0604030504040204" pitchFamily="34" charset="0"/>
              </a:rPr>
              <a:t>El Convenio de Budapest </a:t>
            </a:r>
            <a:r>
              <a:rPr lang="es-ES" sz="4200" b="1" dirty="0">
                <a:latin typeface="Verdana" panose="020B0604030504040204" pitchFamily="34" charset="0"/>
              </a:rPr>
              <a:t>favorece a los países con infraestructuras</a:t>
            </a:r>
            <a:endParaRPr lang="es-ES" sz="2800" b="1" dirty="0">
              <a:latin typeface="Verdana" panose="020B0604030504040204" pitchFamily="34" charset="0"/>
              <a:ea typeface="Verdana" panose="020B0604030504040204" pitchFamily="34" charset="0"/>
              <a:cs typeface="Verdana" panose="020B0604030504040204" pitchFamily="34" charset="0"/>
            </a:endParaRPr>
          </a:p>
        </p:txBody>
      </p:sp>
      <p:sp>
        <p:nvSpPr>
          <p:cNvPr id="9" name="Rectangle 8">
            <a:extLst>
              <a:ext uri="{FF2B5EF4-FFF2-40B4-BE49-F238E27FC236}">
                <a16:creationId xmlns:a16="http://schemas.microsoft.com/office/drawing/2014/main" id="{74AFFC74-60C3-4BE7-86F0-8405A57003F9}"/>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1" name="Rectangle 10">
            <a:extLst>
              <a:ext uri="{FF2B5EF4-FFF2-40B4-BE49-F238E27FC236}">
                <a16:creationId xmlns:a16="http://schemas.microsoft.com/office/drawing/2014/main" id="{6E0EF5B3-1C7F-4660-A6D1-6B02E941038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3" name="TextBox 7">
            <a:extLst>
              <a:ext uri="{FF2B5EF4-FFF2-40B4-BE49-F238E27FC236}">
                <a16:creationId xmlns:a16="http://schemas.microsoft.com/office/drawing/2014/main" id="{A440D332-1417-4A98-BC4A-09D5E690C999}"/>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Mito </a:t>
            </a:r>
          </a:p>
        </p:txBody>
      </p:sp>
      <p:pic>
        <p:nvPicPr>
          <p:cNvPr id="15" name="Picture 4">
            <a:extLst>
              <a:ext uri="{FF2B5EF4-FFF2-40B4-BE49-F238E27FC236}">
                <a16:creationId xmlns:a16="http://schemas.microsoft.com/office/drawing/2014/main" id="{8CE0265E-029E-4219-8F02-A929EAF20918}"/>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descr="Image result for silicon valley map with logo">
            <a:extLst>
              <a:ext uri="{FF2B5EF4-FFF2-40B4-BE49-F238E27FC236}">
                <a16:creationId xmlns:a16="http://schemas.microsoft.com/office/drawing/2014/main" id="{EBD15251-7726-4E79-A24B-C85C330103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5656" y="3952152"/>
            <a:ext cx="5832648" cy="2500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04849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1" name="Rectangle 2"/>
          <p:cNvSpPr>
            <a:spLocks noChangeArrowheads="1"/>
          </p:cNvSpPr>
          <p:nvPr/>
        </p:nvSpPr>
        <p:spPr bwMode="auto">
          <a:xfrm>
            <a:off x="467544" y="1333792"/>
            <a:ext cx="8352928" cy="4693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3500" b="1" i="0" u="none" strike="noStrike" kern="1200" cap="none" spc="0" normalizeH="0" baseline="0" noProof="0" dirty="0">
                <a:ln>
                  <a:noFill/>
                </a:ln>
                <a:solidFill>
                  <a:prstClr val="black"/>
                </a:solidFill>
                <a:effectLst/>
                <a:uLnTx/>
                <a:uFillTx/>
                <a:latin typeface="Verdana" panose="020B0604030504040204" pitchFamily="34" charset="0"/>
              </a:rPr>
              <a:t>LA </a:t>
            </a:r>
            <a:r>
              <a:rPr kumimoji="0" lang="es-ES" sz="3500" b="1" i="0" u="none" strike="noStrike" kern="1200" cap="none" spc="0" normalizeH="0" baseline="0" noProof="0" dirty="0">
                <a:ln>
                  <a:noFill/>
                </a:ln>
                <a:solidFill>
                  <a:srgbClr val="FF0000"/>
                </a:solidFill>
                <a:effectLst/>
                <a:uLnTx/>
                <a:uFillTx/>
                <a:latin typeface="Verdana" panose="020B0604030504040204" pitchFamily="34" charset="0"/>
              </a:rPr>
              <a:t>REALIDAD </a:t>
            </a:r>
            <a:r>
              <a:rPr kumimoji="0" lang="es-ES" sz="3500" b="1" i="0" u="none" strike="noStrike" kern="1200" cap="none" spc="0" normalizeH="0" baseline="0" noProof="0" dirty="0">
                <a:ln>
                  <a:noFill/>
                </a:ln>
                <a:solidFill>
                  <a:prstClr val="black"/>
                </a:solidFill>
                <a:effectLst/>
                <a:uLnTx/>
                <a:uFillTx/>
                <a:latin typeface="Verdana" panose="020B0604030504040204" pitchFamily="34" charset="0"/>
              </a:rPr>
              <a:t>ES:</a:t>
            </a:r>
            <a:endParaRPr kumimoji="0" lang="es-ES" sz="35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algn="just" eaLnBrk="1" hangingPunct="1">
              <a:defRPr/>
            </a:pPr>
            <a:endParaRPr lang="es-ES" sz="24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000" dirty="0">
                <a:latin typeface="Verdana" panose="020B0604030504040204" pitchFamily="34" charset="0"/>
              </a:rPr>
              <a:t>Las solicitudes de los países en desarrollo a los países desarrollados o con infraestructuras no siempre son atendidas</a:t>
            </a:r>
          </a:p>
          <a:p>
            <a:pPr marL="571500" indent="-571500" algn="just" eaLnBrk="1" hangingPunct="1">
              <a:buFont typeface="Arial" panose="020B0604020202020204" pitchFamily="34" charset="0"/>
              <a:buChar char="•"/>
              <a:defRPr/>
            </a:pPr>
            <a:endParaRPr lang="es-ES" sz="2000" dirty="0">
              <a:latin typeface="Verdana" panose="020B0604030504040204" pitchFamily="34" charset="0"/>
              <a:ea typeface="Verdana" panose="020B0604030504040204" pitchFamily="34" charset="0"/>
              <a:cs typeface="Verdana" panose="020B0604030504040204" pitchFamily="34" charset="0"/>
            </a:endParaRPr>
          </a:p>
          <a:p>
            <a:pPr marL="571500" indent="-571500" eaLnBrk="1" hangingPunct="1">
              <a:buFont typeface="Arial" panose="020B0604020202020204" pitchFamily="34" charset="0"/>
              <a:buChar char="•"/>
              <a:defRPr/>
            </a:pPr>
            <a:r>
              <a:rPr lang="es-ES" sz="2000" dirty="0">
                <a:latin typeface="Verdana" panose="020B0604030504040204" pitchFamily="34" charset="0"/>
              </a:rPr>
              <a:t>El Convenio de Budapest es el único mecanismo jurídicamente vinculante para que los países en desarrollo obtengan pruebas electrónicas de los países con infraestructuras</a:t>
            </a:r>
          </a:p>
          <a:p>
            <a:pPr marL="571500" indent="-571500" eaLnBrk="1" hangingPunct="1">
              <a:buFont typeface="Arial" panose="020B0604020202020204" pitchFamily="34" charset="0"/>
              <a:buChar char="•"/>
              <a:defRPr/>
            </a:pPr>
            <a:endParaRPr lang="es-ES" sz="2000" dirty="0">
              <a:latin typeface="Verdana" panose="020B0604030504040204" pitchFamily="34" charset="0"/>
              <a:ea typeface="Verdana" panose="020B0604030504040204" pitchFamily="34" charset="0"/>
              <a:cs typeface="Verdana" panose="020B0604030504040204" pitchFamily="34" charset="0"/>
            </a:endParaRPr>
          </a:p>
          <a:p>
            <a:pPr marL="571500" indent="-571500" eaLnBrk="1" hangingPunct="1">
              <a:buFont typeface="Arial" panose="020B0604020202020204" pitchFamily="34" charset="0"/>
              <a:buChar char="•"/>
              <a:defRPr/>
            </a:pPr>
            <a:r>
              <a:rPr lang="es-ES" sz="2000" dirty="0">
                <a:latin typeface="Verdana" panose="020B0604030504040204" pitchFamily="34" charset="0"/>
              </a:rPr>
              <a:t>Los países en desarrollo suelen tener más flexibilidad para denegar solicitudes en caso de delitos políticos que Estados Unidos, Reino Unido, etc.</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953779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1" name="Rectangle 2"/>
          <p:cNvSpPr>
            <a:spLocks noChangeArrowheads="1"/>
          </p:cNvSpPr>
          <p:nvPr/>
        </p:nvSpPr>
        <p:spPr bwMode="auto">
          <a:xfrm>
            <a:off x="467544" y="1124744"/>
            <a:ext cx="8352928" cy="5001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3500" b="1" i="0" u="none" strike="noStrike" kern="1200" cap="none" spc="0" normalizeH="0" baseline="0" noProof="0" dirty="0">
                <a:ln>
                  <a:noFill/>
                </a:ln>
                <a:solidFill>
                  <a:prstClr val="black"/>
                </a:solidFill>
                <a:effectLst/>
                <a:uLnTx/>
                <a:uFillTx/>
                <a:latin typeface="Verdana" panose="020B0604030504040204" pitchFamily="34" charset="0"/>
              </a:rPr>
              <a:t>LA </a:t>
            </a:r>
            <a:r>
              <a:rPr kumimoji="0" lang="es-ES" sz="3500" b="1" i="0" u="none" strike="noStrike" kern="1200" cap="none" spc="0" normalizeH="0" baseline="0" noProof="0" dirty="0">
                <a:ln>
                  <a:noFill/>
                </a:ln>
                <a:solidFill>
                  <a:srgbClr val="FF0000"/>
                </a:solidFill>
                <a:effectLst/>
                <a:uLnTx/>
                <a:uFillTx/>
                <a:latin typeface="Verdana" panose="020B0604030504040204" pitchFamily="34" charset="0"/>
              </a:rPr>
              <a:t>REALIDAD </a:t>
            </a:r>
            <a:r>
              <a:rPr kumimoji="0" lang="es-ES" sz="3500" b="1" i="0" u="none" strike="noStrike" kern="1200" cap="none" spc="0" normalizeH="0" baseline="0" noProof="0" dirty="0">
                <a:ln>
                  <a:noFill/>
                </a:ln>
                <a:solidFill>
                  <a:prstClr val="black"/>
                </a:solidFill>
                <a:effectLst/>
                <a:uLnTx/>
                <a:uFillTx/>
                <a:latin typeface="Verdana" panose="020B0604030504040204" pitchFamily="34" charset="0"/>
              </a:rPr>
              <a:t>ES:</a:t>
            </a:r>
            <a:endParaRPr kumimoji="0" lang="es-ES" sz="35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algn="just" eaLnBrk="1" hangingPunct="1">
              <a:defRPr/>
            </a:pPr>
            <a:endParaRPr lang="es-ES" sz="24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000" dirty="0">
                <a:latin typeface="Verdana" panose="020B0604030504040204" pitchFamily="34" charset="0"/>
              </a:rPr>
              <a:t>El Convenio de Budapest ofrece a los países la posibilidad de solicitar, directamente o a través del Gobierno de Estados Unidos, la conservación rápida de los datos por parte de los proveedores de servicios estadounidenses </a:t>
            </a:r>
          </a:p>
          <a:p>
            <a:pPr marL="571500" indent="-571500" algn="just" eaLnBrk="1" hangingPunct="1">
              <a:buFont typeface="Arial" panose="020B0604020202020204" pitchFamily="34" charset="0"/>
              <a:buChar char="•"/>
              <a:defRPr/>
            </a:pPr>
            <a:endParaRPr lang="es-ES" sz="20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000" dirty="0">
                <a:latin typeface="Verdana" panose="020B0604030504040204" pitchFamily="34" charset="0"/>
              </a:rPr>
              <a:t>También ofrece a los países la posibilidad de solicitar directamente a los proveedores de servicios estadounidenses la presentación de datos relativos a los abonados </a:t>
            </a:r>
          </a:p>
          <a:p>
            <a:pPr marL="571500" indent="-571500" algn="just" eaLnBrk="1" hangingPunct="1">
              <a:buFont typeface="Arial" panose="020B0604020202020204" pitchFamily="34" charset="0"/>
              <a:buChar char="•"/>
              <a:defRPr/>
            </a:pPr>
            <a:endParaRPr lang="es-ES" sz="20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000" dirty="0">
                <a:latin typeface="Verdana" panose="020B0604030504040204" pitchFamily="34" charset="0"/>
              </a:rPr>
              <a:t>Los proveedores de servicios son más propensos a cooperar con las Partes del Convenio de Budapest, ya que estas cuentan con las debidas salvaguardias </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01306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9" name="Chart 8">
            <a:extLst>
              <a:ext uri="{FF2B5EF4-FFF2-40B4-BE49-F238E27FC236}">
                <a16:creationId xmlns:a16="http://schemas.microsoft.com/office/drawing/2014/main" id="{A66B01F5-B315-4227-8CF2-EE4D16932C95}"/>
              </a:ext>
            </a:extLst>
          </p:cNvPr>
          <p:cNvGraphicFramePr/>
          <p:nvPr>
            <p:extLst>
              <p:ext uri="{D42A27DB-BD31-4B8C-83A1-F6EECF244321}">
                <p14:modId xmlns:p14="http://schemas.microsoft.com/office/powerpoint/2010/main" val="2246695144"/>
              </p:ext>
            </p:extLst>
          </p:nvPr>
        </p:nvGraphicFramePr>
        <p:xfrm>
          <a:off x="184733" y="1403549"/>
          <a:ext cx="8496944" cy="518457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3960619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9" name="Chart 8">
            <a:extLst>
              <a:ext uri="{FF2B5EF4-FFF2-40B4-BE49-F238E27FC236}">
                <a16:creationId xmlns:a16="http://schemas.microsoft.com/office/drawing/2014/main" id="{A66B01F5-B315-4227-8CF2-EE4D16932C95}"/>
              </a:ext>
            </a:extLst>
          </p:cNvPr>
          <p:cNvGraphicFramePr/>
          <p:nvPr>
            <p:extLst>
              <p:ext uri="{D42A27DB-BD31-4B8C-83A1-F6EECF244321}">
                <p14:modId xmlns:p14="http://schemas.microsoft.com/office/powerpoint/2010/main" val="2162397270"/>
              </p:ext>
            </p:extLst>
          </p:nvPr>
        </p:nvGraphicFramePr>
        <p:xfrm>
          <a:off x="395536" y="1396999"/>
          <a:ext cx="8496944" cy="488739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009058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9" name="Chart 8">
            <a:extLst>
              <a:ext uri="{FF2B5EF4-FFF2-40B4-BE49-F238E27FC236}">
                <a16:creationId xmlns:a16="http://schemas.microsoft.com/office/drawing/2014/main" id="{A66B01F5-B315-4227-8CF2-EE4D16932C95}"/>
              </a:ext>
            </a:extLst>
          </p:cNvPr>
          <p:cNvGraphicFramePr/>
          <p:nvPr>
            <p:extLst>
              <p:ext uri="{D42A27DB-BD31-4B8C-83A1-F6EECF244321}">
                <p14:modId xmlns:p14="http://schemas.microsoft.com/office/powerpoint/2010/main" val="2012855899"/>
              </p:ext>
            </p:extLst>
          </p:nvPr>
        </p:nvGraphicFramePr>
        <p:xfrm>
          <a:off x="395536" y="1396999"/>
          <a:ext cx="8496944" cy="488739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551120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9" name="Chart 8">
            <a:extLst>
              <a:ext uri="{FF2B5EF4-FFF2-40B4-BE49-F238E27FC236}">
                <a16:creationId xmlns:a16="http://schemas.microsoft.com/office/drawing/2014/main" id="{A66B01F5-B315-4227-8CF2-EE4D16932C95}"/>
              </a:ext>
            </a:extLst>
          </p:cNvPr>
          <p:cNvGraphicFramePr/>
          <p:nvPr>
            <p:extLst>
              <p:ext uri="{D42A27DB-BD31-4B8C-83A1-F6EECF244321}">
                <p14:modId xmlns:p14="http://schemas.microsoft.com/office/powerpoint/2010/main" val="2923044011"/>
              </p:ext>
            </p:extLst>
          </p:nvPr>
        </p:nvGraphicFramePr>
        <p:xfrm>
          <a:off x="395536" y="1396999"/>
          <a:ext cx="8496944" cy="488739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169699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4D27D9AC-4ADB-45D9-AFA6-8E0CDEC5466B}"/>
              </a:ext>
            </a:extLst>
          </p:cNvPr>
          <p:cNvSpPr>
            <a:spLocks noChangeArrowheads="1"/>
          </p:cNvSpPr>
          <p:nvPr/>
        </p:nvSpPr>
        <p:spPr bwMode="auto">
          <a:xfrm>
            <a:off x="722312" y="1231904"/>
            <a:ext cx="7565590"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s-ES" sz="4400" b="1" dirty="0">
                <a:solidFill>
                  <a:srgbClr val="FF0000"/>
                </a:solidFill>
                <a:latin typeface="Verdana" panose="020B0604030504040204" pitchFamily="34" charset="0"/>
              </a:rPr>
              <a:t>MITO: </a:t>
            </a:r>
          </a:p>
          <a:p>
            <a:pPr algn="ctr" eaLnBrk="1" hangingPunct="1">
              <a:defRPr/>
            </a:pPr>
            <a:r>
              <a:rPr lang="es-ES" sz="4200" dirty="0">
                <a:latin typeface="Verdana" panose="020B0604030504040204" pitchFamily="34" charset="0"/>
              </a:rPr>
              <a:t>El Convenio de Budapest establece un </a:t>
            </a:r>
            <a:r>
              <a:rPr lang="es-ES" sz="4200" b="1" dirty="0">
                <a:latin typeface="Verdana" panose="020B0604030504040204" pitchFamily="34" charset="0"/>
              </a:rPr>
              <a:t>acceso automático y sin restricciones a los datos</a:t>
            </a:r>
            <a:endParaRPr lang="es-ES" sz="2800" b="1" dirty="0">
              <a:latin typeface="Verdana" panose="020B0604030504040204" pitchFamily="34" charset="0"/>
              <a:ea typeface="Verdana" panose="020B0604030504040204" pitchFamily="34" charset="0"/>
              <a:cs typeface="Verdana" panose="020B0604030504040204" pitchFamily="34" charset="0"/>
            </a:endParaRPr>
          </a:p>
        </p:txBody>
      </p:sp>
      <p:sp>
        <p:nvSpPr>
          <p:cNvPr id="9" name="Rectangle 8">
            <a:extLst>
              <a:ext uri="{FF2B5EF4-FFF2-40B4-BE49-F238E27FC236}">
                <a16:creationId xmlns:a16="http://schemas.microsoft.com/office/drawing/2014/main" id="{74AFFC74-60C3-4BE7-86F0-8405A57003F9}"/>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1" name="Rectangle 10">
            <a:extLst>
              <a:ext uri="{FF2B5EF4-FFF2-40B4-BE49-F238E27FC236}">
                <a16:creationId xmlns:a16="http://schemas.microsoft.com/office/drawing/2014/main" id="{6E0EF5B3-1C7F-4660-A6D1-6B02E941038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3" name="TextBox 7">
            <a:extLst>
              <a:ext uri="{FF2B5EF4-FFF2-40B4-BE49-F238E27FC236}">
                <a16:creationId xmlns:a16="http://schemas.microsoft.com/office/drawing/2014/main" id="{A440D332-1417-4A98-BC4A-09D5E690C999}"/>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Mito </a:t>
            </a:r>
          </a:p>
        </p:txBody>
      </p:sp>
      <p:pic>
        <p:nvPicPr>
          <p:cNvPr id="15" name="Picture 4">
            <a:extLst>
              <a:ext uri="{FF2B5EF4-FFF2-40B4-BE49-F238E27FC236}">
                <a16:creationId xmlns:a16="http://schemas.microsoft.com/office/drawing/2014/main" id="{8CE0265E-029E-4219-8F02-A929EAF20918}"/>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Image result for &quot;open access&quot;">
            <a:extLst>
              <a:ext uri="{FF2B5EF4-FFF2-40B4-BE49-F238E27FC236}">
                <a16:creationId xmlns:a16="http://schemas.microsoft.com/office/drawing/2014/main" id="{C8186523-39EB-4B8A-9BDC-C4178C99CE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96" y="4888560"/>
            <a:ext cx="4016385" cy="144966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1066EA7-C2EF-4F6A-A311-EE291D9CAF15}"/>
              </a:ext>
            </a:extLst>
          </p:cNvPr>
          <p:cNvPicPr>
            <a:picLocks noChangeAspect="1"/>
          </p:cNvPicPr>
          <p:nvPr/>
        </p:nvPicPr>
        <p:blipFill>
          <a:blip r:embed="rId5"/>
          <a:stretch>
            <a:fillRect/>
          </a:stretch>
        </p:blipFill>
        <p:spPr>
          <a:xfrm>
            <a:off x="4655121" y="4690147"/>
            <a:ext cx="4429683" cy="1871898"/>
          </a:xfrm>
          <a:prstGeom prst="rect">
            <a:avLst/>
          </a:prstGeom>
        </p:spPr>
      </p:pic>
    </p:spTree>
    <p:extLst>
      <p:ext uri="{BB962C8B-B14F-4D97-AF65-F5344CB8AC3E}">
        <p14:creationId xmlns:p14="http://schemas.microsoft.com/office/powerpoint/2010/main" val="86411476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1" name="Rectangle 2"/>
          <p:cNvSpPr>
            <a:spLocks noChangeArrowheads="1"/>
          </p:cNvSpPr>
          <p:nvPr/>
        </p:nvSpPr>
        <p:spPr bwMode="auto">
          <a:xfrm>
            <a:off x="467544" y="1333792"/>
            <a:ext cx="8352928" cy="4693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3500" b="1" i="0" u="none" strike="noStrike" kern="1200" cap="none" spc="0" normalizeH="0" baseline="0" noProof="0" dirty="0">
                <a:ln>
                  <a:noFill/>
                </a:ln>
                <a:solidFill>
                  <a:prstClr val="black"/>
                </a:solidFill>
                <a:effectLst/>
                <a:uLnTx/>
                <a:uFillTx/>
                <a:latin typeface="Verdana" panose="020B0604030504040204" pitchFamily="34" charset="0"/>
              </a:rPr>
              <a:t>LA </a:t>
            </a:r>
            <a:r>
              <a:rPr kumimoji="0" lang="es-ES" sz="3500" b="1" i="0" u="none" strike="noStrike" kern="1200" cap="none" spc="0" normalizeH="0" baseline="0" noProof="0" dirty="0">
                <a:ln>
                  <a:noFill/>
                </a:ln>
                <a:solidFill>
                  <a:srgbClr val="FF0000"/>
                </a:solidFill>
                <a:effectLst/>
                <a:uLnTx/>
                <a:uFillTx/>
                <a:latin typeface="Verdana" panose="020B0604030504040204" pitchFamily="34" charset="0"/>
              </a:rPr>
              <a:t>REALIDAD </a:t>
            </a:r>
            <a:r>
              <a:rPr kumimoji="0" lang="es-ES" sz="3500" b="1" i="0" u="none" strike="noStrike" kern="1200" cap="none" spc="0" normalizeH="0" baseline="0" noProof="0" dirty="0">
                <a:ln>
                  <a:noFill/>
                </a:ln>
                <a:solidFill>
                  <a:prstClr val="black"/>
                </a:solidFill>
                <a:effectLst/>
                <a:uLnTx/>
                <a:uFillTx/>
                <a:latin typeface="Verdana" panose="020B0604030504040204" pitchFamily="34" charset="0"/>
              </a:rPr>
              <a:t>ES:</a:t>
            </a:r>
            <a:endParaRPr kumimoji="0" lang="es-ES" sz="35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dirty="0">
                <a:latin typeface="Verdana" panose="020B0604030504040204" pitchFamily="34" charset="0"/>
              </a:rPr>
              <a:t>No hay acceso sin restricciones a los datos locales </a:t>
            </a:r>
          </a:p>
          <a:p>
            <a:pPr marL="571500" indent="-571500" algn="just"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571500" indent="-571500" eaLnBrk="1" hangingPunct="1">
              <a:buFont typeface="Arial" panose="020B0604020202020204" pitchFamily="34" charset="0"/>
              <a:buChar char="•"/>
              <a:defRPr/>
            </a:pPr>
            <a:r>
              <a:rPr lang="es-ES" dirty="0">
                <a:latin typeface="Verdana" panose="020B0604030504040204" pitchFamily="34" charset="0"/>
              </a:rPr>
              <a:t>Los motivos de denegación incluyen:</a:t>
            </a:r>
          </a:p>
          <a:p>
            <a:pPr marL="1314450" lvl="1" indent="-571500"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1314450" lvl="1" indent="-571500" eaLnBrk="1" hangingPunct="1">
              <a:buFont typeface="Arial" panose="020B0604020202020204" pitchFamily="34" charset="0"/>
              <a:buChar char="•"/>
              <a:defRPr/>
            </a:pPr>
            <a:r>
              <a:rPr lang="es-ES" dirty="0">
                <a:latin typeface="Verdana" panose="020B0604030504040204" pitchFamily="34" charset="0"/>
              </a:rPr>
              <a:t>Ausencia de doble tipificación penal </a:t>
            </a:r>
          </a:p>
          <a:p>
            <a:pPr marL="1314450" lvl="1" indent="-571500" eaLnBrk="1" hangingPunct="1">
              <a:buFont typeface="Arial" panose="020B0604020202020204" pitchFamily="34" charset="0"/>
              <a:buChar char="•"/>
              <a:defRPr/>
            </a:pPr>
            <a:r>
              <a:rPr lang="es-ES" dirty="0">
                <a:latin typeface="Verdana" panose="020B0604030504040204" pitchFamily="34" charset="0"/>
              </a:rPr>
              <a:t>Delito de carácter político</a:t>
            </a:r>
          </a:p>
          <a:p>
            <a:pPr marL="1314450" lvl="1" indent="-571500" eaLnBrk="1" hangingPunct="1">
              <a:buFont typeface="Arial" panose="020B0604020202020204" pitchFamily="34" charset="0"/>
              <a:buChar char="•"/>
              <a:defRPr/>
            </a:pPr>
            <a:r>
              <a:rPr lang="es-ES" dirty="0">
                <a:latin typeface="Verdana" panose="020B0604030504040204" pitchFamily="34" charset="0"/>
              </a:rPr>
              <a:t>Menoscaba la soberanía</a:t>
            </a:r>
          </a:p>
          <a:p>
            <a:pPr marL="1314450" lvl="1" indent="-571500" eaLnBrk="1" hangingPunct="1">
              <a:buFont typeface="Arial" panose="020B0604020202020204" pitchFamily="34" charset="0"/>
              <a:buChar char="•"/>
              <a:defRPr/>
            </a:pPr>
            <a:r>
              <a:rPr lang="es-ES" dirty="0">
                <a:latin typeface="Verdana" panose="020B0604030504040204" pitchFamily="34" charset="0"/>
              </a:rPr>
              <a:t>Menoscaba la seguridad</a:t>
            </a:r>
          </a:p>
          <a:p>
            <a:pPr marL="1314450" lvl="1" indent="-571500" eaLnBrk="1" hangingPunct="1">
              <a:buFont typeface="Arial" panose="020B0604020202020204" pitchFamily="34" charset="0"/>
              <a:buChar char="•"/>
              <a:defRPr/>
            </a:pPr>
            <a:r>
              <a:rPr lang="es-ES" dirty="0">
                <a:latin typeface="Verdana" panose="020B0604030504040204" pitchFamily="34" charset="0"/>
              </a:rPr>
              <a:t>Menoscaba el orden público </a:t>
            </a:r>
          </a:p>
          <a:p>
            <a:pPr marL="1314450" lvl="1" indent="-571500" eaLnBrk="1" hangingPunct="1">
              <a:buFont typeface="Arial" panose="020B0604020202020204" pitchFamily="34" charset="0"/>
              <a:buChar char="•"/>
              <a:defRPr/>
            </a:pPr>
            <a:r>
              <a:rPr lang="es-ES" dirty="0">
                <a:latin typeface="Verdana" panose="020B0604030504040204" pitchFamily="34" charset="0"/>
              </a:rPr>
              <a:t>Menoscaba otros intereses esenciales</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91044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10" descr="Image result for social media">
            <a:extLst>
              <a:ext uri="{FF2B5EF4-FFF2-40B4-BE49-F238E27FC236}">
                <a16:creationId xmlns:a16="http://schemas.microsoft.com/office/drawing/2014/main" id="{749E07E6-F504-4E85-B4CB-50BBF64E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019" y="3204899"/>
            <a:ext cx="2486181" cy="166004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B9A5032-5BD8-4AA3-99F0-476BA7DC21F8}"/>
              </a:ext>
            </a:extLst>
          </p:cNvPr>
          <p:cNvSpPr>
            <a:spLocks noGrp="1"/>
          </p:cNvSpPr>
          <p:nvPr>
            <p:ph type="title"/>
          </p:nvPr>
        </p:nvSpPr>
        <p:spPr/>
        <p:txBody>
          <a:bodyPr/>
          <a:lstStyle/>
          <a:p>
            <a:endParaRPr lang="en-PK" dirty="0"/>
          </a:p>
        </p:txBody>
      </p:sp>
      <p:sp>
        <p:nvSpPr>
          <p:cNvPr id="5" name="Rectangle 2">
            <a:extLst>
              <a:ext uri="{FF2B5EF4-FFF2-40B4-BE49-F238E27FC236}">
                <a16:creationId xmlns:a16="http://schemas.microsoft.com/office/drawing/2014/main" id="{4D27D9AC-4ADB-45D9-AFA6-8E0CDEC5466B}"/>
              </a:ext>
            </a:extLst>
          </p:cNvPr>
          <p:cNvSpPr>
            <a:spLocks noChangeArrowheads="1"/>
          </p:cNvSpPr>
          <p:nvPr/>
        </p:nvSpPr>
        <p:spPr bwMode="auto">
          <a:xfrm>
            <a:off x="251520" y="1078865"/>
            <a:ext cx="8352928" cy="2708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s-ES" sz="4400" b="1" dirty="0">
                <a:solidFill>
                  <a:srgbClr val="FF0000"/>
                </a:solidFill>
                <a:latin typeface="Verdana" panose="020B0604030504040204" pitchFamily="34" charset="0"/>
              </a:rPr>
              <a:t>MITO: </a:t>
            </a:r>
          </a:p>
          <a:p>
            <a:pPr algn="ctr" eaLnBrk="1" hangingPunct="1">
              <a:defRPr/>
            </a:pPr>
            <a:r>
              <a:rPr lang="es-ES" sz="4200" dirty="0">
                <a:latin typeface="Verdana" panose="020B0604030504040204" pitchFamily="34" charset="0"/>
              </a:rPr>
              <a:t>El Convenio de Budapest cubre un </a:t>
            </a:r>
            <a:r>
              <a:rPr lang="es-ES" sz="4200" b="1" dirty="0">
                <a:latin typeface="Verdana" panose="020B0604030504040204" pitchFamily="34" charset="0"/>
              </a:rPr>
              <a:t>ámbito limitado de delitos</a:t>
            </a:r>
            <a:endParaRPr lang="es-ES" sz="2800" b="1" dirty="0">
              <a:latin typeface="Verdana" panose="020B0604030504040204" pitchFamily="34" charset="0"/>
              <a:ea typeface="Verdana" panose="020B0604030504040204" pitchFamily="34" charset="0"/>
              <a:cs typeface="Verdana" panose="020B0604030504040204" pitchFamily="34" charset="0"/>
            </a:endParaRPr>
          </a:p>
        </p:txBody>
      </p:sp>
      <p:sp>
        <p:nvSpPr>
          <p:cNvPr id="9" name="Rectangle 8">
            <a:extLst>
              <a:ext uri="{FF2B5EF4-FFF2-40B4-BE49-F238E27FC236}">
                <a16:creationId xmlns:a16="http://schemas.microsoft.com/office/drawing/2014/main" id="{74AFFC74-60C3-4BE7-86F0-8405A57003F9}"/>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1" name="Rectangle 10">
            <a:extLst>
              <a:ext uri="{FF2B5EF4-FFF2-40B4-BE49-F238E27FC236}">
                <a16:creationId xmlns:a16="http://schemas.microsoft.com/office/drawing/2014/main" id="{6E0EF5B3-1C7F-4660-A6D1-6B02E941038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3" name="TextBox 7">
            <a:extLst>
              <a:ext uri="{FF2B5EF4-FFF2-40B4-BE49-F238E27FC236}">
                <a16:creationId xmlns:a16="http://schemas.microsoft.com/office/drawing/2014/main" id="{A440D332-1417-4A98-BC4A-09D5E690C999}"/>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Mito </a:t>
            </a:r>
          </a:p>
        </p:txBody>
      </p:sp>
      <p:pic>
        <p:nvPicPr>
          <p:cNvPr id="15" name="Picture 4">
            <a:extLst>
              <a:ext uri="{FF2B5EF4-FFF2-40B4-BE49-F238E27FC236}">
                <a16:creationId xmlns:a16="http://schemas.microsoft.com/office/drawing/2014/main" id="{8CE0265E-029E-4219-8F02-A929EAF20918}"/>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2">
            <a:extLst>
              <a:ext uri="{FF2B5EF4-FFF2-40B4-BE49-F238E27FC236}">
                <a16:creationId xmlns:a16="http://schemas.microsoft.com/office/drawing/2014/main" id="{464D82E8-103A-4A98-AC6E-E2BDA0F202DC}"/>
              </a:ext>
            </a:extLst>
          </p:cNvPr>
          <p:cNvSpPr>
            <a:spLocks noChangeArrowheads="1"/>
          </p:cNvSpPr>
          <p:nvPr/>
        </p:nvSpPr>
        <p:spPr bwMode="auto">
          <a:xfrm>
            <a:off x="4067036" y="2343341"/>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pic>
        <p:nvPicPr>
          <p:cNvPr id="8" name="Picture 2" descr="Image result for voip">
            <a:extLst>
              <a:ext uri="{FF2B5EF4-FFF2-40B4-BE49-F238E27FC236}">
                <a16:creationId xmlns:a16="http://schemas.microsoft.com/office/drawing/2014/main" id="{F4C38198-BACA-4B28-AC90-A6963EF491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76162" y="3893995"/>
            <a:ext cx="3594183" cy="28570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voip">
            <a:extLst>
              <a:ext uri="{FF2B5EF4-FFF2-40B4-BE49-F238E27FC236}">
                <a16:creationId xmlns:a16="http://schemas.microsoft.com/office/drawing/2014/main" id="{B37C25F2-9B62-44FF-913D-2DAA11DCA17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29748" y="3206935"/>
            <a:ext cx="3314252" cy="224747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Image result for botnets">
            <a:extLst>
              <a:ext uri="{FF2B5EF4-FFF2-40B4-BE49-F238E27FC236}">
                <a16:creationId xmlns:a16="http://schemas.microsoft.com/office/drawing/2014/main" id="{C81DA781-2986-4F08-B68E-385F862795E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94322" y="5287112"/>
            <a:ext cx="2681398" cy="154596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descr="Image result for deep web">
            <a:extLst>
              <a:ext uri="{FF2B5EF4-FFF2-40B4-BE49-F238E27FC236}">
                <a16:creationId xmlns:a16="http://schemas.microsoft.com/office/drawing/2014/main" id="{02144AF9-F5AD-4884-82E3-025A68FDEC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153" y="4986411"/>
            <a:ext cx="2895664" cy="1919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59236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Realidad</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2">
            <a:extLst>
              <a:ext uri="{FF2B5EF4-FFF2-40B4-BE49-F238E27FC236}">
                <a16:creationId xmlns:a16="http://schemas.microsoft.com/office/drawing/2014/main" id="{1239CC4E-6B81-41D5-8FBA-98E336DBC65F}"/>
              </a:ext>
            </a:extLst>
          </p:cNvPr>
          <p:cNvSpPr>
            <a:spLocks noChangeArrowheads="1"/>
          </p:cNvSpPr>
          <p:nvPr/>
        </p:nvSpPr>
        <p:spPr bwMode="auto">
          <a:xfrm>
            <a:off x="467544" y="1328059"/>
            <a:ext cx="7992888" cy="309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3500" b="1" i="0" u="none" strike="noStrike" kern="1200" cap="none" spc="0" normalizeH="0" baseline="0" noProof="0" dirty="0">
                <a:ln>
                  <a:noFill/>
                </a:ln>
                <a:solidFill>
                  <a:prstClr val="black"/>
                </a:solidFill>
                <a:effectLst/>
                <a:uLnTx/>
                <a:uFillTx/>
                <a:latin typeface="Verdana" panose="020B0604030504040204" pitchFamily="34" charset="0"/>
              </a:rPr>
              <a:t>LA </a:t>
            </a:r>
            <a:r>
              <a:rPr kumimoji="0" lang="es-ES" sz="3500" b="1" i="0" u="none" strike="noStrike" kern="1200" cap="none" spc="0" normalizeH="0" baseline="0" noProof="0" dirty="0">
                <a:ln>
                  <a:noFill/>
                </a:ln>
                <a:solidFill>
                  <a:srgbClr val="FF0000"/>
                </a:solidFill>
                <a:effectLst/>
                <a:uLnTx/>
                <a:uFillTx/>
                <a:latin typeface="Verdana" panose="020B0604030504040204" pitchFamily="34" charset="0"/>
              </a:rPr>
              <a:t>REALIDAD </a:t>
            </a:r>
            <a:r>
              <a:rPr kumimoji="0" lang="es-ES" sz="3500" b="1" i="0" u="none" strike="noStrike" kern="1200" cap="none" spc="0" normalizeH="0" baseline="0" noProof="0" dirty="0">
                <a:ln>
                  <a:noFill/>
                </a:ln>
                <a:solidFill>
                  <a:prstClr val="black"/>
                </a:solidFill>
                <a:effectLst/>
                <a:uLnTx/>
                <a:uFillTx/>
                <a:latin typeface="Verdana" panose="020B0604030504040204" pitchFamily="34" charset="0"/>
              </a:rPr>
              <a:t>ES:</a:t>
            </a:r>
            <a:endParaRPr kumimoji="0" lang="es-ES" sz="35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285750" indent="-285750" algn="just" eaLnBrk="1" hangingPunct="1">
              <a:buFont typeface="Arial" panose="020B0604020202020204" pitchFamily="34" charset="0"/>
              <a:buChar char="•"/>
              <a:defRPr/>
            </a:pPr>
            <a:endParaRPr lang="es-ES" sz="2000" dirty="0">
              <a:latin typeface="Verdana" panose="020B0604030504040204" pitchFamily="34" charset="0"/>
              <a:ea typeface="Verdana" panose="020B0604030504040204" pitchFamily="34" charset="0"/>
              <a:cs typeface="Verdana" panose="020B0604030504040204" pitchFamily="34" charset="0"/>
            </a:endParaRPr>
          </a:p>
          <a:p>
            <a:pPr marL="285750" indent="-285750" algn="just" eaLnBrk="1" hangingPunct="1">
              <a:buFont typeface="Arial" panose="020B0604020202020204" pitchFamily="34" charset="0"/>
              <a:buChar char="•"/>
              <a:defRPr/>
            </a:pPr>
            <a:r>
              <a:rPr lang="es-ES" sz="2000" dirty="0">
                <a:latin typeface="Verdana" panose="020B0604030504040204" pitchFamily="34" charset="0"/>
              </a:rPr>
              <a:t>El T-CY publica unas notas orientativas para facilitar el uso y la aplicación eficaces del Convenio de Budapest </a:t>
            </a:r>
          </a:p>
          <a:p>
            <a:pPr marL="285750" indent="-285750" algn="just" eaLnBrk="1" hangingPunct="1">
              <a:buFont typeface="Arial" panose="020B0604020202020204" pitchFamily="34" charset="0"/>
              <a:buChar char="•"/>
              <a:defRPr/>
            </a:pPr>
            <a:endParaRPr lang="es-ES" sz="2000" dirty="0">
              <a:latin typeface="Verdana" panose="020B0604030504040204" pitchFamily="34" charset="0"/>
              <a:ea typeface="Verdana" panose="020B0604030504040204" pitchFamily="34" charset="0"/>
              <a:cs typeface="Verdana" panose="020B0604030504040204" pitchFamily="34" charset="0"/>
            </a:endParaRPr>
          </a:p>
          <a:p>
            <a:pPr marL="285750" indent="-285750" algn="just" eaLnBrk="1" hangingPunct="1">
              <a:buFont typeface="Arial" panose="020B0604020202020204" pitchFamily="34" charset="0"/>
              <a:buChar char="•"/>
              <a:defRPr/>
            </a:pPr>
            <a:r>
              <a:rPr lang="es-ES" sz="2000" dirty="0">
                <a:latin typeface="Verdana" panose="020B0604030504040204" pitchFamily="34" charset="0"/>
              </a:rPr>
              <a:t>Las notas orientativas se preparan teniendo en cuenta la evolución jurídica, política y tecnológica</a:t>
            </a:r>
          </a:p>
          <a:p>
            <a:pPr marL="285750" indent="-285750" algn="just" eaLnBrk="1" hangingPunct="1">
              <a:buFont typeface="Arial" panose="020B0604020202020204" pitchFamily="34" charset="0"/>
              <a:buChar char="•"/>
              <a:defRPr/>
            </a:pPr>
            <a:endParaRPr lang="es-ES" sz="2000" dirty="0">
              <a:latin typeface="Verdana" panose="020B0604030504040204" pitchFamily="34" charset="0"/>
              <a:ea typeface="Verdana" panose="020B0604030504040204" pitchFamily="34" charset="0"/>
              <a:cs typeface="Verdana" panose="020B0604030504040204" pitchFamily="34" charset="0"/>
            </a:endParaRPr>
          </a:p>
          <a:p>
            <a:pPr marL="285750" indent="-285750" algn="just" eaLnBrk="1" hangingPunct="1">
              <a:buFont typeface="Arial" panose="020B0604020202020204" pitchFamily="34" charset="0"/>
              <a:buChar char="•"/>
              <a:defRPr/>
            </a:pPr>
            <a:r>
              <a:rPr lang="es-ES" sz="2000" dirty="0">
                <a:latin typeface="Verdana" panose="020B0604030504040204" pitchFamily="34" charset="0"/>
              </a:rPr>
              <a:t>Notas orientativas:</a:t>
            </a:r>
          </a:p>
        </p:txBody>
      </p:sp>
      <p:sp>
        <p:nvSpPr>
          <p:cNvPr id="2" name="TextBox 1">
            <a:extLst>
              <a:ext uri="{FF2B5EF4-FFF2-40B4-BE49-F238E27FC236}">
                <a16:creationId xmlns:a16="http://schemas.microsoft.com/office/drawing/2014/main" id="{F7AFA12F-C9B5-4131-AAF2-C81E968C85E8}"/>
              </a:ext>
            </a:extLst>
          </p:cNvPr>
          <p:cNvSpPr txBox="1"/>
          <p:nvPr/>
        </p:nvSpPr>
        <p:spPr>
          <a:xfrm>
            <a:off x="99966" y="4421213"/>
            <a:ext cx="4256011" cy="2031325"/>
          </a:xfrm>
          <a:prstGeom prst="rect">
            <a:avLst/>
          </a:prstGeom>
          <a:noFill/>
        </p:spPr>
        <p:txBody>
          <a:bodyPr wrap="square" rtlCol="0">
            <a:spAutoFit/>
          </a:bodyPr>
          <a:lstStyle/>
          <a:p>
            <a:pPr marL="1200150" lvl="1" indent="-457200" algn="just" eaLnBrk="1" hangingPunct="1">
              <a:buFont typeface="+mj-lt"/>
              <a:buAutoNum type="arabicPeriod"/>
              <a:defRPr/>
            </a:pPr>
            <a:r>
              <a:rPr lang="es-ES" sz="1800" dirty="0">
                <a:latin typeface="Verdana" panose="020B0604030504040204" pitchFamily="34" charset="0"/>
              </a:rPr>
              <a:t>Sistema informático</a:t>
            </a:r>
          </a:p>
          <a:p>
            <a:pPr marL="1200150" lvl="1" indent="-457200" algn="just" eaLnBrk="1" hangingPunct="1">
              <a:buFont typeface="+mj-lt"/>
              <a:buAutoNum type="arabicPeriod"/>
              <a:defRPr/>
            </a:pPr>
            <a:r>
              <a:rPr lang="es-ES" sz="1800" dirty="0">
                <a:latin typeface="Verdana" panose="020B0604030504040204" pitchFamily="34" charset="0"/>
              </a:rPr>
              <a:t>Redes zombi</a:t>
            </a:r>
          </a:p>
          <a:p>
            <a:pPr marL="1200150" lvl="1" indent="-457200" algn="just" eaLnBrk="1" hangingPunct="1">
              <a:buFont typeface="+mj-lt"/>
              <a:buAutoNum type="arabicPeriod"/>
              <a:defRPr/>
            </a:pPr>
            <a:r>
              <a:rPr lang="es-ES" sz="1800" dirty="0">
                <a:latin typeface="Verdana" panose="020B0604030504040204" pitchFamily="34" charset="0"/>
              </a:rPr>
              <a:t>Acceso transfronterizo</a:t>
            </a:r>
          </a:p>
          <a:p>
            <a:pPr marL="1200150" lvl="1" indent="-457200" algn="just" eaLnBrk="1" hangingPunct="1">
              <a:buFont typeface="+mj-lt"/>
              <a:buAutoNum type="arabicPeriod"/>
              <a:defRPr/>
            </a:pPr>
            <a:r>
              <a:rPr lang="es-ES" sz="1800" dirty="0">
                <a:latin typeface="Verdana" panose="020B0604030504040204" pitchFamily="34" charset="0"/>
              </a:rPr>
              <a:t>Robo de identidad </a:t>
            </a:r>
          </a:p>
          <a:p>
            <a:pPr marL="1200150" lvl="1" indent="-457200" algn="just" eaLnBrk="1" hangingPunct="1">
              <a:buFont typeface="+mj-lt"/>
              <a:buAutoNum type="arabicPeriod"/>
              <a:defRPr/>
            </a:pPr>
            <a:r>
              <a:rPr lang="es-ES" sz="1800" dirty="0">
                <a:latin typeface="Verdana" panose="020B0604030504040204" pitchFamily="34" charset="0"/>
              </a:rPr>
              <a:t>Ataques DDoS</a:t>
            </a:r>
          </a:p>
          <a:p>
            <a:pPr marL="1200150" lvl="1" indent="-457200" algn="just" eaLnBrk="1" hangingPunct="1">
              <a:buFont typeface="+mj-lt"/>
              <a:buAutoNum type="arabicPeriod"/>
              <a:defRPr/>
            </a:pPr>
            <a:r>
              <a:rPr lang="es-ES" sz="1800" dirty="0">
                <a:latin typeface="Verdana" panose="020B0604030504040204" pitchFamily="34" charset="0"/>
              </a:rPr>
              <a:t>Ataques a infraestructuras críticas</a:t>
            </a:r>
          </a:p>
        </p:txBody>
      </p:sp>
      <p:sp>
        <p:nvSpPr>
          <p:cNvPr id="3" name="TextBox 2">
            <a:extLst>
              <a:ext uri="{FF2B5EF4-FFF2-40B4-BE49-F238E27FC236}">
                <a16:creationId xmlns:a16="http://schemas.microsoft.com/office/drawing/2014/main" id="{C390B884-A72F-46D9-93E7-1958E493B9E8}"/>
              </a:ext>
            </a:extLst>
          </p:cNvPr>
          <p:cNvSpPr txBox="1"/>
          <p:nvPr/>
        </p:nvSpPr>
        <p:spPr>
          <a:xfrm>
            <a:off x="4723556" y="3861048"/>
            <a:ext cx="4100686" cy="2585323"/>
          </a:xfrm>
          <a:prstGeom prst="rect">
            <a:avLst/>
          </a:prstGeom>
          <a:noFill/>
        </p:spPr>
        <p:txBody>
          <a:bodyPr wrap="square" rtlCol="0">
            <a:spAutoFit/>
          </a:bodyPr>
          <a:lstStyle/>
          <a:p>
            <a:pPr marL="1200150" marR="0" lvl="1" indent="-457200" algn="just" defTabSz="914400" rtl="0" eaLnBrk="1" fontAlgn="base" latinLnBrk="0" hangingPunct="1">
              <a:lnSpc>
                <a:spcPct val="100000"/>
              </a:lnSpc>
              <a:spcBef>
                <a:spcPct val="0"/>
              </a:spcBef>
              <a:spcAft>
                <a:spcPct val="0"/>
              </a:spcAft>
              <a:buClrTx/>
              <a:buSzTx/>
              <a:buFont typeface="+mj-lt"/>
              <a:buAutoNum type="arabicPeriod" startAt="7"/>
              <a:tabLst/>
              <a:defRPr/>
            </a:pPr>
            <a:r>
              <a:rPr kumimoji="0" lang="es-ES" sz="1800" b="0" i="0" u="none" strike="noStrike" kern="1200" cap="none" spc="0" normalizeH="0" baseline="0" noProof="0" dirty="0">
                <a:ln>
                  <a:noFill/>
                </a:ln>
                <a:solidFill>
                  <a:prstClr val="black"/>
                </a:solidFill>
                <a:effectLst/>
                <a:uLnTx/>
                <a:uFillTx/>
                <a:latin typeface="Verdana" panose="020B0604030504040204" pitchFamily="34" charset="0"/>
              </a:rPr>
              <a:t>Malware </a:t>
            </a:r>
          </a:p>
          <a:p>
            <a:pPr marL="1200150" marR="0" lvl="1" indent="-457200" algn="just" defTabSz="914400" rtl="0" eaLnBrk="1" fontAlgn="base" latinLnBrk="0" hangingPunct="1">
              <a:lnSpc>
                <a:spcPct val="100000"/>
              </a:lnSpc>
              <a:spcBef>
                <a:spcPct val="0"/>
              </a:spcBef>
              <a:spcAft>
                <a:spcPct val="0"/>
              </a:spcAft>
              <a:buClrTx/>
              <a:buSzTx/>
              <a:buFont typeface="+mj-lt"/>
              <a:buAutoNum type="arabicPeriod" startAt="7"/>
              <a:tabLst/>
              <a:defRPr/>
            </a:pPr>
            <a:r>
              <a:rPr kumimoji="0" lang="es-ES" sz="1800" b="0" i="0" u="none" strike="noStrike" kern="1200" cap="none" spc="0" normalizeH="0" baseline="0" noProof="0" dirty="0">
                <a:ln>
                  <a:noFill/>
                </a:ln>
                <a:solidFill>
                  <a:prstClr val="black"/>
                </a:solidFill>
                <a:effectLst/>
                <a:uLnTx/>
                <a:uFillTx/>
                <a:latin typeface="Verdana" panose="020B0604030504040204" pitchFamily="34" charset="0"/>
              </a:rPr>
              <a:t>Spam</a:t>
            </a:r>
          </a:p>
          <a:p>
            <a:pPr marL="1200150" marR="0" lvl="1" indent="-457200" algn="just" defTabSz="914400" rtl="0" eaLnBrk="1" fontAlgn="base" latinLnBrk="0" hangingPunct="1">
              <a:lnSpc>
                <a:spcPct val="100000"/>
              </a:lnSpc>
              <a:spcBef>
                <a:spcPct val="0"/>
              </a:spcBef>
              <a:spcAft>
                <a:spcPct val="0"/>
              </a:spcAft>
              <a:buClrTx/>
              <a:buSzTx/>
              <a:buFont typeface="+mj-lt"/>
              <a:buAutoNum type="arabicPeriod" startAt="7"/>
              <a:tabLst/>
              <a:defRPr/>
            </a:pPr>
            <a:r>
              <a:rPr kumimoji="0" lang="es-ES" sz="1800" b="0" i="0" u="none" strike="noStrike" kern="1200" cap="none" spc="0" normalizeH="0" baseline="0" noProof="0" dirty="0">
                <a:ln>
                  <a:noFill/>
                </a:ln>
                <a:solidFill>
                  <a:prstClr val="black"/>
                </a:solidFill>
                <a:effectLst/>
                <a:uLnTx/>
                <a:uFillTx/>
                <a:latin typeface="Verdana" panose="020B0604030504040204" pitchFamily="34" charset="0"/>
              </a:rPr>
              <a:t>Interferencia en procesos electorales </a:t>
            </a:r>
          </a:p>
          <a:p>
            <a:pPr marL="1200150" marR="0" lvl="1" indent="-457200" algn="just" defTabSz="914400" rtl="0" eaLnBrk="1" fontAlgn="base" latinLnBrk="0" hangingPunct="1">
              <a:lnSpc>
                <a:spcPct val="100000"/>
              </a:lnSpc>
              <a:spcBef>
                <a:spcPct val="0"/>
              </a:spcBef>
              <a:spcAft>
                <a:spcPct val="0"/>
              </a:spcAft>
              <a:buClrTx/>
              <a:buSzTx/>
              <a:buFont typeface="+mj-lt"/>
              <a:buAutoNum type="arabicPeriod" startAt="7"/>
              <a:tabLst/>
              <a:defRPr/>
            </a:pPr>
            <a:r>
              <a:rPr kumimoji="0" lang="es-ES" sz="1800" b="0" i="0" u="none" strike="noStrike" kern="1200" cap="none" spc="0" normalizeH="0" baseline="0" noProof="0" dirty="0">
                <a:ln>
                  <a:noFill/>
                </a:ln>
                <a:solidFill>
                  <a:prstClr val="black"/>
                </a:solidFill>
                <a:effectLst/>
                <a:uLnTx/>
                <a:uFillTx/>
                <a:latin typeface="Verdana" panose="020B0604030504040204" pitchFamily="34" charset="0"/>
              </a:rPr>
              <a:t>Órdenes de presentación de datos relativos a los abonados</a:t>
            </a:r>
          </a:p>
          <a:p>
            <a:pPr marL="1200150" marR="0" lvl="1" indent="-457200" algn="just" defTabSz="914400" rtl="0" eaLnBrk="1" fontAlgn="base" latinLnBrk="0" hangingPunct="1">
              <a:lnSpc>
                <a:spcPct val="100000"/>
              </a:lnSpc>
              <a:spcBef>
                <a:spcPct val="0"/>
              </a:spcBef>
              <a:spcAft>
                <a:spcPct val="0"/>
              </a:spcAft>
              <a:buClrTx/>
              <a:buSzTx/>
              <a:buFont typeface="+mj-lt"/>
              <a:buAutoNum type="arabicPeriod" startAt="7"/>
              <a:tabLst/>
              <a:defRPr/>
            </a:pPr>
            <a:r>
              <a:rPr kumimoji="0" lang="es-ES" sz="1800" b="0" i="0" u="none" strike="noStrike" kern="1200" cap="none" spc="0" normalizeH="0" baseline="0" noProof="0" dirty="0">
                <a:ln>
                  <a:noFill/>
                </a:ln>
                <a:solidFill>
                  <a:prstClr val="black"/>
                </a:solidFill>
                <a:effectLst/>
                <a:uLnTx/>
                <a:uFillTx/>
                <a:latin typeface="Verdana" panose="020B0604030504040204" pitchFamily="34" charset="0"/>
              </a:rPr>
              <a:t>Terrorismo </a:t>
            </a:r>
          </a:p>
        </p:txBody>
      </p:sp>
    </p:spTree>
    <p:extLst>
      <p:ext uri="{BB962C8B-B14F-4D97-AF65-F5344CB8AC3E}">
        <p14:creationId xmlns:p14="http://schemas.microsoft.com/office/powerpoint/2010/main" val="14676656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2">
            <a:extLst>
              <a:ext uri="{FF2B5EF4-FFF2-40B4-BE49-F238E27FC236}">
                <a16:creationId xmlns:a16="http://schemas.microsoft.com/office/drawing/2014/main" id="{1239CC4E-6B81-41D5-8FBA-98E336DBC65F}"/>
              </a:ext>
            </a:extLst>
          </p:cNvPr>
          <p:cNvSpPr>
            <a:spLocks noChangeArrowheads="1"/>
          </p:cNvSpPr>
          <p:nvPr/>
        </p:nvSpPr>
        <p:spPr bwMode="auto">
          <a:xfrm>
            <a:off x="467544" y="1328059"/>
            <a:ext cx="7992888" cy="529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285750" indent="-285750" algn="just" eaLnBrk="1" hangingPunct="1">
              <a:buFont typeface="Arial" panose="020B0604020202020204" pitchFamily="34" charset="0"/>
              <a:buChar char="•"/>
              <a:defRPr/>
            </a:pPr>
            <a:r>
              <a:rPr lang="es-ES" sz="2000" dirty="0">
                <a:latin typeface="Verdana" panose="020B0604030504040204" pitchFamily="34" charset="0"/>
              </a:rPr>
              <a:t>El T-CY publica unas notas orientativas para facilitar el uso y la aplicación eficaces del Convenio de Budapest </a:t>
            </a:r>
          </a:p>
          <a:p>
            <a:pPr marL="285750" indent="-285750" algn="just" eaLnBrk="1" hangingPunct="1">
              <a:buFont typeface="Arial" panose="020B0604020202020204" pitchFamily="34" charset="0"/>
              <a:buChar char="•"/>
              <a:defRPr/>
            </a:pPr>
            <a:endParaRPr lang="es-ES" sz="2000" dirty="0">
              <a:latin typeface="Verdana" panose="020B0604030504040204" pitchFamily="34" charset="0"/>
              <a:ea typeface="Verdana" panose="020B0604030504040204" pitchFamily="34" charset="0"/>
              <a:cs typeface="Verdana" panose="020B0604030504040204" pitchFamily="34" charset="0"/>
            </a:endParaRPr>
          </a:p>
          <a:p>
            <a:pPr marL="285750" indent="-285750" algn="just" eaLnBrk="1" hangingPunct="1">
              <a:buFont typeface="Arial" panose="020B0604020202020204" pitchFamily="34" charset="0"/>
              <a:buChar char="•"/>
              <a:defRPr/>
            </a:pPr>
            <a:r>
              <a:rPr lang="es-ES" sz="2000" dirty="0">
                <a:latin typeface="Verdana" panose="020B0604030504040204" pitchFamily="34" charset="0"/>
              </a:rPr>
              <a:t>Las notas orientativas se preparan teniendo en cuenta la evolución jurídica, política y tecnológica</a:t>
            </a:r>
          </a:p>
          <a:p>
            <a:pPr marL="285750" indent="-285750" algn="just" eaLnBrk="1" hangingPunct="1">
              <a:buFont typeface="Arial" panose="020B0604020202020204" pitchFamily="34" charset="0"/>
              <a:buChar char="•"/>
              <a:defRPr/>
            </a:pPr>
            <a:endParaRPr lang="es-ES" sz="2000" dirty="0">
              <a:latin typeface="Verdana" panose="020B0604030504040204" pitchFamily="34" charset="0"/>
              <a:ea typeface="Verdana" panose="020B0604030504040204" pitchFamily="34" charset="0"/>
              <a:cs typeface="Verdana" panose="020B0604030504040204" pitchFamily="34" charset="0"/>
            </a:endParaRPr>
          </a:p>
          <a:p>
            <a:pPr marL="285750" indent="-285750" algn="just" eaLnBrk="1" hangingPunct="1">
              <a:buFont typeface="Arial" panose="020B0604020202020204" pitchFamily="34" charset="0"/>
              <a:buChar char="•"/>
              <a:defRPr/>
            </a:pPr>
            <a:r>
              <a:rPr lang="es-ES" sz="2000" dirty="0">
                <a:latin typeface="Verdana" panose="020B0604030504040204" pitchFamily="34" charset="0"/>
              </a:rPr>
              <a:t>Nota orientativa:</a:t>
            </a:r>
          </a:p>
          <a:p>
            <a:pPr marL="1200150" lvl="1" indent="-457200" algn="just" eaLnBrk="1" hangingPunct="1">
              <a:buFont typeface="+mj-lt"/>
              <a:buAutoNum type="arabicPeriod"/>
              <a:defRPr/>
            </a:pPr>
            <a:r>
              <a:rPr lang="es-ES" sz="1800" dirty="0">
                <a:latin typeface="Verdana" panose="020B0604030504040204" pitchFamily="34" charset="0"/>
              </a:rPr>
              <a:t>Sistema informático</a:t>
            </a:r>
          </a:p>
          <a:p>
            <a:pPr marL="1200150" lvl="1" indent="-457200" algn="just" eaLnBrk="1" hangingPunct="1">
              <a:buFont typeface="+mj-lt"/>
              <a:buAutoNum type="arabicPeriod"/>
              <a:defRPr/>
            </a:pPr>
            <a:r>
              <a:rPr lang="es-ES" sz="1800" dirty="0">
                <a:latin typeface="Verdana" panose="020B0604030504040204" pitchFamily="34" charset="0"/>
              </a:rPr>
              <a:t>Redes zombi</a:t>
            </a:r>
          </a:p>
          <a:p>
            <a:pPr marL="1200150" lvl="1" indent="-457200" algn="just" eaLnBrk="1" hangingPunct="1">
              <a:buFont typeface="+mj-lt"/>
              <a:buAutoNum type="arabicPeriod"/>
              <a:defRPr/>
            </a:pPr>
            <a:r>
              <a:rPr lang="es-ES" sz="1800" dirty="0">
                <a:latin typeface="Verdana" panose="020B0604030504040204" pitchFamily="34" charset="0"/>
              </a:rPr>
              <a:t>Acceso transfronterizo</a:t>
            </a:r>
          </a:p>
          <a:p>
            <a:pPr marL="1200150" lvl="1" indent="-457200" algn="just" eaLnBrk="1" hangingPunct="1">
              <a:buFont typeface="+mj-lt"/>
              <a:buAutoNum type="arabicPeriod"/>
              <a:defRPr/>
            </a:pPr>
            <a:r>
              <a:rPr lang="es-ES" sz="1800" dirty="0">
                <a:latin typeface="Verdana" panose="020B0604030504040204" pitchFamily="34" charset="0"/>
              </a:rPr>
              <a:t>Robo de identidad </a:t>
            </a:r>
          </a:p>
          <a:p>
            <a:pPr marL="1200150" lvl="1" indent="-457200" algn="just" eaLnBrk="1" hangingPunct="1">
              <a:buFont typeface="+mj-lt"/>
              <a:buAutoNum type="arabicPeriod"/>
              <a:defRPr/>
            </a:pPr>
            <a:r>
              <a:rPr lang="es-ES" sz="1800" dirty="0">
                <a:latin typeface="Verdana" panose="020B0604030504040204" pitchFamily="34" charset="0"/>
              </a:rPr>
              <a:t>Ataques DDoS</a:t>
            </a:r>
          </a:p>
          <a:p>
            <a:pPr marL="1200150" lvl="1" indent="-457200" algn="just" eaLnBrk="1" hangingPunct="1">
              <a:buFont typeface="+mj-lt"/>
              <a:buAutoNum type="arabicPeriod"/>
              <a:defRPr/>
            </a:pPr>
            <a:r>
              <a:rPr lang="es-ES" sz="1800" dirty="0">
                <a:latin typeface="Verdana" panose="020B0604030504040204" pitchFamily="34" charset="0"/>
              </a:rPr>
              <a:t>Ataques a infraestructuras críticas</a:t>
            </a:r>
          </a:p>
          <a:p>
            <a:pPr marL="1200150" lvl="1" indent="-457200" algn="just" eaLnBrk="1" hangingPunct="1">
              <a:buFont typeface="+mj-lt"/>
              <a:buAutoNum type="arabicPeriod"/>
              <a:defRPr/>
            </a:pPr>
            <a:r>
              <a:rPr lang="es-ES" sz="1800" dirty="0">
                <a:latin typeface="Verdana" panose="020B0604030504040204" pitchFamily="34" charset="0"/>
              </a:rPr>
              <a:t>Malware </a:t>
            </a:r>
          </a:p>
          <a:p>
            <a:pPr marL="1200150" lvl="1" indent="-457200" algn="just" eaLnBrk="1" hangingPunct="1">
              <a:buFont typeface="+mj-lt"/>
              <a:buAutoNum type="arabicPeriod"/>
              <a:defRPr/>
            </a:pPr>
            <a:r>
              <a:rPr lang="es-ES" sz="1800" dirty="0">
                <a:latin typeface="Verdana" panose="020B0604030504040204" pitchFamily="34" charset="0"/>
              </a:rPr>
              <a:t>Spam</a:t>
            </a:r>
          </a:p>
          <a:p>
            <a:pPr marL="1200150" lvl="1" indent="-457200" algn="just" eaLnBrk="1" hangingPunct="1">
              <a:buFont typeface="+mj-lt"/>
              <a:buAutoNum type="arabicPeriod"/>
              <a:defRPr/>
            </a:pPr>
            <a:r>
              <a:rPr lang="es-ES" sz="1800" dirty="0">
                <a:latin typeface="Verdana" panose="020B0604030504040204" pitchFamily="34" charset="0"/>
              </a:rPr>
              <a:t>Interferencia en procesos electorales </a:t>
            </a:r>
          </a:p>
          <a:p>
            <a:pPr marL="1200150" lvl="1" indent="-457200" algn="just" eaLnBrk="1" hangingPunct="1">
              <a:buFont typeface="+mj-lt"/>
              <a:buAutoNum type="arabicPeriod"/>
              <a:defRPr/>
            </a:pPr>
            <a:r>
              <a:rPr lang="es-ES" sz="1800" dirty="0">
                <a:latin typeface="Verdana" panose="020B0604030504040204" pitchFamily="34" charset="0"/>
              </a:rPr>
              <a:t>Órdenes de presentación de datos relativos a los abonados</a:t>
            </a:r>
          </a:p>
          <a:p>
            <a:pPr marL="1200150" lvl="1" indent="-457200" algn="just" eaLnBrk="1" hangingPunct="1">
              <a:buFont typeface="+mj-lt"/>
              <a:buAutoNum type="arabicPeriod"/>
              <a:defRPr/>
            </a:pPr>
            <a:r>
              <a:rPr lang="es-ES" sz="1800" dirty="0">
                <a:latin typeface="Verdana" panose="020B0604030504040204" pitchFamily="34" charset="0"/>
              </a:rPr>
              <a:t>Terrorismo </a:t>
            </a:r>
          </a:p>
        </p:txBody>
      </p:sp>
      <p:sp>
        <p:nvSpPr>
          <p:cNvPr id="2" name="Rectangle 4">
            <a:extLst>
              <a:ext uri="{FF2B5EF4-FFF2-40B4-BE49-F238E27FC236}">
                <a16:creationId xmlns:a16="http://schemas.microsoft.com/office/drawing/2014/main" id="{BA3CBE44-0951-4620-BE84-8E2D4559326C}"/>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3" name="Rectangle 4">
            <a:extLst>
              <a:ext uri="{FF2B5EF4-FFF2-40B4-BE49-F238E27FC236}">
                <a16:creationId xmlns:a16="http://schemas.microsoft.com/office/drawing/2014/main" id="{41257CA0-4A24-400C-9D91-210100996373}"/>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 name="TextBox 15">
            <a:extLst>
              <a:ext uri="{FF2B5EF4-FFF2-40B4-BE49-F238E27FC236}">
                <a16:creationId xmlns:a16="http://schemas.microsoft.com/office/drawing/2014/main" id="{EC126C15-E7BE-45E4-B914-E392617C3B26}"/>
              </a:ext>
            </a:extLst>
          </p:cNvPr>
          <p:cNvSpPr txBox="1">
            <a:spLocks noChangeArrowheads="1"/>
          </p:cNvSpPr>
          <p:nvPr/>
        </p:nvSpPr>
        <p:spPr bwMode="auto">
          <a:xfrm>
            <a:off x="971600" y="0"/>
            <a:ext cx="7992888" cy="104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Ejemplo: Aplicabilidad a redes zombi</a:t>
            </a:r>
          </a:p>
        </p:txBody>
      </p:sp>
      <p:pic>
        <p:nvPicPr>
          <p:cNvPr id="6" name="Picture 2" descr="Image result for botnet">
            <a:extLst>
              <a:ext uri="{FF2B5EF4-FFF2-40B4-BE49-F238E27FC236}">
                <a16:creationId xmlns:a16="http://schemas.microsoft.com/office/drawing/2014/main" id="{614AE55E-F1CF-4E95-A714-322B3623AF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41" y="1060856"/>
            <a:ext cx="9139179" cy="5527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008736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Realidad</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a:extLst>
              <a:ext uri="{FF2B5EF4-FFF2-40B4-BE49-F238E27FC236}">
                <a16:creationId xmlns:a16="http://schemas.microsoft.com/office/drawing/2014/main" id="{9F2FF4C3-D1CE-4CD6-B3AF-33BCF6461DF1}"/>
              </a:ext>
            </a:extLst>
          </p:cNvPr>
          <p:cNvPicPr>
            <a:picLocks noChangeAspect="1"/>
          </p:cNvPicPr>
          <p:nvPr/>
        </p:nvPicPr>
        <p:blipFill rotWithShape="1">
          <a:blip r:embed="rId4"/>
          <a:srcRect b="26710"/>
          <a:stretch/>
        </p:blipFill>
        <p:spPr>
          <a:xfrm>
            <a:off x="-6067" y="927232"/>
            <a:ext cx="9150068" cy="5670849"/>
          </a:xfrm>
          <a:prstGeom prst="rect">
            <a:avLst/>
          </a:prstGeom>
        </p:spPr>
      </p:pic>
    </p:spTree>
    <p:extLst>
      <p:ext uri="{BB962C8B-B14F-4D97-AF65-F5344CB8AC3E}">
        <p14:creationId xmlns:p14="http://schemas.microsoft.com/office/powerpoint/2010/main" val="5377274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spcBef>
                <a:spcPct val="0"/>
              </a:spcBef>
              <a:buFontTx/>
              <a:buNone/>
            </a:pPr>
            <a:r>
              <a:rPr lang="es-ES" sz="2800" b="1" dirty="0">
                <a:solidFill>
                  <a:schemeClr val="bg1"/>
                </a:solidFill>
                <a:latin typeface="Verdana" panose="020B0604030504040204" pitchFamily="34" charset="0"/>
              </a:rPr>
              <a:t>Ejemplo: Aplicabilidad al phishing</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4">
            <a:extLst>
              <a:ext uri="{FF2B5EF4-FFF2-40B4-BE49-F238E27FC236}">
                <a16:creationId xmlns:a16="http://schemas.microsoft.com/office/drawing/2014/main" id="{BA3CBE44-0951-4620-BE84-8E2D4559326C}"/>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3" name="Rectangle 4">
            <a:extLst>
              <a:ext uri="{FF2B5EF4-FFF2-40B4-BE49-F238E27FC236}">
                <a16:creationId xmlns:a16="http://schemas.microsoft.com/office/drawing/2014/main" id="{41257CA0-4A24-400C-9D91-210100996373}"/>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pic>
        <p:nvPicPr>
          <p:cNvPr id="7" name="Picture 2" descr="Related image">
            <a:extLst>
              <a:ext uri="{FF2B5EF4-FFF2-40B4-BE49-F238E27FC236}">
                <a16:creationId xmlns:a16="http://schemas.microsoft.com/office/drawing/2014/main" id="{94037595-D565-40A5-9250-0F29D353A6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039065"/>
            <a:ext cx="9144001" cy="5549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893044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spcBef>
                <a:spcPct val="0"/>
              </a:spcBef>
              <a:buFontTx/>
              <a:buNone/>
            </a:pPr>
            <a:r>
              <a:rPr lang="es-ES" sz="2800" b="1" dirty="0">
                <a:solidFill>
                  <a:schemeClr val="bg1"/>
                </a:solidFill>
                <a:latin typeface="Verdana" panose="020B0604030504040204" pitchFamily="34" charset="0"/>
              </a:rPr>
              <a:t>Ejemplo: Aplicabilidad al phishing</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4">
            <a:extLst>
              <a:ext uri="{FF2B5EF4-FFF2-40B4-BE49-F238E27FC236}">
                <a16:creationId xmlns:a16="http://schemas.microsoft.com/office/drawing/2014/main" id="{BA3CBE44-0951-4620-BE84-8E2D4559326C}"/>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3" name="Rectangle 4">
            <a:extLst>
              <a:ext uri="{FF2B5EF4-FFF2-40B4-BE49-F238E27FC236}">
                <a16:creationId xmlns:a16="http://schemas.microsoft.com/office/drawing/2014/main" id="{41257CA0-4A24-400C-9D91-210100996373}"/>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pic>
        <p:nvPicPr>
          <p:cNvPr id="4" name="Picture 3">
            <a:extLst>
              <a:ext uri="{FF2B5EF4-FFF2-40B4-BE49-F238E27FC236}">
                <a16:creationId xmlns:a16="http://schemas.microsoft.com/office/drawing/2014/main" id="{AA777CBA-8FA0-49AA-8458-C89FB2ED9057}"/>
              </a:ext>
            </a:extLst>
          </p:cNvPr>
          <p:cNvPicPr>
            <a:picLocks noChangeAspect="1"/>
          </p:cNvPicPr>
          <p:nvPr/>
        </p:nvPicPr>
        <p:blipFill rotWithShape="1">
          <a:blip r:embed="rId4"/>
          <a:srcRect l="23427" t="22652" r="26855" b="17133"/>
          <a:stretch/>
        </p:blipFill>
        <p:spPr>
          <a:xfrm>
            <a:off x="0" y="1052513"/>
            <a:ext cx="9136062" cy="5535612"/>
          </a:xfrm>
          <a:prstGeom prst="rect">
            <a:avLst/>
          </a:prstGeom>
        </p:spPr>
      </p:pic>
    </p:spTree>
    <p:extLst>
      <p:ext uri="{BB962C8B-B14F-4D97-AF65-F5344CB8AC3E}">
        <p14:creationId xmlns:p14="http://schemas.microsoft.com/office/powerpoint/2010/main" val="8063270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spcBef>
                <a:spcPct val="0"/>
              </a:spcBef>
              <a:buFontTx/>
              <a:buNone/>
            </a:pPr>
            <a:r>
              <a:rPr lang="es-ES" sz="2800" b="1" dirty="0">
                <a:solidFill>
                  <a:schemeClr val="bg1"/>
                </a:solidFill>
                <a:latin typeface="Verdana" panose="020B0604030504040204" pitchFamily="34" charset="0"/>
              </a:rPr>
              <a:t>Ejemplo: Aplicabilidad a VoIP</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4">
            <a:extLst>
              <a:ext uri="{FF2B5EF4-FFF2-40B4-BE49-F238E27FC236}">
                <a16:creationId xmlns:a16="http://schemas.microsoft.com/office/drawing/2014/main" id="{BA3CBE44-0951-4620-BE84-8E2D4559326C}"/>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3" name="Rectangle 4">
            <a:extLst>
              <a:ext uri="{FF2B5EF4-FFF2-40B4-BE49-F238E27FC236}">
                <a16:creationId xmlns:a16="http://schemas.microsoft.com/office/drawing/2014/main" id="{41257CA0-4A24-400C-9D91-210100996373}"/>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pic>
        <p:nvPicPr>
          <p:cNvPr id="4" name="Picture 2" descr="Image result for voice over ip crime">
            <a:extLst>
              <a:ext uri="{FF2B5EF4-FFF2-40B4-BE49-F238E27FC236}">
                <a16:creationId xmlns:a16="http://schemas.microsoft.com/office/drawing/2014/main" id="{FB1BD058-45E9-43D5-956C-5209B4D285C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242" r="13536"/>
          <a:stretch/>
        </p:blipFill>
        <p:spPr bwMode="auto">
          <a:xfrm>
            <a:off x="0" y="1052513"/>
            <a:ext cx="9144000" cy="541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379506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spcBef>
                <a:spcPct val="0"/>
              </a:spcBef>
              <a:buFontTx/>
              <a:buNone/>
            </a:pPr>
            <a:r>
              <a:rPr lang="es-ES" sz="2400" b="1" dirty="0">
                <a:solidFill>
                  <a:schemeClr val="bg1"/>
                </a:solidFill>
                <a:latin typeface="Verdana" panose="020B0604030504040204" pitchFamily="34" charset="0"/>
              </a:rPr>
              <a:t>Ejemplo: Aplicabilidad a VoIP</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2">
            <a:extLst>
              <a:ext uri="{FF2B5EF4-FFF2-40B4-BE49-F238E27FC236}">
                <a16:creationId xmlns:a16="http://schemas.microsoft.com/office/drawing/2014/main" id="{1239CC4E-6B81-41D5-8FBA-98E336DBC65F}"/>
              </a:ext>
            </a:extLst>
          </p:cNvPr>
          <p:cNvSpPr>
            <a:spLocks noChangeArrowheads="1"/>
          </p:cNvSpPr>
          <p:nvPr/>
        </p:nvSpPr>
        <p:spPr bwMode="auto">
          <a:xfrm>
            <a:off x="107504" y="1052514"/>
            <a:ext cx="8352928" cy="4693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571500" indent="-571500" algn="ctr" eaLnBrk="1" hangingPunct="1">
              <a:buFont typeface="Arial" panose="020B0604020202020204" pitchFamily="34" charset="0"/>
              <a:buChar char="•"/>
              <a:defRPr/>
            </a:pPr>
            <a:r>
              <a:rPr lang="es-ES" sz="3500" b="1" dirty="0">
                <a:latin typeface="Verdana" panose="020B0604030504040204" pitchFamily="34" charset="0"/>
              </a:rPr>
              <a:t>LA </a:t>
            </a:r>
            <a:r>
              <a:rPr lang="es-ES" sz="3500" b="1" dirty="0">
                <a:solidFill>
                  <a:srgbClr val="FF0000"/>
                </a:solidFill>
                <a:latin typeface="Verdana" panose="020B0604030504040204" pitchFamily="34" charset="0"/>
              </a:rPr>
              <a:t>REALIDAD</a:t>
            </a:r>
            <a:r>
              <a:rPr lang="es-ES" sz="3500" b="1" dirty="0">
                <a:latin typeface="Verdana" panose="020B0604030504040204" pitchFamily="34" charset="0"/>
              </a:rPr>
              <a:t> ES</a:t>
            </a:r>
          </a:p>
          <a:p>
            <a:pPr marL="571500" indent="-571500" algn="just" eaLnBrk="1" hangingPunct="1">
              <a:buFont typeface="Arial" panose="020B0604020202020204" pitchFamily="34" charset="0"/>
              <a:buChar char="•"/>
              <a:defRPr/>
            </a:pPr>
            <a:endParaRPr lang="es-ES" sz="2200" dirty="0">
              <a:latin typeface="Verdana" panose="020B0604030504040204" pitchFamily="34" charset="0"/>
            </a:endParaRPr>
          </a:p>
          <a:p>
            <a:pPr marL="571500" indent="-571500" algn="just" eaLnBrk="1" hangingPunct="1">
              <a:buFont typeface="Arial" panose="020B0604020202020204" pitchFamily="34" charset="0"/>
              <a:buChar char="•"/>
              <a:defRPr/>
            </a:pPr>
            <a:r>
              <a:rPr lang="es-ES" sz="2200" dirty="0">
                <a:latin typeface="Verdana" panose="020B0604030504040204" pitchFamily="34" charset="0"/>
              </a:rPr>
              <a:t>Los delitos y las disposiciones procesales del Convenio de Budapest son neutrales con respecto a la plataforma</a:t>
            </a:r>
          </a:p>
          <a:p>
            <a:pPr marL="571500" indent="-571500" algn="just" eaLnBrk="1" hangingPunct="1">
              <a:buFont typeface="Arial" panose="020B0604020202020204" pitchFamily="34" charset="0"/>
              <a:buChar char="•"/>
              <a:defRPr/>
            </a:pPr>
            <a:endParaRPr lang="es-ES" sz="22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200" dirty="0">
                <a:latin typeface="Verdana" panose="020B0604030504040204" pitchFamily="34" charset="0"/>
              </a:rPr>
              <a:t>El artículo 21 ("Interceptación de datos relativos al contenido") permite la interceptación de cualquier forma de datos relativos al contenido e incluiría los datos de VoIP</a:t>
            </a:r>
          </a:p>
          <a:p>
            <a:pPr marL="571500" indent="-571500" algn="just" eaLnBrk="1" hangingPunct="1">
              <a:buFont typeface="Arial" panose="020B0604020202020204" pitchFamily="34" charset="0"/>
              <a:buChar char="•"/>
              <a:defRPr/>
            </a:pPr>
            <a:endParaRPr lang="es-ES" sz="2200"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sz="2200" dirty="0">
                <a:latin typeface="Verdana" panose="020B0604030504040204" pitchFamily="34" charset="0"/>
              </a:rPr>
              <a:t>La definición de "proveedor de servicios" incluiría a los proveedores de servicios de VoIP </a:t>
            </a:r>
          </a:p>
        </p:txBody>
      </p:sp>
    </p:spTree>
    <p:extLst>
      <p:ext uri="{BB962C8B-B14F-4D97-AF65-F5344CB8AC3E}">
        <p14:creationId xmlns:p14="http://schemas.microsoft.com/office/powerpoint/2010/main" val="11358438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spcBef>
                <a:spcPct val="0"/>
              </a:spcBef>
              <a:buFontTx/>
              <a:buNone/>
            </a:pPr>
            <a:r>
              <a:rPr lang="es-ES" sz="2400" b="1" dirty="0">
                <a:solidFill>
                  <a:schemeClr val="bg1"/>
                </a:solidFill>
                <a:latin typeface="Verdana" panose="020B0604030504040204" pitchFamily="34" charset="0"/>
              </a:rPr>
              <a:t>Ejemplo: Aplicabilidad a VoIP</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a:extLst>
              <a:ext uri="{FF2B5EF4-FFF2-40B4-BE49-F238E27FC236}">
                <a16:creationId xmlns:a16="http://schemas.microsoft.com/office/drawing/2014/main" id="{A422A5B6-C445-43E8-BA20-F364E6F573B6}"/>
              </a:ext>
            </a:extLst>
          </p:cNvPr>
          <p:cNvPicPr>
            <a:picLocks noChangeAspect="1"/>
          </p:cNvPicPr>
          <p:nvPr/>
        </p:nvPicPr>
        <p:blipFill>
          <a:blip r:embed="rId4"/>
          <a:stretch>
            <a:fillRect/>
          </a:stretch>
        </p:blipFill>
        <p:spPr>
          <a:xfrm>
            <a:off x="-7937" y="1045270"/>
            <a:ext cx="9144000" cy="5622229"/>
          </a:xfrm>
          <a:prstGeom prst="rect">
            <a:avLst/>
          </a:prstGeom>
        </p:spPr>
      </p:pic>
    </p:spTree>
    <p:extLst>
      <p:ext uri="{BB962C8B-B14F-4D97-AF65-F5344CB8AC3E}">
        <p14:creationId xmlns:p14="http://schemas.microsoft.com/office/powerpoint/2010/main" val="415985833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spcBef>
                <a:spcPct val="0"/>
              </a:spcBef>
              <a:buFontTx/>
              <a:buNone/>
            </a:pPr>
            <a:r>
              <a:rPr lang="es-ES" sz="2800" b="1" dirty="0">
                <a:solidFill>
                  <a:schemeClr val="bg1"/>
                </a:solidFill>
                <a:latin typeface="Verdana" panose="020B0604030504040204" pitchFamily="34" charset="0"/>
              </a:rPr>
              <a:t>Ejemplo: Aplicabilidad al terrorismo</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4">
            <a:extLst>
              <a:ext uri="{FF2B5EF4-FFF2-40B4-BE49-F238E27FC236}">
                <a16:creationId xmlns:a16="http://schemas.microsoft.com/office/drawing/2014/main" id="{BA3CBE44-0951-4620-BE84-8E2D4559326C}"/>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3" name="Rectangle 4">
            <a:extLst>
              <a:ext uri="{FF2B5EF4-FFF2-40B4-BE49-F238E27FC236}">
                <a16:creationId xmlns:a16="http://schemas.microsoft.com/office/drawing/2014/main" id="{41257CA0-4A24-400C-9D91-210100996373}"/>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pic>
        <p:nvPicPr>
          <p:cNvPr id="5" name="Picture 2" descr="Image result for cyber terrorism">
            <a:extLst>
              <a:ext uri="{FF2B5EF4-FFF2-40B4-BE49-F238E27FC236}">
                <a16:creationId xmlns:a16="http://schemas.microsoft.com/office/drawing/2014/main" id="{D037C83C-599A-4F72-B917-49AEE0222F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052513"/>
            <a:ext cx="9179221" cy="5535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123806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A6C7AE-CB6D-46CA-A269-7676C38484D4}"/>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15DA9B38-D263-4F07-989F-D3738B8A2A3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1" name="TextBox 7">
            <a:extLst>
              <a:ext uri="{FF2B5EF4-FFF2-40B4-BE49-F238E27FC236}">
                <a16:creationId xmlns:a16="http://schemas.microsoft.com/office/drawing/2014/main" id="{1424B29E-7F3A-4F27-BF43-CB0589A5871C}"/>
              </a:ext>
            </a:extLst>
          </p:cNvPr>
          <p:cNvSpPr txBox="1">
            <a:spLocks noChangeArrowheads="1"/>
          </p:cNvSpPr>
          <p:nvPr/>
        </p:nvSpPr>
        <p:spPr bwMode="auto">
          <a:xfrm>
            <a:off x="1403350" y="190500"/>
            <a:ext cx="76327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spcBef>
                <a:spcPct val="0"/>
              </a:spcBef>
              <a:buFontTx/>
              <a:buNone/>
            </a:pPr>
            <a:r>
              <a:rPr lang="es-ES" sz="2800" b="1" dirty="0">
                <a:solidFill>
                  <a:schemeClr val="bg1"/>
                </a:solidFill>
                <a:latin typeface="Verdana" panose="020B0604030504040204" pitchFamily="34" charset="0"/>
              </a:rPr>
              <a:t>Ejemplo: Aplicabilidad al terrorismo</a:t>
            </a:r>
          </a:p>
        </p:txBody>
      </p:sp>
      <p:pic>
        <p:nvPicPr>
          <p:cNvPr id="12" name="Picture 4">
            <a:extLst>
              <a:ext uri="{FF2B5EF4-FFF2-40B4-BE49-F238E27FC236}">
                <a16:creationId xmlns:a16="http://schemas.microsoft.com/office/drawing/2014/main" id="{C84C6C8E-3E36-403D-85BE-F4E9F8D5F2D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4">
            <a:extLst>
              <a:ext uri="{FF2B5EF4-FFF2-40B4-BE49-F238E27FC236}">
                <a16:creationId xmlns:a16="http://schemas.microsoft.com/office/drawing/2014/main" id="{BA3CBE44-0951-4620-BE84-8E2D4559326C}"/>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3" name="Rectangle 4">
            <a:extLst>
              <a:ext uri="{FF2B5EF4-FFF2-40B4-BE49-F238E27FC236}">
                <a16:creationId xmlns:a16="http://schemas.microsoft.com/office/drawing/2014/main" id="{41257CA0-4A24-400C-9D91-210100996373}"/>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pic>
        <p:nvPicPr>
          <p:cNvPr id="4" name="Picture 3">
            <a:extLst>
              <a:ext uri="{FF2B5EF4-FFF2-40B4-BE49-F238E27FC236}">
                <a16:creationId xmlns:a16="http://schemas.microsoft.com/office/drawing/2014/main" id="{64165451-7A65-4E6A-9754-09456F7B9E28}"/>
              </a:ext>
            </a:extLst>
          </p:cNvPr>
          <p:cNvPicPr>
            <a:picLocks noChangeAspect="1"/>
          </p:cNvPicPr>
          <p:nvPr/>
        </p:nvPicPr>
        <p:blipFill>
          <a:blip r:embed="rId4"/>
          <a:stretch>
            <a:fillRect/>
          </a:stretch>
        </p:blipFill>
        <p:spPr>
          <a:xfrm>
            <a:off x="648931" y="1112324"/>
            <a:ext cx="8037871" cy="5426589"/>
          </a:xfrm>
          <a:prstGeom prst="rect">
            <a:avLst/>
          </a:prstGeom>
        </p:spPr>
      </p:pic>
    </p:spTree>
    <p:extLst>
      <p:ext uri="{BB962C8B-B14F-4D97-AF65-F5344CB8AC3E}">
        <p14:creationId xmlns:p14="http://schemas.microsoft.com/office/powerpoint/2010/main" val="50309780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4D27D9AC-4ADB-45D9-AFA6-8E0CDEC5466B}"/>
              </a:ext>
            </a:extLst>
          </p:cNvPr>
          <p:cNvSpPr>
            <a:spLocks noChangeArrowheads="1"/>
          </p:cNvSpPr>
          <p:nvPr/>
        </p:nvSpPr>
        <p:spPr bwMode="auto">
          <a:xfrm>
            <a:off x="467544" y="1231904"/>
            <a:ext cx="8136904"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s-ES" sz="4400" b="1" dirty="0">
                <a:solidFill>
                  <a:srgbClr val="FF0000"/>
                </a:solidFill>
                <a:latin typeface="Verdana" panose="020B0604030504040204" pitchFamily="34" charset="0"/>
              </a:rPr>
              <a:t>MITO: </a:t>
            </a:r>
          </a:p>
          <a:p>
            <a:pPr algn="ctr" eaLnBrk="1" hangingPunct="1">
              <a:defRPr/>
            </a:pPr>
            <a:r>
              <a:rPr lang="es-ES" sz="4200" dirty="0">
                <a:latin typeface="Verdana" panose="020B0604030504040204" pitchFamily="34" charset="0"/>
              </a:rPr>
              <a:t>El Convenio de Budapest es </a:t>
            </a:r>
            <a:r>
              <a:rPr lang="es-ES" sz="4200" b="1" dirty="0">
                <a:latin typeface="Verdana" panose="020B0604030504040204" pitchFamily="34" charset="0"/>
              </a:rPr>
              <a:t>solo un tratado sobre ciberdelincuencia</a:t>
            </a:r>
            <a:endParaRPr lang="es-ES" sz="2800" b="1" dirty="0">
              <a:latin typeface="Verdana" panose="020B0604030504040204" pitchFamily="34" charset="0"/>
              <a:ea typeface="Verdana" panose="020B0604030504040204" pitchFamily="34" charset="0"/>
              <a:cs typeface="Verdana" panose="020B0604030504040204" pitchFamily="34" charset="0"/>
            </a:endParaRPr>
          </a:p>
        </p:txBody>
      </p:sp>
      <p:sp>
        <p:nvSpPr>
          <p:cNvPr id="9" name="Rectangle 8">
            <a:extLst>
              <a:ext uri="{FF2B5EF4-FFF2-40B4-BE49-F238E27FC236}">
                <a16:creationId xmlns:a16="http://schemas.microsoft.com/office/drawing/2014/main" id="{74AFFC74-60C3-4BE7-86F0-8405A57003F9}"/>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11" name="Rectangle 10">
            <a:extLst>
              <a:ext uri="{FF2B5EF4-FFF2-40B4-BE49-F238E27FC236}">
                <a16:creationId xmlns:a16="http://schemas.microsoft.com/office/drawing/2014/main" id="{6E0EF5B3-1C7F-4660-A6D1-6B02E941038C}"/>
              </a:ext>
            </a:extLst>
          </p:cNvPr>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Verdana" panose="020B0604030504040204" pitchFamily="34" charset="0"/>
              <a:ea typeface="Verdana" panose="020B0604030504040204" pitchFamily="34" charset="0"/>
            </a:endParaRPr>
          </a:p>
        </p:txBody>
      </p:sp>
      <p:sp>
        <p:nvSpPr>
          <p:cNvPr id="13" name="TextBox 7">
            <a:extLst>
              <a:ext uri="{FF2B5EF4-FFF2-40B4-BE49-F238E27FC236}">
                <a16:creationId xmlns:a16="http://schemas.microsoft.com/office/drawing/2014/main" id="{A440D332-1417-4A98-BC4A-09D5E690C999}"/>
              </a:ext>
            </a:extLst>
          </p:cNvPr>
          <p:cNvSpPr txBox="1">
            <a:spLocks noChangeArrowheads="1"/>
          </p:cNvSpPr>
          <p:nvPr/>
        </p:nvSpPr>
        <p:spPr bwMode="auto">
          <a:xfrm>
            <a:off x="1403350" y="190500"/>
            <a:ext cx="76327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b="1" dirty="0">
                <a:solidFill>
                  <a:schemeClr val="bg1"/>
                </a:solidFill>
                <a:latin typeface="Verdana" panose="020B0604030504040204" pitchFamily="34" charset="0"/>
              </a:rPr>
              <a:t>Mito </a:t>
            </a:r>
          </a:p>
        </p:txBody>
      </p:sp>
      <p:pic>
        <p:nvPicPr>
          <p:cNvPr id="15" name="Picture 4">
            <a:extLst>
              <a:ext uri="{FF2B5EF4-FFF2-40B4-BE49-F238E27FC236}">
                <a16:creationId xmlns:a16="http://schemas.microsoft.com/office/drawing/2014/main" id="{8CE0265E-029E-4219-8F02-A929EAF20918}"/>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Big loopholes lurk in African cybercrime law – where it even exists">
            <a:extLst>
              <a:ext uri="{FF2B5EF4-FFF2-40B4-BE49-F238E27FC236}">
                <a16:creationId xmlns:a16="http://schemas.microsoft.com/office/drawing/2014/main" id="{3253D5C2-773C-4E80-B62C-02145852DB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636" y="3992449"/>
            <a:ext cx="6552728" cy="25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17951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27" name="Rectangle 26"/>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5" name="Rectangle 4"/>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5130" name="Rectangle 2"/>
          <p:cNvSpPr>
            <a:spLocks noChangeArrowheads="1"/>
          </p:cNvSpPr>
          <p:nvPr/>
        </p:nvSpPr>
        <p:spPr bwMode="auto">
          <a:xfrm>
            <a:off x="5292729" y="2068513"/>
            <a:ext cx="312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pPr>
            <a:endParaRPr lang="en-GB" sz="2400">
              <a:latin typeface="Verdana" panose="020B0604030504040204" pitchFamily="34" charset="0"/>
            </a:endParaRPr>
          </a:p>
        </p:txBody>
      </p:sp>
      <p:sp>
        <p:nvSpPr>
          <p:cNvPr id="12" name="TextBox 15"/>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1" name="Rectangle 2"/>
          <p:cNvSpPr>
            <a:spLocks noChangeArrowheads="1"/>
          </p:cNvSpPr>
          <p:nvPr/>
        </p:nvSpPr>
        <p:spPr bwMode="auto">
          <a:xfrm>
            <a:off x="184733" y="1052514"/>
            <a:ext cx="8635739" cy="5386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066925" algn="l"/>
              </a:tabLst>
              <a:defRPr sz="2400">
                <a:solidFill>
                  <a:schemeClr val="tx1"/>
                </a:solidFill>
                <a:latin typeface="Calibri" panose="020F0502020204030204" pitchFamily="34" charset="0"/>
                <a:ea typeface="MS PGothic" panose="020B0600070205080204" pitchFamily="34" charset="-128"/>
              </a:defRPr>
            </a:lvl1pPr>
            <a:lvl2pPr marL="742950" indent="-285750">
              <a:tabLst>
                <a:tab pos="2066925" algn="l"/>
              </a:tabLst>
              <a:defRPr sz="2400">
                <a:solidFill>
                  <a:schemeClr val="tx1"/>
                </a:solidFill>
                <a:latin typeface="Calibri" panose="020F0502020204030204" pitchFamily="34" charset="0"/>
                <a:ea typeface="MS PGothic" panose="020B0600070205080204" pitchFamily="34" charset="-128"/>
              </a:defRPr>
            </a:lvl2pPr>
            <a:lvl3pPr marL="1143000" indent="-228600">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tabLst>
                <a:tab pos="2066925" algn="l"/>
              </a:tabLst>
              <a:defRPr sz="2400">
                <a:solidFill>
                  <a:schemeClr val="tx1"/>
                </a:solidFill>
                <a:latin typeface="Calibri" panose="020F0502020204030204" pitchFamily="34" charset="0"/>
                <a:ea typeface="MS PGothic" panose="020B0600070205080204" pitchFamily="34" charset="-128"/>
              </a:defRPr>
            </a:lvl4pPr>
            <a:lvl5pPr marL="2057400" indent="-228600">
              <a:tabLst>
                <a:tab pos="2066925" algn="l"/>
              </a:tabLst>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tabLst>
                <a:tab pos="2066925" algn="l"/>
              </a:tabLst>
              <a:defRPr sz="2400">
                <a:solidFill>
                  <a:schemeClr val="tx1"/>
                </a:solidFill>
                <a:latin typeface="Calibri" panose="020F0502020204030204" pitchFamily="34" charset="0"/>
                <a:ea typeface="MS PGothic" panose="020B0600070205080204" pitchFamily="34" charset="-128"/>
              </a:defRPr>
            </a:lvl9pPr>
          </a:lstStyle>
          <a:p>
            <a:pPr marL="571500" indent="-571500" algn="ctr" eaLnBrk="1" hangingPunct="1">
              <a:buFont typeface="Arial" panose="020B0604020202020204" pitchFamily="34" charset="0"/>
              <a:buChar char="•"/>
              <a:defRPr/>
            </a:pPr>
            <a:r>
              <a:rPr lang="es-ES" sz="3500" b="1" dirty="0">
                <a:latin typeface="Verdana" panose="020B0604030504040204" pitchFamily="34" charset="0"/>
              </a:rPr>
              <a:t>LA </a:t>
            </a:r>
            <a:r>
              <a:rPr lang="es-ES" sz="3500" b="1" dirty="0">
                <a:solidFill>
                  <a:srgbClr val="FF0000"/>
                </a:solidFill>
                <a:latin typeface="Verdana" panose="020B0604030504040204" pitchFamily="34" charset="0"/>
              </a:rPr>
              <a:t>REALIDAD</a:t>
            </a:r>
            <a:r>
              <a:rPr lang="es-ES" sz="3500" b="1" dirty="0">
                <a:latin typeface="Verdana" panose="020B0604030504040204" pitchFamily="34" charset="0"/>
              </a:rPr>
              <a:t> ES</a:t>
            </a:r>
          </a:p>
          <a:p>
            <a:pPr marL="571500" indent="-571500" algn="just" eaLnBrk="1" hangingPunct="1">
              <a:buFont typeface="Arial" panose="020B0604020202020204" pitchFamily="34" charset="0"/>
              <a:buChar char="•"/>
              <a:defRPr/>
            </a:pPr>
            <a:endParaRPr lang="es-ES" dirty="0">
              <a:latin typeface="Verdana" panose="020B0604030504040204" pitchFamily="34" charset="0"/>
            </a:endParaRPr>
          </a:p>
          <a:p>
            <a:pPr marL="571500" indent="-571500" algn="just" eaLnBrk="1" hangingPunct="1">
              <a:buFont typeface="Arial" panose="020B0604020202020204" pitchFamily="34" charset="0"/>
              <a:buChar char="•"/>
              <a:defRPr/>
            </a:pPr>
            <a:r>
              <a:rPr lang="es-ES" dirty="0">
                <a:latin typeface="Verdana" panose="020B0604030504040204" pitchFamily="34" charset="0"/>
              </a:rPr>
              <a:t>El Convenio de Budapest no es solo un tratado sobre ciberdelincuencia</a:t>
            </a:r>
          </a:p>
          <a:p>
            <a:pPr marL="571500" indent="-571500" algn="just" eaLnBrk="1" hangingPunct="1">
              <a:buFont typeface="Arial" panose="020B0604020202020204" pitchFamily="34" charset="0"/>
              <a:buChar char="•"/>
              <a:defRPr/>
            </a:pPr>
            <a:endParaRPr lang="es-ES" dirty="0">
              <a:latin typeface="Verdana" panose="020B0604030504040204" pitchFamily="34" charset="0"/>
              <a:ea typeface="Verdana" panose="020B0604030504040204" pitchFamily="34" charset="0"/>
              <a:cs typeface="Verdana" panose="020B0604030504040204" pitchFamily="34" charset="0"/>
            </a:endParaRPr>
          </a:p>
          <a:p>
            <a:pPr marL="571500" indent="-571500" algn="just" eaLnBrk="1" hangingPunct="1">
              <a:buFont typeface="Arial" panose="020B0604020202020204" pitchFamily="34" charset="0"/>
              <a:buChar char="•"/>
              <a:defRPr/>
            </a:pPr>
            <a:r>
              <a:rPr lang="es-ES" dirty="0">
                <a:latin typeface="Verdana" panose="020B0604030504040204" pitchFamily="34" charset="0"/>
              </a:rPr>
              <a:t>Permite el ejercicio de las disposiciones procesales y el mecanismo de cooperación internacional en relación con:</a:t>
            </a:r>
          </a:p>
          <a:p>
            <a:pPr marL="1314450" lvl="1" indent="-571500" algn="just" eaLnBrk="1" hangingPunct="1">
              <a:buFont typeface="Arial" panose="020B0604020202020204" pitchFamily="34" charset="0"/>
              <a:buChar char="•"/>
              <a:defRPr/>
            </a:pPr>
            <a:r>
              <a:rPr lang="es-ES" dirty="0">
                <a:latin typeface="Verdana" panose="020B0604030504040204" pitchFamily="34" charset="0"/>
              </a:rPr>
              <a:t>Delitos establecidos de conformidad con el Convenio de Budapest </a:t>
            </a:r>
          </a:p>
          <a:p>
            <a:pPr marL="1314450" lvl="1" indent="-571500" algn="just" eaLnBrk="1" hangingPunct="1">
              <a:buFont typeface="Arial" panose="020B0604020202020204" pitchFamily="34" charset="0"/>
              <a:buChar char="•"/>
              <a:defRPr/>
            </a:pPr>
            <a:r>
              <a:rPr lang="es-ES" dirty="0">
                <a:latin typeface="Verdana" panose="020B0604030504040204" pitchFamily="34" charset="0"/>
              </a:rPr>
              <a:t>Otros delitos cometidos por medio de un sistema informático</a:t>
            </a:r>
          </a:p>
          <a:p>
            <a:pPr marL="1314450" lvl="1" indent="-571500" algn="just" eaLnBrk="1" hangingPunct="1">
              <a:buFont typeface="Arial" panose="020B0604020202020204" pitchFamily="34" charset="0"/>
              <a:buChar char="•"/>
              <a:defRPr/>
            </a:pPr>
            <a:r>
              <a:rPr lang="es-ES" dirty="0">
                <a:latin typeface="Verdana" panose="020B0604030504040204" pitchFamily="34" charset="0"/>
              </a:rPr>
              <a:t>Obtención e intercambio de pruebas en formato electrónico de cualquier delito </a:t>
            </a:r>
          </a:p>
        </p:txBody>
      </p:sp>
      <p:sp>
        <p:nvSpPr>
          <p:cNvPr id="2" name="Rectangle 1">
            <a:extLst>
              <a:ext uri="{FF2B5EF4-FFF2-40B4-BE49-F238E27FC236}">
                <a16:creationId xmlns:a16="http://schemas.microsoft.com/office/drawing/2014/main" id="{4A580EAA-39E5-4FB3-8738-54ECA3A8EE7C}"/>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3" name="Picture 4">
            <a:extLst>
              <a:ext uri="{FF2B5EF4-FFF2-40B4-BE49-F238E27FC236}">
                <a16:creationId xmlns:a16="http://schemas.microsoft.com/office/drawing/2014/main" id="{3748FD3D-C588-431C-BB03-2C251EC6530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315B6BDA-AF15-4ECC-9CEB-1655F47405C3}"/>
              </a:ext>
            </a:extLst>
          </p:cNvPr>
          <p:cNvPicPr>
            <a:picLocks noChangeAspect="1"/>
          </p:cNvPicPr>
          <p:nvPr/>
        </p:nvPicPr>
        <p:blipFill>
          <a:blip r:embed="rId4"/>
          <a:stretch>
            <a:fillRect/>
          </a:stretch>
        </p:blipFill>
        <p:spPr>
          <a:xfrm flipH="1">
            <a:off x="2173021" y="1196752"/>
            <a:ext cx="45719" cy="938865"/>
          </a:xfrm>
          <a:prstGeom prst="rect">
            <a:avLst/>
          </a:prstGeom>
        </p:spPr>
      </p:pic>
    </p:spTree>
    <p:extLst>
      <p:ext uri="{BB962C8B-B14F-4D97-AF65-F5344CB8AC3E}">
        <p14:creationId xmlns:p14="http://schemas.microsoft.com/office/powerpoint/2010/main" val="151684579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txBox="1">
            <a:spLocks noChangeArrowheads="1"/>
          </p:cNvSpPr>
          <p:nvPr/>
        </p:nvSpPr>
        <p:spPr bwMode="auto">
          <a:xfrm>
            <a:off x="287016" y="171105"/>
            <a:ext cx="8856984" cy="5819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lnSpc>
                <a:spcPct val="90000"/>
              </a:lnSpc>
              <a:buNone/>
              <a:defRPr/>
            </a:pPr>
            <a:endParaRPr lang="es-ES" sz="2200" kern="0" dirty="0">
              <a:solidFill>
                <a:srgbClr val="000000"/>
              </a:solidFill>
              <a:latin typeface="+mj-lt"/>
              <a:cs typeface="Arial" panose="020B0604020202020204" pitchFamily="34" charset="0"/>
            </a:endParaRPr>
          </a:p>
          <a:p>
            <a:pPr marL="0" indent="0" algn="ctr">
              <a:lnSpc>
                <a:spcPct val="90000"/>
              </a:lnSpc>
              <a:buNone/>
              <a:defRPr/>
            </a:pPr>
            <a:endParaRPr lang="es-ES" sz="2200" kern="0" dirty="0">
              <a:solidFill>
                <a:srgbClr val="000000"/>
              </a:solidFill>
              <a:latin typeface="+mj-lt"/>
              <a:cs typeface="Arial" panose="020B0604020202020204" pitchFamily="34" charset="0"/>
            </a:endParaRPr>
          </a:p>
          <a:p>
            <a:pPr marL="0" indent="0" algn="just">
              <a:lnSpc>
                <a:spcPct val="90000"/>
              </a:lnSpc>
              <a:buNone/>
              <a:defRPr/>
            </a:pPr>
            <a:endParaRPr lang="es-ES" sz="2200" kern="0" dirty="0">
              <a:solidFill>
                <a:srgbClr val="000000"/>
              </a:solidFill>
              <a:latin typeface="+mj-lt"/>
              <a:cs typeface="Arial" panose="020B0604020202020204" pitchFamily="34" charset="0"/>
            </a:endParaRPr>
          </a:p>
          <a:p>
            <a:pPr marL="0" indent="0" algn="ctr">
              <a:lnSpc>
                <a:spcPct val="90000"/>
              </a:lnSpc>
              <a:buNone/>
              <a:defRPr/>
            </a:pPr>
            <a:r>
              <a:rPr lang="es-ES" sz="2200" b="1" kern="0" dirty="0">
                <a:solidFill>
                  <a:srgbClr val="000000"/>
                </a:solidFill>
                <a:latin typeface="+mj-lt"/>
              </a:rPr>
              <a:t>Artículo 14 - Obtención de pruebas</a:t>
            </a:r>
          </a:p>
          <a:p>
            <a:pPr marL="0" indent="0" algn="just">
              <a:buNone/>
            </a:pPr>
            <a:endParaRPr lang="es-ES" sz="2200" dirty="0">
              <a:latin typeface="+mj-lt"/>
              <a:cs typeface="Arial" panose="020B0604020202020204" pitchFamily="34" charset="0"/>
            </a:endParaRPr>
          </a:p>
          <a:p>
            <a:pPr marL="0" indent="0" algn="just">
              <a:buNone/>
            </a:pPr>
            <a:r>
              <a:rPr lang="es-ES" sz="2200" dirty="0">
                <a:latin typeface="+mj-lt"/>
              </a:rPr>
              <a:t>Salvo que se establezca lo contrario en el artículo 21, cada Parte aplicará los poderes y procedimientos mencionados en el párrafo 1 del presente artículo:</a:t>
            </a:r>
          </a:p>
          <a:p>
            <a:pPr marL="0" indent="0" algn="just">
              <a:buNone/>
            </a:pPr>
            <a:endParaRPr lang="es-ES" sz="2200" dirty="0">
              <a:latin typeface="+mj-lt"/>
              <a:cs typeface="Arial" panose="020B0604020202020204" pitchFamily="34" charset="0"/>
            </a:endParaRPr>
          </a:p>
          <a:p>
            <a:pPr marL="0" indent="0" algn="just">
              <a:buNone/>
            </a:pPr>
            <a:r>
              <a:rPr lang="es-ES" sz="2200" dirty="0">
                <a:latin typeface="+mj-lt"/>
              </a:rPr>
              <a:t>a) a los delitos previstos en aplicación de los artículos 2 a 11 del presente Convenio;</a:t>
            </a:r>
            <a:endParaRPr lang="es-ES" sz="2200" dirty="0">
              <a:latin typeface="+mj-lt"/>
              <a:cs typeface="Arial" panose="020B0604020202020204" pitchFamily="34" charset="0"/>
            </a:endParaRPr>
          </a:p>
          <a:p>
            <a:pPr marL="0" indent="0" algn="just">
              <a:buNone/>
            </a:pPr>
            <a:r>
              <a:rPr lang="es-ES" sz="2200" dirty="0">
                <a:latin typeface="+mj-lt"/>
              </a:rPr>
              <a:t> </a:t>
            </a:r>
            <a:endParaRPr lang="es-ES" sz="2200" dirty="0">
              <a:latin typeface="+mj-lt"/>
              <a:cs typeface="Arial" panose="020B0604020202020204" pitchFamily="34" charset="0"/>
            </a:endParaRPr>
          </a:p>
          <a:p>
            <a:pPr marL="0" indent="0" algn="just">
              <a:buNone/>
            </a:pPr>
            <a:r>
              <a:rPr lang="es-ES" sz="2200" dirty="0">
                <a:latin typeface="+mj-lt"/>
              </a:rPr>
              <a:t>b) otros delitos cometidos por medio de un sistema informático; y</a:t>
            </a:r>
            <a:endParaRPr lang="es-ES" sz="2200" dirty="0">
              <a:latin typeface="+mj-lt"/>
              <a:cs typeface="Arial" panose="020B0604020202020204" pitchFamily="34" charset="0"/>
            </a:endParaRPr>
          </a:p>
          <a:p>
            <a:pPr marL="0" indent="0" algn="just">
              <a:buNone/>
            </a:pPr>
            <a:endParaRPr lang="es-ES" sz="2200" dirty="0">
              <a:latin typeface="+mj-lt"/>
              <a:cs typeface="Arial" panose="020B0604020202020204" pitchFamily="34" charset="0"/>
            </a:endParaRPr>
          </a:p>
          <a:p>
            <a:pPr marL="0" indent="0" algn="just">
              <a:buNone/>
            </a:pPr>
            <a:r>
              <a:rPr lang="es-ES" sz="2200" dirty="0">
                <a:latin typeface="+mj-lt"/>
              </a:rPr>
              <a:t>c) la obtención de pruebas electrónicas de cualquier delito.</a:t>
            </a:r>
            <a:endParaRPr lang="es-ES" sz="2200" dirty="0">
              <a:latin typeface="+mj-lt"/>
              <a:cs typeface="Arial" panose="020B0604020202020204" pitchFamily="34" charset="0"/>
            </a:endParaRPr>
          </a:p>
        </p:txBody>
      </p:sp>
      <p:sp>
        <p:nvSpPr>
          <p:cNvPr id="2" name="Rectangle 4">
            <a:extLst>
              <a:ext uri="{FF2B5EF4-FFF2-40B4-BE49-F238E27FC236}">
                <a16:creationId xmlns:a16="http://schemas.microsoft.com/office/drawing/2014/main" id="{B35E22EF-33BF-41C2-84F4-B2B815E2FB6D}"/>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4" name="Rectangle 3">
            <a:extLst>
              <a:ext uri="{FF2B5EF4-FFF2-40B4-BE49-F238E27FC236}">
                <a16:creationId xmlns:a16="http://schemas.microsoft.com/office/drawing/2014/main" id="{E48FFE28-FECE-4786-A60E-4AD7045402A0}"/>
              </a:ext>
            </a:extLst>
          </p:cNvPr>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4">
            <a:extLst>
              <a:ext uri="{FF2B5EF4-FFF2-40B4-BE49-F238E27FC236}">
                <a16:creationId xmlns:a16="http://schemas.microsoft.com/office/drawing/2014/main" id="{6F4F8A37-9926-4C9F-A81F-934766344CC0}"/>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8" name="TextBox 15">
            <a:extLst>
              <a:ext uri="{FF2B5EF4-FFF2-40B4-BE49-F238E27FC236}">
                <a16:creationId xmlns:a16="http://schemas.microsoft.com/office/drawing/2014/main" id="{C12E78C0-96B6-48A3-A63B-942BCF568F78}"/>
              </a:ext>
            </a:extLst>
          </p:cNvPr>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2" name="Rectangle 11">
            <a:extLst>
              <a:ext uri="{FF2B5EF4-FFF2-40B4-BE49-F238E27FC236}">
                <a16:creationId xmlns:a16="http://schemas.microsoft.com/office/drawing/2014/main" id="{0CCD6085-5E5D-457A-BDC6-88F7480BD3CA}"/>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14" name="Picture 4">
            <a:extLst>
              <a:ext uri="{FF2B5EF4-FFF2-40B4-BE49-F238E27FC236}">
                <a16:creationId xmlns:a16="http://schemas.microsoft.com/office/drawing/2014/main" id="{D0A56C8B-1EB2-45A6-A142-5D40F1682E12}"/>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2083565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txBox="1">
            <a:spLocks noChangeArrowheads="1"/>
          </p:cNvSpPr>
          <p:nvPr/>
        </p:nvSpPr>
        <p:spPr bwMode="auto">
          <a:xfrm>
            <a:off x="287016" y="171105"/>
            <a:ext cx="8856984" cy="5819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lnSpc>
                <a:spcPct val="90000"/>
              </a:lnSpc>
              <a:buNone/>
              <a:defRPr/>
            </a:pPr>
            <a:endParaRPr lang="es-ES" sz="2200" kern="0" dirty="0">
              <a:solidFill>
                <a:srgbClr val="000000"/>
              </a:solidFill>
              <a:latin typeface="+mj-lt"/>
              <a:cs typeface="Arial" panose="020B0604020202020204" pitchFamily="34" charset="0"/>
            </a:endParaRPr>
          </a:p>
          <a:p>
            <a:pPr marL="0" indent="0" algn="ctr">
              <a:lnSpc>
                <a:spcPct val="90000"/>
              </a:lnSpc>
              <a:buNone/>
              <a:defRPr/>
            </a:pPr>
            <a:endParaRPr lang="es-ES" sz="2200" kern="0" dirty="0">
              <a:solidFill>
                <a:srgbClr val="000000"/>
              </a:solidFill>
              <a:latin typeface="+mj-lt"/>
              <a:cs typeface="Arial" panose="020B0604020202020204" pitchFamily="34" charset="0"/>
            </a:endParaRPr>
          </a:p>
          <a:p>
            <a:pPr marL="0" indent="0" algn="just">
              <a:lnSpc>
                <a:spcPct val="90000"/>
              </a:lnSpc>
              <a:buNone/>
              <a:defRPr/>
            </a:pPr>
            <a:endParaRPr lang="es-ES" sz="2200" kern="0" dirty="0">
              <a:solidFill>
                <a:srgbClr val="000000"/>
              </a:solidFill>
              <a:latin typeface="+mj-lt"/>
              <a:cs typeface="Arial" panose="020B0604020202020204" pitchFamily="34" charset="0"/>
            </a:endParaRPr>
          </a:p>
          <a:p>
            <a:pPr marL="0" indent="0" algn="ctr">
              <a:lnSpc>
                <a:spcPct val="90000"/>
              </a:lnSpc>
              <a:buNone/>
              <a:defRPr/>
            </a:pPr>
            <a:r>
              <a:rPr lang="es-ES" sz="2200" b="1" kern="0" dirty="0">
                <a:solidFill>
                  <a:srgbClr val="000000"/>
                </a:solidFill>
                <a:latin typeface="+mj-lt"/>
              </a:rPr>
              <a:t>Artículo 14 - Obtención de pruebas</a:t>
            </a:r>
          </a:p>
          <a:p>
            <a:pPr marL="0" indent="0" algn="just">
              <a:buNone/>
            </a:pPr>
            <a:endParaRPr lang="es-ES" sz="2200" dirty="0">
              <a:latin typeface="+mj-lt"/>
              <a:cs typeface="Arial" panose="020B0604020202020204" pitchFamily="34" charset="0"/>
            </a:endParaRPr>
          </a:p>
          <a:p>
            <a:pPr marL="0" indent="0" algn="just">
              <a:buNone/>
            </a:pPr>
            <a:r>
              <a:rPr lang="es-ES" sz="2200" dirty="0">
                <a:latin typeface="+mj-lt"/>
              </a:rPr>
              <a:t>Salvo que se establezca lo contrario en el artículo 21, cada Parte aplicará los poderes y procedimientos mencionados en el párrafo 1 del presente artículo:</a:t>
            </a:r>
          </a:p>
          <a:p>
            <a:pPr marL="0" indent="0" algn="just">
              <a:buNone/>
            </a:pPr>
            <a:endParaRPr lang="es-ES" sz="2200" dirty="0">
              <a:latin typeface="+mj-lt"/>
              <a:cs typeface="Arial" panose="020B0604020202020204" pitchFamily="34" charset="0"/>
            </a:endParaRPr>
          </a:p>
          <a:p>
            <a:pPr marL="0" indent="0" algn="just">
              <a:buNone/>
            </a:pPr>
            <a:r>
              <a:rPr lang="es-ES" sz="2200" dirty="0">
                <a:latin typeface="+mj-lt"/>
              </a:rPr>
              <a:t>a) los </a:t>
            </a:r>
            <a:r>
              <a:rPr lang="es-ES" sz="2200" b="1" dirty="0">
                <a:solidFill>
                  <a:srgbClr val="FF0000"/>
                </a:solidFill>
                <a:latin typeface="+mj-lt"/>
              </a:rPr>
              <a:t>delitos previstos </a:t>
            </a:r>
            <a:r>
              <a:rPr lang="es-ES" sz="2200" dirty="0">
                <a:latin typeface="+mj-lt"/>
              </a:rPr>
              <a:t>en aplicación de los </a:t>
            </a:r>
            <a:r>
              <a:rPr lang="es-ES" sz="2200" b="1" dirty="0">
                <a:solidFill>
                  <a:srgbClr val="FF0000"/>
                </a:solidFill>
                <a:latin typeface="+mj-lt"/>
              </a:rPr>
              <a:t>artículos 2 a 11 </a:t>
            </a:r>
            <a:r>
              <a:rPr lang="es-ES" sz="2200" dirty="0">
                <a:latin typeface="+mj-lt"/>
              </a:rPr>
              <a:t>del presente Convenio;</a:t>
            </a:r>
            <a:endParaRPr lang="es-ES" sz="2200" dirty="0">
              <a:latin typeface="+mj-lt"/>
              <a:cs typeface="Arial" panose="020B0604020202020204" pitchFamily="34" charset="0"/>
            </a:endParaRPr>
          </a:p>
          <a:p>
            <a:pPr marL="0" indent="0" algn="just">
              <a:buNone/>
            </a:pPr>
            <a:r>
              <a:rPr lang="es-ES" sz="2200" dirty="0">
                <a:latin typeface="+mj-lt"/>
              </a:rPr>
              <a:t> </a:t>
            </a:r>
            <a:endParaRPr lang="es-ES" sz="2200" dirty="0">
              <a:latin typeface="+mj-lt"/>
              <a:cs typeface="Arial" panose="020B0604020202020204" pitchFamily="34" charset="0"/>
            </a:endParaRPr>
          </a:p>
          <a:p>
            <a:pPr marL="0" indent="0" algn="just">
              <a:buNone/>
            </a:pPr>
            <a:r>
              <a:rPr lang="es-ES" sz="2200" dirty="0">
                <a:latin typeface="+mj-lt"/>
              </a:rPr>
              <a:t>b) otros delitos cometidos por medio de un sistema informático; y</a:t>
            </a:r>
            <a:endParaRPr lang="es-ES" sz="2200" dirty="0">
              <a:latin typeface="+mj-lt"/>
              <a:cs typeface="Arial" panose="020B0604020202020204" pitchFamily="34" charset="0"/>
            </a:endParaRPr>
          </a:p>
          <a:p>
            <a:pPr marL="0" indent="0" algn="just">
              <a:buNone/>
            </a:pPr>
            <a:endParaRPr lang="es-ES" sz="2200" dirty="0">
              <a:latin typeface="+mj-lt"/>
              <a:cs typeface="Arial" panose="020B0604020202020204" pitchFamily="34" charset="0"/>
            </a:endParaRPr>
          </a:p>
          <a:p>
            <a:pPr marL="0" indent="0" algn="just">
              <a:buNone/>
            </a:pPr>
            <a:r>
              <a:rPr lang="es-ES" sz="2200" dirty="0">
                <a:latin typeface="+mj-lt"/>
              </a:rPr>
              <a:t>c) la obtención de pruebas electrónicas de cualquier delito.</a:t>
            </a:r>
            <a:endParaRPr lang="es-ES" sz="2200" dirty="0">
              <a:latin typeface="+mj-lt"/>
              <a:cs typeface="Arial" panose="020B0604020202020204" pitchFamily="34" charset="0"/>
            </a:endParaRPr>
          </a:p>
        </p:txBody>
      </p:sp>
      <p:sp>
        <p:nvSpPr>
          <p:cNvPr id="2" name="Rectangle 4">
            <a:extLst>
              <a:ext uri="{FF2B5EF4-FFF2-40B4-BE49-F238E27FC236}">
                <a16:creationId xmlns:a16="http://schemas.microsoft.com/office/drawing/2014/main" id="{B35E22EF-33BF-41C2-84F4-B2B815E2FB6D}"/>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4" name="Rectangle 3">
            <a:extLst>
              <a:ext uri="{FF2B5EF4-FFF2-40B4-BE49-F238E27FC236}">
                <a16:creationId xmlns:a16="http://schemas.microsoft.com/office/drawing/2014/main" id="{E48FFE28-FECE-4786-A60E-4AD7045402A0}"/>
              </a:ext>
            </a:extLst>
          </p:cNvPr>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4">
            <a:extLst>
              <a:ext uri="{FF2B5EF4-FFF2-40B4-BE49-F238E27FC236}">
                <a16:creationId xmlns:a16="http://schemas.microsoft.com/office/drawing/2014/main" id="{6F4F8A37-9926-4C9F-A81F-934766344CC0}"/>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8" name="TextBox 15">
            <a:extLst>
              <a:ext uri="{FF2B5EF4-FFF2-40B4-BE49-F238E27FC236}">
                <a16:creationId xmlns:a16="http://schemas.microsoft.com/office/drawing/2014/main" id="{C12E78C0-96B6-48A3-A63B-942BCF568F78}"/>
              </a:ext>
            </a:extLst>
          </p:cNvPr>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2" name="Rectangle 11">
            <a:extLst>
              <a:ext uri="{FF2B5EF4-FFF2-40B4-BE49-F238E27FC236}">
                <a16:creationId xmlns:a16="http://schemas.microsoft.com/office/drawing/2014/main" id="{0CCD6085-5E5D-457A-BDC6-88F7480BD3CA}"/>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14" name="Picture 4">
            <a:extLst>
              <a:ext uri="{FF2B5EF4-FFF2-40B4-BE49-F238E27FC236}">
                <a16:creationId xmlns:a16="http://schemas.microsoft.com/office/drawing/2014/main" id="{D0A56C8B-1EB2-45A6-A142-5D40F1682E12}"/>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848712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txBox="1">
            <a:spLocks noChangeArrowheads="1"/>
          </p:cNvSpPr>
          <p:nvPr/>
        </p:nvSpPr>
        <p:spPr bwMode="auto">
          <a:xfrm>
            <a:off x="287016" y="171105"/>
            <a:ext cx="8856984" cy="5819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lnSpc>
                <a:spcPct val="90000"/>
              </a:lnSpc>
              <a:buNone/>
              <a:defRPr/>
            </a:pPr>
            <a:endParaRPr lang="es-ES" sz="2200" kern="0" dirty="0">
              <a:solidFill>
                <a:srgbClr val="000000"/>
              </a:solidFill>
              <a:latin typeface="+mj-lt"/>
              <a:cs typeface="Arial" panose="020B0604020202020204" pitchFamily="34" charset="0"/>
            </a:endParaRPr>
          </a:p>
          <a:p>
            <a:pPr marL="0" indent="0" algn="ctr">
              <a:lnSpc>
                <a:spcPct val="90000"/>
              </a:lnSpc>
              <a:buNone/>
              <a:defRPr/>
            </a:pPr>
            <a:endParaRPr lang="es-ES" sz="2200" kern="0" dirty="0">
              <a:solidFill>
                <a:srgbClr val="000000"/>
              </a:solidFill>
              <a:latin typeface="+mj-lt"/>
              <a:cs typeface="Arial" panose="020B0604020202020204" pitchFamily="34" charset="0"/>
            </a:endParaRPr>
          </a:p>
          <a:p>
            <a:pPr marL="0" indent="0" algn="just">
              <a:lnSpc>
                <a:spcPct val="90000"/>
              </a:lnSpc>
              <a:buNone/>
              <a:defRPr/>
            </a:pPr>
            <a:endParaRPr lang="es-ES" sz="2200" kern="0" dirty="0">
              <a:solidFill>
                <a:srgbClr val="000000"/>
              </a:solidFill>
              <a:latin typeface="+mj-lt"/>
              <a:cs typeface="Arial" panose="020B0604020202020204" pitchFamily="34" charset="0"/>
            </a:endParaRPr>
          </a:p>
          <a:p>
            <a:pPr marL="0" indent="0" algn="ctr">
              <a:lnSpc>
                <a:spcPct val="90000"/>
              </a:lnSpc>
              <a:buNone/>
              <a:defRPr/>
            </a:pPr>
            <a:r>
              <a:rPr lang="es-ES" sz="2200" b="1" kern="0" dirty="0">
                <a:solidFill>
                  <a:srgbClr val="000000"/>
                </a:solidFill>
                <a:latin typeface="+mj-lt"/>
              </a:rPr>
              <a:t>Artículo 14 - Obtención de pruebas</a:t>
            </a:r>
          </a:p>
          <a:p>
            <a:pPr marL="0" indent="0" algn="just">
              <a:buNone/>
            </a:pPr>
            <a:endParaRPr lang="es-ES" sz="2200" dirty="0">
              <a:latin typeface="+mj-lt"/>
              <a:cs typeface="Arial" panose="020B0604020202020204" pitchFamily="34" charset="0"/>
            </a:endParaRPr>
          </a:p>
          <a:p>
            <a:pPr marL="0" indent="0" algn="just">
              <a:buNone/>
            </a:pPr>
            <a:r>
              <a:rPr lang="es-ES" sz="2200" dirty="0">
                <a:latin typeface="+mj-lt"/>
              </a:rPr>
              <a:t>Salvo que se establezca lo contrario en el artículo 21, cada Parte aplicará los poderes y procedimientos mencionados en el párrafo 1 del presente artículo:</a:t>
            </a:r>
          </a:p>
          <a:p>
            <a:pPr marL="0" indent="0" algn="just">
              <a:buNone/>
            </a:pPr>
            <a:endParaRPr lang="es-ES" sz="2200" dirty="0">
              <a:latin typeface="+mj-lt"/>
              <a:cs typeface="Arial" panose="020B0604020202020204" pitchFamily="34" charset="0"/>
            </a:endParaRPr>
          </a:p>
          <a:p>
            <a:pPr marL="0" indent="0" algn="just">
              <a:buNone/>
            </a:pPr>
            <a:r>
              <a:rPr lang="es-ES" sz="2200" dirty="0">
                <a:latin typeface="+mj-lt"/>
              </a:rPr>
              <a:t>a) a los delitos previstos en aplicación de los artículos 2 a 11 del presente Convenio;</a:t>
            </a:r>
            <a:endParaRPr lang="es-ES" sz="2200" dirty="0">
              <a:latin typeface="+mj-lt"/>
              <a:cs typeface="Arial" panose="020B0604020202020204" pitchFamily="34" charset="0"/>
            </a:endParaRPr>
          </a:p>
          <a:p>
            <a:pPr marL="0" indent="0" algn="just">
              <a:buNone/>
            </a:pPr>
            <a:r>
              <a:rPr lang="es-ES" sz="2200" dirty="0">
                <a:latin typeface="+mj-lt"/>
              </a:rPr>
              <a:t> </a:t>
            </a:r>
            <a:endParaRPr lang="es-ES" sz="2200" dirty="0">
              <a:latin typeface="+mj-lt"/>
              <a:cs typeface="Arial" panose="020B0604020202020204" pitchFamily="34" charset="0"/>
            </a:endParaRPr>
          </a:p>
          <a:p>
            <a:pPr marL="0" indent="0" algn="just">
              <a:buNone/>
            </a:pPr>
            <a:r>
              <a:rPr lang="es-ES" sz="2200" dirty="0">
                <a:latin typeface="+mj-lt"/>
              </a:rPr>
              <a:t>b) </a:t>
            </a:r>
            <a:r>
              <a:rPr lang="es-ES" sz="2200" b="1" dirty="0">
                <a:solidFill>
                  <a:srgbClr val="FF0000"/>
                </a:solidFill>
                <a:latin typeface="+mj-lt"/>
              </a:rPr>
              <a:t>otros delitos cometidos por medio de un sistema informático</a:t>
            </a:r>
            <a:r>
              <a:rPr lang="es-ES" sz="2200" dirty="0">
                <a:latin typeface="+mj-lt"/>
              </a:rPr>
              <a:t>; y</a:t>
            </a:r>
            <a:endParaRPr lang="es-ES" sz="2200" dirty="0">
              <a:latin typeface="+mj-lt"/>
              <a:cs typeface="Arial" panose="020B0604020202020204" pitchFamily="34" charset="0"/>
            </a:endParaRPr>
          </a:p>
          <a:p>
            <a:pPr marL="0" indent="0" algn="just">
              <a:buNone/>
            </a:pPr>
            <a:endParaRPr lang="es-ES" sz="2200" dirty="0">
              <a:latin typeface="+mj-lt"/>
              <a:cs typeface="Arial" panose="020B0604020202020204" pitchFamily="34" charset="0"/>
            </a:endParaRPr>
          </a:p>
          <a:p>
            <a:pPr marL="0" indent="0" algn="just">
              <a:buNone/>
            </a:pPr>
            <a:r>
              <a:rPr lang="es-ES" sz="2200" dirty="0">
                <a:latin typeface="+mj-lt"/>
              </a:rPr>
              <a:t>c) la obtención de pruebas electrónicas de cualquier delito.</a:t>
            </a:r>
            <a:endParaRPr lang="es-ES" sz="2200" dirty="0">
              <a:latin typeface="+mj-lt"/>
              <a:cs typeface="Arial" panose="020B0604020202020204" pitchFamily="34" charset="0"/>
            </a:endParaRPr>
          </a:p>
        </p:txBody>
      </p:sp>
      <p:sp>
        <p:nvSpPr>
          <p:cNvPr id="2" name="Rectangle 4">
            <a:extLst>
              <a:ext uri="{FF2B5EF4-FFF2-40B4-BE49-F238E27FC236}">
                <a16:creationId xmlns:a16="http://schemas.microsoft.com/office/drawing/2014/main" id="{B35E22EF-33BF-41C2-84F4-B2B815E2FB6D}"/>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4" name="Rectangle 3">
            <a:extLst>
              <a:ext uri="{FF2B5EF4-FFF2-40B4-BE49-F238E27FC236}">
                <a16:creationId xmlns:a16="http://schemas.microsoft.com/office/drawing/2014/main" id="{E48FFE28-FECE-4786-A60E-4AD7045402A0}"/>
              </a:ext>
            </a:extLst>
          </p:cNvPr>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4">
            <a:extLst>
              <a:ext uri="{FF2B5EF4-FFF2-40B4-BE49-F238E27FC236}">
                <a16:creationId xmlns:a16="http://schemas.microsoft.com/office/drawing/2014/main" id="{6F4F8A37-9926-4C9F-A81F-934766344CC0}"/>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8" name="TextBox 15">
            <a:extLst>
              <a:ext uri="{FF2B5EF4-FFF2-40B4-BE49-F238E27FC236}">
                <a16:creationId xmlns:a16="http://schemas.microsoft.com/office/drawing/2014/main" id="{C12E78C0-96B6-48A3-A63B-942BCF568F78}"/>
              </a:ext>
            </a:extLst>
          </p:cNvPr>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2" name="Rectangle 11">
            <a:extLst>
              <a:ext uri="{FF2B5EF4-FFF2-40B4-BE49-F238E27FC236}">
                <a16:creationId xmlns:a16="http://schemas.microsoft.com/office/drawing/2014/main" id="{0CCD6085-5E5D-457A-BDC6-88F7480BD3CA}"/>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14" name="Picture 4">
            <a:extLst>
              <a:ext uri="{FF2B5EF4-FFF2-40B4-BE49-F238E27FC236}">
                <a16:creationId xmlns:a16="http://schemas.microsoft.com/office/drawing/2014/main" id="{D0A56C8B-1EB2-45A6-A142-5D40F1682E12}"/>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0168930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txBox="1">
            <a:spLocks noChangeArrowheads="1"/>
          </p:cNvSpPr>
          <p:nvPr/>
        </p:nvSpPr>
        <p:spPr bwMode="auto">
          <a:xfrm>
            <a:off x="287016" y="171105"/>
            <a:ext cx="8856984" cy="5819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lnSpc>
                <a:spcPct val="90000"/>
              </a:lnSpc>
              <a:buNone/>
              <a:defRPr/>
            </a:pPr>
            <a:endParaRPr lang="es-ES" sz="2200" kern="0" dirty="0">
              <a:solidFill>
                <a:srgbClr val="000000"/>
              </a:solidFill>
              <a:latin typeface="+mj-lt"/>
              <a:cs typeface="Arial" panose="020B0604020202020204" pitchFamily="34" charset="0"/>
            </a:endParaRPr>
          </a:p>
          <a:p>
            <a:pPr marL="0" indent="0" algn="ctr">
              <a:lnSpc>
                <a:spcPct val="90000"/>
              </a:lnSpc>
              <a:buNone/>
              <a:defRPr/>
            </a:pPr>
            <a:endParaRPr lang="es-ES" sz="2200" kern="0" dirty="0">
              <a:solidFill>
                <a:srgbClr val="000000"/>
              </a:solidFill>
              <a:latin typeface="+mj-lt"/>
              <a:cs typeface="Arial" panose="020B0604020202020204" pitchFamily="34" charset="0"/>
            </a:endParaRPr>
          </a:p>
          <a:p>
            <a:pPr marL="0" indent="0" algn="just">
              <a:lnSpc>
                <a:spcPct val="90000"/>
              </a:lnSpc>
              <a:buNone/>
              <a:defRPr/>
            </a:pPr>
            <a:endParaRPr lang="es-ES" sz="2200" kern="0" dirty="0">
              <a:solidFill>
                <a:srgbClr val="000000"/>
              </a:solidFill>
              <a:latin typeface="+mj-lt"/>
              <a:cs typeface="Arial" panose="020B0604020202020204" pitchFamily="34" charset="0"/>
            </a:endParaRPr>
          </a:p>
          <a:p>
            <a:pPr marL="0" indent="0" algn="ctr">
              <a:lnSpc>
                <a:spcPct val="90000"/>
              </a:lnSpc>
              <a:buNone/>
              <a:defRPr/>
            </a:pPr>
            <a:r>
              <a:rPr lang="es-ES" sz="2200" b="1" kern="0" dirty="0">
                <a:solidFill>
                  <a:srgbClr val="000000"/>
                </a:solidFill>
                <a:latin typeface="+mj-lt"/>
              </a:rPr>
              <a:t>Artículo 14 - Obtención de pruebas</a:t>
            </a:r>
          </a:p>
          <a:p>
            <a:pPr marL="0" indent="0" algn="just">
              <a:buNone/>
            </a:pPr>
            <a:endParaRPr lang="es-ES" sz="2200" dirty="0">
              <a:latin typeface="+mj-lt"/>
              <a:cs typeface="Arial" panose="020B0604020202020204" pitchFamily="34" charset="0"/>
            </a:endParaRPr>
          </a:p>
          <a:p>
            <a:pPr marL="0" indent="0" algn="just">
              <a:buNone/>
            </a:pPr>
            <a:r>
              <a:rPr lang="es-ES" sz="2200" dirty="0">
                <a:latin typeface="+mj-lt"/>
              </a:rPr>
              <a:t>Salvo que se establezca lo contrario en el artículo 21, cada Parte aplicará los poderes y procedimientos mencionados en el párrafo 1 del presente artículo:</a:t>
            </a:r>
          </a:p>
          <a:p>
            <a:pPr marL="0" indent="0" algn="just">
              <a:buNone/>
            </a:pPr>
            <a:endParaRPr lang="es-ES" sz="2200" dirty="0">
              <a:latin typeface="+mj-lt"/>
              <a:cs typeface="Arial" panose="020B0604020202020204" pitchFamily="34" charset="0"/>
            </a:endParaRPr>
          </a:p>
          <a:p>
            <a:pPr marL="0" indent="0" algn="just">
              <a:buNone/>
            </a:pPr>
            <a:r>
              <a:rPr lang="es-ES" sz="2200" dirty="0">
                <a:latin typeface="+mj-lt"/>
              </a:rPr>
              <a:t>a) a los delitos previstos en aplicación de los artículos 2 a 11 del presente Convenio;</a:t>
            </a:r>
            <a:endParaRPr lang="es-ES" sz="2200" dirty="0">
              <a:latin typeface="+mj-lt"/>
              <a:cs typeface="Arial" panose="020B0604020202020204" pitchFamily="34" charset="0"/>
            </a:endParaRPr>
          </a:p>
          <a:p>
            <a:pPr marL="0" indent="0" algn="just">
              <a:buNone/>
            </a:pPr>
            <a:r>
              <a:rPr lang="es-ES" sz="2200" dirty="0">
                <a:latin typeface="+mj-lt"/>
              </a:rPr>
              <a:t> </a:t>
            </a:r>
            <a:endParaRPr lang="es-ES" sz="2200" dirty="0">
              <a:latin typeface="+mj-lt"/>
              <a:cs typeface="Arial" panose="020B0604020202020204" pitchFamily="34" charset="0"/>
            </a:endParaRPr>
          </a:p>
          <a:p>
            <a:pPr marL="0" indent="0" algn="just">
              <a:buNone/>
            </a:pPr>
            <a:r>
              <a:rPr lang="es-ES" sz="2200" dirty="0">
                <a:latin typeface="+mj-lt"/>
              </a:rPr>
              <a:t>b) otros delitos cometidos por medio de un sistema informático; y</a:t>
            </a:r>
            <a:endParaRPr lang="es-ES" sz="2200" dirty="0">
              <a:latin typeface="+mj-lt"/>
              <a:cs typeface="Arial" panose="020B0604020202020204" pitchFamily="34" charset="0"/>
            </a:endParaRPr>
          </a:p>
          <a:p>
            <a:pPr marL="0" indent="0" algn="just">
              <a:buNone/>
            </a:pPr>
            <a:endParaRPr lang="es-ES" sz="2200" dirty="0">
              <a:latin typeface="+mj-lt"/>
              <a:cs typeface="Arial" panose="020B0604020202020204" pitchFamily="34" charset="0"/>
            </a:endParaRPr>
          </a:p>
          <a:p>
            <a:pPr marL="0" indent="0" algn="just">
              <a:buNone/>
            </a:pPr>
            <a:r>
              <a:rPr lang="es-ES" sz="2200" dirty="0">
                <a:latin typeface="+mj-lt"/>
              </a:rPr>
              <a:t>c) la</a:t>
            </a:r>
            <a:r>
              <a:rPr lang="es-ES" sz="2200" b="1" dirty="0">
                <a:solidFill>
                  <a:srgbClr val="FF0000"/>
                </a:solidFill>
                <a:latin typeface="+mj-lt"/>
              </a:rPr>
              <a:t> obtención de pruebas electrónicas de cualquier delito</a:t>
            </a:r>
            <a:r>
              <a:rPr lang="es-ES" sz="2200" dirty="0">
                <a:latin typeface="+mj-lt"/>
              </a:rPr>
              <a:t>.</a:t>
            </a:r>
            <a:endParaRPr lang="es-ES" sz="2200" dirty="0">
              <a:latin typeface="+mj-lt"/>
              <a:cs typeface="Arial" panose="020B0604020202020204" pitchFamily="34" charset="0"/>
            </a:endParaRPr>
          </a:p>
        </p:txBody>
      </p:sp>
      <p:sp>
        <p:nvSpPr>
          <p:cNvPr id="2" name="Rectangle 4">
            <a:extLst>
              <a:ext uri="{FF2B5EF4-FFF2-40B4-BE49-F238E27FC236}">
                <a16:creationId xmlns:a16="http://schemas.microsoft.com/office/drawing/2014/main" id="{B35E22EF-33BF-41C2-84F4-B2B815E2FB6D}"/>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4" name="Rectangle 3">
            <a:extLst>
              <a:ext uri="{FF2B5EF4-FFF2-40B4-BE49-F238E27FC236}">
                <a16:creationId xmlns:a16="http://schemas.microsoft.com/office/drawing/2014/main" id="{E48FFE28-FECE-4786-A60E-4AD7045402A0}"/>
              </a:ext>
            </a:extLst>
          </p:cNvPr>
          <p:cNvSpPr/>
          <p:nvPr/>
        </p:nvSpPr>
        <p:spPr>
          <a:xfrm>
            <a:off x="-36512"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4">
            <a:extLst>
              <a:ext uri="{FF2B5EF4-FFF2-40B4-BE49-F238E27FC236}">
                <a16:creationId xmlns:a16="http://schemas.microsoft.com/office/drawing/2014/main" id="{6F4F8A37-9926-4C9F-A81F-934766344CC0}"/>
              </a:ext>
            </a:extLst>
          </p:cNvPr>
          <p:cNvSpPr>
            <a:spLocks noChangeArrowheads="1"/>
          </p:cNvSpPr>
          <p:nvPr/>
        </p:nvSpPr>
        <p:spPr bwMode="auto">
          <a:xfrm>
            <a:off x="2"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sz="1800"/>
          </a:p>
        </p:txBody>
      </p:sp>
      <p:sp>
        <p:nvSpPr>
          <p:cNvPr id="8" name="TextBox 15">
            <a:extLst>
              <a:ext uri="{FF2B5EF4-FFF2-40B4-BE49-F238E27FC236}">
                <a16:creationId xmlns:a16="http://schemas.microsoft.com/office/drawing/2014/main" id="{C12E78C0-96B6-48A3-A63B-942BCF568F78}"/>
              </a:ext>
            </a:extLst>
          </p:cNvPr>
          <p:cNvSpPr txBox="1">
            <a:spLocks noChangeArrowheads="1"/>
          </p:cNvSpPr>
          <p:nvPr/>
        </p:nvSpPr>
        <p:spPr bwMode="auto">
          <a:xfrm>
            <a:off x="1258888" y="179392"/>
            <a:ext cx="7777162"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FontTx/>
              <a:buNone/>
            </a:pPr>
            <a:r>
              <a:rPr lang="es-ES" sz="3100" b="1" dirty="0">
                <a:solidFill>
                  <a:schemeClr val="bg1"/>
                </a:solidFill>
                <a:latin typeface="Verdana" panose="020B0604030504040204" pitchFamily="34" charset="0"/>
              </a:rPr>
              <a:t>Realidad </a:t>
            </a:r>
          </a:p>
        </p:txBody>
      </p:sp>
      <p:sp>
        <p:nvSpPr>
          <p:cNvPr id="12" name="Rectangle 11">
            <a:extLst>
              <a:ext uri="{FF2B5EF4-FFF2-40B4-BE49-F238E27FC236}">
                <a16:creationId xmlns:a16="http://schemas.microsoft.com/office/drawing/2014/main" id="{0CCD6085-5E5D-457A-BDC6-88F7480BD3CA}"/>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pic>
        <p:nvPicPr>
          <p:cNvPr id="14" name="Picture 4">
            <a:extLst>
              <a:ext uri="{FF2B5EF4-FFF2-40B4-BE49-F238E27FC236}">
                <a16:creationId xmlns:a16="http://schemas.microsoft.com/office/drawing/2014/main" id="{D0A56C8B-1EB2-45A6-A142-5D40F1682E12}"/>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7687045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7" name="Rectangle 6"/>
          <p:cNvSpPr/>
          <p:nvPr/>
        </p:nvSpPr>
        <p:spPr>
          <a:xfrm>
            <a:off x="7937" y="-26988"/>
            <a:ext cx="913606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b="1" dirty="0">
                <a:solidFill>
                  <a:schemeClr val="bg1"/>
                </a:solidFill>
                <a:latin typeface="Verdana" charset="0"/>
              </a:rPr>
              <a:t>Objetivos de la sesión</a:t>
            </a:r>
            <a:endParaRPr lang="es-ES" sz="2000" b="1" dirty="0">
              <a:solidFill>
                <a:schemeClr val="bg1"/>
              </a:solidFill>
              <a:latin typeface="Verdana" charset="0"/>
              <a:cs typeface="Verdana" charset="0"/>
            </a:endParaRPr>
          </a:p>
        </p:txBody>
      </p:sp>
      <p:pic>
        <p:nvPicPr>
          <p:cNvPr id="53252"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3254" name="Rectangle 11"/>
          <p:cNvSpPr>
            <a:spLocks noChangeArrowheads="1"/>
          </p:cNvSpPr>
          <p:nvPr/>
        </p:nvSpPr>
        <p:spPr bwMode="auto">
          <a:xfrm>
            <a:off x="7937" y="6581001"/>
            <a:ext cx="924458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s-ES" sz="1200" b="1" dirty="0">
                <a:solidFill>
                  <a:srgbClr val="FFFFFF"/>
                </a:solidFill>
                <a:latin typeface="Verdana" charset="0"/>
              </a:rPr>
              <a:t>www.coe.int/cybercrime</a:t>
            </a:r>
            <a:r>
              <a:rPr lang="en-US" sz="1200" b="1" dirty="0">
                <a:solidFill>
                  <a:srgbClr val="FFFFFF"/>
                </a:solidFill>
                <a:latin typeface="Verdana" charset="0"/>
              </a:rPr>
              <a:t>						</a:t>
            </a: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323528" y="1340767"/>
            <a:ext cx="8712522" cy="5240233"/>
          </a:xfrm>
        </p:spPr>
        <p:txBody>
          <a:bodyPr>
            <a:normAutofit/>
          </a:bodyPr>
          <a:lstStyle/>
          <a:p>
            <a:pPr marL="0" indent="0" algn="just">
              <a:buNone/>
            </a:pPr>
            <a:r>
              <a:rPr lang="es-ES" dirty="0">
                <a:latin typeface="Verdana" panose="020B0604030504040204" pitchFamily="34" charset="0"/>
              </a:rPr>
              <a:t>Al final de la lección los alumnos podrán:</a:t>
            </a:r>
          </a:p>
          <a:p>
            <a:pPr algn="just"/>
            <a:r>
              <a:rPr lang="es-ES" sz="2800" dirty="0">
                <a:latin typeface="Verdana" panose="020B0604030504040204" pitchFamily="34" charset="0"/>
              </a:rPr>
              <a:t>Comprender el ámbito de aplicación del Convenio de Budapest</a:t>
            </a:r>
          </a:p>
          <a:p>
            <a:pPr algn="just"/>
            <a:r>
              <a:rPr lang="es-ES" sz="2800" dirty="0">
                <a:latin typeface="Verdana" panose="020B0604030504040204" pitchFamily="34" charset="0"/>
              </a:rPr>
              <a:t>Conocer el número de miembros de la Convención de Budapest </a:t>
            </a:r>
          </a:p>
          <a:p>
            <a:pPr algn="just"/>
            <a:r>
              <a:rPr lang="es-ES" sz="2800" dirty="0">
                <a:latin typeface="Verdana" panose="020B0604030504040204" pitchFamily="34" charset="0"/>
              </a:rPr>
              <a:t>Reconocer los fundamentos de un tratado en materia de ciberdelincuencia </a:t>
            </a:r>
          </a:p>
          <a:p>
            <a:pPr algn="just"/>
            <a:r>
              <a:rPr lang="es-ES" sz="2800" dirty="0">
                <a:latin typeface="Verdana" panose="020B0604030504040204" pitchFamily="34" charset="0"/>
              </a:rPr>
              <a:t>Comprender los beneficios del Convenio de Budapest y abordar los conceptos erróneos más comunes sobre este.</a:t>
            </a:r>
            <a:endParaRPr lang="es-ES"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12555356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a:extLst>
              <a:ext uri="{FF2B5EF4-FFF2-40B4-BE49-F238E27FC236}">
                <a16:creationId xmlns:a16="http://schemas.microsoft.com/office/drawing/2014/main" id="{EDF64B36-81D9-458A-A194-0F302FFF98F0}"/>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spAutoFit/>
          </a:bodyPr>
          <a:lstStyle/>
          <a:p>
            <a:pPr eaLnBrk="1" hangingPunct="1">
              <a:defRPr/>
            </a:pPr>
            <a:endParaRPr lang="en-GB" dirty="0">
              <a:latin typeface="Calibri" charset="0"/>
              <a:ea typeface="ＭＳ Ｐゴシック" charset="0"/>
            </a:endParaRPr>
          </a:p>
        </p:txBody>
      </p:sp>
      <p:sp>
        <p:nvSpPr>
          <p:cNvPr id="12" name="Rectangle 11">
            <a:extLst>
              <a:ext uri="{FF2B5EF4-FFF2-40B4-BE49-F238E27FC236}">
                <a16:creationId xmlns:a16="http://schemas.microsoft.com/office/drawing/2014/main" id="{F2E812E5-70E7-496A-A514-625E50D09C58}"/>
              </a:ext>
            </a:extLst>
          </p:cNvPr>
          <p:cNvSpPr/>
          <p:nvPr/>
        </p:nvSpPr>
        <p:spPr>
          <a:xfrm>
            <a:off x="-36513"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2" name="Picture 4">
            <a:extLst>
              <a:ext uri="{FF2B5EF4-FFF2-40B4-BE49-F238E27FC236}">
                <a16:creationId xmlns:a16="http://schemas.microsoft.com/office/drawing/2014/main" id="{15364E51-4F34-4DA1-8843-ADA973D0B8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22225"/>
            <a:ext cx="1322388"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53" name="TextBox 13">
            <a:extLst>
              <a:ext uri="{FF2B5EF4-FFF2-40B4-BE49-F238E27FC236}">
                <a16:creationId xmlns:a16="http://schemas.microsoft.com/office/drawing/2014/main" id="{033C52F9-475F-47F5-884A-9BD06B891C6A}"/>
              </a:ext>
            </a:extLst>
          </p:cNvPr>
          <p:cNvSpPr txBox="1">
            <a:spLocks noChangeArrowheads="1"/>
          </p:cNvSpPr>
          <p:nvPr/>
        </p:nvSpPr>
        <p:spPr bwMode="auto">
          <a:xfrm>
            <a:off x="1258888" y="-33338"/>
            <a:ext cx="410527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s-ES" altLang="en-US" b="1" dirty="0">
                <a:solidFill>
                  <a:schemeClr val="bg1"/>
                </a:solidFill>
                <a:latin typeface="Arial Narrow" panose="020B0606020202030204" pitchFamily="34" charset="0"/>
              </a:rPr>
              <a:t>GLACY+ </a:t>
            </a:r>
          </a:p>
          <a:p>
            <a:pPr eaLnBrk="1" hangingPunct="1">
              <a:spcBef>
                <a:spcPct val="0"/>
              </a:spcBef>
              <a:buFontTx/>
              <a:buNone/>
            </a:pPr>
            <a:r>
              <a:rPr lang="es-ES" altLang="en-US" sz="1600" b="1" dirty="0">
                <a:solidFill>
                  <a:schemeClr val="bg1"/>
                </a:solidFill>
                <a:latin typeface="Arial Narrow" panose="020B0606020202030204" pitchFamily="34" charset="0"/>
              </a:rPr>
              <a:t>Acción Global Extendida contra la Ciberdelincuencia</a:t>
            </a:r>
          </a:p>
          <a:p>
            <a:pPr eaLnBrk="1" hangingPunct="1">
              <a:spcBef>
                <a:spcPct val="0"/>
              </a:spcBef>
              <a:buFontTx/>
              <a:buNone/>
            </a:pPr>
            <a:r>
              <a:rPr lang="es-ES" altLang="en-US" sz="1600" b="1" dirty="0">
                <a:solidFill>
                  <a:schemeClr val="bg1"/>
                </a:solidFill>
                <a:latin typeface="Arial Narrow" panose="020B0606020202030204" pitchFamily="34" charset="0"/>
              </a:rPr>
              <a:t>Action globale sur la cybercriminalité</a:t>
            </a:r>
            <a:r>
              <a:rPr lang="es-ES"/>
              <a:t> </a:t>
            </a:r>
            <a:r>
              <a:rPr lang="es-ES" altLang="en-US" sz="1600" b="1" dirty="0">
                <a:solidFill>
                  <a:schemeClr val="bg1"/>
                </a:solidFill>
                <a:latin typeface="Arial Narrow" panose="020B0606020202030204" pitchFamily="34" charset="0"/>
              </a:rPr>
              <a:t>elargie</a:t>
            </a:r>
          </a:p>
        </p:txBody>
      </p:sp>
      <p:pic>
        <p:nvPicPr>
          <p:cNvPr id="2054" name="Picture 8">
            <a:extLst>
              <a:ext uri="{FF2B5EF4-FFF2-40B4-BE49-F238E27FC236}">
                <a16:creationId xmlns:a16="http://schemas.microsoft.com/office/drawing/2014/main" id="{B2A2B581-F8BC-48D4-AF7E-AAF0CE808C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88913"/>
            <a:ext cx="4087813"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4C53FF83-4B1D-4AE3-8AD4-F83CA631845F}"/>
              </a:ext>
            </a:extLst>
          </p:cNvPr>
          <p:cNvSpPr/>
          <p:nvPr/>
        </p:nvSpPr>
        <p:spPr>
          <a:xfrm>
            <a:off x="-34925" y="6588125"/>
            <a:ext cx="9215438" cy="296863"/>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56" name="Rectangle 11">
            <a:extLst>
              <a:ext uri="{FF2B5EF4-FFF2-40B4-BE49-F238E27FC236}">
                <a16:creationId xmlns:a16="http://schemas.microsoft.com/office/drawing/2014/main" id="{88C73A7D-5780-471E-8BE6-4A42E697E15C}"/>
              </a:ext>
            </a:extLst>
          </p:cNvPr>
          <p:cNvSpPr>
            <a:spLocks noChangeArrowheads="1"/>
          </p:cNvSpPr>
          <p:nvPr/>
        </p:nvSpPr>
        <p:spPr bwMode="auto">
          <a:xfrm>
            <a:off x="7938" y="6597650"/>
            <a:ext cx="91360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s-ES" altLang="en-US" sz="1200" b="1">
                <a:solidFill>
                  <a:srgbClr val="FFFFFF"/>
                </a:solidFill>
                <a:latin typeface="Verdana" panose="020B0604030504040204" pitchFamily="34" charset="0"/>
              </a:rPr>
              <a:t>www.coe.int/cybercrime</a:t>
            </a:r>
            <a:r>
              <a:rPr lang="en-US" altLang="en-US" sz="1200" b="1">
                <a:solidFill>
                  <a:srgbClr val="FFFFFF"/>
                </a:solidFill>
                <a:latin typeface="Verdana" panose="020B0604030504040204" pitchFamily="34" charset="0"/>
              </a:rPr>
              <a:t>						</a:t>
            </a:r>
            <a:r>
              <a:rPr lang="es-ES" altLang="en-US" sz="1200" b="1">
                <a:solidFill>
                  <a:srgbClr val="FFFFFF"/>
                </a:solidFill>
                <a:latin typeface="Verdana" panose="020B0604030504040204" pitchFamily="34" charset="0"/>
              </a:rPr>
              <a:t>                        - </a:t>
            </a:r>
            <a:fld id="{B15B3F00-50C3-4AA7-B2CA-0E1FD701D3C5}" type="slidenum">
              <a:rPr lang="en-US" altLang="en-US" sz="1200" b="1">
                <a:solidFill>
                  <a:srgbClr val="FFFFFF"/>
                </a:solidFill>
                <a:latin typeface="Verdana" panose="020B0604030504040204" pitchFamily="34" charset="0"/>
              </a:rPr>
              <a:pPr>
                <a:spcBef>
                  <a:spcPct val="0"/>
                </a:spcBef>
                <a:buFontTx/>
                <a:buNone/>
              </a:pPr>
              <a:t>72</a:t>
            </a:fld>
            <a:r>
              <a:rPr lang="es-ES" altLang="en-US" sz="1200" b="1">
                <a:solidFill>
                  <a:srgbClr val="FFFFFF"/>
                </a:solidFill>
                <a:latin typeface="Verdana" panose="020B0604030504040204" pitchFamily="34" charset="0"/>
              </a:rPr>
              <a:t> -</a:t>
            </a:r>
          </a:p>
        </p:txBody>
      </p:sp>
      <p:sp>
        <p:nvSpPr>
          <p:cNvPr id="2057" name="Rectangle 2">
            <a:extLst>
              <a:ext uri="{FF2B5EF4-FFF2-40B4-BE49-F238E27FC236}">
                <a16:creationId xmlns:a16="http://schemas.microsoft.com/office/drawing/2014/main" id="{D192EA30-54CE-4062-B518-E86D1D7BEC69}"/>
              </a:ext>
            </a:extLst>
          </p:cNvPr>
          <p:cNvSpPr>
            <a:spLocks noChangeArrowheads="1"/>
          </p:cNvSpPr>
          <p:nvPr/>
        </p:nvSpPr>
        <p:spPr bwMode="auto">
          <a:xfrm>
            <a:off x="290513" y="2352650"/>
            <a:ext cx="8599487"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3600" b="1" dirty="0">
                <a:latin typeface="Verdana" panose="020B0604030504040204" pitchFamily="34" charset="0"/>
              </a:rPr>
              <a:t>Gracias</a:t>
            </a:r>
            <a:endParaRPr lang="es-ES" altLang="en-US" sz="16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r>
              <a:rPr lang="es-ES" altLang="en-US" sz="1800" b="1" dirty="0">
                <a:latin typeface="Verdana" panose="020B0604030504040204" pitchFamily="34" charset="0"/>
              </a:rPr>
              <a:t>Xxxxx XXXXXXXX</a:t>
            </a:r>
          </a:p>
          <a:p>
            <a:pPr algn="ctr" eaLnBrk="1" hangingPunct="1">
              <a:spcBef>
                <a:spcPct val="0"/>
              </a:spcBef>
              <a:buFontTx/>
              <a:buNone/>
            </a:pPr>
            <a:endParaRPr lang="es-ES" altLang="en-US" sz="600" dirty="0">
              <a:latin typeface="Verdana" panose="020B0604030504040204" pitchFamily="34" charset="0"/>
            </a:endParaRPr>
          </a:p>
          <a:p>
            <a:pPr algn="ctr" eaLnBrk="1" hangingPunct="1">
              <a:spcBef>
                <a:spcPct val="0"/>
              </a:spcBef>
              <a:buFontTx/>
              <a:buNone/>
            </a:pPr>
            <a:r>
              <a:rPr lang="es-ES" altLang="en-US" sz="1400" i="1" dirty="0">
                <a:latin typeface="Verdana" panose="020B0604030504040204" pitchFamily="34" charset="0"/>
              </a:rPr>
              <a:t>Consejo de Europa</a:t>
            </a:r>
          </a:p>
          <a:p>
            <a:pPr algn="ctr" eaLnBrk="1" hangingPunct="1">
              <a:spcBef>
                <a:spcPct val="0"/>
              </a:spcBef>
              <a:buFontTx/>
              <a:buNone/>
            </a:pPr>
            <a:endParaRPr lang="es-ES" altLang="en-US" sz="1400" b="1" dirty="0">
              <a:solidFill>
                <a:srgbClr val="2F618F"/>
              </a:solidFill>
              <a:latin typeface="Verdana" panose="020B0604030504040204" pitchFamily="34" charset="0"/>
            </a:endParaRPr>
          </a:p>
          <a:p>
            <a:pPr algn="ctr" eaLnBrk="1" hangingPunct="1">
              <a:spcBef>
                <a:spcPct val="0"/>
              </a:spcBef>
              <a:buFontTx/>
              <a:buNone/>
            </a:pPr>
            <a:r>
              <a:rPr lang="es-ES" altLang="en-US" sz="1200" b="1" dirty="0">
                <a:solidFill>
                  <a:srgbClr val="2F618F"/>
                </a:solidFill>
                <a:latin typeface="Verdana" panose="020B0604030504040204" pitchFamily="34" charset="0"/>
              </a:rPr>
              <a:t>correo electrónico</a:t>
            </a: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endParaRPr lang="es-ES" altLang="en-US" sz="1400" b="1" dirty="0">
              <a:latin typeface="Verdana" panose="020B0604030504040204" pitchFamily="34" charset="0"/>
            </a:endParaRPr>
          </a:p>
          <a:p>
            <a:pPr algn="ctr" eaLnBrk="1" hangingPunct="1">
              <a:spcBef>
                <a:spcPct val="0"/>
              </a:spcBef>
              <a:buFontTx/>
              <a:buNone/>
            </a:pPr>
            <a:r>
              <a:rPr lang="es-ES" altLang="en-US" sz="1600" b="1" dirty="0">
                <a:latin typeface="Verdana" panose="020B0604030504040204" pitchFamily="34" charset="0"/>
              </a:rPr>
              <a:t>DD Mes AAAA</a:t>
            </a:r>
          </a:p>
        </p:txBody>
      </p:sp>
      <p:sp>
        <p:nvSpPr>
          <p:cNvPr id="10" name="Rectangle 2">
            <a:extLst>
              <a:ext uri="{FF2B5EF4-FFF2-40B4-BE49-F238E27FC236}">
                <a16:creationId xmlns:a16="http://schemas.microsoft.com/office/drawing/2014/main" id="{DF1503B2-B0B3-4330-9439-3D5954CA1625}"/>
              </a:ext>
            </a:extLst>
          </p:cNvPr>
          <p:cNvSpPr>
            <a:spLocks noChangeArrowheads="1"/>
          </p:cNvSpPr>
          <p:nvPr/>
        </p:nvSpPr>
        <p:spPr bwMode="auto">
          <a:xfrm>
            <a:off x="365125" y="1177588"/>
            <a:ext cx="85994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1400" b="1" dirty="0">
                <a:latin typeface="Verdana" panose="020B0604030504040204" pitchFamily="34" charset="0"/>
              </a:rPr>
              <a:t>Curso introductorio de formación judicial sobre ciberdelincuencia y pruebas electrónicas</a:t>
            </a:r>
            <a:endParaRPr lang="es-ES" altLang="en-US" sz="1400" i="1" dirty="0">
              <a:latin typeface="Verdana" panose="020B0604030504040204" pitchFamily="34" charset="0"/>
            </a:endParaRPr>
          </a:p>
        </p:txBody>
      </p:sp>
    </p:spTree>
    <p:extLst>
      <p:ext uri="{BB962C8B-B14F-4D97-AF65-F5344CB8AC3E}">
        <p14:creationId xmlns:p14="http://schemas.microsoft.com/office/powerpoint/2010/main" val="10643097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46366</TotalTime>
  <Words>14367</Words>
  <Application>Microsoft Office PowerPoint</Application>
  <PresentationFormat>Presentación en pantalla (4:3)</PresentationFormat>
  <Paragraphs>1184</Paragraphs>
  <Slides>72</Slides>
  <Notes>71</Notes>
  <HiddenSlides>0</HiddenSlides>
  <MMClips>1</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72</vt:i4>
      </vt:variant>
    </vt:vector>
  </HeadingPairs>
  <TitlesOfParts>
    <vt:vector size="80" baseType="lpstr">
      <vt:lpstr>Arial</vt:lpstr>
      <vt:lpstr>Arial Narrow</vt:lpstr>
      <vt:lpstr>Calibri</vt:lpstr>
      <vt:lpstr>Open Sans</vt:lpstr>
      <vt:lpstr>Times New Roman</vt:lpstr>
      <vt:lpstr>Verdana</vt:lpstr>
      <vt:lpstr>Wingdings</vt:lpstr>
      <vt:lpstr>Office Theme</vt:lpstr>
      <vt:lpstr>Presentación de PowerPoint</vt:lpstr>
      <vt:lpstr>Presentación de PowerPoint</vt:lpstr>
      <vt:lpstr>Presentación de PowerPoint</vt:lpstr>
      <vt:lpstr>Presentación de PowerPoint</vt:lpstr>
      <vt:lpstr>Ámbito de aplicación y alcance del Convenio de Budapest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FUNDAMENTOS DE UN TRATADO SOBRE CIBERDELINCUENCIA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BENEFICIOS del Convenio de Budapest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DESMONTANDO MITOS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Council of Europe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matteo</dc:creator>
  <cp:lastModifiedBy>Javier Torres</cp:lastModifiedBy>
  <cp:revision>1183</cp:revision>
  <cp:lastPrinted>2016-05-18T07:38:13Z</cp:lastPrinted>
  <dcterms:created xsi:type="dcterms:W3CDTF">2013-06-24T06:40:18Z</dcterms:created>
  <dcterms:modified xsi:type="dcterms:W3CDTF">2021-07-14T17:08:19Z</dcterms:modified>
</cp:coreProperties>
</file>