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0" r:id="rId1"/>
  </p:sldMasterIdLst>
  <p:notesMasterIdLst>
    <p:notesMasterId r:id="rId63"/>
  </p:notesMasterIdLst>
  <p:sldIdLst>
    <p:sldId id="355" r:id="rId2"/>
    <p:sldId id="567" r:id="rId3"/>
    <p:sldId id="568" r:id="rId4"/>
    <p:sldId id="569" r:id="rId5"/>
    <p:sldId id="570" r:id="rId6"/>
    <p:sldId id="571" r:id="rId7"/>
    <p:sldId id="573" r:id="rId8"/>
    <p:sldId id="747" r:id="rId9"/>
    <p:sldId id="748" r:id="rId10"/>
    <p:sldId id="749" r:id="rId11"/>
    <p:sldId id="750" r:id="rId12"/>
    <p:sldId id="770" r:id="rId13"/>
    <p:sldId id="751" r:id="rId14"/>
    <p:sldId id="780" r:id="rId15"/>
    <p:sldId id="781" r:id="rId16"/>
    <p:sldId id="263" r:id="rId17"/>
    <p:sldId id="587" r:id="rId18"/>
    <p:sldId id="588" r:id="rId19"/>
    <p:sldId id="356" r:id="rId20"/>
    <p:sldId id="357" r:id="rId21"/>
    <p:sldId id="584" r:id="rId22"/>
    <p:sldId id="585" r:id="rId23"/>
    <p:sldId id="782" r:id="rId24"/>
    <p:sldId id="590" r:id="rId25"/>
    <p:sldId id="737" r:id="rId26"/>
    <p:sldId id="738" r:id="rId27"/>
    <p:sldId id="739" r:id="rId28"/>
    <p:sldId id="771" r:id="rId29"/>
    <p:sldId id="734" r:id="rId30"/>
    <p:sldId id="735" r:id="rId31"/>
    <p:sldId id="772" r:id="rId32"/>
    <p:sldId id="736" r:id="rId33"/>
    <p:sldId id="741" r:id="rId34"/>
    <p:sldId id="742" r:id="rId35"/>
    <p:sldId id="743" r:id="rId36"/>
    <p:sldId id="773" r:id="rId37"/>
    <p:sldId id="783" r:id="rId38"/>
    <p:sldId id="752" r:id="rId39"/>
    <p:sldId id="753" r:id="rId40"/>
    <p:sldId id="754" r:id="rId41"/>
    <p:sldId id="755" r:id="rId42"/>
    <p:sldId id="774" r:id="rId43"/>
    <p:sldId id="757" r:id="rId44"/>
    <p:sldId id="758" r:id="rId45"/>
    <p:sldId id="775" r:id="rId46"/>
    <p:sldId id="760" r:id="rId47"/>
    <p:sldId id="761" r:id="rId48"/>
    <p:sldId id="776" r:id="rId49"/>
    <p:sldId id="763" r:id="rId50"/>
    <p:sldId id="777" r:id="rId51"/>
    <p:sldId id="785" r:id="rId52"/>
    <p:sldId id="765" r:id="rId53"/>
    <p:sldId id="766" r:id="rId54"/>
    <p:sldId id="778" r:id="rId55"/>
    <p:sldId id="767" r:id="rId56"/>
    <p:sldId id="768" r:id="rId57"/>
    <p:sldId id="779" r:id="rId58"/>
    <p:sldId id="784" r:id="rId59"/>
    <p:sldId id="616" r:id="rId60"/>
    <p:sldId id="787" r:id="rId61"/>
    <p:sldId id="786" r:id="rId62"/>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Title" id="{2CD8423E-0CCD-48E0-A715-3EC094151D76}">
          <p14:sldIdLst>
            <p14:sldId id="355"/>
          </p14:sldIdLst>
        </p14:section>
        <p14:section name="Introduction" id="{DEED0A68-EF9C-4733-ADAA-766A859E58BB}">
          <p14:sldIdLst>
            <p14:sldId id="567"/>
            <p14:sldId id="568"/>
          </p14:sldIdLst>
        </p14:section>
        <p14:section name="Section 1" id="{1F767E79-2A4A-4837-8114-C2475E36F49A}">
          <p14:sldIdLst>
            <p14:sldId id="569"/>
            <p14:sldId id="570"/>
            <p14:sldId id="571"/>
            <p14:sldId id="573"/>
            <p14:sldId id="747"/>
            <p14:sldId id="748"/>
            <p14:sldId id="749"/>
            <p14:sldId id="750"/>
            <p14:sldId id="770"/>
            <p14:sldId id="751"/>
            <p14:sldId id="780"/>
            <p14:sldId id="781"/>
            <p14:sldId id="263"/>
          </p14:sldIdLst>
        </p14:section>
        <p14:section name="Section 2" id="{892BF753-DF49-4689-9CE1-D4C545F1375F}">
          <p14:sldIdLst>
            <p14:sldId id="587"/>
            <p14:sldId id="588"/>
            <p14:sldId id="356"/>
            <p14:sldId id="357"/>
            <p14:sldId id="584"/>
            <p14:sldId id="585"/>
            <p14:sldId id="782"/>
          </p14:sldIdLst>
        </p14:section>
        <p14:section name="Section 3" id="{5AFCBE4C-7AC2-4AB5-A2A2-EA953BE29FEB}">
          <p14:sldIdLst>
            <p14:sldId id="590"/>
            <p14:sldId id="737"/>
            <p14:sldId id="738"/>
            <p14:sldId id="739"/>
            <p14:sldId id="771"/>
            <p14:sldId id="734"/>
            <p14:sldId id="735"/>
            <p14:sldId id="772"/>
            <p14:sldId id="736"/>
            <p14:sldId id="741"/>
            <p14:sldId id="742"/>
            <p14:sldId id="743"/>
            <p14:sldId id="773"/>
            <p14:sldId id="783"/>
          </p14:sldIdLst>
        </p14:section>
        <p14:section name="Section 4" id="{42AB9B2C-602D-4C4D-9B15-02487831F694}">
          <p14:sldIdLst>
            <p14:sldId id="752"/>
            <p14:sldId id="753"/>
            <p14:sldId id="754"/>
            <p14:sldId id="755"/>
            <p14:sldId id="774"/>
            <p14:sldId id="757"/>
            <p14:sldId id="758"/>
            <p14:sldId id="775"/>
            <p14:sldId id="760"/>
            <p14:sldId id="761"/>
            <p14:sldId id="776"/>
            <p14:sldId id="763"/>
            <p14:sldId id="777"/>
            <p14:sldId id="785"/>
            <p14:sldId id="765"/>
            <p14:sldId id="766"/>
            <p14:sldId id="778"/>
            <p14:sldId id="767"/>
            <p14:sldId id="768"/>
            <p14:sldId id="779"/>
            <p14:sldId id="784"/>
          </p14:sldIdLst>
        </p14:section>
        <p14:section name="Section 5" id="{67F623D0-C5EF-430D-958D-01C4D44E7904}">
          <p14:sldIdLst>
            <p14:sldId id="616"/>
            <p14:sldId id="787"/>
            <p14:sldId id="786"/>
          </p14:sldIdLst>
        </p14:section>
        <p14:section name="Conclusions" id="{AD901706-933A-4282-831D-2F305081F9D7}">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CANDREA Andrei-Stefan" initials="CA" lastIdx="8" clrIdx="0">
    <p:extLst>
      <p:ext uri="{19B8F6BF-5375-455C-9EA6-DF929625EA0E}">
        <p15:presenceInfo xmlns:p15="http://schemas.microsoft.com/office/powerpoint/2012/main" userId="S::Andrei-Stefan.CANDREA@coe.int::076b47cf-5c95-4213-8990-00bd8775d9c0"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1A6B8"/>
    <a:srgbClr val="2F618F"/>
    <a:srgbClr val="4B6A90"/>
    <a:srgbClr val="91BE9E"/>
    <a:srgbClr val="0E3D8A"/>
    <a:srgbClr val="0E419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66042" autoAdjust="0"/>
  </p:normalViewPr>
  <p:slideViewPr>
    <p:cSldViewPr snapToGrid="0">
      <p:cViewPr>
        <p:scale>
          <a:sx n="50" d="100"/>
          <a:sy n="50" d="100"/>
        </p:scale>
        <p:origin x="2371" y="192"/>
      </p:cViewPr>
      <p:guideLst/>
    </p:cSldViewPr>
  </p:slideViewPr>
  <p:notesTextViewPr>
    <p:cViewPr>
      <p:scale>
        <a:sx n="1" d="1"/>
        <a:sy n="1" d="1"/>
      </p:scale>
      <p:origin x="0" y="0"/>
    </p:cViewPr>
  </p:notesTextViewPr>
  <p:notesViewPr>
    <p:cSldViewPr snapToGrid="0">
      <p:cViewPr>
        <p:scale>
          <a:sx n="75" d="100"/>
          <a:sy n="75" d="100"/>
        </p:scale>
        <p:origin x="2760" y="-1234"/>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notesMaster" Target="notesMasters/notesMaster1.xml"/><Relationship Id="rId68"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commentAuthors" Target="commentAuthor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A3209E3-5BD1-479D-9A9D-EC950BFB9D49}" type="doc">
      <dgm:prSet loTypeId="urn:microsoft.com/office/officeart/2005/8/layout/chevron1" loCatId="process" qsTypeId="urn:microsoft.com/office/officeart/2005/8/quickstyle/simple1" qsCatId="simple" csTypeId="urn:microsoft.com/office/officeart/2005/8/colors/accent1_2" csCatId="accent1" phldr="1"/>
      <dgm:spPr/>
    </dgm:pt>
    <dgm:pt modelId="{3FAEE33B-CCEB-485C-AC5B-67735DE8D9C7}">
      <dgm:prSet phldrT="[Text]" custT="1"/>
      <dgm:spPr>
        <a:solidFill>
          <a:srgbClr val="2F618F"/>
        </a:solidFill>
      </dgm:spPr>
      <dgm:t>
        <a:bodyPr/>
        <a:lstStyle/>
        <a:p>
          <a:r>
            <a:rPr lang="en-US" sz="1800" dirty="0"/>
            <a:t>Toda la </a:t>
          </a:r>
          <a:r>
            <a:rPr lang="en-US" sz="1800" dirty="0" err="1"/>
            <a:t>asistencia</a:t>
          </a:r>
          <a:r>
            <a:rPr lang="en-US" sz="1800" dirty="0"/>
            <a:t> </a:t>
          </a:r>
          <a:r>
            <a:rPr lang="en-US" sz="1800" dirty="0" err="1"/>
            <a:t>jurídica</a:t>
          </a:r>
          <a:r>
            <a:rPr lang="en-US" sz="1800" dirty="0"/>
            <a:t> </a:t>
          </a:r>
          <a:r>
            <a:rPr lang="en-US" sz="1800" dirty="0" err="1"/>
            <a:t>mutua</a:t>
          </a:r>
          <a:r>
            <a:rPr lang="en-US" sz="1800" dirty="0"/>
            <a:t> </a:t>
          </a:r>
          <a:r>
            <a:rPr lang="en-US" sz="1800" dirty="0" err="1"/>
            <a:t>posible</a:t>
          </a:r>
          <a:endParaRPr lang="es-ES" sz="1800" dirty="0"/>
        </a:p>
      </dgm:t>
    </dgm:pt>
    <dgm:pt modelId="{374BB377-0977-4117-820D-8FADA24B61DC}" type="parTrans" cxnId="{D6EFF1A9-2DA5-4411-BB31-74A280F97207}">
      <dgm:prSet/>
      <dgm:spPr/>
      <dgm:t>
        <a:bodyPr/>
        <a:lstStyle/>
        <a:p>
          <a:endParaRPr lang="en-GB"/>
        </a:p>
      </dgm:t>
    </dgm:pt>
    <dgm:pt modelId="{72FE9C1E-FAC2-4ED4-8DFE-515903A299CB}" type="sibTrans" cxnId="{D6EFF1A9-2DA5-4411-BB31-74A280F97207}">
      <dgm:prSet/>
      <dgm:spPr/>
      <dgm:t>
        <a:bodyPr/>
        <a:lstStyle/>
        <a:p>
          <a:endParaRPr lang="en-GB"/>
        </a:p>
      </dgm:t>
    </dgm:pt>
    <dgm:pt modelId="{38020291-BF5A-4F3A-95D7-FA81D27566E6}">
      <dgm:prSet phldrT="[Text]" custT="1"/>
      <dgm:spPr>
        <a:solidFill>
          <a:srgbClr val="2F618F"/>
        </a:solidFill>
      </dgm:spPr>
      <dgm:t>
        <a:bodyPr/>
        <a:lstStyle/>
        <a:p>
          <a:r>
            <a:rPr lang="en-US" sz="2800" dirty="0"/>
            <a:t>Legislación vigente</a:t>
          </a:r>
          <a:endParaRPr lang="es-ES" sz="2800" dirty="0"/>
        </a:p>
      </dgm:t>
    </dgm:pt>
    <dgm:pt modelId="{16F4076F-CEC4-46C9-BBE0-0D0F9D479C21}" type="parTrans" cxnId="{FB31E709-7152-4FD9-A40C-C1F993A9E6CB}">
      <dgm:prSet/>
      <dgm:spPr/>
      <dgm:t>
        <a:bodyPr/>
        <a:lstStyle/>
        <a:p>
          <a:endParaRPr lang="en-GB"/>
        </a:p>
      </dgm:t>
    </dgm:pt>
    <dgm:pt modelId="{B4D3D51F-A12F-474E-AA7F-7E5FCD8FDFBB}" type="sibTrans" cxnId="{FB31E709-7152-4FD9-A40C-C1F993A9E6CB}">
      <dgm:prSet/>
      <dgm:spPr/>
      <dgm:t>
        <a:bodyPr/>
        <a:lstStyle/>
        <a:p>
          <a:endParaRPr lang="en-GB"/>
        </a:p>
      </dgm:t>
    </dgm:pt>
    <dgm:pt modelId="{8FB3AF02-29CB-4B7E-A232-6E9A77E58566}">
      <dgm:prSet phldrT="[Text]" custT="1"/>
      <dgm:spPr>
        <a:solidFill>
          <a:srgbClr val="2F618F"/>
        </a:solidFill>
      </dgm:spPr>
      <dgm:t>
        <a:bodyPr/>
        <a:lstStyle/>
        <a:p>
          <a:r>
            <a:rPr lang="en-US" sz="2700" dirty="0"/>
            <a:t>Aceleración</a:t>
          </a:r>
          <a:endParaRPr lang="es-ES" sz="2700" dirty="0"/>
        </a:p>
      </dgm:t>
    </dgm:pt>
    <dgm:pt modelId="{DE7DB939-1A7F-49D7-83E5-6CE1271073BA}" type="parTrans" cxnId="{0E32092E-BB4E-4B3C-95C7-827FB7E99BFF}">
      <dgm:prSet/>
      <dgm:spPr/>
      <dgm:t>
        <a:bodyPr/>
        <a:lstStyle/>
        <a:p>
          <a:endParaRPr lang="en-GB"/>
        </a:p>
      </dgm:t>
    </dgm:pt>
    <dgm:pt modelId="{5ABFB04F-1702-4647-8D75-3A29A8C40B71}" type="sibTrans" cxnId="{0E32092E-BB4E-4B3C-95C7-827FB7E99BFF}">
      <dgm:prSet/>
      <dgm:spPr/>
      <dgm:t>
        <a:bodyPr/>
        <a:lstStyle/>
        <a:p>
          <a:endParaRPr lang="en-GB"/>
        </a:p>
      </dgm:t>
    </dgm:pt>
    <dgm:pt modelId="{FCE7FA39-DE66-41A1-A306-3F67DA86831A}" type="pres">
      <dgm:prSet presAssocID="{FA3209E3-5BD1-479D-9A9D-EC950BFB9D49}" presName="Name0" presStyleCnt="0">
        <dgm:presLayoutVars>
          <dgm:dir/>
          <dgm:animLvl val="lvl"/>
          <dgm:resizeHandles val="exact"/>
        </dgm:presLayoutVars>
      </dgm:prSet>
      <dgm:spPr/>
    </dgm:pt>
    <dgm:pt modelId="{7022D918-0CA5-4D88-8D2D-6536F35688D9}" type="pres">
      <dgm:prSet presAssocID="{3FAEE33B-CCEB-485C-AC5B-67735DE8D9C7}" presName="parTxOnly" presStyleLbl="node1" presStyleIdx="0" presStyleCnt="3">
        <dgm:presLayoutVars>
          <dgm:chMax val="0"/>
          <dgm:chPref val="0"/>
          <dgm:bulletEnabled val="1"/>
        </dgm:presLayoutVars>
      </dgm:prSet>
      <dgm:spPr/>
    </dgm:pt>
    <dgm:pt modelId="{1E5673C7-F506-4AA2-AFA4-4D0B2F340F9E}" type="pres">
      <dgm:prSet presAssocID="{72FE9C1E-FAC2-4ED4-8DFE-515903A299CB}" presName="parTxOnlySpace" presStyleCnt="0"/>
      <dgm:spPr/>
    </dgm:pt>
    <dgm:pt modelId="{5E586836-6813-44D7-8945-9800C12A8FB4}" type="pres">
      <dgm:prSet presAssocID="{38020291-BF5A-4F3A-95D7-FA81D27566E6}" presName="parTxOnly" presStyleLbl="node1" presStyleIdx="1" presStyleCnt="3">
        <dgm:presLayoutVars>
          <dgm:chMax val="0"/>
          <dgm:chPref val="0"/>
          <dgm:bulletEnabled val="1"/>
        </dgm:presLayoutVars>
      </dgm:prSet>
      <dgm:spPr/>
    </dgm:pt>
    <dgm:pt modelId="{0C192BF8-DA12-434C-858A-31667771BCE8}" type="pres">
      <dgm:prSet presAssocID="{B4D3D51F-A12F-474E-AA7F-7E5FCD8FDFBB}" presName="parTxOnlySpace" presStyleCnt="0"/>
      <dgm:spPr/>
    </dgm:pt>
    <dgm:pt modelId="{B75CB205-DFCA-49F4-B42D-8726485D1790}" type="pres">
      <dgm:prSet presAssocID="{8FB3AF02-29CB-4B7E-A232-6E9A77E58566}" presName="parTxOnly" presStyleLbl="node1" presStyleIdx="2" presStyleCnt="3">
        <dgm:presLayoutVars>
          <dgm:chMax val="0"/>
          <dgm:chPref val="0"/>
          <dgm:bulletEnabled val="1"/>
        </dgm:presLayoutVars>
      </dgm:prSet>
      <dgm:spPr/>
    </dgm:pt>
  </dgm:ptLst>
  <dgm:cxnLst>
    <dgm:cxn modelId="{FB31E709-7152-4FD9-A40C-C1F993A9E6CB}" srcId="{FA3209E3-5BD1-479D-9A9D-EC950BFB9D49}" destId="{38020291-BF5A-4F3A-95D7-FA81D27566E6}" srcOrd="1" destOrd="0" parTransId="{16F4076F-CEC4-46C9-BBE0-0D0F9D479C21}" sibTransId="{B4D3D51F-A12F-474E-AA7F-7E5FCD8FDFBB}"/>
    <dgm:cxn modelId="{0E32092E-BB4E-4B3C-95C7-827FB7E99BFF}" srcId="{FA3209E3-5BD1-479D-9A9D-EC950BFB9D49}" destId="{8FB3AF02-29CB-4B7E-A232-6E9A77E58566}" srcOrd="2" destOrd="0" parTransId="{DE7DB939-1A7F-49D7-83E5-6CE1271073BA}" sibTransId="{5ABFB04F-1702-4647-8D75-3A29A8C40B71}"/>
    <dgm:cxn modelId="{32D83A6E-3328-43AB-93FB-AD29AD79855D}" type="presOf" srcId="{FA3209E3-5BD1-479D-9A9D-EC950BFB9D49}" destId="{FCE7FA39-DE66-41A1-A306-3F67DA86831A}" srcOrd="0" destOrd="0" presId="urn:microsoft.com/office/officeart/2005/8/layout/chevron1"/>
    <dgm:cxn modelId="{96C5BE9C-C9CC-459E-9641-97DF530082DE}" type="presOf" srcId="{8FB3AF02-29CB-4B7E-A232-6E9A77E58566}" destId="{B75CB205-DFCA-49F4-B42D-8726485D1790}" srcOrd="0" destOrd="0" presId="urn:microsoft.com/office/officeart/2005/8/layout/chevron1"/>
    <dgm:cxn modelId="{8B4D759E-80B0-4CAC-9CB1-643070B97C2F}" type="presOf" srcId="{38020291-BF5A-4F3A-95D7-FA81D27566E6}" destId="{5E586836-6813-44D7-8945-9800C12A8FB4}" srcOrd="0" destOrd="0" presId="urn:microsoft.com/office/officeart/2005/8/layout/chevron1"/>
    <dgm:cxn modelId="{D6EFF1A9-2DA5-4411-BB31-74A280F97207}" srcId="{FA3209E3-5BD1-479D-9A9D-EC950BFB9D49}" destId="{3FAEE33B-CCEB-485C-AC5B-67735DE8D9C7}" srcOrd="0" destOrd="0" parTransId="{374BB377-0977-4117-820D-8FADA24B61DC}" sibTransId="{72FE9C1E-FAC2-4ED4-8DFE-515903A299CB}"/>
    <dgm:cxn modelId="{B5BB4DB7-B179-4316-BE07-BDE307EB56BE}" type="presOf" srcId="{3FAEE33B-CCEB-485C-AC5B-67735DE8D9C7}" destId="{7022D918-0CA5-4D88-8D2D-6536F35688D9}" srcOrd="0" destOrd="0" presId="urn:microsoft.com/office/officeart/2005/8/layout/chevron1"/>
    <dgm:cxn modelId="{5F8B6CD6-F404-4CDD-8F81-8046395AC1E0}" type="presParOf" srcId="{FCE7FA39-DE66-41A1-A306-3F67DA86831A}" destId="{7022D918-0CA5-4D88-8D2D-6536F35688D9}" srcOrd="0" destOrd="0" presId="urn:microsoft.com/office/officeart/2005/8/layout/chevron1"/>
    <dgm:cxn modelId="{235B87DE-7205-4244-820B-115980724318}" type="presParOf" srcId="{FCE7FA39-DE66-41A1-A306-3F67DA86831A}" destId="{1E5673C7-F506-4AA2-AFA4-4D0B2F340F9E}" srcOrd="1" destOrd="0" presId="urn:microsoft.com/office/officeart/2005/8/layout/chevron1"/>
    <dgm:cxn modelId="{33301BBD-833C-4C49-9669-B43EEAE55AE3}" type="presParOf" srcId="{FCE7FA39-DE66-41A1-A306-3F67DA86831A}" destId="{5E586836-6813-44D7-8945-9800C12A8FB4}" srcOrd="2" destOrd="0" presId="urn:microsoft.com/office/officeart/2005/8/layout/chevron1"/>
    <dgm:cxn modelId="{B9C76B3F-A290-4BE7-986B-B387F0AB2916}" type="presParOf" srcId="{FCE7FA39-DE66-41A1-A306-3F67DA86831A}" destId="{0C192BF8-DA12-434C-858A-31667771BCE8}" srcOrd="3" destOrd="0" presId="urn:microsoft.com/office/officeart/2005/8/layout/chevron1"/>
    <dgm:cxn modelId="{A9752BD6-205B-43ED-979E-D8459933BE7D}" type="presParOf" srcId="{FCE7FA39-DE66-41A1-A306-3F67DA86831A}" destId="{B75CB205-DFCA-49F4-B42D-8726485D1790}" srcOrd="4" destOrd="0" presId="urn:microsoft.com/office/officeart/2005/8/layout/chevro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7E5CBB0-4DF4-4B15-B16E-2911B2197939}" type="doc">
      <dgm:prSet loTypeId="urn:microsoft.com/office/officeart/2005/8/layout/equation1" loCatId="process" qsTypeId="urn:microsoft.com/office/officeart/2005/8/quickstyle/simple1" qsCatId="simple" csTypeId="urn:microsoft.com/office/officeart/2005/8/colors/accent1_2" csCatId="accent1" phldr="1"/>
      <dgm:spPr/>
    </dgm:pt>
    <dgm:pt modelId="{46FA69C8-9DAA-45F7-A1BD-1B1CF5AD2B39}">
      <dgm:prSet phldrT="[Text]" custT="1"/>
      <dgm:spPr>
        <a:solidFill>
          <a:srgbClr val="2F618F"/>
        </a:solidFill>
      </dgm:spPr>
      <dgm:t>
        <a:bodyPr/>
        <a:lstStyle/>
        <a:p>
          <a:r>
            <a:rPr lang="en-US" sz="1700" b="1" dirty="0"/>
            <a:t>El país A envía por correo electrónico a las fuerzas del orden información sobre posibles delitos</a:t>
          </a:r>
          <a:endParaRPr lang="es-ES" sz="1700" b="1" dirty="0"/>
        </a:p>
      </dgm:t>
    </dgm:pt>
    <dgm:pt modelId="{B566B3A6-9FE6-474E-8E89-40B89F5FD601}" type="parTrans" cxnId="{5A0BE251-C574-4064-8F82-3419B6A9575C}">
      <dgm:prSet/>
      <dgm:spPr/>
      <dgm:t>
        <a:bodyPr/>
        <a:lstStyle/>
        <a:p>
          <a:endParaRPr lang="en-GB"/>
        </a:p>
      </dgm:t>
    </dgm:pt>
    <dgm:pt modelId="{DF31BF74-8A58-45D6-8969-8749D3F49D4D}" type="sibTrans" cxnId="{5A0BE251-C574-4064-8F82-3419B6A9575C}">
      <dgm:prSet/>
      <dgm:spPr>
        <a:solidFill>
          <a:srgbClr val="91A6B8"/>
        </a:solidFill>
      </dgm:spPr>
      <dgm:t>
        <a:bodyPr/>
        <a:lstStyle/>
        <a:p>
          <a:endParaRPr lang="en-GB"/>
        </a:p>
      </dgm:t>
    </dgm:pt>
    <dgm:pt modelId="{78F7585E-335D-44DF-8E8E-A30CF166D3E7}">
      <dgm:prSet phldrT="[Text]" custT="1"/>
      <dgm:spPr>
        <a:solidFill>
          <a:srgbClr val="2F618F"/>
        </a:solidFill>
      </dgm:spPr>
      <dgm:t>
        <a:bodyPr/>
        <a:lstStyle/>
        <a:p>
          <a:r>
            <a:rPr lang="en-US" sz="1700" b="1" dirty="0"/>
            <a:t>El país B recibe información e inicia la comprobación local de los hechos previa a la investigación</a:t>
          </a:r>
          <a:endParaRPr lang="es-ES" sz="1700" b="1" dirty="0"/>
        </a:p>
      </dgm:t>
    </dgm:pt>
    <dgm:pt modelId="{7E1731B6-6397-41DC-8ADB-17C7DA5CC516}" type="parTrans" cxnId="{B69BD430-C656-459E-AAD8-EF206AC98F2B}">
      <dgm:prSet/>
      <dgm:spPr/>
      <dgm:t>
        <a:bodyPr/>
        <a:lstStyle/>
        <a:p>
          <a:endParaRPr lang="en-GB"/>
        </a:p>
      </dgm:t>
    </dgm:pt>
    <dgm:pt modelId="{ABE11BC1-DADD-4959-A162-AD191F6F8DEA}" type="sibTrans" cxnId="{B69BD430-C656-459E-AAD8-EF206AC98F2B}">
      <dgm:prSet/>
      <dgm:spPr>
        <a:solidFill>
          <a:srgbClr val="91A6B8"/>
        </a:solidFill>
      </dgm:spPr>
      <dgm:t>
        <a:bodyPr/>
        <a:lstStyle/>
        <a:p>
          <a:endParaRPr lang="en-GB"/>
        </a:p>
      </dgm:t>
    </dgm:pt>
    <dgm:pt modelId="{C82AE4C0-0BF1-4522-8963-AA4C2C799037}">
      <dgm:prSet phldrT="[Text]" custT="1"/>
      <dgm:spPr>
        <a:solidFill>
          <a:srgbClr val="2F618F"/>
        </a:solidFill>
      </dgm:spPr>
      <dgm:t>
        <a:bodyPr/>
        <a:lstStyle/>
        <a:p>
          <a:r>
            <a:rPr lang="en-US" sz="1600" b="1" dirty="0"/>
            <a:t>El país B encuentra pruebas de que la información era cierta y se inicia una investigación completa</a:t>
          </a:r>
          <a:endParaRPr lang="es-ES" sz="1600" b="1" dirty="0"/>
        </a:p>
      </dgm:t>
    </dgm:pt>
    <dgm:pt modelId="{A37964C6-D74F-437B-9420-4CB638F99EF6}" type="parTrans" cxnId="{E9B54940-5687-4CA3-B0A0-57764C74C280}">
      <dgm:prSet/>
      <dgm:spPr/>
      <dgm:t>
        <a:bodyPr/>
        <a:lstStyle/>
        <a:p>
          <a:endParaRPr lang="en-GB"/>
        </a:p>
      </dgm:t>
    </dgm:pt>
    <dgm:pt modelId="{EF8E77A0-FF32-4BA8-B1E0-D3129C1CD286}" type="sibTrans" cxnId="{E9B54940-5687-4CA3-B0A0-57764C74C280}">
      <dgm:prSet/>
      <dgm:spPr/>
      <dgm:t>
        <a:bodyPr/>
        <a:lstStyle/>
        <a:p>
          <a:endParaRPr lang="en-GB"/>
        </a:p>
      </dgm:t>
    </dgm:pt>
    <dgm:pt modelId="{B6080CFD-6EC2-42ED-8743-C516B71FA0CD}" type="pres">
      <dgm:prSet presAssocID="{A7E5CBB0-4DF4-4B15-B16E-2911B2197939}" presName="linearFlow" presStyleCnt="0">
        <dgm:presLayoutVars>
          <dgm:dir/>
          <dgm:resizeHandles val="exact"/>
        </dgm:presLayoutVars>
      </dgm:prSet>
      <dgm:spPr/>
    </dgm:pt>
    <dgm:pt modelId="{E2C21E0C-02B7-4F18-B02B-9BDD0D2FF7E5}" type="pres">
      <dgm:prSet presAssocID="{46FA69C8-9DAA-45F7-A1BD-1B1CF5AD2B39}" presName="node" presStyleLbl="node1" presStyleIdx="0" presStyleCnt="3" custScaleY="132721" custLinFactNeighborX="929" custLinFactNeighborY="-1244">
        <dgm:presLayoutVars>
          <dgm:bulletEnabled val="1"/>
        </dgm:presLayoutVars>
      </dgm:prSet>
      <dgm:spPr/>
    </dgm:pt>
    <dgm:pt modelId="{BA4DA225-E3C6-487C-8208-351735A176DD}" type="pres">
      <dgm:prSet presAssocID="{DF31BF74-8A58-45D6-8969-8749D3F49D4D}" presName="spacerL" presStyleCnt="0"/>
      <dgm:spPr/>
    </dgm:pt>
    <dgm:pt modelId="{2FE32ED6-408C-4152-8FE0-3FCEA3386CB9}" type="pres">
      <dgm:prSet presAssocID="{DF31BF74-8A58-45D6-8969-8749D3F49D4D}" presName="sibTrans" presStyleLbl="sibTrans2D1" presStyleIdx="0" presStyleCnt="2" custLinFactNeighborX="929" custLinFactNeighborY="-2145"/>
      <dgm:spPr/>
    </dgm:pt>
    <dgm:pt modelId="{96CA33CA-B01C-4B2C-A7D8-3A54F891A4BF}" type="pres">
      <dgm:prSet presAssocID="{DF31BF74-8A58-45D6-8969-8749D3F49D4D}" presName="spacerR" presStyleCnt="0"/>
      <dgm:spPr/>
    </dgm:pt>
    <dgm:pt modelId="{A71F37D3-4190-4DA1-A608-8452A5BD3558}" type="pres">
      <dgm:prSet presAssocID="{78F7585E-335D-44DF-8E8E-A30CF166D3E7}" presName="node" presStyleLbl="node1" presStyleIdx="1" presStyleCnt="3" custScaleY="127619" custLinFactNeighborX="929" custLinFactNeighborY="-1244">
        <dgm:presLayoutVars>
          <dgm:bulletEnabled val="1"/>
        </dgm:presLayoutVars>
      </dgm:prSet>
      <dgm:spPr/>
    </dgm:pt>
    <dgm:pt modelId="{243CC7F2-FE91-46EB-8D63-5ED6228629E7}" type="pres">
      <dgm:prSet presAssocID="{ABE11BC1-DADD-4959-A162-AD191F6F8DEA}" presName="spacerL" presStyleCnt="0"/>
      <dgm:spPr/>
    </dgm:pt>
    <dgm:pt modelId="{2B626917-7C54-423E-8EDF-BC9F401B05B6}" type="pres">
      <dgm:prSet presAssocID="{ABE11BC1-DADD-4959-A162-AD191F6F8DEA}" presName="sibTrans" presStyleLbl="sibTrans2D1" presStyleIdx="1" presStyleCnt="2" custLinFactNeighborX="929" custLinFactNeighborY="-2145"/>
      <dgm:spPr/>
    </dgm:pt>
    <dgm:pt modelId="{77350F22-26E3-49B7-8225-B2569E28B59C}" type="pres">
      <dgm:prSet presAssocID="{ABE11BC1-DADD-4959-A162-AD191F6F8DEA}" presName="spacerR" presStyleCnt="0"/>
      <dgm:spPr/>
    </dgm:pt>
    <dgm:pt modelId="{74A6A061-7CF3-4873-8E84-7FEC5E35DF51}" type="pres">
      <dgm:prSet presAssocID="{C82AE4C0-0BF1-4522-8963-AA4C2C799037}" presName="node" presStyleLbl="node1" presStyleIdx="2" presStyleCnt="3" custScaleY="127619" custLinFactNeighborX="929" custLinFactNeighborY="-1244">
        <dgm:presLayoutVars>
          <dgm:bulletEnabled val="1"/>
        </dgm:presLayoutVars>
      </dgm:prSet>
      <dgm:spPr/>
    </dgm:pt>
  </dgm:ptLst>
  <dgm:cxnLst>
    <dgm:cxn modelId="{B69BD430-C656-459E-AAD8-EF206AC98F2B}" srcId="{A7E5CBB0-4DF4-4B15-B16E-2911B2197939}" destId="{78F7585E-335D-44DF-8E8E-A30CF166D3E7}" srcOrd="1" destOrd="0" parTransId="{7E1731B6-6397-41DC-8ADB-17C7DA5CC516}" sibTransId="{ABE11BC1-DADD-4959-A162-AD191F6F8DEA}"/>
    <dgm:cxn modelId="{E9B54940-5687-4CA3-B0A0-57764C74C280}" srcId="{A7E5CBB0-4DF4-4B15-B16E-2911B2197939}" destId="{C82AE4C0-0BF1-4522-8963-AA4C2C799037}" srcOrd="2" destOrd="0" parTransId="{A37964C6-D74F-437B-9420-4CB638F99EF6}" sibTransId="{EF8E77A0-FF32-4BA8-B1E0-D3129C1CD286}"/>
    <dgm:cxn modelId="{71382E4B-20B5-4C24-A25F-1E6513AF5F88}" type="presOf" srcId="{A7E5CBB0-4DF4-4B15-B16E-2911B2197939}" destId="{B6080CFD-6EC2-42ED-8743-C516B71FA0CD}" srcOrd="0" destOrd="0" presId="urn:microsoft.com/office/officeart/2005/8/layout/equation1"/>
    <dgm:cxn modelId="{5A0BE251-C574-4064-8F82-3419B6A9575C}" srcId="{A7E5CBB0-4DF4-4B15-B16E-2911B2197939}" destId="{46FA69C8-9DAA-45F7-A1BD-1B1CF5AD2B39}" srcOrd="0" destOrd="0" parTransId="{B566B3A6-9FE6-474E-8E89-40B89F5FD601}" sibTransId="{DF31BF74-8A58-45D6-8969-8749D3F49D4D}"/>
    <dgm:cxn modelId="{0064138A-FCD6-45F2-AADB-D103FA7BD939}" type="presOf" srcId="{46FA69C8-9DAA-45F7-A1BD-1B1CF5AD2B39}" destId="{E2C21E0C-02B7-4F18-B02B-9BDD0D2FF7E5}" srcOrd="0" destOrd="0" presId="urn:microsoft.com/office/officeart/2005/8/layout/equation1"/>
    <dgm:cxn modelId="{F000A48F-74B2-4502-B63A-1AD9C132AEFC}" type="presOf" srcId="{C82AE4C0-0BF1-4522-8963-AA4C2C799037}" destId="{74A6A061-7CF3-4873-8E84-7FEC5E35DF51}" srcOrd="0" destOrd="0" presId="urn:microsoft.com/office/officeart/2005/8/layout/equation1"/>
    <dgm:cxn modelId="{616E50A7-A25C-4F50-8D1C-BDC81B98E542}" type="presOf" srcId="{78F7585E-335D-44DF-8E8E-A30CF166D3E7}" destId="{A71F37D3-4190-4DA1-A608-8452A5BD3558}" srcOrd="0" destOrd="0" presId="urn:microsoft.com/office/officeart/2005/8/layout/equation1"/>
    <dgm:cxn modelId="{6F62D8B4-D659-4A4E-9437-E449E54B3AE5}" type="presOf" srcId="{ABE11BC1-DADD-4959-A162-AD191F6F8DEA}" destId="{2B626917-7C54-423E-8EDF-BC9F401B05B6}" srcOrd="0" destOrd="0" presId="urn:microsoft.com/office/officeart/2005/8/layout/equation1"/>
    <dgm:cxn modelId="{6A2597BD-E001-420B-8FC6-C378FEC4D2AA}" type="presOf" srcId="{DF31BF74-8A58-45D6-8969-8749D3F49D4D}" destId="{2FE32ED6-408C-4152-8FE0-3FCEA3386CB9}" srcOrd="0" destOrd="0" presId="urn:microsoft.com/office/officeart/2005/8/layout/equation1"/>
    <dgm:cxn modelId="{3B26BC2A-D434-4744-8259-6CE04D37D556}" type="presParOf" srcId="{B6080CFD-6EC2-42ED-8743-C516B71FA0CD}" destId="{E2C21E0C-02B7-4F18-B02B-9BDD0D2FF7E5}" srcOrd="0" destOrd="0" presId="urn:microsoft.com/office/officeart/2005/8/layout/equation1"/>
    <dgm:cxn modelId="{EC948D94-DCB5-461C-B970-E667230B6415}" type="presParOf" srcId="{B6080CFD-6EC2-42ED-8743-C516B71FA0CD}" destId="{BA4DA225-E3C6-487C-8208-351735A176DD}" srcOrd="1" destOrd="0" presId="urn:microsoft.com/office/officeart/2005/8/layout/equation1"/>
    <dgm:cxn modelId="{E451ABA4-C557-46A7-8B7D-35157CF5322A}" type="presParOf" srcId="{B6080CFD-6EC2-42ED-8743-C516B71FA0CD}" destId="{2FE32ED6-408C-4152-8FE0-3FCEA3386CB9}" srcOrd="2" destOrd="0" presId="urn:microsoft.com/office/officeart/2005/8/layout/equation1"/>
    <dgm:cxn modelId="{2E37CFD8-9FFA-406D-8501-47E527B950ED}" type="presParOf" srcId="{B6080CFD-6EC2-42ED-8743-C516B71FA0CD}" destId="{96CA33CA-B01C-4B2C-A7D8-3A54F891A4BF}" srcOrd="3" destOrd="0" presId="urn:microsoft.com/office/officeart/2005/8/layout/equation1"/>
    <dgm:cxn modelId="{8F603D78-F2FC-480F-A5D1-CD3FA2F7C39C}" type="presParOf" srcId="{B6080CFD-6EC2-42ED-8743-C516B71FA0CD}" destId="{A71F37D3-4190-4DA1-A608-8452A5BD3558}" srcOrd="4" destOrd="0" presId="urn:microsoft.com/office/officeart/2005/8/layout/equation1"/>
    <dgm:cxn modelId="{86C8D557-66CC-4FB1-8D7A-3502FC06B073}" type="presParOf" srcId="{B6080CFD-6EC2-42ED-8743-C516B71FA0CD}" destId="{243CC7F2-FE91-46EB-8D63-5ED6228629E7}" srcOrd="5" destOrd="0" presId="urn:microsoft.com/office/officeart/2005/8/layout/equation1"/>
    <dgm:cxn modelId="{2D3CB958-7B2C-46CC-8E7D-2FB9DA65F2D5}" type="presParOf" srcId="{B6080CFD-6EC2-42ED-8743-C516B71FA0CD}" destId="{2B626917-7C54-423E-8EDF-BC9F401B05B6}" srcOrd="6" destOrd="0" presId="urn:microsoft.com/office/officeart/2005/8/layout/equation1"/>
    <dgm:cxn modelId="{0027BD2C-3E8E-4338-AAF8-1CD54C041B8D}" type="presParOf" srcId="{B6080CFD-6EC2-42ED-8743-C516B71FA0CD}" destId="{77350F22-26E3-49B7-8225-B2569E28B59C}" srcOrd="7" destOrd="0" presId="urn:microsoft.com/office/officeart/2005/8/layout/equation1"/>
    <dgm:cxn modelId="{FDECBA1C-C827-4AA2-BCDA-0A15F5CB27DE}" type="presParOf" srcId="{B6080CFD-6EC2-42ED-8743-C516B71FA0CD}" destId="{74A6A061-7CF3-4873-8E84-7FEC5E35DF51}" srcOrd="8" destOrd="0" presId="urn:microsoft.com/office/officeart/2005/8/layout/equatio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BF75AFB-F130-4FCF-B60D-6B1AC94A267E}"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GB"/>
        </a:p>
      </dgm:t>
    </dgm:pt>
    <dgm:pt modelId="{75D1B636-D175-4028-9284-1550E54BFD19}">
      <dgm:prSet phldrT="[Text]"/>
      <dgm:spPr>
        <a:solidFill>
          <a:srgbClr val="2F618F"/>
        </a:solidFill>
      </dgm:spPr>
      <dgm:t>
        <a:bodyPr/>
        <a:lstStyle/>
        <a:p>
          <a:r>
            <a:t>Autoridad central</a:t>
          </a:r>
          <a:endParaRPr lang="es-ES" dirty="0"/>
        </a:p>
      </dgm:t>
    </dgm:pt>
    <dgm:pt modelId="{80C748EB-DD84-479E-988D-002539AFADE3}" type="parTrans" cxnId="{9F232018-AB22-4655-8E07-E857126E2406}">
      <dgm:prSet/>
      <dgm:spPr/>
      <dgm:t>
        <a:bodyPr/>
        <a:lstStyle/>
        <a:p>
          <a:endParaRPr lang="en-GB"/>
        </a:p>
      </dgm:t>
    </dgm:pt>
    <dgm:pt modelId="{8F5D4BC6-F592-4CE4-AAE5-3774771E6A22}" type="sibTrans" cxnId="{9F232018-AB22-4655-8E07-E857126E2406}">
      <dgm:prSet/>
      <dgm:spPr/>
      <dgm:t>
        <a:bodyPr/>
        <a:lstStyle/>
        <a:p>
          <a:endParaRPr lang="en-GB"/>
        </a:p>
      </dgm:t>
    </dgm:pt>
    <dgm:pt modelId="{BE6B433B-011A-48FE-80A0-81DC91A17C46}">
      <dgm:prSet phldrT="[Text]"/>
      <dgm:spPr>
        <a:solidFill>
          <a:srgbClr val="2F618F"/>
        </a:solidFill>
      </dgm:spPr>
      <dgm:t>
        <a:bodyPr/>
        <a:lstStyle/>
        <a:p>
          <a:r>
            <a:t>Aplicación del Tratado</a:t>
          </a:r>
          <a:endParaRPr lang="es-ES" dirty="0"/>
        </a:p>
      </dgm:t>
    </dgm:pt>
    <dgm:pt modelId="{30ED4AEC-FDB2-4292-9FEA-194F1132C2F1}" type="parTrans" cxnId="{DCCB179E-1352-4A91-A514-D0E90670215F}">
      <dgm:prSet/>
      <dgm:spPr/>
      <dgm:t>
        <a:bodyPr/>
        <a:lstStyle/>
        <a:p>
          <a:endParaRPr lang="en-GB"/>
        </a:p>
      </dgm:t>
    </dgm:pt>
    <dgm:pt modelId="{7677688E-19F9-494C-88CF-4475FBB5E701}" type="sibTrans" cxnId="{DCCB179E-1352-4A91-A514-D0E90670215F}">
      <dgm:prSet/>
      <dgm:spPr/>
      <dgm:t>
        <a:bodyPr/>
        <a:lstStyle/>
        <a:p>
          <a:endParaRPr lang="en-GB"/>
        </a:p>
      </dgm:t>
    </dgm:pt>
    <dgm:pt modelId="{23C4106E-C2E7-4668-8185-9B881F2CBFC9}">
      <dgm:prSet phldrT="[Text]"/>
      <dgm:spPr>
        <a:solidFill>
          <a:srgbClr val="2F618F"/>
        </a:solidFill>
      </dgm:spPr>
      <dgm:t>
        <a:bodyPr/>
        <a:lstStyle/>
        <a:p>
          <a:r>
            <a:t>Motivos de denegación</a:t>
          </a:r>
          <a:endParaRPr lang="es-ES" dirty="0"/>
        </a:p>
      </dgm:t>
    </dgm:pt>
    <dgm:pt modelId="{BFE9947F-D2D5-42FD-B965-1915A2C779E6}" type="parTrans" cxnId="{6254C0D3-B7D4-4EB2-AC92-E77FE2A1A7BA}">
      <dgm:prSet/>
      <dgm:spPr/>
      <dgm:t>
        <a:bodyPr/>
        <a:lstStyle/>
        <a:p>
          <a:endParaRPr lang="en-GB"/>
        </a:p>
      </dgm:t>
    </dgm:pt>
    <dgm:pt modelId="{A8D9C4FF-7F0C-4EA9-AF20-029C7680B5E6}" type="sibTrans" cxnId="{6254C0D3-B7D4-4EB2-AC92-E77FE2A1A7BA}">
      <dgm:prSet/>
      <dgm:spPr/>
      <dgm:t>
        <a:bodyPr/>
        <a:lstStyle/>
        <a:p>
          <a:endParaRPr lang="en-GB"/>
        </a:p>
      </dgm:t>
    </dgm:pt>
    <dgm:pt modelId="{B49108A2-02A4-4F59-9E6B-54CDA22F79A7}">
      <dgm:prSet phldrT="[Text]"/>
      <dgm:spPr>
        <a:solidFill>
          <a:srgbClr val="2F618F"/>
        </a:solidFill>
      </dgm:spPr>
      <dgm:t>
        <a:bodyPr/>
        <a:lstStyle/>
        <a:p>
          <a:r>
            <a:t>Mantenerse informado</a:t>
          </a:r>
          <a:endParaRPr lang="es-ES" dirty="0"/>
        </a:p>
      </dgm:t>
    </dgm:pt>
    <dgm:pt modelId="{94DBD357-9353-4DDF-BEEF-442075842228}" type="parTrans" cxnId="{871FBC5E-A5A1-410B-A815-03EA8BAFE764}">
      <dgm:prSet/>
      <dgm:spPr/>
      <dgm:t>
        <a:bodyPr/>
        <a:lstStyle/>
        <a:p>
          <a:endParaRPr lang="en-GB"/>
        </a:p>
      </dgm:t>
    </dgm:pt>
    <dgm:pt modelId="{77D440F9-8A5A-4835-9529-59DD9E276791}" type="sibTrans" cxnId="{871FBC5E-A5A1-410B-A815-03EA8BAFE764}">
      <dgm:prSet/>
      <dgm:spPr/>
      <dgm:t>
        <a:bodyPr/>
        <a:lstStyle/>
        <a:p>
          <a:endParaRPr lang="en-GB"/>
        </a:p>
      </dgm:t>
    </dgm:pt>
    <dgm:pt modelId="{8FF7BCED-2F72-44A3-9BD9-DB669D6EE95E}">
      <dgm:prSet phldrT="[Text]"/>
      <dgm:spPr>
        <a:solidFill>
          <a:srgbClr val="2F618F"/>
        </a:solidFill>
      </dgm:spPr>
      <dgm:t>
        <a:bodyPr/>
        <a:lstStyle/>
        <a:p>
          <a:r>
            <a:t>Cooperación directa</a:t>
          </a:r>
          <a:endParaRPr lang="es-ES" dirty="0"/>
        </a:p>
      </dgm:t>
    </dgm:pt>
    <dgm:pt modelId="{A251F1FB-624C-46FF-918C-2D9928ECDEB2}" type="parTrans" cxnId="{634377D0-8F78-4AC2-A101-82644F7D43F8}">
      <dgm:prSet/>
      <dgm:spPr/>
      <dgm:t>
        <a:bodyPr/>
        <a:lstStyle/>
        <a:p>
          <a:endParaRPr lang="en-GB"/>
        </a:p>
      </dgm:t>
    </dgm:pt>
    <dgm:pt modelId="{6B95A33C-B871-416C-9016-1D4DD8AFEC6E}" type="sibTrans" cxnId="{634377D0-8F78-4AC2-A101-82644F7D43F8}">
      <dgm:prSet/>
      <dgm:spPr/>
      <dgm:t>
        <a:bodyPr/>
        <a:lstStyle/>
        <a:p>
          <a:endParaRPr lang="en-GB"/>
        </a:p>
      </dgm:t>
    </dgm:pt>
    <dgm:pt modelId="{896159CF-BA7F-4498-98DF-61790BFA6179}" type="pres">
      <dgm:prSet presAssocID="{BBF75AFB-F130-4FCF-B60D-6B1AC94A267E}" presName="diagram" presStyleCnt="0">
        <dgm:presLayoutVars>
          <dgm:dir/>
          <dgm:resizeHandles val="exact"/>
        </dgm:presLayoutVars>
      </dgm:prSet>
      <dgm:spPr/>
    </dgm:pt>
    <dgm:pt modelId="{48043CAD-7228-4326-807D-49A74039CA0C}" type="pres">
      <dgm:prSet presAssocID="{75D1B636-D175-4028-9284-1550E54BFD19}" presName="node" presStyleLbl="node1" presStyleIdx="0" presStyleCnt="5">
        <dgm:presLayoutVars>
          <dgm:bulletEnabled val="1"/>
        </dgm:presLayoutVars>
      </dgm:prSet>
      <dgm:spPr/>
    </dgm:pt>
    <dgm:pt modelId="{25122436-B542-4ACF-801A-6F5FED071975}" type="pres">
      <dgm:prSet presAssocID="{8F5D4BC6-F592-4CE4-AAE5-3774771E6A22}" presName="sibTrans" presStyleCnt="0"/>
      <dgm:spPr/>
    </dgm:pt>
    <dgm:pt modelId="{A1D7765D-812F-4276-9313-2C74C923229F}" type="pres">
      <dgm:prSet presAssocID="{BE6B433B-011A-48FE-80A0-81DC91A17C46}" presName="node" presStyleLbl="node1" presStyleIdx="1" presStyleCnt="5">
        <dgm:presLayoutVars>
          <dgm:bulletEnabled val="1"/>
        </dgm:presLayoutVars>
      </dgm:prSet>
      <dgm:spPr/>
    </dgm:pt>
    <dgm:pt modelId="{E76F3F4A-AFFD-49AA-B640-AFC3538E4F54}" type="pres">
      <dgm:prSet presAssocID="{7677688E-19F9-494C-88CF-4475FBB5E701}" presName="sibTrans" presStyleCnt="0"/>
      <dgm:spPr/>
    </dgm:pt>
    <dgm:pt modelId="{F8A3965B-38B9-4F26-A8EC-A16B7E7679C4}" type="pres">
      <dgm:prSet presAssocID="{23C4106E-C2E7-4668-8185-9B881F2CBFC9}" presName="node" presStyleLbl="node1" presStyleIdx="2" presStyleCnt="5">
        <dgm:presLayoutVars>
          <dgm:bulletEnabled val="1"/>
        </dgm:presLayoutVars>
      </dgm:prSet>
      <dgm:spPr/>
    </dgm:pt>
    <dgm:pt modelId="{169CFD64-AAA8-4570-9D1D-69F1EED825A2}" type="pres">
      <dgm:prSet presAssocID="{A8D9C4FF-7F0C-4EA9-AF20-029C7680B5E6}" presName="sibTrans" presStyleCnt="0"/>
      <dgm:spPr/>
    </dgm:pt>
    <dgm:pt modelId="{ED2F326A-66D6-4800-827B-AE8FF9A6F28C}" type="pres">
      <dgm:prSet presAssocID="{B49108A2-02A4-4F59-9E6B-54CDA22F79A7}" presName="node" presStyleLbl="node1" presStyleIdx="3" presStyleCnt="5">
        <dgm:presLayoutVars>
          <dgm:bulletEnabled val="1"/>
        </dgm:presLayoutVars>
      </dgm:prSet>
      <dgm:spPr/>
    </dgm:pt>
    <dgm:pt modelId="{AD41AB3C-A129-4A3F-A5F2-60AAECCB4A7D}" type="pres">
      <dgm:prSet presAssocID="{77D440F9-8A5A-4835-9529-59DD9E276791}" presName="sibTrans" presStyleCnt="0"/>
      <dgm:spPr/>
    </dgm:pt>
    <dgm:pt modelId="{4ABB35AB-43E9-45F9-B772-A62698B4D057}" type="pres">
      <dgm:prSet presAssocID="{8FF7BCED-2F72-44A3-9BD9-DB669D6EE95E}" presName="node" presStyleLbl="node1" presStyleIdx="4" presStyleCnt="5">
        <dgm:presLayoutVars>
          <dgm:bulletEnabled val="1"/>
        </dgm:presLayoutVars>
      </dgm:prSet>
      <dgm:spPr/>
    </dgm:pt>
  </dgm:ptLst>
  <dgm:cxnLst>
    <dgm:cxn modelId="{87502106-8D3C-4087-8BB3-566CC61A4E16}" type="presOf" srcId="{BBF75AFB-F130-4FCF-B60D-6B1AC94A267E}" destId="{896159CF-BA7F-4498-98DF-61790BFA6179}" srcOrd="0" destOrd="0" presId="urn:microsoft.com/office/officeart/2005/8/layout/default"/>
    <dgm:cxn modelId="{8731130C-1689-4A2B-ACEA-0AF3ADD9DB5D}" type="presOf" srcId="{75D1B636-D175-4028-9284-1550E54BFD19}" destId="{48043CAD-7228-4326-807D-49A74039CA0C}" srcOrd="0" destOrd="0" presId="urn:microsoft.com/office/officeart/2005/8/layout/default"/>
    <dgm:cxn modelId="{9F232018-AB22-4655-8E07-E857126E2406}" srcId="{BBF75AFB-F130-4FCF-B60D-6B1AC94A267E}" destId="{75D1B636-D175-4028-9284-1550E54BFD19}" srcOrd="0" destOrd="0" parTransId="{80C748EB-DD84-479E-988D-002539AFADE3}" sibTransId="{8F5D4BC6-F592-4CE4-AAE5-3774771E6A22}"/>
    <dgm:cxn modelId="{033F8518-71FE-4F46-AAC7-0537532EA4FA}" type="presOf" srcId="{8FF7BCED-2F72-44A3-9BD9-DB669D6EE95E}" destId="{4ABB35AB-43E9-45F9-B772-A62698B4D057}" srcOrd="0" destOrd="0" presId="urn:microsoft.com/office/officeart/2005/8/layout/default"/>
    <dgm:cxn modelId="{871FBC5E-A5A1-410B-A815-03EA8BAFE764}" srcId="{BBF75AFB-F130-4FCF-B60D-6B1AC94A267E}" destId="{B49108A2-02A4-4F59-9E6B-54CDA22F79A7}" srcOrd="3" destOrd="0" parTransId="{94DBD357-9353-4DDF-BEEF-442075842228}" sibTransId="{77D440F9-8A5A-4835-9529-59DD9E276791}"/>
    <dgm:cxn modelId="{E076475F-06D7-4AFC-8F85-52A6612F4713}" type="presOf" srcId="{23C4106E-C2E7-4668-8185-9B881F2CBFC9}" destId="{F8A3965B-38B9-4F26-A8EC-A16B7E7679C4}" srcOrd="0" destOrd="0" presId="urn:microsoft.com/office/officeart/2005/8/layout/default"/>
    <dgm:cxn modelId="{A976CD6F-CB06-474F-9C2D-50B392E19E01}" type="presOf" srcId="{BE6B433B-011A-48FE-80A0-81DC91A17C46}" destId="{A1D7765D-812F-4276-9313-2C74C923229F}" srcOrd="0" destOrd="0" presId="urn:microsoft.com/office/officeart/2005/8/layout/default"/>
    <dgm:cxn modelId="{DABBB08E-81C4-4F8F-B99E-711C1D86F462}" type="presOf" srcId="{B49108A2-02A4-4F59-9E6B-54CDA22F79A7}" destId="{ED2F326A-66D6-4800-827B-AE8FF9A6F28C}" srcOrd="0" destOrd="0" presId="urn:microsoft.com/office/officeart/2005/8/layout/default"/>
    <dgm:cxn modelId="{DCCB179E-1352-4A91-A514-D0E90670215F}" srcId="{BBF75AFB-F130-4FCF-B60D-6B1AC94A267E}" destId="{BE6B433B-011A-48FE-80A0-81DC91A17C46}" srcOrd="1" destOrd="0" parTransId="{30ED4AEC-FDB2-4292-9FEA-194F1132C2F1}" sibTransId="{7677688E-19F9-494C-88CF-4475FBB5E701}"/>
    <dgm:cxn modelId="{634377D0-8F78-4AC2-A101-82644F7D43F8}" srcId="{BBF75AFB-F130-4FCF-B60D-6B1AC94A267E}" destId="{8FF7BCED-2F72-44A3-9BD9-DB669D6EE95E}" srcOrd="4" destOrd="0" parTransId="{A251F1FB-624C-46FF-918C-2D9928ECDEB2}" sibTransId="{6B95A33C-B871-416C-9016-1D4DD8AFEC6E}"/>
    <dgm:cxn modelId="{6254C0D3-B7D4-4EB2-AC92-E77FE2A1A7BA}" srcId="{BBF75AFB-F130-4FCF-B60D-6B1AC94A267E}" destId="{23C4106E-C2E7-4668-8185-9B881F2CBFC9}" srcOrd="2" destOrd="0" parTransId="{BFE9947F-D2D5-42FD-B965-1915A2C779E6}" sibTransId="{A8D9C4FF-7F0C-4EA9-AF20-029C7680B5E6}"/>
    <dgm:cxn modelId="{4079B7FE-7706-498B-8A82-438D242B72BD}" type="presParOf" srcId="{896159CF-BA7F-4498-98DF-61790BFA6179}" destId="{48043CAD-7228-4326-807D-49A74039CA0C}" srcOrd="0" destOrd="0" presId="urn:microsoft.com/office/officeart/2005/8/layout/default"/>
    <dgm:cxn modelId="{7A33C540-A983-424E-ACD4-D303640EC69F}" type="presParOf" srcId="{896159CF-BA7F-4498-98DF-61790BFA6179}" destId="{25122436-B542-4ACF-801A-6F5FED071975}" srcOrd="1" destOrd="0" presId="urn:microsoft.com/office/officeart/2005/8/layout/default"/>
    <dgm:cxn modelId="{0D92EEC6-41DF-4528-84DF-29F25433DB0E}" type="presParOf" srcId="{896159CF-BA7F-4498-98DF-61790BFA6179}" destId="{A1D7765D-812F-4276-9313-2C74C923229F}" srcOrd="2" destOrd="0" presId="urn:microsoft.com/office/officeart/2005/8/layout/default"/>
    <dgm:cxn modelId="{637F5D36-CCAB-4FC5-902F-ADC143874294}" type="presParOf" srcId="{896159CF-BA7F-4498-98DF-61790BFA6179}" destId="{E76F3F4A-AFFD-49AA-B640-AFC3538E4F54}" srcOrd="3" destOrd="0" presId="urn:microsoft.com/office/officeart/2005/8/layout/default"/>
    <dgm:cxn modelId="{A5BA2041-A33D-4E5A-8DAC-266F2A8B31B7}" type="presParOf" srcId="{896159CF-BA7F-4498-98DF-61790BFA6179}" destId="{F8A3965B-38B9-4F26-A8EC-A16B7E7679C4}" srcOrd="4" destOrd="0" presId="urn:microsoft.com/office/officeart/2005/8/layout/default"/>
    <dgm:cxn modelId="{C507B2EE-AFF0-4F34-B9F3-E10D76674CB3}" type="presParOf" srcId="{896159CF-BA7F-4498-98DF-61790BFA6179}" destId="{169CFD64-AAA8-4570-9D1D-69F1EED825A2}" srcOrd="5" destOrd="0" presId="urn:microsoft.com/office/officeart/2005/8/layout/default"/>
    <dgm:cxn modelId="{C0CDDBDE-3B09-4724-8BA6-6AF4658A95BC}" type="presParOf" srcId="{896159CF-BA7F-4498-98DF-61790BFA6179}" destId="{ED2F326A-66D6-4800-827B-AE8FF9A6F28C}" srcOrd="6" destOrd="0" presId="urn:microsoft.com/office/officeart/2005/8/layout/default"/>
    <dgm:cxn modelId="{626A0EB3-CC6A-45E8-B5C1-654A7237C2D9}" type="presParOf" srcId="{896159CF-BA7F-4498-98DF-61790BFA6179}" destId="{AD41AB3C-A129-4A3F-A5F2-60AAECCB4A7D}" srcOrd="7" destOrd="0" presId="urn:microsoft.com/office/officeart/2005/8/layout/default"/>
    <dgm:cxn modelId="{84DC8438-244F-421B-BE8C-62FF226D4DC7}" type="presParOf" srcId="{896159CF-BA7F-4498-98DF-61790BFA6179}" destId="{4ABB35AB-43E9-45F9-B772-A62698B4D057}" srcOrd="8"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3C018D3C-0F91-4A08-90F6-BB16C7CF8F8E}" type="doc">
      <dgm:prSet loTypeId="urn:microsoft.com/office/officeart/2005/8/layout/StepDownProcess" loCatId="process" qsTypeId="urn:microsoft.com/office/officeart/2005/8/quickstyle/simple1" qsCatId="simple" csTypeId="urn:microsoft.com/office/officeart/2005/8/colors/accent1_2" csCatId="accent1" phldr="1"/>
      <dgm:spPr/>
      <dgm:t>
        <a:bodyPr/>
        <a:lstStyle/>
        <a:p>
          <a:endParaRPr lang="en-GB"/>
        </a:p>
      </dgm:t>
    </dgm:pt>
    <dgm:pt modelId="{67EB3051-92A7-4139-B292-34CB9B6860A0}">
      <dgm:prSet phldrT="[Text]" custT="1"/>
      <dgm:spPr>
        <a:solidFill>
          <a:srgbClr val="2F618F"/>
        </a:solidFill>
      </dgm:spPr>
      <dgm:t>
        <a:bodyPr/>
        <a:lstStyle/>
        <a:p>
          <a:r>
            <a:rPr lang="en-US" sz="2100" b="1" dirty="0"/>
            <a:t>Solicitud de conservación rápida</a:t>
          </a:r>
          <a:endParaRPr lang="es-ES" sz="2100" b="1" dirty="0"/>
        </a:p>
      </dgm:t>
    </dgm:pt>
    <dgm:pt modelId="{79E9A809-BA37-4853-AA8E-39C2539F98BB}" type="parTrans" cxnId="{E349022D-13EB-4D8E-9B9B-4682AA06D704}">
      <dgm:prSet/>
      <dgm:spPr/>
      <dgm:t>
        <a:bodyPr/>
        <a:lstStyle/>
        <a:p>
          <a:endParaRPr lang="en-GB" sz="2100"/>
        </a:p>
      </dgm:t>
    </dgm:pt>
    <dgm:pt modelId="{493AE93D-B296-4EF7-A9A2-2B322187866D}" type="sibTrans" cxnId="{E349022D-13EB-4D8E-9B9B-4682AA06D704}">
      <dgm:prSet/>
      <dgm:spPr/>
      <dgm:t>
        <a:bodyPr/>
        <a:lstStyle/>
        <a:p>
          <a:endParaRPr lang="en-GB" sz="2100"/>
        </a:p>
      </dgm:t>
    </dgm:pt>
    <dgm:pt modelId="{7489F11D-E032-46E1-BC8C-E5B20ADC2D0A}">
      <dgm:prSet phldrT="[Text]" custT="1"/>
      <dgm:spPr/>
      <dgm:t>
        <a:bodyPr/>
        <a:lstStyle/>
        <a:p>
          <a:r>
            <a:rPr lang="en-US" sz="2100" b="1" dirty="0"/>
            <a:t>Sin sistema de conservación de datos</a:t>
          </a:r>
          <a:endParaRPr lang="es-ES" sz="2100" b="1" dirty="0"/>
        </a:p>
      </dgm:t>
    </dgm:pt>
    <dgm:pt modelId="{4A2EB988-6CEF-45BA-823A-54398DF9D33E}" type="parTrans" cxnId="{25710B08-62B9-447C-9CB0-FC6F405928CC}">
      <dgm:prSet/>
      <dgm:spPr/>
      <dgm:t>
        <a:bodyPr/>
        <a:lstStyle/>
        <a:p>
          <a:endParaRPr lang="en-GB" sz="2100"/>
        </a:p>
      </dgm:t>
    </dgm:pt>
    <dgm:pt modelId="{4A6C80DB-9439-4FEB-BFE2-206CE08D744E}" type="sibTrans" cxnId="{25710B08-62B9-447C-9CB0-FC6F405928CC}">
      <dgm:prSet/>
      <dgm:spPr/>
      <dgm:t>
        <a:bodyPr/>
        <a:lstStyle/>
        <a:p>
          <a:endParaRPr lang="en-GB" sz="2100"/>
        </a:p>
      </dgm:t>
    </dgm:pt>
    <dgm:pt modelId="{5D92D247-FB78-4075-80EA-04B6A0571AA5}">
      <dgm:prSet phldrT="[Text]" custT="1"/>
      <dgm:spPr>
        <a:solidFill>
          <a:srgbClr val="2F618F"/>
        </a:solidFill>
      </dgm:spPr>
      <dgm:t>
        <a:bodyPr/>
        <a:lstStyle/>
        <a:p>
          <a:r>
            <a:rPr lang="en-US" sz="2100" b="1" dirty="0"/>
            <a:t>Contenido de la solicitud</a:t>
          </a:r>
          <a:endParaRPr lang="es-ES" sz="2100" b="1" dirty="0"/>
        </a:p>
      </dgm:t>
    </dgm:pt>
    <dgm:pt modelId="{EA9B5474-DDD6-4F8C-ACF7-0E9474452DE5}" type="parTrans" cxnId="{831EAA11-C43D-4068-A716-60CCCD752FB2}">
      <dgm:prSet/>
      <dgm:spPr/>
      <dgm:t>
        <a:bodyPr/>
        <a:lstStyle/>
        <a:p>
          <a:endParaRPr lang="en-GB" sz="2100"/>
        </a:p>
      </dgm:t>
    </dgm:pt>
    <dgm:pt modelId="{41B3314E-69B3-4078-B431-7A7CB80FBE33}" type="sibTrans" cxnId="{831EAA11-C43D-4068-A716-60CCCD752FB2}">
      <dgm:prSet/>
      <dgm:spPr/>
      <dgm:t>
        <a:bodyPr/>
        <a:lstStyle/>
        <a:p>
          <a:endParaRPr lang="en-GB" sz="2100"/>
        </a:p>
      </dgm:t>
    </dgm:pt>
    <dgm:pt modelId="{75F8A651-A7C2-48D9-808A-E0FFEA9518D9}">
      <dgm:prSet phldrT="[Text]" custT="1"/>
      <dgm:spPr/>
      <dgm:t>
        <a:bodyPr/>
        <a:lstStyle/>
        <a:p>
          <a:r>
            <a:rPr lang="en-US" sz="2100" b="1" dirty="0"/>
            <a:t>¿Qué, por qué, quién, cuándo, dónde?</a:t>
          </a:r>
          <a:endParaRPr lang="es-ES" sz="2100" b="1" dirty="0"/>
        </a:p>
      </dgm:t>
    </dgm:pt>
    <dgm:pt modelId="{2B5F7D4E-F52F-4897-A13F-3E31CD452B32}" type="parTrans" cxnId="{4979FBBC-F0A7-4952-83D9-21BB7E40B428}">
      <dgm:prSet/>
      <dgm:spPr/>
      <dgm:t>
        <a:bodyPr/>
        <a:lstStyle/>
        <a:p>
          <a:endParaRPr lang="en-GB" sz="2100"/>
        </a:p>
      </dgm:t>
    </dgm:pt>
    <dgm:pt modelId="{C5A0A913-2672-4A97-86A8-E12088D7D14F}" type="sibTrans" cxnId="{4979FBBC-F0A7-4952-83D9-21BB7E40B428}">
      <dgm:prSet/>
      <dgm:spPr/>
      <dgm:t>
        <a:bodyPr/>
        <a:lstStyle/>
        <a:p>
          <a:endParaRPr lang="en-GB" sz="2100"/>
        </a:p>
      </dgm:t>
    </dgm:pt>
    <dgm:pt modelId="{A36D20B0-06E8-4224-A950-B6E62CB3FFA0}">
      <dgm:prSet phldrT="[Text]" custT="1"/>
      <dgm:spPr>
        <a:solidFill>
          <a:srgbClr val="2F618F"/>
        </a:solidFill>
      </dgm:spPr>
      <dgm:t>
        <a:bodyPr/>
        <a:lstStyle/>
        <a:p>
          <a:r>
            <a:rPr lang="en-US" sz="2100" b="1" dirty="0"/>
            <a:t>Salvaguardias</a:t>
          </a:r>
          <a:endParaRPr lang="es-ES" sz="2100" b="1" dirty="0"/>
        </a:p>
      </dgm:t>
    </dgm:pt>
    <dgm:pt modelId="{EEE4A91A-5A19-4EB6-B0DB-F92136B5BBDA}" type="parTrans" cxnId="{19DC7568-F8C6-4AC0-9BA9-CB3E72F43016}">
      <dgm:prSet/>
      <dgm:spPr/>
      <dgm:t>
        <a:bodyPr/>
        <a:lstStyle/>
        <a:p>
          <a:endParaRPr lang="en-GB" sz="2100"/>
        </a:p>
      </dgm:t>
    </dgm:pt>
    <dgm:pt modelId="{54668624-3071-4B1B-A7B4-B3599924663C}" type="sibTrans" cxnId="{19DC7568-F8C6-4AC0-9BA9-CB3E72F43016}">
      <dgm:prSet/>
      <dgm:spPr/>
      <dgm:t>
        <a:bodyPr/>
        <a:lstStyle/>
        <a:p>
          <a:endParaRPr lang="en-GB" sz="2100"/>
        </a:p>
      </dgm:t>
    </dgm:pt>
    <dgm:pt modelId="{40A053CC-BC28-4080-943A-767C8E120CC0}">
      <dgm:prSet phldrT="[Text]" custT="1"/>
      <dgm:spPr/>
      <dgm:t>
        <a:bodyPr/>
        <a:lstStyle/>
        <a:p>
          <a:r>
            <a:rPr lang="en-US" sz="1900" b="1" dirty="0"/>
            <a:t>Condiciones de denegación</a:t>
          </a:r>
          <a:endParaRPr lang="es-ES" sz="1900" b="1" dirty="0"/>
        </a:p>
      </dgm:t>
    </dgm:pt>
    <dgm:pt modelId="{0E8DEE90-6B2B-4EE5-9488-F8AACDDD53EE}" type="parTrans" cxnId="{BAC2C3AD-FD08-4A5C-906B-006F685A0A40}">
      <dgm:prSet/>
      <dgm:spPr/>
      <dgm:t>
        <a:bodyPr/>
        <a:lstStyle/>
        <a:p>
          <a:endParaRPr lang="en-GB" sz="2100"/>
        </a:p>
      </dgm:t>
    </dgm:pt>
    <dgm:pt modelId="{BA06C24D-6FE8-43FC-9D5E-0436D9138BD1}" type="sibTrans" cxnId="{BAC2C3AD-FD08-4A5C-906B-006F685A0A40}">
      <dgm:prSet/>
      <dgm:spPr/>
      <dgm:t>
        <a:bodyPr/>
        <a:lstStyle/>
        <a:p>
          <a:endParaRPr lang="en-GB" sz="2100"/>
        </a:p>
      </dgm:t>
    </dgm:pt>
    <dgm:pt modelId="{D1C491F7-C6F2-452C-ABA8-CA087C267FC6}" type="pres">
      <dgm:prSet presAssocID="{3C018D3C-0F91-4A08-90F6-BB16C7CF8F8E}" presName="rootnode" presStyleCnt="0">
        <dgm:presLayoutVars>
          <dgm:chMax/>
          <dgm:chPref/>
          <dgm:dir/>
          <dgm:animLvl val="lvl"/>
        </dgm:presLayoutVars>
      </dgm:prSet>
      <dgm:spPr/>
    </dgm:pt>
    <dgm:pt modelId="{E7AB41EC-DB53-411E-97C8-0F255E0A3AF9}" type="pres">
      <dgm:prSet presAssocID="{67EB3051-92A7-4139-B292-34CB9B6860A0}" presName="composite" presStyleCnt="0"/>
      <dgm:spPr/>
    </dgm:pt>
    <dgm:pt modelId="{31527D9E-5FA2-4597-8E2D-E5003C3C0A93}" type="pres">
      <dgm:prSet presAssocID="{67EB3051-92A7-4139-B292-34CB9B6860A0}" presName="bentUpArrow1" presStyleLbl="alignImgPlace1" presStyleIdx="0" presStyleCnt="2"/>
      <dgm:spPr>
        <a:solidFill>
          <a:srgbClr val="91A6B8"/>
        </a:solidFill>
      </dgm:spPr>
    </dgm:pt>
    <dgm:pt modelId="{B4D5EB93-611D-4038-B168-500D1B32CA56}" type="pres">
      <dgm:prSet presAssocID="{67EB3051-92A7-4139-B292-34CB9B6860A0}" presName="ParentText" presStyleLbl="node1" presStyleIdx="0" presStyleCnt="3" custScaleX="97773">
        <dgm:presLayoutVars>
          <dgm:chMax val="1"/>
          <dgm:chPref val="1"/>
          <dgm:bulletEnabled val="1"/>
        </dgm:presLayoutVars>
      </dgm:prSet>
      <dgm:spPr/>
    </dgm:pt>
    <dgm:pt modelId="{52E48DBB-AF6D-41DF-B170-D8F41A227E12}" type="pres">
      <dgm:prSet presAssocID="{67EB3051-92A7-4139-B292-34CB9B6860A0}" presName="ChildText" presStyleLbl="revTx" presStyleIdx="0" presStyleCnt="3" custScaleX="154676" custScaleY="96655">
        <dgm:presLayoutVars>
          <dgm:chMax val="0"/>
          <dgm:chPref val="0"/>
          <dgm:bulletEnabled val="1"/>
        </dgm:presLayoutVars>
      </dgm:prSet>
      <dgm:spPr/>
    </dgm:pt>
    <dgm:pt modelId="{294ABEEA-4F82-4691-8B70-47038BAF139E}" type="pres">
      <dgm:prSet presAssocID="{493AE93D-B296-4EF7-A9A2-2B322187866D}" presName="sibTrans" presStyleCnt="0"/>
      <dgm:spPr/>
    </dgm:pt>
    <dgm:pt modelId="{7A626975-D983-45D4-947E-933C628BFF32}" type="pres">
      <dgm:prSet presAssocID="{5D92D247-FB78-4075-80EA-04B6A0571AA5}" presName="composite" presStyleCnt="0"/>
      <dgm:spPr/>
    </dgm:pt>
    <dgm:pt modelId="{6CC64585-60A8-40E0-ADC9-12EB47EBEB83}" type="pres">
      <dgm:prSet presAssocID="{5D92D247-FB78-4075-80EA-04B6A0571AA5}" presName="bentUpArrow1" presStyleLbl="alignImgPlace1" presStyleIdx="1" presStyleCnt="2"/>
      <dgm:spPr>
        <a:solidFill>
          <a:srgbClr val="91A6B8"/>
        </a:solidFill>
      </dgm:spPr>
    </dgm:pt>
    <dgm:pt modelId="{D73EB49A-F08A-4ADC-BCC6-8D88F76D62B6}" type="pres">
      <dgm:prSet presAssocID="{5D92D247-FB78-4075-80EA-04B6A0571AA5}" presName="ParentText" presStyleLbl="node1" presStyleIdx="1" presStyleCnt="3" custLinFactNeighborX="-15848" custLinFactNeighborY="1030">
        <dgm:presLayoutVars>
          <dgm:chMax val="1"/>
          <dgm:chPref val="1"/>
          <dgm:bulletEnabled val="1"/>
        </dgm:presLayoutVars>
      </dgm:prSet>
      <dgm:spPr/>
    </dgm:pt>
    <dgm:pt modelId="{A5F31CDA-115C-41E7-AE28-01F4D53E927C}" type="pres">
      <dgm:prSet presAssocID="{5D92D247-FB78-4075-80EA-04B6A0571AA5}" presName="ChildText" presStyleLbl="revTx" presStyleIdx="1" presStyleCnt="3" custScaleX="157742">
        <dgm:presLayoutVars>
          <dgm:chMax val="0"/>
          <dgm:chPref val="0"/>
          <dgm:bulletEnabled val="1"/>
        </dgm:presLayoutVars>
      </dgm:prSet>
      <dgm:spPr/>
    </dgm:pt>
    <dgm:pt modelId="{7E4A9C9B-7933-41A9-9A86-802C7D5EC352}" type="pres">
      <dgm:prSet presAssocID="{41B3314E-69B3-4078-B431-7A7CB80FBE33}" presName="sibTrans" presStyleCnt="0"/>
      <dgm:spPr/>
    </dgm:pt>
    <dgm:pt modelId="{C1F89C58-1414-4307-8F3A-36B8BCF9472B}" type="pres">
      <dgm:prSet presAssocID="{A36D20B0-06E8-4224-A950-B6E62CB3FFA0}" presName="composite" presStyleCnt="0"/>
      <dgm:spPr/>
    </dgm:pt>
    <dgm:pt modelId="{BBC99311-7DE7-4254-AAFC-4B74B3B2EFE0}" type="pres">
      <dgm:prSet presAssocID="{A36D20B0-06E8-4224-A950-B6E62CB3FFA0}" presName="ParentText" presStyleLbl="node1" presStyleIdx="2" presStyleCnt="3">
        <dgm:presLayoutVars>
          <dgm:chMax val="1"/>
          <dgm:chPref val="1"/>
          <dgm:bulletEnabled val="1"/>
        </dgm:presLayoutVars>
      </dgm:prSet>
      <dgm:spPr/>
    </dgm:pt>
    <dgm:pt modelId="{C5C71605-FA8E-47E8-9A57-50CBF5B28BB8}" type="pres">
      <dgm:prSet presAssocID="{A36D20B0-06E8-4224-A950-B6E62CB3FFA0}" presName="FinalChildText" presStyleLbl="revTx" presStyleIdx="2" presStyleCnt="3" custScaleX="113310" custScaleY="182175">
        <dgm:presLayoutVars>
          <dgm:chMax val="0"/>
          <dgm:chPref val="0"/>
          <dgm:bulletEnabled val="1"/>
        </dgm:presLayoutVars>
      </dgm:prSet>
      <dgm:spPr/>
    </dgm:pt>
  </dgm:ptLst>
  <dgm:cxnLst>
    <dgm:cxn modelId="{E0E8C005-3AEC-4167-88B1-1634AB1C0B91}" type="presOf" srcId="{67EB3051-92A7-4139-B292-34CB9B6860A0}" destId="{B4D5EB93-611D-4038-B168-500D1B32CA56}" srcOrd="0" destOrd="0" presId="urn:microsoft.com/office/officeart/2005/8/layout/StepDownProcess"/>
    <dgm:cxn modelId="{25710B08-62B9-447C-9CB0-FC6F405928CC}" srcId="{67EB3051-92A7-4139-B292-34CB9B6860A0}" destId="{7489F11D-E032-46E1-BC8C-E5B20ADC2D0A}" srcOrd="0" destOrd="0" parTransId="{4A2EB988-6CEF-45BA-823A-54398DF9D33E}" sibTransId="{4A6C80DB-9439-4FEB-BFE2-206CE08D744E}"/>
    <dgm:cxn modelId="{831EAA11-C43D-4068-A716-60CCCD752FB2}" srcId="{3C018D3C-0F91-4A08-90F6-BB16C7CF8F8E}" destId="{5D92D247-FB78-4075-80EA-04B6A0571AA5}" srcOrd="1" destOrd="0" parTransId="{EA9B5474-DDD6-4F8C-ACF7-0E9474452DE5}" sibTransId="{41B3314E-69B3-4078-B431-7A7CB80FBE33}"/>
    <dgm:cxn modelId="{7D80E816-8ABE-4512-9209-984A384E647E}" type="presOf" srcId="{75F8A651-A7C2-48D9-808A-E0FFEA9518D9}" destId="{A5F31CDA-115C-41E7-AE28-01F4D53E927C}" srcOrd="0" destOrd="0" presId="urn:microsoft.com/office/officeart/2005/8/layout/StepDownProcess"/>
    <dgm:cxn modelId="{E349022D-13EB-4D8E-9B9B-4682AA06D704}" srcId="{3C018D3C-0F91-4A08-90F6-BB16C7CF8F8E}" destId="{67EB3051-92A7-4139-B292-34CB9B6860A0}" srcOrd="0" destOrd="0" parTransId="{79E9A809-BA37-4853-AA8E-39C2539F98BB}" sibTransId="{493AE93D-B296-4EF7-A9A2-2B322187866D}"/>
    <dgm:cxn modelId="{CE0A545B-792E-4016-A259-355AAE070DC8}" type="presOf" srcId="{3C018D3C-0F91-4A08-90F6-BB16C7CF8F8E}" destId="{D1C491F7-C6F2-452C-ABA8-CA087C267FC6}" srcOrd="0" destOrd="0" presId="urn:microsoft.com/office/officeart/2005/8/layout/StepDownProcess"/>
    <dgm:cxn modelId="{E827E446-742D-4C0D-9087-E35DF9F46A40}" type="presOf" srcId="{5D92D247-FB78-4075-80EA-04B6A0571AA5}" destId="{D73EB49A-F08A-4ADC-BCC6-8D88F76D62B6}" srcOrd="0" destOrd="0" presId="urn:microsoft.com/office/officeart/2005/8/layout/StepDownProcess"/>
    <dgm:cxn modelId="{19DC7568-F8C6-4AC0-9BA9-CB3E72F43016}" srcId="{3C018D3C-0F91-4A08-90F6-BB16C7CF8F8E}" destId="{A36D20B0-06E8-4224-A950-B6E62CB3FFA0}" srcOrd="2" destOrd="0" parTransId="{EEE4A91A-5A19-4EB6-B0DB-F92136B5BBDA}" sibTransId="{54668624-3071-4B1B-A7B4-B3599924663C}"/>
    <dgm:cxn modelId="{D8E27974-A339-4A1C-A777-3E55B5081739}" type="presOf" srcId="{40A053CC-BC28-4080-943A-767C8E120CC0}" destId="{C5C71605-FA8E-47E8-9A57-50CBF5B28BB8}" srcOrd="0" destOrd="0" presId="urn:microsoft.com/office/officeart/2005/8/layout/StepDownProcess"/>
    <dgm:cxn modelId="{95A4A67D-EF67-4080-ACC3-90E8803289B7}" type="presOf" srcId="{A36D20B0-06E8-4224-A950-B6E62CB3FFA0}" destId="{BBC99311-7DE7-4254-AAFC-4B74B3B2EFE0}" srcOrd="0" destOrd="0" presId="urn:microsoft.com/office/officeart/2005/8/layout/StepDownProcess"/>
    <dgm:cxn modelId="{2152479E-302A-4151-8D09-0A6FA2D35F6B}" type="presOf" srcId="{7489F11D-E032-46E1-BC8C-E5B20ADC2D0A}" destId="{52E48DBB-AF6D-41DF-B170-D8F41A227E12}" srcOrd="0" destOrd="0" presId="urn:microsoft.com/office/officeart/2005/8/layout/StepDownProcess"/>
    <dgm:cxn modelId="{BAC2C3AD-FD08-4A5C-906B-006F685A0A40}" srcId="{A36D20B0-06E8-4224-A950-B6E62CB3FFA0}" destId="{40A053CC-BC28-4080-943A-767C8E120CC0}" srcOrd="0" destOrd="0" parTransId="{0E8DEE90-6B2B-4EE5-9488-F8AACDDD53EE}" sibTransId="{BA06C24D-6FE8-43FC-9D5E-0436D9138BD1}"/>
    <dgm:cxn modelId="{4979FBBC-F0A7-4952-83D9-21BB7E40B428}" srcId="{5D92D247-FB78-4075-80EA-04B6A0571AA5}" destId="{75F8A651-A7C2-48D9-808A-E0FFEA9518D9}" srcOrd="0" destOrd="0" parTransId="{2B5F7D4E-F52F-4897-A13F-3E31CD452B32}" sibTransId="{C5A0A913-2672-4A97-86A8-E12088D7D14F}"/>
    <dgm:cxn modelId="{349D3DF1-6206-4ED6-A962-518BD46A9128}" type="presParOf" srcId="{D1C491F7-C6F2-452C-ABA8-CA087C267FC6}" destId="{E7AB41EC-DB53-411E-97C8-0F255E0A3AF9}" srcOrd="0" destOrd="0" presId="urn:microsoft.com/office/officeart/2005/8/layout/StepDownProcess"/>
    <dgm:cxn modelId="{C191DF04-039B-469F-9D10-371663318E5E}" type="presParOf" srcId="{E7AB41EC-DB53-411E-97C8-0F255E0A3AF9}" destId="{31527D9E-5FA2-4597-8E2D-E5003C3C0A93}" srcOrd="0" destOrd="0" presId="urn:microsoft.com/office/officeart/2005/8/layout/StepDownProcess"/>
    <dgm:cxn modelId="{3E279B7C-8330-408B-8039-611DB2EADABE}" type="presParOf" srcId="{E7AB41EC-DB53-411E-97C8-0F255E0A3AF9}" destId="{B4D5EB93-611D-4038-B168-500D1B32CA56}" srcOrd="1" destOrd="0" presId="urn:microsoft.com/office/officeart/2005/8/layout/StepDownProcess"/>
    <dgm:cxn modelId="{92FFD5CD-74F1-4A1D-AB50-9DA8DFC3BC75}" type="presParOf" srcId="{E7AB41EC-DB53-411E-97C8-0F255E0A3AF9}" destId="{52E48DBB-AF6D-41DF-B170-D8F41A227E12}" srcOrd="2" destOrd="0" presId="urn:microsoft.com/office/officeart/2005/8/layout/StepDownProcess"/>
    <dgm:cxn modelId="{B26C41CB-1AC6-4DE2-B3B3-E8AF2F2401DA}" type="presParOf" srcId="{D1C491F7-C6F2-452C-ABA8-CA087C267FC6}" destId="{294ABEEA-4F82-4691-8B70-47038BAF139E}" srcOrd="1" destOrd="0" presId="urn:microsoft.com/office/officeart/2005/8/layout/StepDownProcess"/>
    <dgm:cxn modelId="{B65B122E-FD2E-46E7-9B8B-264FD1DC76A1}" type="presParOf" srcId="{D1C491F7-C6F2-452C-ABA8-CA087C267FC6}" destId="{7A626975-D983-45D4-947E-933C628BFF32}" srcOrd="2" destOrd="0" presId="urn:microsoft.com/office/officeart/2005/8/layout/StepDownProcess"/>
    <dgm:cxn modelId="{2F8FE155-1C52-4630-A106-DC887A945079}" type="presParOf" srcId="{7A626975-D983-45D4-947E-933C628BFF32}" destId="{6CC64585-60A8-40E0-ADC9-12EB47EBEB83}" srcOrd="0" destOrd="0" presId="urn:microsoft.com/office/officeart/2005/8/layout/StepDownProcess"/>
    <dgm:cxn modelId="{AC439BD7-FB00-4E2D-AD03-E07F3E17928A}" type="presParOf" srcId="{7A626975-D983-45D4-947E-933C628BFF32}" destId="{D73EB49A-F08A-4ADC-BCC6-8D88F76D62B6}" srcOrd="1" destOrd="0" presId="urn:microsoft.com/office/officeart/2005/8/layout/StepDownProcess"/>
    <dgm:cxn modelId="{131F0E7E-1C5B-488D-BF25-730A3A51CC78}" type="presParOf" srcId="{7A626975-D983-45D4-947E-933C628BFF32}" destId="{A5F31CDA-115C-41E7-AE28-01F4D53E927C}" srcOrd="2" destOrd="0" presId="urn:microsoft.com/office/officeart/2005/8/layout/StepDownProcess"/>
    <dgm:cxn modelId="{821AA76A-5AC3-427A-BD83-ACBAD064516B}" type="presParOf" srcId="{D1C491F7-C6F2-452C-ABA8-CA087C267FC6}" destId="{7E4A9C9B-7933-41A9-9A86-802C7D5EC352}" srcOrd="3" destOrd="0" presId="urn:microsoft.com/office/officeart/2005/8/layout/StepDownProcess"/>
    <dgm:cxn modelId="{A1C1E8E3-4E7B-4208-BE8E-2DCA337FB994}" type="presParOf" srcId="{D1C491F7-C6F2-452C-ABA8-CA087C267FC6}" destId="{C1F89C58-1414-4307-8F3A-36B8BCF9472B}" srcOrd="4" destOrd="0" presId="urn:microsoft.com/office/officeart/2005/8/layout/StepDownProcess"/>
    <dgm:cxn modelId="{DB83AC6A-9458-4F46-96E1-6966A3926E7A}" type="presParOf" srcId="{C1F89C58-1414-4307-8F3A-36B8BCF9472B}" destId="{BBC99311-7DE7-4254-AAFC-4B74B3B2EFE0}" srcOrd="0" destOrd="0" presId="urn:microsoft.com/office/officeart/2005/8/layout/StepDownProcess"/>
    <dgm:cxn modelId="{FF1E21B2-D80A-4060-A83A-5881C36BC6DA}" type="presParOf" srcId="{C1F89C58-1414-4307-8F3A-36B8BCF9472B}" destId="{C5C71605-FA8E-47E8-9A57-50CBF5B28BB8}" srcOrd="1" destOrd="0" presId="urn:microsoft.com/office/officeart/2005/8/layout/StepDownProcess"/>
  </dgm:cxnLst>
  <dgm:bg>
    <a:noFill/>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CCB0F65B-9F91-406A-90CB-6785F6808F2D}" type="doc">
      <dgm:prSet loTypeId="urn:microsoft.com/office/officeart/2005/8/layout/process1" loCatId="process" qsTypeId="urn:microsoft.com/office/officeart/2005/8/quickstyle/simple1" qsCatId="simple" csTypeId="urn:microsoft.com/office/officeart/2005/8/colors/accent1_2" csCatId="accent1" phldr="1"/>
      <dgm:spPr/>
    </dgm:pt>
    <dgm:pt modelId="{F1CEAA09-6E04-4169-A989-51DA223B1AE2}">
      <dgm:prSet phldrT="[Text]"/>
      <dgm:spPr>
        <a:solidFill>
          <a:srgbClr val="2F618F"/>
        </a:solidFill>
      </dgm:spPr>
      <dgm:t>
        <a:bodyPr/>
        <a:lstStyle/>
        <a:p>
          <a:r>
            <a:rPr lang="en-US" b="1" dirty="0"/>
            <a:t>Información enviada desde el país A</a:t>
          </a:r>
          <a:endParaRPr lang="es-ES" b="1" dirty="0"/>
        </a:p>
      </dgm:t>
    </dgm:pt>
    <dgm:pt modelId="{DF4FB64B-4450-4476-87CB-37AAAAEAF066}" type="parTrans" cxnId="{A851C7E4-171A-43D0-9470-575580D8F075}">
      <dgm:prSet/>
      <dgm:spPr/>
      <dgm:t>
        <a:bodyPr/>
        <a:lstStyle/>
        <a:p>
          <a:endParaRPr lang="en-GB"/>
        </a:p>
      </dgm:t>
    </dgm:pt>
    <dgm:pt modelId="{D8EC43DE-F0ED-4306-8402-ACDF80100405}" type="sibTrans" cxnId="{A851C7E4-171A-43D0-9470-575580D8F075}">
      <dgm:prSet/>
      <dgm:spPr>
        <a:solidFill>
          <a:srgbClr val="91A6B8"/>
        </a:solidFill>
      </dgm:spPr>
      <dgm:t>
        <a:bodyPr/>
        <a:lstStyle/>
        <a:p>
          <a:endParaRPr lang="en-GB"/>
        </a:p>
      </dgm:t>
    </dgm:pt>
    <dgm:pt modelId="{CD231E6B-939C-434B-9CDC-CB74ED5C27CA}">
      <dgm:prSet phldrT="[Text]"/>
      <dgm:spPr>
        <a:solidFill>
          <a:srgbClr val="2F618F"/>
        </a:solidFill>
      </dgm:spPr>
      <dgm:t>
        <a:bodyPr/>
        <a:lstStyle/>
        <a:p>
          <a:r>
            <a:rPr lang="en-US" b="1" dirty="0">
              <a:solidFill>
                <a:srgbClr val="FFFF00"/>
              </a:solidFill>
            </a:rPr>
            <a:t>Servidor de retransmisión en el país B</a:t>
          </a:r>
          <a:endParaRPr lang="es-ES" b="1" dirty="0">
            <a:solidFill>
              <a:srgbClr val="FFFF00"/>
            </a:solidFill>
          </a:endParaRPr>
        </a:p>
      </dgm:t>
    </dgm:pt>
    <dgm:pt modelId="{DD482E24-033C-4449-8960-15A6DE00255B}" type="parTrans" cxnId="{602F3C22-85A0-48A4-AAA0-C34904450974}">
      <dgm:prSet/>
      <dgm:spPr/>
      <dgm:t>
        <a:bodyPr/>
        <a:lstStyle/>
        <a:p>
          <a:endParaRPr lang="en-GB"/>
        </a:p>
      </dgm:t>
    </dgm:pt>
    <dgm:pt modelId="{1605DF09-B689-440D-A8F7-8A0DDE38192F}" type="sibTrans" cxnId="{602F3C22-85A0-48A4-AAA0-C34904450974}">
      <dgm:prSet/>
      <dgm:spPr>
        <a:solidFill>
          <a:srgbClr val="91A6B8"/>
        </a:solidFill>
      </dgm:spPr>
      <dgm:t>
        <a:bodyPr/>
        <a:lstStyle/>
        <a:p>
          <a:endParaRPr lang="en-GB"/>
        </a:p>
      </dgm:t>
    </dgm:pt>
    <dgm:pt modelId="{54F52897-B747-4F08-A43F-62CD1150A1C7}">
      <dgm:prSet phldrT="[Text]"/>
      <dgm:spPr>
        <a:solidFill>
          <a:srgbClr val="2F618F"/>
        </a:solidFill>
      </dgm:spPr>
      <dgm:t>
        <a:bodyPr/>
        <a:lstStyle/>
        <a:p>
          <a:r>
            <a:rPr lang="en-US" b="1" dirty="0"/>
            <a:t>Información recibida en el país C</a:t>
          </a:r>
          <a:endParaRPr lang="es-ES" b="1" dirty="0"/>
        </a:p>
      </dgm:t>
    </dgm:pt>
    <dgm:pt modelId="{79CC8503-680C-4BAD-BCD9-F5CBAE75EF89}" type="parTrans" cxnId="{FC4BE7F9-11E9-48CC-AA79-420B5E88C547}">
      <dgm:prSet/>
      <dgm:spPr/>
      <dgm:t>
        <a:bodyPr/>
        <a:lstStyle/>
        <a:p>
          <a:endParaRPr lang="en-GB"/>
        </a:p>
      </dgm:t>
    </dgm:pt>
    <dgm:pt modelId="{DF958E0E-E0DB-436A-A0EF-AD61AD7EC53B}" type="sibTrans" cxnId="{FC4BE7F9-11E9-48CC-AA79-420B5E88C547}">
      <dgm:prSet/>
      <dgm:spPr/>
      <dgm:t>
        <a:bodyPr/>
        <a:lstStyle/>
        <a:p>
          <a:endParaRPr lang="en-GB"/>
        </a:p>
      </dgm:t>
    </dgm:pt>
    <dgm:pt modelId="{B6F4850D-E4E6-4EF7-BA16-947C9E7BAD22}" type="pres">
      <dgm:prSet presAssocID="{CCB0F65B-9F91-406A-90CB-6785F6808F2D}" presName="Name0" presStyleCnt="0">
        <dgm:presLayoutVars>
          <dgm:dir/>
          <dgm:resizeHandles val="exact"/>
        </dgm:presLayoutVars>
      </dgm:prSet>
      <dgm:spPr/>
    </dgm:pt>
    <dgm:pt modelId="{35A29870-0D19-40B0-B764-1D224889547E}" type="pres">
      <dgm:prSet presAssocID="{F1CEAA09-6E04-4169-A989-51DA223B1AE2}" presName="node" presStyleLbl="node1" presStyleIdx="0" presStyleCnt="3">
        <dgm:presLayoutVars>
          <dgm:bulletEnabled val="1"/>
        </dgm:presLayoutVars>
      </dgm:prSet>
      <dgm:spPr/>
    </dgm:pt>
    <dgm:pt modelId="{66314F9B-10CF-44C6-A95B-6D106D205273}" type="pres">
      <dgm:prSet presAssocID="{D8EC43DE-F0ED-4306-8402-ACDF80100405}" presName="sibTrans" presStyleLbl="sibTrans2D1" presStyleIdx="0" presStyleCnt="2"/>
      <dgm:spPr/>
    </dgm:pt>
    <dgm:pt modelId="{239083C5-3C4C-4A27-AC35-DA09DABF6434}" type="pres">
      <dgm:prSet presAssocID="{D8EC43DE-F0ED-4306-8402-ACDF80100405}" presName="connectorText" presStyleLbl="sibTrans2D1" presStyleIdx="0" presStyleCnt="2"/>
      <dgm:spPr/>
    </dgm:pt>
    <dgm:pt modelId="{9ABA3D6E-65D8-49C4-AABD-F1758CEAA15B}" type="pres">
      <dgm:prSet presAssocID="{CD231E6B-939C-434B-9CDC-CB74ED5C27CA}" presName="node" presStyleLbl="node1" presStyleIdx="1" presStyleCnt="3">
        <dgm:presLayoutVars>
          <dgm:bulletEnabled val="1"/>
        </dgm:presLayoutVars>
      </dgm:prSet>
      <dgm:spPr/>
    </dgm:pt>
    <dgm:pt modelId="{41C79047-15CF-4FFE-BEF8-7E421503F124}" type="pres">
      <dgm:prSet presAssocID="{1605DF09-B689-440D-A8F7-8A0DDE38192F}" presName="sibTrans" presStyleLbl="sibTrans2D1" presStyleIdx="1" presStyleCnt="2"/>
      <dgm:spPr/>
    </dgm:pt>
    <dgm:pt modelId="{5E546C62-3D0C-4375-A5B9-DB1AF73E0FED}" type="pres">
      <dgm:prSet presAssocID="{1605DF09-B689-440D-A8F7-8A0DDE38192F}" presName="connectorText" presStyleLbl="sibTrans2D1" presStyleIdx="1" presStyleCnt="2"/>
      <dgm:spPr/>
    </dgm:pt>
    <dgm:pt modelId="{62574373-2E21-446F-959B-D8FA026EBE7F}" type="pres">
      <dgm:prSet presAssocID="{54F52897-B747-4F08-A43F-62CD1150A1C7}" presName="node" presStyleLbl="node1" presStyleIdx="2" presStyleCnt="3">
        <dgm:presLayoutVars>
          <dgm:bulletEnabled val="1"/>
        </dgm:presLayoutVars>
      </dgm:prSet>
      <dgm:spPr/>
    </dgm:pt>
  </dgm:ptLst>
  <dgm:cxnLst>
    <dgm:cxn modelId="{6189531A-B95A-4923-9310-66D2A3176B89}" type="presOf" srcId="{1605DF09-B689-440D-A8F7-8A0DDE38192F}" destId="{41C79047-15CF-4FFE-BEF8-7E421503F124}" srcOrd="0" destOrd="0" presId="urn:microsoft.com/office/officeart/2005/8/layout/process1"/>
    <dgm:cxn modelId="{602F3C22-85A0-48A4-AAA0-C34904450974}" srcId="{CCB0F65B-9F91-406A-90CB-6785F6808F2D}" destId="{CD231E6B-939C-434B-9CDC-CB74ED5C27CA}" srcOrd="1" destOrd="0" parTransId="{DD482E24-033C-4449-8960-15A6DE00255B}" sibTransId="{1605DF09-B689-440D-A8F7-8A0DDE38192F}"/>
    <dgm:cxn modelId="{31840526-B15A-4629-9BB0-0B39CB78A16C}" type="presOf" srcId="{D8EC43DE-F0ED-4306-8402-ACDF80100405}" destId="{66314F9B-10CF-44C6-A95B-6D106D205273}" srcOrd="0" destOrd="0" presId="urn:microsoft.com/office/officeart/2005/8/layout/process1"/>
    <dgm:cxn modelId="{8E66F22F-7E6C-4D28-94A5-2B7E8CD4786B}" type="presOf" srcId="{CD231E6B-939C-434B-9CDC-CB74ED5C27CA}" destId="{9ABA3D6E-65D8-49C4-AABD-F1758CEAA15B}" srcOrd="0" destOrd="0" presId="urn:microsoft.com/office/officeart/2005/8/layout/process1"/>
    <dgm:cxn modelId="{DC28793A-D1BB-4B6A-9408-6D16412EC006}" type="presOf" srcId="{1605DF09-B689-440D-A8F7-8A0DDE38192F}" destId="{5E546C62-3D0C-4375-A5B9-DB1AF73E0FED}" srcOrd="1" destOrd="0" presId="urn:microsoft.com/office/officeart/2005/8/layout/process1"/>
    <dgm:cxn modelId="{02CA5A40-8A14-4723-8DA8-1CB47E2240B7}" type="presOf" srcId="{54F52897-B747-4F08-A43F-62CD1150A1C7}" destId="{62574373-2E21-446F-959B-D8FA026EBE7F}" srcOrd="0" destOrd="0" presId="urn:microsoft.com/office/officeart/2005/8/layout/process1"/>
    <dgm:cxn modelId="{59EDA668-AC13-41F3-A9FA-FFECCD0A5792}" type="presOf" srcId="{D8EC43DE-F0ED-4306-8402-ACDF80100405}" destId="{239083C5-3C4C-4A27-AC35-DA09DABF6434}" srcOrd="1" destOrd="0" presId="urn:microsoft.com/office/officeart/2005/8/layout/process1"/>
    <dgm:cxn modelId="{9C5C47B9-62EA-4F19-B7A6-AE74B4038311}" type="presOf" srcId="{CCB0F65B-9F91-406A-90CB-6785F6808F2D}" destId="{B6F4850D-E4E6-4EF7-BA16-947C9E7BAD22}" srcOrd="0" destOrd="0" presId="urn:microsoft.com/office/officeart/2005/8/layout/process1"/>
    <dgm:cxn modelId="{A851C7E4-171A-43D0-9470-575580D8F075}" srcId="{CCB0F65B-9F91-406A-90CB-6785F6808F2D}" destId="{F1CEAA09-6E04-4169-A989-51DA223B1AE2}" srcOrd="0" destOrd="0" parTransId="{DF4FB64B-4450-4476-87CB-37AAAAEAF066}" sibTransId="{D8EC43DE-F0ED-4306-8402-ACDF80100405}"/>
    <dgm:cxn modelId="{FC4BE7F9-11E9-48CC-AA79-420B5E88C547}" srcId="{CCB0F65B-9F91-406A-90CB-6785F6808F2D}" destId="{54F52897-B747-4F08-A43F-62CD1150A1C7}" srcOrd="2" destOrd="0" parTransId="{79CC8503-680C-4BAD-BCD9-F5CBAE75EF89}" sibTransId="{DF958E0E-E0DB-436A-A0EF-AD61AD7EC53B}"/>
    <dgm:cxn modelId="{377230FF-2C64-4C61-B6D7-68498E03313F}" type="presOf" srcId="{F1CEAA09-6E04-4169-A989-51DA223B1AE2}" destId="{35A29870-0D19-40B0-B764-1D224889547E}" srcOrd="0" destOrd="0" presId="urn:microsoft.com/office/officeart/2005/8/layout/process1"/>
    <dgm:cxn modelId="{AF4D5398-F3AC-4357-BF13-48F945663F4A}" type="presParOf" srcId="{B6F4850D-E4E6-4EF7-BA16-947C9E7BAD22}" destId="{35A29870-0D19-40B0-B764-1D224889547E}" srcOrd="0" destOrd="0" presId="urn:microsoft.com/office/officeart/2005/8/layout/process1"/>
    <dgm:cxn modelId="{06A1EBD3-C6B9-4254-B51D-DE698A5AD4D0}" type="presParOf" srcId="{B6F4850D-E4E6-4EF7-BA16-947C9E7BAD22}" destId="{66314F9B-10CF-44C6-A95B-6D106D205273}" srcOrd="1" destOrd="0" presId="urn:microsoft.com/office/officeart/2005/8/layout/process1"/>
    <dgm:cxn modelId="{0AB745FF-E175-4B3F-823C-44F7A6B8102C}" type="presParOf" srcId="{66314F9B-10CF-44C6-A95B-6D106D205273}" destId="{239083C5-3C4C-4A27-AC35-DA09DABF6434}" srcOrd="0" destOrd="0" presId="urn:microsoft.com/office/officeart/2005/8/layout/process1"/>
    <dgm:cxn modelId="{6E3A17CD-5F4E-44B6-B0D3-B4A0A9B05A7C}" type="presParOf" srcId="{B6F4850D-E4E6-4EF7-BA16-947C9E7BAD22}" destId="{9ABA3D6E-65D8-49C4-AABD-F1758CEAA15B}" srcOrd="2" destOrd="0" presId="urn:microsoft.com/office/officeart/2005/8/layout/process1"/>
    <dgm:cxn modelId="{4B9F680D-392B-45D5-BD74-33B2D29C99D4}" type="presParOf" srcId="{B6F4850D-E4E6-4EF7-BA16-947C9E7BAD22}" destId="{41C79047-15CF-4FFE-BEF8-7E421503F124}" srcOrd="3" destOrd="0" presId="urn:microsoft.com/office/officeart/2005/8/layout/process1"/>
    <dgm:cxn modelId="{314AF784-AD65-4A1F-9653-183FEEA79FA6}" type="presParOf" srcId="{41C79047-15CF-4FFE-BEF8-7E421503F124}" destId="{5E546C62-3D0C-4375-A5B9-DB1AF73E0FED}" srcOrd="0" destOrd="0" presId="urn:microsoft.com/office/officeart/2005/8/layout/process1"/>
    <dgm:cxn modelId="{5A8FE3FF-8128-485F-A181-87CFFA92D174}" type="presParOf" srcId="{B6F4850D-E4E6-4EF7-BA16-947C9E7BAD22}" destId="{62574373-2E21-446F-959B-D8FA026EBE7F}" srcOrd="4" destOrd="0" presId="urn:microsoft.com/office/officeart/2005/8/layout/process1"/>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851E8B54-F15E-144E-8D2F-9EAF10BA117C}" type="doc">
      <dgm:prSet loTypeId="urn:microsoft.com/office/officeart/2005/8/layout/process1" loCatId="" qsTypeId="urn:microsoft.com/office/officeart/2005/8/quickstyle/simple1" qsCatId="simple" csTypeId="urn:microsoft.com/office/officeart/2005/8/colors/accent1_2" csCatId="accent1" phldr="1"/>
      <dgm:spPr/>
    </dgm:pt>
    <dgm:pt modelId="{AE7104CB-758D-EC41-8609-61191BFE3C03}">
      <dgm:prSet phldrT="[Text]" custT="1"/>
      <dgm:spPr>
        <a:solidFill>
          <a:srgbClr val="2F618F"/>
        </a:solidFill>
      </dgm:spPr>
      <dgm:t>
        <a:bodyPr/>
        <a:lstStyle/>
        <a:p>
          <a:r>
            <a:rPr lang="en-US" sz="1600" b="1" dirty="0"/>
            <a:t>Iniciativa/propuesta</a:t>
          </a:r>
        </a:p>
        <a:p>
          <a:r>
            <a:rPr lang="en-US" sz="1600" b="1" dirty="0"/>
            <a:t>fuerzas del orden</a:t>
          </a:r>
        </a:p>
      </dgm:t>
    </dgm:pt>
    <dgm:pt modelId="{BC68609A-B6B8-B644-9138-4E0BFF105ECD}" type="parTrans" cxnId="{3092243B-08A2-0044-84A1-685944038A1F}">
      <dgm:prSet/>
      <dgm:spPr/>
      <dgm:t>
        <a:bodyPr/>
        <a:lstStyle/>
        <a:p>
          <a:endParaRPr lang="en-US"/>
        </a:p>
      </dgm:t>
    </dgm:pt>
    <dgm:pt modelId="{FDC3CB59-829A-C84B-B579-8B9002EFB2A7}" type="sibTrans" cxnId="{3092243B-08A2-0044-84A1-685944038A1F}">
      <dgm:prSet/>
      <dgm:spPr>
        <a:solidFill>
          <a:srgbClr val="91A6B8"/>
        </a:solidFill>
      </dgm:spPr>
      <dgm:t>
        <a:bodyPr/>
        <a:lstStyle/>
        <a:p>
          <a:endParaRPr lang="en-US"/>
        </a:p>
      </dgm:t>
    </dgm:pt>
    <dgm:pt modelId="{FBFCC004-16C3-1C4C-AE98-8809FF704719}">
      <dgm:prSet phldrT="[Text]" custT="1"/>
      <dgm:spPr>
        <a:solidFill>
          <a:srgbClr val="2F618F"/>
        </a:solidFill>
      </dgm:spPr>
      <dgm:t>
        <a:bodyPr/>
        <a:lstStyle/>
        <a:p>
          <a:r>
            <a:rPr lang="es-ES" sz="1600" b="1" dirty="0"/>
            <a:t>Orden de procesamiento o judicial de otro país</a:t>
          </a:r>
        </a:p>
      </dgm:t>
    </dgm:pt>
    <dgm:pt modelId="{16F6BE10-67EA-FF4B-9D7B-2AA452608E46}" type="parTrans" cxnId="{AF7295FA-02AE-7347-BC2B-6C8EBB48AB65}">
      <dgm:prSet/>
      <dgm:spPr/>
      <dgm:t>
        <a:bodyPr/>
        <a:lstStyle/>
        <a:p>
          <a:endParaRPr lang="en-US"/>
        </a:p>
      </dgm:t>
    </dgm:pt>
    <dgm:pt modelId="{7038ADFC-0E27-1B49-8658-6394F010896A}" type="sibTrans" cxnId="{AF7295FA-02AE-7347-BC2B-6C8EBB48AB65}">
      <dgm:prSet/>
      <dgm:spPr>
        <a:solidFill>
          <a:srgbClr val="91A6B8"/>
        </a:solidFill>
      </dgm:spPr>
      <dgm:t>
        <a:bodyPr/>
        <a:lstStyle/>
        <a:p>
          <a:endParaRPr lang="en-US"/>
        </a:p>
      </dgm:t>
    </dgm:pt>
    <dgm:pt modelId="{B817E51B-5347-A54F-94F0-8C2DEC193D04}">
      <dgm:prSet phldrT="[Text]"/>
      <dgm:spPr>
        <a:solidFill>
          <a:srgbClr val="2F618F"/>
        </a:solidFill>
      </dgm:spPr>
      <dgm:t>
        <a:bodyPr/>
        <a:lstStyle/>
        <a:p>
          <a:r>
            <a:rPr lang="en-US" b="1" dirty="0"/>
            <a:t>Implantación del proveedor de servicios de Internet</a:t>
          </a:r>
        </a:p>
      </dgm:t>
    </dgm:pt>
    <dgm:pt modelId="{447C4BF7-F03D-984C-BFC2-B44166D8C519}" type="parTrans" cxnId="{9B417129-DC17-3A41-B949-F70FB8661828}">
      <dgm:prSet/>
      <dgm:spPr/>
      <dgm:t>
        <a:bodyPr/>
        <a:lstStyle/>
        <a:p>
          <a:endParaRPr lang="en-US"/>
        </a:p>
      </dgm:t>
    </dgm:pt>
    <dgm:pt modelId="{CC6911FD-9181-3E4D-A024-52DBEDEE6FDA}" type="sibTrans" cxnId="{9B417129-DC17-3A41-B949-F70FB8661828}">
      <dgm:prSet/>
      <dgm:spPr/>
      <dgm:t>
        <a:bodyPr/>
        <a:lstStyle/>
        <a:p>
          <a:endParaRPr lang="en-US"/>
        </a:p>
      </dgm:t>
    </dgm:pt>
    <dgm:pt modelId="{CA3B3DD8-C9D2-B246-BC8F-382A89A4400F}" type="pres">
      <dgm:prSet presAssocID="{851E8B54-F15E-144E-8D2F-9EAF10BA117C}" presName="Name0" presStyleCnt="0">
        <dgm:presLayoutVars>
          <dgm:dir/>
          <dgm:resizeHandles val="exact"/>
        </dgm:presLayoutVars>
      </dgm:prSet>
      <dgm:spPr/>
    </dgm:pt>
    <dgm:pt modelId="{5C4F47A9-DF52-E94A-9314-84A0DE05EE87}" type="pres">
      <dgm:prSet presAssocID="{AE7104CB-758D-EC41-8609-61191BFE3C03}" presName="node" presStyleLbl="node1" presStyleIdx="0" presStyleCnt="3">
        <dgm:presLayoutVars>
          <dgm:bulletEnabled val="1"/>
        </dgm:presLayoutVars>
      </dgm:prSet>
      <dgm:spPr/>
    </dgm:pt>
    <dgm:pt modelId="{575B4603-DEF0-5541-83A2-96EE904E758D}" type="pres">
      <dgm:prSet presAssocID="{FDC3CB59-829A-C84B-B579-8B9002EFB2A7}" presName="sibTrans" presStyleLbl="sibTrans2D1" presStyleIdx="0" presStyleCnt="2"/>
      <dgm:spPr/>
    </dgm:pt>
    <dgm:pt modelId="{38921681-A46C-2E46-A28A-EE209F7DFF8E}" type="pres">
      <dgm:prSet presAssocID="{FDC3CB59-829A-C84B-B579-8B9002EFB2A7}" presName="connectorText" presStyleLbl="sibTrans2D1" presStyleIdx="0" presStyleCnt="2"/>
      <dgm:spPr/>
    </dgm:pt>
    <dgm:pt modelId="{0208B717-D5D6-D14D-9793-A6B9B85D6CE5}" type="pres">
      <dgm:prSet presAssocID="{FBFCC004-16C3-1C4C-AE98-8809FF704719}" presName="node" presStyleLbl="node1" presStyleIdx="1" presStyleCnt="3">
        <dgm:presLayoutVars>
          <dgm:bulletEnabled val="1"/>
        </dgm:presLayoutVars>
      </dgm:prSet>
      <dgm:spPr/>
    </dgm:pt>
    <dgm:pt modelId="{2D7682A1-F91C-7942-AF4D-3E91EBC211EA}" type="pres">
      <dgm:prSet presAssocID="{7038ADFC-0E27-1B49-8658-6394F010896A}" presName="sibTrans" presStyleLbl="sibTrans2D1" presStyleIdx="1" presStyleCnt="2"/>
      <dgm:spPr/>
    </dgm:pt>
    <dgm:pt modelId="{0CDFECCB-DBA2-8B4B-9BDF-F313F7BF9897}" type="pres">
      <dgm:prSet presAssocID="{7038ADFC-0E27-1B49-8658-6394F010896A}" presName="connectorText" presStyleLbl="sibTrans2D1" presStyleIdx="1" presStyleCnt="2"/>
      <dgm:spPr/>
    </dgm:pt>
    <dgm:pt modelId="{CB3D899A-8E9B-E840-8698-AEB53FA7A099}" type="pres">
      <dgm:prSet presAssocID="{B817E51B-5347-A54F-94F0-8C2DEC193D04}" presName="node" presStyleLbl="node1" presStyleIdx="2" presStyleCnt="3">
        <dgm:presLayoutVars>
          <dgm:bulletEnabled val="1"/>
        </dgm:presLayoutVars>
      </dgm:prSet>
      <dgm:spPr/>
    </dgm:pt>
  </dgm:ptLst>
  <dgm:cxnLst>
    <dgm:cxn modelId="{9B417129-DC17-3A41-B949-F70FB8661828}" srcId="{851E8B54-F15E-144E-8D2F-9EAF10BA117C}" destId="{B817E51B-5347-A54F-94F0-8C2DEC193D04}" srcOrd="2" destOrd="0" parTransId="{447C4BF7-F03D-984C-BFC2-B44166D8C519}" sibTransId="{CC6911FD-9181-3E4D-A024-52DBEDEE6FDA}"/>
    <dgm:cxn modelId="{3C0EDD2F-B444-2D44-A133-893E970273CF}" type="presOf" srcId="{851E8B54-F15E-144E-8D2F-9EAF10BA117C}" destId="{CA3B3DD8-C9D2-B246-BC8F-382A89A4400F}" srcOrd="0" destOrd="0" presId="urn:microsoft.com/office/officeart/2005/8/layout/process1"/>
    <dgm:cxn modelId="{3092243B-08A2-0044-84A1-685944038A1F}" srcId="{851E8B54-F15E-144E-8D2F-9EAF10BA117C}" destId="{AE7104CB-758D-EC41-8609-61191BFE3C03}" srcOrd="0" destOrd="0" parTransId="{BC68609A-B6B8-B644-9138-4E0BFF105ECD}" sibTransId="{FDC3CB59-829A-C84B-B579-8B9002EFB2A7}"/>
    <dgm:cxn modelId="{6AF18147-3EC6-2B42-B0B6-5034FA52D517}" type="presOf" srcId="{FDC3CB59-829A-C84B-B579-8B9002EFB2A7}" destId="{575B4603-DEF0-5541-83A2-96EE904E758D}" srcOrd="0" destOrd="0" presId="urn:microsoft.com/office/officeart/2005/8/layout/process1"/>
    <dgm:cxn modelId="{E242096D-642F-2440-A0E0-EEAE53662A9C}" type="presOf" srcId="{7038ADFC-0E27-1B49-8658-6394F010896A}" destId="{2D7682A1-F91C-7942-AF4D-3E91EBC211EA}" srcOrd="0" destOrd="0" presId="urn:microsoft.com/office/officeart/2005/8/layout/process1"/>
    <dgm:cxn modelId="{4B18659F-5DC0-1E43-B75D-4A24A7325BD1}" type="presOf" srcId="{AE7104CB-758D-EC41-8609-61191BFE3C03}" destId="{5C4F47A9-DF52-E94A-9314-84A0DE05EE87}" srcOrd="0" destOrd="0" presId="urn:microsoft.com/office/officeart/2005/8/layout/process1"/>
    <dgm:cxn modelId="{272C68AC-CC18-A442-8C3C-93A1118D1EF8}" type="presOf" srcId="{7038ADFC-0E27-1B49-8658-6394F010896A}" destId="{0CDFECCB-DBA2-8B4B-9BDF-F313F7BF9897}" srcOrd="1" destOrd="0" presId="urn:microsoft.com/office/officeart/2005/8/layout/process1"/>
    <dgm:cxn modelId="{728386B8-1A39-A540-BAE1-B14D3C2A2847}" type="presOf" srcId="{FDC3CB59-829A-C84B-B579-8B9002EFB2A7}" destId="{38921681-A46C-2E46-A28A-EE209F7DFF8E}" srcOrd="1" destOrd="0" presId="urn:microsoft.com/office/officeart/2005/8/layout/process1"/>
    <dgm:cxn modelId="{AD76CFBF-A9C7-144B-A908-79497BE8C108}" type="presOf" srcId="{FBFCC004-16C3-1C4C-AE98-8809FF704719}" destId="{0208B717-D5D6-D14D-9793-A6B9B85D6CE5}" srcOrd="0" destOrd="0" presId="urn:microsoft.com/office/officeart/2005/8/layout/process1"/>
    <dgm:cxn modelId="{E4C7A0F8-09A4-4E48-9DF7-DE9389B1C73C}" type="presOf" srcId="{B817E51B-5347-A54F-94F0-8C2DEC193D04}" destId="{CB3D899A-8E9B-E840-8698-AEB53FA7A099}" srcOrd="0" destOrd="0" presId="urn:microsoft.com/office/officeart/2005/8/layout/process1"/>
    <dgm:cxn modelId="{AF7295FA-02AE-7347-BC2B-6C8EBB48AB65}" srcId="{851E8B54-F15E-144E-8D2F-9EAF10BA117C}" destId="{FBFCC004-16C3-1C4C-AE98-8809FF704719}" srcOrd="1" destOrd="0" parTransId="{16F6BE10-67EA-FF4B-9D7B-2AA452608E46}" sibTransId="{7038ADFC-0E27-1B49-8658-6394F010896A}"/>
    <dgm:cxn modelId="{01044321-F26C-E245-99B3-7F887142541A}" type="presParOf" srcId="{CA3B3DD8-C9D2-B246-BC8F-382A89A4400F}" destId="{5C4F47A9-DF52-E94A-9314-84A0DE05EE87}" srcOrd="0" destOrd="0" presId="urn:microsoft.com/office/officeart/2005/8/layout/process1"/>
    <dgm:cxn modelId="{ACEC27AA-0BE5-EB4D-81F6-0C5E2E4B9DB1}" type="presParOf" srcId="{CA3B3DD8-C9D2-B246-BC8F-382A89A4400F}" destId="{575B4603-DEF0-5541-83A2-96EE904E758D}" srcOrd="1" destOrd="0" presId="urn:microsoft.com/office/officeart/2005/8/layout/process1"/>
    <dgm:cxn modelId="{D9FBB6C6-71AE-044D-A209-02A46C83337D}" type="presParOf" srcId="{575B4603-DEF0-5541-83A2-96EE904E758D}" destId="{38921681-A46C-2E46-A28A-EE209F7DFF8E}" srcOrd="0" destOrd="0" presId="urn:microsoft.com/office/officeart/2005/8/layout/process1"/>
    <dgm:cxn modelId="{25E24D1B-2763-9A49-9DF1-8168E41C4A74}" type="presParOf" srcId="{CA3B3DD8-C9D2-B246-BC8F-382A89A4400F}" destId="{0208B717-D5D6-D14D-9793-A6B9B85D6CE5}" srcOrd="2" destOrd="0" presId="urn:microsoft.com/office/officeart/2005/8/layout/process1"/>
    <dgm:cxn modelId="{E59A7E5D-0A1A-1647-B087-629DFD95D98C}" type="presParOf" srcId="{CA3B3DD8-C9D2-B246-BC8F-382A89A4400F}" destId="{2D7682A1-F91C-7942-AF4D-3E91EBC211EA}" srcOrd="3" destOrd="0" presId="urn:microsoft.com/office/officeart/2005/8/layout/process1"/>
    <dgm:cxn modelId="{9C4E7876-33CF-FB4C-B511-BEC10C4E8341}" type="presParOf" srcId="{2D7682A1-F91C-7942-AF4D-3E91EBC211EA}" destId="{0CDFECCB-DBA2-8B4B-9BDF-F313F7BF9897}" srcOrd="0" destOrd="0" presId="urn:microsoft.com/office/officeart/2005/8/layout/process1"/>
    <dgm:cxn modelId="{83DC30CB-DDEC-1E42-A689-E4DA85BC052D}" type="presParOf" srcId="{CA3B3DD8-C9D2-B246-BC8F-382A89A4400F}" destId="{CB3D899A-8E9B-E840-8698-AEB53FA7A099}" srcOrd="4" destOrd="0" presId="urn:microsoft.com/office/officeart/2005/8/layout/process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022D918-0CA5-4D88-8D2D-6536F35688D9}">
      <dsp:nvSpPr>
        <dsp:cNvPr id="0" name=""/>
        <dsp:cNvSpPr/>
      </dsp:nvSpPr>
      <dsp:spPr>
        <a:xfrm>
          <a:off x="2617" y="2107838"/>
          <a:ext cx="3188821" cy="1275528"/>
        </a:xfrm>
        <a:prstGeom prst="chevron">
          <a:avLst/>
        </a:prstGeom>
        <a:solidFill>
          <a:srgbClr val="2F618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009" tIns="24003" rIns="24003" bIns="24003" numCol="1" spcCol="1270" anchor="ctr" anchorCtr="0">
          <a:noAutofit/>
        </a:bodyPr>
        <a:lstStyle/>
        <a:p>
          <a:pPr marL="0" lvl="0" indent="0" algn="ctr" defTabSz="800100">
            <a:lnSpc>
              <a:spcPct val="90000"/>
            </a:lnSpc>
            <a:spcBef>
              <a:spcPct val="0"/>
            </a:spcBef>
            <a:spcAft>
              <a:spcPct val="35000"/>
            </a:spcAft>
            <a:buNone/>
          </a:pPr>
          <a:r>
            <a:rPr lang="en-US" sz="1800" kern="1200" dirty="0"/>
            <a:t>Toda la </a:t>
          </a:r>
          <a:r>
            <a:rPr lang="en-US" sz="1800" kern="1200" dirty="0" err="1"/>
            <a:t>asistencia</a:t>
          </a:r>
          <a:r>
            <a:rPr lang="en-US" sz="1800" kern="1200" dirty="0"/>
            <a:t> </a:t>
          </a:r>
          <a:r>
            <a:rPr lang="en-US" sz="1800" kern="1200" dirty="0" err="1"/>
            <a:t>jurídica</a:t>
          </a:r>
          <a:r>
            <a:rPr lang="en-US" sz="1800" kern="1200" dirty="0"/>
            <a:t> </a:t>
          </a:r>
          <a:r>
            <a:rPr lang="en-US" sz="1800" kern="1200" dirty="0" err="1"/>
            <a:t>mutua</a:t>
          </a:r>
          <a:r>
            <a:rPr lang="en-US" sz="1800" kern="1200" dirty="0"/>
            <a:t> </a:t>
          </a:r>
          <a:r>
            <a:rPr lang="en-US" sz="1800" kern="1200" dirty="0" err="1"/>
            <a:t>posible</a:t>
          </a:r>
          <a:endParaRPr lang="es-ES" sz="1800" kern="1200" dirty="0"/>
        </a:p>
      </dsp:txBody>
      <dsp:txXfrm>
        <a:off x="640381" y="2107838"/>
        <a:ext cx="1913293" cy="1275528"/>
      </dsp:txXfrm>
    </dsp:sp>
    <dsp:sp modelId="{5E586836-6813-44D7-8945-9800C12A8FB4}">
      <dsp:nvSpPr>
        <dsp:cNvPr id="0" name=""/>
        <dsp:cNvSpPr/>
      </dsp:nvSpPr>
      <dsp:spPr>
        <a:xfrm>
          <a:off x="2872556" y="2107838"/>
          <a:ext cx="3188821" cy="1275528"/>
        </a:xfrm>
        <a:prstGeom prst="chevron">
          <a:avLst/>
        </a:prstGeom>
        <a:solidFill>
          <a:srgbClr val="2F618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2014" tIns="37338" rIns="37338" bIns="37338" numCol="1" spcCol="1270" anchor="ctr" anchorCtr="0">
          <a:noAutofit/>
        </a:bodyPr>
        <a:lstStyle/>
        <a:p>
          <a:pPr marL="0" lvl="0" indent="0" algn="ctr" defTabSz="1244600">
            <a:lnSpc>
              <a:spcPct val="90000"/>
            </a:lnSpc>
            <a:spcBef>
              <a:spcPct val="0"/>
            </a:spcBef>
            <a:spcAft>
              <a:spcPct val="35000"/>
            </a:spcAft>
            <a:buNone/>
          </a:pPr>
          <a:r>
            <a:rPr lang="en-US" sz="2800" kern="1200" dirty="0"/>
            <a:t>Legislación vigente</a:t>
          </a:r>
          <a:endParaRPr lang="es-ES" sz="2800" kern="1200" dirty="0"/>
        </a:p>
      </dsp:txBody>
      <dsp:txXfrm>
        <a:off x="3510320" y="2107838"/>
        <a:ext cx="1913293" cy="1275528"/>
      </dsp:txXfrm>
    </dsp:sp>
    <dsp:sp modelId="{B75CB205-DFCA-49F4-B42D-8726485D1790}">
      <dsp:nvSpPr>
        <dsp:cNvPr id="0" name=""/>
        <dsp:cNvSpPr/>
      </dsp:nvSpPr>
      <dsp:spPr>
        <a:xfrm>
          <a:off x="5742495" y="2107838"/>
          <a:ext cx="3188821" cy="1275528"/>
        </a:xfrm>
        <a:prstGeom prst="chevron">
          <a:avLst/>
        </a:prstGeom>
        <a:solidFill>
          <a:srgbClr val="2F618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8014" tIns="36005" rIns="36005" bIns="36005" numCol="1" spcCol="1270" anchor="ctr" anchorCtr="0">
          <a:noAutofit/>
        </a:bodyPr>
        <a:lstStyle/>
        <a:p>
          <a:pPr marL="0" lvl="0" indent="0" algn="ctr" defTabSz="1200150">
            <a:lnSpc>
              <a:spcPct val="90000"/>
            </a:lnSpc>
            <a:spcBef>
              <a:spcPct val="0"/>
            </a:spcBef>
            <a:spcAft>
              <a:spcPct val="35000"/>
            </a:spcAft>
            <a:buNone/>
          </a:pPr>
          <a:r>
            <a:rPr lang="en-US" sz="2700" kern="1200" dirty="0"/>
            <a:t>Aceleración</a:t>
          </a:r>
          <a:endParaRPr lang="es-ES" sz="2700" kern="1200" dirty="0"/>
        </a:p>
      </dsp:txBody>
      <dsp:txXfrm>
        <a:off x="6380259" y="2107838"/>
        <a:ext cx="1913293" cy="127552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2C21E0C-02B7-4F18-B02B-9BDD0D2FF7E5}">
      <dsp:nvSpPr>
        <dsp:cNvPr id="0" name=""/>
        <dsp:cNvSpPr/>
      </dsp:nvSpPr>
      <dsp:spPr>
        <a:xfrm>
          <a:off x="3004" y="1317324"/>
          <a:ext cx="1991377" cy="2642975"/>
        </a:xfrm>
        <a:prstGeom prst="ellipse">
          <a:avLst/>
        </a:prstGeom>
        <a:solidFill>
          <a:srgbClr val="2F618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marL="0" lvl="0" indent="0" algn="ctr" defTabSz="755650">
            <a:lnSpc>
              <a:spcPct val="90000"/>
            </a:lnSpc>
            <a:spcBef>
              <a:spcPct val="0"/>
            </a:spcBef>
            <a:spcAft>
              <a:spcPct val="35000"/>
            </a:spcAft>
            <a:buNone/>
          </a:pPr>
          <a:r>
            <a:rPr lang="en-US" sz="1700" b="1" kern="1200" dirty="0"/>
            <a:t>El país A envía por correo electrónico a las fuerzas del orden información sobre posibles delitos</a:t>
          </a:r>
          <a:endParaRPr lang="es-ES" sz="1700" b="1" kern="1200" dirty="0"/>
        </a:p>
      </dsp:txBody>
      <dsp:txXfrm>
        <a:off x="294634" y="1704379"/>
        <a:ext cx="1408117" cy="1868865"/>
      </dsp:txXfrm>
    </dsp:sp>
    <dsp:sp modelId="{2FE32ED6-408C-4152-8FE0-3FCEA3386CB9}">
      <dsp:nvSpPr>
        <dsp:cNvPr id="0" name=""/>
        <dsp:cNvSpPr/>
      </dsp:nvSpPr>
      <dsp:spPr>
        <a:xfrm>
          <a:off x="2156081" y="2061310"/>
          <a:ext cx="1154998" cy="1154998"/>
        </a:xfrm>
        <a:prstGeom prst="mathPlus">
          <a:avLst/>
        </a:prstGeom>
        <a:solidFill>
          <a:srgbClr val="91A6B8"/>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44550">
            <a:lnSpc>
              <a:spcPct val="90000"/>
            </a:lnSpc>
            <a:spcBef>
              <a:spcPct val="0"/>
            </a:spcBef>
            <a:spcAft>
              <a:spcPct val="35000"/>
            </a:spcAft>
            <a:buNone/>
          </a:pPr>
          <a:endParaRPr lang="en-GB" sz="1900" kern="1200"/>
        </a:p>
      </dsp:txBody>
      <dsp:txXfrm>
        <a:off x="2309176" y="2502981"/>
        <a:ext cx="848808" cy="271656"/>
      </dsp:txXfrm>
    </dsp:sp>
    <dsp:sp modelId="{A71F37D3-4190-4DA1-A608-8452A5BD3558}">
      <dsp:nvSpPr>
        <dsp:cNvPr id="0" name=""/>
        <dsp:cNvSpPr/>
      </dsp:nvSpPr>
      <dsp:spPr>
        <a:xfrm>
          <a:off x="3472780" y="1368124"/>
          <a:ext cx="1991377" cy="2541375"/>
        </a:xfrm>
        <a:prstGeom prst="ellipse">
          <a:avLst/>
        </a:prstGeom>
        <a:solidFill>
          <a:srgbClr val="2F618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marL="0" lvl="0" indent="0" algn="ctr" defTabSz="755650">
            <a:lnSpc>
              <a:spcPct val="90000"/>
            </a:lnSpc>
            <a:spcBef>
              <a:spcPct val="0"/>
            </a:spcBef>
            <a:spcAft>
              <a:spcPct val="35000"/>
            </a:spcAft>
            <a:buNone/>
          </a:pPr>
          <a:r>
            <a:rPr lang="en-US" sz="1700" b="1" kern="1200" dirty="0"/>
            <a:t>El país B recibe información e inicia la comprobación local de los hechos previa a la investigación</a:t>
          </a:r>
          <a:endParaRPr lang="es-ES" sz="1700" b="1" kern="1200" dirty="0"/>
        </a:p>
      </dsp:txBody>
      <dsp:txXfrm>
        <a:off x="3764410" y="1740300"/>
        <a:ext cx="1408117" cy="1797023"/>
      </dsp:txXfrm>
    </dsp:sp>
    <dsp:sp modelId="{2B626917-7C54-423E-8EDF-BC9F401B05B6}">
      <dsp:nvSpPr>
        <dsp:cNvPr id="0" name=""/>
        <dsp:cNvSpPr/>
      </dsp:nvSpPr>
      <dsp:spPr>
        <a:xfrm>
          <a:off x="5625857" y="2061310"/>
          <a:ext cx="1154998" cy="1154998"/>
        </a:xfrm>
        <a:prstGeom prst="mathEqual">
          <a:avLst/>
        </a:prstGeom>
        <a:solidFill>
          <a:srgbClr val="91A6B8"/>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2133600">
            <a:lnSpc>
              <a:spcPct val="90000"/>
            </a:lnSpc>
            <a:spcBef>
              <a:spcPct val="0"/>
            </a:spcBef>
            <a:spcAft>
              <a:spcPct val="35000"/>
            </a:spcAft>
            <a:buNone/>
          </a:pPr>
          <a:endParaRPr lang="en-GB" sz="4800" kern="1200"/>
        </a:p>
      </dsp:txBody>
      <dsp:txXfrm>
        <a:off x="5778952" y="2299240"/>
        <a:ext cx="848808" cy="679138"/>
      </dsp:txXfrm>
    </dsp:sp>
    <dsp:sp modelId="{74A6A061-7CF3-4873-8E84-7FEC5E35DF51}">
      <dsp:nvSpPr>
        <dsp:cNvPr id="0" name=""/>
        <dsp:cNvSpPr/>
      </dsp:nvSpPr>
      <dsp:spPr>
        <a:xfrm>
          <a:off x="6942556" y="1368124"/>
          <a:ext cx="1991377" cy="2541375"/>
        </a:xfrm>
        <a:prstGeom prst="ellipse">
          <a:avLst/>
        </a:prstGeom>
        <a:solidFill>
          <a:srgbClr val="2F618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r>
            <a:rPr lang="en-US" sz="1600" b="1" kern="1200" dirty="0"/>
            <a:t>El país B encuentra pruebas de que la información era cierta y se inicia una investigación completa</a:t>
          </a:r>
          <a:endParaRPr lang="es-ES" sz="1600" b="1" kern="1200" dirty="0"/>
        </a:p>
      </dsp:txBody>
      <dsp:txXfrm>
        <a:off x="7234186" y="1740300"/>
        <a:ext cx="1408117" cy="179702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8043CAD-7228-4326-807D-49A74039CA0C}">
      <dsp:nvSpPr>
        <dsp:cNvPr id="0" name=""/>
        <dsp:cNvSpPr/>
      </dsp:nvSpPr>
      <dsp:spPr>
        <a:xfrm>
          <a:off x="916483" y="1984"/>
          <a:ext cx="2030015" cy="1218009"/>
        </a:xfrm>
        <a:prstGeom prst="rect">
          <a:avLst/>
        </a:prstGeom>
        <a:solidFill>
          <a:srgbClr val="2F618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sz="2700" kern="1200"/>
            <a:t>Autoridad central</a:t>
          </a:r>
          <a:endParaRPr lang="es-ES" sz="2700" kern="1200" dirty="0"/>
        </a:p>
      </dsp:txBody>
      <dsp:txXfrm>
        <a:off x="916483" y="1984"/>
        <a:ext cx="2030015" cy="1218009"/>
      </dsp:txXfrm>
    </dsp:sp>
    <dsp:sp modelId="{A1D7765D-812F-4276-9313-2C74C923229F}">
      <dsp:nvSpPr>
        <dsp:cNvPr id="0" name=""/>
        <dsp:cNvSpPr/>
      </dsp:nvSpPr>
      <dsp:spPr>
        <a:xfrm>
          <a:off x="3149500" y="1984"/>
          <a:ext cx="2030015" cy="1218009"/>
        </a:xfrm>
        <a:prstGeom prst="rect">
          <a:avLst/>
        </a:prstGeom>
        <a:solidFill>
          <a:srgbClr val="2F618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sz="2700" kern="1200"/>
            <a:t>Aplicación del Tratado</a:t>
          </a:r>
          <a:endParaRPr lang="es-ES" sz="2700" kern="1200" dirty="0"/>
        </a:p>
      </dsp:txBody>
      <dsp:txXfrm>
        <a:off x="3149500" y="1984"/>
        <a:ext cx="2030015" cy="1218009"/>
      </dsp:txXfrm>
    </dsp:sp>
    <dsp:sp modelId="{F8A3965B-38B9-4F26-A8EC-A16B7E7679C4}">
      <dsp:nvSpPr>
        <dsp:cNvPr id="0" name=""/>
        <dsp:cNvSpPr/>
      </dsp:nvSpPr>
      <dsp:spPr>
        <a:xfrm>
          <a:off x="916483" y="1422995"/>
          <a:ext cx="2030015" cy="1218009"/>
        </a:xfrm>
        <a:prstGeom prst="rect">
          <a:avLst/>
        </a:prstGeom>
        <a:solidFill>
          <a:srgbClr val="2F618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sz="2700" kern="1200"/>
            <a:t>Motivos de denegación</a:t>
          </a:r>
          <a:endParaRPr lang="es-ES" sz="2700" kern="1200" dirty="0"/>
        </a:p>
      </dsp:txBody>
      <dsp:txXfrm>
        <a:off x="916483" y="1422995"/>
        <a:ext cx="2030015" cy="1218009"/>
      </dsp:txXfrm>
    </dsp:sp>
    <dsp:sp modelId="{ED2F326A-66D6-4800-827B-AE8FF9A6F28C}">
      <dsp:nvSpPr>
        <dsp:cNvPr id="0" name=""/>
        <dsp:cNvSpPr/>
      </dsp:nvSpPr>
      <dsp:spPr>
        <a:xfrm>
          <a:off x="3149500" y="1422995"/>
          <a:ext cx="2030015" cy="1218009"/>
        </a:xfrm>
        <a:prstGeom prst="rect">
          <a:avLst/>
        </a:prstGeom>
        <a:solidFill>
          <a:srgbClr val="2F618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sz="2700" kern="1200"/>
            <a:t>Mantenerse informado</a:t>
          </a:r>
          <a:endParaRPr lang="es-ES" sz="2700" kern="1200" dirty="0"/>
        </a:p>
      </dsp:txBody>
      <dsp:txXfrm>
        <a:off x="3149500" y="1422995"/>
        <a:ext cx="2030015" cy="1218009"/>
      </dsp:txXfrm>
    </dsp:sp>
    <dsp:sp modelId="{4ABB35AB-43E9-45F9-B772-A62698B4D057}">
      <dsp:nvSpPr>
        <dsp:cNvPr id="0" name=""/>
        <dsp:cNvSpPr/>
      </dsp:nvSpPr>
      <dsp:spPr>
        <a:xfrm>
          <a:off x="2032992" y="2844006"/>
          <a:ext cx="2030015" cy="1218009"/>
        </a:xfrm>
        <a:prstGeom prst="rect">
          <a:avLst/>
        </a:prstGeom>
        <a:solidFill>
          <a:srgbClr val="2F618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sz="2700" kern="1200"/>
            <a:t>Cooperación directa</a:t>
          </a:r>
          <a:endParaRPr lang="es-ES" sz="2700" kern="1200" dirty="0"/>
        </a:p>
      </dsp:txBody>
      <dsp:txXfrm>
        <a:off x="2032992" y="2844006"/>
        <a:ext cx="2030015" cy="1218009"/>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1527D9E-5FA2-4597-8E2D-E5003C3C0A93}">
      <dsp:nvSpPr>
        <dsp:cNvPr id="0" name=""/>
        <dsp:cNvSpPr/>
      </dsp:nvSpPr>
      <dsp:spPr>
        <a:xfrm rot="5400000">
          <a:off x="912914" y="1250772"/>
          <a:ext cx="1107083" cy="1260375"/>
        </a:xfrm>
        <a:prstGeom prst="bentUpArrow">
          <a:avLst>
            <a:gd name="adj1" fmla="val 32840"/>
            <a:gd name="adj2" fmla="val 25000"/>
            <a:gd name="adj3" fmla="val 35780"/>
          </a:avLst>
        </a:prstGeom>
        <a:solidFill>
          <a:srgbClr val="91A6B8"/>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4D5EB93-611D-4038-B168-500D1B32CA56}">
      <dsp:nvSpPr>
        <dsp:cNvPr id="0" name=""/>
        <dsp:cNvSpPr/>
      </dsp:nvSpPr>
      <dsp:spPr>
        <a:xfrm>
          <a:off x="640356" y="23548"/>
          <a:ext cx="1822172" cy="1304513"/>
        </a:xfrm>
        <a:prstGeom prst="roundRect">
          <a:avLst>
            <a:gd name="adj" fmla="val 16670"/>
          </a:avLst>
        </a:prstGeom>
        <a:solidFill>
          <a:srgbClr val="2F618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US" sz="2100" b="1" kern="1200" dirty="0"/>
            <a:t>Solicitud de conservación rápida</a:t>
          </a:r>
          <a:endParaRPr lang="es-ES" sz="2100" b="1" kern="1200" dirty="0"/>
        </a:p>
      </dsp:txBody>
      <dsp:txXfrm>
        <a:off x="704049" y="87241"/>
        <a:ext cx="1694786" cy="1177127"/>
      </dsp:txXfrm>
    </dsp:sp>
    <dsp:sp modelId="{52E48DBB-AF6D-41DF-B170-D8F41A227E12}">
      <dsp:nvSpPr>
        <dsp:cNvPr id="0" name=""/>
        <dsp:cNvSpPr/>
      </dsp:nvSpPr>
      <dsp:spPr>
        <a:xfrm>
          <a:off x="2112725" y="165597"/>
          <a:ext cx="2096572" cy="10190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ctr" anchorCtr="0">
          <a:noAutofit/>
        </a:bodyPr>
        <a:lstStyle/>
        <a:p>
          <a:pPr marL="228600" lvl="1" indent="-228600" algn="l" defTabSz="933450">
            <a:lnSpc>
              <a:spcPct val="90000"/>
            </a:lnSpc>
            <a:spcBef>
              <a:spcPct val="0"/>
            </a:spcBef>
            <a:spcAft>
              <a:spcPct val="15000"/>
            </a:spcAft>
            <a:buChar char="•"/>
          </a:pPr>
          <a:r>
            <a:rPr lang="en-US" sz="2100" b="1" kern="1200" dirty="0"/>
            <a:t>Sin sistema de conservación de datos</a:t>
          </a:r>
          <a:endParaRPr lang="es-ES" sz="2100" b="1" kern="1200" dirty="0"/>
        </a:p>
      </dsp:txBody>
      <dsp:txXfrm>
        <a:off x="2112725" y="165597"/>
        <a:ext cx="2096572" cy="1019096"/>
      </dsp:txXfrm>
    </dsp:sp>
    <dsp:sp modelId="{6CC64585-60A8-40E0-ADC9-12EB47EBEB83}">
      <dsp:nvSpPr>
        <dsp:cNvPr id="0" name=""/>
        <dsp:cNvSpPr/>
      </dsp:nvSpPr>
      <dsp:spPr>
        <a:xfrm rot="5400000">
          <a:off x="2646758" y="2716171"/>
          <a:ext cx="1107083" cy="1260375"/>
        </a:xfrm>
        <a:prstGeom prst="bentUpArrow">
          <a:avLst>
            <a:gd name="adj1" fmla="val 32840"/>
            <a:gd name="adj2" fmla="val 25000"/>
            <a:gd name="adj3" fmla="val 35780"/>
          </a:avLst>
        </a:prstGeom>
        <a:solidFill>
          <a:srgbClr val="91A6B8"/>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73EB49A-F08A-4ADC-BCC6-8D88F76D62B6}">
      <dsp:nvSpPr>
        <dsp:cNvPr id="0" name=""/>
        <dsp:cNvSpPr/>
      </dsp:nvSpPr>
      <dsp:spPr>
        <a:xfrm>
          <a:off x="2058092" y="1502383"/>
          <a:ext cx="1863676" cy="1304513"/>
        </a:xfrm>
        <a:prstGeom prst="roundRect">
          <a:avLst>
            <a:gd name="adj" fmla="val 16670"/>
          </a:avLst>
        </a:prstGeom>
        <a:solidFill>
          <a:srgbClr val="2F618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US" sz="2100" b="1" kern="1200" dirty="0"/>
            <a:t>Contenido de la solicitud</a:t>
          </a:r>
          <a:endParaRPr lang="es-ES" sz="2100" b="1" kern="1200" dirty="0"/>
        </a:p>
      </dsp:txBody>
      <dsp:txXfrm>
        <a:off x="2121785" y="1566076"/>
        <a:ext cx="1736290" cy="1177127"/>
      </dsp:txXfrm>
    </dsp:sp>
    <dsp:sp modelId="{A5F31CDA-115C-41E7-AE28-01F4D53E927C}">
      <dsp:nvSpPr>
        <dsp:cNvPr id="0" name=""/>
        <dsp:cNvSpPr/>
      </dsp:nvSpPr>
      <dsp:spPr>
        <a:xfrm>
          <a:off x="3825789" y="1613362"/>
          <a:ext cx="2138131" cy="105436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ctr" anchorCtr="0">
          <a:noAutofit/>
        </a:bodyPr>
        <a:lstStyle/>
        <a:p>
          <a:pPr marL="228600" lvl="1" indent="-228600" algn="l" defTabSz="933450">
            <a:lnSpc>
              <a:spcPct val="90000"/>
            </a:lnSpc>
            <a:spcBef>
              <a:spcPct val="0"/>
            </a:spcBef>
            <a:spcAft>
              <a:spcPct val="15000"/>
            </a:spcAft>
            <a:buChar char="•"/>
          </a:pPr>
          <a:r>
            <a:rPr lang="en-US" sz="2100" b="1" kern="1200" dirty="0"/>
            <a:t>¿Qué, por qué, quién, cuándo, dónde?</a:t>
          </a:r>
          <a:endParaRPr lang="es-ES" sz="2100" b="1" kern="1200" dirty="0"/>
        </a:p>
      </dsp:txBody>
      <dsp:txXfrm>
        <a:off x="3825789" y="1613362"/>
        <a:ext cx="2138131" cy="1054365"/>
      </dsp:txXfrm>
    </dsp:sp>
    <dsp:sp modelId="{BBC99311-7DE7-4254-AAFC-4B74B3B2EFE0}">
      <dsp:nvSpPr>
        <dsp:cNvPr id="0" name=""/>
        <dsp:cNvSpPr/>
      </dsp:nvSpPr>
      <dsp:spPr>
        <a:xfrm>
          <a:off x="4066540" y="3263143"/>
          <a:ext cx="1863676" cy="1304513"/>
        </a:xfrm>
        <a:prstGeom prst="roundRect">
          <a:avLst>
            <a:gd name="adj" fmla="val 16670"/>
          </a:avLst>
        </a:prstGeom>
        <a:solidFill>
          <a:srgbClr val="2F618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US" sz="2100" b="1" kern="1200" dirty="0"/>
            <a:t>Salvaguardias</a:t>
          </a:r>
          <a:endParaRPr lang="es-ES" sz="2100" b="1" kern="1200" dirty="0"/>
        </a:p>
      </dsp:txBody>
      <dsp:txXfrm>
        <a:off x="4130233" y="3326836"/>
        <a:ext cx="1736290" cy="1177127"/>
      </dsp:txXfrm>
    </dsp:sp>
    <dsp:sp modelId="{C5C71605-FA8E-47E8-9A57-50CBF5B28BB8}">
      <dsp:nvSpPr>
        <dsp:cNvPr id="0" name=""/>
        <dsp:cNvSpPr/>
      </dsp:nvSpPr>
      <dsp:spPr>
        <a:xfrm>
          <a:off x="5840011" y="2954346"/>
          <a:ext cx="1535872" cy="19207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ctr" anchorCtr="0">
          <a:noAutofit/>
        </a:bodyPr>
        <a:lstStyle/>
        <a:p>
          <a:pPr marL="171450" lvl="1" indent="-171450" algn="l" defTabSz="844550">
            <a:lnSpc>
              <a:spcPct val="90000"/>
            </a:lnSpc>
            <a:spcBef>
              <a:spcPct val="0"/>
            </a:spcBef>
            <a:spcAft>
              <a:spcPct val="15000"/>
            </a:spcAft>
            <a:buChar char="•"/>
          </a:pPr>
          <a:r>
            <a:rPr lang="en-US" sz="1900" b="1" kern="1200" dirty="0"/>
            <a:t>Condiciones de denegación</a:t>
          </a:r>
          <a:endParaRPr lang="es-ES" sz="1900" b="1" kern="1200" dirty="0"/>
        </a:p>
      </dsp:txBody>
      <dsp:txXfrm>
        <a:off x="5840011" y="2954346"/>
        <a:ext cx="1535872" cy="1920789"/>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5A29870-0D19-40B0-B764-1D224889547E}">
      <dsp:nvSpPr>
        <dsp:cNvPr id="0" name=""/>
        <dsp:cNvSpPr/>
      </dsp:nvSpPr>
      <dsp:spPr>
        <a:xfrm>
          <a:off x="6764" y="1425473"/>
          <a:ext cx="2021753" cy="1213052"/>
        </a:xfrm>
        <a:prstGeom prst="roundRect">
          <a:avLst>
            <a:gd name="adj" fmla="val 10000"/>
          </a:avLst>
        </a:prstGeom>
        <a:solidFill>
          <a:srgbClr val="2F618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US" sz="2300" b="1" kern="1200" dirty="0"/>
            <a:t>Información enviada desde el país A</a:t>
          </a:r>
          <a:endParaRPr lang="es-ES" sz="2300" b="1" kern="1200" dirty="0"/>
        </a:p>
      </dsp:txBody>
      <dsp:txXfrm>
        <a:off x="42293" y="1461002"/>
        <a:ext cx="1950695" cy="1141994"/>
      </dsp:txXfrm>
    </dsp:sp>
    <dsp:sp modelId="{66314F9B-10CF-44C6-A95B-6D106D205273}">
      <dsp:nvSpPr>
        <dsp:cNvPr id="0" name=""/>
        <dsp:cNvSpPr/>
      </dsp:nvSpPr>
      <dsp:spPr>
        <a:xfrm>
          <a:off x="2230693" y="1781302"/>
          <a:ext cx="428611" cy="501394"/>
        </a:xfrm>
        <a:prstGeom prst="rightArrow">
          <a:avLst>
            <a:gd name="adj1" fmla="val 60000"/>
            <a:gd name="adj2" fmla="val 50000"/>
          </a:avLst>
        </a:prstGeom>
        <a:solidFill>
          <a:srgbClr val="91A6B8"/>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44550">
            <a:lnSpc>
              <a:spcPct val="90000"/>
            </a:lnSpc>
            <a:spcBef>
              <a:spcPct val="0"/>
            </a:spcBef>
            <a:spcAft>
              <a:spcPct val="35000"/>
            </a:spcAft>
            <a:buNone/>
          </a:pPr>
          <a:endParaRPr lang="en-GB" sz="1900" kern="1200"/>
        </a:p>
      </dsp:txBody>
      <dsp:txXfrm>
        <a:off x="2230693" y="1881581"/>
        <a:ext cx="300028" cy="300836"/>
      </dsp:txXfrm>
    </dsp:sp>
    <dsp:sp modelId="{9ABA3D6E-65D8-49C4-AABD-F1758CEAA15B}">
      <dsp:nvSpPr>
        <dsp:cNvPr id="0" name=""/>
        <dsp:cNvSpPr/>
      </dsp:nvSpPr>
      <dsp:spPr>
        <a:xfrm>
          <a:off x="2837219" y="1425473"/>
          <a:ext cx="2021753" cy="1213052"/>
        </a:xfrm>
        <a:prstGeom prst="roundRect">
          <a:avLst>
            <a:gd name="adj" fmla="val 10000"/>
          </a:avLst>
        </a:prstGeom>
        <a:solidFill>
          <a:srgbClr val="2F618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US" sz="2300" b="1" kern="1200" dirty="0">
              <a:solidFill>
                <a:srgbClr val="FFFF00"/>
              </a:solidFill>
            </a:rPr>
            <a:t>Servidor de retransmisión en el país B</a:t>
          </a:r>
          <a:endParaRPr lang="es-ES" sz="2300" b="1" kern="1200" dirty="0">
            <a:solidFill>
              <a:srgbClr val="FFFF00"/>
            </a:solidFill>
          </a:endParaRPr>
        </a:p>
      </dsp:txBody>
      <dsp:txXfrm>
        <a:off x="2872748" y="1461002"/>
        <a:ext cx="1950695" cy="1141994"/>
      </dsp:txXfrm>
    </dsp:sp>
    <dsp:sp modelId="{41C79047-15CF-4FFE-BEF8-7E421503F124}">
      <dsp:nvSpPr>
        <dsp:cNvPr id="0" name=""/>
        <dsp:cNvSpPr/>
      </dsp:nvSpPr>
      <dsp:spPr>
        <a:xfrm>
          <a:off x="5061148" y="1781302"/>
          <a:ext cx="428611" cy="501394"/>
        </a:xfrm>
        <a:prstGeom prst="rightArrow">
          <a:avLst>
            <a:gd name="adj1" fmla="val 60000"/>
            <a:gd name="adj2" fmla="val 50000"/>
          </a:avLst>
        </a:prstGeom>
        <a:solidFill>
          <a:srgbClr val="91A6B8"/>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44550">
            <a:lnSpc>
              <a:spcPct val="90000"/>
            </a:lnSpc>
            <a:spcBef>
              <a:spcPct val="0"/>
            </a:spcBef>
            <a:spcAft>
              <a:spcPct val="35000"/>
            </a:spcAft>
            <a:buNone/>
          </a:pPr>
          <a:endParaRPr lang="en-GB" sz="1900" kern="1200"/>
        </a:p>
      </dsp:txBody>
      <dsp:txXfrm>
        <a:off x="5061148" y="1881581"/>
        <a:ext cx="300028" cy="300836"/>
      </dsp:txXfrm>
    </dsp:sp>
    <dsp:sp modelId="{62574373-2E21-446F-959B-D8FA026EBE7F}">
      <dsp:nvSpPr>
        <dsp:cNvPr id="0" name=""/>
        <dsp:cNvSpPr/>
      </dsp:nvSpPr>
      <dsp:spPr>
        <a:xfrm>
          <a:off x="5667674" y="1425473"/>
          <a:ext cx="2021753" cy="1213052"/>
        </a:xfrm>
        <a:prstGeom prst="roundRect">
          <a:avLst>
            <a:gd name="adj" fmla="val 10000"/>
          </a:avLst>
        </a:prstGeom>
        <a:solidFill>
          <a:srgbClr val="2F618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US" sz="2300" b="1" kern="1200" dirty="0"/>
            <a:t>Información recibida en el país C</a:t>
          </a:r>
          <a:endParaRPr lang="es-ES" sz="2300" b="1" kern="1200" dirty="0"/>
        </a:p>
      </dsp:txBody>
      <dsp:txXfrm>
        <a:off x="5703203" y="1461002"/>
        <a:ext cx="1950695" cy="1141994"/>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C4F47A9-DF52-E94A-9314-84A0DE05EE87}">
      <dsp:nvSpPr>
        <dsp:cNvPr id="0" name=""/>
        <dsp:cNvSpPr/>
      </dsp:nvSpPr>
      <dsp:spPr>
        <a:xfrm>
          <a:off x="7852" y="293553"/>
          <a:ext cx="2346902" cy="1408141"/>
        </a:xfrm>
        <a:prstGeom prst="roundRect">
          <a:avLst>
            <a:gd name="adj" fmla="val 10000"/>
          </a:avLst>
        </a:prstGeom>
        <a:solidFill>
          <a:srgbClr val="2F618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b="1" kern="1200" dirty="0"/>
            <a:t>Iniciativa/propuesta</a:t>
          </a:r>
        </a:p>
        <a:p>
          <a:pPr marL="0" lvl="0" indent="0" algn="ctr" defTabSz="711200">
            <a:lnSpc>
              <a:spcPct val="90000"/>
            </a:lnSpc>
            <a:spcBef>
              <a:spcPct val="0"/>
            </a:spcBef>
            <a:spcAft>
              <a:spcPct val="35000"/>
            </a:spcAft>
            <a:buNone/>
          </a:pPr>
          <a:r>
            <a:rPr lang="en-US" sz="1600" b="1" kern="1200" dirty="0"/>
            <a:t>fuerzas del orden</a:t>
          </a:r>
        </a:p>
      </dsp:txBody>
      <dsp:txXfrm>
        <a:off x="49095" y="334796"/>
        <a:ext cx="2264416" cy="1325655"/>
      </dsp:txXfrm>
    </dsp:sp>
    <dsp:sp modelId="{575B4603-DEF0-5541-83A2-96EE904E758D}">
      <dsp:nvSpPr>
        <dsp:cNvPr id="0" name=""/>
        <dsp:cNvSpPr/>
      </dsp:nvSpPr>
      <dsp:spPr>
        <a:xfrm>
          <a:off x="2589444" y="706608"/>
          <a:ext cx="497543" cy="582031"/>
        </a:xfrm>
        <a:prstGeom prst="rightArrow">
          <a:avLst>
            <a:gd name="adj1" fmla="val 60000"/>
            <a:gd name="adj2" fmla="val 50000"/>
          </a:avLst>
        </a:prstGeom>
        <a:solidFill>
          <a:srgbClr val="91A6B8"/>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endParaRPr lang="en-US" sz="1600" kern="1200"/>
        </a:p>
      </dsp:txBody>
      <dsp:txXfrm>
        <a:off x="2589444" y="823014"/>
        <a:ext cx="348280" cy="349219"/>
      </dsp:txXfrm>
    </dsp:sp>
    <dsp:sp modelId="{0208B717-D5D6-D14D-9793-A6B9B85D6CE5}">
      <dsp:nvSpPr>
        <dsp:cNvPr id="0" name=""/>
        <dsp:cNvSpPr/>
      </dsp:nvSpPr>
      <dsp:spPr>
        <a:xfrm>
          <a:off x="3293515" y="293553"/>
          <a:ext cx="2346902" cy="1408141"/>
        </a:xfrm>
        <a:prstGeom prst="roundRect">
          <a:avLst>
            <a:gd name="adj" fmla="val 10000"/>
          </a:avLst>
        </a:prstGeom>
        <a:solidFill>
          <a:srgbClr val="2F618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s-ES" sz="1600" b="1" kern="1200" dirty="0"/>
            <a:t>Orden de procesamiento o judicial de otro país</a:t>
          </a:r>
        </a:p>
      </dsp:txBody>
      <dsp:txXfrm>
        <a:off x="3334758" y="334796"/>
        <a:ext cx="2264416" cy="1325655"/>
      </dsp:txXfrm>
    </dsp:sp>
    <dsp:sp modelId="{2D7682A1-F91C-7942-AF4D-3E91EBC211EA}">
      <dsp:nvSpPr>
        <dsp:cNvPr id="0" name=""/>
        <dsp:cNvSpPr/>
      </dsp:nvSpPr>
      <dsp:spPr>
        <a:xfrm>
          <a:off x="5875108" y="706608"/>
          <a:ext cx="497543" cy="582031"/>
        </a:xfrm>
        <a:prstGeom prst="rightArrow">
          <a:avLst>
            <a:gd name="adj1" fmla="val 60000"/>
            <a:gd name="adj2" fmla="val 50000"/>
          </a:avLst>
        </a:prstGeom>
        <a:solidFill>
          <a:srgbClr val="91A6B8"/>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endParaRPr lang="en-US" sz="1600" kern="1200"/>
        </a:p>
      </dsp:txBody>
      <dsp:txXfrm>
        <a:off x="5875108" y="823014"/>
        <a:ext cx="348280" cy="349219"/>
      </dsp:txXfrm>
    </dsp:sp>
    <dsp:sp modelId="{CB3D899A-8E9B-E840-8698-AEB53FA7A099}">
      <dsp:nvSpPr>
        <dsp:cNvPr id="0" name=""/>
        <dsp:cNvSpPr/>
      </dsp:nvSpPr>
      <dsp:spPr>
        <a:xfrm>
          <a:off x="6579179" y="293553"/>
          <a:ext cx="2346902" cy="1408141"/>
        </a:xfrm>
        <a:prstGeom prst="roundRect">
          <a:avLst>
            <a:gd name="adj" fmla="val 10000"/>
          </a:avLst>
        </a:prstGeom>
        <a:solidFill>
          <a:srgbClr val="2F618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1" kern="1200" dirty="0"/>
            <a:t>Implantación del proveedor de servicios de Internet</a:t>
          </a:r>
        </a:p>
      </dsp:txBody>
      <dsp:txXfrm>
        <a:off x="6620422" y="334796"/>
        <a:ext cx="2264416" cy="1325655"/>
      </dsp:txXfrm>
    </dsp:sp>
  </dsp:spTree>
</dsp:drawing>
</file>

<file path=ppt/diagrams/layout1.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2.xml><?xml version="1.0" encoding="utf-8"?>
<dgm:layoutDef xmlns:dgm="http://schemas.openxmlformats.org/drawingml/2006/diagram" xmlns:a="http://schemas.openxmlformats.org/drawingml/2006/main" uniqueId="urn:microsoft.com/office/officeart/2005/8/layout/equation1">
  <dgm:title val=""/>
  <dgm:desc val=""/>
  <dgm:catLst>
    <dgm:cat type="relationship" pri="17000"/>
    <dgm:cat type="process"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choose name="Name0">
      <dgm:if name="Name1" func="var" arg="dir" op="equ" val="norm">
        <dgm:alg type="lin">
          <dgm:param type="fallback" val="2D"/>
        </dgm:alg>
      </dgm:if>
      <dgm:else name="Name2">
        <dgm:alg type="lin">
          <dgm:param type="linDir" val="fromR"/>
          <dgm:param type="fallback" val="2D"/>
        </dgm:alg>
      </dgm:else>
    </dgm:choose>
    <dgm:shape xmlns:r="http://schemas.openxmlformats.org/officeDocument/2006/relationships" r:blip="">
      <dgm:adjLst/>
    </dgm:shape>
    <dgm:presOf/>
    <dgm:constrLst>
      <dgm:constr type="w" for="ch" ptType="node" refType="w"/>
      <dgm:constr type="w" for="ch" ptType="sibTrans" refType="w" refFor="ch" refPtType="node" fact="0.58"/>
      <dgm:constr type="primFontSz" for="ch" ptType="node" op="equ" val="65"/>
      <dgm:constr type="primFontSz" for="ch" ptType="sibTrans" op="equ" val="55"/>
      <dgm:constr type="primFontSz" for="ch" ptType="sibTrans" refType="primFontSz" refFor="ch" refPtType="node" op="lte" fact="0.8"/>
      <dgm:constr type="w" for="ch" forName="spacerL" refType="w" refFor="ch" refPtType="sibTrans" fact="0.14"/>
      <dgm:constr type="w" for="ch" forName="spacerR" refType="w" refFor="ch" refPtType="sibTrans" fact="0.14"/>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sibTransForEach" axis="followSib" ptType="sibTrans" cnt="1">
        <dgm:layoutNode name="spacerL">
          <dgm:alg type="sp"/>
          <dgm:shape xmlns:r="http://schemas.openxmlformats.org/officeDocument/2006/relationships" r:blip="">
            <dgm:adjLst/>
          </dgm:shape>
          <dgm:presOf/>
          <dgm:constrLst/>
          <dgm:ruleLst/>
        </dgm:layoutNode>
        <dgm:layoutNode name="sibTrans">
          <dgm:alg type="tx"/>
          <dgm:choose name="Name3">
            <dgm:if name="Name4" axis="followSib" ptType="sibTrans" func="cnt" op="equ" val="0">
              <dgm:shape xmlns:r="http://schemas.openxmlformats.org/officeDocument/2006/relationships" type="mathEqual" r:blip="">
                <dgm:adjLst/>
              </dgm:shape>
            </dgm:if>
            <dgm:else name="Name5">
              <dgm:shape xmlns:r="http://schemas.openxmlformats.org/officeDocument/2006/relationships" type="mathPlus" r:blip="">
                <dgm:adjLst/>
              </dgm:shape>
            </dgm:else>
          </dgm:choose>
          <dgm:presOf axis="self"/>
          <dgm:constrLst>
            <dgm:constr type="h" refType="w"/>
            <dgm:constr type="lMarg"/>
            <dgm:constr type="rMarg"/>
            <dgm:constr type="tMarg"/>
            <dgm:constr type="bMarg"/>
          </dgm:constrLst>
          <dgm:ruleLst>
            <dgm:rule type="primFontSz" val="5" fact="NaN" max="NaN"/>
          </dgm:ruleLst>
        </dgm:layoutNode>
        <dgm:layoutNode name="spacerR">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StepDownProcess">
  <dgm:title val=""/>
  <dgm:desc val=""/>
  <dgm:catLst>
    <dgm:cat type="process" pri="1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60" srcId="0" destId="10" srcOrd="0" destOrd="0"/>
        <dgm:cxn modelId="12" srcId="10" destId="11" srcOrd="0" destOrd="0"/>
        <dgm:cxn modelId="70" srcId="0" destId="20" srcOrd="1" destOrd="0"/>
        <dgm:cxn modelId="22" srcId="20" destId="21" srcOrd="0" destOrd="0"/>
        <dgm:cxn modelId="80" srcId="0" destId="30" srcOrd="2"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tL"/>
          <dgm:param type="flowDir" val="row"/>
          <dgm:param type="off" val="off"/>
          <dgm:param type="bkpt" val="fixed"/>
          <dgm:param type="bkPtFixedVal" val="1"/>
        </dgm:alg>
      </dgm:if>
      <dgm:else name="Name2">
        <dgm:alg type="snake">
          <dgm:param type="grDir" val="tR"/>
          <dgm:param type="flowDir" val="row"/>
          <dgm:param type="off" val="off"/>
          <dgm:param type="bkpt" val="fixed"/>
          <dgm:param type="bkPtFixedVal" val="1"/>
        </dgm:alg>
      </dgm:else>
    </dgm:choose>
    <dgm:shape xmlns:r="http://schemas.openxmlformats.org/officeDocument/2006/relationships" r:blip="">
      <dgm:adjLst/>
    </dgm:shape>
    <dgm:choose name="Name3">
      <dgm:if name="Name4" func="var" arg="dir" op="equ" val="norm">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if>
      <dgm:else name="Name5">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else>
    </dgm:choose>
    <dgm:forEach name="nodesForEach" axis="ch" ptType="node">
      <dgm:layoutNode name="composite">
        <dgm:alg type="composite">
          <dgm:param type="ar" val="1.2439"/>
        </dgm:alg>
        <dgm:shape xmlns:r="http://schemas.openxmlformats.org/officeDocument/2006/relationships" r:blip="">
          <dgm:adjLst/>
        </dgm:shape>
        <dgm:choose name="Name6">
          <dgm:if name="Name7" func="var" arg="dir" op="equ" val="norm">
            <dgm:constrLst>
              <dgm:constr type="l" for="ch" forName="bentUpArrow1" refType="w" fact="0.07"/>
              <dgm:constr type="t" for="ch" forName="bentUpArrow1" refType="h" fact="0.524"/>
              <dgm:constr type="w" for="ch" forName="bentUpArrow1" refType="w" fact="0.3844"/>
              <dgm:constr type="h" for="ch" forName="bentUpArrow1" refType="h" fact="0.42"/>
              <dgm:constr type="l" for="ch" forName="ParentText" refType="w" fact="0"/>
              <dgm:constr type="t" for="ch" forName="ParentText" refType="h" fact="0"/>
              <dgm:constr type="w" for="ch" forName="ParentText" refType="w" fact="0.5684"/>
              <dgm:constr type="h" for="ch" forName="ParentText" refType="h" fact="0.4949"/>
              <dgm:constr type="l" for="ch" forName="ChildText" refType="w" refFor="ch" refForName="ParentText"/>
              <dgm:constr type="t" for="ch" forName="ChildText" refType="h" fact="0.05"/>
              <dgm:constr type="w" for="ch" forName="ChildText" refType="w" fact="0.4134"/>
              <dgm:constr type="h" for="ch" forName="ChildText" refType="h" fact="0.4"/>
              <dgm:constr type="l" for="ch" forName="FinalChildText" refType="w" refFor="ch" refForName="ParentText"/>
              <dgm:constr type="t" for="ch" forName="FinalChildText" refType="h" fact="0.05"/>
              <dgm:constr type="w" for="ch" forName="FinalChildText" refType="w" fact="0.4134"/>
              <dgm:constr type="h" for="ch" forName="FinalChildText" refType="h" fact="0.4"/>
            </dgm:constrLst>
          </dgm:if>
          <dgm:else name="Name8">
            <dgm:constrLst>
              <dgm:constr type="r" for="ch" forName="bentUpArrow1" refType="w" fact="0.97"/>
              <dgm:constr type="t" for="ch" forName="bentUpArrow1" refType="h" fact="0.524"/>
              <dgm:constr type="w" for="ch" forName="bentUpArrow1" refType="w" fact="0.3844"/>
              <dgm:constr type="h" for="ch" forName="bentUpArrow1" refType="h" fact="0.42"/>
              <dgm:constr type="l" for="ch" forName="ParentText" refType="w" fact="0.4316"/>
              <dgm:constr type="t" for="ch" forName="ParentText" refType="h" fact="0"/>
              <dgm:constr type="w" for="ch" forName="ParentText" refType="w" fact="0.5684"/>
              <dgm:constr type="h" for="ch" forName="ParentText" refType="h" fact="0.4949"/>
              <dgm:constr type="l" for="ch" forName="ChildText" refType="w" fact="0"/>
              <dgm:constr type="t" for="ch" forName="ChildText" refType="h" fact="0.05"/>
              <dgm:constr type="w" for="ch" forName="ChildText" refType="w" fact="0.4134"/>
              <dgm:constr type="h" for="ch" forName="ChildText" refType="h" fact="0.4"/>
              <dgm:constr type="l" for="ch" forName="FinalChildText" refType="w" fact="0"/>
              <dgm:constr type="t" for="ch" forName="FinalChildText" refType="h" fact="0.05"/>
              <dgm:constr type="w" for="ch" forName="FinalChildText" refType="w" fact="0.4134"/>
              <dgm:constr type="h" for="ch" forName="FinalChildText" refType="h" fact="0.4"/>
            </dgm:constrLst>
          </dgm:else>
        </dgm:choose>
        <dgm:choose name="Name9">
          <dgm:if name="Name10" axis="followSib" ptType="node" func="cnt" op="gte" val="1">
            <dgm:layoutNode name="bentUpArrow1" styleLbl="alignImgPlace1">
              <dgm:alg type="sp"/>
              <dgm:choose name="Name11">
                <dgm:if name="Name12" func="var" arg="dir" op="equ" val="norm">
                  <dgm:shape xmlns:r="http://schemas.openxmlformats.org/officeDocument/2006/relationships" rot="90" type="bentUpArrow" r:blip="">
                    <dgm:adjLst>
                      <dgm:adj idx="1" val="0.3284"/>
                      <dgm:adj idx="2" val="0.25"/>
                      <dgm:adj idx="3" val="0.3578"/>
                    </dgm:adjLst>
                  </dgm:shape>
                </dgm:if>
                <dgm:else name="Name13">
                  <dgm:shape xmlns:r="http://schemas.openxmlformats.org/officeDocument/2006/relationships" rot="180" type="bentArrow" r:blip="">
                    <dgm:adjLst>
                      <dgm:adj idx="1" val="0.3284"/>
                      <dgm:adj idx="2" val="0.25"/>
                      <dgm:adj idx="3" val="0.3578"/>
                      <dgm:adj idx="4" val="0"/>
                    </dgm:adjLst>
                  </dgm:shape>
                </dgm:else>
              </dgm:choose>
              <dgm:presOf/>
            </dgm:layoutNode>
          </dgm:if>
          <dgm:else name="Name14"/>
        </dgm:choose>
        <dgm:layoutNode name="ParentText" styleLbl="node1">
          <dgm:varLst>
            <dgm:chMax val="1"/>
            <dgm:chPref val="1"/>
            <dgm:bulletEnabled val="1"/>
          </dgm:varLst>
          <dgm:alg type="tx"/>
          <dgm:shape xmlns:r="http://schemas.openxmlformats.org/officeDocument/2006/relationships" type="roundRect" r:blip="">
            <dgm:adjLst>
              <dgm:adj idx="1" val="0.166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15">
          <dgm:if name="Name16" axis="followSib" ptType="node" func="cnt" op="equ" val="0">
            <dgm:choose name="Name17">
              <dgm:if name="Name18" axis="ch" ptType="node" func="cnt" op="gte" val="1">
                <dgm:layoutNode name="Final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9"/>
            </dgm:choose>
          </dgm:if>
          <dgm:else name="Name20">
            <dgm:layoutNode name="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CC48BC7-8A05-4CF5-B7E9-1CE8C11A5071}" type="datetimeFigureOut">
              <a:rPr lang="en-GB" smtClean="0"/>
              <a:t>14/07/2021</a:t>
            </a:fld>
            <a:endParaRPr lang="es-E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9ADFBB1-7B02-4717-AEA4-A0D2A92F6065}" type="slidenum">
              <a:rPr lang="en-GB" smtClean="0"/>
              <a:t>‹Nº›</a:t>
            </a:fld>
            <a:endParaRPr lang="es-ES"/>
          </a:p>
        </p:txBody>
      </p:sp>
    </p:spTree>
    <p:extLst>
      <p:ext uri="{BB962C8B-B14F-4D97-AF65-F5344CB8AC3E}">
        <p14:creationId xmlns:p14="http://schemas.microsoft.com/office/powerpoint/2010/main" val="23775969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a:p>
        </p:txBody>
      </p:sp>
      <p:sp>
        <p:nvSpPr>
          <p:cNvPr id="4" name="Marcador de número de diapositiva 3"/>
          <p:cNvSpPr>
            <a:spLocks noGrp="1"/>
          </p:cNvSpPr>
          <p:nvPr>
            <p:ph type="sldNum" sz="quarter" idx="5"/>
          </p:nvPr>
        </p:nvSpPr>
        <p:spPr/>
        <p:txBody>
          <a:bodyPr/>
          <a:lstStyle/>
          <a:p>
            <a:fld id="{09ADFBB1-7B02-4717-AEA4-A0D2A92F6065}" type="slidenum">
              <a:rPr lang="en-GB" smtClean="0"/>
              <a:t>1</a:t>
            </a:fld>
            <a:endParaRPr lang="es-ES"/>
          </a:p>
        </p:txBody>
      </p:sp>
    </p:spTree>
    <p:extLst>
      <p:ext uri="{BB962C8B-B14F-4D97-AF65-F5344CB8AC3E}">
        <p14:creationId xmlns:p14="http://schemas.microsoft.com/office/powerpoint/2010/main" val="6182664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El experto debe presentar brevemente a los delegados el programa y el contenido de la formación.</a:t>
            </a:r>
          </a:p>
          <a:p>
            <a:pPr marL="0" marR="0" lvl="0" indent="0" algn="l" defTabSz="457200" rtl="0" eaLnBrk="0" fontAlgn="base" latinLnBrk="0" hangingPunct="0">
              <a:lnSpc>
                <a:spcPct val="100000"/>
              </a:lnSpc>
              <a:spcBef>
                <a:spcPct val="30000"/>
              </a:spcBef>
              <a:spcAft>
                <a:spcPct val="0"/>
              </a:spcAft>
              <a:buClrTx/>
              <a:buSzTx/>
              <a:buFontTx/>
              <a:buNone/>
              <a:tabLst/>
              <a:defRPr/>
            </a:pPr>
            <a:endParaRPr lang="en-US"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2</a:t>
            </a:fld>
            <a:endParaRPr lang="es-ES"/>
          </a:p>
        </p:txBody>
      </p:sp>
    </p:spTree>
    <p:extLst>
      <p:ext uri="{BB962C8B-B14F-4D97-AF65-F5344CB8AC3E}">
        <p14:creationId xmlns:p14="http://schemas.microsoft.com/office/powerpoint/2010/main" val="103898926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just" defTabSz="457200" rtl="0" eaLnBrk="0" fontAlgn="base" latinLnBrk="0" hangingPunct="0">
              <a:lnSpc>
                <a:spcPct val="100000"/>
              </a:lnSpc>
              <a:spcBef>
                <a:spcPct val="30000"/>
              </a:spcBef>
              <a:spcAft>
                <a:spcPct val="0"/>
              </a:spcAft>
              <a:buClrTx/>
              <a:buSzTx/>
              <a:buFontTx/>
              <a:buNone/>
              <a:tabLst/>
              <a:defRPr/>
            </a:pPr>
            <a:r>
              <a:rPr lang="es-ES" dirty="0"/>
              <a:t>El experto debe presentar a los delegados los objetivos de la sesión, por ejemplo, el alcance. </a:t>
            </a:r>
          </a:p>
          <a:p>
            <a:pPr marL="0" marR="0" lvl="0" indent="0" algn="just" defTabSz="457200" rtl="0" eaLnBrk="0" fontAlgn="base" latinLnBrk="0" hangingPunct="0">
              <a:lnSpc>
                <a:spcPct val="100000"/>
              </a:lnSpc>
              <a:spcBef>
                <a:spcPct val="30000"/>
              </a:spcBef>
              <a:spcAft>
                <a:spcPct val="0"/>
              </a:spcAft>
              <a:buClrTx/>
              <a:buSzTx/>
              <a:buFontTx/>
              <a:buNone/>
              <a:tabLst/>
              <a:defRPr/>
            </a:pPr>
            <a:endParaRPr lang="es-ES" dirty="0"/>
          </a:p>
          <a:p>
            <a:pPr marL="0" marR="0" lvl="0" indent="0" algn="just" defTabSz="457200" rtl="0" eaLnBrk="0" fontAlgn="base" latinLnBrk="0" hangingPunct="0">
              <a:lnSpc>
                <a:spcPct val="100000"/>
              </a:lnSpc>
              <a:spcBef>
                <a:spcPct val="30000"/>
              </a:spcBef>
              <a:spcAft>
                <a:spcPct val="0"/>
              </a:spcAft>
              <a:buClrTx/>
              <a:buSzTx/>
              <a:buFontTx/>
              <a:buNone/>
              <a:tabLst/>
              <a:defRPr/>
            </a:pPr>
            <a:r>
              <a:rPr lang="es-ES" dirty="0"/>
              <a:t>Los delegados deben entender cuál es el objetivo de la sesión y qué se espera de ellos al término de esta.</a:t>
            </a:r>
          </a:p>
          <a:p>
            <a:pPr marL="0" marR="0" lvl="0" indent="0" algn="just" defTabSz="457200" rtl="0" eaLnBrk="0" fontAlgn="base" latinLnBrk="0" hangingPunct="0">
              <a:lnSpc>
                <a:spcPct val="100000"/>
              </a:lnSpc>
              <a:spcBef>
                <a:spcPct val="30000"/>
              </a:spcBef>
              <a:spcAft>
                <a:spcPct val="0"/>
              </a:spcAft>
              <a:buClrTx/>
              <a:buSzTx/>
              <a:buFontTx/>
              <a:buNone/>
              <a:tabLst/>
              <a:defRPr/>
            </a:pPr>
            <a:endParaRPr lang="es-ES" dirty="0"/>
          </a:p>
          <a:p>
            <a:pPr algn="just"/>
            <a:endParaRPr lang="en-GB"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3</a:t>
            </a:fld>
            <a:endParaRPr lang="es-ES"/>
          </a:p>
        </p:txBody>
      </p:sp>
    </p:spTree>
    <p:extLst>
      <p:ext uri="{BB962C8B-B14F-4D97-AF65-F5344CB8AC3E}">
        <p14:creationId xmlns:p14="http://schemas.microsoft.com/office/powerpoint/2010/main" val="151168163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a:p>
        </p:txBody>
      </p:sp>
      <p:sp>
        <p:nvSpPr>
          <p:cNvPr id="4" name="Marcador de número de diapositiva 3"/>
          <p:cNvSpPr>
            <a:spLocks noGrp="1"/>
          </p:cNvSpPr>
          <p:nvPr>
            <p:ph type="sldNum" sz="quarter" idx="5"/>
          </p:nvPr>
        </p:nvSpPr>
        <p:spPr/>
        <p:txBody>
          <a:bodyPr/>
          <a:lstStyle/>
          <a:p>
            <a:fld id="{09ADFBB1-7B02-4717-AEA4-A0D2A92F6065}" type="slidenum">
              <a:rPr lang="en-GB" smtClean="0"/>
              <a:t>4</a:t>
            </a:fld>
            <a:endParaRPr lang="es-ES"/>
          </a:p>
        </p:txBody>
      </p:sp>
    </p:spTree>
    <p:extLst>
      <p:ext uri="{BB962C8B-B14F-4D97-AF65-F5344CB8AC3E}">
        <p14:creationId xmlns:p14="http://schemas.microsoft.com/office/powerpoint/2010/main" val="252995761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s-ES" dirty="0">
                <a:effectLst/>
                <a:latin typeface="Arial" panose="020B0604020202020204" pitchFamily="34" charset="0"/>
              </a:rPr>
              <a:t>La revolución de las tecnologías de la información ha modificado radicalmente a la sociedad y probablemente seguirá haciéndolo en un futuro cercano. Muchas tareas son más fáciles de realizar. Si bien en un principio sólo algunos sectores específicos de la sociedad habían racionalizado sus procedimientos de trabajo con la ayuda de la tecnología de la información, en la actualidad se ven afectados casi todos los sectores de la sociedad. La tecnología de la información, de un modo o de otro, ha invadido casi todos los aspectos de las actividades humanas. </a:t>
            </a:r>
          </a:p>
          <a:p>
            <a:pPr algn="just"/>
            <a:endParaRPr lang="es-ES" dirty="0">
              <a:effectLst/>
              <a:latin typeface="Arial" panose="020B0604020202020204" pitchFamily="34" charset="0"/>
            </a:endParaRPr>
          </a:p>
          <a:p>
            <a:pPr algn="just"/>
            <a:r>
              <a:rPr lang="es-ES" dirty="0">
                <a:effectLst/>
                <a:latin typeface="Arial" panose="020B0604020202020204" pitchFamily="34" charset="0"/>
              </a:rPr>
              <a:t>Una característica notable de la tecnología de la información es el impacto que ha tenido, y que tendrá, en la evolución de la tecnología de las telecomunicaciones. La telefonía clásica, que supone la transmisión de la voz humana, se ha visto superada por el intercambio de grandes cantidades de datos, que incluyen voz, texto, música e imágenes estáticas y en movimiento. Este intercambio ya no ocurre sólo entre los seres humanos, sino también entre los seres humanos y los ordenadores, y entre los mismos ordenadores. Las redes de conmutación de circuitos han sido reemplazadas por redes de conmutación de paquetes. Ya no es relevante si se puede establecer o no una conexión directa; basta con ingresar los datos en una red con una dirección de destino o ponerlos a disposición de cualquiera que quiera acceder a los mismos.</a:t>
            </a:r>
            <a:endParaRPr lang="es-ES" dirty="0"/>
          </a:p>
          <a:p>
            <a:pPr algn="just"/>
            <a:endParaRPr lang="en-US"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5</a:t>
            </a:fld>
            <a:endParaRPr lang="es-ES"/>
          </a:p>
        </p:txBody>
      </p:sp>
    </p:spTree>
    <p:extLst>
      <p:ext uri="{BB962C8B-B14F-4D97-AF65-F5344CB8AC3E}">
        <p14:creationId xmlns:p14="http://schemas.microsoft.com/office/powerpoint/2010/main" val="272287250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s-ES" dirty="0"/>
              <a:t>Las preguntas difíciles son, de hecho, cuestiones básicas sobre la asistencia jurídica mutua en materia penal. El experto debe presentarlas como prefacio a los procedimientos posteriores que se vayan a producir. </a:t>
            </a:r>
          </a:p>
          <a:p>
            <a:pPr algn="just"/>
            <a:endParaRPr lang="es-ES" dirty="0"/>
          </a:p>
          <a:p>
            <a:pPr algn="just"/>
            <a:r>
              <a:rPr lang="es-ES" dirty="0"/>
              <a:t>En los procedimientos de asistencia jurídica mutua, al igual que en las investigaciones nacionales, las autoridades competentes se enfrentarán a cuestiones de jurisdicción territorial, de autoridad y de autoridad interna o de competencia de la autoridad o autoridades encargadas. Como en muchos países, el lugar de la autoría será el hecho definitorio para establecer la competencia adecuada. </a:t>
            </a:r>
          </a:p>
          <a:p>
            <a:pPr algn="just"/>
            <a:endParaRPr lang="es-ES" dirty="0"/>
          </a:p>
          <a:p>
            <a:pPr algn="just"/>
            <a:r>
              <a:rPr lang="es-ES" dirty="0"/>
              <a:t>Los delegados deben ser conscientes de que existen ciertas dificultades en relación con las investigaciones que sobrepasan las fronteras nacionales. Pueden ser factores limitantes como la necesidad de una investigación transfronteriza y el acceso al lugar de almacenamiento de los datos en el entorno técnico de la "nube" que se han explicado durante la sesión de pruebas electrónicas en la formación introductoria.</a:t>
            </a:r>
          </a:p>
          <a:p>
            <a:pPr algn="just"/>
            <a:endParaRPr lang="en-US"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6</a:t>
            </a:fld>
            <a:endParaRPr lang="es-ES"/>
          </a:p>
        </p:txBody>
      </p:sp>
    </p:spTree>
    <p:extLst>
      <p:ext uri="{BB962C8B-B14F-4D97-AF65-F5344CB8AC3E}">
        <p14:creationId xmlns:p14="http://schemas.microsoft.com/office/powerpoint/2010/main" val="350571989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s-ES" b="0" dirty="0"/>
              <a:t>Las pruebas digitales o electrónicas son cualquier información probatoria que se almacena o transmite en forma digital y que una parte de un proceso judicial puede utilizar en el juicio. Antes de aceptar una prueba digital, un tribunal determinará si esta es relevante, si es auténtica, si se trata de un rumo y si se acepta una copia o se requiere el original.</a:t>
            </a:r>
          </a:p>
          <a:p>
            <a:pPr algn="just"/>
            <a:endParaRPr lang="es-ES" b="0" dirty="0"/>
          </a:p>
          <a:p>
            <a:pPr algn="just"/>
            <a:r>
              <a:rPr lang="es-ES" b="0" dirty="0"/>
              <a:t>El uso de pruebas digitales ha aumentado en las últimas décadas, ya que los tribunales han permitido el uso de correos electrónicos, fotografías digitales, registros de transacciones en cajeros automáticos, documentos de procesamiento de textos, historiales de mensajes instantáneos, archivos guardados de programas de contabilidad, hojas de cálculo, historiales de navegadores de Internet, bases de datos, el contenido de la memoria de ordenadores, copias de seguridad de ordenadores, impresiones de ordenadores, pistas del Sistema de Posicionamiento Global, registros de las cerraduras electrónicas de las puertas de hoteles y archivos digitales de vídeo o audio.</a:t>
            </a:r>
          </a:p>
          <a:p>
            <a:pPr algn="just"/>
            <a:endParaRPr lang="en-GB" b="0"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7</a:t>
            </a:fld>
            <a:endParaRPr lang="es-ES"/>
          </a:p>
        </p:txBody>
      </p:sp>
    </p:spTree>
    <p:extLst>
      <p:ext uri="{BB962C8B-B14F-4D97-AF65-F5344CB8AC3E}">
        <p14:creationId xmlns:p14="http://schemas.microsoft.com/office/powerpoint/2010/main" val="225585618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s-ES" dirty="0"/>
              <a:t>En abril de 2016, el Parlamento de la UE aprobó el Reglamento General de Protección de Datos (RGPD) con un objetivo principal: proteger la privacidad y los datos personales de los ciudadanos de la UE. Entre otras cosas, la medida prohíbe a las empresas que recopilan datos de ciudadanos de la UE en los Estados miembros de la UE -incluidas corporaciones gigantes como Facebook y Google, y registradores de dominios como </a:t>
            </a:r>
            <a:r>
              <a:rPr lang="es-ES" dirty="0" err="1"/>
              <a:t>GoDaddy</a:t>
            </a:r>
            <a:r>
              <a:rPr lang="es-ES" dirty="0"/>
              <a:t>- publicar información que identifique a las personas. Cuando el RGPD entró en vigor el 25 de mayo de 2018, las empresas que no cumplían con las restricciones de privacidad más estrictas podían verse obligadas a pagar multas muy elevadas (las organizaciones que incumplían el RGPD podían ser obligadas a pagar una multa de hasta el 4% de su facturación global anual o 20 millones de euros). </a:t>
            </a:r>
          </a:p>
          <a:p>
            <a:pPr algn="just"/>
            <a:endParaRPr lang="es-ES" dirty="0"/>
          </a:p>
          <a:p>
            <a:pPr algn="just"/>
            <a:r>
              <a:rPr lang="es-ES" dirty="0"/>
              <a:t>La ICANN tiene acuerdos con miles de operadores y registradores de dominios que les obligan a proporcionar acceso público gratuito a los datos de los nombres de dominio registrados, o "datos de WHOIS". Hay una serie de herramientas de búsqueda de WHOIS gratuitas que proporcionan acceso a los datos de WHOIS, lo que incluye información como las fechas de caducidad y creación de nombres de dominio y la información de contacto de los solicitantes de registro. Los servicios WHOIS constituyen un valioso recurso para los propietarios de marcas y los abogados, ya que les permiten identificar a los titulares de los dominios y hacer valer sus derechos frente al contenido ilegal de los sitios web o el registro y uso de mala fe de nombres de dominio.</a:t>
            </a:r>
          </a:p>
          <a:p>
            <a:pPr algn="just"/>
            <a:endParaRPr lang="en-US"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8</a:t>
            </a:fld>
            <a:endParaRPr lang="es-ES"/>
          </a:p>
        </p:txBody>
      </p:sp>
    </p:spTree>
    <p:extLst>
      <p:ext uri="{BB962C8B-B14F-4D97-AF65-F5344CB8AC3E}">
        <p14:creationId xmlns:p14="http://schemas.microsoft.com/office/powerpoint/2010/main" val="89001944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lgn="just"/>
            <a:r>
              <a:rPr lang="es-ES" dirty="0"/>
              <a:t>En criptografía, el cifrado es el proceso de codificación de la información. Este proceso convierte la representación original de la información, conocida como texto plano, en una forma alternativa conocida como texto cifrado. Solo las partes autorizadas pueden descifrar un texto cifrado para convertirlo en texto plano y acceder a la información original. </a:t>
            </a:r>
          </a:p>
          <a:p>
            <a:pPr algn="just"/>
            <a:endParaRPr lang="es-ES" dirty="0"/>
          </a:p>
          <a:p>
            <a:pPr algn="just"/>
            <a:r>
              <a:rPr lang="es-ES" dirty="0"/>
              <a:t>El cifrado no impide por sí mismo las interferencias, pero impide que el contenido sea inteligible para un posible interceptor. Por razones técnicas, un esquema de cifrado suele utilizar una clave de cifrado pseudoaleatoria generada por un algoritmo. Es posible descifrar el mensaje sin poseer la clave, pero, en el caso de un esquema de cifrado bien diseñado, se requieren considerables recursos y habilidades computacionales. </a:t>
            </a:r>
          </a:p>
          <a:p>
            <a:pPr algn="just"/>
            <a:endParaRPr lang="es-ES" dirty="0"/>
          </a:p>
          <a:p>
            <a:pPr algn="just"/>
            <a:r>
              <a:rPr lang="es-ES" dirty="0"/>
              <a:t>Una criptomoneda (o criptodivisa) es un activo digital diseñado para funcionar como medio de intercambio en el que los registros de propiedad de las monedas individuales se almacenan en un libro de contabilidad existente en un tipo de base de datos informatizada que utiliza una criptografía fuerte para proteger los registros de las transacciones, para controlar la creación de monedas adicionales y para verificar la transferencia de la propiedad de las monedas.[1][2] Normalmente no tiene una existencia física (como el papel moneda) y no suele ser emitida por una autoridad central. Las criptomonedas suelen utilizar un control descentralizado en contraposición a la moneda digital centralizada y a los sistemas bancarios centrales.[3] Cuando una criptomoneda es acuñada o creada antes de su emisión o emitida por un único emisor, generalmente se considera centralizada. Cuando se implementa con control descentralizado, cada criptomoneda funciona a través de la tecnología de contabilidad distribuida, generalmente una cadena de bloques, que sirve como base de datos pública de las transacciones financieras.</a:t>
            </a:r>
          </a:p>
          <a:p>
            <a:pPr algn="just"/>
            <a:endParaRPr lang="es-ES" dirty="0"/>
          </a:p>
          <a:p>
            <a:pPr algn="just"/>
            <a:r>
              <a:rPr lang="es-ES" dirty="0"/>
              <a:t>La Internet oscura es el contenido de la </a:t>
            </a:r>
            <a:r>
              <a:rPr lang="es-ES" dirty="0" err="1"/>
              <a:t>World</a:t>
            </a:r>
            <a:r>
              <a:rPr lang="es-ES" dirty="0"/>
              <a:t> Wide Web que existe en redes oscuras, redes superpuestas que utilizan Internet pero que requieren software, configuraciones o autorizaciones específicas para su acceso. A través de la Internet oscura, las redes informáticas privadas pueden comunicarse y realizar negocios de forma anónima sin divulgar información de identificación, como la ubicación. La Internet oscura forma una pequeña parte de la Internet profunda, la parte de Internet no indexada por los motores de búsqueda, aunque a veces el término "Internet profunda" se utiliza erróneamente para referirse específicamente a la Internet oscura.</a:t>
            </a:r>
          </a:p>
          <a:p>
            <a:pPr algn="just"/>
            <a:endParaRPr lang="es-ES" dirty="0"/>
          </a:p>
          <a:p>
            <a:pPr algn="just"/>
            <a:r>
              <a:rPr lang="es-ES" b="0" dirty="0"/>
              <a:t>El almacenamiento en la nube es un modelo de almacenamiento de datos informáticos en el que los datos digitales se almacenan en conjuntos lógicos, que se consideran en "la nube". El almacenamiento físico abarca varios servidores (a veces en varias ubicaciones), y el entorno físico suele ser propiedad de una empresa de alojamiento y está gestionado por ella. Estos proveedores de almacenamiento en la nube son responsables de mantener los datos disponibles y accesibles, y el entorno físico protegido y en funcionamiento. Las personas y las organizaciones compran o alquilan capacidad de almacenamiento a los proveedores para almacenar datos de usuarios, organizaciones o aplicaciones. </a:t>
            </a:r>
          </a:p>
          <a:p>
            <a:pPr algn="just"/>
            <a:endParaRPr lang="en-GB" b="0"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9</a:t>
            </a:fld>
            <a:endParaRPr lang="es-ES"/>
          </a:p>
        </p:txBody>
      </p:sp>
    </p:spTree>
    <p:extLst>
      <p:ext uri="{BB962C8B-B14F-4D97-AF65-F5344CB8AC3E}">
        <p14:creationId xmlns:p14="http://schemas.microsoft.com/office/powerpoint/2010/main" val="191158106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s-ES" dirty="0"/>
              <a:t>La globalización y la creciente movilidad de las personas en todo el mundo crean nuevas oportunidades para la delincuencia transfronteriza. Por ello, la asistencia jurídica mutua y los acuerdos de extradición son esenciales para detener este tipo de delincuencia.</a:t>
            </a:r>
          </a:p>
          <a:p>
            <a:pPr algn="just"/>
            <a:endParaRPr lang="es-ES" dirty="0"/>
          </a:p>
          <a:p>
            <a:pPr algn="just"/>
            <a:r>
              <a:rPr lang="es-ES" dirty="0"/>
              <a:t>La asistencia jurídica mutua es una forma de cooperación entre diferentes países con el fin de recoger e intercambiar información. Las autoridades de un país también pueden pedir y proporcionar pruebas situadas en un país para ayudar en investigaciones o procedimientos penales en otro.</a:t>
            </a:r>
          </a:p>
          <a:p>
            <a:pPr algn="just"/>
            <a:endParaRPr lang="en-GB"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10</a:t>
            </a:fld>
            <a:endParaRPr lang="es-ES"/>
          </a:p>
        </p:txBody>
      </p:sp>
    </p:spTree>
    <p:extLst>
      <p:ext uri="{BB962C8B-B14F-4D97-AF65-F5344CB8AC3E}">
        <p14:creationId xmlns:p14="http://schemas.microsoft.com/office/powerpoint/2010/main" val="384414077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lgn="just"/>
            <a:r>
              <a:rPr lang="es-ES" dirty="0">
                <a:effectLst/>
              </a:rPr>
              <a:t>El instrumento tradicional de la asistencia jurídica mutua han sido las </a:t>
            </a:r>
            <a:r>
              <a:rPr lang="es-ES" i="1" dirty="0">
                <a:effectLst/>
              </a:rPr>
              <a:t>comisiones rogatorias</a:t>
            </a:r>
            <a:r>
              <a:rPr lang="es-ES" dirty="0">
                <a:effectLst/>
              </a:rPr>
              <a:t>, es decir, una solicitud oficial de la autoridad judicial de un Estado dirigida a una autoridad judicial de otro Estado, en la que se pide a la autoridad judicial requerida que lleve a cabo una o varias acciones específicas, normalmente la recopilación de pruebas y la realización de entrevistas a testigos, en nombre de la autoridad judicial requirente. Estas solicitudes se transmiten convencionalmente mediante canales diplomáticos. Una vez que el fiscal prepara una solicitud, el tribunal nacional competente del Estado requirente se encarga de autenticarla y, a continuación, el Ministerio de Asuntos Exteriores de ese Estado la entrega a la embajada del Estado requerido. La embajada envía la solicitud a las autoridades judiciales competentes del Estado requerido. Una vez completada la solicitud, la secuencia se invierte.</a:t>
            </a:r>
          </a:p>
          <a:p>
            <a:pPr algn="just"/>
            <a:endParaRPr lang="es-ES" dirty="0">
              <a:effectLst/>
            </a:endParaRPr>
          </a:p>
          <a:p>
            <a:pPr algn="just"/>
            <a:r>
              <a:rPr lang="es-ES" dirty="0">
                <a:effectLst/>
              </a:rPr>
              <a:t>Los tratados oficiales han creado una base más sólida para la cooperación internacional. El proceso relativo a las comisiones rogatorias es más largo e imprevisible que el de los tratados de asistencia jurídica mutua. Esto se debe en gran parte a que la ejecución de las comisiones rogatorias es una cuestión de cortesía entre los tribunales, y no se basa en un tratado. Por estas razones, los fiscales suelen considerar las comisiones rogatorias como una opción de último recurso para acceder a las pruebas en el extranjero, que únicamente se ejerce cuando no se dispone de tratados de asistencia jurídica mutua.</a:t>
            </a:r>
          </a:p>
          <a:p>
            <a:pPr algn="just"/>
            <a:endParaRPr lang="es-ES" dirty="0">
              <a:effectLst/>
            </a:endParaRPr>
          </a:p>
          <a:p>
            <a:pPr algn="just"/>
            <a:r>
              <a:rPr lang="es-ES" dirty="0">
                <a:effectLst/>
              </a:rPr>
              <a:t>Los tratados bilaterales (entre dos países) pueden ser negociados entre Estados con un mayor grado de certeza respecto a las obligaciones y expectativas de ambas partes. Pero negociar, redactar y acordar tratados bilaterales puede resultar costoso, además de consumir tiempo y recursos, y no se pueden celebrar tratados bilaterales con todos los países del mundo. </a:t>
            </a:r>
            <a:endParaRPr lang="es-ES" dirty="0"/>
          </a:p>
          <a:p>
            <a:endParaRPr lang="en-US"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11</a:t>
            </a:fld>
            <a:endParaRPr lang="es-ES"/>
          </a:p>
        </p:txBody>
      </p:sp>
    </p:spTree>
    <p:extLst>
      <p:ext uri="{BB962C8B-B14F-4D97-AF65-F5344CB8AC3E}">
        <p14:creationId xmlns:p14="http://schemas.microsoft.com/office/powerpoint/2010/main" val="214176983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lgn="just"/>
            <a:r>
              <a:rPr lang="es-ES" sz="1800" b="0" i="0" u="none" strike="noStrike" baseline="0" dirty="0">
                <a:latin typeface="MinionPro-Regular"/>
              </a:rPr>
              <a:t>Los fiscales o los jueces que presenten una solicitud oficial deberán siempre hacer valer la obligación internacional de un Estado requerido de prestar asistencia cuando dicha obligación exista por medio de un instrumento internacional. Asimismo, se debe especificar la autoridad bajo la cual se escribe la carta de solicitud.</a:t>
            </a:r>
          </a:p>
          <a:p>
            <a:pPr algn="just"/>
            <a:endParaRPr lang="es-ES" sz="1800" b="0" i="0" u="none" strike="noStrike" baseline="0" dirty="0">
              <a:latin typeface="MinionPro-Regular"/>
            </a:endParaRPr>
          </a:p>
          <a:p>
            <a:pPr algn="just"/>
            <a:r>
              <a:rPr lang="es-ES" sz="1800" b="0" i="0" u="none" strike="noStrike" baseline="0" dirty="0">
                <a:latin typeface="MinionPro-Regular"/>
              </a:rPr>
              <a:t>La asistencia administrativa puede y debe utilizarse también cuando se solicita a un Estado la obtención de pruebas en los casos en que no es necesario que se ejerza ningún poder coercitivo (por ejemplo, una orden judicial) para obtenerlas. Este planteamiento reduce el riesgo de retrasos y será bien acogido por la mayoría de los Estados. </a:t>
            </a:r>
          </a:p>
          <a:p>
            <a:pPr algn="just"/>
            <a:endParaRPr lang="es-ES" sz="1800" b="0" i="0" u="none" strike="noStrike" baseline="0" dirty="0">
              <a:latin typeface="MinionPro-Regular"/>
            </a:endParaRPr>
          </a:p>
          <a:p>
            <a:pPr algn="just"/>
            <a:r>
              <a:rPr lang="es-ES" sz="1800" b="0" i="0" u="none" strike="noStrike" baseline="0" dirty="0">
                <a:latin typeface="MinionPro-Regular"/>
              </a:rPr>
              <a:t>En este contexto, es importante recordar que, aunque la asistencia administrativa se denomina a veces "asistencia no oficial", no significa que el tipo de prueba obtenida sea no oficial o no probatoria; por el contrario, una solicitud de pruebas atendida de forma administrativa/no oficial debe presentar las pruebas de la misma forma que si se recopilaran en respuesta a una carta de solicitud oficial.</a:t>
            </a:r>
          </a:p>
          <a:p>
            <a:pPr algn="just"/>
            <a:endParaRPr lang="en-GB" sz="1800" b="0" i="0" u="none" strike="noStrike" baseline="0" dirty="0">
              <a:latin typeface="MinionPro-Regular"/>
            </a:endParaRPr>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12</a:t>
            </a:fld>
            <a:endParaRPr lang="es-ES"/>
          </a:p>
        </p:txBody>
      </p:sp>
    </p:spTree>
    <p:extLst>
      <p:ext uri="{BB962C8B-B14F-4D97-AF65-F5344CB8AC3E}">
        <p14:creationId xmlns:p14="http://schemas.microsoft.com/office/powerpoint/2010/main" val="160941138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s-ES" dirty="0"/>
              <a:t>La ciberdelincuencia es ahora una realidad que está siempre presente en la sociedad. No discrimina entre individuos, entidades o Gobiernos. Todo el mundo —y todo— está en peligro. El problema se ve agravado por la facilidad y rapidez con que los ciberdelincuentes comparten información para perpetrar sus delitos, lo que dificulta que las fuerzas del orden y las empresas estén al día. Las prácticas estándar de las fuerzas del orden ya no son suficientes: se necesitan herramientas a medida. Y lo que es más importante, las fuerzas del orden y las empresas deben colaborar para hacer frente a este problema acuciante.</a:t>
            </a:r>
          </a:p>
          <a:p>
            <a:pPr algn="just"/>
            <a:endParaRPr lang="es-ES" dirty="0"/>
          </a:p>
          <a:p>
            <a:r>
              <a:rPr lang="es-ES" dirty="0"/>
              <a:t>La cooperación público-privada en materia de ciberdelincuencia en lo que respecta a los aspectos internacionales del delito es un componente extremadamente importante de la investigación y de la fase principal del juicio. Los proveedores del sector privado de los servicios relacionados con las tecnologías de la información y la comunicación (TIC) son los principales poseedores de la información más útil para los investigadores de delitos, fiscales y jueces. </a:t>
            </a:r>
          </a:p>
          <a:p>
            <a:endParaRPr lang="es-ES" dirty="0"/>
          </a:p>
          <a:p>
            <a:r>
              <a:rPr lang="es-ES" dirty="0"/>
              <a:t>La cooperación con ellos para encontrar la manera de agilizar la cooperación y hacerla más precisa y útil es de suma importancia si lo que desea es lograr rapidez en la detección y obtención de pruebas. Por lo tanto, dentro de los límites legales, se deben explorar y establecer todas las formas de dicha cooperación, no solo sobre la base de medidas y órdenes coercitivas, sino sobre los acuerdos voluntarios y formas similares de cooperación.</a:t>
            </a:r>
          </a:p>
          <a:p>
            <a:pPr algn="just"/>
            <a:endParaRPr lang="en-GB"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13</a:t>
            </a:fld>
            <a:endParaRPr lang="es-ES"/>
          </a:p>
        </p:txBody>
      </p:sp>
    </p:spTree>
    <p:extLst>
      <p:ext uri="{BB962C8B-B14F-4D97-AF65-F5344CB8AC3E}">
        <p14:creationId xmlns:p14="http://schemas.microsoft.com/office/powerpoint/2010/main" val="58937085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El formador debe explicar los tres niveles de cooperación que pueden darse con el sector nacional:</a:t>
            </a:r>
          </a:p>
          <a:p>
            <a:endParaRPr lang="es-ES" baseline="0" dirty="0"/>
          </a:p>
          <a:p>
            <a:pPr marL="228600" indent="-228600" algn="just">
              <a:buAutoNum type="arabicPeriod"/>
            </a:pPr>
            <a:r>
              <a:rPr lang="es-ES" b="1" baseline="0" dirty="0"/>
              <a:t>Cooperación obligatoria con mandato jurídico – </a:t>
            </a:r>
            <a:r>
              <a:rPr lang="es-ES" b="0" baseline="0" dirty="0"/>
              <a:t>Se trata de la cooperación obligatoria que resulta de la aplicación de la ley en el ejercicio de los poderes procesales que corresponden a los artículos 16 - 21 del Convenio de Budapest. Esto implica la emisión de decisiones/mandatos que obligan al sujeto de dicha decisión/mandato a cooperar con las fuerzas del orden.</a:t>
            </a:r>
          </a:p>
          <a:p>
            <a:pPr marL="228600" indent="-228600">
              <a:buAutoNum type="arabicPeriod"/>
            </a:pPr>
            <a:r>
              <a:rPr lang="es-ES" b="1" baseline="0" dirty="0"/>
              <a:t>Cooperación voluntaria con mandato jurídico – </a:t>
            </a:r>
            <a:r>
              <a:rPr lang="es-ES" b="0" baseline="0" dirty="0"/>
              <a:t>Se trata de una cooperación voluntaria que se produce sobre la base de algún mandato jurídico que no tiene el mismo peso que las disposiciones jurídicas obligatorias. Por ejemplo, esta cooperación puede ser el resultado de un memorando de entendimiento firmado entre un operador del sector privado y un organismo policial.</a:t>
            </a:r>
          </a:p>
          <a:p>
            <a:pPr marL="228600" indent="-228600">
              <a:buAutoNum type="arabicPeriod"/>
            </a:pPr>
            <a:r>
              <a:rPr lang="es-ES" b="1" baseline="0" dirty="0"/>
              <a:t>Cooperación voluntaria independientemente del mandato jurídico </a:t>
            </a:r>
            <a:r>
              <a:rPr lang="es-ES" b="0" baseline="0" dirty="0"/>
              <a:t>– Se trata de una cooperación voluntaria que se produce a pesar de no existir un mandato jurídico al respecto. La ley puede permitir esta cooperación, pero no la exige.</a:t>
            </a:r>
            <a:endParaRPr lang="es-ES" b="1" baseline="0" dirty="0"/>
          </a:p>
          <a:p>
            <a:endParaRPr lang="en-US" b="1" baseline="0"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14</a:t>
            </a:fld>
            <a:endParaRPr lang="es-ES"/>
          </a:p>
        </p:txBody>
      </p:sp>
    </p:spTree>
    <p:extLst>
      <p:ext uri="{BB962C8B-B14F-4D97-AF65-F5344CB8AC3E}">
        <p14:creationId xmlns:p14="http://schemas.microsoft.com/office/powerpoint/2010/main" val="394479676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El formador debe explicar los tres niveles de cooperación que pueden darse con proveedores de servicios extranjeros:</a:t>
            </a:r>
          </a:p>
          <a:p>
            <a:endParaRPr lang="es-ES" baseline="0" dirty="0"/>
          </a:p>
          <a:p>
            <a:pPr marL="228600" indent="-228600">
              <a:buAutoNum type="arabicPeriod"/>
            </a:pPr>
            <a:r>
              <a:rPr lang="es-ES" b="1" baseline="0" dirty="0"/>
              <a:t>Cooperación obligatoria</a:t>
            </a:r>
            <a:r>
              <a:rPr lang="es-ES" b="0" baseline="0" dirty="0"/>
              <a:t>: Esta cooperación es obligatoria a través de los canales de asistencia jurídica mutua y se impone a los proveedores de servicios extranjeros a través de sus propias leyes nacionales. Una Parte también puede utilizar su poder procesal interno de orden de presentación para ordenar a un proveedor de servicios que ofrezca servicios en su territorio a presentar la información relativa a los abonados que esté en su posesión o control.</a:t>
            </a:r>
            <a:endParaRPr lang="es-ES" b="1" baseline="0" dirty="0"/>
          </a:p>
          <a:p>
            <a:pPr marL="228600" indent="-228600">
              <a:buAutoNum type="arabicPeriod"/>
            </a:pPr>
            <a:r>
              <a:rPr lang="es-ES" b="1" baseline="0" dirty="0"/>
              <a:t>Cooperación voluntaria con mandato jurídico: </a:t>
            </a:r>
            <a:r>
              <a:rPr lang="es-ES" b="0" baseline="0" dirty="0"/>
              <a:t>Se trata de una cooperación que, aunque sea voluntaria por parte de los proveedores de servicios extranjeros, tiene un mandato jurídico (por ejemplo, el acceso transfronterizo a los datos con consentimiento).</a:t>
            </a:r>
          </a:p>
          <a:p>
            <a:pPr marL="228600" indent="-228600">
              <a:buAutoNum type="arabicPeriod"/>
            </a:pPr>
            <a:r>
              <a:rPr lang="es-ES" b="1" baseline="0" dirty="0"/>
              <a:t>Cooperación voluntaria independientemente del mandato jurídico: </a:t>
            </a:r>
            <a:r>
              <a:rPr lang="es-ES" b="0" u="none" baseline="0" dirty="0"/>
              <a:t>Esta cooperación es la que emprenden voluntariamente los proveedores de servicios extranjeros sin ningún mandato jurídico (por ejemplo, la cooperación directa con los proveedores de servicios extranjeros a través de las políticas establecidas por dichos proveedores de servicios extranjeros).</a:t>
            </a:r>
          </a:p>
          <a:p>
            <a:endParaRPr lang="en-US" b="0" u="none" baseline="0"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15</a:t>
            </a:fld>
            <a:endParaRPr lang="es-ES"/>
          </a:p>
        </p:txBody>
      </p:sp>
    </p:spTree>
    <p:extLst>
      <p:ext uri="{BB962C8B-B14F-4D97-AF65-F5344CB8AC3E}">
        <p14:creationId xmlns:p14="http://schemas.microsoft.com/office/powerpoint/2010/main" val="361257478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a:p>
        </p:txBody>
      </p:sp>
      <p:sp>
        <p:nvSpPr>
          <p:cNvPr id="4" name="Marcador de número de diapositiva 3"/>
          <p:cNvSpPr>
            <a:spLocks noGrp="1"/>
          </p:cNvSpPr>
          <p:nvPr>
            <p:ph type="sldNum" sz="quarter" idx="5"/>
          </p:nvPr>
        </p:nvSpPr>
        <p:spPr/>
        <p:txBody>
          <a:bodyPr/>
          <a:lstStyle/>
          <a:p>
            <a:fld id="{09ADFBB1-7B02-4717-AEA4-A0D2A92F6065}" type="slidenum">
              <a:rPr lang="en-GB" smtClean="0"/>
              <a:t>16</a:t>
            </a:fld>
            <a:endParaRPr lang="es-ES"/>
          </a:p>
        </p:txBody>
      </p:sp>
    </p:spTree>
    <p:extLst>
      <p:ext uri="{BB962C8B-B14F-4D97-AF65-F5344CB8AC3E}">
        <p14:creationId xmlns:p14="http://schemas.microsoft.com/office/powerpoint/2010/main" val="114054828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a:p>
        </p:txBody>
      </p:sp>
      <p:sp>
        <p:nvSpPr>
          <p:cNvPr id="4" name="Marcador de número de diapositiva 3"/>
          <p:cNvSpPr>
            <a:spLocks noGrp="1"/>
          </p:cNvSpPr>
          <p:nvPr>
            <p:ph type="sldNum" sz="quarter" idx="5"/>
          </p:nvPr>
        </p:nvSpPr>
        <p:spPr/>
        <p:txBody>
          <a:bodyPr/>
          <a:lstStyle/>
          <a:p>
            <a:fld id="{09ADFBB1-7B02-4717-AEA4-A0D2A92F6065}" type="slidenum">
              <a:rPr lang="en-GB" smtClean="0"/>
              <a:t>17</a:t>
            </a:fld>
            <a:endParaRPr lang="es-ES"/>
          </a:p>
        </p:txBody>
      </p:sp>
    </p:spTree>
    <p:extLst>
      <p:ext uri="{BB962C8B-B14F-4D97-AF65-F5344CB8AC3E}">
        <p14:creationId xmlns:p14="http://schemas.microsoft.com/office/powerpoint/2010/main" val="127803365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lgn="just"/>
            <a:r>
              <a:rPr lang="es-ES" b="1" dirty="0">
                <a:solidFill>
                  <a:srgbClr val="FF0000"/>
                </a:solidFill>
              </a:rPr>
              <a:t>ES POSIBLE QUE LA DIAPOSITIVA SE ELIMINE POR CONTENER INFORMACIÓN REPETIDA EN LOS TEMAS ANTERIORES</a:t>
            </a:r>
          </a:p>
          <a:p>
            <a:pPr algn="just"/>
            <a:endParaRPr lang="es-ES" dirty="0"/>
          </a:p>
          <a:p>
            <a:pPr algn="just"/>
            <a:r>
              <a:rPr lang="es-ES" dirty="0"/>
              <a:t>El </a:t>
            </a:r>
            <a:r>
              <a:rPr lang="es-ES" b="1" dirty="0">
                <a:solidFill>
                  <a:srgbClr val="696969"/>
                </a:solidFill>
                <a:effectLst/>
              </a:rPr>
              <a:t>Convenio sobre la Ciberdelincuencia</a:t>
            </a:r>
            <a:r>
              <a:rPr lang="es-ES" dirty="0"/>
              <a:t> del Consejo de Europa (STCE </a:t>
            </a:r>
            <a:r>
              <a:rPr lang="es-ES" dirty="0" err="1"/>
              <a:t>nº</a:t>
            </a:r>
            <a:r>
              <a:rPr lang="es-ES" dirty="0"/>
              <a:t> 185), conocido como Convenio de Budapest, es el único instrumento internacional vinculante en esta materia. Sirve de guía para cualquier país que esté elaborando una legislación nacional exhaustiva contra la ciberdelincuencia y como marco para la cooperación internacional entre los Estados que sean Parte en este tratado.</a:t>
            </a:r>
          </a:p>
          <a:p>
            <a:pPr algn="just"/>
            <a:endParaRPr lang="es-ES" dirty="0"/>
          </a:p>
          <a:p>
            <a:pPr algn="just"/>
            <a:r>
              <a:rPr lang="es-ES" dirty="0"/>
              <a:t>El Convenio es el primer tratado internacional sobre los delitos cometidos a través de Internet y otras redes informáticas, y aborda en particular las infracciones de la propiedad intelectual, el fraude informático, la pornografía infantil y las violaciones de la seguridad de la red. También contiene una serie de poderes y procedimientos como el registro de redes informáticas y la interceptación.</a:t>
            </a:r>
          </a:p>
          <a:p>
            <a:pPr algn="just"/>
            <a:endParaRPr lang="es-ES" dirty="0"/>
          </a:p>
          <a:p>
            <a:pPr algn="just"/>
            <a:r>
              <a:rPr lang="es-ES" dirty="0"/>
              <a:t>Su principal objetivo, expuesto en el preámbulo, es llevar a cabo una política penal común dirigida a la protección de la sociedad contra la ciberdelincuencia, especialmente mediante la adopción de una legislación adecuada y el fomento de la cooperación internacional.</a:t>
            </a:r>
          </a:p>
          <a:p>
            <a:pPr algn="just"/>
            <a:endParaRPr lang="es-ES" dirty="0"/>
          </a:p>
          <a:p>
            <a:pPr algn="just"/>
            <a:r>
              <a:rPr lang="es-ES" dirty="0"/>
              <a:t>El Convenio de Budapest se complementa con un </a:t>
            </a:r>
            <a:r>
              <a:rPr lang="es-ES" b="1" dirty="0">
                <a:solidFill>
                  <a:srgbClr val="696969"/>
                </a:solidFill>
                <a:effectLst/>
              </a:rPr>
              <a:t>Protocolo sobre la xenofobia y el racismo</a:t>
            </a:r>
            <a:r>
              <a:rPr lang="es-ES" dirty="0"/>
              <a:t> que se cometen a través de sistemas informáticos.</a:t>
            </a:r>
          </a:p>
          <a:p>
            <a:pPr algn="just"/>
            <a:endParaRPr lang="en-GB"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18</a:t>
            </a:fld>
            <a:endParaRPr lang="es-ES"/>
          </a:p>
        </p:txBody>
      </p:sp>
    </p:spTree>
    <p:extLst>
      <p:ext uri="{BB962C8B-B14F-4D97-AF65-F5344CB8AC3E}">
        <p14:creationId xmlns:p14="http://schemas.microsoft.com/office/powerpoint/2010/main" val="190905916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just" defTabSz="457200" rtl="0" eaLnBrk="0" fontAlgn="base" latinLnBrk="0" hangingPunct="0">
              <a:lnSpc>
                <a:spcPct val="100000"/>
              </a:lnSpc>
              <a:spcBef>
                <a:spcPct val="30000"/>
              </a:spcBef>
              <a:spcAft>
                <a:spcPct val="0"/>
              </a:spcAft>
              <a:buClrTx/>
              <a:buSzTx/>
              <a:buFontTx/>
              <a:buNone/>
              <a:tabLst/>
              <a:defRPr/>
            </a:pPr>
            <a:r>
              <a:rPr lang="es-ES" dirty="0">
                <a:effectLst/>
                <a:latin typeface="Arial" panose="020B0604020202020204" pitchFamily="34" charset="0"/>
              </a:rPr>
              <a:t>El capítulo III contiene las disposiciones relativas a la asistencia mutua en relación con los delitos tradicionales y con los delitos relacionados con la informática, así como también las referentes a la extradición. Da cuenta de la asistencia mutua tradicional en dos situaciones: cuando entre las partes no existen fundamentos jurídicos (tratados, leyes de reciprocidad, etc.) -- en cuyo caso corresponde aplicar sus disposiciones -- y cuando existe dicha base -- en cuyo caso los acuerdos existentes también se aplican a la asistencia que se concede en virtud del presente Convenio. La asistencia específica en materia de delitos informáticos o de delitos relacionados con la informática se aplica a ambas situaciones y abarca, sujeto a condiciones adicionales, la misma serie de facultades procesales definidas en el Capítulo II. </a:t>
            </a:r>
          </a:p>
          <a:p>
            <a:pPr marL="0" marR="0" lvl="0" indent="0" algn="just" defTabSz="457200" rtl="0" eaLnBrk="0" fontAlgn="base" latinLnBrk="0" hangingPunct="0">
              <a:lnSpc>
                <a:spcPct val="100000"/>
              </a:lnSpc>
              <a:spcBef>
                <a:spcPct val="30000"/>
              </a:spcBef>
              <a:spcAft>
                <a:spcPct val="0"/>
              </a:spcAft>
              <a:buClrTx/>
              <a:buSzTx/>
              <a:buFontTx/>
              <a:buNone/>
              <a:tabLst/>
              <a:defRPr/>
            </a:pPr>
            <a:endParaRPr lang="es-ES" dirty="0">
              <a:effectLst/>
              <a:latin typeface="Arial" panose="020B0604020202020204" pitchFamily="34" charset="0"/>
            </a:endParaRPr>
          </a:p>
          <a:p>
            <a:pPr marL="0" marR="0" lvl="0" indent="0" algn="just" defTabSz="457200" rtl="0" eaLnBrk="0" fontAlgn="base" latinLnBrk="0" hangingPunct="0">
              <a:lnSpc>
                <a:spcPct val="100000"/>
              </a:lnSpc>
              <a:spcBef>
                <a:spcPct val="30000"/>
              </a:spcBef>
              <a:spcAft>
                <a:spcPct val="0"/>
              </a:spcAft>
              <a:buClrTx/>
              <a:buSzTx/>
              <a:buFontTx/>
              <a:buNone/>
              <a:tabLst/>
              <a:defRPr/>
            </a:pPr>
            <a:r>
              <a:rPr lang="es-ES" dirty="0">
                <a:effectLst/>
                <a:latin typeface="Arial" panose="020B0604020202020204" pitchFamily="34" charset="0"/>
              </a:rPr>
              <a:t>Por otra parte, el Capítulo III contiene una disposición acerca de un tipo específico de acceso transfronterizo a datos informáticos almacenados, que no requiere la asistencia mutua (cuando media un consentimiento o cuando están disponibles públicamente) y prevé el establecimiento de una red que funcione las 24 horas del día los 7 días de la semana con el fin de asegurar una asistencia rápida entre las Partes.</a:t>
            </a:r>
            <a:endParaRPr lang="es-ES" dirty="0">
              <a:effectLst/>
            </a:endParaRPr>
          </a:p>
          <a:p>
            <a:pPr marL="0" marR="0" lvl="0" indent="0" algn="just" defTabSz="457200" rtl="0" eaLnBrk="0" fontAlgn="base" latinLnBrk="0" hangingPunct="0">
              <a:lnSpc>
                <a:spcPct val="100000"/>
              </a:lnSpc>
              <a:spcBef>
                <a:spcPct val="30000"/>
              </a:spcBef>
              <a:spcAft>
                <a:spcPct val="0"/>
              </a:spcAft>
              <a:buClrTx/>
              <a:buSzTx/>
              <a:buFontTx/>
              <a:buNone/>
              <a:tabLst/>
              <a:defRPr/>
            </a:pPr>
            <a:endParaRPr lang="en-GB" dirty="0">
              <a:effectLst/>
            </a:endParaRPr>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19</a:t>
            </a:fld>
            <a:endParaRPr lang="es-ES"/>
          </a:p>
        </p:txBody>
      </p:sp>
    </p:spTree>
    <p:extLst>
      <p:ext uri="{BB962C8B-B14F-4D97-AF65-F5344CB8AC3E}">
        <p14:creationId xmlns:p14="http://schemas.microsoft.com/office/powerpoint/2010/main" val="363640345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ES" dirty="0">
                <a:effectLst/>
                <a:latin typeface="Arial" panose="020B0604020202020204" pitchFamily="34" charset="0"/>
              </a:rPr>
              <a:t>El objetivo de los poderes procesales específicos es prever mecanismos concretos para emprender acciones internacionales eficaces y concertadas en casos de delitos informáticos y pruebas en formato electrónico.</a:t>
            </a:r>
            <a:endParaRPr lang="es-ES" dirty="0"/>
          </a:p>
          <a:p>
            <a:endParaRPr lang="en-GB"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20</a:t>
            </a:fld>
            <a:endParaRPr lang="es-ES"/>
          </a:p>
        </p:txBody>
      </p:sp>
    </p:spTree>
    <p:extLst>
      <p:ext uri="{BB962C8B-B14F-4D97-AF65-F5344CB8AC3E}">
        <p14:creationId xmlns:p14="http://schemas.microsoft.com/office/powerpoint/2010/main" val="118135919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lgn="just"/>
            <a:r>
              <a:rPr lang="es-ES" dirty="0"/>
              <a:t>La globalización y la creciente movilidad de las personas en todo el mundo crean nuevas oportunidades para la delincuencia transfronteriza. Por ello, la asistencia jurídica mutua y los acuerdos de extradición son esenciales para detener este tipo de delincuencia.</a:t>
            </a:r>
          </a:p>
          <a:p>
            <a:pPr algn="just"/>
            <a:endParaRPr lang="es-ES" dirty="0"/>
          </a:p>
          <a:p>
            <a:pPr algn="just"/>
            <a:r>
              <a:rPr lang="es-ES" dirty="0"/>
              <a:t>La asistencia jurídica mutua es una forma de cooperación entre diferentes países con el fin de recoger e intercambiar información. Las autoridades de un país también pueden pedir y proporcionar pruebas situadas en un país para ayudar en investigaciones o procedimientos penales en otro.</a:t>
            </a:r>
          </a:p>
          <a:p>
            <a:pPr algn="just"/>
            <a:endParaRPr lang="es-ES" dirty="0"/>
          </a:p>
          <a:p>
            <a:pPr algn="just"/>
            <a:r>
              <a:rPr lang="es-ES" dirty="0">
                <a:effectLst/>
              </a:rPr>
              <a:t>El instrumento tradicional de la asistencia jurídica mutua han sido las </a:t>
            </a:r>
            <a:r>
              <a:rPr lang="es-ES" i="1" dirty="0">
                <a:effectLst/>
              </a:rPr>
              <a:t>comisiones rogatorias</a:t>
            </a:r>
            <a:r>
              <a:rPr lang="es-ES" dirty="0">
                <a:effectLst/>
              </a:rPr>
              <a:t>, es decir, una solicitud oficial de la autoridad judicial de un Estado dirigida a una autoridad judicial de otro Estado, en la que se pide a la autoridad judicial requerida que lleve a cabo una o varias acciones específicas, normalmente la recopilación de pruebas y la realización de entrevistas a testigos, en nombre de la autoridad judicial requirente. Estas solicitudes se transmiten convencionalmente mediante canales diplomáticos. Una vez que el fiscal prepara una solicitud, el tribunal nacional competente del Estado requirente se encarga de autenticarla y, a continuación, el Ministerio de Asuntos Exteriores de ese Estado la entrega a la embajada del Estado requerido (Funk, 2014; </a:t>
            </a:r>
            <a:r>
              <a:rPr lang="es-ES" dirty="0" err="1">
                <a:effectLst/>
              </a:rPr>
              <a:t>Efrat</a:t>
            </a:r>
            <a:r>
              <a:rPr lang="es-ES" dirty="0">
                <a:effectLst/>
              </a:rPr>
              <a:t> y Newman, 2017). La embajada envía la solicitud a las autoridades judiciales competentes del Estado requerido. Una vez completada la solicitud, la secuencia se invierte.</a:t>
            </a:r>
          </a:p>
          <a:p>
            <a:pPr algn="just"/>
            <a:endParaRPr lang="es-ES" dirty="0">
              <a:effectLst/>
            </a:endParaRPr>
          </a:p>
          <a:p>
            <a:pPr algn="just"/>
            <a:r>
              <a:rPr lang="es-ES" dirty="0">
                <a:effectLst/>
              </a:rPr>
              <a:t>Los tratados oficiales han creado una base más sólida para la cooperación internacional. El proceso relativo a las comisiones rogatorias es más largo e imprevisible que el de los tratados de asistencia jurídica mutua. Esto se debe en gran parte a que la ejecución de las comisiones rogatorias es una cuestión de cortesía entre los tribunales, y no se basa en un tratado. Por estas razones, los fiscales suelen considerar las comisiones rogatorias como una opción de último recurso para acceder a las pruebas en el extranjero, que únicamente se ejerce cuando no se dispone de tratados de asistencia jurídica mutua.</a:t>
            </a:r>
          </a:p>
          <a:p>
            <a:pPr algn="just"/>
            <a:endParaRPr lang="es-ES" dirty="0">
              <a:effectLst/>
            </a:endParaRPr>
          </a:p>
          <a:p>
            <a:pPr algn="just"/>
            <a:r>
              <a:rPr lang="es-ES" dirty="0">
                <a:effectLst/>
              </a:rPr>
              <a:t>Los tratados bilaterales (entre dos países) pueden ser negociados entre Estados con un mayor grado de certeza respecto a las obligaciones y expectativas de ambas partes. Pero negociar, redactar y acordar tratados bilaterales puede resultar costoso, además de consumir tiempo y recursos, y no se pueden celebrar tratados bilaterales con todos los países del mundo. </a:t>
            </a:r>
            <a:endParaRPr lang="es-ES" dirty="0"/>
          </a:p>
          <a:p>
            <a:pPr algn="just"/>
            <a:endParaRPr lang="en-GB"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21</a:t>
            </a:fld>
            <a:endParaRPr lang="es-ES"/>
          </a:p>
        </p:txBody>
      </p:sp>
    </p:spTree>
    <p:extLst>
      <p:ext uri="{BB962C8B-B14F-4D97-AF65-F5344CB8AC3E}">
        <p14:creationId xmlns:p14="http://schemas.microsoft.com/office/powerpoint/2010/main" val="396401119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just" defTabSz="457200" rtl="0" eaLnBrk="0" fontAlgn="base" latinLnBrk="0" hangingPunct="0">
              <a:lnSpc>
                <a:spcPct val="100000"/>
              </a:lnSpc>
              <a:spcBef>
                <a:spcPct val="30000"/>
              </a:spcBef>
              <a:spcAft>
                <a:spcPct val="0"/>
              </a:spcAft>
              <a:buClrTx/>
              <a:buSzTx/>
              <a:buFontTx/>
              <a:buNone/>
              <a:tabLst/>
              <a:defRPr/>
            </a:pPr>
            <a:r>
              <a:rPr lang="es-ES" dirty="0">
                <a:effectLst/>
              </a:rPr>
              <a:t>Es fundamental armonizar los marcos jurídicos a nivel nacional e internacional. Disponer de procedimientos y legislación similares facilita y agiliza la cooperación. Los tratados multilaterales y regionales sirven a este propósito. </a:t>
            </a:r>
          </a:p>
          <a:p>
            <a:pPr marL="0" marR="0" lvl="0" indent="0" algn="just" defTabSz="457200" rtl="0" eaLnBrk="0" fontAlgn="base" latinLnBrk="0" hangingPunct="0">
              <a:lnSpc>
                <a:spcPct val="100000"/>
              </a:lnSpc>
              <a:spcBef>
                <a:spcPct val="30000"/>
              </a:spcBef>
              <a:spcAft>
                <a:spcPct val="0"/>
              </a:spcAft>
              <a:buClrTx/>
              <a:buSzTx/>
              <a:buFontTx/>
              <a:buNone/>
              <a:tabLst/>
              <a:defRPr/>
            </a:pPr>
            <a:endParaRPr lang="es-ES" dirty="0">
              <a:effectLst/>
            </a:endParaRPr>
          </a:p>
          <a:p>
            <a:pPr marL="0" marR="0" lvl="0" indent="0" algn="just" defTabSz="457200" rtl="0" eaLnBrk="0" fontAlgn="base" latinLnBrk="0" hangingPunct="0">
              <a:lnSpc>
                <a:spcPct val="100000"/>
              </a:lnSpc>
              <a:spcBef>
                <a:spcPct val="30000"/>
              </a:spcBef>
              <a:spcAft>
                <a:spcPct val="0"/>
              </a:spcAft>
              <a:buClrTx/>
              <a:buSzTx/>
              <a:buFontTx/>
              <a:buNone/>
              <a:tabLst/>
              <a:defRPr/>
            </a:pPr>
            <a:r>
              <a:rPr lang="es-ES" dirty="0"/>
              <a:t>Cada vez más, los tratados de asistencia jurídica mutua exigen que los Estados designen una autoridad central (generalmente el Ministerio de Justicia) a la que puedan enviarse las solicitudes, lo que supone una alternativa a los canales diplomáticos. Las autoridades judiciales del Estado requirente pueden entonces comunicarse directamente con la autoridad central.</a:t>
            </a:r>
          </a:p>
          <a:p>
            <a:pPr marL="0" marR="0" lvl="0" indent="0" algn="just" defTabSz="457200" rtl="0" eaLnBrk="0" fontAlgn="base" latinLnBrk="0" hangingPunct="0">
              <a:lnSpc>
                <a:spcPct val="100000"/>
              </a:lnSpc>
              <a:spcBef>
                <a:spcPct val="30000"/>
              </a:spcBef>
              <a:spcAft>
                <a:spcPct val="0"/>
              </a:spcAft>
              <a:buClrTx/>
              <a:buSzTx/>
              <a:buFontTx/>
              <a:buNone/>
              <a:tabLst/>
              <a:defRPr/>
            </a:pPr>
            <a:endParaRPr lang="es-ES" dirty="0"/>
          </a:p>
          <a:p>
            <a:pPr marL="0" marR="0" lvl="0" indent="0" algn="just" defTabSz="457200" rtl="0" eaLnBrk="0" fontAlgn="base" latinLnBrk="0" hangingPunct="0">
              <a:lnSpc>
                <a:spcPct val="100000"/>
              </a:lnSpc>
              <a:spcBef>
                <a:spcPct val="30000"/>
              </a:spcBef>
              <a:spcAft>
                <a:spcPct val="0"/>
              </a:spcAft>
              <a:buClrTx/>
              <a:buSzTx/>
              <a:buFontTx/>
              <a:buNone/>
              <a:tabLst/>
              <a:defRPr/>
            </a:pPr>
            <a:r>
              <a:rPr lang="es-ES" dirty="0"/>
              <a:t>En la actualidad, se utilizan cada vez más canales directos, ya que un funcionario del Estado requirente puede enviar la solicitud directamente al funcionario correspondiente del otro Estado. Esta tendencia demuestra la importancia de una autoridad central nacional como requisito previo para hacer más eficaz la asistencia jurídica mutua. </a:t>
            </a:r>
          </a:p>
          <a:p>
            <a:endParaRPr lang="en-GB"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22</a:t>
            </a:fld>
            <a:endParaRPr lang="es-ES"/>
          </a:p>
        </p:txBody>
      </p:sp>
    </p:spTree>
    <p:extLst>
      <p:ext uri="{BB962C8B-B14F-4D97-AF65-F5344CB8AC3E}">
        <p14:creationId xmlns:p14="http://schemas.microsoft.com/office/powerpoint/2010/main" val="119327440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a:p>
        </p:txBody>
      </p:sp>
      <p:sp>
        <p:nvSpPr>
          <p:cNvPr id="4" name="Marcador de número de diapositiva 3"/>
          <p:cNvSpPr>
            <a:spLocks noGrp="1"/>
          </p:cNvSpPr>
          <p:nvPr>
            <p:ph type="sldNum" sz="quarter" idx="5"/>
          </p:nvPr>
        </p:nvSpPr>
        <p:spPr/>
        <p:txBody>
          <a:bodyPr/>
          <a:lstStyle/>
          <a:p>
            <a:fld id="{09ADFBB1-7B02-4717-AEA4-A0D2A92F6065}" type="slidenum">
              <a:rPr lang="en-GB" smtClean="0"/>
              <a:t>23</a:t>
            </a:fld>
            <a:endParaRPr lang="es-ES"/>
          </a:p>
        </p:txBody>
      </p:sp>
    </p:spTree>
    <p:extLst>
      <p:ext uri="{BB962C8B-B14F-4D97-AF65-F5344CB8AC3E}">
        <p14:creationId xmlns:p14="http://schemas.microsoft.com/office/powerpoint/2010/main" val="139227593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a:p>
        </p:txBody>
      </p:sp>
      <p:sp>
        <p:nvSpPr>
          <p:cNvPr id="4" name="Marcador de número de diapositiva 3"/>
          <p:cNvSpPr>
            <a:spLocks noGrp="1"/>
          </p:cNvSpPr>
          <p:nvPr>
            <p:ph type="sldNum" sz="quarter" idx="5"/>
          </p:nvPr>
        </p:nvSpPr>
        <p:spPr/>
        <p:txBody>
          <a:bodyPr/>
          <a:lstStyle/>
          <a:p>
            <a:fld id="{09ADFBB1-7B02-4717-AEA4-A0D2A92F6065}" type="slidenum">
              <a:rPr lang="en-GB" smtClean="0"/>
              <a:t>24</a:t>
            </a:fld>
            <a:endParaRPr lang="es-ES"/>
          </a:p>
        </p:txBody>
      </p:sp>
    </p:spTree>
    <p:extLst>
      <p:ext uri="{BB962C8B-B14F-4D97-AF65-F5344CB8AC3E}">
        <p14:creationId xmlns:p14="http://schemas.microsoft.com/office/powerpoint/2010/main" val="336320260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s-ES" dirty="0">
                <a:effectLst/>
                <a:latin typeface="Arial" panose="020B0604020202020204" pitchFamily="34" charset="0"/>
              </a:rPr>
              <a:t>Los principios generales que rigen la obligación de prestar asistencia mutua se establecen en el párrafo 1. Las Partes “se prestarán toda la ayuda mutua posible”. Así, al igual que en el Artículo 23 ("Principios generales relativos a la cooperación internacional"), la asistencia mutua ha de ser, en principio, amplia y los obstáculos a la misma deberán estar estrictamente limitados. </a:t>
            </a:r>
          </a:p>
          <a:p>
            <a:pPr algn="just"/>
            <a:endParaRPr lang="es-ES" dirty="0">
              <a:effectLst/>
              <a:latin typeface="Arial" panose="020B0604020202020204" pitchFamily="34" charset="0"/>
            </a:endParaRPr>
          </a:p>
          <a:p>
            <a:pPr algn="just"/>
            <a:r>
              <a:rPr lang="es-ES" dirty="0">
                <a:effectLst/>
                <a:latin typeface="Arial" panose="020B0604020202020204" pitchFamily="34" charset="0"/>
              </a:rPr>
              <a:t>En segundo lugar, al igual que en el Artículo 23, la obligación de cooperar se aplica en principio tanto a los delitos penales relacionados con sistemas y datos informáticos (es decir, los delitos contemplados en el Artículo 14, párrafo 2, acápites a) y b)), como a la obtención de pruebas en formato electrónico de un delito penal. Se acordó imponer la obligación de cooperar respecto de esta amplia clase de delitos porque existe la misma necesidad de contar con mejores mecanismos de cooperación internacional respecto de ambas categorías. </a:t>
            </a:r>
            <a:endParaRPr lang="es-ES" dirty="0"/>
          </a:p>
          <a:p>
            <a:pPr algn="just"/>
            <a:endParaRPr lang="en-US"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25</a:t>
            </a:fld>
            <a:endParaRPr lang="es-ES"/>
          </a:p>
        </p:txBody>
      </p:sp>
    </p:spTree>
    <p:extLst>
      <p:ext uri="{BB962C8B-B14F-4D97-AF65-F5344CB8AC3E}">
        <p14:creationId xmlns:p14="http://schemas.microsoft.com/office/powerpoint/2010/main" val="33840549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s-ES" dirty="0">
                <a:effectLst/>
                <a:latin typeface="Arial" panose="020B0604020202020204" pitchFamily="34" charset="0"/>
              </a:rPr>
              <a:t>El objetivo del párrafo 3 es, por lo tanto, facilitar la aceleración del proceso de obtención de asistencia mutua de manera tal que la información o las pruebas esenciales no se pierdan debido a que han sido eliminadas antes de que pudiera prepararse, transmitirse y dar respuesta al pedido de asistencia. </a:t>
            </a:r>
          </a:p>
          <a:p>
            <a:pPr algn="just"/>
            <a:endParaRPr lang="es-ES" dirty="0">
              <a:effectLst/>
              <a:latin typeface="Arial" panose="020B0604020202020204" pitchFamily="34" charset="0"/>
            </a:endParaRPr>
          </a:p>
          <a:p>
            <a:pPr algn="just"/>
            <a:r>
              <a:rPr lang="es-ES" dirty="0">
                <a:effectLst/>
                <a:latin typeface="Arial" panose="020B0604020202020204" pitchFamily="34" charset="0"/>
              </a:rPr>
              <a:t>El párrafo 3 lo hace 1) facultando a las Partes a formular demandas urgentes de cooperación a través de medios de comunicación expeditivos, en lugar de a través de la tradicional y mucho más lenta de documentos escritos y sellados enviados por valijas diplomática o sistemas de entrega de correspondencia, y 2) exigiendo que la Parte requerida utilice medios acelerados para responder a las demandas en tales circunstancias.</a:t>
            </a:r>
          </a:p>
          <a:p>
            <a:pPr algn="just"/>
            <a:endParaRPr lang="es-ES" dirty="0">
              <a:effectLst/>
              <a:latin typeface="Arial" panose="020B0604020202020204" pitchFamily="34" charset="0"/>
            </a:endParaRPr>
          </a:p>
          <a:p>
            <a:pPr marL="0" marR="0" lvl="0" indent="0" algn="just" defTabSz="457200" rtl="0" eaLnBrk="0" fontAlgn="base" latinLnBrk="0" hangingPunct="0">
              <a:lnSpc>
                <a:spcPct val="100000"/>
              </a:lnSpc>
              <a:spcBef>
                <a:spcPct val="30000"/>
              </a:spcBef>
              <a:spcAft>
                <a:spcPct val="0"/>
              </a:spcAft>
              <a:buClrTx/>
              <a:buSzTx/>
              <a:buFontTx/>
              <a:buNone/>
              <a:tabLst/>
              <a:defRPr/>
            </a:pPr>
            <a:r>
              <a:rPr lang="es-ES" dirty="0">
                <a:effectLst/>
                <a:latin typeface="Arial" panose="020B0604020202020204" pitchFamily="34" charset="0"/>
              </a:rPr>
              <a:t>El párrafo 4 establece el principio de que la asistencia mutua está sujeto a los términos de los tratados de asistencia mutua aplicables y en el derecho interno de la Parte requerida. Estos regímenes establecen salvaguardias para los derechos de las personas que se encuentran en el territorio de la Parte requerida, que puede ser objeto de una demanda de asistencia mutua. </a:t>
            </a:r>
          </a:p>
          <a:p>
            <a:pPr algn="just"/>
            <a:endParaRPr lang="en-GB" dirty="0">
              <a:effectLst/>
              <a:latin typeface="Arial" panose="020B0604020202020204" pitchFamily="34" charset="0"/>
            </a:endParaRPr>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26</a:t>
            </a:fld>
            <a:endParaRPr lang="es-ES"/>
          </a:p>
        </p:txBody>
      </p:sp>
    </p:spTree>
    <p:extLst>
      <p:ext uri="{BB962C8B-B14F-4D97-AF65-F5344CB8AC3E}">
        <p14:creationId xmlns:p14="http://schemas.microsoft.com/office/powerpoint/2010/main" val="121432429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s-ES" dirty="0">
                <a:effectLst/>
                <a:latin typeface="Arial" panose="020B0604020202020204" pitchFamily="34" charset="0"/>
              </a:rPr>
              <a:t>El párrafo 5 es esencialmente una definición de lo que se entiende por doble tipificación penal a los fines de la asistencia mutua conforme a este Capítulo. Cuando la Parte requerida se permite exigir la doble tipificación penal como condición para la prestación de asistencia (por ej., cuando la Parte requerida se ha reservado el derecho de exigir la doble tipificación penal con respecto a la conservación de los datos en virtud del párrafo 4 del Artículo 29 ("Conservación rápida de datos informáticos almacenados"), se considerará que existe doble tipificación constitutiva del delito por el cual se pide la asistencia es también un delito conforme a las leyes de la Parte requerida, incluso si sus leyes ubican dicho delito dentro de una categoría diferente de delitos o si utilizan una terminología diferente para denominar el delito.</a:t>
            </a:r>
          </a:p>
          <a:p>
            <a:pPr algn="just"/>
            <a:endParaRPr lang="es-ES" dirty="0">
              <a:effectLst/>
              <a:latin typeface="Arial" panose="020B0604020202020204" pitchFamily="34" charset="0"/>
            </a:endParaRPr>
          </a:p>
          <a:p>
            <a:pPr algn="just"/>
            <a:endParaRPr lang="en-US"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27</a:t>
            </a:fld>
            <a:endParaRPr lang="es-ES"/>
          </a:p>
        </p:txBody>
      </p:sp>
    </p:spTree>
    <p:extLst>
      <p:ext uri="{BB962C8B-B14F-4D97-AF65-F5344CB8AC3E}">
        <p14:creationId xmlns:p14="http://schemas.microsoft.com/office/powerpoint/2010/main" val="201539267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s-ES" dirty="0"/>
              <a:t>Presentación gráfica de los tres aspectos más importantes del artículo 25. El experto debe resumirlos con una conclusión adecuada.</a:t>
            </a:r>
          </a:p>
          <a:p>
            <a:pPr algn="just"/>
            <a:endParaRPr lang="en-US"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28</a:t>
            </a:fld>
            <a:endParaRPr lang="es-ES"/>
          </a:p>
        </p:txBody>
      </p:sp>
    </p:spTree>
    <p:extLst>
      <p:ext uri="{BB962C8B-B14F-4D97-AF65-F5344CB8AC3E}">
        <p14:creationId xmlns:p14="http://schemas.microsoft.com/office/powerpoint/2010/main" val="347651859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s-ES" dirty="0">
                <a:effectLst/>
                <a:latin typeface="Arial" panose="020B0604020202020204" pitchFamily="34" charset="0"/>
              </a:rPr>
              <a:t>Este artículo se deriva de las disposiciones incluidas en anteriores instrumentos del Consejo de Europa, tales como el artículo 10 del Convenio sobre el blanqueo, investigación, la confiscación y el decomiso del producto del delito (STE núm. 141) y el artículo 28 del Convenio de Derecho penal contra la corrupción del Consejo de Europa (STE núm. 173). </a:t>
            </a:r>
          </a:p>
          <a:p>
            <a:pPr algn="just"/>
            <a:endParaRPr lang="es-ES" dirty="0">
              <a:effectLst/>
              <a:latin typeface="Arial" panose="020B0604020202020204" pitchFamily="34" charset="0"/>
            </a:endParaRPr>
          </a:p>
          <a:p>
            <a:pPr algn="just"/>
            <a:r>
              <a:rPr lang="es-ES" dirty="0">
                <a:effectLst/>
                <a:latin typeface="Arial" panose="020B0604020202020204" pitchFamily="34" charset="0"/>
              </a:rPr>
              <a:t>Cada vez más frecuentemente, una Parte posee información valiosa que cree que puede ayudar a la otra Parte en una investigación o procedimiento penal, y que la Parte que realiza la investigación o procedimiento no sabe que existe. En tales casos, no se efectuará ningún pedido de asistencia mutua.</a:t>
            </a:r>
            <a:endParaRPr lang="es-ES" dirty="0"/>
          </a:p>
          <a:p>
            <a:pPr algn="just"/>
            <a:endParaRPr lang="en-US"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29</a:t>
            </a:fld>
            <a:endParaRPr lang="es-ES"/>
          </a:p>
        </p:txBody>
      </p:sp>
    </p:spTree>
    <p:extLst>
      <p:ext uri="{BB962C8B-B14F-4D97-AF65-F5344CB8AC3E}">
        <p14:creationId xmlns:p14="http://schemas.microsoft.com/office/powerpoint/2010/main" val="375010995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s-ES" dirty="0">
                <a:effectLst/>
                <a:latin typeface="Arial" panose="020B0604020202020204" pitchFamily="34" charset="0"/>
              </a:rPr>
              <a:t>La confidencialidad será una consideración importante en aquellos casos en que pueden estar en peligro intereses importantes del Estado que suministra la información si la información se hiciera pública, por ej., cuando existe la necesidad de proteger la identidad de un medio empleado para reunir información o el hecho de que se esté investigando a un grupo delictivo. </a:t>
            </a:r>
          </a:p>
          <a:p>
            <a:pPr algn="just"/>
            <a:endParaRPr lang="es-ES" dirty="0">
              <a:effectLst/>
              <a:latin typeface="Arial" panose="020B0604020202020204" pitchFamily="34" charset="0"/>
            </a:endParaRPr>
          </a:p>
          <a:p>
            <a:pPr algn="just"/>
            <a:r>
              <a:rPr lang="es-ES" dirty="0">
                <a:effectLst/>
                <a:latin typeface="Arial" panose="020B0604020202020204" pitchFamily="34" charset="0"/>
              </a:rPr>
              <a:t>Si una investigación avanzada revela que la Parte receptora no puede cumplir con una condición exigida por la Parte emisora (por ejemplo, cuando no puede cumplir con una condición de confidencialidad, porque la información es necesaria como prueba en un juicio público), la Parte receptora deberá advertir a la Parte emisora, la que entonces tiene la opción de no proporcionar la información. </a:t>
            </a:r>
            <a:endParaRPr lang="es-ES" dirty="0"/>
          </a:p>
          <a:p>
            <a:pPr algn="just"/>
            <a:endParaRPr lang="en-US"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30</a:t>
            </a:fld>
            <a:endParaRPr lang="es-ES"/>
          </a:p>
        </p:txBody>
      </p:sp>
    </p:spTree>
    <p:extLst>
      <p:ext uri="{BB962C8B-B14F-4D97-AF65-F5344CB8AC3E}">
        <p14:creationId xmlns:p14="http://schemas.microsoft.com/office/powerpoint/2010/main" val="75855010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s-ES" dirty="0"/>
              <a:t>Ejemplo gráfico del Art. 26 sobre el uso de la información del informante/colaborador policial con dimensión internacional.</a:t>
            </a:r>
          </a:p>
          <a:p>
            <a:pPr algn="just"/>
            <a:endParaRPr lang="en-US"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31</a:t>
            </a:fld>
            <a:endParaRPr lang="es-ES"/>
          </a:p>
        </p:txBody>
      </p:sp>
    </p:spTree>
    <p:extLst>
      <p:ext uri="{BB962C8B-B14F-4D97-AF65-F5344CB8AC3E}">
        <p14:creationId xmlns:p14="http://schemas.microsoft.com/office/powerpoint/2010/main" val="24840925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s-ES" dirty="0">
                <a:effectLst/>
                <a:latin typeface="Arial" panose="020B0604020202020204" pitchFamily="34" charset="0"/>
              </a:rPr>
              <a:t>El Artículo 27 obliga a las Partes a aplicar determinados procedimientos y condiciones de asistencia mutua cuando no existen tratados o acuerdos de asistencia mutua en base a una legislación uniforme o recíproca vigente entre las Partes requirentes de asistencia mutua y las Partes requeridas. El artículo refuerza de esta forma el principio general de que la asistencia mutua debe llevarse a cabo mediante la aplicación de los tratados pertinentes de asistencia mutua y otros acuerdos similares. </a:t>
            </a:r>
          </a:p>
          <a:p>
            <a:pPr algn="just"/>
            <a:endParaRPr lang="es-ES" dirty="0">
              <a:effectLst/>
              <a:latin typeface="Arial" panose="020B0604020202020204" pitchFamily="34" charset="0"/>
            </a:endParaRPr>
          </a:p>
          <a:p>
            <a:pPr algn="just"/>
            <a:r>
              <a:rPr lang="es-ES" dirty="0">
                <a:effectLst/>
                <a:latin typeface="Arial" panose="020B0604020202020204" pitchFamily="34" charset="0"/>
              </a:rPr>
              <a:t>Se alienta a las Partes como una cuestión de eficiencia a que designen una única autoridad central respecto de la asistencia mutua; por lo general, sería más eficiente que la autoridad designada para tal fin en virtud de un tratado de asistencia mutua de la Parte, o en virtud del derecho interno, fuera también la autoridad central cuando sea aplicable este artículo. Sin embargo, las Partes tienen flexibilidad para designar más de una autoridad central cuando esto fuere pertinente en virtud de sus respectivos sistemas de asistencia mutua. Cuando se establezca más de una autoridad central, la Parte que ha hecho esto, debería asegurar que cada autoridad interprete las disposiciones del Convenio de la misma manera, y que todas las solicitudes, tanto las recibidas como las emitidas, son tratadas con rapidez y eficacia.</a:t>
            </a:r>
            <a:endParaRPr lang="es-ES" dirty="0"/>
          </a:p>
          <a:p>
            <a:pPr algn="just"/>
            <a:endParaRPr lang="en-US"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32</a:t>
            </a:fld>
            <a:endParaRPr lang="es-ES"/>
          </a:p>
        </p:txBody>
      </p:sp>
    </p:spTree>
    <p:extLst>
      <p:ext uri="{BB962C8B-B14F-4D97-AF65-F5344CB8AC3E}">
        <p14:creationId xmlns:p14="http://schemas.microsoft.com/office/powerpoint/2010/main" val="121797831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lgn="just"/>
            <a:r>
              <a:rPr lang="es-ES" dirty="0">
                <a:effectLst/>
                <a:latin typeface="Arial" panose="020B0604020202020204" pitchFamily="34" charset="0"/>
              </a:rPr>
              <a:t>El párrafo 4 prevé la posibilidad de rechazar las solicitudes de solicitudes de asistencia mutua formuladas con arreglo a este artículo. La asistencia podrá denegarse por los motivos previstos en el Artículo 25, párrafo 4 (es decir, los motivos previstos en la legislación de la Parte requerida), incluyendo perjuicio de la soberanía del Estado, a la seguridad, al orden público o a otros intereses fundamentales, y cuando el delito es considerado por la Parte requerida como un delito político o un delito relacionado con un delito político. A fin de promover el principio fundamental de proporcionar la mayor cooperación posible (véanse los Artículos 23 y 25), los motivos establecidos por la Parte requerida para rechazar la solicitud deberían ser pocos y se deberían ejercer con moderación. No deberían ser tan amplios como para crear el potencial para denegar categóricamente la asistencia, ni estar sujetos a condiciones onerosas, ni incluir amplias categorías de pruebas o de información. </a:t>
            </a:r>
          </a:p>
          <a:p>
            <a:pPr algn="just"/>
            <a:endParaRPr lang="es-ES" dirty="0">
              <a:effectLst/>
              <a:latin typeface="Arial" panose="020B0604020202020204" pitchFamily="34" charset="0"/>
            </a:endParaRPr>
          </a:p>
          <a:p>
            <a:pPr algn="just"/>
            <a:r>
              <a:rPr lang="es-ES" dirty="0">
                <a:effectLst/>
                <a:latin typeface="Arial" panose="020B0604020202020204" pitchFamily="34" charset="0"/>
              </a:rPr>
              <a:t>Se entiende que, aparte de los motivos establecidos en el Artículo 28, la denegación de asistencia por motivos de protección de los datos sólo podrá invocarse en casos excepcionales. Tal situación podría producirse si, al valorar los intereses importantes en juego en el caso particular (por un lado, los intereses públicos, incluida la buena administración de justicia y, por o</a:t>
            </a:r>
            <a:r>
              <a:rPr lang="es-ES" dirty="0"/>
              <a:t> </a:t>
            </a:r>
            <a:r>
              <a:rPr lang="es-ES" dirty="0" err="1">
                <a:effectLst/>
                <a:latin typeface="Arial" panose="020B0604020202020204" pitchFamily="34" charset="0"/>
              </a:rPr>
              <a:t>tro</a:t>
            </a:r>
            <a:r>
              <a:rPr lang="es-ES" dirty="0">
                <a:effectLst/>
                <a:latin typeface="Arial" panose="020B0604020202020204" pitchFamily="34" charset="0"/>
              </a:rPr>
              <a:t> lado, los intereses del respeto de la vida privada), la entrega de los datos concretos solicitados por la Parte requirente pudiese crear dificultades tan fundamentales que pudieran llevar a la Parte requerida a considerar su denegación en razón de intereses esenciales. Por consiguiente, queda excluida una aplicación amplia, categórica o sistemática de los principios de protección de los datos con el fin de rechazar la cooperación.</a:t>
            </a:r>
            <a:endParaRPr lang="es-ES" dirty="0"/>
          </a:p>
          <a:p>
            <a:pPr algn="just"/>
            <a:endParaRPr lang="en-US"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33</a:t>
            </a:fld>
            <a:endParaRPr lang="es-ES"/>
          </a:p>
        </p:txBody>
      </p:sp>
    </p:spTree>
    <p:extLst>
      <p:ext uri="{BB962C8B-B14F-4D97-AF65-F5344CB8AC3E}">
        <p14:creationId xmlns:p14="http://schemas.microsoft.com/office/powerpoint/2010/main" val="410124770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lgn="just"/>
            <a:r>
              <a:rPr lang="es-ES" dirty="0">
                <a:effectLst/>
                <a:latin typeface="Arial" panose="020B0604020202020204" pitchFamily="34" charset="0"/>
              </a:rPr>
              <a:t>El párrafo 7 obliga a la Parte requerida a mantener informada a la Parte requirente acerca del resultado de la solicitud, y requiere que se expliquen las razones en caso de una negativa o una postergación de la asistencia. Las razones que se aduzcan pueden, entre otras cosas, ayudar a la Parte requirente a cómo ha interpretado la Parte requerida las disposiciones del presente artículo, establecer una base para realizar consultas, a fin de mejorar la eficiencia futura respecto de la asistencia mutua, y proporcionar a la Parte requirente información objetiva previamente desconocida acerca de la disponibilidad o la condición de los testigos o las pruebas. 273. Hay veces en que una Parte formula una solicitud de asistencia respecto de un asunto particularmente delicado, o de un caso que podría tener consecuencias desastrosas si los hechos que fundamentan la solicitud fueran hechos públicos prematuramente. </a:t>
            </a:r>
          </a:p>
          <a:p>
            <a:pPr algn="just"/>
            <a:endParaRPr lang="es-ES" dirty="0">
              <a:effectLst/>
              <a:latin typeface="Arial" panose="020B0604020202020204" pitchFamily="34" charset="0"/>
            </a:endParaRPr>
          </a:p>
          <a:p>
            <a:pPr algn="just"/>
            <a:r>
              <a:rPr lang="es-ES" dirty="0">
                <a:effectLst/>
                <a:latin typeface="Arial" panose="020B0604020202020204" pitchFamily="34" charset="0"/>
              </a:rPr>
              <a:t>En consecuencia, el párrafo 8 permite que la Parte requirente pida que los hechos y el contenido de la solicitud sean mantenidos en forma confidencial. Sin embargo, la confidencialidad no puede requerirse hasta el extremo de socavar la capacidad de la Parte requerida para obtener las pruebas o la información solicitada, por ejemplo, cuando la información tenga que ser revelada a fin de obtener una orden judicial necesaria para poder brindar la asistencia, o cuando sea necesario informar a las personas que poseen las pruebas respecto de la solicitud de asistencia a fin de poder llevarlo a cabo con éxito. Si la Parte requerida no puede cumplir con el pedido de confidencialidad, deberá notificar a la Parte requirente, la cual tiene entonces la opción de retirar o modificar su petición.</a:t>
            </a:r>
            <a:endParaRPr lang="es-ES" dirty="0"/>
          </a:p>
          <a:p>
            <a:pPr algn="just"/>
            <a:endParaRPr lang="en-US"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34</a:t>
            </a:fld>
            <a:endParaRPr lang="es-ES"/>
          </a:p>
        </p:txBody>
      </p:sp>
    </p:spTree>
    <p:extLst>
      <p:ext uri="{BB962C8B-B14F-4D97-AF65-F5344CB8AC3E}">
        <p14:creationId xmlns:p14="http://schemas.microsoft.com/office/powerpoint/2010/main" val="367789358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s-ES" dirty="0">
                <a:effectLst/>
                <a:latin typeface="Arial" panose="020B0604020202020204" pitchFamily="34" charset="0"/>
              </a:rPr>
              <a:t>En un caso urgente, las solicitudes de asistencia mutua pueden ser enviadas directamente por los jueces y fiscales de la Parte requirente a los jueces y fiscales de la Parte requerida. El juez o el fiscal que siga este procedimiento debe también dirigir una copia de la solicitud efectuada a su propia autoridad central para que sea transmitida a la autoridad central de la Parte requerida. Las solicitudes pueden canalizarse a través de Interpol. </a:t>
            </a:r>
          </a:p>
          <a:p>
            <a:pPr algn="just"/>
            <a:endParaRPr lang="es-ES" dirty="0">
              <a:effectLst/>
              <a:latin typeface="Arial" panose="020B0604020202020204" pitchFamily="34" charset="0"/>
            </a:endParaRPr>
          </a:p>
          <a:p>
            <a:pPr algn="just"/>
            <a:r>
              <a:rPr lang="es-ES" dirty="0">
                <a:effectLst/>
                <a:latin typeface="Arial" panose="020B0604020202020204" pitchFamily="34" charset="0"/>
              </a:rPr>
              <a:t>Las autoridades de la Parte requerida que recibe una petición que cae fuera de su ámbito de competencia tienen una doble obligación. En primer lugar, debe transferir la solicitud a la autoridad competente de la Parte requerida. En segundo lugar, deben informar a las autoridades de la Parte requirente de la transferencia realizada. Las solicitudes podrán transmitirse también directamente, sin la intervención de las autoridades centrales, incluso si no son urgentes, siempre y cuando la autoridad de la Parte requerida pueda cumplir con el pedido sin hacer uso de medidas coercitivas. </a:t>
            </a:r>
          </a:p>
          <a:p>
            <a:pPr algn="just"/>
            <a:endParaRPr lang="es-ES" dirty="0">
              <a:effectLst/>
              <a:latin typeface="Arial" panose="020B0604020202020204" pitchFamily="34" charset="0"/>
            </a:endParaRPr>
          </a:p>
          <a:p>
            <a:pPr algn="just"/>
            <a:r>
              <a:rPr lang="es-ES" dirty="0">
                <a:effectLst/>
                <a:latin typeface="Arial" panose="020B0604020202020204" pitchFamily="34" charset="0"/>
              </a:rPr>
              <a:t>Por último, permite a una Parte informar a las demás, a través del Secretario General del Consejo de Europa, que, por razones de eficacia, las comunicaciones directas han de dirigirse a la autoridad central.</a:t>
            </a:r>
            <a:endParaRPr lang="es-ES" dirty="0"/>
          </a:p>
          <a:p>
            <a:pPr algn="just"/>
            <a:endParaRPr lang="en-US"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35</a:t>
            </a:fld>
            <a:endParaRPr lang="es-ES"/>
          </a:p>
        </p:txBody>
      </p:sp>
    </p:spTree>
    <p:extLst>
      <p:ext uri="{BB962C8B-B14F-4D97-AF65-F5344CB8AC3E}">
        <p14:creationId xmlns:p14="http://schemas.microsoft.com/office/powerpoint/2010/main" val="289568307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s-ES" dirty="0"/>
              <a:t>Presentación gráfica de los tres aspectos más importantes del artículo 27. El experto debe resumirlos con una conclusión adecuada.</a:t>
            </a:r>
          </a:p>
          <a:p>
            <a:pPr algn="just"/>
            <a:endParaRPr lang="en-US"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36</a:t>
            </a:fld>
            <a:endParaRPr lang="es-ES"/>
          </a:p>
        </p:txBody>
      </p:sp>
    </p:spTree>
    <p:extLst>
      <p:ext uri="{BB962C8B-B14F-4D97-AF65-F5344CB8AC3E}">
        <p14:creationId xmlns:p14="http://schemas.microsoft.com/office/powerpoint/2010/main" val="352665220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a:p>
        </p:txBody>
      </p:sp>
      <p:sp>
        <p:nvSpPr>
          <p:cNvPr id="4" name="Marcador de número de diapositiva 3"/>
          <p:cNvSpPr>
            <a:spLocks noGrp="1"/>
          </p:cNvSpPr>
          <p:nvPr>
            <p:ph type="sldNum" sz="quarter" idx="5"/>
          </p:nvPr>
        </p:nvSpPr>
        <p:spPr/>
        <p:txBody>
          <a:bodyPr/>
          <a:lstStyle/>
          <a:p>
            <a:fld id="{09ADFBB1-7B02-4717-AEA4-A0D2A92F6065}" type="slidenum">
              <a:rPr lang="en-GB" smtClean="0"/>
              <a:t>37</a:t>
            </a:fld>
            <a:endParaRPr lang="es-ES"/>
          </a:p>
        </p:txBody>
      </p:sp>
    </p:spTree>
    <p:extLst>
      <p:ext uri="{BB962C8B-B14F-4D97-AF65-F5344CB8AC3E}">
        <p14:creationId xmlns:p14="http://schemas.microsoft.com/office/powerpoint/2010/main" val="92811551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a:p>
        </p:txBody>
      </p:sp>
      <p:sp>
        <p:nvSpPr>
          <p:cNvPr id="4" name="Marcador de número de diapositiva 3"/>
          <p:cNvSpPr>
            <a:spLocks noGrp="1"/>
          </p:cNvSpPr>
          <p:nvPr>
            <p:ph type="sldNum" sz="quarter" idx="5"/>
          </p:nvPr>
        </p:nvSpPr>
        <p:spPr/>
        <p:txBody>
          <a:bodyPr/>
          <a:lstStyle/>
          <a:p>
            <a:fld id="{09ADFBB1-7B02-4717-AEA4-A0D2A92F6065}" type="slidenum">
              <a:rPr lang="en-GB" smtClean="0"/>
              <a:t>38</a:t>
            </a:fld>
            <a:endParaRPr lang="es-ES"/>
          </a:p>
        </p:txBody>
      </p:sp>
    </p:spTree>
    <p:extLst>
      <p:ext uri="{BB962C8B-B14F-4D97-AF65-F5344CB8AC3E}">
        <p14:creationId xmlns:p14="http://schemas.microsoft.com/office/powerpoint/2010/main" val="1784028650"/>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just" defTabSz="457200" rtl="0" eaLnBrk="0" fontAlgn="base" latinLnBrk="0" hangingPunct="0">
              <a:lnSpc>
                <a:spcPct val="100000"/>
              </a:lnSpc>
              <a:spcBef>
                <a:spcPct val="30000"/>
              </a:spcBef>
              <a:spcAft>
                <a:spcPct val="0"/>
              </a:spcAft>
              <a:buClrTx/>
              <a:buSzTx/>
              <a:buFontTx/>
              <a:buNone/>
              <a:tabLst/>
              <a:defRPr/>
            </a:pPr>
            <a:r>
              <a:rPr lang="es-ES" sz="1200" kern="1200" dirty="0">
                <a:solidFill>
                  <a:schemeClr val="tx1"/>
                </a:solidFill>
                <a:effectLst/>
                <a:latin typeface="+mn-lt"/>
              </a:rPr>
              <a:t>Este artículo establece un mecanismo a nivel internacional equivalente al prevista en el Artículo 16 para su uso a nivel nacional. El párrafo 1 de este artículo autoriza a una Parte a hacer una solicitud (y el párrafo 3 establece que cada Parte debe tener la capacidad legal para obtener) la conservación rápida de datos almacenados en el territorio de la Parte requerida por medio de un sistema informático, con el fin de que los datos no sean alterados, retirados o eliminados durante el período de tiempo necesario para preparar, transmitir y ejecutar una solicitud de asistencia mutua para obtener los datos. </a:t>
            </a:r>
            <a:endParaRPr lang="es-ES" dirty="0"/>
          </a:p>
          <a:p>
            <a:pPr algn="just"/>
            <a:endParaRPr lang="es-ES" dirty="0"/>
          </a:p>
          <a:p>
            <a:pPr marL="0" marR="0" lvl="0" indent="0" algn="just" defTabSz="457200" rtl="0" eaLnBrk="0" fontAlgn="base" latinLnBrk="0" hangingPunct="0">
              <a:lnSpc>
                <a:spcPct val="100000"/>
              </a:lnSpc>
              <a:spcBef>
                <a:spcPct val="30000"/>
              </a:spcBef>
              <a:spcAft>
                <a:spcPct val="0"/>
              </a:spcAft>
              <a:buClrTx/>
              <a:buSzTx/>
              <a:buFontTx/>
              <a:buNone/>
              <a:tabLst/>
              <a:defRPr/>
            </a:pPr>
            <a:r>
              <a:rPr lang="es-ES" sz="1200" kern="1200" dirty="0">
                <a:solidFill>
                  <a:schemeClr val="tx1"/>
                </a:solidFill>
                <a:effectLst/>
                <a:latin typeface="+mn-lt"/>
              </a:rPr>
              <a:t>Si bien es mucho más rápida que la práctica convencional de asistencia mutua, esta medida es al mismo tiempo menos intrusiva. Los funcionarios encargados de la asistencia mutua de la Parte requerida no están obligados a obtener la posesión de los datos de quien los custodia. El procedimiento preferido es que la Parte requerida asegure que el custodio de los datos (con frecuencia, un proveedor de servicios u otro tercero) preservará (es decir, no eliminará) los datos hasta que se lleve a cabo el proceso que requiere que los mismos sean entregado a los agentes del orden en una etapa posterior. </a:t>
            </a:r>
          </a:p>
          <a:p>
            <a:pPr marL="0" marR="0" lvl="0" indent="0" algn="just" defTabSz="457200" rtl="0" eaLnBrk="0" fontAlgn="base" latinLnBrk="0" hangingPunct="0">
              <a:lnSpc>
                <a:spcPct val="100000"/>
              </a:lnSpc>
              <a:spcBef>
                <a:spcPct val="30000"/>
              </a:spcBef>
              <a:spcAft>
                <a:spcPct val="0"/>
              </a:spcAft>
              <a:buClrTx/>
              <a:buSzTx/>
              <a:buFontTx/>
              <a:buNone/>
              <a:tabLst/>
              <a:defRPr/>
            </a:pPr>
            <a:endParaRPr lang="es-ES" sz="1200" kern="1200" dirty="0">
              <a:solidFill>
                <a:schemeClr val="tx1"/>
              </a:solidFill>
              <a:effectLst/>
              <a:latin typeface="+mn-lt"/>
              <a:ea typeface="ＭＳ Ｐゴシック" pitchFamily="-65" charset="-128"/>
              <a:cs typeface="ＭＳ Ｐゴシック" pitchFamily="-65" charset="-128"/>
            </a:endParaRPr>
          </a:p>
          <a:p>
            <a:pPr marL="0" marR="0" lvl="0" indent="0" algn="just" defTabSz="457200" rtl="0" eaLnBrk="0" fontAlgn="base" latinLnBrk="0" hangingPunct="0">
              <a:lnSpc>
                <a:spcPct val="100000"/>
              </a:lnSpc>
              <a:spcBef>
                <a:spcPct val="30000"/>
              </a:spcBef>
              <a:spcAft>
                <a:spcPct val="0"/>
              </a:spcAft>
              <a:buClrTx/>
              <a:buSzTx/>
              <a:buFontTx/>
              <a:buNone/>
              <a:tabLst/>
              <a:defRPr/>
            </a:pPr>
            <a:r>
              <a:rPr lang="es-ES" sz="1200" kern="1200" dirty="0">
                <a:solidFill>
                  <a:schemeClr val="tx1"/>
                </a:solidFill>
                <a:effectLst/>
                <a:latin typeface="+mn-lt"/>
              </a:rPr>
              <a:t>Este procedimiento tiene la ventaja de ser rápido y de proteger la intimidad de la persona a la que corresponden los datos, ya que éstos no serán revelados ni examinados por ningún funcionario gubernamental hasta que se cumplan los criterios estipulados para permitir la revelación plena de los mismos conforme a   los   regímenes   normales   de   asistencia   mutua   habituales. </a:t>
            </a:r>
            <a:endParaRPr lang="es-ES" dirty="0"/>
          </a:p>
          <a:p>
            <a:pPr algn="just"/>
            <a:endParaRPr lang="en-US"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39</a:t>
            </a:fld>
            <a:endParaRPr lang="es-ES"/>
          </a:p>
        </p:txBody>
      </p:sp>
    </p:spTree>
    <p:extLst>
      <p:ext uri="{BB962C8B-B14F-4D97-AF65-F5344CB8AC3E}">
        <p14:creationId xmlns:p14="http://schemas.microsoft.com/office/powerpoint/2010/main" val="526134940"/>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just" defTabSz="457200" rtl="0" eaLnBrk="0" fontAlgn="base" latinLnBrk="0" hangingPunct="0">
              <a:lnSpc>
                <a:spcPct val="100000"/>
              </a:lnSpc>
              <a:spcBef>
                <a:spcPct val="30000"/>
              </a:spcBef>
              <a:spcAft>
                <a:spcPct val="0"/>
              </a:spcAft>
              <a:buClrTx/>
              <a:buSzTx/>
              <a:buFontTx/>
              <a:buNone/>
              <a:tabLst/>
              <a:defRPr/>
            </a:pPr>
            <a:r>
              <a:rPr lang="es-ES" sz="1200" kern="1200" dirty="0">
                <a:solidFill>
                  <a:schemeClr val="tx1"/>
                </a:solidFill>
                <a:effectLst/>
                <a:latin typeface="+mn-lt"/>
              </a:rPr>
              <a:t>El párrafo 2 establece el contenido de una solicitud de conservación con arreglo a lo dispuesto en este artículo. Teniendo en cuenta que se trata de una medida provisional y que la petición tendrá que ser preparada y transmitida rápidamente, la información suministrada será sumaria e incluirá sólo la información mínima necesaria para permitir la conservación de los datos. </a:t>
            </a:r>
          </a:p>
          <a:p>
            <a:pPr marL="0" marR="0" lvl="0" indent="0" algn="just" defTabSz="457200" rtl="0" eaLnBrk="0" fontAlgn="base" latinLnBrk="0" hangingPunct="0">
              <a:lnSpc>
                <a:spcPct val="100000"/>
              </a:lnSpc>
              <a:spcBef>
                <a:spcPct val="30000"/>
              </a:spcBef>
              <a:spcAft>
                <a:spcPct val="0"/>
              </a:spcAft>
              <a:buClrTx/>
              <a:buSzTx/>
              <a:buFontTx/>
              <a:buNone/>
              <a:tabLst/>
              <a:defRPr/>
            </a:pPr>
            <a:endParaRPr lang="es-ES" sz="1200" kern="1200" dirty="0">
              <a:solidFill>
                <a:schemeClr val="tx1"/>
              </a:solidFill>
              <a:effectLst/>
              <a:latin typeface="+mn-lt"/>
              <a:ea typeface="ＭＳ Ｐゴシック" pitchFamily="-65" charset="-128"/>
              <a:cs typeface="ＭＳ Ｐゴシック" pitchFamily="-65" charset="-128"/>
            </a:endParaRPr>
          </a:p>
          <a:p>
            <a:pPr marL="0" marR="0" lvl="0" indent="0" algn="just" defTabSz="457200" rtl="0" eaLnBrk="0" fontAlgn="base" latinLnBrk="0" hangingPunct="0">
              <a:lnSpc>
                <a:spcPct val="100000"/>
              </a:lnSpc>
              <a:spcBef>
                <a:spcPct val="30000"/>
              </a:spcBef>
              <a:spcAft>
                <a:spcPct val="0"/>
              </a:spcAft>
              <a:buClrTx/>
              <a:buSzTx/>
              <a:buFontTx/>
              <a:buNone/>
              <a:tabLst/>
              <a:defRPr/>
            </a:pPr>
            <a:r>
              <a:rPr lang="es-ES" sz="1200" kern="1200" dirty="0">
                <a:solidFill>
                  <a:schemeClr val="tx1"/>
                </a:solidFill>
                <a:effectLst/>
                <a:latin typeface="+mn-lt"/>
              </a:rPr>
              <a:t>Además de especificar la autoridad que solicita la conservación y el delito por el cual se solicita la medida, la solicitud debe incluir una síntesis de los hechos, información suficiente para identificar los datos que han de preservarse y su ubicación, y demostrar que los datos son pertinentes para la investigación o el juicio relacionado con el delito en cuestión y que dicha conservación es necesaria. Por último, la Parte requirente debe comprometerse a presentar posteriormente una solicitud de asistencia mutua para poder obtener la presentación de los datos. </a:t>
            </a:r>
            <a:endParaRPr lang="es-ES" dirty="0"/>
          </a:p>
          <a:p>
            <a:pPr marL="0" marR="0" lvl="0" indent="0" algn="just" defTabSz="457200" rtl="0" eaLnBrk="0" fontAlgn="base" latinLnBrk="0" hangingPunct="0">
              <a:lnSpc>
                <a:spcPct val="100000"/>
              </a:lnSpc>
              <a:spcBef>
                <a:spcPct val="30000"/>
              </a:spcBef>
              <a:spcAft>
                <a:spcPct val="0"/>
              </a:spcAft>
              <a:buClrTx/>
              <a:buSzTx/>
              <a:buFontTx/>
              <a:buNone/>
              <a:tabLst/>
              <a:defRPr/>
            </a:pPr>
            <a:endParaRPr lang="en-US"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40</a:t>
            </a:fld>
            <a:endParaRPr lang="es-ES"/>
          </a:p>
        </p:txBody>
      </p:sp>
    </p:spTree>
    <p:extLst>
      <p:ext uri="{BB962C8B-B14F-4D97-AF65-F5344CB8AC3E}">
        <p14:creationId xmlns:p14="http://schemas.microsoft.com/office/powerpoint/2010/main" val="3968666917"/>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just" defTabSz="457200" rtl="0" eaLnBrk="0" fontAlgn="base" latinLnBrk="0" hangingPunct="0">
              <a:lnSpc>
                <a:spcPct val="100000"/>
              </a:lnSpc>
              <a:spcBef>
                <a:spcPct val="30000"/>
              </a:spcBef>
              <a:spcAft>
                <a:spcPct val="0"/>
              </a:spcAft>
              <a:buClrTx/>
              <a:buSzTx/>
              <a:buFontTx/>
              <a:buNone/>
              <a:tabLst/>
              <a:defRPr/>
            </a:pPr>
            <a:r>
              <a:rPr lang="es-ES" sz="1200" kern="1200" dirty="0">
                <a:solidFill>
                  <a:schemeClr val="tx1"/>
                </a:solidFill>
                <a:effectLst/>
                <a:latin typeface="+mn-lt"/>
              </a:rPr>
              <a:t>Por consiguiente, la regla general es que las Partes deben prescindir de cualquier requisito de doble tipificación del delito a los fines de la conservación. Sin embargo, está disponible una reserva limitada en virtud del párrafo 4. Si una Parte exige la doble tipificación penal como condición para responder a una solicitud de asistencia mutua para el suministro de los datos, y si tiene motivos para creer que, en el momento de la divulgación, no se cumplirá el principio de la doble tipificación penal, puede reservarse el derecho de exigir la doble tipificación penal como condición previa para efectuar la conservación de los datos. </a:t>
            </a:r>
          </a:p>
          <a:p>
            <a:pPr marL="0" marR="0" lvl="0" indent="0" algn="just" defTabSz="457200" rtl="0" eaLnBrk="0" fontAlgn="base" latinLnBrk="0" hangingPunct="0">
              <a:lnSpc>
                <a:spcPct val="100000"/>
              </a:lnSpc>
              <a:spcBef>
                <a:spcPct val="30000"/>
              </a:spcBef>
              <a:spcAft>
                <a:spcPct val="0"/>
              </a:spcAft>
              <a:buClrTx/>
              <a:buSzTx/>
              <a:buFontTx/>
              <a:buNone/>
              <a:tabLst/>
              <a:defRPr/>
            </a:pPr>
            <a:endParaRPr lang="es-ES" sz="1200" kern="1200" dirty="0">
              <a:solidFill>
                <a:schemeClr val="tx1"/>
              </a:solidFill>
              <a:effectLst/>
              <a:latin typeface="+mn-lt"/>
              <a:ea typeface="ＭＳ Ｐゴシック" pitchFamily="-65" charset="-128"/>
              <a:cs typeface="ＭＳ Ｐゴシック" pitchFamily="-65" charset="-128"/>
            </a:endParaRPr>
          </a:p>
          <a:p>
            <a:pPr marL="0" marR="0" lvl="0" indent="0" algn="just" defTabSz="457200" rtl="0" eaLnBrk="0" fontAlgn="base" latinLnBrk="0" hangingPunct="0">
              <a:lnSpc>
                <a:spcPct val="100000"/>
              </a:lnSpc>
              <a:spcBef>
                <a:spcPct val="30000"/>
              </a:spcBef>
              <a:spcAft>
                <a:spcPct val="0"/>
              </a:spcAft>
              <a:buClrTx/>
              <a:buSzTx/>
              <a:buFontTx/>
              <a:buNone/>
              <a:tabLst/>
              <a:defRPr/>
            </a:pPr>
            <a:r>
              <a:rPr lang="es-ES" sz="1200" kern="1200" dirty="0">
                <a:solidFill>
                  <a:schemeClr val="tx1"/>
                </a:solidFill>
                <a:effectLst/>
                <a:latin typeface="+mn-lt"/>
              </a:rPr>
              <a:t>Con respecto a los delitos establecidos conforme a los Artículos 2 a 11, se da por supuesto que el requisito de doble incriminación penal se cumple automáticamente entre las Partes, sujeta a cualquier reserva que las Partes pudieran haber hecho respecto de estos delitos en los casos permitidos por el Convenio. En consecuencia, las Partes pueden imponer esta obligación sólo en relación con otros delitos que no estén definidos en el Convenio. </a:t>
            </a:r>
          </a:p>
          <a:p>
            <a:pPr marL="0" marR="0" lvl="0" indent="0" algn="just" defTabSz="457200" rtl="0" eaLnBrk="0" fontAlgn="base" latinLnBrk="0" hangingPunct="0">
              <a:lnSpc>
                <a:spcPct val="100000"/>
              </a:lnSpc>
              <a:spcBef>
                <a:spcPct val="30000"/>
              </a:spcBef>
              <a:spcAft>
                <a:spcPct val="0"/>
              </a:spcAft>
              <a:buClrTx/>
              <a:buSzTx/>
              <a:buFontTx/>
              <a:buNone/>
              <a:tabLst/>
              <a:defRPr/>
            </a:pPr>
            <a:endParaRPr lang="es-ES" sz="1200" kern="1200" dirty="0">
              <a:solidFill>
                <a:schemeClr val="tx1"/>
              </a:solidFill>
              <a:effectLst/>
              <a:latin typeface="+mn-lt"/>
              <a:ea typeface="ＭＳ Ｐゴシック" pitchFamily="-65" charset="-128"/>
            </a:endParaRPr>
          </a:p>
          <a:p>
            <a:pPr marL="0" marR="0" lvl="0" indent="0" algn="just" defTabSz="457200" rtl="0" eaLnBrk="0" fontAlgn="base" latinLnBrk="0" hangingPunct="0">
              <a:lnSpc>
                <a:spcPct val="100000"/>
              </a:lnSpc>
              <a:spcBef>
                <a:spcPct val="30000"/>
              </a:spcBef>
              <a:spcAft>
                <a:spcPct val="0"/>
              </a:spcAft>
              <a:buClrTx/>
              <a:buSzTx/>
              <a:buFontTx/>
              <a:buNone/>
              <a:tabLst/>
              <a:defRPr/>
            </a:pPr>
            <a:r>
              <a:rPr lang="es-ES" sz="1200" kern="1200" dirty="0">
                <a:solidFill>
                  <a:schemeClr val="tx1"/>
                </a:solidFill>
                <a:effectLst/>
                <a:latin typeface="+mn-lt"/>
              </a:rPr>
              <a:t>Cada Parte debe asegurar que los datos conservados de conformidad con lo dispuesto en este Artículo se conservarán por lo menos 60 días mientras esté pendiente el recibo de la solicitud formal de asistencia mutua en que se pide la revelación de los datos, y seguirán siendo conservados una vez recibida dicha solicitud. </a:t>
            </a:r>
            <a:endParaRPr lang="es-ES" dirty="0"/>
          </a:p>
          <a:p>
            <a:pPr algn="just"/>
            <a:endParaRPr lang="en-US"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41</a:t>
            </a:fld>
            <a:endParaRPr lang="es-ES"/>
          </a:p>
        </p:txBody>
      </p:sp>
    </p:spTree>
    <p:extLst>
      <p:ext uri="{BB962C8B-B14F-4D97-AF65-F5344CB8AC3E}">
        <p14:creationId xmlns:p14="http://schemas.microsoft.com/office/powerpoint/2010/main" val="2733947270"/>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s-ES" dirty="0"/>
              <a:t>Presentación gráfica de los tres aspectos más importantes del artículo 29. El experto debe resumirlos con una conclusión adecuada.</a:t>
            </a:r>
          </a:p>
          <a:p>
            <a:pPr algn="just"/>
            <a:endParaRPr lang="es-ES" dirty="0"/>
          </a:p>
          <a:p>
            <a:pPr marL="0" indent="0" algn="just">
              <a:buFont typeface="+mj-lt"/>
              <a:buNone/>
            </a:pPr>
            <a:r>
              <a:rPr lang="es-ES" dirty="0"/>
              <a:t>La conservación rápida se explica mejor cuando no existe un régimen de conservación de datos.  Si es así, la conservación no es necesaria, ya que el ISP ya conserva los datos durante un determinado periodo de tiempo. Sin embargo, la conservación rápida se puede utilizar incluso en los regímenes de conservación de datos, ya que no cubre los datos en posesión de las personas físicas. Con todo, la mayoría de los datos que solicitan las autoridades de justicia penal están en manos de los ISP u otras entidades jurídicas y, por lo tanto, si la retención está en vigor, no se recurrirá tanto a la conservación rápida.  De no ser así, la retención de datos es la única forma de mantener los datos guardados hasta la orden de presentación.</a:t>
            </a:r>
          </a:p>
          <a:p>
            <a:pPr algn="just"/>
            <a:endParaRPr lang="en-US"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42</a:t>
            </a:fld>
            <a:endParaRPr lang="es-ES"/>
          </a:p>
        </p:txBody>
      </p:sp>
    </p:spTree>
    <p:extLst>
      <p:ext uri="{BB962C8B-B14F-4D97-AF65-F5344CB8AC3E}">
        <p14:creationId xmlns:p14="http://schemas.microsoft.com/office/powerpoint/2010/main" val="1431363600"/>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just" defTabSz="457200" rtl="0" eaLnBrk="0" fontAlgn="base" latinLnBrk="0" hangingPunct="0">
              <a:lnSpc>
                <a:spcPct val="100000"/>
              </a:lnSpc>
              <a:spcBef>
                <a:spcPct val="30000"/>
              </a:spcBef>
              <a:spcAft>
                <a:spcPct val="0"/>
              </a:spcAft>
              <a:buClrTx/>
              <a:buSzTx/>
              <a:buFontTx/>
              <a:buNone/>
              <a:tabLst/>
              <a:defRPr/>
            </a:pPr>
            <a:r>
              <a:rPr lang="es-ES" sz="1200" kern="1200" dirty="0">
                <a:solidFill>
                  <a:schemeClr val="tx1"/>
                </a:solidFill>
                <a:effectLst/>
                <a:latin typeface="+mn-lt"/>
              </a:rPr>
              <a:t>Este artículo establece el equivalente internacional de la facultad establecida para el uso a nivel nacional en el Artículo 17. </a:t>
            </a:r>
          </a:p>
          <a:p>
            <a:pPr marL="0" marR="0" lvl="0" indent="0" algn="just" defTabSz="457200" rtl="0" eaLnBrk="0" fontAlgn="base" latinLnBrk="0" hangingPunct="0">
              <a:lnSpc>
                <a:spcPct val="100000"/>
              </a:lnSpc>
              <a:spcBef>
                <a:spcPct val="30000"/>
              </a:spcBef>
              <a:spcAft>
                <a:spcPct val="0"/>
              </a:spcAft>
              <a:buClrTx/>
              <a:buSzTx/>
              <a:buFontTx/>
              <a:buNone/>
              <a:tabLst/>
              <a:defRPr/>
            </a:pPr>
            <a:endParaRPr lang="es-ES" sz="1200" kern="1200" dirty="0">
              <a:solidFill>
                <a:schemeClr val="tx1"/>
              </a:solidFill>
              <a:effectLst/>
              <a:latin typeface="+mn-lt"/>
              <a:ea typeface="ＭＳ Ｐゴシック" pitchFamily="-65" charset="-128"/>
            </a:endParaRPr>
          </a:p>
          <a:p>
            <a:pPr marL="0" marR="0" lvl="0" indent="0" algn="just" defTabSz="457200" rtl="0" eaLnBrk="0" fontAlgn="base" latinLnBrk="0" hangingPunct="0">
              <a:lnSpc>
                <a:spcPct val="100000"/>
              </a:lnSpc>
              <a:spcBef>
                <a:spcPct val="30000"/>
              </a:spcBef>
              <a:spcAft>
                <a:spcPct val="0"/>
              </a:spcAft>
              <a:buClrTx/>
              <a:buSzTx/>
              <a:buFontTx/>
              <a:buNone/>
              <a:tabLst/>
              <a:defRPr/>
            </a:pPr>
            <a:r>
              <a:rPr lang="es-ES" sz="1200" kern="1200" dirty="0">
                <a:solidFill>
                  <a:schemeClr val="tx1"/>
                </a:solidFill>
                <a:effectLst/>
                <a:latin typeface="+mn-lt"/>
              </a:rPr>
              <a:t>Con frecuencia, a petición de una Parte en la que se cometió un delito, la Parte requerida conservará los datos relativos al tráfico en relación con una transmisión que ha viajado a través de sus ordenadores, con el fin de rastrear la transmisión hasta su origen e identificar al autor del delito, o localizar pruebas esenciales. Al hacerlo, la Parte requerida puede descubrir que los datos relativos al tráfico encontrados en su territorio revelan que la transmisión había sido encaminada desde un proveedor de servicios situado en un tercer Estado, o desde un proveedor de servicios que se encuentra en el mismo Estado requirente. </a:t>
            </a:r>
          </a:p>
          <a:p>
            <a:pPr marL="0" marR="0" lvl="0" indent="0" algn="just" defTabSz="457200" rtl="0" eaLnBrk="0" fontAlgn="base" latinLnBrk="0" hangingPunct="0">
              <a:lnSpc>
                <a:spcPct val="100000"/>
              </a:lnSpc>
              <a:spcBef>
                <a:spcPct val="30000"/>
              </a:spcBef>
              <a:spcAft>
                <a:spcPct val="0"/>
              </a:spcAft>
              <a:buClrTx/>
              <a:buSzTx/>
              <a:buFontTx/>
              <a:buNone/>
              <a:tabLst/>
              <a:defRPr/>
            </a:pPr>
            <a:endParaRPr lang="es-ES" sz="1200" kern="1200" dirty="0">
              <a:solidFill>
                <a:schemeClr val="tx1"/>
              </a:solidFill>
              <a:effectLst/>
              <a:latin typeface="+mn-lt"/>
              <a:ea typeface="ＭＳ Ｐゴシック" pitchFamily="-65" charset="-128"/>
              <a:cs typeface="ＭＳ Ｐゴシック" pitchFamily="-65" charset="-128"/>
            </a:endParaRPr>
          </a:p>
          <a:p>
            <a:pPr marL="0" marR="0" lvl="0" indent="0" algn="just" defTabSz="457200" rtl="0" eaLnBrk="0" fontAlgn="base" latinLnBrk="0" hangingPunct="0">
              <a:lnSpc>
                <a:spcPct val="100000"/>
              </a:lnSpc>
              <a:spcBef>
                <a:spcPct val="30000"/>
              </a:spcBef>
              <a:spcAft>
                <a:spcPct val="0"/>
              </a:spcAft>
              <a:buClrTx/>
              <a:buSzTx/>
              <a:buFontTx/>
              <a:buNone/>
              <a:tabLst/>
              <a:defRPr/>
            </a:pPr>
            <a:r>
              <a:rPr lang="es-ES" sz="1200" kern="1200" dirty="0">
                <a:solidFill>
                  <a:schemeClr val="tx1"/>
                </a:solidFill>
                <a:effectLst/>
                <a:latin typeface="+mn-lt"/>
              </a:rPr>
              <a:t>En tales casos, la Parte requerida deberá proporcionar sin demora a la Parte requirente una cantidad suficiente de datos relativos al tráfico que permita la identificación del proveedor de servicios y el trayecto de la comunicación desde el otro Estado. Si la transmisión pasó por un tercer Estado, esta información permitirá a la Parte requirente hacer una solicitud de rápida conservación y asistencia mutua a ese otro Estado a fin de rastrear la transmisión hasta su origen. Si la transmisión ha vuelto al territorio de la Parte requirente, la misma podrá obtener la conservación y la revelación de otros datos relativos al tráfico a través de procesos efectuados a nivel nacional. </a:t>
            </a:r>
            <a:endParaRPr lang="es-ES" dirty="0"/>
          </a:p>
          <a:p>
            <a:pPr algn="just"/>
            <a:endParaRPr lang="en-US"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43</a:t>
            </a:fld>
            <a:endParaRPr lang="es-ES"/>
          </a:p>
        </p:txBody>
      </p:sp>
    </p:spTree>
    <p:extLst>
      <p:ext uri="{BB962C8B-B14F-4D97-AF65-F5344CB8AC3E}">
        <p14:creationId xmlns:p14="http://schemas.microsoft.com/office/powerpoint/2010/main" val="184082729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just" defTabSz="457200" rtl="0" eaLnBrk="0" fontAlgn="base" latinLnBrk="0" hangingPunct="0">
              <a:lnSpc>
                <a:spcPct val="100000"/>
              </a:lnSpc>
              <a:spcBef>
                <a:spcPct val="30000"/>
              </a:spcBef>
              <a:spcAft>
                <a:spcPct val="0"/>
              </a:spcAft>
              <a:buClrTx/>
              <a:buSzTx/>
              <a:buFontTx/>
              <a:buNone/>
              <a:tabLst/>
              <a:defRPr/>
            </a:pPr>
            <a:r>
              <a:rPr lang="es-ES" sz="1200" kern="1200" dirty="0">
                <a:solidFill>
                  <a:schemeClr val="tx1"/>
                </a:solidFill>
                <a:effectLst/>
                <a:latin typeface="+mn-lt"/>
              </a:rPr>
              <a:t>La Parte requerida podrá negarse a divulgar los datos relativos al tráfico solo cuando su divulgación pudiera atentar contra su soberanía, la seguridad, el orden público u otros intereses fundamentales, o cuando considere que el delito es un delito político o un delito relacionado con un delito político. </a:t>
            </a:r>
          </a:p>
          <a:p>
            <a:pPr marL="0" marR="0" lvl="0" indent="0" algn="just" defTabSz="457200" rtl="0" eaLnBrk="0" fontAlgn="base" latinLnBrk="0" hangingPunct="0">
              <a:lnSpc>
                <a:spcPct val="100000"/>
              </a:lnSpc>
              <a:spcBef>
                <a:spcPct val="30000"/>
              </a:spcBef>
              <a:spcAft>
                <a:spcPct val="0"/>
              </a:spcAft>
              <a:buClrTx/>
              <a:buSzTx/>
              <a:buFontTx/>
              <a:buNone/>
              <a:tabLst/>
              <a:defRPr/>
            </a:pPr>
            <a:endParaRPr lang="es-ES" sz="1200" kern="1200" dirty="0">
              <a:solidFill>
                <a:schemeClr val="tx1"/>
              </a:solidFill>
              <a:effectLst/>
              <a:latin typeface="+mn-lt"/>
              <a:ea typeface="ＭＳ Ｐゴシック" pitchFamily="-65" charset="-128"/>
              <a:cs typeface="ＭＳ Ｐゴシック" pitchFamily="-65" charset="-128"/>
            </a:endParaRPr>
          </a:p>
          <a:p>
            <a:pPr marL="0" marR="0" lvl="0" indent="0" algn="just" defTabSz="457200" rtl="0" eaLnBrk="0" fontAlgn="base" latinLnBrk="0" hangingPunct="0">
              <a:lnSpc>
                <a:spcPct val="100000"/>
              </a:lnSpc>
              <a:spcBef>
                <a:spcPct val="30000"/>
              </a:spcBef>
              <a:spcAft>
                <a:spcPct val="0"/>
              </a:spcAft>
              <a:buClrTx/>
              <a:buSzTx/>
              <a:buFontTx/>
              <a:buNone/>
              <a:tabLst/>
              <a:defRPr/>
            </a:pPr>
            <a:r>
              <a:rPr lang="es-ES" sz="1200" kern="1200" dirty="0">
                <a:solidFill>
                  <a:schemeClr val="tx1"/>
                </a:solidFill>
                <a:effectLst/>
                <a:latin typeface="+mn-lt"/>
              </a:rPr>
              <a:t>Al igual que en el Artículo 29 (Conservación rápida de datos informáticos almacenados), en vista de que este tipo de información es tan crucial para identificar a de quienes hayan cometido delitos en el ámbito de este Convenio o localizar pruebas esenciales, los motivos para denegar la revelación deben estar estrictamente limitados, y se acordó que se excluye la posibilidad de considerar cualquier otra base para denegar la asistencia. </a:t>
            </a:r>
            <a:endParaRPr lang="es-ES" dirty="0"/>
          </a:p>
          <a:p>
            <a:pPr algn="just"/>
            <a:endParaRPr lang="en-US"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44</a:t>
            </a:fld>
            <a:endParaRPr lang="es-ES"/>
          </a:p>
        </p:txBody>
      </p:sp>
    </p:spTree>
    <p:extLst>
      <p:ext uri="{BB962C8B-B14F-4D97-AF65-F5344CB8AC3E}">
        <p14:creationId xmlns:p14="http://schemas.microsoft.com/office/powerpoint/2010/main" val="1541168117"/>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s-ES" dirty="0"/>
              <a:t>Presentación gráfica de los tres aspectos más importantes del artículo 30. La solicitud se dirige al país B para identificar al receptor en el país C.</a:t>
            </a:r>
          </a:p>
          <a:p>
            <a:pPr algn="just"/>
            <a:endParaRPr lang="en-US"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45</a:t>
            </a:fld>
            <a:endParaRPr lang="es-ES"/>
          </a:p>
        </p:txBody>
      </p:sp>
    </p:spTree>
    <p:extLst>
      <p:ext uri="{BB962C8B-B14F-4D97-AF65-F5344CB8AC3E}">
        <p14:creationId xmlns:p14="http://schemas.microsoft.com/office/powerpoint/2010/main" val="2241886666"/>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just" defTabSz="457200" rtl="0" eaLnBrk="0" fontAlgn="base" latinLnBrk="0" hangingPunct="0">
              <a:lnSpc>
                <a:spcPct val="100000"/>
              </a:lnSpc>
              <a:spcBef>
                <a:spcPct val="30000"/>
              </a:spcBef>
              <a:spcAft>
                <a:spcPct val="0"/>
              </a:spcAft>
              <a:buClrTx/>
              <a:buSzTx/>
              <a:buFontTx/>
              <a:buNone/>
              <a:tabLst/>
              <a:defRPr/>
            </a:pPr>
            <a:r>
              <a:rPr lang="es-ES" sz="1200" kern="1200" dirty="0">
                <a:solidFill>
                  <a:schemeClr val="tx1"/>
                </a:solidFill>
                <a:effectLst/>
                <a:latin typeface="+mn-lt"/>
              </a:rPr>
              <a:t>Este artículo establece el equivalente internacional de la facultad establecida para el uso a nivel nacional en el Artículo 19. </a:t>
            </a:r>
          </a:p>
          <a:p>
            <a:pPr marL="0" marR="0" lvl="0" indent="0" algn="just" defTabSz="457200" rtl="0" eaLnBrk="0" fontAlgn="base" latinLnBrk="0" hangingPunct="0">
              <a:lnSpc>
                <a:spcPct val="100000"/>
              </a:lnSpc>
              <a:spcBef>
                <a:spcPct val="30000"/>
              </a:spcBef>
              <a:spcAft>
                <a:spcPct val="0"/>
              </a:spcAft>
              <a:buClrTx/>
              <a:buSzTx/>
              <a:buFontTx/>
              <a:buNone/>
              <a:tabLst/>
              <a:defRPr/>
            </a:pPr>
            <a:endParaRPr lang="es-ES" sz="1200" kern="1200" dirty="0">
              <a:solidFill>
                <a:schemeClr val="tx1"/>
              </a:solidFill>
              <a:effectLst/>
              <a:latin typeface="+mn-lt"/>
              <a:ea typeface="ＭＳ Ｐゴシック" pitchFamily="-65" charset="-128"/>
              <a:cs typeface="ＭＳ Ｐゴシック" pitchFamily="-65" charset="-128"/>
            </a:endParaRPr>
          </a:p>
          <a:p>
            <a:pPr marL="0" marR="0" lvl="0" indent="0" algn="just" defTabSz="457200" rtl="0" eaLnBrk="0" fontAlgn="base" latinLnBrk="0" hangingPunct="0">
              <a:lnSpc>
                <a:spcPct val="100000"/>
              </a:lnSpc>
              <a:spcBef>
                <a:spcPct val="30000"/>
              </a:spcBef>
              <a:spcAft>
                <a:spcPct val="0"/>
              </a:spcAft>
              <a:buClrTx/>
              <a:buSzTx/>
              <a:buFontTx/>
              <a:buNone/>
              <a:tabLst/>
              <a:defRPr/>
            </a:pPr>
            <a:r>
              <a:rPr lang="es-ES" sz="1200" kern="1200" dirty="0">
                <a:solidFill>
                  <a:schemeClr val="tx1"/>
                </a:solidFill>
                <a:effectLst/>
                <a:latin typeface="+mn-lt"/>
              </a:rPr>
              <a:t>El párrafo 1 autoriza a una Parte a requerir este tipo de asistencia mutua, y el párrafo 2 establece que la Parte requerida debe poder proporcionarla. El párrafo 2 sigue también el principio de que los términos y condiciones para proveer dicha cooperación deberían ser los establecidos en los tratados aplicables, los acuerdos y las leyes nacionales que rigen la asistencia jurídica mutua en materia penal. </a:t>
            </a:r>
            <a:endParaRPr lang="es-ES" dirty="0"/>
          </a:p>
          <a:p>
            <a:pPr algn="just"/>
            <a:endParaRPr lang="en-US"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46</a:t>
            </a:fld>
            <a:endParaRPr lang="es-ES"/>
          </a:p>
        </p:txBody>
      </p:sp>
    </p:spTree>
    <p:extLst>
      <p:ext uri="{BB962C8B-B14F-4D97-AF65-F5344CB8AC3E}">
        <p14:creationId xmlns:p14="http://schemas.microsoft.com/office/powerpoint/2010/main" val="1867829544"/>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just" defTabSz="457200" rtl="0" eaLnBrk="0" fontAlgn="base" latinLnBrk="0" hangingPunct="0">
              <a:lnSpc>
                <a:spcPct val="100000"/>
              </a:lnSpc>
              <a:spcBef>
                <a:spcPct val="30000"/>
              </a:spcBef>
              <a:spcAft>
                <a:spcPct val="0"/>
              </a:spcAft>
              <a:buClrTx/>
              <a:buSzTx/>
              <a:buFontTx/>
              <a:buNone/>
              <a:tabLst/>
              <a:defRPr/>
            </a:pPr>
            <a:r>
              <a:rPr lang="es-ES" sz="1200" kern="1200" dirty="0">
                <a:solidFill>
                  <a:schemeClr val="tx1"/>
                </a:solidFill>
                <a:effectLst/>
                <a:latin typeface="+mn-lt"/>
              </a:rPr>
              <a:t>En virtud del párrafo 3, deberá darse respuesta a dicha solicitud de forma acelerada cuando (1) existen motivos para creer que los datos pertinentes son particularmente vulnerables a sufrir pérdida o modificación, o (2) cuando esos tratados, acuerdos o leyes así lo establezcan.</a:t>
            </a:r>
            <a:endParaRPr lang="es-ES" dirty="0"/>
          </a:p>
          <a:p>
            <a:pPr marL="0" marR="0" lvl="0" indent="0" algn="just" defTabSz="457200" rtl="0" eaLnBrk="0" fontAlgn="base" latinLnBrk="0" hangingPunct="0">
              <a:lnSpc>
                <a:spcPct val="100000"/>
              </a:lnSpc>
              <a:spcBef>
                <a:spcPct val="30000"/>
              </a:spcBef>
              <a:spcAft>
                <a:spcPct val="0"/>
              </a:spcAft>
              <a:buClrTx/>
              <a:buSzTx/>
              <a:buFontTx/>
              <a:buNone/>
              <a:tabLst/>
              <a:defRPr/>
            </a:pPr>
            <a:endParaRPr lang="en-US"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47</a:t>
            </a:fld>
            <a:endParaRPr lang="es-ES"/>
          </a:p>
        </p:txBody>
      </p:sp>
    </p:spTree>
    <p:extLst>
      <p:ext uri="{BB962C8B-B14F-4D97-AF65-F5344CB8AC3E}">
        <p14:creationId xmlns:p14="http://schemas.microsoft.com/office/powerpoint/2010/main" val="4202558702"/>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s-ES" dirty="0"/>
              <a:t>Los administradores del mercado </a:t>
            </a:r>
            <a:r>
              <a:rPr lang="es-ES" dirty="0" err="1"/>
              <a:t>DDoS</a:t>
            </a:r>
            <a:r>
              <a:rPr lang="es-ES" dirty="0"/>
              <a:t> </a:t>
            </a:r>
            <a:r>
              <a:rPr lang="es-ES" i="1" dirty="0"/>
              <a:t>webstresser.org</a:t>
            </a:r>
            <a:r>
              <a:rPr lang="es-ES" dirty="0"/>
              <a:t> fueron detenidos el 24 de abril de 2018 como resultado de la Operación </a:t>
            </a:r>
            <a:r>
              <a:rPr lang="es-ES" dirty="0" err="1"/>
              <a:t>Power</a:t>
            </a:r>
            <a:r>
              <a:rPr lang="es-ES" dirty="0"/>
              <a:t> Off, una compleja investigación dirigida por la Policía holandesa y el Organismo Nacional de Lucha Contra la Delincuencia del Reino Unido con el apoyo de Europol y una docena de fuerzas del orden de todo el mundo. Los administradores estaban situados en el Reino Unido, Croacia, el Canadá y Serbia. Se adoptaron otras medidas contra los principales usuarios de este mercado en los Países Bajos, Italia, España, Croacia, el Reino Unido, Australia, el Canadá y Hong Kong. El servicio ilegal fue clausurado y su infraestructura, junto con los datos almacenados, fue confiscada en los Países Bajos, los Estados Unidos, Alemania y Serbia.</a:t>
            </a:r>
          </a:p>
          <a:p>
            <a:pPr algn="just"/>
            <a:endParaRPr lang="es-ES" dirty="0"/>
          </a:p>
          <a:p>
            <a:pPr algn="just"/>
            <a:r>
              <a:rPr lang="es-ES" i="1" dirty="0"/>
              <a:t>Webstresser.org</a:t>
            </a:r>
            <a:r>
              <a:rPr lang="es-ES" dirty="0"/>
              <a:t> era considerado el mercado más grande del mundo para contratar servicios de Denegación de Servicio (</a:t>
            </a:r>
            <a:r>
              <a:rPr lang="es-ES" dirty="0" err="1"/>
              <a:t>DDoS</a:t>
            </a:r>
            <a:r>
              <a:rPr lang="es-ES" dirty="0"/>
              <a:t>), con más de 136 000 usuarios registrados y 4 millones de ataques medidos en abril de 2018. Los ataques orquestados tenían como objetivo servicios críticos en línea ofrecidos por bancos, instituciones gubernamentales y fuerzas policiales, así como víctimas del sector del juego.</a:t>
            </a:r>
          </a:p>
          <a:p>
            <a:pPr algn="just"/>
            <a:endParaRPr lang="en-GB"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48</a:t>
            </a:fld>
            <a:endParaRPr lang="es-ES"/>
          </a:p>
        </p:txBody>
      </p:sp>
    </p:spTree>
    <p:extLst>
      <p:ext uri="{BB962C8B-B14F-4D97-AF65-F5344CB8AC3E}">
        <p14:creationId xmlns:p14="http://schemas.microsoft.com/office/powerpoint/2010/main" val="2977541836"/>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just" defTabSz="457200" rtl="0" eaLnBrk="0" fontAlgn="base" latinLnBrk="0" hangingPunct="0">
              <a:lnSpc>
                <a:spcPct val="100000"/>
              </a:lnSpc>
              <a:spcBef>
                <a:spcPct val="30000"/>
              </a:spcBef>
              <a:spcAft>
                <a:spcPct val="0"/>
              </a:spcAft>
              <a:buClrTx/>
              <a:buSzTx/>
              <a:buFontTx/>
              <a:buNone/>
              <a:tabLst/>
              <a:defRPr/>
            </a:pPr>
            <a:r>
              <a:rPr lang="es-ES" sz="1200" kern="1200" dirty="0">
                <a:solidFill>
                  <a:schemeClr val="tx1"/>
                </a:solidFill>
                <a:effectLst/>
                <a:latin typeface="+mn-lt"/>
              </a:rPr>
              <a:t>El Artículo 32 (Acceso transfronterizo a datos almacenados, con consentimiento o cuando sean accesibles al público) aborda dos situaciones: primero, cuando los datos a los que se ha de acceder sean accesibles al público y segundo, cuando una Parte ha accedido a datos o recibido datos ubicados fuera de su territorio a través de un sistema informático de su territorio y ha obtenido el consentimiento legal y voluntario de la persona que tiene autoridad legal para revelar los datos a la Parte a través de ese sistema. </a:t>
            </a:r>
          </a:p>
          <a:p>
            <a:pPr marL="0" marR="0" lvl="0" indent="0" algn="just" defTabSz="457200" rtl="0" eaLnBrk="0" fontAlgn="base" latinLnBrk="0" hangingPunct="0">
              <a:lnSpc>
                <a:spcPct val="100000"/>
              </a:lnSpc>
              <a:spcBef>
                <a:spcPct val="30000"/>
              </a:spcBef>
              <a:spcAft>
                <a:spcPct val="0"/>
              </a:spcAft>
              <a:buClrTx/>
              <a:buSzTx/>
              <a:buFontTx/>
              <a:buNone/>
              <a:tabLst/>
              <a:defRPr/>
            </a:pPr>
            <a:endParaRPr lang="es-ES" sz="1200" kern="1200" dirty="0">
              <a:solidFill>
                <a:schemeClr val="tx1"/>
              </a:solidFill>
              <a:effectLst/>
              <a:latin typeface="+mn-lt"/>
              <a:ea typeface="ＭＳ Ｐゴシック" pitchFamily="-65" charset="-128"/>
              <a:cs typeface="ＭＳ Ｐゴシック" pitchFamily="-65" charset="-128"/>
            </a:endParaRPr>
          </a:p>
          <a:p>
            <a:pPr marL="0" marR="0" lvl="0" indent="0" algn="just" defTabSz="457200" rtl="0" eaLnBrk="0" fontAlgn="base" latinLnBrk="0" hangingPunct="0">
              <a:lnSpc>
                <a:spcPct val="100000"/>
              </a:lnSpc>
              <a:spcBef>
                <a:spcPct val="30000"/>
              </a:spcBef>
              <a:spcAft>
                <a:spcPct val="0"/>
              </a:spcAft>
              <a:buClrTx/>
              <a:buSzTx/>
              <a:buFontTx/>
              <a:buNone/>
              <a:tabLst/>
              <a:defRPr/>
            </a:pPr>
            <a:r>
              <a:rPr lang="es-ES" sz="1200" kern="1200" dirty="0">
                <a:solidFill>
                  <a:schemeClr val="tx1"/>
                </a:solidFill>
                <a:effectLst/>
                <a:latin typeface="+mn-lt"/>
              </a:rPr>
              <a:t>La cuestión de quién está "legítimamente autorizado" a revelar datos puede variar dependiendo de las circunstancias, la naturaleza de la persona y la ley aplicable de que se trate. Por ejemplo, un proveedor de servicios puede almacenar el correo electrónico de una persona en otro país, o una persona puede almacenar intencionadamente datos en otro país. Estas personas pueden recuperar los datos y, siempre que tengan la autoridad legal, pueden voluntariamente revelar los datos a los agentes del orden o permitir a esos funcionarios acceder a los datos, según lo dispuesto en el artículo. </a:t>
            </a:r>
            <a:endParaRPr lang="es-ES" dirty="0"/>
          </a:p>
          <a:p>
            <a:pPr algn="just"/>
            <a:endParaRPr lang="en-US"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49</a:t>
            </a:fld>
            <a:endParaRPr lang="es-ES"/>
          </a:p>
        </p:txBody>
      </p:sp>
    </p:spTree>
    <p:extLst>
      <p:ext uri="{BB962C8B-B14F-4D97-AF65-F5344CB8AC3E}">
        <p14:creationId xmlns:p14="http://schemas.microsoft.com/office/powerpoint/2010/main" val="204363258"/>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s-ES" dirty="0"/>
              <a:t>Representación gráfica del acceso a los datos disponibles públicamente.</a:t>
            </a:r>
          </a:p>
          <a:p>
            <a:pPr algn="just"/>
            <a:endParaRPr lang="es-ES" dirty="0"/>
          </a:p>
          <a:p>
            <a:pPr marL="0" marR="0" lvl="0" indent="0" algn="just" defTabSz="457200" rtl="0" eaLnBrk="0" fontAlgn="base" latinLnBrk="0" hangingPunct="0">
              <a:lnSpc>
                <a:spcPct val="100000"/>
              </a:lnSpc>
              <a:spcBef>
                <a:spcPct val="30000"/>
              </a:spcBef>
              <a:spcAft>
                <a:spcPct val="0"/>
              </a:spcAft>
              <a:buClrTx/>
              <a:buSzTx/>
              <a:buFontTx/>
              <a:buNone/>
              <a:tabLst/>
              <a:defRPr/>
            </a:pPr>
            <a:r>
              <a:rPr lang="es-ES" dirty="0"/>
              <a:t>Con el fin de mejorar la eficacia, los investigadores pueden utilizar herramientas de investigación OSINT. Esto permitirá al investigador del caso trabajar en datos de calidad/analizar conocimientos en lugar de hacer el trabajo operativo de rastreo y búsqueda de información en la web y otros lugares.  </a:t>
            </a:r>
          </a:p>
          <a:p>
            <a:pPr marL="0" marR="0" lvl="0" indent="0" algn="just" defTabSz="457200" rtl="0" eaLnBrk="0" fontAlgn="base" latinLnBrk="0" hangingPunct="0">
              <a:lnSpc>
                <a:spcPct val="100000"/>
              </a:lnSpc>
              <a:spcBef>
                <a:spcPct val="30000"/>
              </a:spcBef>
              <a:spcAft>
                <a:spcPct val="0"/>
              </a:spcAft>
              <a:buClrTx/>
              <a:buSzTx/>
              <a:buFontTx/>
              <a:buNone/>
              <a:tabLst/>
              <a:defRPr/>
            </a:pPr>
            <a:endParaRPr lang="es-ES" dirty="0"/>
          </a:p>
          <a:p>
            <a:pPr marL="0" marR="0" lvl="0" indent="0" algn="just" defTabSz="457200" rtl="0" eaLnBrk="0" fontAlgn="base" latinLnBrk="0" hangingPunct="0">
              <a:lnSpc>
                <a:spcPct val="100000"/>
              </a:lnSpc>
              <a:spcBef>
                <a:spcPct val="30000"/>
              </a:spcBef>
              <a:spcAft>
                <a:spcPct val="0"/>
              </a:spcAft>
              <a:buClrTx/>
              <a:buSzTx/>
              <a:buFontTx/>
              <a:buNone/>
              <a:tabLst/>
              <a:defRPr/>
            </a:pPr>
            <a:r>
              <a:rPr lang="es-ES" dirty="0"/>
              <a:t>Las capacidades de automatización impulsadas por la IA y adaptadas por las herramientas OSINT permitirán a los investigadores obtener grandes volúmenes de datos relevantes sobre un caso que permitirán al investigador centrarse únicamente en la investigación de los conocimientos y la evaluación de la situación. </a:t>
            </a:r>
          </a:p>
          <a:p>
            <a:pPr algn="just"/>
            <a:endParaRPr lang="en-US"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50</a:t>
            </a:fld>
            <a:endParaRPr lang="es-ES"/>
          </a:p>
        </p:txBody>
      </p:sp>
    </p:spTree>
    <p:extLst>
      <p:ext uri="{BB962C8B-B14F-4D97-AF65-F5344CB8AC3E}">
        <p14:creationId xmlns:p14="http://schemas.microsoft.com/office/powerpoint/2010/main" val="4137875175"/>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s-ES" dirty="0">
                <a:effectLst/>
                <a:latin typeface="Arial" panose="020B0604020202020204" pitchFamily="34" charset="0"/>
              </a:rPr>
              <a:t>.</a:t>
            </a:r>
            <a:r>
              <a:rPr lang="es-ES" dirty="0"/>
              <a:t> Representación gráfica del párrafo B del artículo 32.</a:t>
            </a:r>
          </a:p>
          <a:p>
            <a:pPr algn="just"/>
            <a:endParaRPr lang="es-ES" dirty="0"/>
          </a:p>
          <a:p>
            <a:pPr marL="0" marR="0" lvl="0" indent="0" algn="just" defTabSz="457200" rtl="0" eaLnBrk="0" fontAlgn="base" latinLnBrk="0" hangingPunct="0">
              <a:lnSpc>
                <a:spcPct val="100000"/>
              </a:lnSpc>
              <a:spcBef>
                <a:spcPct val="30000"/>
              </a:spcBef>
              <a:spcAft>
                <a:spcPct val="0"/>
              </a:spcAft>
              <a:buClrTx/>
              <a:buSzTx/>
              <a:buFontTx/>
              <a:buNone/>
              <a:tabLst/>
              <a:defRPr/>
            </a:pPr>
            <a:r>
              <a:rPr lang="es-ES" dirty="0">
                <a:effectLst/>
                <a:latin typeface="Arial" panose="020B0604020202020204" pitchFamily="34" charset="0"/>
              </a:rPr>
              <a:t>Una Parte ha accedido a datos o recibido datos ubicados fuera de su territorio a través de un sistema informático de su territorio y ha obtenido el consentimiento legal y voluntario de la persona que tiene autoridad legal para revelar los datos a la Parte a través de ese sistema. La cuestión de quién está "legítimamente autorizado" a revelar datos puede variar dependiendo de las circunstancias, la naturaleza de la persona y la ley aplicable de que se trate. Por ejemplo, un proveedor de servicios puede almacenar el correo electrónico de una persona en otro país, o una persona puede almacenar intencionadamente datos en otro país. </a:t>
            </a:r>
          </a:p>
          <a:p>
            <a:pPr marL="0" marR="0" lvl="0" indent="0" algn="just" defTabSz="457200" rtl="0" eaLnBrk="0" fontAlgn="base" latinLnBrk="0" hangingPunct="0">
              <a:lnSpc>
                <a:spcPct val="100000"/>
              </a:lnSpc>
              <a:spcBef>
                <a:spcPct val="30000"/>
              </a:spcBef>
              <a:spcAft>
                <a:spcPct val="0"/>
              </a:spcAft>
              <a:buClrTx/>
              <a:buSzTx/>
              <a:buFontTx/>
              <a:buNone/>
              <a:tabLst/>
              <a:defRPr/>
            </a:pPr>
            <a:endParaRPr lang="es-ES" dirty="0">
              <a:effectLst/>
              <a:latin typeface="Arial" panose="020B0604020202020204" pitchFamily="34" charset="0"/>
            </a:endParaRPr>
          </a:p>
          <a:p>
            <a:pPr marL="0" marR="0" lvl="0" indent="0" algn="just" defTabSz="457200" rtl="0" eaLnBrk="0" fontAlgn="base" latinLnBrk="0" hangingPunct="0">
              <a:lnSpc>
                <a:spcPct val="100000"/>
              </a:lnSpc>
              <a:spcBef>
                <a:spcPct val="30000"/>
              </a:spcBef>
              <a:spcAft>
                <a:spcPct val="0"/>
              </a:spcAft>
              <a:buClrTx/>
              <a:buSzTx/>
              <a:buFontTx/>
              <a:buNone/>
              <a:tabLst/>
              <a:defRPr/>
            </a:pPr>
            <a:r>
              <a:rPr lang="es-ES" dirty="0">
                <a:effectLst/>
                <a:latin typeface="Arial" panose="020B0604020202020204" pitchFamily="34" charset="0"/>
              </a:rPr>
              <a:t>Estas personas pueden recuperar los datos y, siempre que tengan la autoridad legal, pueden voluntariamente revelar los datos a los agentes del orden o permitir a esos funcionarios acceder a los datos, según lo dispuesto en el artículo.</a:t>
            </a:r>
            <a:endParaRPr lang="es-ES" dirty="0"/>
          </a:p>
          <a:p>
            <a:pPr algn="just"/>
            <a:endParaRPr lang="es-ES"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51</a:t>
            </a:fld>
            <a:endParaRPr lang="es-ES"/>
          </a:p>
        </p:txBody>
      </p:sp>
    </p:spTree>
    <p:extLst>
      <p:ext uri="{BB962C8B-B14F-4D97-AF65-F5344CB8AC3E}">
        <p14:creationId xmlns:p14="http://schemas.microsoft.com/office/powerpoint/2010/main" val="4198296396"/>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just" defTabSz="457200" rtl="0" eaLnBrk="0" fontAlgn="base" latinLnBrk="0" hangingPunct="0">
              <a:lnSpc>
                <a:spcPct val="100000"/>
              </a:lnSpc>
              <a:spcBef>
                <a:spcPct val="30000"/>
              </a:spcBef>
              <a:spcAft>
                <a:spcPct val="0"/>
              </a:spcAft>
              <a:buClrTx/>
              <a:buSzTx/>
              <a:buFontTx/>
              <a:buNone/>
              <a:tabLst/>
              <a:defRPr/>
            </a:pPr>
            <a:r>
              <a:rPr lang="es-ES" sz="1200" kern="1200" dirty="0">
                <a:solidFill>
                  <a:schemeClr val="tx1"/>
                </a:solidFill>
                <a:effectLst/>
                <a:latin typeface="+mn-lt"/>
              </a:rPr>
              <a:t>En muchos casos, los investigadores no pueden asegurar que sean capaces de rastrear una comunicación hasta su origen, siguiendo la pista a través de los registros de transmisiones anteriores, ya que los datos esenciales relativos al tráfico pueden haber sido eliminados automáticamente por un proveedor de servicios en la cadena de transmisión antes de poder ser conservados. Por lo tanto, es fundamental que los investigadores en cada Parte tengan la capacidad de obtener los datos relativos al tráfico en tiempo real relacionados con las comunicaciones que pasan a través de un sistema informático en otras Partes. </a:t>
            </a:r>
          </a:p>
          <a:p>
            <a:pPr marL="0" marR="0" lvl="0" indent="0" algn="just" defTabSz="457200" rtl="0" eaLnBrk="0" fontAlgn="base" latinLnBrk="0" hangingPunct="0">
              <a:lnSpc>
                <a:spcPct val="100000"/>
              </a:lnSpc>
              <a:spcBef>
                <a:spcPct val="30000"/>
              </a:spcBef>
              <a:spcAft>
                <a:spcPct val="0"/>
              </a:spcAft>
              <a:buClrTx/>
              <a:buSzTx/>
              <a:buFontTx/>
              <a:buNone/>
              <a:tabLst/>
              <a:defRPr/>
            </a:pPr>
            <a:endParaRPr lang="es-ES" sz="1200" kern="1200" dirty="0">
              <a:solidFill>
                <a:schemeClr val="tx1"/>
              </a:solidFill>
              <a:effectLst/>
              <a:latin typeface="+mn-lt"/>
              <a:ea typeface="ＭＳ Ｐゴシック" pitchFamily="-65" charset="-128"/>
              <a:cs typeface="ＭＳ Ｐゴシック" pitchFamily="-65" charset="-128"/>
            </a:endParaRPr>
          </a:p>
          <a:p>
            <a:pPr marL="0" marR="0" lvl="0" indent="0" algn="just" defTabSz="457200" rtl="0" eaLnBrk="0" fontAlgn="base" latinLnBrk="0" hangingPunct="0">
              <a:lnSpc>
                <a:spcPct val="100000"/>
              </a:lnSpc>
              <a:spcBef>
                <a:spcPct val="30000"/>
              </a:spcBef>
              <a:spcAft>
                <a:spcPct val="0"/>
              </a:spcAft>
              <a:buClrTx/>
              <a:buSzTx/>
              <a:buFontTx/>
              <a:buNone/>
              <a:tabLst/>
              <a:defRPr/>
            </a:pPr>
            <a:r>
              <a:rPr lang="es-ES" sz="1200" kern="1200" dirty="0">
                <a:solidFill>
                  <a:schemeClr val="tx1"/>
                </a:solidFill>
                <a:effectLst/>
                <a:latin typeface="+mn-lt"/>
              </a:rPr>
              <a:t>Por consiguiente, conforme al Artículo 33 (Asistencia mutua para la obtención en tiempo real de datos relativos al tráfico), cada Parte tiene la obligación de recopilar en tiempo real los datos relativos al tráfico para la otra Parte. Si bien este artículo requiere que las Partes cooperen con estas cuestiones, aquí, como en otros puntos, se da preferencia a las modalidades existentes respecto de la asistencia mutua. Así, los términos y condiciones mediante los cuales se ha de prestar dicha cooperación en general suelen ser los establecidos en los tratados, acuerdos y leyes aplicables que rigen la asistencia jurídica mutua en materia penal. </a:t>
            </a:r>
            <a:endParaRPr lang="es-ES" dirty="0"/>
          </a:p>
          <a:p>
            <a:pPr marL="0" marR="0" lvl="0" indent="0" algn="just" defTabSz="457200" rtl="0" eaLnBrk="0" fontAlgn="base" latinLnBrk="0" hangingPunct="0">
              <a:lnSpc>
                <a:spcPct val="100000"/>
              </a:lnSpc>
              <a:spcBef>
                <a:spcPct val="30000"/>
              </a:spcBef>
              <a:spcAft>
                <a:spcPct val="0"/>
              </a:spcAft>
              <a:buClrTx/>
              <a:buSzTx/>
              <a:buFontTx/>
              <a:buNone/>
              <a:tabLst/>
              <a:defRPr/>
            </a:pPr>
            <a:endParaRPr lang="en-US"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52</a:t>
            </a:fld>
            <a:endParaRPr lang="es-ES"/>
          </a:p>
        </p:txBody>
      </p:sp>
    </p:spTree>
    <p:extLst>
      <p:ext uri="{BB962C8B-B14F-4D97-AF65-F5344CB8AC3E}">
        <p14:creationId xmlns:p14="http://schemas.microsoft.com/office/powerpoint/2010/main" val="2049567709"/>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just" defTabSz="457200" rtl="0" eaLnBrk="0" fontAlgn="base" latinLnBrk="0" hangingPunct="0">
              <a:lnSpc>
                <a:spcPct val="100000"/>
              </a:lnSpc>
              <a:spcBef>
                <a:spcPct val="30000"/>
              </a:spcBef>
              <a:spcAft>
                <a:spcPct val="0"/>
              </a:spcAft>
              <a:buClrTx/>
              <a:buSzTx/>
              <a:buFontTx/>
              <a:buNone/>
              <a:tabLst/>
              <a:defRPr/>
            </a:pPr>
            <a:r>
              <a:rPr lang="es-ES" sz="1200" kern="1200" dirty="0">
                <a:solidFill>
                  <a:schemeClr val="tx1"/>
                </a:solidFill>
                <a:effectLst/>
                <a:latin typeface="+mn-lt"/>
              </a:rPr>
              <a:t>Debido al alto grado de </a:t>
            </a:r>
            <a:r>
              <a:rPr lang="es-ES" sz="1200" kern="1200" dirty="0" err="1">
                <a:solidFill>
                  <a:schemeClr val="tx1"/>
                </a:solidFill>
                <a:effectLst/>
                <a:latin typeface="+mn-lt"/>
              </a:rPr>
              <a:t>intrusividad</a:t>
            </a:r>
            <a:r>
              <a:rPr lang="es-ES" sz="1200" kern="1200" dirty="0">
                <a:solidFill>
                  <a:schemeClr val="tx1"/>
                </a:solidFill>
                <a:effectLst/>
                <a:latin typeface="+mn-lt"/>
              </a:rPr>
              <a:t> de la interceptación, la obligación de proveer asistencia mutua para la interceptación de los datos relativos al contenido es restringido. La asistencia se facilitará en la medida que lo permitan las leyes y tratados aplicables de las Partes. </a:t>
            </a:r>
          </a:p>
          <a:p>
            <a:pPr marL="0" marR="0" lvl="0" indent="0" algn="just" defTabSz="457200" rtl="0" eaLnBrk="0" fontAlgn="base" latinLnBrk="0" hangingPunct="0">
              <a:lnSpc>
                <a:spcPct val="100000"/>
              </a:lnSpc>
              <a:spcBef>
                <a:spcPct val="30000"/>
              </a:spcBef>
              <a:spcAft>
                <a:spcPct val="0"/>
              </a:spcAft>
              <a:buClrTx/>
              <a:buSzTx/>
              <a:buFontTx/>
              <a:buNone/>
              <a:tabLst/>
              <a:defRPr/>
            </a:pPr>
            <a:endParaRPr lang="es-ES" sz="1200" kern="1200" dirty="0">
              <a:solidFill>
                <a:schemeClr val="tx1"/>
              </a:solidFill>
              <a:effectLst/>
              <a:latin typeface="+mn-lt"/>
              <a:ea typeface="ＭＳ Ｐゴシック" pitchFamily="-65" charset="-128"/>
              <a:cs typeface="ＭＳ Ｐゴシック" pitchFamily="-65" charset="-128"/>
            </a:endParaRPr>
          </a:p>
          <a:p>
            <a:pPr marL="0" marR="0" lvl="0" indent="0" algn="just" defTabSz="457200" rtl="0" eaLnBrk="0" fontAlgn="base" latinLnBrk="0" hangingPunct="0">
              <a:lnSpc>
                <a:spcPct val="100000"/>
              </a:lnSpc>
              <a:spcBef>
                <a:spcPct val="30000"/>
              </a:spcBef>
              <a:spcAft>
                <a:spcPct val="0"/>
              </a:spcAft>
              <a:buClrTx/>
              <a:buSzTx/>
              <a:buFontTx/>
              <a:buNone/>
              <a:tabLst/>
              <a:defRPr/>
            </a:pPr>
            <a:r>
              <a:rPr lang="es-ES" sz="1200" kern="1200" dirty="0">
                <a:solidFill>
                  <a:schemeClr val="tx1"/>
                </a:solidFill>
                <a:effectLst/>
                <a:latin typeface="+mn-lt"/>
              </a:rPr>
              <a:t>Como la prestación de cooperación en los casos de interceptación de contenidos es un área emergente de la práctica de la asistencia mutua, se decidió deferir a los regímenes de ayuda mutua existentes y a las leyes nacionales en lo tocante al alcance y las limitaciones de la obligación de brindar asistencia. En este sentido, se hace referencia a los comentarios sobre los Artículos 14, 15 y 21, así como a la Recomendación núm. R (85) 10 concerniente a la aplicación práctica del Convenio Europeo de Asistencia Judicial en Materia Penal respecto de los exhortos para solicitar la interceptación de las telecomunicaciones. </a:t>
            </a:r>
            <a:endParaRPr lang="es-ES" dirty="0"/>
          </a:p>
          <a:p>
            <a:pPr algn="just"/>
            <a:endParaRPr lang="en-US"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53</a:t>
            </a:fld>
            <a:endParaRPr lang="es-ES"/>
          </a:p>
        </p:txBody>
      </p:sp>
    </p:spTree>
    <p:extLst>
      <p:ext uri="{BB962C8B-B14F-4D97-AF65-F5344CB8AC3E}">
        <p14:creationId xmlns:p14="http://schemas.microsoft.com/office/powerpoint/2010/main" val="3826694896"/>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s-ES" dirty="0"/>
              <a:t>Presentación gráfica de la aplicación de los artículos 33 y/o 34. El experto debería reiterar las diferencias que existen entre los datos relativos al tráfico y al contenido y las posibilidades de los distintos regímenes jurídicos para obtenerlos, por ejemplo, a veces son menos exigentes en el caso del tráfico (basta con una orden de la policía o de la fiscalía) y más exigentes en el caso del contenido (solo una orden judicial).</a:t>
            </a:r>
          </a:p>
          <a:p>
            <a:pPr algn="just"/>
            <a:endParaRPr lang="en-US"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54</a:t>
            </a:fld>
            <a:endParaRPr lang="es-ES"/>
          </a:p>
        </p:txBody>
      </p:sp>
    </p:spTree>
    <p:extLst>
      <p:ext uri="{BB962C8B-B14F-4D97-AF65-F5344CB8AC3E}">
        <p14:creationId xmlns:p14="http://schemas.microsoft.com/office/powerpoint/2010/main" val="1880005684"/>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just" defTabSz="457200" rtl="0" eaLnBrk="0" fontAlgn="base" latinLnBrk="0" hangingPunct="0">
              <a:lnSpc>
                <a:spcPct val="100000"/>
              </a:lnSpc>
              <a:spcBef>
                <a:spcPct val="30000"/>
              </a:spcBef>
              <a:spcAft>
                <a:spcPct val="0"/>
              </a:spcAft>
              <a:buClrTx/>
              <a:buSzTx/>
              <a:buFontTx/>
              <a:buNone/>
              <a:tabLst/>
              <a:defRPr/>
            </a:pPr>
            <a:r>
              <a:rPr lang="es-ES" sz="1200" kern="1200" dirty="0">
                <a:solidFill>
                  <a:schemeClr val="tx1"/>
                </a:solidFill>
                <a:effectLst/>
                <a:latin typeface="+mn-lt"/>
              </a:rPr>
              <a:t>El punto de contacto 24/7 de cada Parte debe facilitar o directamente llevar a cabo, entre otras cosas, la prestación de asesoramiento técnico, la conservación de datos, la obtención de pruebas, el suministro de información de carácter jurídico, y la localización de sospechosos. El término "información de carácter jurídico" en el párrafo 1 significa asesorar a la otra Parte que solicita la cooperación respecto de cualquier requisito legal necesario para prestar la cooperación, ya sea de manera formal o informal. </a:t>
            </a:r>
          </a:p>
          <a:p>
            <a:pPr marL="0" marR="0" lvl="0" indent="0" algn="just" defTabSz="457200" rtl="0" eaLnBrk="0" fontAlgn="base" latinLnBrk="0" hangingPunct="0">
              <a:lnSpc>
                <a:spcPct val="100000"/>
              </a:lnSpc>
              <a:spcBef>
                <a:spcPct val="30000"/>
              </a:spcBef>
              <a:spcAft>
                <a:spcPct val="0"/>
              </a:spcAft>
              <a:buClrTx/>
              <a:buSzTx/>
              <a:buFontTx/>
              <a:buNone/>
              <a:tabLst/>
              <a:defRPr/>
            </a:pPr>
            <a:endParaRPr lang="es-ES" sz="1200" kern="1200" dirty="0">
              <a:solidFill>
                <a:schemeClr val="tx1"/>
              </a:solidFill>
              <a:effectLst/>
              <a:latin typeface="+mn-lt"/>
              <a:ea typeface="ＭＳ Ｐゴシック" pitchFamily="-65" charset="-128"/>
            </a:endParaRPr>
          </a:p>
          <a:p>
            <a:pPr marL="0" marR="0" lvl="0" indent="0" algn="just" defTabSz="457200" rtl="0" eaLnBrk="0" fontAlgn="base" latinLnBrk="0" hangingPunct="0">
              <a:lnSpc>
                <a:spcPct val="100000"/>
              </a:lnSpc>
              <a:spcBef>
                <a:spcPct val="30000"/>
              </a:spcBef>
              <a:spcAft>
                <a:spcPct val="0"/>
              </a:spcAft>
              <a:buClrTx/>
              <a:buSzTx/>
              <a:buFontTx/>
              <a:buNone/>
              <a:tabLst/>
              <a:defRPr/>
            </a:pPr>
            <a:r>
              <a:rPr lang="es-ES" sz="1200" kern="1200" dirty="0">
                <a:solidFill>
                  <a:schemeClr val="tx1"/>
                </a:solidFill>
                <a:effectLst/>
                <a:latin typeface="+mn-lt"/>
              </a:rPr>
              <a:t>Cada Parte es libre de determinar dónde ubicar el punto de contacto dentro de su estructura policial. Algunas Partes tal vez deseen ubicar el punto de contacto 24/7 en el seno de su autoridad central encargada de la de asistencia mutua; algunas pueden pensar que la mejor ubicación es en una unidad de policía especializada en la lucha contra los delitos informáticos o los delitos relacionados con la informática; sin embargo, otras opciones pueden ser apropiadas para una Parte en particular, dada su estructura de gobierno y su sistema jurídico. </a:t>
            </a:r>
          </a:p>
          <a:p>
            <a:pPr marL="0" marR="0" lvl="0" indent="0" algn="just" defTabSz="457200" rtl="0" eaLnBrk="0" fontAlgn="base" latinLnBrk="0" hangingPunct="0">
              <a:lnSpc>
                <a:spcPct val="100000"/>
              </a:lnSpc>
              <a:spcBef>
                <a:spcPct val="30000"/>
              </a:spcBef>
              <a:spcAft>
                <a:spcPct val="0"/>
              </a:spcAft>
              <a:buClrTx/>
              <a:buSzTx/>
              <a:buFontTx/>
              <a:buNone/>
              <a:tabLst/>
              <a:defRPr/>
            </a:pPr>
            <a:endParaRPr lang="es-ES" sz="1200" kern="1200" dirty="0">
              <a:solidFill>
                <a:schemeClr val="tx1"/>
              </a:solidFill>
              <a:effectLst/>
              <a:latin typeface="+mn-lt"/>
              <a:ea typeface="ＭＳ Ｐゴシック" pitchFamily="-65" charset="-128"/>
              <a:cs typeface="ＭＳ Ｐゴシック" pitchFamily="-65" charset="-128"/>
            </a:endParaRPr>
          </a:p>
          <a:p>
            <a:pPr marL="0" marR="0" lvl="0" indent="0" algn="just" defTabSz="457200" rtl="0" eaLnBrk="0" fontAlgn="base" latinLnBrk="0" hangingPunct="0">
              <a:lnSpc>
                <a:spcPct val="100000"/>
              </a:lnSpc>
              <a:spcBef>
                <a:spcPct val="30000"/>
              </a:spcBef>
              <a:spcAft>
                <a:spcPct val="0"/>
              </a:spcAft>
              <a:buClrTx/>
              <a:buSzTx/>
              <a:buFontTx/>
              <a:buNone/>
              <a:tabLst/>
              <a:defRPr/>
            </a:pPr>
            <a:r>
              <a:rPr lang="es-ES" sz="1200" kern="1200" dirty="0">
                <a:solidFill>
                  <a:schemeClr val="tx1"/>
                </a:solidFill>
                <a:effectLst/>
                <a:latin typeface="+mn-lt"/>
              </a:rPr>
              <a:t>Como el punto de contacto 24/7 debe brindar asesoramiento técnico para detener o rastrear un ataque y también ha de cumplir con las obligaciones de cooperación internacional tales como la localización de sospechosos, no hay una respuesta correcta, y se prevé que la estructura de la red evolucionará con el correr del tiempo. Al designar el punto de contacto nacional, se debe prestar especial consideración a la necesidad de comunicarse con puntos de contactos que utilicen otros idiomas. </a:t>
            </a:r>
            <a:endParaRPr lang="es-ES" dirty="0"/>
          </a:p>
          <a:p>
            <a:pPr algn="just"/>
            <a:endParaRPr lang="en-US"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55</a:t>
            </a:fld>
            <a:endParaRPr lang="es-ES"/>
          </a:p>
        </p:txBody>
      </p:sp>
    </p:spTree>
    <p:extLst>
      <p:ext uri="{BB962C8B-B14F-4D97-AF65-F5344CB8AC3E}">
        <p14:creationId xmlns:p14="http://schemas.microsoft.com/office/powerpoint/2010/main" val="1280652077"/>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just" defTabSz="457200" rtl="0" eaLnBrk="0" fontAlgn="base" latinLnBrk="0" hangingPunct="0">
              <a:lnSpc>
                <a:spcPct val="100000"/>
              </a:lnSpc>
              <a:spcBef>
                <a:spcPct val="30000"/>
              </a:spcBef>
              <a:spcAft>
                <a:spcPct val="0"/>
              </a:spcAft>
              <a:buClrTx/>
              <a:buSzTx/>
              <a:buFontTx/>
              <a:buNone/>
              <a:tabLst/>
              <a:defRPr/>
            </a:pPr>
            <a:r>
              <a:rPr lang="es-ES" sz="1200" kern="1200" dirty="0">
                <a:solidFill>
                  <a:schemeClr val="tx1"/>
                </a:solidFill>
                <a:effectLst/>
                <a:latin typeface="+mn-lt"/>
              </a:rPr>
              <a:t>El párrafo 2 establece que entre las tareas críticas que debe realizar el contacto 24/7 está la de facilitar la rápida ejecución de aquellas funciones que no realiza directamente. </a:t>
            </a:r>
          </a:p>
          <a:p>
            <a:pPr marL="0" marR="0" lvl="0" indent="0" algn="just" defTabSz="457200" rtl="0" eaLnBrk="0" fontAlgn="base" latinLnBrk="0" hangingPunct="0">
              <a:lnSpc>
                <a:spcPct val="100000"/>
              </a:lnSpc>
              <a:spcBef>
                <a:spcPct val="30000"/>
              </a:spcBef>
              <a:spcAft>
                <a:spcPct val="0"/>
              </a:spcAft>
              <a:buClrTx/>
              <a:buSzTx/>
              <a:buFontTx/>
              <a:buNone/>
              <a:tabLst/>
              <a:defRPr/>
            </a:pPr>
            <a:endParaRPr lang="es-ES" sz="1200" kern="1200" dirty="0">
              <a:solidFill>
                <a:schemeClr val="tx1"/>
              </a:solidFill>
              <a:effectLst/>
              <a:latin typeface="+mn-lt"/>
              <a:ea typeface="ＭＳ Ｐゴシック" pitchFamily="-65" charset="-128"/>
              <a:cs typeface="ＭＳ Ｐゴシック" pitchFamily="-65" charset="-128"/>
            </a:endParaRPr>
          </a:p>
          <a:p>
            <a:pPr marL="0" marR="0" lvl="0" indent="0" algn="just" defTabSz="457200" rtl="0" eaLnBrk="0" fontAlgn="base" latinLnBrk="0" hangingPunct="0">
              <a:lnSpc>
                <a:spcPct val="100000"/>
              </a:lnSpc>
              <a:spcBef>
                <a:spcPct val="30000"/>
              </a:spcBef>
              <a:spcAft>
                <a:spcPct val="0"/>
              </a:spcAft>
              <a:buClrTx/>
              <a:buSzTx/>
              <a:buFontTx/>
              <a:buNone/>
              <a:tabLst/>
              <a:defRPr/>
            </a:pPr>
            <a:r>
              <a:rPr lang="es-ES" sz="1200" kern="1200" dirty="0">
                <a:solidFill>
                  <a:schemeClr val="tx1"/>
                </a:solidFill>
                <a:effectLst/>
                <a:latin typeface="+mn-lt"/>
              </a:rPr>
              <a:t>Por ejemplo, si el punto de contacto 24/7 de una Parte forma parte de una unidad policial, debe tener la capacidad para coordinar rápidamente con  otros componentes pertinentes dentro de su gobierno, tales como la autoridad central encargada de la asistencia mutua o de la extradición a nivel internacional, a fin de que se puedan tomar las medidas apropiadas en cualquier momento del día o de la noche. Además, el párrafo 2 requiere que el punto de contacto 24/7 de cada Parte tenga la capacidad de realizar comunicaciones con otros miembros de la red de forma expeditiva. </a:t>
            </a:r>
            <a:endParaRPr lang="es-ES" dirty="0"/>
          </a:p>
          <a:p>
            <a:pPr algn="just"/>
            <a:endParaRPr lang="en-US"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56</a:t>
            </a:fld>
            <a:endParaRPr lang="es-ES"/>
          </a:p>
        </p:txBody>
      </p:sp>
    </p:spTree>
    <p:extLst>
      <p:ext uri="{BB962C8B-B14F-4D97-AF65-F5344CB8AC3E}">
        <p14:creationId xmlns:p14="http://schemas.microsoft.com/office/powerpoint/2010/main" val="2541681320"/>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s-ES" sz="1200" kern="1200" dirty="0">
                <a:solidFill>
                  <a:schemeClr val="tx1"/>
                </a:solidFill>
                <a:effectLst/>
                <a:latin typeface="+mn-lt"/>
              </a:rPr>
              <a:t>Ejemplo de lista de la Red de puntos de contacto 24/7 del Consejo de Europa. Este país tiene dos puntos de contacto: uno en la policía y otro en la fiscalía.</a:t>
            </a:r>
            <a:endParaRPr lang="es-ES" dirty="0"/>
          </a:p>
          <a:p>
            <a:pPr algn="just"/>
            <a:endParaRPr lang="en-US"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57</a:t>
            </a:fld>
            <a:endParaRPr lang="es-ES"/>
          </a:p>
        </p:txBody>
      </p:sp>
    </p:spTree>
    <p:extLst>
      <p:ext uri="{BB962C8B-B14F-4D97-AF65-F5344CB8AC3E}">
        <p14:creationId xmlns:p14="http://schemas.microsoft.com/office/powerpoint/2010/main" val="3306059634"/>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a:p>
        </p:txBody>
      </p:sp>
      <p:sp>
        <p:nvSpPr>
          <p:cNvPr id="4" name="Marcador de número de diapositiva 3"/>
          <p:cNvSpPr>
            <a:spLocks noGrp="1"/>
          </p:cNvSpPr>
          <p:nvPr>
            <p:ph type="sldNum" sz="quarter" idx="5"/>
          </p:nvPr>
        </p:nvSpPr>
        <p:spPr/>
        <p:txBody>
          <a:bodyPr/>
          <a:lstStyle/>
          <a:p>
            <a:fld id="{09ADFBB1-7B02-4717-AEA4-A0D2A92F6065}" type="slidenum">
              <a:rPr lang="en-GB" smtClean="0"/>
              <a:t>58</a:t>
            </a:fld>
            <a:endParaRPr lang="es-ES"/>
          </a:p>
        </p:txBody>
      </p:sp>
    </p:spTree>
    <p:extLst>
      <p:ext uri="{BB962C8B-B14F-4D97-AF65-F5344CB8AC3E}">
        <p14:creationId xmlns:p14="http://schemas.microsoft.com/office/powerpoint/2010/main" val="3161240601"/>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a:p>
        </p:txBody>
      </p:sp>
      <p:sp>
        <p:nvSpPr>
          <p:cNvPr id="4" name="Marcador de número de diapositiva 3"/>
          <p:cNvSpPr>
            <a:spLocks noGrp="1"/>
          </p:cNvSpPr>
          <p:nvPr>
            <p:ph type="sldNum" sz="quarter" idx="5"/>
          </p:nvPr>
        </p:nvSpPr>
        <p:spPr/>
        <p:txBody>
          <a:bodyPr/>
          <a:lstStyle/>
          <a:p>
            <a:fld id="{09ADFBB1-7B02-4717-AEA4-A0D2A92F6065}" type="slidenum">
              <a:rPr lang="en-GB" smtClean="0"/>
              <a:t>59</a:t>
            </a:fld>
            <a:endParaRPr lang="es-ES"/>
          </a:p>
        </p:txBody>
      </p:sp>
    </p:spTree>
    <p:extLst>
      <p:ext uri="{BB962C8B-B14F-4D97-AF65-F5344CB8AC3E}">
        <p14:creationId xmlns:p14="http://schemas.microsoft.com/office/powerpoint/2010/main" val="3795014282"/>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just" defTabSz="457200" rtl="0" eaLnBrk="0" fontAlgn="base" latinLnBrk="0" hangingPunct="0">
              <a:lnSpc>
                <a:spcPct val="100000"/>
              </a:lnSpc>
              <a:spcBef>
                <a:spcPct val="30000"/>
              </a:spcBef>
              <a:spcAft>
                <a:spcPct val="0"/>
              </a:spcAft>
              <a:buClrTx/>
              <a:buSzTx/>
              <a:buFontTx/>
              <a:buNone/>
              <a:tabLst/>
              <a:defRPr/>
            </a:pPr>
            <a:r>
              <a:rPr lang="es-ES" dirty="0"/>
              <a:t>El experto debe presentar a los delegados los objetivos de la sesión, por ejemplo, el alcance. </a:t>
            </a:r>
          </a:p>
          <a:p>
            <a:pPr marL="0" marR="0" lvl="0" indent="0" algn="just" defTabSz="457200" rtl="0" eaLnBrk="0" fontAlgn="base" latinLnBrk="0" hangingPunct="0">
              <a:lnSpc>
                <a:spcPct val="100000"/>
              </a:lnSpc>
              <a:spcBef>
                <a:spcPct val="30000"/>
              </a:spcBef>
              <a:spcAft>
                <a:spcPct val="0"/>
              </a:spcAft>
              <a:buClrTx/>
              <a:buSzTx/>
              <a:buFontTx/>
              <a:buNone/>
              <a:tabLst/>
              <a:defRPr/>
            </a:pPr>
            <a:endParaRPr lang="es-ES" dirty="0"/>
          </a:p>
          <a:p>
            <a:pPr marL="0" marR="0" lvl="0" indent="0" algn="just" defTabSz="457200" rtl="0" eaLnBrk="0" fontAlgn="base" latinLnBrk="0" hangingPunct="0">
              <a:lnSpc>
                <a:spcPct val="100000"/>
              </a:lnSpc>
              <a:spcBef>
                <a:spcPct val="30000"/>
              </a:spcBef>
              <a:spcAft>
                <a:spcPct val="0"/>
              </a:spcAft>
              <a:buClrTx/>
              <a:buSzTx/>
              <a:buFontTx/>
              <a:buNone/>
              <a:tabLst/>
              <a:defRPr/>
            </a:pPr>
            <a:r>
              <a:rPr lang="es-ES" dirty="0"/>
              <a:t>Los delegados deben entender cuál es el objetivo de la sesión y qué se espera de ellos al término de esta.</a:t>
            </a:r>
          </a:p>
          <a:p>
            <a:pPr marL="0" marR="0" lvl="0" indent="0" algn="just" defTabSz="457200" rtl="0" eaLnBrk="0" fontAlgn="base" latinLnBrk="0" hangingPunct="0">
              <a:lnSpc>
                <a:spcPct val="100000"/>
              </a:lnSpc>
              <a:spcBef>
                <a:spcPct val="30000"/>
              </a:spcBef>
              <a:spcAft>
                <a:spcPct val="0"/>
              </a:spcAft>
              <a:buClrTx/>
              <a:buSzTx/>
              <a:buFontTx/>
              <a:buNone/>
              <a:tabLst/>
              <a:defRPr/>
            </a:pPr>
            <a:endParaRPr lang="es-ES" dirty="0"/>
          </a:p>
          <a:p>
            <a:pPr algn="just"/>
            <a:endParaRPr lang="en-GB"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60</a:t>
            </a:fld>
            <a:endParaRPr lang="es-ES"/>
          </a:p>
        </p:txBody>
      </p:sp>
    </p:spTree>
    <p:extLst>
      <p:ext uri="{BB962C8B-B14F-4D97-AF65-F5344CB8AC3E}">
        <p14:creationId xmlns:p14="http://schemas.microsoft.com/office/powerpoint/2010/main" val="249517661"/>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a:p>
        </p:txBody>
      </p:sp>
      <p:sp>
        <p:nvSpPr>
          <p:cNvPr id="4" name="Marcador de número de diapositiva 3"/>
          <p:cNvSpPr>
            <a:spLocks noGrp="1"/>
          </p:cNvSpPr>
          <p:nvPr>
            <p:ph type="sldNum" sz="quarter" idx="5"/>
          </p:nvPr>
        </p:nvSpPr>
        <p:spPr/>
        <p:txBody>
          <a:bodyPr/>
          <a:lstStyle/>
          <a:p>
            <a:fld id="{09ADFBB1-7B02-4717-AEA4-A0D2A92F6065}" type="slidenum">
              <a:rPr lang="en-GB" smtClean="0"/>
              <a:t>61</a:t>
            </a:fld>
            <a:endParaRPr lang="es-ES"/>
          </a:p>
        </p:txBody>
      </p:sp>
    </p:spTree>
    <p:extLst>
      <p:ext uri="{BB962C8B-B14F-4D97-AF65-F5344CB8AC3E}">
        <p14:creationId xmlns:p14="http://schemas.microsoft.com/office/powerpoint/2010/main" val="364142404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979DE959-8F66-48C8-9B75-7129AEC57E19}"/>
              </a:ext>
            </a:extLst>
          </p:cNvPr>
          <p:cNvSpPr>
            <a:spLocks noGrp="1"/>
          </p:cNvSpPr>
          <p:nvPr>
            <p:ph type="sldNum" sz="quarter" idx="10"/>
          </p:nvPr>
        </p:nvSpPr>
        <p:spPr/>
        <p:txBody>
          <a:bodyPr/>
          <a:lstStyle/>
          <a:p>
            <a:fld id="{49C04F3A-82BD-4011-AADB-1F79FD7DF4BC}" type="slidenum">
              <a:rPr lang="en-GB" smtClean="0"/>
              <a:pPr/>
              <a:t>‹Nº›</a:t>
            </a:fld>
            <a:endParaRPr lang="en-GB" dirty="0"/>
          </a:p>
        </p:txBody>
      </p:sp>
      <p:pic>
        <p:nvPicPr>
          <p:cNvPr id="6" name="Picture 5">
            <a:extLst>
              <a:ext uri="{FF2B5EF4-FFF2-40B4-BE49-F238E27FC236}">
                <a16:creationId xmlns:a16="http://schemas.microsoft.com/office/drawing/2014/main" id="{090E9091-F932-449D-A1EF-35B8A21AFB4E}"/>
              </a:ext>
            </a:extLst>
          </p:cNvPr>
          <p:cNvPicPr>
            <a:picLocks noChangeAspect="1"/>
          </p:cNvPicPr>
          <p:nvPr userDrawn="1"/>
        </p:nvPicPr>
        <p:blipFill>
          <a:blip r:embed="rId2"/>
          <a:stretch>
            <a:fillRect/>
          </a:stretch>
        </p:blipFill>
        <p:spPr>
          <a:xfrm>
            <a:off x="5041214" y="101678"/>
            <a:ext cx="4090771" cy="713294"/>
          </a:xfrm>
          <a:prstGeom prst="rect">
            <a:avLst/>
          </a:prstGeom>
        </p:spPr>
      </p:pic>
      <p:sp>
        <p:nvSpPr>
          <p:cNvPr id="11" name="Content Placeholder 10">
            <a:extLst>
              <a:ext uri="{FF2B5EF4-FFF2-40B4-BE49-F238E27FC236}">
                <a16:creationId xmlns:a16="http://schemas.microsoft.com/office/drawing/2014/main" id="{6FC767A1-DF76-4191-99F0-1311E413B2AA}"/>
              </a:ext>
            </a:extLst>
          </p:cNvPr>
          <p:cNvSpPr>
            <a:spLocks noGrp="1"/>
          </p:cNvSpPr>
          <p:nvPr>
            <p:ph sz="quarter" idx="11"/>
          </p:nvPr>
        </p:nvSpPr>
        <p:spPr>
          <a:xfrm>
            <a:off x="448274" y="1251040"/>
            <a:ext cx="8074025" cy="517525"/>
          </a:xfrm>
        </p:spPr>
        <p:txBody>
          <a:bodyPr>
            <a:normAutofit/>
          </a:bodyPr>
          <a:lstStyle>
            <a:lvl1pPr marL="0" indent="0" algn="ctr">
              <a:buNone/>
              <a:defRPr sz="1600" b="1" baseline="0">
                <a:latin typeface="Calibri" panose="020F0502020204030204" pitchFamily="34" charset="0"/>
              </a:defRPr>
            </a:lvl1pPr>
          </a:lstStyle>
          <a:p>
            <a:pPr lvl="0"/>
            <a:r>
              <a:rPr lang="en-US" dirty="0"/>
              <a:t>Click to edit Master text styles</a:t>
            </a:r>
          </a:p>
        </p:txBody>
      </p:sp>
      <p:sp>
        <p:nvSpPr>
          <p:cNvPr id="13" name="Text Placeholder 12">
            <a:extLst>
              <a:ext uri="{FF2B5EF4-FFF2-40B4-BE49-F238E27FC236}">
                <a16:creationId xmlns:a16="http://schemas.microsoft.com/office/drawing/2014/main" id="{DBE4024A-0EF9-41A2-B175-DDA4AA7DE116}"/>
              </a:ext>
            </a:extLst>
          </p:cNvPr>
          <p:cNvSpPr>
            <a:spLocks noGrp="1"/>
          </p:cNvSpPr>
          <p:nvPr>
            <p:ph type="body" sz="quarter" idx="12"/>
          </p:nvPr>
        </p:nvSpPr>
        <p:spPr>
          <a:xfrm>
            <a:off x="447677" y="2579688"/>
            <a:ext cx="8074024" cy="2673350"/>
          </a:xfrm>
        </p:spPr>
        <p:txBody>
          <a:bodyPr>
            <a:normAutofit/>
          </a:bodyPr>
          <a:lstStyle>
            <a:lvl1pPr marL="0" indent="0" algn="ctr">
              <a:buNone/>
              <a:defRPr sz="3400" b="1" i="0" baseline="0">
                <a:latin typeface="Calibri" panose="020F0502020204030204" pitchFamily="34" charset="0"/>
              </a:defRPr>
            </a:lvl1pPr>
          </a:lstStyle>
          <a:p>
            <a:pPr lvl="0"/>
            <a:endParaRPr lang="en-US" dirty="0"/>
          </a:p>
          <a:p>
            <a:pPr lvl="0"/>
            <a:endParaRPr lang="en-GB" dirty="0"/>
          </a:p>
          <a:p>
            <a:pPr lvl="0"/>
            <a:endParaRPr lang="en-GB" dirty="0"/>
          </a:p>
        </p:txBody>
      </p:sp>
      <p:sp>
        <p:nvSpPr>
          <p:cNvPr id="15" name="Text Placeholder 14">
            <a:extLst>
              <a:ext uri="{FF2B5EF4-FFF2-40B4-BE49-F238E27FC236}">
                <a16:creationId xmlns:a16="http://schemas.microsoft.com/office/drawing/2014/main" id="{7A2FE8F4-0B2F-4B6E-B4B0-927F13D7F719}"/>
              </a:ext>
            </a:extLst>
          </p:cNvPr>
          <p:cNvSpPr>
            <a:spLocks noGrp="1"/>
          </p:cNvSpPr>
          <p:nvPr>
            <p:ph type="body" sz="quarter" idx="13"/>
          </p:nvPr>
        </p:nvSpPr>
        <p:spPr>
          <a:xfrm>
            <a:off x="447675" y="5589588"/>
            <a:ext cx="8074025" cy="604837"/>
          </a:xfrm>
        </p:spPr>
        <p:txBody>
          <a:bodyPr>
            <a:normAutofit/>
          </a:bodyPr>
          <a:lstStyle>
            <a:lvl1pPr marL="0" indent="0" algn="ctr">
              <a:buNone/>
              <a:defRPr sz="1400" baseline="0">
                <a:latin typeface="Calibri" panose="020F0502020204030204" pitchFamily="34" charset="0"/>
              </a:defRPr>
            </a:lvl1pPr>
          </a:lstStyle>
          <a:p>
            <a:pPr lvl="0"/>
            <a:endParaRPr lang="en-GB" dirty="0"/>
          </a:p>
        </p:txBody>
      </p:sp>
    </p:spTree>
    <p:extLst>
      <p:ext uri="{BB962C8B-B14F-4D97-AF65-F5344CB8AC3E}">
        <p14:creationId xmlns:p14="http://schemas.microsoft.com/office/powerpoint/2010/main" val="41345303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lvl1pPr>
              <a:defRPr baseline="0">
                <a:latin typeface="Calibri" panose="020F0502020204030204" pitchFamily="34" charset="0"/>
              </a:defRPr>
            </a:lvl1pPr>
            <a:lvl2pPr>
              <a:defRPr baseline="0">
                <a:latin typeface="Calibri" panose="020F0502020204030204" pitchFamily="34" charset="0"/>
              </a:defRPr>
            </a:lvl2pPr>
            <a:lvl3pPr>
              <a:defRPr baseline="0">
                <a:latin typeface="Calibri" panose="020F0502020204030204" pitchFamily="34" charset="0"/>
              </a:defRPr>
            </a:lvl3pPr>
            <a:lvl4pPr>
              <a:defRPr baseline="0">
                <a:latin typeface="Calibri" panose="020F0502020204030204" pitchFamily="34" charset="0"/>
              </a:defRPr>
            </a:lvl4pPr>
            <a:lvl5pPr>
              <a:defRPr baseline="0">
                <a:latin typeface="Calibri" panose="020F050202020403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Slide Number Placeholder 6">
            <a:extLst>
              <a:ext uri="{FF2B5EF4-FFF2-40B4-BE49-F238E27FC236}">
                <a16:creationId xmlns:a16="http://schemas.microsoft.com/office/drawing/2014/main" id="{0D344A87-61DB-4835-BEB0-346EDFB422AE}"/>
              </a:ext>
            </a:extLst>
          </p:cNvPr>
          <p:cNvSpPr>
            <a:spLocks noGrp="1"/>
          </p:cNvSpPr>
          <p:nvPr>
            <p:ph type="sldNum" sz="quarter" idx="10"/>
          </p:nvPr>
        </p:nvSpPr>
        <p:spPr/>
        <p:txBody>
          <a:bodyPr/>
          <a:lstStyle/>
          <a:p>
            <a:fld id="{49C04F3A-82BD-4011-AADB-1F79FD7DF4BC}" type="slidenum">
              <a:rPr lang="en-GB" smtClean="0"/>
              <a:pPr/>
              <a:t>‹Nº›</a:t>
            </a:fld>
            <a:endParaRPr lang="en-GB" dirty="0"/>
          </a:p>
        </p:txBody>
      </p:sp>
      <p:sp>
        <p:nvSpPr>
          <p:cNvPr id="10" name="Text Placeholder 9">
            <a:extLst>
              <a:ext uri="{FF2B5EF4-FFF2-40B4-BE49-F238E27FC236}">
                <a16:creationId xmlns:a16="http://schemas.microsoft.com/office/drawing/2014/main" id="{EF509BE8-7E65-45EB-BBBD-AD3388FF69B8}"/>
              </a:ext>
            </a:extLst>
          </p:cNvPr>
          <p:cNvSpPr>
            <a:spLocks noGrp="1"/>
          </p:cNvSpPr>
          <p:nvPr>
            <p:ph type="body" sz="quarter" idx="11"/>
          </p:nvPr>
        </p:nvSpPr>
        <p:spPr>
          <a:xfrm>
            <a:off x="2570163" y="0"/>
            <a:ext cx="6573837" cy="1043796"/>
          </a:xfrm>
        </p:spPr>
        <p:txBody>
          <a:bodyPr anchor="ctr" anchorCtr="0">
            <a:noAutofit/>
          </a:bodyPr>
          <a:lstStyle>
            <a:lvl1pPr marL="0" indent="0" algn="r">
              <a:buNone/>
              <a:defRPr sz="3200" baseline="0">
                <a:solidFill>
                  <a:schemeClr val="bg1"/>
                </a:solidFill>
              </a:defRPr>
            </a:lvl1pPr>
          </a:lstStyle>
          <a:p>
            <a:pPr lvl="0"/>
            <a:endParaRPr lang="en-GB" dirty="0"/>
          </a:p>
        </p:txBody>
      </p:sp>
    </p:spTree>
    <p:extLst>
      <p:ext uri="{BB962C8B-B14F-4D97-AF65-F5344CB8AC3E}">
        <p14:creationId xmlns:p14="http://schemas.microsoft.com/office/powerpoint/2010/main" val="21173030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0568F01E-E28F-48CF-A919-4F87EC7314AB}"/>
              </a:ext>
            </a:extLst>
          </p:cNvPr>
          <p:cNvSpPr/>
          <p:nvPr userDrawn="1"/>
        </p:nvSpPr>
        <p:spPr>
          <a:xfrm>
            <a:off x="0" y="6588125"/>
            <a:ext cx="9144000" cy="296863"/>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5" name="Slide Number Placeholder 4">
            <a:extLst>
              <a:ext uri="{FF2B5EF4-FFF2-40B4-BE49-F238E27FC236}">
                <a16:creationId xmlns:a16="http://schemas.microsoft.com/office/drawing/2014/main" id="{38142138-4AA3-4144-B07B-05168E07F5FA}"/>
              </a:ext>
            </a:extLst>
          </p:cNvPr>
          <p:cNvSpPr>
            <a:spLocks noGrp="1"/>
          </p:cNvSpPr>
          <p:nvPr>
            <p:ph type="sldNum" sz="quarter" idx="12"/>
          </p:nvPr>
        </p:nvSpPr>
        <p:spPr>
          <a:xfrm>
            <a:off x="7086600" y="6588125"/>
            <a:ext cx="2057400" cy="285810"/>
          </a:xfrm>
          <a:prstGeom prst="rect">
            <a:avLst/>
          </a:prstGeom>
        </p:spPr>
        <p:txBody>
          <a:bodyPr/>
          <a:lstStyle>
            <a:lvl1pPr>
              <a:defRPr sz="900" baseline="0">
                <a:latin typeface="Verdana" panose="020B0604030504040204" pitchFamily="34" charset="0"/>
              </a:defRPr>
            </a:lvl1pPr>
          </a:lstStyle>
          <a:p>
            <a:fld id="{49C04F3A-82BD-4011-AADB-1F79FD7DF4BC}" type="slidenum">
              <a:rPr lang="en-GB" smtClean="0"/>
              <a:pPr/>
              <a:t>‹Nº›</a:t>
            </a:fld>
            <a:endParaRPr lang="en-GB" dirty="0"/>
          </a:p>
        </p:txBody>
      </p:sp>
      <p:sp>
        <p:nvSpPr>
          <p:cNvPr id="11" name="Rectangle 11">
            <a:extLst>
              <a:ext uri="{FF2B5EF4-FFF2-40B4-BE49-F238E27FC236}">
                <a16:creationId xmlns:a16="http://schemas.microsoft.com/office/drawing/2014/main" id="{4E9086BA-5439-49E6-9E91-FC32A560FF1E}"/>
              </a:ext>
            </a:extLst>
          </p:cNvPr>
          <p:cNvSpPr>
            <a:spLocks noChangeArrowheads="1"/>
          </p:cNvSpPr>
          <p:nvPr userDrawn="1"/>
        </p:nvSpPr>
        <p:spPr bwMode="auto">
          <a:xfrm>
            <a:off x="0" y="6622629"/>
            <a:ext cx="3960440"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spcBef>
                <a:spcPct val="0"/>
              </a:spcBef>
              <a:buFontTx/>
              <a:buNone/>
            </a:pPr>
            <a:r>
              <a:rPr lang="es-ES" altLang="en-US" sz="900" b="1" baseline="0" dirty="0">
                <a:solidFill>
                  <a:srgbClr val="FFFFFF"/>
                </a:solidFill>
                <a:latin typeface="Verdana" panose="020B0604030504040204" pitchFamily="34" charset="0"/>
              </a:rPr>
              <a:t>www.coe.int/cybercrime</a:t>
            </a:r>
            <a:r>
              <a:rPr lang="en-US" altLang="en-US" sz="900" b="1" baseline="0" dirty="0">
                <a:solidFill>
                  <a:srgbClr val="FFFFFF"/>
                </a:solidFill>
                <a:latin typeface="Verdana" panose="020B0604030504040204" pitchFamily="34" charset="0"/>
              </a:rPr>
              <a:t>			</a:t>
            </a:r>
          </a:p>
        </p:txBody>
      </p:sp>
      <p:sp>
        <p:nvSpPr>
          <p:cNvPr id="15" name="Text Placeholder 11">
            <a:extLst>
              <a:ext uri="{FF2B5EF4-FFF2-40B4-BE49-F238E27FC236}">
                <a16:creationId xmlns:a16="http://schemas.microsoft.com/office/drawing/2014/main" id="{65D2B4B2-A487-46F2-91AA-C4BF2735A54B}"/>
              </a:ext>
            </a:extLst>
          </p:cNvPr>
          <p:cNvSpPr>
            <a:spLocks noGrp="1"/>
          </p:cNvSpPr>
          <p:nvPr>
            <p:ph type="body" sz="quarter" idx="11"/>
          </p:nvPr>
        </p:nvSpPr>
        <p:spPr>
          <a:xfrm>
            <a:off x="2811463" y="0"/>
            <a:ext cx="6332537" cy="1035050"/>
          </a:xfrm>
        </p:spPr>
        <p:txBody>
          <a:bodyPr anchor="ctr" anchorCtr="0">
            <a:normAutofit/>
          </a:bodyPr>
          <a:lstStyle>
            <a:lvl1pPr marL="0" indent="0" algn="r">
              <a:buNone/>
              <a:defRPr sz="3200" baseline="0">
                <a:solidFill>
                  <a:schemeClr val="bg1"/>
                </a:solidFill>
              </a:defRPr>
            </a:lvl1pPr>
          </a:lstStyle>
          <a:p>
            <a:pPr lvl="0"/>
            <a:endParaRPr lang="en-GB" dirty="0"/>
          </a:p>
        </p:txBody>
      </p:sp>
    </p:spTree>
    <p:extLst>
      <p:ext uri="{BB962C8B-B14F-4D97-AF65-F5344CB8AC3E}">
        <p14:creationId xmlns:p14="http://schemas.microsoft.com/office/powerpoint/2010/main" val="20474157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50562" y="4106085"/>
            <a:ext cx="7886700" cy="1500187"/>
          </a:xfrm>
          <a:prstGeom prst="rect">
            <a:avLst/>
          </a:prstGeom>
        </p:spPr>
        <p:txBody>
          <a:bodyPr anchor="t" anchorCtr="0"/>
          <a:lstStyle>
            <a:lvl1pPr>
              <a:defRPr sz="4000" b="1" i="0" cap="all" baseline="0">
                <a:latin typeface="Calibri (heading)"/>
              </a:defRPr>
            </a:lvl1pPr>
          </a:lstStyle>
          <a:p>
            <a:r>
              <a:rPr lang="en-US" dirty="0"/>
              <a:t>Click to edit Master title style</a:t>
            </a:r>
          </a:p>
        </p:txBody>
      </p:sp>
      <p:sp>
        <p:nvSpPr>
          <p:cNvPr id="3" name="Text Placeholder 2"/>
          <p:cNvSpPr>
            <a:spLocks noGrp="1"/>
          </p:cNvSpPr>
          <p:nvPr>
            <p:ph type="body" idx="1"/>
          </p:nvPr>
        </p:nvSpPr>
        <p:spPr>
          <a:xfrm>
            <a:off x="550562" y="3666226"/>
            <a:ext cx="7886700" cy="439859"/>
          </a:xfrm>
        </p:spPr>
        <p:txBody>
          <a:bodyPr>
            <a:normAutofit/>
          </a:bodyPr>
          <a:lstStyle>
            <a:lvl1pPr marL="0" indent="0">
              <a:buNone/>
              <a:defRPr sz="2000" baseline="0">
                <a:solidFill>
                  <a:schemeClr val="tx1">
                    <a:lumMod val="50000"/>
                    <a:lumOff val="50000"/>
                  </a:schemeClr>
                </a:solidFill>
                <a:latin typeface="Calibri" panose="020F050202020403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7" name="Slide Number Placeholder 6">
            <a:extLst>
              <a:ext uri="{FF2B5EF4-FFF2-40B4-BE49-F238E27FC236}">
                <a16:creationId xmlns:a16="http://schemas.microsoft.com/office/drawing/2014/main" id="{20A8AF00-8302-4EB6-B590-39BD369534EC}"/>
              </a:ext>
            </a:extLst>
          </p:cNvPr>
          <p:cNvSpPr>
            <a:spLocks noGrp="1"/>
          </p:cNvSpPr>
          <p:nvPr>
            <p:ph type="sldNum" sz="quarter" idx="10"/>
          </p:nvPr>
        </p:nvSpPr>
        <p:spPr/>
        <p:txBody>
          <a:bodyPr/>
          <a:lstStyle/>
          <a:p>
            <a:fld id="{49C04F3A-82BD-4011-AADB-1F79FD7DF4BC}" type="slidenum">
              <a:rPr lang="en-GB" smtClean="0"/>
              <a:pPr/>
              <a:t>‹Nº›</a:t>
            </a:fld>
            <a:endParaRPr lang="en-GB" dirty="0"/>
          </a:p>
        </p:txBody>
      </p:sp>
      <p:sp>
        <p:nvSpPr>
          <p:cNvPr id="12" name="Text Placeholder 11">
            <a:extLst>
              <a:ext uri="{FF2B5EF4-FFF2-40B4-BE49-F238E27FC236}">
                <a16:creationId xmlns:a16="http://schemas.microsoft.com/office/drawing/2014/main" id="{D233DBE3-4DCE-45EA-88E9-4DFE54A70D1C}"/>
              </a:ext>
            </a:extLst>
          </p:cNvPr>
          <p:cNvSpPr>
            <a:spLocks noGrp="1"/>
          </p:cNvSpPr>
          <p:nvPr>
            <p:ph type="body" sz="quarter" idx="11"/>
          </p:nvPr>
        </p:nvSpPr>
        <p:spPr>
          <a:xfrm>
            <a:off x="2811463" y="0"/>
            <a:ext cx="6332537" cy="1035050"/>
          </a:xfrm>
        </p:spPr>
        <p:txBody>
          <a:bodyPr anchor="ctr" anchorCtr="0">
            <a:normAutofit/>
          </a:bodyPr>
          <a:lstStyle>
            <a:lvl1pPr marL="0" indent="0" algn="r">
              <a:buNone/>
              <a:defRPr sz="3200" baseline="0">
                <a:solidFill>
                  <a:schemeClr val="bg1"/>
                </a:solidFill>
              </a:defRPr>
            </a:lvl1pPr>
          </a:lstStyle>
          <a:p>
            <a:pPr lvl="0"/>
            <a:endParaRPr lang="en-GB" dirty="0"/>
          </a:p>
        </p:txBody>
      </p:sp>
    </p:spTree>
    <p:extLst>
      <p:ext uri="{BB962C8B-B14F-4D97-AF65-F5344CB8AC3E}">
        <p14:creationId xmlns:p14="http://schemas.microsoft.com/office/powerpoint/2010/main" val="19520013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628650" y="1825625"/>
            <a:ext cx="3886200" cy="4351338"/>
          </a:xfrm>
        </p:spPr>
        <p:txBody>
          <a:bodyPr/>
          <a:lstStyle>
            <a:lvl1pPr>
              <a:defRPr baseline="0">
                <a:latin typeface="Calibri" panose="020F0502020204030204" pitchFamily="34" charset="0"/>
              </a:defRPr>
            </a:lvl1pPr>
            <a:lvl2pPr>
              <a:defRPr baseline="0">
                <a:latin typeface="Calibri" panose="020F0502020204030204" pitchFamily="34" charset="0"/>
              </a:defRPr>
            </a:lvl2pPr>
            <a:lvl3pPr>
              <a:defRPr baseline="0">
                <a:latin typeface="Calibri" panose="020F0502020204030204" pitchFamily="34" charset="0"/>
              </a:defRPr>
            </a:lvl3pPr>
            <a:lvl4pPr>
              <a:defRPr baseline="0">
                <a:latin typeface="Calibri" panose="020F0502020204030204" pitchFamily="34" charset="0"/>
              </a:defRPr>
            </a:lvl4pPr>
            <a:lvl5pPr>
              <a:defRPr baseline="0">
                <a:latin typeface="Calibri" panose="020F050202020403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4629150" y="1825625"/>
            <a:ext cx="3886200" cy="4351338"/>
          </a:xfrm>
        </p:spPr>
        <p:txBody>
          <a:bodyPr/>
          <a:lstStyle>
            <a:lvl1pPr>
              <a:defRPr baseline="0">
                <a:latin typeface="Calibri" panose="020F0502020204030204" pitchFamily="34" charset="0"/>
              </a:defRPr>
            </a:lvl1pPr>
            <a:lvl2pPr>
              <a:defRPr baseline="0">
                <a:latin typeface="Calibri" panose="020F0502020204030204" pitchFamily="34" charset="0"/>
              </a:defRPr>
            </a:lvl2pPr>
            <a:lvl3pPr>
              <a:defRPr baseline="0">
                <a:latin typeface="Calibri" panose="020F0502020204030204" pitchFamily="34" charset="0"/>
              </a:defRPr>
            </a:lvl3pPr>
            <a:lvl4pPr>
              <a:defRPr baseline="0">
                <a:latin typeface="Calibri" panose="020F0502020204030204" pitchFamily="34" charset="0"/>
              </a:defRPr>
            </a:lvl4pPr>
            <a:lvl5pPr>
              <a:defRPr baseline="0">
                <a:latin typeface="Calibri" panose="020F050202020403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Slide Number Placeholder 7">
            <a:extLst>
              <a:ext uri="{FF2B5EF4-FFF2-40B4-BE49-F238E27FC236}">
                <a16:creationId xmlns:a16="http://schemas.microsoft.com/office/drawing/2014/main" id="{9F79EE9D-52D5-4B6B-99C5-F7B7EF500FFC}"/>
              </a:ext>
            </a:extLst>
          </p:cNvPr>
          <p:cNvSpPr>
            <a:spLocks noGrp="1"/>
          </p:cNvSpPr>
          <p:nvPr>
            <p:ph type="sldNum" sz="quarter" idx="10"/>
          </p:nvPr>
        </p:nvSpPr>
        <p:spPr/>
        <p:txBody>
          <a:bodyPr/>
          <a:lstStyle/>
          <a:p>
            <a:fld id="{49C04F3A-82BD-4011-AADB-1F79FD7DF4BC}" type="slidenum">
              <a:rPr lang="en-GB" smtClean="0"/>
              <a:pPr/>
              <a:t>‹Nº›</a:t>
            </a:fld>
            <a:endParaRPr lang="en-GB" dirty="0"/>
          </a:p>
        </p:txBody>
      </p:sp>
      <p:sp>
        <p:nvSpPr>
          <p:cNvPr id="12" name="Text Placeholder 11">
            <a:extLst>
              <a:ext uri="{FF2B5EF4-FFF2-40B4-BE49-F238E27FC236}">
                <a16:creationId xmlns:a16="http://schemas.microsoft.com/office/drawing/2014/main" id="{CCA4FC42-7865-44A1-A558-6DAB208B7BBA}"/>
              </a:ext>
            </a:extLst>
          </p:cNvPr>
          <p:cNvSpPr>
            <a:spLocks noGrp="1"/>
          </p:cNvSpPr>
          <p:nvPr>
            <p:ph type="body" sz="quarter" idx="11"/>
          </p:nvPr>
        </p:nvSpPr>
        <p:spPr>
          <a:xfrm>
            <a:off x="2811463" y="0"/>
            <a:ext cx="6332537" cy="1035050"/>
          </a:xfrm>
        </p:spPr>
        <p:txBody>
          <a:bodyPr anchor="ctr" anchorCtr="0">
            <a:normAutofit/>
          </a:bodyPr>
          <a:lstStyle>
            <a:lvl1pPr marL="0" indent="0" algn="r">
              <a:buNone/>
              <a:defRPr sz="3200" baseline="0">
                <a:solidFill>
                  <a:schemeClr val="bg1"/>
                </a:solidFill>
              </a:defRPr>
            </a:lvl1pPr>
          </a:lstStyle>
          <a:p>
            <a:pPr lvl="0"/>
            <a:endParaRPr lang="en-GB" dirty="0"/>
          </a:p>
        </p:txBody>
      </p:sp>
    </p:spTree>
    <p:extLst>
      <p:ext uri="{BB962C8B-B14F-4D97-AF65-F5344CB8AC3E}">
        <p14:creationId xmlns:p14="http://schemas.microsoft.com/office/powerpoint/2010/main" val="10558424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629842" y="1681163"/>
            <a:ext cx="3868340" cy="823912"/>
          </a:xfrm>
        </p:spPr>
        <p:txBody>
          <a:bodyPr anchor="b">
            <a:noAutofit/>
          </a:bodyPr>
          <a:lstStyle>
            <a:lvl1pPr marL="0" indent="0">
              <a:buNone/>
              <a:defRPr sz="2800" b="1" baseline="0">
                <a:latin typeface="Calibri" panose="020F050202020403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629842" y="2617213"/>
            <a:ext cx="3868340" cy="3684588"/>
          </a:xfrm>
        </p:spPr>
        <p:txBody>
          <a:bodyPr/>
          <a:lstStyle>
            <a:lvl1pPr>
              <a:defRPr baseline="0">
                <a:latin typeface="Calibri" panose="020F0502020204030204" pitchFamily="34" charset="0"/>
              </a:defRPr>
            </a:lvl1pPr>
            <a:lvl2pPr>
              <a:defRPr baseline="0">
                <a:latin typeface="Calibri" panose="020F0502020204030204" pitchFamily="34" charset="0"/>
              </a:defRPr>
            </a:lvl2pPr>
            <a:lvl3pPr>
              <a:defRPr baseline="0">
                <a:latin typeface="Calibri" panose="020F0502020204030204" pitchFamily="34" charset="0"/>
              </a:defRPr>
            </a:lvl3pPr>
            <a:lvl4pPr>
              <a:defRPr baseline="0">
                <a:latin typeface="Calibri" panose="020F0502020204030204" pitchFamily="34" charset="0"/>
              </a:defRPr>
            </a:lvl4pPr>
            <a:lvl5pPr>
              <a:defRPr baseline="0">
                <a:latin typeface="Calibri" panose="020F050202020403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4629150" y="1681163"/>
            <a:ext cx="3887391" cy="823912"/>
          </a:xfrm>
        </p:spPr>
        <p:txBody>
          <a:bodyPr anchor="b">
            <a:noAutofit/>
          </a:bodyPr>
          <a:lstStyle>
            <a:lvl1pPr marL="0" indent="0">
              <a:buNone/>
              <a:defRPr sz="2800" b="1" baseline="0">
                <a:latin typeface="Calibri" panose="020F050202020403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4629150" y="2617213"/>
            <a:ext cx="3887391" cy="3684588"/>
          </a:xfrm>
        </p:spPr>
        <p:txBody>
          <a:bodyPr/>
          <a:lstStyle>
            <a:lvl1pPr>
              <a:defRPr baseline="0">
                <a:latin typeface="Calibri" panose="020F0502020204030204" pitchFamily="34" charset="0"/>
              </a:defRPr>
            </a:lvl1pPr>
            <a:lvl2pPr>
              <a:defRPr baseline="0">
                <a:latin typeface="Calibri" panose="020F0502020204030204" pitchFamily="34" charset="0"/>
              </a:defRPr>
            </a:lvl2pPr>
            <a:lvl3pPr>
              <a:defRPr baseline="0">
                <a:latin typeface="Calibri" panose="020F0502020204030204" pitchFamily="34" charset="0"/>
              </a:defRPr>
            </a:lvl3pPr>
            <a:lvl4pPr>
              <a:defRPr baseline="0">
                <a:latin typeface="Calibri" panose="020F0502020204030204" pitchFamily="34" charset="0"/>
              </a:defRPr>
            </a:lvl4pPr>
            <a:lvl5pPr>
              <a:defRPr baseline="0">
                <a:latin typeface="Calibri" panose="020F050202020403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Slide Number Placeholder 9">
            <a:extLst>
              <a:ext uri="{FF2B5EF4-FFF2-40B4-BE49-F238E27FC236}">
                <a16:creationId xmlns:a16="http://schemas.microsoft.com/office/drawing/2014/main" id="{D8D75C77-33AE-4D9D-81BB-E84439877287}"/>
              </a:ext>
            </a:extLst>
          </p:cNvPr>
          <p:cNvSpPr>
            <a:spLocks noGrp="1"/>
          </p:cNvSpPr>
          <p:nvPr>
            <p:ph type="sldNum" sz="quarter" idx="10"/>
          </p:nvPr>
        </p:nvSpPr>
        <p:spPr/>
        <p:txBody>
          <a:bodyPr/>
          <a:lstStyle/>
          <a:p>
            <a:fld id="{49C04F3A-82BD-4011-AADB-1F79FD7DF4BC}" type="slidenum">
              <a:rPr lang="en-GB" smtClean="0"/>
              <a:pPr/>
              <a:t>‹Nº›</a:t>
            </a:fld>
            <a:endParaRPr lang="en-GB" dirty="0"/>
          </a:p>
        </p:txBody>
      </p:sp>
      <p:sp>
        <p:nvSpPr>
          <p:cNvPr id="13" name="Text Placeholder 11">
            <a:extLst>
              <a:ext uri="{FF2B5EF4-FFF2-40B4-BE49-F238E27FC236}">
                <a16:creationId xmlns:a16="http://schemas.microsoft.com/office/drawing/2014/main" id="{E8360835-D07D-47DB-8A8D-6D70C8BFA691}"/>
              </a:ext>
            </a:extLst>
          </p:cNvPr>
          <p:cNvSpPr>
            <a:spLocks noGrp="1"/>
          </p:cNvSpPr>
          <p:nvPr>
            <p:ph type="body" sz="quarter" idx="11"/>
          </p:nvPr>
        </p:nvSpPr>
        <p:spPr>
          <a:xfrm>
            <a:off x="2811463" y="0"/>
            <a:ext cx="6332537" cy="1035050"/>
          </a:xfrm>
        </p:spPr>
        <p:txBody>
          <a:bodyPr anchor="ctr" anchorCtr="0">
            <a:normAutofit/>
          </a:bodyPr>
          <a:lstStyle>
            <a:lvl1pPr marL="0" indent="0" algn="r">
              <a:buNone/>
              <a:defRPr sz="3200" baseline="0">
                <a:solidFill>
                  <a:schemeClr val="bg1"/>
                </a:solidFill>
              </a:defRPr>
            </a:lvl1pPr>
          </a:lstStyle>
          <a:p>
            <a:pPr lvl="0"/>
            <a:endParaRPr lang="en-GB" dirty="0"/>
          </a:p>
        </p:txBody>
      </p:sp>
    </p:spTree>
    <p:extLst>
      <p:ext uri="{BB962C8B-B14F-4D97-AF65-F5344CB8AC3E}">
        <p14:creationId xmlns:p14="http://schemas.microsoft.com/office/powerpoint/2010/main" val="33993366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8F3D9741-60F0-480D-8B47-D9BDE25B27A7}"/>
              </a:ext>
            </a:extLst>
          </p:cNvPr>
          <p:cNvSpPr>
            <a:spLocks noGrp="1"/>
          </p:cNvSpPr>
          <p:nvPr>
            <p:ph type="sldNum" sz="quarter" idx="10"/>
          </p:nvPr>
        </p:nvSpPr>
        <p:spPr/>
        <p:txBody>
          <a:bodyPr/>
          <a:lstStyle/>
          <a:p>
            <a:fld id="{49C04F3A-82BD-4011-AADB-1F79FD7DF4BC}" type="slidenum">
              <a:rPr lang="en-GB" smtClean="0"/>
              <a:pPr/>
              <a:t>‹Nº›</a:t>
            </a:fld>
            <a:endParaRPr lang="en-GB" dirty="0"/>
          </a:p>
        </p:txBody>
      </p:sp>
      <p:sp>
        <p:nvSpPr>
          <p:cNvPr id="9" name="Text Placeholder 11">
            <a:extLst>
              <a:ext uri="{FF2B5EF4-FFF2-40B4-BE49-F238E27FC236}">
                <a16:creationId xmlns:a16="http://schemas.microsoft.com/office/drawing/2014/main" id="{A0DF66FC-D0BD-42D5-88C2-0C899A2415A4}"/>
              </a:ext>
            </a:extLst>
          </p:cNvPr>
          <p:cNvSpPr>
            <a:spLocks noGrp="1"/>
          </p:cNvSpPr>
          <p:nvPr>
            <p:ph type="body" sz="quarter" idx="11"/>
          </p:nvPr>
        </p:nvSpPr>
        <p:spPr>
          <a:xfrm>
            <a:off x="2811463" y="0"/>
            <a:ext cx="6332537" cy="1035050"/>
          </a:xfrm>
        </p:spPr>
        <p:txBody>
          <a:bodyPr anchor="ctr" anchorCtr="0">
            <a:normAutofit/>
          </a:bodyPr>
          <a:lstStyle>
            <a:lvl1pPr marL="0" indent="0" algn="r">
              <a:buNone/>
              <a:defRPr sz="3200" baseline="0">
                <a:solidFill>
                  <a:schemeClr val="bg1"/>
                </a:solidFill>
              </a:defRPr>
            </a:lvl1pPr>
          </a:lstStyle>
          <a:p>
            <a:pPr lvl="0"/>
            <a:endParaRPr lang="en-GB" dirty="0"/>
          </a:p>
        </p:txBody>
      </p:sp>
    </p:spTree>
    <p:extLst>
      <p:ext uri="{BB962C8B-B14F-4D97-AF65-F5344CB8AC3E}">
        <p14:creationId xmlns:p14="http://schemas.microsoft.com/office/powerpoint/2010/main" val="29454627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Title Only">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8F3D9741-60F0-480D-8B47-D9BDE25B27A7}"/>
              </a:ext>
            </a:extLst>
          </p:cNvPr>
          <p:cNvSpPr>
            <a:spLocks noGrp="1"/>
          </p:cNvSpPr>
          <p:nvPr>
            <p:ph type="sldNum" sz="quarter" idx="10"/>
          </p:nvPr>
        </p:nvSpPr>
        <p:spPr/>
        <p:txBody>
          <a:bodyPr/>
          <a:lstStyle/>
          <a:p>
            <a:fld id="{49C04F3A-82BD-4011-AADB-1F79FD7DF4BC}" type="slidenum">
              <a:rPr lang="en-GB" smtClean="0"/>
              <a:pPr/>
              <a:t>‹Nº›</a:t>
            </a:fld>
            <a:endParaRPr lang="en-GB" dirty="0"/>
          </a:p>
        </p:txBody>
      </p:sp>
      <p:pic>
        <p:nvPicPr>
          <p:cNvPr id="11" name="Picture 2" descr="Asking questions | TeachingEnglish | British Council | BBC">
            <a:extLst>
              <a:ext uri="{FF2B5EF4-FFF2-40B4-BE49-F238E27FC236}">
                <a16:creationId xmlns:a16="http://schemas.microsoft.com/office/drawing/2014/main" id="{4847C7E7-B06A-4BDA-9B87-24735A9E2136}"/>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2286000" y="2225616"/>
            <a:ext cx="4572000" cy="27949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673487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1319841"/>
            <a:ext cx="1971675" cy="4857122"/>
          </a:xfrm>
          <a:prstGeom prst="rect">
            <a:avLst/>
          </a:prstGeom>
        </p:spPr>
        <p:txBody>
          <a:bodyPr vert="eaVert"/>
          <a:lstStyle>
            <a:lvl1pPr>
              <a:defRPr baseline="0">
                <a:latin typeface="Calibri" panose="020F0502020204030204" pitchFamily="34" charset="0"/>
              </a:defRPr>
            </a:lvl1pPr>
          </a:lstStyle>
          <a:p>
            <a:r>
              <a:rPr lang="en-US" dirty="0"/>
              <a:t>Click to edit Master title style</a:t>
            </a:r>
          </a:p>
        </p:txBody>
      </p:sp>
      <p:sp>
        <p:nvSpPr>
          <p:cNvPr id="3" name="Vertical Text Placeholder 2"/>
          <p:cNvSpPr>
            <a:spLocks noGrp="1"/>
          </p:cNvSpPr>
          <p:nvPr>
            <p:ph type="body" orient="vert" idx="1"/>
          </p:nvPr>
        </p:nvSpPr>
        <p:spPr>
          <a:xfrm>
            <a:off x="628650" y="1319841"/>
            <a:ext cx="5800725" cy="4857121"/>
          </a:xfrm>
        </p:spPr>
        <p:txBody>
          <a:bodyPr vert="eaVert"/>
          <a:lstStyle>
            <a:lvl1pPr>
              <a:defRPr baseline="0">
                <a:latin typeface="Calibri" panose="020F0502020204030204" pitchFamily="34" charset="0"/>
              </a:defRPr>
            </a:lvl1pPr>
            <a:lvl2pPr>
              <a:defRPr baseline="0">
                <a:latin typeface="Calibri" panose="020F0502020204030204" pitchFamily="34" charset="0"/>
              </a:defRPr>
            </a:lvl2pPr>
            <a:lvl3pPr>
              <a:defRPr baseline="0">
                <a:latin typeface="Calibri" panose="020F0502020204030204" pitchFamily="34" charset="0"/>
              </a:defRPr>
            </a:lvl3pPr>
            <a:lvl4pPr>
              <a:defRPr baseline="0">
                <a:latin typeface="Calibri" panose="020F0502020204030204" pitchFamily="34" charset="0"/>
              </a:defRPr>
            </a:lvl4pPr>
            <a:lvl5pPr>
              <a:defRPr baseline="0">
                <a:latin typeface="Calibri" panose="020F050202020403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Slide Number Placeholder 6">
            <a:extLst>
              <a:ext uri="{FF2B5EF4-FFF2-40B4-BE49-F238E27FC236}">
                <a16:creationId xmlns:a16="http://schemas.microsoft.com/office/drawing/2014/main" id="{B9F9D650-1009-46ED-8222-4EE43ED14297}"/>
              </a:ext>
            </a:extLst>
          </p:cNvPr>
          <p:cNvSpPr>
            <a:spLocks noGrp="1"/>
          </p:cNvSpPr>
          <p:nvPr>
            <p:ph type="sldNum" sz="quarter" idx="10"/>
          </p:nvPr>
        </p:nvSpPr>
        <p:spPr/>
        <p:txBody>
          <a:bodyPr/>
          <a:lstStyle/>
          <a:p>
            <a:fld id="{49C04F3A-82BD-4011-AADB-1F79FD7DF4BC}" type="slidenum">
              <a:rPr lang="en-GB" smtClean="0"/>
              <a:pPr/>
              <a:t>‹Nº›</a:t>
            </a:fld>
            <a:endParaRPr lang="en-GB" dirty="0"/>
          </a:p>
        </p:txBody>
      </p:sp>
      <p:sp>
        <p:nvSpPr>
          <p:cNvPr id="10" name="Text Placeholder 11">
            <a:extLst>
              <a:ext uri="{FF2B5EF4-FFF2-40B4-BE49-F238E27FC236}">
                <a16:creationId xmlns:a16="http://schemas.microsoft.com/office/drawing/2014/main" id="{5C16D1AC-E422-4575-9A0B-452840BC04CB}"/>
              </a:ext>
            </a:extLst>
          </p:cNvPr>
          <p:cNvSpPr>
            <a:spLocks noGrp="1"/>
          </p:cNvSpPr>
          <p:nvPr>
            <p:ph type="body" sz="quarter" idx="11"/>
          </p:nvPr>
        </p:nvSpPr>
        <p:spPr>
          <a:xfrm>
            <a:off x="2811463" y="0"/>
            <a:ext cx="6332537" cy="1035050"/>
          </a:xfrm>
        </p:spPr>
        <p:txBody>
          <a:bodyPr anchor="ctr" anchorCtr="0">
            <a:normAutofit/>
          </a:bodyPr>
          <a:lstStyle>
            <a:lvl1pPr marL="0" indent="0" algn="r">
              <a:buNone/>
              <a:defRPr sz="3200" baseline="0">
                <a:solidFill>
                  <a:schemeClr val="bg1"/>
                </a:solidFill>
              </a:defRPr>
            </a:lvl1pPr>
          </a:lstStyle>
          <a:p>
            <a:pPr lvl="0"/>
            <a:endParaRPr lang="en-GB" dirty="0"/>
          </a:p>
        </p:txBody>
      </p:sp>
    </p:spTree>
    <p:extLst>
      <p:ext uri="{BB962C8B-B14F-4D97-AF65-F5344CB8AC3E}">
        <p14:creationId xmlns:p14="http://schemas.microsoft.com/office/powerpoint/2010/main" val="42725250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GB"/>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7F985A80-396C-432A-AED1-BB91A46A9726}" type="datetime1">
              <a:rPr lang="en-US" smtClean="0"/>
              <a:t>7/14/2021</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5BAC3DF9-EB27-4BC5-A9AA-9B5C3DCB30A7}" type="slidenum">
              <a:rPr lang="en-US"/>
              <a:pPr>
                <a:defRPr/>
              </a:pPr>
              <a:t>‹Nº›</a:t>
            </a:fld>
            <a:endParaRPr lang="en-US"/>
          </a:p>
        </p:txBody>
      </p:sp>
    </p:spTree>
    <p:extLst>
      <p:ext uri="{BB962C8B-B14F-4D97-AF65-F5344CB8AC3E}">
        <p14:creationId xmlns:p14="http://schemas.microsoft.com/office/powerpoint/2010/main" val="25864423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4BF79A50-A670-4F3D-AEBB-FB493323224A}" type="datetime1">
              <a:rPr lang="en-US" smtClean="0"/>
              <a:t>7/14/2021</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0E1F2CE5-82EE-4D86-A1BA-A62E2F853B8E}" type="slidenum">
              <a:rPr lang="en-US"/>
              <a:pPr>
                <a:defRPr/>
              </a:pPr>
              <a:t>‹Nº›</a:t>
            </a:fld>
            <a:endParaRPr lang="en-US"/>
          </a:p>
        </p:txBody>
      </p:sp>
    </p:spTree>
    <p:extLst>
      <p:ext uri="{BB962C8B-B14F-4D97-AF65-F5344CB8AC3E}">
        <p14:creationId xmlns:p14="http://schemas.microsoft.com/office/powerpoint/2010/main" val="29616957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Rectangle 6">
            <a:extLst>
              <a:ext uri="{FF2B5EF4-FFF2-40B4-BE49-F238E27FC236}">
                <a16:creationId xmlns:a16="http://schemas.microsoft.com/office/drawing/2014/main" id="{D9BE315B-93AB-4182-A682-D2D6C37D4D23}"/>
              </a:ext>
            </a:extLst>
          </p:cNvPr>
          <p:cNvSpPr/>
          <p:nvPr userDrawn="1"/>
        </p:nvSpPr>
        <p:spPr>
          <a:xfrm>
            <a:off x="0" y="-26988"/>
            <a:ext cx="9144000" cy="1079501"/>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pic>
        <p:nvPicPr>
          <p:cNvPr id="8" name="Picture 4">
            <a:extLst>
              <a:ext uri="{FF2B5EF4-FFF2-40B4-BE49-F238E27FC236}">
                <a16:creationId xmlns:a16="http://schemas.microsoft.com/office/drawing/2014/main" id="{4840FB52-8F74-4C62-BC14-146E37352582}"/>
              </a:ext>
            </a:extLst>
          </p:cNvPr>
          <p:cNvPicPr>
            <a:picLocks noChangeAspect="1" noChangeArrowheads="1"/>
          </p:cNvPicPr>
          <p:nvPr userDrawn="1"/>
        </p:nvPicPr>
        <p:blipFill>
          <a:blip r:embed="rId13">
            <a:extLst>
              <a:ext uri="{28A0092B-C50C-407E-A947-70E740481C1C}">
                <a14:useLocalDpi xmlns:a14="http://schemas.microsoft.com/office/drawing/2010/main" val="0"/>
              </a:ext>
            </a:extLst>
          </a:blip>
          <a:srcRect/>
          <a:stretch>
            <a:fillRect/>
          </a:stretch>
        </p:blipFill>
        <p:spPr bwMode="auto">
          <a:xfrm>
            <a:off x="-899" y="-22225"/>
            <a:ext cx="1322388" cy="107473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9" name="Rectangle 8">
            <a:extLst>
              <a:ext uri="{FF2B5EF4-FFF2-40B4-BE49-F238E27FC236}">
                <a16:creationId xmlns:a16="http://schemas.microsoft.com/office/drawing/2014/main" id="{AD8571B3-F2B3-4C41-8AB6-8D4158A1697F}"/>
              </a:ext>
            </a:extLst>
          </p:cNvPr>
          <p:cNvSpPr/>
          <p:nvPr userDrawn="1"/>
        </p:nvSpPr>
        <p:spPr>
          <a:xfrm>
            <a:off x="0" y="6588125"/>
            <a:ext cx="9144000" cy="296863"/>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chorCtr="1"/>
          <a:lstStyle/>
          <a:p>
            <a:pPr algn="ctr">
              <a:defRPr/>
            </a:pPr>
            <a:endParaRPr lang="en-GB"/>
          </a:p>
        </p:txBody>
      </p:sp>
      <p:sp>
        <p:nvSpPr>
          <p:cNvPr id="10" name="Slide Number Placeholder 4">
            <a:extLst>
              <a:ext uri="{FF2B5EF4-FFF2-40B4-BE49-F238E27FC236}">
                <a16:creationId xmlns:a16="http://schemas.microsoft.com/office/drawing/2014/main" id="{EBA4F7ED-64F8-4CD2-BB1C-C9028DADE63E}"/>
              </a:ext>
            </a:extLst>
          </p:cNvPr>
          <p:cNvSpPr>
            <a:spLocks noGrp="1"/>
          </p:cNvSpPr>
          <p:nvPr>
            <p:ph type="sldNum" sz="quarter" idx="4"/>
          </p:nvPr>
        </p:nvSpPr>
        <p:spPr>
          <a:xfrm>
            <a:off x="7086600" y="6588125"/>
            <a:ext cx="2057400" cy="285810"/>
          </a:xfrm>
          <a:prstGeom prst="rect">
            <a:avLst/>
          </a:prstGeom>
        </p:spPr>
        <p:txBody>
          <a:bodyPr/>
          <a:lstStyle>
            <a:lvl1pPr algn="r">
              <a:defRPr sz="900" b="1" baseline="0">
                <a:solidFill>
                  <a:schemeClr val="bg1"/>
                </a:solidFill>
                <a:latin typeface="Verdana" panose="020B0604030504040204" pitchFamily="34" charset="0"/>
                <a:ea typeface="Verdana" panose="020B0604030504040204" pitchFamily="34" charset="0"/>
              </a:defRPr>
            </a:lvl1pPr>
          </a:lstStyle>
          <a:p>
            <a:fld id="{49C04F3A-82BD-4011-AADB-1F79FD7DF4BC}" type="slidenum">
              <a:rPr lang="en-GB" smtClean="0"/>
              <a:pPr/>
              <a:t>‹Nº›</a:t>
            </a:fld>
            <a:endParaRPr lang="en-GB" dirty="0"/>
          </a:p>
        </p:txBody>
      </p:sp>
      <p:sp>
        <p:nvSpPr>
          <p:cNvPr id="11" name="Rectangle 11">
            <a:extLst>
              <a:ext uri="{FF2B5EF4-FFF2-40B4-BE49-F238E27FC236}">
                <a16:creationId xmlns:a16="http://schemas.microsoft.com/office/drawing/2014/main" id="{C0713AAC-84AF-4971-8FCB-8CABFE853DD0}"/>
              </a:ext>
            </a:extLst>
          </p:cNvPr>
          <p:cNvSpPr>
            <a:spLocks noChangeArrowheads="1"/>
          </p:cNvSpPr>
          <p:nvPr userDrawn="1"/>
        </p:nvSpPr>
        <p:spPr bwMode="auto">
          <a:xfrm>
            <a:off x="-60382" y="6596936"/>
            <a:ext cx="3217653"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spcBef>
                <a:spcPct val="0"/>
              </a:spcBef>
              <a:buFontTx/>
              <a:buNone/>
            </a:pPr>
            <a:r>
              <a:rPr lang="es-ES" altLang="en-US" sz="900" b="1" i="0" baseline="0" dirty="0">
                <a:solidFill>
                  <a:srgbClr val="FFFFFF"/>
                </a:solidFill>
                <a:latin typeface="Verdana" panose="020B0604030504040204" pitchFamily="34" charset="0"/>
              </a:rPr>
              <a:t>www.coe.int/cybercrime</a:t>
            </a:r>
            <a:r>
              <a:rPr lang="en-US" altLang="en-US" sz="900" b="1" i="0" baseline="0" dirty="0">
                <a:solidFill>
                  <a:srgbClr val="FFFFFF"/>
                </a:solidFill>
                <a:latin typeface="Verdana" panose="020B0604030504040204" pitchFamily="34" charset="0"/>
              </a:rPr>
              <a:t>			</a:t>
            </a:r>
          </a:p>
        </p:txBody>
      </p:sp>
    </p:spTree>
    <p:extLst>
      <p:ext uri="{BB962C8B-B14F-4D97-AF65-F5344CB8AC3E}">
        <p14:creationId xmlns:p14="http://schemas.microsoft.com/office/powerpoint/2010/main" val="2679540493"/>
      </p:ext>
    </p:extLst>
  </p:cSld>
  <p:clrMap bg1="lt1" tx1="dk1" bg2="lt2" tx2="dk2" accent1="accent1" accent2="accent2" accent3="accent3" accent4="accent4" accent5="accent5" accent6="accent6" hlink="hlink" folHlink="folHlink"/>
  <p:sldLayoutIdLst>
    <p:sldLayoutId id="2147483676" r:id="rId1"/>
    <p:sldLayoutId id="2147483662" r:id="rId2"/>
    <p:sldLayoutId id="2147483672" r:id="rId3"/>
    <p:sldLayoutId id="2147483663" r:id="rId4"/>
    <p:sldLayoutId id="2147483664" r:id="rId5"/>
    <p:sldLayoutId id="2147483665" r:id="rId6"/>
    <p:sldLayoutId id="2147483666" r:id="rId7"/>
    <p:sldLayoutId id="2147483677" r:id="rId8"/>
    <p:sldLayoutId id="2147483671" r:id="rId9"/>
    <p:sldLayoutId id="2147483678" r:id="rId10"/>
    <p:sldLayoutId id="214748367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baseline="0">
          <a:solidFill>
            <a:schemeClr val="tx1"/>
          </a:solidFill>
          <a:latin typeface="Calibri" panose="020F050202020403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baseline="0">
          <a:solidFill>
            <a:schemeClr val="tx1"/>
          </a:solidFill>
          <a:latin typeface="Calibri" panose="020F050202020403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baseline="0">
          <a:solidFill>
            <a:schemeClr val="tx1"/>
          </a:solidFill>
          <a:latin typeface="Calibri" panose="020F050202020403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Calibri" panose="020F050202020403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Calibri" panose="020F050202020403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0.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1.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1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1.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1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1.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11.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8.xml"/><Relationship Id="rId1" Type="http://schemas.openxmlformats.org/officeDocument/2006/relationships/slideLayout" Target="../slideLayouts/slideLayout11.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9.xml"/><Relationship Id="rId1" Type="http://schemas.openxmlformats.org/officeDocument/2006/relationships/slideLayout" Target="../slideLayouts/slideLayout11.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0.xml"/><Relationship Id="rId1" Type="http://schemas.openxmlformats.org/officeDocument/2006/relationships/slideLayout" Target="../slideLayouts/slideLayout11.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1.xml"/><Relationship Id="rId1" Type="http://schemas.openxmlformats.org/officeDocument/2006/relationships/slideLayout" Target="../slideLayouts/slideLayout11.xml"/></Relationships>
</file>

<file path=ppt/slides/_rels/slide1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2.xml"/><Relationship Id="rId1" Type="http://schemas.openxmlformats.org/officeDocument/2006/relationships/slideLayout" Target="../slideLayouts/slideLayout11.xml"/></Relationships>
</file>

<file path=ppt/slides/_rels/slide1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3.xml"/><Relationship Id="rId1" Type="http://schemas.openxmlformats.org/officeDocument/2006/relationships/slideLayout" Target="../slideLayouts/slideLayout11.xml"/></Relationships>
</file>

<file path=ppt/slides/_rels/slide1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4.xml"/><Relationship Id="rId1" Type="http://schemas.openxmlformats.org/officeDocument/2006/relationships/slideLayout" Target="../slideLayouts/slideLayout11.xml"/></Relationships>
</file>

<file path=ppt/slides/_rels/slide1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5.xml"/><Relationship Id="rId1" Type="http://schemas.openxmlformats.org/officeDocument/2006/relationships/slideLayout" Target="../slideLayouts/slideLayout1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1.xml"/></Relationships>
</file>

<file path=ppt/slides/_rels/slide2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21.xml"/><Relationship Id="rId1" Type="http://schemas.openxmlformats.org/officeDocument/2006/relationships/slideLayout" Target="../slideLayouts/slideLayout11.xml"/></Relationships>
</file>

<file path=ppt/slides/_rels/slide2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22.xml"/><Relationship Id="rId1" Type="http://schemas.openxmlformats.org/officeDocument/2006/relationships/slideLayout" Target="../slideLayouts/slideLayout1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8.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1.xml"/></Relationships>
</file>

<file path=ppt/slides/_rels/slide2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27.xml"/><Relationship Id="rId1" Type="http://schemas.openxmlformats.org/officeDocument/2006/relationships/slideLayout" Target="../slideLayouts/slideLayout11.xml"/></Relationships>
</file>

<file path=ppt/slides/_rels/slide28.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8.xml"/><Relationship Id="rId1" Type="http://schemas.openxmlformats.org/officeDocument/2006/relationships/slideLayout" Target="../slideLayouts/slideLayout1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1.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1.xml"/></Relationships>
</file>

<file path=ppt/slides/_rels/slide31.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31.xml"/><Relationship Id="rId1" Type="http://schemas.openxmlformats.org/officeDocument/2006/relationships/slideLayout" Target="../slideLayouts/slideLayout11.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1.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1.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1.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1.xml"/></Relationships>
</file>

<file path=ppt/slides/_rels/slide36.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36.xml"/><Relationship Id="rId1" Type="http://schemas.openxmlformats.org/officeDocument/2006/relationships/slideLayout" Target="../slideLayouts/slideLayout11.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8.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11.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11.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11.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11.xml"/></Relationships>
</file>

<file path=ppt/slides/_rels/slide42.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42.xml"/><Relationship Id="rId1" Type="http://schemas.openxmlformats.org/officeDocument/2006/relationships/slideLayout" Target="../slideLayouts/slideLayout11.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11.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11.xml"/></Relationships>
</file>

<file path=ppt/slides/_rels/slide45.xml.rels><?xml version="1.0" encoding="UTF-8" standalone="yes"?>
<Relationships xmlns="http://schemas.openxmlformats.org/package/2006/relationships"><Relationship Id="rId8" Type="http://schemas.openxmlformats.org/officeDocument/2006/relationships/diagramColors" Target="../diagrams/colors5.xml"/><Relationship Id="rId3" Type="http://schemas.openxmlformats.org/officeDocument/2006/relationships/image" Target="../media/image17.png"/><Relationship Id="rId7" Type="http://schemas.openxmlformats.org/officeDocument/2006/relationships/diagramQuickStyle" Target="../diagrams/quickStyle5.xml"/><Relationship Id="rId2" Type="http://schemas.openxmlformats.org/officeDocument/2006/relationships/notesSlide" Target="../notesSlides/notesSlide45.xml"/><Relationship Id="rId1" Type="http://schemas.openxmlformats.org/officeDocument/2006/relationships/slideLayout" Target="../slideLayouts/slideLayout11.xml"/><Relationship Id="rId6" Type="http://schemas.openxmlformats.org/officeDocument/2006/relationships/diagramLayout" Target="../diagrams/layout5.xml"/><Relationship Id="rId5" Type="http://schemas.openxmlformats.org/officeDocument/2006/relationships/diagramData" Target="../diagrams/data5.xml"/><Relationship Id="rId4" Type="http://schemas.openxmlformats.org/officeDocument/2006/relationships/image" Target="../media/image18.svg"/><Relationship Id="rId9" Type="http://schemas.microsoft.com/office/2007/relationships/diagramDrawing" Target="../diagrams/drawing5.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11.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11.xml"/></Relationships>
</file>

<file path=ppt/slides/_rels/slide48.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48.xml"/><Relationship Id="rId1" Type="http://schemas.openxmlformats.org/officeDocument/2006/relationships/slideLayout" Target="../slideLayouts/slideLayout11.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11.xml"/></Relationships>
</file>

<file path=ppt/slides/_rels/slide5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50.xml"/><Relationship Id="rId1" Type="http://schemas.openxmlformats.org/officeDocument/2006/relationships/slideLayout" Target="../slideLayouts/slideLayout11.xml"/></Relationships>
</file>

<file path=ppt/slides/_rels/slide51.xml.rels><?xml version="1.0" encoding="UTF-8" standalone="yes"?>
<Relationships xmlns="http://schemas.openxmlformats.org/package/2006/relationships"><Relationship Id="rId8" Type="http://schemas.openxmlformats.org/officeDocument/2006/relationships/image" Target="../media/image26.svg"/><Relationship Id="rId3" Type="http://schemas.openxmlformats.org/officeDocument/2006/relationships/image" Target="../media/image21.png"/><Relationship Id="rId7" Type="http://schemas.openxmlformats.org/officeDocument/2006/relationships/image" Target="../media/image25.png"/><Relationship Id="rId12" Type="http://schemas.openxmlformats.org/officeDocument/2006/relationships/image" Target="../media/image30.svg"/><Relationship Id="rId2" Type="http://schemas.openxmlformats.org/officeDocument/2006/relationships/notesSlide" Target="../notesSlides/notesSlide51.xml"/><Relationship Id="rId1" Type="http://schemas.openxmlformats.org/officeDocument/2006/relationships/slideLayout" Target="../slideLayouts/slideLayout11.xml"/><Relationship Id="rId6" Type="http://schemas.openxmlformats.org/officeDocument/2006/relationships/image" Target="../media/image24.svg"/><Relationship Id="rId11" Type="http://schemas.openxmlformats.org/officeDocument/2006/relationships/image" Target="../media/image29.png"/><Relationship Id="rId5" Type="http://schemas.openxmlformats.org/officeDocument/2006/relationships/image" Target="../media/image23.png"/><Relationship Id="rId10" Type="http://schemas.openxmlformats.org/officeDocument/2006/relationships/image" Target="../media/image28.svg"/><Relationship Id="rId4" Type="http://schemas.openxmlformats.org/officeDocument/2006/relationships/image" Target="../media/image22.svg"/><Relationship Id="rId9" Type="http://schemas.openxmlformats.org/officeDocument/2006/relationships/image" Target="../media/image27.png"/></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11.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11.xml"/></Relationships>
</file>

<file path=ppt/slides/_rels/slide54.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54.xml"/><Relationship Id="rId1" Type="http://schemas.openxmlformats.org/officeDocument/2006/relationships/slideLayout" Target="../slideLayouts/slideLayout11.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11.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11.xml"/></Relationships>
</file>

<file path=ppt/slides/_rels/slide57.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57.xml"/><Relationship Id="rId1" Type="http://schemas.openxmlformats.org/officeDocument/2006/relationships/slideLayout" Target="../slideLayouts/slideLayout11.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8.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11.xml"/></Relationships>
</file>

<file path=ppt/slides/_rels/slide6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60.xml"/><Relationship Id="rId1" Type="http://schemas.openxmlformats.org/officeDocument/2006/relationships/slideLayout" Target="../slideLayouts/slideLayout11.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234355" y="2228592"/>
            <a:ext cx="8750206" cy="3662541"/>
          </a:xfrm>
          <a:prstGeom prst="rect">
            <a:avLst/>
          </a:prstGeom>
          <a:ln>
            <a:noFill/>
          </a:ln>
        </p:spPr>
        <p:txBody>
          <a:bodyPr wrap="square">
            <a:spAutoFit/>
          </a:bodyPr>
          <a:lstStyle/>
          <a:p>
            <a:pPr marL="0" indent="0" algn="ctr">
              <a:buFont typeface="Arial" charset="0"/>
              <a:buNone/>
              <a:defRPr/>
            </a:pPr>
            <a:r>
              <a:rPr lang="es-ES" sz="3600" b="1" dirty="0"/>
              <a:t>Sesión 3.x </a:t>
            </a:r>
          </a:p>
          <a:p>
            <a:pPr marL="0" indent="0" algn="ctr">
              <a:buFont typeface="Arial" charset="0"/>
              <a:buNone/>
              <a:defRPr/>
            </a:pPr>
            <a:r>
              <a:rPr lang="es-ES" sz="3600" b="1" dirty="0"/>
              <a:t>Conceptos básicos sobre la cooperación internacional</a:t>
            </a:r>
          </a:p>
          <a:p>
            <a:pPr marL="0" indent="0" algn="ctr">
              <a:buFont typeface="Arial" charset="0"/>
              <a:buNone/>
              <a:defRPr/>
            </a:pPr>
            <a:endParaRPr lang="es-ES" sz="1200" b="1" dirty="0">
              <a:ea typeface="MS PGothic" panose="020B0600070205080204" pitchFamily="34" charset="-128"/>
            </a:endParaRPr>
          </a:p>
          <a:p>
            <a:pPr marL="0" indent="0" algn="ctr">
              <a:buFont typeface="Arial" charset="0"/>
              <a:buNone/>
              <a:defRPr/>
            </a:pPr>
            <a:endParaRPr lang="es-ES" sz="1200" b="1" dirty="0">
              <a:ea typeface="MS PGothic" panose="020B0600070205080204" pitchFamily="34" charset="-128"/>
            </a:endParaRPr>
          </a:p>
          <a:p>
            <a:pPr marL="0" indent="0" algn="ctr">
              <a:buFont typeface="Arial" charset="0"/>
              <a:buNone/>
              <a:defRPr/>
            </a:pPr>
            <a:endParaRPr lang="es-ES" sz="1200" b="1" dirty="0">
              <a:ea typeface="MS PGothic" panose="020B0600070205080204" pitchFamily="34" charset="-128"/>
            </a:endParaRPr>
          </a:p>
          <a:p>
            <a:pPr algn="ctr">
              <a:spcBef>
                <a:spcPct val="0"/>
              </a:spcBef>
            </a:pPr>
            <a:r>
              <a:rPr lang="es-ES" altLang="en-US" b="1" dirty="0"/>
              <a:t>Xxxxx XXXXXXXX</a:t>
            </a:r>
          </a:p>
          <a:p>
            <a:pPr algn="ctr">
              <a:spcBef>
                <a:spcPct val="0"/>
              </a:spcBef>
            </a:pPr>
            <a:endParaRPr lang="es-ES" altLang="en-US" sz="800" dirty="0"/>
          </a:p>
          <a:p>
            <a:pPr algn="ctr">
              <a:spcBef>
                <a:spcPct val="0"/>
              </a:spcBef>
            </a:pPr>
            <a:r>
              <a:rPr lang="es-ES" altLang="en-US" sz="1400" i="1" dirty="0"/>
              <a:t>Consejo de Europa</a:t>
            </a:r>
          </a:p>
          <a:p>
            <a:pPr algn="ctr">
              <a:spcBef>
                <a:spcPct val="0"/>
              </a:spcBef>
            </a:pPr>
            <a:endParaRPr lang="es-ES" altLang="en-US" sz="1400" b="1" dirty="0">
              <a:solidFill>
                <a:srgbClr val="2F618F"/>
              </a:solidFill>
            </a:endParaRPr>
          </a:p>
          <a:p>
            <a:pPr algn="ctr">
              <a:spcBef>
                <a:spcPct val="0"/>
              </a:spcBef>
            </a:pPr>
            <a:r>
              <a:rPr lang="es-ES" altLang="en-US" sz="1200" b="1" dirty="0">
                <a:solidFill>
                  <a:srgbClr val="2F618F"/>
                </a:solidFill>
              </a:rPr>
              <a:t>correo electrónico</a:t>
            </a:r>
          </a:p>
          <a:p>
            <a:pPr algn="ctr">
              <a:spcBef>
                <a:spcPct val="0"/>
              </a:spcBef>
            </a:pPr>
            <a:endParaRPr lang="es-ES" altLang="en-US" sz="1400" b="1" dirty="0"/>
          </a:p>
          <a:p>
            <a:pPr algn="ctr">
              <a:spcBef>
                <a:spcPct val="0"/>
              </a:spcBef>
            </a:pPr>
            <a:endParaRPr lang="es-ES" altLang="en-US" sz="1400" b="1" dirty="0"/>
          </a:p>
          <a:p>
            <a:pPr algn="ctr">
              <a:spcBef>
                <a:spcPct val="0"/>
              </a:spcBef>
            </a:pPr>
            <a:endParaRPr lang="es-ES" altLang="en-US" sz="1400" b="1" dirty="0"/>
          </a:p>
          <a:p>
            <a:pPr algn="ctr">
              <a:spcBef>
                <a:spcPct val="0"/>
              </a:spcBef>
            </a:pPr>
            <a:r>
              <a:rPr lang="es-ES" altLang="en-US" sz="1600" b="1" dirty="0"/>
              <a:t>DD Mes AAAA</a:t>
            </a:r>
          </a:p>
        </p:txBody>
      </p:sp>
      <p:sp>
        <p:nvSpPr>
          <p:cNvPr id="20" name="TextBox 13">
            <a:extLst>
              <a:ext uri="{FF2B5EF4-FFF2-40B4-BE49-F238E27FC236}">
                <a16:creationId xmlns:a16="http://schemas.microsoft.com/office/drawing/2014/main" id="{E9D04F56-8666-F64D-B157-6DE9DDF12FF0}"/>
              </a:ext>
            </a:extLst>
          </p:cNvPr>
          <p:cNvSpPr txBox="1">
            <a:spLocks noChangeArrowheads="1"/>
          </p:cNvSpPr>
          <p:nvPr/>
        </p:nvSpPr>
        <p:spPr bwMode="auto">
          <a:xfrm>
            <a:off x="1278836" y="-11113"/>
            <a:ext cx="3817937"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sr-Latn-CS" altLang="en-US" sz="1400" dirty="0">
              <a:solidFill>
                <a:schemeClr val="bg1"/>
              </a:solidFill>
              <a:ea typeface="MS PGothic" panose="020B0600070205080204" pitchFamily="34" charset="-128"/>
            </a:endParaRPr>
          </a:p>
          <a:p>
            <a:pPr eaLnBrk="1" hangingPunct="1">
              <a:spcBef>
                <a:spcPct val="0"/>
              </a:spcBef>
              <a:buFontTx/>
              <a:buNone/>
            </a:pPr>
            <a:endParaRPr lang="sr-Latn-CS" altLang="en-US" sz="1600" b="1" dirty="0">
              <a:solidFill>
                <a:schemeClr val="bg1"/>
              </a:solidFill>
              <a:latin typeface="Arial Narrow" panose="020B0604020202020204" pitchFamily="34" charset="0"/>
              <a:ea typeface="MS PGothic" panose="020B0600070205080204" pitchFamily="34" charset="-128"/>
            </a:endParaRPr>
          </a:p>
        </p:txBody>
      </p:sp>
      <p:pic>
        <p:nvPicPr>
          <p:cNvPr id="21" name="Picture 8" descr="http://www.coe.int/documents/16695/995226/Funded+EU%2BCOE+-+Implemented+COE+dark+background.png/643b8f9d-517b-4fad-82f4-488bde2625b0?t=1375371137000?t=1375371137000">
            <a:extLst>
              <a:ext uri="{FF2B5EF4-FFF2-40B4-BE49-F238E27FC236}">
                <a16:creationId xmlns:a16="http://schemas.microsoft.com/office/drawing/2014/main" id="{5F39A16C-F9D3-2A4D-98FE-6E0DFED1E2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96748" y="211138"/>
            <a:ext cx="4087813" cy="71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2">
            <a:extLst>
              <a:ext uri="{FF2B5EF4-FFF2-40B4-BE49-F238E27FC236}">
                <a16:creationId xmlns:a16="http://schemas.microsoft.com/office/drawing/2014/main" id="{29075054-C764-4888-9887-6C6C44EF71CA}"/>
              </a:ext>
            </a:extLst>
          </p:cNvPr>
          <p:cNvSpPr>
            <a:spLocks noChangeArrowheads="1"/>
          </p:cNvSpPr>
          <p:nvPr/>
        </p:nvSpPr>
        <p:spPr bwMode="auto">
          <a:xfrm>
            <a:off x="365125" y="1177588"/>
            <a:ext cx="859948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tabLst>
                <a:tab pos="2066925" algn="l"/>
              </a:tabLst>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tabLst>
                <a:tab pos="2066925" algn="l"/>
              </a:tabLst>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tabLst>
                <a:tab pos="2066925" algn="l"/>
              </a:tabLst>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9pPr>
          </a:lstStyle>
          <a:p>
            <a:pPr algn="ctr" eaLnBrk="1" hangingPunct="1">
              <a:spcBef>
                <a:spcPct val="0"/>
              </a:spcBef>
              <a:buFontTx/>
              <a:buNone/>
            </a:pPr>
            <a:r>
              <a:rPr lang="es-ES" altLang="en-US" sz="1600" b="1" dirty="0">
                <a:latin typeface="+mn-lt"/>
              </a:rPr>
              <a:t>Curso introductorio de formación judicial sobre ciberdelincuencia y pruebas electrónicas</a:t>
            </a:r>
            <a:endParaRPr lang="es-ES" altLang="en-US" sz="1600" i="1" dirty="0">
              <a:latin typeface="+mn-lt"/>
            </a:endParaRPr>
          </a:p>
        </p:txBody>
      </p:sp>
      <p:sp>
        <p:nvSpPr>
          <p:cNvPr id="17" name="Slide Number Placeholder 1">
            <a:extLst>
              <a:ext uri="{FF2B5EF4-FFF2-40B4-BE49-F238E27FC236}">
                <a16:creationId xmlns:a16="http://schemas.microsoft.com/office/drawing/2014/main" id="{6D84966C-22BC-4590-97F4-6937886B25E6}"/>
              </a:ext>
            </a:extLst>
          </p:cNvPr>
          <p:cNvSpPr>
            <a:spLocks noGrp="1"/>
          </p:cNvSpPr>
          <p:nvPr>
            <p:ph type="sldNum" sz="quarter" idx="12"/>
          </p:nvPr>
        </p:nvSpPr>
        <p:spPr>
          <a:xfrm>
            <a:off x="7086600" y="6588125"/>
            <a:ext cx="2057400" cy="285810"/>
          </a:xfrm>
        </p:spPr>
        <p:txBody>
          <a:bodyPr/>
          <a:lstStyle/>
          <a:p>
            <a:fld id="{B517EF97-6CC0-48A9-BC0E-433EC7B55211}" type="slidenum">
              <a:rPr lang="en-GB" smtClean="0"/>
              <a:pPr/>
              <a:t>1</a:t>
            </a:fld>
            <a:endParaRPr lang="es-ES" dirty="0"/>
          </a:p>
        </p:txBody>
      </p:sp>
    </p:spTree>
    <p:extLst>
      <p:ext uri="{BB962C8B-B14F-4D97-AF65-F5344CB8AC3E}">
        <p14:creationId xmlns:p14="http://schemas.microsoft.com/office/powerpoint/2010/main" val="64232881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B517EF97-6CC0-48A9-BC0E-433EC7B55211}" type="slidenum">
              <a:rPr lang="en-GB" smtClean="0"/>
              <a:pPr/>
              <a:t>2</a:t>
            </a:fld>
            <a:endParaRPr lang="es-ES" dirty="0"/>
          </a:p>
        </p:txBody>
      </p:sp>
      <p:sp>
        <p:nvSpPr>
          <p:cNvPr id="14"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15" name="Rectangle 14"/>
          <p:cNvSpPr/>
          <p:nvPr/>
        </p:nvSpPr>
        <p:spPr>
          <a:xfrm>
            <a:off x="1409350" y="106467"/>
            <a:ext cx="7734650" cy="921588"/>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s-ES" sz="3200" dirty="0">
                <a:solidFill>
                  <a:schemeClr val="bg1"/>
                </a:solidFill>
                <a:latin typeface="Verdana" charset="0"/>
              </a:rPr>
              <a:t>Contenido de la sesión</a:t>
            </a:r>
            <a:endParaRPr lang="es-ES" sz="2000" dirty="0">
              <a:solidFill>
                <a:schemeClr val="bg1"/>
              </a:solidFill>
              <a:latin typeface="Verdana" charset="0"/>
              <a:cs typeface="Verdana" charset="0"/>
            </a:endParaRPr>
          </a:p>
        </p:txBody>
      </p:sp>
      <p:sp>
        <p:nvSpPr>
          <p:cNvPr id="5" name="Rectangle 4">
            <a:extLst>
              <a:ext uri="{FF2B5EF4-FFF2-40B4-BE49-F238E27FC236}">
                <a16:creationId xmlns:a16="http://schemas.microsoft.com/office/drawing/2014/main" id="{7FA81925-418B-D44C-9255-2AEBBFBC0ADA}"/>
              </a:ext>
            </a:extLst>
          </p:cNvPr>
          <p:cNvSpPr/>
          <p:nvPr/>
        </p:nvSpPr>
        <p:spPr>
          <a:xfrm>
            <a:off x="518376" y="1413419"/>
            <a:ext cx="8369591" cy="4237442"/>
          </a:xfrm>
          <a:prstGeom prst="rect">
            <a:avLst/>
          </a:prstGeom>
        </p:spPr>
        <p:txBody>
          <a:bodyPr wrap="square">
            <a:spAutoFit/>
          </a:bodyPr>
          <a:lstStyle/>
          <a:p>
            <a:pPr marL="457200" indent="-457200" eaLnBrk="1" hangingPunct="1">
              <a:lnSpc>
                <a:spcPct val="80000"/>
              </a:lnSpc>
              <a:buFont typeface="+mj-lt"/>
              <a:buAutoNum type="arabicPeriod"/>
            </a:pPr>
            <a:r>
              <a:rPr lang="es-ES" sz="2800" dirty="0"/>
              <a:t>Dimensión internacional de la ciberdelincuencia</a:t>
            </a:r>
          </a:p>
          <a:p>
            <a:pPr marL="457200" indent="-457200" eaLnBrk="1" hangingPunct="1">
              <a:lnSpc>
                <a:spcPct val="80000"/>
              </a:lnSpc>
              <a:buFont typeface="+mj-lt"/>
              <a:buAutoNum type="arabicPeriod"/>
            </a:pPr>
            <a:endParaRPr lang="es-ES" sz="2800" dirty="0"/>
          </a:p>
          <a:p>
            <a:pPr marL="457200" indent="-457200" eaLnBrk="1" hangingPunct="1">
              <a:lnSpc>
                <a:spcPct val="80000"/>
              </a:lnSpc>
              <a:buFont typeface="+mj-lt"/>
              <a:buAutoNum type="arabicPeriod"/>
            </a:pPr>
            <a:r>
              <a:rPr lang="es-ES" sz="2800" dirty="0"/>
              <a:t>Convenio de Budapest sobre la Ciberdelincuencia y herramientas de cooperación internacional</a:t>
            </a:r>
          </a:p>
          <a:p>
            <a:pPr marL="457200" indent="-457200" eaLnBrk="1" hangingPunct="1">
              <a:lnSpc>
                <a:spcPct val="80000"/>
              </a:lnSpc>
              <a:buFont typeface="+mj-lt"/>
              <a:buAutoNum type="arabicPeriod"/>
            </a:pPr>
            <a:endParaRPr lang="es-ES" sz="2800" dirty="0"/>
          </a:p>
          <a:p>
            <a:pPr marL="457200" indent="-457200">
              <a:lnSpc>
                <a:spcPct val="80000"/>
              </a:lnSpc>
              <a:buFont typeface="+mj-lt"/>
              <a:buAutoNum type="arabicPeriod"/>
            </a:pPr>
            <a:r>
              <a:rPr lang="es-ES" sz="2800" dirty="0"/>
              <a:t>Artículos generales del Convenio sobre la Ciberdelincuencia del Consejo de Europa relativos a la asistencia jurídica mutua</a:t>
            </a:r>
          </a:p>
          <a:p>
            <a:pPr marL="457200" indent="-457200">
              <a:lnSpc>
                <a:spcPct val="80000"/>
              </a:lnSpc>
              <a:buFont typeface="+mj-lt"/>
              <a:buAutoNum type="arabicPeriod"/>
            </a:pPr>
            <a:endParaRPr lang="es-ES" sz="2800" dirty="0">
              <a:ea typeface="ＭＳ Ｐゴシック" charset="0"/>
            </a:endParaRPr>
          </a:p>
          <a:p>
            <a:pPr marL="457200" indent="-457200">
              <a:lnSpc>
                <a:spcPct val="80000"/>
              </a:lnSpc>
              <a:buFont typeface="+mj-lt"/>
              <a:buAutoNum type="arabicPeriod"/>
            </a:pPr>
            <a:r>
              <a:rPr lang="es-ES" sz="2800" dirty="0"/>
              <a:t>Artículos específicos del Convenio sobre la Ciberdelincuencia del Consejo de Europa relativos a la asistencia jurídica mutua</a:t>
            </a:r>
            <a:endParaRPr lang="es-ES" sz="2800" b="1" dirty="0">
              <a:ea typeface="ＭＳ Ｐゴシック" charset="0"/>
              <a:cs typeface="ＭＳ Ｐゴシック" charset="0"/>
            </a:endParaRPr>
          </a:p>
          <a:p>
            <a:pPr marL="457200" indent="-457200">
              <a:lnSpc>
                <a:spcPct val="80000"/>
              </a:lnSpc>
              <a:buFont typeface="+mj-lt"/>
              <a:buAutoNum type="arabicPeriod"/>
            </a:pPr>
            <a:endParaRPr lang="es-ES" sz="2800" dirty="0"/>
          </a:p>
          <a:p>
            <a:pPr marL="457200" indent="-457200">
              <a:lnSpc>
                <a:spcPct val="80000"/>
              </a:lnSpc>
              <a:buFont typeface="+mj-lt"/>
              <a:buAutoNum type="arabicPeriod"/>
            </a:pPr>
            <a:r>
              <a:rPr lang="es-ES" sz="2800" dirty="0"/>
              <a:t>Resumen</a:t>
            </a:r>
            <a:endParaRPr lang="es-ES" sz="2800" b="1" dirty="0">
              <a:ea typeface="ＭＳ Ｐゴシック" charset="0"/>
              <a:cs typeface="ＭＳ Ｐゴシック" charset="0"/>
            </a:endParaRPr>
          </a:p>
        </p:txBody>
      </p:sp>
      <p:sp>
        <p:nvSpPr>
          <p:cNvPr id="6" name="Rectangle 5">
            <a:extLst>
              <a:ext uri="{FF2B5EF4-FFF2-40B4-BE49-F238E27FC236}">
                <a16:creationId xmlns:a16="http://schemas.microsoft.com/office/drawing/2014/main" id="{EA3FFC4F-A0C7-6241-A6A3-D4D1CB58E595}"/>
              </a:ext>
            </a:extLst>
          </p:cNvPr>
          <p:cNvSpPr/>
          <p:nvPr/>
        </p:nvSpPr>
        <p:spPr>
          <a:xfrm>
            <a:off x="4450456" y="1043731"/>
            <a:ext cx="4572000" cy="584775"/>
          </a:xfrm>
          <a:prstGeom prst="rect">
            <a:avLst/>
          </a:prstGeom>
        </p:spPr>
        <p:txBody>
          <a:bodyPr>
            <a:spAutoFit/>
          </a:bodyPr>
          <a:lstStyle/>
          <a:p>
            <a:pPr marL="0" indent="0" eaLnBrk="1" hangingPunct="1">
              <a:lnSpc>
                <a:spcPct val="80000"/>
              </a:lnSpc>
              <a:buNone/>
            </a:pPr>
            <a:endParaRPr lang="en-GB" sz="2000" dirty="0"/>
          </a:p>
          <a:p>
            <a:pPr marL="342900" indent="-342900" eaLnBrk="1" hangingPunct="1">
              <a:lnSpc>
                <a:spcPct val="80000"/>
              </a:lnSpc>
              <a:buFont typeface="Wingdings" pitchFamily="2" charset="2"/>
              <a:buChar char="Ø"/>
            </a:pPr>
            <a:endParaRPr lang="en-US" sz="2000" i="1" dirty="0"/>
          </a:p>
        </p:txBody>
      </p:sp>
    </p:spTree>
    <p:extLst>
      <p:ext uri="{BB962C8B-B14F-4D97-AF65-F5344CB8AC3E}">
        <p14:creationId xmlns:p14="http://schemas.microsoft.com/office/powerpoint/2010/main" val="229725584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B517EF97-6CC0-48A9-BC0E-433EC7B55211}" type="slidenum">
              <a:rPr lang="en-GB" smtClean="0"/>
              <a:pPr/>
              <a:t>3</a:t>
            </a:fld>
            <a:endParaRPr lang="es-ES" dirty="0"/>
          </a:p>
        </p:txBody>
      </p:sp>
      <p:sp>
        <p:nvSpPr>
          <p:cNvPr id="14"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15" name="Rectangle 14"/>
          <p:cNvSpPr/>
          <p:nvPr/>
        </p:nvSpPr>
        <p:spPr>
          <a:xfrm>
            <a:off x="1402080" y="82052"/>
            <a:ext cx="7741920" cy="710428"/>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s-ES" sz="3200" dirty="0">
                <a:latin typeface="Verdana" panose="020B0604030504040204" pitchFamily="34" charset="0"/>
              </a:rPr>
              <a:t>Objetivos de la sesión</a:t>
            </a:r>
          </a:p>
        </p:txBody>
      </p:sp>
      <p:sp>
        <p:nvSpPr>
          <p:cNvPr id="5" name="Rectangle 4">
            <a:extLst>
              <a:ext uri="{FF2B5EF4-FFF2-40B4-BE49-F238E27FC236}">
                <a16:creationId xmlns:a16="http://schemas.microsoft.com/office/drawing/2014/main" id="{7FA81925-418B-D44C-9255-2AEBBFBC0ADA}"/>
              </a:ext>
            </a:extLst>
          </p:cNvPr>
          <p:cNvSpPr/>
          <p:nvPr/>
        </p:nvSpPr>
        <p:spPr>
          <a:xfrm>
            <a:off x="106706" y="1327587"/>
            <a:ext cx="6222974" cy="5122621"/>
          </a:xfrm>
          <a:prstGeom prst="rect">
            <a:avLst/>
          </a:prstGeom>
        </p:spPr>
        <p:txBody>
          <a:bodyPr wrap="square">
            <a:spAutoFit/>
          </a:bodyPr>
          <a:lstStyle/>
          <a:p>
            <a:pPr marL="342900" indent="-342900">
              <a:lnSpc>
                <a:spcPct val="80000"/>
              </a:lnSpc>
              <a:buFont typeface="Arial" panose="020B0604020202020204" pitchFamily="34" charset="0"/>
              <a:buChar char="•"/>
            </a:pPr>
            <a:r>
              <a:rPr lang="es-ES" sz="2400" dirty="0"/>
              <a:t>Comprender la dimensión mundial de Internet y la dimensión internacional de la ciberdelincuencia</a:t>
            </a:r>
          </a:p>
          <a:p>
            <a:pPr marL="342900" indent="-342900">
              <a:lnSpc>
                <a:spcPct val="80000"/>
              </a:lnSpc>
              <a:buFont typeface="Arial" panose="020B0604020202020204" pitchFamily="34" charset="0"/>
              <a:buChar char="•"/>
            </a:pPr>
            <a:endParaRPr lang="es-ES" sz="2400" dirty="0"/>
          </a:p>
          <a:p>
            <a:pPr marL="342900" indent="-342900">
              <a:lnSpc>
                <a:spcPct val="80000"/>
              </a:lnSpc>
              <a:buFont typeface="Arial" panose="020B0604020202020204" pitchFamily="34" charset="0"/>
              <a:buChar char="•"/>
            </a:pPr>
            <a:r>
              <a:rPr lang="es-ES" sz="2400" dirty="0"/>
              <a:t>Comprender los desafíos de la ciberdelincuencia en el entorno internacional</a:t>
            </a:r>
          </a:p>
          <a:p>
            <a:pPr marL="342900" indent="-342900">
              <a:lnSpc>
                <a:spcPct val="80000"/>
              </a:lnSpc>
              <a:buFont typeface="Arial" panose="020B0604020202020204" pitchFamily="34" charset="0"/>
              <a:buChar char="•"/>
            </a:pPr>
            <a:endParaRPr lang="es-ES" sz="2400" dirty="0"/>
          </a:p>
          <a:p>
            <a:pPr marL="342900" indent="-342900">
              <a:lnSpc>
                <a:spcPct val="80000"/>
              </a:lnSpc>
              <a:buFont typeface="Arial" panose="020B0604020202020204" pitchFamily="34" charset="0"/>
              <a:buChar char="•"/>
            </a:pPr>
            <a:r>
              <a:rPr lang="es-ES" sz="2400" dirty="0"/>
              <a:t>Explicar la importancia de la cooperación internacional y reconocer los instrumentos disponibles para la cooperación internacional en el ámbito de la ciberdelincuencia</a:t>
            </a:r>
          </a:p>
          <a:p>
            <a:pPr marL="342900" indent="-342900">
              <a:lnSpc>
                <a:spcPct val="80000"/>
              </a:lnSpc>
              <a:buFont typeface="Arial" panose="020B0604020202020204" pitchFamily="34" charset="0"/>
              <a:buChar char="•"/>
            </a:pPr>
            <a:endParaRPr lang="es-ES" sz="2400" dirty="0"/>
          </a:p>
          <a:p>
            <a:pPr marL="342900" indent="-342900">
              <a:lnSpc>
                <a:spcPct val="80000"/>
              </a:lnSpc>
              <a:buFont typeface="Arial" panose="020B0604020202020204" pitchFamily="34" charset="0"/>
              <a:buChar char="•"/>
            </a:pPr>
            <a:r>
              <a:rPr lang="es-ES" sz="2400" dirty="0"/>
              <a:t>Discutir el Convenio de Budapest sobre la Ciberdelincuencia e identificar sus principios generales y especiales, así como los artículos relativos a la asistencia jurídica mutua en materia penal</a:t>
            </a:r>
          </a:p>
        </p:txBody>
      </p:sp>
      <p:pic>
        <p:nvPicPr>
          <p:cNvPr id="7" name="Picture 6">
            <a:extLst>
              <a:ext uri="{FF2B5EF4-FFF2-40B4-BE49-F238E27FC236}">
                <a16:creationId xmlns:a16="http://schemas.microsoft.com/office/drawing/2014/main" id="{EF3A38F1-629E-D64F-8FB1-A26347BAB099}"/>
              </a:ext>
            </a:extLst>
          </p:cNvPr>
          <p:cNvPicPr>
            <a:picLocks noChangeAspect="1"/>
          </p:cNvPicPr>
          <p:nvPr/>
        </p:nvPicPr>
        <p:blipFill>
          <a:blip r:embed="rId3"/>
          <a:stretch>
            <a:fillRect/>
          </a:stretch>
        </p:blipFill>
        <p:spPr>
          <a:xfrm>
            <a:off x="6228977" y="2430730"/>
            <a:ext cx="2808317" cy="2150117"/>
          </a:xfrm>
          <a:prstGeom prst="rect">
            <a:avLst/>
          </a:prstGeom>
        </p:spPr>
      </p:pic>
    </p:spTree>
    <p:extLst>
      <p:ext uri="{BB962C8B-B14F-4D97-AF65-F5344CB8AC3E}">
        <p14:creationId xmlns:p14="http://schemas.microsoft.com/office/powerpoint/2010/main" val="130140962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xfrm>
            <a:off x="7010400" y="6590093"/>
            <a:ext cx="2133600" cy="267907"/>
          </a:xfrm>
        </p:spPr>
        <p:txBody>
          <a:bodyPr/>
          <a:lstStyle/>
          <a:p>
            <a:fld id="{B517EF97-6CC0-48A9-BC0E-433EC7B55211}" type="slidenum">
              <a:rPr lang="en-GB" smtClean="0"/>
              <a:pPr/>
              <a:t>4</a:t>
            </a:fld>
            <a:endParaRPr lang="es-ES" dirty="0"/>
          </a:p>
        </p:txBody>
      </p:sp>
      <p:sp>
        <p:nvSpPr>
          <p:cNvPr id="14"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15" name="Rectangle 14"/>
          <p:cNvSpPr/>
          <p:nvPr/>
        </p:nvSpPr>
        <p:spPr>
          <a:xfrm>
            <a:off x="1889760" y="114659"/>
            <a:ext cx="7254240" cy="921588"/>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defRPr/>
            </a:pPr>
            <a:r>
              <a:rPr lang="es-ES" sz="3200" dirty="0">
                <a:latin typeface="Verdana" panose="020B0604030504040204" pitchFamily="34" charset="0"/>
              </a:rPr>
              <a:t>Primera parte</a:t>
            </a:r>
          </a:p>
        </p:txBody>
      </p:sp>
      <p:sp>
        <p:nvSpPr>
          <p:cNvPr id="5" name="Rectangle 4">
            <a:extLst>
              <a:ext uri="{FF2B5EF4-FFF2-40B4-BE49-F238E27FC236}">
                <a16:creationId xmlns:a16="http://schemas.microsoft.com/office/drawing/2014/main" id="{7FA81925-418B-D44C-9255-2AEBBFBC0ADA}"/>
              </a:ext>
            </a:extLst>
          </p:cNvPr>
          <p:cNvSpPr/>
          <p:nvPr/>
        </p:nvSpPr>
        <p:spPr>
          <a:xfrm>
            <a:off x="469146" y="4115732"/>
            <a:ext cx="8933934" cy="496161"/>
          </a:xfrm>
          <a:prstGeom prst="rect">
            <a:avLst/>
          </a:prstGeom>
        </p:spPr>
        <p:txBody>
          <a:bodyPr wrap="square">
            <a:spAutoFit/>
          </a:bodyPr>
          <a:lstStyle/>
          <a:p>
            <a:pPr eaLnBrk="1" hangingPunct="1">
              <a:lnSpc>
                <a:spcPct val="80000"/>
              </a:lnSpc>
            </a:pPr>
            <a:r>
              <a:rPr lang="es-ES" b="1"/>
              <a:t>Dimensión internacional de la ciberdelincuencia</a:t>
            </a:r>
          </a:p>
        </p:txBody>
      </p:sp>
      <p:sp>
        <p:nvSpPr>
          <p:cNvPr id="16" name="Text Placeholder 2">
            <a:extLst>
              <a:ext uri="{FF2B5EF4-FFF2-40B4-BE49-F238E27FC236}">
                <a16:creationId xmlns:a16="http://schemas.microsoft.com/office/drawing/2014/main" id="{E52496FD-2590-461B-B606-089876CCC4C3}"/>
              </a:ext>
            </a:extLst>
          </p:cNvPr>
          <p:cNvSpPr txBox="1">
            <a:spLocks/>
          </p:cNvSpPr>
          <p:nvPr/>
        </p:nvSpPr>
        <p:spPr>
          <a:xfrm>
            <a:off x="469146" y="3765804"/>
            <a:ext cx="7772400" cy="34992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baseline="0">
                <a:solidFill>
                  <a:schemeClr val="tx1"/>
                </a:solidFill>
                <a:latin typeface="Calibri" panose="020F050202020403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baseline="0">
                <a:solidFill>
                  <a:schemeClr val="tx1"/>
                </a:solidFill>
                <a:latin typeface="Calibri" panose="020F050202020403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baseline="0">
                <a:solidFill>
                  <a:schemeClr val="tx1"/>
                </a:solidFill>
                <a:latin typeface="Calibri" panose="020F050202020403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Calibri" panose="020F050202020403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Calibri" panose="020F050202020403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defRPr/>
            </a:pPr>
            <a:r>
              <a:rPr lang="es-ES" sz="2000" dirty="0">
                <a:solidFill>
                  <a:schemeClr val="tx1">
                    <a:tint val="75000"/>
                  </a:schemeClr>
                </a:solidFill>
              </a:rPr>
              <a:t>Conceptos básicos sobre la cooperación internacional</a:t>
            </a:r>
          </a:p>
        </p:txBody>
      </p:sp>
    </p:spTree>
    <p:extLst>
      <p:ext uri="{BB962C8B-B14F-4D97-AF65-F5344CB8AC3E}">
        <p14:creationId xmlns:p14="http://schemas.microsoft.com/office/powerpoint/2010/main" val="27455300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B517EF97-6CC0-48A9-BC0E-433EC7B55211}" type="slidenum">
              <a:rPr lang="en-GB" smtClean="0"/>
              <a:pPr/>
              <a:t>5</a:t>
            </a:fld>
            <a:endParaRPr lang="es-ES" dirty="0"/>
          </a:p>
        </p:txBody>
      </p:sp>
      <p:sp>
        <p:nvSpPr>
          <p:cNvPr id="14"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5" name="Rectangle 4">
            <a:extLst>
              <a:ext uri="{FF2B5EF4-FFF2-40B4-BE49-F238E27FC236}">
                <a16:creationId xmlns:a16="http://schemas.microsoft.com/office/drawing/2014/main" id="{7FA81925-418B-D44C-9255-2AEBBFBC0ADA}"/>
              </a:ext>
            </a:extLst>
          </p:cNvPr>
          <p:cNvSpPr/>
          <p:nvPr/>
        </p:nvSpPr>
        <p:spPr>
          <a:xfrm>
            <a:off x="189475" y="1166842"/>
            <a:ext cx="4572000" cy="4407360"/>
          </a:xfrm>
          <a:prstGeom prst="rect">
            <a:avLst/>
          </a:prstGeom>
        </p:spPr>
        <p:txBody>
          <a:bodyPr>
            <a:spAutoFit/>
          </a:bodyPr>
          <a:lstStyle/>
          <a:p>
            <a:pPr marL="342900" indent="-342900">
              <a:buFont typeface="Arial" panose="020B0604020202020204" pitchFamily="34" charset="0"/>
              <a:buChar char="•"/>
            </a:pPr>
            <a:r>
              <a:rPr lang="es-ES" sz="2200" b="1" dirty="0"/>
              <a:t>Internet está disponible en todo el mundo</a:t>
            </a:r>
            <a:r>
              <a:rPr lang="es-ES" sz="2200" dirty="0"/>
              <a:t>, lo que crea más oportunidades para los delincuentes</a:t>
            </a:r>
            <a:endParaRPr lang="es-ES" sz="2200" b="1" dirty="0"/>
          </a:p>
          <a:p>
            <a:pPr marL="342900" indent="-342900">
              <a:buFont typeface="Arial" panose="020B0604020202020204" pitchFamily="34" charset="0"/>
              <a:buChar char="•"/>
            </a:pPr>
            <a:r>
              <a:rPr lang="es-ES" sz="2200" b="1" dirty="0"/>
              <a:t>es utilizada por casi todo el mundo </a:t>
            </a:r>
            <a:r>
              <a:rPr lang="es-ES" sz="2200" dirty="0"/>
              <a:t>en el planeta y permite cometer delitos a distancia</a:t>
            </a:r>
          </a:p>
          <a:p>
            <a:pPr marL="342900" indent="-342900">
              <a:buFont typeface="Arial" panose="020B0604020202020204" pitchFamily="34" charset="0"/>
              <a:buChar char="•"/>
            </a:pPr>
            <a:r>
              <a:rPr lang="es-ES" sz="2200" b="1" dirty="0"/>
              <a:t>la ciberdelincuencia debe abordarse</a:t>
            </a:r>
            <a:r>
              <a:rPr lang="es-ES" sz="2200" dirty="0"/>
              <a:t> como un fenómeno mundial</a:t>
            </a:r>
          </a:p>
          <a:p>
            <a:pPr marL="342900" indent="-342900">
              <a:buFont typeface="Arial" panose="020B0604020202020204" pitchFamily="34" charset="0"/>
              <a:buChar char="•"/>
            </a:pPr>
            <a:r>
              <a:rPr lang="es-ES" sz="2200" b="1" dirty="0"/>
              <a:t>la dimensión internacional</a:t>
            </a:r>
            <a:r>
              <a:rPr lang="es-ES" sz="2200" dirty="0"/>
              <a:t> es esencial para comprender adecuadamente toda la realidad de la delincuencia informática</a:t>
            </a:r>
          </a:p>
          <a:p>
            <a:pPr marL="0" indent="0" eaLnBrk="1" hangingPunct="1">
              <a:lnSpc>
                <a:spcPct val="80000"/>
              </a:lnSpc>
              <a:buNone/>
            </a:pPr>
            <a:endParaRPr lang="es-ES" sz="2000" dirty="0"/>
          </a:p>
        </p:txBody>
      </p:sp>
      <p:sp>
        <p:nvSpPr>
          <p:cNvPr id="6" name="Rectangle 5">
            <a:extLst>
              <a:ext uri="{FF2B5EF4-FFF2-40B4-BE49-F238E27FC236}">
                <a16:creationId xmlns:a16="http://schemas.microsoft.com/office/drawing/2014/main" id="{AC27F312-0B6C-0449-8FCC-B5B66A2714AD}"/>
              </a:ext>
            </a:extLst>
          </p:cNvPr>
          <p:cNvSpPr/>
          <p:nvPr/>
        </p:nvSpPr>
        <p:spPr>
          <a:xfrm>
            <a:off x="4732127" y="1166842"/>
            <a:ext cx="4572000" cy="2800767"/>
          </a:xfrm>
          <a:prstGeom prst="rect">
            <a:avLst/>
          </a:prstGeom>
        </p:spPr>
        <p:txBody>
          <a:bodyPr>
            <a:spAutoFit/>
          </a:bodyPr>
          <a:lstStyle/>
          <a:p>
            <a:pPr marL="342900" indent="-342900">
              <a:buFont typeface="Arial" panose="020B0604020202020204" pitchFamily="34" charset="0"/>
              <a:buChar char="•"/>
            </a:pPr>
            <a:r>
              <a:rPr lang="es-ES"/>
              <a:t>l</a:t>
            </a:r>
            <a:r>
              <a:rPr lang="es-ES" sz="2200" b="1" dirty="0"/>
              <a:t>a ciberdelincuencia es el más transnacional</a:t>
            </a:r>
            <a:r>
              <a:rPr lang="es-ES" sz="2200" dirty="0"/>
              <a:t> de todos los delitos</a:t>
            </a:r>
          </a:p>
          <a:p>
            <a:pPr marL="342900" indent="-342900">
              <a:buFont typeface="Arial" panose="020B0604020202020204" pitchFamily="34" charset="0"/>
              <a:buChar char="•"/>
            </a:pPr>
            <a:r>
              <a:rPr lang="es-ES" sz="2200" b="1" dirty="0"/>
              <a:t>la investigación de la ciberdelincuencia </a:t>
            </a:r>
            <a:r>
              <a:rPr lang="es-ES" sz="2200" dirty="0"/>
              <a:t>requiere una cooperación internacional eficaz</a:t>
            </a:r>
          </a:p>
          <a:p>
            <a:pPr marL="342900" indent="-342900">
              <a:buFont typeface="Arial" panose="020B0604020202020204" pitchFamily="34" charset="0"/>
              <a:buChar char="•"/>
            </a:pPr>
            <a:r>
              <a:rPr lang="es-ES" sz="2200" b="1" dirty="0"/>
              <a:t>sin esa cooperación</a:t>
            </a:r>
            <a:r>
              <a:rPr lang="es-ES" sz="2200" dirty="0"/>
              <a:t>, es poco probable que las investigaciones tengan éxito</a:t>
            </a:r>
          </a:p>
        </p:txBody>
      </p:sp>
      <p:pic>
        <p:nvPicPr>
          <p:cNvPr id="7" name="Picture 6">
            <a:extLst>
              <a:ext uri="{FF2B5EF4-FFF2-40B4-BE49-F238E27FC236}">
                <a16:creationId xmlns:a16="http://schemas.microsoft.com/office/drawing/2014/main" id="{E6B07E91-28B4-5143-BC17-7E9A52492C6D}"/>
              </a:ext>
            </a:extLst>
          </p:cNvPr>
          <p:cNvPicPr>
            <a:picLocks noChangeAspect="1"/>
          </p:cNvPicPr>
          <p:nvPr/>
        </p:nvPicPr>
        <p:blipFill>
          <a:blip r:embed="rId3"/>
          <a:stretch>
            <a:fillRect/>
          </a:stretch>
        </p:blipFill>
        <p:spPr>
          <a:xfrm>
            <a:off x="5452541" y="4062951"/>
            <a:ext cx="3131171" cy="2354447"/>
          </a:xfrm>
          <a:prstGeom prst="rect">
            <a:avLst/>
          </a:prstGeom>
        </p:spPr>
      </p:pic>
      <p:sp>
        <p:nvSpPr>
          <p:cNvPr id="8" name="Rectangle 7">
            <a:extLst>
              <a:ext uri="{FF2B5EF4-FFF2-40B4-BE49-F238E27FC236}">
                <a16:creationId xmlns:a16="http://schemas.microsoft.com/office/drawing/2014/main" id="{C98CB215-40AC-4077-A880-FD25180A4E5B}"/>
              </a:ext>
            </a:extLst>
          </p:cNvPr>
          <p:cNvSpPr/>
          <p:nvPr/>
        </p:nvSpPr>
        <p:spPr>
          <a:xfrm>
            <a:off x="2011680" y="63359"/>
            <a:ext cx="7132320" cy="921588"/>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s-ES" sz="3200" dirty="0">
                <a:latin typeface="Verdana" panose="020B0604030504040204" pitchFamily="34" charset="0"/>
              </a:rPr>
              <a:t>Dimensión internacional </a:t>
            </a:r>
          </a:p>
          <a:p>
            <a:pPr algn="r"/>
            <a:r>
              <a:rPr lang="es-ES" sz="3200" dirty="0">
                <a:latin typeface="Verdana" panose="020B0604030504040204" pitchFamily="34" charset="0"/>
              </a:rPr>
              <a:t>de la ciberdelincuencia</a:t>
            </a:r>
            <a:endParaRPr lang="es-ES" sz="3200" dirty="0">
              <a:latin typeface="Verdana" panose="020B0604030504040204" pitchFamily="34" charset="0"/>
              <a:ea typeface="Verdana" panose="020B0604030504040204" pitchFamily="34" charset="0"/>
            </a:endParaRPr>
          </a:p>
        </p:txBody>
      </p:sp>
    </p:spTree>
    <p:extLst>
      <p:ext uri="{BB962C8B-B14F-4D97-AF65-F5344CB8AC3E}">
        <p14:creationId xmlns:p14="http://schemas.microsoft.com/office/powerpoint/2010/main" val="40669289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xfrm>
            <a:off x="7010400" y="6583365"/>
            <a:ext cx="2133600" cy="274635"/>
          </a:xfrm>
        </p:spPr>
        <p:txBody>
          <a:bodyPr/>
          <a:lstStyle/>
          <a:p>
            <a:fld id="{B517EF97-6CC0-48A9-BC0E-433EC7B55211}" type="slidenum">
              <a:rPr lang="en-GB" smtClean="0"/>
              <a:pPr/>
              <a:t>6</a:t>
            </a:fld>
            <a:endParaRPr lang="es-ES" dirty="0"/>
          </a:p>
        </p:txBody>
      </p:sp>
      <p:sp>
        <p:nvSpPr>
          <p:cNvPr id="14"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15" name="Rectangle 14"/>
          <p:cNvSpPr/>
          <p:nvPr/>
        </p:nvSpPr>
        <p:spPr>
          <a:xfrm>
            <a:off x="2011680" y="63359"/>
            <a:ext cx="7132320" cy="921588"/>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s-ES" sz="3200" dirty="0">
                <a:latin typeface="Verdana" panose="020B0604030504040204" pitchFamily="34" charset="0"/>
              </a:rPr>
              <a:t>Dimensión internacional </a:t>
            </a:r>
          </a:p>
          <a:p>
            <a:pPr algn="r"/>
            <a:r>
              <a:rPr lang="es-ES" sz="3200" dirty="0">
                <a:latin typeface="Verdana" panose="020B0604030504040204" pitchFamily="34" charset="0"/>
              </a:rPr>
              <a:t>de la ciberdelincuencia</a:t>
            </a:r>
            <a:endParaRPr lang="es-ES" sz="3200" dirty="0">
              <a:latin typeface="Verdana" panose="020B0604030504040204" pitchFamily="34" charset="0"/>
              <a:ea typeface="Verdana" panose="020B0604030504040204" pitchFamily="34" charset="0"/>
            </a:endParaRPr>
          </a:p>
        </p:txBody>
      </p:sp>
      <p:sp>
        <p:nvSpPr>
          <p:cNvPr id="5" name="Rectangle 4">
            <a:extLst>
              <a:ext uri="{FF2B5EF4-FFF2-40B4-BE49-F238E27FC236}">
                <a16:creationId xmlns:a16="http://schemas.microsoft.com/office/drawing/2014/main" id="{7FA81925-418B-D44C-9255-2AEBBFBC0ADA}"/>
              </a:ext>
            </a:extLst>
          </p:cNvPr>
          <p:cNvSpPr/>
          <p:nvPr/>
        </p:nvSpPr>
        <p:spPr>
          <a:xfrm>
            <a:off x="88522" y="2271699"/>
            <a:ext cx="4216192" cy="4185761"/>
          </a:xfrm>
          <a:prstGeom prst="rect">
            <a:avLst/>
          </a:prstGeom>
        </p:spPr>
        <p:txBody>
          <a:bodyPr wrap="square">
            <a:spAutoFit/>
          </a:bodyPr>
          <a:lstStyle/>
          <a:p>
            <a:pPr marL="514350" indent="-514350">
              <a:buAutoNum type="arabicPeriod"/>
            </a:pPr>
            <a:r>
              <a:rPr lang="es-ES" sz="2800" b="1" dirty="0">
                <a:solidFill>
                  <a:srgbClr val="C00000"/>
                </a:solidFill>
              </a:rPr>
              <a:t>La ubicación del delito: ¿dónde se cometió?</a:t>
            </a:r>
          </a:p>
          <a:p>
            <a:pPr marL="514350" indent="-514350">
              <a:buAutoNum type="arabicPeriod"/>
            </a:pPr>
            <a:endParaRPr lang="es-ES" sz="2800" i="1" dirty="0"/>
          </a:p>
          <a:p>
            <a:pPr marL="342900" indent="-342900">
              <a:buFont typeface="Arial" panose="020B0604020202020204" pitchFamily="34" charset="0"/>
              <a:buChar char="•"/>
            </a:pPr>
            <a:r>
              <a:rPr lang="es-ES" sz="2200" dirty="0"/>
              <a:t>¿Qué información o pruebas tenemos sobre el lugar de la autoría?</a:t>
            </a:r>
          </a:p>
          <a:p>
            <a:pPr marL="342900" indent="-342900" algn="just">
              <a:buFont typeface="Arial" panose="020B0604020202020204" pitchFamily="34" charset="0"/>
              <a:buChar char="•"/>
            </a:pPr>
            <a:endParaRPr lang="es-ES" sz="2200" dirty="0"/>
          </a:p>
          <a:p>
            <a:pPr marL="342900" indent="-342900">
              <a:buFont typeface="Arial" panose="020B0604020202020204" pitchFamily="34" charset="0"/>
              <a:buChar char="•"/>
            </a:pPr>
            <a:r>
              <a:rPr lang="es-ES" sz="2200" dirty="0"/>
              <a:t>¿A qué autoridad hay que dirigirse para pedir ayuda y cómo hacerlo?</a:t>
            </a:r>
          </a:p>
        </p:txBody>
      </p:sp>
      <p:sp>
        <p:nvSpPr>
          <p:cNvPr id="7" name="Rectangle 6">
            <a:extLst>
              <a:ext uri="{FF2B5EF4-FFF2-40B4-BE49-F238E27FC236}">
                <a16:creationId xmlns:a16="http://schemas.microsoft.com/office/drawing/2014/main" id="{DBE60575-DD4A-B441-877C-92F4E7FF41F7}"/>
              </a:ext>
            </a:extLst>
          </p:cNvPr>
          <p:cNvSpPr/>
          <p:nvPr/>
        </p:nvSpPr>
        <p:spPr>
          <a:xfrm>
            <a:off x="4839288" y="2271699"/>
            <a:ext cx="4183168" cy="3416320"/>
          </a:xfrm>
          <a:prstGeom prst="rect">
            <a:avLst/>
          </a:prstGeom>
        </p:spPr>
        <p:txBody>
          <a:bodyPr wrap="square">
            <a:spAutoFit/>
          </a:bodyPr>
          <a:lstStyle/>
          <a:p>
            <a:r>
              <a:rPr lang="es-ES" sz="2800" b="1" dirty="0">
                <a:solidFill>
                  <a:srgbClr val="C00000"/>
                </a:solidFill>
              </a:rPr>
              <a:t>2.</a:t>
            </a:r>
            <a:r>
              <a:rPr lang="es-ES"/>
              <a:t> </a:t>
            </a:r>
            <a:r>
              <a:rPr lang="es-ES" sz="2800" b="1" dirty="0">
                <a:solidFill>
                  <a:srgbClr val="C00000"/>
                </a:solidFill>
              </a:rPr>
              <a:t>Jurisdicción: ¿quién va a llevar el caso?</a:t>
            </a:r>
          </a:p>
          <a:p>
            <a:pPr algn="just"/>
            <a:endParaRPr lang="es-ES" sz="2800" i="1" dirty="0"/>
          </a:p>
          <a:p>
            <a:pPr marL="342900" indent="-342900" algn="just">
              <a:buFont typeface="Arial" panose="020B0604020202020204" pitchFamily="34" charset="0"/>
              <a:buChar char="•"/>
            </a:pPr>
            <a:endParaRPr lang="es-ES" sz="2200" dirty="0"/>
          </a:p>
          <a:p>
            <a:pPr marL="342900" indent="-342900" algn="just">
              <a:buFont typeface="Arial" panose="020B0604020202020204" pitchFamily="34" charset="0"/>
              <a:buChar char="•"/>
            </a:pPr>
            <a:r>
              <a:rPr lang="es-ES" sz="2200" dirty="0"/>
              <a:t>¿Quién es la autoridad competente para la investigación/juicio?</a:t>
            </a:r>
          </a:p>
          <a:p>
            <a:pPr marL="342900" indent="-342900" algn="just">
              <a:buFont typeface="Arial" panose="020B0604020202020204" pitchFamily="34" charset="0"/>
              <a:buChar char="•"/>
            </a:pPr>
            <a:endParaRPr lang="es-ES" sz="2200" dirty="0"/>
          </a:p>
          <a:p>
            <a:pPr marL="342900" indent="-342900" algn="just">
              <a:buFont typeface="Arial" panose="020B0604020202020204" pitchFamily="34" charset="0"/>
              <a:buChar char="•"/>
            </a:pPr>
            <a:r>
              <a:rPr lang="es-ES" sz="2200" dirty="0"/>
              <a:t>¿Va a ser necesaria la investigación transfronteriza?</a:t>
            </a:r>
          </a:p>
        </p:txBody>
      </p:sp>
      <p:sp>
        <p:nvSpPr>
          <p:cNvPr id="16" name="Title 1">
            <a:extLst>
              <a:ext uri="{FF2B5EF4-FFF2-40B4-BE49-F238E27FC236}">
                <a16:creationId xmlns:a16="http://schemas.microsoft.com/office/drawing/2014/main" id="{D6858E7F-F8F6-F645-B08A-5A0BB30DDA54}"/>
              </a:ext>
            </a:extLst>
          </p:cNvPr>
          <p:cNvSpPr txBox="1">
            <a:spLocks/>
          </p:cNvSpPr>
          <p:nvPr/>
        </p:nvSpPr>
        <p:spPr>
          <a:xfrm>
            <a:off x="457200" y="1241767"/>
            <a:ext cx="8229600" cy="773112"/>
          </a:xfrm>
          <a:prstGeom prst="rect">
            <a:avLst/>
          </a:prstGeom>
        </p:spPr>
        <p:txBody>
          <a:bodyPr/>
          <a:lstStyle>
            <a:lvl1pPr algn="ctr" defTabSz="457200" rtl="0" eaLnBrk="0" fontAlgn="base" hangingPunct="0">
              <a:spcBef>
                <a:spcPct val="0"/>
              </a:spcBef>
              <a:spcAft>
                <a:spcPct val="0"/>
              </a:spcAft>
              <a:defRPr sz="4400" kern="1200">
                <a:solidFill>
                  <a:schemeClr val="tx1"/>
                </a:solidFill>
                <a:latin typeface="+mj-lt"/>
                <a:ea typeface="ＭＳ Ｐゴシック" pitchFamily="-65" charset="-128"/>
                <a:cs typeface="ＭＳ Ｐゴシック" pitchFamily="-65" charset="-128"/>
              </a:defRPr>
            </a:lvl1pPr>
            <a:lvl2pPr algn="ctr" defTabSz="457200" rtl="0" eaLnBrk="0" fontAlgn="base" hangingPunct="0">
              <a:spcBef>
                <a:spcPct val="0"/>
              </a:spcBef>
              <a:spcAft>
                <a:spcPct val="0"/>
              </a:spcAft>
              <a:defRPr sz="4400">
                <a:solidFill>
                  <a:schemeClr val="tx1"/>
                </a:solidFill>
                <a:latin typeface="Calibri" pitchFamily="34" charset="0"/>
                <a:ea typeface="ＭＳ Ｐゴシック" pitchFamily="-65" charset="-128"/>
                <a:cs typeface="ＭＳ Ｐゴシック" pitchFamily="-65" charset="-128"/>
              </a:defRPr>
            </a:lvl2pPr>
            <a:lvl3pPr algn="ctr" defTabSz="457200" rtl="0" eaLnBrk="0" fontAlgn="base" hangingPunct="0">
              <a:spcBef>
                <a:spcPct val="0"/>
              </a:spcBef>
              <a:spcAft>
                <a:spcPct val="0"/>
              </a:spcAft>
              <a:defRPr sz="4400">
                <a:solidFill>
                  <a:schemeClr val="tx1"/>
                </a:solidFill>
                <a:latin typeface="Calibri" pitchFamily="34" charset="0"/>
                <a:ea typeface="ＭＳ Ｐゴシック" pitchFamily="-65" charset="-128"/>
                <a:cs typeface="ＭＳ Ｐゴシック" pitchFamily="-65" charset="-128"/>
              </a:defRPr>
            </a:lvl3pPr>
            <a:lvl4pPr algn="ctr" defTabSz="457200" rtl="0" eaLnBrk="0" fontAlgn="base" hangingPunct="0">
              <a:spcBef>
                <a:spcPct val="0"/>
              </a:spcBef>
              <a:spcAft>
                <a:spcPct val="0"/>
              </a:spcAft>
              <a:defRPr sz="4400">
                <a:solidFill>
                  <a:schemeClr val="tx1"/>
                </a:solidFill>
                <a:latin typeface="Calibri" pitchFamily="34" charset="0"/>
                <a:ea typeface="ＭＳ Ｐゴシック" pitchFamily="-65" charset="-128"/>
                <a:cs typeface="ＭＳ Ｐゴシック" pitchFamily="-65" charset="-128"/>
              </a:defRPr>
            </a:lvl4pPr>
            <a:lvl5pPr algn="ctr" defTabSz="457200" rtl="0" eaLnBrk="0" fontAlgn="base" hangingPunct="0">
              <a:spcBef>
                <a:spcPct val="0"/>
              </a:spcBef>
              <a:spcAft>
                <a:spcPct val="0"/>
              </a:spcAft>
              <a:defRPr sz="4400">
                <a:solidFill>
                  <a:schemeClr val="tx1"/>
                </a:solidFill>
                <a:latin typeface="Calibri" pitchFamily="34" charset="0"/>
                <a:ea typeface="ＭＳ Ｐゴシック" pitchFamily="-65" charset="-128"/>
                <a:cs typeface="ＭＳ Ｐゴシック" pitchFamily="-65" charset="-128"/>
              </a:defRPr>
            </a:lvl5pPr>
            <a:lvl6pPr marL="457200" algn="ctr" defTabSz="457200" rtl="0" fontAlgn="base">
              <a:spcBef>
                <a:spcPct val="0"/>
              </a:spcBef>
              <a:spcAft>
                <a:spcPct val="0"/>
              </a:spcAft>
              <a:defRPr sz="4400">
                <a:solidFill>
                  <a:schemeClr val="tx1"/>
                </a:solidFill>
                <a:latin typeface="Calibri" pitchFamily="34" charset="0"/>
              </a:defRPr>
            </a:lvl6pPr>
            <a:lvl7pPr marL="914400" algn="ctr" defTabSz="457200" rtl="0" fontAlgn="base">
              <a:spcBef>
                <a:spcPct val="0"/>
              </a:spcBef>
              <a:spcAft>
                <a:spcPct val="0"/>
              </a:spcAft>
              <a:defRPr sz="4400">
                <a:solidFill>
                  <a:schemeClr val="tx1"/>
                </a:solidFill>
                <a:latin typeface="Calibri" pitchFamily="34" charset="0"/>
              </a:defRPr>
            </a:lvl7pPr>
            <a:lvl8pPr marL="1371600" algn="ctr" defTabSz="457200" rtl="0" fontAlgn="base">
              <a:spcBef>
                <a:spcPct val="0"/>
              </a:spcBef>
              <a:spcAft>
                <a:spcPct val="0"/>
              </a:spcAft>
              <a:defRPr sz="4400">
                <a:solidFill>
                  <a:schemeClr val="tx1"/>
                </a:solidFill>
                <a:latin typeface="Calibri" pitchFamily="34" charset="0"/>
              </a:defRPr>
            </a:lvl8pPr>
            <a:lvl9pPr marL="1828800" algn="ctr" defTabSz="457200" rtl="0" fontAlgn="base">
              <a:spcBef>
                <a:spcPct val="0"/>
              </a:spcBef>
              <a:spcAft>
                <a:spcPct val="0"/>
              </a:spcAft>
              <a:defRPr sz="4400">
                <a:solidFill>
                  <a:schemeClr val="tx1"/>
                </a:solidFill>
                <a:latin typeface="Calibri" pitchFamily="34" charset="0"/>
              </a:defRPr>
            </a:lvl9pPr>
          </a:lstStyle>
          <a:p>
            <a:pPr eaLnBrk="1" hangingPunct="1"/>
            <a:r>
              <a:rPr lang="es-ES" altLang="en-US" b="1" dirty="0"/>
              <a:t>¿Interrogantes principales?</a:t>
            </a:r>
            <a:endParaRPr lang="es-ES" b="1" dirty="0">
              <a:ea typeface="ＭＳ Ｐゴシック" pitchFamily="34" charset="-128"/>
            </a:endParaRPr>
          </a:p>
        </p:txBody>
      </p:sp>
    </p:spTree>
    <p:extLst>
      <p:ext uri="{BB962C8B-B14F-4D97-AF65-F5344CB8AC3E}">
        <p14:creationId xmlns:p14="http://schemas.microsoft.com/office/powerpoint/2010/main" val="172271459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5" name="Rectangle 4">
            <a:extLst>
              <a:ext uri="{FF2B5EF4-FFF2-40B4-BE49-F238E27FC236}">
                <a16:creationId xmlns:a16="http://schemas.microsoft.com/office/drawing/2014/main" id="{7FA81925-418B-D44C-9255-2AEBBFBC0ADA}"/>
              </a:ext>
            </a:extLst>
          </p:cNvPr>
          <p:cNvSpPr/>
          <p:nvPr/>
        </p:nvSpPr>
        <p:spPr>
          <a:xfrm>
            <a:off x="366552" y="1359537"/>
            <a:ext cx="4572000" cy="5146024"/>
          </a:xfrm>
          <a:prstGeom prst="rect">
            <a:avLst/>
          </a:prstGeom>
        </p:spPr>
        <p:txBody>
          <a:bodyPr>
            <a:spAutoFit/>
          </a:bodyPr>
          <a:lstStyle/>
          <a:p>
            <a:r>
              <a:rPr lang="es-ES" sz="2800" b="1" dirty="0"/>
              <a:t>Desafíos</a:t>
            </a:r>
            <a:r>
              <a:rPr lang="es-ES" sz="2200" b="1" dirty="0"/>
              <a:t>:</a:t>
            </a:r>
          </a:p>
          <a:p>
            <a:pPr marL="342900" indent="-342900">
              <a:buFont typeface="Wingdings" pitchFamily="2" charset="2"/>
              <a:buChar char="Ø"/>
            </a:pPr>
            <a:endParaRPr lang="es-ES" sz="2200" b="1" dirty="0"/>
          </a:p>
          <a:p>
            <a:pPr marL="342900" indent="-342900">
              <a:buFont typeface="Arial" panose="020B0604020202020204" pitchFamily="34" charset="0"/>
              <a:buChar char="•"/>
            </a:pPr>
            <a:r>
              <a:rPr lang="es-ES" sz="2400" dirty="0"/>
              <a:t>Pérdida de datos</a:t>
            </a:r>
          </a:p>
          <a:p>
            <a:pPr marL="342900" indent="-342900">
              <a:buFont typeface="Arial" panose="020B0604020202020204" pitchFamily="34" charset="0"/>
              <a:buChar char="•"/>
            </a:pPr>
            <a:endParaRPr lang="es-ES" sz="2400" dirty="0"/>
          </a:p>
          <a:p>
            <a:pPr marL="342900" indent="-342900">
              <a:buFont typeface="Arial" panose="020B0604020202020204" pitchFamily="34" charset="0"/>
              <a:buChar char="•"/>
            </a:pPr>
            <a:r>
              <a:rPr lang="es-ES" sz="2400" dirty="0"/>
              <a:t>Pérdida de ubicación</a:t>
            </a:r>
          </a:p>
          <a:p>
            <a:pPr marL="342900" indent="-342900">
              <a:buFont typeface="Arial" panose="020B0604020202020204" pitchFamily="34" charset="0"/>
              <a:buChar char="•"/>
            </a:pPr>
            <a:endParaRPr lang="es-ES" sz="2400" dirty="0"/>
          </a:p>
          <a:p>
            <a:pPr marL="342900" indent="-342900">
              <a:buFont typeface="Arial" panose="020B0604020202020204" pitchFamily="34" charset="0"/>
              <a:buChar char="•"/>
            </a:pPr>
            <a:r>
              <a:rPr lang="es-ES" sz="2400" dirty="0"/>
              <a:t>Marcos jurídicos nacionales de asistencia jurídica mutua</a:t>
            </a:r>
          </a:p>
          <a:p>
            <a:pPr marL="342900" indent="-342900">
              <a:buFont typeface="Arial" panose="020B0604020202020204" pitchFamily="34" charset="0"/>
              <a:buChar char="•"/>
            </a:pPr>
            <a:endParaRPr lang="es-ES" sz="2400" dirty="0"/>
          </a:p>
          <a:p>
            <a:pPr marL="342900" indent="-342900">
              <a:buFont typeface="Arial" panose="020B0604020202020204" pitchFamily="34" charset="0"/>
              <a:buChar char="•"/>
            </a:pPr>
            <a:r>
              <a:rPr lang="es-ES" sz="2400" dirty="0"/>
              <a:t>Obstáculos a la cooperación internacional</a:t>
            </a:r>
          </a:p>
          <a:p>
            <a:pPr marL="342900" indent="-342900">
              <a:buFont typeface="Arial" panose="020B0604020202020204" pitchFamily="34" charset="0"/>
              <a:buChar char="•"/>
            </a:pPr>
            <a:endParaRPr lang="es-ES" sz="2400" dirty="0"/>
          </a:p>
          <a:p>
            <a:pPr marL="342900" indent="-342900">
              <a:buFont typeface="Arial" panose="020B0604020202020204" pitchFamily="34" charset="0"/>
              <a:buChar char="•"/>
            </a:pPr>
            <a:r>
              <a:rPr lang="es-ES" sz="2400" dirty="0"/>
              <a:t>Cooperación público-privada</a:t>
            </a:r>
          </a:p>
          <a:p>
            <a:pPr marL="342900" indent="-342900">
              <a:buFont typeface="Wingdings" pitchFamily="2" charset="2"/>
              <a:buChar char="Ø"/>
            </a:pPr>
            <a:endParaRPr lang="es-ES" sz="2200" dirty="0"/>
          </a:p>
          <a:p>
            <a:pPr marL="0" indent="0" eaLnBrk="1" hangingPunct="1">
              <a:lnSpc>
                <a:spcPct val="80000"/>
              </a:lnSpc>
              <a:buNone/>
            </a:pPr>
            <a:endParaRPr lang="es-ES" sz="2000" dirty="0"/>
          </a:p>
        </p:txBody>
      </p:sp>
      <p:pic>
        <p:nvPicPr>
          <p:cNvPr id="8" name="Picture 7">
            <a:extLst>
              <a:ext uri="{FF2B5EF4-FFF2-40B4-BE49-F238E27FC236}">
                <a16:creationId xmlns:a16="http://schemas.microsoft.com/office/drawing/2014/main" id="{51D22049-DFD4-7144-88D9-21E07F883367}"/>
              </a:ext>
            </a:extLst>
          </p:cNvPr>
          <p:cNvPicPr>
            <a:picLocks noChangeAspect="1"/>
          </p:cNvPicPr>
          <p:nvPr/>
        </p:nvPicPr>
        <p:blipFill>
          <a:blip r:embed="rId3"/>
          <a:stretch>
            <a:fillRect/>
          </a:stretch>
        </p:blipFill>
        <p:spPr>
          <a:xfrm>
            <a:off x="5315712" y="2580219"/>
            <a:ext cx="3493183" cy="1697562"/>
          </a:xfrm>
          <a:prstGeom prst="rect">
            <a:avLst/>
          </a:prstGeom>
        </p:spPr>
      </p:pic>
      <p:sp>
        <p:nvSpPr>
          <p:cNvPr id="12" name="Slide Number Placeholder 1">
            <a:extLst>
              <a:ext uri="{FF2B5EF4-FFF2-40B4-BE49-F238E27FC236}">
                <a16:creationId xmlns:a16="http://schemas.microsoft.com/office/drawing/2014/main" id="{A64B5EDA-FA54-460C-86B6-069A9E92723B}"/>
              </a:ext>
            </a:extLst>
          </p:cNvPr>
          <p:cNvSpPr>
            <a:spLocks noGrp="1"/>
          </p:cNvSpPr>
          <p:nvPr>
            <p:ph type="sldNum" sz="quarter" idx="12"/>
          </p:nvPr>
        </p:nvSpPr>
        <p:spPr>
          <a:xfrm>
            <a:off x="7010400" y="6583365"/>
            <a:ext cx="2133600" cy="274635"/>
          </a:xfrm>
        </p:spPr>
        <p:txBody>
          <a:bodyPr/>
          <a:lstStyle/>
          <a:p>
            <a:fld id="{B517EF97-6CC0-48A9-BC0E-433EC7B55211}" type="slidenum">
              <a:rPr lang="en-GB" smtClean="0"/>
              <a:pPr/>
              <a:t>7</a:t>
            </a:fld>
            <a:endParaRPr lang="es-ES" dirty="0"/>
          </a:p>
        </p:txBody>
      </p:sp>
      <p:sp>
        <p:nvSpPr>
          <p:cNvPr id="7" name="Rectangle 6">
            <a:extLst>
              <a:ext uri="{FF2B5EF4-FFF2-40B4-BE49-F238E27FC236}">
                <a16:creationId xmlns:a16="http://schemas.microsoft.com/office/drawing/2014/main" id="{49CB41E4-B4CD-4F03-8F39-3446D13E2FFA}"/>
              </a:ext>
            </a:extLst>
          </p:cNvPr>
          <p:cNvSpPr/>
          <p:nvPr/>
        </p:nvSpPr>
        <p:spPr>
          <a:xfrm>
            <a:off x="2011680" y="63359"/>
            <a:ext cx="7132320" cy="921588"/>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s-ES" sz="3200" dirty="0">
                <a:latin typeface="Verdana" panose="020B0604030504040204" pitchFamily="34" charset="0"/>
              </a:rPr>
              <a:t>Dimensión internacional </a:t>
            </a:r>
          </a:p>
          <a:p>
            <a:pPr algn="r"/>
            <a:r>
              <a:rPr lang="es-ES" sz="3200" dirty="0">
                <a:latin typeface="Verdana" panose="020B0604030504040204" pitchFamily="34" charset="0"/>
              </a:rPr>
              <a:t>de la ciberdelincuencia</a:t>
            </a:r>
            <a:endParaRPr lang="es-ES" sz="3200" dirty="0">
              <a:latin typeface="Verdana" panose="020B0604030504040204" pitchFamily="34" charset="0"/>
              <a:ea typeface="Verdana" panose="020B0604030504040204" pitchFamily="34" charset="0"/>
            </a:endParaRPr>
          </a:p>
        </p:txBody>
      </p:sp>
    </p:spTree>
    <p:extLst>
      <p:ext uri="{BB962C8B-B14F-4D97-AF65-F5344CB8AC3E}">
        <p14:creationId xmlns:p14="http://schemas.microsoft.com/office/powerpoint/2010/main" val="205012447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5" name="Rectangle 4">
            <a:extLst>
              <a:ext uri="{FF2B5EF4-FFF2-40B4-BE49-F238E27FC236}">
                <a16:creationId xmlns:a16="http://schemas.microsoft.com/office/drawing/2014/main" id="{7FA81925-418B-D44C-9255-2AEBBFBC0ADA}"/>
              </a:ext>
            </a:extLst>
          </p:cNvPr>
          <p:cNvSpPr/>
          <p:nvPr/>
        </p:nvSpPr>
        <p:spPr>
          <a:xfrm>
            <a:off x="304480" y="984947"/>
            <a:ext cx="6025200" cy="5324535"/>
          </a:xfrm>
          <a:prstGeom prst="rect">
            <a:avLst/>
          </a:prstGeom>
        </p:spPr>
        <p:txBody>
          <a:bodyPr wrap="square">
            <a:spAutoFit/>
          </a:bodyPr>
          <a:lstStyle/>
          <a:p>
            <a:r>
              <a:rPr lang="es-ES" sz="2800" b="1" dirty="0"/>
              <a:t>Desafíos</a:t>
            </a:r>
            <a:r>
              <a:rPr lang="es-ES" sz="2200" b="1" dirty="0"/>
              <a:t>:</a:t>
            </a:r>
          </a:p>
          <a:p>
            <a:pPr marL="342900" indent="-342900">
              <a:buFont typeface="Wingdings" pitchFamily="2" charset="2"/>
              <a:buChar char="Ø"/>
            </a:pPr>
            <a:endParaRPr lang="es-ES" sz="2200" b="1" dirty="0"/>
          </a:p>
          <a:p>
            <a:pPr marL="342900" indent="-342900">
              <a:buFont typeface="Arial" panose="020B0604020202020204" pitchFamily="34" charset="0"/>
              <a:buChar char="•"/>
            </a:pPr>
            <a:r>
              <a:rPr lang="es-ES" sz="2400" dirty="0"/>
              <a:t>Pérdida de la posibilidad de acceder a los datos con celeridad:</a:t>
            </a:r>
          </a:p>
          <a:p>
            <a:pPr marL="342900" indent="-342900">
              <a:buFont typeface="Wingdings" pitchFamily="2" charset="2"/>
              <a:buChar char="ü"/>
            </a:pPr>
            <a:endParaRPr lang="es-ES" sz="2200" i="1" dirty="0"/>
          </a:p>
          <a:p>
            <a:pPr lvl="1"/>
            <a:r>
              <a:rPr lang="es-ES" sz="2200" b="1" dirty="0"/>
              <a:t>WHOIS «se oscurece» </a:t>
            </a:r>
            <a:r>
              <a:rPr lang="es-ES" sz="2200" dirty="0"/>
              <a:t>– se priva a las fuerzas del orden, fiscales y jueces de investigar con celeridad la delincuencia internacional;</a:t>
            </a:r>
          </a:p>
          <a:p>
            <a:pPr lvl="1"/>
            <a:endParaRPr lang="es-ES" sz="2200" dirty="0"/>
          </a:p>
          <a:p>
            <a:pPr lvl="1"/>
            <a:r>
              <a:rPr lang="es-ES" sz="2200" b="1" dirty="0"/>
              <a:t>Resultados de la ICANN </a:t>
            </a:r>
            <a:r>
              <a:rPr lang="es-ES" sz="2200" dirty="0"/>
              <a:t>– en 2018 solo el 33% de las solicitudes realizadas por fuerzas del orden en WHOIS tuvieron éxito en comparación con el 98% antes de los cambios;</a:t>
            </a:r>
          </a:p>
          <a:p>
            <a:pPr lvl="1"/>
            <a:endParaRPr lang="es-ES" sz="2200" dirty="0"/>
          </a:p>
          <a:p>
            <a:pPr lvl="1" algn="just"/>
            <a:r>
              <a:rPr lang="es-ES" sz="2200" b="1" dirty="0"/>
              <a:t>Problemas de cifrado.</a:t>
            </a:r>
          </a:p>
        </p:txBody>
      </p:sp>
      <p:pic>
        <p:nvPicPr>
          <p:cNvPr id="6" name="Picture 5">
            <a:extLst>
              <a:ext uri="{FF2B5EF4-FFF2-40B4-BE49-F238E27FC236}">
                <a16:creationId xmlns:a16="http://schemas.microsoft.com/office/drawing/2014/main" id="{F9419B6A-4B60-C74E-AD65-4422E5042231}"/>
              </a:ext>
            </a:extLst>
          </p:cNvPr>
          <p:cNvPicPr>
            <a:picLocks noChangeAspect="1"/>
          </p:cNvPicPr>
          <p:nvPr/>
        </p:nvPicPr>
        <p:blipFill>
          <a:blip r:embed="rId3"/>
          <a:stretch>
            <a:fillRect/>
          </a:stretch>
        </p:blipFill>
        <p:spPr>
          <a:xfrm>
            <a:off x="6512560" y="2997606"/>
            <a:ext cx="2326959" cy="1452187"/>
          </a:xfrm>
          <a:prstGeom prst="rect">
            <a:avLst/>
          </a:prstGeom>
        </p:spPr>
      </p:pic>
      <p:sp>
        <p:nvSpPr>
          <p:cNvPr id="12" name="Slide Number Placeholder 1">
            <a:extLst>
              <a:ext uri="{FF2B5EF4-FFF2-40B4-BE49-F238E27FC236}">
                <a16:creationId xmlns:a16="http://schemas.microsoft.com/office/drawing/2014/main" id="{3E678534-7B1B-4C9C-BB0A-98C7A6D2AA56}"/>
              </a:ext>
            </a:extLst>
          </p:cNvPr>
          <p:cNvSpPr>
            <a:spLocks noGrp="1"/>
          </p:cNvSpPr>
          <p:nvPr>
            <p:ph type="sldNum" sz="quarter" idx="12"/>
          </p:nvPr>
        </p:nvSpPr>
        <p:spPr>
          <a:xfrm>
            <a:off x="7010400" y="6583365"/>
            <a:ext cx="2133600" cy="274635"/>
          </a:xfrm>
        </p:spPr>
        <p:txBody>
          <a:bodyPr/>
          <a:lstStyle/>
          <a:p>
            <a:fld id="{B517EF97-6CC0-48A9-BC0E-433EC7B55211}" type="slidenum">
              <a:rPr lang="en-GB" smtClean="0"/>
              <a:pPr/>
              <a:t>8</a:t>
            </a:fld>
            <a:endParaRPr lang="es-ES" dirty="0"/>
          </a:p>
        </p:txBody>
      </p:sp>
      <p:sp>
        <p:nvSpPr>
          <p:cNvPr id="7" name="Rectangle 6">
            <a:extLst>
              <a:ext uri="{FF2B5EF4-FFF2-40B4-BE49-F238E27FC236}">
                <a16:creationId xmlns:a16="http://schemas.microsoft.com/office/drawing/2014/main" id="{132092C8-3A10-4BE4-A8C8-A351BF2F2759}"/>
              </a:ext>
            </a:extLst>
          </p:cNvPr>
          <p:cNvSpPr/>
          <p:nvPr/>
        </p:nvSpPr>
        <p:spPr>
          <a:xfrm>
            <a:off x="2011680" y="63359"/>
            <a:ext cx="7132320" cy="921588"/>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s-ES" sz="3200" dirty="0">
                <a:latin typeface="Verdana" panose="020B0604030504040204" pitchFamily="34" charset="0"/>
              </a:rPr>
              <a:t>Dimensión internacional </a:t>
            </a:r>
          </a:p>
          <a:p>
            <a:pPr algn="r"/>
            <a:r>
              <a:rPr lang="es-ES" sz="3200" dirty="0">
                <a:latin typeface="Verdana" panose="020B0604030504040204" pitchFamily="34" charset="0"/>
              </a:rPr>
              <a:t>de la ciberdelincuencia</a:t>
            </a:r>
            <a:endParaRPr lang="es-ES" sz="3200" dirty="0">
              <a:latin typeface="Verdana" panose="020B0604030504040204" pitchFamily="34" charset="0"/>
              <a:ea typeface="Verdana" panose="020B0604030504040204" pitchFamily="34" charset="0"/>
            </a:endParaRPr>
          </a:p>
        </p:txBody>
      </p:sp>
    </p:spTree>
    <p:extLst>
      <p:ext uri="{BB962C8B-B14F-4D97-AF65-F5344CB8AC3E}">
        <p14:creationId xmlns:p14="http://schemas.microsoft.com/office/powerpoint/2010/main" val="29972167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5" name="Rectangle 4">
            <a:extLst>
              <a:ext uri="{FF2B5EF4-FFF2-40B4-BE49-F238E27FC236}">
                <a16:creationId xmlns:a16="http://schemas.microsoft.com/office/drawing/2014/main" id="{7FA81925-418B-D44C-9255-2AEBBFBC0ADA}"/>
              </a:ext>
            </a:extLst>
          </p:cNvPr>
          <p:cNvSpPr/>
          <p:nvPr/>
        </p:nvSpPr>
        <p:spPr>
          <a:xfrm>
            <a:off x="111760" y="1229360"/>
            <a:ext cx="4804898" cy="5355312"/>
          </a:xfrm>
          <a:prstGeom prst="rect">
            <a:avLst/>
          </a:prstGeom>
        </p:spPr>
        <p:txBody>
          <a:bodyPr wrap="square">
            <a:spAutoFit/>
          </a:bodyPr>
          <a:lstStyle/>
          <a:p>
            <a:r>
              <a:rPr lang="es-ES" sz="2800" b="1" dirty="0"/>
              <a:t>Desafíos:</a:t>
            </a:r>
          </a:p>
          <a:p>
            <a:pPr marL="342900" indent="-342900">
              <a:buFont typeface="Wingdings" pitchFamily="2" charset="2"/>
              <a:buChar char="Ø"/>
            </a:pPr>
            <a:endParaRPr lang="es-ES" sz="2200" b="1" dirty="0"/>
          </a:p>
          <a:p>
            <a:pPr marL="342900" indent="-342900">
              <a:buFont typeface="Arial" panose="020B0604020202020204" pitchFamily="34" charset="0"/>
              <a:buChar char="•"/>
            </a:pPr>
            <a:r>
              <a:rPr lang="es-ES" sz="2400" dirty="0"/>
              <a:t>Pérdida de la localización del usuario, titular o productor de los datos:</a:t>
            </a:r>
          </a:p>
          <a:p>
            <a:pPr marL="342900" indent="-342900">
              <a:buFont typeface="Wingdings" pitchFamily="2" charset="2"/>
              <a:buChar char="ü"/>
            </a:pPr>
            <a:endParaRPr lang="es-ES" sz="2200" i="1" dirty="0"/>
          </a:p>
          <a:p>
            <a:pPr lvl="1"/>
            <a:r>
              <a:rPr lang="es-ES" sz="2200" dirty="0"/>
              <a:t>Uso de herramientas de cifrado y anonimización;</a:t>
            </a:r>
          </a:p>
          <a:p>
            <a:pPr marL="800100" lvl="1" indent="-342900">
              <a:buFont typeface="Arial" panose="020B0604020202020204" pitchFamily="34" charset="0"/>
              <a:buChar char="•"/>
            </a:pPr>
            <a:endParaRPr lang="es-ES" sz="2200" dirty="0"/>
          </a:p>
          <a:p>
            <a:pPr lvl="1"/>
            <a:r>
              <a:rPr lang="es-ES" sz="2200" dirty="0"/>
              <a:t>Criptomonedas;</a:t>
            </a:r>
          </a:p>
          <a:p>
            <a:pPr marL="800100" lvl="1" indent="-342900">
              <a:buFont typeface="Arial" panose="020B0604020202020204" pitchFamily="34" charset="0"/>
              <a:buChar char="•"/>
            </a:pPr>
            <a:endParaRPr lang="es-ES" sz="2200" dirty="0"/>
          </a:p>
          <a:p>
            <a:pPr lvl="1"/>
            <a:r>
              <a:rPr lang="es-ES" sz="2200" dirty="0"/>
              <a:t>Web oscura;</a:t>
            </a:r>
          </a:p>
          <a:p>
            <a:pPr marL="800100" lvl="1" indent="-342900">
              <a:buFont typeface="Arial" panose="020B0604020202020204" pitchFamily="34" charset="0"/>
              <a:buChar char="•"/>
            </a:pPr>
            <a:endParaRPr lang="es-ES" sz="2200" dirty="0"/>
          </a:p>
          <a:p>
            <a:pPr lvl="1"/>
            <a:r>
              <a:rPr lang="es-ES" sz="2200" dirty="0"/>
              <a:t>Almacenamientos y servicios basados en la nube.</a:t>
            </a:r>
          </a:p>
        </p:txBody>
      </p:sp>
      <p:pic>
        <p:nvPicPr>
          <p:cNvPr id="6" name="Picture 5">
            <a:extLst>
              <a:ext uri="{FF2B5EF4-FFF2-40B4-BE49-F238E27FC236}">
                <a16:creationId xmlns:a16="http://schemas.microsoft.com/office/drawing/2014/main" id="{EBB5D606-35A2-2F46-ACD0-2DA9FB9F0DE9}"/>
              </a:ext>
            </a:extLst>
          </p:cNvPr>
          <p:cNvPicPr>
            <a:picLocks noChangeAspect="1"/>
          </p:cNvPicPr>
          <p:nvPr/>
        </p:nvPicPr>
        <p:blipFill>
          <a:blip r:embed="rId3"/>
          <a:stretch>
            <a:fillRect/>
          </a:stretch>
        </p:blipFill>
        <p:spPr>
          <a:xfrm>
            <a:off x="5118596" y="2237391"/>
            <a:ext cx="3680746" cy="2383217"/>
          </a:xfrm>
          <a:prstGeom prst="rect">
            <a:avLst/>
          </a:prstGeom>
        </p:spPr>
      </p:pic>
      <p:sp>
        <p:nvSpPr>
          <p:cNvPr id="12" name="Slide Number Placeholder 1">
            <a:extLst>
              <a:ext uri="{FF2B5EF4-FFF2-40B4-BE49-F238E27FC236}">
                <a16:creationId xmlns:a16="http://schemas.microsoft.com/office/drawing/2014/main" id="{EF9D7630-5925-44E9-ABC3-73EEE8952C17}"/>
              </a:ext>
            </a:extLst>
          </p:cNvPr>
          <p:cNvSpPr>
            <a:spLocks noGrp="1"/>
          </p:cNvSpPr>
          <p:nvPr>
            <p:ph type="sldNum" sz="quarter" idx="12"/>
          </p:nvPr>
        </p:nvSpPr>
        <p:spPr>
          <a:xfrm>
            <a:off x="7010400" y="6583365"/>
            <a:ext cx="2133600" cy="274635"/>
          </a:xfrm>
        </p:spPr>
        <p:txBody>
          <a:bodyPr/>
          <a:lstStyle/>
          <a:p>
            <a:fld id="{B517EF97-6CC0-48A9-BC0E-433EC7B55211}" type="slidenum">
              <a:rPr lang="en-GB" smtClean="0"/>
              <a:pPr/>
              <a:t>9</a:t>
            </a:fld>
            <a:endParaRPr lang="es-ES" dirty="0"/>
          </a:p>
        </p:txBody>
      </p:sp>
      <p:sp>
        <p:nvSpPr>
          <p:cNvPr id="7" name="Rectangle 6">
            <a:extLst>
              <a:ext uri="{FF2B5EF4-FFF2-40B4-BE49-F238E27FC236}">
                <a16:creationId xmlns:a16="http://schemas.microsoft.com/office/drawing/2014/main" id="{F05E12AF-6307-47A5-9A86-72E78DF465DA}"/>
              </a:ext>
            </a:extLst>
          </p:cNvPr>
          <p:cNvSpPr/>
          <p:nvPr/>
        </p:nvSpPr>
        <p:spPr>
          <a:xfrm>
            <a:off x="2011680" y="63359"/>
            <a:ext cx="7132320" cy="921588"/>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s-ES" sz="3200" dirty="0">
                <a:latin typeface="Verdana" panose="020B0604030504040204" pitchFamily="34" charset="0"/>
              </a:rPr>
              <a:t>Dimensión internacional </a:t>
            </a:r>
          </a:p>
          <a:p>
            <a:pPr algn="r"/>
            <a:r>
              <a:rPr lang="es-ES" sz="3200" dirty="0">
                <a:latin typeface="Verdana" panose="020B0604030504040204" pitchFamily="34" charset="0"/>
              </a:rPr>
              <a:t>de la ciberdelincuencia</a:t>
            </a:r>
            <a:endParaRPr lang="es-ES" sz="3200" dirty="0">
              <a:latin typeface="Verdana" panose="020B0604030504040204" pitchFamily="34" charset="0"/>
              <a:ea typeface="Verdana" panose="020B0604030504040204" pitchFamily="34" charset="0"/>
            </a:endParaRPr>
          </a:p>
        </p:txBody>
      </p:sp>
    </p:spTree>
    <p:extLst>
      <p:ext uri="{BB962C8B-B14F-4D97-AF65-F5344CB8AC3E}">
        <p14:creationId xmlns:p14="http://schemas.microsoft.com/office/powerpoint/2010/main" val="105048837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5" name="Rectangle 4">
            <a:extLst>
              <a:ext uri="{FF2B5EF4-FFF2-40B4-BE49-F238E27FC236}">
                <a16:creationId xmlns:a16="http://schemas.microsoft.com/office/drawing/2014/main" id="{7FA81925-418B-D44C-9255-2AEBBFBC0ADA}"/>
              </a:ext>
            </a:extLst>
          </p:cNvPr>
          <p:cNvSpPr/>
          <p:nvPr/>
        </p:nvSpPr>
        <p:spPr>
          <a:xfrm>
            <a:off x="322023" y="1213816"/>
            <a:ext cx="6170217" cy="5355312"/>
          </a:xfrm>
          <a:prstGeom prst="rect">
            <a:avLst/>
          </a:prstGeom>
        </p:spPr>
        <p:txBody>
          <a:bodyPr wrap="square">
            <a:spAutoFit/>
          </a:bodyPr>
          <a:lstStyle/>
          <a:p>
            <a:r>
              <a:rPr lang="es-ES" sz="2800" b="1" dirty="0"/>
              <a:t>Desafíos</a:t>
            </a:r>
            <a:r>
              <a:rPr lang="es-ES" sz="2200" b="1" dirty="0"/>
              <a:t>:</a:t>
            </a:r>
          </a:p>
          <a:p>
            <a:pPr marL="342900" indent="-342900">
              <a:buFont typeface="Wingdings" pitchFamily="2" charset="2"/>
              <a:buChar char="Ø"/>
            </a:pPr>
            <a:endParaRPr lang="es-ES" sz="2200" b="1" dirty="0"/>
          </a:p>
          <a:p>
            <a:pPr marL="342900" indent="-342900">
              <a:buFont typeface="Arial" panose="020B0604020202020204" pitchFamily="34" charset="0"/>
              <a:buChar char="•"/>
            </a:pPr>
            <a:r>
              <a:rPr lang="es-ES" sz="2400" dirty="0"/>
              <a:t>Diferencias y discrepancias en los marcos jurídicos nacionales de la asistencia jurídica mutua:</a:t>
            </a:r>
          </a:p>
          <a:p>
            <a:pPr marL="342900" indent="-342900">
              <a:buFont typeface="Wingdings" pitchFamily="2" charset="2"/>
              <a:buChar char="ü"/>
            </a:pPr>
            <a:endParaRPr lang="es-ES" sz="2200" i="1" dirty="0"/>
          </a:p>
          <a:p>
            <a:pPr lvl="1"/>
            <a:r>
              <a:rPr lang="es-ES" sz="2200" dirty="0"/>
              <a:t>diferencias entre la legislación nacional y la asistencia jurídica mutua internacional;</a:t>
            </a:r>
          </a:p>
          <a:p>
            <a:pPr marL="800100" lvl="1" indent="-342900">
              <a:buFont typeface="Arial" panose="020B0604020202020204" pitchFamily="34" charset="0"/>
              <a:buChar char="•"/>
            </a:pPr>
            <a:endParaRPr lang="es-ES" sz="2200" dirty="0"/>
          </a:p>
          <a:p>
            <a:pPr lvl="1"/>
            <a:r>
              <a:rPr lang="es-ES" sz="2200" dirty="0"/>
              <a:t>diferencias en el ámbito del derecho sustantivo;</a:t>
            </a:r>
          </a:p>
          <a:p>
            <a:pPr marL="800100" lvl="1" indent="-342900">
              <a:buFont typeface="Arial" panose="020B0604020202020204" pitchFamily="34" charset="0"/>
              <a:buChar char="•"/>
            </a:pPr>
            <a:endParaRPr lang="es-ES" sz="2200" dirty="0"/>
          </a:p>
          <a:p>
            <a:pPr lvl="1"/>
            <a:r>
              <a:rPr lang="es-ES" sz="2200" dirty="0"/>
              <a:t>diferencias en el ámbito del derecho procesal;</a:t>
            </a:r>
          </a:p>
          <a:p>
            <a:pPr marL="800100" lvl="1" indent="-342900">
              <a:buFont typeface="Arial" panose="020B0604020202020204" pitchFamily="34" charset="0"/>
              <a:buChar char="•"/>
            </a:pPr>
            <a:endParaRPr lang="es-ES" sz="2200" dirty="0"/>
          </a:p>
          <a:p>
            <a:pPr lvl="1"/>
            <a:r>
              <a:rPr lang="es-ES" sz="2200" dirty="0"/>
              <a:t>definiciones de las pruebas electrónicas (si las hay).</a:t>
            </a:r>
          </a:p>
        </p:txBody>
      </p:sp>
      <p:pic>
        <p:nvPicPr>
          <p:cNvPr id="6" name="Picture 5">
            <a:extLst>
              <a:ext uri="{FF2B5EF4-FFF2-40B4-BE49-F238E27FC236}">
                <a16:creationId xmlns:a16="http://schemas.microsoft.com/office/drawing/2014/main" id="{A720D5C7-BAC1-CA49-B774-E6BB1F2CA074}"/>
              </a:ext>
            </a:extLst>
          </p:cNvPr>
          <p:cNvPicPr>
            <a:picLocks noChangeAspect="1"/>
          </p:cNvPicPr>
          <p:nvPr/>
        </p:nvPicPr>
        <p:blipFill>
          <a:blip r:embed="rId3"/>
          <a:stretch>
            <a:fillRect/>
          </a:stretch>
        </p:blipFill>
        <p:spPr>
          <a:xfrm>
            <a:off x="6624320" y="2618210"/>
            <a:ext cx="2281134" cy="2115641"/>
          </a:xfrm>
          <a:prstGeom prst="rect">
            <a:avLst/>
          </a:prstGeom>
        </p:spPr>
      </p:pic>
      <p:sp>
        <p:nvSpPr>
          <p:cNvPr id="12" name="Slide Number Placeholder 1">
            <a:extLst>
              <a:ext uri="{FF2B5EF4-FFF2-40B4-BE49-F238E27FC236}">
                <a16:creationId xmlns:a16="http://schemas.microsoft.com/office/drawing/2014/main" id="{F771A2C2-D5D1-47C4-91EF-9E52CF0C43DB}"/>
              </a:ext>
            </a:extLst>
          </p:cNvPr>
          <p:cNvSpPr>
            <a:spLocks noGrp="1"/>
          </p:cNvSpPr>
          <p:nvPr>
            <p:ph type="sldNum" sz="quarter" idx="12"/>
          </p:nvPr>
        </p:nvSpPr>
        <p:spPr>
          <a:xfrm>
            <a:off x="7010400" y="6583365"/>
            <a:ext cx="2133600" cy="274635"/>
          </a:xfrm>
        </p:spPr>
        <p:txBody>
          <a:bodyPr/>
          <a:lstStyle/>
          <a:p>
            <a:fld id="{B517EF97-6CC0-48A9-BC0E-433EC7B55211}" type="slidenum">
              <a:rPr lang="en-GB" smtClean="0"/>
              <a:pPr/>
              <a:t>10</a:t>
            </a:fld>
            <a:endParaRPr lang="es-ES" dirty="0"/>
          </a:p>
        </p:txBody>
      </p:sp>
      <p:sp>
        <p:nvSpPr>
          <p:cNvPr id="7" name="Rectangle 6">
            <a:extLst>
              <a:ext uri="{FF2B5EF4-FFF2-40B4-BE49-F238E27FC236}">
                <a16:creationId xmlns:a16="http://schemas.microsoft.com/office/drawing/2014/main" id="{F7DCA380-17DA-4100-9C66-AE7C86DB94A0}"/>
              </a:ext>
            </a:extLst>
          </p:cNvPr>
          <p:cNvSpPr/>
          <p:nvPr/>
        </p:nvSpPr>
        <p:spPr>
          <a:xfrm>
            <a:off x="2011680" y="63359"/>
            <a:ext cx="7132320" cy="921588"/>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s-ES" sz="3200" dirty="0">
                <a:latin typeface="Verdana" panose="020B0604030504040204" pitchFamily="34" charset="0"/>
              </a:rPr>
              <a:t>Dimensión internacional </a:t>
            </a:r>
          </a:p>
          <a:p>
            <a:pPr algn="r"/>
            <a:r>
              <a:rPr lang="es-ES" sz="3200" dirty="0">
                <a:latin typeface="Verdana" panose="020B0604030504040204" pitchFamily="34" charset="0"/>
              </a:rPr>
              <a:t>de la ciberdelincuencia</a:t>
            </a:r>
            <a:endParaRPr lang="es-ES" sz="3200" dirty="0">
              <a:latin typeface="Verdana" panose="020B0604030504040204" pitchFamily="34" charset="0"/>
              <a:ea typeface="Verdana" panose="020B0604030504040204" pitchFamily="34" charset="0"/>
            </a:endParaRPr>
          </a:p>
        </p:txBody>
      </p:sp>
    </p:spTree>
    <p:extLst>
      <p:ext uri="{BB962C8B-B14F-4D97-AF65-F5344CB8AC3E}">
        <p14:creationId xmlns:p14="http://schemas.microsoft.com/office/powerpoint/2010/main" val="128609110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5" name="Rectangle 4">
            <a:extLst>
              <a:ext uri="{FF2B5EF4-FFF2-40B4-BE49-F238E27FC236}">
                <a16:creationId xmlns:a16="http://schemas.microsoft.com/office/drawing/2014/main" id="{7FA81925-418B-D44C-9255-2AEBBFBC0ADA}"/>
              </a:ext>
            </a:extLst>
          </p:cNvPr>
          <p:cNvSpPr/>
          <p:nvPr/>
        </p:nvSpPr>
        <p:spPr>
          <a:xfrm>
            <a:off x="406916" y="605150"/>
            <a:ext cx="4572000" cy="6078587"/>
          </a:xfrm>
          <a:prstGeom prst="rect">
            <a:avLst/>
          </a:prstGeom>
        </p:spPr>
        <p:txBody>
          <a:bodyPr>
            <a:spAutoFit/>
          </a:bodyPr>
          <a:lstStyle/>
          <a:p>
            <a:endParaRPr lang="es-ES" sz="2800" b="1" dirty="0"/>
          </a:p>
          <a:p>
            <a:r>
              <a:rPr lang="es-ES" sz="2800" b="1" dirty="0"/>
              <a:t>Desafíos</a:t>
            </a:r>
            <a:r>
              <a:rPr lang="es-ES" sz="2200" b="1" dirty="0"/>
              <a:t>:</a:t>
            </a:r>
          </a:p>
          <a:p>
            <a:pPr marL="342900" indent="-342900">
              <a:buFont typeface="Wingdings" pitchFamily="2" charset="2"/>
              <a:buChar char="Ø"/>
            </a:pPr>
            <a:endParaRPr lang="es-ES" sz="2200" b="1" dirty="0"/>
          </a:p>
          <a:p>
            <a:pPr marL="342900" indent="-342900">
              <a:buFont typeface="Arial" panose="020B0604020202020204" pitchFamily="34" charset="0"/>
              <a:buChar char="•"/>
            </a:pPr>
            <a:r>
              <a:rPr lang="es-ES" sz="2400" dirty="0"/>
              <a:t>Obstáculos a la cooperación internacional:</a:t>
            </a:r>
          </a:p>
          <a:p>
            <a:pPr marL="342900" indent="-342900">
              <a:buFont typeface="Wingdings" pitchFamily="2" charset="2"/>
              <a:buChar char="ü"/>
            </a:pPr>
            <a:endParaRPr lang="es-ES" sz="2100" i="1" dirty="0"/>
          </a:p>
          <a:p>
            <a:pPr lvl="1"/>
            <a:r>
              <a:rPr lang="es-ES" sz="2200" dirty="0"/>
              <a:t>en algunos países la </a:t>
            </a:r>
            <a:r>
              <a:rPr lang="es-ES" sz="2200" b="1" dirty="0"/>
              <a:t>falta</a:t>
            </a:r>
            <a:r>
              <a:rPr lang="es-ES" sz="2200" dirty="0"/>
              <a:t> de un marco jurídico </a:t>
            </a:r>
            <a:r>
              <a:rPr lang="es-ES" sz="2200" b="1" dirty="0"/>
              <a:t>común</a:t>
            </a:r>
            <a:r>
              <a:rPr lang="es-ES" sz="2200" dirty="0"/>
              <a:t>;</a:t>
            </a:r>
          </a:p>
          <a:p>
            <a:pPr marL="800100" lvl="1" indent="-342900">
              <a:buFont typeface="Arial" panose="020B0604020202020204" pitchFamily="34" charset="0"/>
              <a:buChar char="•"/>
            </a:pPr>
            <a:endParaRPr lang="es-ES" sz="2200" dirty="0"/>
          </a:p>
          <a:p>
            <a:pPr lvl="1"/>
            <a:r>
              <a:rPr lang="es-ES"/>
              <a:t>los </a:t>
            </a:r>
            <a:r>
              <a:rPr lang="es-ES" b="1"/>
              <a:t>procedimientos oficiales de asistencia jurídica mutua son demasiado lentos</a:t>
            </a:r>
            <a:r>
              <a:rPr lang="es-ES"/>
              <a:t>, mientras que los no oficiales son más rápidos;</a:t>
            </a:r>
          </a:p>
          <a:p>
            <a:pPr marL="800100" lvl="1" indent="-342900">
              <a:buFont typeface="Arial" panose="020B0604020202020204" pitchFamily="34" charset="0"/>
              <a:buChar char="•"/>
            </a:pPr>
            <a:endParaRPr lang="es-ES" sz="2200" dirty="0"/>
          </a:p>
          <a:p>
            <a:pPr lvl="1"/>
            <a:r>
              <a:rPr lang="es-ES" b="1"/>
              <a:t>incapacidad para cooperar</a:t>
            </a:r>
            <a:r>
              <a:rPr lang="es-ES"/>
              <a:t> o participar en acciones e investigaciones internacionales de represión de la ciberdelincuencia a gran escala.</a:t>
            </a:r>
          </a:p>
        </p:txBody>
      </p:sp>
      <p:pic>
        <p:nvPicPr>
          <p:cNvPr id="6" name="Picture 5">
            <a:extLst>
              <a:ext uri="{FF2B5EF4-FFF2-40B4-BE49-F238E27FC236}">
                <a16:creationId xmlns:a16="http://schemas.microsoft.com/office/drawing/2014/main" id="{C0FB6227-149E-CA4D-AAEE-74F9AF7951BC}"/>
              </a:ext>
            </a:extLst>
          </p:cNvPr>
          <p:cNvPicPr>
            <a:picLocks noChangeAspect="1"/>
          </p:cNvPicPr>
          <p:nvPr/>
        </p:nvPicPr>
        <p:blipFill>
          <a:blip r:embed="rId3"/>
          <a:stretch>
            <a:fillRect/>
          </a:stretch>
        </p:blipFill>
        <p:spPr>
          <a:xfrm>
            <a:off x="4961386" y="2649074"/>
            <a:ext cx="3837956" cy="2149255"/>
          </a:xfrm>
          <a:prstGeom prst="rect">
            <a:avLst/>
          </a:prstGeom>
        </p:spPr>
      </p:pic>
      <p:sp>
        <p:nvSpPr>
          <p:cNvPr id="16" name="Slide Number Placeholder 1">
            <a:extLst>
              <a:ext uri="{FF2B5EF4-FFF2-40B4-BE49-F238E27FC236}">
                <a16:creationId xmlns:a16="http://schemas.microsoft.com/office/drawing/2014/main" id="{8123D8D0-5D50-4308-9348-6A19A488FC20}"/>
              </a:ext>
            </a:extLst>
          </p:cNvPr>
          <p:cNvSpPr>
            <a:spLocks noGrp="1"/>
          </p:cNvSpPr>
          <p:nvPr>
            <p:ph type="sldNum" sz="quarter" idx="12"/>
          </p:nvPr>
        </p:nvSpPr>
        <p:spPr>
          <a:xfrm>
            <a:off x="7010400" y="6583365"/>
            <a:ext cx="2133600" cy="274635"/>
          </a:xfrm>
        </p:spPr>
        <p:txBody>
          <a:bodyPr/>
          <a:lstStyle/>
          <a:p>
            <a:fld id="{B517EF97-6CC0-48A9-BC0E-433EC7B55211}" type="slidenum">
              <a:rPr lang="en-GB" smtClean="0"/>
              <a:pPr/>
              <a:t>11</a:t>
            </a:fld>
            <a:endParaRPr lang="es-ES" dirty="0"/>
          </a:p>
        </p:txBody>
      </p:sp>
      <p:sp>
        <p:nvSpPr>
          <p:cNvPr id="7" name="Rectangle 6">
            <a:extLst>
              <a:ext uri="{FF2B5EF4-FFF2-40B4-BE49-F238E27FC236}">
                <a16:creationId xmlns:a16="http://schemas.microsoft.com/office/drawing/2014/main" id="{27C95DD0-4BC7-428A-895D-3ED83F3A2664}"/>
              </a:ext>
            </a:extLst>
          </p:cNvPr>
          <p:cNvSpPr/>
          <p:nvPr/>
        </p:nvSpPr>
        <p:spPr>
          <a:xfrm>
            <a:off x="2011680" y="63359"/>
            <a:ext cx="7132320" cy="921588"/>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s-ES" sz="3200" dirty="0">
                <a:latin typeface="Verdana" panose="020B0604030504040204" pitchFamily="34" charset="0"/>
              </a:rPr>
              <a:t>Dimensión internacional </a:t>
            </a:r>
          </a:p>
          <a:p>
            <a:pPr algn="r"/>
            <a:r>
              <a:rPr lang="es-ES" sz="3200" dirty="0">
                <a:latin typeface="Verdana" panose="020B0604030504040204" pitchFamily="34" charset="0"/>
              </a:rPr>
              <a:t>de la ciberdelincuencia</a:t>
            </a:r>
            <a:endParaRPr lang="es-ES" sz="3200" dirty="0">
              <a:latin typeface="Verdana" panose="020B0604030504040204" pitchFamily="34" charset="0"/>
              <a:ea typeface="Verdana" panose="020B0604030504040204" pitchFamily="34" charset="0"/>
            </a:endParaRPr>
          </a:p>
        </p:txBody>
      </p:sp>
    </p:spTree>
    <p:extLst>
      <p:ext uri="{BB962C8B-B14F-4D97-AF65-F5344CB8AC3E}">
        <p14:creationId xmlns:p14="http://schemas.microsoft.com/office/powerpoint/2010/main" val="245966204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7" name="Rectangle 6">
            <a:extLst>
              <a:ext uri="{FF2B5EF4-FFF2-40B4-BE49-F238E27FC236}">
                <a16:creationId xmlns:a16="http://schemas.microsoft.com/office/drawing/2014/main" id="{1CAE5D1B-C7CD-DD44-B0C3-576B01C85806}"/>
              </a:ext>
            </a:extLst>
          </p:cNvPr>
          <p:cNvSpPr/>
          <p:nvPr/>
        </p:nvSpPr>
        <p:spPr>
          <a:xfrm>
            <a:off x="88522" y="1102281"/>
            <a:ext cx="4572000" cy="3677930"/>
          </a:xfrm>
          <a:prstGeom prst="rect">
            <a:avLst/>
          </a:prstGeom>
        </p:spPr>
        <p:txBody>
          <a:bodyPr>
            <a:spAutoFit/>
          </a:bodyPr>
          <a:lstStyle/>
          <a:p>
            <a:pPr>
              <a:spcAft>
                <a:spcPts val="0"/>
              </a:spcAft>
            </a:pPr>
            <a:r>
              <a:rPr lang="es-ES" sz="2200" b="1" dirty="0"/>
              <a:t>Asistencia jurídica mutua oficial y no oficial:</a:t>
            </a:r>
          </a:p>
          <a:p>
            <a:pPr marL="342900" indent="-342900">
              <a:spcAft>
                <a:spcPts val="0"/>
              </a:spcAft>
              <a:buFont typeface="Wingdings" pitchFamily="2" charset="2"/>
              <a:buChar char="Ø"/>
            </a:pPr>
            <a:endParaRPr lang="es-ES" sz="2200" b="1" dirty="0"/>
          </a:p>
          <a:p>
            <a:pPr marL="342900" indent="-342900" algn="just">
              <a:buFont typeface="Arial" panose="020B0604020202020204" pitchFamily="34" charset="0"/>
              <a:buChar char="•"/>
            </a:pPr>
            <a:r>
              <a:rPr lang="es-ES"/>
              <a:t>La </a:t>
            </a:r>
            <a:r>
              <a:rPr lang="es-ES" sz="2100" b="1" dirty="0">
                <a:effectLst/>
              </a:rPr>
              <a:t>asistencia jurídica mutua</a:t>
            </a:r>
            <a:r>
              <a:rPr lang="es-ES" sz="2100" dirty="0">
                <a:effectLst/>
              </a:rPr>
              <a:t>, a veces conocida como "asistencia judicial", </a:t>
            </a:r>
            <a:r>
              <a:rPr lang="es-ES" sz="2100" b="1" dirty="0">
                <a:effectLst/>
              </a:rPr>
              <a:t>es la forma en que los Estados solicitan y prestan asistencia</a:t>
            </a:r>
            <a:r>
              <a:rPr lang="es-ES" sz="2100" dirty="0">
                <a:effectLst/>
              </a:rPr>
              <a:t> para obtener pruebas situadas en un Estado con el fin de ayudar en investigaciones o procedimientos penales en otro Estado.</a:t>
            </a:r>
          </a:p>
          <a:p>
            <a:pPr marL="342900" indent="-342900" algn="just">
              <a:buFont typeface="Arial" panose="020B0604020202020204" pitchFamily="34" charset="0"/>
              <a:buChar char="•"/>
            </a:pPr>
            <a:endParaRPr lang="es-ES" sz="2100" dirty="0">
              <a:effectLst/>
              <a:cs typeface="Arial" panose="020B0604020202020204" pitchFamily="34" charset="0"/>
            </a:endParaRPr>
          </a:p>
        </p:txBody>
      </p:sp>
      <p:sp>
        <p:nvSpPr>
          <p:cNvPr id="5" name="Rectangle 4">
            <a:extLst>
              <a:ext uri="{FF2B5EF4-FFF2-40B4-BE49-F238E27FC236}">
                <a16:creationId xmlns:a16="http://schemas.microsoft.com/office/drawing/2014/main" id="{046D6463-C26B-9644-9190-9FB17B6BA87A}"/>
              </a:ext>
            </a:extLst>
          </p:cNvPr>
          <p:cNvSpPr/>
          <p:nvPr/>
        </p:nvSpPr>
        <p:spPr>
          <a:xfrm>
            <a:off x="4758150" y="1488541"/>
            <a:ext cx="4072084" cy="3291670"/>
          </a:xfrm>
          <a:prstGeom prst="rect">
            <a:avLst/>
          </a:prstGeom>
        </p:spPr>
        <p:txBody>
          <a:bodyPr wrap="square">
            <a:spAutoFit/>
          </a:bodyPr>
          <a:lstStyle/>
          <a:p>
            <a:pPr marL="342900" indent="-342900" algn="just">
              <a:buFont typeface="Arial" panose="020B0604020202020204" pitchFamily="34" charset="0"/>
              <a:buChar char="•"/>
            </a:pPr>
            <a:r>
              <a:rPr lang="es-ES" sz="2100" b="1" dirty="0"/>
              <a:t>En ocasiones la asistencia administrativa se conoce como ‘asistencia no oficial</a:t>
            </a:r>
            <a:r>
              <a:rPr lang="es-ES" sz="2100" dirty="0"/>
              <a:t>’</a:t>
            </a:r>
          </a:p>
          <a:p>
            <a:pPr marL="342900" indent="-342900" algn="just">
              <a:buFont typeface="Arial" panose="020B0604020202020204" pitchFamily="34" charset="0"/>
              <a:buChar char="•"/>
            </a:pPr>
            <a:endParaRPr lang="es-ES" sz="2100" dirty="0">
              <a:cs typeface="Arial" panose="020B0604020202020204" pitchFamily="34" charset="0"/>
            </a:endParaRPr>
          </a:p>
          <a:p>
            <a:pPr marL="342900" indent="-342900" algn="just">
              <a:buFont typeface="Arial" panose="020B0604020202020204" pitchFamily="34" charset="0"/>
              <a:buChar char="•"/>
            </a:pPr>
            <a:r>
              <a:rPr lang="es-ES" sz="2100" b="1" dirty="0"/>
              <a:t>no implica la emisión de la carta de solicitud oficial </a:t>
            </a:r>
            <a:r>
              <a:rPr lang="es-ES" sz="2100" dirty="0"/>
              <a:t>que constituye la base de una solicitud de asistencia jurídica mutua</a:t>
            </a:r>
          </a:p>
          <a:p>
            <a:pPr marL="342900" indent="-342900" algn="just">
              <a:lnSpc>
                <a:spcPct val="90000"/>
              </a:lnSpc>
              <a:buFont typeface="Arial" panose="020B0604020202020204" pitchFamily="34" charset="0"/>
              <a:buChar char="•"/>
            </a:pPr>
            <a:endParaRPr lang="es-ES" sz="2100" b="1" dirty="0"/>
          </a:p>
        </p:txBody>
      </p:sp>
      <p:pic>
        <p:nvPicPr>
          <p:cNvPr id="8" name="Picture 7">
            <a:extLst>
              <a:ext uri="{FF2B5EF4-FFF2-40B4-BE49-F238E27FC236}">
                <a16:creationId xmlns:a16="http://schemas.microsoft.com/office/drawing/2014/main" id="{ECD9E502-CD5E-3741-857E-8A091CFC16D1}"/>
              </a:ext>
            </a:extLst>
          </p:cNvPr>
          <p:cNvPicPr>
            <a:picLocks noChangeAspect="1"/>
          </p:cNvPicPr>
          <p:nvPr/>
        </p:nvPicPr>
        <p:blipFill>
          <a:blip r:embed="rId3"/>
          <a:stretch>
            <a:fillRect/>
          </a:stretch>
        </p:blipFill>
        <p:spPr>
          <a:xfrm>
            <a:off x="3304810" y="4780211"/>
            <a:ext cx="2906681" cy="1638665"/>
          </a:xfrm>
          <a:prstGeom prst="rect">
            <a:avLst/>
          </a:prstGeom>
        </p:spPr>
      </p:pic>
      <p:sp>
        <p:nvSpPr>
          <p:cNvPr id="16" name="Slide Number Placeholder 1">
            <a:extLst>
              <a:ext uri="{FF2B5EF4-FFF2-40B4-BE49-F238E27FC236}">
                <a16:creationId xmlns:a16="http://schemas.microsoft.com/office/drawing/2014/main" id="{CD1D7902-9BC8-4D3D-BE43-832A952C1CA9}"/>
              </a:ext>
            </a:extLst>
          </p:cNvPr>
          <p:cNvSpPr>
            <a:spLocks noGrp="1"/>
          </p:cNvSpPr>
          <p:nvPr>
            <p:ph type="sldNum" sz="quarter" idx="12"/>
          </p:nvPr>
        </p:nvSpPr>
        <p:spPr>
          <a:xfrm>
            <a:off x="7010400" y="6583365"/>
            <a:ext cx="2133600" cy="274635"/>
          </a:xfrm>
        </p:spPr>
        <p:txBody>
          <a:bodyPr/>
          <a:lstStyle/>
          <a:p>
            <a:fld id="{B517EF97-6CC0-48A9-BC0E-433EC7B55211}" type="slidenum">
              <a:rPr lang="en-GB" smtClean="0"/>
              <a:pPr/>
              <a:t>12</a:t>
            </a:fld>
            <a:endParaRPr lang="es-ES" dirty="0"/>
          </a:p>
        </p:txBody>
      </p:sp>
      <p:sp>
        <p:nvSpPr>
          <p:cNvPr id="9" name="Rectangle 8">
            <a:extLst>
              <a:ext uri="{FF2B5EF4-FFF2-40B4-BE49-F238E27FC236}">
                <a16:creationId xmlns:a16="http://schemas.microsoft.com/office/drawing/2014/main" id="{824BF0C5-EF04-4355-82B5-B330857523D9}"/>
              </a:ext>
            </a:extLst>
          </p:cNvPr>
          <p:cNvSpPr/>
          <p:nvPr/>
        </p:nvSpPr>
        <p:spPr>
          <a:xfrm>
            <a:off x="2011680" y="63359"/>
            <a:ext cx="7132320" cy="921588"/>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s-ES" sz="3200" dirty="0">
                <a:latin typeface="Verdana" panose="020B0604030504040204" pitchFamily="34" charset="0"/>
              </a:rPr>
              <a:t>Dimensión internacional </a:t>
            </a:r>
          </a:p>
          <a:p>
            <a:pPr algn="r"/>
            <a:r>
              <a:rPr lang="es-ES" sz="3200" dirty="0">
                <a:latin typeface="Verdana" panose="020B0604030504040204" pitchFamily="34" charset="0"/>
              </a:rPr>
              <a:t>de la ciberdelincuencia</a:t>
            </a:r>
            <a:endParaRPr lang="es-ES" sz="3200" dirty="0">
              <a:latin typeface="Verdana" panose="020B0604030504040204" pitchFamily="34" charset="0"/>
              <a:ea typeface="Verdana" panose="020B0604030504040204" pitchFamily="34" charset="0"/>
            </a:endParaRPr>
          </a:p>
        </p:txBody>
      </p:sp>
    </p:spTree>
    <p:extLst>
      <p:ext uri="{BB962C8B-B14F-4D97-AF65-F5344CB8AC3E}">
        <p14:creationId xmlns:p14="http://schemas.microsoft.com/office/powerpoint/2010/main" val="325893161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5" name="Rectangle 4">
            <a:extLst>
              <a:ext uri="{FF2B5EF4-FFF2-40B4-BE49-F238E27FC236}">
                <a16:creationId xmlns:a16="http://schemas.microsoft.com/office/drawing/2014/main" id="{7FA81925-418B-D44C-9255-2AEBBFBC0ADA}"/>
              </a:ext>
            </a:extLst>
          </p:cNvPr>
          <p:cNvSpPr/>
          <p:nvPr/>
        </p:nvSpPr>
        <p:spPr>
          <a:xfrm>
            <a:off x="344657" y="1305341"/>
            <a:ext cx="4760003" cy="4924425"/>
          </a:xfrm>
          <a:prstGeom prst="rect">
            <a:avLst/>
          </a:prstGeom>
        </p:spPr>
        <p:txBody>
          <a:bodyPr wrap="square">
            <a:spAutoFit/>
          </a:bodyPr>
          <a:lstStyle/>
          <a:p>
            <a:r>
              <a:rPr lang="es-ES" sz="2800" b="1" dirty="0"/>
              <a:t>Desafíos</a:t>
            </a:r>
            <a:r>
              <a:rPr lang="es-ES" sz="2200" b="1" dirty="0"/>
              <a:t>:</a:t>
            </a:r>
          </a:p>
          <a:p>
            <a:pPr marL="342900" indent="-342900">
              <a:buFont typeface="Wingdings" pitchFamily="2" charset="2"/>
              <a:buChar char="Ø"/>
            </a:pPr>
            <a:endParaRPr lang="es-ES" sz="2200" b="1" dirty="0"/>
          </a:p>
          <a:p>
            <a:pPr marL="342900" indent="-342900">
              <a:buFont typeface="Arial" panose="020B0604020202020204" pitchFamily="34" charset="0"/>
              <a:buChar char="•"/>
            </a:pPr>
            <a:r>
              <a:rPr lang="es-ES" sz="2200" dirty="0"/>
              <a:t>Cooperación público-privada:</a:t>
            </a:r>
          </a:p>
          <a:p>
            <a:pPr marL="342900" indent="-342900">
              <a:buFont typeface="Wingdings" pitchFamily="2" charset="2"/>
              <a:buChar char="ü"/>
            </a:pPr>
            <a:endParaRPr lang="es-ES" sz="2200" i="1" dirty="0"/>
          </a:p>
          <a:p>
            <a:pPr lvl="1"/>
            <a:r>
              <a:rPr lang="es-ES"/>
              <a:t>¿</a:t>
            </a:r>
            <a:r>
              <a:rPr lang="es-ES" b="1"/>
              <a:t>papel del sector privado</a:t>
            </a:r>
            <a:r>
              <a:rPr lang="es-ES"/>
              <a:t> en la investigación de la ciberdelincuencia y la asistencia jurídica mutua?</a:t>
            </a:r>
            <a:r>
              <a:rPr lang="es-ES" sz="2200" dirty="0"/>
              <a:t>;</a:t>
            </a:r>
          </a:p>
          <a:p>
            <a:pPr lvl="1"/>
            <a:endParaRPr lang="es-ES" sz="2200" dirty="0"/>
          </a:p>
          <a:p>
            <a:pPr lvl="1"/>
            <a:r>
              <a:rPr lang="es-ES"/>
              <a:t>¿</a:t>
            </a:r>
            <a:r>
              <a:rPr lang="es-ES" b="1"/>
              <a:t>marco jurídico</a:t>
            </a:r>
            <a:r>
              <a:rPr lang="es-ES"/>
              <a:t> para dicha cooperación?</a:t>
            </a:r>
            <a:r>
              <a:rPr lang="es-ES" sz="2200" dirty="0"/>
              <a:t>;</a:t>
            </a:r>
          </a:p>
          <a:p>
            <a:pPr lvl="1"/>
            <a:endParaRPr lang="es-ES" sz="2200" dirty="0"/>
          </a:p>
          <a:p>
            <a:pPr lvl="1"/>
            <a:r>
              <a:rPr lang="es-ES"/>
              <a:t>tecnologías cibernéticas </a:t>
            </a:r>
            <a:r>
              <a:rPr lang="es-ES" b="1"/>
              <a:t>nuevas y emergentes</a:t>
            </a:r>
            <a:r>
              <a:rPr lang="es-ES"/>
              <a:t> (computación cuántica e IA).</a:t>
            </a:r>
          </a:p>
        </p:txBody>
      </p:sp>
      <p:sp>
        <p:nvSpPr>
          <p:cNvPr id="12" name="Slide Number Placeholder 1">
            <a:extLst>
              <a:ext uri="{FF2B5EF4-FFF2-40B4-BE49-F238E27FC236}">
                <a16:creationId xmlns:a16="http://schemas.microsoft.com/office/drawing/2014/main" id="{24260425-9792-4083-A0E4-6F9982D74C7C}"/>
              </a:ext>
            </a:extLst>
          </p:cNvPr>
          <p:cNvSpPr>
            <a:spLocks noGrp="1"/>
          </p:cNvSpPr>
          <p:nvPr>
            <p:ph type="sldNum" sz="quarter" idx="12"/>
          </p:nvPr>
        </p:nvSpPr>
        <p:spPr>
          <a:xfrm>
            <a:off x="7010400" y="6583365"/>
            <a:ext cx="2133600" cy="274635"/>
          </a:xfrm>
        </p:spPr>
        <p:txBody>
          <a:bodyPr/>
          <a:lstStyle/>
          <a:p>
            <a:fld id="{B517EF97-6CC0-48A9-BC0E-433EC7B55211}" type="slidenum">
              <a:rPr lang="en-GB" smtClean="0"/>
              <a:pPr/>
              <a:t>13</a:t>
            </a:fld>
            <a:endParaRPr lang="es-ES" dirty="0"/>
          </a:p>
        </p:txBody>
      </p:sp>
      <p:sp>
        <p:nvSpPr>
          <p:cNvPr id="8" name="Rectangle 7">
            <a:extLst>
              <a:ext uri="{FF2B5EF4-FFF2-40B4-BE49-F238E27FC236}">
                <a16:creationId xmlns:a16="http://schemas.microsoft.com/office/drawing/2014/main" id="{6CFE2B09-66D1-4700-A502-E2AB6CA7C78B}"/>
              </a:ext>
            </a:extLst>
          </p:cNvPr>
          <p:cNvSpPr/>
          <p:nvPr/>
        </p:nvSpPr>
        <p:spPr>
          <a:xfrm>
            <a:off x="2011680" y="63359"/>
            <a:ext cx="7132320" cy="921588"/>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s-ES" sz="3200" dirty="0">
                <a:latin typeface="Verdana" panose="020B0604030504040204" pitchFamily="34" charset="0"/>
              </a:rPr>
              <a:t>Dimensión internacional </a:t>
            </a:r>
          </a:p>
          <a:p>
            <a:pPr algn="r"/>
            <a:r>
              <a:rPr lang="es-ES" sz="3200" dirty="0">
                <a:latin typeface="Verdana" panose="020B0604030504040204" pitchFamily="34" charset="0"/>
              </a:rPr>
              <a:t>de la ciberdelincuencia</a:t>
            </a:r>
            <a:endParaRPr lang="es-ES" sz="3200" dirty="0">
              <a:latin typeface="Verdana" panose="020B0604030504040204" pitchFamily="34" charset="0"/>
              <a:ea typeface="Verdana" panose="020B0604030504040204" pitchFamily="34" charset="0"/>
            </a:endParaRPr>
          </a:p>
        </p:txBody>
      </p:sp>
      <p:pic>
        <p:nvPicPr>
          <p:cNvPr id="9" name="Picture 8">
            <a:extLst>
              <a:ext uri="{FF2B5EF4-FFF2-40B4-BE49-F238E27FC236}">
                <a16:creationId xmlns:a16="http://schemas.microsoft.com/office/drawing/2014/main" id="{DEBE32F8-C478-4232-A676-52AE34DFD336}"/>
              </a:ext>
            </a:extLst>
          </p:cNvPr>
          <p:cNvPicPr>
            <a:picLocks noChangeAspect="1"/>
          </p:cNvPicPr>
          <p:nvPr/>
        </p:nvPicPr>
        <p:blipFill>
          <a:blip r:embed="rId3"/>
          <a:stretch>
            <a:fillRect/>
          </a:stretch>
        </p:blipFill>
        <p:spPr>
          <a:xfrm>
            <a:off x="5367917" y="2632710"/>
            <a:ext cx="3284965" cy="2181984"/>
          </a:xfrm>
          <a:prstGeom prst="rect">
            <a:avLst/>
          </a:prstGeom>
        </p:spPr>
      </p:pic>
    </p:spTree>
    <p:extLst>
      <p:ext uri="{BB962C8B-B14F-4D97-AF65-F5344CB8AC3E}">
        <p14:creationId xmlns:p14="http://schemas.microsoft.com/office/powerpoint/2010/main" val="406250135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5" name="Rectangle 4">
            <a:extLst>
              <a:ext uri="{FF2B5EF4-FFF2-40B4-BE49-F238E27FC236}">
                <a16:creationId xmlns:a16="http://schemas.microsoft.com/office/drawing/2014/main" id="{7FA81925-418B-D44C-9255-2AEBBFBC0ADA}"/>
              </a:ext>
            </a:extLst>
          </p:cNvPr>
          <p:cNvSpPr/>
          <p:nvPr/>
        </p:nvSpPr>
        <p:spPr>
          <a:xfrm>
            <a:off x="344659" y="1553877"/>
            <a:ext cx="4768880" cy="4062651"/>
          </a:xfrm>
          <a:prstGeom prst="rect">
            <a:avLst/>
          </a:prstGeom>
        </p:spPr>
        <p:txBody>
          <a:bodyPr wrap="square">
            <a:spAutoFit/>
          </a:bodyPr>
          <a:lstStyle/>
          <a:p>
            <a:r>
              <a:rPr lang="es-ES" sz="2400" b="1" dirty="0"/>
              <a:t>Cooperación público-privada nacional:</a:t>
            </a:r>
          </a:p>
          <a:p>
            <a:pPr marL="342900" indent="-342900">
              <a:buFont typeface="Wingdings" pitchFamily="2" charset="2"/>
              <a:buChar char="Ø"/>
            </a:pPr>
            <a:endParaRPr lang="es-ES" sz="2200" b="1" dirty="0"/>
          </a:p>
          <a:p>
            <a:pPr marL="342900" lvl="0" indent="-342900" algn="just">
              <a:buFont typeface="Arial" panose="020B0604020202020204" pitchFamily="34" charset="0"/>
              <a:buChar char="•"/>
            </a:pPr>
            <a:r>
              <a:rPr lang="es-ES" b="1" dirty="0"/>
              <a:t>Cooperación obligatoria</a:t>
            </a:r>
            <a:r>
              <a:rPr lang="es-ES" dirty="0"/>
              <a:t> con mandato jurídico</a:t>
            </a:r>
          </a:p>
          <a:p>
            <a:pPr marL="342900" lvl="0" indent="-342900" algn="just">
              <a:buFont typeface="Arial" panose="020B0604020202020204" pitchFamily="34" charset="0"/>
              <a:buChar char="•"/>
            </a:pPr>
            <a:endParaRPr lang="es-ES" sz="2200" dirty="0"/>
          </a:p>
          <a:p>
            <a:pPr marL="342900" indent="-342900" algn="just">
              <a:buFont typeface="Arial" panose="020B0604020202020204" pitchFamily="34" charset="0"/>
              <a:buChar char="•"/>
            </a:pPr>
            <a:r>
              <a:rPr lang="es-ES" b="1" dirty="0"/>
              <a:t>Cooperación voluntaria</a:t>
            </a:r>
            <a:r>
              <a:rPr lang="es-ES" dirty="0"/>
              <a:t> con mandato jurídico - (por ejemplo, basada en un memorando de entendimiento)</a:t>
            </a:r>
          </a:p>
          <a:p>
            <a:pPr marL="342900" indent="-342900" algn="just">
              <a:buFont typeface="Arial" panose="020B0604020202020204" pitchFamily="34" charset="0"/>
              <a:buChar char="•"/>
            </a:pPr>
            <a:endParaRPr lang="es-ES" sz="2200" dirty="0"/>
          </a:p>
          <a:p>
            <a:pPr marL="342900" indent="-342900" algn="just">
              <a:buFont typeface="Arial" panose="020B0604020202020204" pitchFamily="34" charset="0"/>
              <a:buChar char="•"/>
            </a:pPr>
            <a:r>
              <a:rPr lang="es-ES" b="1" dirty="0"/>
              <a:t>Cooperación voluntaria independientemente</a:t>
            </a:r>
            <a:r>
              <a:rPr lang="es-ES" dirty="0"/>
              <a:t> del mandato jurídico (posiblemente con facilitadores jurídicos)</a:t>
            </a:r>
          </a:p>
        </p:txBody>
      </p:sp>
      <p:sp>
        <p:nvSpPr>
          <p:cNvPr id="16" name="Slide Number Placeholder 1">
            <a:extLst>
              <a:ext uri="{FF2B5EF4-FFF2-40B4-BE49-F238E27FC236}">
                <a16:creationId xmlns:a16="http://schemas.microsoft.com/office/drawing/2014/main" id="{15D37C8F-D04A-49A7-8872-0B72093CCCF0}"/>
              </a:ext>
            </a:extLst>
          </p:cNvPr>
          <p:cNvSpPr>
            <a:spLocks noGrp="1"/>
          </p:cNvSpPr>
          <p:nvPr>
            <p:ph type="sldNum" sz="quarter" idx="12"/>
          </p:nvPr>
        </p:nvSpPr>
        <p:spPr>
          <a:xfrm>
            <a:off x="7010400" y="6583365"/>
            <a:ext cx="2133600" cy="274635"/>
          </a:xfrm>
        </p:spPr>
        <p:txBody>
          <a:bodyPr/>
          <a:lstStyle/>
          <a:p>
            <a:fld id="{B517EF97-6CC0-48A9-BC0E-433EC7B55211}" type="slidenum">
              <a:rPr lang="en-GB" smtClean="0"/>
              <a:pPr/>
              <a:t>14</a:t>
            </a:fld>
            <a:endParaRPr lang="es-ES" dirty="0"/>
          </a:p>
        </p:txBody>
      </p:sp>
      <p:sp>
        <p:nvSpPr>
          <p:cNvPr id="7" name="Rectangle 6">
            <a:extLst>
              <a:ext uri="{FF2B5EF4-FFF2-40B4-BE49-F238E27FC236}">
                <a16:creationId xmlns:a16="http://schemas.microsoft.com/office/drawing/2014/main" id="{17A760A3-FBF9-46F9-B6BF-A5BF4C477606}"/>
              </a:ext>
            </a:extLst>
          </p:cNvPr>
          <p:cNvSpPr/>
          <p:nvPr/>
        </p:nvSpPr>
        <p:spPr>
          <a:xfrm>
            <a:off x="2011680" y="63359"/>
            <a:ext cx="7132320" cy="921588"/>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s-ES" sz="3200" dirty="0">
                <a:latin typeface="Verdana" panose="020B0604030504040204" pitchFamily="34" charset="0"/>
              </a:rPr>
              <a:t>Dimensión internacional </a:t>
            </a:r>
          </a:p>
          <a:p>
            <a:pPr algn="r"/>
            <a:r>
              <a:rPr lang="es-ES" sz="3200" dirty="0">
                <a:latin typeface="Verdana" panose="020B0604030504040204" pitchFamily="34" charset="0"/>
              </a:rPr>
              <a:t>de la ciberdelincuencia</a:t>
            </a:r>
            <a:endParaRPr lang="es-ES" sz="3200" dirty="0">
              <a:latin typeface="Verdana" panose="020B0604030504040204" pitchFamily="34" charset="0"/>
              <a:ea typeface="Verdana" panose="020B0604030504040204" pitchFamily="34" charset="0"/>
            </a:endParaRPr>
          </a:p>
        </p:txBody>
      </p:sp>
      <p:pic>
        <p:nvPicPr>
          <p:cNvPr id="9" name="Picture 8">
            <a:extLst>
              <a:ext uri="{FF2B5EF4-FFF2-40B4-BE49-F238E27FC236}">
                <a16:creationId xmlns:a16="http://schemas.microsoft.com/office/drawing/2014/main" id="{56605A30-26B0-44C4-BA03-39E59E16A1AA}"/>
              </a:ext>
            </a:extLst>
          </p:cNvPr>
          <p:cNvPicPr>
            <a:picLocks noChangeAspect="1"/>
          </p:cNvPicPr>
          <p:nvPr/>
        </p:nvPicPr>
        <p:blipFill>
          <a:blip r:embed="rId3"/>
          <a:stretch>
            <a:fillRect/>
          </a:stretch>
        </p:blipFill>
        <p:spPr>
          <a:xfrm>
            <a:off x="5367917" y="2632710"/>
            <a:ext cx="3284965" cy="2181984"/>
          </a:xfrm>
          <a:prstGeom prst="rect">
            <a:avLst/>
          </a:prstGeom>
        </p:spPr>
      </p:pic>
    </p:spTree>
    <p:extLst>
      <p:ext uri="{BB962C8B-B14F-4D97-AF65-F5344CB8AC3E}">
        <p14:creationId xmlns:p14="http://schemas.microsoft.com/office/powerpoint/2010/main" val="95212898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5" name="Rectangle 4">
            <a:extLst>
              <a:ext uri="{FF2B5EF4-FFF2-40B4-BE49-F238E27FC236}">
                <a16:creationId xmlns:a16="http://schemas.microsoft.com/office/drawing/2014/main" id="{7FA81925-418B-D44C-9255-2AEBBFBC0ADA}"/>
              </a:ext>
            </a:extLst>
          </p:cNvPr>
          <p:cNvSpPr/>
          <p:nvPr/>
        </p:nvSpPr>
        <p:spPr>
          <a:xfrm>
            <a:off x="295580" y="1215323"/>
            <a:ext cx="4915612" cy="4216539"/>
          </a:xfrm>
          <a:prstGeom prst="rect">
            <a:avLst/>
          </a:prstGeom>
        </p:spPr>
        <p:txBody>
          <a:bodyPr wrap="square">
            <a:spAutoFit/>
          </a:bodyPr>
          <a:lstStyle/>
          <a:p>
            <a:r>
              <a:rPr lang="es-ES" sz="2400" b="1" dirty="0"/>
              <a:t>Cooperación público-privada internacional:</a:t>
            </a:r>
          </a:p>
          <a:p>
            <a:pPr marL="342900" indent="-342900">
              <a:buFont typeface="Wingdings" pitchFamily="2" charset="2"/>
              <a:buChar char="Ø"/>
            </a:pPr>
            <a:endParaRPr lang="es-ES" sz="2200" b="1" dirty="0"/>
          </a:p>
          <a:p>
            <a:pPr marL="342900" lvl="0" indent="-342900" algn="just">
              <a:buFont typeface="Arial" panose="020B0604020202020204" pitchFamily="34" charset="0"/>
              <a:buChar char="•"/>
            </a:pPr>
            <a:r>
              <a:rPr lang="es-ES" b="1" dirty="0"/>
              <a:t>Cooperación obligatoria</a:t>
            </a:r>
            <a:r>
              <a:rPr lang="es-ES" dirty="0"/>
              <a:t> con mandato jurídico (en virtud de un tratado de asistencia jurídica mutua; u orden de presentación)</a:t>
            </a:r>
          </a:p>
          <a:p>
            <a:pPr marL="342900" lvl="0" indent="-342900" algn="just">
              <a:buFont typeface="Arial" panose="020B0604020202020204" pitchFamily="34" charset="0"/>
              <a:buChar char="•"/>
            </a:pPr>
            <a:endParaRPr lang="es-ES" dirty="0"/>
          </a:p>
          <a:p>
            <a:pPr marL="342900" lvl="0" indent="-342900" algn="just">
              <a:buFont typeface="Arial" panose="020B0604020202020204" pitchFamily="34" charset="0"/>
              <a:buChar char="•"/>
            </a:pPr>
            <a:r>
              <a:rPr lang="es-ES" b="1" dirty="0"/>
              <a:t>Cooperación voluntaria</a:t>
            </a:r>
            <a:r>
              <a:rPr lang="es-ES" dirty="0"/>
              <a:t> con mandato jurídico (por ejemplo, el artículo 32 del Convenio de Budapest)</a:t>
            </a:r>
          </a:p>
          <a:p>
            <a:pPr marL="342900" indent="-342900" algn="just">
              <a:buFont typeface="Arial" panose="020B0604020202020204" pitchFamily="34" charset="0"/>
              <a:buChar char="•"/>
            </a:pPr>
            <a:endParaRPr lang="es-ES" dirty="0"/>
          </a:p>
          <a:p>
            <a:pPr marL="342900" lvl="0" indent="-342900" algn="just">
              <a:buFont typeface="Arial" panose="020B0604020202020204" pitchFamily="34" charset="0"/>
              <a:buChar char="•"/>
            </a:pPr>
            <a:r>
              <a:rPr lang="es-ES" b="1" dirty="0"/>
              <a:t>Cooperación voluntaria independientemente</a:t>
            </a:r>
            <a:r>
              <a:rPr lang="es-ES" dirty="0"/>
              <a:t> del mandato jurídico (cooperación directa con proveedores de servicios extranjeros)</a:t>
            </a:r>
          </a:p>
        </p:txBody>
      </p:sp>
      <p:pic>
        <p:nvPicPr>
          <p:cNvPr id="12" name="Picture 11">
            <a:extLst>
              <a:ext uri="{FF2B5EF4-FFF2-40B4-BE49-F238E27FC236}">
                <a16:creationId xmlns:a16="http://schemas.microsoft.com/office/drawing/2014/main" id="{10214C1E-BDF7-924A-AB09-5E9D09F0EA10}"/>
              </a:ext>
            </a:extLst>
          </p:cNvPr>
          <p:cNvPicPr>
            <a:picLocks noChangeAspect="1"/>
          </p:cNvPicPr>
          <p:nvPr/>
        </p:nvPicPr>
        <p:blipFill>
          <a:blip r:embed="rId3"/>
          <a:stretch>
            <a:fillRect/>
          </a:stretch>
        </p:blipFill>
        <p:spPr>
          <a:xfrm>
            <a:off x="5367917" y="2632710"/>
            <a:ext cx="3284965" cy="2181984"/>
          </a:xfrm>
          <a:prstGeom prst="rect">
            <a:avLst/>
          </a:prstGeom>
        </p:spPr>
      </p:pic>
      <p:sp>
        <p:nvSpPr>
          <p:cNvPr id="16" name="Slide Number Placeholder 1">
            <a:extLst>
              <a:ext uri="{FF2B5EF4-FFF2-40B4-BE49-F238E27FC236}">
                <a16:creationId xmlns:a16="http://schemas.microsoft.com/office/drawing/2014/main" id="{FCCF9CF1-5DED-49B5-B1AB-9E4EC6A17C69}"/>
              </a:ext>
            </a:extLst>
          </p:cNvPr>
          <p:cNvSpPr>
            <a:spLocks noGrp="1"/>
          </p:cNvSpPr>
          <p:nvPr>
            <p:ph type="sldNum" sz="quarter" idx="12"/>
          </p:nvPr>
        </p:nvSpPr>
        <p:spPr>
          <a:xfrm>
            <a:off x="7010400" y="6583365"/>
            <a:ext cx="2133600" cy="274635"/>
          </a:xfrm>
        </p:spPr>
        <p:txBody>
          <a:bodyPr/>
          <a:lstStyle/>
          <a:p>
            <a:fld id="{B517EF97-6CC0-48A9-BC0E-433EC7B55211}" type="slidenum">
              <a:rPr lang="en-GB" smtClean="0"/>
              <a:pPr/>
              <a:t>15</a:t>
            </a:fld>
            <a:endParaRPr lang="es-ES" dirty="0"/>
          </a:p>
        </p:txBody>
      </p:sp>
      <p:sp>
        <p:nvSpPr>
          <p:cNvPr id="7" name="Rectangle 6">
            <a:extLst>
              <a:ext uri="{FF2B5EF4-FFF2-40B4-BE49-F238E27FC236}">
                <a16:creationId xmlns:a16="http://schemas.microsoft.com/office/drawing/2014/main" id="{4F24AB61-97C5-42B0-A182-0BEC9F6E843D}"/>
              </a:ext>
            </a:extLst>
          </p:cNvPr>
          <p:cNvSpPr/>
          <p:nvPr/>
        </p:nvSpPr>
        <p:spPr>
          <a:xfrm>
            <a:off x="2011680" y="63359"/>
            <a:ext cx="7132320" cy="921588"/>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s-ES" sz="3200" dirty="0">
                <a:latin typeface="Verdana" panose="020B0604030504040204" pitchFamily="34" charset="0"/>
              </a:rPr>
              <a:t>Dimensión internacional </a:t>
            </a:r>
          </a:p>
          <a:p>
            <a:pPr algn="r"/>
            <a:r>
              <a:rPr lang="es-ES" sz="3200" dirty="0">
                <a:latin typeface="Verdana" panose="020B0604030504040204" pitchFamily="34" charset="0"/>
              </a:rPr>
              <a:t>de la ciberdelincuencia</a:t>
            </a:r>
            <a:endParaRPr lang="es-ES" sz="3200" dirty="0">
              <a:latin typeface="Verdana" panose="020B0604030504040204" pitchFamily="34" charset="0"/>
              <a:ea typeface="Verdana" panose="020B0604030504040204" pitchFamily="34" charset="0"/>
            </a:endParaRPr>
          </a:p>
        </p:txBody>
      </p:sp>
    </p:spTree>
    <p:extLst>
      <p:ext uri="{BB962C8B-B14F-4D97-AF65-F5344CB8AC3E}">
        <p14:creationId xmlns:p14="http://schemas.microsoft.com/office/powerpoint/2010/main" val="84233799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8848AB73-6CF7-4B50-ACEB-48BD4182E7C5}"/>
              </a:ext>
            </a:extLst>
          </p:cNvPr>
          <p:cNvSpPr>
            <a:spLocks noGrp="1"/>
          </p:cNvSpPr>
          <p:nvPr>
            <p:ph type="sldNum" sz="quarter" idx="10"/>
          </p:nvPr>
        </p:nvSpPr>
        <p:spPr/>
        <p:txBody>
          <a:bodyPr/>
          <a:lstStyle/>
          <a:p>
            <a:fld id="{49C04F3A-82BD-4011-AADB-1F79FD7DF4BC}" type="slidenum">
              <a:rPr lang="en-GB" smtClean="0"/>
              <a:pPr/>
              <a:t>16</a:t>
            </a:fld>
            <a:endParaRPr lang="es-ES" dirty="0"/>
          </a:p>
        </p:txBody>
      </p:sp>
    </p:spTree>
    <p:extLst>
      <p:ext uri="{BB962C8B-B14F-4D97-AF65-F5344CB8AC3E}">
        <p14:creationId xmlns:p14="http://schemas.microsoft.com/office/powerpoint/2010/main" val="133481522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5" name="Rectangle 4">
            <a:extLst>
              <a:ext uri="{FF2B5EF4-FFF2-40B4-BE49-F238E27FC236}">
                <a16:creationId xmlns:a16="http://schemas.microsoft.com/office/drawing/2014/main" id="{7FA81925-418B-D44C-9255-2AEBBFBC0ADA}"/>
              </a:ext>
            </a:extLst>
          </p:cNvPr>
          <p:cNvSpPr/>
          <p:nvPr/>
        </p:nvSpPr>
        <p:spPr>
          <a:xfrm>
            <a:off x="309489" y="4116222"/>
            <a:ext cx="8525021" cy="890115"/>
          </a:xfrm>
          <a:prstGeom prst="rect">
            <a:avLst/>
          </a:prstGeom>
        </p:spPr>
        <p:txBody>
          <a:bodyPr wrap="square">
            <a:spAutoFit/>
          </a:bodyPr>
          <a:lstStyle/>
          <a:p>
            <a:pPr>
              <a:lnSpc>
                <a:spcPct val="80000"/>
              </a:lnSpc>
            </a:pPr>
            <a:r>
              <a:rPr lang="es-ES" sz="3200" b="1" dirty="0"/>
              <a:t>Convenio de Budapest sobre la Ciberdelincuencia y herramientas de cooperación internacional</a:t>
            </a:r>
          </a:p>
        </p:txBody>
      </p:sp>
      <p:sp>
        <p:nvSpPr>
          <p:cNvPr id="11" name="Text Placeholder 2">
            <a:extLst>
              <a:ext uri="{FF2B5EF4-FFF2-40B4-BE49-F238E27FC236}">
                <a16:creationId xmlns:a16="http://schemas.microsoft.com/office/drawing/2014/main" id="{0C9F440E-2696-4F5C-AE32-3ADBCBC53F9D}"/>
              </a:ext>
            </a:extLst>
          </p:cNvPr>
          <p:cNvSpPr txBox="1">
            <a:spLocks/>
          </p:cNvSpPr>
          <p:nvPr/>
        </p:nvSpPr>
        <p:spPr>
          <a:xfrm>
            <a:off x="309489" y="3766294"/>
            <a:ext cx="7772400" cy="34992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baseline="0">
                <a:solidFill>
                  <a:schemeClr val="tx1"/>
                </a:solidFill>
                <a:latin typeface="Calibri" panose="020F050202020403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baseline="0">
                <a:solidFill>
                  <a:schemeClr val="tx1"/>
                </a:solidFill>
                <a:latin typeface="Calibri" panose="020F050202020403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baseline="0">
                <a:solidFill>
                  <a:schemeClr val="tx1"/>
                </a:solidFill>
                <a:latin typeface="Calibri" panose="020F050202020403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Calibri" panose="020F050202020403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Calibri" panose="020F050202020403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defRPr/>
            </a:pPr>
            <a:r>
              <a:rPr lang="es-ES" sz="2000" dirty="0">
                <a:solidFill>
                  <a:schemeClr val="tx1">
                    <a:tint val="75000"/>
                  </a:schemeClr>
                </a:solidFill>
              </a:rPr>
              <a:t>Conceptos básicos sobre la cooperación internacional</a:t>
            </a:r>
          </a:p>
        </p:txBody>
      </p:sp>
      <p:sp>
        <p:nvSpPr>
          <p:cNvPr id="16" name="Slide Number Placeholder 1">
            <a:extLst>
              <a:ext uri="{FF2B5EF4-FFF2-40B4-BE49-F238E27FC236}">
                <a16:creationId xmlns:a16="http://schemas.microsoft.com/office/drawing/2014/main" id="{22AB7F6E-25AD-4FA2-A70B-6EF98C3FB0FB}"/>
              </a:ext>
            </a:extLst>
          </p:cNvPr>
          <p:cNvSpPr>
            <a:spLocks noGrp="1"/>
          </p:cNvSpPr>
          <p:nvPr>
            <p:ph type="sldNum" sz="quarter" idx="12"/>
          </p:nvPr>
        </p:nvSpPr>
        <p:spPr>
          <a:xfrm>
            <a:off x="7010400" y="6583365"/>
            <a:ext cx="2133600" cy="274635"/>
          </a:xfrm>
        </p:spPr>
        <p:txBody>
          <a:bodyPr/>
          <a:lstStyle/>
          <a:p>
            <a:fld id="{B517EF97-6CC0-48A9-BC0E-433EC7B55211}" type="slidenum">
              <a:rPr lang="en-GB" smtClean="0"/>
              <a:pPr/>
              <a:t>17</a:t>
            </a:fld>
            <a:endParaRPr lang="es-ES" dirty="0"/>
          </a:p>
        </p:txBody>
      </p:sp>
      <p:sp>
        <p:nvSpPr>
          <p:cNvPr id="19" name="Rectangle 18">
            <a:extLst>
              <a:ext uri="{FF2B5EF4-FFF2-40B4-BE49-F238E27FC236}">
                <a16:creationId xmlns:a16="http://schemas.microsoft.com/office/drawing/2014/main" id="{A7C2BF37-A48F-4EB2-97FF-059F74D9A439}"/>
              </a:ext>
            </a:extLst>
          </p:cNvPr>
          <p:cNvSpPr/>
          <p:nvPr/>
        </p:nvSpPr>
        <p:spPr>
          <a:xfrm>
            <a:off x="1889760" y="114659"/>
            <a:ext cx="7254240" cy="921588"/>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defRPr/>
            </a:pPr>
            <a:r>
              <a:rPr lang="es-ES" sz="3200" dirty="0">
                <a:latin typeface="Verdana" panose="020B0604030504040204" pitchFamily="34" charset="0"/>
              </a:rPr>
              <a:t>Parte 2</a:t>
            </a:r>
          </a:p>
        </p:txBody>
      </p:sp>
    </p:spTree>
    <p:extLst>
      <p:ext uri="{BB962C8B-B14F-4D97-AF65-F5344CB8AC3E}">
        <p14:creationId xmlns:p14="http://schemas.microsoft.com/office/powerpoint/2010/main" val="390309272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15" name="Rectangle 14"/>
          <p:cNvSpPr/>
          <p:nvPr/>
        </p:nvSpPr>
        <p:spPr>
          <a:xfrm>
            <a:off x="1420427" y="53091"/>
            <a:ext cx="7723573" cy="921588"/>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s-ES" altLang="sr-Latn-RS" sz="2400" dirty="0">
                <a:latin typeface="Verdana" panose="020B0604030504040204" pitchFamily="34" charset="0"/>
              </a:rPr>
              <a:t>Convenio del Consejo de Europa sobre la Ciberdelincuencia </a:t>
            </a:r>
            <a:br/>
            <a:r>
              <a:rPr lang="es-ES" altLang="sr-Latn-RS" sz="2400" dirty="0">
                <a:latin typeface="Verdana" panose="020B0604030504040204" pitchFamily="34" charset="0"/>
              </a:rPr>
              <a:t>o Convenio de Budapest </a:t>
            </a:r>
            <a:endParaRPr lang="es-ES" sz="2400" dirty="0">
              <a:latin typeface="Verdana" panose="020B0604030504040204" pitchFamily="34" charset="0"/>
              <a:ea typeface="Verdana" panose="020B0604030504040204" pitchFamily="34" charset="0"/>
            </a:endParaRPr>
          </a:p>
        </p:txBody>
      </p:sp>
      <p:sp>
        <p:nvSpPr>
          <p:cNvPr id="7" name="Rectangle 6">
            <a:extLst>
              <a:ext uri="{FF2B5EF4-FFF2-40B4-BE49-F238E27FC236}">
                <a16:creationId xmlns:a16="http://schemas.microsoft.com/office/drawing/2014/main" id="{1FCE5F71-B62F-4840-AD46-7690CB1F70D4}"/>
              </a:ext>
            </a:extLst>
          </p:cNvPr>
          <p:cNvSpPr/>
          <p:nvPr/>
        </p:nvSpPr>
        <p:spPr>
          <a:xfrm>
            <a:off x="88522" y="1360501"/>
            <a:ext cx="4572000" cy="4708981"/>
          </a:xfrm>
          <a:prstGeom prst="rect">
            <a:avLst/>
          </a:prstGeom>
        </p:spPr>
        <p:txBody>
          <a:bodyPr>
            <a:spAutoFit/>
          </a:bodyPr>
          <a:lstStyle/>
          <a:p>
            <a:pPr marL="342900" indent="-342900">
              <a:buFont typeface="Arial" panose="020B0604020202020204" pitchFamily="34" charset="0"/>
              <a:buChar char="•"/>
              <a:defRPr/>
            </a:pPr>
            <a:r>
              <a:rPr lang="es-ES" sz="2000" b="1" dirty="0"/>
              <a:t>Abierto a la firma el 23 de noviembre de 2001 en Budapest</a:t>
            </a:r>
          </a:p>
          <a:p>
            <a:pPr marL="342900" indent="-342900">
              <a:buFont typeface="Arial" panose="020B0604020202020204" pitchFamily="34" charset="0"/>
              <a:buChar char="•"/>
              <a:defRPr/>
            </a:pPr>
            <a:r>
              <a:rPr lang="es-ES" sz="2000" b="1" dirty="0"/>
              <a:t>Seguido por el Comité del Convenio sobre la Ciberdelincuencia (T-CY) </a:t>
            </a:r>
          </a:p>
          <a:p>
            <a:pPr marL="342900" indent="-342900">
              <a:buFont typeface="Arial" panose="020B0604020202020204" pitchFamily="34" charset="0"/>
              <a:buChar char="•"/>
              <a:defRPr/>
            </a:pPr>
            <a:r>
              <a:rPr lang="es-ES" sz="2000" b="1" dirty="0"/>
              <a:t>Abierto a la adhesión de cualquier Estado</a:t>
            </a:r>
          </a:p>
          <a:p>
            <a:pPr>
              <a:defRPr/>
            </a:pPr>
            <a:endParaRPr lang="es-ES" sz="2000" b="1" dirty="0"/>
          </a:p>
          <a:p>
            <a:pPr marL="342900" indent="-342900">
              <a:buFont typeface="Arial" pitchFamily="34" charset="0"/>
              <a:buChar char="•"/>
              <a:defRPr/>
            </a:pPr>
            <a:r>
              <a:rPr lang="es-ES" sz="2000" b="1" dirty="0"/>
              <a:t>Desde julio de 2020:</a:t>
            </a:r>
          </a:p>
          <a:p>
            <a:pPr lvl="1">
              <a:defRPr/>
            </a:pPr>
            <a:r>
              <a:rPr lang="es-ES" b="1"/>
              <a:t>65 partes</a:t>
            </a:r>
            <a:r>
              <a:rPr lang="es-ES"/>
              <a:t> (44 Estados miembros del Consejo de Europa, además de la Argentina, Australia, Cabo Verde, el Canadá, Chile, Colombia, Costa Rica, los Estados Unidos, Filipinas, Ghana, Israel, el Japón, Mauricio, Marruecos, Panamá, el Paraguay, el Perú, la República Dominicana, el Senegal, Sri Lanka, Tonga y Estados Unidos)</a:t>
            </a:r>
          </a:p>
        </p:txBody>
      </p:sp>
      <p:sp>
        <p:nvSpPr>
          <p:cNvPr id="5" name="Rectangle 4">
            <a:extLst>
              <a:ext uri="{FF2B5EF4-FFF2-40B4-BE49-F238E27FC236}">
                <a16:creationId xmlns:a16="http://schemas.microsoft.com/office/drawing/2014/main" id="{CBF6D94C-E963-2548-B312-315B2A8ACCD5}"/>
              </a:ext>
            </a:extLst>
          </p:cNvPr>
          <p:cNvSpPr/>
          <p:nvPr/>
        </p:nvSpPr>
        <p:spPr>
          <a:xfrm>
            <a:off x="4572000" y="1360500"/>
            <a:ext cx="4572000" cy="4708981"/>
          </a:xfrm>
          <a:prstGeom prst="rect">
            <a:avLst/>
          </a:prstGeom>
        </p:spPr>
        <p:txBody>
          <a:bodyPr>
            <a:spAutoFit/>
          </a:bodyPr>
          <a:lstStyle/>
          <a:p>
            <a:pPr marL="342900" indent="-342900">
              <a:buFont typeface="Arial" pitchFamily="34" charset="0"/>
              <a:buChar char="•"/>
              <a:defRPr/>
            </a:pPr>
            <a:r>
              <a:rPr lang="es-ES" sz="2000" b="1" dirty="0"/>
              <a:t>Firmas no seguidas de ratificaciones: 3 </a:t>
            </a:r>
          </a:p>
          <a:p>
            <a:pPr lvl="1">
              <a:defRPr/>
            </a:pPr>
            <a:r>
              <a:rPr lang="es-ES" sz="2000" dirty="0"/>
              <a:t>(Irlanda, Suecia, Sudáfrica)</a:t>
            </a:r>
          </a:p>
          <a:p>
            <a:pPr marL="342900" indent="-342900">
              <a:buFont typeface="Arial" pitchFamily="34" charset="0"/>
              <a:buChar char="•"/>
              <a:defRPr/>
            </a:pPr>
            <a:endParaRPr lang="es-ES" sz="2000" dirty="0"/>
          </a:p>
          <a:p>
            <a:pPr marL="342900" indent="-342900">
              <a:buFont typeface="Arial" pitchFamily="34" charset="0"/>
              <a:buChar char="•"/>
              <a:defRPr/>
            </a:pPr>
            <a:r>
              <a:rPr lang="es-ES" b="1"/>
              <a:t>Invitaciones a firmar y ratificar:</a:t>
            </a:r>
            <a:r>
              <a:rPr lang="es-ES" sz="2000" dirty="0"/>
              <a:t> </a:t>
            </a:r>
            <a:r>
              <a:rPr lang="es-ES" sz="2000" b="1" dirty="0"/>
              <a:t>9</a:t>
            </a:r>
            <a:endParaRPr lang="es-ES" sz="2000" dirty="0"/>
          </a:p>
          <a:p>
            <a:pPr lvl="1">
              <a:defRPr/>
            </a:pPr>
            <a:r>
              <a:rPr lang="es-ES" sz="2000" dirty="0"/>
              <a:t>(Benin, Brasil, Burkina Faso, Guatemala, México, Nueva Zelanda, Níger, Nigeria, Túnez)</a:t>
            </a:r>
          </a:p>
          <a:p>
            <a:pPr marL="342900" indent="-342900">
              <a:buFont typeface="Arial" pitchFamily="34" charset="0"/>
              <a:buChar char="•"/>
              <a:defRPr/>
            </a:pPr>
            <a:endParaRPr lang="es-ES" sz="2000" dirty="0"/>
          </a:p>
          <a:p>
            <a:pPr marL="342900" indent="-342900">
              <a:buFont typeface="Arial" pitchFamily="34" charset="0"/>
              <a:buChar char="•"/>
              <a:defRPr/>
            </a:pPr>
            <a:r>
              <a:rPr lang="es-ES" sz="2000" b="1" dirty="0"/>
              <a:t>Ratificaciones, firmas e invitaciones en julio de 2020: 77</a:t>
            </a:r>
          </a:p>
          <a:p>
            <a:pPr>
              <a:defRPr/>
            </a:pPr>
            <a:r>
              <a:rPr lang="es-ES"/>
              <a:t> </a:t>
            </a:r>
          </a:p>
          <a:p>
            <a:pPr marL="342900" indent="-342900">
              <a:buFont typeface="Arial" panose="020B0604020202020204" pitchFamily="34" charset="0"/>
              <a:buChar char="•"/>
              <a:defRPr/>
            </a:pPr>
            <a:r>
              <a:rPr lang="es-ES" sz="2000" b="1" dirty="0"/>
              <a:t>Muchos más han utilizado el Convenio de Budapest como guía para la legislación nacional</a:t>
            </a:r>
          </a:p>
        </p:txBody>
      </p:sp>
      <p:sp>
        <p:nvSpPr>
          <p:cNvPr id="16" name="Slide Number Placeholder 1">
            <a:extLst>
              <a:ext uri="{FF2B5EF4-FFF2-40B4-BE49-F238E27FC236}">
                <a16:creationId xmlns:a16="http://schemas.microsoft.com/office/drawing/2014/main" id="{0D0BD8B9-0A2F-4919-B2F9-7700817BFA43}"/>
              </a:ext>
            </a:extLst>
          </p:cNvPr>
          <p:cNvSpPr>
            <a:spLocks noGrp="1"/>
          </p:cNvSpPr>
          <p:nvPr>
            <p:ph type="sldNum" sz="quarter" idx="12"/>
          </p:nvPr>
        </p:nvSpPr>
        <p:spPr>
          <a:xfrm>
            <a:off x="7010400" y="6583365"/>
            <a:ext cx="2133600" cy="274635"/>
          </a:xfrm>
        </p:spPr>
        <p:txBody>
          <a:bodyPr/>
          <a:lstStyle/>
          <a:p>
            <a:fld id="{B517EF97-6CC0-48A9-BC0E-433EC7B55211}" type="slidenum">
              <a:rPr lang="en-GB" smtClean="0"/>
              <a:pPr/>
              <a:t>18</a:t>
            </a:fld>
            <a:endParaRPr lang="es-ES" dirty="0"/>
          </a:p>
        </p:txBody>
      </p:sp>
    </p:spTree>
    <p:extLst>
      <p:ext uri="{BB962C8B-B14F-4D97-AF65-F5344CB8AC3E}">
        <p14:creationId xmlns:p14="http://schemas.microsoft.com/office/powerpoint/2010/main" val="70965738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16" name="TextBox 15"/>
          <p:cNvSpPr txBox="1"/>
          <p:nvPr/>
        </p:nvSpPr>
        <p:spPr>
          <a:xfrm>
            <a:off x="1222994" y="85986"/>
            <a:ext cx="7921006" cy="954107"/>
          </a:xfrm>
          <a:prstGeom prst="rect">
            <a:avLst/>
          </a:prstGeom>
          <a:noFill/>
        </p:spPr>
        <p:txBody>
          <a:bodyPr wrap="square" rtlCol="0">
            <a:spAutoFit/>
          </a:bodyPr>
          <a:lstStyle/>
          <a:p>
            <a:pPr marL="892175" indent="-892175" algn="r"/>
            <a:r>
              <a:rPr lang="es-ES" sz="2800" dirty="0">
                <a:solidFill>
                  <a:schemeClr val="bg1"/>
                </a:solidFill>
                <a:latin typeface="Verdana" panose="020B0604030504040204" pitchFamily="34" charset="0"/>
              </a:rPr>
              <a:t>Convenio de Budapest: </a:t>
            </a:r>
          </a:p>
          <a:p>
            <a:pPr marL="892175" indent="-892175" algn="r"/>
            <a:r>
              <a:rPr lang="es-ES" sz="2800" dirty="0">
                <a:solidFill>
                  <a:schemeClr val="bg1"/>
                </a:solidFill>
                <a:latin typeface="Verdana" panose="020B0604030504040204" pitchFamily="34" charset="0"/>
              </a:rPr>
              <a:t>principios de la cooperación internacional</a:t>
            </a:r>
          </a:p>
        </p:txBody>
      </p:sp>
      <p:sp>
        <p:nvSpPr>
          <p:cNvPr id="6" name="TextBox 5"/>
          <p:cNvSpPr txBox="1"/>
          <p:nvPr/>
        </p:nvSpPr>
        <p:spPr>
          <a:xfrm>
            <a:off x="345440" y="1483359"/>
            <a:ext cx="8569960" cy="4708981"/>
          </a:xfrm>
          <a:prstGeom prst="rect">
            <a:avLst/>
          </a:prstGeom>
          <a:noFill/>
          <a:ln>
            <a:noFill/>
          </a:ln>
        </p:spPr>
        <p:txBody>
          <a:bodyPr wrap="square" rtlCol="0">
            <a:spAutoFit/>
          </a:bodyPr>
          <a:lstStyle/>
          <a:p>
            <a:pPr marL="342900" indent="-342900" algn="just">
              <a:spcAft>
                <a:spcPts val="1200"/>
              </a:spcAft>
              <a:buFont typeface="Arial" panose="020B0604020202020204" pitchFamily="34" charset="0"/>
              <a:buChar char="•"/>
            </a:pPr>
            <a:r>
              <a:rPr lang="es-ES" sz="1600" b="1" dirty="0"/>
              <a:t>Cooperación "en la mayor medida posible"</a:t>
            </a:r>
          </a:p>
          <a:p>
            <a:pPr marL="342900" indent="-342900" algn="just">
              <a:spcAft>
                <a:spcPts val="600"/>
              </a:spcAft>
              <a:buFont typeface="Arial" panose="020B0604020202020204" pitchFamily="34" charset="0"/>
              <a:buChar char="•"/>
            </a:pPr>
            <a:r>
              <a:rPr lang="es-ES" sz="1600" b="1" dirty="0"/>
              <a:t>Cooperación en todos</a:t>
            </a:r>
            <a:r>
              <a:rPr lang="es-ES" sz="1600" dirty="0"/>
              <a:t> los delitos </a:t>
            </a:r>
            <a:r>
              <a:rPr lang="es-ES" sz="1600" b="1" dirty="0"/>
              <a:t>informáticos</a:t>
            </a:r>
            <a:r>
              <a:rPr lang="es-ES" sz="1600" dirty="0"/>
              <a:t> y pruebas electrónicas;</a:t>
            </a:r>
          </a:p>
          <a:p>
            <a:pPr marL="342900" indent="-342900" algn="just">
              <a:spcAft>
                <a:spcPts val="600"/>
              </a:spcAft>
              <a:buFont typeface="Arial" panose="020B0604020202020204" pitchFamily="34" charset="0"/>
              <a:buChar char="•"/>
            </a:pPr>
            <a:r>
              <a:rPr lang="es-ES" sz="1600" b="1" dirty="0"/>
              <a:t>Cooperación basada</a:t>
            </a:r>
            <a:r>
              <a:rPr lang="es-ES" sz="1600" dirty="0"/>
              <a:t> tanto en el Convenio como:</a:t>
            </a:r>
          </a:p>
          <a:p>
            <a:pPr lvl="1" algn="just">
              <a:spcAft>
                <a:spcPts val="600"/>
              </a:spcAft>
            </a:pPr>
            <a:r>
              <a:rPr lang="es-ES" sz="1600" dirty="0"/>
              <a:t>en aplicación de los instrumentos internacionales pertinentes sobre cooperación internacional en materia penal;</a:t>
            </a:r>
          </a:p>
          <a:p>
            <a:pPr lvl="1" algn="just">
              <a:spcAft>
                <a:spcPts val="600"/>
              </a:spcAft>
            </a:pPr>
            <a:r>
              <a:rPr lang="es-ES" sz="1600" dirty="0"/>
              <a:t>en aplicación de acuerdos basados en legislación uniforme o recíproca y </a:t>
            </a:r>
          </a:p>
          <a:p>
            <a:pPr lvl="1" algn="just">
              <a:spcAft>
                <a:spcPts val="600"/>
              </a:spcAft>
            </a:pPr>
            <a:r>
              <a:rPr lang="es-ES" sz="1600" dirty="0"/>
              <a:t>de su propio derecho interno</a:t>
            </a:r>
            <a:endParaRPr lang="es-ES" sz="1600" b="1" dirty="0">
              <a:cs typeface="Arial" panose="020B0604020202020204" pitchFamily="34" charset="0"/>
            </a:endParaRPr>
          </a:p>
          <a:p>
            <a:pPr marL="342900" lvl="1" indent="-342900" algn="just">
              <a:spcAft>
                <a:spcPts val="600"/>
              </a:spcAft>
              <a:buFont typeface="Arial" panose="020B0604020202020204" pitchFamily="34" charset="0"/>
              <a:buChar char="•"/>
            </a:pPr>
            <a:r>
              <a:rPr lang="es-ES" sz="1600" b="1" dirty="0"/>
              <a:t>Principios de asistencia jurídica mutua:</a:t>
            </a:r>
          </a:p>
          <a:p>
            <a:pPr marL="457200" lvl="2" algn="just">
              <a:spcAft>
                <a:spcPts val="600"/>
              </a:spcAft>
            </a:pPr>
            <a:r>
              <a:rPr lang="es-ES" sz="1600" dirty="0"/>
              <a:t>base jurídica nacional en relación con las medidas previstas en los artículos 29 a 35 del Convenio;</a:t>
            </a:r>
          </a:p>
          <a:p>
            <a:pPr marL="457200" lvl="2" algn="just">
              <a:spcAft>
                <a:spcPts val="600"/>
              </a:spcAft>
            </a:pPr>
            <a:r>
              <a:rPr lang="es-ES" sz="1600" dirty="0"/>
              <a:t>uso de medios de comunicación rápidos;</a:t>
            </a:r>
          </a:p>
          <a:p>
            <a:pPr marL="457200" lvl="2" algn="just">
              <a:spcAft>
                <a:spcPts val="600"/>
              </a:spcAft>
            </a:pPr>
            <a:r>
              <a:rPr lang="es-ES" sz="1600" dirty="0"/>
              <a:t>con sujeción a los términos de los tratados de asistencia jurídica mutua aplicables y a las leyes nacionales;</a:t>
            </a:r>
          </a:p>
          <a:p>
            <a:pPr marL="457200" lvl="2" algn="just">
              <a:spcAft>
                <a:spcPts val="600"/>
              </a:spcAft>
            </a:pPr>
            <a:r>
              <a:rPr lang="es-ES" sz="1600" dirty="0"/>
              <a:t>dependencia del principio de la doble tipificación penal.</a:t>
            </a:r>
          </a:p>
          <a:p>
            <a:pPr marL="347663" lvl="1" indent="-342900" algn="just">
              <a:spcAft>
                <a:spcPts val="600"/>
              </a:spcAft>
              <a:buFont typeface="Arial" panose="020B0604020202020204" pitchFamily="34" charset="0"/>
              <a:buChar char="•"/>
            </a:pPr>
            <a:r>
              <a:rPr lang="es-ES" sz="1600" b="1" dirty="0"/>
              <a:t>asistencia jurídica mutua posible</a:t>
            </a:r>
            <a:r>
              <a:rPr lang="es-ES" sz="1600" dirty="0"/>
              <a:t> en ausencia de acuerdos pertinentes (artículo 27)</a:t>
            </a:r>
          </a:p>
        </p:txBody>
      </p:sp>
      <p:sp>
        <p:nvSpPr>
          <p:cNvPr id="17" name="Slide Number Placeholder 1">
            <a:extLst>
              <a:ext uri="{FF2B5EF4-FFF2-40B4-BE49-F238E27FC236}">
                <a16:creationId xmlns:a16="http://schemas.microsoft.com/office/drawing/2014/main" id="{4B66B4AB-A4EC-4F59-9260-BCD61587CD80}"/>
              </a:ext>
            </a:extLst>
          </p:cNvPr>
          <p:cNvSpPr>
            <a:spLocks noGrp="1"/>
          </p:cNvSpPr>
          <p:nvPr>
            <p:ph type="sldNum" sz="quarter" idx="12"/>
          </p:nvPr>
        </p:nvSpPr>
        <p:spPr>
          <a:xfrm>
            <a:off x="7010400" y="6583365"/>
            <a:ext cx="2133600" cy="274635"/>
          </a:xfrm>
        </p:spPr>
        <p:txBody>
          <a:bodyPr/>
          <a:lstStyle/>
          <a:p>
            <a:fld id="{B517EF97-6CC0-48A9-BC0E-433EC7B55211}" type="slidenum">
              <a:rPr lang="en-GB" smtClean="0"/>
              <a:pPr/>
              <a:t>19</a:t>
            </a:fld>
            <a:endParaRPr lang="es-ES" dirty="0"/>
          </a:p>
        </p:txBody>
      </p:sp>
    </p:spTree>
    <p:extLst>
      <p:ext uri="{BB962C8B-B14F-4D97-AF65-F5344CB8AC3E}">
        <p14:creationId xmlns:p14="http://schemas.microsoft.com/office/powerpoint/2010/main" val="83085164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6" name="TextBox 5"/>
          <p:cNvSpPr txBox="1"/>
          <p:nvPr/>
        </p:nvSpPr>
        <p:spPr>
          <a:xfrm>
            <a:off x="330548" y="1343814"/>
            <a:ext cx="8482904" cy="4170372"/>
          </a:xfrm>
          <a:prstGeom prst="rect">
            <a:avLst/>
          </a:prstGeom>
          <a:noFill/>
          <a:ln>
            <a:noFill/>
          </a:ln>
        </p:spPr>
        <p:txBody>
          <a:bodyPr wrap="square" rtlCol="0">
            <a:spAutoFit/>
          </a:bodyPr>
          <a:lstStyle/>
          <a:p>
            <a:pPr marL="342900" indent="-342900" algn="just">
              <a:spcAft>
                <a:spcPts val="1200"/>
              </a:spcAft>
              <a:buFont typeface="Arial" panose="020B0604020202020204" pitchFamily="34" charset="0"/>
              <a:buChar char="•"/>
            </a:pPr>
            <a:r>
              <a:rPr lang="es-ES" b="1"/>
              <a:t>Conservación rápida de datos informáticos almacenados</a:t>
            </a:r>
            <a:r>
              <a:rPr lang="es-ES"/>
              <a:t> (artículo 29)</a:t>
            </a:r>
          </a:p>
          <a:p>
            <a:pPr lvl="1" algn="just">
              <a:spcAft>
                <a:spcPts val="600"/>
              </a:spcAft>
            </a:pPr>
            <a:r>
              <a:rPr lang="es-ES"/>
              <a:t>Extensión de los poderes nacionales pertinentes al contexto internacional;</a:t>
            </a:r>
          </a:p>
          <a:p>
            <a:pPr lvl="1" algn="just">
              <a:spcAft>
                <a:spcPts val="600"/>
              </a:spcAft>
            </a:pPr>
            <a:r>
              <a:rPr lang="es-ES"/>
              <a:t>La condición de doble tipificación penal solo se aplica en circunstancias excepcionales;</a:t>
            </a:r>
          </a:p>
          <a:p>
            <a:pPr lvl="1" algn="just">
              <a:spcAft>
                <a:spcPts val="600"/>
              </a:spcAft>
            </a:pPr>
            <a:r>
              <a:rPr lang="es-ES"/>
              <a:t>La divulgación real de la información es un paso posterior que requiere asistencia jurídica mutua.</a:t>
            </a:r>
          </a:p>
          <a:p>
            <a:pPr marL="342900" lvl="1" indent="-342900" algn="just">
              <a:spcAft>
                <a:spcPts val="600"/>
              </a:spcAft>
              <a:buFont typeface="Arial" panose="020B0604020202020204" pitchFamily="34" charset="0"/>
              <a:buChar char="•"/>
            </a:pPr>
            <a:r>
              <a:rPr lang="es-ES" b="1"/>
              <a:t>Revelación rápida de datos conservados relativos al tráfico</a:t>
            </a:r>
            <a:r>
              <a:rPr lang="es-ES"/>
              <a:t> (artículo 30)</a:t>
            </a:r>
          </a:p>
          <a:p>
            <a:pPr marL="342900" lvl="1" indent="-342900" algn="just">
              <a:spcAft>
                <a:spcPts val="600"/>
              </a:spcAft>
              <a:buFont typeface="Arial" panose="020B0604020202020204" pitchFamily="34" charset="0"/>
              <a:buChar char="•"/>
            </a:pPr>
            <a:r>
              <a:rPr lang="es-ES" b="1"/>
              <a:t>Asistencia mutua en relación con el acceso a datos almacenados</a:t>
            </a:r>
            <a:r>
              <a:rPr lang="es-ES"/>
              <a:t> (artículo 31)</a:t>
            </a:r>
          </a:p>
          <a:p>
            <a:pPr marL="342900" lvl="1" indent="-342900" algn="just">
              <a:spcAft>
                <a:spcPts val="600"/>
              </a:spcAft>
              <a:buFont typeface="Arial" panose="020B0604020202020204" pitchFamily="34" charset="0"/>
              <a:buChar char="•"/>
            </a:pPr>
            <a:r>
              <a:rPr lang="es-ES" b="1"/>
              <a:t>Acceso transfronterizo a datos almacenados, con consentimiento o cuando sean accesibles al público</a:t>
            </a:r>
            <a:r>
              <a:rPr lang="es-ES"/>
              <a:t> (artículo 32)</a:t>
            </a:r>
          </a:p>
          <a:p>
            <a:pPr marL="342900" lvl="1" indent="-342900" algn="just">
              <a:spcAft>
                <a:spcPts val="600"/>
              </a:spcAft>
              <a:buFont typeface="Arial" panose="020B0604020202020204" pitchFamily="34" charset="0"/>
              <a:buChar char="•"/>
            </a:pPr>
            <a:r>
              <a:rPr lang="es-ES" sz="2000" b="1" dirty="0"/>
              <a:t>Asistencia mutua para la interceptación de datos </a:t>
            </a:r>
            <a:r>
              <a:rPr lang="es-ES" sz="2000" dirty="0"/>
              <a:t>(artículo 33 y 34)</a:t>
            </a:r>
          </a:p>
          <a:p>
            <a:pPr marL="342900" lvl="1" indent="-342900" algn="just">
              <a:spcAft>
                <a:spcPts val="600"/>
              </a:spcAft>
              <a:buFont typeface="Arial" panose="020B0604020202020204" pitchFamily="34" charset="0"/>
              <a:buChar char="•"/>
            </a:pPr>
            <a:r>
              <a:rPr lang="es-ES" sz="2000" b="1" dirty="0"/>
              <a:t>Redes 24/7 de los puntos de contacto</a:t>
            </a:r>
            <a:r>
              <a:rPr lang="es-ES" sz="2000" dirty="0"/>
              <a:t>: complementa y no sustituye a otros canales de cooperación existentes (artículo 35)</a:t>
            </a:r>
          </a:p>
        </p:txBody>
      </p:sp>
      <p:sp>
        <p:nvSpPr>
          <p:cNvPr id="17" name="Slide Number Placeholder 1">
            <a:extLst>
              <a:ext uri="{FF2B5EF4-FFF2-40B4-BE49-F238E27FC236}">
                <a16:creationId xmlns:a16="http://schemas.microsoft.com/office/drawing/2014/main" id="{0F4ACEB7-7608-43E7-81E2-E71DE26A6EE3}"/>
              </a:ext>
            </a:extLst>
          </p:cNvPr>
          <p:cNvSpPr>
            <a:spLocks noGrp="1"/>
          </p:cNvSpPr>
          <p:nvPr>
            <p:ph type="sldNum" sz="quarter" idx="12"/>
          </p:nvPr>
        </p:nvSpPr>
        <p:spPr>
          <a:xfrm>
            <a:off x="7010400" y="6583365"/>
            <a:ext cx="2133600" cy="274635"/>
          </a:xfrm>
        </p:spPr>
        <p:txBody>
          <a:bodyPr/>
          <a:lstStyle/>
          <a:p>
            <a:fld id="{B517EF97-6CC0-48A9-BC0E-433EC7B55211}" type="slidenum">
              <a:rPr lang="en-GB" smtClean="0"/>
              <a:pPr/>
              <a:t>20</a:t>
            </a:fld>
            <a:endParaRPr lang="es-ES" dirty="0"/>
          </a:p>
        </p:txBody>
      </p:sp>
      <p:sp>
        <p:nvSpPr>
          <p:cNvPr id="19" name="TextBox 18">
            <a:extLst>
              <a:ext uri="{FF2B5EF4-FFF2-40B4-BE49-F238E27FC236}">
                <a16:creationId xmlns:a16="http://schemas.microsoft.com/office/drawing/2014/main" id="{10BBB239-1CA0-442E-855E-6CC9486F4FD1}"/>
              </a:ext>
            </a:extLst>
          </p:cNvPr>
          <p:cNvSpPr txBox="1"/>
          <p:nvPr/>
        </p:nvSpPr>
        <p:spPr>
          <a:xfrm>
            <a:off x="1222994" y="85986"/>
            <a:ext cx="7921006" cy="954107"/>
          </a:xfrm>
          <a:prstGeom prst="rect">
            <a:avLst/>
          </a:prstGeom>
          <a:noFill/>
        </p:spPr>
        <p:txBody>
          <a:bodyPr wrap="square" rtlCol="0">
            <a:spAutoFit/>
          </a:bodyPr>
          <a:lstStyle/>
          <a:p>
            <a:pPr marL="892175" indent="-892175" algn="r"/>
            <a:r>
              <a:rPr lang="es-ES" sz="2800" dirty="0">
                <a:solidFill>
                  <a:schemeClr val="bg1"/>
                </a:solidFill>
                <a:latin typeface="Verdana" panose="020B0604030504040204" pitchFamily="34" charset="0"/>
              </a:rPr>
              <a:t>Convenio de Budapest: </a:t>
            </a:r>
          </a:p>
          <a:p>
            <a:pPr marL="892175" indent="-892175" algn="r"/>
            <a:r>
              <a:rPr lang="es-ES" sz="2800" dirty="0">
                <a:solidFill>
                  <a:schemeClr val="bg1"/>
                </a:solidFill>
                <a:latin typeface="Verdana" panose="020B0604030504040204" pitchFamily="34" charset="0"/>
              </a:rPr>
              <a:t>principios de la cooperación internacional</a:t>
            </a:r>
          </a:p>
        </p:txBody>
      </p:sp>
    </p:spTree>
    <p:extLst>
      <p:ext uri="{BB962C8B-B14F-4D97-AF65-F5344CB8AC3E}">
        <p14:creationId xmlns:p14="http://schemas.microsoft.com/office/powerpoint/2010/main" val="321079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15" name="Rectangle 14"/>
          <p:cNvSpPr/>
          <p:nvPr/>
        </p:nvSpPr>
        <p:spPr>
          <a:xfrm>
            <a:off x="1713390" y="114659"/>
            <a:ext cx="7430610" cy="921588"/>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s-ES" sz="3200" dirty="0">
                <a:latin typeface="Verdana" panose="020B0604030504040204" pitchFamily="34" charset="0"/>
              </a:rPr>
              <a:t>Tratados de asistencia jurídica mutua</a:t>
            </a:r>
            <a:endParaRPr lang="es-ES" sz="3200" dirty="0">
              <a:latin typeface="Verdana" panose="020B0604030504040204" pitchFamily="34" charset="0"/>
              <a:ea typeface="Verdana" panose="020B0604030504040204" pitchFamily="34" charset="0"/>
            </a:endParaRPr>
          </a:p>
        </p:txBody>
      </p:sp>
      <p:sp>
        <p:nvSpPr>
          <p:cNvPr id="7" name="Rectangle 6">
            <a:extLst>
              <a:ext uri="{FF2B5EF4-FFF2-40B4-BE49-F238E27FC236}">
                <a16:creationId xmlns:a16="http://schemas.microsoft.com/office/drawing/2014/main" id="{1FCE5F71-B62F-4840-AD46-7690CB1F70D4}"/>
              </a:ext>
            </a:extLst>
          </p:cNvPr>
          <p:cNvSpPr/>
          <p:nvPr/>
        </p:nvSpPr>
        <p:spPr>
          <a:xfrm>
            <a:off x="210321" y="1598539"/>
            <a:ext cx="4572000" cy="4154984"/>
          </a:xfrm>
          <a:prstGeom prst="rect">
            <a:avLst/>
          </a:prstGeom>
        </p:spPr>
        <p:txBody>
          <a:bodyPr>
            <a:spAutoFit/>
          </a:bodyPr>
          <a:lstStyle/>
          <a:p>
            <a:pPr marL="342900" indent="-342900" algn="just">
              <a:buFont typeface="Arial" panose="020B0604020202020204" pitchFamily="34" charset="0"/>
              <a:buChar char="•"/>
            </a:pPr>
            <a:r>
              <a:rPr lang="es-ES" b="1"/>
              <a:t>Cooperación oficial</a:t>
            </a:r>
            <a:r>
              <a:rPr lang="es-ES"/>
              <a:t> entre dos o más países</a:t>
            </a:r>
          </a:p>
          <a:p>
            <a:pPr marL="342900" indent="-342900" algn="just">
              <a:buFont typeface="Arial" panose="020B0604020202020204" pitchFamily="34" charset="0"/>
              <a:buChar char="•"/>
            </a:pPr>
            <a:endParaRPr lang="es-ES" sz="2200" dirty="0"/>
          </a:p>
          <a:p>
            <a:pPr marL="342900" indent="-342900" algn="just">
              <a:buFont typeface="Arial" panose="020B0604020202020204" pitchFamily="34" charset="0"/>
              <a:buChar char="•"/>
            </a:pPr>
            <a:r>
              <a:rPr lang="es-ES" b="1"/>
              <a:t>Incluyen disposiciones</a:t>
            </a:r>
            <a:r>
              <a:rPr lang="es-ES"/>
              <a:t> para la recopilación y el intercambio de información</a:t>
            </a:r>
          </a:p>
          <a:p>
            <a:pPr marL="342900" indent="-342900" algn="just">
              <a:buFont typeface="Arial" panose="020B0604020202020204" pitchFamily="34" charset="0"/>
              <a:buChar char="•"/>
            </a:pPr>
            <a:endParaRPr lang="es-ES" sz="2200" dirty="0"/>
          </a:p>
          <a:p>
            <a:pPr marL="342900" indent="-342900" algn="just">
              <a:buFont typeface="Arial" panose="020B0604020202020204" pitchFamily="34" charset="0"/>
              <a:buChar char="•"/>
            </a:pPr>
            <a:r>
              <a:rPr lang="es-ES" b="1"/>
              <a:t>Prevén situaciones</a:t>
            </a:r>
            <a:r>
              <a:rPr lang="es-ES"/>
              <a:t> en las que se pueden rechazar las solicitudes</a:t>
            </a:r>
          </a:p>
          <a:p>
            <a:pPr marL="342900" indent="-342900" algn="just">
              <a:buFont typeface="Arial" panose="020B0604020202020204" pitchFamily="34" charset="0"/>
              <a:buChar char="•"/>
            </a:pPr>
            <a:endParaRPr lang="es-ES" sz="2200" dirty="0"/>
          </a:p>
          <a:p>
            <a:pPr marL="342900" indent="-342900" algn="just">
              <a:buFont typeface="Arial" panose="020B0604020202020204" pitchFamily="34" charset="0"/>
              <a:buChar char="•"/>
            </a:pPr>
            <a:r>
              <a:rPr lang="es-ES" b="1"/>
              <a:t>Establecen los requisitos</a:t>
            </a:r>
            <a:r>
              <a:rPr lang="es-ES"/>
              <a:t> que deben cumplir las solicitudes de ayuda</a:t>
            </a:r>
            <a:r>
              <a:rPr lang="es-ES" sz="2200" dirty="0"/>
              <a:t> </a:t>
            </a:r>
          </a:p>
        </p:txBody>
      </p:sp>
      <p:pic>
        <p:nvPicPr>
          <p:cNvPr id="6" name="Picture 5">
            <a:extLst>
              <a:ext uri="{FF2B5EF4-FFF2-40B4-BE49-F238E27FC236}">
                <a16:creationId xmlns:a16="http://schemas.microsoft.com/office/drawing/2014/main" id="{79F931E1-1B62-F54C-92E1-046244028186}"/>
              </a:ext>
            </a:extLst>
          </p:cNvPr>
          <p:cNvPicPr>
            <a:picLocks noChangeAspect="1"/>
          </p:cNvPicPr>
          <p:nvPr/>
        </p:nvPicPr>
        <p:blipFill>
          <a:blip r:embed="rId3"/>
          <a:stretch>
            <a:fillRect/>
          </a:stretch>
        </p:blipFill>
        <p:spPr>
          <a:xfrm>
            <a:off x="5235421" y="2539920"/>
            <a:ext cx="3787035" cy="2272221"/>
          </a:xfrm>
          <a:prstGeom prst="rect">
            <a:avLst/>
          </a:prstGeom>
        </p:spPr>
      </p:pic>
      <p:sp>
        <p:nvSpPr>
          <p:cNvPr id="12" name="Slide Number Placeholder 1">
            <a:extLst>
              <a:ext uri="{FF2B5EF4-FFF2-40B4-BE49-F238E27FC236}">
                <a16:creationId xmlns:a16="http://schemas.microsoft.com/office/drawing/2014/main" id="{78BB3433-60AA-4807-A6CA-2D20473EF06F}"/>
              </a:ext>
            </a:extLst>
          </p:cNvPr>
          <p:cNvSpPr>
            <a:spLocks noGrp="1"/>
          </p:cNvSpPr>
          <p:nvPr>
            <p:ph type="sldNum" sz="quarter" idx="12"/>
          </p:nvPr>
        </p:nvSpPr>
        <p:spPr>
          <a:xfrm>
            <a:off x="7010400" y="6583365"/>
            <a:ext cx="2133600" cy="274635"/>
          </a:xfrm>
        </p:spPr>
        <p:txBody>
          <a:bodyPr/>
          <a:lstStyle/>
          <a:p>
            <a:fld id="{B517EF97-6CC0-48A9-BC0E-433EC7B55211}" type="slidenum">
              <a:rPr lang="en-GB" smtClean="0"/>
              <a:pPr/>
              <a:t>21</a:t>
            </a:fld>
            <a:endParaRPr lang="es-ES" dirty="0"/>
          </a:p>
        </p:txBody>
      </p:sp>
    </p:spTree>
    <p:extLst>
      <p:ext uri="{BB962C8B-B14F-4D97-AF65-F5344CB8AC3E}">
        <p14:creationId xmlns:p14="http://schemas.microsoft.com/office/powerpoint/2010/main" val="235880144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7" name="Rectangle 6">
            <a:extLst>
              <a:ext uri="{FF2B5EF4-FFF2-40B4-BE49-F238E27FC236}">
                <a16:creationId xmlns:a16="http://schemas.microsoft.com/office/drawing/2014/main" id="{1FCE5F71-B62F-4840-AD46-7690CB1F70D4}"/>
              </a:ext>
            </a:extLst>
          </p:cNvPr>
          <p:cNvSpPr/>
          <p:nvPr/>
        </p:nvSpPr>
        <p:spPr>
          <a:xfrm>
            <a:off x="121544" y="1423848"/>
            <a:ext cx="4572000" cy="4832092"/>
          </a:xfrm>
          <a:prstGeom prst="rect">
            <a:avLst/>
          </a:prstGeom>
        </p:spPr>
        <p:txBody>
          <a:bodyPr>
            <a:spAutoFit/>
          </a:bodyPr>
          <a:lstStyle/>
          <a:p>
            <a:pPr marL="342900" indent="-342900" algn="just">
              <a:buFont typeface="Arial" panose="020B0604020202020204" pitchFamily="34" charset="0"/>
              <a:buChar char="•"/>
            </a:pPr>
            <a:r>
              <a:rPr lang="es-ES" b="1"/>
              <a:t>La legislación nacional puede prever mecanismos</a:t>
            </a:r>
            <a:r>
              <a:rPr lang="es-ES"/>
              <a:t> de cooperación con los países, exista o no un tratado de asistencia jurídica mutua con ellos</a:t>
            </a:r>
          </a:p>
          <a:p>
            <a:pPr marL="342900" indent="-342900" algn="just">
              <a:buFont typeface="Arial" panose="020B0604020202020204" pitchFamily="34" charset="0"/>
              <a:buChar char="•"/>
            </a:pPr>
            <a:endParaRPr lang="es-ES" sz="2200" dirty="0"/>
          </a:p>
          <a:p>
            <a:pPr marL="342900" indent="-342900" algn="just">
              <a:buFont typeface="Arial" panose="020B0604020202020204" pitchFamily="34" charset="0"/>
              <a:buChar char="•"/>
            </a:pPr>
            <a:r>
              <a:rPr lang="es-ES" b="1"/>
              <a:t>Estas leyes pueden contener disposiciones</a:t>
            </a:r>
            <a:r>
              <a:rPr lang="es-ES"/>
              <a:t> que permitan la cooperación en diferentes ámbitos, incluida la realización o la presentación de solicitudes de conservación rápida de los datos almacenados, el registro y la confiscación de datos, la interceptación de los datos relativos al contenido y la obtención de datos relativos al tráfico.</a:t>
            </a:r>
          </a:p>
          <a:p>
            <a:pPr marL="800100" lvl="1" indent="-342900">
              <a:buFont typeface="Wingdings" pitchFamily="2" charset="2"/>
              <a:buChar char="ü"/>
            </a:pPr>
            <a:endParaRPr lang="es-ES" sz="2200" dirty="0"/>
          </a:p>
        </p:txBody>
      </p:sp>
      <p:pic>
        <p:nvPicPr>
          <p:cNvPr id="8" name="Picture 7">
            <a:extLst>
              <a:ext uri="{FF2B5EF4-FFF2-40B4-BE49-F238E27FC236}">
                <a16:creationId xmlns:a16="http://schemas.microsoft.com/office/drawing/2014/main" id="{6D3825B6-9D54-6D49-A219-6B069AE55BDA}"/>
              </a:ext>
            </a:extLst>
          </p:cNvPr>
          <p:cNvPicPr>
            <a:picLocks noChangeAspect="1"/>
          </p:cNvPicPr>
          <p:nvPr/>
        </p:nvPicPr>
        <p:blipFill>
          <a:blip r:embed="rId3"/>
          <a:stretch>
            <a:fillRect/>
          </a:stretch>
        </p:blipFill>
        <p:spPr>
          <a:xfrm>
            <a:off x="4904738" y="2867304"/>
            <a:ext cx="4117718" cy="1945180"/>
          </a:xfrm>
          <a:prstGeom prst="rect">
            <a:avLst/>
          </a:prstGeom>
        </p:spPr>
      </p:pic>
      <p:sp>
        <p:nvSpPr>
          <p:cNvPr id="16" name="Slide Number Placeholder 1">
            <a:extLst>
              <a:ext uri="{FF2B5EF4-FFF2-40B4-BE49-F238E27FC236}">
                <a16:creationId xmlns:a16="http://schemas.microsoft.com/office/drawing/2014/main" id="{EED91F3C-2E27-4822-B04B-2E33B178B5EF}"/>
              </a:ext>
            </a:extLst>
          </p:cNvPr>
          <p:cNvSpPr>
            <a:spLocks noGrp="1"/>
          </p:cNvSpPr>
          <p:nvPr>
            <p:ph type="sldNum" sz="quarter" idx="12"/>
          </p:nvPr>
        </p:nvSpPr>
        <p:spPr>
          <a:xfrm>
            <a:off x="7010400" y="6583365"/>
            <a:ext cx="2133600" cy="274635"/>
          </a:xfrm>
        </p:spPr>
        <p:txBody>
          <a:bodyPr/>
          <a:lstStyle/>
          <a:p>
            <a:fld id="{B517EF97-6CC0-48A9-BC0E-433EC7B55211}" type="slidenum">
              <a:rPr lang="en-GB" smtClean="0"/>
              <a:pPr/>
              <a:t>22</a:t>
            </a:fld>
            <a:endParaRPr lang="es-ES" dirty="0"/>
          </a:p>
        </p:txBody>
      </p:sp>
      <p:sp>
        <p:nvSpPr>
          <p:cNvPr id="19" name="Rectangle 18">
            <a:extLst>
              <a:ext uri="{FF2B5EF4-FFF2-40B4-BE49-F238E27FC236}">
                <a16:creationId xmlns:a16="http://schemas.microsoft.com/office/drawing/2014/main" id="{E678CF14-65FB-42CF-9CA4-15D646BDDABF}"/>
              </a:ext>
            </a:extLst>
          </p:cNvPr>
          <p:cNvSpPr/>
          <p:nvPr/>
        </p:nvSpPr>
        <p:spPr>
          <a:xfrm>
            <a:off x="1713390" y="114659"/>
            <a:ext cx="7430610" cy="921588"/>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s-ES" sz="3200" dirty="0">
                <a:latin typeface="Verdana" panose="020B0604030504040204" pitchFamily="34" charset="0"/>
              </a:rPr>
              <a:t>Tratados de asistencia jurídica mutua</a:t>
            </a:r>
            <a:endParaRPr lang="es-ES" sz="3200" dirty="0">
              <a:latin typeface="Verdana" panose="020B0604030504040204" pitchFamily="34" charset="0"/>
              <a:ea typeface="Verdana" panose="020B0604030504040204" pitchFamily="34" charset="0"/>
            </a:endParaRPr>
          </a:p>
        </p:txBody>
      </p:sp>
    </p:spTree>
    <p:extLst>
      <p:ext uri="{BB962C8B-B14F-4D97-AF65-F5344CB8AC3E}">
        <p14:creationId xmlns:p14="http://schemas.microsoft.com/office/powerpoint/2010/main" val="283400426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8848AB73-6CF7-4B50-ACEB-48BD4182E7C5}"/>
              </a:ext>
            </a:extLst>
          </p:cNvPr>
          <p:cNvSpPr>
            <a:spLocks noGrp="1"/>
          </p:cNvSpPr>
          <p:nvPr>
            <p:ph type="sldNum" sz="quarter" idx="10"/>
          </p:nvPr>
        </p:nvSpPr>
        <p:spPr/>
        <p:txBody>
          <a:bodyPr/>
          <a:lstStyle/>
          <a:p>
            <a:fld id="{49C04F3A-82BD-4011-AADB-1F79FD7DF4BC}" type="slidenum">
              <a:rPr lang="en-GB" smtClean="0"/>
              <a:pPr/>
              <a:t>23</a:t>
            </a:fld>
            <a:endParaRPr lang="es-ES" dirty="0"/>
          </a:p>
        </p:txBody>
      </p:sp>
    </p:spTree>
    <p:extLst>
      <p:ext uri="{BB962C8B-B14F-4D97-AF65-F5344CB8AC3E}">
        <p14:creationId xmlns:p14="http://schemas.microsoft.com/office/powerpoint/2010/main" val="207978709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5" name="Rectangle 4">
            <a:extLst>
              <a:ext uri="{FF2B5EF4-FFF2-40B4-BE49-F238E27FC236}">
                <a16:creationId xmlns:a16="http://schemas.microsoft.com/office/drawing/2014/main" id="{7FA81925-418B-D44C-9255-2AEBBFBC0ADA}"/>
              </a:ext>
            </a:extLst>
          </p:cNvPr>
          <p:cNvSpPr/>
          <p:nvPr/>
        </p:nvSpPr>
        <p:spPr>
          <a:xfrm>
            <a:off x="309489" y="4124926"/>
            <a:ext cx="8525021" cy="890115"/>
          </a:xfrm>
          <a:prstGeom prst="rect">
            <a:avLst/>
          </a:prstGeom>
        </p:spPr>
        <p:txBody>
          <a:bodyPr wrap="square">
            <a:spAutoFit/>
          </a:bodyPr>
          <a:lstStyle/>
          <a:p>
            <a:pPr>
              <a:lnSpc>
                <a:spcPct val="80000"/>
              </a:lnSpc>
            </a:pPr>
            <a:r>
              <a:rPr lang="es-ES" sz="3200" b="1" dirty="0"/>
              <a:t>Artículos generales del Convenio sobre la Ciberdelincuencia del Consejo de Europa relativos a la asistencia jurídica mutua</a:t>
            </a:r>
          </a:p>
        </p:txBody>
      </p:sp>
      <p:sp>
        <p:nvSpPr>
          <p:cNvPr id="11" name="Text Placeholder 2">
            <a:extLst>
              <a:ext uri="{FF2B5EF4-FFF2-40B4-BE49-F238E27FC236}">
                <a16:creationId xmlns:a16="http://schemas.microsoft.com/office/drawing/2014/main" id="{D7ABE127-4C17-4CB2-85A7-DC9633FA0EAE}"/>
              </a:ext>
            </a:extLst>
          </p:cNvPr>
          <p:cNvSpPr txBox="1">
            <a:spLocks/>
          </p:cNvSpPr>
          <p:nvPr/>
        </p:nvSpPr>
        <p:spPr>
          <a:xfrm>
            <a:off x="304800" y="3754399"/>
            <a:ext cx="7772400" cy="34992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baseline="0">
                <a:solidFill>
                  <a:schemeClr val="tx1"/>
                </a:solidFill>
                <a:latin typeface="Calibri" panose="020F050202020403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baseline="0">
                <a:solidFill>
                  <a:schemeClr val="tx1"/>
                </a:solidFill>
                <a:latin typeface="Calibri" panose="020F050202020403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baseline="0">
                <a:solidFill>
                  <a:schemeClr val="tx1"/>
                </a:solidFill>
                <a:latin typeface="Calibri" panose="020F050202020403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Calibri" panose="020F050202020403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Calibri" panose="020F050202020403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defRPr/>
            </a:pPr>
            <a:r>
              <a:rPr lang="es-ES" sz="2000" dirty="0">
                <a:solidFill>
                  <a:schemeClr val="tx1">
                    <a:tint val="75000"/>
                  </a:schemeClr>
                </a:solidFill>
              </a:rPr>
              <a:t>Conceptos básicos sobre la cooperación internacional</a:t>
            </a:r>
          </a:p>
        </p:txBody>
      </p:sp>
      <p:sp>
        <p:nvSpPr>
          <p:cNvPr id="19" name="Slide Number Placeholder 1">
            <a:extLst>
              <a:ext uri="{FF2B5EF4-FFF2-40B4-BE49-F238E27FC236}">
                <a16:creationId xmlns:a16="http://schemas.microsoft.com/office/drawing/2014/main" id="{00C5E45B-7371-422B-BD7B-D2C32A485BD2}"/>
              </a:ext>
            </a:extLst>
          </p:cNvPr>
          <p:cNvSpPr>
            <a:spLocks noGrp="1"/>
          </p:cNvSpPr>
          <p:nvPr>
            <p:ph type="sldNum" sz="quarter" idx="12"/>
          </p:nvPr>
        </p:nvSpPr>
        <p:spPr>
          <a:xfrm>
            <a:off x="7010400" y="6583365"/>
            <a:ext cx="2133600" cy="274635"/>
          </a:xfrm>
        </p:spPr>
        <p:txBody>
          <a:bodyPr/>
          <a:lstStyle/>
          <a:p>
            <a:fld id="{B517EF97-6CC0-48A9-BC0E-433EC7B55211}" type="slidenum">
              <a:rPr lang="en-GB" smtClean="0"/>
              <a:pPr/>
              <a:t>24</a:t>
            </a:fld>
            <a:endParaRPr lang="es-ES" dirty="0"/>
          </a:p>
        </p:txBody>
      </p:sp>
      <p:sp>
        <p:nvSpPr>
          <p:cNvPr id="20" name="Rectangle 19">
            <a:extLst>
              <a:ext uri="{FF2B5EF4-FFF2-40B4-BE49-F238E27FC236}">
                <a16:creationId xmlns:a16="http://schemas.microsoft.com/office/drawing/2014/main" id="{9D2642C6-F595-4A8F-8FFF-B8FEB6714A53}"/>
              </a:ext>
            </a:extLst>
          </p:cNvPr>
          <p:cNvSpPr/>
          <p:nvPr/>
        </p:nvSpPr>
        <p:spPr>
          <a:xfrm>
            <a:off x="1889760" y="114659"/>
            <a:ext cx="7254240" cy="921588"/>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defRPr/>
            </a:pPr>
            <a:r>
              <a:rPr lang="es-ES" sz="3200" dirty="0">
                <a:latin typeface="Verdana" panose="020B0604030504040204" pitchFamily="34" charset="0"/>
              </a:rPr>
              <a:t>Parte 3</a:t>
            </a:r>
          </a:p>
        </p:txBody>
      </p:sp>
    </p:spTree>
    <p:extLst>
      <p:ext uri="{BB962C8B-B14F-4D97-AF65-F5344CB8AC3E}">
        <p14:creationId xmlns:p14="http://schemas.microsoft.com/office/powerpoint/2010/main" val="105638442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15" name="Rectangle 14"/>
          <p:cNvSpPr/>
          <p:nvPr/>
        </p:nvSpPr>
        <p:spPr>
          <a:xfrm>
            <a:off x="1544715" y="84560"/>
            <a:ext cx="7599285" cy="921588"/>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lnSpc>
                <a:spcPct val="80000"/>
              </a:lnSpc>
            </a:pPr>
            <a:r>
              <a:rPr lang="es-ES" sz="2400" dirty="0">
                <a:latin typeface="Verdana" panose="020B0604030504040204" pitchFamily="34" charset="0"/>
              </a:rPr>
              <a:t>Artículo 25</a:t>
            </a:r>
          </a:p>
          <a:p>
            <a:pPr algn="r">
              <a:lnSpc>
                <a:spcPct val="80000"/>
              </a:lnSpc>
            </a:pPr>
            <a:r>
              <a:rPr lang="es-ES" sz="2400" dirty="0">
                <a:latin typeface="Verdana" panose="020B0604030504040204" pitchFamily="34" charset="0"/>
              </a:rPr>
              <a:t>Principios generales relativos a la asistencia mutua</a:t>
            </a:r>
          </a:p>
        </p:txBody>
      </p:sp>
      <p:sp>
        <p:nvSpPr>
          <p:cNvPr id="7" name="Rectangle 6">
            <a:extLst>
              <a:ext uri="{FF2B5EF4-FFF2-40B4-BE49-F238E27FC236}">
                <a16:creationId xmlns:a16="http://schemas.microsoft.com/office/drawing/2014/main" id="{1FCE5F71-B62F-4840-AD46-7690CB1F70D4}"/>
              </a:ext>
            </a:extLst>
          </p:cNvPr>
          <p:cNvSpPr/>
          <p:nvPr/>
        </p:nvSpPr>
        <p:spPr>
          <a:xfrm>
            <a:off x="88522" y="1090708"/>
            <a:ext cx="4572000" cy="5170646"/>
          </a:xfrm>
          <a:prstGeom prst="rect">
            <a:avLst/>
          </a:prstGeom>
        </p:spPr>
        <p:txBody>
          <a:bodyPr>
            <a:spAutoFit/>
          </a:bodyPr>
          <a:lstStyle/>
          <a:p>
            <a:pPr marL="514350" indent="-514350" algn="just">
              <a:buFont typeface="+mj-lt"/>
              <a:buAutoNum type="arabicPeriod"/>
            </a:pPr>
            <a:r>
              <a:rPr lang="es-ES" sz="2200" dirty="0"/>
              <a:t>Las Partes se prestarán </a:t>
            </a:r>
            <a:r>
              <a:rPr lang="es-ES" sz="2200" b="1" dirty="0"/>
              <a:t>toda la ayuda mutua posible</a:t>
            </a:r>
            <a:r>
              <a:rPr lang="es-ES" sz="2200" dirty="0"/>
              <a:t> a efectos de las investigaciones o de los procedimientos relativos a los delitos relacionados con sistemas y datos informáticos o con el fin de obtener pruebas en formato electrónico de un delito.</a:t>
            </a:r>
          </a:p>
          <a:p>
            <a:pPr marL="514350" indent="-514350" algn="just">
              <a:buFont typeface="+mj-lt"/>
              <a:buAutoNum type="arabicPeriod"/>
            </a:pPr>
            <a:endParaRPr lang="es-ES" sz="2200" dirty="0"/>
          </a:p>
          <a:p>
            <a:pPr marL="514350" indent="-514350" algn="just">
              <a:buFont typeface="+mj-lt"/>
              <a:buAutoNum type="arabicPeriod"/>
            </a:pPr>
            <a:r>
              <a:rPr lang="es-ES" sz="2200" dirty="0"/>
              <a:t>… </a:t>
            </a:r>
            <a:r>
              <a:rPr lang="es-ES" sz="2200" b="1" dirty="0"/>
              <a:t>adoptará las medidas legislativas </a:t>
            </a:r>
            <a:r>
              <a:rPr lang="es-ES" sz="2200" dirty="0"/>
              <a:t>… para cumplir con las obligaciones establecidas en los artículos 27 a 35.</a:t>
            </a:r>
          </a:p>
          <a:p>
            <a:pPr algn="just"/>
            <a:endParaRPr lang="es-ES" sz="2200" dirty="0"/>
          </a:p>
        </p:txBody>
      </p:sp>
      <p:sp>
        <p:nvSpPr>
          <p:cNvPr id="19" name="TextBox 18">
            <a:extLst>
              <a:ext uri="{FF2B5EF4-FFF2-40B4-BE49-F238E27FC236}">
                <a16:creationId xmlns:a16="http://schemas.microsoft.com/office/drawing/2014/main" id="{1F68BF9E-69E4-4C94-8087-A60BAB8E2C23}"/>
              </a:ext>
            </a:extLst>
          </p:cNvPr>
          <p:cNvSpPr txBox="1"/>
          <p:nvPr/>
        </p:nvSpPr>
        <p:spPr>
          <a:xfrm>
            <a:off x="5024447" y="2521869"/>
            <a:ext cx="3871885" cy="2308324"/>
          </a:xfrm>
          <a:prstGeom prst="rect">
            <a:avLst/>
          </a:prstGeom>
          <a:noFill/>
        </p:spPr>
        <p:txBody>
          <a:bodyPr wrap="square">
            <a:spAutoFit/>
          </a:bodyPr>
          <a:lstStyle/>
          <a:p>
            <a:pPr marL="342900" indent="-342900" algn="just">
              <a:buFont typeface="Arial" panose="020B0604020202020204" pitchFamily="34" charset="0"/>
              <a:buChar char="•"/>
            </a:pPr>
            <a:r>
              <a:rPr lang="es-ES" sz="2400" b="1" dirty="0">
                <a:solidFill>
                  <a:srgbClr val="C00000"/>
                </a:solidFill>
                <a:effectLst/>
                <a:latin typeface="Arial" panose="020B0604020202020204" pitchFamily="34" charset="0"/>
              </a:rPr>
              <a:t>Toda la asistencia jurídica mutua posible</a:t>
            </a:r>
          </a:p>
          <a:p>
            <a:pPr marL="342900" indent="-342900" algn="just">
              <a:buFont typeface="Arial" panose="020B0604020202020204" pitchFamily="34" charset="0"/>
              <a:buChar char="•"/>
            </a:pPr>
            <a:endParaRPr lang="es-ES" sz="2400" b="1" dirty="0">
              <a:solidFill>
                <a:srgbClr val="C00000"/>
              </a:solidFill>
            </a:endParaRPr>
          </a:p>
          <a:p>
            <a:pPr marL="342900" indent="-342900" algn="just">
              <a:buFont typeface="Arial" panose="020B0604020202020204" pitchFamily="34" charset="0"/>
              <a:buChar char="•"/>
            </a:pPr>
            <a:r>
              <a:rPr lang="es-ES" sz="2400" b="1" dirty="0">
                <a:solidFill>
                  <a:srgbClr val="C00000"/>
                </a:solidFill>
                <a:effectLst/>
                <a:latin typeface="Arial" panose="020B0604020202020204" pitchFamily="34" charset="0"/>
              </a:rPr>
              <a:t>base jurídica para llevar a cabo las formas específicas de cooperación </a:t>
            </a:r>
          </a:p>
        </p:txBody>
      </p:sp>
      <p:sp>
        <p:nvSpPr>
          <p:cNvPr id="12" name="Slide Number Placeholder 1">
            <a:extLst>
              <a:ext uri="{FF2B5EF4-FFF2-40B4-BE49-F238E27FC236}">
                <a16:creationId xmlns:a16="http://schemas.microsoft.com/office/drawing/2014/main" id="{70CDF576-F1C0-45B8-A691-9DAE42CD76A9}"/>
              </a:ext>
            </a:extLst>
          </p:cNvPr>
          <p:cNvSpPr>
            <a:spLocks noGrp="1"/>
          </p:cNvSpPr>
          <p:nvPr>
            <p:ph type="sldNum" sz="quarter" idx="12"/>
          </p:nvPr>
        </p:nvSpPr>
        <p:spPr>
          <a:xfrm>
            <a:off x="7010400" y="6583365"/>
            <a:ext cx="2133600" cy="274635"/>
          </a:xfrm>
        </p:spPr>
        <p:txBody>
          <a:bodyPr/>
          <a:lstStyle/>
          <a:p>
            <a:fld id="{B517EF97-6CC0-48A9-BC0E-433EC7B55211}" type="slidenum">
              <a:rPr lang="en-GB" smtClean="0"/>
              <a:pPr/>
              <a:t>25</a:t>
            </a:fld>
            <a:endParaRPr lang="es-ES" dirty="0"/>
          </a:p>
        </p:txBody>
      </p:sp>
    </p:spTree>
    <p:extLst>
      <p:ext uri="{BB962C8B-B14F-4D97-AF65-F5344CB8AC3E}">
        <p14:creationId xmlns:p14="http://schemas.microsoft.com/office/powerpoint/2010/main" val="244887503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7" name="Rectangle 6">
            <a:extLst>
              <a:ext uri="{FF2B5EF4-FFF2-40B4-BE49-F238E27FC236}">
                <a16:creationId xmlns:a16="http://schemas.microsoft.com/office/drawing/2014/main" id="{1FCE5F71-B62F-4840-AD46-7690CB1F70D4}"/>
              </a:ext>
            </a:extLst>
          </p:cNvPr>
          <p:cNvSpPr/>
          <p:nvPr/>
        </p:nvSpPr>
        <p:spPr>
          <a:xfrm>
            <a:off x="88522" y="1215323"/>
            <a:ext cx="4572000" cy="5139869"/>
          </a:xfrm>
          <a:prstGeom prst="rect">
            <a:avLst/>
          </a:prstGeom>
        </p:spPr>
        <p:txBody>
          <a:bodyPr>
            <a:spAutoFit/>
          </a:bodyPr>
          <a:lstStyle/>
          <a:p>
            <a:pPr marL="514350" indent="-514350" algn="just">
              <a:buFont typeface="+mj-lt"/>
              <a:buAutoNum type="arabicPeriod" startAt="3"/>
            </a:pPr>
            <a:r>
              <a:rPr lang="es-ES" sz="2050" b="1" dirty="0"/>
              <a:t>Cada Parte podrá, en caso de urgencia, formular una solicitud</a:t>
            </a:r>
            <a:r>
              <a:rPr lang="es-ES" sz="2050" dirty="0"/>
              <a:t> … </a:t>
            </a:r>
            <a:r>
              <a:rPr lang="es-ES" sz="2050" b="1" dirty="0"/>
              <a:t>a través de medios de comunicación rápidos, como el fax o el correo electrónico </a:t>
            </a:r>
            <a:r>
              <a:rPr lang="es-ES" sz="2050" dirty="0"/>
              <a:t>… niveles suficientes de seguridad y de autenticación … con confirmación oficial posterior ... El Estado requerido aceptará la solicitud y responderá … medios rápidos de comunicación.</a:t>
            </a:r>
          </a:p>
          <a:p>
            <a:pPr marL="514350" indent="-514350" algn="just">
              <a:buFont typeface="+mj-lt"/>
              <a:buAutoNum type="arabicPeriod" startAt="3"/>
            </a:pPr>
            <a:endParaRPr lang="es-ES" sz="2050" dirty="0"/>
          </a:p>
          <a:p>
            <a:pPr marL="514350" indent="-514350" algn="just">
              <a:buFont typeface="+mj-lt"/>
              <a:buAutoNum type="arabicPeriod" startAt="3"/>
            </a:pPr>
            <a:r>
              <a:rPr lang="es-ES" sz="2050" dirty="0"/>
              <a:t>… la asistencia mutua estará sujeta a las condiciones establecidas </a:t>
            </a:r>
            <a:r>
              <a:rPr lang="es-ES" sz="2050" b="1" dirty="0"/>
              <a:t>en el derecho interno de la Parte requerida o en los tratados de asistencia mutua aplicables …</a:t>
            </a:r>
          </a:p>
        </p:txBody>
      </p:sp>
      <p:sp>
        <p:nvSpPr>
          <p:cNvPr id="16" name="TextBox 15">
            <a:extLst>
              <a:ext uri="{FF2B5EF4-FFF2-40B4-BE49-F238E27FC236}">
                <a16:creationId xmlns:a16="http://schemas.microsoft.com/office/drawing/2014/main" id="{D9E76F46-3DD5-4944-9941-2388DC7E4FFD}"/>
              </a:ext>
            </a:extLst>
          </p:cNvPr>
          <p:cNvSpPr txBox="1"/>
          <p:nvPr/>
        </p:nvSpPr>
        <p:spPr>
          <a:xfrm>
            <a:off x="5064369" y="2326955"/>
            <a:ext cx="3713079" cy="2677656"/>
          </a:xfrm>
          <a:prstGeom prst="rect">
            <a:avLst/>
          </a:prstGeom>
          <a:noFill/>
        </p:spPr>
        <p:txBody>
          <a:bodyPr wrap="square">
            <a:spAutoFit/>
          </a:bodyPr>
          <a:lstStyle/>
          <a:p>
            <a:pPr marL="342900" indent="-342900" algn="just">
              <a:buFont typeface="Arial" panose="020B0604020202020204" pitchFamily="34" charset="0"/>
              <a:buChar char="•"/>
            </a:pPr>
            <a:r>
              <a:rPr lang="es-ES" sz="2400" b="1" dirty="0">
                <a:solidFill>
                  <a:srgbClr val="C00000"/>
                </a:solidFill>
                <a:effectLst/>
                <a:latin typeface="Arial" panose="020B0604020202020204" pitchFamily="34" charset="0"/>
              </a:rPr>
              <a:t>aceleración del proceso</a:t>
            </a:r>
          </a:p>
          <a:p>
            <a:pPr marL="342900" indent="-342900" algn="just">
              <a:buFont typeface="Arial" panose="020B0604020202020204" pitchFamily="34" charset="0"/>
              <a:buChar char="•"/>
            </a:pPr>
            <a:endParaRPr lang="es-ES" sz="2400" b="1" dirty="0">
              <a:solidFill>
                <a:srgbClr val="C00000"/>
              </a:solidFill>
            </a:endParaRPr>
          </a:p>
          <a:p>
            <a:pPr marL="342900" indent="-342900" algn="just">
              <a:buFont typeface="Arial" panose="020B0604020202020204" pitchFamily="34" charset="0"/>
              <a:buChar char="•"/>
            </a:pPr>
            <a:r>
              <a:rPr lang="es-ES" sz="2400" b="1" dirty="0">
                <a:solidFill>
                  <a:srgbClr val="C00000"/>
                </a:solidFill>
              </a:rPr>
              <a:t>la asistencia mutua está sujeta a los términos de los tratados de asistencia jurídica mutua y de las leyes nacionales</a:t>
            </a:r>
          </a:p>
        </p:txBody>
      </p:sp>
      <p:sp>
        <p:nvSpPr>
          <p:cNvPr id="19" name="Slide Number Placeholder 1">
            <a:extLst>
              <a:ext uri="{FF2B5EF4-FFF2-40B4-BE49-F238E27FC236}">
                <a16:creationId xmlns:a16="http://schemas.microsoft.com/office/drawing/2014/main" id="{E652A121-A836-48AD-9F6A-386747590A74}"/>
              </a:ext>
            </a:extLst>
          </p:cNvPr>
          <p:cNvSpPr>
            <a:spLocks noGrp="1"/>
          </p:cNvSpPr>
          <p:nvPr>
            <p:ph type="sldNum" sz="quarter" idx="12"/>
          </p:nvPr>
        </p:nvSpPr>
        <p:spPr>
          <a:xfrm>
            <a:off x="7010400" y="6583365"/>
            <a:ext cx="2133600" cy="274635"/>
          </a:xfrm>
        </p:spPr>
        <p:txBody>
          <a:bodyPr/>
          <a:lstStyle/>
          <a:p>
            <a:fld id="{B517EF97-6CC0-48A9-BC0E-433EC7B55211}" type="slidenum">
              <a:rPr lang="en-GB" smtClean="0"/>
              <a:pPr/>
              <a:t>26</a:t>
            </a:fld>
            <a:endParaRPr lang="es-ES" dirty="0"/>
          </a:p>
        </p:txBody>
      </p:sp>
      <p:sp>
        <p:nvSpPr>
          <p:cNvPr id="20" name="Rectangle 19">
            <a:extLst>
              <a:ext uri="{FF2B5EF4-FFF2-40B4-BE49-F238E27FC236}">
                <a16:creationId xmlns:a16="http://schemas.microsoft.com/office/drawing/2014/main" id="{B0BA9868-5FAD-4485-B1E8-E692ADA5585D}"/>
              </a:ext>
            </a:extLst>
          </p:cNvPr>
          <p:cNvSpPr/>
          <p:nvPr/>
        </p:nvSpPr>
        <p:spPr>
          <a:xfrm>
            <a:off x="1544715" y="84560"/>
            <a:ext cx="7599285" cy="921588"/>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lnSpc>
                <a:spcPct val="80000"/>
              </a:lnSpc>
            </a:pPr>
            <a:r>
              <a:rPr lang="es-ES" sz="2400" dirty="0">
                <a:latin typeface="Verdana" panose="020B0604030504040204" pitchFamily="34" charset="0"/>
              </a:rPr>
              <a:t>Artículo 25</a:t>
            </a:r>
          </a:p>
          <a:p>
            <a:pPr algn="r">
              <a:lnSpc>
                <a:spcPct val="80000"/>
              </a:lnSpc>
            </a:pPr>
            <a:r>
              <a:rPr lang="es-ES" sz="2400" dirty="0">
                <a:latin typeface="Verdana" panose="020B0604030504040204" pitchFamily="34" charset="0"/>
              </a:rPr>
              <a:t>Principios generales relativos a la asistencia mutua</a:t>
            </a:r>
          </a:p>
        </p:txBody>
      </p:sp>
    </p:spTree>
    <p:extLst>
      <p:ext uri="{BB962C8B-B14F-4D97-AF65-F5344CB8AC3E}">
        <p14:creationId xmlns:p14="http://schemas.microsoft.com/office/powerpoint/2010/main" val="132262178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7" name="Rectangle 6">
            <a:extLst>
              <a:ext uri="{FF2B5EF4-FFF2-40B4-BE49-F238E27FC236}">
                <a16:creationId xmlns:a16="http://schemas.microsoft.com/office/drawing/2014/main" id="{1FCE5F71-B62F-4840-AD46-7690CB1F70D4}"/>
              </a:ext>
            </a:extLst>
          </p:cNvPr>
          <p:cNvSpPr/>
          <p:nvPr/>
        </p:nvSpPr>
        <p:spPr>
          <a:xfrm>
            <a:off x="88522" y="1222257"/>
            <a:ext cx="4572000" cy="2616101"/>
          </a:xfrm>
          <a:prstGeom prst="rect">
            <a:avLst/>
          </a:prstGeom>
        </p:spPr>
        <p:txBody>
          <a:bodyPr>
            <a:spAutoFit/>
          </a:bodyPr>
          <a:lstStyle/>
          <a:p>
            <a:pPr marL="457200" indent="-457200" algn="just">
              <a:buFont typeface="+mj-lt"/>
              <a:buAutoNum type="arabicPeriod" startAt="5"/>
            </a:pPr>
            <a:r>
              <a:rPr lang="es-ES" sz="2050" dirty="0"/>
              <a:t>…  la Parte requerida esté autorizada a </a:t>
            </a:r>
            <a:r>
              <a:rPr lang="es-ES" sz="2050" b="1" dirty="0"/>
              <a:t>condicionar la asistencia mutua a la existencia de doble tipificación penal, se considerará que dicha condición se satisface si el acto que constituye delito</a:t>
            </a:r>
            <a:r>
              <a:rPr lang="es-ES" sz="2050" dirty="0"/>
              <a:t> … </a:t>
            </a:r>
            <a:r>
              <a:rPr lang="es-ES" sz="2050" b="1" dirty="0"/>
              <a:t>si el acto que constituye</a:t>
            </a:r>
            <a:r>
              <a:rPr lang="es-ES" sz="2050" dirty="0"/>
              <a:t> delito, y para el que se solicita la asistencia mutua, está tipificado como tal en su derecho interno.</a:t>
            </a:r>
          </a:p>
        </p:txBody>
      </p:sp>
      <p:sp>
        <p:nvSpPr>
          <p:cNvPr id="16" name="TextBox 15">
            <a:extLst>
              <a:ext uri="{FF2B5EF4-FFF2-40B4-BE49-F238E27FC236}">
                <a16:creationId xmlns:a16="http://schemas.microsoft.com/office/drawing/2014/main" id="{A1D1B9A4-E4CF-45B7-9C59-64BAC1013F7D}"/>
              </a:ext>
            </a:extLst>
          </p:cNvPr>
          <p:cNvSpPr txBox="1"/>
          <p:nvPr/>
        </p:nvSpPr>
        <p:spPr>
          <a:xfrm>
            <a:off x="4764970" y="1750909"/>
            <a:ext cx="4063064" cy="1200329"/>
          </a:xfrm>
          <a:prstGeom prst="rect">
            <a:avLst/>
          </a:prstGeom>
          <a:noFill/>
        </p:spPr>
        <p:txBody>
          <a:bodyPr wrap="square">
            <a:spAutoFit/>
          </a:bodyPr>
          <a:lstStyle/>
          <a:p>
            <a:pPr marL="342900" indent="-342900" algn="just">
              <a:buFont typeface="Arial" panose="020B0604020202020204" pitchFamily="34" charset="0"/>
              <a:buChar char="•"/>
            </a:pPr>
            <a:r>
              <a:rPr lang="es-ES" sz="2400" b="1" dirty="0">
                <a:solidFill>
                  <a:srgbClr val="C00000"/>
                </a:solidFill>
                <a:effectLst/>
                <a:latin typeface="Arial" panose="020B0604020202020204" pitchFamily="34" charset="0"/>
              </a:rPr>
              <a:t>definición de la doble tipificación penal a efectos de la asistencia mutua</a:t>
            </a:r>
          </a:p>
        </p:txBody>
      </p:sp>
      <p:pic>
        <p:nvPicPr>
          <p:cNvPr id="5" name="Picture 4">
            <a:extLst>
              <a:ext uri="{FF2B5EF4-FFF2-40B4-BE49-F238E27FC236}">
                <a16:creationId xmlns:a16="http://schemas.microsoft.com/office/drawing/2014/main" id="{CDB74488-73EB-3446-AA6A-8E9F5ECFB54D}"/>
              </a:ext>
            </a:extLst>
          </p:cNvPr>
          <p:cNvPicPr>
            <a:picLocks noChangeAspect="1"/>
          </p:cNvPicPr>
          <p:nvPr/>
        </p:nvPicPr>
        <p:blipFill>
          <a:blip r:embed="rId3"/>
          <a:stretch>
            <a:fillRect/>
          </a:stretch>
        </p:blipFill>
        <p:spPr>
          <a:xfrm>
            <a:off x="2976504" y="4194238"/>
            <a:ext cx="3576933" cy="2003082"/>
          </a:xfrm>
          <a:prstGeom prst="rect">
            <a:avLst/>
          </a:prstGeom>
        </p:spPr>
      </p:pic>
      <p:sp>
        <p:nvSpPr>
          <p:cNvPr id="20" name="Slide Number Placeholder 1">
            <a:extLst>
              <a:ext uri="{FF2B5EF4-FFF2-40B4-BE49-F238E27FC236}">
                <a16:creationId xmlns:a16="http://schemas.microsoft.com/office/drawing/2014/main" id="{145768E1-D806-4293-9C6E-0673D7E82CC4}"/>
              </a:ext>
            </a:extLst>
          </p:cNvPr>
          <p:cNvSpPr>
            <a:spLocks noGrp="1"/>
          </p:cNvSpPr>
          <p:nvPr>
            <p:ph type="sldNum" sz="quarter" idx="12"/>
          </p:nvPr>
        </p:nvSpPr>
        <p:spPr>
          <a:xfrm>
            <a:off x="7010400" y="6583365"/>
            <a:ext cx="2133600" cy="274635"/>
          </a:xfrm>
        </p:spPr>
        <p:txBody>
          <a:bodyPr/>
          <a:lstStyle/>
          <a:p>
            <a:fld id="{B517EF97-6CC0-48A9-BC0E-433EC7B55211}" type="slidenum">
              <a:rPr lang="en-GB" smtClean="0"/>
              <a:pPr/>
              <a:t>27</a:t>
            </a:fld>
            <a:endParaRPr lang="es-ES" dirty="0"/>
          </a:p>
        </p:txBody>
      </p:sp>
      <p:sp>
        <p:nvSpPr>
          <p:cNvPr id="21" name="Rectangle 20">
            <a:extLst>
              <a:ext uri="{FF2B5EF4-FFF2-40B4-BE49-F238E27FC236}">
                <a16:creationId xmlns:a16="http://schemas.microsoft.com/office/drawing/2014/main" id="{87E677AD-42EC-40BF-A6B6-B033C679AC70}"/>
              </a:ext>
            </a:extLst>
          </p:cNvPr>
          <p:cNvSpPr/>
          <p:nvPr/>
        </p:nvSpPr>
        <p:spPr>
          <a:xfrm>
            <a:off x="1544715" y="84560"/>
            <a:ext cx="7599285" cy="921588"/>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lnSpc>
                <a:spcPct val="80000"/>
              </a:lnSpc>
            </a:pPr>
            <a:r>
              <a:rPr lang="es-ES" sz="2400" dirty="0">
                <a:latin typeface="Verdana" panose="020B0604030504040204" pitchFamily="34" charset="0"/>
              </a:rPr>
              <a:t>Artículo 25</a:t>
            </a:r>
          </a:p>
          <a:p>
            <a:pPr algn="r">
              <a:lnSpc>
                <a:spcPct val="80000"/>
              </a:lnSpc>
            </a:pPr>
            <a:r>
              <a:rPr lang="es-ES" sz="2400" dirty="0">
                <a:latin typeface="Verdana" panose="020B0604030504040204" pitchFamily="34" charset="0"/>
              </a:rPr>
              <a:t>Principios generales relativos a la asistencia mutua</a:t>
            </a:r>
          </a:p>
        </p:txBody>
      </p:sp>
    </p:spTree>
    <p:extLst>
      <p:ext uri="{BB962C8B-B14F-4D97-AF65-F5344CB8AC3E}">
        <p14:creationId xmlns:p14="http://schemas.microsoft.com/office/powerpoint/2010/main" val="365355226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graphicFrame>
        <p:nvGraphicFramePr>
          <p:cNvPr id="6" name="Diagram 5">
            <a:extLst>
              <a:ext uri="{FF2B5EF4-FFF2-40B4-BE49-F238E27FC236}">
                <a16:creationId xmlns:a16="http://schemas.microsoft.com/office/drawing/2014/main" id="{A0F587E2-1A44-4A6A-BFF8-218D6C9FB3A7}"/>
              </a:ext>
            </a:extLst>
          </p:cNvPr>
          <p:cNvGraphicFramePr/>
          <p:nvPr>
            <p:extLst>
              <p:ext uri="{D42A27DB-BD31-4B8C-83A1-F6EECF244321}">
                <p14:modId xmlns:p14="http://schemas.microsoft.com/office/powerpoint/2010/main" val="524673979"/>
              </p:ext>
            </p:extLst>
          </p:nvPr>
        </p:nvGraphicFramePr>
        <p:xfrm>
          <a:off x="88522" y="989546"/>
          <a:ext cx="8933934" cy="549120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6" name="Slide Number Placeholder 1">
            <a:extLst>
              <a:ext uri="{FF2B5EF4-FFF2-40B4-BE49-F238E27FC236}">
                <a16:creationId xmlns:a16="http://schemas.microsoft.com/office/drawing/2014/main" id="{192681D1-470E-4FA2-8697-F97FAA4C65F4}"/>
              </a:ext>
            </a:extLst>
          </p:cNvPr>
          <p:cNvSpPr>
            <a:spLocks noGrp="1"/>
          </p:cNvSpPr>
          <p:nvPr>
            <p:ph type="sldNum" sz="quarter" idx="12"/>
          </p:nvPr>
        </p:nvSpPr>
        <p:spPr>
          <a:xfrm>
            <a:off x="7010400" y="6583365"/>
            <a:ext cx="2133600" cy="274635"/>
          </a:xfrm>
        </p:spPr>
        <p:txBody>
          <a:bodyPr/>
          <a:lstStyle/>
          <a:p>
            <a:fld id="{B517EF97-6CC0-48A9-BC0E-433EC7B55211}" type="slidenum">
              <a:rPr lang="en-GB" smtClean="0"/>
              <a:pPr/>
              <a:t>28</a:t>
            </a:fld>
            <a:endParaRPr lang="es-ES" dirty="0"/>
          </a:p>
        </p:txBody>
      </p:sp>
      <p:sp>
        <p:nvSpPr>
          <p:cNvPr id="19" name="Rectangle 18">
            <a:extLst>
              <a:ext uri="{FF2B5EF4-FFF2-40B4-BE49-F238E27FC236}">
                <a16:creationId xmlns:a16="http://schemas.microsoft.com/office/drawing/2014/main" id="{4A3EC9E6-83DE-4F2E-B181-E2BB4B4CBFEF}"/>
              </a:ext>
            </a:extLst>
          </p:cNvPr>
          <p:cNvSpPr/>
          <p:nvPr/>
        </p:nvSpPr>
        <p:spPr>
          <a:xfrm>
            <a:off x="1544715" y="84560"/>
            <a:ext cx="7599285" cy="921588"/>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lnSpc>
                <a:spcPct val="80000"/>
              </a:lnSpc>
            </a:pPr>
            <a:r>
              <a:rPr lang="es-ES" sz="2400" dirty="0">
                <a:latin typeface="Verdana" panose="020B0604030504040204" pitchFamily="34" charset="0"/>
              </a:rPr>
              <a:t>Artículo 25</a:t>
            </a:r>
          </a:p>
          <a:p>
            <a:pPr algn="r">
              <a:lnSpc>
                <a:spcPct val="80000"/>
              </a:lnSpc>
            </a:pPr>
            <a:r>
              <a:rPr lang="es-ES" sz="2400" dirty="0">
                <a:latin typeface="Verdana" panose="020B0604030504040204" pitchFamily="34" charset="0"/>
              </a:rPr>
              <a:t>Principios generales relativos a la asistencia mutua</a:t>
            </a:r>
          </a:p>
        </p:txBody>
      </p:sp>
    </p:spTree>
    <p:extLst>
      <p:ext uri="{BB962C8B-B14F-4D97-AF65-F5344CB8AC3E}">
        <p14:creationId xmlns:p14="http://schemas.microsoft.com/office/powerpoint/2010/main" val="5377920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6">
                                            <p:graphicEl>
                                              <a:dgm id="{7022D918-0CA5-4D88-8D2D-6536F35688D9}"/>
                                            </p:graphicEl>
                                          </p:spTgt>
                                        </p:tgtEl>
                                        <p:attrNameLst>
                                          <p:attrName>style.visibility</p:attrName>
                                        </p:attrNameLst>
                                      </p:cBhvr>
                                      <p:to>
                                        <p:strVal val="visible"/>
                                      </p:to>
                                    </p:set>
                                    <p:anim calcmode="lin" valueType="num">
                                      <p:cBhvr additive="base">
                                        <p:cTn id="7" dur="500" fill="hold"/>
                                        <p:tgtEl>
                                          <p:spTgt spid="6">
                                            <p:graphicEl>
                                              <a:dgm id="{7022D918-0CA5-4D88-8D2D-6536F35688D9}"/>
                                            </p:graphicEl>
                                          </p:spTgt>
                                        </p:tgtEl>
                                        <p:attrNameLst>
                                          <p:attrName>ppt_x</p:attrName>
                                        </p:attrNameLst>
                                      </p:cBhvr>
                                      <p:tavLst>
                                        <p:tav tm="0">
                                          <p:val>
                                            <p:strVal val="0-#ppt_w/2"/>
                                          </p:val>
                                        </p:tav>
                                        <p:tav tm="100000">
                                          <p:val>
                                            <p:strVal val="#ppt_x"/>
                                          </p:val>
                                        </p:tav>
                                      </p:tavLst>
                                    </p:anim>
                                    <p:anim calcmode="lin" valueType="num">
                                      <p:cBhvr additive="base">
                                        <p:cTn id="8" dur="500" fill="hold"/>
                                        <p:tgtEl>
                                          <p:spTgt spid="6">
                                            <p:graphicEl>
                                              <a:dgm id="{7022D918-0CA5-4D88-8D2D-6536F35688D9}"/>
                                            </p:graphicEl>
                                          </p:spTgt>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6">
                                            <p:graphicEl>
                                              <a:dgm id="{5E586836-6813-44D7-8945-9800C12A8FB4}"/>
                                            </p:graphicEl>
                                          </p:spTgt>
                                        </p:tgtEl>
                                        <p:attrNameLst>
                                          <p:attrName>style.visibility</p:attrName>
                                        </p:attrNameLst>
                                      </p:cBhvr>
                                      <p:to>
                                        <p:strVal val="visible"/>
                                      </p:to>
                                    </p:set>
                                    <p:anim calcmode="lin" valueType="num">
                                      <p:cBhvr additive="base">
                                        <p:cTn id="12" dur="500" fill="hold"/>
                                        <p:tgtEl>
                                          <p:spTgt spid="6">
                                            <p:graphicEl>
                                              <a:dgm id="{5E586836-6813-44D7-8945-9800C12A8FB4}"/>
                                            </p:graphicEl>
                                          </p:spTgt>
                                        </p:tgtEl>
                                        <p:attrNameLst>
                                          <p:attrName>ppt_x</p:attrName>
                                        </p:attrNameLst>
                                      </p:cBhvr>
                                      <p:tavLst>
                                        <p:tav tm="0">
                                          <p:val>
                                            <p:strVal val="0-#ppt_w/2"/>
                                          </p:val>
                                        </p:tav>
                                        <p:tav tm="100000">
                                          <p:val>
                                            <p:strVal val="#ppt_x"/>
                                          </p:val>
                                        </p:tav>
                                      </p:tavLst>
                                    </p:anim>
                                    <p:anim calcmode="lin" valueType="num">
                                      <p:cBhvr additive="base">
                                        <p:cTn id="13" dur="500" fill="hold"/>
                                        <p:tgtEl>
                                          <p:spTgt spid="6">
                                            <p:graphicEl>
                                              <a:dgm id="{5E586836-6813-44D7-8945-9800C12A8FB4}"/>
                                            </p:graphicEl>
                                          </p:spTgt>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grpId="0" nodeType="afterEffect">
                                  <p:stCondLst>
                                    <p:cond delay="0"/>
                                  </p:stCondLst>
                                  <p:childTnLst>
                                    <p:set>
                                      <p:cBhvr>
                                        <p:cTn id="16" dur="1" fill="hold">
                                          <p:stCondLst>
                                            <p:cond delay="0"/>
                                          </p:stCondLst>
                                        </p:cTn>
                                        <p:tgtEl>
                                          <p:spTgt spid="6">
                                            <p:graphicEl>
                                              <a:dgm id="{B75CB205-DFCA-49F4-B42D-8726485D1790}"/>
                                            </p:graphicEl>
                                          </p:spTgt>
                                        </p:tgtEl>
                                        <p:attrNameLst>
                                          <p:attrName>style.visibility</p:attrName>
                                        </p:attrNameLst>
                                      </p:cBhvr>
                                      <p:to>
                                        <p:strVal val="visible"/>
                                      </p:to>
                                    </p:set>
                                    <p:anim calcmode="lin" valueType="num">
                                      <p:cBhvr additive="base">
                                        <p:cTn id="17" dur="750" fill="hold"/>
                                        <p:tgtEl>
                                          <p:spTgt spid="6">
                                            <p:graphicEl>
                                              <a:dgm id="{B75CB205-DFCA-49F4-B42D-8726485D1790}"/>
                                            </p:graphicEl>
                                          </p:spTgt>
                                        </p:tgtEl>
                                        <p:attrNameLst>
                                          <p:attrName>ppt_x</p:attrName>
                                        </p:attrNameLst>
                                      </p:cBhvr>
                                      <p:tavLst>
                                        <p:tav tm="0">
                                          <p:val>
                                            <p:strVal val="0-#ppt_w/2"/>
                                          </p:val>
                                        </p:tav>
                                        <p:tav tm="100000">
                                          <p:val>
                                            <p:strVal val="#ppt_x"/>
                                          </p:val>
                                        </p:tav>
                                      </p:tavLst>
                                    </p:anim>
                                    <p:anim calcmode="lin" valueType="num">
                                      <p:cBhvr additive="base">
                                        <p:cTn id="18" dur="750" fill="hold"/>
                                        <p:tgtEl>
                                          <p:spTgt spid="6">
                                            <p:graphicEl>
                                              <a:dgm id="{B75CB205-DFCA-49F4-B42D-8726485D1790}"/>
                                            </p:graphic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uiExpand="1">
        <p:bldSub>
          <a:bldDgm bld="one"/>
        </p:bldSub>
      </p:bldGraphic>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15" name="Rectangle 14"/>
          <p:cNvSpPr/>
          <p:nvPr/>
        </p:nvSpPr>
        <p:spPr>
          <a:xfrm>
            <a:off x="2503503" y="42014"/>
            <a:ext cx="6640497" cy="921588"/>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lnSpc>
                <a:spcPct val="80000"/>
              </a:lnSpc>
            </a:pPr>
            <a:r>
              <a:rPr lang="es-ES" sz="3200" dirty="0">
                <a:latin typeface="Verdana" panose="020B0604030504040204" pitchFamily="34" charset="0"/>
              </a:rPr>
              <a:t>Artículo 26</a:t>
            </a:r>
          </a:p>
          <a:p>
            <a:pPr algn="r">
              <a:lnSpc>
                <a:spcPct val="80000"/>
              </a:lnSpc>
            </a:pPr>
            <a:r>
              <a:rPr lang="es-ES" sz="3200" dirty="0">
                <a:latin typeface="Verdana" panose="020B0604030504040204" pitchFamily="34" charset="0"/>
              </a:rPr>
              <a:t>Información espontánea</a:t>
            </a:r>
          </a:p>
        </p:txBody>
      </p:sp>
      <p:sp>
        <p:nvSpPr>
          <p:cNvPr id="7" name="Rectangle 6">
            <a:extLst>
              <a:ext uri="{FF2B5EF4-FFF2-40B4-BE49-F238E27FC236}">
                <a16:creationId xmlns:a16="http://schemas.microsoft.com/office/drawing/2014/main" id="{1FCE5F71-B62F-4840-AD46-7690CB1F70D4}"/>
              </a:ext>
            </a:extLst>
          </p:cNvPr>
          <p:cNvSpPr/>
          <p:nvPr/>
        </p:nvSpPr>
        <p:spPr>
          <a:xfrm>
            <a:off x="88522" y="1215323"/>
            <a:ext cx="4572000" cy="5139869"/>
          </a:xfrm>
          <a:prstGeom prst="rect">
            <a:avLst/>
          </a:prstGeom>
        </p:spPr>
        <p:txBody>
          <a:bodyPr>
            <a:spAutoFit/>
          </a:bodyPr>
          <a:lstStyle/>
          <a:p>
            <a:pPr marL="514350" indent="-514350" algn="just">
              <a:buFont typeface="+mj-lt"/>
              <a:buAutoNum type="arabicPeriod"/>
            </a:pPr>
            <a:r>
              <a:rPr lang="es-ES" sz="2050" dirty="0"/>
              <a:t>Dentro de los límites de su derecho interno y sin que exista demanda previa, una Parte </a:t>
            </a:r>
            <a:r>
              <a:rPr lang="es-ES" sz="2050" b="1" dirty="0"/>
              <a:t>podrá comunicar a otra Parte información obtenida de sus propias investigaciones</a:t>
            </a:r>
            <a:r>
              <a:rPr lang="es-ES" sz="2050" dirty="0"/>
              <a:t> si considera que ello puede ayudar a la Parte destinataria a iniciar o a concluir investigaciones o procedimientos en relación con delitos previstos de conformidad con el presente Convenio, o cuando dicha información pueda conducir a una petición de cooperación de dicha Parte en virtud del presente Capítulo.</a:t>
            </a:r>
          </a:p>
        </p:txBody>
      </p:sp>
      <p:sp>
        <p:nvSpPr>
          <p:cNvPr id="16" name="TextBox 15">
            <a:extLst>
              <a:ext uri="{FF2B5EF4-FFF2-40B4-BE49-F238E27FC236}">
                <a16:creationId xmlns:a16="http://schemas.microsoft.com/office/drawing/2014/main" id="{C9B84EAB-7F25-4036-8122-44EEC4539E38}"/>
              </a:ext>
            </a:extLst>
          </p:cNvPr>
          <p:cNvSpPr txBox="1"/>
          <p:nvPr/>
        </p:nvSpPr>
        <p:spPr>
          <a:xfrm>
            <a:off x="4878382" y="2754206"/>
            <a:ext cx="4031533" cy="1938992"/>
          </a:xfrm>
          <a:prstGeom prst="rect">
            <a:avLst/>
          </a:prstGeom>
          <a:noFill/>
        </p:spPr>
        <p:txBody>
          <a:bodyPr wrap="square">
            <a:spAutoFit/>
          </a:bodyPr>
          <a:lstStyle/>
          <a:p>
            <a:pPr marL="342900" indent="-342900" algn="just">
              <a:buFont typeface="Arial" panose="020B0604020202020204" pitchFamily="34" charset="0"/>
              <a:buChar char="•"/>
            </a:pPr>
            <a:r>
              <a:rPr lang="es-ES" sz="2400" b="1" dirty="0">
                <a:solidFill>
                  <a:srgbClr val="C00000"/>
                </a:solidFill>
                <a:effectLst/>
              </a:rPr>
              <a:t>faculta al Estado en posesión de la información a transmitirla a otro Estado sin que medie una demanda previa</a:t>
            </a:r>
            <a:endParaRPr lang="es-ES" sz="2400" b="1" dirty="0">
              <a:solidFill>
                <a:srgbClr val="C00000"/>
              </a:solidFill>
            </a:endParaRPr>
          </a:p>
        </p:txBody>
      </p:sp>
      <p:sp>
        <p:nvSpPr>
          <p:cNvPr id="12" name="Slide Number Placeholder 1">
            <a:extLst>
              <a:ext uri="{FF2B5EF4-FFF2-40B4-BE49-F238E27FC236}">
                <a16:creationId xmlns:a16="http://schemas.microsoft.com/office/drawing/2014/main" id="{3096A377-8E6B-435F-AF21-EAF19452DFCC}"/>
              </a:ext>
            </a:extLst>
          </p:cNvPr>
          <p:cNvSpPr>
            <a:spLocks noGrp="1"/>
          </p:cNvSpPr>
          <p:nvPr>
            <p:ph type="sldNum" sz="quarter" idx="12"/>
          </p:nvPr>
        </p:nvSpPr>
        <p:spPr>
          <a:xfrm>
            <a:off x="7010400" y="6583365"/>
            <a:ext cx="2133600" cy="274635"/>
          </a:xfrm>
        </p:spPr>
        <p:txBody>
          <a:bodyPr/>
          <a:lstStyle/>
          <a:p>
            <a:fld id="{B517EF97-6CC0-48A9-BC0E-433EC7B55211}" type="slidenum">
              <a:rPr lang="en-GB" smtClean="0"/>
              <a:pPr/>
              <a:t>29</a:t>
            </a:fld>
            <a:endParaRPr lang="es-ES" dirty="0"/>
          </a:p>
        </p:txBody>
      </p:sp>
    </p:spTree>
    <p:extLst>
      <p:ext uri="{BB962C8B-B14F-4D97-AF65-F5344CB8AC3E}">
        <p14:creationId xmlns:p14="http://schemas.microsoft.com/office/powerpoint/2010/main" val="115687779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7" name="Rectangle 6">
            <a:extLst>
              <a:ext uri="{FF2B5EF4-FFF2-40B4-BE49-F238E27FC236}">
                <a16:creationId xmlns:a16="http://schemas.microsoft.com/office/drawing/2014/main" id="{1FCE5F71-B62F-4840-AD46-7690CB1F70D4}"/>
              </a:ext>
            </a:extLst>
          </p:cNvPr>
          <p:cNvSpPr/>
          <p:nvPr/>
        </p:nvSpPr>
        <p:spPr>
          <a:xfrm>
            <a:off x="106706" y="1523099"/>
            <a:ext cx="4572000" cy="4508927"/>
          </a:xfrm>
          <a:prstGeom prst="rect">
            <a:avLst/>
          </a:prstGeom>
        </p:spPr>
        <p:txBody>
          <a:bodyPr>
            <a:spAutoFit/>
          </a:bodyPr>
          <a:lstStyle/>
          <a:p>
            <a:pPr marL="514350" indent="-514350" algn="just">
              <a:buFont typeface="+mj-lt"/>
              <a:buAutoNum type="arabicPeriod" startAt="2"/>
            </a:pPr>
            <a:r>
              <a:rPr lang="es-ES" sz="2050" dirty="0"/>
              <a:t>Antes de comunicar dicha información, la Parte que la proporciona podrá pedir que sea </a:t>
            </a:r>
            <a:r>
              <a:rPr lang="es-ES" sz="2050" b="1" dirty="0"/>
              <a:t>tratada de forma confidencial o que solo se utilice bajo ciertas condiciones</a:t>
            </a:r>
            <a:r>
              <a:rPr lang="es-ES" sz="2050" dirty="0"/>
              <a:t>. Si la Parte destinataria no puede atender a dicha petición, deberá informar de ello a la otra Parte, que decidirá a continuación si, no obstante, debe proporcionar la información. Si la Parte destinataria acepta la información bajo las condiciones establecidas, estará obligada a respetarlas.</a:t>
            </a:r>
          </a:p>
        </p:txBody>
      </p:sp>
      <p:sp>
        <p:nvSpPr>
          <p:cNvPr id="16" name="TextBox 15">
            <a:extLst>
              <a:ext uri="{FF2B5EF4-FFF2-40B4-BE49-F238E27FC236}">
                <a16:creationId xmlns:a16="http://schemas.microsoft.com/office/drawing/2014/main" id="{5463863A-F2F9-425F-89FB-EA57621A490A}"/>
              </a:ext>
            </a:extLst>
          </p:cNvPr>
          <p:cNvSpPr txBox="1"/>
          <p:nvPr/>
        </p:nvSpPr>
        <p:spPr>
          <a:xfrm>
            <a:off x="5174083" y="2521869"/>
            <a:ext cx="3715907" cy="1938992"/>
          </a:xfrm>
          <a:prstGeom prst="rect">
            <a:avLst/>
          </a:prstGeom>
          <a:noFill/>
        </p:spPr>
        <p:txBody>
          <a:bodyPr wrap="square">
            <a:spAutoFit/>
          </a:bodyPr>
          <a:lstStyle/>
          <a:p>
            <a:pPr marL="342900" indent="-342900" algn="just">
              <a:buFont typeface="Arial" panose="020B0604020202020204" pitchFamily="34" charset="0"/>
              <a:buChar char="•"/>
            </a:pPr>
            <a:r>
              <a:rPr lang="es-ES" sz="2400" b="1" dirty="0">
                <a:solidFill>
                  <a:srgbClr val="C00000"/>
                </a:solidFill>
                <a:effectLst/>
              </a:rPr>
              <a:t>Una Parte solo transmitirá información de manera espontánea, si la información sensible ha de ser mantenida en forma confidencial</a:t>
            </a:r>
            <a:endParaRPr lang="es-ES" sz="2400" b="1" dirty="0">
              <a:solidFill>
                <a:srgbClr val="C00000"/>
              </a:solidFill>
            </a:endParaRPr>
          </a:p>
        </p:txBody>
      </p:sp>
      <p:sp>
        <p:nvSpPr>
          <p:cNvPr id="20" name="Slide Number Placeholder 1">
            <a:extLst>
              <a:ext uri="{FF2B5EF4-FFF2-40B4-BE49-F238E27FC236}">
                <a16:creationId xmlns:a16="http://schemas.microsoft.com/office/drawing/2014/main" id="{FA41D812-9F5C-4C4F-8DC7-32540F161485}"/>
              </a:ext>
            </a:extLst>
          </p:cNvPr>
          <p:cNvSpPr>
            <a:spLocks noGrp="1"/>
          </p:cNvSpPr>
          <p:nvPr>
            <p:ph type="sldNum" sz="quarter" idx="12"/>
          </p:nvPr>
        </p:nvSpPr>
        <p:spPr>
          <a:xfrm>
            <a:off x="7010400" y="6583365"/>
            <a:ext cx="2133600" cy="274635"/>
          </a:xfrm>
        </p:spPr>
        <p:txBody>
          <a:bodyPr/>
          <a:lstStyle/>
          <a:p>
            <a:fld id="{B517EF97-6CC0-48A9-BC0E-433EC7B55211}" type="slidenum">
              <a:rPr lang="en-GB" smtClean="0"/>
              <a:pPr/>
              <a:t>30</a:t>
            </a:fld>
            <a:endParaRPr lang="es-ES" dirty="0"/>
          </a:p>
        </p:txBody>
      </p:sp>
      <p:sp>
        <p:nvSpPr>
          <p:cNvPr id="21" name="Rectangle 20">
            <a:extLst>
              <a:ext uri="{FF2B5EF4-FFF2-40B4-BE49-F238E27FC236}">
                <a16:creationId xmlns:a16="http://schemas.microsoft.com/office/drawing/2014/main" id="{123E69D9-8FE7-44A2-A87F-02AA64433207}"/>
              </a:ext>
            </a:extLst>
          </p:cNvPr>
          <p:cNvSpPr/>
          <p:nvPr/>
        </p:nvSpPr>
        <p:spPr>
          <a:xfrm>
            <a:off x="2503503" y="42014"/>
            <a:ext cx="6640497" cy="921588"/>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lnSpc>
                <a:spcPct val="80000"/>
              </a:lnSpc>
            </a:pPr>
            <a:r>
              <a:rPr lang="es-ES" sz="3200" dirty="0">
                <a:latin typeface="Verdana" panose="020B0604030504040204" pitchFamily="34" charset="0"/>
              </a:rPr>
              <a:t>Artículo 26</a:t>
            </a:r>
          </a:p>
          <a:p>
            <a:pPr algn="r">
              <a:lnSpc>
                <a:spcPct val="80000"/>
              </a:lnSpc>
            </a:pPr>
            <a:r>
              <a:rPr lang="es-ES" sz="3200" dirty="0">
                <a:latin typeface="Verdana" panose="020B0604030504040204" pitchFamily="34" charset="0"/>
              </a:rPr>
              <a:t>Información espontánea</a:t>
            </a:r>
          </a:p>
        </p:txBody>
      </p:sp>
    </p:spTree>
    <p:extLst>
      <p:ext uri="{BB962C8B-B14F-4D97-AF65-F5344CB8AC3E}">
        <p14:creationId xmlns:p14="http://schemas.microsoft.com/office/powerpoint/2010/main" val="38357972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graphicFrame>
        <p:nvGraphicFramePr>
          <p:cNvPr id="5" name="Diagram 4">
            <a:extLst>
              <a:ext uri="{FF2B5EF4-FFF2-40B4-BE49-F238E27FC236}">
                <a16:creationId xmlns:a16="http://schemas.microsoft.com/office/drawing/2014/main" id="{77F675A6-2D60-41E4-9319-258232C26433}"/>
              </a:ext>
            </a:extLst>
          </p:cNvPr>
          <p:cNvGraphicFramePr/>
          <p:nvPr>
            <p:extLst>
              <p:ext uri="{D42A27DB-BD31-4B8C-83A1-F6EECF244321}">
                <p14:modId xmlns:p14="http://schemas.microsoft.com/office/powerpoint/2010/main" val="3141281635"/>
              </p:ext>
            </p:extLst>
          </p:nvPr>
        </p:nvGraphicFramePr>
        <p:xfrm>
          <a:off x="88522" y="1060117"/>
          <a:ext cx="8933934" cy="532717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1" name="Rectangle 10">
            <a:extLst>
              <a:ext uri="{FF2B5EF4-FFF2-40B4-BE49-F238E27FC236}">
                <a16:creationId xmlns:a16="http://schemas.microsoft.com/office/drawing/2014/main" id="{68050DAB-497C-4674-A2C2-177178A229C6}"/>
              </a:ext>
            </a:extLst>
          </p:cNvPr>
          <p:cNvSpPr/>
          <p:nvPr/>
        </p:nvSpPr>
        <p:spPr>
          <a:xfrm>
            <a:off x="2503502" y="-27384"/>
            <a:ext cx="6640497" cy="921588"/>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lnSpc>
                <a:spcPct val="80000"/>
              </a:lnSpc>
            </a:pPr>
            <a:r>
              <a:rPr lang="es-ES" sz="3200" dirty="0">
                <a:latin typeface="Verdana" panose="020B0604030504040204" pitchFamily="34" charset="0"/>
              </a:rPr>
              <a:t>Artículo 26</a:t>
            </a:r>
          </a:p>
          <a:p>
            <a:pPr algn="r">
              <a:lnSpc>
                <a:spcPct val="80000"/>
              </a:lnSpc>
            </a:pPr>
            <a:r>
              <a:rPr lang="es-ES" sz="3200" dirty="0">
                <a:latin typeface="Verdana" panose="020B0604030504040204" pitchFamily="34" charset="0"/>
              </a:rPr>
              <a:t>Información espontánea</a:t>
            </a:r>
          </a:p>
        </p:txBody>
      </p:sp>
      <p:sp>
        <p:nvSpPr>
          <p:cNvPr id="12" name="Slide Number Placeholder 1">
            <a:extLst>
              <a:ext uri="{FF2B5EF4-FFF2-40B4-BE49-F238E27FC236}">
                <a16:creationId xmlns:a16="http://schemas.microsoft.com/office/drawing/2014/main" id="{909EEEDE-2BD2-4F20-8B5A-E24697AEA410}"/>
              </a:ext>
            </a:extLst>
          </p:cNvPr>
          <p:cNvSpPr>
            <a:spLocks noGrp="1"/>
          </p:cNvSpPr>
          <p:nvPr>
            <p:ph type="sldNum" sz="quarter" idx="12"/>
          </p:nvPr>
        </p:nvSpPr>
        <p:spPr>
          <a:xfrm>
            <a:off x="7010400" y="6583365"/>
            <a:ext cx="2133600" cy="274635"/>
          </a:xfrm>
        </p:spPr>
        <p:txBody>
          <a:bodyPr/>
          <a:lstStyle/>
          <a:p>
            <a:fld id="{B517EF97-6CC0-48A9-BC0E-433EC7B55211}" type="slidenum">
              <a:rPr lang="en-GB" smtClean="0"/>
              <a:pPr/>
              <a:t>31</a:t>
            </a:fld>
            <a:endParaRPr lang="es-ES" dirty="0"/>
          </a:p>
        </p:txBody>
      </p:sp>
    </p:spTree>
    <p:extLst>
      <p:ext uri="{BB962C8B-B14F-4D97-AF65-F5344CB8AC3E}">
        <p14:creationId xmlns:p14="http://schemas.microsoft.com/office/powerpoint/2010/main" val="32794624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500"/>
                                  </p:stCondLst>
                                  <p:childTnLst>
                                    <p:set>
                                      <p:cBhvr>
                                        <p:cTn id="6" dur="1" fill="hold">
                                          <p:stCondLst>
                                            <p:cond delay="0"/>
                                          </p:stCondLst>
                                        </p:cTn>
                                        <p:tgtEl>
                                          <p:spTgt spid="5">
                                            <p:graphicEl>
                                              <a:dgm id="{E2C21E0C-02B7-4F18-B02B-9BDD0D2FF7E5}"/>
                                            </p:graphicEl>
                                          </p:spTgt>
                                        </p:tgtEl>
                                        <p:attrNameLst>
                                          <p:attrName>style.visibility</p:attrName>
                                        </p:attrNameLst>
                                      </p:cBhvr>
                                      <p:to>
                                        <p:strVal val="visible"/>
                                      </p:to>
                                    </p:set>
                                    <p:anim calcmode="lin" valueType="num">
                                      <p:cBhvr additive="base">
                                        <p:cTn id="7" dur="500" fill="hold"/>
                                        <p:tgtEl>
                                          <p:spTgt spid="5">
                                            <p:graphicEl>
                                              <a:dgm id="{E2C21E0C-02B7-4F18-B02B-9BDD0D2FF7E5}"/>
                                            </p:graphicEl>
                                          </p:spTgt>
                                        </p:tgtEl>
                                        <p:attrNameLst>
                                          <p:attrName>ppt_x</p:attrName>
                                        </p:attrNameLst>
                                      </p:cBhvr>
                                      <p:tavLst>
                                        <p:tav tm="0">
                                          <p:val>
                                            <p:strVal val="0-#ppt_w/2"/>
                                          </p:val>
                                        </p:tav>
                                        <p:tav tm="100000">
                                          <p:val>
                                            <p:strVal val="#ppt_x"/>
                                          </p:val>
                                        </p:tav>
                                      </p:tavLst>
                                    </p:anim>
                                    <p:anim calcmode="lin" valueType="num">
                                      <p:cBhvr additive="base">
                                        <p:cTn id="8" dur="500" fill="hold"/>
                                        <p:tgtEl>
                                          <p:spTgt spid="5">
                                            <p:graphicEl>
                                              <a:dgm id="{E2C21E0C-02B7-4F18-B02B-9BDD0D2FF7E5}"/>
                                            </p:graphicEl>
                                          </p:spTgt>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8" fill="hold" grpId="0" nodeType="afterEffect">
                                  <p:stCondLst>
                                    <p:cond delay="0"/>
                                  </p:stCondLst>
                                  <p:childTnLst>
                                    <p:set>
                                      <p:cBhvr>
                                        <p:cTn id="11" dur="1" fill="hold">
                                          <p:stCondLst>
                                            <p:cond delay="0"/>
                                          </p:stCondLst>
                                        </p:cTn>
                                        <p:tgtEl>
                                          <p:spTgt spid="5">
                                            <p:graphicEl>
                                              <a:dgm id="{2FE32ED6-408C-4152-8FE0-3FCEA3386CB9}"/>
                                            </p:graphicEl>
                                          </p:spTgt>
                                        </p:tgtEl>
                                        <p:attrNameLst>
                                          <p:attrName>style.visibility</p:attrName>
                                        </p:attrNameLst>
                                      </p:cBhvr>
                                      <p:to>
                                        <p:strVal val="visible"/>
                                      </p:to>
                                    </p:set>
                                    <p:anim calcmode="lin" valueType="num">
                                      <p:cBhvr additive="base">
                                        <p:cTn id="12" dur="500" fill="hold"/>
                                        <p:tgtEl>
                                          <p:spTgt spid="5">
                                            <p:graphicEl>
                                              <a:dgm id="{2FE32ED6-408C-4152-8FE0-3FCEA3386CB9}"/>
                                            </p:graphicEl>
                                          </p:spTgt>
                                        </p:tgtEl>
                                        <p:attrNameLst>
                                          <p:attrName>ppt_x</p:attrName>
                                        </p:attrNameLst>
                                      </p:cBhvr>
                                      <p:tavLst>
                                        <p:tav tm="0">
                                          <p:val>
                                            <p:strVal val="0-#ppt_w/2"/>
                                          </p:val>
                                        </p:tav>
                                        <p:tav tm="100000">
                                          <p:val>
                                            <p:strVal val="#ppt_x"/>
                                          </p:val>
                                        </p:tav>
                                      </p:tavLst>
                                    </p:anim>
                                    <p:anim calcmode="lin" valueType="num">
                                      <p:cBhvr additive="base">
                                        <p:cTn id="13" dur="500" fill="hold"/>
                                        <p:tgtEl>
                                          <p:spTgt spid="5">
                                            <p:graphicEl>
                                              <a:dgm id="{2FE32ED6-408C-4152-8FE0-3FCEA3386CB9}"/>
                                            </p:graphicEl>
                                          </p:spTgt>
                                        </p:tgtEl>
                                        <p:attrNameLst>
                                          <p:attrName>ppt_y</p:attrName>
                                        </p:attrNameLst>
                                      </p:cBhvr>
                                      <p:tavLst>
                                        <p:tav tm="0">
                                          <p:val>
                                            <p:strVal val="#ppt_y"/>
                                          </p:val>
                                        </p:tav>
                                        <p:tav tm="100000">
                                          <p:val>
                                            <p:strVal val="#ppt_y"/>
                                          </p:val>
                                        </p:tav>
                                      </p:tavLst>
                                    </p:anim>
                                  </p:childTnLst>
                                </p:cTn>
                              </p:par>
                            </p:childTnLst>
                          </p:cTn>
                        </p:par>
                        <p:par>
                          <p:cTn id="14" fill="hold">
                            <p:stCondLst>
                              <p:cond delay="1500"/>
                            </p:stCondLst>
                            <p:childTnLst>
                              <p:par>
                                <p:cTn id="15" presetID="2" presetClass="entr" presetSubtype="8" fill="hold" grpId="0" nodeType="afterEffect">
                                  <p:stCondLst>
                                    <p:cond delay="0"/>
                                  </p:stCondLst>
                                  <p:childTnLst>
                                    <p:set>
                                      <p:cBhvr>
                                        <p:cTn id="16" dur="1" fill="hold">
                                          <p:stCondLst>
                                            <p:cond delay="0"/>
                                          </p:stCondLst>
                                        </p:cTn>
                                        <p:tgtEl>
                                          <p:spTgt spid="5">
                                            <p:graphicEl>
                                              <a:dgm id="{A71F37D3-4190-4DA1-A608-8452A5BD3558}"/>
                                            </p:graphicEl>
                                          </p:spTgt>
                                        </p:tgtEl>
                                        <p:attrNameLst>
                                          <p:attrName>style.visibility</p:attrName>
                                        </p:attrNameLst>
                                      </p:cBhvr>
                                      <p:to>
                                        <p:strVal val="visible"/>
                                      </p:to>
                                    </p:set>
                                    <p:anim calcmode="lin" valueType="num">
                                      <p:cBhvr additive="base">
                                        <p:cTn id="17" dur="500" fill="hold"/>
                                        <p:tgtEl>
                                          <p:spTgt spid="5">
                                            <p:graphicEl>
                                              <a:dgm id="{A71F37D3-4190-4DA1-A608-8452A5BD3558}"/>
                                            </p:graphic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5">
                                            <p:graphicEl>
                                              <a:dgm id="{A71F37D3-4190-4DA1-A608-8452A5BD3558}"/>
                                            </p:graphicEl>
                                          </p:spTgt>
                                        </p:tgtEl>
                                        <p:attrNameLst>
                                          <p:attrName>ppt_y</p:attrName>
                                        </p:attrNameLst>
                                      </p:cBhvr>
                                      <p:tavLst>
                                        <p:tav tm="0">
                                          <p:val>
                                            <p:strVal val="#ppt_y"/>
                                          </p:val>
                                        </p:tav>
                                        <p:tav tm="100000">
                                          <p:val>
                                            <p:strVal val="#ppt_y"/>
                                          </p:val>
                                        </p:tav>
                                      </p:tavLst>
                                    </p:anim>
                                  </p:childTnLst>
                                </p:cTn>
                              </p:par>
                            </p:childTnLst>
                          </p:cTn>
                        </p:par>
                        <p:par>
                          <p:cTn id="19" fill="hold">
                            <p:stCondLst>
                              <p:cond delay="2000"/>
                            </p:stCondLst>
                            <p:childTnLst>
                              <p:par>
                                <p:cTn id="20" presetID="2" presetClass="entr" presetSubtype="8" fill="hold" grpId="0" nodeType="afterEffect">
                                  <p:stCondLst>
                                    <p:cond delay="0"/>
                                  </p:stCondLst>
                                  <p:childTnLst>
                                    <p:set>
                                      <p:cBhvr>
                                        <p:cTn id="21" dur="1" fill="hold">
                                          <p:stCondLst>
                                            <p:cond delay="0"/>
                                          </p:stCondLst>
                                        </p:cTn>
                                        <p:tgtEl>
                                          <p:spTgt spid="5">
                                            <p:graphicEl>
                                              <a:dgm id="{2B626917-7C54-423E-8EDF-BC9F401B05B6}"/>
                                            </p:graphicEl>
                                          </p:spTgt>
                                        </p:tgtEl>
                                        <p:attrNameLst>
                                          <p:attrName>style.visibility</p:attrName>
                                        </p:attrNameLst>
                                      </p:cBhvr>
                                      <p:to>
                                        <p:strVal val="visible"/>
                                      </p:to>
                                    </p:set>
                                    <p:anim calcmode="lin" valueType="num">
                                      <p:cBhvr additive="base">
                                        <p:cTn id="22" dur="500" fill="hold"/>
                                        <p:tgtEl>
                                          <p:spTgt spid="5">
                                            <p:graphicEl>
                                              <a:dgm id="{2B626917-7C54-423E-8EDF-BC9F401B05B6}"/>
                                            </p:graphicEl>
                                          </p:spTgt>
                                        </p:tgtEl>
                                        <p:attrNameLst>
                                          <p:attrName>ppt_x</p:attrName>
                                        </p:attrNameLst>
                                      </p:cBhvr>
                                      <p:tavLst>
                                        <p:tav tm="0">
                                          <p:val>
                                            <p:strVal val="0-#ppt_w/2"/>
                                          </p:val>
                                        </p:tav>
                                        <p:tav tm="100000">
                                          <p:val>
                                            <p:strVal val="#ppt_x"/>
                                          </p:val>
                                        </p:tav>
                                      </p:tavLst>
                                    </p:anim>
                                    <p:anim calcmode="lin" valueType="num">
                                      <p:cBhvr additive="base">
                                        <p:cTn id="23" dur="500" fill="hold"/>
                                        <p:tgtEl>
                                          <p:spTgt spid="5">
                                            <p:graphicEl>
                                              <a:dgm id="{2B626917-7C54-423E-8EDF-BC9F401B05B6}"/>
                                            </p:graphicEl>
                                          </p:spTgt>
                                        </p:tgtEl>
                                        <p:attrNameLst>
                                          <p:attrName>ppt_y</p:attrName>
                                        </p:attrNameLst>
                                      </p:cBhvr>
                                      <p:tavLst>
                                        <p:tav tm="0">
                                          <p:val>
                                            <p:strVal val="#ppt_y"/>
                                          </p:val>
                                        </p:tav>
                                        <p:tav tm="100000">
                                          <p:val>
                                            <p:strVal val="#ppt_y"/>
                                          </p:val>
                                        </p:tav>
                                      </p:tavLst>
                                    </p:anim>
                                  </p:childTnLst>
                                </p:cTn>
                              </p:par>
                            </p:childTnLst>
                          </p:cTn>
                        </p:par>
                        <p:par>
                          <p:cTn id="24" fill="hold">
                            <p:stCondLst>
                              <p:cond delay="2500"/>
                            </p:stCondLst>
                            <p:childTnLst>
                              <p:par>
                                <p:cTn id="25" presetID="2" presetClass="entr" presetSubtype="8" fill="hold" grpId="0" nodeType="afterEffect">
                                  <p:stCondLst>
                                    <p:cond delay="0"/>
                                  </p:stCondLst>
                                  <p:childTnLst>
                                    <p:set>
                                      <p:cBhvr>
                                        <p:cTn id="26" dur="1" fill="hold">
                                          <p:stCondLst>
                                            <p:cond delay="0"/>
                                          </p:stCondLst>
                                        </p:cTn>
                                        <p:tgtEl>
                                          <p:spTgt spid="5">
                                            <p:graphicEl>
                                              <a:dgm id="{74A6A061-7CF3-4873-8E84-7FEC5E35DF51}"/>
                                            </p:graphicEl>
                                          </p:spTgt>
                                        </p:tgtEl>
                                        <p:attrNameLst>
                                          <p:attrName>style.visibility</p:attrName>
                                        </p:attrNameLst>
                                      </p:cBhvr>
                                      <p:to>
                                        <p:strVal val="visible"/>
                                      </p:to>
                                    </p:set>
                                    <p:anim calcmode="lin" valueType="num">
                                      <p:cBhvr additive="base">
                                        <p:cTn id="27" dur="500" fill="hold"/>
                                        <p:tgtEl>
                                          <p:spTgt spid="5">
                                            <p:graphicEl>
                                              <a:dgm id="{74A6A061-7CF3-4873-8E84-7FEC5E35DF51}"/>
                                            </p:graphicEl>
                                          </p:spTgt>
                                        </p:tgtEl>
                                        <p:attrNameLst>
                                          <p:attrName>ppt_x</p:attrName>
                                        </p:attrNameLst>
                                      </p:cBhvr>
                                      <p:tavLst>
                                        <p:tav tm="0">
                                          <p:val>
                                            <p:strVal val="0-#ppt_w/2"/>
                                          </p:val>
                                        </p:tav>
                                        <p:tav tm="100000">
                                          <p:val>
                                            <p:strVal val="#ppt_x"/>
                                          </p:val>
                                        </p:tav>
                                      </p:tavLst>
                                    </p:anim>
                                    <p:anim calcmode="lin" valueType="num">
                                      <p:cBhvr additive="base">
                                        <p:cTn id="28" dur="500" fill="hold"/>
                                        <p:tgtEl>
                                          <p:spTgt spid="5">
                                            <p:graphicEl>
                                              <a:dgm id="{74A6A061-7CF3-4873-8E84-7FEC5E35DF51}"/>
                                            </p:graphic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uiExpand="1">
        <p:bldSub>
          <a:bldDgm bld="one"/>
        </p:bldSub>
      </p:bldGraphic>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15" name="Rectangle 14"/>
          <p:cNvSpPr/>
          <p:nvPr/>
        </p:nvSpPr>
        <p:spPr>
          <a:xfrm>
            <a:off x="1280160" y="73409"/>
            <a:ext cx="7863840" cy="921588"/>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lnSpc>
                <a:spcPct val="80000"/>
              </a:lnSpc>
            </a:pPr>
            <a:r>
              <a:rPr lang="es-ES" sz="2400" dirty="0">
                <a:latin typeface="Verdana" panose="020B0604030504040204" pitchFamily="34" charset="0"/>
              </a:rPr>
              <a:t>Artículo 27</a:t>
            </a:r>
          </a:p>
          <a:p>
            <a:pPr algn="r">
              <a:lnSpc>
                <a:spcPct val="80000"/>
              </a:lnSpc>
            </a:pPr>
            <a:r>
              <a:rPr lang="es-ES" sz="2400" dirty="0">
                <a:latin typeface="Verdana" panose="020B0604030504040204" pitchFamily="34" charset="0"/>
              </a:rPr>
              <a:t>Procedimientos relativos a la asistencia mutua…</a:t>
            </a:r>
          </a:p>
        </p:txBody>
      </p:sp>
      <p:sp>
        <p:nvSpPr>
          <p:cNvPr id="7" name="Rectangle 6">
            <a:extLst>
              <a:ext uri="{FF2B5EF4-FFF2-40B4-BE49-F238E27FC236}">
                <a16:creationId xmlns:a16="http://schemas.microsoft.com/office/drawing/2014/main" id="{1FCE5F71-B62F-4840-AD46-7690CB1F70D4}"/>
              </a:ext>
            </a:extLst>
          </p:cNvPr>
          <p:cNvSpPr/>
          <p:nvPr/>
        </p:nvSpPr>
        <p:spPr>
          <a:xfrm>
            <a:off x="121544" y="1130068"/>
            <a:ext cx="4572000" cy="5193729"/>
          </a:xfrm>
          <a:prstGeom prst="rect">
            <a:avLst/>
          </a:prstGeom>
        </p:spPr>
        <p:txBody>
          <a:bodyPr>
            <a:spAutoFit/>
          </a:bodyPr>
          <a:lstStyle/>
          <a:p>
            <a:pPr marL="457200" indent="-457200" algn="just">
              <a:buFont typeface="+mj-lt"/>
              <a:buAutoNum type="arabicPeriod" startAt="2"/>
            </a:pPr>
            <a:r>
              <a:rPr lang="es-ES" sz="1950" dirty="0"/>
              <a:t>a) </a:t>
            </a:r>
            <a:r>
              <a:rPr lang="es-ES" sz="1950" b="1" dirty="0"/>
              <a:t>Cada Parte designará una o varias autoridades centrales</a:t>
            </a:r>
            <a:r>
              <a:rPr lang="es-ES" sz="1950" dirty="0"/>
              <a:t> encargadas de enviar las solicitudes de asistencia mutua o de responder a las mismas, de ejecutarlas o de remitirlas a las autoridades competentes para su ejecución.</a:t>
            </a:r>
          </a:p>
          <a:p>
            <a:pPr algn="just"/>
            <a:r>
              <a:rPr lang="en-US" sz="1950" dirty="0"/>
              <a:t>	</a:t>
            </a:r>
            <a:r>
              <a:rPr lang="es-ES" sz="1950" dirty="0"/>
              <a:t>b) </a:t>
            </a:r>
            <a:r>
              <a:rPr lang="es-ES" sz="1950" b="1" dirty="0"/>
              <a:t>las autoridades centrales comunicarán directamente entre sí</a:t>
            </a:r>
            <a:r>
              <a:rPr lang="es-ES" sz="1950" dirty="0"/>
              <a:t>;</a:t>
            </a:r>
          </a:p>
          <a:p>
            <a:pPr algn="just"/>
            <a:endParaRPr lang="es-ES" sz="1950" b="1" dirty="0"/>
          </a:p>
          <a:p>
            <a:pPr marL="457200" indent="-457200" algn="just">
              <a:buClr>
                <a:schemeClr val="tx1"/>
              </a:buClr>
              <a:buFont typeface="+mj-lt"/>
              <a:buAutoNum type="arabicPeriod" startAt="3"/>
            </a:pPr>
            <a:r>
              <a:rPr lang="es-ES"/>
              <a:t>Las solicitudes de </a:t>
            </a:r>
            <a:r>
              <a:rPr lang="es-ES" b="1"/>
              <a:t>asistencia mutua</a:t>
            </a:r>
            <a:r>
              <a:rPr lang="es-ES"/>
              <a:t> en virtud del presente artículo </a:t>
            </a:r>
            <a:r>
              <a:rPr lang="es-ES" b="1"/>
              <a:t>se ejecutarán de conformidad con el procedimiento especificado por la Parte requirente, salvo cuando dicho procedimiento sea incompatible con la legislación de la Parte requerida</a:t>
            </a:r>
            <a:r>
              <a:rPr lang="es-ES" sz="1950" dirty="0"/>
              <a:t>.</a:t>
            </a:r>
          </a:p>
        </p:txBody>
      </p:sp>
      <p:sp>
        <p:nvSpPr>
          <p:cNvPr id="16" name="TextBox 15">
            <a:extLst>
              <a:ext uri="{FF2B5EF4-FFF2-40B4-BE49-F238E27FC236}">
                <a16:creationId xmlns:a16="http://schemas.microsoft.com/office/drawing/2014/main" id="{16FE3329-51E5-474A-9117-C35827CFA84A}"/>
              </a:ext>
            </a:extLst>
          </p:cNvPr>
          <p:cNvSpPr txBox="1"/>
          <p:nvPr/>
        </p:nvSpPr>
        <p:spPr>
          <a:xfrm>
            <a:off x="5485876" y="1646210"/>
            <a:ext cx="3171497" cy="4154984"/>
          </a:xfrm>
          <a:prstGeom prst="rect">
            <a:avLst/>
          </a:prstGeom>
          <a:noFill/>
        </p:spPr>
        <p:txBody>
          <a:bodyPr wrap="square">
            <a:spAutoFit/>
          </a:bodyPr>
          <a:lstStyle/>
          <a:p>
            <a:pPr marL="342900" indent="-342900" algn="just">
              <a:buFont typeface="Arial" panose="020B0604020202020204" pitchFamily="34" charset="0"/>
              <a:buChar char="•"/>
            </a:pPr>
            <a:r>
              <a:rPr lang="es-ES" sz="2400" b="1" dirty="0">
                <a:solidFill>
                  <a:srgbClr val="C00000"/>
                </a:solidFill>
              </a:rPr>
              <a:t>designación de la autoridad central y establecimiento de contactos directos</a:t>
            </a:r>
          </a:p>
          <a:p>
            <a:pPr algn="just"/>
            <a:endParaRPr lang="es-ES" sz="2400" b="1" dirty="0">
              <a:solidFill>
                <a:srgbClr val="C00000"/>
              </a:solidFill>
            </a:endParaRPr>
          </a:p>
          <a:p>
            <a:pPr marL="342900" indent="-342900" algn="just">
              <a:buFont typeface="Arial" panose="020B0604020202020204" pitchFamily="34" charset="0"/>
              <a:buChar char="•"/>
            </a:pPr>
            <a:r>
              <a:rPr lang="es-ES" sz="2400" b="1" dirty="0">
                <a:solidFill>
                  <a:srgbClr val="C00000"/>
                </a:solidFill>
                <a:effectLst/>
              </a:rPr>
              <a:t>la asistencia mutua debe llevarse a cabo mediante la aplicación de los tratados pertinentes</a:t>
            </a:r>
          </a:p>
          <a:p>
            <a:pPr marL="342900" indent="-342900" algn="just">
              <a:buFont typeface="Arial" panose="020B0604020202020204" pitchFamily="34" charset="0"/>
              <a:buChar char="•"/>
            </a:pPr>
            <a:endParaRPr lang="es-ES" sz="2400" b="1" dirty="0">
              <a:solidFill>
                <a:srgbClr val="FF0000"/>
              </a:solidFill>
            </a:endParaRPr>
          </a:p>
        </p:txBody>
      </p:sp>
      <p:sp>
        <p:nvSpPr>
          <p:cNvPr id="12" name="Slide Number Placeholder 1">
            <a:extLst>
              <a:ext uri="{FF2B5EF4-FFF2-40B4-BE49-F238E27FC236}">
                <a16:creationId xmlns:a16="http://schemas.microsoft.com/office/drawing/2014/main" id="{5B7008CE-B9F2-4ACC-A843-8FF6901CE414}"/>
              </a:ext>
            </a:extLst>
          </p:cNvPr>
          <p:cNvSpPr>
            <a:spLocks noGrp="1"/>
          </p:cNvSpPr>
          <p:nvPr>
            <p:ph type="sldNum" sz="quarter" idx="12"/>
          </p:nvPr>
        </p:nvSpPr>
        <p:spPr>
          <a:xfrm>
            <a:off x="7010400" y="6583365"/>
            <a:ext cx="2133600" cy="274635"/>
          </a:xfrm>
        </p:spPr>
        <p:txBody>
          <a:bodyPr/>
          <a:lstStyle/>
          <a:p>
            <a:fld id="{B517EF97-6CC0-48A9-BC0E-433EC7B55211}" type="slidenum">
              <a:rPr lang="en-GB" smtClean="0"/>
              <a:pPr/>
              <a:t>32</a:t>
            </a:fld>
            <a:endParaRPr lang="es-ES" dirty="0"/>
          </a:p>
        </p:txBody>
      </p:sp>
    </p:spTree>
    <p:extLst>
      <p:ext uri="{BB962C8B-B14F-4D97-AF65-F5344CB8AC3E}">
        <p14:creationId xmlns:p14="http://schemas.microsoft.com/office/powerpoint/2010/main" val="173473684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7" name="Rectangle 6">
            <a:extLst>
              <a:ext uri="{FF2B5EF4-FFF2-40B4-BE49-F238E27FC236}">
                <a16:creationId xmlns:a16="http://schemas.microsoft.com/office/drawing/2014/main" id="{1FCE5F71-B62F-4840-AD46-7690CB1F70D4}"/>
              </a:ext>
            </a:extLst>
          </p:cNvPr>
          <p:cNvSpPr/>
          <p:nvPr/>
        </p:nvSpPr>
        <p:spPr>
          <a:xfrm>
            <a:off x="238342" y="1212671"/>
            <a:ext cx="4572000" cy="4401205"/>
          </a:xfrm>
          <a:prstGeom prst="rect">
            <a:avLst/>
          </a:prstGeom>
        </p:spPr>
        <p:txBody>
          <a:bodyPr>
            <a:spAutoFit/>
          </a:bodyPr>
          <a:lstStyle/>
          <a:p>
            <a:pPr marL="457200" indent="-457200" algn="just">
              <a:buClr>
                <a:schemeClr val="tx1"/>
              </a:buClr>
              <a:buFont typeface="+mj-lt"/>
              <a:buAutoNum type="arabicPeriod" startAt="4"/>
            </a:pPr>
            <a:r>
              <a:rPr lang="es-ES"/>
              <a:t>Además de las condiciones o los motivos de denegación previstos en el párrafo 4 del artículo 25, la </a:t>
            </a:r>
            <a:r>
              <a:rPr lang="es-ES" b="1"/>
              <a:t>asistencia mutua puede ser denegada por la Parte requerida</a:t>
            </a:r>
            <a:r>
              <a:rPr lang="es-ES" sz="2000" dirty="0"/>
              <a:t>: </a:t>
            </a:r>
          </a:p>
          <a:p>
            <a:pPr marL="457200" indent="-457200" algn="just">
              <a:buFont typeface="+mj-lt"/>
              <a:buAutoNum type="arabicPeriod" startAt="4"/>
            </a:pPr>
            <a:endParaRPr lang="es-ES" sz="2000" dirty="0"/>
          </a:p>
          <a:p>
            <a:pPr algn="just"/>
            <a:r>
              <a:rPr lang="en-US" sz="2000" dirty="0"/>
              <a:t>	</a:t>
            </a:r>
            <a:r>
              <a:rPr lang="es-ES" sz="2000" dirty="0"/>
              <a:t>a.) si la solicitud tiene que ver con un delito que la </a:t>
            </a:r>
            <a:r>
              <a:rPr lang="es-ES" sz="2000" b="1" dirty="0"/>
              <a:t>Parte requerida considera de carácter político o vinculado a un delito de carácter político</a:t>
            </a:r>
            <a:r>
              <a:rPr lang="es-ES" sz="2000" dirty="0"/>
              <a:t>, o</a:t>
            </a:r>
          </a:p>
          <a:p>
            <a:pPr algn="just"/>
            <a:r>
              <a:rPr lang="en-US" sz="2000" dirty="0"/>
              <a:t>	</a:t>
            </a:r>
            <a:r>
              <a:rPr lang="es-ES" sz="2000" dirty="0"/>
              <a:t>b.) si la Parte requerida estima que acceder a la solicitud </a:t>
            </a:r>
            <a:r>
              <a:rPr lang="es-ES" sz="2000" b="1" dirty="0"/>
              <a:t>podría atentar contra su soberanía, seguridad, orden público u otros intereses esenciales</a:t>
            </a:r>
            <a:endParaRPr lang="es-ES" sz="2000" dirty="0"/>
          </a:p>
        </p:txBody>
      </p:sp>
      <p:sp>
        <p:nvSpPr>
          <p:cNvPr id="16" name="TextBox 15">
            <a:extLst>
              <a:ext uri="{FF2B5EF4-FFF2-40B4-BE49-F238E27FC236}">
                <a16:creationId xmlns:a16="http://schemas.microsoft.com/office/drawing/2014/main" id="{EF3BAE96-3500-4DD7-9AB2-2ADC882B625D}"/>
              </a:ext>
            </a:extLst>
          </p:cNvPr>
          <p:cNvSpPr txBox="1"/>
          <p:nvPr/>
        </p:nvSpPr>
        <p:spPr>
          <a:xfrm>
            <a:off x="5122436" y="1720555"/>
            <a:ext cx="3783222" cy="3416320"/>
          </a:xfrm>
          <a:prstGeom prst="rect">
            <a:avLst/>
          </a:prstGeom>
          <a:noFill/>
        </p:spPr>
        <p:txBody>
          <a:bodyPr wrap="square">
            <a:spAutoFit/>
          </a:bodyPr>
          <a:lstStyle/>
          <a:p>
            <a:pPr marL="342900" indent="-342900" algn="just">
              <a:buFont typeface="Arial" panose="020B0604020202020204" pitchFamily="34" charset="0"/>
              <a:buChar char="•"/>
            </a:pPr>
            <a:r>
              <a:rPr lang="es-ES" sz="2400" b="1" dirty="0">
                <a:solidFill>
                  <a:srgbClr val="C00000"/>
                </a:solidFill>
              </a:rPr>
              <a:t>l</a:t>
            </a:r>
            <a:r>
              <a:rPr lang="es-ES" sz="2400" b="1" dirty="0">
                <a:solidFill>
                  <a:srgbClr val="C00000"/>
                </a:solidFill>
                <a:effectLst/>
              </a:rPr>
              <a:t>a asistencia podrá denegarse por los motivos previstos en el Artículo 25</a:t>
            </a:r>
          </a:p>
          <a:p>
            <a:pPr marL="342900" indent="-342900" algn="just">
              <a:buFont typeface="Arial" panose="020B0604020202020204" pitchFamily="34" charset="0"/>
              <a:buChar char="•"/>
            </a:pPr>
            <a:endParaRPr lang="es-ES" sz="2400" b="1" dirty="0">
              <a:solidFill>
                <a:srgbClr val="C00000"/>
              </a:solidFill>
            </a:endParaRPr>
          </a:p>
          <a:p>
            <a:pPr marL="342900" indent="-342900" algn="just">
              <a:buFont typeface="Arial" panose="020B0604020202020204" pitchFamily="34" charset="0"/>
              <a:buChar char="•"/>
            </a:pPr>
            <a:r>
              <a:rPr lang="es-ES" sz="2400" b="1" dirty="0">
                <a:solidFill>
                  <a:srgbClr val="C00000"/>
                </a:solidFill>
                <a:effectLst/>
              </a:rPr>
              <a:t>no deberían ser tan amplios como para crear el potencial para denegar categóricamente la asistencia</a:t>
            </a:r>
            <a:endParaRPr lang="es-ES" sz="2400" b="1" dirty="0">
              <a:solidFill>
                <a:srgbClr val="C00000"/>
              </a:solidFill>
            </a:endParaRPr>
          </a:p>
          <a:p>
            <a:pPr marL="342900" indent="-342900" algn="just">
              <a:buFont typeface="Arial" panose="020B0604020202020204" pitchFamily="34" charset="0"/>
              <a:buChar char="•"/>
            </a:pPr>
            <a:endParaRPr lang="es-ES" sz="2400" b="1" dirty="0">
              <a:solidFill>
                <a:srgbClr val="FF0000"/>
              </a:solidFill>
            </a:endParaRPr>
          </a:p>
        </p:txBody>
      </p:sp>
      <p:sp>
        <p:nvSpPr>
          <p:cNvPr id="19" name="Slide Number Placeholder 1">
            <a:extLst>
              <a:ext uri="{FF2B5EF4-FFF2-40B4-BE49-F238E27FC236}">
                <a16:creationId xmlns:a16="http://schemas.microsoft.com/office/drawing/2014/main" id="{CFB90D1D-B405-45B1-A4A4-118A1946F0FD}"/>
              </a:ext>
            </a:extLst>
          </p:cNvPr>
          <p:cNvSpPr>
            <a:spLocks noGrp="1"/>
          </p:cNvSpPr>
          <p:nvPr>
            <p:ph type="sldNum" sz="quarter" idx="12"/>
          </p:nvPr>
        </p:nvSpPr>
        <p:spPr>
          <a:xfrm>
            <a:off x="7010400" y="6583365"/>
            <a:ext cx="2133600" cy="274635"/>
          </a:xfrm>
        </p:spPr>
        <p:txBody>
          <a:bodyPr/>
          <a:lstStyle/>
          <a:p>
            <a:fld id="{B517EF97-6CC0-48A9-BC0E-433EC7B55211}" type="slidenum">
              <a:rPr lang="en-GB" smtClean="0"/>
              <a:pPr/>
              <a:t>33</a:t>
            </a:fld>
            <a:endParaRPr lang="es-ES" dirty="0"/>
          </a:p>
        </p:txBody>
      </p:sp>
      <p:sp>
        <p:nvSpPr>
          <p:cNvPr id="20" name="Rectangle 19">
            <a:extLst>
              <a:ext uri="{FF2B5EF4-FFF2-40B4-BE49-F238E27FC236}">
                <a16:creationId xmlns:a16="http://schemas.microsoft.com/office/drawing/2014/main" id="{8B93BB03-92B3-4E1A-9FB8-78640DBBECC3}"/>
              </a:ext>
            </a:extLst>
          </p:cNvPr>
          <p:cNvSpPr/>
          <p:nvPr/>
        </p:nvSpPr>
        <p:spPr>
          <a:xfrm>
            <a:off x="1320800" y="73409"/>
            <a:ext cx="7823200" cy="921588"/>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lnSpc>
                <a:spcPct val="80000"/>
              </a:lnSpc>
            </a:pPr>
            <a:r>
              <a:rPr lang="es-ES" sz="2400" dirty="0">
                <a:latin typeface="Verdana" panose="020B0604030504040204" pitchFamily="34" charset="0"/>
              </a:rPr>
              <a:t>Artículo 27</a:t>
            </a:r>
          </a:p>
          <a:p>
            <a:pPr algn="r">
              <a:lnSpc>
                <a:spcPct val="80000"/>
              </a:lnSpc>
            </a:pPr>
            <a:r>
              <a:rPr lang="es-ES" sz="2400" dirty="0">
                <a:latin typeface="Verdana" panose="020B0604030504040204" pitchFamily="34" charset="0"/>
              </a:rPr>
              <a:t>Procedimientos relativos a la asistencia mutua…</a:t>
            </a:r>
          </a:p>
        </p:txBody>
      </p:sp>
    </p:spTree>
    <p:extLst>
      <p:ext uri="{BB962C8B-B14F-4D97-AF65-F5344CB8AC3E}">
        <p14:creationId xmlns:p14="http://schemas.microsoft.com/office/powerpoint/2010/main" val="123944484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7" name="Rectangle 6">
            <a:extLst>
              <a:ext uri="{FF2B5EF4-FFF2-40B4-BE49-F238E27FC236}">
                <a16:creationId xmlns:a16="http://schemas.microsoft.com/office/drawing/2014/main" id="{1FCE5F71-B62F-4840-AD46-7690CB1F70D4}"/>
              </a:ext>
            </a:extLst>
          </p:cNvPr>
          <p:cNvSpPr/>
          <p:nvPr/>
        </p:nvSpPr>
        <p:spPr>
          <a:xfrm>
            <a:off x="88522" y="1523099"/>
            <a:ext cx="4572000" cy="4401205"/>
          </a:xfrm>
          <a:prstGeom prst="rect">
            <a:avLst/>
          </a:prstGeom>
        </p:spPr>
        <p:txBody>
          <a:bodyPr>
            <a:spAutoFit/>
          </a:bodyPr>
          <a:lstStyle/>
          <a:p>
            <a:pPr marL="342900" indent="-342900" algn="just">
              <a:buFont typeface="+mj-lt"/>
              <a:buAutoNum type="arabicPeriod" startAt="7"/>
            </a:pPr>
            <a:r>
              <a:rPr lang="es-ES"/>
              <a:t>La Parte requerida </a:t>
            </a:r>
            <a:r>
              <a:rPr lang="es-ES" b="1"/>
              <a:t>informará rápidamente a la Parte requirente del curso que prevé dar</a:t>
            </a:r>
            <a:r>
              <a:rPr lang="es-ES"/>
              <a:t> a la solicitud de asistencia</a:t>
            </a:r>
            <a:r>
              <a:rPr lang="es-ES" sz="2000" dirty="0"/>
              <a:t>…</a:t>
            </a:r>
          </a:p>
          <a:p>
            <a:pPr marL="342900" indent="-342900" algn="just">
              <a:buFont typeface="+mj-lt"/>
              <a:buAutoNum type="arabicPeriod" startAt="7"/>
            </a:pPr>
            <a:endParaRPr lang="es-ES" sz="2000" dirty="0"/>
          </a:p>
          <a:p>
            <a:pPr marL="342900" indent="-342900" algn="just">
              <a:buFont typeface="+mj-lt"/>
              <a:buAutoNum type="arabicPeriod" startAt="7"/>
            </a:pPr>
            <a:r>
              <a:rPr lang="es-ES"/>
              <a:t>La Parte requirente podrá solicitar que la </a:t>
            </a:r>
            <a:r>
              <a:rPr lang="es-ES" b="1"/>
              <a:t>Parte requerida mantenga confidenciales</a:t>
            </a:r>
            <a:r>
              <a:rPr lang="es-ES"/>
              <a:t> la presentación y el objeto de cualquier solicitud ...salvo en la medida en que sea necesario para la ejecución de la misma.</a:t>
            </a:r>
            <a:r>
              <a:rPr lang="es-ES" sz="2000" dirty="0"/>
              <a:t> </a:t>
            </a:r>
            <a:r>
              <a:rPr lang="es-ES"/>
              <a:t>Si la Parte requerida no puede cumplir... deberá </a:t>
            </a:r>
            <a:r>
              <a:rPr lang="es-ES" b="1"/>
              <a:t>informar de ello sin demora a la Parte requirente</a:t>
            </a:r>
            <a:r>
              <a:rPr lang="es-ES"/>
              <a:t>...</a:t>
            </a:r>
          </a:p>
        </p:txBody>
      </p:sp>
      <p:sp>
        <p:nvSpPr>
          <p:cNvPr id="16" name="TextBox 15">
            <a:extLst>
              <a:ext uri="{FF2B5EF4-FFF2-40B4-BE49-F238E27FC236}">
                <a16:creationId xmlns:a16="http://schemas.microsoft.com/office/drawing/2014/main" id="{771DDDF6-C7C7-4DD3-B7C2-5DC5F4608815}"/>
              </a:ext>
            </a:extLst>
          </p:cNvPr>
          <p:cNvSpPr txBox="1"/>
          <p:nvPr/>
        </p:nvSpPr>
        <p:spPr>
          <a:xfrm>
            <a:off x="4905530" y="1798888"/>
            <a:ext cx="3871918" cy="3416320"/>
          </a:xfrm>
          <a:prstGeom prst="rect">
            <a:avLst/>
          </a:prstGeom>
          <a:noFill/>
        </p:spPr>
        <p:txBody>
          <a:bodyPr wrap="square">
            <a:spAutoFit/>
          </a:bodyPr>
          <a:lstStyle/>
          <a:p>
            <a:pPr marL="342900" indent="-342900" algn="just">
              <a:buFont typeface="Arial" panose="020B0604020202020204" pitchFamily="34" charset="0"/>
              <a:buChar char="•"/>
            </a:pPr>
            <a:r>
              <a:rPr lang="es-ES" sz="2400" b="1" dirty="0">
                <a:solidFill>
                  <a:srgbClr val="C00000"/>
                </a:solidFill>
                <a:effectLst/>
              </a:rPr>
              <a:t>mantener informada a la Parte requirente acerca del resultado de la solicitud</a:t>
            </a:r>
          </a:p>
          <a:p>
            <a:pPr marL="342900" indent="-342900" algn="just">
              <a:buFont typeface="Arial" panose="020B0604020202020204" pitchFamily="34" charset="0"/>
              <a:buChar char="•"/>
            </a:pPr>
            <a:endParaRPr lang="es-ES" sz="2400" b="1" dirty="0">
              <a:solidFill>
                <a:srgbClr val="C00000"/>
              </a:solidFill>
            </a:endParaRPr>
          </a:p>
          <a:p>
            <a:pPr marL="342900" indent="-342900" algn="just">
              <a:buFont typeface="Arial" panose="020B0604020202020204" pitchFamily="34" charset="0"/>
              <a:buChar char="•"/>
            </a:pPr>
            <a:r>
              <a:rPr lang="es-ES" sz="2400" b="1" dirty="0">
                <a:solidFill>
                  <a:srgbClr val="C00000"/>
                </a:solidFill>
                <a:effectLst/>
              </a:rPr>
              <a:t>permite que la Parte requirente pida que el hecho y el contenido de la solicitud sean mantenidos en forma confidencial</a:t>
            </a:r>
          </a:p>
        </p:txBody>
      </p:sp>
      <p:sp>
        <p:nvSpPr>
          <p:cNvPr id="12" name="Rectangle 11">
            <a:extLst>
              <a:ext uri="{FF2B5EF4-FFF2-40B4-BE49-F238E27FC236}">
                <a16:creationId xmlns:a16="http://schemas.microsoft.com/office/drawing/2014/main" id="{A8431453-9585-49B9-93C6-6C2A1841BBDA}"/>
              </a:ext>
            </a:extLst>
          </p:cNvPr>
          <p:cNvSpPr/>
          <p:nvPr/>
        </p:nvSpPr>
        <p:spPr>
          <a:xfrm>
            <a:off x="1280160" y="-27384"/>
            <a:ext cx="7863840" cy="921588"/>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lnSpc>
                <a:spcPct val="80000"/>
              </a:lnSpc>
            </a:pPr>
            <a:r>
              <a:rPr lang="es-ES" sz="2400" dirty="0">
                <a:latin typeface="Verdana" panose="020B0604030504040204" pitchFamily="34" charset="0"/>
              </a:rPr>
              <a:t>Artículo 27</a:t>
            </a:r>
          </a:p>
          <a:p>
            <a:pPr algn="r">
              <a:lnSpc>
                <a:spcPct val="80000"/>
              </a:lnSpc>
            </a:pPr>
            <a:r>
              <a:rPr lang="es-ES" sz="2400" dirty="0">
                <a:latin typeface="Verdana" panose="020B0604030504040204" pitchFamily="34" charset="0"/>
              </a:rPr>
              <a:t>Procedimientos relativos a la asistencia mutua…</a:t>
            </a:r>
          </a:p>
        </p:txBody>
      </p:sp>
      <p:sp>
        <p:nvSpPr>
          <p:cNvPr id="19" name="Slide Number Placeholder 1">
            <a:extLst>
              <a:ext uri="{FF2B5EF4-FFF2-40B4-BE49-F238E27FC236}">
                <a16:creationId xmlns:a16="http://schemas.microsoft.com/office/drawing/2014/main" id="{24D1A84A-188A-43EE-A2C1-F0243F951C90}"/>
              </a:ext>
            </a:extLst>
          </p:cNvPr>
          <p:cNvSpPr>
            <a:spLocks noGrp="1"/>
          </p:cNvSpPr>
          <p:nvPr>
            <p:ph type="sldNum" sz="quarter" idx="12"/>
          </p:nvPr>
        </p:nvSpPr>
        <p:spPr>
          <a:xfrm>
            <a:off x="7010400" y="6583365"/>
            <a:ext cx="2133600" cy="274635"/>
          </a:xfrm>
        </p:spPr>
        <p:txBody>
          <a:bodyPr/>
          <a:lstStyle/>
          <a:p>
            <a:fld id="{B517EF97-6CC0-48A9-BC0E-433EC7B55211}" type="slidenum">
              <a:rPr lang="en-GB" smtClean="0"/>
              <a:pPr/>
              <a:t>34</a:t>
            </a:fld>
            <a:endParaRPr lang="es-ES" dirty="0"/>
          </a:p>
        </p:txBody>
      </p:sp>
    </p:spTree>
    <p:extLst>
      <p:ext uri="{BB962C8B-B14F-4D97-AF65-F5344CB8AC3E}">
        <p14:creationId xmlns:p14="http://schemas.microsoft.com/office/powerpoint/2010/main" val="13926682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7" name="Rectangle 6">
            <a:extLst>
              <a:ext uri="{FF2B5EF4-FFF2-40B4-BE49-F238E27FC236}">
                <a16:creationId xmlns:a16="http://schemas.microsoft.com/office/drawing/2014/main" id="{1FCE5F71-B62F-4840-AD46-7690CB1F70D4}"/>
              </a:ext>
            </a:extLst>
          </p:cNvPr>
          <p:cNvSpPr/>
          <p:nvPr/>
        </p:nvSpPr>
        <p:spPr>
          <a:xfrm>
            <a:off x="121543" y="1184545"/>
            <a:ext cx="4768395" cy="5016758"/>
          </a:xfrm>
          <a:prstGeom prst="rect">
            <a:avLst/>
          </a:prstGeom>
        </p:spPr>
        <p:txBody>
          <a:bodyPr wrap="square">
            <a:spAutoFit/>
          </a:bodyPr>
          <a:lstStyle/>
          <a:p>
            <a:pPr marL="457200" indent="-457200" algn="just">
              <a:buFont typeface="+mj-lt"/>
              <a:buAutoNum type="arabicPeriod" startAt="9"/>
            </a:pPr>
            <a:r>
              <a:rPr lang="es-ES" sz="2000" dirty="0"/>
              <a:t>a.) En caso de urgencia, </a:t>
            </a:r>
            <a:r>
              <a:rPr lang="es-ES" sz="2000" b="1" dirty="0"/>
              <a:t>las autoridades judiciales de la Parte requirente podrán dirigir directamente a las autoridades homólogas de la Parte requerida</a:t>
            </a:r>
            <a:r>
              <a:rPr lang="es-ES" sz="2000" dirty="0"/>
              <a:t> las solicitudes de asistencia y las comunicaciones relativas a las mismas. … se remitirá simultáneamente una copia a la autoridad central ...;</a:t>
            </a:r>
          </a:p>
          <a:p>
            <a:pPr algn="just"/>
            <a:r>
              <a:rPr lang="en-US" sz="2000" dirty="0"/>
              <a:t>	</a:t>
            </a:r>
            <a:r>
              <a:rPr lang="es-ES" sz="2000" dirty="0"/>
              <a:t>b.) Toda solicitud o comunicación en virtud del presente párrafo </a:t>
            </a:r>
            <a:r>
              <a:rPr lang="es-ES" sz="2000" b="1" dirty="0"/>
              <a:t>podrá formularse a través de la Organización Internacional de Policía Criminal (Interpol)</a:t>
            </a:r>
            <a:r>
              <a:rPr lang="es-ES" sz="2000" dirty="0"/>
              <a:t>;</a:t>
            </a:r>
          </a:p>
          <a:p>
            <a:pPr algn="just"/>
            <a:r>
              <a:rPr lang="en-US" sz="2000" dirty="0"/>
              <a:t>	</a:t>
            </a:r>
            <a:r>
              <a:rPr lang="es-ES" sz="2000" dirty="0"/>
              <a:t>d.) Las solicitudes o comunicaciones </a:t>
            </a:r>
            <a:r>
              <a:rPr lang="en-US" sz="2000" dirty="0"/>
              <a:t>	</a:t>
            </a:r>
            <a:r>
              <a:rPr lang="es-ES" sz="2000" dirty="0"/>
              <a:t>… </a:t>
            </a:r>
            <a:r>
              <a:rPr lang="en-US" sz="2000" dirty="0"/>
              <a:t>	</a:t>
            </a:r>
            <a:r>
              <a:rPr lang="es-ES" sz="2000" b="1" dirty="0"/>
              <a:t>que no impliquen medidas coercitivas podrán ser transmitidas directamente … .</a:t>
            </a:r>
            <a:endParaRPr lang="es-ES" sz="2000" dirty="0"/>
          </a:p>
        </p:txBody>
      </p:sp>
      <p:sp>
        <p:nvSpPr>
          <p:cNvPr id="16" name="TextBox 15">
            <a:extLst>
              <a:ext uri="{FF2B5EF4-FFF2-40B4-BE49-F238E27FC236}">
                <a16:creationId xmlns:a16="http://schemas.microsoft.com/office/drawing/2014/main" id="{9DB149C2-1A12-4027-BEFF-CE6339B449DA}"/>
              </a:ext>
            </a:extLst>
          </p:cNvPr>
          <p:cNvSpPr txBox="1"/>
          <p:nvPr/>
        </p:nvSpPr>
        <p:spPr>
          <a:xfrm>
            <a:off x="4889939" y="2015542"/>
            <a:ext cx="4132517" cy="3046988"/>
          </a:xfrm>
          <a:prstGeom prst="rect">
            <a:avLst/>
          </a:prstGeom>
          <a:noFill/>
        </p:spPr>
        <p:txBody>
          <a:bodyPr wrap="square">
            <a:spAutoFit/>
          </a:bodyPr>
          <a:lstStyle/>
          <a:p>
            <a:pPr marL="342900" indent="-342900" algn="just">
              <a:buFont typeface="Arial" panose="020B0604020202020204" pitchFamily="34" charset="0"/>
              <a:buChar char="•"/>
            </a:pPr>
            <a:r>
              <a:rPr lang="es-ES" sz="2400" b="1" dirty="0">
                <a:solidFill>
                  <a:srgbClr val="C00000"/>
                </a:solidFill>
                <a:effectLst/>
              </a:rPr>
              <a:t>las solicitudes pueden ser enviadas directamente por los jueces y fiscales de la Parte requirente a los jueces y fiscales de la Parte requerida</a:t>
            </a:r>
          </a:p>
          <a:p>
            <a:pPr marL="342900" indent="-342900" algn="just">
              <a:buFont typeface="Arial" panose="020B0604020202020204" pitchFamily="34" charset="0"/>
              <a:buChar char="•"/>
            </a:pPr>
            <a:endParaRPr lang="es-ES" sz="2400" b="1" dirty="0">
              <a:solidFill>
                <a:srgbClr val="C00000"/>
              </a:solidFill>
            </a:endParaRPr>
          </a:p>
          <a:p>
            <a:pPr marL="342900" indent="-342900" algn="just">
              <a:buFont typeface="Arial" panose="020B0604020202020204" pitchFamily="34" charset="0"/>
              <a:buChar char="•"/>
            </a:pPr>
            <a:r>
              <a:rPr lang="es-ES" sz="2400" b="1" dirty="0">
                <a:solidFill>
                  <a:srgbClr val="C00000"/>
                </a:solidFill>
              </a:rPr>
              <a:t>Uso de los canales de Interpol</a:t>
            </a:r>
          </a:p>
        </p:txBody>
      </p:sp>
      <p:sp>
        <p:nvSpPr>
          <p:cNvPr id="19" name="Slide Number Placeholder 1">
            <a:extLst>
              <a:ext uri="{FF2B5EF4-FFF2-40B4-BE49-F238E27FC236}">
                <a16:creationId xmlns:a16="http://schemas.microsoft.com/office/drawing/2014/main" id="{1F92A95A-CE8B-49D2-9652-D442E42A56A3}"/>
              </a:ext>
            </a:extLst>
          </p:cNvPr>
          <p:cNvSpPr>
            <a:spLocks noGrp="1"/>
          </p:cNvSpPr>
          <p:nvPr>
            <p:ph type="sldNum" sz="quarter" idx="12"/>
          </p:nvPr>
        </p:nvSpPr>
        <p:spPr>
          <a:xfrm>
            <a:off x="7010400" y="6583365"/>
            <a:ext cx="2133600" cy="274635"/>
          </a:xfrm>
        </p:spPr>
        <p:txBody>
          <a:bodyPr/>
          <a:lstStyle/>
          <a:p>
            <a:fld id="{B517EF97-6CC0-48A9-BC0E-433EC7B55211}" type="slidenum">
              <a:rPr lang="en-GB" smtClean="0"/>
              <a:pPr/>
              <a:t>35</a:t>
            </a:fld>
            <a:endParaRPr lang="es-ES" dirty="0"/>
          </a:p>
        </p:txBody>
      </p:sp>
      <p:sp>
        <p:nvSpPr>
          <p:cNvPr id="20" name="Rectangle 19">
            <a:extLst>
              <a:ext uri="{FF2B5EF4-FFF2-40B4-BE49-F238E27FC236}">
                <a16:creationId xmlns:a16="http://schemas.microsoft.com/office/drawing/2014/main" id="{B09DF53C-5FF4-41C6-808A-2420504CAB20}"/>
              </a:ext>
            </a:extLst>
          </p:cNvPr>
          <p:cNvSpPr/>
          <p:nvPr/>
        </p:nvSpPr>
        <p:spPr>
          <a:xfrm>
            <a:off x="1097280" y="73409"/>
            <a:ext cx="8046720" cy="921588"/>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lnSpc>
                <a:spcPct val="80000"/>
              </a:lnSpc>
            </a:pPr>
            <a:r>
              <a:rPr lang="es-ES" sz="2400" dirty="0">
                <a:latin typeface="Verdana" panose="020B0604030504040204" pitchFamily="34" charset="0"/>
              </a:rPr>
              <a:t>Artículo 27</a:t>
            </a:r>
          </a:p>
          <a:p>
            <a:pPr algn="r">
              <a:lnSpc>
                <a:spcPct val="80000"/>
              </a:lnSpc>
            </a:pPr>
            <a:r>
              <a:rPr lang="es-ES" sz="2400" dirty="0">
                <a:latin typeface="Verdana" panose="020B0604030504040204" pitchFamily="34" charset="0"/>
              </a:rPr>
              <a:t>Procedimientos relativos a la asistencia mutua…</a:t>
            </a:r>
          </a:p>
        </p:txBody>
      </p:sp>
    </p:spTree>
    <p:extLst>
      <p:ext uri="{BB962C8B-B14F-4D97-AF65-F5344CB8AC3E}">
        <p14:creationId xmlns:p14="http://schemas.microsoft.com/office/powerpoint/2010/main" val="209479057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graphicFrame>
        <p:nvGraphicFramePr>
          <p:cNvPr id="10" name="Diagram 9">
            <a:extLst>
              <a:ext uri="{FF2B5EF4-FFF2-40B4-BE49-F238E27FC236}">
                <a16:creationId xmlns:a16="http://schemas.microsoft.com/office/drawing/2014/main" id="{C34A32F7-EAA0-4D66-BCA0-E3CA6C2BEB7E}"/>
              </a:ext>
            </a:extLst>
          </p:cNvPr>
          <p:cNvGraphicFramePr/>
          <p:nvPr>
            <p:extLst>
              <p:ext uri="{D42A27DB-BD31-4B8C-83A1-F6EECF244321}">
                <p14:modId xmlns:p14="http://schemas.microsoft.com/office/powerpoint/2010/main" val="673656920"/>
              </p:ext>
            </p:extLst>
          </p:nvPr>
        </p:nvGraphicFramePr>
        <p:xfrm>
          <a:off x="1524000" y="1691702"/>
          <a:ext cx="6096000" cy="4064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2" name="Slide Number Placeholder 1">
            <a:extLst>
              <a:ext uri="{FF2B5EF4-FFF2-40B4-BE49-F238E27FC236}">
                <a16:creationId xmlns:a16="http://schemas.microsoft.com/office/drawing/2014/main" id="{C30ACF6B-407F-49FF-A2BE-A2B9ADC82D14}"/>
              </a:ext>
            </a:extLst>
          </p:cNvPr>
          <p:cNvSpPr>
            <a:spLocks noGrp="1"/>
          </p:cNvSpPr>
          <p:nvPr>
            <p:ph type="sldNum" sz="quarter" idx="12"/>
          </p:nvPr>
        </p:nvSpPr>
        <p:spPr>
          <a:xfrm>
            <a:off x="7010400" y="6583365"/>
            <a:ext cx="2133600" cy="274635"/>
          </a:xfrm>
        </p:spPr>
        <p:txBody>
          <a:bodyPr/>
          <a:lstStyle/>
          <a:p>
            <a:fld id="{B517EF97-6CC0-48A9-BC0E-433EC7B55211}" type="slidenum">
              <a:rPr lang="en-GB" smtClean="0"/>
              <a:pPr/>
              <a:t>36</a:t>
            </a:fld>
            <a:endParaRPr lang="es-ES" dirty="0"/>
          </a:p>
        </p:txBody>
      </p:sp>
      <p:sp>
        <p:nvSpPr>
          <p:cNvPr id="16" name="Rectangle 15">
            <a:extLst>
              <a:ext uri="{FF2B5EF4-FFF2-40B4-BE49-F238E27FC236}">
                <a16:creationId xmlns:a16="http://schemas.microsoft.com/office/drawing/2014/main" id="{21762F36-F693-4157-B448-088047D27577}"/>
              </a:ext>
            </a:extLst>
          </p:cNvPr>
          <p:cNvSpPr/>
          <p:nvPr/>
        </p:nvSpPr>
        <p:spPr>
          <a:xfrm>
            <a:off x="1320800" y="73409"/>
            <a:ext cx="7823200" cy="921588"/>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lnSpc>
                <a:spcPct val="80000"/>
              </a:lnSpc>
            </a:pPr>
            <a:r>
              <a:rPr lang="es-ES" sz="2400" dirty="0">
                <a:latin typeface="Verdana" panose="020B0604030504040204" pitchFamily="34" charset="0"/>
              </a:rPr>
              <a:t>Artículo 27</a:t>
            </a:r>
          </a:p>
          <a:p>
            <a:pPr algn="r">
              <a:lnSpc>
                <a:spcPct val="80000"/>
              </a:lnSpc>
            </a:pPr>
            <a:r>
              <a:rPr lang="es-ES" sz="2400" dirty="0">
                <a:latin typeface="Verdana" panose="020B0604030504040204" pitchFamily="34" charset="0"/>
              </a:rPr>
              <a:t>Procedimientos relativos a la asistencia mutua…</a:t>
            </a:r>
          </a:p>
        </p:txBody>
      </p:sp>
    </p:spTree>
    <p:extLst>
      <p:ext uri="{BB962C8B-B14F-4D97-AF65-F5344CB8AC3E}">
        <p14:creationId xmlns:p14="http://schemas.microsoft.com/office/powerpoint/2010/main" val="20828201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10">
                                            <p:graphicEl>
                                              <a:dgm id="{48043CAD-7228-4326-807D-49A74039CA0C}"/>
                                            </p:graphicEl>
                                          </p:spTgt>
                                        </p:tgtEl>
                                        <p:attrNameLst>
                                          <p:attrName>style.visibility</p:attrName>
                                        </p:attrNameLst>
                                      </p:cBhvr>
                                      <p:to>
                                        <p:strVal val="visible"/>
                                      </p:to>
                                    </p:set>
                                    <p:animEffect transition="in" filter="randombar(horizontal)">
                                      <p:cBhvr>
                                        <p:cTn id="7" dur="500"/>
                                        <p:tgtEl>
                                          <p:spTgt spid="10">
                                            <p:graphicEl>
                                              <a:dgm id="{48043CAD-7228-4326-807D-49A74039CA0C}"/>
                                            </p:graphicEl>
                                          </p:spTgt>
                                        </p:tgtEl>
                                      </p:cBhvr>
                                    </p:animEffect>
                                  </p:childTnLst>
                                </p:cTn>
                              </p:par>
                            </p:childTnLst>
                          </p:cTn>
                        </p:par>
                        <p:par>
                          <p:cTn id="8" fill="hold">
                            <p:stCondLst>
                              <p:cond delay="500"/>
                            </p:stCondLst>
                            <p:childTnLst>
                              <p:par>
                                <p:cTn id="9" presetID="14" presetClass="entr" presetSubtype="10" fill="hold" grpId="0" nodeType="afterEffect">
                                  <p:stCondLst>
                                    <p:cond delay="0"/>
                                  </p:stCondLst>
                                  <p:childTnLst>
                                    <p:set>
                                      <p:cBhvr>
                                        <p:cTn id="10" dur="1" fill="hold">
                                          <p:stCondLst>
                                            <p:cond delay="0"/>
                                          </p:stCondLst>
                                        </p:cTn>
                                        <p:tgtEl>
                                          <p:spTgt spid="10">
                                            <p:graphicEl>
                                              <a:dgm id="{A1D7765D-812F-4276-9313-2C74C923229F}"/>
                                            </p:graphicEl>
                                          </p:spTgt>
                                        </p:tgtEl>
                                        <p:attrNameLst>
                                          <p:attrName>style.visibility</p:attrName>
                                        </p:attrNameLst>
                                      </p:cBhvr>
                                      <p:to>
                                        <p:strVal val="visible"/>
                                      </p:to>
                                    </p:set>
                                    <p:animEffect transition="in" filter="randombar(horizontal)">
                                      <p:cBhvr>
                                        <p:cTn id="11" dur="500"/>
                                        <p:tgtEl>
                                          <p:spTgt spid="10">
                                            <p:graphicEl>
                                              <a:dgm id="{A1D7765D-812F-4276-9313-2C74C923229F}"/>
                                            </p:graphicEl>
                                          </p:spTgt>
                                        </p:tgtEl>
                                      </p:cBhvr>
                                    </p:animEffect>
                                  </p:childTnLst>
                                </p:cTn>
                              </p:par>
                            </p:childTnLst>
                          </p:cTn>
                        </p:par>
                        <p:par>
                          <p:cTn id="12" fill="hold">
                            <p:stCondLst>
                              <p:cond delay="1000"/>
                            </p:stCondLst>
                            <p:childTnLst>
                              <p:par>
                                <p:cTn id="13" presetID="14" presetClass="entr" presetSubtype="10" fill="hold" grpId="0" nodeType="afterEffect">
                                  <p:stCondLst>
                                    <p:cond delay="0"/>
                                  </p:stCondLst>
                                  <p:childTnLst>
                                    <p:set>
                                      <p:cBhvr>
                                        <p:cTn id="14" dur="1" fill="hold">
                                          <p:stCondLst>
                                            <p:cond delay="0"/>
                                          </p:stCondLst>
                                        </p:cTn>
                                        <p:tgtEl>
                                          <p:spTgt spid="10">
                                            <p:graphicEl>
                                              <a:dgm id="{F8A3965B-38B9-4F26-A8EC-A16B7E7679C4}"/>
                                            </p:graphicEl>
                                          </p:spTgt>
                                        </p:tgtEl>
                                        <p:attrNameLst>
                                          <p:attrName>style.visibility</p:attrName>
                                        </p:attrNameLst>
                                      </p:cBhvr>
                                      <p:to>
                                        <p:strVal val="visible"/>
                                      </p:to>
                                    </p:set>
                                    <p:animEffect transition="in" filter="randombar(horizontal)">
                                      <p:cBhvr>
                                        <p:cTn id="15" dur="500"/>
                                        <p:tgtEl>
                                          <p:spTgt spid="10">
                                            <p:graphicEl>
                                              <a:dgm id="{F8A3965B-38B9-4F26-A8EC-A16B7E7679C4}"/>
                                            </p:graphicEl>
                                          </p:spTgt>
                                        </p:tgtEl>
                                      </p:cBhvr>
                                    </p:animEffect>
                                  </p:childTnLst>
                                </p:cTn>
                              </p:par>
                            </p:childTnLst>
                          </p:cTn>
                        </p:par>
                        <p:par>
                          <p:cTn id="16" fill="hold">
                            <p:stCondLst>
                              <p:cond delay="1500"/>
                            </p:stCondLst>
                            <p:childTnLst>
                              <p:par>
                                <p:cTn id="17" presetID="14" presetClass="entr" presetSubtype="10" fill="hold" grpId="0" nodeType="afterEffect">
                                  <p:stCondLst>
                                    <p:cond delay="0"/>
                                  </p:stCondLst>
                                  <p:childTnLst>
                                    <p:set>
                                      <p:cBhvr>
                                        <p:cTn id="18" dur="1" fill="hold">
                                          <p:stCondLst>
                                            <p:cond delay="0"/>
                                          </p:stCondLst>
                                        </p:cTn>
                                        <p:tgtEl>
                                          <p:spTgt spid="10">
                                            <p:graphicEl>
                                              <a:dgm id="{ED2F326A-66D6-4800-827B-AE8FF9A6F28C}"/>
                                            </p:graphicEl>
                                          </p:spTgt>
                                        </p:tgtEl>
                                        <p:attrNameLst>
                                          <p:attrName>style.visibility</p:attrName>
                                        </p:attrNameLst>
                                      </p:cBhvr>
                                      <p:to>
                                        <p:strVal val="visible"/>
                                      </p:to>
                                    </p:set>
                                    <p:animEffect transition="in" filter="randombar(horizontal)">
                                      <p:cBhvr>
                                        <p:cTn id="19" dur="500"/>
                                        <p:tgtEl>
                                          <p:spTgt spid="10">
                                            <p:graphicEl>
                                              <a:dgm id="{ED2F326A-66D6-4800-827B-AE8FF9A6F28C}"/>
                                            </p:graphicEl>
                                          </p:spTgt>
                                        </p:tgtEl>
                                      </p:cBhvr>
                                    </p:animEffect>
                                  </p:childTnLst>
                                </p:cTn>
                              </p:par>
                            </p:childTnLst>
                          </p:cTn>
                        </p:par>
                        <p:par>
                          <p:cTn id="20" fill="hold">
                            <p:stCondLst>
                              <p:cond delay="2000"/>
                            </p:stCondLst>
                            <p:childTnLst>
                              <p:par>
                                <p:cTn id="21" presetID="14" presetClass="entr" presetSubtype="10" fill="hold" grpId="0" nodeType="afterEffect">
                                  <p:stCondLst>
                                    <p:cond delay="0"/>
                                  </p:stCondLst>
                                  <p:childTnLst>
                                    <p:set>
                                      <p:cBhvr>
                                        <p:cTn id="22" dur="1" fill="hold">
                                          <p:stCondLst>
                                            <p:cond delay="0"/>
                                          </p:stCondLst>
                                        </p:cTn>
                                        <p:tgtEl>
                                          <p:spTgt spid="10">
                                            <p:graphicEl>
                                              <a:dgm id="{4ABB35AB-43E9-45F9-B772-A62698B4D057}"/>
                                            </p:graphicEl>
                                          </p:spTgt>
                                        </p:tgtEl>
                                        <p:attrNameLst>
                                          <p:attrName>style.visibility</p:attrName>
                                        </p:attrNameLst>
                                      </p:cBhvr>
                                      <p:to>
                                        <p:strVal val="visible"/>
                                      </p:to>
                                    </p:set>
                                    <p:animEffect transition="in" filter="randombar(horizontal)">
                                      <p:cBhvr>
                                        <p:cTn id="23" dur="500"/>
                                        <p:tgtEl>
                                          <p:spTgt spid="10">
                                            <p:graphicEl>
                                              <a:dgm id="{4ABB35AB-43E9-45F9-B772-A62698B4D057}"/>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0" grpId="0" uiExpand="1">
        <p:bldSub>
          <a:bldDgm bld="one"/>
        </p:bldSub>
      </p:bldGraphic>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8848AB73-6CF7-4B50-ACEB-48BD4182E7C5}"/>
              </a:ext>
            </a:extLst>
          </p:cNvPr>
          <p:cNvSpPr>
            <a:spLocks noGrp="1"/>
          </p:cNvSpPr>
          <p:nvPr>
            <p:ph type="sldNum" sz="quarter" idx="10"/>
          </p:nvPr>
        </p:nvSpPr>
        <p:spPr/>
        <p:txBody>
          <a:bodyPr/>
          <a:lstStyle/>
          <a:p>
            <a:fld id="{49C04F3A-82BD-4011-AADB-1F79FD7DF4BC}" type="slidenum">
              <a:rPr lang="en-GB" smtClean="0"/>
              <a:pPr/>
              <a:t>37</a:t>
            </a:fld>
            <a:endParaRPr lang="es-ES" dirty="0"/>
          </a:p>
        </p:txBody>
      </p:sp>
    </p:spTree>
    <p:extLst>
      <p:ext uri="{BB962C8B-B14F-4D97-AF65-F5344CB8AC3E}">
        <p14:creationId xmlns:p14="http://schemas.microsoft.com/office/powerpoint/2010/main" val="293707192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5" name="Rectangle 4">
            <a:extLst>
              <a:ext uri="{FF2B5EF4-FFF2-40B4-BE49-F238E27FC236}">
                <a16:creationId xmlns:a16="http://schemas.microsoft.com/office/drawing/2014/main" id="{7FA81925-418B-D44C-9255-2AEBBFBC0ADA}"/>
              </a:ext>
            </a:extLst>
          </p:cNvPr>
          <p:cNvSpPr/>
          <p:nvPr/>
        </p:nvSpPr>
        <p:spPr>
          <a:xfrm>
            <a:off x="309489" y="4156754"/>
            <a:ext cx="8525021" cy="890115"/>
          </a:xfrm>
          <a:prstGeom prst="rect">
            <a:avLst/>
          </a:prstGeom>
        </p:spPr>
        <p:txBody>
          <a:bodyPr wrap="square">
            <a:spAutoFit/>
          </a:bodyPr>
          <a:lstStyle/>
          <a:p>
            <a:pPr>
              <a:lnSpc>
                <a:spcPct val="80000"/>
              </a:lnSpc>
            </a:pPr>
            <a:r>
              <a:rPr lang="es-ES" sz="3200" b="1" dirty="0"/>
              <a:t>Artículos específicos del Convenio sobre la Ciberdelincuencia del Consejo de Europa relativos a la asistencia jurídica mutua</a:t>
            </a:r>
          </a:p>
        </p:txBody>
      </p:sp>
      <p:sp>
        <p:nvSpPr>
          <p:cNvPr id="11" name="Text Placeholder 2">
            <a:extLst>
              <a:ext uri="{FF2B5EF4-FFF2-40B4-BE49-F238E27FC236}">
                <a16:creationId xmlns:a16="http://schemas.microsoft.com/office/drawing/2014/main" id="{0E8DC93E-3AF5-48B0-A439-9C9523ABE00C}"/>
              </a:ext>
            </a:extLst>
          </p:cNvPr>
          <p:cNvSpPr txBox="1">
            <a:spLocks/>
          </p:cNvSpPr>
          <p:nvPr/>
        </p:nvSpPr>
        <p:spPr>
          <a:xfrm>
            <a:off x="309489" y="3806826"/>
            <a:ext cx="7772400" cy="34992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baseline="0">
                <a:solidFill>
                  <a:schemeClr val="tx1"/>
                </a:solidFill>
                <a:latin typeface="Calibri" panose="020F050202020403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baseline="0">
                <a:solidFill>
                  <a:schemeClr val="tx1"/>
                </a:solidFill>
                <a:latin typeface="Calibri" panose="020F050202020403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baseline="0">
                <a:solidFill>
                  <a:schemeClr val="tx1"/>
                </a:solidFill>
                <a:latin typeface="Calibri" panose="020F050202020403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Calibri" panose="020F050202020403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Calibri" panose="020F050202020403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defRPr/>
            </a:pPr>
            <a:r>
              <a:rPr lang="es-ES" sz="2000" dirty="0">
                <a:solidFill>
                  <a:schemeClr val="tx1">
                    <a:tint val="75000"/>
                  </a:schemeClr>
                </a:solidFill>
              </a:rPr>
              <a:t>Conceptos básicos sobre la cooperación internacional</a:t>
            </a:r>
          </a:p>
        </p:txBody>
      </p:sp>
      <p:sp>
        <p:nvSpPr>
          <p:cNvPr id="12" name="Slide Number Placeholder 1">
            <a:extLst>
              <a:ext uri="{FF2B5EF4-FFF2-40B4-BE49-F238E27FC236}">
                <a16:creationId xmlns:a16="http://schemas.microsoft.com/office/drawing/2014/main" id="{CA271922-A3BA-4963-9FBD-AA7A36BC801E}"/>
              </a:ext>
            </a:extLst>
          </p:cNvPr>
          <p:cNvSpPr>
            <a:spLocks noGrp="1"/>
          </p:cNvSpPr>
          <p:nvPr>
            <p:ph type="sldNum" sz="quarter" idx="12"/>
          </p:nvPr>
        </p:nvSpPr>
        <p:spPr>
          <a:xfrm>
            <a:off x="7010400" y="6583365"/>
            <a:ext cx="2133600" cy="274635"/>
          </a:xfrm>
        </p:spPr>
        <p:txBody>
          <a:bodyPr/>
          <a:lstStyle/>
          <a:p>
            <a:fld id="{B517EF97-6CC0-48A9-BC0E-433EC7B55211}" type="slidenum">
              <a:rPr lang="en-GB" smtClean="0"/>
              <a:pPr/>
              <a:t>38</a:t>
            </a:fld>
            <a:endParaRPr lang="es-ES" dirty="0"/>
          </a:p>
        </p:txBody>
      </p:sp>
      <p:sp>
        <p:nvSpPr>
          <p:cNvPr id="16" name="Rectangle 15">
            <a:extLst>
              <a:ext uri="{FF2B5EF4-FFF2-40B4-BE49-F238E27FC236}">
                <a16:creationId xmlns:a16="http://schemas.microsoft.com/office/drawing/2014/main" id="{85C55953-C1D9-41D8-83CC-88FE952062F2}"/>
              </a:ext>
            </a:extLst>
          </p:cNvPr>
          <p:cNvSpPr/>
          <p:nvPr/>
        </p:nvSpPr>
        <p:spPr>
          <a:xfrm>
            <a:off x="1889760" y="114659"/>
            <a:ext cx="7254240" cy="921588"/>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defRPr/>
            </a:pPr>
            <a:r>
              <a:rPr lang="es-ES" sz="3200" dirty="0">
                <a:latin typeface="Verdana" panose="020B0604030504040204" pitchFamily="34" charset="0"/>
              </a:rPr>
              <a:t>Parte 4</a:t>
            </a:r>
          </a:p>
        </p:txBody>
      </p:sp>
    </p:spTree>
    <p:extLst>
      <p:ext uri="{BB962C8B-B14F-4D97-AF65-F5344CB8AC3E}">
        <p14:creationId xmlns:p14="http://schemas.microsoft.com/office/powerpoint/2010/main" val="73130396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15" name="Rectangle 14"/>
          <p:cNvSpPr/>
          <p:nvPr/>
        </p:nvSpPr>
        <p:spPr>
          <a:xfrm>
            <a:off x="1979720" y="99519"/>
            <a:ext cx="7164280" cy="921588"/>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lnSpc>
                <a:spcPct val="80000"/>
              </a:lnSpc>
            </a:pPr>
            <a:r>
              <a:rPr lang="es-ES" sz="2400" dirty="0">
                <a:latin typeface="Verdana" panose="020B0604030504040204" pitchFamily="34" charset="0"/>
              </a:rPr>
              <a:t>Artículo 29</a:t>
            </a:r>
          </a:p>
          <a:p>
            <a:pPr algn="r" eaLnBrk="1" hangingPunct="1">
              <a:lnSpc>
                <a:spcPct val="80000"/>
              </a:lnSpc>
              <a:buFont typeface="Arial" charset="0"/>
              <a:buNone/>
            </a:pPr>
            <a:r>
              <a:rPr lang="es-ES" altLang="sr-Latn-RS" sz="2400" dirty="0">
                <a:latin typeface="Verdana" panose="020B0604030504040204" pitchFamily="34" charset="0"/>
              </a:rPr>
              <a:t>Conservación rápida de datos almacenados </a:t>
            </a:r>
          </a:p>
          <a:p>
            <a:pPr algn="r" eaLnBrk="1" hangingPunct="1">
              <a:lnSpc>
                <a:spcPct val="80000"/>
              </a:lnSpc>
              <a:buFont typeface="Arial" charset="0"/>
              <a:buNone/>
            </a:pPr>
            <a:r>
              <a:rPr lang="es-ES" altLang="sr-Latn-RS" sz="2400" dirty="0">
                <a:latin typeface="Verdana" panose="020B0604030504040204" pitchFamily="34" charset="0"/>
              </a:rPr>
              <a:t>en un sistema informático</a:t>
            </a:r>
          </a:p>
        </p:txBody>
      </p:sp>
      <p:sp>
        <p:nvSpPr>
          <p:cNvPr id="7" name="Rectangle 6">
            <a:extLst>
              <a:ext uri="{FF2B5EF4-FFF2-40B4-BE49-F238E27FC236}">
                <a16:creationId xmlns:a16="http://schemas.microsoft.com/office/drawing/2014/main" id="{1FCE5F71-B62F-4840-AD46-7690CB1F70D4}"/>
              </a:ext>
            </a:extLst>
          </p:cNvPr>
          <p:cNvSpPr/>
          <p:nvPr/>
        </p:nvSpPr>
        <p:spPr>
          <a:xfrm>
            <a:off x="121544" y="1690062"/>
            <a:ext cx="4572000" cy="3477875"/>
          </a:xfrm>
          <a:prstGeom prst="rect">
            <a:avLst/>
          </a:prstGeom>
        </p:spPr>
        <p:txBody>
          <a:bodyPr>
            <a:spAutoFit/>
          </a:bodyPr>
          <a:lstStyle/>
          <a:p>
            <a:pPr marL="514350" indent="-514350" algn="just">
              <a:buFont typeface="+mj-lt"/>
              <a:buAutoNum type="arabicPeriod"/>
            </a:pPr>
            <a:r>
              <a:rPr lang="es-ES" sz="2000" dirty="0"/>
              <a:t>Una Parte podrá solicitar a otra Parte que ordene o imponga de otro modo la </a:t>
            </a:r>
            <a:r>
              <a:rPr lang="es-ES" sz="2000" b="1" dirty="0"/>
              <a:t>conservación rápida de datos</a:t>
            </a:r>
            <a:r>
              <a:rPr lang="es-ES" sz="2000" dirty="0"/>
              <a:t> almacenados por medio de sistemas informáticos que se encuentren en el territorio de esa otra Parte, y en relación con los cuales la Parte requirente </a:t>
            </a:r>
            <a:r>
              <a:rPr lang="es-ES" sz="2000" b="1" dirty="0"/>
              <a:t>tenga intención de presentar una solicitud de asistencia mutua con vistas al registro o al acceso por un medio similar, la confiscación o la obtención por un medio similar, o a la revelación de dichos datos</a:t>
            </a:r>
            <a:r>
              <a:rPr lang="es-ES" sz="2000" dirty="0"/>
              <a:t>.</a:t>
            </a:r>
          </a:p>
        </p:txBody>
      </p:sp>
      <p:sp>
        <p:nvSpPr>
          <p:cNvPr id="5" name="Rectangle 4">
            <a:extLst>
              <a:ext uri="{FF2B5EF4-FFF2-40B4-BE49-F238E27FC236}">
                <a16:creationId xmlns:a16="http://schemas.microsoft.com/office/drawing/2014/main" id="{1DF412E0-B151-8140-826D-43D6C202058F}"/>
              </a:ext>
            </a:extLst>
          </p:cNvPr>
          <p:cNvSpPr/>
          <p:nvPr/>
        </p:nvSpPr>
        <p:spPr>
          <a:xfrm>
            <a:off x="4874456" y="2754206"/>
            <a:ext cx="4148000" cy="1569660"/>
          </a:xfrm>
          <a:prstGeom prst="rect">
            <a:avLst/>
          </a:prstGeom>
        </p:spPr>
        <p:txBody>
          <a:bodyPr wrap="square">
            <a:spAutoFit/>
          </a:bodyPr>
          <a:lstStyle/>
          <a:p>
            <a:pPr marL="285750" indent="-285750" algn="just">
              <a:buFont typeface="Arial" panose="020B0604020202020204" pitchFamily="34" charset="0"/>
              <a:buChar char="•"/>
            </a:pPr>
            <a:r>
              <a:rPr lang="es-ES" sz="2400" b="1" dirty="0">
                <a:solidFill>
                  <a:srgbClr val="C00000"/>
                </a:solidFill>
              </a:rPr>
              <a:t>conservación rápida de datos almacenados por medio de sistemas informáticos que se encuentren en el territorio de esa otra Parte </a:t>
            </a:r>
          </a:p>
        </p:txBody>
      </p:sp>
      <p:sp>
        <p:nvSpPr>
          <p:cNvPr id="12" name="Slide Number Placeholder 1">
            <a:extLst>
              <a:ext uri="{FF2B5EF4-FFF2-40B4-BE49-F238E27FC236}">
                <a16:creationId xmlns:a16="http://schemas.microsoft.com/office/drawing/2014/main" id="{C695757F-6BF8-4CFB-9361-35776D69D365}"/>
              </a:ext>
            </a:extLst>
          </p:cNvPr>
          <p:cNvSpPr>
            <a:spLocks noGrp="1"/>
          </p:cNvSpPr>
          <p:nvPr>
            <p:ph type="sldNum" sz="quarter" idx="12"/>
          </p:nvPr>
        </p:nvSpPr>
        <p:spPr>
          <a:xfrm>
            <a:off x="7010400" y="6583365"/>
            <a:ext cx="2133600" cy="274635"/>
          </a:xfrm>
        </p:spPr>
        <p:txBody>
          <a:bodyPr/>
          <a:lstStyle/>
          <a:p>
            <a:fld id="{B517EF97-6CC0-48A9-BC0E-433EC7B55211}" type="slidenum">
              <a:rPr lang="en-GB" smtClean="0"/>
              <a:pPr/>
              <a:t>39</a:t>
            </a:fld>
            <a:endParaRPr lang="es-ES" dirty="0"/>
          </a:p>
        </p:txBody>
      </p:sp>
    </p:spTree>
    <p:extLst>
      <p:ext uri="{BB962C8B-B14F-4D97-AF65-F5344CB8AC3E}">
        <p14:creationId xmlns:p14="http://schemas.microsoft.com/office/powerpoint/2010/main" val="272187481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7" name="Rectangle 6">
            <a:extLst>
              <a:ext uri="{FF2B5EF4-FFF2-40B4-BE49-F238E27FC236}">
                <a16:creationId xmlns:a16="http://schemas.microsoft.com/office/drawing/2014/main" id="{1FCE5F71-B62F-4840-AD46-7690CB1F70D4}"/>
              </a:ext>
            </a:extLst>
          </p:cNvPr>
          <p:cNvSpPr/>
          <p:nvPr/>
        </p:nvSpPr>
        <p:spPr>
          <a:xfrm>
            <a:off x="121544" y="989546"/>
            <a:ext cx="5090536" cy="5616922"/>
          </a:xfrm>
          <a:prstGeom prst="rect">
            <a:avLst/>
          </a:prstGeom>
        </p:spPr>
        <p:txBody>
          <a:bodyPr wrap="square">
            <a:spAutoFit/>
          </a:bodyPr>
          <a:lstStyle/>
          <a:p>
            <a:pPr marL="457200" indent="-457200" algn="just">
              <a:buFont typeface="+mj-lt"/>
              <a:buAutoNum type="arabicPeriod" startAt="2"/>
              <a:defRPr/>
            </a:pPr>
            <a:r>
              <a:rPr lang="es-ES" dirty="0"/>
              <a:t>En toda solicitud … deberá precisarse:</a:t>
            </a:r>
          </a:p>
          <a:p>
            <a:pPr algn="just">
              <a:defRPr/>
            </a:pPr>
            <a:endParaRPr lang="es-ES" dirty="0">
              <a:cs typeface="Times New Roman" pitchFamily="18" charset="0"/>
            </a:endParaRPr>
          </a:p>
          <a:p>
            <a:pPr marL="857250" lvl="1" indent="-457200" algn="just">
              <a:buFont typeface="+mj-lt"/>
              <a:buAutoNum type="alphaLcParenR"/>
              <a:defRPr/>
            </a:pPr>
            <a:r>
              <a:rPr lang="es-ES" sz="1700" dirty="0"/>
              <a:t>la </a:t>
            </a:r>
            <a:r>
              <a:rPr lang="es-ES" sz="1700" b="1" dirty="0"/>
              <a:t>autoridad que solicita la conservación</a:t>
            </a:r>
            <a:r>
              <a:rPr lang="es-ES" sz="1700" dirty="0"/>
              <a:t>;</a:t>
            </a:r>
          </a:p>
          <a:p>
            <a:pPr marL="857250" lvl="1" indent="-457200" algn="just">
              <a:buFont typeface="+mj-lt"/>
              <a:buAutoNum type="alphaLcParenR"/>
              <a:defRPr/>
            </a:pPr>
            <a:r>
              <a:rPr lang="es-ES" sz="1700" dirty="0"/>
              <a:t>el </a:t>
            </a:r>
            <a:r>
              <a:rPr lang="es-ES" sz="1700" b="1" dirty="0"/>
              <a:t>delito objeto de la investigación o de procedimientos penales y una breve exposición de los hechos relacionados con el mismo</a:t>
            </a:r>
            <a:r>
              <a:rPr lang="es-ES" sz="1700" dirty="0"/>
              <a:t>;</a:t>
            </a:r>
          </a:p>
          <a:p>
            <a:pPr marL="857250" lvl="1" indent="-457200" algn="just">
              <a:buFont typeface="+mj-lt"/>
              <a:buAutoNum type="alphaLcParenR"/>
              <a:defRPr/>
            </a:pPr>
            <a:r>
              <a:rPr lang="es-ES" sz="1700" dirty="0"/>
              <a:t>los</a:t>
            </a:r>
            <a:r>
              <a:rPr lang="es-ES" sz="1700" b="1" dirty="0"/>
              <a:t> datos informáticos almacenados que deben conservarse y su relación con el delito;</a:t>
            </a:r>
          </a:p>
          <a:p>
            <a:pPr marL="857250" lvl="1" indent="-457200" algn="just">
              <a:buFont typeface="+mj-lt"/>
              <a:buAutoNum type="alphaLcParenR"/>
              <a:defRPr/>
            </a:pPr>
            <a:r>
              <a:rPr lang="es-ES" sz="1700" dirty="0"/>
              <a:t>toda </a:t>
            </a:r>
            <a:r>
              <a:rPr lang="es-ES" sz="1700" b="1" dirty="0"/>
              <a:t>información disponible que permita identificar al responsable de la custodia de los datos informáticos almacenados o el emplazamiento del sistema informático</a:t>
            </a:r>
            <a:r>
              <a:rPr lang="es-ES" sz="1700" dirty="0"/>
              <a:t>;</a:t>
            </a:r>
          </a:p>
          <a:p>
            <a:pPr marL="857250" lvl="1" indent="-457200" algn="just">
              <a:buFont typeface="+mj-lt"/>
              <a:buAutoNum type="alphaLcParenR"/>
              <a:defRPr/>
            </a:pPr>
            <a:r>
              <a:rPr lang="es-ES" sz="1700" dirty="0"/>
              <a:t>la </a:t>
            </a:r>
            <a:r>
              <a:rPr lang="es-ES" sz="1700" b="1" dirty="0"/>
              <a:t>necesidad de la medida de conservación</a:t>
            </a:r>
            <a:r>
              <a:rPr lang="es-ES" sz="1700" dirty="0"/>
              <a:t>; y</a:t>
            </a:r>
          </a:p>
          <a:p>
            <a:pPr marL="857250" lvl="1" indent="-457200" algn="just">
              <a:buFont typeface="+mj-lt"/>
              <a:buAutoNum type="alphaLcParenR"/>
              <a:defRPr/>
            </a:pPr>
            <a:r>
              <a:rPr lang="es-ES" sz="1700" dirty="0"/>
              <a:t>que la </a:t>
            </a:r>
            <a:r>
              <a:rPr lang="es-ES" sz="1700" b="1" dirty="0"/>
              <a:t>Parte tiene intención de presentar una solicitud de asistencia mutua</a:t>
            </a:r>
            <a:r>
              <a:rPr lang="es-ES" sz="1700" dirty="0"/>
              <a:t> con vistas al registro o al acceso por un medio similar, a la confiscación o a la obtención por un medio similar, o a la revelación de los datos informáticos almacenados.</a:t>
            </a:r>
          </a:p>
        </p:txBody>
      </p:sp>
      <p:sp>
        <p:nvSpPr>
          <p:cNvPr id="5" name="Rectangle 4">
            <a:extLst>
              <a:ext uri="{FF2B5EF4-FFF2-40B4-BE49-F238E27FC236}">
                <a16:creationId xmlns:a16="http://schemas.microsoft.com/office/drawing/2014/main" id="{C644F06A-B2A5-8E41-86AF-7D3651355637}"/>
              </a:ext>
            </a:extLst>
          </p:cNvPr>
          <p:cNvSpPr/>
          <p:nvPr/>
        </p:nvSpPr>
        <p:spPr>
          <a:xfrm>
            <a:off x="5018162" y="3308203"/>
            <a:ext cx="3984543" cy="830997"/>
          </a:xfrm>
          <a:prstGeom prst="rect">
            <a:avLst/>
          </a:prstGeom>
        </p:spPr>
        <p:txBody>
          <a:bodyPr wrap="square">
            <a:spAutoFit/>
          </a:bodyPr>
          <a:lstStyle/>
          <a:p>
            <a:pPr marL="342900" indent="-342900" algn="just">
              <a:buFont typeface="Arial" panose="020B0604020202020204" pitchFamily="34" charset="0"/>
              <a:buChar char="•"/>
            </a:pPr>
            <a:r>
              <a:rPr lang="es-ES" sz="2400" b="1" dirty="0">
                <a:solidFill>
                  <a:srgbClr val="C00000"/>
                </a:solidFill>
              </a:rPr>
              <a:t>contenido de una solicitud de conservación </a:t>
            </a:r>
          </a:p>
        </p:txBody>
      </p:sp>
      <p:sp>
        <p:nvSpPr>
          <p:cNvPr id="16" name="Slide Number Placeholder 1">
            <a:extLst>
              <a:ext uri="{FF2B5EF4-FFF2-40B4-BE49-F238E27FC236}">
                <a16:creationId xmlns:a16="http://schemas.microsoft.com/office/drawing/2014/main" id="{4D47C773-14ED-40A1-BF4F-CC4F646B9DF1}"/>
              </a:ext>
            </a:extLst>
          </p:cNvPr>
          <p:cNvSpPr>
            <a:spLocks noGrp="1"/>
          </p:cNvSpPr>
          <p:nvPr>
            <p:ph type="sldNum" sz="quarter" idx="12"/>
          </p:nvPr>
        </p:nvSpPr>
        <p:spPr>
          <a:xfrm>
            <a:off x="7010400" y="6583365"/>
            <a:ext cx="2133600" cy="274635"/>
          </a:xfrm>
        </p:spPr>
        <p:txBody>
          <a:bodyPr/>
          <a:lstStyle/>
          <a:p>
            <a:fld id="{B517EF97-6CC0-48A9-BC0E-433EC7B55211}" type="slidenum">
              <a:rPr lang="en-GB" smtClean="0"/>
              <a:pPr/>
              <a:t>40</a:t>
            </a:fld>
            <a:endParaRPr lang="es-ES" dirty="0"/>
          </a:p>
        </p:txBody>
      </p:sp>
      <p:sp>
        <p:nvSpPr>
          <p:cNvPr id="19" name="Rectangle 18">
            <a:extLst>
              <a:ext uri="{FF2B5EF4-FFF2-40B4-BE49-F238E27FC236}">
                <a16:creationId xmlns:a16="http://schemas.microsoft.com/office/drawing/2014/main" id="{6C00E7ED-BBFC-44C0-B730-634C91BEA2F7}"/>
              </a:ext>
            </a:extLst>
          </p:cNvPr>
          <p:cNvSpPr/>
          <p:nvPr/>
        </p:nvSpPr>
        <p:spPr>
          <a:xfrm>
            <a:off x="1979720" y="99519"/>
            <a:ext cx="7164280" cy="921588"/>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lnSpc>
                <a:spcPct val="80000"/>
              </a:lnSpc>
            </a:pPr>
            <a:r>
              <a:rPr lang="es-ES" sz="2400" dirty="0">
                <a:latin typeface="Verdana" panose="020B0604030504040204" pitchFamily="34" charset="0"/>
              </a:rPr>
              <a:t>Artículo 29</a:t>
            </a:r>
          </a:p>
          <a:p>
            <a:pPr algn="r" eaLnBrk="1" hangingPunct="1">
              <a:lnSpc>
                <a:spcPct val="80000"/>
              </a:lnSpc>
              <a:buFont typeface="Arial" charset="0"/>
              <a:buNone/>
            </a:pPr>
            <a:r>
              <a:rPr lang="es-ES" altLang="sr-Latn-RS" sz="2400" dirty="0">
                <a:latin typeface="Verdana" panose="020B0604030504040204" pitchFamily="34" charset="0"/>
              </a:rPr>
              <a:t>Conservación rápida de datos almacenados </a:t>
            </a:r>
          </a:p>
          <a:p>
            <a:pPr algn="r" eaLnBrk="1" hangingPunct="1">
              <a:lnSpc>
                <a:spcPct val="80000"/>
              </a:lnSpc>
              <a:buFont typeface="Arial" charset="0"/>
              <a:buNone/>
            </a:pPr>
            <a:r>
              <a:rPr lang="es-ES" altLang="sr-Latn-RS" sz="2400" dirty="0">
                <a:latin typeface="Verdana" panose="020B0604030504040204" pitchFamily="34" charset="0"/>
              </a:rPr>
              <a:t>en un sistema informático</a:t>
            </a:r>
          </a:p>
        </p:txBody>
      </p:sp>
    </p:spTree>
    <p:extLst>
      <p:ext uri="{BB962C8B-B14F-4D97-AF65-F5344CB8AC3E}">
        <p14:creationId xmlns:p14="http://schemas.microsoft.com/office/powerpoint/2010/main" val="288598670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7" name="Rectangle 6">
            <a:extLst>
              <a:ext uri="{FF2B5EF4-FFF2-40B4-BE49-F238E27FC236}">
                <a16:creationId xmlns:a16="http://schemas.microsoft.com/office/drawing/2014/main" id="{1FCE5F71-B62F-4840-AD46-7690CB1F70D4}"/>
              </a:ext>
            </a:extLst>
          </p:cNvPr>
          <p:cNvSpPr/>
          <p:nvPr/>
        </p:nvSpPr>
        <p:spPr>
          <a:xfrm>
            <a:off x="88522" y="1107601"/>
            <a:ext cx="4572000" cy="5232202"/>
          </a:xfrm>
          <a:prstGeom prst="rect">
            <a:avLst/>
          </a:prstGeom>
        </p:spPr>
        <p:txBody>
          <a:bodyPr>
            <a:spAutoFit/>
          </a:bodyPr>
          <a:lstStyle/>
          <a:p>
            <a:pPr marL="457200" indent="-457200" algn="just">
              <a:lnSpc>
                <a:spcPct val="90000"/>
              </a:lnSpc>
              <a:spcBef>
                <a:spcPts val="600"/>
              </a:spcBef>
              <a:spcAft>
                <a:spcPts val="1200"/>
              </a:spcAft>
              <a:buFont typeface="+mj-lt"/>
              <a:buAutoNum type="arabicPeriod" startAt="4"/>
            </a:pPr>
            <a:r>
              <a:rPr lang="es-ES"/>
              <a:t>Cuando una Parte exige la doble tipificación penal... en relación con </a:t>
            </a:r>
            <a:r>
              <a:rPr lang="es-ES" b="1"/>
              <a:t>delitos diferentes ... artículos 2 a 11... reservarse el derecho a denegar</a:t>
            </a:r>
            <a:r>
              <a:rPr lang="es-ES"/>
              <a:t> la solicitud de conservación... en caso de que tenga motivos para creer que, en el momento de la revelación de los datos, no se cumplirá la </a:t>
            </a:r>
            <a:r>
              <a:rPr lang="es-ES" b="1"/>
              <a:t>condición de la doble tipificación penal</a:t>
            </a:r>
            <a:r>
              <a:rPr lang="es-ES"/>
              <a:t>.</a:t>
            </a:r>
          </a:p>
          <a:p>
            <a:pPr marL="457200" indent="-457200" algn="just">
              <a:buFont typeface="+mj-lt"/>
              <a:buAutoNum type="arabicPeriod" startAt="5"/>
            </a:pPr>
            <a:r>
              <a:rPr lang="es-ES" sz="2000" dirty="0"/>
              <a:t>… las solicitudes de conservación solo podrán ser denegadas si:</a:t>
            </a:r>
          </a:p>
          <a:p>
            <a:pPr marL="857250" lvl="1" indent="-457200" algn="just">
              <a:buFont typeface="+mj-lt"/>
              <a:buAutoNum type="alphaLcParenR"/>
            </a:pPr>
            <a:r>
              <a:rPr lang="es-ES" sz="2000" dirty="0"/>
              <a:t>… de </a:t>
            </a:r>
            <a:r>
              <a:rPr lang="es-ES" sz="2000" b="1" dirty="0"/>
              <a:t>carácter político</a:t>
            </a:r>
            <a:r>
              <a:rPr lang="es-ES" sz="2000" dirty="0"/>
              <a:t> o </a:t>
            </a:r>
            <a:r>
              <a:rPr lang="es-ES" sz="2000" b="1" dirty="0"/>
              <a:t>vinculado a un delito de carácter político</a:t>
            </a:r>
            <a:r>
              <a:rPr lang="es-ES" sz="2000" dirty="0"/>
              <a:t>, o</a:t>
            </a:r>
          </a:p>
          <a:p>
            <a:pPr marL="857250" lvl="1" indent="-457200" algn="just">
              <a:buFont typeface="+mj-lt"/>
              <a:buAutoNum type="alphaLcParenR"/>
            </a:pPr>
            <a:r>
              <a:rPr lang="es-ES" sz="2000" dirty="0"/>
              <a:t>...requerida estima que acceder a la solicitud </a:t>
            </a:r>
            <a:r>
              <a:rPr lang="es-ES" sz="2000" b="1" dirty="0"/>
              <a:t>podría atentar contra su soberanía, seguridad, orden público u otros intereses esenciales.</a:t>
            </a:r>
          </a:p>
        </p:txBody>
      </p:sp>
      <p:sp>
        <p:nvSpPr>
          <p:cNvPr id="5" name="Rectangle 4">
            <a:extLst>
              <a:ext uri="{FF2B5EF4-FFF2-40B4-BE49-F238E27FC236}">
                <a16:creationId xmlns:a16="http://schemas.microsoft.com/office/drawing/2014/main" id="{C459FBD1-2A43-134B-A86C-DF3A3891552C}"/>
              </a:ext>
            </a:extLst>
          </p:cNvPr>
          <p:cNvSpPr/>
          <p:nvPr/>
        </p:nvSpPr>
        <p:spPr>
          <a:xfrm>
            <a:off x="5094661" y="2569540"/>
            <a:ext cx="3448123" cy="2308324"/>
          </a:xfrm>
          <a:prstGeom prst="rect">
            <a:avLst/>
          </a:prstGeom>
        </p:spPr>
        <p:txBody>
          <a:bodyPr wrap="square">
            <a:spAutoFit/>
          </a:bodyPr>
          <a:lstStyle/>
          <a:p>
            <a:pPr marL="342900" indent="-342900" algn="just">
              <a:buFont typeface="Arial" panose="020B0604020202020204" pitchFamily="34" charset="0"/>
              <a:buChar char="•"/>
            </a:pPr>
            <a:r>
              <a:rPr lang="es-ES" sz="2400" b="1" dirty="0">
                <a:solidFill>
                  <a:srgbClr val="C00000"/>
                </a:solidFill>
              </a:rPr>
              <a:t>Reserva del derecho a denegar la solicitud en los casos en que no se pueda cumplir la condición de doble tipificación penal</a:t>
            </a:r>
          </a:p>
        </p:txBody>
      </p:sp>
      <p:sp>
        <p:nvSpPr>
          <p:cNvPr id="16" name="Slide Number Placeholder 1">
            <a:extLst>
              <a:ext uri="{FF2B5EF4-FFF2-40B4-BE49-F238E27FC236}">
                <a16:creationId xmlns:a16="http://schemas.microsoft.com/office/drawing/2014/main" id="{4645C436-EFA6-4B28-9DB7-7B55E48FDC08}"/>
              </a:ext>
            </a:extLst>
          </p:cNvPr>
          <p:cNvSpPr>
            <a:spLocks noGrp="1"/>
          </p:cNvSpPr>
          <p:nvPr>
            <p:ph type="sldNum" sz="quarter" idx="12"/>
          </p:nvPr>
        </p:nvSpPr>
        <p:spPr>
          <a:xfrm>
            <a:off x="7010400" y="6583365"/>
            <a:ext cx="2133600" cy="274635"/>
          </a:xfrm>
        </p:spPr>
        <p:txBody>
          <a:bodyPr/>
          <a:lstStyle/>
          <a:p>
            <a:fld id="{B517EF97-6CC0-48A9-BC0E-433EC7B55211}" type="slidenum">
              <a:rPr lang="en-GB" smtClean="0"/>
              <a:pPr/>
              <a:t>41</a:t>
            </a:fld>
            <a:endParaRPr lang="es-ES" dirty="0"/>
          </a:p>
        </p:txBody>
      </p:sp>
      <p:sp>
        <p:nvSpPr>
          <p:cNvPr id="19" name="Rectangle 18">
            <a:extLst>
              <a:ext uri="{FF2B5EF4-FFF2-40B4-BE49-F238E27FC236}">
                <a16:creationId xmlns:a16="http://schemas.microsoft.com/office/drawing/2014/main" id="{B5601FA4-5DA4-47F5-BC12-FF4C6B2F15B5}"/>
              </a:ext>
            </a:extLst>
          </p:cNvPr>
          <p:cNvSpPr/>
          <p:nvPr/>
        </p:nvSpPr>
        <p:spPr>
          <a:xfrm>
            <a:off x="1979720" y="99519"/>
            <a:ext cx="7164280" cy="921588"/>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lnSpc>
                <a:spcPct val="80000"/>
              </a:lnSpc>
            </a:pPr>
            <a:r>
              <a:rPr lang="es-ES" sz="2400" dirty="0">
                <a:latin typeface="Verdana" panose="020B0604030504040204" pitchFamily="34" charset="0"/>
              </a:rPr>
              <a:t>Artículo 29</a:t>
            </a:r>
          </a:p>
          <a:p>
            <a:pPr algn="r" eaLnBrk="1" hangingPunct="1">
              <a:lnSpc>
                <a:spcPct val="80000"/>
              </a:lnSpc>
              <a:buFont typeface="Arial" charset="0"/>
              <a:buNone/>
            </a:pPr>
            <a:r>
              <a:rPr lang="es-ES" altLang="sr-Latn-RS" sz="2400" dirty="0">
                <a:latin typeface="Verdana" panose="020B0604030504040204" pitchFamily="34" charset="0"/>
              </a:rPr>
              <a:t>Conservación rápida de datos almacenados </a:t>
            </a:r>
          </a:p>
          <a:p>
            <a:pPr algn="r" eaLnBrk="1" hangingPunct="1">
              <a:lnSpc>
                <a:spcPct val="80000"/>
              </a:lnSpc>
              <a:buFont typeface="Arial" charset="0"/>
              <a:buNone/>
            </a:pPr>
            <a:r>
              <a:rPr lang="es-ES" altLang="sr-Latn-RS" sz="2400" dirty="0">
                <a:latin typeface="Verdana" panose="020B0604030504040204" pitchFamily="34" charset="0"/>
              </a:rPr>
              <a:t>en un sistema informático</a:t>
            </a:r>
          </a:p>
        </p:txBody>
      </p:sp>
    </p:spTree>
    <p:extLst>
      <p:ext uri="{BB962C8B-B14F-4D97-AF65-F5344CB8AC3E}">
        <p14:creationId xmlns:p14="http://schemas.microsoft.com/office/powerpoint/2010/main" val="178546523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graphicFrame>
        <p:nvGraphicFramePr>
          <p:cNvPr id="9" name="Diagram 8">
            <a:extLst>
              <a:ext uri="{FF2B5EF4-FFF2-40B4-BE49-F238E27FC236}">
                <a16:creationId xmlns:a16="http://schemas.microsoft.com/office/drawing/2014/main" id="{0BEFEE59-EBC3-4E6C-8F79-DC19E7BCB918}"/>
              </a:ext>
            </a:extLst>
          </p:cNvPr>
          <p:cNvGraphicFramePr/>
          <p:nvPr>
            <p:extLst>
              <p:ext uri="{D42A27DB-BD31-4B8C-83A1-F6EECF244321}">
                <p14:modId xmlns:p14="http://schemas.microsoft.com/office/powerpoint/2010/main" val="402616639"/>
              </p:ext>
            </p:extLst>
          </p:nvPr>
        </p:nvGraphicFramePr>
        <p:xfrm>
          <a:off x="650240" y="1274366"/>
          <a:ext cx="8016240" cy="489868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2" name="Slide Number Placeholder 1">
            <a:extLst>
              <a:ext uri="{FF2B5EF4-FFF2-40B4-BE49-F238E27FC236}">
                <a16:creationId xmlns:a16="http://schemas.microsoft.com/office/drawing/2014/main" id="{23E8BB68-951D-44C9-84BC-C530A3616BC8}"/>
              </a:ext>
            </a:extLst>
          </p:cNvPr>
          <p:cNvSpPr>
            <a:spLocks noGrp="1"/>
          </p:cNvSpPr>
          <p:nvPr>
            <p:ph type="sldNum" sz="quarter" idx="12"/>
          </p:nvPr>
        </p:nvSpPr>
        <p:spPr>
          <a:xfrm>
            <a:off x="7010400" y="6583365"/>
            <a:ext cx="2133600" cy="274635"/>
          </a:xfrm>
        </p:spPr>
        <p:txBody>
          <a:bodyPr/>
          <a:lstStyle/>
          <a:p>
            <a:fld id="{B517EF97-6CC0-48A9-BC0E-433EC7B55211}" type="slidenum">
              <a:rPr lang="en-GB" smtClean="0"/>
              <a:pPr/>
              <a:t>42</a:t>
            </a:fld>
            <a:endParaRPr lang="es-ES" dirty="0"/>
          </a:p>
        </p:txBody>
      </p:sp>
      <p:sp>
        <p:nvSpPr>
          <p:cNvPr id="19" name="Rectangle 18">
            <a:extLst>
              <a:ext uri="{FF2B5EF4-FFF2-40B4-BE49-F238E27FC236}">
                <a16:creationId xmlns:a16="http://schemas.microsoft.com/office/drawing/2014/main" id="{56FC7558-428B-443A-90E1-9A1A85DF1BF4}"/>
              </a:ext>
            </a:extLst>
          </p:cNvPr>
          <p:cNvSpPr/>
          <p:nvPr/>
        </p:nvSpPr>
        <p:spPr>
          <a:xfrm>
            <a:off x="1979720" y="99519"/>
            <a:ext cx="7164280" cy="921588"/>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lnSpc>
                <a:spcPct val="80000"/>
              </a:lnSpc>
            </a:pPr>
            <a:r>
              <a:rPr lang="es-ES" sz="2400" dirty="0">
                <a:latin typeface="Verdana" panose="020B0604030504040204" pitchFamily="34" charset="0"/>
              </a:rPr>
              <a:t>Artículo 29</a:t>
            </a:r>
          </a:p>
          <a:p>
            <a:pPr algn="r" eaLnBrk="1" hangingPunct="1">
              <a:lnSpc>
                <a:spcPct val="80000"/>
              </a:lnSpc>
              <a:buFont typeface="Arial" charset="0"/>
              <a:buNone/>
            </a:pPr>
            <a:r>
              <a:rPr lang="es-ES" altLang="sr-Latn-RS" sz="2400" dirty="0">
                <a:latin typeface="Verdana" panose="020B0604030504040204" pitchFamily="34" charset="0"/>
              </a:rPr>
              <a:t>Conservación rápida de datos almacenados </a:t>
            </a:r>
          </a:p>
          <a:p>
            <a:pPr algn="r" eaLnBrk="1" hangingPunct="1">
              <a:lnSpc>
                <a:spcPct val="80000"/>
              </a:lnSpc>
              <a:buFont typeface="Arial" charset="0"/>
              <a:buNone/>
            </a:pPr>
            <a:r>
              <a:rPr lang="es-ES" altLang="sr-Latn-RS" sz="2400" dirty="0">
                <a:latin typeface="Verdana" panose="020B0604030504040204" pitchFamily="34" charset="0"/>
              </a:rPr>
              <a:t>en un sistema informático</a:t>
            </a:r>
          </a:p>
        </p:txBody>
      </p:sp>
    </p:spTree>
    <p:extLst>
      <p:ext uri="{BB962C8B-B14F-4D97-AF65-F5344CB8AC3E}">
        <p14:creationId xmlns:p14="http://schemas.microsoft.com/office/powerpoint/2010/main" val="5363604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500"/>
                                  </p:stCondLst>
                                  <p:childTnLst>
                                    <p:set>
                                      <p:cBhvr>
                                        <p:cTn id="6" dur="1" fill="hold">
                                          <p:stCondLst>
                                            <p:cond delay="0"/>
                                          </p:stCondLst>
                                        </p:cTn>
                                        <p:tgtEl>
                                          <p:spTgt spid="9">
                                            <p:graphicEl>
                                              <a:dgm id="{31527D9E-5FA2-4597-8E2D-E5003C3C0A93}"/>
                                            </p:graphicEl>
                                          </p:spTgt>
                                        </p:tgtEl>
                                        <p:attrNameLst>
                                          <p:attrName>style.visibility</p:attrName>
                                        </p:attrNameLst>
                                      </p:cBhvr>
                                      <p:to>
                                        <p:strVal val="visible"/>
                                      </p:to>
                                    </p:set>
                                    <p:anim calcmode="lin" valueType="num">
                                      <p:cBhvr additive="base">
                                        <p:cTn id="7" dur="500" fill="hold"/>
                                        <p:tgtEl>
                                          <p:spTgt spid="9">
                                            <p:graphicEl>
                                              <a:dgm id="{31527D9E-5FA2-4597-8E2D-E5003C3C0A93}"/>
                                            </p:graphicEl>
                                          </p:spTgt>
                                        </p:tgtEl>
                                        <p:attrNameLst>
                                          <p:attrName>ppt_x</p:attrName>
                                        </p:attrNameLst>
                                      </p:cBhvr>
                                      <p:tavLst>
                                        <p:tav tm="0">
                                          <p:val>
                                            <p:strVal val="#ppt_x"/>
                                          </p:val>
                                        </p:tav>
                                        <p:tav tm="100000">
                                          <p:val>
                                            <p:strVal val="#ppt_x"/>
                                          </p:val>
                                        </p:tav>
                                      </p:tavLst>
                                    </p:anim>
                                    <p:anim calcmode="lin" valueType="num">
                                      <p:cBhvr additive="base">
                                        <p:cTn id="8" dur="500" fill="hold"/>
                                        <p:tgtEl>
                                          <p:spTgt spid="9">
                                            <p:graphicEl>
                                              <a:dgm id="{31527D9E-5FA2-4597-8E2D-E5003C3C0A93}"/>
                                            </p:graphicEl>
                                          </p:spTgt>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2" presetClass="entr" presetSubtype="1" fill="hold" grpId="0" nodeType="afterEffect">
                                  <p:stCondLst>
                                    <p:cond delay="500"/>
                                  </p:stCondLst>
                                  <p:childTnLst>
                                    <p:set>
                                      <p:cBhvr>
                                        <p:cTn id="11" dur="1" fill="hold">
                                          <p:stCondLst>
                                            <p:cond delay="0"/>
                                          </p:stCondLst>
                                        </p:cTn>
                                        <p:tgtEl>
                                          <p:spTgt spid="9">
                                            <p:graphicEl>
                                              <a:dgm id="{B4D5EB93-611D-4038-B168-500D1B32CA56}"/>
                                            </p:graphicEl>
                                          </p:spTgt>
                                        </p:tgtEl>
                                        <p:attrNameLst>
                                          <p:attrName>style.visibility</p:attrName>
                                        </p:attrNameLst>
                                      </p:cBhvr>
                                      <p:to>
                                        <p:strVal val="visible"/>
                                      </p:to>
                                    </p:set>
                                    <p:anim calcmode="lin" valueType="num">
                                      <p:cBhvr additive="base">
                                        <p:cTn id="12" dur="500" fill="hold"/>
                                        <p:tgtEl>
                                          <p:spTgt spid="9">
                                            <p:graphicEl>
                                              <a:dgm id="{B4D5EB93-611D-4038-B168-500D1B32CA56}"/>
                                            </p:graphicEl>
                                          </p:spTgt>
                                        </p:tgtEl>
                                        <p:attrNameLst>
                                          <p:attrName>ppt_x</p:attrName>
                                        </p:attrNameLst>
                                      </p:cBhvr>
                                      <p:tavLst>
                                        <p:tav tm="0">
                                          <p:val>
                                            <p:strVal val="#ppt_x"/>
                                          </p:val>
                                        </p:tav>
                                        <p:tav tm="100000">
                                          <p:val>
                                            <p:strVal val="#ppt_x"/>
                                          </p:val>
                                        </p:tav>
                                      </p:tavLst>
                                    </p:anim>
                                    <p:anim calcmode="lin" valueType="num">
                                      <p:cBhvr additive="base">
                                        <p:cTn id="13" dur="500" fill="hold"/>
                                        <p:tgtEl>
                                          <p:spTgt spid="9">
                                            <p:graphicEl>
                                              <a:dgm id="{B4D5EB93-611D-4038-B168-500D1B32CA56}"/>
                                            </p:graphicEl>
                                          </p:spTgt>
                                        </p:tgtEl>
                                        <p:attrNameLst>
                                          <p:attrName>ppt_y</p:attrName>
                                        </p:attrNameLst>
                                      </p:cBhvr>
                                      <p:tavLst>
                                        <p:tav tm="0">
                                          <p:val>
                                            <p:strVal val="0-#ppt_h/2"/>
                                          </p:val>
                                        </p:tav>
                                        <p:tav tm="100000">
                                          <p:val>
                                            <p:strVal val="#ppt_y"/>
                                          </p:val>
                                        </p:tav>
                                      </p:tavLst>
                                    </p:anim>
                                  </p:childTnLst>
                                </p:cTn>
                              </p:par>
                            </p:childTnLst>
                          </p:cTn>
                        </p:par>
                        <p:par>
                          <p:cTn id="14" fill="hold">
                            <p:stCondLst>
                              <p:cond delay="2000"/>
                            </p:stCondLst>
                            <p:childTnLst>
                              <p:par>
                                <p:cTn id="15" presetID="2" presetClass="entr" presetSubtype="1" fill="hold" grpId="0" nodeType="afterEffect">
                                  <p:stCondLst>
                                    <p:cond delay="500"/>
                                  </p:stCondLst>
                                  <p:childTnLst>
                                    <p:set>
                                      <p:cBhvr>
                                        <p:cTn id="16" dur="1" fill="hold">
                                          <p:stCondLst>
                                            <p:cond delay="0"/>
                                          </p:stCondLst>
                                        </p:cTn>
                                        <p:tgtEl>
                                          <p:spTgt spid="9">
                                            <p:graphicEl>
                                              <a:dgm id="{52E48DBB-AF6D-41DF-B170-D8F41A227E12}"/>
                                            </p:graphicEl>
                                          </p:spTgt>
                                        </p:tgtEl>
                                        <p:attrNameLst>
                                          <p:attrName>style.visibility</p:attrName>
                                        </p:attrNameLst>
                                      </p:cBhvr>
                                      <p:to>
                                        <p:strVal val="visible"/>
                                      </p:to>
                                    </p:set>
                                    <p:anim calcmode="lin" valueType="num">
                                      <p:cBhvr additive="base">
                                        <p:cTn id="17" dur="500" fill="hold"/>
                                        <p:tgtEl>
                                          <p:spTgt spid="9">
                                            <p:graphicEl>
                                              <a:dgm id="{52E48DBB-AF6D-41DF-B170-D8F41A227E12}"/>
                                            </p:graphicEl>
                                          </p:spTgt>
                                        </p:tgtEl>
                                        <p:attrNameLst>
                                          <p:attrName>ppt_x</p:attrName>
                                        </p:attrNameLst>
                                      </p:cBhvr>
                                      <p:tavLst>
                                        <p:tav tm="0">
                                          <p:val>
                                            <p:strVal val="#ppt_x"/>
                                          </p:val>
                                        </p:tav>
                                        <p:tav tm="100000">
                                          <p:val>
                                            <p:strVal val="#ppt_x"/>
                                          </p:val>
                                        </p:tav>
                                      </p:tavLst>
                                    </p:anim>
                                    <p:anim calcmode="lin" valueType="num">
                                      <p:cBhvr additive="base">
                                        <p:cTn id="18" dur="500" fill="hold"/>
                                        <p:tgtEl>
                                          <p:spTgt spid="9">
                                            <p:graphicEl>
                                              <a:dgm id="{52E48DBB-AF6D-41DF-B170-D8F41A227E12}"/>
                                            </p:graphicEl>
                                          </p:spTgt>
                                        </p:tgtEl>
                                        <p:attrNameLst>
                                          <p:attrName>ppt_y</p:attrName>
                                        </p:attrNameLst>
                                      </p:cBhvr>
                                      <p:tavLst>
                                        <p:tav tm="0">
                                          <p:val>
                                            <p:strVal val="0-#ppt_h/2"/>
                                          </p:val>
                                        </p:tav>
                                        <p:tav tm="100000">
                                          <p:val>
                                            <p:strVal val="#ppt_y"/>
                                          </p:val>
                                        </p:tav>
                                      </p:tavLst>
                                    </p:anim>
                                  </p:childTnLst>
                                </p:cTn>
                              </p:par>
                            </p:childTnLst>
                          </p:cTn>
                        </p:par>
                        <p:par>
                          <p:cTn id="19" fill="hold">
                            <p:stCondLst>
                              <p:cond delay="3000"/>
                            </p:stCondLst>
                            <p:childTnLst>
                              <p:par>
                                <p:cTn id="20" presetID="2" presetClass="entr" presetSubtype="1" fill="hold" grpId="0" nodeType="afterEffect">
                                  <p:stCondLst>
                                    <p:cond delay="500"/>
                                  </p:stCondLst>
                                  <p:childTnLst>
                                    <p:set>
                                      <p:cBhvr>
                                        <p:cTn id="21" dur="1" fill="hold">
                                          <p:stCondLst>
                                            <p:cond delay="0"/>
                                          </p:stCondLst>
                                        </p:cTn>
                                        <p:tgtEl>
                                          <p:spTgt spid="9">
                                            <p:graphicEl>
                                              <a:dgm id="{6CC64585-60A8-40E0-ADC9-12EB47EBEB83}"/>
                                            </p:graphicEl>
                                          </p:spTgt>
                                        </p:tgtEl>
                                        <p:attrNameLst>
                                          <p:attrName>style.visibility</p:attrName>
                                        </p:attrNameLst>
                                      </p:cBhvr>
                                      <p:to>
                                        <p:strVal val="visible"/>
                                      </p:to>
                                    </p:set>
                                    <p:anim calcmode="lin" valueType="num">
                                      <p:cBhvr additive="base">
                                        <p:cTn id="22" dur="500" fill="hold"/>
                                        <p:tgtEl>
                                          <p:spTgt spid="9">
                                            <p:graphicEl>
                                              <a:dgm id="{6CC64585-60A8-40E0-ADC9-12EB47EBEB83}"/>
                                            </p:graphicEl>
                                          </p:spTgt>
                                        </p:tgtEl>
                                        <p:attrNameLst>
                                          <p:attrName>ppt_x</p:attrName>
                                        </p:attrNameLst>
                                      </p:cBhvr>
                                      <p:tavLst>
                                        <p:tav tm="0">
                                          <p:val>
                                            <p:strVal val="#ppt_x"/>
                                          </p:val>
                                        </p:tav>
                                        <p:tav tm="100000">
                                          <p:val>
                                            <p:strVal val="#ppt_x"/>
                                          </p:val>
                                        </p:tav>
                                      </p:tavLst>
                                    </p:anim>
                                    <p:anim calcmode="lin" valueType="num">
                                      <p:cBhvr additive="base">
                                        <p:cTn id="23" dur="500" fill="hold"/>
                                        <p:tgtEl>
                                          <p:spTgt spid="9">
                                            <p:graphicEl>
                                              <a:dgm id="{6CC64585-60A8-40E0-ADC9-12EB47EBEB83}"/>
                                            </p:graphicEl>
                                          </p:spTgt>
                                        </p:tgtEl>
                                        <p:attrNameLst>
                                          <p:attrName>ppt_y</p:attrName>
                                        </p:attrNameLst>
                                      </p:cBhvr>
                                      <p:tavLst>
                                        <p:tav tm="0">
                                          <p:val>
                                            <p:strVal val="0-#ppt_h/2"/>
                                          </p:val>
                                        </p:tav>
                                        <p:tav tm="100000">
                                          <p:val>
                                            <p:strVal val="#ppt_y"/>
                                          </p:val>
                                        </p:tav>
                                      </p:tavLst>
                                    </p:anim>
                                  </p:childTnLst>
                                </p:cTn>
                              </p:par>
                            </p:childTnLst>
                          </p:cTn>
                        </p:par>
                        <p:par>
                          <p:cTn id="24" fill="hold">
                            <p:stCondLst>
                              <p:cond delay="4000"/>
                            </p:stCondLst>
                            <p:childTnLst>
                              <p:par>
                                <p:cTn id="25" presetID="2" presetClass="entr" presetSubtype="1" fill="hold" grpId="0" nodeType="afterEffect">
                                  <p:stCondLst>
                                    <p:cond delay="500"/>
                                  </p:stCondLst>
                                  <p:childTnLst>
                                    <p:set>
                                      <p:cBhvr>
                                        <p:cTn id="26" dur="1" fill="hold">
                                          <p:stCondLst>
                                            <p:cond delay="0"/>
                                          </p:stCondLst>
                                        </p:cTn>
                                        <p:tgtEl>
                                          <p:spTgt spid="9">
                                            <p:graphicEl>
                                              <a:dgm id="{D73EB49A-F08A-4ADC-BCC6-8D88F76D62B6}"/>
                                            </p:graphicEl>
                                          </p:spTgt>
                                        </p:tgtEl>
                                        <p:attrNameLst>
                                          <p:attrName>style.visibility</p:attrName>
                                        </p:attrNameLst>
                                      </p:cBhvr>
                                      <p:to>
                                        <p:strVal val="visible"/>
                                      </p:to>
                                    </p:set>
                                    <p:anim calcmode="lin" valueType="num">
                                      <p:cBhvr additive="base">
                                        <p:cTn id="27" dur="500" fill="hold"/>
                                        <p:tgtEl>
                                          <p:spTgt spid="9">
                                            <p:graphicEl>
                                              <a:dgm id="{D73EB49A-F08A-4ADC-BCC6-8D88F76D62B6}"/>
                                            </p:graphicEl>
                                          </p:spTgt>
                                        </p:tgtEl>
                                        <p:attrNameLst>
                                          <p:attrName>ppt_x</p:attrName>
                                        </p:attrNameLst>
                                      </p:cBhvr>
                                      <p:tavLst>
                                        <p:tav tm="0">
                                          <p:val>
                                            <p:strVal val="#ppt_x"/>
                                          </p:val>
                                        </p:tav>
                                        <p:tav tm="100000">
                                          <p:val>
                                            <p:strVal val="#ppt_x"/>
                                          </p:val>
                                        </p:tav>
                                      </p:tavLst>
                                    </p:anim>
                                    <p:anim calcmode="lin" valueType="num">
                                      <p:cBhvr additive="base">
                                        <p:cTn id="28" dur="500" fill="hold"/>
                                        <p:tgtEl>
                                          <p:spTgt spid="9">
                                            <p:graphicEl>
                                              <a:dgm id="{D73EB49A-F08A-4ADC-BCC6-8D88F76D62B6}"/>
                                            </p:graphicEl>
                                          </p:spTgt>
                                        </p:tgtEl>
                                        <p:attrNameLst>
                                          <p:attrName>ppt_y</p:attrName>
                                        </p:attrNameLst>
                                      </p:cBhvr>
                                      <p:tavLst>
                                        <p:tav tm="0">
                                          <p:val>
                                            <p:strVal val="0-#ppt_h/2"/>
                                          </p:val>
                                        </p:tav>
                                        <p:tav tm="100000">
                                          <p:val>
                                            <p:strVal val="#ppt_y"/>
                                          </p:val>
                                        </p:tav>
                                      </p:tavLst>
                                    </p:anim>
                                  </p:childTnLst>
                                </p:cTn>
                              </p:par>
                            </p:childTnLst>
                          </p:cTn>
                        </p:par>
                        <p:par>
                          <p:cTn id="29" fill="hold">
                            <p:stCondLst>
                              <p:cond delay="5000"/>
                            </p:stCondLst>
                            <p:childTnLst>
                              <p:par>
                                <p:cTn id="30" presetID="2" presetClass="entr" presetSubtype="1" fill="hold" grpId="0" nodeType="afterEffect">
                                  <p:stCondLst>
                                    <p:cond delay="500"/>
                                  </p:stCondLst>
                                  <p:childTnLst>
                                    <p:set>
                                      <p:cBhvr>
                                        <p:cTn id="31" dur="1" fill="hold">
                                          <p:stCondLst>
                                            <p:cond delay="0"/>
                                          </p:stCondLst>
                                        </p:cTn>
                                        <p:tgtEl>
                                          <p:spTgt spid="9">
                                            <p:graphicEl>
                                              <a:dgm id="{A5F31CDA-115C-41E7-AE28-01F4D53E927C}"/>
                                            </p:graphicEl>
                                          </p:spTgt>
                                        </p:tgtEl>
                                        <p:attrNameLst>
                                          <p:attrName>style.visibility</p:attrName>
                                        </p:attrNameLst>
                                      </p:cBhvr>
                                      <p:to>
                                        <p:strVal val="visible"/>
                                      </p:to>
                                    </p:set>
                                    <p:anim calcmode="lin" valueType="num">
                                      <p:cBhvr additive="base">
                                        <p:cTn id="32" dur="500" fill="hold"/>
                                        <p:tgtEl>
                                          <p:spTgt spid="9">
                                            <p:graphicEl>
                                              <a:dgm id="{A5F31CDA-115C-41E7-AE28-01F4D53E927C}"/>
                                            </p:graphicEl>
                                          </p:spTgt>
                                        </p:tgtEl>
                                        <p:attrNameLst>
                                          <p:attrName>ppt_x</p:attrName>
                                        </p:attrNameLst>
                                      </p:cBhvr>
                                      <p:tavLst>
                                        <p:tav tm="0">
                                          <p:val>
                                            <p:strVal val="#ppt_x"/>
                                          </p:val>
                                        </p:tav>
                                        <p:tav tm="100000">
                                          <p:val>
                                            <p:strVal val="#ppt_x"/>
                                          </p:val>
                                        </p:tav>
                                      </p:tavLst>
                                    </p:anim>
                                    <p:anim calcmode="lin" valueType="num">
                                      <p:cBhvr additive="base">
                                        <p:cTn id="33" dur="500" fill="hold"/>
                                        <p:tgtEl>
                                          <p:spTgt spid="9">
                                            <p:graphicEl>
                                              <a:dgm id="{A5F31CDA-115C-41E7-AE28-01F4D53E927C}"/>
                                            </p:graphicEl>
                                          </p:spTgt>
                                        </p:tgtEl>
                                        <p:attrNameLst>
                                          <p:attrName>ppt_y</p:attrName>
                                        </p:attrNameLst>
                                      </p:cBhvr>
                                      <p:tavLst>
                                        <p:tav tm="0">
                                          <p:val>
                                            <p:strVal val="0-#ppt_h/2"/>
                                          </p:val>
                                        </p:tav>
                                        <p:tav tm="100000">
                                          <p:val>
                                            <p:strVal val="#ppt_y"/>
                                          </p:val>
                                        </p:tav>
                                      </p:tavLst>
                                    </p:anim>
                                  </p:childTnLst>
                                </p:cTn>
                              </p:par>
                            </p:childTnLst>
                          </p:cTn>
                        </p:par>
                        <p:par>
                          <p:cTn id="34" fill="hold">
                            <p:stCondLst>
                              <p:cond delay="6000"/>
                            </p:stCondLst>
                            <p:childTnLst>
                              <p:par>
                                <p:cTn id="35" presetID="2" presetClass="entr" presetSubtype="1" fill="hold" grpId="0" nodeType="afterEffect">
                                  <p:stCondLst>
                                    <p:cond delay="500"/>
                                  </p:stCondLst>
                                  <p:childTnLst>
                                    <p:set>
                                      <p:cBhvr>
                                        <p:cTn id="36" dur="1" fill="hold">
                                          <p:stCondLst>
                                            <p:cond delay="0"/>
                                          </p:stCondLst>
                                        </p:cTn>
                                        <p:tgtEl>
                                          <p:spTgt spid="9">
                                            <p:graphicEl>
                                              <a:dgm id="{BBC99311-7DE7-4254-AAFC-4B74B3B2EFE0}"/>
                                            </p:graphicEl>
                                          </p:spTgt>
                                        </p:tgtEl>
                                        <p:attrNameLst>
                                          <p:attrName>style.visibility</p:attrName>
                                        </p:attrNameLst>
                                      </p:cBhvr>
                                      <p:to>
                                        <p:strVal val="visible"/>
                                      </p:to>
                                    </p:set>
                                    <p:anim calcmode="lin" valueType="num">
                                      <p:cBhvr additive="base">
                                        <p:cTn id="37" dur="500" fill="hold"/>
                                        <p:tgtEl>
                                          <p:spTgt spid="9">
                                            <p:graphicEl>
                                              <a:dgm id="{BBC99311-7DE7-4254-AAFC-4B74B3B2EFE0}"/>
                                            </p:graphicEl>
                                          </p:spTgt>
                                        </p:tgtEl>
                                        <p:attrNameLst>
                                          <p:attrName>ppt_x</p:attrName>
                                        </p:attrNameLst>
                                      </p:cBhvr>
                                      <p:tavLst>
                                        <p:tav tm="0">
                                          <p:val>
                                            <p:strVal val="#ppt_x"/>
                                          </p:val>
                                        </p:tav>
                                        <p:tav tm="100000">
                                          <p:val>
                                            <p:strVal val="#ppt_x"/>
                                          </p:val>
                                        </p:tav>
                                      </p:tavLst>
                                    </p:anim>
                                    <p:anim calcmode="lin" valueType="num">
                                      <p:cBhvr additive="base">
                                        <p:cTn id="38" dur="500" fill="hold"/>
                                        <p:tgtEl>
                                          <p:spTgt spid="9">
                                            <p:graphicEl>
                                              <a:dgm id="{BBC99311-7DE7-4254-AAFC-4B74B3B2EFE0}"/>
                                            </p:graphicEl>
                                          </p:spTgt>
                                        </p:tgtEl>
                                        <p:attrNameLst>
                                          <p:attrName>ppt_y</p:attrName>
                                        </p:attrNameLst>
                                      </p:cBhvr>
                                      <p:tavLst>
                                        <p:tav tm="0">
                                          <p:val>
                                            <p:strVal val="0-#ppt_h/2"/>
                                          </p:val>
                                        </p:tav>
                                        <p:tav tm="100000">
                                          <p:val>
                                            <p:strVal val="#ppt_y"/>
                                          </p:val>
                                        </p:tav>
                                      </p:tavLst>
                                    </p:anim>
                                  </p:childTnLst>
                                </p:cTn>
                              </p:par>
                            </p:childTnLst>
                          </p:cTn>
                        </p:par>
                        <p:par>
                          <p:cTn id="39" fill="hold">
                            <p:stCondLst>
                              <p:cond delay="7000"/>
                            </p:stCondLst>
                            <p:childTnLst>
                              <p:par>
                                <p:cTn id="40" presetID="2" presetClass="entr" presetSubtype="1" fill="hold" grpId="0" nodeType="afterEffect">
                                  <p:stCondLst>
                                    <p:cond delay="500"/>
                                  </p:stCondLst>
                                  <p:childTnLst>
                                    <p:set>
                                      <p:cBhvr>
                                        <p:cTn id="41" dur="1" fill="hold">
                                          <p:stCondLst>
                                            <p:cond delay="0"/>
                                          </p:stCondLst>
                                        </p:cTn>
                                        <p:tgtEl>
                                          <p:spTgt spid="9">
                                            <p:graphicEl>
                                              <a:dgm id="{C5C71605-FA8E-47E8-9A57-50CBF5B28BB8}"/>
                                            </p:graphicEl>
                                          </p:spTgt>
                                        </p:tgtEl>
                                        <p:attrNameLst>
                                          <p:attrName>style.visibility</p:attrName>
                                        </p:attrNameLst>
                                      </p:cBhvr>
                                      <p:to>
                                        <p:strVal val="visible"/>
                                      </p:to>
                                    </p:set>
                                    <p:anim calcmode="lin" valueType="num">
                                      <p:cBhvr additive="base">
                                        <p:cTn id="42" dur="500" fill="hold"/>
                                        <p:tgtEl>
                                          <p:spTgt spid="9">
                                            <p:graphicEl>
                                              <a:dgm id="{C5C71605-FA8E-47E8-9A57-50CBF5B28BB8}"/>
                                            </p:graphicEl>
                                          </p:spTgt>
                                        </p:tgtEl>
                                        <p:attrNameLst>
                                          <p:attrName>ppt_x</p:attrName>
                                        </p:attrNameLst>
                                      </p:cBhvr>
                                      <p:tavLst>
                                        <p:tav tm="0">
                                          <p:val>
                                            <p:strVal val="#ppt_x"/>
                                          </p:val>
                                        </p:tav>
                                        <p:tav tm="100000">
                                          <p:val>
                                            <p:strVal val="#ppt_x"/>
                                          </p:val>
                                        </p:tav>
                                      </p:tavLst>
                                    </p:anim>
                                    <p:anim calcmode="lin" valueType="num">
                                      <p:cBhvr additive="base">
                                        <p:cTn id="43" dur="500" fill="hold"/>
                                        <p:tgtEl>
                                          <p:spTgt spid="9">
                                            <p:graphicEl>
                                              <a:dgm id="{C5C71605-FA8E-47E8-9A57-50CBF5B28BB8}"/>
                                            </p:graphicEl>
                                          </p:spTgt>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9" grpId="0">
        <p:bldSub>
          <a:bldDgm bld="one"/>
        </p:bldSub>
      </p:bldGraphic>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15" name="Rectangle 14"/>
          <p:cNvSpPr/>
          <p:nvPr/>
        </p:nvSpPr>
        <p:spPr>
          <a:xfrm>
            <a:off x="1553592" y="99609"/>
            <a:ext cx="7590408" cy="921588"/>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lnSpc>
                <a:spcPct val="80000"/>
              </a:lnSpc>
            </a:pPr>
            <a:r>
              <a:rPr lang="es-ES" sz="2400" dirty="0">
                <a:latin typeface="Verdana" panose="020B0604030504040204" pitchFamily="34" charset="0"/>
              </a:rPr>
              <a:t>Artículo 30</a:t>
            </a:r>
          </a:p>
          <a:p>
            <a:pPr algn="r" eaLnBrk="1" hangingPunct="1">
              <a:lnSpc>
                <a:spcPct val="80000"/>
              </a:lnSpc>
              <a:buFont typeface="Arial" charset="0"/>
              <a:buNone/>
            </a:pPr>
            <a:r>
              <a:rPr lang="es-ES" sz="2400" dirty="0">
                <a:solidFill>
                  <a:schemeClr val="bg1"/>
                </a:solidFill>
                <a:latin typeface="Verdana" panose="020B0604030504040204" pitchFamily="34" charset="0"/>
              </a:rPr>
              <a:t>Revelación rápida de datos conservados relativos al tráfico</a:t>
            </a:r>
            <a:endParaRPr lang="es-ES" altLang="sr-Latn-RS" sz="2400" dirty="0">
              <a:solidFill>
                <a:schemeClr val="bg1"/>
              </a:solidFill>
              <a:latin typeface="Verdana" panose="020B0604030504040204" pitchFamily="34" charset="0"/>
              <a:ea typeface="Verdana" panose="020B0604030504040204" pitchFamily="34" charset="0"/>
              <a:cs typeface="Times New Roman" pitchFamily="18" charset="0"/>
            </a:endParaRPr>
          </a:p>
        </p:txBody>
      </p:sp>
      <p:sp>
        <p:nvSpPr>
          <p:cNvPr id="7" name="Rectangle 6">
            <a:extLst>
              <a:ext uri="{FF2B5EF4-FFF2-40B4-BE49-F238E27FC236}">
                <a16:creationId xmlns:a16="http://schemas.microsoft.com/office/drawing/2014/main" id="{1FCE5F71-B62F-4840-AD46-7690CB1F70D4}"/>
              </a:ext>
            </a:extLst>
          </p:cNvPr>
          <p:cNvSpPr/>
          <p:nvPr/>
        </p:nvSpPr>
        <p:spPr>
          <a:xfrm>
            <a:off x="88522" y="1209582"/>
            <a:ext cx="4572000" cy="4708981"/>
          </a:xfrm>
          <a:prstGeom prst="rect">
            <a:avLst/>
          </a:prstGeom>
        </p:spPr>
        <p:txBody>
          <a:bodyPr>
            <a:spAutoFit/>
          </a:bodyPr>
          <a:lstStyle/>
          <a:p>
            <a:pPr marL="514350" indent="-514350" algn="just">
              <a:buFont typeface="Wingdings" charset="0"/>
              <a:buAutoNum type="arabicPeriod"/>
              <a:defRPr/>
            </a:pPr>
            <a:r>
              <a:rPr lang="es-ES" sz="2000" dirty="0"/>
              <a:t>Si, al ejecutar una solicitud formulada de conformidad con el artículo 29 para la conservación de datos relativos al tráfico de una determinada comunicación la Parte requerida descubriera </a:t>
            </a:r>
            <a:r>
              <a:rPr lang="es-ES" sz="2000" b="1" dirty="0"/>
              <a:t>que un proveedor de servicios de otro Estado ha participado en la transmisión</a:t>
            </a:r>
            <a:r>
              <a:rPr lang="es-ES" sz="2000" dirty="0"/>
              <a:t> de dicha comunicación, dicha </a:t>
            </a:r>
            <a:r>
              <a:rPr lang="es-ES" sz="2000" b="1" dirty="0"/>
              <a:t>Parte revelará rápidamente a la Parte requirente un volumen suficiente de datos relativos al tráfico para que pueda identificarse al proveedor de servicios, así como la vía por la que la comunicación ha sido transmitida</a:t>
            </a:r>
            <a:r>
              <a:rPr lang="es-ES" sz="2000" dirty="0"/>
              <a:t>.</a:t>
            </a:r>
          </a:p>
        </p:txBody>
      </p:sp>
      <p:sp>
        <p:nvSpPr>
          <p:cNvPr id="8" name="Rectangle 7">
            <a:extLst>
              <a:ext uri="{FF2B5EF4-FFF2-40B4-BE49-F238E27FC236}">
                <a16:creationId xmlns:a16="http://schemas.microsoft.com/office/drawing/2014/main" id="{88F80527-D992-724A-AFAB-DF65C59C5F9B}"/>
              </a:ext>
            </a:extLst>
          </p:cNvPr>
          <p:cNvSpPr/>
          <p:nvPr/>
        </p:nvSpPr>
        <p:spPr>
          <a:xfrm>
            <a:off x="4860388" y="2337203"/>
            <a:ext cx="4058529" cy="2308324"/>
          </a:xfrm>
          <a:prstGeom prst="rect">
            <a:avLst/>
          </a:prstGeom>
        </p:spPr>
        <p:txBody>
          <a:bodyPr wrap="square">
            <a:spAutoFit/>
          </a:bodyPr>
          <a:lstStyle/>
          <a:p>
            <a:pPr marL="342900" indent="-342900" algn="just">
              <a:buFont typeface="Arial" panose="020B0604020202020204" pitchFamily="34" charset="0"/>
              <a:buChar char="•"/>
            </a:pPr>
            <a:r>
              <a:rPr lang="es-ES" sz="2400" b="1" dirty="0">
                <a:solidFill>
                  <a:srgbClr val="C00000"/>
                </a:solidFill>
              </a:rPr>
              <a:t>revelará rápidamente un volumen suficiente de datos relativos al tráfico para que pueda identificarse al proveedor de servicios, así como la vía por la que la comunicación ha sido transmitida</a:t>
            </a:r>
            <a:endParaRPr lang="es-ES" sz="2400" dirty="0">
              <a:solidFill>
                <a:srgbClr val="C00000"/>
              </a:solidFill>
            </a:endParaRPr>
          </a:p>
        </p:txBody>
      </p:sp>
      <p:sp>
        <p:nvSpPr>
          <p:cNvPr id="12" name="Slide Number Placeholder 1">
            <a:extLst>
              <a:ext uri="{FF2B5EF4-FFF2-40B4-BE49-F238E27FC236}">
                <a16:creationId xmlns:a16="http://schemas.microsoft.com/office/drawing/2014/main" id="{077113FD-44A5-4D16-820F-BF9CE641E86F}"/>
              </a:ext>
            </a:extLst>
          </p:cNvPr>
          <p:cNvSpPr>
            <a:spLocks noGrp="1"/>
          </p:cNvSpPr>
          <p:nvPr>
            <p:ph type="sldNum" sz="quarter" idx="12"/>
          </p:nvPr>
        </p:nvSpPr>
        <p:spPr>
          <a:xfrm>
            <a:off x="7010400" y="6583365"/>
            <a:ext cx="2133600" cy="274635"/>
          </a:xfrm>
        </p:spPr>
        <p:txBody>
          <a:bodyPr/>
          <a:lstStyle/>
          <a:p>
            <a:fld id="{B517EF97-6CC0-48A9-BC0E-433EC7B55211}" type="slidenum">
              <a:rPr lang="en-GB" smtClean="0"/>
              <a:pPr/>
              <a:t>43</a:t>
            </a:fld>
            <a:endParaRPr lang="es-ES" dirty="0"/>
          </a:p>
        </p:txBody>
      </p:sp>
    </p:spTree>
    <p:extLst>
      <p:ext uri="{BB962C8B-B14F-4D97-AF65-F5344CB8AC3E}">
        <p14:creationId xmlns:p14="http://schemas.microsoft.com/office/powerpoint/2010/main" val="275638657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7" name="Rectangle 6">
            <a:extLst>
              <a:ext uri="{FF2B5EF4-FFF2-40B4-BE49-F238E27FC236}">
                <a16:creationId xmlns:a16="http://schemas.microsoft.com/office/drawing/2014/main" id="{1FCE5F71-B62F-4840-AD46-7690CB1F70D4}"/>
              </a:ext>
            </a:extLst>
          </p:cNvPr>
          <p:cNvSpPr/>
          <p:nvPr/>
        </p:nvSpPr>
        <p:spPr>
          <a:xfrm>
            <a:off x="88522" y="1215323"/>
            <a:ext cx="4572000" cy="5016758"/>
          </a:xfrm>
          <a:prstGeom prst="rect">
            <a:avLst/>
          </a:prstGeom>
        </p:spPr>
        <p:txBody>
          <a:bodyPr>
            <a:spAutoFit/>
          </a:bodyPr>
          <a:lstStyle/>
          <a:p>
            <a:pPr marL="514350" indent="-514350" algn="just">
              <a:buFont typeface="+mj-lt"/>
              <a:buAutoNum type="arabicPeriod" startAt="2"/>
              <a:defRPr/>
            </a:pPr>
            <a:r>
              <a:rPr lang="es-ES" sz="2000" dirty="0"/>
              <a:t>La revelación de datos relativos al tráfico en aplicación del párrafo 1 solo podrá ser denegada si:</a:t>
            </a:r>
          </a:p>
          <a:p>
            <a:pPr marL="514350" indent="-514350" algn="just">
              <a:buFont typeface="+mj-lt"/>
              <a:buAutoNum type="arabicPeriod" startAt="2"/>
              <a:defRPr/>
            </a:pPr>
            <a:endParaRPr lang="es-ES" sz="2000" dirty="0"/>
          </a:p>
          <a:p>
            <a:pPr marL="914400" lvl="1" indent="-514350" algn="just">
              <a:buFont typeface="+mj-lt"/>
              <a:buAutoNum type="alphaLcParenR"/>
              <a:defRPr/>
            </a:pPr>
            <a:r>
              <a:rPr lang="es-ES" sz="2000" dirty="0"/>
              <a:t>si la solicitud tiene que ver con un delito que la </a:t>
            </a:r>
            <a:r>
              <a:rPr lang="es-ES" sz="2000" b="1" dirty="0"/>
              <a:t>Parte requerida considera de carácter político o vinculado a un delito de carácter político</a:t>
            </a:r>
            <a:r>
              <a:rPr lang="es-ES" sz="2000" dirty="0"/>
              <a:t>, o</a:t>
            </a:r>
          </a:p>
          <a:p>
            <a:pPr marL="914400" lvl="1" indent="-514350" algn="just">
              <a:buFont typeface="+mj-lt"/>
              <a:buAutoNum type="alphaLcParenR"/>
              <a:defRPr/>
            </a:pPr>
            <a:r>
              <a:rPr lang="es-ES"/>
              <a:t>si la Parte requerida estima que acceder a la solicitud </a:t>
            </a:r>
            <a:r>
              <a:rPr lang="es-ES" b="1"/>
              <a:t>podría atentar contra su soberanía, seguridad, </a:t>
            </a:r>
            <a:r>
              <a:rPr lang="es-ES" b="1" i="1"/>
              <a:t>orden público</a:t>
            </a:r>
            <a:r>
              <a:rPr lang="es-ES" b="1"/>
              <a:t> u otros intereses esenciales.</a:t>
            </a:r>
            <a:endParaRPr lang="es-ES" sz="2000" dirty="0">
              <a:ea typeface="ＭＳ Ｐゴシック" charset="0"/>
              <a:cs typeface="Times New Roman" charset="0"/>
            </a:endParaRPr>
          </a:p>
        </p:txBody>
      </p:sp>
      <p:sp>
        <p:nvSpPr>
          <p:cNvPr id="5" name="Rectangle 4">
            <a:extLst>
              <a:ext uri="{FF2B5EF4-FFF2-40B4-BE49-F238E27FC236}">
                <a16:creationId xmlns:a16="http://schemas.microsoft.com/office/drawing/2014/main" id="{128C68E0-C06E-FF41-A081-E219BB9C8803}"/>
              </a:ext>
            </a:extLst>
          </p:cNvPr>
          <p:cNvSpPr/>
          <p:nvPr/>
        </p:nvSpPr>
        <p:spPr>
          <a:xfrm>
            <a:off x="5351966" y="2891201"/>
            <a:ext cx="3425482" cy="1569660"/>
          </a:xfrm>
          <a:prstGeom prst="rect">
            <a:avLst/>
          </a:prstGeom>
        </p:spPr>
        <p:txBody>
          <a:bodyPr wrap="square">
            <a:spAutoFit/>
          </a:bodyPr>
          <a:lstStyle/>
          <a:p>
            <a:pPr marL="342900" indent="-342900" algn="just">
              <a:buFont typeface="Arial" panose="020B0604020202020204" pitchFamily="34" charset="0"/>
              <a:buChar char="•"/>
            </a:pPr>
            <a:r>
              <a:rPr lang="es-ES" sz="2400" b="1" dirty="0">
                <a:solidFill>
                  <a:srgbClr val="C00000"/>
                </a:solidFill>
              </a:rPr>
              <a:t>La revelación de datos relativos al tráfico podrá ser denegada en determinadas condiciones</a:t>
            </a:r>
          </a:p>
        </p:txBody>
      </p:sp>
      <p:sp>
        <p:nvSpPr>
          <p:cNvPr id="16" name="Slide Number Placeholder 1">
            <a:extLst>
              <a:ext uri="{FF2B5EF4-FFF2-40B4-BE49-F238E27FC236}">
                <a16:creationId xmlns:a16="http://schemas.microsoft.com/office/drawing/2014/main" id="{A8510259-AA19-49E5-B308-77D783AC0348}"/>
              </a:ext>
            </a:extLst>
          </p:cNvPr>
          <p:cNvSpPr>
            <a:spLocks noGrp="1"/>
          </p:cNvSpPr>
          <p:nvPr>
            <p:ph type="sldNum" sz="quarter" idx="12"/>
          </p:nvPr>
        </p:nvSpPr>
        <p:spPr>
          <a:xfrm>
            <a:off x="7010400" y="6583365"/>
            <a:ext cx="2133600" cy="274635"/>
          </a:xfrm>
        </p:spPr>
        <p:txBody>
          <a:bodyPr/>
          <a:lstStyle/>
          <a:p>
            <a:fld id="{B517EF97-6CC0-48A9-BC0E-433EC7B55211}" type="slidenum">
              <a:rPr lang="en-GB" smtClean="0"/>
              <a:pPr/>
              <a:t>44</a:t>
            </a:fld>
            <a:endParaRPr lang="es-ES" dirty="0"/>
          </a:p>
        </p:txBody>
      </p:sp>
      <p:sp>
        <p:nvSpPr>
          <p:cNvPr id="19" name="Rectangle 18">
            <a:extLst>
              <a:ext uri="{FF2B5EF4-FFF2-40B4-BE49-F238E27FC236}">
                <a16:creationId xmlns:a16="http://schemas.microsoft.com/office/drawing/2014/main" id="{9FAD29AD-C0E7-4539-97AF-F799EA00A80B}"/>
              </a:ext>
            </a:extLst>
          </p:cNvPr>
          <p:cNvSpPr/>
          <p:nvPr/>
        </p:nvSpPr>
        <p:spPr>
          <a:xfrm>
            <a:off x="1553592" y="99609"/>
            <a:ext cx="7590408" cy="921588"/>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lnSpc>
                <a:spcPct val="80000"/>
              </a:lnSpc>
            </a:pPr>
            <a:r>
              <a:rPr lang="es-ES" sz="2400" dirty="0">
                <a:latin typeface="Verdana" panose="020B0604030504040204" pitchFamily="34" charset="0"/>
              </a:rPr>
              <a:t>Artículo 30</a:t>
            </a:r>
          </a:p>
          <a:p>
            <a:pPr algn="r" eaLnBrk="1" hangingPunct="1">
              <a:lnSpc>
                <a:spcPct val="80000"/>
              </a:lnSpc>
              <a:buFont typeface="Arial" charset="0"/>
              <a:buNone/>
            </a:pPr>
            <a:r>
              <a:rPr lang="es-ES" sz="2400" dirty="0">
                <a:solidFill>
                  <a:schemeClr val="bg1"/>
                </a:solidFill>
                <a:latin typeface="Verdana" panose="020B0604030504040204" pitchFamily="34" charset="0"/>
              </a:rPr>
              <a:t>Revelación rápida de datos conservados relativos al tráfico</a:t>
            </a:r>
            <a:endParaRPr lang="es-ES" altLang="sr-Latn-RS" sz="2400" dirty="0">
              <a:solidFill>
                <a:schemeClr val="bg1"/>
              </a:solidFill>
              <a:latin typeface="Verdana" panose="020B0604030504040204" pitchFamily="34" charset="0"/>
              <a:ea typeface="Verdana" panose="020B0604030504040204" pitchFamily="34" charset="0"/>
              <a:cs typeface="Times New Roman" pitchFamily="18" charset="0"/>
            </a:endParaRPr>
          </a:p>
        </p:txBody>
      </p:sp>
    </p:spTree>
    <p:extLst>
      <p:ext uri="{BB962C8B-B14F-4D97-AF65-F5344CB8AC3E}">
        <p14:creationId xmlns:p14="http://schemas.microsoft.com/office/powerpoint/2010/main" val="80790573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pic>
        <p:nvPicPr>
          <p:cNvPr id="7" name="Graphic 6" descr="Computer">
            <a:extLst>
              <a:ext uri="{FF2B5EF4-FFF2-40B4-BE49-F238E27FC236}">
                <a16:creationId xmlns:a16="http://schemas.microsoft.com/office/drawing/2014/main" id="{78741A34-6EEC-4B36-8392-FD5A6CCCF1EA}"/>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14854" y="1872593"/>
            <a:ext cx="2307021" cy="2307021"/>
          </a:xfrm>
          <a:prstGeom prst="rect">
            <a:avLst/>
          </a:prstGeom>
        </p:spPr>
      </p:pic>
      <p:pic>
        <p:nvPicPr>
          <p:cNvPr id="10" name="Graphic 9" descr="Computer">
            <a:extLst>
              <a:ext uri="{FF2B5EF4-FFF2-40B4-BE49-F238E27FC236}">
                <a16:creationId xmlns:a16="http://schemas.microsoft.com/office/drawing/2014/main" id="{D19CFA6D-0E89-4584-8F48-326503BF7E4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3418489" y="1893614"/>
            <a:ext cx="2307021" cy="2307021"/>
          </a:xfrm>
          <a:prstGeom prst="rect">
            <a:avLst/>
          </a:prstGeom>
        </p:spPr>
      </p:pic>
      <p:pic>
        <p:nvPicPr>
          <p:cNvPr id="11" name="Graphic 10" descr="Computer">
            <a:extLst>
              <a:ext uri="{FF2B5EF4-FFF2-40B4-BE49-F238E27FC236}">
                <a16:creationId xmlns:a16="http://schemas.microsoft.com/office/drawing/2014/main" id="{A3E179A7-91BC-4666-AA8B-1DAC83C488B5}"/>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279791" y="1922143"/>
            <a:ext cx="2307021" cy="2307021"/>
          </a:xfrm>
          <a:prstGeom prst="rect">
            <a:avLst/>
          </a:prstGeom>
        </p:spPr>
      </p:pic>
      <p:graphicFrame>
        <p:nvGraphicFramePr>
          <p:cNvPr id="12" name="Diagram 11">
            <a:extLst>
              <a:ext uri="{FF2B5EF4-FFF2-40B4-BE49-F238E27FC236}">
                <a16:creationId xmlns:a16="http://schemas.microsoft.com/office/drawing/2014/main" id="{C15DC01B-FEA5-4523-805C-33100EAC2EBE}"/>
              </a:ext>
            </a:extLst>
          </p:cNvPr>
          <p:cNvGraphicFramePr/>
          <p:nvPr>
            <p:extLst>
              <p:ext uri="{D42A27DB-BD31-4B8C-83A1-F6EECF244321}">
                <p14:modId xmlns:p14="http://schemas.microsoft.com/office/powerpoint/2010/main" val="2772005218"/>
              </p:ext>
            </p:extLst>
          </p:nvPr>
        </p:nvGraphicFramePr>
        <p:xfrm>
          <a:off x="714702" y="2623208"/>
          <a:ext cx="7696193" cy="4064000"/>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20" name="Arrow: Right 19">
            <a:extLst>
              <a:ext uri="{FF2B5EF4-FFF2-40B4-BE49-F238E27FC236}">
                <a16:creationId xmlns:a16="http://schemas.microsoft.com/office/drawing/2014/main" id="{93A44638-5D38-466C-91A6-AB708E9926DD}"/>
              </a:ext>
            </a:extLst>
          </p:cNvPr>
          <p:cNvSpPr/>
          <p:nvPr/>
        </p:nvSpPr>
        <p:spPr>
          <a:xfrm>
            <a:off x="2965230" y="2870701"/>
            <a:ext cx="409903" cy="409904"/>
          </a:xfrm>
          <a:prstGeom prst="rightArrow">
            <a:avLst/>
          </a:prstGeom>
          <a:solidFill>
            <a:srgbClr val="4B6A9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22" name="Arrow: Right 21">
            <a:extLst>
              <a:ext uri="{FF2B5EF4-FFF2-40B4-BE49-F238E27FC236}">
                <a16:creationId xmlns:a16="http://schemas.microsoft.com/office/drawing/2014/main" id="{6B024FAC-27E2-445A-978D-13AE11194B53}"/>
              </a:ext>
            </a:extLst>
          </p:cNvPr>
          <p:cNvSpPr/>
          <p:nvPr/>
        </p:nvSpPr>
        <p:spPr>
          <a:xfrm>
            <a:off x="5833166" y="2870701"/>
            <a:ext cx="409903" cy="409904"/>
          </a:xfrm>
          <a:prstGeom prst="rightArrow">
            <a:avLst/>
          </a:prstGeom>
          <a:solidFill>
            <a:srgbClr val="4B6A9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9" name="Slide Number Placeholder 1">
            <a:extLst>
              <a:ext uri="{FF2B5EF4-FFF2-40B4-BE49-F238E27FC236}">
                <a16:creationId xmlns:a16="http://schemas.microsoft.com/office/drawing/2014/main" id="{7D640BD0-6187-4D83-A5C6-2E4DDF7C9990}"/>
              </a:ext>
            </a:extLst>
          </p:cNvPr>
          <p:cNvSpPr>
            <a:spLocks noGrp="1"/>
          </p:cNvSpPr>
          <p:nvPr>
            <p:ph type="sldNum" sz="quarter" idx="12"/>
          </p:nvPr>
        </p:nvSpPr>
        <p:spPr>
          <a:xfrm>
            <a:off x="7010400" y="6583365"/>
            <a:ext cx="2133600" cy="274635"/>
          </a:xfrm>
        </p:spPr>
        <p:txBody>
          <a:bodyPr/>
          <a:lstStyle/>
          <a:p>
            <a:fld id="{B517EF97-6CC0-48A9-BC0E-433EC7B55211}" type="slidenum">
              <a:rPr lang="en-GB" smtClean="0"/>
              <a:pPr/>
              <a:t>45</a:t>
            </a:fld>
            <a:endParaRPr lang="es-ES" dirty="0"/>
          </a:p>
        </p:txBody>
      </p:sp>
      <p:sp>
        <p:nvSpPr>
          <p:cNvPr id="21" name="Rectangle 20">
            <a:extLst>
              <a:ext uri="{FF2B5EF4-FFF2-40B4-BE49-F238E27FC236}">
                <a16:creationId xmlns:a16="http://schemas.microsoft.com/office/drawing/2014/main" id="{8832DF72-C62D-43BC-B2C6-E9ED12440653}"/>
              </a:ext>
            </a:extLst>
          </p:cNvPr>
          <p:cNvSpPr/>
          <p:nvPr/>
        </p:nvSpPr>
        <p:spPr>
          <a:xfrm>
            <a:off x="1553592" y="99609"/>
            <a:ext cx="7590408" cy="921588"/>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lnSpc>
                <a:spcPct val="80000"/>
              </a:lnSpc>
            </a:pPr>
            <a:r>
              <a:rPr lang="es-ES" sz="2400" dirty="0">
                <a:latin typeface="Verdana" panose="020B0604030504040204" pitchFamily="34" charset="0"/>
              </a:rPr>
              <a:t>Artículo 30</a:t>
            </a:r>
          </a:p>
          <a:p>
            <a:pPr algn="r" eaLnBrk="1" hangingPunct="1">
              <a:lnSpc>
                <a:spcPct val="80000"/>
              </a:lnSpc>
              <a:buFont typeface="Arial" charset="0"/>
              <a:buNone/>
            </a:pPr>
            <a:r>
              <a:rPr lang="es-ES" sz="2400" dirty="0">
                <a:solidFill>
                  <a:schemeClr val="bg1"/>
                </a:solidFill>
                <a:latin typeface="Verdana" panose="020B0604030504040204" pitchFamily="34" charset="0"/>
              </a:rPr>
              <a:t>Revelación rápida de datos conservados relativos al tráfico</a:t>
            </a:r>
            <a:endParaRPr lang="es-ES" altLang="sr-Latn-RS" sz="2400" dirty="0">
              <a:solidFill>
                <a:schemeClr val="bg1"/>
              </a:solidFill>
              <a:latin typeface="Verdana" panose="020B0604030504040204" pitchFamily="34" charset="0"/>
              <a:ea typeface="Verdana" panose="020B0604030504040204" pitchFamily="34" charset="0"/>
              <a:cs typeface="Times New Roman" pitchFamily="18" charset="0"/>
            </a:endParaRPr>
          </a:p>
        </p:txBody>
      </p:sp>
    </p:spTree>
    <p:extLst>
      <p:ext uri="{BB962C8B-B14F-4D97-AF65-F5344CB8AC3E}">
        <p14:creationId xmlns:p14="http://schemas.microsoft.com/office/powerpoint/2010/main" val="1920562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750" fill="hold"/>
                                        <p:tgtEl>
                                          <p:spTgt spid="7"/>
                                        </p:tgtEl>
                                        <p:attrNameLst>
                                          <p:attrName>ppt_x</p:attrName>
                                        </p:attrNameLst>
                                      </p:cBhvr>
                                      <p:tavLst>
                                        <p:tav tm="0">
                                          <p:val>
                                            <p:strVal val="0-#ppt_w/2"/>
                                          </p:val>
                                        </p:tav>
                                        <p:tav tm="100000">
                                          <p:val>
                                            <p:strVal val="#ppt_x"/>
                                          </p:val>
                                        </p:tav>
                                      </p:tavLst>
                                    </p:anim>
                                    <p:anim calcmode="lin" valueType="num">
                                      <p:cBhvr additive="base">
                                        <p:cTn id="8" dur="750" fill="hold"/>
                                        <p:tgtEl>
                                          <p:spTgt spid="7"/>
                                        </p:tgtEl>
                                        <p:attrNameLst>
                                          <p:attrName>ppt_y</p:attrName>
                                        </p:attrNameLst>
                                      </p:cBhvr>
                                      <p:tavLst>
                                        <p:tav tm="0">
                                          <p:val>
                                            <p:strVal val="#ppt_y"/>
                                          </p:val>
                                        </p:tav>
                                        <p:tav tm="100000">
                                          <p:val>
                                            <p:strVal val="#ppt_y"/>
                                          </p:val>
                                        </p:tav>
                                      </p:tavLst>
                                    </p:anim>
                                  </p:childTnLst>
                                </p:cTn>
                              </p:par>
                            </p:childTnLst>
                          </p:cTn>
                        </p:par>
                        <p:par>
                          <p:cTn id="9" fill="hold">
                            <p:stCondLst>
                              <p:cond delay="750"/>
                            </p:stCondLst>
                            <p:childTnLst>
                              <p:par>
                                <p:cTn id="10" presetID="2" presetClass="entr" presetSubtype="8" fill="hold" grpId="0" nodeType="afterEffect">
                                  <p:stCondLst>
                                    <p:cond delay="0"/>
                                  </p:stCondLst>
                                  <p:childTnLst>
                                    <p:set>
                                      <p:cBhvr>
                                        <p:cTn id="11" dur="1" fill="hold">
                                          <p:stCondLst>
                                            <p:cond delay="0"/>
                                          </p:stCondLst>
                                        </p:cTn>
                                        <p:tgtEl>
                                          <p:spTgt spid="20"/>
                                        </p:tgtEl>
                                        <p:attrNameLst>
                                          <p:attrName>style.visibility</p:attrName>
                                        </p:attrNameLst>
                                      </p:cBhvr>
                                      <p:to>
                                        <p:strVal val="visible"/>
                                      </p:to>
                                    </p:set>
                                    <p:anim calcmode="lin" valueType="num">
                                      <p:cBhvr additive="base">
                                        <p:cTn id="12" dur="750" fill="hold"/>
                                        <p:tgtEl>
                                          <p:spTgt spid="20"/>
                                        </p:tgtEl>
                                        <p:attrNameLst>
                                          <p:attrName>ppt_x</p:attrName>
                                        </p:attrNameLst>
                                      </p:cBhvr>
                                      <p:tavLst>
                                        <p:tav tm="0">
                                          <p:val>
                                            <p:strVal val="0-#ppt_w/2"/>
                                          </p:val>
                                        </p:tav>
                                        <p:tav tm="100000">
                                          <p:val>
                                            <p:strVal val="#ppt_x"/>
                                          </p:val>
                                        </p:tav>
                                      </p:tavLst>
                                    </p:anim>
                                    <p:anim calcmode="lin" valueType="num">
                                      <p:cBhvr additive="base">
                                        <p:cTn id="13" dur="750" fill="hold"/>
                                        <p:tgtEl>
                                          <p:spTgt spid="20"/>
                                        </p:tgtEl>
                                        <p:attrNameLst>
                                          <p:attrName>ppt_y</p:attrName>
                                        </p:attrNameLst>
                                      </p:cBhvr>
                                      <p:tavLst>
                                        <p:tav tm="0">
                                          <p:val>
                                            <p:strVal val="#ppt_y"/>
                                          </p:val>
                                        </p:tav>
                                        <p:tav tm="100000">
                                          <p:val>
                                            <p:strVal val="#ppt_y"/>
                                          </p:val>
                                        </p:tav>
                                      </p:tavLst>
                                    </p:anim>
                                  </p:childTnLst>
                                </p:cTn>
                              </p:par>
                            </p:childTnLst>
                          </p:cTn>
                        </p:par>
                        <p:par>
                          <p:cTn id="14" fill="hold">
                            <p:stCondLst>
                              <p:cond delay="1500"/>
                            </p:stCondLst>
                            <p:childTnLst>
                              <p:par>
                                <p:cTn id="15" presetID="2" presetClass="entr" presetSubtype="8" fill="hold" nodeType="after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750" fill="hold"/>
                                        <p:tgtEl>
                                          <p:spTgt spid="10"/>
                                        </p:tgtEl>
                                        <p:attrNameLst>
                                          <p:attrName>ppt_x</p:attrName>
                                        </p:attrNameLst>
                                      </p:cBhvr>
                                      <p:tavLst>
                                        <p:tav tm="0">
                                          <p:val>
                                            <p:strVal val="0-#ppt_w/2"/>
                                          </p:val>
                                        </p:tav>
                                        <p:tav tm="100000">
                                          <p:val>
                                            <p:strVal val="#ppt_x"/>
                                          </p:val>
                                        </p:tav>
                                      </p:tavLst>
                                    </p:anim>
                                    <p:anim calcmode="lin" valueType="num">
                                      <p:cBhvr additive="base">
                                        <p:cTn id="18" dur="750" fill="hold"/>
                                        <p:tgtEl>
                                          <p:spTgt spid="10"/>
                                        </p:tgtEl>
                                        <p:attrNameLst>
                                          <p:attrName>ppt_y</p:attrName>
                                        </p:attrNameLst>
                                      </p:cBhvr>
                                      <p:tavLst>
                                        <p:tav tm="0">
                                          <p:val>
                                            <p:strVal val="#ppt_y"/>
                                          </p:val>
                                        </p:tav>
                                        <p:tav tm="100000">
                                          <p:val>
                                            <p:strVal val="#ppt_y"/>
                                          </p:val>
                                        </p:tav>
                                      </p:tavLst>
                                    </p:anim>
                                  </p:childTnLst>
                                </p:cTn>
                              </p:par>
                            </p:childTnLst>
                          </p:cTn>
                        </p:par>
                        <p:par>
                          <p:cTn id="19" fill="hold">
                            <p:stCondLst>
                              <p:cond delay="2250"/>
                            </p:stCondLst>
                            <p:childTnLst>
                              <p:par>
                                <p:cTn id="20" presetID="2" presetClass="entr" presetSubtype="8" fill="hold" grpId="0" nodeType="afterEffect">
                                  <p:stCondLst>
                                    <p:cond delay="0"/>
                                  </p:stCondLst>
                                  <p:childTnLst>
                                    <p:set>
                                      <p:cBhvr>
                                        <p:cTn id="21" dur="1" fill="hold">
                                          <p:stCondLst>
                                            <p:cond delay="0"/>
                                          </p:stCondLst>
                                        </p:cTn>
                                        <p:tgtEl>
                                          <p:spTgt spid="22"/>
                                        </p:tgtEl>
                                        <p:attrNameLst>
                                          <p:attrName>style.visibility</p:attrName>
                                        </p:attrNameLst>
                                      </p:cBhvr>
                                      <p:to>
                                        <p:strVal val="visible"/>
                                      </p:to>
                                    </p:set>
                                    <p:anim calcmode="lin" valueType="num">
                                      <p:cBhvr additive="base">
                                        <p:cTn id="22" dur="750" fill="hold"/>
                                        <p:tgtEl>
                                          <p:spTgt spid="22"/>
                                        </p:tgtEl>
                                        <p:attrNameLst>
                                          <p:attrName>ppt_x</p:attrName>
                                        </p:attrNameLst>
                                      </p:cBhvr>
                                      <p:tavLst>
                                        <p:tav tm="0">
                                          <p:val>
                                            <p:strVal val="0-#ppt_w/2"/>
                                          </p:val>
                                        </p:tav>
                                        <p:tav tm="100000">
                                          <p:val>
                                            <p:strVal val="#ppt_x"/>
                                          </p:val>
                                        </p:tav>
                                      </p:tavLst>
                                    </p:anim>
                                    <p:anim calcmode="lin" valueType="num">
                                      <p:cBhvr additive="base">
                                        <p:cTn id="23" dur="750" fill="hold"/>
                                        <p:tgtEl>
                                          <p:spTgt spid="22"/>
                                        </p:tgtEl>
                                        <p:attrNameLst>
                                          <p:attrName>ppt_y</p:attrName>
                                        </p:attrNameLst>
                                      </p:cBhvr>
                                      <p:tavLst>
                                        <p:tav tm="0">
                                          <p:val>
                                            <p:strVal val="#ppt_y"/>
                                          </p:val>
                                        </p:tav>
                                        <p:tav tm="100000">
                                          <p:val>
                                            <p:strVal val="#ppt_y"/>
                                          </p:val>
                                        </p:tav>
                                      </p:tavLst>
                                    </p:anim>
                                  </p:childTnLst>
                                </p:cTn>
                              </p:par>
                            </p:childTnLst>
                          </p:cTn>
                        </p:par>
                        <p:par>
                          <p:cTn id="24" fill="hold">
                            <p:stCondLst>
                              <p:cond delay="3000"/>
                            </p:stCondLst>
                            <p:childTnLst>
                              <p:par>
                                <p:cTn id="25" presetID="2" presetClass="entr" presetSubtype="8" fill="hold" nodeType="after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additive="base">
                                        <p:cTn id="27" dur="750" fill="hold"/>
                                        <p:tgtEl>
                                          <p:spTgt spid="11"/>
                                        </p:tgtEl>
                                        <p:attrNameLst>
                                          <p:attrName>ppt_x</p:attrName>
                                        </p:attrNameLst>
                                      </p:cBhvr>
                                      <p:tavLst>
                                        <p:tav tm="0">
                                          <p:val>
                                            <p:strVal val="0-#ppt_w/2"/>
                                          </p:val>
                                        </p:tav>
                                        <p:tav tm="100000">
                                          <p:val>
                                            <p:strVal val="#ppt_x"/>
                                          </p:val>
                                        </p:tav>
                                      </p:tavLst>
                                    </p:anim>
                                    <p:anim calcmode="lin" valueType="num">
                                      <p:cBhvr additive="base">
                                        <p:cTn id="28" dur="750" fill="hold"/>
                                        <p:tgtEl>
                                          <p:spTgt spid="11"/>
                                        </p:tgtEl>
                                        <p:attrNameLst>
                                          <p:attrName>ppt_y</p:attrName>
                                        </p:attrNameLst>
                                      </p:cBhvr>
                                      <p:tavLst>
                                        <p:tav tm="0">
                                          <p:val>
                                            <p:strVal val="#ppt_y"/>
                                          </p:val>
                                        </p:tav>
                                        <p:tav tm="100000">
                                          <p:val>
                                            <p:strVal val="#ppt_y"/>
                                          </p:val>
                                        </p:tav>
                                      </p:tavLst>
                                    </p:anim>
                                  </p:childTnLst>
                                </p:cTn>
                              </p:par>
                            </p:childTnLst>
                          </p:cTn>
                        </p:par>
                        <p:par>
                          <p:cTn id="29" fill="hold">
                            <p:stCondLst>
                              <p:cond delay="3750"/>
                            </p:stCondLst>
                            <p:childTnLst>
                              <p:par>
                                <p:cTn id="30" presetID="2" presetClass="entr" presetSubtype="8" fill="hold" grpId="0" nodeType="afterEffect">
                                  <p:stCondLst>
                                    <p:cond delay="0"/>
                                  </p:stCondLst>
                                  <p:childTnLst>
                                    <p:set>
                                      <p:cBhvr>
                                        <p:cTn id="31" dur="1" fill="hold">
                                          <p:stCondLst>
                                            <p:cond delay="0"/>
                                          </p:stCondLst>
                                        </p:cTn>
                                        <p:tgtEl>
                                          <p:spTgt spid="12">
                                            <p:graphicEl>
                                              <a:dgm id="{35A29870-0D19-40B0-B764-1D224889547E}"/>
                                            </p:graphicEl>
                                          </p:spTgt>
                                        </p:tgtEl>
                                        <p:attrNameLst>
                                          <p:attrName>style.visibility</p:attrName>
                                        </p:attrNameLst>
                                      </p:cBhvr>
                                      <p:to>
                                        <p:strVal val="visible"/>
                                      </p:to>
                                    </p:set>
                                    <p:anim calcmode="lin" valueType="num">
                                      <p:cBhvr additive="base">
                                        <p:cTn id="32" dur="500" fill="hold"/>
                                        <p:tgtEl>
                                          <p:spTgt spid="12">
                                            <p:graphicEl>
                                              <a:dgm id="{35A29870-0D19-40B0-B764-1D224889547E}"/>
                                            </p:graphicEl>
                                          </p:spTgt>
                                        </p:tgtEl>
                                        <p:attrNameLst>
                                          <p:attrName>ppt_x</p:attrName>
                                        </p:attrNameLst>
                                      </p:cBhvr>
                                      <p:tavLst>
                                        <p:tav tm="0">
                                          <p:val>
                                            <p:strVal val="0-#ppt_w/2"/>
                                          </p:val>
                                        </p:tav>
                                        <p:tav tm="100000">
                                          <p:val>
                                            <p:strVal val="#ppt_x"/>
                                          </p:val>
                                        </p:tav>
                                      </p:tavLst>
                                    </p:anim>
                                    <p:anim calcmode="lin" valueType="num">
                                      <p:cBhvr additive="base">
                                        <p:cTn id="33" dur="500" fill="hold"/>
                                        <p:tgtEl>
                                          <p:spTgt spid="12">
                                            <p:graphicEl>
                                              <a:dgm id="{35A29870-0D19-40B0-B764-1D224889547E}"/>
                                            </p:graphicEl>
                                          </p:spTgt>
                                        </p:tgtEl>
                                        <p:attrNameLst>
                                          <p:attrName>ppt_y</p:attrName>
                                        </p:attrNameLst>
                                      </p:cBhvr>
                                      <p:tavLst>
                                        <p:tav tm="0">
                                          <p:val>
                                            <p:strVal val="#ppt_y"/>
                                          </p:val>
                                        </p:tav>
                                        <p:tav tm="100000">
                                          <p:val>
                                            <p:strVal val="#ppt_y"/>
                                          </p:val>
                                        </p:tav>
                                      </p:tavLst>
                                    </p:anim>
                                  </p:childTnLst>
                                </p:cTn>
                              </p:par>
                            </p:childTnLst>
                          </p:cTn>
                        </p:par>
                        <p:par>
                          <p:cTn id="34" fill="hold">
                            <p:stCondLst>
                              <p:cond delay="4250"/>
                            </p:stCondLst>
                            <p:childTnLst>
                              <p:par>
                                <p:cTn id="35" presetID="2" presetClass="entr" presetSubtype="8" fill="hold" grpId="0" nodeType="afterEffect">
                                  <p:stCondLst>
                                    <p:cond delay="0"/>
                                  </p:stCondLst>
                                  <p:childTnLst>
                                    <p:set>
                                      <p:cBhvr>
                                        <p:cTn id="36" dur="1" fill="hold">
                                          <p:stCondLst>
                                            <p:cond delay="0"/>
                                          </p:stCondLst>
                                        </p:cTn>
                                        <p:tgtEl>
                                          <p:spTgt spid="12">
                                            <p:graphicEl>
                                              <a:dgm id="{66314F9B-10CF-44C6-A95B-6D106D205273}"/>
                                            </p:graphicEl>
                                          </p:spTgt>
                                        </p:tgtEl>
                                        <p:attrNameLst>
                                          <p:attrName>style.visibility</p:attrName>
                                        </p:attrNameLst>
                                      </p:cBhvr>
                                      <p:to>
                                        <p:strVal val="visible"/>
                                      </p:to>
                                    </p:set>
                                    <p:anim calcmode="lin" valueType="num">
                                      <p:cBhvr additive="base">
                                        <p:cTn id="37" dur="500" fill="hold"/>
                                        <p:tgtEl>
                                          <p:spTgt spid="12">
                                            <p:graphicEl>
                                              <a:dgm id="{66314F9B-10CF-44C6-A95B-6D106D205273}"/>
                                            </p:graphic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12">
                                            <p:graphicEl>
                                              <a:dgm id="{66314F9B-10CF-44C6-A95B-6D106D205273}"/>
                                            </p:graphicEl>
                                          </p:spTgt>
                                        </p:tgtEl>
                                        <p:attrNameLst>
                                          <p:attrName>ppt_y</p:attrName>
                                        </p:attrNameLst>
                                      </p:cBhvr>
                                      <p:tavLst>
                                        <p:tav tm="0">
                                          <p:val>
                                            <p:strVal val="#ppt_y"/>
                                          </p:val>
                                        </p:tav>
                                        <p:tav tm="100000">
                                          <p:val>
                                            <p:strVal val="#ppt_y"/>
                                          </p:val>
                                        </p:tav>
                                      </p:tavLst>
                                    </p:anim>
                                  </p:childTnLst>
                                </p:cTn>
                              </p:par>
                            </p:childTnLst>
                          </p:cTn>
                        </p:par>
                        <p:par>
                          <p:cTn id="39" fill="hold">
                            <p:stCondLst>
                              <p:cond delay="4750"/>
                            </p:stCondLst>
                            <p:childTnLst>
                              <p:par>
                                <p:cTn id="40" presetID="2" presetClass="entr" presetSubtype="8" fill="hold" grpId="0" nodeType="afterEffect">
                                  <p:stCondLst>
                                    <p:cond delay="0"/>
                                  </p:stCondLst>
                                  <p:childTnLst>
                                    <p:set>
                                      <p:cBhvr>
                                        <p:cTn id="41" dur="1" fill="hold">
                                          <p:stCondLst>
                                            <p:cond delay="0"/>
                                          </p:stCondLst>
                                        </p:cTn>
                                        <p:tgtEl>
                                          <p:spTgt spid="12">
                                            <p:graphicEl>
                                              <a:dgm id="{9ABA3D6E-65D8-49C4-AABD-F1758CEAA15B}"/>
                                            </p:graphicEl>
                                          </p:spTgt>
                                        </p:tgtEl>
                                        <p:attrNameLst>
                                          <p:attrName>style.visibility</p:attrName>
                                        </p:attrNameLst>
                                      </p:cBhvr>
                                      <p:to>
                                        <p:strVal val="visible"/>
                                      </p:to>
                                    </p:set>
                                    <p:anim calcmode="lin" valueType="num">
                                      <p:cBhvr additive="base">
                                        <p:cTn id="42" dur="500" fill="hold"/>
                                        <p:tgtEl>
                                          <p:spTgt spid="12">
                                            <p:graphicEl>
                                              <a:dgm id="{9ABA3D6E-65D8-49C4-AABD-F1758CEAA15B}"/>
                                            </p:graphicEl>
                                          </p:spTgt>
                                        </p:tgtEl>
                                        <p:attrNameLst>
                                          <p:attrName>ppt_x</p:attrName>
                                        </p:attrNameLst>
                                      </p:cBhvr>
                                      <p:tavLst>
                                        <p:tav tm="0">
                                          <p:val>
                                            <p:strVal val="0-#ppt_w/2"/>
                                          </p:val>
                                        </p:tav>
                                        <p:tav tm="100000">
                                          <p:val>
                                            <p:strVal val="#ppt_x"/>
                                          </p:val>
                                        </p:tav>
                                      </p:tavLst>
                                    </p:anim>
                                    <p:anim calcmode="lin" valueType="num">
                                      <p:cBhvr additive="base">
                                        <p:cTn id="43" dur="500" fill="hold"/>
                                        <p:tgtEl>
                                          <p:spTgt spid="12">
                                            <p:graphicEl>
                                              <a:dgm id="{9ABA3D6E-65D8-49C4-AABD-F1758CEAA15B}"/>
                                            </p:graphicEl>
                                          </p:spTgt>
                                        </p:tgtEl>
                                        <p:attrNameLst>
                                          <p:attrName>ppt_y</p:attrName>
                                        </p:attrNameLst>
                                      </p:cBhvr>
                                      <p:tavLst>
                                        <p:tav tm="0">
                                          <p:val>
                                            <p:strVal val="#ppt_y"/>
                                          </p:val>
                                        </p:tav>
                                        <p:tav tm="100000">
                                          <p:val>
                                            <p:strVal val="#ppt_y"/>
                                          </p:val>
                                        </p:tav>
                                      </p:tavLst>
                                    </p:anim>
                                  </p:childTnLst>
                                </p:cTn>
                              </p:par>
                            </p:childTnLst>
                          </p:cTn>
                        </p:par>
                        <p:par>
                          <p:cTn id="44" fill="hold">
                            <p:stCondLst>
                              <p:cond delay="5250"/>
                            </p:stCondLst>
                            <p:childTnLst>
                              <p:par>
                                <p:cTn id="45" presetID="2" presetClass="entr" presetSubtype="8" fill="hold" grpId="0" nodeType="afterEffect">
                                  <p:stCondLst>
                                    <p:cond delay="0"/>
                                  </p:stCondLst>
                                  <p:childTnLst>
                                    <p:set>
                                      <p:cBhvr>
                                        <p:cTn id="46" dur="1" fill="hold">
                                          <p:stCondLst>
                                            <p:cond delay="0"/>
                                          </p:stCondLst>
                                        </p:cTn>
                                        <p:tgtEl>
                                          <p:spTgt spid="12">
                                            <p:graphicEl>
                                              <a:dgm id="{41C79047-15CF-4FFE-BEF8-7E421503F124}"/>
                                            </p:graphicEl>
                                          </p:spTgt>
                                        </p:tgtEl>
                                        <p:attrNameLst>
                                          <p:attrName>style.visibility</p:attrName>
                                        </p:attrNameLst>
                                      </p:cBhvr>
                                      <p:to>
                                        <p:strVal val="visible"/>
                                      </p:to>
                                    </p:set>
                                    <p:anim calcmode="lin" valueType="num">
                                      <p:cBhvr additive="base">
                                        <p:cTn id="47" dur="500" fill="hold"/>
                                        <p:tgtEl>
                                          <p:spTgt spid="12">
                                            <p:graphicEl>
                                              <a:dgm id="{41C79047-15CF-4FFE-BEF8-7E421503F124}"/>
                                            </p:graphicEl>
                                          </p:spTgt>
                                        </p:tgtEl>
                                        <p:attrNameLst>
                                          <p:attrName>ppt_x</p:attrName>
                                        </p:attrNameLst>
                                      </p:cBhvr>
                                      <p:tavLst>
                                        <p:tav tm="0">
                                          <p:val>
                                            <p:strVal val="0-#ppt_w/2"/>
                                          </p:val>
                                        </p:tav>
                                        <p:tav tm="100000">
                                          <p:val>
                                            <p:strVal val="#ppt_x"/>
                                          </p:val>
                                        </p:tav>
                                      </p:tavLst>
                                    </p:anim>
                                    <p:anim calcmode="lin" valueType="num">
                                      <p:cBhvr additive="base">
                                        <p:cTn id="48" dur="500" fill="hold"/>
                                        <p:tgtEl>
                                          <p:spTgt spid="12">
                                            <p:graphicEl>
                                              <a:dgm id="{41C79047-15CF-4FFE-BEF8-7E421503F124}"/>
                                            </p:graphicEl>
                                          </p:spTgt>
                                        </p:tgtEl>
                                        <p:attrNameLst>
                                          <p:attrName>ppt_y</p:attrName>
                                        </p:attrNameLst>
                                      </p:cBhvr>
                                      <p:tavLst>
                                        <p:tav tm="0">
                                          <p:val>
                                            <p:strVal val="#ppt_y"/>
                                          </p:val>
                                        </p:tav>
                                        <p:tav tm="100000">
                                          <p:val>
                                            <p:strVal val="#ppt_y"/>
                                          </p:val>
                                        </p:tav>
                                      </p:tavLst>
                                    </p:anim>
                                  </p:childTnLst>
                                </p:cTn>
                              </p:par>
                            </p:childTnLst>
                          </p:cTn>
                        </p:par>
                        <p:par>
                          <p:cTn id="49" fill="hold">
                            <p:stCondLst>
                              <p:cond delay="5750"/>
                            </p:stCondLst>
                            <p:childTnLst>
                              <p:par>
                                <p:cTn id="50" presetID="2" presetClass="entr" presetSubtype="8" fill="hold" grpId="0" nodeType="afterEffect">
                                  <p:stCondLst>
                                    <p:cond delay="0"/>
                                  </p:stCondLst>
                                  <p:childTnLst>
                                    <p:set>
                                      <p:cBhvr>
                                        <p:cTn id="51" dur="1" fill="hold">
                                          <p:stCondLst>
                                            <p:cond delay="0"/>
                                          </p:stCondLst>
                                        </p:cTn>
                                        <p:tgtEl>
                                          <p:spTgt spid="12">
                                            <p:graphicEl>
                                              <a:dgm id="{62574373-2E21-446F-959B-D8FA026EBE7F}"/>
                                            </p:graphicEl>
                                          </p:spTgt>
                                        </p:tgtEl>
                                        <p:attrNameLst>
                                          <p:attrName>style.visibility</p:attrName>
                                        </p:attrNameLst>
                                      </p:cBhvr>
                                      <p:to>
                                        <p:strVal val="visible"/>
                                      </p:to>
                                    </p:set>
                                    <p:anim calcmode="lin" valueType="num">
                                      <p:cBhvr additive="base">
                                        <p:cTn id="52" dur="500" fill="hold"/>
                                        <p:tgtEl>
                                          <p:spTgt spid="12">
                                            <p:graphicEl>
                                              <a:dgm id="{62574373-2E21-446F-959B-D8FA026EBE7F}"/>
                                            </p:graphicEl>
                                          </p:spTgt>
                                        </p:tgtEl>
                                        <p:attrNameLst>
                                          <p:attrName>ppt_x</p:attrName>
                                        </p:attrNameLst>
                                      </p:cBhvr>
                                      <p:tavLst>
                                        <p:tav tm="0">
                                          <p:val>
                                            <p:strVal val="0-#ppt_w/2"/>
                                          </p:val>
                                        </p:tav>
                                        <p:tav tm="100000">
                                          <p:val>
                                            <p:strVal val="#ppt_x"/>
                                          </p:val>
                                        </p:tav>
                                      </p:tavLst>
                                    </p:anim>
                                    <p:anim calcmode="lin" valueType="num">
                                      <p:cBhvr additive="base">
                                        <p:cTn id="53" dur="500" fill="hold"/>
                                        <p:tgtEl>
                                          <p:spTgt spid="12">
                                            <p:graphicEl>
                                              <a:dgm id="{62574373-2E21-446F-959B-D8FA026EBE7F}"/>
                                            </p:graphic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2" grpId="0">
        <p:bldSub>
          <a:bldDgm bld="one"/>
        </p:bldSub>
      </p:bldGraphic>
      <p:bldP spid="20" grpId="0" animBg="1"/>
      <p:bldP spid="22"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15" name="Rectangle 14"/>
          <p:cNvSpPr/>
          <p:nvPr/>
        </p:nvSpPr>
        <p:spPr>
          <a:xfrm>
            <a:off x="2015231" y="131567"/>
            <a:ext cx="7128769" cy="921588"/>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lnSpc>
                <a:spcPct val="80000"/>
              </a:lnSpc>
            </a:pPr>
            <a:r>
              <a:rPr lang="es-ES" sz="2400" dirty="0">
                <a:latin typeface="Verdana" panose="020B0604030504040204" pitchFamily="34" charset="0"/>
              </a:rPr>
              <a:t>Artículo 31</a:t>
            </a:r>
          </a:p>
          <a:p>
            <a:pPr algn="r" eaLnBrk="1" hangingPunct="1">
              <a:lnSpc>
                <a:spcPct val="80000"/>
              </a:lnSpc>
              <a:buFont typeface="Arial" charset="0"/>
              <a:buNone/>
            </a:pPr>
            <a:r>
              <a:rPr lang="es-ES" sz="2400" dirty="0">
                <a:latin typeface="Verdana" panose="020B0604030504040204" pitchFamily="34" charset="0"/>
              </a:rPr>
              <a:t>Asistencia mutua en relación con </a:t>
            </a:r>
          </a:p>
          <a:p>
            <a:pPr algn="r" eaLnBrk="1" hangingPunct="1">
              <a:lnSpc>
                <a:spcPct val="80000"/>
              </a:lnSpc>
              <a:buFont typeface="Arial" charset="0"/>
              <a:buNone/>
            </a:pPr>
            <a:r>
              <a:rPr lang="es-ES" sz="2400" dirty="0">
                <a:latin typeface="Verdana" panose="020B0604030504040204" pitchFamily="34" charset="0"/>
              </a:rPr>
              <a:t>el acceso a datos almacenados</a:t>
            </a:r>
            <a:endParaRPr lang="es-ES" altLang="sr-Latn-RS" sz="2500" dirty="0">
              <a:solidFill>
                <a:schemeClr val="bg1"/>
              </a:solidFill>
              <a:latin typeface="Verdana" panose="020B0604030504040204" pitchFamily="34" charset="0"/>
              <a:ea typeface="Verdana" panose="020B0604030504040204" pitchFamily="34" charset="0"/>
              <a:cs typeface="Times New Roman" pitchFamily="18" charset="0"/>
            </a:endParaRPr>
          </a:p>
        </p:txBody>
      </p:sp>
      <p:sp>
        <p:nvSpPr>
          <p:cNvPr id="7" name="Rectangle 6">
            <a:extLst>
              <a:ext uri="{FF2B5EF4-FFF2-40B4-BE49-F238E27FC236}">
                <a16:creationId xmlns:a16="http://schemas.microsoft.com/office/drawing/2014/main" id="{1FCE5F71-B62F-4840-AD46-7690CB1F70D4}"/>
              </a:ext>
            </a:extLst>
          </p:cNvPr>
          <p:cNvSpPr/>
          <p:nvPr/>
        </p:nvSpPr>
        <p:spPr>
          <a:xfrm>
            <a:off x="88522" y="1484627"/>
            <a:ext cx="4572000" cy="4478149"/>
          </a:xfrm>
          <a:prstGeom prst="rect">
            <a:avLst/>
          </a:prstGeom>
        </p:spPr>
        <p:txBody>
          <a:bodyPr>
            <a:spAutoFit/>
          </a:bodyPr>
          <a:lstStyle/>
          <a:p>
            <a:pPr marL="514350" indent="-514350" algn="just">
              <a:lnSpc>
                <a:spcPct val="90000"/>
              </a:lnSpc>
              <a:spcBef>
                <a:spcPts val="600"/>
              </a:spcBef>
              <a:spcAft>
                <a:spcPts val="1200"/>
              </a:spcAft>
              <a:buFont typeface="+mj-lt"/>
              <a:buAutoNum type="arabicPeriod"/>
            </a:pPr>
            <a:r>
              <a:rPr lang="es-ES" sz="2000" dirty="0"/>
              <a:t>Una Parte podrá </a:t>
            </a:r>
            <a:r>
              <a:rPr lang="es-ES" sz="2000" b="1" dirty="0"/>
              <a:t>solicitar a otra Parte el registro o el acceso de un modo similar, la confiscación o la obtención de un modo similar</a:t>
            </a:r>
            <a:r>
              <a:rPr lang="es-ES" sz="2000" dirty="0"/>
              <a:t> o la </a:t>
            </a:r>
            <a:r>
              <a:rPr lang="es-ES" sz="2000" b="1" dirty="0"/>
              <a:t>revelación de datos almacenados por medio de un sistema informático</a:t>
            </a:r>
            <a:r>
              <a:rPr lang="es-ES" sz="2000" dirty="0"/>
              <a:t> que se encuentre en el territorio de esa otra Parte, </a:t>
            </a:r>
            <a:r>
              <a:rPr lang="es-ES" sz="2000" b="1" dirty="0"/>
              <a:t>incluidos los datos conservados de conformidad con el artículo 29</a:t>
            </a:r>
            <a:r>
              <a:rPr lang="es-ES" sz="2000" dirty="0"/>
              <a:t>.</a:t>
            </a:r>
          </a:p>
          <a:p>
            <a:pPr marL="514350" indent="-514350" algn="just">
              <a:lnSpc>
                <a:spcPct val="90000"/>
              </a:lnSpc>
              <a:spcBef>
                <a:spcPts val="600"/>
              </a:spcBef>
              <a:spcAft>
                <a:spcPts val="1200"/>
              </a:spcAft>
              <a:buFont typeface="+mj-lt"/>
              <a:buAutoNum type="arabicPeriod"/>
            </a:pPr>
            <a:r>
              <a:rPr lang="es-ES" b="1"/>
              <a:t>La Parte requerida responderá</a:t>
            </a:r>
            <a:r>
              <a:rPr lang="es-ES"/>
              <a:t> a la solicitud </a:t>
            </a:r>
            <a:r>
              <a:rPr lang="es-ES" b="1"/>
              <a:t>aplicando</a:t>
            </a:r>
            <a:r>
              <a:rPr lang="es-ES"/>
              <a:t> los instrumentos internacionales, acuerdos y legislación </a:t>
            </a:r>
            <a:r>
              <a:rPr lang="es-ES" b="1"/>
              <a:t>mencionados en el artículo 23</a:t>
            </a:r>
            <a:r>
              <a:rPr lang="es-ES"/>
              <a:t>, así como de conformidad con las disposiciones pertinentes del presente Capítulo</a:t>
            </a:r>
            <a:r>
              <a:rPr lang="es-ES" sz="2000" dirty="0"/>
              <a:t>.</a:t>
            </a:r>
          </a:p>
        </p:txBody>
      </p:sp>
      <p:sp>
        <p:nvSpPr>
          <p:cNvPr id="8" name="Rectangle 7">
            <a:extLst>
              <a:ext uri="{FF2B5EF4-FFF2-40B4-BE49-F238E27FC236}">
                <a16:creationId xmlns:a16="http://schemas.microsoft.com/office/drawing/2014/main" id="{75EA984C-4557-6749-8B7A-6861B895A10D}"/>
              </a:ext>
            </a:extLst>
          </p:cNvPr>
          <p:cNvSpPr/>
          <p:nvPr/>
        </p:nvSpPr>
        <p:spPr>
          <a:xfrm>
            <a:off x="4966791" y="2754206"/>
            <a:ext cx="3810657" cy="1569660"/>
          </a:xfrm>
          <a:prstGeom prst="rect">
            <a:avLst/>
          </a:prstGeom>
        </p:spPr>
        <p:txBody>
          <a:bodyPr wrap="square">
            <a:spAutoFit/>
          </a:bodyPr>
          <a:lstStyle/>
          <a:p>
            <a:pPr marL="342900" indent="-342900" algn="just">
              <a:buFont typeface="Arial" panose="020B0604020202020204" pitchFamily="34" charset="0"/>
              <a:buChar char="•"/>
            </a:pPr>
            <a:r>
              <a:rPr lang="es-ES" sz="2400" b="1" dirty="0">
                <a:solidFill>
                  <a:srgbClr val="C00000"/>
                </a:solidFill>
              </a:rPr>
              <a:t>La confiscación o la obtención de un modo similar o la revelación de datos almacenados en el territorio del país requerido</a:t>
            </a:r>
          </a:p>
        </p:txBody>
      </p:sp>
      <p:sp>
        <p:nvSpPr>
          <p:cNvPr id="12" name="Slide Number Placeholder 1">
            <a:extLst>
              <a:ext uri="{FF2B5EF4-FFF2-40B4-BE49-F238E27FC236}">
                <a16:creationId xmlns:a16="http://schemas.microsoft.com/office/drawing/2014/main" id="{C6E754D6-304D-4D3F-9A84-1D72FC80496A}"/>
              </a:ext>
            </a:extLst>
          </p:cNvPr>
          <p:cNvSpPr>
            <a:spLocks noGrp="1"/>
          </p:cNvSpPr>
          <p:nvPr>
            <p:ph type="sldNum" sz="quarter" idx="12"/>
          </p:nvPr>
        </p:nvSpPr>
        <p:spPr>
          <a:xfrm>
            <a:off x="7010400" y="6583365"/>
            <a:ext cx="2133600" cy="274635"/>
          </a:xfrm>
        </p:spPr>
        <p:txBody>
          <a:bodyPr/>
          <a:lstStyle/>
          <a:p>
            <a:fld id="{B517EF97-6CC0-48A9-BC0E-433EC7B55211}" type="slidenum">
              <a:rPr lang="en-GB" smtClean="0"/>
              <a:pPr/>
              <a:t>46</a:t>
            </a:fld>
            <a:endParaRPr lang="es-ES" dirty="0"/>
          </a:p>
        </p:txBody>
      </p:sp>
    </p:spTree>
    <p:extLst>
      <p:ext uri="{BB962C8B-B14F-4D97-AF65-F5344CB8AC3E}">
        <p14:creationId xmlns:p14="http://schemas.microsoft.com/office/powerpoint/2010/main" val="97471620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7" name="Rectangle 6">
            <a:extLst>
              <a:ext uri="{FF2B5EF4-FFF2-40B4-BE49-F238E27FC236}">
                <a16:creationId xmlns:a16="http://schemas.microsoft.com/office/drawing/2014/main" id="{1FCE5F71-B62F-4840-AD46-7690CB1F70D4}"/>
              </a:ext>
            </a:extLst>
          </p:cNvPr>
          <p:cNvSpPr/>
          <p:nvPr/>
        </p:nvSpPr>
        <p:spPr>
          <a:xfrm>
            <a:off x="267198" y="1701609"/>
            <a:ext cx="4483478" cy="3462486"/>
          </a:xfrm>
          <a:prstGeom prst="rect">
            <a:avLst/>
          </a:prstGeom>
        </p:spPr>
        <p:txBody>
          <a:bodyPr wrap="square">
            <a:spAutoFit/>
          </a:bodyPr>
          <a:lstStyle/>
          <a:p>
            <a:pPr marL="514350" indent="-514350" algn="just">
              <a:lnSpc>
                <a:spcPct val="90000"/>
              </a:lnSpc>
              <a:spcBef>
                <a:spcPts val="600"/>
              </a:spcBef>
              <a:spcAft>
                <a:spcPts val="1200"/>
              </a:spcAft>
              <a:buFont typeface="+mj-lt"/>
              <a:buAutoNum type="arabicPeriod" startAt="3"/>
            </a:pPr>
            <a:r>
              <a:rPr lang="es-ES" sz="2100" dirty="0"/>
              <a:t>La solicitud deberá responderse </a:t>
            </a:r>
            <a:r>
              <a:rPr lang="es-ES" sz="2100" b="1" dirty="0"/>
              <a:t>lo más rápidamente posible</a:t>
            </a:r>
            <a:r>
              <a:rPr lang="es-ES" sz="2100" dirty="0"/>
              <a:t> en los siguientes casos:</a:t>
            </a:r>
          </a:p>
          <a:p>
            <a:pPr marL="914400" lvl="1" indent="-514350" algn="just">
              <a:lnSpc>
                <a:spcPct val="90000"/>
              </a:lnSpc>
              <a:spcBef>
                <a:spcPts val="600"/>
              </a:spcBef>
              <a:spcAft>
                <a:spcPts val="1200"/>
              </a:spcAft>
              <a:buFont typeface="+mj-lt"/>
              <a:buAutoNum type="alphaLcParenR"/>
            </a:pPr>
            <a:r>
              <a:rPr lang="es-ES" sz="2100" dirty="0"/>
              <a:t>cuando existan motivos para creer que los </a:t>
            </a:r>
            <a:r>
              <a:rPr lang="es-ES" sz="2100" b="1" dirty="0"/>
              <a:t>datos pertinentes están particularmente expuestos al riesgo de pérdida o de modificación</a:t>
            </a:r>
            <a:r>
              <a:rPr lang="es-ES" sz="2100" dirty="0"/>
              <a:t>; o</a:t>
            </a:r>
          </a:p>
          <a:p>
            <a:pPr marL="914400" lvl="1" indent="-514350" algn="just">
              <a:lnSpc>
                <a:spcPct val="90000"/>
              </a:lnSpc>
              <a:spcBef>
                <a:spcPts val="600"/>
              </a:spcBef>
              <a:spcAft>
                <a:spcPts val="1200"/>
              </a:spcAft>
              <a:buFont typeface="+mj-lt"/>
              <a:buAutoNum type="alphaLcParenR"/>
            </a:pPr>
            <a:r>
              <a:rPr lang="es-ES" sz="2100" dirty="0"/>
              <a:t>cuando los instrumentos, acuerdos o legislación mencionados en el párrafo 2 </a:t>
            </a:r>
            <a:r>
              <a:rPr lang="es-ES" sz="2100" b="1" dirty="0"/>
              <a:t>prevean una cooperación rápida</a:t>
            </a:r>
            <a:r>
              <a:rPr lang="es-ES" sz="2100" dirty="0"/>
              <a:t>.</a:t>
            </a:r>
          </a:p>
        </p:txBody>
      </p:sp>
      <p:sp>
        <p:nvSpPr>
          <p:cNvPr id="8" name="Rectangle 7">
            <a:extLst>
              <a:ext uri="{FF2B5EF4-FFF2-40B4-BE49-F238E27FC236}">
                <a16:creationId xmlns:a16="http://schemas.microsoft.com/office/drawing/2014/main" id="{C2855476-780D-8842-BD78-A52AE62AA4ED}"/>
              </a:ext>
            </a:extLst>
          </p:cNvPr>
          <p:cNvSpPr/>
          <p:nvPr/>
        </p:nvSpPr>
        <p:spPr>
          <a:xfrm>
            <a:off x="5280207" y="3123537"/>
            <a:ext cx="3504503" cy="1200329"/>
          </a:xfrm>
          <a:prstGeom prst="rect">
            <a:avLst/>
          </a:prstGeom>
        </p:spPr>
        <p:txBody>
          <a:bodyPr wrap="square">
            <a:spAutoFit/>
          </a:bodyPr>
          <a:lstStyle/>
          <a:p>
            <a:pPr marL="342900" indent="-342900" algn="just">
              <a:buFont typeface="Arial" panose="020B0604020202020204" pitchFamily="34" charset="0"/>
              <a:buChar char="•"/>
            </a:pPr>
            <a:r>
              <a:rPr lang="es-ES" sz="2400" b="1" dirty="0">
                <a:solidFill>
                  <a:srgbClr val="C00000"/>
                </a:solidFill>
              </a:rPr>
              <a:t>Motivos para responder lo más rápidamente posible/razones justificativas</a:t>
            </a:r>
            <a:endParaRPr lang="es-ES" sz="2400" dirty="0">
              <a:solidFill>
                <a:srgbClr val="C00000"/>
              </a:solidFill>
            </a:endParaRPr>
          </a:p>
        </p:txBody>
      </p:sp>
      <p:sp>
        <p:nvSpPr>
          <p:cNvPr id="16" name="Slide Number Placeholder 1">
            <a:extLst>
              <a:ext uri="{FF2B5EF4-FFF2-40B4-BE49-F238E27FC236}">
                <a16:creationId xmlns:a16="http://schemas.microsoft.com/office/drawing/2014/main" id="{278C48E4-8CE3-411C-80FB-366B0893DA54}"/>
              </a:ext>
            </a:extLst>
          </p:cNvPr>
          <p:cNvSpPr>
            <a:spLocks noGrp="1"/>
          </p:cNvSpPr>
          <p:nvPr>
            <p:ph type="sldNum" sz="quarter" idx="12"/>
          </p:nvPr>
        </p:nvSpPr>
        <p:spPr>
          <a:xfrm>
            <a:off x="7010400" y="6583365"/>
            <a:ext cx="2133600" cy="274635"/>
          </a:xfrm>
        </p:spPr>
        <p:txBody>
          <a:bodyPr/>
          <a:lstStyle/>
          <a:p>
            <a:fld id="{B517EF97-6CC0-48A9-BC0E-433EC7B55211}" type="slidenum">
              <a:rPr lang="en-GB" smtClean="0"/>
              <a:pPr/>
              <a:t>47</a:t>
            </a:fld>
            <a:endParaRPr lang="es-ES" dirty="0"/>
          </a:p>
        </p:txBody>
      </p:sp>
      <p:sp>
        <p:nvSpPr>
          <p:cNvPr id="19" name="Rectangle 18">
            <a:extLst>
              <a:ext uri="{FF2B5EF4-FFF2-40B4-BE49-F238E27FC236}">
                <a16:creationId xmlns:a16="http://schemas.microsoft.com/office/drawing/2014/main" id="{4FC175AC-F8F2-4F7F-870B-50F44E9F301B}"/>
              </a:ext>
            </a:extLst>
          </p:cNvPr>
          <p:cNvSpPr/>
          <p:nvPr/>
        </p:nvSpPr>
        <p:spPr>
          <a:xfrm>
            <a:off x="2015231" y="131567"/>
            <a:ext cx="7128769" cy="921588"/>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lnSpc>
                <a:spcPct val="80000"/>
              </a:lnSpc>
            </a:pPr>
            <a:r>
              <a:rPr lang="es-ES" sz="2400" dirty="0">
                <a:latin typeface="Verdana" panose="020B0604030504040204" pitchFamily="34" charset="0"/>
              </a:rPr>
              <a:t>Artículo 31</a:t>
            </a:r>
          </a:p>
          <a:p>
            <a:pPr algn="r" eaLnBrk="1" hangingPunct="1">
              <a:lnSpc>
                <a:spcPct val="80000"/>
              </a:lnSpc>
              <a:buFont typeface="Arial" charset="0"/>
              <a:buNone/>
            </a:pPr>
            <a:r>
              <a:rPr lang="es-ES" sz="2400" dirty="0">
                <a:latin typeface="Verdana" panose="020B0604030504040204" pitchFamily="34" charset="0"/>
              </a:rPr>
              <a:t>Asistencia mutua en relación con </a:t>
            </a:r>
          </a:p>
          <a:p>
            <a:pPr algn="r" eaLnBrk="1" hangingPunct="1">
              <a:lnSpc>
                <a:spcPct val="80000"/>
              </a:lnSpc>
              <a:buFont typeface="Arial" charset="0"/>
              <a:buNone/>
            </a:pPr>
            <a:r>
              <a:rPr lang="es-ES" sz="2400" dirty="0">
                <a:latin typeface="Verdana" panose="020B0604030504040204" pitchFamily="34" charset="0"/>
              </a:rPr>
              <a:t>el acceso a datos almacenados</a:t>
            </a:r>
            <a:endParaRPr lang="es-ES" altLang="sr-Latn-RS" sz="2500" dirty="0">
              <a:solidFill>
                <a:schemeClr val="bg1"/>
              </a:solidFill>
              <a:latin typeface="Verdana" panose="020B0604030504040204" pitchFamily="34" charset="0"/>
              <a:ea typeface="Verdana" panose="020B0604030504040204" pitchFamily="34" charset="0"/>
              <a:cs typeface="Times New Roman" pitchFamily="18" charset="0"/>
            </a:endParaRPr>
          </a:p>
        </p:txBody>
      </p:sp>
    </p:spTree>
    <p:extLst>
      <p:ext uri="{BB962C8B-B14F-4D97-AF65-F5344CB8AC3E}">
        <p14:creationId xmlns:p14="http://schemas.microsoft.com/office/powerpoint/2010/main" val="59032847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pic>
        <p:nvPicPr>
          <p:cNvPr id="6" name="Picture 5" descr="Graphical user interface, website&#10;&#10;Description automatically generated">
            <a:extLst>
              <a:ext uri="{FF2B5EF4-FFF2-40B4-BE49-F238E27FC236}">
                <a16:creationId xmlns:a16="http://schemas.microsoft.com/office/drawing/2014/main" id="{3F080D95-2FA2-443C-A93B-6E9A6A5656BD}"/>
              </a:ext>
            </a:extLst>
          </p:cNvPr>
          <p:cNvPicPr>
            <a:picLocks noChangeAspect="1"/>
          </p:cNvPicPr>
          <p:nvPr/>
        </p:nvPicPr>
        <p:blipFill>
          <a:blip r:embed="rId3"/>
          <a:stretch>
            <a:fillRect/>
          </a:stretch>
        </p:blipFill>
        <p:spPr>
          <a:xfrm>
            <a:off x="1924726" y="1065060"/>
            <a:ext cx="5584679" cy="5370600"/>
          </a:xfrm>
          <a:prstGeom prst="rect">
            <a:avLst/>
          </a:prstGeom>
        </p:spPr>
      </p:pic>
      <p:sp>
        <p:nvSpPr>
          <p:cNvPr id="12" name="Slide Number Placeholder 1">
            <a:extLst>
              <a:ext uri="{FF2B5EF4-FFF2-40B4-BE49-F238E27FC236}">
                <a16:creationId xmlns:a16="http://schemas.microsoft.com/office/drawing/2014/main" id="{230CD6B2-FA85-4946-ACCC-FB179A1B43A7}"/>
              </a:ext>
            </a:extLst>
          </p:cNvPr>
          <p:cNvSpPr>
            <a:spLocks noGrp="1"/>
          </p:cNvSpPr>
          <p:nvPr>
            <p:ph type="sldNum" sz="quarter" idx="12"/>
          </p:nvPr>
        </p:nvSpPr>
        <p:spPr>
          <a:xfrm>
            <a:off x="7010400" y="6583365"/>
            <a:ext cx="2133600" cy="274635"/>
          </a:xfrm>
        </p:spPr>
        <p:txBody>
          <a:bodyPr/>
          <a:lstStyle/>
          <a:p>
            <a:fld id="{B517EF97-6CC0-48A9-BC0E-433EC7B55211}" type="slidenum">
              <a:rPr lang="en-GB" smtClean="0"/>
              <a:pPr/>
              <a:t>48</a:t>
            </a:fld>
            <a:endParaRPr lang="es-ES" dirty="0"/>
          </a:p>
        </p:txBody>
      </p:sp>
      <p:sp>
        <p:nvSpPr>
          <p:cNvPr id="16" name="Rectangle 15">
            <a:extLst>
              <a:ext uri="{FF2B5EF4-FFF2-40B4-BE49-F238E27FC236}">
                <a16:creationId xmlns:a16="http://schemas.microsoft.com/office/drawing/2014/main" id="{4742B1EE-79F9-464F-AC73-9249268B1D64}"/>
              </a:ext>
            </a:extLst>
          </p:cNvPr>
          <p:cNvSpPr/>
          <p:nvPr/>
        </p:nvSpPr>
        <p:spPr>
          <a:xfrm>
            <a:off x="2015231" y="131567"/>
            <a:ext cx="7128769" cy="921588"/>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lnSpc>
                <a:spcPct val="80000"/>
              </a:lnSpc>
            </a:pPr>
            <a:r>
              <a:rPr lang="es-ES" sz="2400" dirty="0">
                <a:latin typeface="Verdana" panose="020B0604030504040204" pitchFamily="34" charset="0"/>
              </a:rPr>
              <a:t>Artículo 31</a:t>
            </a:r>
          </a:p>
          <a:p>
            <a:pPr algn="r" eaLnBrk="1" hangingPunct="1">
              <a:lnSpc>
                <a:spcPct val="80000"/>
              </a:lnSpc>
              <a:buFont typeface="Arial" charset="0"/>
              <a:buNone/>
            </a:pPr>
            <a:r>
              <a:rPr lang="es-ES" sz="2400" dirty="0">
                <a:latin typeface="Verdana" panose="020B0604030504040204" pitchFamily="34" charset="0"/>
              </a:rPr>
              <a:t>Asistencia mutua en relación con </a:t>
            </a:r>
          </a:p>
          <a:p>
            <a:pPr algn="r" eaLnBrk="1" hangingPunct="1">
              <a:lnSpc>
                <a:spcPct val="80000"/>
              </a:lnSpc>
              <a:buFont typeface="Arial" charset="0"/>
              <a:buNone/>
            </a:pPr>
            <a:r>
              <a:rPr lang="es-ES" sz="2400" dirty="0">
                <a:latin typeface="Verdana" panose="020B0604030504040204" pitchFamily="34" charset="0"/>
              </a:rPr>
              <a:t>el acceso a datos almacenados</a:t>
            </a:r>
            <a:endParaRPr lang="es-ES" altLang="sr-Latn-RS" sz="2500" dirty="0">
              <a:solidFill>
                <a:schemeClr val="bg1"/>
              </a:solidFill>
              <a:latin typeface="Verdana" panose="020B0604030504040204" pitchFamily="34" charset="0"/>
              <a:ea typeface="Verdana" panose="020B0604030504040204" pitchFamily="34" charset="0"/>
              <a:cs typeface="Times New Roman" pitchFamily="18" charset="0"/>
            </a:endParaRPr>
          </a:p>
        </p:txBody>
      </p:sp>
    </p:spTree>
    <p:extLst>
      <p:ext uri="{BB962C8B-B14F-4D97-AF65-F5344CB8AC3E}">
        <p14:creationId xmlns:p14="http://schemas.microsoft.com/office/powerpoint/2010/main" val="22870732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ssolve">
                                      <p:cBhvr>
                                        <p:cTn id="7" dur="75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15" name="Rectangle 14"/>
          <p:cNvSpPr/>
          <p:nvPr/>
        </p:nvSpPr>
        <p:spPr>
          <a:xfrm>
            <a:off x="1330960" y="102999"/>
            <a:ext cx="7813040" cy="852041"/>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lnSpc>
                <a:spcPct val="80000"/>
              </a:lnSpc>
            </a:pPr>
            <a:r>
              <a:rPr lang="es-ES" sz="2000" dirty="0">
                <a:latin typeface="Verdana" panose="020B0604030504040204" pitchFamily="34" charset="0"/>
              </a:rPr>
              <a:t>Artículo 32</a:t>
            </a:r>
          </a:p>
          <a:p>
            <a:pPr algn="r" eaLnBrk="1" hangingPunct="1">
              <a:lnSpc>
                <a:spcPct val="80000"/>
              </a:lnSpc>
              <a:buFont typeface="Arial" charset="0"/>
              <a:buNone/>
            </a:pPr>
            <a:r>
              <a:rPr lang="es-ES" sz="2000" dirty="0">
                <a:latin typeface="Verdana" panose="020B0604030504040204" pitchFamily="34" charset="0"/>
              </a:rPr>
              <a:t>Acceso transfronterizo a datos almacenados,</a:t>
            </a:r>
          </a:p>
          <a:p>
            <a:pPr algn="r" eaLnBrk="1" hangingPunct="1">
              <a:lnSpc>
                <a:spcPct val="80000"/>
              </a:lnSpc>
              <a:buFont typeface="Arial" charset="0"/>
              <a:buNone/>
            </a:pPr>
            <a:r>
              <a:rPr lang="es-ES" sz="2000" dirty="0">
                <a:latin typeface="Verdana" panose="020B0604030504040204" pitchFamily="34" charset="0"/>
              </a:rPr>
              <a:t> con consentimiento o cuando sean accesibles al público</a:t>
            </a:r>
            <a:endParaRPr lang="es-ES" altLang="sr-Latn-RS" sz="2000" dirty="0">
              <a:solidFill>
                <a:schemeClr val="bg1"/>
              </a:solidFill>
              <a:latin typeface="Verdana" panose="020B0604030504040204" pitchFamily="34" charset="0"/>
              <a:ea typeface="Verdana" panose="020B0604030504040204" pitchFamily="34" charset="0"/>
              <a:cs typeface="Times New Roman" pitchFamily="18" charset="0"/>
            </a:endParaRPr>
          </a:p>
        </p:txBody>
      </p:sp>
      <p:sp>
        <p:nvSpPr>
          <p:cNvPr id="7" name="Rectangle 6">
            <a:extLst>
              <a:ext uri="{FF2B5EF4-FFF2-40B4-BE49-F238E27FC236}">
                <a16:creationId xmlns:a16="http://schemas.microsoft.com/office/drawing/2014/main" id="{1FCE5F71-B62F-4840-AD46-7690CB1F70D4}"/>
              </a:ext>
            </a:extLst>
          </p:cNvPr>
          <p:cNvSpPr/>
          <p:nvPr/>
        </p:nvSpPr>
        <p:spPr>
          <a:xfrm>
            <a:off x="121544" y="1127585"/>
            <a:ext cx="4572000" cy="5170646"/>
          </a:xfrm>
          <a:prstGeom prst="rect">
            <a:avLst/>
          </a:prstGeom>
        </p:spPr>
        <p:txBody>
          <a:bodyPr>
            <a:spAutoFit/>
          </a:bodyPr>
          <a:lstStyle/>
          <a:p>
            <a:pPr marL="0" indent="0" algn="just">
              <a:spcBef>
                <a:spcPts val="600"/>
              </a:spcBef>
              <a:spcAft>
                <a:spcPts val="1200"/>
              </a:spcAft>
              <a:buFont typeface="Arial" pitchFamily="34" charset="0"/>
              <a:buNone/>
            </a:pPr>
            <a:r>
              <a:rPr lang="es-ES" sz="2000" dirty="0"/>
              <a:t>Una Parte podrá, sin autorización de otra:</a:t>
            </a:r>
          </a:p>
          <a:p>
            <a:pPr marL="514350" indent="-514350" algn="just">
              <a:spcBef>
                <a:spcPts val="600"/>
              </a:spcBef>
              <a:spcAft>
                <a:spcPts val="1200"/>
              </a:spcAft>
              <a:buFont typeface="+mj-lt"/>
              <a:buAutoNum type="alphaLcParenR"/>
            </a:pPr>
            <a:r>
              <a:rPr lang="es-ES" sz="2000" dirty="0"/>
              <a:t>tener acceso a datos informáticos </a:t>
            </a:r>
            <a:r>
              <a:rPr lang="es-ES" sz="2000" b="1" dirty="0"/>
              <a:t>almacenados accesibles al público (código abierto)</a:t>
            </a:r>
            <a:r>
              <a:rPr lang="es-ES" sz="2000" dirty="0"/>
              <a:t>, independientemente de la ubicación geográfica de los mismos; o</a:t>
            </a:r>
          </a:p>
          <a:p>
            <a:pPr marL="514350" indent="-514350" algn="just">
              <a:spcBef>
                <a:spcPts val="600"/>
              </a:spcBef>
              <a:spcAft>
                <a:spcPts val="1200"/>
              </a:spcAft>
              <a:buFont typeface="+mj-lt"/>
              <a:buAutoNum type="alphaLcParenR"/>
            </a:pPr>
            <a:r>
              <a:rPr lang="es-ES"/>
              <a:t>tener acceso a </a:t>
            </a:r>
            <a:r>
              <a:rPr lang="es-ES" b="1"/>
              <a:t>datos informáticos almacenados en otro Estado</a:t>
            </a:r>
            <a:r>
              <a:rPr lang="es-ES"/>
              <a:t>, o recibirlos, a través de un sistema informático situado en su territorio, </a:t>
            </a:r>
            <a:r>
              <a:rPr lang="es-ES" b="1"/>
              <a:t>si dicha Parte obtiene el consentimiento lícito y voluntario de la persona legalmente autorizada a revelárselos</a:t>
            </a:r>
            <a:r>
              <a:rPr lang="es-ES"/>
              <a:t> por medio de ese sistema informático</a:t>
            </a:r>
            <a:r>
              <a:rPr lang="es-ES" sz="2000" dirty="0"/>
              <a:t>.</a:t>
            </a:r>
          </a:p>
        </p:txBody>
      </p:sp>
      <p:sp>
        <p:nvSpPr>
          <p:cNvPr id="5" name="Rectangle 4">
            <a:extLst>
              <a:ext uri="{FF2B5EF4-FFF2-40B4-BE49-F238E27FC236}">
                <a16:creationId xmlns:a16="http://schemas.microsoft.com/office/drawing/2014/main" id="{D65B5068-EBF2-A746-B53D-FD039A4974B8}"/>
              </a:ext>
            </a:extLst>
          </p:cNvPr>
          <p:cNvSpPr/>
          <p:nvPr/>
        </p:nvSpPr>
        <p:spPr>
          <a:xfrm>
            <a:off x="5132739" y="2928078"/>
            <a:ext cx="3889717" cy="1569660"/>
          </a:xfrm>
          <a:prstGeom prst="rect">
            <a:avLst/>
          </a:prstGeom>
        </p:spPr>
        <p:txBody>
          <a:bodyPr wrap="square">
            <a:spAutoFit/>
          </a:bodyPr>
          <a:lstStyle/>
          <a:p>
            <a:pPr marL="342900" indent="-342900" algn="just">
              <a:buFont typeface="Arial" panose="020B0604020202020204" pitchFamily="34" charset="0"/>
              <a:buChar char="•"/>
            </a:pPr>
            <a:r>
              <a:rPr lang="es-ES" sz="2400" b="1" dirty="0">
                <a:solidFill>
                  <a:srgbClr val="C00000"/>
                </a:solidFill>
              </a:rPr>
              <a:t>Acceso transfronterizo a datos almacenados, con consentimiento o cuando sean accesibles al público</a:t>
            </a:r>
          </a:p>
        </p:txBody>
      </p:sp>
      <p:sp>
        <p:nvSpPr>
          <p:cNvPr id="12" name="Slide Number Placeholder 1">
            <a:extLst>
              <a:ext uri="{FF2B5EF4-FFF2-40B4-BE49-F238E27FC236}">
                <a16:creationId xmlns:a16="http://schemas.microsoft.com/office/drawing/2014/main" id="{1FD140C0-9E49-4497-89FE-061AC6E94AC8}"/>
              </a:ext>
            </a:extLst>
          </p:cNvPr>
          <p:cNvSpPr>
            <a:spLocks noGrp="1"/>
          </p:cNvSpPr>
          <p:nvPr>
            <p:ph type="sldNum" sz="quarter" idx="12"/>
          </p:nvPr>
        </p:nvSpPr>
        <p:spPr>
          <a:xfrm>
            <a:off x="7010400" y="6583365"/>
            <a:ext cx="2133600" cy="274635"/>
          </a:xfrm>
        </p:spPr>
        <p:txBody>
          <a:bodyPr/>
          <a:lstStyle/>
          <a:p>
            <a:fld id="{B517EF97-6CC0-48A9-BC0E-433EC7B55211}" type="slidenum">
              <a:rPr lang="en-GB" smtClean="0"/>
              <a:pPr/>
              <a:t>49</a:t>
            </a:fld>
            <a:endParaRPr lang="es-ES" dirty="0"/>
          </a:p>
        </p:txBody>
      </p:sp>
    </p:spTree>
    <p:extLst>
      <p:ext uri="{BB962C8B-B14F-4D97-AF65-F5344CB8AC3E}">
        <p14:creationId xmlns:p14="http://schemas.microsoft.com/office/powerpoint/2010/main" val="738149144"/>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pic>
        <p:nvPicPr>
          <p:cNvPr id="8" name="Picture 7" descr="Chart, sunburst chart&#10;&#10;Description automatically generated">
            <a:extLst>
              <a:ext uri="{FF2B5EF4-FFF2-40B4-BE49-F238E27FC236}">
                <a16:creationId xmlns:a16="http://schemas.microsoft.com/office/drawing/2014/main" id="{327BA04B-5558-4710-ACAA-141E26B6EF34}"/>
              </a:ext>
            </a:extLst>
          </p:cNvPr>
          <p:cNvPicPr>
            <a:picLocks noChangeAspect="1"/>
          </p:cNvPicPr>
          <p:nvPr/>
        </p:nvPicPr>
        <p:blipFill>
          <a:blip r:embed="rId3"/>
          <a:stretch>
            <a:fillRect/>
          </a:stretch>
        </p:blipFill>
        <p:spPr>
          <a:xfrm>
            <a:off x="1713186" y="1132383"/>
            <a:ext cx="5762798" cy="5422858"/>
          </a:xfrm>
          <a:prstGeom prst="rect">
            <a:avLst/>
          </a:prstGeom>
        </p:spPr>
      </p:pic>
      <p:sp>
        <p:nvSpPr>
          <p:cNvPr id="12" name="Slide Number Placeholder 1">
            <a:extLst>
              <a:ext uri="{FF2B5EF4-FFF2-40B4-BE49-F238E27FC236}">
                <a16:creationId xmlns:a16="http://schemas.microsoft.com/office/drawing/2014/main" id="{6ABEF74E-02B7-4642-B677-E1309908EAAB}"/>
              </a:ext>
            </a:extLst>
          </p:cNvPr>
          <p:cNvSpPr>
            <a:spLocks noGrp="1"/>
          </p:cNvSpPr>
          <p:nvPr>
            <p:ph type="sldNum" sz="quarter" idx="12"/>
          </p:nvPr>
        </p:nvSpPr>
        <p:spPr>
          <a:xfrm>
            <a:off x="7010400" y="6583365"/>
            <a:ext cx="2133600" cy="274635"/>
          </a:xfrm>
        </p:spPr>
        <p:txBody>
          <a:bodyPr/>
          <a:lstStyle/>
          <a:p>
            <a:fld id="{B517EF97-6CC0-48A9-BC0E-433EC7B55211}" type="slidenum">
              <a:rPr lang="en-GB" smtClean="0"/>
              <a:pPr/>
              <a:t>50</a:t>
            </a:fld>
            <a:endParaRPr lang="es-ES" dirty="0"/>
          </a:p>
        </p:txBody>
      </p:sp>
      <p:sp>
        <p:nvSpPr>
          <p:cNvPr id="6" name="Rectangle 5">
            <a:extLst>
              <a:ext uri="{FF2B5EF4-FFF2-40B4-BE49-F238E27FC236}">
                <a16:creationId xmlns:a16="http://schemas.microsoft.com/office/drawing/2014/main" id="{0C6C38FF-ED8D-413F-A682-D97666F45D5B}"/>
              </a:ext>
            </a:extLst>
          </p:cNvPr>
          <p:cNvSpPr/>
          <p:nvPr/>
        </p:nvSpPr>
        <p:spPr>
          <a:xfrm>
            <a:off x="1503680" y="102999"/>
            <a:ext cx="7640320" cy="921588"/>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lnSpc>
                <a:spcPct val="80000"/>
              </a:lnSpc>
            </a:pPr>
            <a:r>
              <a:rPr lang="es-ES" sz="2000" dirty="0">
                <a:latin typeface="Verdana" panose="020B0604030504040204" pitchFamily="34" charset="0"/>
              </a:rPr>
              <a:t>Artículo 32</a:t>
            </a:r>
          </a:p>
          <a:p>
            <a:pPr algn="r" eaLnBrk="1" hangingPunct="1">
              <a:lnSpc>
                <a:spcPct val="80000"/>
              </a:lnSpc>
              <a:buFont typeface="Arial" charset="0"/>
              <a:buNone/>
            </a:pPr>
            <a:r>
              <a:rPr lang="es-ES" sz="2000" dirty="0">
                <a:latin typeface="Verdana" panose="020B0604030504040204" pitchFamily="34" charset="0"/>
              </a:rPr>
              <a:t>Acceso transfronterizo a datos almacenados,</a:t>
            </a:r>
          </a:p>
          <a:p>
            <a:pPr algn="r" eaLnBrk="1" hangingPunct="1">
              <a:lnSpc>
                <a:spcPct val="80000"/>
              </a:lnSpc>
              <a:buFont typeface="Arial" charset="0"/>
              <a:buNone/>
            </a:pPr>
            <a:r>
              <a:rPr lang="es-ES" sz="2000" dirty="0">
                <a:latin typeface="Verdana" panose="020B0604030504040204" pitchFamily="34" charset="0"/>
              </a:rPr>
              <a:t> con consentimiento o cuando sean accesibles al público</a:t>
            </a:r>
            <a:endParaRPr lang="es-ES" altLang="sr-Latn-RS" sz="2000" dirty="0">
              <a:solidFill>
                <a:schemeClr val="bg1"/>
              </a:solidFill>
              <a:latin typeface="Verdana" panose="020B0604030504040204" pitchFamily="34" charset="0"/>
              <a:ea typeface="Verdana" panose="020B0604030504040204" pitchFamily="34" charset="0"/>
              <a:cs typeface="Times New Roman" pitchFamily="18" charset="0"/>
            </a:endParaRPr>
          </a:p>
        </p:txBody>
      </p:sp>
    </p:spTree>
    <p:extLst>
      <p:ext uri="{BB962C8B-B14F-4D97-AF65-F5344CB8AC3E}">
        <p14:creationId xmlns:p14="http://schemas.microsoft.com/office/powerpoint/2010/main" val="38561363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dissolve">
                                      <p:cBhvr>
                                        <p:cTn id="7" dur="75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pic>
        <p:nvPicPr>
          <p:cNvPr id="7" name="Graphic 6" descr="Internet">
            <a:extLst>
              <a:ext uri="{FF2B5EF4-FFF2-40B4-BE49-F238E27FC236}">
                <a16:creationId xmlns:a16="http://schemas.microsoft.com/office/drawing/2014/main" id="{E9B5B0CB-3022-466A-8A5F-829F9CD44FE6}"/>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3697346" y="1106729"/>
            <a:ext cx="1989414" cy="1989414"/>
          </a:xfrm>
          <a:prstGeom prst="rect">
            <a:avLst/>
          </a:prstGeom>
        </p:spPr>
      </p:pic>
      <p:sp>
        <p:nvSpPr>
          <p:cNvPr id="12" name="TextBox 11">
            <a:extLst>
              <a:ext uri="{FF2B5EF4-FFF2-40B4-BE49-F238E27FC236}">
                <a16:creationId xmlns:a16="http://schemas.microsoft.com/office/drawing/2014/main" id="{8648AAE3-8850-4602-A618-2C80543DE70D}"/>
              </a:ext>
            </a:extLst>
          </p:cNvPr>
          <p:cNvSpPr txBox="1"/>
          <p:nvPr/>
        </p:nvSpPr>
        <p:spPr>
          <a:xfrm>
            <a:off x="3388884" y="1073076"/>
            <a:ext cx="2758490" cy="276999"/>
          </a:xfrm>
          <a:prstGeom prst="rect">
            <a:avLst/>
          </a:prstGeom>
          <a:noFill/>
        </p:spPr>
        <p:txBody>
          <a:bodyPr wrap="square" rtlCol="0">
            <a:spAutoFit/>
          </a:bodyPr>
          <a:lstStyle/>
          <a:p>
            <a:r>
              <a:rPr lang="es-ES" sz="1200" b="1" i="1" dirty="0"/>
              <a:t>Cliente de correo electrónico abierto</a:t>
            </a:r>
          </a:p>
        </p:txBody>
      </p:sp>
      <p:pic>
        <p:nvPicPr>
          <p:cNvPr id="19" name="Graphic 18" descr="House">
            <a:extLst>
              <a:ext uri="{FF2B5EF4-FFF2-40B4-BE49-F238E27FC236}">
                <a16:creationId xmlns:a16="http://schemas.microsoft.com/office/drawing/2014/main" id="{79E96E60-C662-4994-BCB3-F7DFA5D74448}"/>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532469" y="971261"/>
            <a:ext cx="1936531" cy="1936531"/>
          </a:xfrm>
          <a:prstGeom prst="rect">
            <a:avLst/>
          </a:prstGeom>
        </p:spPr>
      </p:pic>
      <p:pic>
        <p:nvPicPr>
          <p:cNvPr id="21" name="Graphic 20" descr="Earth globe: Africa and Europe">
            <a:extLst>
              <a:ext uri="{FF2B5EF4-FFF2-40B4-BE49-F238E27FC236}">
                <a16:creationId xmlns:a16="http://schemas.microsoft.com/office/drawing/2014/main" id="{F61A7F05-35ED-4F66-8F7A-FB4AE795F0B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863076" y="1308855"/>
            <a:ext cx="1590899" cy="1590899"/>
          </a:xfrm>
          <a:prstGeom prst="rect">
            <a:avLst/>
          </a:prstGeom>
        </p:spPr>
      </p:pic>
      <p:pic>
        <p:nvPicPr>
          <p:cNvPr id="23" name="Graphic 22" descr="Thumbs up sign">
            <a:extLst>
              <a:ext uri="{FF2B5EF4-FFF2-40B4-BE49-F238E27FC236}">
                <a16:creationId xmlns:a16="http://schemas.microsoft.com/office/drawing/2014/main" id="{358420D5-6145-4B11-A0FE-F949992AC45E}"/>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033930" y="3712155"/>
            <a:ext cx="1390530" cy="1390530"/>
          </a:xfrm>
          <a:prstGeom prst="rect">
            <a:avLst/>
          </a:prstGeom>
        </p:spPr>
      </p:pic>
      <p:pic>
        <p:nvPicPr>
          <p:cNvPr id="25" name="Graphic 24" descr="Server">
            <a:extLst>
              <a:ext uri="{FF2B5EF4-FFF2-40B4-BE49-F238E27FC236}">
                <a16:creationId xmlns:a16="http://schemas.microsoft.com/office/drawing/2014/main" id="{22B2C2FC-9640-43B7-9397-BA90621C07C5}"/>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709303" y="3737387"/>
            <a:ext cx="1582862" cy="1582862"/>
          </a:xfrm>
          <a:prstGeom prst="rect">
            <a:avLst/>
          </a:prstGeom>
        </p:spPr>
      </p:pic>
      <p:sp>
        <p:nvSpPr>
          <p:cNvPr id="28" name="Arrow: Right 27">
            <a:extLst>
              <a:ext uri="{FF2B5EF4-FFF2-40B4-BE49-F238E27FC236}">
                <a16:creationId xmlns:a16="http://schemas.microsoft.com/office/drawing/2014/main" id="{F74D77B4-DCF3-4E1E-8212-61FB04E61894}"/>
              </a:ext>
            </a:extLst>
          </p:cNvPr>
          <p:cNvSpPr/>
          <p:nvPr/>
        </p:nvSpPr>
        <p:spPr>
          <a:xfrm>
            <a:off x="2666908" y="1832678"/>
            <a:ext cx="978408" cy="484632"/>
          </a:xfrm>
          <a:prstGeom prst="rightArrow">
            <a:avLst/>
          </a:prstGeom>
          <a:solidFill>
            <a:srgbClr val="4B6A9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29" name="Arrow: Left 28">
            <a:extLst>
              <a:ext uri="{FF2B5EF4-FFF2-40B4-BE49-F238E27FC236}">
                <a16:creationId xmlns:a16="http://schemas.microsoft.com/office/drawing/2014/main" id="{34157FC8-8D4A-4DB3-88BE-A74415626FD5}"/>
              </a:ext>
            </a:extLst>
          </p:cNvPr>
          <p:cNvSpPr/>
          <p:nvPr/>
        </p:nvSpPr>
        <p:spPr>
          <a:xfrm rot="20473948">
            <a:off x="2541272" y="3186683"/>
            <a:ext cx="4317089" cy="484632"/>
          </a:xfrm>
          <a:prstGeom prst="leftArrow">
            <a:avLst/>
          </a:prstGeom>
          <a:solidFill>
            <a:srgbClr val="4B6A9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31" name="Arrow: Right 30">
            <a:extLst>
              <a:ext uri="{FF2B5EF4-FFF2-40B4-BE49-F238E27FC236}">
                <a16:creationId xmlns:a16="http://schemas.microsoft.com/office/drawing/2014/main" id="{9B528200-7DB4-40EA-9CD7-7C124E488CC1}"/>
              </a:ext>
            </a:extLst>
          </p:cNvPr>
          <p:cNvSpPr/>
          <p:nvPr/>
        </p:nvSpPr>
        <p:spPr>
          <a:xfrm>
            <a:off x="5853211" y="1832678"/>
            <a:ext cx="978408" cy="484632"/>
          </a:xfrm>
          <a:prstGeom prst="rightArrow">
            <a:avLst/>
          </a:prstGeom>
          <a:solidFill>
            <a:srgbClr val="4B6A9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33" name="Arrow: Right 32">
            <a:extLst>
              <a:ext uri="{FF2B5EF4-FFF2-40B4-BE49-F238E27FC236}">
                <a16:creationId xmlns:a16="http://schemas.microsoft.com/office/drawing/2014/main" id="{548D488A-7344-4F33-9C87-FE3580B2E435}"/>
              </a:ext>
            </a:extLst>
          </p:cNvPr>
          <p:cNvSpPr/>
          <p:nvPr/>
        </p:nvSpPr>
        <p:spPr>
          <a:xfrm>
            <a:off x="2664827" y="4286502"/>
            <a:ext cx="978408" cy="484632"/>
          </a:xfrm>
          <a:prstGeom prst="rightArrow">
            <a:avLst/>
          </a:prstGeom>
          <a:solidFill>
            <a:srgbClr val="4B6A9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35" name="Arrow: Right 34">
            <a:extLst>
              <a:ext uri="{FF2B5EF4-FFF2-40B4-BE49-F238E27FC236}">
                <a16:creationId xmlns:a16="http://schemas.microsoft.com/office/drawing/2014/main" id="{6D455E7B-E4D9-4BDD-BDC3-B300163F0BF7}"/>
              </a:ext>
            </a:extLst>
          </p:cNvPr>
          <p:cNvSpPr/>
          <p:nvPr/>
        </p:nvSpPr>
        <p:spPr>
          <a:xfrm>
            <a:off x="5790587" y="4240459"/>
            <a:ext cx="978408" cy="484632"/>
          </a:xfrm>
          <a:prstGeom prst="rightArrow">
            <a:avLst/>
          </a:prstGeom>
          <a:solidFill>
            <a:srgbClr val="4B6A9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39" name="TextBox 38">
            <a:extLst>
              <a:ext uri="{FF2B5EF4-FFF2-40B4-BE49-F238E27FC236}">
                <a16:creationId xmlns:a16="http://schemas.microsoft.com/office/drawing/2014/main" id="{286B3E58-F79D-42A4-86E5-F114DEA9169B}"/>
              </a:ext>
            </a:extLst>
          </p:cNvPr>
          <p:cNvSpPr txBox="1"/>
          <p:nvPr/>
        </p:nvSpPr>
        <p:spPr>
          <a:xfrm>
            <a:off x="635185" y="2841029"/>
            <a:ext cx="1741182" cy="646331"/>
          </a:xfrm>
          <a:prstGeom prst="rect">
            <a:avLst/>
          </a:prstGeom>
          <a:noFill/>
        </p:spPr>
        <p:txBody>
          <a:bodyPr wrap="none" rtlCol="0">
            <a:spAutoFit/>
          </a:bodyPr>
          <a:lstStyle/>
          <a:p>
            <a:pPr algn="ctr"/>
            <a:r>
              <a:rPr lang="es-ES" b="1" i="1" dirty="0"/>
              <a:t>Búsqueda en casa del </a:t>
            </a:r>
          </a:p>
          <a:p>
            <a:pPr algn="ctr"/>
            <a:r>
              <a:rPr lang="es-ES" b="1" i="1" dirty="0"/>
              <a:t>país A</a:t>
            </a:r>
          </a:p>
        </p:txBody>
      </p:sp>
      <p:sp>
        <p:nvSpPr>
          <p:cNvPr id="43" name="TextBox 42">
            <a:extLst>
              <a:ext uri="{FF2B5EF4-FFF2-40B4-BE49-F238E27FC236}">
                <a16:creationId xmlns:a16="http://schemas.microsoft.com/office/drawing/2014/main" id="{CAD91C68-59CF-49A2-A98C-BF40175BF3BA}"/>
              </a:ext>
            </a:extLst>
          </p:cNvPr>
          <p:cNvSpPr txBox="1"/>
          <p:nvPr/>
        </p:nvSpPr>
        <p:spPr>
          <a:xfrm>
            <a:off x="7310990" y="1072394"/>
            <a:ext cx="834524" cy="369332"/>
          </a:xfrm>
          <a:prstGeom prst="rect">
            <a:avLst/>
          </a:prstGeom>
          <a:noFill/>
        </p:spPr>
        <p:txBody>
          <a:bodyPr wrap="none" rtlCol="0">
            <a:spAutoFit/>
          </a:bodyPr>
          <a:lstStyle/>
          <a:p>
            <a:r>
              <a:rPr lang="es-ES" b="1" i="1" dirty="0"/>
              <a:t>Mundo</a:t>
            </a:r>
          </a:p>
        </p:txBody>
      </p:sp>
      <p:sp>
        <p:nvSpPr>
          <p:cNvPr id="45" name="TextBox 44">
            <a:extLst>
              <a:ext uri="{FF2B5EF4-FFF2-40B4-BE49-F238E27FC236}">
                <a16:creationId xmlns:a16="http://schemas.microsoft.com/office/drawing/2014/main" id="{3BF697B0-9FF7-4B9B-B96A-7D0800D0D4AE}"/>
              </a:ext>
            </a:extLst>
          </p:cNvPr>
          <p:cNvSpPr txBox="1"/>
          <p:nvPr/>
        </p:nvSpPr>
        <p:spPr>
          <a:xfrm>
            <a:off x="413385" y="5404652"/>
            <a:ext cx="2174698" cy="646331"/>
          </a:xfrm>
          <a:prstGeom prst="rect">
            <a:avLst/>
          </a:prstGeom>
          <a:noFill/>
        </p:spPr>
        <p:txBody>
          <a:bodyPr wrap="none" rtlCol="0">
            <a:spAutoFit/>
          </a:bodyPr>
          <a:lstStyle/>
          <a:p>
            <a:r>
              <a:rPr lang="es-ES" b="1" i="1" dirty="0"/>
              <a:t>Contenido del correo en el</a:t>
            </a:r>
          </a:p>
          <a:p>
            <a:pPr algn="ctr"/>
            <a:r>
              <a:rPr lang="es-ES" b="1" i="1" dirty="0"/>
              <a:t>servidor del ISP en el país B</a:t>
            </a:r>
          </a:p>
        </p:txBody>
      </p:sp>
      <p:sp>
        <p:nvSpPr>
          <p:cNvPr id="47" name="TextBox 46">
            <a:extLst>
              <a:ext uri="{FF2B5EF4-FFF2-40B4-BE49-F238E27FC236}">
                <a16:creationId xmlns:a16="http://schemas.microsoft.com/office/drawing/2014/main" id="{8B2970FA-440D-4C86-B103-0B4B6837CA9E}"/>
              </a:ext>
            </a:extLst>
          </p:cNvPr>
          <p:cNvSpPr txBox="1"/>
          <p:nvPr/>
        </p:nvSpPr>
        <p:spPr>
          <a:xfrm>
            <a:off x="3103840" y="5404864"/>
            <a:ext cx="2924530" cy="646331"/>
          </a:xfrm>
          <a:prstGeom prst="rect">
            <a:avLst/>
          </a:prstGeom>
          <a:noFill/>
        </p:spPr>
        <p:txBody>
          <a:bodyPr wrap="square" rtlCol="0">
            <a:spAutoFit/>
          </a:bodyPr>
          <a:lstStyle/>
          <a:p>
            <a:r>
              <a:rPr lang="es-ES" b="1" i="1" dirty="0"/>
              <a:t>Consentimiento del propietario de la </a:t>
            </a:r>
          </a:p>
          <a:p>
            <a:pPr algn="ctr"/>
            <a:r>
              <a:rPr lang="es-ES" b="1" i="1" dirty="0"/>
              <a:t>cuenta de correo electrónico </a:t>
            </a:r>
          </a:p>
        </p:txBody>
      </p:sp>
      <p:sp>
        <p:nvSpPr>
          <p:cNvPr id="49" name="TextBox 48">
            <a:extLst>
              <a:ext uri="{FF2B5EF4-FFF2-40B4-BE49-F238E27FC236}">
                <a16:creationId xmlns:a16="http://schemas.microsoft.com/office/drawing/2014/main" id="{3DC45FD8-6CA8-408F-8DE3-07209961F530}"/>
              </a:ext>
            </a:extLst>
          </p:cNvPr>
          <p:cNvSpPr txBox="1"/>
          <p:nvPr/>
        </p:nvSpPr>
        <p:spPr>
          <a:xfrm>
            <a:off x="5808981" y="5320249"/>
            <a:ext cx="3335020" cy="1077218"/>
          </a:xfrm>
          <a:prstGeom prst="rect">
            <a:avLst/>
          </a:prstGeom>
          <a:noFill/>
        </p:spPr>
        <p:txBody>
          <a:bodyPr wrap="square" rtlCol="0">
            <a:spAutoFit/>
          </a:bodyPr>
          <a:lstStyle/>
          <a:p>
            <a:pPr algn="ctr"/>
            <a:r>
              <a:rPr lang="es-ES" sz="1600" b="1" i="1" dirty="0"/>
              <a:t>Acceder o solicitar </a:t>
            </a:r>
          </a:p>
          <a:p>
            <a:pPr algn="ctr"/>
            <a:r>
              <a:rPr lang="es-ES" sz="1600" b="1" i="1" dirty="0"/>
              <a:t>para enviar el contenido del correo desde</a:t>
            </a:r>
          </a:p>
          <a:p>
            <a:pPr algn="ctr"/>
            <a:r>
              <a:rPr lang="es-ES" sz="1600" b="1" i="1" dirty="0"/>
              <a:t>servidor del ISP en el país B</a:t>
            </a:r>
          </a:p>
        </p:txBody>
      </p:sp>
      <p:pic>
        <p:nvPicPr>
          <p:cNvPr id="51" name="Graphic 50" descr="Server">
            <a:extLst>
              <a:ext uri="{FF2B5EF4-FFF2-40B4-BE49-F238E27FC236}">
                <a16:creationId xmlns:a16="http://schemas.microsoft.com/office/drawing/2014/main" id="{2D9BF52B-6D6C-4499-968F-B24DD8694B1A}"/>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6936821" y="3737387"/>
            <a:ext cx="1582862" cy="1582862"/>
          </a:xfrm>
          <a:prstGeom prst="rect">
            <a:avLst/>
          </a:prstGeom>
        </p:spPr>
      </p:pic>
      <p:sp>
        <p:nvSpPr>
          <p:cNvPr id="57" name="Arrow: Left 56">
            <a:extLst>
              <a:ext uri="{FF2B5EF4-FFF2-40B4-BE49-F238E27FC236}">
                <a16:creationId xmlns:a16="http://schemas.microsoft.com/office/drawing/2014/main" id="{5B9112C5-73E5-4B1C-BF00-1CC3E8374670}"/>
              </a:ext>
            </a:extLst>
          </p:cNvPr>
          <p:cNvSpPr/>
          <p:nvPr/>
        </p:nvSpPr>
        <p:spPr>
          <a:xfrm rot="1320718">
            <a:off x="4930685" y="3058153"/>
            <a:ext cx="2216145" cy="484632"/>
          </a:xfrm>
          <a:prstGeom prst="leftArrow">
            <a:avLst/>
          </a:prstGeom>
          <a:solidFill>
            <a:srgbClr val="4B6A9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55" name="Rectangle 54">
            <a:extLst>
              <a:ext uri="{FF2B5EF4-FFF2-40B4-BE49-F238E27FC236}">
                <a16:creationId xmlns:a16="http://schemas.microsoft.com/office/drawing/2014/main" id="{9C376DDB-5A0D-4DC8-8F92-C4B7ED39A0DE}"/>
              </a:ext>
            </a:extLst>
          </p:cNvPr>
          <p:cNvSpPr/>
          <p:nvPr/>
        </p:nvSpPr>
        <p:spPr>
          <a:xfrm>
            <a:off x="3103840" y="2841029"/>
            <a:ext cx="3342957" cy="914400"/>
          </a:xfrm>
          <a:prstGeom prst="rect">
            <a:avLst/>
          </a:prstGeom>
          <a:solidFill>
            <a:srgbClr val="2F618F"/>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s-ES" sz="2000" b="1" dirty="0">
                <a:solidFill>
                  <a:srgbClr val="FF0000"/>
                </a:solidFill>
              </a:rPr>
              <a:t>Acceso o recepción del contenido del correo en el país A</a:t>
            </a:r>
          </a:p>
        </p:txBody>
      </p:sp>
      <p:sp>
        <p:nvSpPr>
          <p:cNvPr id="32" name="Slide Number Placeholder 1">
            <a:extLst>
              <a:ext uri="{FF2B5EF4-FFF2-40B4-BE49-F238E27FC236}">
                <a16:creationId xmlns:a16="http://schemas.microsoft.com/office/drawing/2014/main" id="{EC3A4510-1087-4EA7-8A09-98F0B374970F}"/>
              </a:ext>
            </a:extLst>
          </p:cNvPr>
          <p:cNvSpPr>
            <a:spLocks noGrp="1"/>
          </p:cNvSpPr>
          <p:nvPr>
            <p:ph type="sldNum" sz="quarter" idx="12"/>
          </p:nvPr>
        </p:nvSpPr>
        <p:spPr>
          <a:xfrm>
            <a:off x="7010400" y="6583365"/>
            <a:ext cx="2133600" cy="274635"/>
          </a:xfrm>
        </p:spPr>
        <p:txBody>
          <a:bodyPr/>
          <a:lstStyle/>
          <a:p>
            <a:fld id="{B517EF97-6CC0-48A9-BC0E-433EC7B55211}" type="slidenum">
              <a:rPr lang="en-GB" smtClean="0"/>
              <a:pPr/>
              <a:t>51</a:t>
            </a:fld>
            <a:endParaRPr lang="es-ES" dirty="0"/>
          </a:p>
        </p:txBody>
      </p:sp>
      <p:sp>
        <p:nvSpPr>
          <p:cNvPr id="24" name="Rectangle 23">
            <a:extLst>
              <a:ext uri="{FF2B5EF4-FFF2-40B4-BE49-F238E27FC236}">
                <a16:creationId xmlns:a16="http://schemas.microsoft.com/office/drawing/2014/main" id="{1A89A59C-9723-47FE-82D3-6144B183E66F}"/>
              </a:ext>
            </a:extLst>
          </p:cNvPr>
          <p:cNvSpPr/>
          <p:nvPr/>
        </p:nvSpPr>
        <p:spPr>
          <a:xfrm>
            <a:off x="1660124" y="102999"/>
            <a:ext cx="7483876" cy="921588"/>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lnSpc>
                <a:spcPct val="80000"/>
              </a:lnSpc>
            </a:pPr>
            <a:r>
              <a:rPr lang="es-ES" sz="2000" dirty="0">
                <a:latin typeface="Verdana" panose="020B0604030504040204" pitchFamily="34" charset="0"/>
              </a:rPr>
              <a:t>Artículo 32</a:t>
            </a:r>
          </a:p>
          <a:p>
            <a:pPr algn="r" eaLnBrk="1" hangingPunct="1">
              <a:lnSpc>
                <a:spcPct val="80000"/>
              </a:lnSpc>
              <a:buFont typeface="Arial" charset="0"/>
              <a:buNone/>
            </a:pPr>
            <a:r>
              <a:rPr lang="es-ES" sz="2000" dirty="0">
                <a:latin typeface="Verdana" panose="020B0604030504040204" pitchFamily="34" charset="0"/>
              </a:rPr>
              <a:t>Acceso transfronterizo a datos almacenados,</a:t>
            </a:r>
          </a:p>
          <a:p>
            <a:pPr algn="r" eaLnBrk="1" hangingPunct="1">
              <a:lnSpc>
                <a:spcPct val="80000"/>
              </a:lnSpc>
              <a:buFont typeface="Arial" charset="0"/>
              <a:buNone/>
            </a:pPr>
            <a:r>
              <a:rPr lang="es-ES" sz="2000" dirty="0">
                <a:latin typeface="Verdana" panose="020B0604030504040204" pitchFamily="34" charset="0"/>
              </a:rPr>
              <a:t> con consentimiento o cuando sean accesibles al público</a:t>
            </a:r>
            <a:endParaRPr lang="es-ES" altLang="sr-Latn-RS" sz="2000" dirty="0">
              <a:solidFill>
                <a:schemeClr val="bg1"/>
              </a:solidFill>
              <a:latin typeface="Verdana" panose="020B0604030504040204" pitchFamily="34" charset="0"/>
              <a:ea typeface="Verdana" panose="020B0604030504040204" pitchFamily="34" charset="0"/>
              <a:cs typeface="Times New Roman" pitchFamily="18" charset="0"/>
            </a:endParaRPr>
          </a:p>
        </p:txBody>
      </p:sp>
    </p:spTree>
    <p:extLst>
      <p:ext uri="{BB962C8B-B14F-4D97-AF65-F5344CB8AC3E}">
        <p14:creationId xmlns:p14="http://schemas.microsoft.com/office/powerpoint/2010/main" val="4120142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500" fill="hold"/>
                                        <p:tgtEl>
                                          <p:spTgt spid="19"/>
                                        </p:tgtEl>
                                        <p:attrNameLst>
                                          <p:attrName>ppt_x</p:attrName>
                                        </p:attrNameLst>
                                      </p:cBhvr>
                                      <p:tavLst>
                                        <p:tav tm="0">
                                          <p:val>
                                            <p:strVal val="0-#ppt_w/2"/>
                                          </p:val>
                                        </p:tav>
                                        <p:tav tm="100000">
                                          <p:val>
                                            <p:strVal val="#ppt_x"/>
                                          </p:val>
                                        </p:tav>
                                      </p:tavLst>
                                    </p:anim>
                                    <p:anim calcmode="lin" valueType="num">
                                      <p:cBhvr additive="base">
                                        <p:cTn id="8" dur="500" fill="hold"/>
                                        <p:tgtEl>
                                          <p:spTgt spid="19"/>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39"/>
                                        </p:tgtEl>
                                        <p:attrNameLst>
                                          <p:attrName>style.visibility</p:attrName>
                                        </p:attrNameLst>
                                      </p:cBhvr>
                                      <p:to>
                                        <p:strVal val="visible"/>
                                      </p:to>
                                    </p:set>
                                    <p:anim calcmode="lin" valueType="num">
                                      <p:cBhvr additive="base">
                                        <p:cTn id="12" dur="500" fill="hold"/>
                                        <p:tgtEl>
                                          <p:spTgt spid="39"/>
                                        </p:tgtEl>
                                        <p:attrNameLst>
                                          <p:attrName>ppt_x</p:attrName>
                                        </p:attrNameLst>
                                      </p:cBhvr>
                                      <p:tavLst>
                                        <p:tav tm="0">
                                          <p:val>
                                            <p:strVal val="0-#ppt_w/2"/>
                                          </p:val>
                                        </p:tav>
                                        <p:tav tm="100000">
                                          <p:val>
                                            <p:strVal val="#ppt_x"/>
                                          </p:val>
                                        </p:tav>
                                      </p:tavLst>
                                    </p:anim>
                                    <p:anim calcmode="lin" valueType="num">
                                      <p:cBhvr additive="base">
                                        <p:cTn id="13" dur="500" fill="hold"/>
                                        <p:tgtEl>
                                          <p:spTgt spid="39"/>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8" fill="hold" grpId="0" nodeType="clickEffect">
                                  <p:stCondLst>
                                    <p:cond delay="0"/>
                                  </p:stCondLst>
                                  <p:childTnLst>
                                    <p:set>
                                      <p:cBhvr>
                                        <p:cTn id="17" dur="1" fill="hold">
                                          <p:stCondLst>
                                            <p:cond delay="0"/>
                                          </p:stCondLst>
                                        </p:cTn>
                                        <p:tgtEl>
                                          <p:spTgt spid="28"/>
                                        </p:tgtEl>
                                        <p:attrNameLst>
                                          <p:attrName>style.visibility</p:attrName>
                                        </p:attrNameLst>
                                      </p:cBhvr>
                                      <p:to>
                                        <p:strVal val="visible"/>
                                      </p:to>
                                    </p:set>
                                    <p:anim calcmode="lin" valueType="num">
                                      <p:cBhvr additive="base">
                                        <p:cTn id="18" dur="500" fill="hold"/>
                                        <p:tgtEl>
                                          <p:spTgt spid="28"/>
                                        </p:tgtEl>
                                        <p:attrNameLst>
                                          <p:attrName>ppt_x</p:attrName>
                                        </p:attrNameLst>
                                      </p:cBhvr>
                                      <p:tavLst>
                                        <p:tav tm="0">
                                          <p:val>
                                            <p:strVal val="0-#ppt_w/2"/>
                                          </p:val>
                                        </p:tav>
                                        <p:tav tm="100000">
                                          <p:val>
                                            <p:strVal val="#ppt_x"/>
                                          </p:val>
                                        </p:tav>
                                      </p:tavLst>
                                    </p:anim>
                                    <p:anim calcmode="lin" valueType="num">
                                      <p:cBhvr additive="base">
                                        <p:cTn id="19" dur="500" fill="hold"/>
                                        <p:tgtEl>
                                          <p:spTgt spid="28"/>
                                        </p:tgtEl>
                                        <p:attrNameLst>
                                          <p:attrName>ppt_y</p:attrName>
                                        </p:attrNameLst>
                                      </p:cBhvr>
                                      <p:tavLst>
                                        <p:tav tm="0">
                                          <p:val>
                                            <p:strVal val="#ppt_y"/>
                                          </p:val>
                                        </p:tav>
                                        <p:tav tm="100000">
                                          <p:val>
                                            <p:strVal val="#ppt_y"/>
                                          </p:val>
                                        </p:tav>
                                      </p:tavLst>
                                    </p:anim>
                                  </p:childTnLst>
                                </p:cTn>
                              </p:par>
                            </p:childTnLst>
                          </p:cTn>
                        </p:par>
                        <p:par>
                          <p:cTn id="20" fill="hold">
                            <p:stCondLst>
                              <p:cond delay="500"/>
                            </p:stCondLst>
                            <p:childTnLst>
                              <p:par>
                                <p:cTn id="21" presetID="2" presetClass="entr" presetSubtype="9" fill="hold" nodeType="after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750" fill="hold"/>
                                        <p:tgtEl>
                                          <p:spTgt spid="7"/>
                                        </p:tgtEl>
                                        <p:attrNameLst>
                                          <p:attrName>ppt_x</p:attrName>
                                        </p:attrNameLst>
                                      </p:cBhvr>
                                      <p:tavLst>
                                        <p:tav tm="0">
                                          <p:val>
                                            <p:strVal val="0-#ppt_w/2"/>
                                          </p:val>
                                        </p:tav>
                                        <p:tav tm="100000">
                                          <p:val>
                                            <p:strVal val="#ppt_x"/>
                                          </p:val>
                                        </p:tav>
                                      </p:tavLst>
                                    </p:anim>
                                    <p:anim calcmode="lin" valueType="num">
                                      <p:cBhvr additive="base">
                                        <p:cTn id="24" dur="750" fill="hold"/>
                                        <p:tgtEl>
                                          <p:spTgt spid="7"/>
                                        </p:tgtEl>
                                        <p:attrNameLst>
                                          <p:attrName>ppt_y</p:attrName>
                                        </p:attrNameLst>
                                      </p:cBhvr>
                                      <p:tavLst>
                                        <p:tav tm="0">
                                          <p:val>
                                            <p:strVal val="0-#ppt_h/2"/>
                                          </p:val>
                                        </p:tav>
                                        <p:tav tm="100000">
                                          <p:val>
                                            <p:strVal val="#ppt_y"/>
                                          </p:val>
                                        </p:tav>
                                      </p:tavLst>
                                    </p:anim>
                                  </p:childTnLst>
                                </p:cTn>
                              </p:par>
                            </p:childTnLst>
                          </p:cTn>
                        </p:par>
                        <p:par>
                          <p:cTn id="25" fill="hold">
                            <p:stCondLst>
                              <p:cond delay="1250"/>
                            </p:stCondLst>
                            <p:childTnLst>
                              <p:par>
                                <p:cTn id="26" presetID="2" presetClass="entr" presetSubtype="9" fill="hold" grpId="0" nodeType="afterEffect">
                                  <p:stCondLst>
                                    <p:cond delay="0"/>
                                  </p:stCondLst>
                                  <p:childTnLst>
                                    <p:set>
                                      <p:cBhvr>
                                        <p:cTn id="27" dur="1" fill="hold">
                                          <p:stCondLst>
                                            <p:cond delay="0"/>
                                          </p:stCondLst>
                                        </p:cTn>
                                        <p:tgtEl>
                                          <p:spTgt spid="12"/>
                                        </p:tgtEl>
                                        <p:attrNameLst>
                                          <p:attrName>style.visibility</p:attrName>
                                        </p:attrNameLst>
                                      </p:cBhvr>
                                      <p:to>
                                        <p:strVal val="visible"/>
                                      </p:to>
                                    </p:set>
                                    <p:anim calcmode="lin" valueType="num">
                                      <p:cBhvr additive="base">
                                        <p:cTn id="28" dur="750" fill="hold"/>
                                        <p:tgtEl>
                                          <p:spTgt spid="12"/>
                                        </p:tgtEl>
                                        <p:attrNameLst>
                                          <p:attrName>ppt_x</p:attrName>
                                        </p:attrNameLst>
                                      </p:cBhvr>
                                      <p:tavLst>
                                        <p:tav tm="0">
                                          <p:val>
                                            <p:strVal val="0-#ppt_w/2"/>
                                          </p:val>
                                        </p:tav>
                                        <p:tav tm="100000">
                                          <p:val>
                                            <p:strVal val="#ppt_x"/>
                                          </p:val>
                                        </p:tav>
                                      </p:tavLst>
                                    </p:anim>
                                    <p:anim calcmode="lin" valueType="num">
                                      <p:cBhvr additive="base">
                                        <p:cTn id="29" dur="750" fill="hold"/>
                                        <p:tgtEl>
                                          <p:spTgt spid="12"/>
                                        </p:tgtEl>
                                        <p:attrNameLst>
                                          <p:attrName>ppt_y</p:attrName>
                                        </p:attrNameLst>
                                      </p:cBhvr>
                                      <p:tavLst>
                                        <p:tav tm="0">
                                          <p:val>
                                            <p:strVal val="0-#ppt_h/2"/>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 presetClass="entr" presetSubtype="8" fill="hold" grpId="0" nodeType="clickEffect">
                                  <p:stCondLst>
                                    <p:cond delay="0"/>
                                  </p:stCondLst>
                                  <p:childTnLst>
                                    <p:set>
                                      <p:cBhvr>
                                        <p:cTn id="33" dur="1" fill="hold">
                                          <p:stCondLst>
                                            <p:cond delay="0"/>
                                          </p:stCondLst>
                                        </p:cTn>
                                        <p:tgtEl>
                                          <p:spTgt spid="31"/>
                                        </p:tgtEl>
                                        <p:attrNameLst>
                                          <p:attrName>style.visibility</p:attrName>
                                        </p:attrNameLst>
                                      </p:cBhvr>
                                      <p:to>
                                        <p:strVal val="visible"/>
                                      </p:to>
                                    </p:set>
                                    <p:anim calcmode="lin" valueType="num">
                                      <p:cBhvr additive="base">
                                        <p:cTn id="34" dur="500" fill="hold"/>
                                        <p:tgtEl>
                                          <p:spTgt spid="31"/>
                                        </p:tgtEl>
                                        <p:attrNameLst>
                                          <p:attrName>ppt_x</p:attrName>
                                        </p:attrNameLst>
                                      </p:cBhvr>
                                      <p:tavLst>
                                        <p:tav tm="0">
                                          <p:val>
                                            <p:strVal val="0-#ppt_w/2"/>
                                          </p:val>
                                        </p:tav>
                                        <p:tav tm="100000">
                                          <p:val>
                                            <p:strVal val="#ppt_x"/>
                                          </p:val>
                                        </p:tav>
                                      </p:tavLst>
                                    </p:anim>
                                    <p:anim calcmode="lin" valueType="num">
                                      <p:cBhvr additive="base">
                                        <p:cTn id="35" dur="500" fill="hold"/>
                                        <p:tgtEl>
                                          <p:spTgt spid="31"/>
                                        </p:tgtEl>
                                        <p:attrNameLst>
                                          <p:attrName>ppt_y</p:attrName>
                                        </p:attrNameLst>
                                      </p:cBhvr>
                                      <p:tavLst>
                                        <p:tav tm="0">
                                          <p:val>
                                            <p:strVal val="#ppt_y"/>
                                          </p:val>
                                        </p:tav>
                                        <p:tav tm="100000">
                                          <p:val>
                                            <p:strVal val="#ppt_y"/>
                                          </p:val>
                                        </p:tav>
                                      </p:tavLst>
                                    </p:anim>
                                  </p:childTnLst>
                                </p:cTn>
                              </p:par>
                            </p:childTnLst>
                          </p:cTn>
                        </p:par>
                        <p:par>
                          <p:cTn id="36" fill="hold">
                            <p:stCondLst>
                              <p:cond delay="500"/>
                            </p:stCondLst>
                            <p:childTnLst>
                              <p:par>
                                <p:cTn id="37" presetID="2" presetClass="entr" presetSubtype="3" fill="hold" nodeType="afterEffect">
                                  <p:stCondLst>
                                    <p:cond delay="0"/>
                                  </p:stCondLst>
                                  <p:childTnLst>
                                    <p:set>
                                      <p:cBhvr>
                                        <p:cTn id="38" dur="1" fill="hold">
                                          <p:stCondLst>
                                            <p:cond delay="0"/>
                                          </p:stCondLst>
                                        </p:cTn>
                                        <p:tgtEl>
                                          <p:spTgt spid="21"/>
                                        </p:tgtEl>
                                        <p:attrNameLst>
                                          <p:attrName>style.visibility</p:attrName>
                                        </p:attrNameLst>
                                      </p:cBhvr>
                                      <p:to>
                                        <p:strVal val="visible"/>
                                      </p:to>
                                    </p:set>
                                    <p:anim calcmode="lin" valueType="num">
                                      <p:cBhvr additive="base">
                                        <p:cTn id="39" dur="750" fill="hold"/>
                                        <p:tgtEl>
                                          <p:spTgt spid="21"/>
                                        </p:tgtEl>
                                        <p:attrNameLst>
                                          <p:attrName>ppt_x</p:attrName>
                                        </p:attrNameLst>
                                      </p:cBhvr>
                                      <p:tavLst>
                                        <p:tav tm="0">
                                          <p:val>
                                            <p:strVal val="1+#ppt_w/2"/>
                                          </p:val>
                                        </p:tav>
                                        <p:tav tm="100000">
                                          <p:val>
                                            <p:strVal val="#ppt_x"/>
                                          </p:val>
                                        </p:tav>
                                      </p:tavLst>
                                    </p:anim>
                                    <p:anim calcmode="lin" valueType="num">
                                      <p:cBhvr additive="base">
                                        <p:cTn id="40" dur="750" fill="hold"/>
                                        <p:tgtEl>
                                          <p:spTgt spid="21"/>
                                        </p:tgtEl>
                                        <p:attrNameLst>
                                          <p:attrName>ppt_y</p:attrName>
                                        </p:attrNameLst>
                                      </p:cBhvr>
                                      <p:tavLst>
                                        <p:tav tm="0">
                                          <p:val>
                                            <p:strVal val="0-#ppt_h/2"/>
                                          </p:val>
                                        </p:tav>
                                        <p:tav tm="100000">
                                          <p:val>
                                            <p:strVal val="#ppt_y"/>
                                          </p:val>
                                        </p:tav>
                                      </p:tavLst>
                                    </p:anim>
                                  </p:childTnLst>
                                </p:cTn>
                              </p:par>
                            </p:childTnLst>
                          </p:cTn>
                        </p:par>
                        <p:par>
                          <p:cTn id="41" fill="hold">
                            <p:stCondLst>
                              <p:cond delay="1250"/>
                            </p:stCondLst>
                            <p:childTnLst>
                              <p:par>
                                <p:cTn id="42" presetID="2" presetClass="entr" presetSubtype="3" fill="hold" nodeType="afterEffect">
                                  <p:stCondLst>
                                    <p:cond delay="0"/>
                                  </p:stCondLst>
                                  <p:childTnLst>
                                    <p:set>
                                      <p:cBhvr>
                                        <p:cTn id="43" dur="1" fill="hold">
                                          <p:stCondLst>
                                            <p:cond delay="0"/>
                                          </p:stCondLst>
                                        </p:cTn>
                                        <p:tgtEl>
                                          <p:spTgt spid="43">
                                            <p:txEl>
                                              <p:pRg st="0" end="0"/>
                                            </p:txEl>
                                          </p:spTgt>
                                        </p:tgtEl>
                                        <p:attrNameLst>
                                          <p:attrName>style.visibility</p:attrName>
                                        </p:attrNameLst>
                                      </p:cBhvr>
                                      <p:to>
                                        <p:strVal val="visible"/>
                                      </p:to>
                                    </p:set>
                                    <p:anim calcmode="lin" valueType="num">
                                      <p:cBhvr additive="base">
                                        <p:cTn id="44" dur="750" fill="hold"/>
                                        <p:tgtEl>
                                          <p:spTgt spid="43">
                                            <p:txEl>
                                              <p:pRg st="0" end="0"/>
                                            </p:txEl>
                                          </p:spTgt>
                                        </p:tgtEl>
                                        <p:attrNameLst>
                                          <p:attrName>ppt_x</p:attrName>
                                        </p:attrNameLst>
                                      </p:cBhvr>
                                      <p:tavLst>
                                        <p:tav tm="0">
                                          <p:val>
                                            <p:strVal val="1+#ppt_w/2"/>
                                          </p:val>
                                        </p:tav>
                                        <p:tav tm="100000">
                                          <p:val>
                                            <p:strVal val="#ppt_x"/>
                                          </p:val>
                                        </p:tav>
                                      </p:tavLst>
                                    </p:anim>
                                    <p:anim calcmode="lin" valueType="num">
                                      <p:cBhvr additive="base">
                                        <p:cTn id="45" dur="750" fill="hold"/>
                                        <p:tgtEl>
                                          <p:spTgt spid="43">
                                            <p:txEl>
                                              <p:pRg st="0" end="0"/>
                                            </p:txEl>
                                          </p:spTgt>
                                        </p:tgtEl>
                                        <p:attrNameLst>
                                          <p:attrName>ppt_y</p:attrName>
                                        </p:attrNameLst>
                                      </p:cBhvr>
                                      <p:tavLst>
                                        <p:tav tm="0">
                                          <p:val>
                                            <p:strVal val="0-#ppt_h/2"/>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2" presetClass="entr" presetSubtype="3" fill="hold" grpId="0" nodeType="clickEffect">
                                  <p:stCondLst>
                                    <p:cond delay="0"/>
                                  </p:stCondLst>
                                  <p:childTnLst>
                                    <p:set>
                                      <p:cBhvr>
                                        <p:cTn id="49" dur="1" fill="hold">
                                          <p:stCondLst>
                                            <p:cond delay="0"/>
                                          </p:stCondLst>
                                        </p:cTn>
                                        <p:tgtEl>
                                          <p:spTgt spid="29"/>
                                        </p:tgtEl>
                                        <p:attrNameLst>
                                          <p:attrName>style.visibility</p:attrName>
                                        </p:attrNameLst>
                                      </p:cBhvr>
                                      <p:to>
                                        <p:strVal val="visible"/>
                                      </p:to>
                                    </p:set>
                                    <p:anim calcmode="lin" valueType="num">
                                      <p:cBhvr additive="base">
                                        <p:cTn id="50" dur="500" fill="hold"/>
                                        <p:tgtEl>
                                          <p:spTgt spid="29"/>
                                        </p:tgtEl>
                                        <p:attrNameLst>
                                          <p:attrName>ppt_x</p:attrName>
                                        </p:attrNameLst>
                                      </p:cBhvr>
                                      <p:tavLst>
                                        <p:tav tm="0">
                                          <p:val>
                                            <p:strVal val="1+#ppt_w/2"/>
                                          </p:val>
                                        </p:tav>
                                        <p:tav tm="100000">
                                          <p:val>
                                            <p:strVal val="#ppt_x"/>
                                          </p:val>
                                        </p:tav>
                                      </p:tavLst>
                                    </p:anim>
                                    <p:anim calcmode="lin" valueType="num">
                                      <p:cBhvr additive="base">
                                        <p:cTn id="51" dur="500" fill="hold"/>
                                        <p:tgtEl>
                                          <p:spTgt spid="29"/>
                                        </p:tgtEl>
                                        <p:attrNameLst>
                                          <p:attrName>ppt_y</p:attrName>
                                        </p:attrNameLst>
                                      </p:cBhvr>
                                      <p:tavLst>
                                        <p:tav tm="0">
                                          <p:val>
                                            <p:strVal val="0-#ppt_h/2"/>
                                          </p:val>
                                        </p:tav>
                                        <p:tav tm="100000">
                                          <p:val>
                                            <p:strVal val="#ppt_y"/>
                                          </p:val>
                                        </p:tav>
                                      </p:tavLst>
                                    </p:anim>
                                  </p:childTnLst>
                                </p:cTn>
                              </p:par>
                            </p:childTnLst>
                          </p:cTn>
                        </p:par>
                        <p:par>
                          <p:cTn id="52" fill="hold">
                            <p:stCondLst>
                              <p:cond delay="500"/>
                            </p:stCondLst>
                            <p:childTnLst>
                              <p:par>
                                <p:cTn id="53" presetID="2" presetClass="entr" presetSubtype="8" fill="hold" nodeType="afterEffect">
                                  <p:stCondLst>
                                    <p:cond delay="0"/>
                                  </p:stCondLst>
                                  <p:childTnLst>
                                    <p:set>
                                      <p:cBhvr>
                                        <p:cTn id="54" dur="1" fill="hold">
                                          <p:stCondLst>
                                            <p:cond delay="0"/>
                                          </p:stCondLst>
                                        </p:cTn>
                                        <p:tgtEl>
                                          <p:spTgt spid="25"/>
                                        </p:tgtEl>
                                        <p:attrNameLst>
                                          <p:attrName>style.visibility</p:attrName>
                                        </p:attrNameLst>
                                      </p:cBhvr>
                                      <p:to>
                                        <p:strVal val="visible"/>
                                      </p:to>
                                    </p:set>
                                    <p:anim calcmode="lin" valueType="num">
                                      <p:cBhvr additive="base">
                                        <p:cTn id="55" dur="750" fill="hold"/>
                                        <p:tgtEl>
                                          <p:spTgt spid="25"/>
                                        </p:tgtEl>
                                        <p:attrNameLst>
                                          <p:attrName>ppt_x</p:attrName>
                                        </p:attrNameLst>
                                      </p:cBhvr>
                                      <p:tavLst>
                                        <p:tav tm="0">
                                          <p:val>
                                            <p:strVal val="0-#ppt_w/2"/>
                                          </p:val>
                                        </p:tav>
                                        <p:tav tm="100000">
                                          <p:val>
                                            <p:strVal val="#ppt_x"/>
                                          </p:val>
                                        </p:tav>
                                      </p:tavLst>
                                    </p:anim>
                                    <p:anim calcmode="lin" valueType="num">
                                      <p:cBhvr additive="base">
                                        <p:cTn id="56" dur="750" fill="hold"/>
                                        <p:tgtEl>
                                          <p:spTgt spid="25"/>
                                        </p:tgtEl>
                                        <p:attrNameLst>
                                          <p:attrName>ppt_y</p:attrName>
                                        </p:attrNameLst>
                                      </p:cBhvr>
                                      <p:tavLst>
                                        <p:tav tm="0">
                                          <p:val>
                                            <p:strVal val="#ppt_y"/>
                                          </p:val>
                                        </p:tav>
                                        <p:tav tm="100000">
                                          <p:val>
                                            <p:strVal val="#ppt_y"/>
                                          </p:val>
                                        </p:tav>
                                      </p:tavLst>
                                    </p:anim>
                                  </p:childTnLst>
                                </p:cTn>
                              </p:par>
                            </p:childTnLst>
                          </p:cTn>
                        </p:par>
                        <p:par>
                          <p:cTn id="57" fill="hold">
                            <p:stCondLst>
                              <p:cond delay="1250"/>
                            </p:stCondLst>
                            <p:childTnLst>
                              <p:par>
                                <p:cTn id="58" presetID="2" presetClass="entr" presetSubtype="8" fill="hold" nodeType="afterEffect">
                                  <p:stCondLst>
                                    <p:cond delay="0"/>
                                  </p:stCondLst>
                                  <p:childTnLst>
                                    <p:set>
                                      <p:cBhvr>
                                        <p:cTn id="59" dur="1" fill="hold">
                                          <p:stCondLst>
                                            <p:cond delay="0"/>
                                          </p:stCondLst>
                                        </p:cTn>
                                        <p:tgtEl>
                                          <p:spTgt spid="45">
                                            <p:txEl>
                                              <p:pRg st="0" end="0"/>
                                            </p:txEl>
                                          </p:spTgt>
                                        </p:tgtEl>
                                        <p:attrNameLst>
                                          <p:attrName>style.visibility</p:attrName>
                                        </p:attrNameLst>
                                      </p:cBhvr>
                                      <p:to>
                                        <p:strVal val="visible"/>
                                      </p:to>
                                    </p:set>
                                    <p:anim calcmode="lin" valueType="num">
                                      <p:cBhvr additive="base">
                                        <p:cTn id="60" dur="750" fill="hold"/>
                                        <p:tgtEl>
                                          <p:spTgt spid="45">
                                            <p:txEl>
                                              <p:pRg st="0" end="0"/>
                                            </p:txEl>
                                          </p:spTgt>
                                        </p:tgtEl>
                                        <p:attrNameLst>
                                          <p:attrName>ppt_x</p:attrName>
                                        </p:attrNameLst>
                                      </p:cBhvr>
                                      <p:tavLst>
                                        <p:tav tm="0">
                                          <p:val>
                                            <p:strVal val="0-#ppt_w/2"/>
                                          </p:val>
                                        </p:tav>
                                        <p:tav tm="100000">
                                          <p:val>
                                            <p:strVal val="#ppt_x"/>
                                          </p:val>
                                        </p:tav>
                                      </p:tavLst>
                                    </p:anim>
                                    <p:anim calcmode="lin" valueType="num">
                                      <p:cBhvr additive="base">
                                        <p:cTn id="61" dur="750" fill="hold"/>
                                        <p:tgtEl>
                                          <p:spTgt spid="45">
                                            <p:txEl>
                                              <p:pRg st="0" end="0"/>
                                            </p:txEl>
                                          </p:spTgt>
                                        </p:tgtEl>
                                        <p:attrNameLst>
                                          <p:attrName>ppt_y</p:attrName>
                                        </p:attrNameLst>
                                      </p:cBhvr>
                                      <p:tavLst>
                                        <p:tav tm="0">
                                          <p:val>
                                            <p:strVal val="#ppt_y"/>
                                          </p:val>
                                        </p:tav>
                                        <p:tav tm="100000">
                                          <p:val>
                                            <p:strVal val="#ppt_y"/>
                                          </p:val>
                                        </p:tav>
                                      </p:tavLst>
                                    </p:anim>
                                  </p:childTnLst>
                                </p:cTn>
                              </p:par>
                            </p:childTnLst>
                          </p:cTn>
                        </p:par>
                        <p:par>
                          <p:cTn id="62" fill="hold">
                            <p:stCondLst>
                              <p:cond delay="2000"/>
                            </p:stCondLst>
                            <p:childTnLst>
                              <p:par>
                                <p:cTn id="63" presetID="2" presetClass="entr" presetSubtype="8" fill="hold" nodeType="afterEffect">
                                  <p:stCondLst>
                                    <p:cond delay="0"/>
                                  </p:stCondLst>
                                  <p:childTnLst>
                                    <p:set>
                                      <p:cBhvr>
                                        <p:cTn id="64" dur="1" fill="hold">
                                          <p:stCondLst>
                                            <p:cond delay="0"/>
                                          </p:stCondLst>
                                        </p:cTn>
                                        <p:tgtEl>
                                          <p:spTgt spid="45">
                                            <p:txEl>
                                              <p:pRg st="1" end="1"/>
                                            </p:txEl>
                                          </p:spTgt>
                                        </p:tgtEl>
                                        <p:attrNameLst>
                                          <p:attrName>style.visibility</p:attrName>
                                        </p:attrNameLst>
                                      </p:cBhvr>
                                      <p:to>
                                        <p:strVal val="visible"/>
                                      </p:to>
                                    </p:set>
                                    <p:anim calcmode="lin" valueType="num">
                                      <p:cBhvr additive="base">
                                        <p:cTn id="65" dur="750" fill="hold"/>
                                        <p:tgtEl>
                                          <p:spTgt spid="45">
                                            <p:txEl>
                                              <p:pRg st="1" end="1"/>
                                            </p:txEl>
                                          </p:spTgt>
                                        </p:tgtEl>
                                        <p:attrNameLst>
                                          <p:attrName>ppt_x</p:attrName>
                                        </p:attrNameLst>
                                      </p:cBhvr>
                                      <p:tavLst>
                                        <p:tav tm="0">
                                          <p:val>
                                            <p:strVal val="0-#ppt_w/2"/>
                                          </p:val>
                                        </p:tav>
                                        <p:tav tm="100000">
                                          <p:val>
                                            <p:strVal val="#ppt_x"/>
                                          </p:val>
                                        </p:tav>
                                      </p:tavLst>
                                    </p:anim>
                                    <p:anim calcmode="lin" valueType="num">
                                      <p:cBhvr additive="base">
                                        <p:cTn id="66" dur="750" fill="hold"/>
                                        <p:tgtEl>
                                          <p:spTgt spid="45">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67" fill="hold">
                      <p:stCondLst>
                        <p:cond delay="indefinite"/>
                      </p:stCondLst>
                      <p:childTnLst>
                        <p:par>
                          <p:cTn id="68" fill="hold">
                            <p:stCondLst>
                              <p:cond delay="0"/>
                            </p:stCondLst>
                            <p:childTnLst>
                              <p:par>
                                <p:cTn id="69" presetID="2" presetClass="entr" presetSubtype="8" fill="hold" grpId="0" nodeType="clickEffect">
                                  <p:stCondLst>
                                    <p:cond delay="0"/>
                                  </p:stCondLst>
                                  <p:childTnLst>
                                    <p:set>
                                      <p:cBhvr>
                                        <p:cTn id="70" dur="1" fill="hold">
                                          <p:stCondLst>
                                            <p:cond delay="0"/>
                                          </p:stCondLst>
                                        </p:cTn>
                                        <p:tgtEl>
                                          <p:spTgt spid="33"/>
                                        </p:tgtEl>
                                        <p:attrNameLst>
                                          <p:attrName>style.visibility</p:attrName>
                                        </p:attrNameLst>
                                      </p:cBhvr>
                                      <p:to>
                                        <p:strVal val="visible"/>
                                      </p:to>
                                    </p:set>
                                    <p:anim calcmode="lin" valueType="num">
                                      <p:cBhvr additive="base">
                                        <p:cTn id="71" dur="500" fill="hold"/>
                                        <p:tgtEl>
                                          <p:spTgt spid="33"/>
                                        </p:tgtEl>
                                        <p:attrNameLst>
                                          <p:attrName>ppt_x</p:attrName>
                                        </p:attrNameLst>
                                      </p:cBhvr>
                                      <p:tavLst>
                                        <p:tav tm="0">
                                          <p:val>
                                            <p:strVal val="0-#ppt_w/2"/>
                                          </p:val>
                                        </p:tav>
                                        <p:tav tm="100000">
                                          <p:val>
                                            <p:strVal val="#ppt_x"/>
                                          </p:val>
                                        </p:tav>
                                      </p:tavLst>
                                    </p:anim>
                                    <p:anim calcmode="lin" valueType="num">
                                      <p:cBhvr additive="base">
                                        <p:cTn id="72" dur="500" fill="hold"/>
                                        <p:tgtEl>
                                          <p:spTgt spid="33"/>
                                        </p:tgtEl>
                                        <p:attrNameLst>
                                          <p:attrName>ppt_y</p:attrName>
                                        </p:attrNameLst>
                                      </p:cBhvr>
                                      <p:tavLst>
                                        <p:tav tm="0">
                                          <p:val>
                                            <p:strVal val="#ppt_y"/>
                                          </p:val>
                                        </p:tav>
                                        <p:tav tm="100000">
                                          <p:val>
                                            <p:strVal val="#ppt_y"/>
                                          </p:val>
                                        </p:tav>
                                      </p:tavLst>
                                    </p:anim>
                                  </p:childTnLst>
                                </p:cTn>
                              </p:par>
                            </p:childTnLst>
                          </p:cTn>
                        </p:par>
                        <p:par>
                          <p:cTn id="73" fill="hold">
                            <p:stCondLst>
                              <p:cond delay="500"/>
                            </p:stCondLst>
                            <p:childTnLst>
                              <p:par>
                                <p:cTn id="74" presetID="45" presetClass="entr" presetSubtype="0" fill="hold" nodeType="afterEffect">
                                  <p:stCondLst>
                                    <p:cond delay="0"/>
                                  </p:stCondLst>
                                  <p:childTnLst>
                                    <p:set>
                                      <p:cBhvr>
                                        <p:cTn id="75" dur="1" fill="hold">
                                          <p:stCondLst>
                                            <p:cond delay="0"/>
                                          </p:stCondLst>
                                        </p:cTn>
                                        <p:tgtEl>
                                          <p:spTgt spid="23"/>
                                        </p:tgtEl>
                                        <p:attrNameLst>
                                          <p:attrName>style.visibility</p:attrName>
                                        </p:attrNameLst>
                                      </p:cBhvr>
                                      <p:to>
                                        <p:strVal val="visible"/>
                                      </p:to>
                                    </p:set>
                                    <p:animEffect transition="in" filter="fade">
                                      <p:cBhvr>
                                        <p:cTn id="76" dur="2000"/>
                                        <p:tgtEl>
                                          <p:spTgt spid="23"/>
                                        </p:tgtEl>
                                      </p:cBhvr>
                                    </p:animEffect>
                                    <p:anim calcmode="lin" valueType="num">
                                      <p:cBhvr>
                                        <p:cTn id="77" dur="2000" fill="hold"/>
                                        <p:tgtEl>
                                          <p:spTgt spid="23"/>
                                        </p:tgtEl>
                                        <p:attrNameLst>
                                          <p:attrName>ppt_w</p:attrName>
                                        </p:attrNameLst>
                                      </p:cBhvr>
                                      <p:tavLst>
                                        <p:tav tm="0" fmla="#ppt_w*sin(2.5*pi*$)">
                                          <p:val>
                                            <p:fltVal val="0"/>
                                          </p:val>
                                        </p:tav>
                                        <p:tav tm="100000">
                                          <p:val>
                                            <p:fltVal val="1"/>
                                          </p:val>
                                        </p:tav>
                                      </p:tavLst>
                                    </p:anim>
                                    <p:anim calcmode="lin" valueType="num">
                                      <p:cBhvr>
                                        <p:cTn id="78" dur="2000" fill="hold"/>
                                        <p:tgtEl>
                                          <p:spTgt spid="23"/>
                                        </p:tgtEl>
                                        <p:attrNameLst>
                                          <p:attrName>ppt_h</p:attrName>
                                        </p:attrNameLst>
                                      </p:cBhvr>
                                      <p:tavLst>
                                        <p:tav tm="0">
                                          <p:val>
                                            <p:strVal val="#ppt_h"/>
                                          </p:val>
                                        </p:tav>
                                        <p:tav tm="100000">
                                          <p:val>
                                            <p:strVal val="#ppt_h"/>
                                          </p:val>
                                        </p:tav>
                                      </p:tavLst>
                                    </p:anim>
                                  </p:childTnLst>
                                </p:cTn>
                              </p:par>
                            </p:childTnLst>
                          </p:cTn>
                        </p:par>
                        <p:par>
                          <p:cTn id="79" fill="hold">
                            <p:stCondLst>
                              <p:cond delay="2500"/>
                            </p:stCondLst>
                            <p:childTnLst>
                              <p:par>
                                <p:cTn id="80" presetID="45" presetClass="entr" presetSubtype="0" fill="hold" grpId="0" nodeType="afterEffect">
                                  <p:stCondLst>
                                    <p:cond delay="0"/>
                                  </p:stCondLst>
                                  <p:childTnLst>
                                    <p:set>
                                      <p:cBhvr>
                                        <p:cTn id="81" dur="1" fill="hold">
                                          <p:stCondLst>
                                            <p:cond delay="0"/>
                                          </p:stCondLst>
                                        </p:cTn>
                                        <p:tgtEl>
                                          <p:spTgt spid="47"/>
                                        </p:tgtEl>
                                        <p:attrNameLst>
                                          <p:attrName>style.visibility</p:attrName>
                                        </p:attrNameLst>
                                      </p:cBhvr>
                                      <p:to>
                                        <p:strVal val="visible"/>
                                      </p:to>
                                    </p:set>
                                    <p:animEffect transition="in" filter="fade">
                                      <p:cBhvr>
                                        <p:cTn id="82" dur="2000"/>
                                        <p:tgtEl>
                                          <p:spTgt spid="47"/>
                                        </p:tgtEl>
                                      </p:cBhvr>
                                    </p:animEffect>
                                    <p:anim calcmode="lin" valueType="num">
                                      <p:cBhvr>
                                        <p:cTn id="83" dur="2000" fill="hold"/>
                                        <p:tgtEl>
                                          <p:spTgt spid="47"/>
                                        </p:tgtEl>
                                        <p:attrNameLst>
                                          <p:attrName>ppt_w</p:attrName>
                                        </p:attrNameLst>
                                      </p:cBhvr>
                                      <p:tavLst>
                                        <p:tav tm="0" fmla="#ppt_w*sin(2.5*pi*$)">
                                          <p:val>
                                            <p:fltVal val="0"/>
                                          </p:val>
                                        </p:tav>
                                        <p:tav tm="100000">
                                          <p:val>
                                            <p:fltVal val="1"/>
                                          </p:val>
                                        </p:tav>
                                      </p:tavLst>
                                    </p:anim>
                                    <p:anim calcmode="lin" valueType="num">
                                      <p:cBhvr>
                                        <p:cTn id="84" dur="2000" fill="hold"/>
                                        <p:tgtEl>
                                          <p:spTgt spid="47"/>
                                        </p:tgtEl>
                                        <p:attrNameLst>
                                          <p:attrName>ppt_h</p:attrName>
                                        </p:attrNameLst>
                                      </p:cBhvr>
                                      <p:tavLst>
                                        <p:tav tm="0">
                                          <p:val>
                                            <p:strVal val="#ppt_h"/>
                                          </p:val>
                                        </p:tav>
                                        <p:tav tm="100000">
                                          <p:val>
                                            <p:strVal val="#ppt_h"/>
                                          </p:val>
                                        </p:tav>
                                      </p:tavLst>
                                    </p:anim>
                                  </p:childTnLst>
                                </p:cTn>
                              </p:par>
                            </p:childTnLst>
                          </p:cTn>
                        </p:par>
                      </p:childTnLst>
                    </p:cTn>
                  </p:par>
                  <p:par>
                    <p:cTn id="85" fill="hold">
                      <p:stCondLst>
                        <p:cond delay="indefinite"/>
                      </p:stCondLst>
                      <p:childTnLst>
                        <p:par>
                          <p:cTn id="86" fill="hold">
                            <p:stCondLst>
                              <p:cond delay="0"/>
                            </p:stCondLst>
                            <p:childTnLst>
                              <p:par>
                                <p:cTn id="87" presetID="2" presetClass="entr" presetSubtype="8" fill="hold" grpId="0" nodeType="clickEffect">
                                  <p:stCondLst>
                                    <p:cond delay="0"/>
                                  </p:stCondLst>
                                  <p:childTnLst>
                                    <p:set>
                                      <p:cBhvr>
                                        <p:cTn id="88" dur="1" fill="hold">
                                          <p:stCondLst>
                                            <p:cond delay="0"/>
                                          </p:stCondLst>
                                        </p:cTn>
                                        <p:tgtEl>
                                          <p:spTgt spid="35"/>
                                        </p:tgtEl>
                                        <p:attrNameLst>
                                          <p:attrName>style.visibility</p:attrName>
                                        </p:attrNameLst>
                                      </p:cBhvr>
                                      <p:to>
                                        <p:strVal val="visible"/>
                                      </p:to>
                                    </p:set>
                                    <p:anim calcmode="lin" valueType="num">
                                      <p:cBhvr additive="base">
                                        <p:cTn id="89" dur="500" fill="hold"/>
                                        <p:tgtEl>
                                          <p:spTgt spid="35"/>
                                        </p:tgtEl>
                                        <p:attrNameLst>
                                          <p:attrName>ppt_x</p:attrName>
                                        </p:attrNameLst>
                                      </p:cBhvr>
                                      <p:tavLst>
                                        <p:tav tm="0">
                                          <p:val>
                                            <p:strVal val="0-#ppt_w/2"/>
                                          </p:val>
                                        </p:tav>
                                        <p:tav tm="100000">
                                          <p:val>
                                            <p:strVal val="#ppt_x"/>
                                          </p:val>
                                        </p:tav>
                                      </p:tavLst>
                                    </p:anim>
                                    <p:anim calcmode="lin" valueType="num">
                                      <p:cBhvr additive="base">
                                        <p:cTn id="90" dur="500" fill="hold"/>
                                        <p:tgtEl>
                                          <p:spTgt spid="35"/>
                                        </p:tgtEl>
                                        <p:attrNameLst>
                                          <p:attrName>ppt_y</p:attrName>
                                        </p:attrNameLst>
                                      </p:cBhvr>
                                      <p:tavLst>
                                        <p:tav tm="0">
                                          <p:val>
                                            <p:strVal val="#ppt_y"/>
                                          </p:val>
                                        </p:tav>
                                        <p:tav tm="100000">
                                          <p:val>
                                            <p:strVal val="#ppt_y"/>
                                          </p:val>
                                        </p:tav>
                                      </p:tavLst>
                                    </p:anim>
                                  </p:childTnLst>
                                </p:cTn>
                              </p:par>
                            </p:childTnLst>
                          </p:cTn>
                        </p:par>
                        <p:par>
                          <p:cTn id="91" fill="hold">
                            <p:stCondLst>
                              <p:cond delay="500"/>
                            </p:stCondLst>
                            <p:childTnLst>
                              <p:par>
                                <p:cTn id="92" presetID="2" presetClass="entr" presetSubtype="6" fill="hold" nodeType="afterEffect">
                                  <p:stCondLst>
                                    <p:cond delay="0"/>
                                  </p:stCondLst>
                                  <p:childTnLst>
                                    <p:set>
                                      <p:cBhvr>
                                        <p:cTn id="93" dur="1" fill="hold">
                                          <p:stCondLst>
                                            <p:cond delay="0"/>
                                          </p:stCondLst>
                                        </p:cTn>
                                        <p:tgtEl>
                                          <p:spTgt spid="51"/>
                                        </p:tgtEl>
                                        <p:attrNameLst>
                                          <p:attrName>style.visibility</p:attrName>
                                        </p:attrNameLst>
                                      </p:cBhvr>
                                      <p:to>
                                        <p:strVal val="visible"/>
                                      </p:to>
                                    </p:set>
                                    <p:anim calcmode="lin" valueType="num">
                                      <p:cBhvr additive="base">
                                        <p:cTn id="94" dur="750" fill="hold"/>
                                        <p:tgtEl>
                                          <p:spTgt spid="51"/>
                                        </p:tgtEl>
                                        <p:attrNameLst>
                                          <p:attrName>ppt_x</p:attrName>
                                        </p:attrNameLst>
                                      </p:cBhvr>
                                      <p:tavLst>
                                        <p:tav tm="0">
                                          <p:val>
                                            <p:strVal val="1+#ppt_w/2"/>
                                          </p:val>
                                        </p:tav>
                                        <p:tav tm="100000">
                                          <p:val>
                                            <p:strVal val="#ppt_x"/>
                                          </p:val>
                                        </p:tav>
                                      </p:tavLst>
                                    </p:anim>
                                    <p:anim calcmode="lin" valueType="num">
                                      <p:cBhvr additive="base">
                                        <p:cTn id="95" dur="750" fill="hold"/>
                                        <p:tgtEl>
                                          <p:spTgt spid="51"/>
                                        </p:tgtEl>
                                        <p:attrNameLst>
                                          <p:attrName>ppt_y</p:attrName>
                                        </p:attrNameLst>
                                      </p:cBhvr>
                                      <p:tavLst>
                                        <p:tav tm="0">
                                          <p:val>
                                            <p:strVal val="1+#ppt_h/2"/>
                                          </p:val>
                                        </p:tav>
                                        <p:tav tm="100000">
                                          <p:val>
                                            <p:strVal val="#ppt_y"/>
                                          </p:val>
                                        </p:tav>
                                      </p:tavLst>
                                    </p:anim>
                                  </p:childTnLst>
                                </p:cTn>
                              </p:par>
                            </p:childTnLst>
                          </p:cTn>
                        </p:par>
                        <p:par>
                          <p:cTn id="96" fill="hold">
                            <p:stCondLst>
                              <p:cond delay="1250"/>
                            </p:stCondLst>
                            <p:childTnLst>
                              <p:par>
                                <p:cTn id="97" presetID="2" presetClass="entr" presetSubtype="6" fill="hold" grpId="0" nodeType="afterEffect">
                                  <p:stCondLst>
                                    <p:cond delay="0"/>
                                  </p:stCondLst>
                                  <p:childTnLst>
                                    <p:set>
                                      <p:cBhvr>
                                        <p:cTn id="98" dur="1" fill="hold">
                                          <p:stCondLst>
                                            <p:cond delay="0"/>
                                          </p:stCondLst>
                                        </p:cTn>
                                        <p:tgtEl>
                                          <p:spTgt spid="49"/>
                                        </p:tgtEl>
                                        <p:attrNameLst>
                                          <p:attrName>style.visibility</p:attrName>
                                        </p:attrNameLst>
                                      </p:cBhvr>
                                      <p:to>
                                        <p:strVal val="visible"/>
                                      </p:to>
                                    </p:set>
                                    <p:anim calcmode="lin" valueType="num">
                                      <p:cBhvr additive="base">
                                        <p:cTn id="99" dur="750" fill="hold"/>
                                        <p:tgtEl>
                                          <p:spTgt spid="49"/>
                                        </p:tgtEl>
                                        <p:attrNameLst>
                                          <p:attrName>ppt_x</p:attrName>
                                        </p:attrNameLst>
                                      </p:cBhvr>
                                      <p:tavLst>
                                        <p:tav tm="0">
                                          <p:val>
                                            <p:strVal val="1+#ppt_w/2"/>
                                          </p:val>
                                        </p:tav>
                                        <p:tav tm="100000">
                                          <p:val>
                                            <p:strVal val="#ppt_x"/>
                                          </p:val>
                                        </p:tav>
                                      </p:tavLst>
                                    </p:anim>
                                    <p:anim calcmode="lin" valueType="num">
                                      <p:cBhvr additive="base">
                                        <p:cTn id="100" dur="750" fill="hold"/>
                                        <p:tgtEl>
                                          <p:spTgt spid="49"/>
                                        </p:tgtEl>
                                        <p:attrNameLst>
                                          <p:attrName>ppt_y</p:attrName>
                                        </p:attrNameLst>
                                      </p:cBhvr>
                                      <p:tavLst>
                                        <p:tav tm="0">
                                          <p:val>
                                            <p:strVal val="1+#ppt_h/2"/>
                                          </p:val>
                                        </p:tav>
                                        <p:tav tm="100000">
                                          <p:val>
                                            <p:strVal val="#ppt_y"/>
                                          </p:val>
                                        </p:tav>
                                      </p:tavLst>
                                    </p:anim>
                                  </p:childTnLst>
                                </p:cTn>
                              </p:par>
                            </p:childTnLst>
                          </p:cTn>
                        </p:par>
                      </p:childTnLst>
                    </p:cTn>
                  </p:par>
                  <p:par>
                    <p:cTn id="101" fill="hold">
                      <p:stCondLst>
                        <p:cond delay="indefinite"/>
                      </p:stCondLst>
                      <p:childTnLst>
                        <p:par>
                          <p:cTn id="102" fill="hold">
                            <p:stCondLst>
                              <p:cond delay="0"/>
                            </p:stCondLst>
                            <p:childTnLst>
                              <p:par>
                                <p:cTn id="103" presetID="2" presetClass="entr" presetSubtype="6" fill="hold" grpId="0" nodeType="clickEffect">
                                  <p:stCondLst>
                                    <p:cond delay="0"/>
                                  </p:stCondLst>
                                  <p:childTnLst>
                                    <p:set>
                                      <p:cBhvr>
                                        <p:cTn id="104" dur="1" fill="hold">
                                          <p:stCondLst>
                                            <p:cond delay="0"/>
                                          </p:stCondLst>
                                        </p:cTn>
                                        <p:tgtEl>
                                          <p:spTgt spid="57"/>
                                        </p:tgtEl>
                                        <p:attrNameLst>
                                          <p:attrName>style.visibility</p:attrName>
                                        </p:attrNameLst>
                                      </p:cBhvr>
                                      <p:to>
                                        <p:strVal val="visible"/>
                                      </p:to>
                                    </p:set>
                                    <p:anim calcmode="lin" valueType="num">
                                      <p:cBhvr additive="base">
                                        <p:cTn id="105" dur="500" fill="hold"/>
                                        <p:tgtEl>
                                          <p:spTgt spid="57"/>
                                        </p:tgtEl>
                                        <p:attrNameLst>
                                          <p:attrName>ppt_x</p:attrName>
                                        </p:attrNameLst>
                                      </p:cBhvr>
                                      <p:tavLst>
                                        <p:tav tm="0">
                                          <p:val>
                                            <p:strVal val="1+#ppt_w/2"/>
                                          </p:val>
                                        </p:tav>
                                        <p:tav tm="100000">
                                          <p:val>
                                            <p:strVal val="#ppt_x"/>
                                          </p:val>
                                        </p:tav>
                                      </p:tavLst>
                                    </p:anim>
                                    <p:anim calcmode="lin" valueType="num">
                                      <p:cBhvr additive="base">
                                        <p:cTn id="106" dur="500" fill="hold"/>
                                        <p:tgtEl>
                                          <p:spTgt spid="57"/>
                                        </p:tgtEl>
                                        <p:attrNameLst>
                                          <p:attrName>ppt_y</p:attrName>
                                        </p:attrNameLst>
                                      </p:cBhvr>
                                      <p:tavLst>
                                        <p:tav tm="0">
                                          <p:val>
                                            <p:strVal val="1+#ppt_h/2"/>
                                          </p:val>
                                        </p:tav>
                                        <p:tav tm="100000">
                                          <p:val>
                                            <p:strVal val="#ppt_y"/>
                                          </p:val>
                                        </p:tav>
                                      </p:tavLst>
                                    </p:anim>
                                  </p:childTnLst>
                                </p:cTn>
                              </p:par>
                            </p:childTnLst>
                          </p:cTn>
                        </p:par>
                      </p:childTnLst>
                    </p:cTn>
                  </p:par>
                  <p:par>
                    <p:cTn id="107" fill="hold">
                      <p:stCondLst>
                        <p:cond delay="indefinite"/>
                      </p:stCondLst>
                      <p:childTnLst>
                        <p:par>
                          <p:cTn id="108" fill="hold">
                            <p:stCondLst>
                              <p:cond delay="0"/>
                            </p:stCondLst>
                            <p:childTnLst>
                              <p:par>
                                <p:cTn id="109" presetID="4" presetClass="entr" presetSubtype="32" fill="hold" grpId="0" nodeType="clickEffect">
                                  <p:stCondLst>
                                    <p:cond delay="0"/>
                                  </p:stCondLst>
                                  <p:childTnLst>
                                    <p:set>
                                      <p:cBhvr>
                                        <p:cTn id="110" dur="1" fill="hold">
                                          <p:stCondLst>
                                            <p:cond delay="0"/>
                                          </p:stCondLst>
                                        </p:cTn>
                                        <p:tgtEl>
                                          <p:spTgt spid="55"/>
                                        </p:tgtEl>
                                        <p:attrNameLst>
                                          <p:attrName>style.visibility</p:attrName>
                                        </p:attrNameLst>
                                      </p:cBhvr>
                                      <p:to>
                                        <p:strVal val="visible"/>
                                      </p:to>
                                    </p:set>
                                    <p:animEffect transition="in" filter="box(out)">
                                      <p:cBhvr>
                                        <p:cTn id="111" dur="20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28" grpId="0" animBg="1"/>
      <p:bldP spid="29" grpId="0" animBg="1"/>
      <p:bldP spid="31" grpId="0" animBg="1"/>
      <p:bldP spid="33" grpId="0" animBg="1"/>
      <p:bldP spid="35" grpId="0" animBg="1"/>
      <p:bldP spid="39" grpId="0"/>
      <p:bldP spid="47" grpId="0"/>
      <p:bldP spid="49" grpId="0"/>
      <p:bldP spid="57" grpId="0" animBg="1"/>
      <p:bldP spid="55"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15" name="Rectangle 14"/>
          <p:cNvSpPr/>
          <p:nvPr/>
        </p:nvSpPr>
        <p:spPr>
          <a:xfrm>
            <a:off x="1899821" y="77698"/>
            <a:ext cx="7244179" cy="921588"/>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lnSpc>
                <a:spcPct val="80000"/>
              </a:lnSpc>
            </a:pPr>
            <a:r>
              <a:rPr lang="es-ES" sz="2000" dirty="0">
                <a:latin typeface="Verdana" panose="020B0604030504040204" pitchFamily="34" charset="0"/>
              </a:rPr>
              <a:t>Artículo 33</a:t>
            </a:r>
          </a:p>
          <a:p>
            <a:pPr algn="r" eaLnBrk="1" hangingPunct="1">
              <a:lnSpc>
                <a:spcPct val="80000"/>
              </a:lnSpc>
              <a:buFont typeface="Arial" charset="0"/>
              <a:buNone/>
            </a:pPr>
            <a:r>
              <a:rPr lang="es-ES" sz="2000" dirty="0">
                <a:latin typeface="Verdana" panose="020B0604030504040204" pitchFamily="34" charset="0"/>
              </a:rPr>
              <a:t>Asistencia mutua para la </a:t>
            </a:r>
          </a:p>
          <a:p>
            <a:pPr algn="r" eaLnBrk="1" hangingPunct="1">
              <a:lnSpc>
                <a:spcPct val="80000"/>
              </a:lnSpc>
              <a:buFont typeface="Arial" charset="0"/>
              <a:buNone/>
            </a:pPr>
            <a:r>
              <a:rPr lang="es-ES" sz="2000" dirty="0">
                <a:latin typeface="Verdana" panose="020B0604030504040204" pitchFamily="34" charset="0"/>
              </a:rPr>
              <a:t>obtención en tiempo real de datos relativos al tráfico</a:t>
            </a:r>
            <a:endParaRPr lang="es-ES" altLang="sr-Latn-RS" sz="2000" dirty="0">
              <a:solidFill>
                <a:schemeClr val="bg1"/>
              </a:solidFill>
              <a:latin typeface="Verdana" panose="020B0604030504040204" pitchFamily="34" charset="0"/>
              <a:ea typeface="Verdana" panose="020B0604030504040204" pitchFamily="34" charset="0"/>
              <a:cs typeface="Times New Roman" pitchFamily="18" charset="0"/>
            </a:endParaRPr>
          </a:p>
        </p:txBody>
      </p:sp>
      <p:sp>
        <p:nvSpPr>
          <p:cNvPr id="7" name="Rectangle 6">
            <a:extLst>
              <a:ext uri="{FF2B5EF4-FFF2-40B4-BE49-F238E27FC236}">
                <a16:creationId xmlns:a16="http://schemas.microsoft.com/office/drawing/2014/main" id="{1FCE5F71-B62F-4840-AD46-7690CB1F70D4}"/>
              </a:ext>
            </a:extLst>
          </p:cNvPr>
          <p:cNvSpPr/>
          <p:nvPr/>
        </p:nvSpPr>
        <p:spPr>
          <a:xfrm>
            <a:off x="0" y="1563913"/>
            <a:ext cx="4795520" cy="4824398"/>
          </a:xfrm>
          <a:prstGeom prst="rect">
            <a:avLst/>
          </a:prstGeom>
        </p:spPr>
        <p:txBody>
          <a:bodyPr wrap="square">
            <a:spAutoFit/>
          </a:bodyPr>
          <a:lstStyle/>
          <a:p>
            <a:pPr marL="514350" indent="-514350" algn="just">
              <a:spcBef>
                <a:spcPts val="600"/>
              </a:spcBef>
              <a:spcAft>
                <a:spcPts val="1200"/>
              </a:spcAft>
              <a:buFont typeface="+mj-lt"/>
              <a:buAutoNum type="arabicPeriod"/>
              <a:defRPr/>
            </a:pPr>
            <a:r>
              <a:rPr lang="es-ES" sz="1950" dirty="0"/>
              <a:t>Las Partes se prestarán asistencia mutua para la </a:t>
            </a:r>
            <a:r>
              <a:rPr lang="es-ES" sz="1950" b="1" dirty="0"/>
              <a:t>obtención en tiempo real de datos relativos al tráfico asociados a comunicaciones específicas transmitidas en su territorio por medio de un sistema informático</a:t>
            </a:r>
            <a:r>
              <a:rPr lang="es-ES" sz="1950" dirty="0"/>
              <a:t>. A reserva del párrafo 2, dicha asistencia mutua estará sujeta a las condiciones y procedimientos previstos en el derecho interno.</a:t>
            </a:r>
          </a:p>
          <a:p>
            <a:pPr marL="514350" indent="-514350" algn="just">
              <a:spcBef>
                <a:spcPts val="600"/>
              </a:spcBef>
              <a:spcAft>
                <a:spcPts val="1200"/>
              </a:spcAft>
              <a:buFont typeface="+mj-lt"/>
              <a:buAutoNum type="arabicPeriod"/>
              <a:defRPr/>
            </a:pPr>
            <a:r>
              <a:rPr lang="es-ES" sz="1950" dirty="0"/>
              <a:t>Cada Parte prestará dicha asistencia </a:t>
            </a:r>
            <a:r>
              <a:rPr lang="es-ES" sz="1950" b="1" dirty="0"/>
              <a:t>al menos en relación con los delitos para los cuales sería posible la obtención en tiempo real de datos relativos al tráfico en situaciones análogas a nivel interno</a:t>
            </a:r>
            <a:r>
              <a:rPr lang="es-ES" sz="1950" dirty="0"/>
              <a:t>.</a:t>
            </a:r>
          </a:p>
        </p:txBody>
      </p:sp>
      <p:sp>
        <p:nvSpPr>
          <p:cNvPr id="5" name="Rectangle 4">
            <a:extLst>
              <a:ext uri="{FF2B5EF4-FFF2-40B4-BE49-F238E27FC236}">
                <a16:creationId xmlns:a16="http://schemas.microsoft.com/office/drawing/2014/main" id="{DCA9A6A3-8468-F74D-A0B0-44D1CC2D147F}"/>
              </a:ext>
            </a:extLst>
          </p:cNvPr>
          <p:cNvSpPr/>
          <p:nvPr/>
        </p:nvSpPr>
        <p:spPr>
          <a:xfrm>
            <a:off x="5432923" y="2706534"/>
            <a:ext cx="3344525" cy="1569660"/>
          </a:xfrm>
          <a:prstGeom prst="rect">
            <a:avLst/>
          </a:prstGeom>
        </p:spPr>
        <p:txBody>
          <a:bodyPr wrap="square">
            <a:spAutoFit/>
          </a:bodyPr>
          <a:lstStyle/>
          <a:p>
            <a:pPr marL="342900" indent="-342900" algn="just">
              <a:buFont typeface="Arial" panose="020B0604020202020204" pitchFamily="34" charset="0"/>
              <a:buChar char="•"/>
            </a:pPr>
            <a:r>
              <a:rPr lang="es-ES" sz="2400" b="1" dirty="0">
                <a:solidFill>
                  <a:srgbClr val="C00000"/>
                </a:solidFill>
              </a:rPr>
              <a:t>obtención en tiempo real de datos relativos al tráfico transmitidos por medio de un sistema informático</a:t>
            </a:r>
            <a:endParaRPr lang="es-ES" sz="2400" dirty="0">
              <a:solidFill>
                <a:srgbClr val="C00000"/>
              </a:solidFill>
            </a:endParaRPr>
          </a:p>
        </p:txBody>
      </p:sp>
      <p:sp>
        <p:nvSpPr>
          <p:cNvPr id="12" name="Slide Number Placeholder 1">
            <a:extLst>
              <a:ext uri="{FF2B5EF4-FFF2-40B4-BE49-F238E27FC236}">
                <a16:creationId xmlns:a16="http://schemas.microsoft.com/office/drawing/2014/main" id="{77760FAB-654C-4384-AB96-632E7784639B}"/>
              </a:ext>
            </a:extLst>
          </p:cNvPr>
          <p:cNvSpPr>
            <a:spLocks noGrp="1"/>
          </p:cNvSpPr>
          <p:nvPr>
            <p:ph type="sldNum" sz="quarter" idx="12"/>
          </p:nvPr>
        </p:nvSpPr>
        <p:spPr>
          <a:xfrm>
            <a:off x="7010400" y="6583365"/>
            <a:ext cx="2133600" cy="274635"/>
          </a:xfrm>
        </p:spPr>
        <p:txBody>
          <a:bodyPr/>
          <a:lstStyle/>
          <a:p>
            <a:fld id="{B517EF97-6CC0-48A9-BC0E-433EC7B55211}" type="slidenum">
              <a:rPr lang="en-GB" smtClean="0"/>
              <a:pPr/>
              <a:t>52</a:t>
            </a:fld>
            <a:endParaRPr lang="es-ES" dirty="0"/>
          </a:p>
        </p:txBody>
      </p:sp>
    </p:spTree>
    <p:extLst>
      <p:ext uri="{BB962C8B-B14F-4D97-AF65-F5344CB8AC3E}">
        <p14:creationId xmlns:p14="http://schemas.microsoft.com/office/powerpoint/2010/main" val="2907905583"/>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15" name="Rectangle 14"/>
          <p:cNvSpPr/>
          <p:nvPr/>
        </p:nvSpPr>
        <p:spPr>
          <a:xfrm>
            <a:off x="1381760" y="86465"/>
            <a:ext cx="7762240" cy="921588"/>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lnSpc>
                <a:spcPct val="80000"/>
              </a:lnSpc>
            </a:pPr>
            <a:r>
              <a:rPr lang="es-ES" sz="2400" dirty="0">
                <a:latin typeface="Verdana" panose="020B0604030504040204" pitchFamily="34" charset="0"/>
              </a:rPr>
              <a:t>Artículo 34</a:t>
            </a:r>
          </a:p>
          <a:p>
            <a:pPr algn="r" eaLnBrk="1" hangingPunct="1">
              <a:lnSpc>
                <a:spcPct val="80000"/>
              </a:lnSpc>
              <a:buFont typeface="Arial" charset="0"/>
              <a:buNone/>
            </a:pPr>
            <a:r>
              <a:rPr lang="es-ES" sz="2400" dirty="0">
                <a:solidFill>
                  <a:schemeClr val="bg1"/>
                </a:solidFill>
                <a:latin typeface="Verdana" panose="020B0604030504040204" pitchFamily="34" charset="0"/>
              </a:rPr>
              <a:t>Asistencia mutua para la </a:t>
            </a:r>
          </a:p>
          <a:p>
            <a:pPr algn="r" eaLnBrk="1" hangingPunct="1">
              <a:lnSpc>
                <a:spcPct val="80000"/>
              </a:lnSpc>
              <a:buFont typeface="Arial" charset="0"/>
              <a:buNone/>
            </a:pPr>
            <a:r>
              <a:rPr lang="es-ES" sz="2400" dirty="0">
                <a:solidFill>
                  <a:schemeClr val="bg1"/>
                </a:solidFill>
                <a:latin typeface="Verdana" panose="020B0604030504040204" pitchFamily="34" charset="0"/>
              </a:rPr>
              <a:t>Interceptación de datos relativos al contenido</a:t>
            </a:r>
            <a:endParaRPr lang="es-ES" altLang="sr-Latn-RS" sz="2400" dirty="0">
              <a:solidFill>
                <a:schemeClr val="bg1"/>
              </a:solidFill>
              <a:latin typeface="Verdana" panose="020B0604030504040204" pitchFamily="34" charset="0"/>
              <a:ea typeface="Verdana" panose="020B0604030504040204" pitchFamily="34" charset="0"/>
              <a:cs typeface="Times New Roman" pitchFamily="18" charset="0"/>
            </a:endParaRPr>
          </a:p>
        </p:txBody>
      </p:sp>
      <p:sp>
        <p:nvSpPr>
          <p:cNvPr id="7" name="Rectangle 6">
            <a:extLst>
              <a:ext uri="{FF2B5EF4-FFF2-40B4-BE49-F238E27FC236}">
                <a16:creationId xmlns:a16="http://schemas.microsoft.com/office/drawing/2014/main" id="{1FCE5F71-B62F-4840-AD46-7690CB1F70D4}"/>
              </a:ext>
            </a:extLst>
          </p:cNvPr>
          <p:cNvSpPr/>
          <p:nvPr/>
        </p:nvSpPr>
        <p:spPr>
          <a:xfrm>
            <a:off x="339919" y="2175619"/>
            <a:ext cx="4572000" cy="3000821"/>
          </a:xfrm>
          <a:prstGeom prst="rect">
            <a:avLst/>
          </a:prstGeom>
        </p:spPr>
        <p:txBody>
          <a:bodyPr>
            <a:spAutoFit/>
          </a:bodyPr>
          <a:lstStyle/>
          <a:p>
            <a:pPr marL="0" indent="0" algn="just">
              <a:buNone/>
            </a:pPr>
            <a:r>
              <a:rPr lang="es-ES"/>
              <a:t>Las Partes </a:t>
            </a:r>
            <a:r>
              <a:rPr lang="es-ES" b="1"/>
              <a:t>se prestarán asistencia mutua</a:t>
            </a:r>
            <a:r>
              <a:rPr lang="es-ES"/>
              <a:t>, </a:t>
            </a:r>
            <a:r>
              <a:rPr lang="es-ES" b="1"/>
              <a:t>en la medida en que lo permitan sus tratados y leyes internas aplicables</a:t>
            </a:r>
            <a:r>
              <a:rPr lang="es-ES"/>
              <a:t>, </a:t>
            </a:r>
            <a:r>
              <a:rPr lang="es-ES" b="1"/>
              <a:t>para la obtención o el registro en tiempo real de datos relativos al contenido</a:t>
            </a:r>
            <a:r>
              <a:rPr lang="es-ES"/>
              <a:t> de comunicaciones específicas transmitidas por medio de un sistema informático</a:t>
            </a:r>
            <a:r>
              <a:rPr lang="es-ES" sz="2100" dirty="0"/>
              <a:t>.</a:t>
            </a:r>
          </a:p>
        </p:txBody>
      </p:sp>
      <p:sp>
        <p:nvSpPr>
          <p:cNvPr id="5" name="Rectangle 4">
            <a:extLst>
              <a:ext uri="{FF2B5EF4-FFF2-40B4-BE49-F238E27FC236}">
                <a16:creationId xmlns:a16="http://schemas.microsoft.com/office/drawing/2014/main" id="{816AA7D2-EA68-D846-B62C-65BDFB3671F3}"/>
              </a:ext>
            </a:extLst>
          </p:cNvPr>
          <p:cNvSpPr/>
          <p:nvPr/>
        </p:nvSpPr>
        <p:spPr>
          <a:xfrm>
            <a:off x="5230317" y="3075866"/>
            <a:ext cx="3683766" cy="830997"/>
          </a:xfrm>
          <a:prstGeom prst="rect">
            <a:avLst/>
          </a:prstGeom>
        </p:spPr>
        <p:txBody>
          <a:bodyPr wrap="square">
            <a:spAutoFit/>
          </a:bodyPr>
          <a:lstStyle/>
          <a:p>
            <a:pPr marL="285750" indent="-285750" algn="just">
              <a:buFont typeface="Arial" panose="020B0604020202020204" pitchFamily="34" charset="0"/>
              <a:buChar char="•"/>
            </a:pPr>
            <a:r>
              <a:rPr lang="es-ES" sz="2400" b="1" dirty="0">
                <a:solidFill>
                  <a:srgbClr val="C00000"/>
                </a:solidFill>
              </a:rPr>
              <a:t>obtención o registro en tiempo real de datos relativos al contenido </a:t>
            </a:r>
            <a:endParaRPr lang="es-ES" sz="2400" dirty="0">
              <a:solidFill>
                <a:srgbClr val="C00000"/>
              </a:solidFill>
            </a:endParaRPr>
          </a:p>
        </p:txBody>
      </p:sp>
      <p:sp>
        <p:nvSpPr>
          <p:cNvPr id="12" name="Slide Number Placeholder 1">
            <a:extLst>
              <a:ext uri="{FF2B5EF4-FFF2-40B4-BE49-F238E27FC236}">
                <a16:creationId xmlns:a16="http://schemas.microsoft.com/office/drawing/2014/main" id="{8D0F1C8F-A1C1-4836-9FC6-CD1CF37007E2}"/>
              </a:ext>
            </a:extLst>
          </p:cNvPr>
          <p:cNvSpPr>
            <a:spLocks noGrp="1"/>
          </p:cNvSpPr>
          <p:nvPr>
            <p:ph type="sldNum" sz="quarter" idx="12"/>
          </p:nvPr>
        </p:nvSpPr>
        <p:spPr>
          <a:xfrm>
            <a:off x="7010400" y="6583365"/>
            <a:ext cx="2133600" cy="274635"/>
          </a:xfrm>
        </p:spPr>
        <p:txBody>
          <a:bodyPr/>
          <a:lstStyle/>
          <a:p>
            <a:fld id="{B517EF97-6CC0-48A9-BC0E-433EC7B55211}" type="slidenum">
              <a:rPr lang="en-GB" smtClean="0"/>
              <a:pPr/>
              <a:t>53</a:t>
            </a:fld>
            <a:endParaRPr lang="es-ES" dirty="0"/>
          </a:p>
        </p:txBody>
      </p:sp>
    </p:spTree>
    <p:extLst>
      <p:ext uri="{BB962C8B-B14F-4D97-AF65-F5344CB8AC3E}">
        <p14:creationId xmlns:p14="http://schemas.microsoft.com/office/powerpoint/2010/main" val="4141717374"/>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15" name="Rectangle 14"/>
          <p:cNvSpPr/>
          <p:nvPr/>
        </p:nvSpPr>
        <p:spPr>
          <a:xfrm>
            <a:off x="2143761" y="82405"/>
            <a:ext cx="7000240" cy="921588"/>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lnSpc>
                <a:spcPct val="80000"/>
              </a:lnSpc>
            </a:pPr>
            <a:r>
              <a:rPr lang="es-ES" sz="2400" dirty="0">
                <a:latin typeface="Verdana" panose="020B0604030504040204" pitchFamily="34" charset="0"/>
              </a:rPr>
              <a:t>Aplicación de los</a:t>
            </a:r>
          </a:p>
          <a:p>
            <a:pPr algn="r">
              <a:lnSpc>
                <a:spcPct val="80000"/>
              </a:lnSpc>
            </a:pPr>
            <a:r>
              <a:rPr lang="es-ES" sz="2400" dirty="0">
                <a:latin typeface="Verdana" panose="020B0604030504040204" pitchFamily="34" charset="0"/>
              </a:rPr>
              <a:t>Artículo 33 y 34</a:t>
            </a:r>
          </a:p>
        </p:txBody>
      </p:sp>
      <p:graphicFrame>
        <p:nvGraphicFramePr>
          <p:cNvPr id="6" name="Diagram 5">
            <a:extLst>
              <a:ext uri="{FF2B5EF4-FFF2-40B4-BE49-F238E27FC236}">
                <a16:creationId xmlns:a16="http://schemas.microsoft.com/office/drawing/2014/main" id="{37CCB2F0-CA86-D64D-A173-65134AEEF0C2}"/>
              </a:ext>
            </a:extLst>
          </p:cNvPr>
          <p:cNvGraphicFramePr/>
          <p:nvPr>
            <p:extLst>
              <p:ext uri="{D42A27DB-BD31-4B8C-83A1-F6EECF244321}">
                <p14:modId xmlns:p14="http://schemas.microsoft.com/office/powerpoint/2010/main" val="1746509914"/>
              </p:ext>
            </p:extLst>
          </p:nvPr>
        </p:nvGraphicFramePr>
        <p:xfrm>
          <a:off x="88522" y="1060466"/>
          <a:ext cx="8933934" cy="199524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Picture 6">
            <a:extLst>
              <a:ext uri="{FF2B5EF4-FFF2-40B4-BE49-F238E27FC236}">
                <a16:creationId xmlns:a16="http://schemas.microsoft.com/office/drawing/2014/main" id="{79050DBF-1131-4649-955A-4C5DE6BBB45E}"/>
              </a:ext>
            </a:extLst>
          </p:cNvPr>
          <p:cNvPicPr>
            <a:picLocks noChangeAspect="1"/>
          </p:cNvPicPr>
          <p:nvPr/>
        </p:nvPicPr>
        <p:blipFill>
          <a:blip r:embed="rId8"/>
          <a:stretch>
            <a:fillRect/>
          </a:stretch>
        </p:blipFill>
        <p:spPr>
          <a:xfrm>
            <a:off x="150901" y="3168661"/>
            <a:ext cx="8842197" cy="3098040"/>
          </a:xfrm>
          <a:prstGeom prst="rect">
            <a:avLst/>
          </a:prstGeom>
        </p:spPr>
      </p:pic>
      <p:sp>
        <p:nvSpPr>
          <p:cNvPr id="12" name="Slide Number Placeholder 1">
            <a:extLst>
              <a:ext uri="{FF2B5EF4-FFF2-40B4-BE49-F238E27FC236}">
                <a16:creationId xmlns:a16="http://schemas.microsoft.com/office/drawing/2014/main" id="{2990C710-CEC2-4BCB-9D59-CF6992D47552}"/>
              </a:ext>
            </a:extLst>
          </p:cNvPr>
          <p:cNvSpPr>
            <a:spLocks noGrp="1"/>
          </p:cNvSpPr>
          <p:nvPr>
            <p:ph type="sldNum" sz="quarter" idx="12"/>
          </p:nvPr>
        </p:nvSpPr>
        <p:spPr>
          <a:xfrm>
            <a:off x="7010400" y="6583365"/>
            <a:ext cx="2133600" cy="274635"/>
          </a:xfrm>
        </p:spPr>
        <p:txBody>
          <a:bodyPr/>
          <a:lstStyle/>
          <a:p>
            <a:fld id="{B517EF97-6CC0-48A9-BC0E-433EC7B55211}" type="slidenum">
              <a:rPr lang="en-GB" smtClean="0"/>
              <a:pPr/>
              <a:t>54</a:t>
            </a:fld>
            <a:endParaRPr lang="es-ES" dirty="0"/>
          </a:p>
        </p:txBody>
      </p:sp>
    </p:spTree>
    <p:extLst>
      <p:ext uri="{BB962C8B-B14F-4D97-AF65-F5344CB8AC3E}">
        <p14:creationId xmlns:p14="http://schemas.microsoft.com/office/powerpoint/2010/main" val="33281507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6">
                                            <p:graphicEl>
                                              <a:dgm id="{5C4F47A9-DF52-E94A-9314-84A0DE05EE87}"/>
                                            </p:graphicEl>
                                          </p:spTgt>
                                        </p:tgtEl>
                                        <p:attrNameLst>
                                          <p:attrName>style.visibility</p:attrName>
                                        </p:attrNameLst>
                                      </p:cBhvr>
                                      <p:to>
                                        <p:strVal val="visible"/>
                                      </p:to>
                                    </p:set>
                                    <p:anim calcmode="lin" valueType="num">
                                      <p:cBhvr additive="base">
                                        <p:cTn id="7" dur="750" fill="hold"/>
                                        <p:tgtEl>
                                          <p:spTgt spid="6">
                                            <p:graphicEl>
                                              <a:dgm id="{5C4F47A9-DF52-E94A-9314-84A0DE05EE87}"/>
                                            </p:graphicEl>
                                          </p:spTgt>
                                        </p:tgtEl>
                                        <p:attrNameLst>
                                          <p:attrName>ppt_x</p:attrName>
                                        </p:attrNameLst>
                                      </p:cBhvr>
                                      <p:tavLst>
                                        <p:tav tm="0">
                                          <p:val>
                                            <p:strVal val="0-#ppt_w/2"/>
                                          </p:val>
                                        </p:tav>
                                        <p:tav tm="100000">
                                          <p:val>
                                            <p:strVal val="#ppt_x"/>
                                          </p:val>
                                        </p:tav>
                                      </p:tavLst>
                                    </p:anim>
                                    <p:anim calcmode="lin" valueType="num">
                                      <p:cBhvr additive="base">
                                        <p:cTn id="8" dur="750" fill="hold"/>
                                        <p:tgtEl>
                                          <p:spTgt spid="6">
                                            <p:graphicEl>
                                              <a:dgm id="{5C4F47A9-DF52-E94A-9314-84A0DE05EE87}"/>
                                            </p:graphicEl>
                                          </p:spTgt>
                                        </p:tgtEl>
                                        <p:attrNameLst>
                                          <p:attrName>ppt_y</p:attrName>
                                        </p:attrNameLst>
                                      </p:cBhvr>
                                      <p:tavLst>
                                        <p:tav tm="0">
                                          <p:val>
                                            <p:strVal val="#ppt_y"/>
                                          </p:val>
                                        </p:tav>
                                        <p:tav tm="100000">
                                          <p:val>
                                            <p:strVal val="#ppt_y"/>
                                          </p:val>
                                        </p:tav>
                                      </p:tavLst>
                                    </p:anim>
                                  </p:childTnLst>
                                </p:cTn>
                              </p:par>
                            </p:childTnLst>
                          </p:cTn>
                        </p:par>
                        <p:par>
                          <p:cTn id="9" fill="hold">
                            <p:stCondLst>
                              <p:cond delay="750"/>
                            </p:stCondLst>
                            <p:childTnLst>
                              <p:par>
                                <p:cTn id="10" presetID="2" presetClass="entr" presetSubtype="8" fill="hold" grpId="0" nodeType="afterEffect">
                                  <p:stCondLst>
                                    <p:cond delay="0"/>
                                  </p:stCondLst>
                                  <p:childTnLst>
                                    <p:set>
                                      <p:cBhvr>
                                        <p:cTn id="11" dur="1" fill="hold">
                                          <p:stCondLst>
                                            <p:cond delay="0"/>
                                          </p:stCondLst>
                                        </p:cTn>
                                        <p:tgtEl>
                                          <p:spTgt spid="6">
                                            <p:graphicEl>
                                              <a:dgm id="{575B4603-DEF0-5541-83A2-96EE904E758D}"/>
                                            </p:graphicEl>
                                          </p:spTgt>
                                        </p:tgtEl>
                                        <p:attrNameLst>
                                          <p:attrName>style.visibility</p:attrName>
                                        </p:attrNameLst>
                                      </p:cBhvr>
                                      <p:to>
                                        <p:strVal val="visible"/>
                                      </p:to>
                                    </p:set>
                                    <p:anim calcmode="lin" valueType="num">
                                      <p:cBhvr additive="base">
                                        <p:cTn id="12" dur="750" fill="hold"/>
                                        <p:tgtEl>
                                          <p:spTgt spid="6">
                                            <p:graphicEl>
                                              <a:dgm id="{575B4603-DEF0-5541-83A2-96EE904E758D}"/>
                                            </p:graphicEl>
                                          </p:spTgt>
                                        </p:tgtEl>
                                        <p:attrNameLst>
                                          <p:attrName>ppt_x</p:attrName>
                                        </p:attrNameLst>
                                      </p:cBhvr>
                                      <p:tavLst>
                                        <p:tav tm="0">
                                          <p:val>
                                            <p:strVal val="0-#ppt_w/2"/>
                                          </p:val>
                                        </p:tav>
                                        <p:tav tm="100000">
                                          <p:val>
                                            <p:strVal val="#ppt_x"/>
                                          </p:val>
                                        </p:tav>
                                      </p:tavLst>
                                    </p:anim>
                                    <p:anim calcmode="lin" valueType="num">
                                      <p:cBhvr additive="base">
                                        <p:cTn id="13" dur="750" fill="hold"/>
                                        <p:tgtEl>
                                          <p:spTgt spid="6">
                                            <p:graphicEl>
                                              <a:dgm id="{575B4603-DEF0-5541-83A2-96EE904E758D}"/>
                                            </p:graphicEl>
                                          </p:spTgt>
                                        </p:tgtEl>
                                        <p:attrNameLst>
                                          <p:attrName>ppt_y</p:attrName>
                                        </p:attrNameLst>
                                      </p:cBhvr>
                                      <p:tavLst>
                                        <p:tav tm="0">
                                          <p:val>
                                            <p:strVal val="#ppt_y"/>
                                          </p:val>
                                        </p:tav>
                                        <p:tav tm="100000">
                                          <p:val>
                                            <p:strVal val="#ppt_y"/>
                                          </p:val>
                                        </p:tav>
                                      </p:tavLst>
                                    </p:anim>
                                  </p:childTnLst>
                                </p:cTn>
                              </p:par>
                            </p:childTnLst>
                          </p:cTn>
                        </p:par>
                        <p:par>
                          <p:cTn id="14" fill="hold">
                            <p:stCondLst>
                              <p:cond delay="1500"/>
                            </p:stCondLst>
                            <p:childTnLst>
                              <p:par>
                                <p:cTn id="15" presetID="2" presetClass="entr" presetSubtype="8" fill="hold" grpId="0" nodeType="afterEffect">
                                  <p:stCondLst>
                                    <p:cond delay="0"/>
                                  </p:stCondLst>
                                  <p:childTnLst>
                                    <p:set>
                                      <p:cBhvr>
                                        <p:cTn id="16" dur="1" fill="hold">
                                          <p:stCondLst>
                                            <p:cond delay="0"/>
                                          </p:stCondLst>
                                        </p:cTn>
                                        <p:tgtEl>
                                          <p:spTgt spid="6">
                                            <p:graphicEl>
                                              <a:dgm id="{0208B717-D5D6-D14D-9793-A6B9B85D6CE5}"/>
                                            </p:graphicEl>
                                          </p:spTgt>
                                        </p:tgtEl>
                                        <p:attrNameLst>
                                          <p:attrName>style.visibility</p:attrName>
                                        </p:attrNameLst>
                                      </p:cBhvr>
                                      <p:to>
                                        <p:strVal val="visible"/>
                                      </p:to>
                                    </p:set>
                                    <p:anim calcmode="lin" valueType="num">
                                      <p:cBhvr additive="base">
                                        <p:cTn id="17" dur="750" fill="hold"/>
                                        <p:tgtEl>
                                          <p:spTgt spid="6">
                                            <p:graphicEl>
                                              <a:dgm id="{0208B717-D5D6-D14D-9793-A6B9B85D6CE5}"/>
                                            </p:graphicEl>
                                          </p:spTgt>
                                        </p:tgtEl>
                                        <p:attrNameLst>
                                          <p:attrName>ppt_x</p:attrName>
                                        </p:attrNameLst>
                                      </p:cBhvr>
                                      <p:tavLst>
                                        <p:tav tm="0">
                                          <p:val>
                                            <p:strVal val="0-#ppt_w/2"/>
                                          </p:val>
                                        </p:tav>
                                        <p:tav tm="100000">
                                          <p:val>
                                            <p:strVal val="#ppt_x"/>
                                          </p:val>
                                        </p:tav>
                                      </p:tavLst>
                                    </p:anim>
                                    <p:anim calcmode="lin" valueType="num">
                                      <p:cBhvr additive="base">
                                        <p:cTn id="18" dur="750" fill="hold"/>
                                        <p:tgtEl>
                                          <p:spTgt spid="6">
                                            <p:graphicEl>
                                              <a:dgm id="{0208B717-D5D6-D14D-9793-A6B9B85D6CE5}"/>
                                            </p:graphicEl>
                                          </p:spTgt>
                                        </p:tgtEl>
                                        <p:attrNameLst>
                                          <p:attrName>ppt_y</p:attrName>
                                        </p:attrNameLst>
                                      </p:cBhvr>
                                      <p:tavLst>
                                        <p:tav tm="0">
                                          <p:val>
                                            <p:strVal val="#ppt_y"/>
                                          </p:val>
                                        </p:tav>
                                        <p:tav tm="100000">
                                          <p:val>
                                            <p:strVal val="#ppt_y"/>
                                          </p:val>
                                        </p:tav>
                                      </p:tavLst>
                                    </p:anim>
                                  </p:childTnLst>
                                </p:cTn>
                              </p:par>
                            </p:childTnLst>
                          </p:cTn>
                        </p:par>
                        <p:par>
                          <p:cTn id="19" fill="hold">
                            <p:stCondLst>
                              <p:cond delay="2250"/>
                            </p:stCondLst>
                            <p:childTnLst>
                              <p:par>
                                <p:cTn id="20" presetID="2" presetClass="entr" presetSubtype="8" fill="hold" grpId="0" nodeType="afterEffect">
                                  <p:stCondLst>
                                    <p:cond delay="0"/>
                                  </p:stCondLst>
                                  <p:childTnLst>
                                    <p:set>
                                      <p:cBhvr>
                                        <p:cTn id="21" dur="1" fill="hold">
                                          <p:stCondLst>
                                            <p:cond delay="0"/>
                                          </p:stCondLst>
                                        </p:cTn>
                                        <p:tgtEl>
                                          <p:spTgt spid="6">
                                            <p:graphicEl>
                                              <a:dgm id="{2D7682A1-F91C-7942-AF4D-3E91EBC211EA}"/>
                                            </p:graphicEl>
                                          </p:spTgt>
                                        </p:tgtEl>
                                        <p:attrNameLst>
                                          <p:attrName>style.visibility</p:attrName>
                                        </p:attrNameLst>
                                      </p:cBhvr>
                                      <p:to>
                                        <p:strVal val="visible"/>
                                      </p:to>
                                    </p:set>
                                    <p:anim calcmode="lin" valueType="num">
                                      <p:cBhvr additive="base">
                                        <p:cTn id="22" dur="750" fill="hold"/>
                                        <p:tgtEl>
                                          <p:spTgt spid="6">
                                            <p:graphicEl>
                                              <a:dgm id="{2D7682A1-F91C-7942-AF4D-3E91EBC211EA}"/>
                                            </p:graphicEl>
                                          </p:spTgt>
                                        </p:tgtEl>
                                        <p:attrNameLst>
                                          <p:attrName>ppt_x</p:attrName>
                                        </p:attrNameLst>
                                      </p:cBhvr>
                                      <p:tavLst>
                                        <p:tav tm="0">
                                          <p:val>
                                            <p:strVal val="0-#ppt_w/2"/>
                                          </p:val>
                                        </p:tav>
                                        <p:tav tm="100000">
                                          <p:val>
                                            <p:strVal val="#ppt_x"/>
                                          </p:val>
                                        </p:tav>
                                      </p:tavLst>
                                    </p:anim>
                                    <p:anim calcmode="lin" valueType="num">
                                      <p:cBhvr additive="base">
                                        <p:cTn id="23" dur="750" fill="hold"/>
                                        <p:tgtEl>
                                          <p:spTgt spid="6">
                                            <p:graphicEl>
                                              <a:dgm id="{2D7682A1-F91C-7942-AF4D-3E91EBC211EA}"/>
                                            </p:graphicEl>
                                          </p:spTgt>
                                        </p:tgtEl>
                                        <p:attrNameLst>
                                          <p:attrName>ppt_y</p:attrName>
                                        </p:attrNameLst>
                                      </p:cBhvr>
                                      <p:tavLst>
                                        <p:tav tm="0">
                                          <p:val>
                                            <p:strVal val="#ppt_y"/>
                                          </p:val>
                                        </p:tav>
                                        <p:tav tm="100000">
                                          <p:val>
                                            <p:strVal val="#ppt_y"/>
                                          </p:val>
                                        </p:tav>
                                      </p:tavLst>
                                    </p:anim>
                                  </p:childTnLst>
                                </p:cTn>
                              </p:par>
                            </p:childTnLst>
                          </p:cTn>
                        </p:par>
                        <p:par>
                          <p:cTn id="24" fill="hold">
                            <p:stCondLst>
                              <p:cond delay="3000"/>
                            </p:stCondLst>
                            <p:childTnLst>
                              <p:par>
                                <p:cTn id="25" presetID="2" presetClass="entr" presetSubtype="8" fill="hold" grpId="0" nodeType="afterEffect">
                                  <p:stCondLst>
                                    <p:cond delay="0"/>
                                  </p:stCondLst>
                                  <p:childTnLst>
                                    <p:set>
                                      <p:cBhvr>
                                        <p:cTn id="26" dur="1" fill="hold">
                                          <p:stCondLst>
                                            <p:cond delay="0"/>
                                          </p:stCondLst>
                                        </p:cTn>
                                        <p:tgtEl>
                                          <p:spTgt spid="6">
                                            <p:graphicEl>
                                              <a:dgm id="{CB3D899A-8E9B-E840-8698-AEB53FA7A099}"/>
                                            </p:graphicEl>
                                          </p:spTgt>
                                        </p:tgtEl>
                                        <p:attrNameLst>
                                          <p:attrName>style.visibility</p:attrName>
                                        </p:attrNameLst>
                                      </p:cBhvr>
                                      <p:to>
                                        <p:strVal val="visible"/>
                                      </p:to>
                                    </p:set>
                                    <p:anim calcmode="lin" valueType="num">
                                      <p:cBhvr additive="base">
                                        <p:cTn id="27" dur="750" fill="hold"/>
                                        <p:tgtEl>
                                          <p:spTgt spid="6">
                                            <p:graphicEl>
                                              <a:dgm id="{CB3D899A-8E9B-E840-8698-AEB53FA7A099}"/>
                                            </p:graphicEl>
                                          </p:spTgt>
                                        </p:tgtEl>
                                        <p:attrNameLst>
                                          <p:attrName>ppt_x</p:attrName>
                                        </p:attrNameLst>
                                      </p:cBhvr>
                                      <p:tavLst>
                                        <p:tav tm="0">
                                          <p:val>
                                            <p:strVal val="0-#ppt_w/2"/>
                                          </p:val>
                                        </p:tav>
                                        <p:tav tm="100000">
                                          <p:val>
                                            <p:strVal val="#ppt_x"/>
                                          </p:val>
                                        </p:tav>
                                      </p:tavLst>
                                    </p:anim>
                                    <p:anim calcmode="lin" valueType="num">
                                      <p:cBhvr additive="base">
                                        <p:cTn id="28" dur="750" fill="hold"/>
                                        <p:tgtEl>
                                          <p:spTgt spid="6">
                                            <p:graphicEl>
                                              <a:dgm id="{CB3D899A-8E9B-E840-8698-AEB53FA7A099}"/>
                                            </p:graphicEl>
                                          </p:spTgt>
                                        </p:tgtEl>
                                        <p:attrNameLst>
                                          <p:attrName>ppt_y</p:attrName>
                                        </p:attrNameLst>
                                      </p:cBhvr>
                                      <p:tavLst>
                                        <p:tav tm="0">
                                          <p:val>
                                            <p:strVal val="#ppt_y"/>
                                          </p:val>
                                        </p:tav>
                                        <p:tav tm="100000">
                                          <p:val>
                                            <p:strVal val="#ppt_y"/>
                                          </p:val>
                                        </p:tav>
                                      </p:tavLst>
                                    </p:anim>
                                  </p:childTnLst>
                                </p:cTn>
                              </p:par>
                            </p:childTnLst>
                          </p:cTn>
                        </p:par>
                        <p:par>
                          <p:cTn id="29" fill="hold">
                            <p:stCondLst>
                              <p:cond delay="3750"/>
                            </p:stCondLst>
                            <p:childTnLst>
                              <p:par>
                                <p:cTn id="30" presetID="9" presetClass="entr" presetSubtype="0" fill="hold" nodeType="after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dissolve">
                                      <p:cBhvr>
                                        <p:cTn id="32"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Sub>
          <a:bldDgm bld="one"/>
        </p:bldSub>
      </p:bldGraphic>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15" name="Rectangle 14"/>
          <p:cNvSpPr/>
          <p:nvPr/>
        </p:nvSpPr>
        <p:spPr>
          <a:xfrm>
            <a:off x="1882066" y="87537"/>
            <a:ext cx="7261934" cy="921588"/>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lnSpc>
                <a:spcPct val="80000"/>
              </a:lnSpc>
            </a:pPr>
            <a:r>
              <a:rPr lang="es-ES" sz="2400" dirty="0">
                <a:latin typeface="Verdana" panose="020B0604030504040204" pitchFamily="34" charset="0"/>
              </a:rPr>
              <a:t>Artículo 35</a:t>
            </a:r>
          </a:p>
          <a:p>
            <a:pPr algn="r" eaLnBrk="1" hangingPunct="1">
              <a:lnSpc>
                <a:spcPct val="80000"/>
              </a:lnSpc>
              <a:buFont typeface="Arial" charset="0"/>
              <a:buNone/>
            </a:pPr>
            <a:r>
              <a:rPr lang="es-ES" sz="2400" dirty="0">
                <a:solidFill>
                  <a:schemeClr val="bg1"/>
                </a:solidFill>
                <a:latin typeface="Verdana" panose="020B0604030504040204" pitchFamily="34" charset="0"/>
              </a:rPr>
              <a:t>Red 24/7</a:t>
            </a:r>
            <a:endParaRPr lang="es-ES" altLang="sr-Latn-RS" sz="2400" dirty="0">
              <a:solidFill>
                <a:schemeClr val="bg1"/>
              </a:solidFill>
              <a:latin typeface="Verdana" panose="020B0604030504040204" pitchFamily="34" charset="0"/>
              <a:ea typeface="Verdana" panose="020B0604030504040204" pitchFamily="34" charset="0"/>
              <a:cs typeface="Times New Roman" pitchFamily="18" charset="0"/>
            </a:endParaRPr>
          </a:p>
        </p:txBody>
      </p:sp>
      <p:sp>
        <p:nvSpPr>
          <p:cNvPr id="7" name="Rectangle 6">
            <a:extLst>
              <a:ext uri="{FF2B5EF4-FFF2-40B4-BE49-F238E27FC236}">
                <a16:creationId xmlns:a16="http://schemas.microsoft.com/office/drawing/2014/main" id="{1FCE5F71-B62F-4840-AD46-7690CB1F70D4}"/>
              </a:ext>
            </a:extLst>
          </p:cNvPr>
          <p:cNvSpPr/>
          <p:nvPr/>
        </p:nvSpPr>
        <p:spPr>
          <a:xfrm>
            <a:off x="-1" y="1504682"/>
            <a:ext cx="5177381" cy="5016758"/>
          </a:xfrm>
          <a:prstGeom prst="rect">
            <a:avLst/>
          </a:prstGeom>
        </p:spPr>
        <p:txBody>
          <a:bodyPr wrap="square">
            <a:spAutoFit/>
          </a:bodyPr>
          <a:lstStyle/>
          <a:p>
            <a:pPr marL="457200" indent="-457200" algn="just">
              <a:spcBef>
                <a:spcPts val="0"/>
              </a:spcBef>
              <a:spcAft>
                <a:spcPts val="0"/>
              </a:spcAft>
              <a:buFont typeface="+mj-lt"/>
              <a:buAutoNum type="arabicPeriod"/>
            </a:pPr>
            <a:r>
              <a:rPr lang="es-ES" sz="2000" dirty="0"/>
              <a:t>… </a:t>
            </a:r>
            <a:r>
              <a:rPr lang="es-ES" sz="2000" b="1" dirty="0"/>
              <a:t>designará a un punto de contacto localizable las 24 horas del día </a:t>
            </a:r>
            <a:r>
              <a:rPr lang="es-ES" sz="2000" dirty="0"/>
              <a:t>… asistencia inmediata para investigaciones relativas a delitos vinculados a sistemas y datos informáticos … o para obtener las pruebas en formato electrónico … comprenderá toda acción que </a:t>
            </a:r>
            <a:r>
              <a:rPr lang="es-ES" sz="2000" b="1" dirty="0"/>
              <a:t>facilite</a:t>
            </a:r>
            <a:r>
              <a:rPr lang="es-ES" sz="2000" dirty="0"/>
              <a:t> las medidas que figuran a continuación, o su </a:t>
            </a:r>
            <a:r>
              <a:rPr lang="es-ES" sz="2000" b="1" dirty="0"/>
              <a:t>aplicación directa</a:t>
            </a:r>
            <a:r>
              <a:rPr lang="es-ES" sz="2000" dirty="0"/>
              <a:t> si lo permite el derecho y la práctica internos:</a:t>
            </a:r>
          </a:p>
          <a:p>
            <a:pPr marL="857250" lvl="1" indent="-457200" algn="just">
              <a:spcBef>
                <a:spcPts val="0"/>
              </a:spcBef>
              <a:spcAft>
                <a:spcPts val="0"/>
              </a:spcAft>
              <a:buFont typeface="+mj-lt"/>
              <a:buAutoNum type="alphaLcParenR"/>
            </a:pPr>
            <a:r>
              <a:rPr lang="es-ES" sz="2000" dirty="0"/>
              <a:t>asesoramiento técnico;</a:t>
            </a:r>
          </a:p>
          <a:p>
            <a:pPr marL="857250" lvl="1" indent="-457200" algn="just">
              <a:spcBef>
                <a:spcPts val="0"/>
              </a:spcBef>
              <a:spcAft>
                <a:spcPts val="0"/>
              </a:spcAft>
              <a:buFont typeface="+mj-lt"/>
              <a:buAutoNum type="alphaLcParenR"/>
            </a:pPr>
            <a:r>
              <a:rPr lang="es-ES" sz="2000" dirty="0"/>
              <a:t>conservación de datos, de conformidad con los artículos 29 y 30;</a:t>
            </a:r>
          </a:p>
          <a:p>
            <a:pPr marL="857250" lvl="1" indent="-457200" algn="just">
              <a:spcBef>
                <a:spcPts val="0"/>
              </a:spcBef>
              <a:spcAft>
                <a:spcPts val="0"/>
              </a:spcAft>
              <a:buFont typeface="+mj-lt"/>
              <a:buAutoNum type="alphaLcParenR"/>
            </a:pPr>
            <a:r>
              <a:rPr lang="es-ES" sz="2000" dirty="0"/>
              <a:t>obtención de pruebas, suministro de información de carácter jurídico y localización de sospechosos.</a:t>
            </a:r>
          </a:p>
        </p:txBody>
      </p:sp>
      <p:sp>
        <p:nvSpPr>
          <p:cNvPr id="5" name="Rectangle 4">
            <a:extLst>
              <a:ext uri="{FF2B5EF4-FFF2-40B4-BE49-F238E27FC236}">
                <a16:creationId xmlns:a16="http://schemas.microsoft.com/office/drawing/2014/main" id="{EC62B5F6-FD37-284E-8A8F-7C045876F586}"/>
              </a:ext>
            </a:extLst>
          </p:cNvPr>
          <p:cNvSpPr/>
          <p:nvPr/>
        </p:nvSpPr>
        <p:spPr>
          <a:xfrm>
            <a:off x="5177381" y="3120509"/>
            <a:ext cx="3677504" cy="1200329"/>
          </a:xfrm>
          <a:prstGeom prst="rect">
            <a:avLst/>
          </a:prstGeom>
        </p:spPr>
        <p:txBody>
          <a:bodyPr wrap="square">
            <a:spAutoFit/>
          </a:bodyPr>
          <a:lstStyle/>
          <a:p>
            <a:pPr marL="342900" indent="-342900" algn="just">
              <a:buFont typeface="Arial" panose="020B0604020202020204" pitchFamily="34" charset="0"/>
              <a:buChar char="•"/>
            </a:pPr>
            <a:r>
              <a:rPr lang="es-ES" sz="2400" b="1" dirty="0">
                <a:solidFill>
                  <a:srgbClr val="C00000"/>
                </a:solidFill>
              </a:rPr>
              <a:t>punto de contacto disponible las 24 horas del día</a:t>
            </a:r>
            <a:endParaRPr lang="es-ES" sz="2400" dirty="0">
              <a:solidFill>
                <a:srgbClr val="C00000"/>
              </a:solidFill>
            </a:endParaRPr>
          </a:p>
        </p:txBody>
      </p:sp>
      <p:sp>
        <p:nvSpPr>
          <p:cNvPr id="12" name="Slide Number Placeholder 1">
            <a:extLst>
              <a:ext uri="{FF2B5EF4-FFF2-40B4-BE49-F238E27FC236}">
                <a16:creationId xmlns:a16="http://schemas.microsoft.com/office/drawing/2014/main" id="{717366C7-1A05-4CE3-B9C7-4AB22175D865}"/>
              </a:ext>
            </a:extLst>
          </p:cNvPr>
          <p:cNvSpPr>
            <a:spLocks noGrp="1"/>
          </p:cNvSpPr>
          <p:nvPr>
            <p:ph type="sldNum" sz="quarter" idx="12"/>
          </p:nvPr>
        </p:nvSpPr>
        <p:spPr>
          <a:xfrm>
            <a:off x="7010400" y="6583365"/>
            <a:ext cx="2133600" cy="274635"/>
          </a:xfrm>
        </p:spPr>
        <p:txBody>
          <a:bodyPr/>
          <a:lstStyle/>
          <a:p>
            <a:fld id="{B517EF97-6CC0-48A9-BC0E-433EC7B55211}" type="slidenum">
              <a:rPr lang="en-GB" smtClean="0"/>
              <a:pPr/>
              <a:t>55</a:t>
            </a:fld>
            <a:endParaRPr lang="es-ES" dirty="0"/>
          </a:p>
        </p:txBody>
      </p:sp>
    </p:spTree>
    <p:extLst>
      <p:ext uri="{BB962C8B-B14F-4D97-AF65-F5344CB8AC3E}">
        <p14:creationId xmlns:p14="http://schemas.microsoft.com/office/powerpoint/2010/main" val="1836067856"/>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7" name="Rectangle 6">
            <a:extLst>
              <a:ext uri="{FF2B5EF4-FFF2-40B4-BE49-F238E27FC236}">
                <a16:creationId xmlns:a16="http://schemas.microsoft.com/office/drawing/2014/main" id="{1FCE5F71-B62F-4840-AD46-7690CB1F70D4}"/>
              </a:ext>
            </a:extLst>
          </p:cNvPr>
          <p:cNvSpPr/>
          <p:nvPr/>
        </p:nvSpPr>
        <p:spPr>
          <a:xfrm>
            <a:off x="88522" y="1338433"/>
            <a:ext cx="4572000" cy="4770537"/>
          </a:xfrm>
          <a:prstGeom prst="rect">
            <a:avLst/>
          </a:prstGeom>
        </p:spPr>
        <p:txBody>
          <a:bodyPr>
            <a:spAutoFit/>
          </a:bodyPr>
          <a:lstStyle/>
          <a:p>
            <a:pPr marL="457200" indent="-457200" algn="just">
              <a:buFont typeface="+mj-lt"/>
              <a:buAutoNum type="arabicPeriod" startAt="2"/>
            </a:pPr>
            <a:r>
              <a:rPr lang="es-ES" sz="1900" b="1" dirty="0"/>
              <a:t>A)</a:t>
            </a:r>
            <a:r>
              <a:rPr lang="en-US" sz="1900" dirty="0"/>
              <a:t>	</a:t>
            </a:r>
            <a:r>
              <a:rPr lang="es-ES" sz="1900" b="1" dirty="0"/>
              <a:t>El punto de contacto de una</a:t>
            </a:r>
            <a:r>
              <a:rPr lang="es-ES" sz="1900" dirty="0"/>
              <a:t> Parte </a:t>
            </a:r>
            <a:r>
              <a:rPr lang="es-ES" sz="1900" b="1" dirty="0"/>
              <a:t>dispondrá de los medios para comunicarse con el punto de contacto de otra Parte siguiendo un procedimiento acelerado</a:t>
            </a:r>
            <a:r>
              <a:rPr lang="es-ES" sz="1900" dirty="0"/>
              <a:t>.</a:t>
            </a:r>
          </a:p>
          <a:p>
            <a:pPr algn="just"/>
            <a:r>
              <a:rPr lang="en-US" sz="1900" b="1" dirty="0"/>
              <a:t>	</a:t>
            </a:r>
            <a:r>
              <a:rPr lang="es-ES" sz="1900" b="1" dirty="0"/>
              <a:t>B)</a:t>
            </a:r>
            <a:r>
              <a:rPr lang="en-US" sz="1900" dirty="0"/>
              <a:t>	</a:t>
            </a:r>
            <a:r>
              <a:rPr lang="es-ES" sz="1900" dirty="0"/>
              <a:t>Si el punto de contacto... no depende de la autoridad... responsables de la asistencia mutua internacional o de la extradición... dicho punto de contacto se asegurará de poder actuar coordinadamente con esta o estas autoridades.. por medio de un procedimiento acelerado.</a:t>
            </a:r>
          </a:p>
          <a:p>
            <a:pPr marL="514350" indent="-514350" algn="just">
              <a:buFont typeface="+mj-lt"/>
              <a:buAutoNum type="arabicPeriod" startAt="3"/>
            </a:pPr>
            <a:endParaRPr lang="es-ES" sz="1900" dirty="0"/>
          </a:p>
          <a:p>
            <a:pPr marL="514350" indent="-514350" algn="just">
              <a:buFont typeface="+mj-lt"/>
              <a:buAutoNum type="arabicPeriod" startAt="3"/>
            </a:pPr>
            <a:r>
              <a:rPr lang="es-ES" b="1"/>
              <a:t>Cada Parte garantizará la disponibilidad de personal formado y equipado con objeto de facilitar el funcionamiento de la red</a:t>
            </a:r>
            <a:r>
              <a:rPr lang="es-ES" sz="1900" b="1" dirty="0"/>
              <a:t>.</a:t>
            </a:r>
          </a:p>
        </p:txBody>
      </p:sp>
      <p:sp>
        <p:nvSpPr>
          <p:cNvPr id="5" name="Rectangle 4">
            <a:extLst>
              <a:ext uri="{FF2B5EF4-FFF2-40B4-BE49-F238E27FC236}">
                <a16:creationId xmlns:a16="http://schemas.microsoft.com/office/drawing/2014/main" id="{F8A60E5F-B764-644B-906C-899DF4352ACC}"/>
              </a:ext>
            </a:extLst>
          </p:cNvPr>
          <p:cNvSpPr/>
          <p:nvPr/>
        </p:nvSpPr>
        <p:spPr>
          <a:xfrm>
            <a:off x="4880212" y="2938872"/>
            <a:ext cx="4023360" cy="1569660"/>
          </a:xfrm>
          <a:prstGeom prst="rect">
            <a:avLst/>
          </a:prstGeom>
        </p:spPr>
        <p:txBody>
          <a:bodyPr wrap="square">
            <a:spAutoFit/>
          </a:bodyPr>
          <a:lstStyle/>
          <a:p>
            <a:pPr marL="342900" indent="-342900" algn="just">
              <a:buFont typeface="Arial" panose="020B0604020202020204" pitchFamily="34" charset="0"/>
              <a:buChar char="•"/>
            </a:pPr>
            <a:r>
              <a:rPr lang="es-ES" sz="2400" b="1" dirty="0">
                <a:solidFill>
                  <a:srgbClr val="C00000"/>
                </a:solidFill>
              </a:rPr>
              <a:t>es muy recomendable, cuando no necesario, que se disponga de personal formado y equipado</a:t>
            </a:r>
            <a:endParaRPr lang="es-ES" sz="2400" dirty="0">
              <a:solidFill>
                <a:srgbClr val="C00000"/>
              </a:solidFill>
            </a:endParaRPr>
          </a:p>
        </p:txBody>
      </p:sp>
      <p:sp>
        <p:nvSpPr>
          <p:cNvPr id="16" name="Slide Number Placeholder 1">
            <a:extLst>
              <a:ext uri="{FF2B5EF4-FFF2-40B4-BE49-F238E27FC236}">
                <a16:creationId xmlns:a16="http://schemas.microsoft.com/office/drawing/2014/main" id="{3813275F-F0A8-44C2-9CFC-A4ED1CFC09A1}"/>
              </a:ext>
            </a:extLst>
          </p:cNvPr>
          <p:cNvSpPr>
            <a:spLocks noGrp="1"/>
          </p:cNvSpPr>
          <p:nvPr>
            <p:ph type="sldNum" sz="quarter" idx="12"/>
          </p:nvPr>
        </p:nvSpPr>
        <p:spPr>
          <a:xfrm>
            <a:off x="7010400" y="6583365"/>
            <a:ext cx="2133600" cy="274635"/>
          </a:xfrm>
        </p:spPr>
        <p:txBody>
          <a:bodyPr/>
          <a:lstStyle/>
          <a:p>
            <a:fld id="{B517EF97-6CC0-48A9-BC0E-433EC7B55211}" type="slidenum">
              <a:rPr lang="en-GB" smtClean="0"/>
              <a:pPr/>
              <a:t>56</a:t>
            </a:fld>
            <a:endParaRPr lang="es-ES" dirty="0"/>
          </a:p>
        </p:txBody>
      </p:sp>
      <p:sp>
        <p:nvSpPr>
          <p:cNvPr id="19" name="Rectangle 18">
            <a:extLst>
              <a:ext uri="{FF2B5EF4-FFF2-40B4-BE49-F238E27FC236}">
                <a16:creationId xmlns:a16="http://schemas.microsoft.com/office/drawing/2014/main" id="{DF23A14C-E064-4618-A05A-6A1676001096}"/>
              </a:ext>
            </a:extLst>
          </p:cNvPr>
          <p:cNvSpPr/>
          <p:nvPr/>
        </p:nvSpPr>
        <p:spPr>
          <a:xfrm>
            <a:off x="1882066" y="87537"/>
            <a:ext cx="7261934" cy="921588"/>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lnSpc>
                <a:spcPct val="80000"/>
              </a:lnSpc>
            </a:pPr>
            <a:r>
              <a:rPr lang="es-ES" sz="2400" dirty="0">
                <a:latin typeface="Verdana" panose="020B0604030504040204" pitchFamily="34" charset="0"/>
              </a:rPr>
              <a:t>Artículo 35</a:t>
            </a:r>
          </a:p>
          <a:p>
            <a:pPr algn="r" eaLnBrk="1" hangingPunct="1">
              <a:lnSpc>
                <a:spcPct val="80000"/>
              </a:lnSpc>
              <a:buFont typeface="Arial" charset="0"/>
              <a:buNone/>
            </a:pPr>
            <a:r>
              <a:rPr lang="es-ES" sz="2400" dirty="0">
                <a:solidFill>
                  <a:schemeClr val="bg1"/>
                </a:solidFill>
                <a:latin typeface="Verdana" panose="020B0604030504040204" pitchFamily="34" charset="0"/>
              </a:rPr>
              <a:t>Red 24/7</a:t>
            </a:r>
            <a:endParaRPr lang="es-ES" altLang="sr-Latn-RS" sz="2400" dirty="0">
              <a:solidFill>
                <a:schemeClr val="bg1"/>
              </a:solidFill>
              <a:latin typeface="Verdana" panose="020B0604030504040204" pitchFamily="34" charset="0"/>
              <a:ea typeface="Verdana" panose="020B0604030504040204" pitchFamily="34" charset="0"/>
              <a:cs typeface="Times New Roman" pitchFamily="18" charset="0"/>
            </a:endParaRPr>
          </a:p>
        </p:txBody>
      </p:sp>
    </p:spTree>
    <p:extLst>
      <p:ext uri="{BB962C8B-B14F-4D97-AF65-F5344CB8AC3E}">
        <p14:creationId xmlns:p14="http://schemas.microsoft.com/office/powerpoint/2010/main" val="3070388017"/>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pic>
        <p:nvPicPr>
          <p:cNvPr id="6" name="Picture 5" descr="Text, letter&#10;&#10;Description automatically generated">
            <a:extLst>
              <a:ext uri="{FF2B5EF4-FFF2-40B4-BE49-F238E27FC236}">
                <a16:creationId xmlns:a16="http://schemas.microsoft.com/office/drawing/2014/main" id="{696261A4-1B8D-4CCD-9FFA-3F9A35B62768}"/>
              </a:ext>
            </a:extLst>
          </p:cNvPr>
          <p:cNvPicPr>
            <a:picLocks noChangeAspect="1"/>
          </p:cNvPicPr>
          <p:nvPr/>
        </p:nvPicPr>
        <p:blipFill>
          <a:blip r:embed="rId3"/>
          <a:stretch>
            <a:fillRect/>
          </a:stretch>
        </p:blipFill>
        <p:spPr>
          <a:xfrm>
            <a:off x="1782384" y="1134629"/>
            <a:ext cx="5579232" cy="5240263"/>
          </a:xfrm>
          <a:prstGeom prst="rect">
            <a:avLst/>
          </a:prstGeom>
        </p:spPr>
      </p:pic>
      <p:sp>
        <p:nvSpPr>
          <p:cNvPr id="12" name="Slide Number Placeholder 1">
            <a:extLst>
              <a:ext uri="{FF2B5EF4-FFF2-40B4-BE49-F238E27FC236}">
                <a16:creationId xmlns:a16="http://schemas.microsoft.com/office/drawing/2014/main" id="{3DB0A26D-87C8-4084-BD55-CD592D6D1E29}"/>
              </a:ext>
            </a:extLst>
          </p:cNvPr>
          <p:cNvSpPr>
            <a:spLocks noGrp="1"/>
          </p:cNvSpPr>
          <p:nvPr>
            <p:ph type="sldNum" sz="quarter" idx="12"/>
          </p:nvPr>
        </p:nvSpPr>
        <p:spPr>
          <a:xfrm>
            <a:off x="7010400" y="6583365"/>
            <a:ext cx="2133600" cy="274635"/>
          </a:xfrm>
        </p:spPr>
        <p:txBody>
          <a:bodyPr/>
          <a:lstStyle/>
          <a:p>
            <a:fld id="{B517EF97-6CC0-48A9-BC0E-433EC7B55211}" type="slidenum">
              <a:rPr lang="en-GB" smtClean="0"/>
              <a:pPr/>
              <a:t>57</a:t>
            </a:fld>
            <a:endParaRPr lang="es-ES" dirty="0"/>
          </a:p>
        </p:txBody>
      </p:sp>
      <p:sp>
        <p:nvSpPr>
          <p:cNvPr id="16" name="Rectangle 15">
            <a:extLst>
              <a:ext uri="{FF2B5EF4-FFF2-40B4-BE49-F238E27FC236}">
                <a16:creationId xmlns:a16="http://schemas.microsoft.com/office/drawing/2014/main" id="{9FED6DA2-0014-42C6-B04D-F4C1D05441BD}"/>
              </a:ext>
            </a:extLst>
          </p:cNvPr>
          <p:cNvSpPr/>
          <p:nvPr/>
        </p:nvSpPr>
        <p:spPr>
          <a:xfrm>
            <a:off x="1882066" y="87537"/>
            <a:ext cx="7261934" cy="921588"/>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lnSpc>
                <a:spcPct val="80000"/>
              </a:lnSpc>
            </a:pPr>
            <a:r>
              <a:rPr lang="es-ES" sz="2400" dirty="0">
                <a:latin typeface="Verdana" panose="020B0604030504040204" pitchFamily="34" charset="0"/>
              </a:rPr>
              <a:t>Artículo 35</a:t>
            </a:r>
          </a:p>
          <a:p>
            <a:pPr algn="r" eaLnBrk="1" hangingPunct="1">
              <a:lnSpc>
                <a:spcPct val="80000"/>
              </a:lnSpc>
              <a:buFont typeface="Arial" charset="0"/>
              <a:buNone/>
            </a:pPr>
            <a:r>
              <a:rPr lang="es-ES" sz="2400" dirty="0">
                <a:solidFill>
                  <a:schemeClr val="bg1"/>
                </a:solidFill>
                <a:latin typeface="Verdana" panose="020B0604030504040204" pitchFamily="34" charset="0"/>
              </a:rPr>
              <a:t>Red 24/7</a:t>
            </a:r>
            <a:endParaRPr lang="es-ES" altLang="sr-Latn-RS" sz="2400" dirty="0">
              <a:solidFill>
                <a:schemeClr val="bg1"/>
              </a:solidFill>
              <a:latin typeface="Verdana" panose="020B0604030504040204" pitchFamily="34" charset="0"/>
              <a:ea typeface="Verdana" panose="020B0604030504040204" pitchFamily="34" charset="0"/>
              <a:cs typeface="Times New Roman" pitchFamily="18" charset="0"/>
            </a:endParaRPr>
          </a:p>
        </p:txBody>
      </p:sp>
    </p:spTree>
    <p:extLst>
      <p:ext uri="{BB962C8B-B14F-4D97-AF65-F5344CB8AC3E}">
        <p14:creationId xmlns:p14="http://schemas.microsoft.com/office/powerpoint/2010/main" val="3138967936"/>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8848AB73-6CF7-4B50-ACEB-48BD4182E7C5}"/>
              </a:ext>
            </a:extLst>
          </p:cNvPr>
          <p:cNvSpPr>
            <a:spLocks noGrp="1"/>
          </p:cNvSpPr>
          <p:nvPr>
            <p:ph type="sldNum" sz="quarter" idx="10"/>
          </p:nvPr>
        </p:nvSpPr>
        <p:spPr/>
        <p:txBody>
          <a:bodyPr/>
          <a:lstStyle/>
          <a:p>
            <a:fld id="{49C04F3A-82BD-4011-AADB-1F79FD7DF4BC}" type="slidenum">
              <a:rPr lang="en-GB" smtClean="0"/>
              <a:pPr/>
              <a:t>58</a:t>
            </a:fld>
            <a:endParaRPr lang="es-ES" dirty="0"/>
          </a:p>
        </p:txBody>
      </p:sp>
    </p:spTree>
    <p:extLst>
      <p:ext uri="{BB962C8B-B14F-4D97-AF65-F5344CB8AC3E}">
        <p14:creationId xmlns:p14="http://schemas.microsoft.com/office/powerpoint/2010/main" val="428584386"/>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5" name="Rectangle 4">
            <a:extLst>
              <a:ext uri="{FF2B5EF4-FFF2-40B4-BE49-F238E27FC236}">
                <a16:creationId xmlns:a16="http://schemas.microsoft.com/office/drawing/2014/main" id="{7FA81925-418B-D44C-9255-2AEBBFBC0ADA}"/>
              </a:ext>
            </a:extLst>
          </p:cNvPr>
          <p:cNvSpPr/>
          <p:nvPr/>
        </p:nvSpPr>
        <p:spPr>
          <a:xfrm>
            <a:off x="309490" y="4156754"/>
            <a:ext cx="8525021" cy="496161"/>
          </a:xfrm>
          <a:prstGeom prst="rect">
            <a:avLst/>
          </a:prstGeom>
        </p:spPr>
        <p:txBody>
          <a:bodyPr wrap="square">
            <a:spAutoFit/>
          </a:bodyPr>
          <a:lstStyle/>
          <a:p>
            <a:pPr eaLnBrk="1" hangingPunct="1">
              <a:lnSpc>
                <a:spcPct val="80000"/>
              </a:lnSpc>
            </a:pPr>
            <a:r>
              <a:rPr lang="es-ES" sz="3200" b="1" dirty="0"/>
              <a:t>Resumen</a:t>
            </a:r>
          </a:p>
        </p:txBody>
      </p:sp>
      <p:sp>
        <p:nvSpPr>
          <p:cNvPr id="11" name="Text Placeholder 2">
            <a:extLst>
              <a:ext uri="{FF2B5EF4-FFF2-40B4-BE49-F238E27FC236}">
                <a16:creationId xmlns:a16="http://schemas.microsoft.com/office/drawing/2014/main" id="{9E62ED27-6515-43BC-964E-5A11EEDF3631}"/>
              </a:ext>
            </a:extLst>
          </p:cNvPr>
          <p:cNvSpPr txBox="1">
            <a:spLocks/>
          </p:cNvSpPr>
          <p:nvPr/>
        </p:nvSpPr>
        <p:spPr>
          <a:xfrm>
            <a:off x="309489" y="3806826"/>
            <a:ext cx="7772400" cy="34992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baseline="0">
                <a:solidFill>
                  <a:schemeClr val="tx1"/>
                </a:solidFill>
                <a:latin typeface="Calibri" panose="020F050202020403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baseline="0">
                <a:solidFill>
                  <a:schemeClr val="tx1"/>
                </a:solidFill>
                <a:latin typeface="Calibri" panose="020F050202020403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baseline="0">
                <a:solidFill>
                  <a:schemeClr val="tx1"/>
                </a:solidFill>
                <a:latin typeface="Calibri" panose="020F050202020403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Calibri" panose="020F050202020403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baseline="0">
                <a:solidFill>
                  <a:schemeClr val="tx1"/>
                </a:solidFill>
                <a:latin typeface="Calibri" panose="020F050202020403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defRPr/>
            </a:pPr>
            <a:r>
              <a:rPr lang="es-ES" sz="2000" dirty="0">
                <a:solidFill>
                  <a:schemeClr val="tx1">
                    <a:tint val="75000"/>
                  </a:schemeClr>
                </a:solidFill>
              </a:rPr>
              <a:t>Conceptos básicos sobre la cooperación internacional</a:t>
            </a:r>
          </a:p>
        </p:txBody>
      </p:sp>
      <p:sp>
        <p:nvSpPr>
          <p:cNvPr id="16" name="Rectangle 15">
            <a:extLst>
              <a:ext uri="{FF2B5EF4-FFF2-40B4-BE49-F238E27FC236}">
                <a16:creationId xmlns:a16="http://schemas.microsoft.com/office/drawing/2014/main" id="{298D1100-463D-47ED-9471-5769898F0B9B}"/>
              </a:ext>
            </a:extLst>
          </p:cNvPr>
          <p:cNvSpPr/>
          <p:nvPr/>
        </p:nvSpPr>
        <p:spPr>
          <a:xfrm>
            <a:off x="1889760" y="114659"/>
            <a:ext cx="7254240" cy="921588"/>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defRPr/>
            </a:pPr>
            <a:r>
              <a:rPr lang="es-ES" sz="3200" dirty="0">
                <a:latin typeface="Verdana" panose="020B0604030504040204" pitchFamily="34" charset="0"/>
              </a:rPr>
              <a:t>Parte 5</a:t>
            </a:r>
          </a:p>
        </p:txBody>
      </p:sp>
      <p:sp>
        <p:nvSpPr>
          <p:cNvPr id="12" name="Slide Number Placeholder 1">
            <a:extLst>
              <a:ext uri="{FF2B5EF4-FFF2-40B4-BE49-F238E27FC236}">
                <a16:creationId xmlns:a16="http://schemas.microsoft.com/office/drawing/2014/main" id="{04E39903-0793-4ADE-8CAD-600F8E42F20A}"/>
              </a:ext>
            </a:extLst>
          </p:cNvPr>
          <p:cNvSpPr>
            <a:spLocks noGrp="1"/>
          </p:cNvSpPr>
          <p:nvPr>
            <p:ph type="sldNum" sz="quarter" idx="12"/>
          </p:nvPr>
        </p:nvSpPr>
        <p:spPr>
          <a:xfrm>
            <a:off x="7086600" y="6588125"/>
            <a:ext cx="2057400" cy="285810"/>
          </a:xfrm>
        </p:spPr>
        <p:txBody>
          <a:bodyPr/>
          <a:lstStyle/>
          <a:p>
            <a:fld id="{B517EF97-6CC0-48A9-BC0E-433EC7B55211}" type="slidenum">
              <a:rPr lang="en-GB" smtClean="0"/>
              <a:pPr/>
              <a:t>59</a:t>
            </a:fld>
            <a:endParaRPr lang="es-ES" dirty="0"/>
          </a:p>
        </p:txBody>
      </p:sp>
    </p:spTree>
    <p:extLst>
      <p:ext uri="{BB962C8B-B14F-4D97-AF65-F5344CB8AC3E}">
        <p14:creationId xmlns:p14="http://schemas.microsoft.com/office/powerpoint/2010/main" val="4167691582"/>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B517EF97-6CC0-48A9-BC0E-433EC7B55211}" type="slidenum">
              <a:rPr lang="en-GB" smtClean="0"/>
              <a:pPr/>
              <a:t>60</a:t>
            </a:fld>
            <a:endParaRPr lang="es-ES" dirty="0"/>
          </a:p>
        </p:txBody>
      </p:sp>
      <p:sp>
        <p:nvSpPr>
          <p:cNvPr id="14"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15" name="Rectangle 14"/>
          <p:cNvSpPr/>
          <p:nvPr/>
        </p:nvSpPr>
        <p:spPr>
          <a:xfrm>
            <a:off x="1402080" y="82052"/>
            <a:ext cx="7741920" cy="921588"/>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s-ES" sz="3200" dirty="0">
                <a:latin typeface="Verdana" panose="020B0604030504040204" pitchFamily="34" charset="0"/>
              </a:rPr>
              <a:t>Objetivos de la sesión</a:t>
            </a:r>
          </a:p>
        </p:txBody>
      </p:sp>
      <p:sp>
        <p:nvSpPr>
          <p:cNvPr id="5" name="Rectangle 4">
            <a:extLst>
              <a:ext uri="{FF2B5EF4-FFF2-40B4-BE49-F238E27FC236}">
                <a16:creationId xmlns:a16="http://schemas.microsoft.com/office/drawing/2014/main" id="{7FA81925-418B-D44C-9255-2AEBBFBC0ADA}"/>
              </a:ext>
            </a:extLst>
          </p:cNvPr>
          <p:cNvSpPr/>
          <p:nvPr/>
        </p:nvSpPr>
        <p:spPr>
          <a:xfrm>
            <a:off x="106706" y="1327587"/>
            <a:ext cx="6273774" cy="5122621"/>
          </a:xfrm>
          <a:prstGeom prst="rect">
            <a:avLst/>
          </a:prstGeom>
        </p:spPr>
        <p:txBody>
          <a:bodyPr wrap="square">
            <a:spAutoFit/>
          </a:bodyPr>
          <a:lstStyle/>
          <a:p>
            <a:pPr marL="342900" indent="-342900">
              <a:lnSpc>
                <a:spcPct val="80000"/>
              </a:lnSpc>
              <a:buFont typeface="Arial" panose="020B0604020202020204" pitchFamily="34" charset="0"/>
              <a:buChar char="•"/>
            </a:pPr>
            <a:r>
              <a:rPr lang="es-ES" sz="2400" dirty="0"/>
              <a:t>Comprender la dimensión mundial de Internet y la dimensión internacional de la ciberdelincuencia</a:t>
            </a:r>
          </a:p>
          <a:p>
            <a:pPr marL="342900" indent="-342900">
              <a:lnSpc>
                <a:spcPct val="80000"/>
              </a:lnSpc>
              <a:buFont typeface="Arial" panose="020B0604020202020204" pitchFamily="34" charset="0"/>
              <a:buChar char="•"/>
            </a:pPr>
            <a:endParaRPr lang="es-ES" sz="2400" dirty="0"/>
          </a:p>
          <a:p>
            <a:pPr marL="342900" indent="-342900">
              <a:lnSpc>
                <a:spcPct val="80000"/>
              </a:lnSpc>
              <a:buFont typeface="Arial" panose="020B0604020202020204" pitchFamily="34" charset="0"/>
              <a:buChar char="•"/>
            </a:pPr>
            <a:r>
              <a:rPr lang="es-ES" sz="2400" dirty="0"/>
              <a:t>Comprender los desafíos de la ciberdelincuencia en el entorno internacional</a:t>
            </a:r>
          </a:p>
          <a:p>
            <a:pPr marL="342900" indent="-342900">
              <a:lnSpc>
                <a:spcPct val="80000"/>
              </a:lnSpc>
              <a:buFont typeface="Arial" panose="020B0604020202020204" pitchFamily="34" charset="0"/>
              <a:buChar char="•"/>
            </a:pPr>
            <a:endParaRPr lang="es-ES" sz="2400" dirty="0"/>
          </a:p>
          <a:p>
            <a:pPr marL="342900" indent="-342900">
              <a:lnSpc>
                <a:spcPct val="80000"/>
              </a:lnSpc>
              <a:buFont typeface="Arial" panose="020B0604020202020204" pitchFamily="34" charset="0"/>
              <a:buChar char="•"/>
            </a:pPr>
            <a:r>
              <a:rPr lang="es-ES" sz="2400" dirty="0"/>
              <a:t>Explicar la importancia de la cooperación internacional y reconocer los instrumentos disponibles para la cooperación internacional en el ámbito de la ciberdelincuencia</a:t>
            </a:r>
          </a:p>
          <a:p>
            <a:pPr marL="342900" indent="-342900">
              <a:lnSpc>
                <a:spcPct val="80000"/>
              </a:lnSpc>
              <a:buFont typeface="Arial" panose="020B0604020202020204" pitchFamily="34" charset="0"/>
              <a:buChar char="•"/>
            </a:pPr>
            <a:endParaRPr lang="es-ES" sz="2400" dirty="0"/>
          </a:p>
          <a:p>
            <a:pPr marL="342900" indent="-342900">
              <a:lnSpc>
                <a:spcPct val="80000"/>
              </a:lnSpc>
              <a:buFont typeface="Arial" panose="020B0604020202020204" pitchFamily="34" charset="0"/>
              <a:buChar char="•"/>
            </a:pPr>
            <a:r>
              <a:rPr lang="es-ES" sz="2400" dirty="0"/>
              <a:t>Discutir el Convenio de Budapest sobre la Ciberdelincuencia e identificar sus principios generales y especiales, así como los artículos relativos a la asistencia jurídica mutua en materia penal</a:t>
            </a:r>
          </a:p>
        </p:txBody>
      </p:sp>
      <p:pic>
        <p:nvPicPr>
          <p:cNvPr id="7" name="Picture 6">
            <a:extLst>
              <a:ext uri="{FF2B5EF4-FFF2-40B4-BE49-F238E27FC236}">
                <a16:creationId xmlns:a16="http://schemas.microsoft.com/office/drawing/2014/main" id="{EF3A38F1-629E-D64F-8FB1-A26347BAB099}"/>
              </a:ext>
            </a:extLst>
          </p:cNvPr>
          <p:cNvPicPr>
            <a:picLocks noChangeAspect="1"/>
          </p:cNvPicPr>
          <p:nvPr/>
        </p:nvPicPr>
        <p:blipFill>
          <a:blip r:embed="rId3"/>
          <a:stretch>
            <a:fillRect/>
          </a:stretch>
        </p:blipFill>
        <p:spPr>
          <a:xfrm>
            <a:off x="6228977" y="2430730"/>
            <a:ext cx="2808317" cy="2150117"/>
          </a:xfrm>
          <a:prstGeom prst="rect">
            <a:avLst/>
          </a:prstGeom>
        </p:spPr>
      </p:pic>
    </p:spTree>
    <p:extLst>
      <p:ext uri="{BB962C8B-B14F-4D97-AF65-F5344CB8AC3E}">
        <p14:creationId xmlns:p14="http://schemas.microsoft.com/office/powerpoint/2010/main" val="4205887124"/>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8848AB73-6CF7-4B50-ACEB-48BD4182E7C5}"/>
              </a:ext>
            </a:extLst>
          </p:cNvPr>
          <p:cNvSpPr>
            <a:spLocks noGrp="1"/>
          </p:cNvSpPr>
          <p:nvPr>
            <p:ph type="sldNum" sz="quarter" idx="10"/>
          </p:nvPr>
        </p:nvSpPr>
        <p:spPr/>
        <p:txBody>
          <a:bodyPr/>
          <a:lstStyle/>
          <a:p>
            <a:fld id="{49C04F3A-82BD-4011-AADB-1F79FD7DF4BC}" type="slidenum">
              <a:rPr lang="en-GB" smtClean="0"/>
              <a:pPr/>
              <a:t>61</a:t>
            </a:fld>
            <a:endParaRPr lang="es-ES" dirty="0"/>
          </a:p>
        </p:txBody>
      </p:sp>
    </p:spTree>
    <p:extLst>
      <p:ext uri="{BB962C8B-B14F-4D97-AF65-F5344CB8AC3E}">
        <p14:creationId xmlns:p14="http://schemas.microsoft.com/office/powerpoint/2010/main" val="373264670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660</TotalTime>
  <Words>12939</Words>
  <Application>Microsoft Office PowerPoint</Application>
  <PresentationFormat>Presentación en pantalla (4:3)</PresentationFormat>
  <Paragraphs>734</Paragraphs>
  <Slides>61</Slides>
  <Notes>61</Notes>
  <HiddenSlides>0</HiddenSlides>
  <MMClips>0</MMClips>
  <ScaleCrop>false</ScaleCrop>
  <HeadingPairs>
    <vt:vector size="6" baseType="variant">
      <vt:variant>
        <vt:lpstr>Fuentes usadas</vt:lpstr>
      </vt:variant>
      <vt:variant>
        <vt:i4>8</vt:i4>
      </vt:variant>
      <vt:variant>
        <vt:lpstr>Tema</vt:lpstr>
      </vt:variant>
      <vt:variant>
        <vt:i4>1</vt:i4>
      </vt:variant>
      <vt:variant>
        <vt:lpstr>Títulos de diapositiva</vt:lpstr>
      </vt:variant>
      <vt:variant>
        <vt:i4>61</vt:i4>
      </vt:variant>
    </vt:vector>
  </HeadingPairs>
  <TitlesOfParts>
    <vt:vector size="70" baseType="lpstr">
      <vt:lpstr>Arial</vt:lpstr>
      <vt:lpstr>Arial Narrow</vt:lpstr>
      <vt:lpstr>Calibri</vt:lpstr>
      <vt:lpstr>Calibri (heading)</vt:lpstr>
      <vt:lpstr>Calibri Light</vt:lpstr>
      <vt:lpstr>MinionPro-Regular</vt:lpstr>
      <vt:lpstr>Verdana</vt:lpstr>
      <vt:lpstr>Wingdings</vt:lpstr>
      <vt:lpstr>Office Theme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Catalina</dc:creator>
  <cp:lastModifiedBy>Javier Torres</cp:lastModifiedBy>
  <cp:revision>76</cp:revision>
  <dcterms:created xsi:type="dcterms:W3CDTF">2020-10-07T11:36:01Z</dcterms:created>
  <dcterms:modified xsi:type="dcterms:W3CDTF">2021-07-14T16:19:17Z</dcterms:modified>
</cp:coreProperties>
</file>