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97" r:id="rId2"/>
    <p:sldMasterId id="2147483709" r:id="rId3"/>
    <p:sldMasterId id="2147483721" r:id="rId4"/>
    <p:sldMasterId id="2147483733" r:id="rId5"/>
    <p:sldMasterId id="2147483745" r:id="rId6"/>
    <p:sldMasterId id="2147483757" r:id="rId7"/>
    <p:sldMasterId id="2147483769" r:id="rId8"/>
    <p:sldMasterId id="2147483781" r:id="rId9"/>
  </p:sldMasterIdLst>
  <p:notesMasterIdLst>
    <p:notesMasterId r:id="rId108"/>
  </p:notesMasterIdLst>
  <p:sldIdLst>
    <p:sldId id="260" r:id="rId10"/>
    <p:sldId id="264" r:id="rId11"/>
    <p:sldId id="265" r:id="rId12"/>
    <p:sldId id="266" r:id="rId13"/>
    <p:sldId id="267" r:id="rId14"/>
    <p:sldId id="270" r:id="rId15"/>
    <p:sldId id="271" r:id="rId16"/>
    <p:sldId id="272" r:id="rId17"/>
    <p:sldId id="275" r:id="rId18"/>
    <p:sldId id="277" r:id="rId19"/>
    <p:sldId id="278" r:id="rId20"/>
    <p:sldId id="263" r:id="rId21"/>
    <p:sldId id="281" r:id="rId22"/>
    <p:sldId id="282" r:id="rId23"/>
    <p:sldId id="283" r:id="rId24"/>
    <p:sldId id="285" r:id="rId25"/>
    <p:sldId id="286" r:id="rId26"/>
    <p:sldId id="690" r:id="rId27"/>
    <p:sldId id="287" r:id="rId28"/>
    <p:sldId id="288" r:id="rId29"/>
    <p:sldId id="289" r:id="rId30"/>
    <p:sldId id="291" r:id="rId31"/>
    <p:sldId id="292" r:id="rId32"/>
    <p:sldId id="293" r:id="rId33"/>
    <p:sldId id="294" r:id="rId34"/>
    <p:sldId id="295" r:id="rId35"/>
    <p:sldId id="296" r:id="rId36"/>
    <p:sldId id="303" r:id="rId37"/>
    <p:sldId id="297" r:id="rId38"/>
    <p:sldId id="298" r:id="rId39"/>
    <p:sldId id="299" r:id="rId40"/>
    <p:sldId id="300" r:id="rId41"/>
    <p:sldId id="301" r:id="rId42"/>
    <p:sldId id="302"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691" r:id="rId75"/>
    <p:sldId id="335" r:id="rId76"/>
    <p:sldId id="662" r:id="rId77"/>
    <p:sldId id="661" r:id="rId78"/>
    <p:sldId id="663" r:id="rId79"/>
    <p:sldId id="664" r:id="rId80"/>
    <p:sldId id="665" r:id="rId81"/>
    <p:sldId id="666" r:id="rId82"/>
    <p:sldId id="668" r:id="rId83"/>
    <p:sldId id="667" r:id="rId84"/>
    <p:sldId id="669" r:id="rId85"/>
    <p:sldId id="670" r:id="rId86"/>
    <p:sldId id="672" r:id="rId87"/>
    <p:sldId id="671" r:id="rId88"/>
    <p:sldId id="673" r:id="rId89"/>
    <p:sldId id="674" r:id="rId90"/>
    <p:sldId id="675" r:id="rId91"/>
    <p:sldId id="677" r:id="rId92"/>
    <p:sldId id="679" r:id="rId93"/>
    <p:sldId id="678" r:id="rId94"/>
    <p:sldId id="681" r:id="rId95"/>
    <p:sldId id="682" r:id="rId96"/>
    <p:sldId id="680" r:id="rId97"/>
    <p:sldId id="683" r:id="rId98"/>
    <p:sldId id="684" r:id="rId99"/>
    <p:sldId id="685" r:id="rId100"/>
    <p:sldId id="688" r:id="rId101"/>
    <p:sldId id="686" r:id="rId102"/>
    <p:sldId id="687" r:id="rId103"/>
    <p:sldId id="692" r:id="rId104"/>
    <p:sldId id="689" r:id="rId105"/>
    <p:sldId id="643" r:id="rId106"/>
    <p:sldId id="455" r:id="rId107"/>
  </p:sldIdLst>
  <p:sldSz cx="9144000" cy="6858000" type="screen4x3"/>
  <p:notesSz cx="6858000" cy="9144000"/>
  <p:custDataLst>
    <p:tags r:id="rId10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727DB2F3-FBC8-46A6-B526-0A33DAB03E45}">
          <p14:sldIdLst>
            <p14:sldId id="260"/>
          </p14:sldIdLst>
        </p14:section>
        <p14:section name="Introduction" id="{20DE0188-6A10-4030-8ED5-1A7161109D4C}">
          <p14:sldIdLst>
            <p14:sldId id="264"/>
            <p14:sldId id="265"/>
            <p14:sldId id="266"/>
          </p14:sldIdLst>
        </p14:section>
        <p14:section name="Section 1" id="{F2A87BEE-EECC-4E81-8B79-C4503A866E75}">
          <p14:sldIdLst>
            <p14:sldId id="267"/>
            <p14:sldId id="270"/>
            <p14:sldId id="271"/>
            <p14:sldId id="272"/>
            <p14:sldId id="275"/>
            <p14:sldId id="277"/>
            <p14:sldId id="278"/>
            <p14:sldId id="263"/>
          </p14:sldIdLst>
        </p14:section>
        <p14:section name="Section 2" id="{629B4C93-72A5-465F-9F21-8A6B9804BDC3}">
          <p14:sldIdLst>
            <p14:sldId id="281"/>
            <p14:sldId id="282"/>
            <p14:sldId id="283"/>
            <p14:sldId id="285"/>
            <p14:sldId id="286"/>
            <p14:sldId id="690"/>
            <p14:sldId id="287"/>
          </p14:sldIdLst>
        </p14:section>
        <p14:section name="Section 3" id="{4769CEB8-6777-4DF4-AACB-226CF9CFB0C0}">
          <p14:sldIdLst>
            <p14:sldId id="288"/>
            <p14:sldId id="289"/>
            <p14:sldId id="291"/>
            <p14:sldId id="292"/>
            <p14:sldId id="293"/>
            <p14:sldId id="294"/>
            <p14:sldId id="295"/>
            <p14:sldId id="296"/>
            <p14:sldId id="303"/>
            <p14:sldId id="297"/>
          </p14:sldIdLst>
        </p14:section>
        <p14:section name="Section 4" id="{5654B562-0E81-4FEC-AF43-9F299751A234}">
          <p14:sldIdLst>
            <p14:sldId id="298"/>
            <p14:sldId id="299"/>
            <p14:sldId id="300"/>
            <p14:sldId id="301"/>
            <p14:sldId id="302"/>
            <p14:sldId id="304"/>
            <p14:sldId id="305"/>
            <p14:sldId id="306"/>
            <p14:sldId id="307"/>
            <p14:sldId id="308"/>
            <p14:sldId id="309"/>
            <p14:sldId id="310"/>
            <p14:sldId id="311"/>
            <p14:sldId id="312"/>
            <p14:sldId id="313"/>
            <p14:sldId id="314"/>
            <p14:sldId id="315"/>
            <p14:sldId id="316"/>
          </p14:sldIdLst>
        </p14:section>
        <p14:section name="Section 5" id="{1D8601B2-1616-4D34-8638-4BD9B904C45F}">
          <p14:sldIdLst>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691"/>
            <p14:sldId id="335"/>
            <p14:sldId id="662"/>
            <p14:sldId id="661"/>
            <p14:sldId id="663"/>
            <p14:sldId id="664"/>
            <p14:sldId id="665"/>
            <p14:sldId id="666"/>
            <p14:sldId id="668"/>
            <p14:sldId id="667"/>
            <p14:sldId id="669"/>
            <p14:sldId id="670"/>
            <p14:sldId id="672"/>
            <p14:sldId id="671"/>
            <p14:sldId id="673"/>
            <p14:sldId id="674"/>
            <p14:sldId id="675"/>
            <p14:sldId id="677"/>
            <p14:sldId id="679"/>
            <p14:sldId id="678"/>
            <p14:sldId id="681"/>
            <p14:sldId id="682"/>
            <p14:sldId id="680"/>
            <p14:sldId id="683"/>
            <p14:sldId id="684"/>
            <p14:sldId id="685"/>
            <p14:sldId id="688"/>
            <p14:sldId id="686"/>
            <p14:sldId id="687"/>
            <p14:sldId id="692"/>
            <p14:sldId id="689"/>
          </p14:sldIdLst>
        </p14:section>
        <p14:section name="Conclusions" id="{F1DFF98D-E2ED-4FE6-8323-86F29CF0C7A2}">
          <p14:sldIdLst>
            <p14:sldId id="643"/>
            <p14:sldId id="4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0" clrIdx="0">
    <p:extLst>
      <p:ext uri="{19B8F6BF-5375-455C-9EA6-DF929625EA0E}">
        <p15:presenceInfo xmlns:p15="http://schemas.microsoft.com/office/powerpoint/2012/main" userId="Windows User" providerId="None"/>
      </p:ext>
    </p:extLst>
  </p:cmAuthor>
  <p:cmAuthor id="2" name="DUTA Elena" initials="DE" lastIdx="0" clrIdx="1">
    <p:extLst>
      <p:ext uri="{19B8F6BF-5375-455C-9EA6-DF929625EA0E}">
        <p15:presenceInfo xmlns:p15="http://schemas.microsoft.com/office/powerpoint/2012/main" userId="S::Elena.DUTA@coe.int::7f159a90-0e48-49d6-b4b9-b4cad375a6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73366" autoAdjust="0"/>
  </p:normalViewPr>
  <p:slideViewPr>
    <p:cSldViewPr snapToGrid="0">
      <p:cViewPr varScale="1">
        <p:scale>
          <a:sx n="73" d="100"/>
          <a:sy n="73" d="100"/>
        </p:scale>
        <p:origin x="2562" y="60"/>
      </p:cViewPr>
      <p:guideLst/>
    </p:cSldViewPr>
  </p:slideViewPr>
  <p:notesTextViewPr>
    <p:cViewPr>
      <p:scale>
        <a:sx n="1" d="1"/>
        <a:sy n="1" d="1"/>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07" Type="http://schemas.openxmlformats.org/officeDocument/2006/relationships/slide" Target="slides/slide98.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tags" Target="tags/tag1.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26/03/2021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unodc.org/unodc/en/cybercrime/global-programme-cybercrime.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ec.europa.eu/home-affairs/what-we-do/policies/organized-crime-and-human-trafficking/e-evidence_en" TargetMode="External"/><Relationship Id="rId3" Type="http://schemas.openxmlformats.org/officeDocument/2006/relationships/hyperlink" Target="https://ec.europa.eu/home-affairs/what-we-do/policies/cybercrime_en" TargetMode="External"/><Relationship Id="rId7" Type="http://schemas.openxmlformats.org/officeDocument/2006/relationships/hyperlink" Target="http://eur-lex.europa.eu/LexUriServ/LexUriServ.do?uri=OJ:L:2013:218:0008:0014:EN:PDF" TargetMode="External"/><Relationship Id="rId12" Type="http://schemas.openxmlformats.org/officeDocument/2006/relationships/hyperlink" Target="https://gac.icann.org/working-group/gac-public-safety-working-group-pswg"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eur-lex.europa.eu/legal-content/EN/TXT/?qid=1486726102713&amp;uri=CELEX:52016DC0872" TargetMode="External"/><Relationship Id="rId11" Type="http://schemas.openxmlformats.org/officeDocument/2006/relationships/hyperlink" Target="https://ec.europa.eu/home-affairs/what-we-do/policies/organized-crime-and-human-trafficking/global-alliance-against-child-abuse_en" TargetMode="External"/><Relationship Id="rId5" Type="http://schemas.openxmlformats.org/officeDocument/2006/relationships/hyperlink" Target="http://eur-lex.europa.eu/legal-content/EN/TXT/?qid=1486726102713&amp;uri=CELEX:52016DC0871" TargetMode="External"/><Relationship Id="rId10" Type="http://schemas.openxmlformats.org/officeDocument/2006/relationships/hyperlink" Target="https://www.europol.europa.eu/about-europol/european-cybercrime-centre-ec3" TargetMode="External"/><Relationship Id="rId4" Type="http://schemas.openxmlformats.org/officeDocument/2006/relationships/hyperlink" Target="http://eur-lex.europa.eu/legal-content/EN/TXT/?uri=CELEX:32011L0093" TargetMode="External"/><Relationship Id="rId9" Type="http://schemas.openxmlformats.org/officeDocument/2006/relationships/hyperlink" Target="https://eur-lex.europa.eu/legal-content/EN/TXT/?uri=uriserv:OJ.L_.2019.123.01.0018.01.ENG"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conventions.coe.int/Treaty/Commun/QueVoulezVous.asp?NT=185&amp;CM=8&amp;DF=&amp;CL=ENG"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coe.int/tcy"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combattingcybercrime.org/#toolkit"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www.combattingcybercrime.org/#library" TargetMode="External"/><Relationship Id="rId4" Type="http://schemas.openxmlformats.org/officeDocument/2006/relationships/hyperlink" Target="http://www.combattingcybercrime.org/#assessment"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en.wikipedia.org/wiki/WannaCry_ransomware_attack#cite_note-naked-11"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en.wikipedia.org/wiki/WannaCry_ransomware_attack#cite_note-16"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8" Type="http://schemas.openxmlformats.org/officeDocument/2006/relationships/hyperlink" Target="https://en.wikipedia.org/wiki/Internet" TargetMode="External"/><Relationship Id="rId13" Type="http://schemas.openxmlformats.org/officeDocument/2006/relationships/hyperlink" Target="https://en.wikipedia.org/wiki/Revenge" TargetMode="External"/><Relationship Id="rId18" Type="http://schemas.openxmlformats.org/officeDocument/2006/relationships/hyperlink" Target="https://en.wikipedia.org/wiki/Activism" TargetMode="External"/><Relationship Id="rId3" Type="http://schemas.openxmlformats.org/officeDocument/2006/relationships/hyperlink" Target="https://en.wikipedia.org/wiki/Computing" TargetMode="External"/><Relationship Id="rId7" Type="http://schemas.openxmlformats.org/officeDocument/2006/relationships/hyperlink" Target="https://en.wikipedia.org/wiki/Host_(network)" TargetMode="External"/><Relationship Id="rId12" Type="http://schemas.openxmlformats.org/officeDocument/2006/relationships/hyperlink" Target="https://en.wikipedia.org/wiki/Payment_gateway" TargetMode="External"/><Relationship Id="rId17" Type="http://schemas.openxmlformats.org/officeDocument/2006/relationships/hyperlink" Target="https://en.wikipedia.org/wiki/Denial-of-service_attack#cite_note-4" TargetMode="External"/><Relationship Id="rId2" Type="http://schemas.openxmlformats.org/officeDocument/2006/relationships/slide" Target="../slides/slide55.xml"/><Relationship Id="rId16" Type="http://schemas.openxmlformats.org/officeDocument/2006/relationships/hyperlink" Target="https://en.wikipedia.org/wiki/Denial-of-service_attack#cite_note-3" TargetMode="External"/><Relationship Id="rId1" Type="http://schemas.openxmlformats.org/officeDocument/2006/relationships/notesMaster" Target="../notesMasters/notesMaster1.xml"/><Relationship Id="rId6" Type="http://schemas.openxmlformats.org/officeDocument/2006/relationships/hyperlink" Target="https://en.wikipedia.org/wiki/Network_service" TargetMode="External"/><Relationship Id="rId11" Type="http://schemas.openxmlformats.org/officeDocument/2006/relationships/hyperlink" Target="https://en.wikipedia.org/wiki/Credit_card" TargetMode="External"/><Relationship Id="rId5" Type="http://schemas.openxmlformats.org/officeDocument/2006/relationships/hyperlink" Target="https://en.wikipedia.org/wiki/User_(computing)" TargetMode="External"/><Relationship Id="rId15" Type="http://schemas.openxmlformats.org/officeDocument/2006/relationships/hyperlink" Target="https://en.wikipedia.org/wiki/Denial-of-service_attack#cite_note-2" TargetMode="External"/><Relationship Id="rId10" Type="http://schemas.openxmlformats.org/officeDocument/2006/relationships/hyperlink" Target="https://en.wikipedia.org/wiki/Web_server" TargetMode="External"/><Relationship Id="rId19" Type="http://schemas.openxmlformats.org/officeDocument/2006/relationships/hyperlink" Target="https://en.wikipedia.org/wiki/Denial-of-service_attack#cite_note-5" TargetMode="External"/><Relationship Id="rId4" Type="http://schemas.openxmlformats.org/officeDocument/2006/relationships/hyperlink" Target="https://en.wikipedia.org/wiki/Cyber-attack" TargetMode="External"/><Relationship Id="rId9" Type="http://schemas.openxmlformats.org/officeDocument/2006/relationships/hyperlink" Target="https://en.wikipedia.org/wiki/Denial-of-service_attack#cite_note-1" TargetMode="External"/><Relationship Id="rId14" Type="http://schemas.openxmlformats.org/officeDocument/2006/relationships/hyperlink" Target="https://en.wikipedia.org/wiki/Blackmail" TargetMode="Externa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s://en.wikipedia.org/wiki/Internet" TargetMode="External"/><Relationship Id="rId13" Type="http://schemas.openxmlformats.org/officeDocument/2006/relationships/hyperlink" Target="https://en.wikipedia.org/wiki/Revenge" TargetMode="External"/><Relationship Id="rId18" Type="http://schemas.openxmlformats.org/officeDocument/2006/relationships/hyperlink" Target="https://en.wikipedia.org/wiki/Activism" TargetMode="External"/><Relationship Id="rId3" Type="http://schemas.openxmlformats.org/officeDocument/2006/relationships/hyperlink" Target="https://en.wikipedia.org/wiki/Computing" TargetMode="External"/><Relationship Id="rId7" Type="http://schemas.openxmlformats.org/officeDocument/2006/relationships/hyperlink" Target="https://en.wikipedia.org/wiki/Host_(network)" TargetMode="External"/><Relationship Id="rId12" Type="http://schemas.openxmlformats.org/officeDocument/2006/relationships/hyperlink" Target="https://en.wikipedia.org/wiki/Payment_gateway" TargetMode="External"/><Relationship Id="rId17" Type="http://schemas.openxmlformats.org/officeDocument/2006/relationships/hyperlink" Target="https://en.wikipedia.org/wiki/Denial-of-service_attack#cite_note-4" TargetMode="External"/><Relationship Id="rId2" Type="http://schemas.openxmlformats.org/officeDocument/2006/relationships/slide" Target="../slides/slide56.xml"/><Relationship Id="rId16" Type="http://schemas.openxmlformats.org/officeDocument/2006/relationships/hyperlink" Target="https://en.wikipedia.org/wiki/Denial-of-service_attack#cite_note-3" TargetMode="External"/><Relationship Id="rId1" Type="http://schemas.openxmlformats.org/officeDocument/2006/relationships/notesMaster" Target="../notesMasters/notesMaster1.xml"/><Relationship Id="rId6" Type="http://schemas.openxmlformats.org/officeDocument/2006/relationships/hyperlink" Target="https://en.wikipedia.org/wiki/Network_service" TargetMode="External"/><Relationship Id="rId11" Type="http://schemas.openxmlformats.org/officeDocument/2006/relationships/hyperlink" Target="https://en.wikipedia.org/wiki/Credit_card" TargetMode="External"/><Relationship Id="rId5" Type="http://schemas.openxmlformats.org/officeDocument/2006/relationships/hyperlink" Target="https://en.wikipedia.org/wiki/User_(computing)" TargetMode="External"/><Relationship Id="rId15" Type="http://schemas.openxmlformats.org/officeDocument/2006/relationships/hyperlink" Target="https://en.wikipedia.org/wiki/Denial-of-service_attack#cite_note-2" TargetMode="External"/><Relationship Id="rId10" Type="http://schemas.openxmlformats.org/officeDocument/2006/relationships/hyperlink" Target="https://en.wikipedia.org/wiki/Web_server" TargetMode="External"/><Relationship Id="rId19" Type="http://schemas.openxmlformats.org/officeDocument/2006/relationships/hyperlink" Target="https://en.wikipedia.org/wiki/Denial-of-service_attack#cite_note-5" TargetMode="External"/><Relationship Id="rId4" Type="http://schemas.openxmlformats.org/officeDocument/2006/relationships/hyperlink" Target="https://en.wikipedia.org/wiki/Cyber-attack" TargetMode="External"/><Relationship Id="rId9" Type="http://schemas.openxmlformats.org/officeDocument/2006/relationships/hyperlink" Target="https://en.wikipedia.org/wiki/Denial-of-service_attack#cite_note-1" TargetMode="External"/><Relationship Id="rId14" Type="http://schemas.openxmlformats.org/officeDocument/2006/relationships/hyperlink" Target="https://en.wikipedia.org/wiki/Blackmail"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community.norton.com/en/blogs/norton-protection-blog/what-are-malicious-websites-and-drive-downloads"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community.norton.com/en/blogs/norton-protection-blog/what-social-engineering"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washingtonpost.com/world/national-security/stuxnet-was-work-of-us-and-israeli-experts-officials-say/2012/06/01/gJQAlnEy6U_story.html?utm_term=.fdd6cf609400"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www.investopedia.com/news/nsa-worked-track-down-bitcoin-users-snowden-papers-reveal/"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Această sesiune are o durată de 90 de minute</a:t>
            </a:r>
          </a:p>
          <a:p>
            <a:endParaRPr lang="en-US"/>
          </a:p>
        </p:txBody>
      </p:sp>
      <p:sp>
        <p:nvSpPr>
          <p:cNvPr id="4" name="Slide Number Placeholder 3"/>
          <p:cNvSpPr>
            <a:spLocks noGrp="1"/>
          </p:cNvSpPr>
          <p:nvPr>
            <p:ph type="sldNum" sz="quarter" idx="10"/>
          </p:nvPr>
        </p:nvSpPr>
        <p:spPr/>
        <p:txBody>
          <a:bodyPr/>
          <a:lstStyle/>
          <a:p>
            <a:fld id="{09ADFBB1-7B02-4717-AEA4-A0D2A92F6065}" type="slidenum">
              <a:rPr lang="en-GB" smtClean="0"/>
              <a:t>1</a:t>
            </a:fld>
            <a:endParaRPr lang="en-GB"/>
          </a:p>
        </p:txBody>
      </p:sp>
    </p:spTree>
    <p:extLst>
      <p:ext uri="{BB962C8B-B14F-4D97-AF65-F5344CB8AC3E}">
        <p14:creationId xmlns:p14="http://schemas.microsoft.com/office/powerpoint/2010/main" val="191012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ro" sz="1200" b="0" i="0" u="none" strike="noStrike">
                <a:highlight>
                  <a:srgbClr val="000000">
                    <a:alpha val="0"/>
                  </a:srgbClr>
                </a:highlight>
                <a:latin typeface="Calibri"/>
              </a:rPr>
              <a:t>* Explicat mai târziu</a:t>
            </a:r>
          </a:p>
          <a:p>
            <a:pPr marL="0" indent="0" rtl="0">
              <a:buFont typeface="Arial" panose="020B0604020202020204" pitchFamily="34" charset="0"/>
              <a:buNone/>
            </a:pPr>
            <a:r>
              <a:rPr lang="ro" sz="1200" b="0" i="0" u="none" strike="noStrike">
                <a:highlight>
                  <a:srgbClr val="000000">
                    <a:alpha val="0"/>
                  </a:srgbClr>
                </a:highlight>
                <a:latin typeface="Calibri"/>
              </a:rPr>
              <a:t>Peste tot, criminalitatea informatică este identificată cu fenomene precum </a:t>
            </a:r>
            <a:r>
              <a:rPr lang="ro" sz="1200" b="0" i="1" u="none" strike="noStrike">
                <a:highlight>
                  <a:srgbClr val="000000">
                    <a:alpha val="0"/>
                  </a:srgbClr>
                </a:highlight>
                <a:latin typeface="Calibri"/>
              </a:rPr>
              <a:t>hacking</a:t>
            </a:r>
            <a:r>
              <a:rPr lang="ro" sz="1200" b="0" i="0" u="none" strike="noStrike">
                <a:highlight>
                  <a:srgbClr val="000000">
                    <a:alpha val="0"/>
                  </a:srgbClr>
                </a:highlight>
                <a:latin typeface="Calibri"/>
              </a:rPr>
              <a:t>, sau difuzarea de </a:t>
            </a:r>
            <a:r>
              <a:rPr lang="ro" sz="1200" b="0" i="1" u="none" strike="noStrike">
                <a:highlight>
                  <a:srgbClr val="000000">
                    <a:alpha val="0"/>
                  </a:srgbClr>
                </a:highlight>
                <a:latin typeface="Calibri"/>
              </a:rPr>
              <a:t>malware</a:t>
            </a:r>
            <a:r>
              <a:rPr lang="ro" sz="1200" b="0" i="0" u="none" strike="noStrike">
                <a:highlight>
                  <a:srgbClr val="000000">
                    <a:alpha val="0"/>
                  </a:srgbClr>
                </a:highlight>
                <a:latin typeface="Calibri"/>
              </a:rPr>
              <a:t> (în principal viruși sau viermi), sau popularele, pentru </a:t>
            </a:r>
            <a:r>
              <a:rPr lang="ro" sz="1200" b="0" i="1" u="none" strike="noStrike">
                <a:highlight>
                  <a:srgbClr val="000000">
                    <a:alpha val="0"/>
                  </a:srgbClr>
                </a:highlight>
                <a:latin typeface="Calibri"/>
              </a:rPr>
              <a:t>media</a:t>
            </a:r>
            <a:r>
              <a:rPr lang="ro" sz="1200" b="0" i="0" u="none" strike="noStrike">
                <a:highlight>
                  <a:srgbClr val="000000">
                    <a:alpha val="0"/>
                  </a:srgbClr>
                </a:highlight>
                <a:latin typeface="Calibri"/>
              </a:rPr>
              <a:t>, atacuri de computere (</a:t>
            </a:r>
            <a:r>
              <a:rPr lang="ro" sz="1200" b="0" i="1" u="none" strike="noStrike">
                <a:highlight>
                  <a:srgbClr val="000000">
                    <a:alpha val="0"/>
                  </a:srgbClr>
                </a:highlight>
                <a:latin typeface="Calibri"/>
              </a:rPr>
              <a:t>DoS</a:t>
            </a:r>
            <a:r>
              <a:rPr lang="ro" sz="1200" b="0" i="0" u="none" strike="noStrike">
                <a:highlight>
                  <a:srgbClr val="000000">
                    <a:alpha val="0"/>
                  </a:srgbClr>
                </a:highlight>
                <a:latin typeface="Calibri"/>
              </a:rPr>
              <a:t> sau </a:t>
            </a:r>
            <a:r>
              <a:rPr lang="ro" sz="1200" b="0" i="1" u="none" strike="noStrike">
                <a:highlight>
                  <a:srgbClr val="000000">
                    <a:alpha val="0"/>
                  </a:srgbClr>
                </a:highlight>
                <a:latin typeface="Calibri"/>
              </a:rPr>
              <a:t>DDoS</a:t>
            </a:r>
            <a:r>
              <a:rPr lang="ro" sz="1200" b="0" i="0" u="none" strike="noStrike">
                <a:highlight>
                  <a:srgbClr val="000000">
                    <a:alpha val="0"/>
                  </a:srgbClr>
                </a:highlight>
                <a:latin typeface="Calibri"/>
              </a:rPr>
              <a:t>). Cu toate acestea, în zilele noastre, chiar și cetățeanul comun este conștient de multe alte activități infracționale în rețele, majoritatea cu scop lucrativ (v. fraude regulate și fraude informatice). Și, de asemenea, toată lumea știe despre marile posibilități de utilizare a mediului cibernetic, sau a ecosistemului cibernetic, pentru a comite sau a facilita infracțiuni comune.</a:t>
            </a:r>
          </a:p>
          <a:p>
            <a:endParaRPr lang="en-GB" altLang="en-US"/>
          </a:p>
          <a:p>
            <a:pPr rtl="0"/>
            <a:r>
              <a:rPr lang="ro" sz="1200" b="0" i="0" u="none" strike="noStrike">
                <a:highlight>
                  <a:srgbClr val="000000">
                    <a:alpha val="0"/>
                  </a:srgbClr>
                </a:highlight>
                <a:latin typeface="Calibri"/>
              </a:rPr>
              <a:t>Compromiterea emailurilor companiilor (va fi explicat mai târziu) - Atacatorul utilizează identitatea unei persoane dintr-o rețea corporativă pentru a trimite mesaje de e-mail false și pentru a păcăli ținta sau țintele să trimită bani în contul atacatorului.</a:t>
            </a:r>
          </a:p>
          <a:p>
            <a:endParaRPr lang="en-GB" altLang="en-US"/>
          </a:p>
          <a:p>
            <a:pPr rtl="0"/>
            <a:r>
              <a:rPr lang="ro" sz="1200" b="0" i="0" u="none" strike="noStrike">
                <a:highlight>
                  <a:srgbClr val="000000">
                    <a:alpha val="0"/>
                  </a:srgbClr>
                </a:highlight>
                <a:latin typeface="Calibri"/>
              </a:rPr>
              <a:t>Ransomware (va fi explicat mai târziu) — Cod rău intenționat specific care criptează conținutul de pe computer și solicită plata unei recompense pentru a putea recupera datele criptate.</a:t>
            </a:r>
            <a:endParaRPr lang="hr-HR" altLang="en-US"/>
          </a:p>
          <a:p>
            <a:pPr marL="0" indent="0">
              <a:buFont typeface="Arial" panose="020B0604020202020204" pitchFamily="34" charset="0"/>
              <a:buNone/>
            </a:pP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10</a:t>
            </a:fld>
            <a:endParaRPr lang="en-US" altLang="en-US"/>
          </a:p>
        </p:txBody>
      </p:sp>
    </p:spTree>
    <p:extLst>
      <p:ext uri="{BB962C8B-B14F-4D97-AF65-F5344CB8AC3E}">
        <p14:creationId xmlns:p14="http://schemas.microsoft.com/office/powerpoint/2010/main" val="180844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Spațiul cibernetic devine și mai complicat odată cu tendințele emergente ale securității cibernetice care se suprapun cu criminalitatea informatică. Este important să păstrăm aceste lumi separate, dar cu conștiința că unele probleme de securitate cibernetică pot apărea în final sub forma de infracțiuni cibernetice.</a:t>
            </a:r>
          </a:p>
          <a:p>
            <a:pPr marL="0" indent="0">
              <a:buFont typeface="Arial" panose="020B0604020202020204" pitchFamily="34" charset="0"/>
              <a:buNone/>
            </a:pP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11</a:t>
            </a:fld>
            <a:endParaRPr lang="en-US" altLang="en-US"/>
          </a:p>
        </p:txBody>
      </p:sp>
    </p:spTree>
    <p:extLst>
      <p:ext uri="{BB962C8B-B14F-4D97-AF65-F5344CB8AC3E}">
        <p14:creationId xmlns:p14="http://schemas.microsoft.com/office/powerpoint/2010/main" val="2904465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Înainte de a trece la internet, trebuie să privim în perspectivă ce este o rețea și din ce este formată — aspecte importante pentru a permite înțelegerea modului în care funcționează internetul</a:t>
            </a:r>
          </a:p>
          <a:p>
            <a:endParaRPr lang="en-GB"/>
          </a:p>
          <a:p>
            <a:pPr rtl="0"/>
            <a:r>
              <a:rPr lang="ro" sz="1200" b="0" i="0" u="none" strike="noStrike">
                <a:highlight>
                  <a:srgbClr val="000000">
                    <a:alpha val="0"/>
                  </a:srgbClr>
                </a:highlight>
                <a:latin typeface="Calibri"/>
              </a:rPr>
              <a:t>Formatorul ar trebui să deschidă această sesiune cu o întrebare deschisă pentru delegați – să acorde un timp încercării de a-i face să descrie ce consideră ei că este o infracțiune informatică.</a:t>
            </a:r>
          </a:p>
          <a:p>
            <a:endParaRPr lang="en-GB"/>
          </a:p>
          <a:p>
            <a:pPr rtl="0"/>
            <a:r>
              <a:rPr lang="ro" sz="1200" b="0" i="0" u="none" strike="noStrike">
                <a:highlight>
                  <a:srgbClr val="000000">
                    <a:alpha val="0"/>
                  </a:srgbClr>
                </a:highlight>
                <a:latin typeface="Calibri"/>
              </a:rPr>
              <a:t>Se poate face în forum deschis — sau se poate face în grupuri mai mici. Ideea este obținerea unei definiții de nespecialist</a:t>
            </a:r>
          </a:p>
          <a:p>
            <a:endParaRPr lang="en-US"/>
          </a:p>
        </p:txBody>
      </p:sp>
      <p:sp>
        <p:nvSpPr>
          <p:cNvPr id="4" name="Slide Number Placeholder 3"/>
          <p:cNvSpPr>
            <a:spLocks noGrp="1"/>
          </p:cNvSpPr>
          <p:nvPr>
            <p:ph type="sldNum" sz="quarter" idx="10"/>
          </p:nvPr>
        </p:nvSpPr>
        <p:spPr/>
        <p:txBody>
          <a:bodyPr/>
          <a:lstStyle/>
          <a:p>
            <a:fld id="{09ADFBB1-7B02-4717-AEA4-A0D2A92F6065}" type="slidenum">
              <a:rPr lang="en-GB" smtClean="0"/>
              <a:t>12</a:t>
            </a:fld>
            <a:endParaRPr lang="en-GB"/>
          </a:p>
        </p:txBody>
      </p:sp>
    </p:spTree>
    <p:extLst>
      <p:ext uri="{BB962C8B-B14F-4D97-AF65-F5344CB8AC3E}">
        <p14:creationId xmlns:p14="http://schemas.microsoft.com/office/powerpoint/2010/main" val="2423915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Înainte de a trece la internet, trebuie să privim în perspectivă ce este o rețea și din ce este formată — aspecte importante pentru a permite înțelegerea modului în care funcționează internetul</a:t>
            </a:r>
          </a:p>
          <a:p>
            <a:endParaRPr lang="en-GB"/>
          </a:p>
          <a:p>
            <a:pPr rtl="0"/>
            <a:r>
              <a:rPr lang="ro" sz="1200" b="0" i="0" u="none" strike="noStrike">
                <a:highlight>
                  <a:srgbClr val="000000">
                    <a:alpha val="0"/>
                  </a:srgbClr>
                </a:highlight>
                <a:latin typeface="Calibri"/>
              </a:rPr>
              <a:t>Formatorul ar trebui să deschidă această sesiune cu o întrebare deschisă pentru delegați – să acorde un timp încercării de a-i face să descrie ce consideră ei că este o infracțiune informatică.</a:t>
            </a:r>
          </a:p>
          <a:p>
            <a:endParaRPr lang="en-GB"/>
          </a:p>
          <a:p>
            <a:pPr rtl="0"/>
            <a:r>
              <a:rPr lang="ro" sz="1200" b="0" i="0" u="none" strike="noStrike">
                <a:highlight>
                  <a:srgbClr val="000000">
                    <a:alpha val="0"/>
                  </a:srgbClr>
                </a:highlight>
                <a:latin typeface="Calibri"/>
              </a:rPr>
              <a:t>Se poate face în forum deschis — sau se poate face în grupuri mai mici. Ideea este obținerea unei definiții de nespecialist</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solidFill>
                  <a:prstClr val="black"/>
                </a:solidFill>
              </a:rPr>
              <a:t>13</a:t>
            </a:fld>
            <a:endParaRPr lang="en-US" altLang="en-US">
              <a:solidFill>
                <a:prstClr val="black"/>
              </a:solidFill>
            </a:endParaRPr>
          </a:p>
        </p:txBody>
      </p:sp>
    </p:spTree>
    <p:extLst>
      <p:ext uri="{BB962C8B-B14F-4D97-AF65-F5344CB8AC3E}">
        <p14:creationId xmlns:p14="http://schemas.microsoft.com/office/powerpoint/2010/main" val="1810790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rtl="0">
              <a:lnSpc>
                <a:spcPct val="90000"/>
              </a:lnSpc>
              <a:buFont typeface="Arial" panose="020B0604020202020204" pitchFamily="34" charset="0"/>
              <a:buNone/>
            </a:pPr>
            <a:r>
              <a:rPr lang="ro" sz="1200" b="1" i="0" u="none" strike="noStrike">
                <a:highlight>
                  <a:srgbClr val="000000">
                    <a:alpha val="0"/>
                  </a:srgbClr>
                </a:highlight>
                <a:latin typeface="Calibri"/>
              </a:rPr>
              <a:t>Este important să explicăm de la început că există mulți termeni utilizați pentru a descrie utilizarea infracțională a tehnologiei </a:t>
            </a:r>
            <a:r>
              <a:rPr lang="ro" sz="1200" b="0" i="0" u="none" strike="noStrike">
                <a:highlight>
                  <a:srgbClr val="000000">
                    <a:alpha val="0"/>
                  </a:srgbClr>
                </a:highlight>
                <a:latin typeface="Calibri"/>
              </a:rPr>
              <a:t>și cititorul poate înțelege mai bine dacă se furnizează o scurtă explicație.</a:t>
            </a:r>
          </a:p>
          <a:p>
            <a:pPr marL="0" indent="0" algn="just" rtl="0">
              <a:lnSpc>
                <a:spcPct val="90000"/>
              </a:lnSpc>
              <a:buFont typeface="Arial" panose="020B0604020202020204" pitchFamily="34" charset="0"/>
              <a:buNone/>
            </a:pPr>
            <a:r>
              <a:rPr lang="ro" sz="1200" b="1" i="0" u="none" strike="noStrike">
                <a:highlight>
                  <a:srgbClr val="000000">
                    <a:alpha val="0"/>
                  </a:srgbClr>
                </a:highlight>
                <a:latin typeface="Calibri"/>
              </a:rPr>
              <a:t>Termenii „criminalitate informatică”, „criminalitate de înaltă tehnologie”, „criminalitate IT” și „criminalitate cibernetică” </a:t>
            </a:r>
            <a:r>
              <a:rPr lang="ro" sz="1200" b="0" i="0" u="none" strike="noStrike">
                <a:highlight>
                  <a:srgbClr val="000000">
                    <a:alpha val="0"/>
                  </a:srgbClr>
                </a:highlight>
                <a:latin typeface="Calibri"/>
              </a:rPr>
              <a:t>sunt adesea amestecați și creează confuzie și neînțelegere.</a:t>
            </a:r>
          </a:p>
          <a:p>
            <a:pPr marL="0" indent="0" algn="just" rtl="0">
              <a:lnSpc>
                <a:spcPct val="90000"/>
              </a:lnSpc>
              <a:buFont typeface="Arial" panose="020B0604020202020204" pitchFamily="34" charset="0"/>
              <a:buNone/>
            </a:pPr>
            <a:r>
              <a:rPr lang="ro" sz="1200" b="1" i="0" u="none" strike="noStrike">
                <a:highlight>
                  <a:srgbClr val="000000">
                    <a:alpha val="0"/>
                  </a:srgbClr>
                </a:highlight>
                <a:latin typeface="Calibri"/>
              </a:rPr>
              <a:t>Utilizarea computerelor și a altor dispozitive de către infractori </a:t>
            </a:r>
            <a:r>
              <a:rPr lang="ro" sz="1200" b="0" i="0" u="none" strike="noStrike">
                <a:highlight>
                  <a:srgbClr val="000000">
                    <a:alpha val="0"/>
                  </a:srgbClr>
                </a:highlight>
                <a:latin typeface="Calibri"/>
              </a:rPr>
              <a:t>și valoarea datelor recuperabile pentru investigatorul poliției poate fi defalcată după cum urmează: </a:t>
            </a:r>
          </a:p>
          <a:p>
            <a:pPr marL="0" indent="0">
              <a:buFont typeface="Arial" panose="020B0604020202020204" pitchFamily="34" charset="0"/>
              <a:buNone/>
            </a:pP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14</a:t>
            </a:fld>
            <a:endParaRPr lang="en-US" altLang="en-US"/>
          </a:p>
        </p:txBody>
      </p:sp>
    </p:spTree>
    <p:extLst>
      <p:ext uri="{BB962C8B-B14F-4D97-AF65-F5344CB8AC3E}">
        <p14:creationId xmlns:p14="http://schemas.microsoft.com/office/powerpoint/2010/main" val="4221796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buFont typeface="Arial" panose="020B0604020202020204" pitchFamily="34" charset="0"/>
              <a:buNone/>
            </a:pPr>
            <a:r>
              <a:rPr lang="ro" sz="1200" b="1" i="0" u="none" strike="noStrike">
                <a:highlight>
                  <a:srgbClr val="000000">
                    <a:alpha val="0"/>
                  </a:srgbClr>
                </a:highlight>
                <a:latin typeface="Calibri"/>
              </a:rPr>
              <a:t>Tehnologia ca victimă</a:t>
            </a:r>
            <a:r>
              <a:rPr lang="ro" sz="1200" b="0" i="0" u="none" strike="noStrike">
                <a:highlight>
                  <a:srgbClr val="000000">
                    <a:alpha val="0"/>
                  </a:srgbClr>
                </a:highlight>
                <a:latin typeface="Calibri"/>
              </a:rPr>
              <a:t> </a:t>
            </a:r>
          </a:p>
          <a:p>
            <a:pPr algn="just" rtl="0">
              <a:buFont typeface="Arial" panose="020B0604020202020204" pitchFamily="34" charset="0"/>
              <a:buNone/>
            </a:pPr>
            <a:r>
              <a:rPr lang="ro" sz="1200" b="0" i="0" u="none" strike="noStrike">
                <a:highlight>
                  <a:srgbClr val="000000">
                    <a:alpha val="0"/>
                  </a:srgbClr>
                </a:highlight>
                <a:latin typeface="Calibri"/>
              </a:rPr>
              <a:t>Tehnologia ca țintă a infracțiunii — </a:t>
            </a:r>
            <a:r>
              <a:rPr lang="ro" sz="1200" b="1" i="0" u="none" strike="noStrike">
                <a:highlight>
                  <a:srgbClr val="000000">
                    <a:alpha val="0"/>
                  </a:srgbClr>
                </a:highlight>
                <a:latin typeface="Calibri"/>
              </a:rPr>
              <a:t>este în mod tradițional considerată a fi ”criminalitate informatică” </a:t>
            </a:r>
            <a:r>
              <a:rPr lang="ro" sz="1200" b="0" i="0" u="none" strike="noStrike">
                <a:highlight>
                  <a:srgbClr val="000000">
                    <a:alpha val="0"/>
                  </a:srgbClr>
                </a:highlight>
                <a:latin typeface="Calibri"/>
              </a:rPr>
              <a:t>adevărată și implică infracțiuni precum hacking, atacuri tip refuz de serviciu și distribuția virușilor.</a:t>
            </a:r>
          </a:p>
          <a:p>
            <a:pPr algn="just" rtl="0">
              <a:buFont typeface="Arial" panose="020B0604020202020204" pitchFamily="34" charset="0"/>
              <a:buNone/>
            </a:pPr>
            <a:r>
              <a:rPr lang="ro" sz="1200" b="0" i="0" u="none" strike="noStrike">
                <a:highlight>
                  <a:srgbClr val="000000">
                    <a:alpha val="0"/>
                  </a:srgbClr>
                </a:highlight>
                <a:latin typeface="Calibri"/>
              </a:rPr>
              <a:t>Tehnologia ca ajutor pentru infracțiune:</a:t>
            </a:r>
          </a:p>
          <a:p>
            <a:pPr algn="just" rtl="0">
              <a:buFont typeface="Arial" panose="020B0604020202020204" pitchFamily="34" charset="0"/>
              <a:buNone/>
            </a:pPr>
            <a:r>
              <a:rPr lang="ro" sz="1200" b="0" i="0" u="none" strike="noStrike">
                <a:highlight>
                  <a:srgbClr val="000000">
                    <a:alpha val="0"/>
                  </a:srgbClr>
                </a:highlight>
                <a:latin typeface="Calibri"/>
              </a:rPr>
              <a:t> — </a:t>
            </a:r>
            <a:r>
              <a:rPr lang="ro" sz="1200" b="1" i="0" u="none" strike="noStrike">
                <a:highlight>
                  <a:srgbClr val="000000">
                    <a:alpha val="0"/>
                  </a:srgbClr>
                </a:highlight>
                <a:latin typeface="Calibri"/>
              </a:rPr>
              <a:t>este cazul în care computerele și alte dispozitive sunt folosite pentru a asista la comiterea infracțiunilor tradiționale</a:t>
            </a:r>
            <a:r>
              <a:rPr lang="ro" sz="1200" b="0" i="0" u="none" strike="noStrike">
                <a:highlight>
                  <a:srgbClr val="000000">
                    <a:alpha val="0"/>
                  </a:srgbClr>
                </a:highlight>
                <a:latin typeface="Calibri"/>
              </a:rPr>
              <a:t>, de exemplu, pentru a produce documente falsificate, pentru a trimite amenințări cu moartea sau solicitări de șantaj sau pentru a crea și distribui materiale ilegale, cum ar fi imagini ale abuzului asupra copiilor. </a:t>
            </a:r>
          </a:p>
          <a:p>
            <a:pPr algn="just" rtl="0">
              <a:buFont typeface="Arial" panose="020B0604020202020204" pitchFamily="34" charset="0"/>
              <a:buNone/>
            </a:pPr>
            <a:r>
              <a:rPr lang="ro" sz="1200" b="0" i="0" u="none" strike="noStrike">
                <a:highlight>
                  <a:srgbClr val="000000">
                    <a:alpha val="0"/>
                  </a:srgbClr>
                </a:highlight>
                <a:latin typeface="Calibri"/>
              </a:rPr>
              <a:t>Tehnologia ca instrument de comunicare:</a:t>
            </a:r>
          </a:p>
          <a:p>
            <a:pPr algn="just" rtl="0">
              <a:buFont typeface="Arial" panose="020B0604020202020204" pitchFamily="34" charset="0"/>
              <a:buNone/>
            </a:pPr>
            <a:r>
              <a:rPr lang="ro" sz="1200" b="0" i="0" u="none" strike="noStrike">
                <a:highlight>
                  <a:srgbClr val="000000">
                    <a:alpha val="0"/>
                  </a:srgbClr>
                </a:highlight>
                <a:latin typeface="Calibri"/>
              </a:rPr>
              <a:t> — </a:t>
            </a:r>
            <a:r>
              <a:rPr lang="ro" sz="1200" b="1" i="0" u="none" strike="noStrike">
                <a:highlight>
                  <a:srgbClr val="000000">
                    <a:alpha val="0"/>
                  </a:srgbClr>
                </a:highlight>
                <a:latin typeface="Calibri"/>
              </a:rPr>
              <a:t>este cazul în care infractorii folosesc tehnologia pentru a comunica între ei </a:t>
            </a:r>
            <a:r>
              <a:rPr lang="ro" sz="1200" b="0" i="0" u="none" strike="noStrike">
                <a:highlight>
                  <a:srgbClr val="000000">
                    <a:alpha val="0"/>
                  </a:srgbClr>
                </a:highlight>
                <a:latin typeface="Calibri"/>
              </a:rPr>
              <a:t>în moduri care reduc șansele de detectare, de exemplu prin utilizarea tehnologiei de criptare. </a:t>
            </a:r>
          </a:p>
          <a:p>
            <a:pPr algn="just" rtl="0">
              <a:buFont typeface="Arial" panose="020B0604020202020204" pitchFamily="34" charset="0"/>
              <a:buNone/>
            </a:pPr>
            <a:r>
              <a:rPr lang="ro" sz="1200" b="0" i="0" u="none" strike="noStrike">
                <a:highlight>
                  <a:srgbClr val="000000">
                    <a:alpha val="0"/>
                  </a:srgbClr>
                </a:highlight>
                <a:latin typeface="Calibri"/>
              </a:rPr>
              <a:t>Tehnologia ca mediu de stocare:</a:t>
            </a:r>
          </a:p>
          <a:p>
            <a:pPr algn="just" rtl="0">
              <a:buFont typeface="Arial" panose="020B0604020202020204" pitchFamily="34" charset="0"/>
              <a:buNone/>
            </a:pPr>
            <a:r>
              <a:rPr lang="ro" sz="1200" b="0" i="0" u="none" strike="noStrike">
                <a:highlight>
                  <a:srgbClr val="000000">
                    <a:alpha val="0"/>
                  </a:srgbClr>
                </a:highlight>
                <a:latin typeface="Calibri"/>
              </a:rPr>
              <a:t> — </a:t>
            </a:r>
            <a:r>
              <a:rPr lang="ro" sz="1200" b="1" i="0" u="none" strike="noStrike">
                <a:highlight>
                  <a:srgbClr val="000000">
                    <a:alpha val="0"/>
                  </a:srgbClr>
                </a:highlight>
                <a:latin typeface="Calibri"/>
              </a:rPr>
              <a:t>este stocarea intenționată sau neintenționată a informațiilor pe dispozitivele utilizate </a:t>
            </a:r>
            <a:r>
              <a:rPr lang="ro" sz="1200" b="0" i="0" u="none" strike="noStrike">
                <a:highlight>
                  <a:srgbClr val="000000">
                    <a:alpha val="0"/>
                  </a:srgbClr>
                </a:highlight>
                <a:latin typeface="Calibri"/>
              </a:rPr>
              <a:t>în oricare dintre celelalte categorii și implică, de obicei, datele deținute pe sistemele informatice ale victimelor, martorilor sau suspecților.</a:t>
            </a:r>
          </a:p>
          <a:p>
            <a:pPr algn="just" rtl="0">
              <a:buFont typeface="Arial" panose="020B0604020202020204" pitchFamily="34" charset="0"/>
              <a:buNone/>
            </a:pPr>
            <a:r>
              <a:rPr lang="ro" sz="1200" b="0" i="0" u="none" strike="noStrike">
                <a:highlight>
                  <a:srgbClr val="000000">
                    <a:alpha val="0"/>
                  </a:srgbClr>
                </a:highlight>
                <a:latin typeface="Calibri"/>
              </a:rPr>
              <a:t>Tehnologia ca martor la crimă:</a:t>
            </a:r>
          </a:p>
          <a:p>
            <a:pPr algn="just" rtl="0">
              <a:buFont typeface="Arial" panose="020B0604020202020204" pitchFamily="34" charset="0"/>
              <a:buNone/>
            </a:pPr>
            <a:r>
              <a:rPr lang="ro" sz="1200" b="0" i="0" u="none" strike="noStrike">
                <a:highlight>
                  <a:srgbClr val="000000">
                    <a:alpha val="0"/>
                  </a:srgbClr>
                </a:highlight>
                <a:latin typeface="Calibri"/>
              </a:rPr>
              <a:t> — </a:t>
            </a:r>
            <a:r>
              <a:rPr lang="ro" sz="1200" b="1" i="0" u="none" strike="noStrike">
                <a:highlight>
                  <a:srgbClr val="000000">
                    <a:alpha val="0"/>
                  </a:srgbClr>
                </a:highlight>
                <a:latin typeface="Calibri"/>
              </a:rPr>
              <a:t>poate apărea atunci când dovezile conținute în dispozitivele IT pot fi utilizate pentru a susține probe </a:t>
            </a:r>
            <a:r>
              <a:rPr lang="ro" sz="1200" b="0" i="0" u="none" strike="noStrike">
                <a:highlight>
                  <a:srgbClr val="000000">
                    <a:alpha val="0"/>
                  </a:srgbClr>
                </a:highlight>
                <a:latin typeface="Calibri"/>
              </a:rPr>
              <a:t>de care nu sunt în mod evident legate, de exemplu, pentru a dovedi sau a respinge un alibi dat de un suspect sau o cerere făcută de un martor</a:t>
            </a:r>
          </a:p>
          <a:p>
            <a:pPr marL="0" indent="0">
              <a:buFont typeface="Arial" panose="020B0604020202020204" pitchFamily="34" charset="0"/>
              <a:buNone/>
            </a:pP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15</a:t>
            </a:fld>
            <a:endParaRPr lang="en-US" altLang="en-US"/>
          </a:p>
        </p:txBody>
      </p:sp>
    </p:spTree>
    <p:extLst>
      <p:ext uri="{BB962C8B-B14F-4D97-AF65-F5344CB8AC3E}">
        <p14:creationId xmlns:p14="http://schemas.microsoft.com/office/powerpoint/2010/main" val="343985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defRPr/>
            </a:pPr>
            <a:r>
              <a:rPr lang="ro" sz="1200" b="0" i="0" u="none" strike="noStrike">
                <a:highlight>
                  <a:srgbClr val="000000">
                    <a:alpha val="0"/>
                  </a:srgbClr>
                </a:highlight>
                <a:latin typeface="Calibri"/>
                <a:ea typeface="ＭＳ Ｐゴシック"/>
              </a:rPr>
              <a:t>Cu toate acestea, din punct de vedere social, criminalitatea în mediile cibernetice este deja o realitate importantă și autonomă. Există, în toată Europa și în majoritatea țărilor din restul lumii, unități specifice de investigație la nivel de poliție, dar și unele servicii speciale de urmărire penală. Organizațiile publice internaționale și societățile private au de fiecare dată mai multă preocupare în ceea ce privește consecințele actelor ilegale și dăunătoare comise prin intermediul rețelelor de comunicații sau în interiorul acestor rețele. </a:t>
            </a:r>
            <a:endParaRPr lang="hr-HR">
              <a:ea typeface="ＭＳ Ｐゴシック" pitchFamily="34" charset="-128"/>
            </a:endParaRPr>
          </a:p>
          <a:p>
            <a:pPr marL="0" indent="0">
              <a:buFont typeface="Arial" panose="020B0604020202020204" pitchFamily="34" charset="0"/>
              <a:buNone/>
            </a:pP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16</a:t>
            </a:fld>
            <a:endParaRPr lang="en-US" altLang="en-US"/>
          </a:p>
        </p:txBody>
      </p:sp>
    </p:spTree>
    <p:extLst>
      <p:ext uri="{BB962C8B-B14F-4D97-AF65-F5344CB8AC3E}">
        <p14:creationId xmlns:p14="http://schemas.microsoft.com/office/powerpoint/2010/main" val="1605945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defRPr/>
            </a:pPr>
            <a:r>
              <a:rPr lang="ro" sz="1200" b="0" i="0" u="none" strike="noStrike">
                <a:highlight>
                  <a:srgbClr val="000000">
                    <a:alpha val="0"/>
                  </a:srgbClr>
                </a:highlight>
                <a:latin typeface="Calibri"/>
                <a:ea typeface="ＭＳ Ｐゴシック"/>
              </a:rPr>
              <a:t>Criminalitatea informatică este definită în mod obișnuit atât în sens îngust, cât și în sens larg: în mod normal, expresia este utilizată restrictiv pentru a descrie o activitate infracțională în care un computer sau o rețea reprezintă o parte esențială a unei infracțiuni; cu toate acestea, criminalitatea informatică este utilizată și pentru a include alte infracțiuni tradiționale în care aceleași computere sau rețele sunt folosite pentru a face posibilă activitatea ilicită.</a:t>
            </a:r>
            <a:endParaRPr lang="hr-HR">
              <a:ea typeface="ＭＳ Ｐゴシック" pitchFamily="34" charset="-128"/>
            </a:endParaRPr>
          </a:p>
          <a:p>
            <a:pPr marL="0" indent="0">
              <a:buFont typeface="Arial" panose="020B0604020202020204" pitchFamily="34" charset="0"/>
              <a:buNone/>
            </a:pPr>
            <a:endParaRPr lang="en-GB" sz="1200" kern="1200">
              <a:solidFill>
                <a:schemeClr val="tx1"/>
              </a:solidFill>
              <a:latin typeface="+mn-lt"/>
              <a:ea typeface="MS PGothic" panose="020B0600070205080204" pitchFamily="34" charset="-128"/>
              <a:cs typeface="ＭＳ Ｐゴシック" charset="0"/>
            </a:endParaRPr>
          </a:p>
          <a:p>
            <a:pPr algn="l" rtl="0"/>
            <a:r>
              <a:rPr lang="ro" sz="1800" b="1" i="0" u="none" strike="noStrike" baseline="0">
                <a:solidFill>
                  <a:srgbClr val="7F3F99"/>
                </a:solidFill>
                <a:highlight>
                  <a:srgbClr val="000000">
                    <a:alpha val="0"/>
                  </a:srgbClr>
                </a:highlight>
                <a:latin typeface="HelveticaNeue-Bold"/>
              </a:rPr>
              <a:t>În cadrul Evaluării Amenințării IOCTA 2019 — ce urmează a fost citată ca o definiție</a:t>
            </a:r>
          </a:p>
          <a:p>
            <a:pPr algn="l"/>
            <a:endParaRPr lang="en-GB" sz="1800" b="1" i="0" u="none" strike="noStrike" baseline="0">
              <a:solidFill>
                <a:srgbClr val="7F3F99"/>
              </a:solidFill>
              <a:latin typeface="HelveticaNeue-Bold"/>
            </a:endParaRPr>
          </a:p>
          <a:p>
            <a:pPr algn="l" rtl="0"/>
            <a:r>
              <a:rPr lang="ro" sz="1800" b="1" i="0" u="none" strike="noStrike" baseline="0">
                <a:solidFill>
                  <a:srgbClr val="7F3F99"/>
                </a:solidFill>
                <a:highlight>
                  <a:srgbClr val="000000">
                    <a:alpha val="0"/>
                  </a:srgbClr>
                </a:highlight>
                <a:latin typeface="HelveticaNeue-Bold"/>
              </a:rPr>
              <a:t>Infracțiune cibernetică: </a:t>
            </a:r>
            <a:r>
              <a:rPr lang="ro" sz="1800" b="1" i="0" u="none" strike="noStrike" baseline="0">
                <a:solidFill>
                  <a:srgbClr val="7F3F99"/>
                </a:solidFill>
                <a:highlight>
                  <a:srgbClr val="000000">
                    <a:alpha val="0"/>
                  </a:srgbClr>
                </a:highlight>
                <a:latin typeface="HelveticaNeue,Bold"/>
              </a:rPr>
              <a:t>O</a:t>
            </a:r>
            <a:r>
              <a:rPr lang="ro" sz="1800" b="1" i="0" u="none" strike="noStrike" baseline="0">
                <a:solidFill>
                  <a:srgbClr val="7F3F99"/>
                </a:solidFill>
                <a:highlight>
                  <a:srgbClr val="000000">
                    <a:alpha val="0"/>
                  </a:srgbClr>
                </a:highlight>
                <a:latin typeface="HelveticaNeue-Bold"/>
              </a:rPr>
              <a:t> analiză a probelor</a:t>
            </a:r>
          </a:p>
          <a:p>
            <a:pPr algn="l" rtl="0"/>
            <a:r>
              <a:rPr lang="ro" sz="1800" b="0" i="0" u="none" strike="noStrike" baseline="0">
                <a:solidFill>
                  <a:srgbClr val="7F3F99"/>
                </a:solidFill>
                <a:highlight>
                  <a:srgbClr val="000000">
                    <a:alpha val="0"/>
                  </a:srgbClr>
                </a:highlight>
                <a:latin typeface="HelveticaNeue"/>
              </a:rPr>
              <a:t>Raport de cercetare 75</a:t>
            </a:r>
          </a:p>
          <a:p>
            <a:pPr algn="l" rtl="0"/>
            <a:r>
              <a:rPr lang="ro" sz="1800" b="0" i="0" u="none" strike="noStrike" baseline="0">
                <a:solidFill>
                  <a:srgbClr val="7F3F99"/>
                </a:solidFill>
                <a:highlight>
                  <a:srgbClr val="000000">
                    <a:alpha val="0"/>
                  </a:srgbClr>
                </a:highlight>
                <a:latin typeface="HelveticaNeue"/>
              </a:rPr>
              <a:t>Capitolul 1: Infracțiuni dependente de mediul cibernetic</a:t>
            </a:r>
          </a:p>
          <a:p>
            <a:pPr algn="l" rtl="0"/>
            <a:r>
              <a:rPr lang="ro" sz="1800" b="0" i="0" u="none" strike="noStrike" baseline="0">
                <a:solidFill>
                  <a:srgbClr val="000000"/>
                </a:solidFill>
                <a:highlight>
                  <a:srgbClr val="000000">
                    <a:alpha val="0"/>
                  </a:srgbClr>
                </a:highlight>
                <a:latin typeface="HelveticaNeue"/>
              </a:rPr>
              <a:t>Dr. Mike McGuire (Universitatea din Surrey) și</a:t>
            </a:r>
          </a:p>
          <a:p>
            <a:pPr algn="l" rtl="0"/>
            <a:r>
              <a:rPr lang="ro" sz="1800" b="0" i="0" u="none" strike="noStrike" baseline="0">
                <a:solidFill>
                  <a:srgbClr val="000000"/>
                </a:solidFill>
                <a:highlight>
                  <a:srgbClr val="000000">
                    <a:alpha val="0"/>
                  </a:srgbClr>
                </a:highlight>
                <a:latin typeface="HelveticaNeue"/>
              </a:rPr>
              <a:t>Samantha Dowling (Biroul științific al Ministerului de Interne)</a:t>
            </a:r>
          </a:p>
          <a:p>
            <a:pPr algn="l" rtl="0"/>
            <a:r>
              <a:rPr lang="ro" sz="1800" b="0" i="0" u="none" strike="noStrike" baseline="0">
                <a:solidFill>
                  <a:srgbClr val="000000"/>
                </a:solidFill>
                <a:highlight>
                  <a:srgbClr val="000000">
                    <a:alpha val="0"/>
                  </a:srgbClr>
                </a:highlight>
                <a:latin typeface="HelveticaNeue"/>
              </a:rPr>
              <a:t>Octombrie 2013</a:t>
            </a: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17</a:t>
            </a:fld>
            <a:endParaRPr lang="en-US" altLang="en-US"/>
          </a:p>
        </p:txBody>
      </p:sp>
    </p:spTree>
    <p:extLst>
      <p:ext uri="{BB962C8B-B14F-4D97-AF65-F5344CB8AC3E}">
        <p14:creationId xmlns:p14="http://schemas.microsoft.com/office/powerpoint/2010/main" val="85266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18</a:t>
            </a:fld>
            <a:endParaRPr lang="en-US" altLang="en-US"/>
          </a:p>
        </p:txBody>
      </p:sp>
    </p:spTree>
    <p:extLst>
      <p:ext uri="{BB962C8B-B14F-4D97-AF65-F5344CB8AC3E}">
        <p14:creationId xmlns:p14="http://schemas.microsoft.com/office/powerpoint/2010/main" val="2473686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Înainte de a trece la internet, trebuie să privim în perspectivă ce este o rețea și din ce este formată — aspecte importante pentru a permite înțelegerea modului în care funcționează internetul</a:t>
            </a:r>
          </a:p>
          <a:p>
            <a:endParaRPr lang="en-GB"/>
          </a:p>
          <a:p>
            <a:pPr rtl="0"/>
            <a:r>
              <a:rPr lang="ro" sz="1200" b="0" i="0" u="none" strike="noStrike">
                <a:highlight>
                  <a:srgbClr val="000000">
                    <a:alpha val="0"/>
                  </a:srgbClr>
                </a:highlight>
                <a:latin typeface="Calibri"/>
              </a:rPr>
              <a:t>Formatorul ar trebui să deschidă această sesiune cu o întrebare deschisă pentru delegați – să acorde un timp încercării de a-i face să descrie ce consideră ei că este o infracțiune informatică.</a:t>
            </a:r>
          </a:p>
          <a:p>
            <a:endParaRPr lang="en-GB"/>
          </a:p>
          <a:p>
            <a:pPr rtl="0"/>
            <a:r>
              <a:rPr lang="ro" sz="1200" b="0" i="0" u="none" strike="noStrike">
                <a:highlight>
                  <a:srgbClr val="000000">
                    <a:alpha val="0"/>
                  </a:srgbClr>
                </a:highlight>
                <a:latin typeface="Calibri"/>
              </a:rPr>
              <a:t>Se poate face în forum deschis — sau se poate face în grupuri mai mici. Ideea este obținerea unei definiții de nespecialist</a:t>
            </a:r>
          </a:p>
          <a:p>
            <a:endParaRPr lang="en-US"/>
          </a:p>
        </p:txBody>
      </p:sp>
      <p:sp>
        <p:nvSpPr>
          <p:cNvPr id="4" name="Slide Number Placeholder 3"/>
          <p:cNvSpPr>
            <a:spLocks noGrp="1"/>
          </p:cNvSpPr>
          <p:nvPr>
            <p:ph type="sldNum" sz="quarter" idx="10"/>
          </p:nvPr>
        </p:nvSpPr>
        <p:spPr/>
        <p:txBody>
          <a:bodyPr/>
          <a:lstStyle/>
          <a:p>
            <a:fld id="{09ADFBB1-7B02-4717-AEA4-A0D2A92F6065}" type="slidenum">
              <a:rPr lang="en-GB" smtClean="0">
                <a:solidFill>
                  <a:prstClr val="black"/>
                </a:solidFill>
              </a:rPr>
              <a:t>19</a:t>
            </a:fld>
            <a:endParaRPr lang="en-GB">
              <a:solidFill>
                <a:prstClr val="black"/>
              </a:solidFill>
            </a:endParaRPr>
          </a:p>
        </p:txBody>
      </p:sp>
    </p:spTree>
    <p:extLst>
      <p:ext uri="{BB962C8B-B14F-4D97-AF65-F5344CB8AC3E}">
        <p14:creationId xmlns:p14="http://schemas.microsoft.com/office/powerpoint/2010/main" val="318827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Prezenta sesiune va fi împărțită în 5 părți pentru a oferi pauze naturale.</a:t>
            </a:r>
          </a:p>
          <a:p>
            <a:pPr rtl="0"/>
            <a:r>
              <a:rPr lang="ro" sz="1200" b="0" i="0" u="none" strike="noStrike">
                <a:highlight>
                  <a:srgbClr val="000000">
                    <a:alpha val="0"/>
                  </a:srgbClr>
                </a:highlight>
                <a:latin typeface="Calibri"/>
              </a:rPr>
              <a:t>Ideea este de a descrie ce este un computer — sau un dispozitiv capabil să se conecteze la internet, care sunt toate similare în anumite privințe</a:t>
            </a:r>
          </a:p>
          <a:p>
            <a:pPr rtl="0"/>
            <a:r>
              <a:rPr lang="ro" sz="1200" b="0" i="0" u="none" strike="noStrike">
                <a:highlight>
                  <a:srgbClr val="000000">
                    <a:alpha val="0"/>
                  </a:srgbClr>
                </a:highlight>
                <a:latin typeface="Calibri"/>
              </a:rPr>
              <a:t>Să descrie ce este internetul și cum funcționează</a:t>
            </a:r>
          </a:p>
          <a:p>
            <a:pPr rtl="0"/>
            <a:r>
              <a:rPr lang="ro" sz="1200" b="0" i="0" u="none" strike="noStrike">
                <a:highlight>
                  <a:srgbClr val="000000">
                    <a:alpha val="0"/>
                  </a:srgbClr>
                </a:highlight>
                <a:latin typeface="Calibri"/>
              </a:rPr>
              <a:t>Și apoi să vedem modul în care computerul se conectează la internet</a:t>
            </a:r>
          </a:p>
          <a:p>
            <a:pPr rtl="0"/>
            <a:r>
              <a:rPr lang="ro" sz="1200" b="0" i="0" u="none" strike="noStrike">
                <a:highlight>
                  <a:srgbClr val="000000">
                    <a:alpha val="0"/>
                  </a:srgbClr>
                </a:highlight>
                <a:latin typeface="Calibri"/>
              </a:rPr>
              <a:t>Apoi să vedem ce se găsește pe internet</a:t>
            </a:r>
          </a:p>
          <a:p>
            <a:endParaRPr lang="en-US"/>
          </a:p>
        </p:txBody>
      </p:sp>
      <p:sp>
        <p:nvSpPr>
          <p:cNvPr id="4" name="Slide Number Placeholder 3"/>
          <p:cNvSpPr>
            <a:spLocks noGrp="1"/>
          </p:cNvSpPr>
          <p:nvPr>
            <p:ph type="sldNum" sz="quarter" idx="10"/>
          </p:nvPr>
        </p:nvSpPr>
        <p:spPr/>
        <p:txBody>
          <a:bodyPr/>
          <a:lstStyle/>
          <a:p>
            <a:fld id="{09ADFBB1-7B02-4717-AEA4-A0D2A92F6065}" type="slidenum">
              <a:rPr lang="en-GB" smtClean="0"/>
              <a:t>2</a:t>
            </a:fld>
            <a:endParaRPr lang="en-GB"/>
          </a:p>
        </p:txBody>
      </p:sp>
    </p:spTree>
    <p:extLst>
      <p:ext uri="{BB962C8B-B14F-4D97-AF65-F5344CB8AC3E}">
        <p14:creationId xmlns:p14="http://schemas.microsoft.com/office/powerpoint/2010/main" val="3009816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21</a:t>
            </a:fld>
            <a:endParaRPr lang="en-US"/>
          </a:p>
        </p:txBody>
      </p:sp>
    </p:spTree>
    <p:extLst>
      <p:ext uri="{BB962C8B-B14F-4D97-AF65-F5344CB8AC3E}">
        <p14:creationId xmlns:p14="http://schemas.microsoft.com/office/powerpoint/2010/main" val="1715201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endParaRPr lang="en-US">
              <a:latin typeface="Calibri"/>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fld id="{AF832C6B-BDA8-DE4D-980B-63A4BC844782}" type="slidenum">
              <a:rPr lang="fr-FR" sz="1200"/>
              <a:t>22</a:t>
            </a:fld>
            <a:endParaRPr lang="fr-FR" sz="1200"/>
          </a:p>
        </p:txBody>
      </p:sp>
    </p:spTree>
    <p:extLst>
      <p:ext uri="{BB962C8B-B14F-4D97-AF65-F5344CB8AC3E}">
        <p14:creationId xmlns:p14="http://schemas.microsoft.com/office/powerpoint/2010/main" val="2754200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buFontTx/>
              <a:buChar char="•"/>
            </a:pPr>
            <a:r>
              <a:rPr lang="ro" sz="1000" b="0" i="0" u="none" strike="noStrike">
                <a:highlight>
                  <a:srgbClr val="000000">
                    <a:alpha val="0"/>
                  </a:srgbClr>
                </a:highlight>
                <a:latin typeface="Calibri"/>
              </a:rPr>
              <a:t>Accesul integral sau parțial fără drepturi</a:t>
            </a:r>
          </a:p>
          <a:p>
            <a:pPr marL="171450" indent="-171450" rtl="0" eaLnBrk="1" hangingPunct="1">
              <a:spcBef>
                <a:spcPct val="0"/>
              </a:spcBef>
              <a:buFontTx/>
              <a:buChar char="•"/>
            </a:pPr>
            <a:r>
              <a:rPr lang="ro" sz="1000" b="0" i="0" u="none" strike="noStrike">
                <a:highlight>
                  <a:srgbClr val="000000">
                    <a:alpha val="0"/>
                  </a:srgbClr>
                </a:highlight>
                <a:latin typeface="Calibri"/>
              </a:rPr>
              <a:t>Transmiterea nepublică a datelor informatice către, de la, din cadrul unui sistem informatic</a:t>
            </a:r>
          </a:p>
          <a:p>
            <a:pPr marL="171450" indent="-171450" rtl="0" eaLnBrk="1" hangingPunct="1">
              <a:spcBef>
                <a:spcPct val="0"/>
              </a:spcBef>
              <a:buFontTx/>
              <a:buChar char="•"/>
            </a:pPr>
            <a:r>
              <a:rPr lang="ro" sz="1000" b="0" i="0" u="none" strike="noStrike">
                <a:highlight>
                  <a:srgbClr val="000000">
                    <a:alpha val="0"/>
                  </a:srgbClr>
                </a:highlight>
                <a:latin typeface="Calibri"/>
              </a:rPr>
              <a:t>Ștergerea, deteriorarea, modificarea sau suprimarea datelor informatice</a:t>
            </a:r>
          </a:p>
          <a:p>
            <a:pPr marL="171450" indent="-171450" rtl="0" eaLnBrk="1" hangingPunct="1">
              <a:spcBef>
                <a:spcPct val="0"/>
              </a:spcBef>
              <a:buFontTx/>
              <a:buChar char="•"/>
            </a:pPr>
            <a:r>
              <a:rPr lang="ro" sz="1000" b="0" i="0" u="none" strike="noStrike">
                <a:highlight>
                  <a:srgbClr val="000000">
                    <a:alpha val="0"/>
                  </a:srgbClr>
                </a:highlight>
                <a:latin typeface="Calibri"/>
              </a:rPr>
              <a:t>Împiedicarea funcționării unui sistem informatic prin introducerea, transmiterea, stricarea, ștergerea, deteriorarea, modificarea sau suprimarea datelor informatice</a:t>
            </a:r>
          </a:p>
          <a:p>
            <a:pPr marL="171450" indent="-171450" rtl="0" eaLnBrk="1" hangingPunct="1">
              <a:spcBef>
                <a:spcPct val="0"/>
              </a:spcBef>
              <a:buFontTx/>
              <a:buChar char="•"/>
            </a:pPr>
            <a:r>
              <a:rPr lang="ro" sz="1000" b="0" i="0" u="none" strike="noStrike">
                <a:highlight>
                  <a:srgbClr val="000000">
                    <a:alpha val="0"/>
                  </a:srgbClr>
                </a:highlight>
                <a:latin typeface="Calibri"/>
              </a:rPr>
              <a:t>Producția și deținerea de sisteme informatice care fac cele de mai sus</a:t>
            </a:r>
          </a:p>
          <a:p>
            <a:pPr marL="171450" indent="-171450" rtl="0" eaLnBrk="1" hangingPunct="1">
              <a:spcBef>
                <a:spcPct val="0"/>
              </a:spcBef>
              <a:buFontTx/>
              <a:buChar char="•"/>
            </a:pPr>
            <a:r>
              <a:rPr lang="ro" sz="1000" b="0" i="0" u="none" strike="noStrike">
                <a:highlight>
                  <a:srgbClr val="000000">
                    <a:alpha val="0"/>
                  </a:srgbClr>
                </a:highlight>
                <a:latin typeface="Calibri"/>
              </a:rPr>
              <a:t>Date neautentice cu intenția de a fi analizate sau utilizate în scopuri juridice ca și cum ar fi autentice</a:t>
            </a:r>
            <a:endParaRPr lang="it-IT">
              <a:latin typeface="Calibri"/>
            </a:endParaRPr>
          </a:p>
          <a:p>
            <a:pPr marL="171450" indent="-171450" rtl="0" eaLnBrk="1" hangingPunct="1">
              <a:spcBef>
                <a:spcPct val="0"/>
              </a:spcBef>
              <a:buFontTx/>
              <a:buChar char="•"/>
            </a:pPr>
            <a:r>
              <a:rPr lang="ro" sz="1200" b="0" i="0" u="none" strike="noStrike">
                <a:highlight>
                  <a:srgbClr val="000000">
                    <a:alpha val="0"/>
                  </a:srgbClr>
                </a:highlight>
                <a:latin typeface="Calibri"/>
              </a:rPr>
              <a:t>Introducerea de date, interferența cu intenția necinstită de a obține câștig economic</a:t>
            </a:r>
          </a:p>
          <a:p>
            <a:pPr marL="171450" indent="-171450" rtl="0" eaLnBrk="1" hangingPunct="1">
              <a:spcBef>
                <a:spcPct val="0"/>
              </a:spcBef>
              <a:buFontTx/>
              <a:buChar char="•"/>
            </a:pPr>
            <a:r>
              <a:rPr lang="ro" sz="1200" b="0" i="0" u="none" strike="noStrike">
                <a:highlight>
                  <a:srgbClr val="000000">
                    <a:alpha val="0"/>
                  </a:srgbClr>
                </a:highlight>
                <a:latin typeface="Calibri"/>
              </a:rPr>
              <a:t>Producerea, Oferta, Distribuirea, Procurarea, Posesia</a:t>
            </a:r>
          </a:p>
          <a:p>
            <a:pPr marL="171450" indent="-171450" rtl="0" eaLnBrk="1" hangingPunct="1">
              <a:spcBef>
                <a:spcPct val="0"/>
              </a:spcBef>
              <a:buFontTx/>
              <a:buChar char="•"/>
            </a:pPr>
            <a:r>
              <a:rPr lang="ro" sz="1200" b="0" i="0" u="none" strike="noStrike">
                <a:highlight>
                  <a:srgbClr val="000000">
                    <a:alpha val="0"/>
                  </a:srgbClr>
                </a:highlight>
                <a:latin typeface="Calibri"/>
              </a:rPr>
              <a:t>IPR (drepturi de proprietate intelectuală)</a:t>
            </a:r>
          </a:p>
          <a:p>
            <a:pPr marL="171450" indent="-171450" eaLnBrk="1" hangingPunct="1">
              <a:spcBef>
                <a:spcPct val="0"/>
              </a:spcBef>
              <a:buFontTx/>
              <a:buChar char="•"/>
            </a:pPr>
            <a:endParaRPr lang="it-IT">
              <a:latin typeface="Calibri" panose="020F0502020204030204"/>
            </a:endParaRPr>
          </a:p>
          <a:p>
            <a:pPr marL="171450" indent="-171450" rtl="0" eaLnBrk="1" hangingPunct="1">
              <a:spcBef>
                <a:spcPct val="0"/>
              </a:spcBef>
              <a:buFontTx/>
              <a:buChar char="•"/>
            </a:pPr>
            <a:r>
              <a:rPr lang="ro" sz="1200" b="0" i="0" u="none" strike="noStrike">
                <a:highlight>
                  <a:srgbClr val="000000">
                    <a:alpha val="0"/>
                  </a:srgbClr>
                </a:highlight>
                <a:latin typeface="Calibri"/>
              </a:rPr>
              <a:t>Păstrarea accelerată a datelor informatice și a datelor de trafic</a:t>
            </a:r>
          </a:p>
          <a:p>
            <a:pPr marL="171450" indent="-171450" rtl="0" eaLnBrk="1" hangingPunct="1">
              <a:spcBef>
                <a:spcPct val="0"/>
              </a:spcBef>
              <a:buFontTx/>
              <a:buChar char="•"/>
            </a:pPr>
            <a:r>
              <a:rPr lang="ro" sz="1200" b="0" i="0" u="none" strike="noStrike">
                <a:highlight>
                  <a:srgbClr val="000000">
                    <a:alpha val="0"/>
                  </a:srgbClr>
                </a:highlight>
                <a:latin typeface="Calibri"/>
              </a:rPr>
              <a:t>Dezvăluirea parțială a datelor de trafic pentru identificarea furnizorului și a traseului</a:t>
            </a:r>
          </a:p>
          <a:p>
            <a:pPr marL="171450" indent="-171450" rtl="0" eaLnBrk="1" hangingPunct="1">
              <a:spcBef>
                <a:spcPct val="0"/>
              </a:spcBef>
              <a:buFontTx/>
              <a:buChar char="•"/>
            </a:pPr>
            <a:r>
              <a:rPr lang="ro" sz="1200" b="0" i="0" u="none" strike="noStrike">
                <a:highlight>
                  <a:srgbClr val="000000">
                    <a:alpha val="0"/>
                  </a:srgbClr>
                </a:highlight>
                <a:latin typeface="Calibri"/>
              </a:rPr>
              <a:t>Comandă de producție către persoane (date informatice) și furnizori de servicii (informații despre abonat)</a:t>
            </a:r>
          </a:p>
          <a:p>
            <a:pPr marL="171450" indent="-171450" rtl="0" eaLnBrk="1" hangingPunct="1">
              <a:spcBef>
                <a:spcPct val="0"/>
              </a:spcBef>
              <a:buFontTx/>
              <a:buChar char="•"/>
            </a:pPr>
            <a:r>
              <a:rPr lang="ro" sz="1200" b="0" i="0" u="none" strike="noStrike">
                <a:highlight>
                  <a:srgbClr val="000000">
                    <a:alpha val="0"/>
                  </a:srgbClr>
                </a:highlight>
                <a:latin typeface="Calibri"/>
              </a:rPr>
              <a:t>Percheziția și confiscarea datelor computerizate (computer și orice mediu de stocare)</a:t>
            </a:r>
          </a:p>
          <a:p>
            <a:pPr marL="171450" indent="-171450" rtl="0" eaLnBrk="1" hangingPunct="1">
              <a:spcBef>
                <a:spcPct val="0"/>
              </a:spcBef>
              <a:buFontTx/>
              <a:buChar char="•"/>
            </a:pPr>
            <a:r>
              <a:rPr lang="ro" sz="1200" b="0" i="0" u="none" strike="noStrike">
                <a:highlight>
                  <a:srgbClr val="000000">
                    <a:alpha val="0"/>
                  </a:srgbClr>
                </a:highlight>
                <a:latin typeface="Calibri"/>
              </a:rPr>
              <a:t>Colectarea în timp real a datelor de trafic și interceptarea datelor informatice</a:t>
            </a:r>
          </a:p>
          <a:p>
            <a:pPr marL="171450" indent="-171450" eaLnBrk="1" hangingPunct="1">
              <a:spcBef>
                <a:spcPct val="0"/>
              </a:spcBef>
              <a:buFontTx/>
              <a:buChar char="•"/>
            </a:pPr>
            <a:endParaRPr lang="en-US">
              <a:latin typeface="Calibri" panose="020F0502020204030204"/>
            </a:endParaRPr>
          </a:p>
          <a:p>
            <a:pPr marL="171450" indent="-171450" rtl="0" eaLnBrk="1" hangingPunct="1">
              <a:spcBef>
                <a:spcPct val="0"/>
              </a:spcBef>
              <a:buFontTx/>
              <a:buChar char="•"/>
            </a:pPr>
            <a:r>
              <a:rPr lang="ro" sz="1200" b="0" i="0" u="none" strike="noStrike">
                <a:highlight>
                  <a:srgbClr val="000000">
                    <a:alpha val="0"/>
                  </a:srgbClr>
                </a:highlight>
                <a:latin typeface="Calibri"/>
              </a:rPr>
              <a:t>Infracțiunile considerate incluse ca infracțiuni extrădabile</a:t>
            </a:r>
          </a:p>
          <a:p>
            <a:pPr marL="171450" indent="-171450" rtl="0" eaLnBrk="1" hangingPunct="1">
              <a:spcBef>
                <a:spcPct val="0"/>
              </a:spcBef>
              <a:buFontTx/>
              <a:buChar char="•"/>
            </a:pPr>
            <a:r>
              <a:rPr lang="ro" sz="1200" b="0" i="0" u="none" strike="noStrike">
                <a:highlight>
                  <a:srgbClr val="000000">
                    <a:alpha val="0"/>
                  </a:srgbClr>
                </a:highlight>
                <a:latin typeface="Calibri"/>
              </a:rPr>
              <a:t>MLA - asistență reciprocă, în cea mai mare măsură posibilă, în scopul investigațiilor sau procedurilor privind infracțiunile legate de sistemele informatice și de date, sau pentru colectarea de probe în formă electronică pentru o infracțiune penale</a:t>
            </a:r>
          </a:p>
          <a:p>
            <a:pPr marL="171450" indent="-171450" rtl="0" eaLnBrk="1" hangingPunct="1">
              <a:spcBef>
                <a:spcPct val="0"/>
              </a:spcBef>
              <a:buFontTx/>
              <a:buChar char="•"/>
            </a:pPr>
            <a:r>
              <a:rPr lang="ro" sz="1200" b="0" i="0" u="none" strike="noStrike">
                <a:highlight>
                  <a:srgbClr val="000000">
                    <a:alpha val="0"/>
                  </a:srgbClr>
                </a:highlight>
                <a:latin typeface="Calibri"/>
              </a:rPr>
              <a:t>Dezvăluirea voluntară</a:t>
            </a:r>
          </a:p>
          <a:p>
            <a:pPr marL="171450" indent="-171450" rtl="0" eaLnBrk="1" hangingPunct="1">
              <a:spcBef>
                <a:spcPct val="0"/>
              </a:spcBef>
              <a:buFontTx/>
              <a:buChar char="•"/>
            </a:pPr>
            <a:r>
              <a:rPr lang="ro" sz="1200" b="0" i="0" u="none" strike="noStrike">
                <a:highlight>
                  <a:srgbClr val="000000">
                    <a:alpha val="0"/>
                  </a:srgbClr>
                </a:highlight>
                <a:latin typeface="Calibri"/>
              </a:rPr>
              <a:t>Păstrarea accelerată a datelor informatice, dezvăluirea datelor de trafic păstrate</a:t>
            </a:r>
          </a:p>
          <a:p>
            <a:pPr marL="171450" indent="-171450" rtl="0" eaLnBrk="1" hangingPunct="1">
              <a:spcBef>
                <a:spcPct val="0"/>
              </a:spcBef>
              <a:buFontTx/>
              <a:buChar char="•"/>
            </a:pPr>
            <a:r>
              <a:rPr lang="ro" sz="1200" b="0" i="0" u="none" strike="noStrike">
                <a:highlight>
                  <a:srgbClr val="000000">
                    <a:alpha val="0"/>
                  </a:srgbClr>
                </a:highlight>
                <a:latin typeface="Calibri"/>
              </a:rPr>
              <a:t>MLA pentru a cere confiscarea, fără autorizație de acces la sistemele informatice de la domiciliu (ART 32)</a:t>
            </a:r>
          </a:p>
          <a:p>
            <a:pPr marL="171450" indent="-171450" rtl="0" eaLnBrk="1" hangingPunct="1">
              <a:spcBef>
                <a:spcPct val="0"/>
              </a:spcBef>
              <a:buFontTx/>
              <a:buChar char="•"/>
            </a:pPr>
            <a:r>
              <a:rPr lang="ro" sz="1200" b="0" i="0" u="none" strike="noStrike">
                <a:highlight>
                  <a:srgbClr val="000000">
                    <a:alpha val="0"/>
                  </a:srgbClr>
                </a:highlight>
                <a:latin typeface="Calibri"/>
              </a:rPr>
              <a:t>Puncte de contact 24/7 (unul, în scopuri de investigație, 24/7, colaborare rapidă și pregătire pentru solicitări, personal instruit)</a:t>
            </a:r>
          </a:p>
          <a:p>
            <a:pPr marL="171450" indent="-171450" eaLnBrk="1" hangingPunct="1">
              <a:spcBef>
                <a:spcPct val="0"/>
              </a:spcBef>
              <a:buFontTx/>
              <a:buChar char="•"/>
            </a:pPr>
            <a:endParaRPr lang="it-IT">
              <a:latin typeface="Calibri" panose="020F0502020204030204"/>
            </a:endParaRPr>
          </a:p>
          <a:p>
            <a:pPr marL="171450" indent="-171450" eaLnBrk="1" hangingPunct="1">
              <a:spcBef>
                <a:spcPct val="0"/>
              </a:spcBef>
              <a:buFontTx/>
              <a:buChar char="•"/>
            </a:pPr>
            <a:endParaRPr lang="en-US">
              <a:latin typeface="Calibri" panose="020F0502020204030204"/>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fld id="{AF832C6B-BDA8-DE4D-980B-63A4BC844782}" type="slidenum">
              <a:rPr lang="fr-FR" sz="1200"/>
              <a:t>23</a:t>
            </a:fld>
            <a:endParaRPr lang="fr-FR" sz="1200"/>
          </a:p>
        </p:txBody>
      </p:sp>
    </p:spTree>
    <p:extLst>
      <p:ext uri="{BB962C8B-B14F-4D97-AF65-F5344CB8AC3E}">
        <p14:creationId xmlns:p14="http://schemas.microsoft.com/office/powerpoint/2010/main" val="4175050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20000"/>
              </a:lnSpc>
              <a:spcBef>
                <a:spcPts val="600"/>
              </a:spcBef>
              <a:spcAft>
                <a:spcPts val="600"/>
              </a:spcAft>
              <a:defRPr/>
            </a:pPr>
            <a:r>
              <a:rPr lang="ro" sz="1200" b="0" i="0" u="none" strike="noStrike">
                <a:highlight>
                  <a:srgbClr val="000000">
                    <a:alpha val="0"/>
                  </a:srgbClr>
                </a:highlight>
                <a:latin typeface="Verdana" charset="0"/>
                <a:cs typeface="Verdana" charset="0"/>
              </a:rPr>
              <a:t>Deschis pentru semnături în noiembrie 2001 la Budapesta</a:t>
            </a:r>
          </a:p>
          <a:p>
            <a:pPr rtl="0">
              <a:lnSpc>
                <a:spcPct val="120000"/>
              </a:lnSpc>
              <a:spcBef>
                <a:spcPts val="600"/>
              </a:spcBef>
              <a:spcAft>
                <a:spcPts val="600"/>
              </a:spcAft>
              <a:defRPr/>
            </a:pPr>
            <a:r>
              <a:rPr lang="ro" sz="1200" b="0" i="0" u="none" strike="noStrike">
                <a:highlight>
                  <a:srgbClr val="000000">
                    <a:alpha val="0"/>
                  </a:srgbClr>
                </a:highlight>
                <a:latin typeface="Verdana" charset="0"/>
                <a:cs typeface="Verdana" charset="0"/>
              </a:rPr>
              <a:t>Urmat de Comitetul Convenției privind criminalitatea informatică (T-CY) </a:t>
            </a:r>
          </a:p>
          <a:p>
            <a:pPr rtl="0">
              <a:lnSpc>
                <a:spcPct val="120000"/>
              </a:lnSpc>
              <a:spcBef>
                <a:spcPts val="600"/>
              </a:spcBef>
              <a:spcAft>
                <a:spcPts val="600"/>
              </a:spcAft>
              <a:defRPr/>
            </a:pPr>
            <a:r>
              <a:rPr lang="ro" sz="1200" b="0" i="0" u="none" strike="noStrike">
                <a:highlight>
                  <a:srgbClr val="000000">
                    <a:alpha val="0"/>
                  </a:srgbClr>
                </a:highlight>
                <a:latin typeface="Verdana" charset="0"/>
                <a:cs typeface="Verdana" charset="0"/>
              </a:rPr>
              <a:t>Deschis pentru aderare de către orice stat</a:t>
            </a:r>
          </a:p>
          <a:p>
            <a:pPr rtl="0">
              <a:lnSpc>
                <a:spcPct val="120000"/>
              </a:lnSpc>
              <a:spcBef>
                <a:spcPts val="600"/>
              </a:spcBef>
              <a:spcAft>
                <a:spcPts val="600"/>
              </a:spcAft>
              <a:defRPr/>
            </a:pPr>
            <a:r>
              <a:rPr lang="ro" sz="1200" b="0" i="0" u="none" strike="noStrike">
                <a:highlight>
                  <a:srgbClr val="000000">
                    <a:alpha val="0"/>
                  </a:srgbClr>
                </a:highlight>
                <a:latin typeface="Verdana" charset="0"/>
                <a:cs typeface="Verdana" charset="0"/>
              </a:rPr>
              <a:t>Până în prezent, singurul </a:t>
            </a:r>
            <a:r>
              <a:rPr lang="ro" sz="1200" b="1" i="0" u="none" strike="noStrike">
                <a:highlight>
                  <a:srgbClr val="000000">
                    <a:alpha val="0"/>
                  </a:srgbClr>
                </a:highlight>
                <a:latin typeface="Verdana" charset="0"/>
                <a:cs typeface="Verdana" charset="0"/>
              </a:rPr>
              <a:t>tratat internațional privind criminalitatea informatică și probatoriul electronic</a:t>
            </a:r>
          </a:p>
          <a:p>
            <a:pPr rtl="0">
              <a:lnSpc>
                <a:spcPct val="120000"/>
              </a:lnSpc>
              <a:spcBef>
                <a:spcPts val="600"/>
              </a:spcBef>
              <a:spcAft>
                <a:spcPts val="600"/>
              </a:spcAft>
              <a:defRPr/>
            </a:pPr>
            <a:r>
              <a:rPr lang="ro" sz="1200" b="0" i="0" u="none" strike="noStrike">
                <a:highlight>
                  <a:srgbClr val="000000">
                    <a:alpha val="0"/>
                  </a:srgbClr>
                </a:highlight>
                <a:latin typeface="Verdana" charset="0"/>
                <a:cs typeface="Verdana" charset="0"/>
              </a:rPr>
              <a:t>Oferă definiții la nivel înalt, neutre din punct de vedere tehnologic, ale infracțiunilor de criminalitate informatică</a:t>
            </a:r>
          </a:p>
          <a:p>
            <a:pPr rtl="0">
              <a:lnSpc>
                <a:spcPct val="120000"/>
              </a:lnSpc>
              <a:spcBef>
                <a:spcPts val="600"/>
              </a:spcBef>
              <a:spcAft>
                <a:spcPts val="600"/>
              </a:spcAft>
              <a:defRPr/>
            </a:pPr>
            <a:r>
              <a:rPr lang="ro" sz="1200" b="0" i="0" u="none" strike="noStrike">
                <a:highlight>
                  <a:srgbClr val="000000">
                    <a:alpha val="0"/>
                  </a:srgbClr>
                </a:highlight>
                <a:latin typeface="Verdana" charset="0"/>
                <a:cs typeface="Verdana" charset="0"/>
              </a:rPr>
              <a:t>Stabilește proceduri standard de investigare și urmărire penală la nivel național și stabilește obligațiile relevante pentru părțile implicate</a:t>
            </a:r>
          </a:p>
          <a:p>
            <a:pPr rtl="0">
              <a:lnSpc>
                <a:spcPct val="120000"/>
              </a:lnSpc>
              <a:spcBef>
                <a:spcPts val="600"/>
              </a:spcBef>
              <a:spcAft>
                <a:spcPts val="600"/>
              </a:spcAft>
              <a:defRPr/>
            </a:pPr>
            <a:r>
              <a:rPr lang="ro" sz="1200" b="0" i="0" u="none" strike="noStrike">
                <a:highlight>
                  <a:srgbClr val="000000">
                    <a:alpha val="0"/>
                  </a:srgbClr>
                </a:highlight>
                <a:latin typeface="Verdana" charset="0"/>
                <a:cs typeface="Verdana" charset="0"/>
              </a:rPr>
              <a:t>Definește dispozițiile procedurale pentru cooperarea internațională, între organizații de poliție și la nivel judiciar</a:t>
            </a:r>
          </a:p>
          <a:p>
            <a:pPr rtl="0">
              <a:lnSpc>
                <a:spcPct val="120000"/>
              </a:lnSpc>
              <a:spcBef>
                <a:spcPts val="600"/>
              </a:spcBef>
              <a:spcAft>
                <a:spcPts val="600"/>
              </a:spcAft>
              <a:defRPr/>
            </a:pPr>
            <a:r>
              <a:rPr lang="ro" sz="1200" b="0" i="0" u="none" strike="noStrike">
                <a:highlight>
                  <a:srgbClr val="000000">
                    <a:alpha val="0"/>
                  </a:srgbClr>
                </a:highlight>
                <a:latin typeface="Verdana" charset="0"/>
                <a:cs typeface="Verdana" charset="0"/>
              </a:rPr>
              <a:t>Sunt publicate note orientative de către T-CY pentru a interpreta prevederile CB în lumina noilor amenințări și a noilor paradigme tehnologice</a:t>
            </a:r>
          </a:p>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24</a:t>
            </a:fld>
            <a:endParaRPr lang="en-US"/>
          </a:p>
        </p:txBody>
      </p:sp>
    </p:spTree>
    <p:extLst>
      <p:ext uri="{BB962C8B-B14F-4D97-AF65-F5344CB8AC3E}">
        <p14:creationId xmlns:p14="http://schemas.microsoft.com/office/powerpoint/2010/main" val="884908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26</a:t>
            </a:fld>
            <a:endParaRPr lang="en-US"/>
          </a:p>
        </p:txBody>
      </p:sp>
    </p:spTree>
    <p:extLst>
      <p:ext uri="{BB962C8B-B14F-4D97-AF65-F5344CB8AC3E}">
        <p14:creationId xmlns:p14="http://schemas.microsoft.com/office/powerpoint/2010/main" val="4156453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27</a:t>
            </a:fld>
            <a:endParaRPr lang="en-US"/>
          </a:p>
        </p:txBody>
      </p:sp>
    </p:spTree>
    <p:extLst>
      <p:ext uri="{BB962C8B-B14F-4D97-AF65-F5344CB8AC3E}">
        <p14:creationId xmlns:p14="http://schemas.microsoft.com/office/powerpoint/2010/main" val="3220314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28</a:t>
            </a:fld>
            <a:endParaRPr lang="en-US"/>
          </a:p>
        </p:txBody>
      </p:sp>
    </p:spTree>
    <p:extLst>
      <p:ext uri="{BB962C8B-B14F-4D97-AF65-F5344CB8AC3E}">
        <p14:creationId xmlns:p14="http://schemas.microsoft.com/office/powerpoint/2010/main" val="377565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Înainte de a trece la internet, trebuie să privim în perspectivă ce este o rețea și din ce este formată — aspecte importante pentru a permite înțelegerea modului în care funcționează internetul</a:t>
            </a:r>
          </a:p>
          <a:p>
            <a:endParaRPr lang="en-GB"/>
          </a:p>
          <a:p>
            <a:pPr rtl="0"/>
            <a:r>
              <a:rPr lang="ro" sz="1200" b="0" i="0" u="none" strike="noStrike">
                <a:highlight>
                  <a:srgbClr val="000000">
                    <a:alpha val="0"/>
                  </a:srgbClr>
                </a:highlight>
                <a:latin typeface="Calibri"/>
              </a:rPr>
              <a:t>Formatorul ar trebui să deschidă această sesiune cu o întrebare deschisă pentru delegați – să acorde un timp încercării de a-i face să descrie ce consideră ei că este o infracțiune informatică.</a:t>
            </a:r>
          </a:p>
          <a:p>
            <a:endParaRPr lang="en-GB"/>
          </a:p>
          <a:p>
            <a:pPr rtl="0"/>
            <a:r>
              <a:rPr lang="ro" sz="1200" b="0" i="0" u="none" strike="noStrike">
                <a:highlight>
                  <a:srgbClr val="000000">
                    <a:alpha val="0"/>
                  </a:srgbClr>
                </a:highlight>
                <a:latin typeface="Calibri"/>
              </a:rPr>
              <a:t>Se poate face în forum deschis — sau se poate face în grupuri mai mici. Ideea este obținerea unei definiții de nespecialist</a:t>
            </a:r>
          </a:p>
          <a:p>
            <a:endParaRPr lang="en-US"/>
          </a:p>
        </p:txBody>
      </p:sp>
      <p:sp>
        <p:nvSpPr>
          <p:cNvPr id="4" name="Slide Number Placeholder 3"/>
          <p:cNvSpPr>
            <a:spLocks noGrp="1"/>
          </p:cNvSpPr>
          <p:nvPr>
            <p:ph type="sldNum" sz="quarter" idx="10"/>
          </p:nvPr>
        </p:nvSpPr>
        <p:spPr/>
        <p:txBody>
          <a:bodyPr/>
          <a:lstStyle/>
          <a:p>
            <a:fld id="{09ADFBB1-7B02-4717-AEA4-A0D2A92F6065}" type="slidenum">
              <a:rPr lang="en-GB" smtClean="0">
                <a:solidFill>
                  <a:prstClr val="black"/>
                </a:solidFill>
              </a:rPr>
              <a:t>29</a:t>
            </a:fld>
            <a:endParaRPr lang="en-GB">
              <a:solidFill>
                <a:prstClr val="black"/>
              </a:solidFill>
            </a:endParaRPr>
          </a:p>
        </p:txBody>
      </p:sp>
    </p:spTree>
    <p:extLst>
      <p:ext uri="{BB962C8B-B14F-4D97-AF65-F5344CB8AC3E}">
        <p14:creationId xmlns:p14="http://schemas.microsoft.com/office/powerpoint/2010/main" val="2488281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909338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Wingdings" panose="05000000000000000000" pitchFamily="2" charset="2"/>
              <a:buNone/>
            </a:pPr>
            <a:r>
              <a:rPr lang="ro" sz="1800" b="0" i="0" u="none" strike="noStrike">
                <a:highlight>
                  <a:srgbClr val="000000">
                    <a:alpha val="0"/>
                  </a:srgbClr>
                </a:highlight>
                <a:latin typeface="Calibri"/>
                <a:ea typeface="Times New Roman"/>
              </a:rPr>
              <a:t>Grupul de experți interguvernamental al ONU privind criminalitatea informatică (IEG) a fost înființat în 2010 „pentru a efectua un studiu cuprinzător asupra problemei criminalității informatice și a răspunsurilor la aceasta de către statele membre, comunitatea internațională și sectorul privat, inclusiv schimbul de informații privind legislația națională, cele mai bune practici, asistența tehnică și cooperarea internațională, în vederea examinării de opțiuni de consolidare a răspunsurilor existente naționale și internaționale, juridice sau de altă natură, la criminalitatea informatică, și de a propune altele noi”. În 2020, IEG urmează să discute capitolele privind cooperarea și prevenția internațională din cadrul Studiului cuprinzător privind criminalitatea informatică, inclus în planul de lucru al Grupului de experți pentru perioada 2018-2021. </a:t>
            </a:r>
          </a:p>
          <a:p>
            <a:pPr marL="0" lvl="0" indent="0">
              <a:buFont typeface="Wingdings" panose="05000000000000000000" pitchFamily="2" charset="2"/>
              <a:buNone/>
            </a:pPr>
            <a:endParaRPr lang="en-GB" sz="1800">
              <a:effectLst/>
              <a:latin typeface="Calibri" pitchFamily="34" charset="0"/>
              <a:ea typeface="Times New Roman" panose="02020603050405020304" pitchFamily="18" charset="0"/>
            </a:endParaRPr>
          </a:p>
          <a:p>
            <a:pPr marL="0" lvl="0" indent="0" rtl="0">
              <a:buFont typeface="Wingdings" panose="05000000000000000000" pitchFamily="2" charset="2"/>
              <a:buNone/>
            </a:pPr>
            <a:r>
              <a:rPr lang="ro" sz="1800" b="0" i="0" u="none" strike="noStrike">
                <a:highlight>
                  <a:srgbClr val="000000">
                    <a:alpha val="0"/>
                  </a:srgbClr>
                </a:highlight>
                <a:latin typeface="Calibri"/>
                <a:ea typeface="Times New Roman"/>
              </a:rPr>
              <a:t>În decembrie 2019, Rezoluția Adunării Generale a ONU A/RES/74/247 a inițiat un nou proces paralel. Rezoluția prevede înființarea unui comitet interguvernamental ad-hoc deschis de experți, reprezentativ pentru toate regiunile, pentru a elabora o convenție internațională cuprinzătoare privind „combaterea utilizării tehnologiilor informației și comunicațiilor în scopuri infracționale”. Procesul va începe în 2021.</a:t>
            </a:r>
          </a:p>
          <a:p>
            <a:pPr marL="0" lvl="0" indent="0">
              <a:buFont typeface="Wingdings" panose="05000000000000000000" pitchFamily="2" charset="2"/>
              <a:buNone/>
            </a:pPr>
            <a:endParaRPr lang="en-GB" sz="1800">
              <a:effectLst/>
              <a:latin typeface="Calibri" pitchFamily="34" charset="0"/>
              <a:ea typeface="Calibri" panose="020F0502020204030204" pitchFamily="34" charset="0"/>
            </a:endParaRPr>
          </a:p>
          <a:p>
            <a:pPr marL="0" lvl="0" indent="0" rtl="0">
              <a:buFont typeface="Wingdings" panose="05000000000000000000" pitchFamily="2" charset="2"/>
              <a:buNone/>
            </a:pPr>
            <a:r>
              <a:rPr lang="ro" sz="1800" b="0" i="0" u="none" strike="noStrike">
                <a:highlight>
                  <a:srgbClr val="000000">
                    <a:alpha val="0"/>
                  </a:srgbClr>
                </a:highlight>
                <a:latin typeface="Calibri"/>
                <a:ea typeface="Times New Roman"/>
              </a:rPr>
              <a:t> Programul global UNODC privind criminalitatea informatică: </a:t>
            </a:r>
            <a:r>
              <a:rPr lang="ro" sz="1800" b="0" i="0" u="sng" strike="noStrike">
                <a:solidFill>
                  <a:srgbClr val="0000FF"/>
                </a:solidFill>
                <a:highlight>
                  <a:srgbClr val="000000">
                    <a:alpha val="0"/>
                  </a:srgbClr>
                </a:highlight>
                <a:latin typeface="Calibri"/>
                <a:ea typeface="Times New Roman"/>
                <a:hlinkClick r:id="rId3"/>
              </a:rPr>
              <a:t>https://www.unodc.org/unodc/en/cybercrime/global-programme-cybercrime.html</a:t>
            </a:r>
            <a:endParaRPr lang="en-GB" sz="1800" u="sng">
              <a:solidFill>
                <a:srgbClr val="0000FF"/>
              </a:solidFill>
              <a:effectLst/>
              <a:latin typeface="Calibri" panose="020F0502020204030204" pitchFamily="34" charset="0"/>
              <a:ea typeface="Times New Roman" panose="02020603050405020304" pitchFamily="18" charset="0"/>
            </a:endParaRPr>
          </a:p>
          <a:p>
            <a:pPr marL="0" lvl="0" indent="0">
              <a:buFont typeface="Wingdings" panose="05000000000000000000" pitchFamily="2" charset="2"/>
              <a:buNone/>
            </a:pPr>
            <a:endParaRPr lang="en-US" sz="1800" u="sng">
              <a:solidFill>
                <a:srgbClr val="0000FF"/>
              </a:solidFill>
              <a:effectLst/>
              <a:latin typeface="Calibri" pitchFamily="34" charset="0"/>
              <a:ea typeface="Times New Roman" panose="02020603050405020304" pitchFamily="18" charset="0"/>
            </a:endParaRPr>
          </a:p>
          <a:p>
            <a:pPr algn="just" rtl="0"/>
            <a:r>
              <a:rPr lang="ro" sz="2800" b="0" i="0" u="none" strike="noStrike">
                <a:solidFill>
                  <a:srgbClr val="212529"/>
                </a:solidFill>
                <a:highlight>
                  <a:srgbClr val="000000">
                    <a:alpha val="0"/>
                  </a:srgbClr>
                </a:highlight>
                <a:latin typeface="Roboto"/>
              </a:rPr>
              <a:t>Programul global este conceput pentru a răspunde în mod flexibil nevoilor identificate din țările în curs de dezvoltare, sprijinind statele membre să prevină și să combată criminalitatea informatică într-un mod holistic. Principalele noduri geografice al Programului de Criminalitate Informatică din 2017 sunt America Centrală, Africa de Est, Orientul Mijlociu și Africa de Nord, Asia de Sud-Est și Pacific, având ca obiective cheie:</a:t>
            </a:r>
          </a:p>
          <a:p>
            <a:pPr algn="just" rtl="0">
              <a:buFont typeface="Arial" panose="020B0604020202020204" pitchFamily="34" charset="0"/>
              <a:buChar char="•"/>
            </a:pPr>
            <a:r>
              <a:rPr lang="ro" sz="2800" b="0" i="0" u="none" strike="noStrike">
                <a:solidFill>
                  <a:srgbClr val="212529"/>
                </a:solidFill>
                <a:highlight>
                  <a:srgbClr val="000000">
                    <a:alpha val="0"/>
                  </a:srgbClr>
                </a:highlight>
                <a:latin typeface="Roboto"/>
              </a:rPr>
              <a:t>Creșterea eficienței și eficacității în investigarea, urmărirea penală și judecarea criminalității informatice, în special exploatarea și abuzul sexual online al copiilor, într-un cadru solid privind drepturile omului;</a:t>
            </a:r>
          </a:p>
          <a:p>
            <a:pPr algn="just" rtl="0">
              <a:buFont typeface="Arial" panose="020B0604020202020204" pitchFamily="34" charset="0"/>
              <a:buChar char="•"/>
            </a:pPr>
            <a:r>
              <a:rPr lang="ro" sz="2800" b="0" i="0" u="none" strike="noStrike">
                <a:solidFill>
                  <a:srgbClr val="212529"/>
                </a:solidFill>
                <a:highlight>
                  <a:srgbClr val="000000">
                    <a:alpha val="0"/>
                  </a:srgbClr>
                </a:highlight>
                <a:latin typeface="Roboto"/>
              </a:rPr>
              <a:t>Răspuns eficient și eficace pe termen lung la criminalitatea informatică din partea întregului guvern, inclusiv coordonarea, colectarea datelor și cadre juridice eficiente la nivel național, care să conducă la un răspuns durabil și la o mai mare descurajare;</a:t>
            </a:r>
          </a:p>
          <a:p>
            <a:pPr algn="just" rtl="0">
              <a:buFont typeface="Arial" panose="020B0604020202020204" pitchFamily="34" charset="0"/>
              <a:buChar char="•"/>
            </a:pPr>
            <a:r>
              <a:rPr lang="ro" sz="2800" b="0" i="0" u="none" strike="noStrike">
                <a:solidFill>
                  <a:srgbClr val="212529"/>
                </a:solidFill>
                <a:highlight>
                  <a:srgbClr val="000000">
                    <a:alpha val="0"/>
                  </a:srgbClr>
                </a:highlight>
                <a:latin typeface="Roboto"/>
              </a:rPr>
              <a:t>Consolidarea comunicării naționale și internaționale între guvern, autoritățile de aplicare a legii și sectorul privat, cu o cunoaștere sporită a riscurilor criminalității informatice.</a:t>
            </a:r>
          </a:p>
          <a:p>
            <a:pPr marL="1143000" lvl="2" indent="-228600">
              <a:buFont typeface="Wingdings" panose="05000000000000000000" pitchFamily="2" charset="2"/>
              <a:buChar char=""/>
            </a:pPr>
            <a:endParaRPr lang="en-GB"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290936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ro" sz="1200" b="0" i="0" u="none" strike="noStrike">
                <a:highlight>
                  <a:srgbClr val="000000">
                    <a:alpha val="0"/>
                  </a:srgbClr>
                </a:highlight>
                <a:latin typeface="Calibri"/>
              </a:rPr>
              <a:t>Acest obiectiv este unul foarte vast – de a oferi o imagine de ansamblu informativă fără a cădea într-o descriere extrem de tehnică </a:t>
            </a:r>
          </a:p>
          <a:p>
            <a:endParaRPr lang="en-US"/>
          </a:p>
        </p:txBody>
      </p:sp>
      <p:sp>
        <p:nvSpPr>
          <p:cNvPr id="4" name="Slide Number Placeholder 3"/>
          <p:cNvSpPr>
            <a:spLocks noGrp="1"/>
          </p:cNvSpPr>
          <p:nvPr>
            <p:ph type="sldNum" sz="quarter" idx="10"/>
          </p:nvPr>
        </p:nvSpPr>
        <p:spPr/>
        <p:txBody>
          <a:bodyPr/>
          <a:lstStyle/>
          <a:p>
            <a:fld id="{09ADFBB1-7B02-4717-AEA4-A0D2A92F6065}" type="slidenum">
              <a:rPr lang="en-GB" smtClean="0"/>
              <a:t>3</a:t>
            </a:fld>
            <a:endParaRPr lang="en-GB"/>
          </a:p>
        </p:txBody>
      </p:sp>
    </p:spTree>
    <p:extLst>
      <p:ext uri="{BB962C8B-B14F-4D97-AF65-F5344CB8AC3E}">
        <p14:creationId xmlns:p14="http://schemas.microsoft.com/office/powerpoint/2010/main" val="170310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https://www.un.org/press/en/2000/20001204.ga9842.doc.html</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33</a:t>
            </a:fld>
            <a:endParaRPr lang="en-US" altLang="en-US"/>
          </a:p>
        </p:txBody>
      </p:sp>
    </p:spTree>
    <p:extLst>
      <p:ext uri="{BB962C8B-B14F-4D97-AF65-F5344CB8AC3E}">
        <p14:creationId xmlns:p14="http://schemas.microsoft.com/office/powerpoint/2010/main" val="571000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a:solidFill>
                  <a:srgbClr val="000000"/>
                </a:solidFill>
                <a:highlight>
                  <a:srgbClr val="000000">
                    <a:alpha val="0"/>
                  </a:srgbClr>
                </a:highlight>
                <a:latin typeface="Arial"/>
              </a:rPr>
              <a:t>Domeniu rău intenționat. Ransomware. Malware de recoltare a datelor. Botnet-uri. Cryptojacking. Darknet. Infracțiunea informatică sub formă de serviciu.</a:t>
            </a:r>
          </a:p>
          <a:p>
            <a:pPr algn="l" rtl="0"/>
            <a:r>
              <a:rPr lang="ro" sz="1200" b="0" i="0" u="none" strike="noStrike">
                <a:solidFill>
                  <a:srgbClr val="000000"/>
                </a:solidFill>
                <a:highlight>
                  <a:srgbClr val="000000">
                    <a:alpha val="0"/>
                  </a:srgbClr>
                </a:highlight>
                <a:latin typeface="Arial"/>
              </a:rPr>
              <a:t>Cuvintele și expresiile care abia existau cu un deceniu în urmă fac parte din limbajul nostru de zi cu zi, deoarece infractorii folosesc tehnologii noi pentru a comite atacuri cibernetice împotriva guvernelor, companiilor și persoanelor fizice. Aceste infracțiuni nu cunosc frontiere, fizice sau virtuale, nu cauzează daune grave și reprezintă amenințări foarte reale la adresa victimelor din întreaga lume. </a:t>
            </a:r>
          </a:p>
          <a:p>
            <a:pPr algn="l" rtl="0"/>
            <a:r>
              <a:rPr lang="ro" sz="1200" b="0" i="0" u="none" strike="noStrike">
                <a:solidFill>
                  <a:srgbClr val="000000"/>
                </a:solidFill>
                <a:highlight>
                  <a:srgbClr val="000000">
                    <a:alpha val="0"/>
                  </a:srgbClr>
                </a:highlight>
                <a:latin typeface="Arial"/>
              </a:rPr>
              <a:t>Criminalitatea informatică progresează într-un ritm incredibil de rapid, cu noi tendințe care apar constant. Infractorii cibernetici devin din ce în ce mai agili, exploatând noile tehnologii cu viteza fulgerului, dezvoltându-și atacurile folosind metode noi și cooperând unii cu alții în moduri pe care nu le-am mai văzut până acum. </a:t>
            </a:r>
          </a:p>
          <a:p>
            <a:pPr algn="l" rtl="0"/>
            <a:r>
              <a:rPr lang="ro" sz="1200" b="0" i="0" u="none" strike="noStrike">
                <a:solidFill>
                  <a:srgbClr val="000000"/>
                </a:solidFill>
                <a:highlight>
                  <a:srgbClr val="000000">
                    <a:alpha val="0"/>
                  </a:srgbClr>
                </a:highlight>
                <a:latin typeface="Arial"/>
              </a:rPr>
              <a:t>Rețele criminale complexe operează în întreaga lume, coordonând atacuri complicate în câteva minute.</a:t>
            </a:r>
          </a:p>
          <a:p>
            <a:pPr algn="l" rtl="0"/>
            <a:r>
              <a:rPr lang="ro" sz="1200" b="0" i="0" u="none" strike="noStrike">
                <a:solidFill>
                  <a:srgbClr val="000000"/>
                </a:solidFill>
                <a:highlight>
                  <a:srgbClr val="000000">
                    <a:alpha val="0"/>
                  </a:srgbClr>
                </a:highlight>
                <a:latin typeface="Arial"/>
              </a:rPr>
              <a:t>Prin urmare, poliția trebuie să țină pasul cu noile tehnologii, să înțeleagă posibilitățile pe care le creează pentru infractori și modul în care acestea pot fi folosite ca instrumente pentru combaterea criminalității informatice.</a:t>
            </a:r>
          </a:p>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3343901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800" b="0" i="0" u="sng" strike="noStrike">
                <a:solidFill>
                  <a:srgbClr val="0000FF"/>
                </a:solidFill>
                <a:highlight>
                  <a:srgbClr val="000000">
                    <a:alpha val="0"/>
                  </a:srgbClr>
                </a:highlight>
                <a:latin typeface="Calibri"/>
                <a:ea typeface="Times New Roman"/>
                <a:hlinkClick r:id="rId3"/>
              </a:rPr>
              <a:t>https://ec.europa.eu/home-affairs/what-we-do/policies/cybercrime_en</a:t>
            </a:r>
            <a:endParaRPr lang="en-US" b="0" i="0">
              <a:solidFill>
                <a:srgbClr val="333333"/>
              </a:solidFill>
              <a:effectLst/>
              <a:latin typeface="Arial" panose="020B0604020202020204" pitchFamily="34" charset="0"/>
            </a:endParaRPr>
          </a:p>
          <a:p>
            <a:pPr algn="l"/>
            <a:endParaRPr lang="en-US" b="0" i="0">
              <a:solidFill>
                <a:srgbClr val="333333"/>
              </a:solidFill>
              <a:effectLst/>
              <a:latin typeface="Arial" panose="020B0604020202020204" pitchFamily="34" charset="0"/>
            </a:endParaRPr>
          </a:p>
          <a:p>
            <a:pPr algn="l" rtl="0"/>
            <a:r>
              <a:rPr lang="ro" sz="1200" b="0" i="0" u="none" strike="noStrike">
                <a:solidFill>
                  <a:srgbClr val="333333"/>
                </a:solidFill>
                <a:highlight>
                  <a:srgbClr val="000000">
                    <a:alpha val="0"/>
                  </a:srgbClr>
                </a:highlight>
                <a:latin typeface="Arial"/>
              </a:rPr>
              <a:t>Legislație - Monitorizarea și actualizarea legislației UE privind criminalitatea informatică:</a:t>
            </a:r>
          </a:p>
          <a:p>
            <a:pPr algn="l" rtl="0">
              <a:buFont typeface="Arial" panose="020B0604020202020204" pitchFamily="34" charset="0"/>
              <a:buChar char="•"/>
            </a:pPr>
            <a:r>
              <a:rPr lang="ro" sz="1200" b="0" i="0" u="none" strike="noStrike">
                <a:solidFill>
                  <a:srgbClr val="333333"/>
                </a:solidFill>
                <a:highlight>
                  <a:srgbClr val="000000">
                    <a:alpha val="0"/>
                  </a:srgbClr>
                </a:highlight>
                <a:latin typeface="Arial"/>
              </a:rPr>
              <a:t>2011 — </a:t>
            </a:r>
            <a:r>
              <a:rPr lang="ro" sz="1200" b="0" i="0" u="none" strike="noStrike">
                <a:solidFill>
                  <a:srgbClr val="0065A2"/>
                </a:solidFill>
                <a:highlight>
                  <a:srgbClr val="000000">
                    <a:alpha val="0"/>
                  </a:srgbClr>
                </a:highlight>
                <a:latin typeface="Arial"/>
                <a:hlinkClick r:id="rId4"/>
              </a:rPr>
              <a:t>O directivă privind combaterea exploatării sexuale a copiilor online și a pornografiei infantile</a:t>
            </a:r>
            <a:r>
              <a:rPr lang="ro" sz="1200" b="0" i="0" u="none" strike="noStrike">
                <a:solidFill>
                  <a:srgbClr val="333333"/>
                </a:solidFill>
                <a:highlight>
                  <a:srgbClr val="000000">
                    <a:alpha val="0"/>
                  </a:srgbClr>
                </a:highlight>
                <a:latin typeface="Arial"/>
              </a:rPr>
              <a:t>, care abordează mai bine noile evoluții din mediul online, cum ar fi acostarea (infractorii care se dau drept copii pentru a atrage minorii în scopul abuzului sexual). În 2016, Comisia a publicat două rapoarte privind măsurile luate de statele membre pentru a se conforma directivei (</a:t>
            </a:r>
            <a:r>
              <a:rPr lang="ro" sz="1200" b="0" i="0" u="none" strike="noStrike">
                <a:solidFill>
                  <a:srgbClr val="0065A2"/>
                </a:solidFill>
                <a:highlight>
                  <a:srgbClr val="000000">
                    <a:alpha val="0"/>
                  </a:srgbClr>
                </a:highlight>
                <a:latin typeface="Arial"/>
                <a:hlinkClick r:id="rId5"/>
              </a:rPr>
              <a:t>unul pentru întreaga directivă</a:t>
            </a:r>
            <a:r>
              <a:rPr lang="ro" sz="1200" b="0" i="0" u="none" strike="noStrike">
                <a:solidFill>
                  <a:srgbClr val="333333"/>
                </a:solidFill>
                <a:highlight>
                  <a:srgbClr val="000000">
                    <a:alpha val="0"/>
                  </a:srgbClr>
                </a:highlight>
                <a:latin typeface="Arial"/>
              </a:rPr>
              <a:t> și </a:t>
            </a:r>
            <a:r>
              <a:rPr lang="ro" sz="1200" b="0" i="0" u="none" strike="noStrike">
                <a:solidFill>
                  <a:srgbClr val="0065A2"/>
                </a:solidFill>
                <a:highlight>
                  <a:srgbClr val="000000">
                    <a:alpha val="0"/>
                  </a:srgbClr>
                </a:highlight>
                <a:latin typeface="Arial"/>
                <a:hlinkClick r:id="rId6"/>
              </a:rPr>
              <a:t>unul axat pe măsurile împotriva site-urilor web care conțin pornografie infantilă</a:t>
            </a:r>
            <a:r>
              <a:rPr lang="ro" sz="1200" b="0" i="0" u="none" strike="noStrike">
                <a:solidFill>
                  <a:srgbClr val="333333"/>
                </a:solidFill>
                <a:highlight>
                  <a:srgbClr val="000000">
                    <a:alpha val="0"/>
                  </a:srgbClr>
                </a:highlight>
                <a:latin typeface="Arial"/>
              </a:rPr>
              <a:t>).</a:t>
            </a:r>
          </a:p>
          <a:p>
            <a:pPr algn="l" rtl="0">
              <a:buFont typeface="Arial" panose="020B0604020202020204" pitchFamily="34" charset="0"/>
              <a:buChar char="•"/>
            </a:pPr>
            <a:r>
              <a:rPr lang="ro" sz="1200" b="0" i="0" u="none" strike="noStrike">
                <a:solidFill>
                  <a:srgbClr val="333333"/>
                </a:solidFill>
                <a:highlight>
                  <a:srgbClr val="000000">
                    <a:alpha val="0"/>
                  </a:srgbClr>
                </a:highlight>
                <a:latin typeface="Arial"/>
              </a:rPr>
              <a:t>2013 — </a:t>
            </a:r>
            <a:r>
              <a:rPr lang="ro" sz="1200" b="0" i="0" u="none" strike="noStrike">
                <a:solidFill>
                  <a:srgbClr val="0065A2"/>
                </a:solidFill>
                <a:highlight>
                  <a:srgbClr val="000000">
                    <a:alpha val="0"/>
                  </a:srgbClr>
                </a:highlight>
                <a:latin typeface="Arial"/>
                <a:hlinkClick r:id="rId7"/>
              </a:rPr>
              <a:t>O directivă privind atacurile împotriva sistemelor informatice</a:t>
            </a:r>
            <a:r>
              <a:rPr lang="ro" sz="1200" b="0" i="0" u="none" strike="noStrike">
                <a:solidFill>
                  <a:srgbClr val="0065A2"/>
                </a:solidFill>
                <a:highlight>
                  <a:srgbClr val="000000">
                    <a:alpha val="0"/>
                  </a:srgbClr>
                </a:highlight>
                <a:latin typeface="Arial"/>
              </a:rPr>
              <a:t>. </a:t>
            </a:r>
            <a:r>
              <a:rPr lang="ro" sz="1200" b="0" i="0" u="none" strike="noStrike">
                <a:solidFill>
                  <a:srgbClr val="999999"/>
                </a:solidFill>
                <a:highlight>
                  <a:srgbClr val="000000">
                    <a:alpha val="0"/>
                  </a:srgbClr>
                </a:highlight>
                <a:latin typeface="Verdana" charset="0"/>
              </a:rPr>
              <a:t>Caută traducerile disponibile ale linkului precedent</a:t>
            </a:r>
            <a:r>
              <a:rPr lang="ro" sz="1200" b="0" i="0" u="none" strike="noStrike">
                <a:solidFill>
                  <a:srgbClr val="AAAAAA"/>
                </a:solidFill>
                <a:highlight>
                  <a:srgbClr val="000000">
                    <a:alpha val="0"/>
                  </a:srgbClr>
                </a:highlight>
                <a:latin typeface="Verdana" charset="0"/>
              </a:rPr>
              <a:t>EN</a:t>
            </a:r>
            <a:r>
              <a:rPr lang="ro" sz="1200" b="1" i="0" u="none" strike="noStrike">
                <a:solidFill>
                  <a:srgbClr val="CCCCCC"/>
                </a:solidFill>
                <a:highlight>
                  <a:srgbClr val="000000">
                    <a:alpha val="0"/>
                  </a:srgbClr>
                </a:highlight>
                <a:latin typeface="Verdana" charset="0"/>
              </a:rPr>
              <a:t>•••</a:t>
            </a:r>
            <a:r>
              <a:rPr lang="ro" sz="1200" b="0" i="0" u="none" strike="noStrike">
                <a:solidFill>
                  <a:srgbClr val="333333"/>
                </a:solidFill>
                <a:highlight>
                  <a:srgbClr val="000000">
                    <a:alpha val="0"/>
                  </a:srgbClr>
                </a:highlight>
                <a:latin typeface="Arial"/>
              </a:rPr>
              <a:t>, care vizează combaterea atacurilor cibernetice pe scară largă, solicitând statelor membre să consolideze legislația națională privind criminalitatea informatică și să introducă sancțiuni penale mai stricte. În 2017, Comisia a publicat un raport care evaluează modul în care statele membre au luat măsurile necesare pentru a se conforma directivei.</a:t>
            </a:r>
          </a:p>
          <a:p>
            <a:pPr algn="l" rtl="0">
              <a:buFont typeface="Arial" panose="020B0604020202020204" pitchFamily="34" charset="0"/>
              <a:buChar char="•"/>
            </a:pPr>
            <a:r>
              <a:rPr lang="ro" sz="1200" b="0" i="0" u="none" strike="noStrike">
                <a:solidFill>
                  <a:srgbClr val="333333"/>
                </a:solidFill>
                <a:highlight>
                  <a:srgbClr val="000000">
                    <a:alpha val="0"/>
                  </a:srgbClr>
                </a:highlight>
                <a:latin typeface="Arial"/>
              </a:rPr>
              <a:t>2018 — Comisia a propus un regulament și o directivă</a:t>
            </a:r>
            <a:r>
              <a:rPr lang="ro" sz="1200" b="0" i="0" u="none" strike="noStrike">
                <a:solidFill>
                  <a:srgbClr val="0065A2"/>
                </a:solidFill>
                <a:highlight>
                  <a:srgbClr val="000000">
                    <a:alpha val="0"/>
                  </a:srgbClr>
                </a:highlight>
                <a:latin typeface="Arial"/>
                <a:hlinkClick r:id="rId8"/>
              </a:rPr>
              <a:t> care să faciliteze accesul transfrontalier la probe electronice pentru investigații penale</a:t>
            </a:r>
            <a:r>
              <a:rPr lang="ro" sz="1200" b="0" i="0" u="none" strike="noStrike">
                <a:solidFill>
                  <a:srgbClr val="333333"/>
                </a:solidFill>
                <a:highlight>
                  <a:srgbClr val="000000">
                    <a:alpha val="0"/>
                  </a:srgbClr>
                </a:highlight>
                <a:latin typeface="Arial"/>
              </a:rPr>
              <a:t>.</a:t>
            </a:r>
          </a:p>
          <a:p>
            <a:pPr algn="l" rtl="0">
              <a:buFont typeface="Arial" panose="020B0604020202020204" pitchFamily="34" charset="0"/>
              <a:buChar char="•"/>
            </a:pPr>
            <a:r>
              <a:rPr lang="ro" sz="1200" b="0" i="0" u="none" strike="noStrike">
                <a:solidFill>
                  <a:srgbClr val="333333"/>
                </a:solidFill>
                <a:highlight>
                  <a:srgbClr val="000000">
                    <a:alpha val="0"/>
                  </a:srgbClr>
                </a:highlight>
                <a:latin typeface="Arial"/>
              </a:rPr>
              <a:t>2019 — O nouă </a:t>
            </a:r>
            <a:r>
              <a:rPr lang="ro" sz="1200" b="0" i="0" u="none" strike="noStrike">
                <a:solidFill>
                  <a:srgbClr val="0065A2"/>
                </a:solidFill>
                <a:highlight>
                  <a:srgbClr val="000000">
                    <a:alpha val="0"/>
                  </a:srgbClr>
                </a:highlight>
                <a:latin typeface="Arial"/>
                <a:hlinkClick r:id="rId9"/>
              </a:rPr>
              <a:t>Directivă privind mijloacele de plată fără numerar</a:t>
            </a:r>
            <a:r>
              <a:rPr lang="ro" sz="1200" b="0" i="0" u="none" strike="noStrike">
                <a:solidFill>
                  <a:srgbClr val="333333"/>
                </a:solidFill>
                <a:highlight>
                  <a:srgbClr val="000000">
                    <a:alpha val="0"/>
                  </a:srgbClr>
                </a:highlight>
                <a:latin typeface="Arial"/>
              </a:rPr>
              <a:t>, care actualizează cadrul juridic, înlăturând obstacolele din calea cooperării operaționale și intensificând prevenirea și asistența victimelor, pentru a eficientiza acțiunile de aplicare a legii împotriva fraudei și a contrafacerii mijloacelor de plată fără numerar.</a:t>
            </a:r>
          </a:p>
          <a:p>
            <a:endParaRPr lang="en-US"/>
          </a:p>
          <a:p>
            <a:pPr algn="l" rtl="0"/>
            <a:r>
              <a:rPr lang="ro" sz="1200" b="0" i="0" u="none" strike="noStrike">
                <a:highlight>
                  <a:srgbClr val="000000">
                    <a:alpha val="0"/>
                  </a:srgbClr>
                </a:highlight>
                <a:latin typeface="Calibri"/>
              </a:rPr>
              <a:t>Coordonare - </a:t>
            </a:r>
            <a:r>
              <a:rPr lang="ro" sz="1200" b="0" i="0" u="none" strike="noStrike">
                <a:solidFill>
                  <a:srgbClr val="333333"/>
                </a:solidFill>
                <a:highlight>
                  <a:srgbClr val="000000">
                    <a:alpha val="0"/>
                  </a:srgbClr>
                </a:highlight>
                <a:latin typeface="Arial"/>
              </a:rPr>
              <a:t>Sprijin pentru agenții:</a:t>
            </a:r>
          </a:p>
          <a:p>
            <a:pPr algn="l" rtl="0"/>
            <a:r>
              <a:rPr lang="ro" sz="1200" b="0" i="0" u="none" strike="noStrike">
                <a:solidFill>
                  <a:srgbClr val="333333"/>
                </a:solidFill>
                <a:highlight>
                  <a:srgbClr val="000000">
                    <a:alpha val="0"/>
                  </a:srgbClr>
                </a:highlight>
                <a:latin typeface="Arial"/>
              </a:rPr>
              <a:t>- </a:t>
            </a:r>
            <a:r>
              <a:rPr lang="ro" sz="1200" b="0" i="0" u="none" strike="noStrike">
                <a:solidFill>
                  <a:srgbClr val="0065A2"/>
                </a:solidFill>
                <a:highlight>
                  <a:srgbClr val="000000">
                    <a:alpha val="0"/>
                  </a:srgbClr>
                </a:highlight>
                <a:latin typeface="Arial"/>
                <a:hlinkClick r:id="rId10"/>
              </a:rPr>
              <a:t>Centrul european de combatere a criminalității informatice</a:t>
            </a:r>
            <a:r>
              <a:rPr lang="ro" sz="1200" b="0" i="0" u="none" strike="noStrike">
                <a:solidFill>
                  <a:srgbClr val="333333"/>
                </a:solidFill>
                <a:highlight>
                  <a:srgbClr val="000000">
                    <a:alpha val="0"/>
                  </a:srgbClr>
                </a:highlight>
                <a:latin typeface="Arial"/>
              </a:rPr>
              <a:t> în cadrul Europol - acționează ca punct central în lupta împotriva criminalității informatice în Uniune, punând în comun expertiza europeană în materie de criminalitate informatică pentru a sprijini investigațiile statelor membre în materie de criminalitate informatică și oferind o voce colectivă a anchetatorilor europeni în materie de criminalitate informatică din cadrul forțelor de ordine și sistemului judiciar. Comisia asigură alinierea activității EC3 la politica UE în materie de criminalitate informatică, se asigură că EC3 dispune de resurse suficiente și își promovează activitatea.</a:t>
            </a:r>
          </a:p>
          <a:p>
            <a:pPr algn="l" rtl="0"/>
            <a:r>
              <a:rPr lang="ro" sz="1200" b="0" i="0" u="none" strike="noStrike">
                <a:solidFill>
                  <a:srgbClr val="333333"/>
                </a:solidFill>
                <a:highlight>
                  <a:srgbClr val="000000">
                    <a:alpha val="0"/>
                  </a:srgbClr>
                </a:highlight>
                <a:latin typeface="Arial"/>
              </a:rPr>
              <a:t>Cooperarea public-privat, de exemplu </a:t>
            </a:r>
            <a:r>
              <a:rPr lang="ro" sz="1200" b="0" i="0" u="none" strike="noStrike">
                <a:solidFill>
                  <a:srgbClr val="0065A2"/>
                </a:solidFill>
                <a:highlight>
                  <a:srgbClr val="000000">
                    <a:alpha val="0"/>
                  </a:srgbClr>
                </a:highlight>
                <a:latin typeface="Arial"/>
                <a:hlinkClick r:id="rId11"/>
              </a:rPr>
              <a:t>Alianța globală WeProtect</a:t>
            </a:r>
            <a:r>
              <a:rPr lang="ro" sz="1200" b="0" i="0" u="none" strike="noStrike">
                <a:solidFill>
                  <a:srgbClr val="333333"/>
                </a:solidFill>
                <a:highlight>
                  <a:srgbClr val="000000">
                    <a:alpha val="0"/>
                  </a:srgbClr>
                </a:highlight>
                <a:latin typeface="Arial"/>
              </a:rPr>
              <a:t> (exploatarea sexuală a copiilor online).</a:t>
            </a:r>
          </a:p>
          <a:p>
            <a:pPr algn="l" rtl="0"/>
            <a:r>
              <a:rPr lang="ro" sz="1200" b="0" i="0" u="none" strike="noStrike">
                <a:solidFill>
                  <a:srgbClr val="333333"/>
                </a:solidFill>
                <a:highlight>
                  <a:srgbClr val="000000">
                    <a:alpha val="0"/>
                  </a:srgbClr>
                </a:highlight>
                <a:latin typeface="Arial"/>
              </a:rPr>
              <a:t>Guvernanța internetului, de exemplu </a:t>
            </a:r>
            <a:r>
              <a:rPr lang="ro" sz="1200" b="0" i="0" u="none" strike="noStrike">
                <a:solidFill>
                  <a:srgbClr val="0065A2"/>
                </a:solidFill>
                <a:highlight>
                  <a:srgbClr val="000000">
                    <a:alpha val="0"/>
                  </a:srgbClr>
                </a:highlight>
                <a:latin typeface="Arial"/>
                <a:hlinkClick r:id="rId12"/>
              </a:rPr>
              <a:t>Grupul de lucru pentru siguranța publică</a:t>
            </a:r>
            <a:r>
              <a:rPr lang="ro" sz="1200" b="0" i="0" u="none" strike="noStrike">
                <a:solidFill>
                  <a:srgbClr val="333333"/>
                </a:solidFill>
                <a:highlight>
                  <a:srgbClr val="000000">
                    <a:alpha val="0"/>
                  </a:srgbClr>
                </a:highlight>
                <a:latin typeface="Arial"/>
              </a:rPr>
              <a:t> (PSWG) al Comitetului consultativ guvernamental al Corporației Internet pentru nume și numere atribuite (ICANN)</a:t>
            </a:r>
          </a:p>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1455876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https://www.europol.europa.eu/about-europol/european-cybercrime-centre-ec3</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36</a:t>
            </a:fld>
            <a:endParaRPr lang="en-US" altLang="en-US"/>
          </a:p>
        </p:txBody>
      </p:sp>
    </p:spTree>
    <p:extLst>
      <p:ext uri="{BB962C8B-B14F-4D97-AF65-F5344CB8AC3E}">
        <p14:creationId xmlns:p14="http://schemas.microsoft.com/office/powerpoint/2010/main" val="3644930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405310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2977340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146071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800" b="0" i="0" u="none" strike="noStrike">
                <a:highlight>
                  <a:srgbClr val="000000">
                    <a:alpha val="0"/>
                  </a:srgbClr>
                </a:highlight>
                <a:latin typeface="Calibri"/>
                <a:ea typeface="Calibri"/>
              </a:rPr>
              <a:t>https://www.coe.int/en/web/cybercrime/cybercrime-office-c-proc</a:t>
            </a:r>
            <a:endParaRPr lang="en-US" b="0" i="0">
              <a:solidFill>
                <a:srgbClr val="161616"/>
              </a:solidFill>
              <a:effectLst/>
              <a:latin typeface="Open Sans" panose="020B0606030504020204" pitchFamily="34" charset="0"/>
            </a:endParaRPr>
          </a:p>
          <a:p>
            <a:pPr algn="l"/>
            <a:endParaRPr lang="en-US" b="0" i="0">
              <a:solidFill>
                <a:srgbClr val="161616"/>
              </a:solidFill>
              <a:effectLst/>
              <a:latin typeface="Open Sans" panose="020B0606030504020204" pitchFamily="34" charset="0"/>
            </a:endParaRPr>
          </a:p>
          <a:p>
            <a:pPr algn="l" rtl="0"/>
            <a:r>
              <a:rPr lang="ro" sz="1200" b="1" i="0" u="none" strike="noStrike">
                <a:solidFill>
                  <a:srgbClr val="696969"/>
                </a:solidFill>
                <a:highlight>
                  <a:srgbClr val="000000">
                    <a:alpha val="0"/>
                  </a:srgbClr>
                </a:highlight>
                <a:latin typeface="Open Sans"/>
              </a:rPr>
              <a:t>Convenția privind criminalitatea informatică</a:t>
            </a:r>
            <a:r>
              <a:rPr lang="ro" sz="1200" b="0" i="0" u="none" strike="noStrike">
                <a:solidFill>
                  <a:srgbClr val="161616"/>
                </a:solidFill>
                <a:highlight>
                  <a:srgbClr val="000000">
                    <a:alpha val="0"/>
                  </a:srgbClr>
                </a:highlight>
                <a:latin typeface="Open Sans"/>
              </a:rPr>
              <a:t> a Consiliului Europei (CETS nr. 185), cunoscută sub numele de Convenţia de la Budapesta, este singurul instrument internațional obligatoriu în această privință. Aceasta are rol de ghid pentru orice țară care dezvoltă o legislație națională cuprinzătoare împotriva criminalității informatice și cadru pentru cooperarea internațională între statele părți la acest tratat.</a:t>
            </a:r>
          </a:p>
          <a:p>
            <a:pPr algn="l" rtl="0"/>
            <a:r>
              <a:rPr lang="ro" sz="1200" b="0" i="0" u="none" strike="noStrike">
                <a:solidFill>
                  <a:srgbClr val="161616"/>
                </a:solidFill>
                <a:highlight>
                  <a:srgbClr val="000000">
                    <a:alpha val="0"/>
                  </a:srgbClr>
                </a:highlight>
                <a:latin typeface="Open Sans"/>
              </a:rPr>
              <a:t>Convenția de la Budapesta este completată de un </a:t>
            </a:r>
            <a:r>
              <a:rPr lang="ro" sz="1200" b="1" i="0" u="none" strike="noStrike">
                <a:solidFill>
                  <a:srgbClr val="696969"/>
                </a:solidFill>
                <a:highlight>
                  <a:srgbClr val="000000">
                    <a:alpha val="0"/>
                  </a:srgbClr>
                </a:highlight>
                <a:latin typeface="Open Sans"/>
              </a:rPr>
              <a:t>Protocol privind xenofobia și rasismul</a:t>
            </a:r>
            <a:r>
              <a:rPr lang="ro" sz="1200" b="0" i="0" u="none" strike="noStrike">
                <a:solidFill>
                  <a:srgbClr val="161616"/>
                </a:solidFill>
                <a:highlight>
                  <a:srgbClr val="000000">
                    <a:alpha val="0"/>
                  </a:srgbClr>
                </a:highlight>
                <a:latin typeface="Open Sans"/>
              </a:rPr>
              <a:t> comise prin intermediul sistemelor informatice.</a:t>
            </a:r>
          </a:p>
          <a:p>
            <a:pPr algn="l"/>
            <a:endParaRPr lang="en-US" b="0" i="0">
              <a:solidFill>
                <a:srgbClr val="161616"/>
              </a:solidFill>
              <a:effectLst/>
              <a:latin typeface="Open Sans" panose="020B0606030504020204" pitchFamily="34" charset="0"/>
            </a:endParaRPr>
          </a:p>
          <a:p>
            <a:pPr algn="l" rtl="0"/>
            <a:r>
              <a:rPr lang="ro" sz="1200" b="1" i="0" u="none" strike="noStrike">
                <a:solidFill>
                  <a:srgbClr val="161616"/>
                </a:solidFill>
                <a:highlight>
                  <a:srgbClr val="000000">
                    <a:alpha val="0"/>
                  </a:srgbClr>
                </a:highlight>
                <a:latin typeface="Open Sans"/>
              </a:rPr>
              <a:t>Oficiul pentru Programul de Criminalitate informatică al Consiliului Europei (C-PROC)</a:t>
            </a:r>
            <a:r>
              <a:rPr lang="ro" sz="1200" b="0" i="0" u="none" strike="noStrike">
                <a:solidFill>
                  <a:srgbClr val="161616"/>
                </a:solidFill>
                <a:highlight>
                  <a:srgbClr val="000000">
                    <a:alpha val="0"/>
                  </a:srgbClr>
                </a:highlight>
                <a:latin typeface="Open Sans"/>
              </a:rPr>
              <a:t> din București, România, este responsabil de asistarea țărilor din întreaga lume în consolidarea capacității sistemelor juridice de a răspunde provocărilor generate de criminalitatea informatică și probele electronice pe baza standardelor </a:t>
            </a:r>
            <a:r>
              <a:rPr lang="ro" sz="1200" b="0" i="0" u="none" strike="noStrike">
                <a:solidFill>
                  <a:srgbClr val="007BC8"/>
                </a:solidFill>
                <a:highlight>
                  <a:srgbClr val="000000">
                    <a:alpha val="0"/>
                  </a:srgbClr>
                </a:highlight>
                <a:latin typeface="Open Sans"/>
                <a:hlinkClick r:id="rId3"/>
              </a:rPr>
              <a:t>Convenției de la Budapesta privind criminalitatea informatică</a:t>
            </a:r>
            <a:r>
              <a:rPr lang="ro" sz="1200" b="0" i="0" u="none" strike="noStrike">
                <a:solidFill>
                  <a:srgbClr val="161616"/>
                </a:solidFill>
                <a:highlight>
                  <a:srgbClr val="000000">
                    <a:alpha val="0"/>
                  </a:srgbClr>
                </a:highlight>
                <a:latin typeface="Open Sans"/>
              </a:rPr>
              <a:t>. Aceasta include asistență pentru:</a:t>
            </a:r>
          </a:p>
          <a:p>
            <a:pPr algn="l" rtl="0">
              <a:buFont typeface="Arial" panose="020B0604020202020204" pitchFamily="34" charset="0"/>
              <a:buChar char="•"/>
            </a:pPr>
            <a:r>
              <a:rPr lang="ro" sz="1200" b="0" i="0" u="none" strike="noStrike">
                <a:solidFill>
                  <a:srgbClr val="161616"/>
                </a:solidFill>
                <a:highlight>
                  <a:srgbClr val="000000">
                    <a:alpha val="0"/>
                  </a:srgbClr>
                </a:highlight>
                <a:latin typeface="Open Sans"/>
              </a:rPr>
              <a:t>Consolidarea legislației privind criminalitatea informatică și probele electronice în conformitate cu standardele statului de drept și drepturile omului (inclusiv protecția datelor)</a:t>
            </a:r>
          </a:p>
          <a:p>
            <a:pPr algn="l" rtl="0">
              <a:buFont typeface="Arial" panose="020B0604020202020204" pitchFamily="34" charset="0"/>
              <a:buChar char="•"/>
            </a:pPr>
            <a:r>
              <a:rPr lang="ro" sz="1200" b="0" i="0" u="none" strike="noStrike">
                <a:solidFill>
                  <a:srgbClr val="161616"/>
                </a:solidFill>
                <a:highlight>
                  <a:srgbClr val="000000">
                    <a:alpha val="0"/>
                  </a:srgbClr>
                </a:highlight>
                <a:latin typeface="Open Sans"/>
              </a:rPr>
              <a:t>Formarea judecătorilor, procurorilor și ofițerilor de poliție</a:t>
            </a:r>
          </a:p>
          <a:p>
            <a:pPr algn="l" rtl="0">
              <a:buFont typeface="Arial" panose="020B0604020202020204" pitchFamily="34" charset="0"/>
              <a:buChar char="•"/>
            </a:pPr>
            <a:r>
              <a:rPr lang="ro" sz="1200" b="0" i="0" u="none" strike="noStrike">
                <a:solidFill>
                  <a:srgbClr val="161616"/>
                </a:solidFill>
                <a:highlight>
                  <a:srgbClr val="000000">
                    <a:alpha val="0"/>
                  </a:srgbClr>
                </a:highlight>
                <a:latin typeface="Open Sans"/>
              </a:rPr>
              <a:t>Crearea de unități specializate de criminalitate informatică și criminalistică și îmbunătățirea cooperării între agenții</a:t>
            </a:r>
          </a:p>
          <a:p>
            <a:pPr algn="l" rtl="0">
              <a:buFont typeface="Arial" panose="020B0604020202020204" pitchFamily="34" charset="0"/>
              <a:buChar char="•"/>
            </a:pPr>
            <a:r>
              <a:rPr lang="ro" sz="1200" b="0" i="0" u="none" strike="noStrike">
                <a:solidFill>
                  <a:srgbClr val="161616"/>
                </a:solidFill>
                <a:highlight>
                  <a:srgbClr val="000000">
                    <a:alpha val="0"/>
                  </a:srgbClr>
                </a:highlight>
                <a:latin typeface="Open Sans"/>
              </a:rPr>
              <a:t>Promovarea cooperării publice/private</a:t>
            </a:r>
          </a:p>
          <a:p>
            <a:pPr algn="l" rtl="0">
              <a:buFont typeface="Arial" panose="020B0604020202020204" pitchFamily="34" charset="0"/>
              <a:buChar char="•"/>
            </a:pPr>
            <a:r>
              <a:rPr lang="ro" sz="1200" b="0" i="0" u="none" strike="noStrike">
                <a:solidFill>
                  <a:srgbClr val="161616"/>
                </a:solidFill>
                <a:highlight>
                  <a:srgbClr val="000000">
                    <a:alpha val="0"/>
                  </a:srgbClr>
                </a:highlight>
                <a:latin typeface="Open Sans"/>
              </a:rPr>
              <a:t>Protejarea copiilor împotriva violenței sexuale online</a:t>
            </a:r>
          </a:p>
          <a:p>
            <a:pPr algn="l" rtl="0">
              <a:buFont typeface="Arial" panose="020B0604020202020204" pitchFamily="34" charset="0"/>
              <a:buChar char="•"/>
            </a:pPr>
            <a:r>
              <a:rPr lang="ro" sz="1200" b="0" i="0" u="none" strike="noStrike">
                <a:solidFill>
                  <a:srgbClr val="161616"/>
                </a:solidFill>
                <a:highlight>
                  <a:srgbClr val="000000">
                    <a:alpha val="0"/>
                  </a:srgbClr>
                </a:highlight>
                <a:latin typeface="Open Sans"/>
              </a:rPr>
              <a:t>Îmbunătățirea eficacității cooperării internaționale</a:t>
            </a:r>
          </a:p>
          <a:p>
            <a:pPr algn="l" rtl="0"/>
            <a:r>
              <a:rPr lang="ro" sz="1200" b="0" i="0" u="none" strike="noStrike">
                <a:solidFill>
                  <a:srgbClr val="161616"/>
                </a:solidFill>
                <a:highlight>
                  <a:srgbClr val="000000">
                    <a:alpha val="0"/>
                  </a:srgbClr>
                </a:highlight>
                <a:latin typeface="Open Sans"/>
              </a:rPr>
              <a:t>C-PROC, cu funcția sa de consolidare a capacităților, completează activitatea Comitetului Convenției privind criminalitatea informatică (</a:t>
            </a:r>
            <a:r>
              <a:rPr lang="ro" sz="1200" b="0" i="0" u="none" strike="noStrike">
                <a:solidFill>
                  <a:srgbClr val="007BC8"/>
                </a:solidFill>
                <a:highlight>
                  <a:srgbClr val="000000">
                    <a:alpha val="0"/>
                  </a:srgbClr>
                </a:highlight>
                <a:latin typeface="Open Sans"/>
                <a:hlinkClick r:id="rId4"/>
              </a:rPr>
              <a:t>T-CY</a:t>
            </a:r>
            <a:r>
              <a:rPr lang="ro" sz="1200" b="0" i="0" u="none" strike="noStrike">
                <a:solidFill>
                  <a:srgbClr val="161616"/>
                </a:solidFill>
                <a:highlight>
                  <a:srgbClr val="000000">
                    <a:alpha val="0"/>
                  </a:srgbClr>
                </a:highlight>
                <a:latin typeface="Open Sans"/>
              </a:rPr>
              <a:t>), prin care statele părți urmăresc punerea în aplicare a Convenției de la Budapesta.</a:t>
            </a:r>
          </a:p>
          <a:p>
            <a:pPr algn="l"/>
            <a:endParaRPr lang="en-US" b="0" i="0">
              <a:solidFill>
                <a:srgbClr val="161616"/>
              </a:solidFill>
              <a:effectLst/>
              <a:latin typeface="Open Sans" panose="020B0606030504020204" pitchFamily="34" charset="0"/>
            </a:endParaRPr>
          </a:p>
          <a:p>
            <a:endParaRPr lang="en-GB"/>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40</a:t>
            </a:fld>
            <a:endParaRPr lang="en-US" altLang="en-US"/>
          </a:p>
        </p:txBody>
      </p:sp>
    </p:spTree>
    <p:extLst>
      <p:ext uri="{BB962C8B-B14F-4D97-AF65-F5344CB8AC3E}">
        <p14:creationId xmlns:p14="http://schemas.microsoft.com/office/powerpoint/2010/main" val="438533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Infracțiunile de înaltă tehnologie ridică noi provocări pentru forțele de ordine</a:t>
            </a:r>
          </a:p>
          <a:p>
            <a:pPr rtl="0"/>
            <a:r>
              <a:rPr lang="ro" sz="1200" b="0" i="0" u="none" strike="noStrike">
                <a:highlight>
                  <a:srgbClr val="000000">
                    <a:alpha val="0"/>
                  </a:srgbClr>
                </a:highlight>
                <a:latin typeface="Calibri"/>
              </a:rPr>
              <a:t>În investigațiile care implică rețele de calculatoare, este adesea esențial ca anchetatorii cu cunoștințe tehnice să acționeze cu viteze fără precedent pentru a păstra datele electronice și a localiza suspecții</a:t>
            </a:r>
          </a:p>
          <a:p>
            <a:pPr rtl="0"/>
            <a:r>
              <a:rPr lang="ro" sz="1200" b="0" i="0" u="none" strike="noStrike">
                <a:highlight>
                  <a:srgbClr val="000000">
                    <a:alpha val="0"/>
                  </a:srgbClr>
                </a:highlight>
                <a:latin typeface="Calibri"/>
              </a:rPr>
              <a:t>Acest lucru implică de multe ori o solicitare adresată furnizorilor de servicii Internet pentru a asista prin păstrarea datelor</a:t>
            </a:r>
          </a:p>
          <a:p>
            <a:pPr rtl="0"/>
            <a:r>
              <a:rPr lang="ro" sz="1200" b="0" i="0" u="none" strike="noStrike">
                <a:highlight>
                  <a:srgbClr val="000000">
                    <a:alpha val="0"/>
                  </a:srgbClr>
                </a:highlight>
                <a:latin typeface="Calibri"/>
              </a:rPr>
              <a:t>Cooperare non-stop în investigațiile criminale și teroriste</a:t>
            </a:r>
          </a:p>
          <a:p>
            <a:endParaRPr lang="en-US"/>
          </a:p>
          <a:p>
            <a:pPr rtl="0"/>
            <a:r>
              <a:rPr lang="ro" sz="1200" b="0" i="0" u="none" strike="noStrike">
                <a:highlight>
                  <a:srgbClr val="000000">
                    <a:alpha val="0"/>
                  </a:srgbClr>
                </a:highlight>
                <a:latin typeface="Calibri"/>
              </a:rPr>
              <a:t>Forțele de ordine care solicită asistență din partea unui stat participant străin pot contacta punctul de contact de 24 de ore din statul propriu</a:t>
            </a:r>
          </a:p>
          <a:p>
            <a:pPr rtl="0"/>
            <a:r>
              <a:rPr lang="ro" sz="1200" b="0" i="0" u="none" strike="noStrike">
                <a:highlight>
                  <a:srgbClr val="000000">
                    <a:alpha val="0"/>
                  </a:srgbClr>
                </a:highlight>
                <a:latin typeface="Calibri"/>
              </a:rPr>
              <a:t>Acest punct de contact va contacta, dacă este cazul, omologul său din statul participant străin</a:t>
            </a:r>
          </a:p>
          <a:p>
            <a:endParaRPr lang="en-US"/>
          </a:p>
          <a:p>
            <a:pPr rtl="0"/>
            <a:r>
              <a:rPr lang="ro" sz="1200" b="0" i="0" u="none" strike="noStrike">
                <a:highlight>
                  <a:srgbClr val="000000">
                    <a:alpha val="0"/>
                  </a:srgbClr>
                </a:highlight>
                <a:latin typeface="Calibri"/>
              </a:rPr>
              <a:t>Angajament de membru - Contact disponibil 24 de ore pe zi, 7 zile pe săptămână, pentru a primi informații și/sau cereri de asistență din partea altor țări din cadrul rețelei.</a:t>
            </a:r>
          </a:p>
          <a:p>
            <a:pPr rtl="0"/>
            <a:r>
              <a:rPr lang="ro" sz="1200" b="0" i="0" u="none" strike="noStrike">
                <a:highlight>
                  <a:srgbClr val="000000">
                    <a:alpha val="0"/>
                  </a:srgbClr>
                </a:highlight>
                <a:latin typeface="Calibri"/>
              </a:rPr>
              <a:t>Nu necesită înființarea unei unități formale de criminalitate informatică. În unele jurisdicții, punctul de contact este format din câțiva anchetatori interesați de criminalitatea informatică; în altele, punctul de contact face parte dintr-o unitate formală.</a:t>
            </a:r>
            <a:endParaRPr lang="en-GB"/>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41</a:t>
            </a:fld>
            <a:endParaRPr lang="en-US" altLang="en-US"/>
          </a:p>
        </p:txBody>
      </p:sp>
    </p:spTree>
    <p:extLst>
      <p:ext uri="{BB962C8B-B14F-4D97-AF65-F5344CB8AC3E}">
        <p14:creationId xmlns:p14="http://schemas.microsoft.com/office/powerpoint/2010/main" val="3205034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Formatorul ar trebui să viziteze locul înainte de prezentare pentru a înțelege această organizație</a:t>
            </a:r>
          </a:p>
          <a:p>
            <a:endParaRPr lang="en-GB"/>
          </a:p>
          <a:p>
            <a:pPr rtl="0"/>
            <a:r>
              <a:rPr lang="ro" sz="1200" b="0" i="0" u="none" strike="noStrike">
                <a:highlight>
                  <a:srgbClr val="000000">
                    <a:alpha val="0"/>
                  </a:srgbClr>
                </a:highlight>
                <a:latin typeface="Calibri"/>
              </a:rPr>
              <a:t>http://www.oas.org/juridico/english/cyber.htm</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42</a:t>
            </a:fld>
            <a:endParaRPr lang="en-US" altLang="en-US"/>
          </a:p>
        </p:txBody>
      </p:sp>
    </p:spTree>
    <p:extLst>
      <p:ext uri="{BB962C8B-B14F-4D97-AF65-F5344CB8AC3E}">
        <p14:creationId xmlns:p14="http://schemas.microsoft.com/office/powerpoint/2010/main" val="354250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Prezenta sesiune va fi împărțită în 5 părți pentru a oferi pauze naturale.</a:t>
            </a:r>
          </a:p>
          <a:p>
            <a:pPr rtl="0"/>
            <a:r>
              <a:rPr lang="ro" sz="1200" b="0" i="0" u="none" strike="noStrike">
                <a:highlight>
                  <a:srgbClr val="000000">
                    <a:alpha val="0"/>
                  </a:srgbClr>
                </a:highlight>
                <a:latin typeface="Calibri"/>
              </a:rPr>
              <a:t>Ideea este de a descrie ce este un computer — sau un dispozitiv capabil să se conecteze la internet, care sunt toate similare în anumite privințe</a:t>
            </a:r>
          </a:p>
          <a:p>
            <a:pPr rtl="0"/>
            <a:r>
              <a:rPr lang="ro" sz="1200" b="0" i="0" u="none" strike="noStrike">
                <a:highlight>
                  <a:srgbClr val="000000">
                    <a:alpha val="0"/>
                  </a:srgbClr>
                </a:highlight>
                <a:latin typeface="Calibri"/>
              </a:rPr>
              <a:t>Să descrie apoi ce este internetul și cum funcționează</a:t>
            </a:r>
          </a:p>
          <a:p>
            <a:pPr rtl="0"/>
            <a:r>
              <a:rPr lang="ro" sz="1200" b="0" i="0" u="none" strike="noStrike">
                <a:highlight>
                  <a:srgbClr val="000000">
                    <a:alpha val="0"/>
                  </a:srgbClr>
                </a:highlight>
                <a:latin typeface="Calibri"/>
              </a:rPr>
              <a:t>Și apoi să vedem modul în care computerul se conectează la internet</a:t>
            </a:r>
          </a:p>
          <a:p>
            <a:pPr rtl="0"/>
            <a:r>
              <a:rPr lang="ro" sz="1200" b="0" i="0" u="none" strike="noStrike">
                <a:highlight>
                  <a:srgbClr val="000000">
                    <a:alpha val="0"/>
                  </a:srgbClr>
                </a:highlight>
                <a:latin typeface="Calibri"/>
              </a:rPr>
              <a:t>Apoi să vedem ce se găsește pe internet</a:t>
            </a:r>
          </a:p>
          <a:p>
            <a:endParaRPr lang="en-US"/>
          </a:p>
        </p:txBody>
      </p:sp>
      <p:sp>
        <p:nvSpPr>
          <p:cNvPr id="4" name="Slide Number Placeholder 3"/>
          <p:cNvSpPr>
            <a:spLocks noGrp="1"/>
          </p:cNvSpPr>
          <p:nvPr>
            <p:ph type="sldNum" sz="quarter" idx="10"/>
          </p:nvPr>
        </p:nvSpPr>
        <p:spPr/>
        <p:txBody>
          <a:bodyPr/>
          <a:lstStyle/>
          <a:p>
            <a:fld id="{09ADFBB1-7B02-4717-AEA4-A0D2A92F6065}" type="slidenum">
              <a:rPr lang="en-GB" smtClean="0"/>
              <a:t>4</a:t>
            </a:fld>
            <a:endParaRPr lang="en-GB"/>
          </a:p>
        </p:txBody>
      </p:sp>
    </p:spTree>
    <p:extLst>
      <p:ext uri="{BB962C8B-B14F-4D97-AF65-F5344CB8AC3E}">
        <p14:creationId xmlns:p14="http://schemas.microsoft.com/office/powerpoint/2010/main" val="3305046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defRPr/>
            </a:pPr>
            <a:r>
              <a:rPr lang="ro" sz="1200" b="0" i="0" u="none" strike="noStrike">
                <a:highlight>
                  <a:srgbClr val="000000">
                    <a:alpha val="0"/>
                  </a:srgbClr>
                </a:highlight>
                <a:latin typeface="Calibri"/>
              </a:rPr>
              <a:t>Formatorul ar trebui să viziteze locul înainte de prezentare pentru a înțelege această organizație</a:t>
            </a:r>
          </a:p>
          <a:p>
            <a:endParaRPr lang="en-GB"/>
          </a:p>
          <a:p>
            <a:pPr rtl="0"/>
            <a:r>
              <a:rPr lang="ro" sz="1200" b="0" i="0" u="none" strike="noStrike">
                <a:highlight>
                  <a:srgbClr val="000000">
                    <a:alpha val="0"/>
                  </a:srgbClr>
                </a:highlight>
                <a:latin typeface="Calibri"/>
              </a:rPr>
              <a:t>https://au.int/en/treaties/african-union-convention-cyber-security-and-personal-data-protection</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43</a:t>
            </a:fld>
            <a:endParaRPr lang="en-US" altLang="en-US"/>
          </a:p>
        </p:txBody>
      </p:sp>
    </p:spTree>
    <p:extLst>
      <p:ext uri="{BB962C8B-B14F-4D97-AF65-F5344CB8AC3E}">
        <p14:creationId xmlns:p14="http://schemas.microsoft.com/office/powerpoint/2010/main" val="1276766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https://thecommonwealth.org/sites/default/files/key_reform_pdfs/P15370_13_ROL_Schemes_Int_Cooperation.pdf</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1516579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2800" b="0" i="0" u="none" strike="noStrike">
                <a:solidFill>
                  <a:srgbClr val="D8DADD"/>
                </a:solidFill>
                <a:highlight>
                  <a:srgbClr val="000000">
                    <a:alpha val="0"/>
                  </a:srgbClr>
                </a:highlight>
                <a:latin typeface="Source Sans Pro"/>
              </a:rPr>
              <a:t>Resursele disponibile aici vizează consolidarea capacităților în rândul factorilor de decizie politică, al legislatorilor, al procurorilor și al anchetatorilor publici și al societății civile din țările în curs de dezvoltare în ceea ce privește aspectele de politică, justiție juridică și penală ale mediului propice pentru combaterea criminalității informatice. Aceste resurse includ:</a:t>
            </a:r>
          </a:p>
          <a:p>
            <a:pPr algn="l" rtl="0">
              <a:buFont typeface="Arial" panose="020B0604020202020204" pitchFamily="34" charset="0"/>
              <a:buChar char="•"/>
            </a:pPr>
            <a:r>
              <a:rPr lang="ro" sz="2800" b="0" i="0" u="none" strike="noStrike">
                <a:solidFill>
                  <a:srgbClr val="D8DADD"/>
                </a:solidFill>
                <a:highlight>
                  <a:srgbClr val="000000">
                    <a:alpha val="0"/>
                  </a:srgbClr>
                </a:highlight>
                <a:latin typeface="Source Sans Pro"/>
              </a:rPr>
              <a:t>Un </a:t>
            </a:r>
            <a:r>
              <a:rPr lang="ro" sz="2800" b="0" i="0" u="none" strike="noStrike">
                <a:solidFill>
                  <a:srgbClr val="D8DADD"/>
                </a:solidFill>
                <a:highlight>
                  <a:srgbClr val="000000">
                    <a:alpha val="0"/>
                  </a:srgbClr>
                </a:highlight>
                <a:latin typeface="Source Sans Pro"/>
                <a:hlinkClick r:id="rId3"/>
              </a:rPr>
              <a:t>Set de instrumente</a:t>
            </a:r>
            <a:r>
              <a:rPr lang="ro" sz="2800" b="0" i="0" u="none" strike="noStrike">
                <a:solidFill>
                  <a:srgbClr val="D8DADD"/>
                </a:solidFill>
                <a:highlight>
                  <a:srgbClr val="000000">
                    <a:alpha val="0"/>
                  </a:srgbClr>
                </a:highlight>
                <a:latin typeface="Source Sans Pro"/>
              </a:rPr>
              <a:t> care sintetizează bunele practici internaționale în combaterea criminalității informatice</a:t>
            </a:r>
          </a:p>
          <a:p>
            <a:pPr algn="l" rtl="0">
              <a:buFont typeface="Arial" panose="020B0604020202020204" pitchFamily="34" charset="0"/>
              <a:buChar char="•"/>
            </a:pPr>
            <a:r>
              <a:rPr lang="ro" sz="2800" b="0" i="0" u="none" strike="noStrike">
                <a:solidFill>
                  <a:srgbClr val="D8DADD"/>
                </a:solidFill>
                <a:highlight>
                  <a:srgbClr val="000000">
                    <a:alpha val="0"/>
                  </a:srgbClr>
                </a:highlight>
                <a:latin typeface="Source Sans Pro"/>
              </a:rPr>
              <a:t>Un </a:t>
            </a:r>
            <a:r>
              <a:rPr lang="ro" sz="2800" b="0" i="0" u="none" strike="noStrike">
                <a:solidFill>
                  <a:srgbClr val="D8DADD"/>
                </a:solidFill>
                <a:highlight>
                  <a:srgbClr val="000000">
                    <a:alpha val="0"/>
                  </a:srgbClr>
                </a:highlight>
                <a:latin typeface="Source Sans Pro"/>
                <a:hlinkClick r:id="rId4"/>
              </a:rPr>
              <a:t>Instrument de evaluare</a:t>
            </a:r>
            <a:r>
              <a:rPr lang="ro" sz="2800" b="0" i="0" u="none" strike="noStrike">
                <a:solidFill>
                  <a:srgbClr val="D8DADD"/>
                </a:solidFill>
                <a:highlight>
                  <a:srgbClr val="000000">
                    <a:alpha val="0"/>
                  </a:srgbClr>
                </a:highlight>
                <a:latin typeface="Source Sans Pro"/>
              </a:rPr>
              <a:t> care permite țărilor să își evalueze capacitatea actuală de combatere a criminalității informatice și să identifice prioritățile de consolidare a capacităților</a:t>
            </a:r>
          </a:p>
          <a:p>
            <a:pPr algn="l" rtl="0">
              <a:buFont typeface="Arial" panose="020B0604020202020204" pitchFamily="34" charset="0"/>
              <a:buChar char="•"/>
            </a:pPr>
            <a:r>
              <a:rPr lang="ro" sz="2800" b="0" i="0" u="none" strike="noStrike">
                <a:solidFill>
                  <a:srgbClr val="D8DADD"/>
                </a:solidFill>
                <a:highlight>
                  <a:srgbClr val="000000">
                    <a:alpha val="0"/>
                  </a:srgbClr>
                </a:highlight>
                <a:latin typeface="Source Sans Pro"/>
              </a:rPr>
              <a:t>O </a:t>
            </a:r>
            <a:r>
              <a:rPr lang="ro" sz="2800" b="0" i="0" u="none" strike="noStrike">
                <a:solidFill>
                  <a:srgbClr val="D8DADD"/>
                </a:solidFill>
                <a:highlight>
                  <a:srgbClr val="000000">
                    <a:alpha val="0"/>
                  </a:srgbClr>
                </a:highlight>
                <a:latin typeface="Source Sans Pro"/>
                <a:hlinkClick r:id="rId5"/>
              </a:rPr>
              <a:t>Bibliotecă virtuală</a:t>
            </a:r>
            <a:r>
              <a:rPr lang="ro" sz="2800" b="0" i="0" u="none" strike="noStrike">
                <a:solidFill>
                  <a:srgbClr val="D8DADD"/>
                </a:solidFill>
                <a:highlight>
                  <a:srgbClr val="000000">
                    <a:alpha val="0"/>
                  </a:srgbClr>
                </a:highlight>
                <a:latin typeface="Source Sans Pro"/>
              </a:rPr>
              <a:t> cu materiale furnizate de organizațiile participante la proiect și de alte părți</a:t>
            </a:r>
          </a:p>
          <a:p>
            <a:pPr marL="0" lvl="0" indent="0" algn="l">
              <a:buFont typeface="Wingdings" panose="05000000000000000000" pitchFamily="2" charset="2"/>
              <a:buNone/>
            </a:pPr>
            <a:endParaRPr lang="en-GB"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1459985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2800" b="0" i="0" u="none" strike="noStrike">
                <a:solidFill>
                  <a:srgbClr val="D8DADD"/>
                </a:solidFill>
                <a:highlight>
                  <a:srgbClr val="000000">
                    <a:alpha val="0"/>
                  </a:srgbClr>
                </a:highlight>
                <a:latin typeface="Source Sans Pro"/>
              </a:rPr>
              <a:t>http://pilonsec.org/strategicplan/cybercrime-pilon</a:t>
            </a:r>
            <a:endParaRPr lang="en-GB"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2211947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Înainte de a trece la internet, trebuie să privim în perspectivă ce este o rețea și din ce este formată — aspecte importante pentru a permite înțelegerea modului în care funcționează internetul</a:t>
            </a:r>
          </a:p>
          <a:p>
            <a:endParaRPr lang="en-GB"/>
          </a:p>
          <a:p>
            <a:pPr rtl="0"/>
            <a:r>
              <a:rPr lang="ro" sz="1200" b="0" i="0" u="none" strike="noStrike">
                <a:highlight>
                  <a:srgbClr val="000000">
                    <a:alpha val="0"/>
                  </a:srgbClr>
                </a:highlight>
                <a:latin typeface="Calibri"/>
              </a:rPr>
              <a:t>Formatorul ar trebui să deschidă această sesiune cu o întrebare deschisă pentru delegați – să acorde un timp încercării de a-i face să descrie ce consideră ei că este o infracțiune informatică.</a:t>
            </a:r>
          </a:p>
          <a:p>
            <a:endParaRPr lang="en-GB"/>
          </a:p>
          <a:p>
            <a:pPr rtl="0"/>
            <a:r>
              <a:rPr lang="ro" sz="1200" b="0" i="0" u="none" strike="noStrike">
                <a:highlight>
                  <a:srgbClr val="000000">
                    <a:alpha val="0"/>
                  </a:srgbClr>
                </a:highlight>
                <a:latin typeface="Calibri"/>
              </a:rPr>
              <a:t>Se poate face în forum deschis — sau se poate face în grupuri mai mici. Ideea este obținerea unei definiții de nespecialist</a:t>
            </a:r>
          </a:p>
          <a:p>
            <a:endParaRPr lang="en-US"/>
          </a:p>
        </p:txBody>
      </p:sp>
      <p:sp>
        <p:nvSpPr>
          <p:cNvPr id="4" name="Slide Number Placeholder 3"/>
          <p:cNvSpPr>
            <a:spLocks noGrp="1"/>
          </p:cNvSpPr>
          <p:nvPr>
            <p:ph type="sldNum" sz="quarter" idx="10"/>
          </p:nvPr>
        </p:nvSpPr>
        <p:spPr/>
        <p:txBody>
          <a:bodyPr/>
          <a:lstStyle/>
          <a:p>
            <a:fld id="{09ADFBB1-7B02-4717-AEA4-A0D2A92F6065}" type="slidenum">
              <a:rPr lang="en-GB" smtClean="0">
                <a:solidFill>
                  <a:prstClr val="black"/>
                </a:solidFill>
              </a:rPr>
              <a:t>47</a:t>
            </a:fld>
            <a:endParaRPr lang="en-GB">
              <a:solidFill>
                <a:prstClr val="black"/>
              </a:solidFill>
            </a:endParaRPr>
          </a:p>
        </p:txBody>
      </p:sp>
    </p:spTree>
    <p:extLst>
      <p:ext uri="{BB962C8B-B14F-4D97-AF65-F5344CB8AC3E}">
        <p14:creationId xmlns:p14="http://schemas.microsoft.com/office/powerpoint/2010/main" val="37334943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Subiectul acestei părți a sesiunii provine din raportul IOCTA (Evaluarea Amenințării Criminalității Organizate pe Internet) 2019 — și urmează modelele lor de analiză a criminalității informatice</a:t>
            </a:r>
          </a:p>
          <a:p>
            <a:pPr rtl="0"/>
            <a:r>
              <a:rPr lang="ro" sz="1200" b="0" i="0" u="none" strike="noStrike">
                <a:highlight>
                  <a:srgbClr val="000000">
                    <a:alpha val="0"/>
                  </a:srgbClr>
                </a:highlight>
                <a:latin typeface="Calibri"/>
              </a:rPr>
              <a:t>Formatorul ar trebui să se familiarizeze înainte de livrare cu raportul, care conține aspecte descriptive excelent — unele dintre acestea sunt reproduse aici sau apar în secțiunile de note</a:t>
            </a:r>
            <a:endParaRPr lang="en-GB"/>
          </a:p>
        </p:txBody>
      </p:sp>
      <p:sp>
        <p:nvSpPr>
          <p:cNvPr id="4" name="Slide Number Placeholder 3"/>
          <p:cNvSpPr>
            <a:spLocks noGrp="1"/>
          </p:cNvSpPr>
          <p:nvPr>
            <p:ph type="sldNum" sz="quarter" idx="5"/>
          </p:nvPr>
        </p:nvSpPr>
        <p:spPr/>
        <p:txBody>
          <a:bodyPr/>
          <a:lstStyle/>
          <a:p>
            <a:fld id="{C517488A-2FD4-4187-AAA7-AE40009BFB6A}" type="slidenum">
              <a:rPr lang="en-US" altLang="en-US" smtClean="0">
                <a:solidFill>
                  <a:prstClr val="black"/>
                </a:solidFill>
              </a:rPr>
              <a:t>48</a:t>
            </a:fld>
            <a:endParaRPr lang="en-US" altLang="en-US">
              <a:solidFill>
                <a:prstClr val="black"/>
              </a:solidFill>
            </a:endParaRPr>
          </a:p>
        </p:txBody>
      </p:sp>
    </p:spTree>
    <p:extLst>
      <p:ext uri="{BB962C8B-B14F-4D97-AF65-F5344CB8AC3E}">
        <p14:creationId xmlns:p14="http://schemas.microsoft.com/office/powerpoint/2010/main" val="1653579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17488A-2FD4-4187-AAA7-AE40009BFB6A}" type="slidenum">
              <a:rPr lang="en-US" altLang="en-US" smtClean="0">
                <a:solidFill>
                  <a:prstClr val="black"/>
                </a:solidFill>
              </a:rPr>
              <a:t>49</a:t>
            </a:fld>
            <a:endParaRPr lang="en-US" altLang="en-US">
              <a:solidFill>
                <a:prstClr val="black"/>
              </a:solidFill>
            </a:endParaRPr>
          </a:p>
        </p:txBody>
      </p:sp>
    </p:spTree>
    <p:extLst>
      <p:ext uri="{BB962C8B-B14F-4D97-AF65-F5344CB8AC3E}">
        <p14:creationId xmlns:p14="http://schemas.microsoft.com/office/powerpoint/2010/main" val="10210575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Atacurile ransomware sunt de obicei efectuate folosind un troian, care intră în sistem, de exemplu, printr-un fișier descărcat sau o vulnerabilitate într-un serviciu de rețea. Programul rulează apoi un payload, care blochează sistemul într-un anumit mod sau pretinde că blochează sistemul, dar nu o face (de exemplu, un program tip scareware). </a:t>
            </a:r>
          </a:p>
          <a:p>
            <a:endParaRPr lang="en-US" altLang="en-US"/>
          </a:p>
          <a:p>
            <a:pPr rtl="0"/>
            <a:r>
              <a:rPr lang="ro" sz="1200" b="0" i="0" u="none" strike="noStrike">
                <a:highlight>
                  <a:srgbClr val="000000">
                    <a:alpha val="0"/>
                  </a:srgbClr>
                </a:highlight>
                <a:latin typeface="Calibri"/>
              </a:rPr>
              <a:t>Payload-urile pot afișa un pretins avertisment al unei entități precum LEA, afirmând în mod fals că sistemul a fost utilizat pentru activități ilegale și are conținut precum pornografie și DPI.</a:t>
            </a:r>
          </a:p>
          <a:p>
            <a:endParaRPr lang="en-US" altLang="en-US"/>
          </a:p>
          <a:p>
            <a:pPr rtl="0"/>
            <a:r>
              <a:rPr lang="ro" sz="1200" b="0" i="0" u="none" strike="noStrike">
                <a:highlight>
                  <a:srgbClr val="000000">
                    <a:alpha val="0"/>
                  </a:srgbClr>
                </a:highlight>
                <a:latin typeface="Calibri"/>
              </a:rPr>
              <a:t>https://en.wikipedia.org/wiki/Ransomware </a:t>
            </a:r>
          </a:p>
          <a:p>
            <a:endParaRPr lang="pt-PT" altLang="en-US"/>
          </a:p>
          <a:p>
            <a:pPr algn="l" rtl="0"/>
            <a:r>
              <a:rPr lang="ro" sz="1800" b="1" i="0" u="none" strike="noStrike" baseline="0">
                <a:solidFill>
                  <a:srgbClr val="3D3D5F"/>
                </a:solidFill>
                <a:highlight>
                  <a:srgbClr val="000000">
                    <a:alpha val="0"/>
                  </a:srgbClr>
                </a:highlight>
                <a:latin typeface="Roboto-Bold"/>
              </a:rPr>
              <a:t>Ransomware evoluează deoarece rămâne cea mai proeminentă amenințare IOCTA 2019</a:t>
            </a:r>
          </a:p>
          <a:p>
            <a:pPr algn="l" rtl="0"/>
            <a:r>
              <a:rPr lang="ro" sz="1800" b="0" i="0" u="none" strike="noStrike" baseline="0">
                <a:solidFill>
                  <a:srgbClr val="3D3D5F"/>
                </a:solidFill>
                <a:highlight>
                  <a:srgbClr val="000000">
                    <a:alpha val="0"/>
                  </a:srgbClr>
                </a:highlight>
                <a:latin typeface="Roboto-Light"/>
              </a:rPr>
              <a:t>Majoritatea raportărilor din sectorul privat indică o scădere notabilă a atacurilor ransomware pe parcursul anului 20184. Acest lucru poate fi atribuit unui număr de factori: o conștientizare sporită în rândul victimelor potențiale — alimentată de inițiativele industriei și forțelor de ordine pentru a atenua amenințarea (cum ar fi NoMoreRansom); utilizarea tot mai mare a dispozitivelor mobile de către consumatori (majoritatea programelor ransomware vizeând dispozitivele bazate pe Windows); și o scădere în utilizarea de kiturilor de exploatare (care au fost o metodă cheie de livrare).</a:t>
            </a:r>
            <a:endParaRPr lang="pt-PT" altLang="en-US"/>
          </a:p>
          <a:p>
            <a:pPr marL="0" indent="0">
              <a:buFont typeface="Arial" panose="020B0604020202020204" pitchFamily="34" charset="0"/>
              <a:buNone/>
            </a:pP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50</a:t>
            </a:fld>
            <a:endParaRPr lang="en-US" altLang="en-US"/>
          </a:p>
        </p:txBody>
      </p:sp>
    </p:spTree>
    <p:extLst>
      <p:ext uri="{BB962C8B-B14F-4D97-AF65-F5344CB8AC3E}">
        <p14:creationId xmlns:p14="http://schemas.microsoft.com/office/powerpoint/2010/main" val="1451332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dirty="0">
                <a:highlight>
                  <a:srgbClr val="000000">
                    <a:alpha val="0"/>
                  </a:srgbClr>
                </a:highlight>
                <a:latin typeface="Calibri"/>
              </a:rPr>
              <a:t>Exemplu de ransomware contemporan.</a:t>
            </a:r>
          </a:p>
          <a:p>
            <a:endParaRPr lang="pt-PT" altLang="en-US" dirty="0"/>
          </a:p>
          <a:p>
            <a:pPr rtl="0"/>
            <a:r>
              <a:rPr lang="ro" sz="1200" b="1" i="0" u="none" strike="noStrike" dirty="0">
                <a:highlight>
                  <a:srgbClr val="000000">
                    <a:alpha val="0"/>
                  </a:srgbClr>
                </a:highlight>
                <a:latin typeface="Calibri"/>
              </a:rPr>
              <a:t>Atacul de ransomware WannaCry</a:t>
            </a:r>
            <a:r>
              <a:rPr lang="ro" sz="1200" b="0" i="0" u="none" strike="noStrike" dirty="0">
                <a:highlight>
                  <a:srgbClr val="000000">
                    <a:alpha val="0"/>
                  </a:srgbClr>
                </a:highlight>
                <a:latin typeface="Calibri"/>
              </a:rPr>
              <a:t> a fost un atac cibernetic la nivel mondial al cripto-viermelui ransomware </a:t>
            </a:r>
            <a:r>
              <a:rPr lang="ro" sz="1200" b="1" i="0" u="none" strike="noStrike" dirty="0">
                <a:highlight>
                  <a:srgbClr val="000000">
                    <a:alpha val="0"/>
                  </a:srgbClr>
                </a:highlight>
                <a:latin typeface="Calibri"/>
              </a:rPr>
              <a:t>WannaCry</a:t>
            </a:r>
            <a:r>
              <a:rPr lang="ro" sz="1200" b="0" i="0" u="none" strike="noStrike" dirty="0">
                <a:highlight>
                  <a:srgbClr val="000000">
                    <a:alpha val="0"/>
                  </a:srgbClr>
                </a:highlight>
                <a:latin typeface="Calibri"/>
              </a:rPr>
              <a:t>, care a vizat computerele cu sistemul de operare MS Windows prin criptarea datelor și solicitarea plății unei răscumpărări în Bitcoin.</a:t>
            </a:r>
          </a:p>
          <a:p>
            <a:pPr rtl="0"/>
            <a:r>
              <a:rPr lang="ro" sz="1200" b="0" i="0" u="none" strike="noStrike" dirty="0">
                <a:highlight>
                  <a:srgbClr val="000000">
                    <a:alpha val="0"/>
                  </a:srgbClr>
                </a:highlight>
                <a:latin typeface="Calibri"/>
              </a:rPr>
              <a:t>Atacul a început vineri, 12 mai 2017,</a:t>
            </a:r>
            <a:r>
              <a:rPr lang="ro" sz="1200" b="0" i="0" u="none" strike="noStrike" baseline="30000" dirty="0">
                <a:highlight>
                  <a:srgbClr val="000000">
                    <a:alpha val="0"/>
                  </a:srgbClr>
                </a:highlight>
                <a:latin typeface="Calibri"/>
                <a:hlinkClick r:id="rId3"/>
              </a:rPr>
              <a:t>[</a:t>
            </a:r>
            <a:r>
              <a:rPr lang="ro" sz="1200" b="0" i="0" u="none" strike="noStrike" dirty="0">
                <a:highlight>
                  <a:srgbClr val="000000">
                    <a:alpha val="0"/>
                  </a:srgbClr>
                </a:highlight>
                <a:latin typeface="Calibri"/>
              </a:rPr>
              <a:t> și în decurs de o zi s-a raportat că a infectat peste 230.000 de calculatoare în peste 150 de țări.</a:t>
            </a:r>
            <a:r>
              <a:rPr lang="ro" sz="1200" b="0" i="0" u="none" strike="noStrike" baseline="30000" dirty="0">
                <a:highlight>
                  <a:srgbClr val="000000">
                    <a:alpha val="0"/>
                  </a:srgbClr>
                </a:highlight>
                <a:latin typeface="Calibri"/>
                <a:hlinkClick r:id="rId4"/>
              </a:rPr>
              <a:t>]</a:t>
            </a:r>
            <a:r>
              <a:rPr lang="ro" sz="1200" b="0" i="0" u="none" strike="noStrike" dirty="0">
                <a:highlight>
                  <a:srgbClr val="000000">
                    <a:alpha val="0"/>
                  </a:srgbClr>
                </a:highlight>
                <a:latin typeface="Calibri"/>
              </a:rPr>
              <a:t> La scurt timp după începerea atacului, un cercetător de securitate web având blogul „MalwareTech” a descoperit un switch eficient de anulare prin înregistrarea unui nume de domeniu găsit în codul ransomware. Acest lucru a încetinit foarte mult răspândirea infecției, oprind efectiv focarul inițial luni, 15 mai 2017, dar de atunci au fost detectate versiuni noi care nu au switchul de anulare.</a:t>
            </a:r>
            <a:r>
              <a:rPr lang="ro" sz="1200" b="0" i="0" u="none" strike="noStrike" baseline="30000" dirty="0">
                <a:highlight>
                  <a:srgbClr val="000000">
                    <a:alpha val="0"/>
                  </a:srgbClr>
                </a:highlight>
                <a:latin typeface="Calibri"/>
              </a:rPr>
              <a:t> </a:t>
            </a:r>
            <a:r>
              <a:rPr lang="ro" sz="1200" b="0" i="0" u="none" strike="noStrike" dirty="0">
                <a:highlight>
                  <a:srgbClr val="000000">
                    <a:alpha val="0"/>
                  </a:srgbClr>
                </a:highlight>
                <a:latin typeface="Calibri"/>
              </a:rPr>
              <a:t>Cercetătorii au descoperit și căi de recuperare a datelor de la dispozitivele infectate în anumite circumstanțe.</a:t>
            </a:r>
          </a:p>
          <a:p>
            <a:endParaRPr lang="pt-PT" altLang="en-US" dirty="0"/>
          </a:p>
          <a:p>
            <a:pPr rtl="0"/>
            <a:r>
              <a:rPr lang="ro" sz="1200" b="0" i="0" u="none" strike="noStrike" dirty="0">
                <a:highlight>
                  <a:srgbClr val="000000">
                    <a:alpha val="0"/>
                  </a:srgbClr>
                </a:highlight>
                <a:latin typeface="Calibri"/>
              </a:rPr>
              <a:t>https://en.wikipedia.org/wiki/WannaCry_ransomware_attack </a:t>
            </a:r>
          </a:p>
          <a:p>
            <a:endParaRPr lang="pt-PT" altLang="en-US" dirty="0"/>
          </a:p>
          <a:p>
            <a:pPr rtl="0"/>
            <a:r>
              <a:rPr lang="ro" sz="1200" b="0" i="0" u="none" strike="noStrike" dirty="0">
                <a:highlight>
                  <a:srgbClr val="000000">
                    <a:alpha val="0"/>
                  </a:srgbClr>
                </a:highlight>
                <a:latin typeface="Calibri"/>
              </a:rPr>
              <a:t>Imaginea din stânga arată ecranul plin de utilizatori ale căror date au fost criptate</a:t>
            </a:r>
          </a:p>
          <a:p>
            <a:pPr rtl="0"/>
            <a:r>
              <a:rPr lang="ro" sz="1200" b="0" i="0" u="none" strike="noStrike" dirty="0">
                <a:highlight>
                  <a:srgbClr val="000000">
                    <a:alpha val="0"/>
                  </a:srgbClr>
                </a:highlight>
                <a:latin typeface="Calibri"/>
              </a:rPr>
              <a:t>Imaginea din dreapta arată unul din multele comunicate de presă despre impactul atacului</a:t>
            </a:r>
          </a:p>
          <a:p>
            <a:endParaRPr lang="pt-PT" altLang="en-US" dirty="0"/>
          </a:p>
          <a:p>
            <a:pPr rtl="0"/>
            <a:r>
              <a:rPr lang="ro" sz="1200" b="0" i="0" u="none" strike="noStrike" dirty="0">
                <a:highlight>
                  <a:srgbClr val="000000">
                    <a:alpha val="0"/>
                  </a:srgbClr>
                </a:highlight>
                <a:latin typeface="Calibri"/>
              </a:rPr>
              <a:t>300 USD nu pare mult — dar creatorii de ransomware și fraudatorii se bazează pe mulți oameni care plătesc sume mici — iar datele sunt returnate într-o formă necriptată. Dacă nu ar fi fost, s-ar fi auzit foarte repede că plata nu duce la decriptare — iar oamenii nu ar fi plătit. Dacă se cerea prea mult, oamenii nu și-ar fi permis — deci un compromis din partea lor pentru a-și atinge obiectivul </a:t>
            </a:r>
          </a:p>
          <a:p>
            <a:pPr marL="0" indent="0">
              <a:buFont typeface="Arial" panose="020B0604020202020204" pitchFamily="34" charset="0"/>
              <a:buNone/>
            </a:pPr>
            <a:endParaRPr lang="en-GB" sz="1200" kern="1200" dirty="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51</a:t>
            </a:fld>
            <a:endParaRPr lang="en-US" altLang="en-US"/>
          </a:p>
        </p:txBody>
      </p:sp>
    </p:spTree>
    <p:extLst>
      <p:ext uri="{BB962C8B-B14F-4D97-AF65-F5344CB8AC3E}">
        <p14:creationId xmlns:p14="http://schemas.microsoft.com/office/powerpoint/2010/main" val="21688653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52</a:t>
            </a:fld>
            <a:endParaRPr lang="en-US" altLang="en-US"/>
          </a:p>
        </p:txBody>
      </p:sp>
    </p:spTree>
    <p:extLst>
      <p:ext uri="{BB962C8B-B14F-4D97-AF65-F5344CB8AC3E}">
        <p14:creationId xmlns:p14="http://schemas.microsoft.com/office/powerpoint/2010/main" val="2774551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Scopul acestei sesiuni este de a prezenta, dintr-o perspectivă generală sau ca introducere, aspectele legate de criminalitatea informatică. </a:t>
            </a:r>
            <a:endParaRPr lang="hr-HR" altLang="en-US"/>
          </a:p>
          <a:p>
            <a:pPr rtl="0"/>
            <a:r>
              <a:rPr lang="ro" sz="1200" b="0" i="0" u="none" strike="noStrike">
                <a:highlight>
                  <a:srgbClr val="000000">
                    <a:alpha val="0"/>
                  </a:srgbClr>
                </a:highlight>
                <a:latin typeface="Calibri"/>
              </a:rPr>
              <a:t>Va fi explicat conceptul de criminalitate informatică, discutând motivele pentru care trebuie să ne îngrijorăm. Vom discuta aici câteva dintre amenințările, tendințele și instrumentele importante ale criminalității informatice și, de asemenea, unele răspunsuri la acest fenomen.  </a:t>
            </a:r>
            <a:endParaRPr lang="hr-HR" altLang="en-US"/>
          </a:p>
          <a:p>
            <a:pPr rtl="0"/>
            <a:r>
              <a:rPr lang="ro" sz="1200" b="0" i="0" u="none" strike="noStrike">
                <a:highlight>
                  <a:srgbClr val="000000">
                    <a:alpha val="0"/>
                  </a:srgbClr>
                </a:highlight>
                <a:latin typeface="Calibri"/>
              </a:rPr>
              <a:t>Va fi furnizată o imagine de ansamblu a ceea ce este acoperit de expresia „criminalitate informatică”. În plus, va fi discutată o descriere a unora dintre conceptele considerate tipuri de criminalitate informatică în conformitate cu majoritatea legislațiilor și standardelor internaționale. </a:t>
            </a:r>
            <a:endParaRPr lang="hr-HR" altLang="en-US"/>
          </a:p>
          <a:p>
            <a:pPr rtl="0"/>
            <a:r>
              <a:rPr lang="ro" sz="1200" b="0" i="0" u="none" strike="noStrike">
                <a:highlight>
                  <a:srgbClr val="000000">
                    <a:alpha val="0"/>
                  </a:srgbClr>
                </a:highlight>
                <a:latin typeface="Calibri"/>
              </a:rPr>
              <a:t>Una dintre cele mai importante teme care trebuie discutate se referă la dispozițiile de drept penal material și la unii dintre factorii cheie utilizați pentru a descrie infracțiunile informatice, bazate pe Convenția de la Budapesta și pe cadrele juridice relevante ale Uniunii Europene. </a:t>
            </a:r>
            <a:endParaRPr lang="hr-HR" altLang="en-US"/>
          </a:p>
          <a:p>
            <a:pPr rtl="0"/>
            <a:r>
              <a:rPr lang="ro" sz="1200" b="0" i="0" u="none" strike="noStrike">
                <a:highlight>
                  <a:srgbClr val="000000">
                    <a:alpha val="0"/>
                  </a:srgbClr>
                </a:highlight>
                <a:latin typeface="Calibri"/>
              </a:rPr>
              <a:t>De asemenea, va fi important să subliniem nevoia și avantajul armonizării dintre legislația națională și instrumentele internaționale, în special Convenția de la Budapesta</a:t>
            </a:r>
            <a:endParaRPr lang="hr-HR" altLang="en-US"/>
          </a:p>
          <a:p>
            <a:endParaRPr lang="en-GB"/>
          </a:p>
          <a:p>
            <a:endParaRPr lang="en-US"/>
          </a:p>
        </p:txBody>
      </p:sp>
      <p:sp>
        <p:nvSpPr>
          <p:cNvPr id="4" name="Slide Number Placeholder 3"/>
          <p:cNvSpPr>
            <a:spLocks noGrp="1"/>
          </p:cNvSpPr>
          <p:nvPr>
            <p:ph type="sldNum" sz="quarter" idx="10"/>
          </p:nvPr>
        </p:nvSpPr>
        <p:spPr/>
        <p:txBody>
          <a:bodyPr/>
          <a:lstStyle/>
          <a:p>
            <a:fld id="{09ADFBB1-7B02-4717-AEA4-A0D2A92F6065}" type="slidenum">
              <a:rPr lang="en-GB" smtClean="0"/>
              <a:t>5</a:t>
            </a:fld>
            <a:endParaRPr lang="en-GB"/>
          </a:p>
        </p:txBody>
      </p:sp>
    </p:spTree>
    <p:extLst>
      <p:ext uri="{BB962C8B-B14F-4D97-AF65-F5344CB8AC3E}">
        <p14:creationId xmlns:p14="http://schemas.microsoft.com/office/powerpoint/2010/main" val="15776100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53</a:t>
            </a:fld>
            <a:endParaRPr lang="en-US" altLang="en-US"/>
          </a:p>
        </p:txBody>
      </p:sp>
    </p:spTree>
    <p:extLst>
      <p:ext uri="{BB962C8B-B14F-4D97-AF65-F5344CB8AC3E}">
        <p14:creationId xmlns:p14="http://schemas.microsoft.com/office/powerpoint/2010/main" val="33746068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800" b="0" i="0" u="none" strike="noStrike" baseline="0">
                <a:solidFill>
                  <a:srgbClr val="F04B56"/>
                </a:solidFill>
                <a:highlight>
                  <a:srgbClr val="000000">
                    <a:alpha val="0"/>
                  </a:srgbClr>
                </a:highlight>
                <a:latin typeface="Roboto-Black"/>
              </a:rPr>
              <a:t> IOCTA 2019 - </a:t>
            </a:r>
            <a:r>
              <a:rPr lang="ro" sz="1800" b="0" i="0" u="none" strike="noStrike" baseline="0">
                <a:solidFill>
                  <a:srgbClr val="F04B56"/>
                </a:solidFill>
                <a:highlight>
                  <a:srgbClr val="000000">
                    <a:alpha val="0"/>
                  </a:srgbClr>
                </a:highlight>
                <a:latin typeface="Roboto-Regular"/>
              </a:rPr>
              <a:t> Grupul de infractori Magecart, care cuprinde de fapt cel puțin șase grupuri distincte care operează independent, a fost activ începând cu aproximativ 2015. A ajuns la notorietate pe parcursul anului 2018, când o serie de companii proeminente au suferit breșe masive ale datelor. O singură breșă a dus la compromiterea a peste 380 000 de date privind cardurile de credit și la o amendă pentru societate de peste 183 de milioane GBP în temeiul GDPR14.</a:t>
            </a:r>
            <a:endParaRPr lang="en-US" sz="1800" b="0" i="0" u="none" strike="noStrike" baseline="0">
              <a:solidFill>
                <a:srgbClr val="F04B56"/>
              </a:solidFill>
              <a:latin typeface="Roboto-Regular"/>
            </a:endParaRPr>
          </a:p>
          <a:p>
            <a:pPr algn="l"/>
            <a:endParaRPr lang="en-US" sz="1800" b="0" i="0" u="none" strike="noStrike" baseline="0">
              <a:solidFill>
                <a:srgbClr val="F04B56"/>
              </a:solidFill>
              <a:latin typeface="Roboto-Regular"/>
            </a:endParaRPr>
          </a:p>
          <a:p>
            <a:pPr algn="l" rtl="0"/>
            <a:r>
              <a:rPr lang="ro" sz="1800" b="0" i="0" u="none" strike="noStrike" baseline="0">
                <a:solidFill>
                  <a:srgbClr val="3D3D5F"/>
                </a:solidFill>
                <a:highlight>
                  <a:srgbClr val="000000">
                    <a:alpha val="0"/>
                  </a:srgbClr>
                </a:highlight>
                <a:latin typeface="Roboto-Black"/>
              </a:rPr>
              <a:t>Atacurile lanțului de aprovizionare</a:t>
            </a:r>
            <a:r>
              <a:rPr lang="ro" sz="1800" b="0" i="0" u="none" strike="noStrike" baseline="0">
                <a:solidFill>
                  <a:srgbClr val="3D3D5F"/>
                </a:solidFill>
                <a:highlight>
                  <a:srgbClr val="000000">
                    <a:alpha val="0"/>
                  </a:srgbClr>
                </a:highlight>
                <a:latin typeface="Roboto-Regular"/>
              </a:rPr>
              <a:t> O preocupare clară și din ce în ce mai mare pentru partenerii din sectorul privat ai Europol a fost reprezentată de atacurile îndreptate împotriva acestora prin lanțul de aprovizionare, și anume utilizarea terților compromiși ca mijloc de infiltrare în rețea. Adesea, aceștia vor fi furnizori de software sau hardware terț, dar și alte servicii de afaceri. Companiile mari pot avea o multitudine de furnizori terți, unii cu care au un grad ridicat de conectivitate, fiecare cu propriul risc. Riscuri similare apar atunci când o companie mai mare achiziționează una mai mică și care poate avea o maturitate mai mică în materie de securitate cibernetică Aceasta a fost situația la breșa Marriot International</a:t>
            </a:r>
            <a:endParaRPr lang="en-US" sz="1800" b="0" i="0" u="none" strike="noStrike" baseline="0">
              <a:solidFill>
                <a:srgbClr val="3D3D5F"/>
              </a:solidFill>
              <a:latin typeface="Roboto-Regular"/>
            </a:endParaRPr>
          </a:p>
          <a:p>
            <a:pPr algn="l"/>
            <a:endParaRPr lang="en-US" sz="1800" b="0" i="0" u="none" strike="noStrike" baseline="0">
              <a:solidFill>
                <a:srgbClr val="3D3D5F"/>
              </a:solidFill>
              <a:latin typeface="Roboto-Regular"/>
            </a:endParaRPr>
          </a:p>
          <a:p>
            <a:pPr algn="l" rtl="0"/>
            <a:r>
              <a:rPr lang="ro" sz="1800" b="0" i="0" u="none" strike="noStrike" baseline="0">
                <a:solidFill>
                  <a:srgbClr val="F04B56"/>
                </a:solidFill>
                <a:highlight>
                  <a:srgbClr val="000000">
                    <a:alpha val="0"/>
                  </a:srgbClr>
                </a:highlight>
                <a:latin typeface="Roboto-Black"/>
              </a:rPr>
              <a:t>Operațiunea ShadowHammer - </a:t>
            </a:r>
            <a:r>
              <a:rPr lang="ro" sz="1800" b="0" i="0" u="none" strike="noStrike" baseline="0">
                <a:solidFill>
                  <a:srgbClr val="F04B56"/>
                </a:solidFill>
                <a:highlight>
                  <a:srgbClr val="000000">
                    <a:alpha val="0"/>
                  </a:srgbClr>
                </a:highlight>
                <a:latin typeface="Roboto-Regular"/>
              </a:rPr>
              <a:t>În ianuarie 2019, Kaspersky Lab a descoperit că un server pentru un instrument de actualizare software live pentru utilizatorii de produse ASUS fusese</a:t>
            </a:r>
          </a:p>
          <a:p>
            <a:pPr algn="l" rtl="0"/>
            <a:r>
              <a:rPr lang="ro" sz="1800" b="0" i="0" u="none" strike="noStrike" baseline="0">
                <a:solidFill>
                  <a:srgbClr val="F04B56"/>
                </a:solidFill>
                <a:highlight>
                  <a:srgbClr val="000000">
                    <a:alpha val="0"/>
                  </a:srgbClr>
                </a:highlight>
                <a:latin typeface="Roboto-Regular"/>
              </a:rPr>
              <a:t>compromis de atacatori și că aproximativ 500 000 de dispozitive Windows au primit un fișier compromis, care a acționat efectiv ca un backdoor către dispozitivele atacatorilor. Fișierul rău intenționat a fost semnat cu certificate digitale ASUS legitime pentru a face să pară o actualizare software autentică de la companie. Cu toate acestea, malware-ul a fost proiectat pentru a activa numai pe aproximativ 600 de dispozitive unice, bazate pe</a:t>
            </a:r>
          </a:p>
          <a:p>
            <a:pPr algn="l" rtl="0"/>
            <a:r>
              <a:rPr lang="ro" sz="1800" b="0" i="0" u="none" strike="noStrike" baseline="0">
                <a:solidFill>
                  <a:srgbClr val="F04B56"/>
                </a:solidFill>
                <a:highlight>
                  <a:srgbClr val="000000">
                    <a:alpha val="0"/>
                  </a:srgbClr>
                </a:highlight>
                <a:latin typeface="Roboto-Regular"/>
              </a:rPr>
              <a:t>adresele lor MAC, indicând faptul că, în ciuda numărului de dispozitive afectate, atacul a fost extrem de țintit</a:t>
            </a:r>
            <a:r>
              <a:rPr lang="ro" sz="1800" b="0" i="0" u="none" strike="noStrike" baseline="0">
                <a:solidFill>
                  <a:srgbClr val="3D3D5F"/>
                </a:solidFill>
                <a:highlight>
                  <a:srgbClr val="000000">
                    <a:alpha val="0"/>
                  </a:srgbClr>
                </a:highlight>
                <a:latin typeface="Roboto-Regular"/>
              </a:rPr>
              <a:t>. </a:t>
            </a: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54</a:t>
            </a:fld>
            <a:endParaRPr lang="en-US" altLang="en-US"/>
          </a:p>
        </p:txBody>
      </p:sp>
    </p:spTree>
    <p:extLst>
      <p:ext uri="{BB962C8B-B14F-4D97-AF65-F5344CB8AC3E}">
        <p14:creationId xmlns:p14="http://schemas.microsoft.com/office/powerpoint/2010/main" val="12727063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a:solidFill>
                  <a:srgbClr val="202122"/>
                </a:solidFill>
                <a:highlight>
                  <a:srgbClr val="000000">
                    <a:alpha val="0"/>
                  </a:srgbClr>
                </a:highlight>
                <a:latin typeface="Arial"/>
              </a:rPr>
              <a:t>În </a:t>
            </a:r>
            <a:r>
              <a:rPr lang="ro" sz="1200" b="0" i="0" u="none" strike="noStrike">
                <a:solidFill>
                  <a:srgbClr val="0B0080"/>
                </a:solidFill>
                <a:highlight>
                  <a:srgbClr val="000000">
                    <a:alpha val="0"/>
                  </a:srgbClr>
                </a:highlight>
                <a:latin typeface="Arial"/>
                <a:hlinkClick r:id="rId3" tooltip="Computing"/>
              </a:rPr>
              <a:t>informatică</a:t>
            </a:r>
            <a:r>
              <a:rPr lang="ro" sz="1200" b="0" i="0" u="none" strike="noStrike">
                <a:solidFill>
                  <a:srgbClr val="202122"/>
                </a:solidFill>
                <a:highlight>
                  <a:srgbClr val="000000">
                    <a:alpha val="0"/>
                  </a:srgbClr>
                </a:highlight>
                <a:latin typeface="Arial"/>
              </a:rPr>
              <a:t>, un </a:t>
            </a:r>
            <a:r>
              <a:rPr lang="ro" sz="1200" b="1" i="0" u="none" strike="noStrike">
                <a:solidFill>
                  <a:srgbClr val="202122"/>
                </a:solidFill>
                <a:highlight>
                  <a:srgbClr val="000000">
                    <a:alpha val="0"/>
                  </a:srgbClr>
                </a:highlight>
                <a:latin typeface="Arial"/>
              </a:rPr>
              <a:t>atac de refuz al serviciului</a:t>
            </a:r>
            <a:r>
              <a:rPr lang="ro" sz="1200" b="0" i="0" u="none" strike="noStrike">
                <a:solidFill>
                  <a:srgbClr val="202122"/>
                </a:solidFill>
                <a:highlight>
                  <a:srgbClr val="000000">
                    <a:alpha val="0"/>
                  </a:srgbClr>
                </a:highlight>
                <a:latin typeface="Arial"/>
              </a:rPr>
              <a:t> (</a:t>
            </a:r>
            <a:r>
              <a:rPr lang="ro" sz="1200" b="1" i="0" u="none" strike="noStrike">
                <a:solidFill>
                  <a:srgbClr val="202122"/>
                </a:solidFill>
                <a:highlight>
                  <a:srgbClr val="000000">
                    <a:alpha val="0"/>
                  </a:srgbClr>
                </a:highlight>
                <a:latin typeface="Arial"/>
              </a:rPr>
              <a:t>Atac DoS</a:t>
            </a:r>
            <a:r>
              <a:rPr lang="ro" sz="1200" b="0" i="0" u="none" strike="noStrike">
                <a:solidFill>
                  <a:srgbClr val="202122"/>
                </a:solidFill>
                <a:highlight>
                  <a:srgbClr val="000000">
                    <a:alpha val="0"/>
                  </a:srgbClr>
                </a:highlight>
                <a:latin typeface="Arial"/>
              </a:rPr>
              <a:t>) este un </a:t>
            </a:r>
            <a:r>
              <a:rPr lang="ro" sz="1200" b="0" i="0" u="none" strike="noStrike">
                <a:solidFill>
                  <a:srgbClr val="0B0080"/>
                </a:solidFill>
                <a:highlight>
                  <a:srgbClr val="000000">
                    <a:alpha val="0"/>
                  </a:srgbClr>
                </a:highlight>
                <a:latin typeface="Arial"/>
                <a:hlinkClick r:id="rId4" tooltip="Cyber-attack"/>
              </a:rPr>
              <a:t>atac cibernetic</a:t>
            </a:r>
            <a:r>
              <a:rPr lang="ro" sz="1200" b="0" i="0" u="none" strike="noStrike">
                <a:solidFill>
                  <a:srgbClr val="202122"/>
                </a:solidFill>
                <a:highlight>
                  <a:srgbClr val="000000">
                    <a:alpha val="0"/>
                  </a:srgbClr>
                </a:highlight>
                <a:latin typeface="Arial"/>
              </a:rPr>
              <a:t> în care făptașul încearcă să facă indisponibile un dispozitiv sau o resursă de rețea pentru </a:t>
            </a:r>
            <a:r>
              <a:rPr lang="ro" sz="1200" b="0" i="0" u="none" strike="noStrike">
                <a:solidFill>
                  <a:srgbClr val="0B0080"/>
                </a:solidFill>
                <a:highlight>
                  <a:srgbClr val="000000">
                    <a:alpha val="0"/>
                  </a:srgbClr>
                </a:highlight>
                <a:latin typeface="Arial"/>
                <a:hlinkClick r:id="rId5" tooltip="User (computing)"/>
              </a:rPr>
              <a:t>utilizatorii</a:t>
            </a:r>
            <a:r>
              <a:rPr lang="ro" sz="1200" b="0" i="0" u="none" strike="noStrike">
                <a:solidFill>
                  <a:srgbClr val="202122"/>
                </a:solidFill>
                <a:highlight>
                  <a:srgbClr val="000000">
                    <a:alpha val="0"/>
                  </a:srgbClr>
                </a:highlight>
                <a:latin typeface="Arial"/>
              </a:rPr>
              <a:t> săi prin perturbarea temporară sau nedefinită a </a:t>
            </a:r>
            <a:r>
              <a:rPr lang="ro" sz="1200" b="0" i="0" u="none" strike="noStrike">
                <a:solidFill>
                  <a:srgbClr val="0B0080"/>
                </a:solidFill>
                <a:highlight>
                  <a:srgbClr val="000000">
                    <a:alpha val="0"/>
                  </a:srgbClr>
                </a:highlight>
                <a:latin typeface="Arial"/>
                <a:hlinkClick r:id="rId6" tooltip="Network service"/>
              </a:rPr>
              <a:t>serviciilor</a:t>
            </a:r>
            <a:r>
              <a:rPr lang="ro" sz="1200" b="0" i="0" u="none" strike="noStrike">
                <a:solidFill>
                  <a:srgbClr val="202122"/>
                </a:solidFill>
                <a:highlight>
                  <a:srgbClr val="000000">
                    <a:alpha val="0"/>
                  </a:srgbClr>
                </a:highlight>
                <a:latin typeface="Arial"/>
              </a:rPr>
              <a:t> unei </a:t>
            </a:r>
            <a:r>
              <a:rPr lang="ro" sz="1200" b="0" i="0" u="none" strike="noStrike">
                <a:solidFill>
                  <a:srgbClr val="0B0080"/>
                </a:solidFill>
                <a:highlight>
                  <a:srgbClr val="000000">
                    <a:alpha val="0"/>
                  </a:srgbClr>
                </a:highlight>
                <a:latin typeface="Arial"/>
                <a:hlinkClick r:id="rId7" tooltip="Host (network)"/>
              </a:rPr>
              <a:t>gazde</a:t>
            </a:r>
            <a:r>
              <a:rPr lang="ro" sz="1200" b="0" i="0" u="none" strike="noStrike">
                <a:solidFill>
                  <a:srgbClr val="202122"/>
                </a:solidFill>
                <a:highlight>
                  <a:srgbClr val="000000">
                    <a:alpha val="0"/>
                  </a:srgbClr>
                </a:highlight>
                <a:latin typeface="Arial"/>
              </a:rPr>
              <a:t> conectate la </a:t>
            </a:r>
            <a:r>
              <a:rPr lang="ro" sz="1200" b="0" i="0" u="none" strike="noStrike">
                <a:solidFill>
                  <a:srgbClr val="0B0080"/>
                </a:solidFill>
                <a:highlight>
                  <a:srgbClr val="000000">
                    <a:alpha val="0"/>
                  </a:srgbClr>
                </a:highlight>
                <a:latin typeface="Arial"/>
                <a:hlinkClick r:id="rId8" tooltip="Internet"/>
              </a:rPr>
              <a:t>internet</a:t>
            </a:r>
            <a:r>
              <a:rPr lang="ro" sz="1200" b="0" i="0" u="none" strike="noStrike">
                <a:solidFill>
                  <a:srgbClr val="202122"/>
                </a:solidFill>
                <a:highlight>
                  <a:srgbClr val="000000">
                    <a:alpha val="0"/>
                  </a:srgbClr>
                </a:highlight>
                <a:latin typeface="Arial"/>
              </a:rPr>
              <a:t>. Refuzul serviciului se realizează de obicei prin inundarea dispozitivului sau resurselor vizate cu solicitări inutile în încercarea de a supraîncărca sistemele și de a preveni îndeplinirea unora sau a tuturor solicitărilor legitime.</a:t>
            </a:r>
            <a:r>
              <a:rPr lang="ro" sz="1200" b="0" i="0" u="none" strike="noStrike" baseline="30000">
                <a:solidFill>
                  <a:srgbClr val="0B0080"/>
                </a:solidFill>
                <a:highlight>
                  <a:srgbClr val="000000">
                    <a:alpha val="0"/>
                  </a:srgbClr>
                </a:highlight>
                <a:latin typeface="Arial"/>
                <a:hlinkClick r:id="rId9"/>
              </a:rPr>
              <a:t>[1]</a:t>
            </a:r>
            <a:endParaRPr lang="en-GB" b="0" i="0">
              <a:solidFill>
                <a:srgbClr val="202122"/>
              </a:solidFill>
              <a:effectLst/>
              <a:latin typeface="Arial" pitchFamily="34" charset="0"/>
            </a:endParaRPr>
          </a:p>
          <a:p>
            <a:pPr algn="l" rtl="0"/>
            <a:r>
              <a:rPr lang="ro" sz="1200" b="0" i="0" u="none" strike="noStrike">
                <a:solidFill>
                  <a:srgbClr val="202122"/>
                </a:solidFill>
                <a:highlight>
                  <a:srgbClr val="000000">
                    <a:alpha val="0"/>
                  </a:srgbClr>
                </a:highlight>
                <a:latin typeface="Arial"/>
              </a:rPr>
              <a:t>Într-un </a:t>
            </a:r>
            <a:r>
              <a:rPr lang="ro" sz="1200" b="1" i="0" u="none" strike="noStrike">
                <a:solidFill>
                  <a:srgbClr val="202122"/>
                </a:solidFill>
                <a:highlight>
                  <a:srgbClr val="000000">
                    <a:alpha val="0"/>
                  </a:srgbClr>
                </a:highlight>
                <a:latin typeface="Arial"/>
              </a:rPr>
              <a:t>atac distribuit de refuz al serviciului</a:t>
            </a:r>
            <a:r>
              <a:rPr lang="ro" sz="1200" b="0" i="0" u="none" strike="noStrike">
                <a:solidFill>
                  <a:srgbClr val="202122"/>
                </a:solidFill>
                <a:highlight>
                  <a:srgbClr val="000000">
                    <a:alpha val="0"/>
                  </a:srgbClr>
                </a:highlight>
                <a:latin typeface="Arial"/>
              </a:rPr>
              <a:t> (</a:t>
            </a:r>
            <a:r>
              <a:rPr lang="ro" sz="1200" b="1" i="0" u="none" strike="noStrike">
                <a:solidFill>
                  <a:srgbClr val="202122"/>
                </a:solidFill>
                <a:highlight>
                  <a:srgbClr val="000000">
                    <a:alpha val="0"/>
                  </a:srgbClr>
                </a:highlight>
                <a:latin typeface="Arial"/>
              </a:rPr>
              <a:t>Atac DDoS</a:t>
            </a:r>
            <a:r>
              <a:rPr lang="ro" sz="1200" b="0" i="0" u="none" strike="noStrike">
                <a:solidFill>
                  <a:srgbClr val="202122"/>
                </a:solidFill>
                <a:highlight>
                  <a:srgbClr val="000000">
                    <a:alpha val="0"/>
                  </a:srgbClr>
                </a:highlight>
                <a:latin typeface="Arial"/>
              </a:rPr>
              <a:t>), traficul de intrare care inundă victima provine din mai multe surse diferite. Acest lucru face practic imposibilă oprirea atacului pur și simplu prin blocarea unei singure surse.</a:t>
            </a:r>
          </a:p>
          <a:p>
            <a:pPr algn="l" rtl="0"/>
            <a:r>
              <a:rPr lang="ro" sz="1200" b="0" i="0" u="none" strike="noStrike">
                <a:solidFill>
                  <a:srgbClr val="202122"/>
                </a:solidFill>
                <a:highlight>
                  <a:srgbClr val="000000">
                    <a:alpha val="0"/>
                  </a:srgbClr>
                </a:highlight>
                <a:latin typeface="Arial"/>
              </a:rPr>
              <a:t>Un atac DoS sau DDoS este similar cu un grup de oameni care înghesuie ușa de intrare a unui magazin, ceea ce face dificilă intrarea clienților legitimi, perturbând astfel comerțul.</a:t>
            </a:r>
          </a:p>
          <a:p>
            <a:pPr algn="l" rtl="0"/>
            <a:r>
              <a:rPr lang="ro" sz="1200" b="0" i="0" u="none" strike="noStrike">
                <a:solidFill>
                  <a:srgbClr val="202122"/>
                </a:solidFill>
                <a:highlight>
                  <a:srgbClr val="000000">
                    <a:alpha val="0"/>
                  </a:srgbClr>
                </a:highlight>
                <a:latin typeface="Arial"/>
              </a:rPr>
              <a:t>Infractorii din spatele atacurilor DoS vizează adesea site-uri sau servicii găzduite pe un </a:t>
            </a:r>
            <a:r>
              <a:rPr lang="ro" sz="1200" b="0" i="0" u="none" strike="noStrike">
                <a:solidFill>
                  <a:srgbClr val="0B0080"/>
                </a:solidFill>
                <a:highlight>
                  <a:srgbClr val="000000">
                    <a:alpha val="0"/>
                  </a:srgbClr>
                </a:highlight>
                <a:latin typeface="Arial"/>
                <a:hlinkClick r:id="rId10" tooltip="Web server"/>
              </a:rPr>
              <a:t>server web</a:t>
            </a:r>
            <a:r>
              <a:rPr lang="ro" sz="1200" b="0" i="0" u="none" strike="noStrike">
                <a:solidFill>
                  <a:srgbClr val="202122"/>
                </a:solidFill>
                <a:highlight>
                  <a:srgbClr val="000000">
                    <a:alpha val="0"/>
                  </a:srgbClr>
                </a:highlight>
                <a:latin typeface="Arial"/>
              </a:rPr>
              <a:t> de profil ridicat, cum ar fi băncile sau </a:t>
            </a:r>
            <a:r>
              <a:rPr lang="ro" sz="1200" b="0" i="0" u="none" strike="noStrike">
                <a:solidFill>
                  <a:srgbClr val="0B0080"/>
                </a:solidFill>
                <a:highlight>
                  <a:srgbClr val="000000">
                    <a:alpha val="0"/>
                  </a:srgbClr>
                </a:highlight>
                <a:latin typeface="Arial"/>
                <a:hlinkClick r:id="rId11" tooltip="Credit card"/>
              </a:rPr>
              <a:t>portalurile d eplată</a:t>
            </a:r>
            <a:r>
              <a:rPr lang="ro" sz="1200" b="0" i="0" u="none" strike="noStrike">
                <a:solidFill>
                  <a:srgbClr val="202122"/>
                </a:solidFill>
                <a:highlight>
                  <a:srgbClr val="000000">
                    <a:alpha val="0"/>
                  </a:srgbClr>
                </a:highlight>
                <a:latin typeface="Arial"/>
              </a:rPr>
              <a:t> pentru </a:t>
            </a:r>
            <a:r>
              <a:rPr lang="ro" sz="1200" b="0" i="0" u="none" strike="noStrike">
                <a:solidFill>
                  <a:srgbClr val="0B0080"/>
                </a:solidFill>
                <a:highlight>
                  <a:srgbClr val="000000">
                    <a:alpha val="0"/>
                  </a:srgbClr>
                </a:highlight>
                <a:latin typeface="Arial"/>
                <a:hlinkClick r:id="rId12" tooltip="Payment gateway"/>
              </a:rPr>
              <a:t>carduri de credit </a:t>
            </a:r>
            <a:r>
              <a:rPr lang="ro" sz="1200" b="0" i="0" u="none" strike="noStrike">
                <a:solidFill>
                  <a:srgbClr val="202122"/>
                </a:solidFill>
                <a:highlight>
                  <a:srgbClr val="000000">
                    <a:alpha val="0"/>
                  </a:srgbClr>
                </a:highlight>
                <a:latin typeface="Arial"/>
              </a:rPr>
              <a:t>. </a:t>
            </a:r>
            <a:r>
              <a:rPr lang="ro" sz="1200" b="0" i="0" u="none" strike="noStrike">
                <a:solidFill>
                  <a:srgbClr val="0B0080"/>
                </a:solidFill>
                <a:highlight>
                  <a:srgbClr val="000000">
                    <a:alpha val="0"/>
                  </a:srgbClr>
                </a:highlight>
                <a:latin typeface="Arial"/>
                <a:hlinkClick r:id="rId13" tooltip="Revenge"/>
              </a:rPr>
              <a:t>Răzbunarea</a:t>
            </a:r>
            <a:r>
              <a:rPr lang="ro" sz="1200" b="0" i="0" u="none" strike="noStrike">
                <a:solidFill>
                  <a:srgbClr val="202122"/>
                </a:solidFill>
                <a:highlight>
                  <a:srgbClr val="000000">
                    <a:alpha val="0"/>
                  </a:srgbClr>
                </a:highlight>
                <a:latin typeface="Arial"/>
              </a:rPr>
              <a:t>, </a:t>
            </a:r>
            <a:r>
              <a:rPr lang="ro" sz="1200" b="0" i="0" u="none" strike="noStrike">
                <a:solidFill>
                  <a:srgbClr val="0B0080"/>
                </a:solidFill>
                <a:highlight>
                  <a:srgbClr val="000000">
                    <a:alpha val="0"/>
                  </a:srgbClr>
                </a:highlight>
                <a:latin typeface="Arial"/>
                <a:hlinkClick r:id="rId14" tooltip="Blackmail"/>
              </a:rPr>
              <a:t>șantajul</a:t>
            </a:r>
            <a:r>
              <a:rPr lang="ro" sz="1200" b="0" i="0" u="none" strike="noStrike">
                <a:solidFill>
                  <a:srgbClr val="202122"/>
                </a:solidFill>
                <a:highlight>
                  <a:srgbClr val="000000">
                    <a:alpha val="0"/>
                  </a:srgbClr>
                </a:highlight>
                <a:latin typeface="Arial"/>
              </a:rPr>
              <a:t> </a:t>
            </a:r>
            <a:r>
              <a:rPr lang="ro" sz="1200" b="0" i="0" u="none" strike="noStrike" baseline="30000">
                <a:solidFill>
                  <a:srgbClr val="0B0080"/>
                </a:solidFill>
                <a:highlight>
                  <a:srgbClr val="000000">
                    <a:alpha val="0"/>
                  </a:srgbClr>
                </a:highlight>
                <a:latin typeface="Arial"/>
                <a:hlinkClick r:id="rId15"/>
              </a:rPr>
              <a:t>[2]</a:t>
            </a:r>
            <a:r>
              <a:rPr lang="ro" sz="1200" b="0" i="0" u="none" strike="noStrike" baseline="30000">
                <a:solidFill>
                  <a:srgbClr val="0B0080"/>
                </a:solidFill>
                <a:highlight>
                  <a:srgbClr val="000000">
                    <a:alpha val="0"/>
                  </a:srgbClr>
                </a:highlight>
                <a:latin typeface="Arial"/>
                <a:hlinkClick r:id="rId16"/>
              </a:rPr>
              <a:t>[3]</a:t>
            </a:r>
            <a:r>
              <a:rPr lang="ro" sz="1200" b="0" i="0" u="none" strike="noStrike" baseline="30000">
                <a:solidFill>
                  <a:srgbClr val="0B0080"/>
                </a:solidFill>
                <a:highlight>
                  <a:srgbClr val="000000">
                    <a:alpha val="0"/>
                  </a:srgbClr>
                </a:highlight>
                <a:latin typeface="Arial"/>
                <a:hlinkClick r:id="rId17"/>
              </a:rPr>
              <a:t>[4]</a:t>
            </a:r>
            <a:r>
              <a:rPr lang="ro" sz="1200" b="0" i="0" u="none" strike="noStrike">
                <a:solidFill>
                  <a:srgbClr val="202122"/>
                </a:solidFill>
                <a:highlight>
                  <a:srgbClr val="000000">
                    <a:alpha val="0"/>
                  </a:srgbClr>
                </a:highlight>
                <a:latin typeface="Arial"/>
              </a:rPr>
              <a:t> și </a:t>
            </a:r>
            <a:r>
              <a:rPr lang="ro" sz="1200" b="0" i="0" u="none" strike="noStrike">
                <a:solidFill>
                  <a:srgbClr val="0B0080"/>
                </a:solidFill>
                <a:highlight>
                  <a:srgbClr val="000000">
                    <a:alpha val="0"/>
                  </a:srgbClr>
                </a:highlight>
                <a:latin typeface="Arial"/>
                <a:hlinkClick r:id="rId18" tooltip="Activism"/>
              </a:rPr>
              <a:t>activismul</a:t>
            </a:r>
            <a:r>
              <a:rPr lang="ro" sz="1200" b="0" i="0" u="none" strike="noStrike" baseline="30000">
                <a:solidFill>
                  <a:srgbClr val="0B0080"/>
                </a:solidFill>
                <a:highlight>
                  <a:srgbClr val="000000">
                    <a:alpha val="0"/>
                  </a:srgbClr>
                </a:highlight>
                <a:latin typeface="Arial"/>
                <a:hlinkClick r:id="rId19"/>
              </a:rPr>
              <a:t>[5]</a:t>
            </a:r>
            <a:r>
              <a:rPr lang="ro" sz="1200" b="0" i="0" u="none" strike="noStrike">
                <a:solidFill>
                  <a:srgbClr val="202122"/>
                </a:solidFill>
                <a:highlight>
                  <a:srgbClr val="000000">
                    <a:alpha val="0"/>
                  </a:srgbClr>
                </a:highlight>
                <a:latin typeface="Arial"/>
              </a:rPr>
              <a:t> pot motiva aceste atacuri.</a:t>
            </a:r>
          </a:p>
          <a:p>
            <a:pPr marL="0" indent="0">
              <a:buFont typeface="Arial" panose="020B0604020202020204" pitchFamily="34" charset="0"/>
              <a:buNone/>
            </a:pP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55</a:t>
            </a:fld>
            <a:endParaRPr lang="en-US" altLang="en-US"/>
          </a:p>
        </p:txBody>
      </p:sp>
    </p:spTree>
    <p:extLst>
      <p:ext uri="{BB962C8B-B14F-4D97-AF65-F5344CB8AC3E}">
        <p14:creationId xmlns:p14="http://schemas.microsoft.com/office/powerpoint/2010/main" val="24414505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a:solidFill>
                  <a:srgbClr val="202122"/>
                </a:solidFill>
                <a:highlight>
                  <a:srgbClr val="000000">
                    <a:alpha val="0"/>
                  </a:srgbClr>
                </a:highlight>
                <a:latin typeface="Arial"/>
              </a:rPr>
              <a:t>În </a:t>
            </a:r>
            <a:r>
              <a:rPr lang="ro" sz="1200" b="0" i="0" u="none" strike="noStrike">
                <a:solidFill>
                  <a:srgbClr val="0B0080"/>
                </a:solidFill>
                <a:highlight>
                  <a:srgbClr val="000000">
                    <a:alpha val="0"/>
                  </a:srgbClr>
                </a:highlight>
                <a:latin typeface="Arial"/>
                <a:hlinkClick r:id="rId3" tooltip="Computing"/>
              </a:rPr>
              <a:t>informatică</a:t>
            </a:r>
            <a:r>
              <a:rPr lang="ro" sz="1200" b="0" i="0" u="none" strike="noStrike">
                <a:solidFill>
                  <a:srgbClr val="202122"/>
                </a:solidFill>
                <a:highlight>
                  <a:srgbClr val="000000">
                    <a:alpha val="0"/>
                  </a:srgbClr>
                </a:highlight>
                <a:latin typeface="Arial"/>
              </a:rPr>
              <a:t>, un </a:t>
            </a:r>
            <a:r>
              <a:rPr lang="ro" sz="1200" b="1" i="0" u="none" strike="noStrike">
                <a:solidFill>
                  <a:srgbClr val="202122"/>
                </a:solidFill>
                <a:highlight>
                  <a:srgbClr val="000000">
                    <a:alpha val="0"/>
                  </a:srgbClr>
                </a:highlight>
                <a:latin typeface="Arial"/>
              </a:rPr>
              <a:t>atac de refuz al serviciului</a:t>
            </a:r>
            <a:r>
              <a:rPr lang="ro" sz="1200" b="0" i="0" u="none" strike="noStrike">
                <a:solidFill>
                  <a:srgbClr val="202122"/>
                </a:solidFill>
                <a:highlight>
                  <a:srgbClr val="000000">
                    <a:alpha val="0"/>
                  </a:srgbClr>
                </a:highlight>
                <a:latin typeface="Arial"/>
              </a:rPr>
              <a:t> (</a:t>
            </a:r>
            <a:r>
              <a:rPr lang="ro" sz="1200" b="1" i="0" u="none" strike="noStrike">
                <a:solidFill>
                  <a:srgbClr val="202122"/>
                </a:solidFill>
                <a:highlight>
                  <a:srgbClr val="000000">
                    <a:alpha val="0"/>
                  </a:srgbClr>
                </a:highlight>
                <a:latin typeface="Arial"/>
              </a:rPr>
              <a:t>Atac DoS</a:t>
            </a:r>
            <a:r>
              <a:rPr lang="ro" sz="1200" b="0" i="0" u="none" strike="noStrike">
                <a:solidFill>
                  <a:srgbClr val="202122"/>
                </a:solidFill>
                <a:highlight>
                  <a:srgbClr val="000000">
                    <a:alpha val="0"/>
                  </a:srgbClr>
                </a:highlight>
                <a:latin typeface="Arial"/>
              </a:rPr>
              <a:t>) este un </a:t>
            </a:r>
            <a:r>
              <a:rPr lang="ro" sz="1200" b="0" i="0" u="none" strike="noStrike">
                <a:solidFill>
                  <a:srgbClr val="0B0080"/>
                </a:solidFill>
                <a:highlight>
                  <a:srgbClr val="000000">
                    <a:alpha val="0"/>
                  </a:srgbClr>
                </a:highlight>
                <a:latin typeface="Arial"/>
                <a:hlinkClick r:id="rId4" tooltip="Cyber-attack"/>
              </a:rPr>
              <a:t>atac cibernetic</a:t>
            </a:r>
            <a:r>
              <a:rPr lang="ro" sz="1200" b="0" i="0" u="none" strike="noStrike">
                <a:solidFill>
                  <a:srgbClr val="202122"/>
                </a:solidFill>
                <a:highlight>
                  <a:srgbClr val="000000">
                    <a:alpha val="0"/>
                  </a:srgbClr>
                </a:highlight>
                <a:latin typeface="Arial"/>
              </a:rPr>
              <a:t> în care făptașul încearcă să facă indisponibile un dispozitiv sau o resursă de rețea pentru </a:t>
            </a:r>
            <a:r>
              <a:rPr lang="ro" sz="1200" b="0" i="0" u="none" strike="noStrike">
                <a:solidFill>
                  <a:srgbClr val="0B0080"/>
                </a:solidFill>
                <a:highlight>
                  <a:srgbClr val="000000">
                    <a:alpha val="0"/>
                  </a:srgbClr>
                </a:highlight>
                <a:latin typeface="Arial"/>
                <a:hlinkClick r:id="rId5" tooltip="User (computing)"/>
              </a:rPr>
              <a:t>utilizatorii</a:t>
            </a:r>
            <a:r>
              <a:rPr lang="ro" sz="1200" b="0" i="0" u="none" strike="noStrike">
                <a:solidFill>
                  <a:srgbClr val="202122"/>
                </a:solidFill>
                <a:highlight>
                  <a:srgbClr val="000000">
                    <a:alpha val="0"/>
                  </a:srgbClr>
                </a:highlight>
                <a:latin typeface="Arial"/>
              </a:rPr>
              <a:t> săi prin perturbarea temporară sau nedefinită a </a:t>
            </a:r>
            <a:r>
              <a:rPr lang="ro" sz="1200" b="0" i="0" u="none" strike="noStrike">
                <a:solidFill>
                  <a:srgbClr val="0B0080"/>
                </a:solidFill>
                <a:highlight>
                  <a:srgbClr val="000000">
                    <a:alpha val="0"/>
                  </a:srgbClr>
                </a:highlight>
                <a:latin typeface="Arial"/>
                <a:hlinkClick r:id="rId6" tooltip="Network service"/>
              </a:rPr>
              <a:t>serviciilor</a:t>
            </a:r>
            <a:r>
              <a:rPr lang="ro" sz="1200" b="0" i="0" u="none" strike="noStrike">
                <a:solidFill>
                  <a:srgbClr val="202122"/>
                </a:solidFill>
                <a:highlight>
                  <a:srgbClr val="000000">
                    <a:alpha val="0"/>
                  </a:srgbClr>
                </a:highlight>
                <a:latin typeface="Arial"/>
              </a:rPr>
              <a:t> unei </a:t>
            </a:r>
            <a:r>
              <a:rPr lang="ro" sz="1200" b="0" i="0" u="none" strike="noStrike">
                <a:solidFill>
                  <a:srgbClr val="0B0080"/>
                </a:solidFill>
                <a:highlight>
                  <a:srgbClr val="000000">
                    <a:alpha val="0"/>
                  </a:srgbClr>
                </a:highlight>
                <a:latin typeface="Arial"/>
                <a:hlinkClick r:id="rId7" tooltip="Host (network)"/>
              </a:rPr>
              <a:t>gazde</a:t>
            </a:r>
            <a:r>
              <a:rPr lang="ro" sz="1200" b="0" i="0" u="none" strike="noStrike">
                <a:solidFill>
                  <a:srgbClr val="202122"/>
                </a:solidFill>
                <a:highlight>
                  <a:srgbClr val="000000">
                    <a:alpha val="0"/>
                  </a:srgbClr>
                </a:highlight>
                <a:latin typeface="Arial"/>
              </a:rPr>
              <a:t> conectate la </a:t>
            </a:r>
            <a:r>
              <a:rPr lang="ro" sz="1200" b="0" i="0" u="none" strike="noStrike">
                <a:solidFill>
                  <a:srgbClr val="0B0080"/>
                </a:solidFill>
                <a:highlight>
                  <a:srgbClr val="000000">
                    <a:alpha val="0"/>
                  </a:srgbClr>
                </a:highlight>
                <a:latin typeface="Arial"/>
                <a:hlinkClick r:id="rId8" tooltip="Internet"/>
              </a:rPr>
              <a:t>internet</a:t>
            </a:r>
            <a:r>
              <a:rPr lang="ro" sz="1200" b="0" i="0" u="none" strike="noStrike">
                <a:solidFill>
                  <a:srgbClr val="202122"/>
                </a:solidFill>
                <a:highlight>
                  <a:srgbClr val="000000">
                    <a:alpha val="0"/>
                  </a:srgbClr>
                </a:highlight>
                <a:latin typeface="Arial"/>
              </a:rPr>
              <a:t>. Refuzul serviciului se realizează de obicei prin inundarea dispozitivului sau resurselor vizate cu solicitări inutile în încercarea de a supraîncărca sistemele și de a preveni îndeplinirea unora sau a tuturor solicitărilor legitime.</a:t>
            </a:r>
            <a:r>
              <a:rPr lang="ro" sz="1200" b="0" i="0" u="none" strike="noStrike" baseline="30000">
                <a:solidFill>
                  <a:srgbClr val="0B0080"/>
                </a:solidFill>
                <a:highlight>
                  <a:srgbClr val="000000">
                    <a:alpha val="0"/>
                  </a:srgbClr>
                </a:highlight>
                <a:latin typeface="Arial"/>
                <a:hlinkClick r:id="rId9"/>
              </a:rPr>
              <a:t>[1]</a:t>
            </a:r>
            <a:endParaRPr lang="en-GB" b="0" i="0">
              <a:solidFill>
                <a:srgbClr val="202122"/>
              </a:solidFill>
              <a:effectLst/>
              <a:latin typeface="Arial" panose="020B0604020202020204" pitchFamily="34" charset="0"/>
            </a:endParaRPr>
          </a:p>
          <a:p>
            <a:pPr algn="l" rtl="0"/>
            <a:r>
              <a:rPr lang="ro" sz="1200" b="0" i="0" u="none" strike="noStrike">
                <a:solidFill>
                  <a:srgbClr val="202122"/>
                </a:solidFill>
                <a:highlight>
                  <a:srgbClr val="000000">
                    <a:alpha val="0"/>
                  </a:srgbClr>
                </a:highlight>
                <a:latin typeface="Arial"/>
              </a:rPr>
              <a:t>Într-un </a:t>
            </a:r>
            <a:r>
              <a:rPr lang="ro" sz="1200" b="1" i="0" u="none" strike="noStrike">
                <a:solidFill>
                  <a:srgbClr val="202122"/>
                </a:solidFill>
                <a:highlight>
                  <a:srgbClr val="000000">
                    <a:alpha val="0"/>
                  </a:srgbClr>
                </a:highlight>
                <a:latin typeface="Arial"/>
              </a:rPr>
              <a:t>atac distribuit de refuz al serviciului</a:t>
            </a:r>
            <a:r>
              <a:rPr lang="ro" sz="1200" b="0" i="0" u="none" strike="noStrike">
                <a:solidFill>
                  <a:srgbClr val="202122"/>
                </a:solidFill>
                <a:highlight>
                  <a:srgbClr val="000000">
                    <a:alpha val="0"/>
                  </a:srgbClr>
                </a:highlight>
                <a:latin typeface="Arial"/>
              </a:rPr>
              <a:t> (</a:t>
            </a:r>
            <a:r>
              <a:rPr lang="ro" sz="1200" b="1" i="0" u="none" strike="noStrike">
                <a:solidFill>
                  <a:srgbClr val="202122"/>
                </a:solidFill>
                <a:highlight>
                  <a:srgbClr val="000000">
                    <a:alpha val="0"/>
                  </a:srgbClr>
                </a:highlight>
                <a:latin typeface="Arial"/>
              </a:rPr>
              <a:t>Atac DDoS</a:t>
            </a:r>
            <a:r>
              <a:rPr lang="ro" sz="1200" b="0" i="0" u="none" strike="noStrike">
                <a:solidFill>
                  <a:srgbClr val="202122"/>
                </a:solidFill>
                <a:highlight>
                  <a:srgbClr val="000000">
                    <a:alpha val="0"/>
                  </a:srgbClr>
                </a:highlight>
                <a:latin typeface="Arial"/>
              </a:rPr>
              <a:t>), traficul de intrare care inundă victima provine din mai multe surse diferite. Acest lucru face practic imposibilă oprirea atacului pur și simplu prin blocarea unei singure surse.</a:t>
            </a:r>
          </a:p>
          <a:p>
            <a:pPr algn="l" rtl="0"/>
            <a:r>
              <a:rPr lang="ro" sz="1200" b="0" i="0" u="none" strike="noStrike">
                <a:solidFill>
                  <a:srgbClr val="202122"/>
                </a:solidFill>
                <a:highlight>
                  <a:srgbClr val="000000">
                    <a:alpha val="0"/>
                  </a:srgbClr>
                </a:highlight>
                <a:latin typeface="Arial"/>
              </a:rPr>
              <a:t>Un atac DoS sau DDoS este similar cu un grup de oameni care înghesuie ușa de intrare a unui magazin, ceea ce face dificilă intrarea clienților legitimi, perturbând astfel comerțul.</a:t>
            </a:r>
          </a:p>
          <a:p>
            <a:pPr algn="l" rtl="0"/>
            <a:r>
              <a:rPr lang="ro" sz="1200" b="0" i="0" u="none" strike="noStrike">
                <a:solidFill>
                  <a:srgbClr val="202122"/>
                </a:solidFill>
                <a:highlight>
                  <a:srgbClr val="000000">
                    <a:alpha val="0"/>
                  </a:srgbClr>
                </a:highlight>
                <a:latin typeface="Arial"/>
              </a:rPr>
              <a:t>Infractorii din spatele atacurilor DoS vizează adesea site-uri sau servicii găzduite pe un </a:t>
            </a:r>
            <a:r>
              <a:rPr lang="ro" sz="1200" b="0" i="0" u="none" strike="noStrike">
                <a:solidFill>
                  <a:srgbClr val="0B0080"/>
                </a:solidFill>
                <a:highlight>
                  <a:srgbClr val="000000">
                    <a:alpha val="0"/>
                  </a:srgbClr>
                </a:highlight>
                <a:latin typeface="Arial"/>
                <a:hlinkClick r:id="rId10" tooltip="Web server"/>
              </a:rPr>
              <a:t>server web</a:t>
            </a:r>
            <a:r>
              <a:rPr lang="ro" sz="1200" b="0" i="0" u="none" strike="noStrike">
                <a:solidFill>
                  <a:srgbClr val="202122"/>
                </a:solidFill>
                <a:highlight>
                  <a:srgbClr val="000000">
                    <a:alpha val="0"/>
                  </a:srgbClr>
                </a:highlight>
                <a:latin typeface="Arial"/>
              </a:rPr>
              <a:t> de profil ridicat, cum ar fi băncile sau </a:t>
            </a:r>
            <a:r>
              <a:rPr lang="ro" sz="1200" b="0" i="0" u="none" strike="noStrike">
                <a:solidFill>
                  <a:srgbClr val="0B0080"/>
                </a:solidFill>
                <a:highlight>
                  <a:srgbClr val="000000">
                    <a:alpha val="0"/>
                  </a:srgbClr>
                </a:highlight>
                <a:latin typeface="Arial"/>
                <a:hlinkClick r:id="rId11" tooltip="Credit card"/>
              </a:rPr>
              <a:t>portalurile d eplată</a:t>
            </a:r>
            <a:r>
              <a:rPr lang="ro" sz="1200" b="0" i="0" u="none" strike="noStrike">
                <a:solidFill>
                  <a:srgbClr val="202122"/>
                </a:solidFill>
                <a:highlight>
                  <a:srgbClr val="000000">
                    <a:alpha val="0"/>
                  </a:srgbClr>
                </a:highlight>
                <a:latin typeface="Arial"/>
              </a:rPr>
              <a:t> pentru </a:t>
            </a:r>
            <a:r>
              <a:rPr lang="ro" sz="1200" b="0" i="0" u="none" strike="noStrike">
                <a:solidFill>
                  <a:srgbClr val="0B0080"/>
                </a:solidFill>
                <a:highlight>
                  <a:srgbClr val="000000">
                    <a:alpha val="0"/>
                  </a:srgbClr>
                </a:highlight>
                <a:latin typeface="Arial"/>
                <a:hlinkClick r:id="rId12" tooltip="Payment gateway"/>
              </a:rPr>
              <a:t>carduri de credit </a:t>
            </a:r>
            <a:r>
              <a:rPr lang="ro" sz="1200" b="0" i="0" u="none" strike="noStrike">
                <a:solidFill>
                  <a:srgbClr val="202122"/>
                </a:solidFill>
                <a:highlight>
                  <a:srgbClr val="000000">
                    <a:alpha val="0"/>
                  </a:srgbClr>
                </a:highlight>
                <a:latin typeface="Arial"/>
              </a:rPr>
              <a:t>. </a:t>
            </a:r>
            <a:r>
              <a:rPr lang="ro" sz="1200" b="0" i="0" u="none" strike="noStrike">
                <a:solidFill>
                  <a:srgbClr val="0B0080"/>
                </a:solidFill>
                <a:highlight>
                  <a:srgbClr val="000000">
                    <a:alpha val="0"/>
                  </a:srgbClr>
                </a:highlight>
                <a:latin typeface="Arial"/>
                <a:hlinkClick r:id="rId13" tooltip="Revenge"/>
              </a:rPr>
              <a:t>Răzbunarea</a:t>
            </a:r>
            <a:r>
              <a:rPr lang="ro" sz="1200" b="0" i="0" u="none" strike="noStrike">
                <a:solidFill>
                  <a:srgbClr val="202122"/>
                </a:solidFill>
                <a:highlight>
                  <a:srgbClr val="000000">
                    <a:alpha val="0"/>
                  </a:srgbClr>
                </a:highlight>
                <a:latin typeface="Arial"/>
              </a:rPr>
              <a:t>, </a:t>
            </a:r>
            <a:r>
              <a:rPr lang="ro" sz="1200" b="0" i="0" u="none" strike="noStrike">
                <a:solidFill>
                  <a:srgbClr val="0B0080"/>
                </a:solidFill>
                <a:highlight>
                  <a:srgbClr val="000000">
                    <a:alpha val="0"/>
                  </a:srgbClr>
                </a:highlight>
                <a:latin typeface="Arial"/>
                <a:hlinkClick r:id="rId14" tooltip="Blackmail"/>
              </a:rPr>
              <a:t>șantajul</a:t>
            </a:r>
            <a:r>
              <a:rPr lang="ro" sz="1200" b="0" i="0" u="none" strike="noStrike">
                <a:solidFill>
                  <a:srgbClr val="202122"/>
                </a:solidFill>
                <a:highlight>
                  <a:srgbClr val="000000">
                    <a:alpha val="0"/>
                  </a:srgbClr>
                </a:highlight>
                <a:latin typeface="Arial"/>
              </a:rPr>
              <a:t> </a:t>
            </a:r>
            <a:r>
              <a:rPr lang="ro" sz="1200" b="0" i="0" u="none" strike="noStrike" baseline="30000">
                <a:solidFill>
                  <a:srgbClr val="0B0080"/>
                </a:solidFill>
                <a:highlight>
                  <a:srgbClr val="000000">
                    <a:alpha val="0"/>
                  </a:srgbClr>
                </a:highlight>
                <a:latin typeface="Arial"/>
                <a:hlinkClick r:id="rId15"/>
              </a:rPr>
              <a:t>[2]</a:t>
            </a:r>
            <a:r>
              <a:rPr lang="ro" sz="1200" b="0" i="0" u="none" strike="noStrike" baseline="30000">
                <a:solidFill>
                  <a:srgbClr val="0B0080"/>
                </a:solidFill>
                <a:highlight>
                  <a:srgbClr val="000000">
                    <a:alpha val="0"/>
                  </a:srgbClr>
                </a:highlight>
                <a:latin typeface="Arial"/>
                <a:hlinkClick r:id="rId16"/>
              </a:rPr>
              <a:t>[3]</a:t>
            </a:r>
            <a:r>
              <a:rPr lang="ro" sz="1200" b="0" i="0" u="none" strike="noStrike" baseline="30000">
                <a:solidFill>
                  <a:srgbClr val="0B0080"/>
                </a:solidFill>
                <a:highlight>
                  <a:srgbClr val="000000">
                    <a:alpha val="0"/>
                  </a:srgbClr>
                </a:highlight>
                <a:latin typeface="Arial"/>
                <a:hlinkClick r:id="rId17"/>
              </a:rPr>
              <a:t>[4]</a:t>
            </a:r>
            <a:r>
              <a:rPr lang="ro" sz="1200" b="0" i="0" u="none" strike="noStrike">
                <a:solidFill>
                  <a:srgbClr val="202122"/>
                </a:solidFill>
                <a:highlight>
                  <a:srgbClr val="000000">
                    <a:alpha val="0"/>
                  </a:srgbClr>
                </a:highlight>
                <a:latin typeface="Arial"/>
              </a:rPr>
              <a:t> și </a:t>
            </a:r>
            <a:r>
              <a:rPr lang="ro" sz="1200" b="0" i="0" u="none" strike="noStrike">
                <a:solidFill>
                  <a:srgbClr val="0B0080"/>
                </a:solidFill>
                <a:highlight>
                  <a:srgbClr val="000000">
                    <a:alpha val="0"/>
                  </a:srgbClr>
                </a:highlight>
                <a:latin typeface="Arial"/>
                <a:hlinkClick r:id="rId18" tooltip="Activism"/>
              </a:rPr>
              <a:t>activismul</a:t>
            </a:r>
            <a:r>
              <a:rPr lang="ro" sz="1200" b="0" i="0" u="none" strike="noStrike" baseline="30000">
                <a:solidFill>
                  <a:srgbClr val="0B0080"/>
                </a:solidFill>
                <a:highlight>
                  <a:srgbClr val="000000">
                    <a:alpha val="0"/>
                  </a:srgbClr>
                </a:highlight>
                <a:latin typeface="Arial"/>
                <a:hlinkClick r:id="rId19"/>
              </a:rPr>
              <a:t>[5]</a:t>
            </a:r>
            <a:r>
              <a:rPr lang="ro" sz="1200" b="0" i="0" u="none" strike="noStrike">
                <a:solidFill>
                  <a:srgbClr val="202122"/>
                </a:solidFill>
                <a:highlight>
                  <a:srgbClr val="000000">
                    <a:alpha val="0"/>
                  </a:srgbClr>
                </a:highlight>
                <a:latin typeface="Arial"/>
              </a:rPr>
              <a:t> pot motiva aceste atacuri.</a:t>
            </a:r>
          </a:p>
          <a:p>
            <a:pPr marL="0" indent="0">
              <a:buFont typeface="Arial" panose="020B0604020202020204" pitchFamily="34" charset="0"/>
              <a:buNone/>
            </a:pP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56</a:t>
            </a:fld>
            <a:endParaRPr lang="en-US" altLang="en-US"/>
          </a:p>
        </p:txBody>
      </p:sp>
    </p:spTree>
    <p:extLst>
      <p:ext uri="{BB962C8B-B14F-4D97-AF65-F5344CB8AC3E}">
        <p14:creationId xmlns:p14="http://schemas.microsoft.com/office/powerpoint/2010/main" val="28683456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a:solidFill>
                  <a:srgbClr val="585858"/>
                </a:solidFill>
                <a:highlight>
                  <a:srgbClr val="000000">
                    <a:alpha val="0"/>
                  </a:srgbClr>
                </a:highlight>
                <a:latin typeface="Arial"/>
              </a:rPr>
              <a:t>Botnet-urile sunt caii de povară ai Internetului. Sunt computere conectate care efectuează o serie de activități repetitive pentru a menține site-urile web funcționale. Este cel mai des folosit în legătură cu Internet Relay Chat. Aceste tipuri de botnet-uri sunt în întregime legale și chiar benefice pentru menținerea unei experiențe de utilizator fără întreruperi pe Internet.</a:t>
            </a:r>
          </a:p>
          <a:p>
            <a:pPr algn="l"/>
            <a:endParaRPr lang="en-GB" b="0" i="0">
              <a:solidFill>
                <a:srgbClr val="585858"/>
              </a:solidFill>
              <a:effectLst/>
              <a:latin typeface="Arial" pitchFamily="34" charset="0"/>
            </a:endParaRPr>
          </a:p>
          <a:p>
            <a:pPr algn="l" rtl="0"/>
            <a:r>
              <a:rPr lang="ro" sz="1200" b="0" i="0" u="none" strike="noStrike">
                <a:solidFill>
                  <a:srgbClr val="585858"/>
                </a:solidFill>
                <a:highlight>
                  <a:srgbClr val="000000">
                    <a:alpha val="0"/>
                  </a:srgbClr>
                </a:highlight>
                <a:latin typeface="Arial"/>
              </a:rPr>
              <a:t>Trebuie avut grijă doar la botneturile ilegale și rău intenționate. Botnet-urile au acces la dispozitivul dvs. printr-un fragment de cod rău intenționat. În unele cazuri, dispozitivul dvs. este spart direct, în timp ce alteori ceea ce se numește „păianjen” (un program care caută pe Internet probleme de securitate pentru a le exploata) se ocupă automat de spargerea dispozitivului</a:t>
            </a:r>
          </a:p>
          <a:p>
            <a:pPr algn="l"/>
            <a:endParaRPr lang="en-GB" b="0" i="0">
              <a:solidFill>
                <a:srgbClr val="585858"/>
              </a:solidFill>
              <a:effectLst/>
              <a:latin typeface="Arial" panose="020B0604020202020204" pitchFamily="34" charset="0"/>
            </a:endParaRPr>
          </a:p>
          <a:p>
            <a:pPr algn="l" rtl="0"/>
            <a:r>
              <a:rPr lang="ro" sz="1200" b="0" i="0" u="none" strike="noStrike">
                <a:solidFill>
                  <a:srgbClr val="585858"/>
                </a:solidFill>
                <a:highlight>
                  <a:srgbClr val="000000">
                    <a:alpha val="0"/>
                  </a:srgbClr>
                </a:highlight>
                <a:latin typeface="Arial"/>
              </a:rPr>
              <a:t>De cele mai multe ori, botnet-urile încearcă să adăuge computerul dvs. în rețeaua lor. Acest lucru se întâmplă de obicei printr-o </a:t>
            </a:r>
            <a:r>
              <a:rPr lang="ro" sz="1200" b="0" i="0" u="none" strike="noStrike">
                <a:solidFill>
                  <a:srgbClr val="0089C6"/>
                </a:solidFill>
                <a:highlight>
                  <a:srgbClr val="000000">
                    <a:alpha val="0"/>
                  </a:srgbClr>
                </a:highlight>
                <a:latin typeface="Arial"/>
                <a:hlinkClick r:id="rId3"/>
              </a:rPr>
              <a:t>descărcare drive-by</a:t>
            </a:r>
            <a:r>
              <a:rPr lang="ro" sz="1200" b="0" i="0" u="none" strike="noStrike">
                <a:solidFill>
                  <a:srgbClr val="585858"/>
                </a:solidFill>
                <a:highlight>
                  <a:srgbClr val="000000">
                    <a:alpha val="0"/>
                  </a:srgbClr>
                </a:highlight>
                <a:latin typeface="Arial"/>
              </a:rPr>
              <a:t> sau </a:t>
            </a:r>
            <a:r>
              <a:rPr lang="ro" sz="1200" b="0" i="0" u="none" strike="noStrike">
                <a:solidFill>
                  <a:srgbClr val="0089C6"/>
                </a:solidFill>
                <a:highlight>
                  <a:srgbClr val="000000">
                    <a:alpha val="0"/>
                  </a:srgbClr>
                </a:highlight>
                <a:latin typeface="Arial"/>
                <a:hlinkClick r:id="rId4"/>
              </a:rPr>
              <a:t>prin a vă înșela cu instalarea unui cal troian</a:t>
            </a:r>
            <a:r>
              <a:rPr lang="ro" sz="1200" b="0" i="0" u="none" strike="noStrike">
                <a:solidFill>
                  <a:srgbClr val="585858"/>
                </a:solidFill>
                <a:highlight>
                  <a:srgbClr val="000000">
                    <a:alpha val="0"/>
                  </a:srgbClr>
                </a:highlight>
                <a:latin typeface="Arial"/>
              </a:rPr>
              <a:t> pe computerul dvs. Odată ce software-ul este descărcat, botnet-ul va contacta acum computerul său master și îi va spune că totul este pregătit. Acum, computerul, telefonul sau tableta dvs. se află în întregime sub controlul persoanei care a creat botnet-ul.</a:t>
            </a:r>
          </a:p>
          <a:p>
            <a:pPr marL="0" indent="0">
              <a:buFont typeface="Arial" panose="020B0604020202020204" pitchFamily="34" charset="0"/>
              <a:buNone/>
            </a:pPr>
            <a:endParaRPr lang="en-GB" sz="1200" kern="1200">
              <a:solidFill>
                <a:schemeClr val="tx1"/>
              </a:solidFill>
              <a:latin typeface="+mn-lt"/>
              <a:ea typeface="MS PGothic" panose="020B0600070205080204" pitchFamily="34" charset="-128"/>
              <a:cs typeface="ＭＳ Ｐゴシック" charset="0"/>
            </a:endParaRPr>
          </a:p>
          <a:p>
            <a:pPr algn="l" rtl="0"/>
            <a:r>
              <a:rPr lang="ro" sz="1200" b="0" i="0" u="none" strike="noStrike">
                <a:solidFill>
                  <a:srgbClr val="585858"/>
                </a:solidFill>
                <a:highlight>
                  <a:srgbClr val="000000">
                    <a:alpha val="0"/>
                  </a:srgbClr>
                </a:highlight>
                <a:latin typeface="Arial"/>
              </a:rPr>
              <a:t>Odată ce proprietarul botnet-ului controlează computerul dvs., vă folosesc de obicei dispozitivul pentru a efectua alte sarcini nefaste. Printre sarcinile comune executate de botnet-uri se numără:</a:t>
            </a:r>
          </a:p>
          <a:p>
            <a:pPr algn="l" rtl="0">
              <a:buFont typeface="Arial" panose="020B0604020202020204" pitchFamily="34" charset="0"/>
              <a:buChar char="•"/>
            </a:pPr>
            <a:r>
              <a:rPr lang="ro" sz="1200" b="0" i="0" u="none" strike="noStrike">
                <a:solidFill>
                  <a:srgbClr val="585858"/>
                </a:solidFill>
                <a:highlight>
                  <a:srgbClr val="000000">
                    <a:alpha val="0"/>
                  </a:srgbClr>
                </a:highlight>
                <a:latin typeface="Arial"/>
              </a:rPr>
              <a:t>Utilizarea puterii dispozitivului dvs. pentru a asista la atacurile de refuz distribuit al serviciului (DDoS) pentru a închide site-uri web.</a:t>
            </a:r>
          </a:p>
          <a:p>
            <a:pPr algn="l" rtl="0">
              <a:buFont typeface="Arial" panose="020B0604020202020204" pitchFamily="34" charset="0"/>
              <a:buChar char="•"/>
            </a:pPr>
            <a:r>
              <a:rPr lang="ro" sz="1200" b="0" i="0" u="none" strike="noStrike">
                <a:solidFill>
                  <a:srgbClr val="585858"/>
                </a:solidFill>
                <a:highlight>
                  <a:srgbClr val="000000">
                    <a:alpha val="0"/>
                  </a:srgbClr>
                </a:highlight>
                <a:latin typeface="Arial"/>
              </a:rPr>
              <a:t>Trimiterea de mesaje spam către milioane de utilizatori de Internet.</a:t>
            </a:r>
          </a:p>
          <a:p>
            <a:pPr algn="l" rtl="0">
              <a:buFont typeface="Arial" panose="020B0604020202020204" pitchFamily="34" charset="0"/>
              <a:buChar char="•"/>
            </a:pPr>
            <a:r>
              <a:rPr lang="ro" sz="1200" b="0" i="0" u="none" strike="noStrike">
                <a:solidFill>
                  <a:srgbClr val="585858"/>
                </a:solidFill>
                <a:highlight>
                  <a:srgbClr val="000000">
                    <a:alpha val="0"/>
                  </a:srgbClr>
                </a:highlight>
                <a:latin typeface="Arial"/>
              </a:rPr>
              <a:t>Generarea de trafic fals pe Internet pe un site terț pentru câștig financiar.</a:t>
            </a:r>
          </a:p>
          <a:p>
            <a:pPr algn="l" rtl="0">
              <a:buFont typeface="Arial" panose="020B0604020202020204" pitchFamily="34" charset="0"/>
              <a:buChar char="•"/>
            </a:pPr>
            <a:r>
              <a:rPr lang="ro" sz="1200" b="0" i="0" u="none" strike="noStrike">
                <a:solidFill>
                  <a:srgbClr val="585858"/>
                </a:solidFill>
                <a:highlight>
                  <a:srgbClr val="000000">
                    <a:alpha val="0"/>
                  </a:srgbClr>
                </a:highlight>
                <a:latin typeface="Arial"/>
              </a:rPr>
              <a:t>Înlocuirea bannerelor publicitare din browserul web adresate specific dvs.</a:t>
            </a:r>
          </a:p>
          <a:p>
            <a:pPr algn="l" rtl="0">
              <a:buFont typeface="Arial" panose="020B0604020202020204" pitchFamily="34" charset="0"/>
              <a:buChar char="•"/>
            </a:pPr>
            <a:r>
              <a:rPr lang="ro" sz="1200" b="0" i="0" u="none" strike="noStrike">
                <a:solidFill>
                  <a:srgbClr val="585858"/>
                </a:solidFill>
                <a:highlight>
                  <a:srgbClr val="000000">
                    <a:alpha val="0"/>
                  </a:srgbClr>
                </a:highlight>
                <a:latin typeface="Arial"/>
              </a:rPr>
              <a:t>Reclame pop-up concepute pentru a vă face să plătiți pentru eliminarea botnet-ului printr-un pachet anti-spyware fals.</a:t>
            </a:r>
          </a:p>
          <a:p>
            <a:pPr algn="l" rtl="0"/>
            <a:r>
              <a:rPr lang="ro" sz="1200" b="0" i="0" u="none" strike="noStrike">
                <a:solidFill>
                  <a:srgbClr val="585858"/>
                </a:solidFill>
                <a:highlight>
                  <a:srgbClr val="000000">
                    <a:alpha val="0"/>
                  </a:srgbClr>
                </a:highlight>
                <a:latin typeface="Arial"/>
              </a:rPr>
              <a:t>Răspunsul scurt este că un botnet vă deturnează computerul pentru a face ceea ce fac botnet-urile — să îndeplinească sarcini banale — mai repede și mai bine.</a:t>
            </a:r>
          </a:p>
          <a:p>
            <a:pPr marL="0" indent="0">
              <a:buFont typeface="Arial" panose="020B0604020202020204" pitchFamily="34" charset="0"/>
              <a:buNone/>
            </a:pP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57</a:t>
            </a:fld>
            <a:endParaRPr lang="en-US" altLang="en-US"/>
          </a:p>
        </p:txBody>
      </p:sp>
    </p:spTree>
    <p:extLst>
      <p:ext uri="{BB962C8B-B14F-4D97-AF65-F5344CB8AC3E}">
        <p14:creationId xmlns:p14="http://schemas.microsoft.com/office/powerpoint/2010/main" val="13501284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ro" sz="1200" b="0" i="0" u="none" strike="noStrike">
                <a:highlight>
                  <a:srgbClr val="000000">
                    <a:alpha val="0"/>
                  </a:srgbClr>
                </a:highlight>
                <a:latin typeface="Calibri"/>
              </a:rPr>
              <a:t>Explicație grafică a modului în care botnet-ul este configurat și poate fi furnizat ca un serviciu pentru a livra atacuri vizate contra cost</a:t>
            </a:r>
          </a:p>
          <a:p>
            <a:pPr marL="0" indent="0">
              <a:buFont typeface="Arial" panose="020B0604020202020204" pitchFamily="34" charset="0"/>
              <a:buNone/>
            </a:pPr>
            <a:endParaRPr lang="pt-PT" sz="1200" kern="1200">
              <a:solidFill>
                <a:schemeClr val="tx1"/>
              </a:solidFill>
              <a:latin typeface="+mn-lt"/>
              <a:ea typeface="MS PGothic" panose="020B0600070205080204" pitchFamily="34" charset="-128"/>
              <a:cs typeface="ＭＳ Ｐゴシック" charset="0"/>
            </a:endParaRPr>
          </a:p>
          <a:p>
            <a:pPr marL="0" indent="0" rtl="0">
              <a:buFont typeface="Arial" panose="020B0604020202020204" pitchFamily="34" charset="0"/>
              <a:buNone/>
            </a:pPr>
            <a:r>
              <a:rPr lang="ro" sz="1200" b="0" i="0" u="none" strike="noStrike" kern="1200">
                <a:solidFill>
                  <a:srgbClr val="000000"/>
                </a:solidFill>
                <a:highlight>
                  <a:srgbClr val="000000">
                    <a:alpha val="0"/>
                  </a:srgbClr>
                </a:highlight>
                <a:latin typeface="Calibri"/>
                <a:ea typeface="MS PGothic"/>
                <a:cs typeface="ＭＳ Ｐゴシック" charset="0"/>
              </a:rPr>
              <a:t>1 Hacker-ul creează o metodă de implantare a programelor malware într-un număr de dispozitive — ar putea fi mii sau milioane. Utilizatorii au puține cunoștințe despre prezența acestuia — atacând în mod normal computerele slab protejate sau actualizate</a:t>
            </a:r>
          </a:p>
          <a:p>
            <a:pPr marL="0" indent="0">
              <a:buFont typeface="Arial" panose="020B0604020202020204" pitchFamily="34" charset="0"/>
              <a:buNone/>
            </a:pPr>
            <a:endParaRPr lang="pt-PT" sz="1200" kern="1200">
              <a:solidFill>
                <a:schemeClr val="tx1"/>
              </a:solidFill>
              <a:latin typeface="+mn-lt"/>
              <a:ea typeface="MS PGothic" panose="020B0600070205080204" pitchFamily="34" charset="-128"/>
              <a:cs typeface="ＭＳ Ｐゴシック" charset="0"/>
            </a:endParaRPr>
          </a:p>
          <a:p>
            <a:pPr marL="0" indent="0" rtl="0">
              <a:buFont typeface="Arial" panose="020B0604020202020204" pitchFamily="34" charset="0"/>
              <a:buNone/>
            </a:pPr>
            <a:r>
              <a:rPr lang="ro" sz="1200" b="0" i="0" u="none" strike="noStrike" kern="1200">
                <a:solidFill>
                  <a:srgbClr val="000000"/>
                </a:solidFill>
                <a:highlight>
                  <a:srgbClr val="000000">
                    <a:alpha val="0"/>
                  </a:srgbClr>
                </a:highlight>
                <a:latin typeface="Calibri"/>
                <a:ea typeface="MS PGothic"/>
                <a:cs typeface="ＭＳ Ｐゴシック" charset="0"/>
              </a:rPr>
              <a:t>2 Odată ce malware-ul este prezent, ei au control asupra acestor dispozitive atunci când au nevoie de ele. Unele dispozitive pot ajunge offline și astfel devin inutile — totuși amploarea operațiunii înseamnă că, dacă pierd 25 -50%, ei încă mai au mii în lucru</a:t>
            </a:r>
          </a:p>
          <a:p>
            <a:pPr marL="0" indent="0">
              <a:buFont typeface="Arial" panose="020B0604020202020204" pitchFamily="34" charset="0"/>
              <a:buNone/>
            </a:pPr>
            <a:endParaRPr lang="pt-PT" sz="1200" kern="1200">
              <a:solidFill>
                <a:schemeClr val="tx1"/>
              </a:solidFill>
              <a:latin typeface="+mn-lt"/>
              <a:ea typeface="MS PGothic" panose="020B0600070205080204" pitchFamily="34" charset="-128"/>
              <a:cs typeface="ＭＳ Ｐゴシック" charset="0"/>
            </a:endParaRPr>
          </a:p>
          <a:p>
            <a:pPr marL="0" indent="0" rtl="0">
              <a:buFont typeface="Arial" panose="020B0604020202020204" pitchFamily="34" charset="0"/>
              <a:buNone/>
            </a:pPr>
            <a:r>
              <a:rPr lang="ro" sz="1200" b="0" i="0" u="none" strike="noStrike" kern="1200">
                <a:solidFill>
                  <a:srgbClr val="000000"/>
                </a:solidFill>
                <a:highlight>
                  <a:srgbClr val="000000">
                    <a:alpha val="0"/>
                  </a:srgbClr>
                </a:highlight>
                <a:latin typeface="Calibri"/>
                <a:ea typeface="MS PGothic"/>
                <a:cs typeface="ＭＳ Ｐゴシック" charset="0"/>
              </a:rPr>
              <a:t>3 Emit o cerere către utilizatorul final — ar putea fi o bancă, o companie sau o companie de jocuri de noroc online — dacă au nevoie de sistemele lor sau prezența lor web în funcțiune 24/7. Amenință să utilizeze botnet-ul pentru a distruge resursa sau site-ul — prin urmare, a nu le mai permite comerțul și obținerea de profit. De asemenea, aceasta ar putea provoca o pierdere a încrederii clienților în ele.</a:t>
            </a:r>
          </a:p>
          <a:p>
            <a:pPr marL="0" indent="0">
              <a:buFont typeface="Arial" panose="020B0604020202020204" pitchFamily="34" charset="0"/>
              <a:buNone/>
            </a:pPr>
            <a:endParaRPr lang="pt-PT" sz="1200" kern="1200">
              <a:solidFill>
                <a:schemeClr val="tx1"/>
              </a:solidFill>
              <a:latin typeface="+mn-lt"/>
              <a:ea typeface="MS PGothic" panose="020B0600070205080204" pitchFamily="34" charset="-128"/>
              <a:cs typeface="ＭＳ Ｐゴシック" charset="0"/>
            </a:endParaRPr>
          </a:p>
          <a:p>
            <a:pPr marL="0" indent="0" rtl="0">
              <a:buFont typeface="Arial" panose="020B0604020202020204" pitchFamily="34" charset="0"/>
              <a:buNone/>
            </a:pPr>
            <a:r>
              <a:rPr lang="ro" sz="1200" b="0" i="0" u="none" strike="noStrike" kern="1200">
                <a:solidFill>
                  <a:srgbClr val="000000"/>
                </a:solidFill>
                <a:highlight>
                  <a:srgbClr val="000000">
                    <a:alpha val="0"/>
                  </a:srgbClr>
                </a:highlight>
                <a:latin typeface="Calibri"/>
                <a:ea typeface="MS PGothic"/>
                <a:cs typeface="ＭＳ Ｐゴシック" charset="0"/>
              </a:rPr>
              <a:t>4 Dacă nu obțin ceea ce doresc, trimit o comandă computerelor zombie pentru a efectua o anumită acțiune — cum ar fi trimiterea a mii de e-mailuri spam sau realizarea de cereri autentice către serverul web, ceea ce îl supraîncarcă și se blochează</a:t>
            </a:r>
          </a:p>
          <a:p>
            <a:pPr marL="0" indent="0">
              <a:buFont typeface="Arial" panose="020B0604020202020204" pitchFamily="34" charset="0"/>
              <a:buNone/>
            </a:pPr>
            <a:endParaRPr lang="pt-PT" sz="1200" kern="1200">
              <a:solidFill>
                <a:schemeClr val="tx1"/>
              </a:solidFill>
              <a:latin typeface="+mn-lt"/>
              <a:ea typeface="MS PGothic" panose="020B0600070205080204" pitchFamily="34" charset="-128"/>
              <a:cs typeface="ＭＳ Ｐゴシック" charset="0"/>
            </a:endParaRPr>
          </a:p>
          <a:p>
            <a:pPr marL="0" indent="0" rtl="0">
              <a:buFont typeface="Arial" panose="020B0604020202020204" pitchFamily="34" charset="0"/>
              <a:buNone/>
            </a:pPr>
            <a:r>
              <a:rPr lang="ro" sz="1200" b="0" i="0" u="none" strike="noStrike" kern="1200">
                <a:solidFill>
                  <a:srgbClr val="000000"/>
                </a:solidFill>
                <a:highlight>
                  <a:srgbClr val="000000">
                    <a:alpha val="0"/>
                  </a:srgbClr>
                </a:highlight>
                <a:latin typeface="Calibri"/>
                <a:ea typeface="MS PGothic"/>
                <a:cs typeface="ＭＳ Ｐゴシック" charset="0"/>
              </a:rPr>
              <a:t>Este posibil să fi făcut deja acest lucru într-un moment mai puțin critic pentru a-și arăta capacitățile înainte de a face efectiv cererea</a:t>
            </a: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58</a:t>
            </a:fld>
            <a:endParaRPr lang="en-US" altLang="en-US"/>
          </a:p>
        </p:txBody>
      </p:sp>
    </p:spTree>
    <p:extLst>
      <p:ext uri="{BB962C8B-B14F-4D97-AF65-F5344CB8AC3E}">
        <p14:creationId xmlns:p14="http://schemas.microsoft.com/office/powerpoint/2010/main" val="4058804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800" b="0" i="0" u="none" strike="noStrike" baseline="0">
                <a:solidFill>
                  <a:srgbClr val="F04B56"/>
                </a:solidFill>
                <a:highlight>
                  <a:srgbClr val="000000">
                    <a:alpha val="0"/>
                  </a:srgbClr>
                </a:highlight>
                <a:latin typeface="Roboto-Regular"/>
              </a:rPr>
              <a:t>Acest slide ilustrează amploarea problemei - în 2018 au avut loc cele mai mari două atacuri DDoS văzute până acum, folosind o tehnică de amplificare necunoscută anterior. </a:t>
            </a:r>
          </a:p>
          <a:p>
            <a:pPr algn="l" rtl="0"/>
            <a:r>
              <a:rPr lang="ro" sz="1800" b="0" i="0" u="none" strike="noStrike" baseline="0">
                <a:solidFill>
                  <a:srgbClr val="F04B56"/>
                </a:solidFill>
                <a:highlight>
                  <a:srgbClr val="000000">
                    <a:alpha val="0"/>
                  </a:srgbClr>
                </a:highlight>
                <a:latin typeface="Roboto-Regular"/>
              </a:rPr>
              <a:t>Memcache este o aplicație open-source care poate fi utilizată pentru a stoca mici bucăți de date arbitrare; scopul său de a ajuta site-urile web și aplicațiile să încarce conținutul mai rapid. Rețelele sociale și alte resurse online o folosesc — GitHub este cea mai mare comunitate de dezvoltatori online.</a:t>
            </a:r>
          </a:p>
          <a:p>
            <a:pPr algn="l" rtl="0"/>
            <a:r>
              <a:rPr lang="ro" sz="1800" b="0" i="0" u="none" strike="noStrike" baseline="0">
                <a:solidFill>
                  <a:srgbClr val="F04B56"/>
                </a:solidFill>
                <a:highlight>
                  <a:srgbClr val="000000">
                    <a:alpha val="0"/>
                  </a:srgbClr>
                </a:highlight>
                <a:latin typeface="Roboto-Regular"/>
              </a:rPr>
              <a:t>Facebook (cea mai mare rețea socială din lume ingerează 500+ terabiți pe zi (2017) — în jur de 21 TB/ oră — aproximativ 0,35 TB/minut)</a:t>
            </a:r>
          </a:p>
          <a:p>
            <a:pPr algn="l"/>
            <a:endParaRPr lang="en-GB" sz="1800" b="0" i="0" u="none" strike="noStrike" baseline="0">
              <a:solidFill>
                <a:srgbClr val="F04B56"/>
              </a:solidFill>
              <a:latin typeface="Roboto-Regular"/>
            </a:endParaRPr>
          </a:p>
          <a:p>
            <a:pPr algn="l"/>
            <a:endParaRPr lang="en-GB" sz="1800" b="0" i="0" u="none" strike="noStrike" baseline="0">
              <a:solidFill>
                <a:srgbClr val="F04B56"/>
              </a:solidFill>
              <a:latin typeface="Roboto-Regular"/>
            </a:endParaRPr>
          </a:p>
          <a:p>
            <a:pPr algn="l" rtl="0"/>
            <a:r>
              <a:rPr lang="ro" sz="1800" b="0" i="0" u="none" strike="noStrike" baseline="0">
                <a:solidFill>
                  <a:srgbClr val="F04B56"/>
                </a:solidFill>
                <a:highlight>
                  <a:srgbClr val="000000">
                    <a:alpha val="0"/>
                  </a:srgbClr>
                </a:highlight>
                <a:latin typeface="Roboto-Regular"/>
              </a:rPr>
              <a:t>Aceste atacuri DDoS au consecințe grave deoarece paralizează organizațiile, inclusiv părți ale infrastructurii critice, cum ar fi băncile, forțându-le în mod continuu să își mărească capacitatea de atenuare pentru a asigura continuitatea activității. Alți furnizori de conținut îl folosesc în mod obișnuit.</a:t>
            </a: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59</a:t>
            </a:fld>
            <a:endParaRPr lang="en-US" altLang="en-US"/>
          </a:p>
        </p:txBody>
      </p:sp>
    </p:spTree>
    <p:extLst>
      <p:ext uri="{BB962C8B-B14F-4D97-AF65-F5344CB8AC3E}">
        <p14:creationId xmlns:p14="http://schemas.microsoft.com/office/powerpoint/2010/main" val="26433559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2800" b="0" i="0" u="none" strike="noStrike">
                <a:solidFill>
                  <a:srgbClr val="000000"/>
                </a:solidFill>
                <a:highlight>
                  <a:srgbClr val="000000">
                    <a:alpha val="0"/>
                  </a:srgbClr>
                </a:highlight>
                <a:latin typeface="HelveticaNeueETW01-55Rg"/>
              </a:rPr>
              <a:t>Infrastructura Națională reprezintă acele facilități, sisteme, locuri, informații, persoane, rețele și procese necesare pentru funcționarea unei țări și de care depinde viața de zi cu zi. Include și unele funcții, locuri și organizații care nu sunt critice pentru menținerea serviciilor esențiale, dar care au nevoie de protecție din cauza potențialului pericol pentru public (de exemplu, uzine nucleare și chimice civile).</a:t>
            </a:r>
            <a:endParaRPr lang="en-GB" sz="1800" b="0" i="0" u="none" strike="noStrike" baseline="0">
              <a:solidFill>
                <a:srgbClr val="3D3D5F"/>
              </a:solidFill>
              <a:latin typeface="Roboto-Light"/>
            </a:endParaRPr>
          </a:p>
          <a:p>
            <a:pPr algn="l"/>
            <a:endParaRPr lang="en-GB" sz="1800" b="0" i="0" u="none" strike="noStrike" baseline="0">
              <a:solidFill>
                <a:srgbClr val="3D3D5F"/>
              </a:solidFill>
              <a:latin typeface="Roboto-Light"/>
            </a:endParaRPr>
          </a:p>
          <a:p>
            <a:pPr algn="l" rtl="0"/>
            <a:r>
              <a:rPr lang="ro" sz="1800" b="0" i="0" u="none" strike="noStrike" baseline="0">
                <a:solidFill>
                  <a:srgbClr val="3D3D5F"/>
                </a:solidFill>
                <a:highlight>
                  <a:srgbClr val="000000">
                    <a:alpha val="0"/>
                  </a:srgbClr>
                </a:highlight>
                <a:latin typeface="Roboto-Light"/>
              </a:rPr>
              <a:t>Previzibil, există unele suprapuneri între aceste atacuri și unele dintre instrumentele de atac discutate anterior în acest capitol, adică este posibil ca aceste atacuri să fi implicat</a:t>
            </a:r>
          </a:p>
          <a:p>
            <a:pPr algn="l" rtl="0"/>
            <a:r>
              <a:rPr lang="ro" sz="1800" b="0" i="0" u="none" strike="noStrike" baseline="0">
                <a:solidFill>
                  <a:srgbClr val="3D3D5F"/>
                </a:solidFill>
                <a:highlight>
                  <a:srgbClr val="000000">
                    <a:alpha val="0"/>
                  </a:srgbClr>
                </a:highlight>
                <a:latin typeface="Roboto-Light"/>
              </a:rPr>
              <a:t>DDoS sau cryptoware, dar aceste cazuri se concentrează pe atacuri în care motivul principal a fost atacul infrastructurii în sine.</a:t>
            </a:r>
          </a:p>
          <a:p>
            <a:pPr algn="l"/>
            <a:endParaRPr lang="en-GB" sz="1800" b="0" i="0" u="none" strike="noStrike" kern="1200" baseline="0">
              <a:solidFill>
                <a:srgbClr val="3D3D5F"/>
              </a:solidFill>
              <a:latin typeface="Roboto-Light"/>
              <a:ea typeface="MS PGothic" panose="020B0600070205080204" pitchFamily="34" charset="-128"/>
              <a:cs typeface="ＭＳ Ｐゴシック" charset="0"/>
            </a:endParaRPr>
          </a:p>
          <a:p>
            <a:pPr algn="l" rtl="0"/>
            <a:r>
              <a:rPr lang="ro" sz="1800" b="0" i="0" u="none" strike="noStrike" baseline="0">
                <a:solidFill>
                  <a:srgbClr val="3D3D5F"/>
                </a:solidFill>
                <a:highlight>
                  <a:srgbClr val="000000">
                    <a:alpha val="0"/>
                  </a:srgbClr>
                </a:highlight>
                <a:latin typeface="Roboto-Light"/>
              </a:rPr>
              <a:t>Atacurile asupra acestor infrastructuri din partea unor infractori motivați financiar rămân puțin probabile, deoarece astfel de atacuri atrag atenția mai multor autorități și, ca atare, prezintă un risc disproporționat. </a:t>
            </a:r>
          </a:p>
          <a:p>
            <a:pPr algn="l" rtl="0"/>
            <a:r>
              <a:rPr lang="ro" sz="1800" b="0" i="0" u="none" strike="noStrike" baseline="0">
                <a:solidFill>
                  <a:srgbClr val="3D3D5F"/>
                </a:solidFill>
                <a:highlight>
                  <a:srgbClr val="000000">
                    <a:alpha val="0"/>
                  </a:srgbClr>
                </a:highlight>
                <a:latin typeface="Roboto-Light"/>
              </a:rPr>
              <a:t>Cel mai probabil, potențialii făptași includ state națiune, precum și utilizatori de scripturi. </a:t>
            </a:r>
          </a:p>
          <a:p>
            <a:pPr algn="l" rtl="0"/>
            <a:r>
              <a:rPr lang="ro" sz="1800" b="0" i="0" u="none" strike="noStrike" baseline="0">
                <a:solidFill>
                  <a:srgbClr val="3D3D5F"/>
                </a:solidFill>
                <a:highlight>
                  <a:srgbClr val="000000">
                    <a:alpha val="0"/>
                  </a:srgbClr>
                </a:highlight>
                <a:latin typeface="Roboto-Light"/>
              </a:rPr>
              <a:t>Accesibilitatea infracțiunilor ca serviciu permite acestor atacatori să efectueze atacuri potențial distructive.</a:t>
            </a: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60</a:t>
            </a:fld>
            <a:endParaRPr lang="en-US" altLang="en-US"/>
          </a:p>
        </p:txBody>
      </p:sp>
    </p:spTree>
    <p:extLst>
      <p:ext uri="{BB962C8B-B14F-4D97-AF65-F5344CB8AC3E}">
        <p14:creationId xmlns:p14="http://schemas.microsoft.com/office/powerpoint/2010/main" val="41646228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800" b="0" i="0" u="none" strike="noStrike" kern="1200" baseline="0" dirty="0">
                <a:solidFill>
                  <a:srgbClr val="3D3D5F"/>
                </a:solidFill>
                <a:highlight>
                  <a:srgbClr val="000000">
                    <a:alpha val="0"/>
                  </a:srgbClr>
                </a:highlight>
                <a:latin typeface="Roboto-Light"/>
                <a:ea typeface="MS PGothic"/>
                <a:cs typeface="ＭＳ Ｐゴシック" charset="0"/>
              </a:rPr>
              <a:t>Abordarea acestora poate însemna că probatoriul este pe ultimul plan — apărarea și atenuarea vor avea întâietate pentru a opri problema</a:t>
            </a:r>
            <a:endParaRPr lang="en-GB" sz="1200" kern="1200" dirty="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61</a:t>
            </a:fld>
            <a:endParaRPr lang="en-US" altLang="en-US"/>
          </a:p>
        </p:txBody>
      </p:sp>
    </p:spTree>
    <p:extLst>
      <p:ext uri="{BB962C8B-B14F-4D97-AF65-F5344CB8AC3E}">
        <p14:creationId xmlns:p14="http://schemas.microsoft.com/office/powerpoint/2010/main" val="35129137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800" b="0" i="0" u="none" strike="noStrike" kern="1200" baseline="0">
                <a:solidFill>
                  <a:srgbClr val="3D3D5F"/>
                </a:solidFill>
                <a:highlight>
                  <a:srgbClr val="000000">
                    <a:alpha val="0"/>
                  </a:srgbClr>
                </a:highlight>
                <a:latin typeface="Roboto-Light"/>
                <a:ea typeface="MS PGothic"/>
                <a:cs typeface="ＭＳ Ｐゴシック" charset="0"/>
              </a:rPr>
              <a:t>Abordarea acestora poate însemna că probatoriul este pe ultimul plan — apărarea și atenuarea vor avea întâietate pentru a opri problema</a:t>
            </a:r>
          </a:p>
          <a:p>
            <a:pPr algn="l"/>
            <a:endParaRPr lang="en-GB" sz="1800" b="0" i="0" u="none" strike="noStrike" kern="1200" baseline="0">
              <a:solidFill>
                <a:srgbClr val="3D3D5F"/>
              </a:solidFill>
              <a:latin typeface="Roboto-Light"/>
              <a:ea typeface="MS PGothic" panose="020B0600070205080204" pitchFamily="34" charset="-128"/>
              <a:cs typeface="ＭＳ Ｐゴシック" charset="0"/>
            </a:endParaRPr>
          </a:p>
          <a:p>
            <a:pPr algn="l" rtl="0"/>
            <a:r>
              <a:rPr lang="ro" sz="1800" b="0" i="0" u="none" strike="noStrike" kern="1200" baseline="0">
                <a:solidFill>
                  <a:srgbClr val="3D3D5F"/>
                </a:solidFill>
                <a:highlight>
                  <a:srgbClr val="000000">
                    <a:alpha val="0"/>
                  </a:srgbClr>
                </a:highlight>
                <a:latin typeface="Roboto-Light"/>
                <a:ea typeface="MS PGothic"/>
                <a:cs typeface="ＭＳ Ｐゴシック" charset="0"/>
              </a:rPr>
              <a:t>Exemplu în slide-ul din stânga este un atac ransomware — care a fost potențial proiectat nu pentru a face bani, ci pentru a paraliza activitatea — prin blocarea fișierelor și aruncarea cheii</a:t>
            </a:r>
          </a:p>
          <a:p>
            <a:pPr algn="l"/>
            <a:endParaRPr lang="en-GB" sz="1800" b="0" i="0" u="none" strike="noStrike" kern="1200" baseline="0">
              <a:solidFill>
                <a:srgbClr val="3D3D5F"/>
              </a:solidFill>
              <a:latin typeface="Roboto-Light"/>
              <a:ea typeface="MS PGothic" panose="020B0600070205080204" pitchFamily="34" charset="-128"/>
              <a:cs typeface="ＭＳ Ｐゴシック" charset="0"/>
            </a:endParaRPr>
          </a:p>
          <a:p>
            <a:pPr algn="l" rtl="0"/>
            <a:r>
              <a:rPr lang="ro" sz="2800" b="0" i="0" u="none" strike="noStrike">
                <a:solidFill>
                  <a:srgbClr val="778596"/>
                </a:solidFill>
                <a:highlight>
                  <a:srgbClr val="000000">
                    <a:alpha val="0"/>
                  </a:srgbClr>
                </a:highlight>
                <a:latin typeface="Proxima Nova"/>
              </a:rPr>
              <a:t>Exemplu în dreapta - Stuxnet a fost unul dintre cele mai avansate atacuri malware din istorie.</a:t>
            </a:r>
            <a:r>
              <a:rPr lang="ro" sz="1800" b="0" i="0" u="none" strike="noStrike" kern="1200" baseline="0">
                <a:solidFill>
                  <a:srgbClr val="3D3D5F"/>
                </a:solidFill>
                <a:highlight>
                  <a:srgbClr val="000000">
                    <a:alpha val="0"/>
                  </a:srgbClr>
                </a:highlight>
                <a:latin typeface="Roboto-Light"/>
                <a:ea typeface="MS PGothic"/>
              </a:rPr>
              <a:t> </a:t>
            </a:r>
            <a:r>
              <a:rPr lang="ro" sz="2800" b="0" i="0" u="none" strike="noStrike">
                <a:solidFill>
                  <a:srgbClr val="0E0618"/>
                </a:solidFill>
                <a:highlight>
                  <a:srgbClr val="000000">
                    <a:alpha val="0"/>
                  </a:srgbClr>
                </a:highlight>
                <a:latin typeface="Proxima Nova"/>
              </a:rPr>
              <a:t>Stuxnet este un vierme de calculator conceput pentru a întrerupe funcționarea controlorilor logici programabili (PLC-uri). A fost descoperit pentru prima dată în 2010, iar crearea sa se consideră pe scară largă că </a:t>
            </a:r>
            <a:r>
              <a:rPr lang="ro" sz="2800" b="0" i="0" u="none" strike="noStrike" kern="1200">
                <a:solidFill>
                  <a:srgbClr val="0E0618"/>
                </a:solidFill>
                <a:highlight>
                  <a:srgbClr val="000000">
                    <a:alpha val="0"/>
                  </a:srgbClr>
                </a:highlight>
                <a:latin typeface="Proxima Nova"/>
                <a:ea typeface="MS PGothic"/>
              </a:rPr>
              <a:t>este </a:t>
            </a:r>
            <a:r>
              <a:rPr lang="ro" sz="2800" b="0" i="0" u="none" strike="noStrike" kern="1200">
                <a:solidFill>
                  <a:srgbClr val="0E0618"/>
                </a:solidFill>
                <a:highlight>
                  <a:srgbClr val="000000">
                    <a:alpha val="0"/>
                  </a:srgbClr>
                </a:highlight>
                <a:latin typeface="Proxima Nova"/>
                <a:ea typeface="MS PGothic"/>
                <a:hlinkClick r:id="rId3">
                  <a:extLst>
                    <a:ext uri="{A12FA001-AC4F-418D-AE19-62706E023703}">
                      <ahyp:hlinkClr xmlns:ahyp="http://schemas.microsoft.com/office/drawing/2018/hyperlinkcolor" val="tx"/>
                    </a:ext>
                  </a:extLst>
                </a:hlinkClick>
              </a:rPr>
              <a:t>un efort comun al SUA și Israelului</a:t>
            </a:r>
            <a:r>
              <a:rPr lang="ro" sz="2800" b="0" i="0" u="none" strike="noStrike" kern="1200">
                <a:solidFill>
                  <a:srgbClr val="0E0618"/>
                </a:solidFill>
                <a:highlight>
                  <a:srgbClr val="000000">
                    <a:alpha val="0"/>
                  </a:srgbClr>
                </a:highlight>
                <a:latin typeface="Proxima Nova"/>
                <a:ea typeface="MS PGothic"/>
              </a:rPr>
              <a:t>, cu toate că niciuna dintre țări nu recunoaște. Restul este pe slide.</a:t>
            </a:r>
            <a:endParaRPr lang="en-GB" sz="2800" b="0" i="0" kern="1200">
              <a:solidFill>
                <a:srgbClr val="0E0618"/>
              </a:solidFill>
              <a:effectLst/>
              <a:latin typeface="Proxima Nova"/>
              <a:ea typeface="MS PGothic" panose="020B0600070205080204" pitchFamily="34" charset="-128"/>
              <a:cs typeface="ＭＳ Ｐゴシック" charset="0"/>
            </a:endParaRPr>
          </a:p>
          <a:p>
            <a:pPr algn="l"/>
            <a:endParaRPr lang="en-GB" sz="2800" b="0" i="0" kern="1200">
              <a:solidFill>
                <a:srgbClr val="0E0618"/>
              </a:solidFill>
              <a:effectLst/>
              <a:latin typeface="Proxima Nova"/>
              <a:ea typeface="MS PGothic" panose="020B0600070205080204" pitchFamily="34" charset="-128"/>
              <a:cs typeface="ＭＳ Ｐゴシック" charset="0"/>
            </a:endParaRPr>
          </a:p>
          <a:p>
            <a:pPr algn="l" rtl="0"/>
            <a:r>
              <a:rPr lang="ro" sz="1800" b="0" i="0" u="none" strike="noStrike" kern="1200" baseline="0">
                <a:solidFill>
                  <a:srgbClr val="3D3D5F"/>
                </a:solidFill>
                <a:highlight>
                  <a:srgbClr val="000000">
                    <a:alpha val="0"/>
                  </a:srgbClr>
                </a:highlight>
                <a:latin typeface="Roboto-Light"/>
                <a:ea typeface="MS PGothic"/>
                <a:cs typeface="ＭＳ Ｐゴシック" charset="0"/>
              </a:rPr>
              <a:t>Posibilităţile statelor națiuni de a ataca alte națiuni rămân foarte reale</a:t>
            </a: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62</a:t>
            </a:fld>
            <a:endParaRPr lang="en-US" altLang="en-US"/>
          </a:p>
        </p:txBody>
      </p:sp>
    </p:spTree>
    <p:extLst>
      <p:ext uri="{BB962C8B-B14F-4D97-AF65-F5344CB8AC3E}">
        <p14:creationId xmlns:p14="http://schemas.microsoft.com/office/powerpoint/2010/main" val="83736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ro" sz="1200" b="0" i="0" u="none" strike="noStrike">
                <a:highlight>
                  <a:srgbClr val="000000">
                    <a:alpha val="0"/>
                  </a:srgbClr>
                </a:highlight>
                <a:latin typeface="Calibri"/>
              </a:rPr>
              <a:t>O societate informațională este o societate în care crearea, distribuirea, utilizarea, integrarea și manipularea informațiilor reprezintă o activitate economică, politică și culturală semnificativă. Este pusă în mișcare în principal de tehnologiile informației și comunicațiilor digitale, care au dus la o explozie a informației și schimbă profund toate aspectele organizării sociale, inclusiv economia, educația, sănătatea, războiul, guvernul și democrația. Oamenii care au mijloacele de a lua parte la această formă de societate sunt uneori numiți cetățeni digitali. Aceasta este una dintre multele zeci de etichete care au fost identificate pentru a sugera că oamenii intră într-o nouă fază a societății. (</a:t>
            </a:r>
            <a:r>
              <a:rPr lang="ro" sz="1200" b="0" i="1" u="none" strike="noStrike">
                <a:highlight>
                  <a:srgbClr val="000000">
                    <a:alpha val="0"/>
                  </a:srgbClr>
                </a:highlight>
                <a:latin typeface="Calibri"/>
              </a:rPr>
              <a:t>Hilbert, M. (2015). Digital Technology and Social Change, Beniger, James R. (1986). The Control Revolution: Technological and Economic Origins of the Information Society</a:t>
            </a:r>
            <a:r>
              <a:rPr lang="ro" sz="1200" b="0" i="0" u="none" strike="noStrike">
                <a:highlight>
                  <a:srgbClr val="000000">
                    <a:alpha val="0"/>
                  </a:srgbClr>
                </a:highlight>
                <a:latin typeface="Calibri"/>
              </a:rPr>
              <a:t>).</a:t>
            </a:r>
            <a:endParaRPr lang="hr-HR" altLang="en-US"/>
          </a:p>
          <a:p>
            <a:pPr marL="0" marR="0" lvl="0" indent="0" algn="l" defTabSz="457200" rtl="0" eaLnBrk="1" fontAlgn="auto" latinLnBrk="0" hangingPunct="1">
              <a:lnSpc>
                <a:spcPct val="100000"/>
              </a:lnSpc>
              <a:spcBef>
                <a:spcPct val="0"/>
              </a:spcBef>
              <a:spcAft>
                <a:spcPct val="0"/>
              </a:spcAft>
              <a:buClrTx/>
              <a:buSzTx/>
              <a:buFontTx/>
              <a:buNone/>
              <a:defRPr/>
            </a:pP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6</a:t>
            </a:fld>
            <a:endParaRPr lang="en-US" altLang="en-US"/>
          </a:p>
        </p:txBody>
      </p:sp>
    </p:spTree>
    <p:extLst>
      <p:ext uri="{BB962C8B-B14F-4D97-AF65-F5344CB8AC3E}">
        <p14:creationId xmlns:p14="http://schemas.microsoft.com/office/powerpoint/2010/main" val="9551894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63</a:t>
            </a:fld>
            <a:endParaRPr lang="en-US" altLang="en-US"/>
          </a:p>
        </p:txBody>
      </p:sp>
    </p:spTree>
    <p:extLst>
      <p:ext uri="{BB962C8B-B14F-4D97-AF65-F5344CB8AC3E}">
        <p14:creationId xmlns:p14="http://schemas.microsoft.com/office/powerpoint/2010/main" val="2985519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Folosirea unui glob de cristal!</a:t>
            </a:r>
          </a:p>
          <a:p>
            <a:pPr marL="0" marR="0" lvl="0" indent="0" algn="l" defTabSz="457200" rtl="0" eaLnBrk="0" fontAlgn="base" latinLnBrk="0" hangingPunct="0">
              <a:lnSpc>
                <a:spcPct val="100000"/>
              </a:lnSpc>
              <a:spcBef>
                <a:spcPct val="30000"/>
              </a:spcBef>
              <a:spcAft>
                <a:spcPct val="0"/>
              </a:spcAft>
              <a:buClrTx/>
              <a:buSzTx/>
              <a:buFontTx/>
              <a:buNone/>
              <a:defRPr/>
            </a:pPr>
            <a:r>
              <a:rPr lang="ro" sz="1200" b="0" i="0" u="none" strike="noStrike" kern="1200">
                <a:solidFill>
                  <a:srgbClr val="000000"/>
                </a:solidFill>
                <a:highlight>
                  <a:srgbClr val="000000">
                    <a:alpha val="0"/>
                  </a:srgbClr>
                </a:highlight>
                <a:latin typeface="Calibri"/>
                <a:ea typeface="MS PGothic"/>
                <a:cs typeface="ＭＳ Ｐゴシック" charset="0"/>
              </a:rPr>
              <a:t>Bazat pe IOCTA 2019</a:t>
            </a:r>
          </a:p>
          <a:p>
            <a:pPr algn="l"/>
            <a:endParaRPr lang="en-US" sz="1200" kern="1200">
              <a:solidFill>
                <a:schemeClr val="tx1"/>
              </a:solidFill>
              <a:latin typeface="+mn-lt"/>
              <a:ea typeface="MS PGothic" panose="020B0600070205080204"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defRPr/>
            </a:pPr>
            <a:r>
              <a:rPr lang="ro" sz="1200" b="0" i="0" u="none" strike="noStrike" baseline="0">
                <a:solidFill>
                  <a:srgbClr val="3D3D5F"/>
                </a:solidFill>
                <a:highlight>
                  <a:srgbClr val="000000">
                    <a:alpha val="0"/>
                  </a:srgbClr>
                </a:highlight>
                <a:latin typeface="Roboto-Light"/>
              </a:rPr>
              <a:t>Majoritatea atacurilor se bazează pe </a:t>
            </a:r>
            <a:r>
              <a:rPr lang="ro" sz="1200" b="0" i="1" u="none" strike="noStrike" baseline="0">
                <a:solidFill>
                  <a:srgbClr val="3D3D5F"/>
                </a:solidFill>
                <a:highlight>
                  <a:srgbClr val="000000">
                    <a:alpha val="0"/>
                  </a:srgbClr>
                </a:highlight>
                <a:latin typeface="Roboto-LightItalic"/>
              </a:rPr>
              <a:t>moduri de operare</a:t>
            </a:r>
            <a:r>
              <a:rPr lang="ro" sz="1200" b="0" i="0" u="none" strike="noStrike" baseline="0">
                <a:solidFill>
                  <a:srgbClr val="3D3D5F"/>
                </a:solidFill>
                <a:highlight>
                  <a:srgbClr val="000000">
                    <a:alpha val="0"/>
                  </a:srgbClr>
                </a:highlight>
                <a:latin typeface="Roboto-Light"/>
              </a:rPr>
              <a:t> existente și beneficiază de pe urma unor vulnerabilități cunoscute. Adesea, atacurile existente se vor răspândi la victimele neexploatate anterior, de exemplu ransomware care să țintească centrele de date sau serverele de backup, iar instrumentele de atac existente vor continua să evolueze, cum ar fi troienii bancari care încorporează în mod obișnuit funcționalitatea de vierme autopropagator</a:t>
            </a:r>
            <a:r>
              <a:rPr lang="ro" sz="1000" b="0" i="0" u="none" strike="noStrike" kern="1200">
                <a:solidFill>
                  <a:srgbClr val="000000"/>
                </a:solidFill>
                <a:highlight>
                  <a:srgbClr val="000000">
                    <a:alpha val="0"/>
                  </a:srgbClr>
                </a:highlight>
                <a:latin typeface="Calibri"/>
                <a:ea typeface="MS PGothic"/>
                <a:cs typeface="ＭＳ Ｐゴシック" charset="0"/>
              </a:rPr>
              <a:t>9</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64</a:t>
            </a:fld>
            <a:endParaRPr lang="en-US" altLang="en-US"/>
          </a:p>
        </p:txBody>
      </p:sp>
    </p:spTree>
    <p:extLst>
      <p:ext uri="{BB962C8B-B14F-4D97-AF65-F5344CB8AC3E}">
        <p14:creationId xmlns:p14="http://schemas.microsoft.com/office/powerpoint/2010/main" val="4994889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Folosirea unui glob de cristal!</a:t>
            </a:r>
          </a:p>
          <a:p>
            <a:pPr algn="l" rtl="0"/>
            <a:r>
              <a:rPr lang="ro" sz="1200" b="0" i="0" u="none" strike="noStrike" kern="1200">
                <a:solidFill>
                  <a:srgbClr val="000000"/>
                </a:solidFill>
                <a:highlight>
                  <a:srgbClr val="000000">
                    <a:alpha val="0"/>
                  </a:srgbClr>
                </a:highlight>
                <a:latin typeface="Calibri"/>
                <a:ea typeface="MS PGothic"/>
                <a:cs typeface="ＭＳ Ｐゴシック" charset="0"/>
              </a:rPr>
              <a:t>Bazat pe IOCTA 2019</a:t>
            </a:r>
          </a:p>
          <a:p>
            <a:pPr algn="l"/>
            <a:endParaRPr lang="en-US" sz="1200" kern="1200">
              <a:solidFill>
                <a:schemeClr val="tx1"/>
              </a:solidFill>
              <a:latin typeface="+mn-lt"/>
              <a:ea typeface="MS PGothic" panose="020B0600070205080204" pitchFamily="34" charset="-128"/>
              <a:cs typeface="ＭＳ Ｐゴシック" charset="0"/>
            </a:endParaRPr>
          </a:p>
          <a:p>
            <a:pPr algn="l" rtl="0"/>
            <a:r>
              <a:rPr lang="ro" sz="1800" b="0" i="0" u="none" strike="noStrike" kern="1200" baseline="0">
                <a:solidFill>
                  <a:srgbClr val="3D3D5F"/>
                </a:solidFill>
                <a:highlight>
                  <a:srgbClr val="000000">
                    <a:alpha val="0"/>
                  </a:srgbClr>
                </a:highlight>
                <a:latin typeface="Roboto-Light"/>
                <a:ea typeface="MS PGothic"/>
              </a:rPr>
              <a:t>Banii fiat sunt mijloace de plată emise de guvern, care nu sunt susținute de o marfă, cum ar fi aurul. Banii fiat oferă băncilor centrale</a:t>
            </a:r>
            <a:r>
              <a:rPr lang="ro" sz="1200" b="0" i="0" u="none" strike="noStrike">
                <a:solidFill>
                  <a:srgbClr val="202124"/>
                </a:solidFill>
                <a:highlight>
                  <a:srgbClr val="000000">
                    <a:alpha val="0"/>
                  </a:srgbClr>
                </a:highlight>
                <a:latin typeface="arial"/>
              </a:rPr>
              <a:t> un control mai mare asupra economiei, deoarece acestea</a:t>
            </a:r>
            <a:r>
              <a:rPr lang="ro" sz="1800" b="0" i="0" u="none" strike="noStrike" kern="1200" baseline="0">
                <a:solidFill>
                  <a:srgbClr val="3D3D5F"/>
                </a:solidFill>
                <a:highlight>
                  <a:srgbClr val="000000">
                    <a:alpha val="0"/>
                  </a:srgbClr>
                </a:highlight>
                <a:latin typeface="Roboto-Light"/>
                <a:ea typeface="MS PGothic"/>
              </a:rPr>
              <a:t> pot controla cât de mulți bani sunt imprimați. Cele mai multe mijloace de plată moderne pe hârtie sunt mijloace de plată fiat</a:t>
            </a:r>
          </a:p>
          <a:p>
            <a:pPr algn="l"/>
            <a:endParaRPr lang="en-US" sz="1800" b="0" i="0" u="none" strike="noStrike" kern="1200" baseline="0">
              <a:solidFill>
                <a:srgbClr val="3D3D5F"/>
              </a:solidFill>
              <a:latin typeface="Roboto-Light"/>
              <a:ea typeface="MS PGothic" panose="020B0600070205080204" pitchFamily="34" charset="-128"/>
              <a:cs typeface="ＭＳ Ｐゴシック" charset="0"/>
            </a:endParaRPr>
          </a:p>
          <a:p>
            <a:pPr algn="l" rtl="0"/>
            <a:r>
              <a:rPr lang="ro" sz="1800" b="0" i="0" u="none" strike="noStrike" baseline="0">
                <a:solidFill>
                  <a:srgbClr val="3D3D5F"/>
                </a:solidFill>
                <a:highlight>
                  <a:srgbClr val="000000">
                    <a:alpha val="0"/>
                  </a:srgbClr>
                </a:highlight>
                <a:latin typeface="Roboto-Light"/>
              </a:rPr>
              <a:t>La începutul anului 2019, Corporația de internet pentru denumiri și numere atribuite (ICANN) a emis un avertisment cu privire la un „risc continuu și semnificativ pentru părțile cheie ale infrastructurii Domain Name System (DNS)”. Avertismentul se referă la atacuri cu potențialul de a vedea datele în tranzit, de a redirecționa traficul sau de a permite</a:t>
            </a:r>
          </a:p>
          <a:p>
            <a:pPr algn="l" rtl="0"/>
            <a:r>
              <a:rPr lang="ro" sz="1800" b="0" i="0" u="none" strike="noStrike" baseline="0">
                <a:solidFill>
                  <a:srgbClr val="3D3D5F"/>
                </a:solidFill>
                <a:highlight>
                  <a:srgbClr val="000000">
                    <a:alpha val="0"/>
                  </a:srgbClr>
                </a:highlight>
                <a:latin typeface="Roboto-Light"/>
              </a:rPr>
              <a:t>atacatorilor să „falsifice” anumite site-uri web. Este posibil fie ca atacurile existente, în curs de desfășurare, asupra infrastructurii DNS să iasă la lumină, fie să apară un nou incident.</a:t>
            </a:r>
            <a:endParaRPr lang="en-GB" sz="1800" b="0" i="0" u="none" strike="noStrike" kern="1200" baseline="0">
              <a:solidFill>
                <a:srgbClr val="3D3D5F"/>
              </a:solidFill>
              <a:latin typeface="Roboto-Ligh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65</a:t>
            </a:fld>
            <a:endParaRPr lang="en-US" altLang="en-US"/>
          </a:p>
        </p:txBody>
      </p:sp>
    </p:spTree>
    <p:extLst>
      <p:ext uri="{BB962C8B-B14F-4D97-AF65-F5344CB8AC3E}">
        <p14:creationId xmlns:p14="http://schemas.microsoft.com/office/powerpoint/2010/main" val="4203399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66</a:t>
            </a:fld>
            <a:endParaRPr lang="en-US" altLang="en-US"/>
          </a:p>
        </p:txBody>
      </p:sp>
    </p:spTree>
    <p:extLst>
      <p:ext uri="{BB962C8B-B14F-4D97-AF65-F5344CB8AC3E}">
        <p14:creationId xmlns:p14="http://schemas.microsoft.com/office/powerpoint/2010/main" val="29463174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Multe dintre cazurile audiate de judecători și tratate de procurori se referă la exploatarea și abuzul sexual asupra copiilor.</a:t>
            </a:r>
          </a:p>
          <a:p>
            <a:endParaRPr lang="en-GB"/>
          </a:p>
          <a:p>
            <a:pPr rtl="0"/>
            <a:r>
              <a:rPr lang="ro" sz="1200" b="0" i="0" u="none" strike="noStrike">
                <a:highlight>
                  <a:srgbClr val="000000">
                    <a:alpha val="0"/>
                  </a:srgbClr>
                </a:highlight>
                <a:latin typeface="Calibri"/>
              </a:rPr>
              <a:t>Această secțiune va analiza ceea ce se întâmplă și tendințele pe care este probabil să le observăm în următorii ani.</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67</a:t>
            </a:fld>
            <a:endParaRPr lang="en-US" altLang="en-US"/>
          </a:p>
        </p:txBody>
      </p:sp>
    </p:spTree>
    <p:extLst>
      <p:ext uri="{BB962C8B-B14F-4D97-AF65-F5344CB8AC3E}">
        <p14:creationId xmlns:p14="http://schemas.microsoft.com/office/powerpoint/2010/main" val="40560671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kern="1200" baseline="0">
              <a:solidFill>
                <a:srgbClr val="3D3D5F"/>
              </a:solidFill>
              <a:latin typeface="Roboto-Ligh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68</a:t>
            </a:fld>
            <a:endParaRPr lang="en-US" altLang="en-US"/>
          </a:p>
        </p:txBody>
      </p:sp>
    </p:spTree>
    <p:extLst>
      <p:ext uri="{BB962C8B-B14F-4D97-AF65-F5344CB8AC3E}">
        <p14:creationId xmlns:p14="http://schemas.microsoft.com/office/powerpoint/2010/main" val="10973160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endParaRPr lang="en-GB" sz="1800" b="0" i="0" u="none" strike="noStrike" kern="1200" baseline="0">
              <a:solidFill>
                <a:srgbClr val="3D3D5F"/>
              </a:solidFill>
              <a:latin typeface="Roboto-Ligh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69</a:t>
            </a:fld>
            <a:endParaRPr lang="en-US" altLang="en-US"/>
          </a:p>
        </p:txBody>
      </p:sp>
    </p:spTree>
    <p:extLst>
      <p:ext uri="{BB962C8B-B14F-4D97-AF65-F5344CB8AC3E}">
        <p14:creationId xmlns:p14="http://schemas.microsoft.com/office/powerpoint/2010/main" val="40057500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800" b="0" i="1" u="none" strike="noStrike" baseline="0">
                <a:solidFill>
                  <a:srgbClr val="FFFFFF"/>
                </a:solidFill>
                <a:highlight>
                  <a:srgbClr val="000000">
                    <a:alpha val="0"/>
                  </a:srgbClr>
                </a:highlight>
                <a:latin typeface="Roboto-LightItalic"/>
              </a:rPr>
              <a:t>Modus operandi</a:t>
            </a:r>
            <a:r>
              <a:rPr lang="ro" sz="1800" b="0" i="0" u="none" strike="noStrike" baseline="0">
                <a:solidFill>
                  <a:srgbClr val="FFFFFF"/>
                </a:solidFill>
                <a:highlight>
                  <a:srgbClr val="000000">
                    <a:alpha val="0"/>
                  </a:srgbClr>
                </a:highlight>
                <a:latin typeface="Roboto-Light"/>
              </a:rPr>
              <a:t> pentru această activitate criminală rămâne în mare măsură neschimbat. Infractorii folosesc în general web-ul deschis, deoarece este pur și simplu mult mai ușor să intri în contact cu copiii decât pe dark web. Ei intră în contact cu potențialele victime printr-o varietate de servicii de social media, creând profiluri false și pretinzând frecvent că sunt de aceeași vârstă. Acest lucru se poate întâmpla pe multe platforme diferite, de la Facebook și Instagram la medii de jocuri online. De asemenea, minorii sunt abordați uneori pe platforme video live. Odată ce încrederea a fost stabilită, comunicarea este mutată rapid în aplicații criptate de mesagerie online, cum ar fi WhatsApp sau Viber. În timp ce materialele explicite sunt partajate inițial în mod voluntar, infractorii folosesc ulterior acest material pentru constrângere și extorcare suplimentară pentru noi CSEM. În unele cazuri, suspecții își vor hărțui victimele, astfel încât să nu depună o plângere împotriva lor.</a:t>
            </a:r>
          </a:p>
          <a:p>
            <a:pPr algn="l"/>
            <a:endParaRPr lang="en-US" sz="1800" b="0" i="0" u="none" strike="noStrike" baseline="0">
              <a:solidFill>
                <a:srgbClr val="FFFFFF"/>
              </a:solidFill>
              <a:latin typeface="Roboto-Light"/>
            </a:endParaRPr>
          </a:p>
          <a:p>
            <a:pPr algn="l" rtl="0"/>
            <a:r>
              <a:rPr lang="ro" sz="1800" b="0" i="0" u="none" strike="noStrike" baseline="0">
                <a:solidFill>
                  <a:srgbClr val="FFFFFF"/>
                </a:solidFill>
                <a:highlight>
                  <a:srgbClr val="000000">
                    <a:alpha val="0"/>
                  </a:srgbClr>
                </a:highlight>
                <a:latin typeface="Roboto-Light"/>
              </a:rPr>
              <a:t>Victimele sunt în mare parte adolescenți tineri, atât fete, cât și băieți. Unii infractori vizează în mod specific profilurile cu mulți prieteni, deoarece ei cred că au astfel o șansă mai mare de a stabili cu succes contactul.</a:t>
            </a:r>
            <a:endParaRPr lang="en-GB" sz="1800" b="0" i="0" u="none" strike="noStrike" kern="1200" baseline="0">
              <a:solidFill>
                <a:srgbClr val="3D3D5F"/>
              </a:solidFill>
              <a:latin typeface="Roboto-Ligh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70</a:t>
            </a:fld>
            <a:endParaRPr lang="en-US" altLang="en-US"/>
          </a:p>
        </p:txBody>
      </p:sp>
    </p:spTree>
    <p:extLst>
      <p:ext uri="{BB962C8B-B14F-4D97-AF65-F5344CB8AC3E}">
        <p14:creationId xmlns:p14="http://schemas.microsoft.com/office/powerpoint/2010/main" val="25845573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800" b="0" i="0" u="none" strike="noStrike" baseline="0">
                <a:solidFill>
                  <a:srgbClr val="C0A98D"/>
                </a:solidFill>
                <a:highlight>
                  <a:srgbClr val="000000">
                    <a:alpha val="0"/>
                  </a:srgbClr>
                </a:highlight>
                <a:latin typeface="Roboto-Medium"/>
              </a:rPr>
              <a:t>În martie 2019, o instanță germană a condamnat patru bărbați la pedepse între 4 și 10 ani de închisoare pentru conducerea platformei online CSE „Elysium” pe Darknet. Ei au înființat, administrat și moderat ceea ce a fost unul dintre cele mai mari forumuri de acest gen, cu peste 11 000 de utilizatori înregistrați din întreaga lume. Unul dintre bărbați a fost, de asemenea, condamnat pentru abuzul sexual asupra a doi copii mici. Niciunul dintre bărbații implicați nu se cunoșteau personal. Forumul a avut o gamă largă de categorii diferite de CSEM, inclusiv violență gravă și copii foarte mici.</a:t>
            </a:r>
          </a:p>
          <a:p>
            <a:pPr algn="l"/>
            <a:endParaRPr lang="en-GB" sz="1800" b="0" i="0" u="none" strike="noStrike" kern="1200" baseline="0">
              <a:solidFill>
                <a:srgbClr val="C0A98D"/>
              </a:solidFill>
              <a:latin typeface="Roboto-Medium"/>
              <a:ea typeface="MS PGothic" panose="020B0600070205080204" pitchFamily="34" charset="-128"/>
              <a:cs typeface="ＭＳ Ｐゴシック" charset="0"/>
            </a:endParaRPr>
          </a:p>
          <a:p>
            <a:pPr algn="l" rtl="0"/>
            <a:r>
              <a:rPr lang="ro" sz="1800" b="0" i="0" u="none" strike="noStrike" baseline="0">
                <a:solidFill>
                  <a:srgbClr val="C0A98D"/>
                </a:solidFill>
                <a:highlight>
                  <a:srgbClr val="000000">
                    <a:alpha val="0"/>
                  </a:srgbClr>
                </a:highlight>
                <a:latin typeface="Roboto-Medium"/>
              </a:rPr>
              <a:t>Un bărbat din Suedia a fost condamnat la 10 ani de închisoare pentru forțarea copiilor din America de Nord și Regatul Unit, toți sub vârsta de 15 ani, să aibă raporturi sexuale în fața unei camere video sau a unei camere web. În ciuda faptului că nu a fost prezent fizic la locul crimei, instanța l-a condamnat totuși ca infractor pe baza conceptului de „viol virtual”. A fost prima dată când un făptaș CSE online a fost condamnat ca abuzator real.</a:t>
            </a:r>
            <a:endParaRPr lang="en-US" sz="1200" b="0" i="0" u="none" strike="noStrike" kern="1200" baseline="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71</a:t>
            </a:fld>
            <a:endParaRPr lang="en-US" altLang="en-US"/>
          </a:p>
        </p:txBody>
      </p:sp>
    </p:spTree>
    <p:extLst>
      <p:ext uri="{BB962C8B-B14F-4D97-AF65-F5344CB8AC3E}">
        <p14:creationId xmlns:p14="http://schemas.microsoft.com/office/powerpoint/2010/main" val="14158546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800" b="0" i="0" u="none" strike="noStrike" baseline="0">
                <a:solidFill>
                  <a:srgbClr val="3D3D5F"/>
                </a:solidFill>
                <a:highlight>
                  <a:srgbClr val="000000">
                    <a:alpha val="0"/>
                  </a:srgbClr>
                </a:highlight>
                <a:latin typeface="Roboto-Light"/>
              </a:rPr>
              <a:t>Se poate face o distincție între SGEM produs voluntar și SGEM produs sub constrângere sau extorcare de către un abuzator sexual al copiilor. În ceea ce privește prima categorie, există un număr tot mai mare de minori care distribuie imagini sau videoclipuri sexuale cu colegii. Copiii se fac vulnerabili pe mai multe niveluri prin acest comportament, inclusiv în contextul solicitării online din partea abuzatorilor sexuali de copii. Mai mult decât atât, în multe cazuri imaginile sau videoclipurile pot fi răspândite mai departe, mai întâi între alți colegi, dar în cele din urmă ajungând în colecțiile abuzatorilor sexuali online. Astfel de cazuri pot determina ulterior minorii să fie supuși constrângerii sexuale și extorcării de către infractorii sexuali online pentru un nou SGEM sau materiale care implică frații sau alți prieteni.</a:t>
            </a:r>
            <a:endParaRPr lang="en-US" sz="1200" b="0" i="0" u="none" strike="noStrike" kern="1200" baseline="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72</a:t>
            </a:fld>
            <a:endParaRPr lang="en-US" altLang="en-US"/>
          </a:p>
        </p:txBody>
      </p:sp>
    </p:spTree>
    <p:extLst>
      <p:ext uri="{BB962C8B-B14F-4D97-AF65-F5344CB8AC3E}">
        <p14:creationId xmlns:p14="http://schemas.microsoft.com/office/powerpoint/2010/main" val="1512504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solidFill>
                  <a:prstClr val="black"/>
                </a:solidFill>
              </a:rPr>
              <a:t>7</a:t>
            </a:fld>
            <a:endParaRPr lang="en-US" altLang="en-US">
              <a:solidFill>
                <a:prstClr val="black"/>
              </a:solidFill>
            </a:endParaRPr>
          </a:p>
        </p:txBody>
      </p:sp>
    </p:spTree>
    <p:extLst>
      <p:ext uri="{BB962C8B-B14F-4D97-AF65-F5344CB8AC3E}">
        <p14:creationId xmlns:p14="http://schemas.microsoft.com/office/powerpoint/2010/main" val="6955420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800" b="0" i="0" u="none" strike="noStrike" baseline="0">
                <a:solidFill>
                  <a:srgbClr val="F36F78"/>
                </a:solidFill>
                <a:highlight>
                  <a:srgbClr val="000000">
                    <a:alpha val="0"/>
                  </a:srgbClr>
                </a:highlight>
                <a:latin typeface="Roboto-Regular"/>
              </a:rPr>
              <a:t>Deși constrângerea sexuală și extorcarea minorilor se întâmplă și pentru câștig financiar, în majoritatea cazurilor scopul este obținerea de noi CSEM. Infractorii folosesc în cea mai mare parte imagini sau videoclipuri explicite existente ale unei victime și amenință să le distribuie în rețeaua victimei sau pe rețelele sociale dacă nu primesc mai multe materiale. Aceste imagini sau videoclipuri existente pot proveni din două surse: fie prin solicitarea online a minorilor pentru CSEM, fie pentru că au găsit SGEM și au reușit să identifice și să contacteze victima. </a:t>
            </a:r>
          </a:p>
          <a:p>
            <a:pPr algn="l"/>
            <a:endParaRPr lang="en-US" sz="1800" b="0" i="0" u="none" strike="noStrike" baseline="0">
              <a:solidFill>
                <a:srgbClr val="F36F78"/>
              </a:solidFill>
              <a:latin typeface="Roboto-Regular"/>
            </a:endParaRPr>
          </a:p>
          <a:p>
            <a:pPr algn="l" rtl="0"/>
            <a:r>
              <a:rPr lang="ro" sz="1800" b="0" i="0" u="none" strike="noStrike" baseline="0">
                <a:solidFill>
                  <a:srgbClr val="F36F78"/>
                </a:solidFill>
                <a:highlight>
                  <a:srgbClr val="000000">
                    <a:alpha val="0"/>
                  </a:srgbClr>
                </a:highlight>
                <a:latin typeface="Roboto-Regular"/>
              </a:rPr>
              <a:t>Unii infractori vor trimite imagini și mesaje explicite unui minor. Chiar dacă nu primesc imagini explicite, folosesc capturi de ecran ale</a:t>
            </a:r>
          </a:p>
          <a:p>
            <a:pPr algn="l" rtl="0"/>
            <a:r>
              <a:rPr lang="ro" sz="1800" b="0" i="0" u="none" strike="noStrike" baseline="0">
                <a:solidFill>
                  <a:srgbClr val="F36F78"/>
                </a:solidFill>
                <a:highlight>
                  <a:srgbClr val="000000">
                    <a:alpha val="0"/>
                  </a:srgbClr>
                </a:highlight>
                <a:latin typeface="Roboto-Regular"/>
              </a:rPr>
              <a:t>conversațiilor în scopuri de constrângere. După cum s-a menționat mai sus, o astfel de constrângere poate implica producerea de materiale de la sau cu alți copii în interiorul sau în afara propriilor familii. Impactul este semnificativ, deoarece „sextorcarea” poate duce la traume semnificative pentru victimă sau, în unele cazuri, chiar la sinucidere. Astfel, este crucială educarea copiilor cu privire la riscurile „sextorcării”, precum și la necesitatea de a căuta ajutor când sunt victimizați.</a:t>
            </a:r>
          </a:p>
          <a:p>
            <a:pPr algn="l"/>
            <a:endParaRPr lang="en-GB" sz="1800" b="0" i="0" u="none" strike="noStrike" kern="1200" baseline="0">
              <a:solidFill>
                <a:srgbClr val="F36F78"/>
              </a:solidFill>
              <a:latin typeface="Roboto-Regular"/>
              <a:ea typeface="MS PGothic" panose="020B0600070205080204" pitchFamily="34" charset="-128"/>
              <a:cs typeface="ＭＳ Ｐゴシック" charset="0"/>
            </a:endParaRPr>
          </a:p>
          <a:p>
            <a:pPr algn="l" rtl="0"/>
            <a:r>
              <a:rPr lang="ro" sz="1800" b="0" i="0" u="none" strike="noStrike" baseline="0">
                <a:solidFill>
                  <a:srgbClr val="F36F78"/>
                </a:solidFill>
                <a:highlight>
                  <a:srgbClr val="000000">
                    <a:alpha val="0"/>
                  </a:srgbClr>
                </a:highlight>
                <a:latin typeface="Roboto-Regular"/>
              </a:rPr>
              <a:t>Cu toate acestea, într-un număr mic de cazuri, infractorii par să caute un câștig financiar din CSE online. O metodă este găzduirea de reclame legitime „pay-per-click” pe site-urile web care găzduiesc CSEM. Mai ales atunci când CSEM este deghizat, acest lucru crește rata de clic a platformei și profiturile potențiale pe clic</a:t>
            </a:r>
          </a:p>
          <a:p>
            <a:pPr algn="l"/>
            <a:endParaRPr lang="en-US" sz="1800" b="0" i="0" u="none" strike="noStrike" kern="1200" baseline="0">
              <a:solidFill>
                <a:srgbClr val="F36F78"/>
              </a:solidFill>
              <a:latin typeface="Roboto-Regular"/>
              <a:ea typeface="MS PGothic" panose="020B0600070205080204" pitchFamily="34" charset="-128"/>
              <a:cs typeface="ＭＳ Ｐゴシック" charset="0"/>
            </a:endParaRPr>
          </a:p>
          <a:p>
            <a:pPr algn="l" rtl="0"/>
            <a:r>
              <a:rPr lang="ro" sz="1800" b="0" i="0" u="none" strike="noStrike" baseline="0">
                <a:solidFill>
                  <a:srgbClr val="F36F78"/>
                </a:solidFill>
                <a:highlight>
                  <a:srgbClr val="000000">
                    <a:alpha val="0"/>
                  </a:srgbClr>
                </a:highlight>
                <a:latin typeface="Roboto-Regular"/>
              </a:rPr>
              <a:t>Din cauza creșterii vitezei internetului în multe țări terțe, infractorii pot urmări live stream-uri ale CSE care au loc în cealaltă parte a lumii. În multe cazuri, autorii plătesc pentru vizionarea acestui tip de CSE. Filipine rămâne țara cea mai proeminentă în ce privește localizarea victimelor,</a:t>
            </a:r>
          </a:p>
          <a:p>
            <a:pPr algn="l" rtl="0"/>
            <a:r>
              <a:rPr lang="ro" sz="1800" b="0" i="0" u="none" strike="noStrike" baseline="0">
                <a:solidFill>
                  <a:srgbClr val="F36F78"/>
                </a:solidFill>
                <a:highlight>
                  <a:srgbClr val="000000">
                    <a:alpha val="0"/>
                  </a:srgbClr>
                </a:highlight>
                <a:latin typeface="Roboto-Regular"/>
              </a:rPr>
              <a:t>deşi există indicii că acest lucru are loc într-un număr mai mare de țări. Contactul este stabilit într-o varietate de moduri. În unele cazuri, primul</a:t>
            </a:r>
          </a:p>
          <a:p>
            <a:pPr algn="l" rtl="0"/>
            <a:r>
              <a:rPr lang="ro" sz="1800" b="0" i="0" u="none" strike="noStrike" baseline="0">
                <a:solidFill>
                  <a:srgbClr val="F36F78"/>
                </a:solidFill>
                <a:highlight>
                  <a:srgbClr val="000000">
                    <a:alpha val="0"/>
                  </a:srgbClr>
                </a:highlight>
                <a:latin typeface="Roboto-Regular"/>
              </a:rPr>
              <a:t>contact are loc pe site-uri porno comerciale pentru adulți, după care conversațiile au loc pe platforme de mesagerie criptate. În cele mai multe cazuri,</a:t>
            </a:r>
          </a:p>
          <a:p>
            <a:pPr algn="l" rtl="0"/>
            <a:r>
              <a:rPr lang="ro" sz="1800" b="0" i="0" u="none" strike="noStrike" baseline="0">
                <a:solidFill>
                  <a:srgbClr val="F36F78"/>
                </a:solidFill>
                <a:highlight>
                  <a:srgbClr val="000000">
                    <a:alpha val="0"/>
                  </a:srgbClr>
                </a:highlight>
                <a:latin typeface="Roboto-Regular"/>
              </a:rPr>
              <a:t>CSE este transmis în live stream pe platforme online, cu posibilitatea de videoconferință. Deseori, autorii au șansa de a orchestra și regiza abuzul în timp real. Infractorii plătesc în general prin metode de plată online, criptomonedele sunt încă rar folosite. Unii dintre infractori călătoresc și în țări terțe pentru a comite abuzuri reale</a:t>
            </a:r>
            <a:endParaRPr lang="en-US" sz="1800" b="0" i="0" u="none" strike="noStrike" kern="1200" baseline="0">
              <a:solidFill>
                <a:srgbClr val="F36F78"/>
              </a:solidFill>
              <a:latin typeface="Roboto-Regular"/>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73</a:t>
            </a:fld>
            <a:endParaRPr lang="en-US" altLang="en-US"/>
          </a:p>
        </p:txBody>
      </p:sp>
    </p:spTree>
    <p:extLst>
      <p:ext uri="{BB962C8B-B14F-4D97-AF65-F5344CB8AC3E}">
        <p14:creationId xmlns:p14="http://schemas.microsoft.com/office/powerpoint/2010/main" val="31915219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800" b="0" i="0" u="none" strike="noStrike" baseline="0">
                <a:solidFill>
                  <a:srgbClr val="F36F78"/>
                </a:solidFill>
                <a:highlight>
                  <a:srgbClr val="000000">
                    <a:alpha val="0"/>
                  </a:srgbClr>
                </a:highlight>
                <a:latin typeface="Roboto-Regular"/>
              </a:rPr>
              <a:t>Deși constrângerea sexuală și extorcarea minorilor se întâmplă și pentru câștig financiar, în majoritatea cazurilor scopul este obținerea de noi CSEM. Infractorii folosesc în cea mai mare parte imagini sau videoclipuri explicite existente ale unei victime și amenință să le distribuie în rețeaua victimei sau pe rețelele sociale dacă nu primesc mai multe materiale. Aceste imagini sau videoclipuri existente pot proveni din două surse: fie prin solicitarea online a minorilor pentru CSEM, fie pentru că au găsit SGEM și au reușit să identifice și să contacteze victima. </a:t>
            </a:r>
          </a:p>
          <a:p>
            <a:pPr algn="l"/>
            <a:endParaRPr lang="en-US" sz="1800" b="0" i="0" u="none" strike="noStrike" baseline="0">
              <a:solidFill>
                <a:srgbClr val="F36F78"/>
              </a:solidFill>
              <a:latin typeface="Roboto-Regular"/>
            </a:endParaRPr>
          </a:p>
          <a:p>
            <a:pPr algn="l" rtl="0"/>
            <a:r>
              <a:rPr lang="ro" sz="1800" b="0" i="0" u="none" strike="noStrike" baseline="0">
                <a:solidFill>
                  <a:srgbClr val="F36F78"/>
                </a:solidFill>
                <a:highlight>
                  <a:srgbClr val="000000">
                    <a:alpha val="0"/>
                  </a:srgbClr>
                </a:highlight>
                <a:latin typeface="Roboto-Regular"/>
              </a:rPr>
              <a:t>Unii infractori vor trimite imagini și mesaje explicite unui minor. Chiar dacă nu primesc imagini explicite, folosesc capturi de ecran ale conversațiilor în scopuri de constrângere. După cum s-a menționat mai sus, o astfel de constrângere poate implica producerea de materiale de la sau cu alți copii în interiorul sau în afara propriilor familii. Impactul este semnificativ, deoarece „sextorcarea” poate duce la traume semnificative pentru victimă sau, în unele cazuri, chiar la sinucidere. Astfel, este crucială educarea copiilor cu privire la riscurile „sextorcării”, precum și la necesitatea de a căuta ajutor când sunt victimizați.</a:t>
            </a:r>
          </a:p>
          <a:p>
            <a:pPr algn="l"/>
            <a:endParaRPr lang="en-GB" sz="1800" b="0" i="0" u="none" strike="noStrike" kern="1200" baseline="0">
              <a:solidFill>
                <a:srgbClr val="F36F78"/>
              </a:solidFill>
              <a:latin typeface="Roboto-Regular"/>
              <a:ea typeface="MS PGothic" panose="020B0600070205080204" pitchFamily="34" charset="-128"/>
              <a:cs typeface="ＭＳ Ｐゴシック" charset="0"/>
            </a:endParaRPr>
          </a:p>
          <a:p>
            <a:pPr algn="l" rtl="0"/>
            <a:r>
              <a:rPr lang="ro" sz="1800" b="0" i="0" u="none" strike="noStrike" baseline="0">
                <a:solidFill>
                  <a:srgbClr val="F36F78"/>
                </a:solidFill>
                <a:highlight>
                  <a:srgbClr val="000000">
                    <a:alpha val="0"/>
                  </a:srgbClr>
                </a:highlight>
                <a:latin typeface="Roboto-Regular"/>
              </a:rPr>
              <a:t>Cu toate acestea, într-un număr mic de cazuri, infractorii par să caute un câștig financiar din CSE online. O metodă este găzduirea de reclame legitime „pay-per-click” pe site-urile web care găzduiesc CSEM. Mai ales atunci când CSEM este deghizat, acest lucru crește rata de clic a platformei și profiturile potențiale pe clic.</a:t>
            </a:r>
          </a:p>
          <a:p>
            <a:pPr algn="l"/>
            <a:endParaRPr lang="en-US" sz="1800" b="0" i="0" u="none" strike="noStrike" kern="1200" baseline="0">
              <a:solidFill>
                <a:srgbClr val="F36F78"/>
              </a:solidFill>
              <a:latin typeface="Roboto-Regular"/>
              <a:ea typeface="MS PGothic" panose="020B0600070205080204" pitchFamily="34" charset="-128"/>
              <a:cs typeface="ＭＳ Ｐゴシック" charset="0"/>
            </a:endParaRPr>
          </a:p>
          <a:p>
            <a:pPr algn="l" rtl="0"/>
            <a:r>
              <a:rPr lang="ro" sz="1800" b="0" i="0" u="none" strike="noStrike" baseline="0">
                <a:solidFill>
                  <a:srgbClr val="F36F78"/>
                </a:solidFill>
                <a:highlight>
                  <a:srgbClr val="000000">
                    <a:alpha val="0"/>
                  </a:srgbClr>
                </a:highlight>
                <a:latin typeface="Roboto-Regular"/>
              </a:rPr>
              <a:t>Din cauza creșterii vitezei internetului în multe țări terțe, infractorii pot urmări live stream-uri ale CSE care au loc în cealaltă parte a lumii. În multe cazuri, autorii plătesc pentru vizionarea acestui tip de CSE. Filipine rămâne țara cea mai proeminentă în ceea ce privește localizarea victimelor, deși există indicii că acest lucru are loc într-un număr mai mare de țări. Contactul este stabilit într-o varietate de moduri. În unele cazuri, primul contact are loc pe site-uri porno comerciale pentru adulți, după care conversațiile au loc pe platforme de mesagerie criptate. În cele mai multe cazuri, CSE este transmis în live stream pe platforme online, cu posibilitatea de videoconferință. Deseori, autorii au șansa de a orchestra și regiza abuzul în timp real. Infractorii plătesc în general prin metode de plată online, criptomonedele sunt încă rar folosite. Unii dintre infractori călătoresc și în țări terțe pentru a comite abuzuri reale</a:t>
            </a:r>
            <a:endParaRPr lang="en-US" sz="1800" b="0" i="0" u="none" strike="noStrike" kern="1200" baseline="0">
              <a:solidFill>
                <a:srgbClr val="F36F78"/>
              </a:solidFill>
              <a:latin typeface="Roboto-Regular"/>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74</a:t>
            </a:fld>
            <a:endParaRPr lang="en-US" altLang="en-US"/>
          </a:p>
        </p:txBody>
      </p:sp>
    </p:spTree>
    <p:extLst>
      <p:ext uri="{BB962C8B-B14F-4D97-AF65-F5344CB8AC3E}">
        <p14:creationId xmlns:p14="http://schemas.microsoft.com/office/powerpoint/2010/main" val="36993470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Folosirea unui glob de cristal!</a:t>
            </a:r>
          </a:p>
          <a:p>
            <a:pPr algn="l" rtl="0"/>
            <a:r>
              <a:rPr lang="ro" sz="1200" b="0" i="0" u="none" strike="noStrike" kern="1200">
                <a:solidFill>
                  <a:srgbClr val="000000"/>
                </a:solidFill>
                <a:highlight>
                  <a:srgbClr val="000000">
                    <a:alpha val="0"/>
                  </a:srgbClr>
                </a:highlight>
                <a:latin typeface="Calibri"/>
                <a:ea typeface="MS PGothic"/>
                <a:cs typeface="ＭＳ Ｐゴシック" charset="0"/>
              </a:rPr>
              <a:t>Bazat pe IOCTA 2019</a:t>
            </a:r>
          </a:p>
          <a:p>
            <a:pPr algn="l"/>
            <a:endParaRPr lang="en-US" sz="1200" kern="1200">
              <a:solidFill>
                <a:schemeClr val="tx1"/>
              </a:solidFill>
              <a:latin typeface="+mn-lt"/>
              <a:ea typeface="MS PGothic" panose="020B0600070205080204" pitchFamily="34" charset="-128"/>
              <a:cs typeface="ＭＳ Ｐゴシック" charset="0"/>
            </a:endParaRPr>
          </a:p>
          <a:p>
            <a:pPr algn="l" rtl="0"/>
            <a:r>
              <a:rPr lang="ro" sz="1800" b="0" i="0" u="none" strike="noStrike" baseline="0">
                <a:solidFill>
                  <a:srgbClr val="F4F4F4"/>
                </a:solidFill>
                <a:highlight>
                  <a:srgbClr val="000000">
                    <a:alpha val="0"/>
                  </a:srgbClr>
                </a:highlight>
                <a:latin typeface="Roboto-Light"/>
              </a:rPr>
              <a:t>O evoluție care ar putea fi îngrijorătoare pentru CSE online este îmbunătățirea continuă a așa-numitelor deepfake-uri. Tehnologia Deepfake este o tehnică bazată pe AI care plasează imagini sau videoclipuri peste un alt videoclip. Aceasta a fost deja folosită pentru a plasa fețe de celebrități pe videoclipuri</a:t>
            </a:r>
          </a:p>
          <a:p>
            <a:pPr algn="l" rtl="0"/>
            <a:r>
              <a:rPr lang="ro" sz="1800" b="0" i="0" u="none" strike="noStrike" baseline="0">
                <a:solidFill>
                  <a:srgbClr val="F4F4F4"/>
                </a:solidFill>
                <a:highlight>
                  <a:srgbClr val="000000">
                    <a:alpha val="0"/>
                  </a:srgbClr>
                </a:highlight>
                <a:latin typeface="Roboto-Light"/>
              </a:rPr>
              <a:t>pornografice existente. Deși tehnologia este încă relativ nouă, se îmbunătățește rapid și devine mai accesibilă și mai ușor de utilizat. Poate fi doar o chestiune de timp până când apar primele deepfake-uri care prezintă CSE online, ducând la generarea de noi CSEM-uri „personalizate”. Acest lucru poate avea și implicații serioase pentru forțele de ordine, deoarece ar putea ridica întrebări cu privire la autenticitatea probelor și ar complica investigațiile.</a:t>
            </a:r>
          </a:p>
          <a:p>
            <a:pPr algn="l"/>
            <a:endParaRPr lang="en-GB" sz="1800" b="0" i="0" u="none" strike="noStrike" kern="1200" baseline="0">
              <a:solidFill>
                <a:srgbClr val="F4F4F4"/>
              </a:solidFill>
              <a:latin typeface="Roboto-Light"/>
              <a:ea typeface="MS PGothic" panose="020B0600070205080204" pitchFamily="34" charset="-128"/>
              <a:cs typeface="ＭＳ Ｐゴシック" charset="0"/>
            </a:endParaRPr>
          </a:p>
          <a:p>
            <a:pPr algn="l" rtl="0"/>
            <a:r>
              <a:rPr lang="ro" sz="1200" b="0" i="0" u="none" strike="noStrike">
                <a:solidFill>
                  <a:srgbClr val="000000"/>
                </a:solidFill>
                <a:highlight>
                  <a:srgbClr val="000000">
                    <a:alpha val="0"/>
                  </a:srgbClr>
                </a:highlight>
                <a:latin typeface="Lyon"/>
              </a:rPr>
              <a:t>Dar pericolul este că „tehnologia poate fi folosită pentru a face oamenii să creadă că ceva este real atunci când nu este”, a declarat Peter Singer, strateg de securitate cibernetică și defensivă și membru senior al grupului de discuții New America</a:t>
            </a:r>
            <a:endParaRPr lang="en-US"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75</a:t>
            </a:fld>
            <a:endParaRPr lang="en-US" altLang="en-US"/>
          </a:p>
        </p:txBody>
      </p:sp>
    </p:spTree>
    <p:extLst>
      <p:ext uri="{BB962C8B-B14F-4D97-AF65-F5344CB8AC3E}">
        <p14:creationId xmlns:p14="http://schemas.microsoft.com/office/powerpoint/2010/main" val="161956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76</a:t>
            </a:fld>
            <a:endParaRPr lang="en-US" altLang="en-US"/>
          </a:p>
        </p:txBody>
      </p:sp>
    </p:spTree>
    <p:extLst>
      <p:ext uri="{BB962C8B-B14F-4D97-AF65-F5344CB8AC3E}">
        <p14:creationId xmlns:p14="http://schemas.microsoft.com/office/powerpoint/2010/main" val="33399773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800" b="0" i="0" u="none" strike="noStrike" baseline="0">
                <a:solidFill>
                  <a:srgbClr val="3D3D5F"/>
                </a:solidFill>
                <a:highlight>
                  <a:srgbClr val="000000">
                    <a:alpha val="0"/>
                  </a:srgbClr>
                </a:highlight>
                <a:latin typeface="Roboto-Light"/>
              </a:rPr>
              <a:t>Statele membre menționează de mai multe ori achiziționarea de dispozitive electronice (de mare valoare), cum ar fi telefoane mobile, laptopuri și tablete. Un alt stat membru constată în mod specific că </a:t>
            </a:r>
            <a:r>
              <a:rPr lang="ro" sz="1800" b="0" i="1" u="none" strike="noStrike" baseline="0">
                <a:solidFill>
                  <a:srgbClr val="3D3D5F"/>
                </a:solidFill>
                <a:highlight>
                  <a:srgbClr val="000000">
                    <a:alpha val="0"/>
                  </a:srgbClr>
                </a:highlight>
                <a:latin typeface="Roboto-LightItalic"/>
              </a:rPr>
              <a:t>modurile de operare</a:t>
            </a:r>
            <a:r>
              <a:rPr lang="ro" sz="1800" b="0" i="0" u="none" strike="noStrike" baseline="0">
                <a:solidFill>
                  <a:srgbClr val="3D3D5F"/>
                </a:solidFill>
                <a:highlight>
                  <a:srgbClr val="000000">
                    <a:alpha val="0"/>
                  </a:srgbClr>
                </a:highlight>
                <a:latin typeface="Roboto-Light"/>
              </a:rPr>
              <a:t> în acest domeniu al criminalității informatice nu au cunoscut nicio inovație majoră în ultimul an. Cum</a:t>
            </a:r>
          </a:p>
          <a:p>
            <a:pPr algn="l" rtl="0"/>
            <a:r>
              <a:rPr lang="ro" sz="1800" b="0" i="0" u="none" strike="noStrike" baseline="0">
                <a:solidFill>
                  <a:srgbClr val="3D3D5F"/>
                </a:solidFill>
                <a:highlight>
                  <a:srgbClr val="000000">
                    <a:alpha val="0"/>
                  </a:srgbClr>
                </a:highlight>
                <a:latin typeface="Roboto-Light"/>
              </a:rPr>
              <a:t>nu a existat nicio schimbare majoră în 2018, potrivit contribuțiilor din sectorul privat, CNP se mută din ce în ce mai mult în alte sectoare, cum ar fi turismul (hoteluri, închirieri auto etc.), serviciile poștale, cardurile cadou etc. Mai puține cazuri au fost raportate forțelor de ordine, deoarece nu există încă același nivel de conștientizare ca, de exemplu, în comerțul electronic</a:t>
            </a:r>
          </a:p>
          <a:p>
            <a:pPr algn="l"/>
            <a:endParaRPr lang="en-GB" sz="1800" b="0" i="0" u="none" strike="noStrike" kern="1200" baseline="0">
              <a:solidFill>
                <a:srgbClr val="3D3D5F"/>
              </a:solidFill>
              <a:latin typeface="Roboto-Light"/>
              <a:ea typeface="MS PGothic" panose="020B0600070205080204" pitchFamily="34" charset="-128"/>
              <a:cs typeface="ＭＳ Ｐゴシック" charset="0"/>
            </a:endParaRPr>
          </a:p>
          <a:p>
            <a:pPr algn="l" rtl="0"/>
            <a:r>
              <a:rPr lang="ro" sz="1800" b="0" i="0" u="none" strike="noStrike" kern="1200" baseline="0">
                <a:solidFill>
                  <a:srgbClr val="3D3D5F"/>
                </a:solidFill>
                <a:highlight>
                  <a:srgbClr val="000000">
                    <a:alpha val="0"/>
                  </a:srgbClr>
                </a:highlight>
                <a:latin typeface="Roboto-Light"/>
                <a:ea typeface="MS PGothic"/>
                <a:cs typeface="ＭＳ Ｐゴシック" charset="0"/>
              </a:rPr>
              <a:t>Compromiterea datelor - </a:t>
            </a:r>
            <a:r>
              <a:rPr lang="ro" sz="1800" b="0" i="0" u="none" strike="noStrike" baseline="0">
                <a:solidFill>
                  <a:srgbClr val="3D3D5F"/>
                </a:solidFill>
                <a:highlight>
                  <a:srgbClr val="000000">
                    <a:alpha val="0"/>
                  </a:srgbClr>
                </a:highlight>
                <a:latin typeface="Roboto-Light"/>
              </a:rPr>
              <a:t>Infractorii sunt capabili să exploateze vulnerabilităţile care apar atunci când proprietarii de site-uri web își configurează greșit Amazon Web</a:t>
            </a:r>
          </a:p>
          <a:p>
            <a:pPr algn="l" rtl="0"/>
            <a:r>
              <a:rPr lang="ro" sz="1800" b="0" i="0" u="none" strike="noStrike" baseline="0">
                <a:solidFill>
                  <a:srgbClr val="3D3D5F"/>
                </a:solidFill>
                <a:highlight>
                  <a:srgbClr val="000000">
                    <a:alpha val="0"/>
                  </a:srgbClr>
                </a:highlight>
                <a:latin typeface="Roboto-Light"/>
              </a:rPr>
              <a:t>Serverele de stocare S3 pentru servere (AWS)</a:t>
            </a:r>
          </a:p>
          <a:p>
            <a:pPr algn="l"/>
            <a:endParaRPr lang="en-GB" sz="1800" b="0" i="0" u="none" strike="noStrike" kern="1200" baseline="0">
              <a:solidFill>
                <a:srgbClr val="3D3D5F"/>
              </a:solidFill>
              <a:latin typeface="Roboto-Light"/>
              <a:ea typeface="MS PGothic" panose="020B0600070205080204" pitchFamily="34" charset="-128"/>
              <a:cs typeface="ＭＳ Ｐゴシック" charset="0"/>
            </a:endParaRPr>
          </a:p>
          <a:p>
            <a:pPr algn="l" rtl="0"/>
            <a:r>
              <a:rPr lang="ro" sz="1800" b="0" i="0" u="none" strike="noStrike" baseline="0">
                <a:solidFill>
                  <a:srgbClr val="3D3D5F"/>
                </a:solidFill>
                <a:highlight>
                  <a:srgbClr val="000000">
                    <a:alpha val="0"/>
                  </a:srgbClr>
                </a:highlight>
                <a:latin typeface="Roboto-Light"/>
              </a:rPr>
              <a:t>În timp ce discutăm adesea despre frauda CNP doar din punct de vedere financiar, această infracțiune facilitează şi alte tipuri de activități ilegale. Printre exemple se numără facilitarea imigrației ilegale și, în special, a traficului de ființe umane (TFU). Infractorii fac acest lucru prin achiziționarea de bilete de avion, rezervări de hoteluri, închirieri etc. cu carduri de credit compromise. Ei fac acest lucru prin fraudă CNP în combinație cu documente de identificare falsificate.</a:t>
            </a:r>
            <a:endParaRPr lang="en-US" sz="1200" b="0" i="0" u="none" strike="noStrike" kern="1200" baseline="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77</a:t>
            </a:fld>
            <a:endParaRPr lang="en-US" altLang="en-US"/>
          </a:p>
        </p:txBody>
      </p:sp>
    </p:spTree>
    <p:extLst>
      <p:ext uri="{BB962C8B-B14F-4D97-AF65-F5344CB8AC3E}">
        <p14:creationId xmlns:p14="http://schemas.microsoft.com/office/powerpoint/2010/main" val="39489616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800" b="0" i="0" u="none" strike="noStrike" baseline="0">
                <a:solidFill>
                  <a:srgbClr val="3D3D5F"/>
                </a:solidFill>
                <a:highlight>
                  <a:srgbClr val="000000">
                    <a:alpha val="0"/>
                  </a:srgbClr>
                </a:highlight>
                <a:latin typeface="Roboto-Light"/>
              </a:rPr>
              <a:t>Statele membre menționează de mai multe ori achiziționarea de dispozitive electronice (de mare valoare), cum ar fi telefoane mobile, laptopuri și tablete. Un alt stat membru constată în mod specific că </a:t>
            </a:r>
            <a:r>
              <a:rPr lang="ro" sz="1800" b="0" i="1" u="none" strike="noStrike" baseline="0">
                <a:solidFill>
                  <a:srgbClr val="3D3D5F"/>
                </a:solidFill>
                <a:highlight>
                  <a:srgbClr val="000000">
                    <a:alpha val="0"/>
                  </a:srgbClr>
                </a:highlight>
                <a:latin typeface="Roboto-LightItalic"/>
              </a:rPr>
              <a:t>modurile de operare</a:t>
            </a:r>
            <a:r>
              <a:rPr lang="ro" sz="1800" b="0" i="0" u="none" strike="noStrike" baseline="0">
                <a:solidFill>
                  <a:srgbClr val="3D3D5F"/>
                </a:solidFill>
                <a:highlight>
                  <a:srgbClr val="000000">
                    <a:alpha val="0"/>
                  </a:srgbClr>
                </a:highlight>
                <a:latin typeface="Roboto-Light"/>
              </a:rPr>
              <a:t> în acest domeniu al criminalității informatice nu au cunoscut nicio inovație majoră în ultimul an. Cum</a:t>
            </a:r>
          </a:p>
          <a:p>
            <a:pPr algn="l" rtl="0"/>
            <a:r>
              <a:rPr lang="ro" sz="1800" b="0" i="0" u="none" strike="noStrike" baseline="0">
                <a:solidFill>
                  <a:srgbClr val="3D3D5F"/>
                </a:solidFill>
                <a:highlight>
                  <a:srgbClr val="000000">
                    <a:alpha val="0"/>
                  </a:srgbClr>
                </a:highlight>
                <a:latin typeface="Roboto-Light"/>
              </a:rPr>
              <a:t>nu a existat nicio schimbare majoră în 2018, potrivit contribuțiilor din sectorul privat, CNP se mută din ce în ce mai mult în alte sectoare, cum ar fi turismul (hoteluri, închirieri auto etc.), serviciile poștale, cardurile cadou etc. Mai puține cazuri au fost raportate forțelor de ordine, deoarece nu există încă același nivel de conștientizare ca, de exemplu, în comerțul electronic</a:t>
            </a:r>
          </a:p>
          <a:p>
            <a:pPr algn="l"/>
            <a:endParaRPr lang="en-GB" sz="1800" b="0" i="0" u="none" strike="noStrike" kern="1200" baseline="0">
              <a:solidFill>
                <a:srgbClr val="3D3D5F"/>
              </a:solidFill>
              <a:latin typeface="Roboto-Light"/>
              <a:ea typeface="MS PGothic" panose="020B0600070205080204" pitchFamily="34" charset="-128"/>
              <a:cs typeface="ＭＳ Ｐゴシック" charset="0"/>
            </a:endParaRPr>
          </a:p>
          <a:p>
            <a:pPr algn="l" rtl="0"/>
            <a:r>
              <a:rPr lang="ro" sz="1800" b="0" i="0" u="none" strike="noStrike" kern="1200" baseline="0">
                <a:solidFill>
                  <a:srgbClr val="3D3D5F"/>
                </a:solidFill>
                <a:highlight>
                  <a:srgbClr val="000000">
                    <a:alpha val="0"/>
                  </a:srgbClr>
                </a:highlight>
                <a:latin typeface="Roboto-Light"/>
                <a:ea typeface="MS PGothic"/>
                <a:cs typeface="ＭＳ Ｐゴシック" charset="0"/>
              </a:rPr>
              <a:t>Compromiterea datelor - </a:t>
            </a:r>
            <a:r>
              <a:rPr lang="ro" sz="1800" b="0" i="0" u="none" strike="noStrike" baseline="0">
                <a:solidFill>
                  <a:srgbClr val="3D3D5F"/>
                </a:solidFill>
                <a:highlight>
                  <a:srgbClr val="000000">
                    <a:alpha val="0"/>
                  </a:srgbClr>
                </a:highlight>
                <a:latin typeface="Roboto-Light"/>
              </a:rPr>
              <a:t>Infractorii sunt capabili să exploateze vulnerabilităţile care apar atunci când proprietarii de site-uri web își configurează greșit Amazon Web</a:t>
            </a:r>
          </a:p>
          <a:p>
            <a:pPr algn="l" rtl="0"/>
            <a:r>
              <a:rPr lang="ro" sz="1800" b="0" i="0" u="none" strike="noStrike" baseline="0">
                <a:solidFill>
                  <a:srgbClr val="3D3D5F"/>
                </a:solidFill>
                <a:highlight>
                  <a:srgbClr val="000000">
                    <a:alpha val="0"/>
                  </a:srgbClr>
                </a:highlight>
                <a:latin typeface="Roboto-Light"/>
              </a:rPr>
              <a:t>Serverele de stocare S3 pentru servere (AWS)</a:t>
            </a:r>
          </a:p>
          <a:p>
            <a:pPr algn="l"/>
            <a:endParaRPr lang="en-GB" sz="1800" b="0" i="0" u="none" strike="noStrike" kern="1200" baseline="0">
              <a:solidFill>
                <a:srgbClr val="3D3D5F"/>
              </a:solidFill>
              <a:latin typeface="Roboto-Light"/>
              <a:ea typeface="MS PGothic" panose="020B0600070205080204" pitchFamily="34" charset="-128"/>
              <a:cs typeface="ＭＳ Ｐゴシック" charset="0"/>
            </a:endParaRPr>
          </a:p>
          <a:p>
            <a:pPr algn="l" rtl="0"/>
            <a:r>
              <a:rPr lang="ro" sz="1800" b="0" i="0" u="none" strike="noStrike" baseline="0">
                <a:solidFill>
                  <a:srgbClr val="3D3D5F"/>
                </a:solidFill>
                <a:highlight>
                  <a:srgbClr val="000000">
                    <a:alpha val="0"/>
                  </a:srgbClr>
                </a:highlight>
                <a:latin typeface="Roboto-Light"/>
              </a:rPr>
              <a:t>În timp ce discutăm adesea despre frauda CNP doar din punct de vedere financiar, această infracțiune facilitează şi alte tipuri de activități ilegale. Printre exemple se numără facilitarea imigrației ilegale și, în special, a traficului de ființe umane (TFU). Infractorii fac acest lucru prin achiziționarea de bilete de avion, rezervări de hoteluri, închirieri etc. cu carduri de credit compromise. Ei fac acest lucru prin fraudă CNP în combinație cu documente de identificare falsificate.</a:t>
            </a:r>
            <a:endParaRPr lang="en-US" sz="1200" b="0" i="0" u="none" strike="noStrike" kern="1200" baseline="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78</a:t>
            </a:fld>
            <a:endParaRPr lang="en-US" altLang="en-US"/>
          </a:p>
        </p:txBody>
      </p:sp>
    </p:spTree>
    <p:extLst>
      <p:ext uri="{BB962C8B-B14F-4D97-AF65-F5344CB8AC3E}">
        <p14:creationId xmlns:p14="http://schemas.microsoft.com/office/powerpoint/2010/main" val="18127417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800" b="0" i="0" u="none" strike="noStrike" baseline="0">
                <a:solidFill>
                  <a:srgbClr val="3D3D5F"/>
                </a:solidFill>
                <a:highlight>
                  <a:srgbClr val="000000">
                    <a:alpha val="0"/>
                  </a:srgbClr>
                </a:highlight>
                <a:latin typeface="Roboto-Light"/>
              </a:rPr>
              <a:t>Amenințarea actuală a skimming-ului este rezultatul direct al faptului că nu toate terminalele de plată și ATM-urile din Europa conțin măsurile anti-skimming necesare. Acest lucru face copierea datelor de pe banda magnetică la terminalele POS și la ATM-uri posibilă, fiind încă un tip predominant de fraudă în Europa. Utilizarea ulterioară a unui card de plată clonat cu bandă magnetică nu este posibilă în spațiul european, deoarece industria a asigurat carduri cu cipuri cu tehnologia Europay, MasterCard și Visa (EMV). La nivel global, situația este diferită în special în ceea ce privește țările care încă nu au introdus conformitatea cu EMV. Prin urmare, aceasta rămâne o preocupare majoră pentru emitenții europeni de carduri.</a:t>
            </a:r>
            <a:endParaRPr lang="en-US" sz="1200" b="0" i="0" u="none" strike="noStrike" kern="1200" baseline="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79</a:t>
            </a:fld>
            <a:endParaRPr lang="en-US" altLang="en-US"/>
          </a:p>
        </p:txBody>
      </p:sp>
    </p:spTree>
    <p:extLst>
      <p:ext uri="{BB962C8B-B14F-4D97-AF65-F5344CB8AC3E}">
        <p14:creationId xmlns:p14="http://schemas.microsoft.com/office/powerpoint/2010/main" val="14031929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800" b="0" i="0" u="none" strike="noStrike" baseline="0">
                <a:solidFill>
                  <a:srgbClr val="3D3D5F"/>
                </a:solidFill>
                <a:highlight>
                  <a:srgbClr val="000000">
                    <a:alpha val="0"/>
                  </a:srgbClr>
                </a:highlight>
                <a:latin typeface="Roboto-Light"/>
              </a:rPr>
              <a:t>Retragerile din ATM reprezintă cel mai răspândit tip de atac logic ATM. Infractorii efectuează jackpotting în două moduri. Fie criminalul folosește malware care trimite comenzi către distribuitor, fie utilizează propriul dispozitiv hardware „cutie neagră” conectat direct la distribuitor, pentru a retrage numerar din ATM și a-l goli de numerar. Aceste atacuri pot fi efectuate numai împotriva anumitor bancomate „vechi” care, datorită standardelor de securitate mai scăzute, sunt vulnerabile pentru aceste tipuri de atacuri.</a:t>
            </a:r>
            <a:endParaRPr lang="en-US" sz="1200" b="0" i="0" u="none" strike="noStrike" kern="1200" baseline="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80</a:t>
            </a:fld>
            <a:endParaRPr lang="en-US" altLang="en-US"/>
          </a:p>
        </p:txBody>
      </p:sp>
    </p:spTree>
    <p:extLst>
      <p:ext uri="{BB962C8B-B14F-4D97-AF65-F5344CB8AC3E}">
        <p14:creationId xmlns:p14="http://schemas.microsoft.com/office/powerpoint/2010/main" val="32646873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200" b="0" i="0" u="none" strike="noStrike" kern="1200" baseline="0">
                <a:solidFill>
                  <a:srgbClr val="000000"/>
                </a:solidFill>
                <a:highlight>
                  <a:srgbClr val="000000">
                    <a:alpha val="0"/>
                  </a:srgbClr>
                </a:highlight>
                <a:latin typeface="Calibri"/>
                <a:ea typeface="MS PGothic"/>
                <a:cs typeface="ＭＳ Ｐゴシック" charset="0"/>
              </a:rPr>
              <a:t>Diebold sunt producători de ATM-uri — codul lor pentru a rula ATM-urile a fost compromis, ceea ce l-a făcut disponibil online — și astfel folosit pentru a comite furturi/fraude</a:t>
            </a:r>
          </a:p>
          <a:p>
            <a:pPr algn="l" rtl="0"/>
            <a:r>
              <a:rPr lang="ro" sz="1200" b="0" i="0" u="none" strike="noStrike" kern="1200" baseline="0">
                <a:solidFill>
                  <a:srgbClr val="000000"/>
                </a:solidFill>
                <a:highlight>
                  <a:srgbClr val="000000">
                    <a:alpha val="0"/>
                  </a:srgbClr>
                </a:highlight>
                <a:latin typeface="Calibri"/>
                <a:ea typeface="MS PGothic"/>
                <a:cs typeface="ＭＳ Ｐゴシック" charset="0"/>
              </a:rPr>
              <a:t>WinPot &amp; Cutlet Maker sunt două malware-uri concepute și dezvoltate pentru a permite retragerea ilegală a fondurilor de la ATM-uri.</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81</a:t>
            </a:fld>
            <a:endParaRPr lang="en-US" altLang="en-US"/>
          </a:p>
        </p:txBody>
      </p:sp>
    </p:spTree>
    <p:extLst>
      <p:ext uri="{BB962C8B-B14F-4D97-AF65-F5344CB8AC3E}">
        <p14:creationId xmlns:p14="http://schemas.microsoft.com/office/powerpoint/2010/main" val="2586214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800" b="0" i="0" u="none" strike="noStrike" baseline="0">
                <a:solidFill>
                  <a:srgbClr val="3D3D5F"/>
                </a:solidFill>
                <a:highlight>
                  <a:srgbClr val="000000">
                    <a:alpha val="0"/>
                  </a:srgbClr>
                </a:highlight>
                <a:latin typeface="Roboto-Light"/>
              </a:rPr>
              <a:t>Retragerile din ATM reprezintă cel mai răspândit tip de atac logic ATM. Infractorii efectuează jackpotting în două moduri. Fie criminalul folosește malware care trimite comenzi către distribuitor, fie utilizează propriul dispozitiv hardware „cutie neagră” conectat direct la distribuitor, pentru a retrage numerar din ATM și a-l goli de numerar. Aceste atacuri pot fi efectuate numai împotriva anumitor bancomate „vechi” care, datorită standardelor de securitate mai scăzute, sunt vulnerabile pentru aceste tipuri de atacuri.</a:t>
            </a:r>
            <a:endParaRPr lang="en-US" sz="1200" b="0" i="0" u="none" strike="noStrike" kern="1200" baseline="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82</a:t>
            </a:fld>
            <a:endParaRPr lang="en-US" altLang="en-US"/>
          </a:p>
        </p:txBody>
      </p:sp>
    </p:spTree>
    <p:extLst>
      <p:ext uri="{BB962C8B-B14F-4D97-AF65-F5344CB8AC3E}">
        <p14:creationId xmlns:p14="http://schemas.microsoft.com/office/powerpoint/2010/main" val="2647476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2968251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Următoarele slide-uri se referă la Dark Web. Formatorul are libertatea de a explica delegaților funcționarea și conceptele dark web-ului.</a:t>
            </a:r>
          </a:p>
          <a:p>
            <a:endParaRPr lang="en-US"/>
          </a:p>
          <a:p>
            <a:pPr rtl="0"/>
            <a:r>
              <a:rPr lang="ro" sz="1200" b="0" i="0" u="none" strike="noStrike">
                <a:highlight>
                  <a:srgbClr val="000000">
                    <a:alpha val="0"/>
                  </a:srgbClr>
                </a:highlight>
                <a:latin typeface="Calibri"/>
              </a:rPr>
              <a:t>Încercarea de a scrie un scenariu pentru asta ar fi dificil fără a produce aproape o carte — astfel încât cunoștințele formatorului despre dark web trebuie să fie adecvate pentru a putea explica subiectul — care este acoperit în 5 slide-uri — inclusiv criptomonede — și cu unele referiri la IOCTA. </a:t>
            </a:r>
            <a:endParaRPr lang="en-GB"/>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83</a:t>
            </a:fld>
            <a:endParaRPr lang="en-US" altLang="en-US"/>
          </a:p>
        </p:txBody>
      </p:sp>
    </p:spTree>
    <p:extLst>
      <p:ext uri="{BB962C8B-B14F-4D97-AF65-F5344CB8AC3E}">
        <p14:creationId xmlns:p14="http://schemas.microsoft.com/office/powerpoint/2010/main" val="23744086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800" b="0" i="0" u="none" strike="noStrike" baseline="0">
                <a:solidFill>
                  <a:srgbClr val="3D3D5F"/>
                </a:solidFill>
                <a:highlight>
                  <a:srgbClr val="000000">
                    <a:alpha val="0"/>
                  </a:srgbClr>
                </a:highlight>
                <a:latin typeface="Roboto-Light"/>
              </a:rPr>
              <a:t>În fiecare an este evidențiată volatilitatea ecosistemului dark web. Aceasta continuă să fie situația, intensificată de activitatea coordonată eficientă a forțelor de ordine la începutul anului 2019. Autoritățile au întreprins acțiuni globale împotriva vânzătorilor în februarie, iar Dream Market, practic cea mai mare piață din acel moment, s-a închis ulterior în mod voluntar. </a:t>
            </a:r>
          </a:p>
          <a:p>
            <a:pPr algn="l" rtl="0"/>
            <a:r>
              <a:rPr lang="ro" sz="1800" b="0" i="0" u="none" strike="noStrike" baseline="0">
                <a:solidFill>
                  <a:srgbClr val="3D3D5F"/>
                </a:solidFill>
                <a:highlight>
                  <a:srgbClr val="000000">
                    <a:alpha val="0"/>
                  </a:srgbClr>
                </a:highlight>
                <a:latin typeface="Roboto-Light"/>
              </a:rPr>
              <a:t>Se presupune că acest lucru a fost ca răspuns la un atac DDoS prelungit şi persistent, aşa cum s-a discutat mai devreme în secțiunea 4.4. La scurt timp, forțele de ordine</a:t>
            </a:r>
          </a:p>
          <a:p>
            <a:pPr algn="l" rtl="0"/>
            <a:r>
              <a:rPr lang="ro" sz="1800" b="0" i="0" u="none" strike="noStrike" baseline="0">
                <a:solidFill>
                  <a:srgbClr val="3D3D5F"/>
                </a:solidFill>
                <a:highlight>
                  <a:srgbClr val="000000">
                    <a:alpha val="0"/>
                  </a:srgbClr>
                </a:highlight>
                <a:latin typeface="Roboto-Light"/>
              </a:rPr>
              <a:t>au anunțat închiderea a două dintre piețele dark web principale, Wall Street Market și Valhalla, urmate de Bestmixer, serviciul de mixing and tumbling pentru criptomonede găzduit parțial pe dark web</a:t>
            </a:r>
            <a:endParaRPr lang="en-US" sz="1200" b="0" i="0" u="none" strike="noStrike" kern="1200" baseline="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84</a:t>
            </a:fld>
            <a:endParaRPr lang="en-US" altLang="en-US"/>
          </a:p>
        </p:txBody>
      </p:sp>
    </p:spTree>
    <p:extLst>
      <p:ext uri="{BB962C8B-B14F-4D97-AF65-F5344CB8AC3E}">
        <p14:creationId xmlns:p14="http://schemas.microsoft.com/office/powerpoint/2010/main" val="526681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85</a:t>
            </a:fld>
            <a:endParaRPr lang="en-US" altLang="en-US"/>
          </a:p>
        </p:txBody>
      </p:sp>
    </p:spTree>
    <p:extLst>
      <p:ext uri="{BB962C8B-B14F-4D97-AF65-F5344CB8AC3E}">
        <p14:creationId xmlns:p14="http://schemas.microsoft.com/office/powerpoint/2010/main" val="36669428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86</a:t>
            </a:fld>
            <a:endParaRPr lang="en-US" altLang="en-US"/>
          </a:p>
        </p:txBody>
      </p:sp>
    </p:spTree>
    <p:extLst>
      <p:ext uri="{BB962C8B-B14F-4D97-AF65-F5344CB8AC3E}">
        <p14:creationId xmlns:p14="http://schemas.microsoft.com/office/powerpoint/2010/main" val="21976008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200" b="0" i="0" u="none" strike="noStrike">
                <a:solidFill>
                  <a:srgbClr val="111111"/>
                </a:solidFill>
                <a:highlight>
                  <a:srgbClr val="000000">
                    <a:alpha val="0"/>
                  </a:srgbClr>
                </a:highlight>
                <a:latin typeface="SourceSansPro"/>
              </a:rPr>
              <a:t>Intimitatea este o caracteristică mult dorită în lumea virtuală, dar ea aduce pericolele unui mare element infracțional. Operatorii de criptomonede trebuie să se descurce cu numeroase încercări de hacking ale participanților rău intenționați. Agențiile forțelor de ordine și autoritățile de reglementare sunt și ele mai susceptibile de a investiga persoanele cu tranzacții mari. Deși Bitcoin rămâne cea mai populară alegere, este </a:t>
            </a:r>
            <a:r>
              <a:rPr lang="ro" sz="1200" b="0" i="0" u="sng" strike="noStrike">
                <a:solidFill>
                  <a:srgbClr val="2C40D0"/>
                </a:solidFill>
                <a:highlight>
                  <a:srgbClr val="000000">
                    <a:alpha val="0"/>
                  </a:srgbClr>
                </a:highlight>
                <a:latin typeface="SourceSansPro"/>
                <a:hlinkClick r:id="rId3"/>
              </a:rPr>
              <a:t>constant vizat</a:t>
            </a:r>
            <a:r>
              <a:rPr lang="ro" sz="1200" b="0" i="0" u="none" strike="noStrike">
                <a:solidFill>
                  <a:srgbClr val="111111"/>
                </a:solidFill>
                <a:highlight>
                  <a:srgbClr val="000000">
                    <a:alpha val="0"/>
                  </a:srgbClr>
                </a:highlight>
                <a:latin typeface="SourceSansPro"/>
              </a:rPr>
              <a:t> de către agențiile guvernamentale. Au devenit destul de bune la urmărirea tranzacțiilor Bitcoin, creând un stimulent puternic pentru a trece la criptomonede mai private.</a:t>
            </a:r>
            <a:endParaRPr lang="en-US" sz="1200" b="0" i="0" u="none" strike="noStrike" kern="1200" baseline="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87</a:t>
            </a:fld>
            <a:endParaRPr lang="en-US" altLang="en-US"/>
          </a:p>
        </p:txBody>
      </p:sp>
    </p:spTree>
    <p:extLst>
      <p:ext uri="{BB962C8B-B14F-4D97-AF65-F5344CB8AC3E}">
        <p14:creationId xmlns:p14="http://schemas.microsoft.com/office/powerpoint/2010/main" val="34093696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200" b="0" i="0" u="none" strike="noStrike" kern="1200" baseline="0">
                <a:solidFill>
                  <a:srgbClr val="000000"/>
                </a:solidFill>
                <a:highlight>
                  <a:srgbClr val="000000">
                    <a:alpha val="0"/>
                  </a:srgbClr>
                </a:highlight>
                <a:latin typeface="Calibri"/>
                <a:ea typeface="MS PGothic"/>
                <a:cs typeface="ＭＳ Ｐゴシック" charset="0"/>
              </a:rPr>
              <a:t>Piețele sunt în mod constant vizate de forțele de ordine, care încearcă să le elimine și să aresteze/să urmărească penal persoanele care le conduc.</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200" b="0" i="0" u="none" strike="noStrike" kern="1200" baseline="0">
                <a:solidFill>
                  <a:srgbClr val="000000"/>
                </a:solidFill>
                <a:highlight>
                  <a:srgbClr val="000000">
                    <a:alpha val="0"/>
                  </a:srgbClr>
                </a:highlight>
                <a:latin typeface="Calibri"/>
                <a:ea typeface="MS PGothic"/>
                <a:cs typeface="ＭＳ Ｐゴシック" charset="0"/>
              </a:rPr>
              <a:t>The Silk Road a fost prima dintre aceste piețe negre care auajuns la importanță internațională — constituită în 2011 și închisă 2 ani mai târziu (2013) de FBI. Site-ul era cel mai bine cunoscut pentru trafic de droguri. A fost fondat de Ross Ulbricht — Dread Pirate Roberts. Ulbricht a fost condamnat la închisoare pe viață fără posibilitatea eliberării condiționate.</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200" b="0" i="0" u="none" strike="noStrike">
                <a:solidFill>
                  <a:srgbClr val="202122"/>
                </a:solidFill>
                <a:highlight>
                  <a:srgbClr val="000000">
                    <a:alpha val="0"/>
                  </a:srgbClr>
                </a:highlight>
                <a:latin typeface="Arial"/>
              </a:rPr>
              <a:t>În timp ce era în funcțiune, Silk Road a fost folosit de mii de traficanți de droguri și alți furnizori ilegali pentru a distribui sute de kilograme de droguri ilegale și alte bunuri și servicii ilegale pentru peste 100.000 de cumpărători și pentru a spăla sute de milioane de dolari proveniți din aceste tranzacții ilegale</a:t>
            </a:r>
            <a:r>
              <a:rPr lang="ro" sz="1200" b="0" i="0" u="none" strike="noStrike" kern="1200" baseline="0">
                <a:solidFill>
                  <a:srgbClr val="000000"/>
                </a:solidFill>
                <a:highlight>
                  <a:srgbClr val="000000">
                    <a:alpha val="0"/>
                  </a:srgbClr>
                </a:highlight>
                <a:latin typeface="Calibri"/>
                <a:ea typeface="MS PGothic"/>
              </a:rPr>
              <a:t>.</a:t>
            </a:r>
          </a:p>
          <a:p>
            <a:pPr algn="l"/>
            <a:endParaRPr lang="en-US" sz="1200" b="0" i="0" u="none" strike="noStrike" kern="1200" baseline="0">
              <a:solidFill>
                <a:schemeClr val="tx1"/>
              </a:solidFill>
              <a:effectLst/>
              <a:latin typeface="+mn-lt"/>
              <a:ea typeface="MS PGothic" panose="020B0600070205080204" pitchFamily="34" charset="-128"/>
              <a:cs typeface="ＭＳ Ｐゴシック" charset="0"/>
            </a:endParaRPr>
          </a:p>
          <a:p>
            <a:pPr algn="l" rtl="0"/>
            <a:r>
              <a:rPr lang="ro" sz="1200" b="0" i="0" u="none" strike="noStrike" kern="1200" baseline="0">
                <a:solidFill>
                  <a:srgbClr val="000000"/>
                </a:solidFill>
                <a:highlight>
                  <a:srgbClr val="000000">
                    <a:alpha val="0"/>
                  </a:srgbClr>
                </a:highlight>
                <a:latin typeface="Calibri"/>
                <a:ea typeface="MS PGothic"/>
                <a:cs typeface="ＭＳ Ｐゴシック" charset="0"/>
              </a:rPr>
              <a:t>Silk Road 2 &amp; Silk Road 3 au existat ambele și apoi fie au fost închise sau s-au închis prin pierderea de fonduri. Multe piețe se închid în mod voluntar — mai ales dacă devin conștiente de potențialul activității forțelor de ordine în zona lor.</a:t>
            </a:r>
          </a:p>
          <a:p>
            <a:pPr algn="l"/>
            <a:endParaRPr lang="en-US" sz="1200" b="0" i="0" u="none" strike="noStrike" kern="1200" baseline="0">
              <a:solidFill>
                <a:schemeClr val="tx1"/>
              </a:solidFill>
              <a:effectLst/>
              <a:latin typeface="+mn-lt"/>
              <a:ea typeface="MS PGothic" panose="020B0600070205080204" pitchFamily="34" charset="-128"/>
              <a:cs typeface="ＭＳ Ｐゴシック" charset="0"/>
            </a:endParaRPr>
          </a:p>
          <a:p>
            <a:pPr algn="l" rtl="0"/>
            <a:r>
              <a:rPr lang="ro" sz="1200" b="0" i="0" u="none" strike="noStrike" kern="1200" baseline="0">
                <a:solidFill>
                  <a:srgbClr val="000000"/>
                </a:solidFill>
                <a:highlight>
                  <a:srgbClr val="000000">
                    <a:alpha val="0"/>
                  </a:srgbClr>
                </a:highlight>
                <a:latin typeface="Calibri"/>
                <a:ea typeface="MS PGothic"/>
                <a:cs typeface="ＭＳ Ｐゴシック" charset="0"/>
              </a:rPr>
              <a:t>Imaginea corectă este un raport recent de acțiune împotriva piețelor. </a:t>
            </a:r>
            <a:endParaRPr lang="en-US" sz="1200" b="0" i="0" u="none" strike="noStrike" kern="1200" baseline="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88</a:t>
            </a:fld>
            <a:endParaRPr lang="en-US" altLang="en-US"/>
          </a:p>
        </p:txBody>
      </p:sp>
    </p:spTree>
    <p:extLst>
      <p:ext uri="{BB962C8B-B14F-4D97-AF65-F5344CB8AC3E}">
        <p14:creationId xmlns:p14="http://schemas.microsoft.com/office/powerpoint/2010/main" val="28272047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89</a:t>
            </a:fld>
            <a:endParaRPr lang="en-US" altLang="en-US"/>
          </a:p>
        </p:txBody>
      </p:sp>
    </p:spTree>
    <p:extLst>
      <p:ext uri="{BB962C8B-B14F-4D97-AF65-F5344CB8AC3E}">
        <p14:creationId xmlns:p14="http://schemas.microsoft.com/office/powerpoint/2010/main" val="6722276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800" b="0" i="0" u="none" strike="noStrike" baseline="0">
                <a:solidFill>
                  <a:srgbClr val="3D3D5F"/>
                </a:solidFill>
                <a:highlight>
                  <a:srgbClr val="000000">
                    <a:alpha val="0"/>
                  </a:srgbClr>
                </a:highlight>
                <a:latin typeface="Roboto-Light"/>
              </a:rPr>
              <a:t>Confruntat cu pierderea proiectului său de construire a statului și cu atitudinile din ce în ce mai ostile față de mașina sa de propagandă online, Statul Islamic continuă să-și reconfigureze tacticile pentru a rămâne relevante online. În ciuda intensificării campaniilor de eliminare în 2018 de către forțele de ordine și</a:t>
            </a:r>
          </a:p>
          <a:p>
            <a:pPr algn="l" rtl="0"/>
            <a:r>
              <a:rPr lang="ro" sz="1800" b="0" i="0" u="none" strike="noStrike" baseline="0">
                <a:solidFill>
                  <a:srgbClr val="3D3D5F"/>
                </a:solidFill>
                <a:highlight>
                  <a:srgbClr val="000000">
                    <a:alpha val="0"/>
                  </a:srgbClr>
                </a:highlight>
                <a:latin typeface="Roboto-Light"/>
              </a:rPr>
              <a:t>platformele de social media — inclusiv Telegram — grupul are în continuare o infrastructură online foarte diversificată pentru diseminarea propagandei sale și continuă să publice pe o gamă largă de site-uri media și de partajare de fișiere, în special platforme mai mici cu capacitate redusă de acțiuni disruptive</a:t>
            </a:r>
          </a:p>
          <a:p>
            <a:pPr algn="l"/>
            <a:endParaRPr lang="en-GB" sz="1800" b="0" i="0" u="none" strike="noStrike" kern="1200" baseline="0">
              <a:solidFill>
                <a:srgbClr val="3D3D5F"/>
              </a:solidFill>
              <a:latin typeface="Roboto-Light"/>
              <a:ea typeface="MS PGothic" panose="020B0600070205080204" pitchFamily="34" charset="-128"/>
              <a:cs typeface="ＭＳ Ｐゴシック" charset="0"/>
            </a:endParaRPr>
          </a:p>
          <a:p>
            <a:pPr algn="l" rtl="0"/>
            <a:r>
              <a:rPr lang="ro" sz="1800" b="0" i="0" u="none" strike="noStrike" baseline="0">
                <a:solidFill>
                  <a:srgbClr val="3D3D5F"/>
                </a:solidFill>
                <a:highlight>
                  <a:srgbClr val="000000">
                    <a:alpha val="0"/>
                  </a:srgbClr>
                </a:highlight>
                <a:latin typeface="Roboto-Light"/>
              </a:rPr>
              <a:t>Presa pro-IS, inclusiv </a:t>
            </a:r>
            <a:r>
              <a:rPr lang="ro" sz="1800" b="0" i="1" u="none" strike="noStrike" baseline="0">
                <a:solidFill>
                  <a:srgbClr val="3D3D5F"/>
                </a:solidFill>
                <a:highlight>
                  <a:srgbClr val="000000">
                    <a:alpha val="0"/>
                  </a:srgbClr>
                </a:highlight>
                <a:latin typeface="Roboto-LightItalic"/>
              </a:rPr>
              <a:t>Corporaţia al-Saqri pentru Științe Militare, Fundația Electronică Horizons</a:t>
            </a:r>
            <a:r>
              <a:rPr lang="ro" sz="1800" b="0" i="0" u="none" strike="noStrike" baseline="0">
                <a:solidFill>
                  <a:srgbClr val="3D3D5F"/>
                </a:solidFill>
                <a:highlight>
                  <a:srgbClr val="000000">
                    <a:alpha val="0"/>
                  </a:srgbClr>
                </a:highlight>
                <a:latin typeface="Roboto-Light"/>
              </a:rPr>
              <a:t> și </a:t>
            </a:r>
            <a:r>
              <a:rPr lang="ro" sz="1800" b="0" i="1" u="none" strike="noStrike" baseline="0">
                <a:solidFill>
                  <a:srgbClr val="3D3D5F"/>
                </a:solidFill>
                <a:highlight>
                  <a:srgbClr val="000000">
                    <a:alpha val="0"/>
                  </a:srgbClr>
                </a:highlight>
                <a:latin typeface="Roboto-LightItalic"/>
              </a:rPr>
              <a:t>Califatul Cibernetic Unit </a:t>
            </a:r>
            <a:r>
              <a:rPr lang="ro" sz="1800" b="0" i="0" u="none" strike="noStrike" baseline="0">
                <a:solidFill>
                  <a:srgbClr val="3D3D5F"/>
                </a:solidFill>
                <a:highlight>
                  <a:srgbClr val="000000">
                    <a:alpha val="0"/>
                  </a:srgbClr>
                </a:highlight>
                <a:latin typeface="Roboto-Light"/>
              </a:rPr>
              <a:t>au devenit</a:t>
            </a:r>
          </a:p>
          <a:p>
            <a:pPr algn="l" rtl="0"/>
            <a:r>
              <a:rPr lang="ro" sz="1800" b="0" i="0" u="none" strike="noStrike" baseline="0">
                <a:solidFill>
                  <a:srgbClr val="3D3D5F"/>
                </a:solidFill>
                <a:highlight>
                  <a:srgbClr val="000000">
                    <a:alpha val="0"/>
                  </a:srgbClr>
                </a:highlight>
                <a:latin typeface="Roboto-Light"/>
              </a:rPr>
              <a:t>mai prolifice în furnizarea de orientări privind securitatea cibernetică și operațională. Instrucțiunile au variat de la sugerarea browserelor securizate și a aplicațiilor orientate spre confidențialitate până la promovarea utilizării browserului Tor și a platformelor descentralizate. Aceste mass-media neoficiale, dar din ce în ce mai specializate</a:t>
            </a:r>
          </a:p>
          <a:p>
            <a:pPr algn="l" rtl="0"/>
            <a:r>
              <a:rPr lang="ro" sz="1800" b="0" i="0" u="none" strike="noStrike" baseline="0">
                <a:solidFill>
                  <a:srgbClr val="3D3D5F"/>
                </a:solidFill>
                <a:highlight>
                  <a:srgbClr val="000000">
                    <a:alpha val="0"/>
                  </a:srgbClr>
                </a:highlight>
                <a:latin typeface="Roboto-Light"/>
              </a:rPr>
              <a:t>au oferit și sfaturi despre eludarea suspendării contului, cu sugestii cum ar fi utilizarea numelor de canale și a imaginilor de profil</a:t>
            </a:r>
          </a:p>
          <a:p>
            <a:pPr algn="l" rtl="0"/>
            <a:r>
              <a:rPr lang="ro" sz="1800" b="0" i="0" u="none" strike="noStrike" baseline="0">
                <a:solidFill>
                  <a:srgbClr val="3D3D5F"/>
                </a:solidFill>
                <a:highlight>
                  <a:srgbClr val="000000">
                    <a:alpha val="0"/>
                  </a:srgbClr>
                </a:highlight>
                <a:latin typeface="Roboto-Light"/>
              </a:rPr>
              <a:t>care nu pot fi asociate cu IS</a:t>
            </a:r>
            <a:endParaRPr lang="en-US" sz="1200" b="0" i="0" u="none" strike="noStrike" kern="1200" baseline="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90</a:t>
            </a:fld>
            <a:endParaRPr lang="en-US" altLang="en-US"/>
          </a:p>
        </p:txBody>
      </p:sp>
    </p:spTree>
    <p:extLst>
      <p:ext uri="{BB962C8B-B14F-4D97-AF65-F5344CB8AC3E}">
        <p14:creationId xmlns:p14="http://schemas.microsoft.com/office/powerpoint/2010/main" val="24162597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200" b="0" i="0" u="none" strike="noStrike">
                <a:solidFill>
                  <a:srgbClr val="111111"/>
                </a:solidFill>
                <a:highlight>
                  <a:srgbClr val="000000">
                    <a:alpha val="0"/>
                  </a:srgbClr>
                </a:highlight>
                <a:latin typeface="SourceSansPro"/>
              </a:rPr>
              <a:t>Unul dintre cele mai recente incidente importante au fost atacurile Christchurch — unde mare parte a avut loc pe internet</a:t>
            </a:r>
          </a:p>
          <a:p>
            <a:pPr algn="l"/>
            <a:endParaRPr lang="en-US" sz="1200" b="0" i="0" u="none" strike="noStrike" kern="1200" baseline="0">
              <a:solidFill>
                <a:srgbClr val="111111"/>
              </a:solidFill>
              <a:effectLst/>
              <a:latin typeface="SourceSansPro"/>
              <a:ea typeface="MS PGothic" panose="020B0600070205080204" pitchFamily="34" charset="-128"/>
              <a:cs typeface="ＭＳ Ｐゴシック" charset="0"/>
            </a:endParaRPr>
          </a:p>
          <a:p>
            <a:pPr algn="l" rtl="0"/>
            <a:r>
              <a:rPr lang="ro" sz="1200" b="0" i="0" u="none" strike="noStrike" kern="1200" baseline="0">
                <a:solidFill>
                  <a:srgbClr val="111111"/>
                </a:solidFill>
                <a:highlight>
                  <a:srgbClr val="000000">
                    <a:alpha val="0"/>
                  </a:srgbClr>
                </a:highlight>
                <a:latin typeface="SourceSansPro"/>
                <a:ea typeface="MS PGothic"/>
                <a:cs typeface="ＭＳ Ｐゴシック" charset="0"/>
              </a:rPr>
              <a:t>Deși acest lucru a fost un efort de a face publicitate acțiunii, multe organizații teroriste vor folosi tehnologia pentru a-și ascunde și cripta mesajele către adepții și militanții lor</a:t>
            </a:r>
            <a:endParaRPr lang="en-US" sz="1200" b="0" i="0" u="none" strike="noStrike" kern="1200" baseline="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91</a:t>
            </a:fld>
            <a:endParaRPr lang="en-US" altLang="en-US"/>
          </a:p>
        </p:txBody>
      </p:sp>
    </p:spTree>
    <p:extLst>
      <p:ext uri="{BB962C8B-B14F-4D97-AF65-F5344CB8AC3E}">
        <p14:creationId xmlns:p14="http://schemas.microsoft.com/office/powerpoint/2010/main" val="16400882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92</a:t>
            </a:fld>
            <a:endParaRPr lang="en-US" altLang="en-US"/>
          </a:p>
        </p:txBody>
      </p:sp>
    </p:spTree>
    <p:extLst>
      <p:ext uri="{BB962C8B-B14F-4D97-AF65-F5344CB8AC3E}">
        <p14:creationId xmlns:p14="http://schemas.microsoft.com/office/powerpoint/2010/main" val="362853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ro" sz="1200" b="0" i="0" u="none" strike="noStrike" kern="1200">
                <a:solidFill>
                  <a:srgbClr val="000000"/>
                </a:solidFill>
                <a:highlight>
                  <a:srgbClr val="000000">
                    <a:alpha val="0"/>
                  </a:srgbClr>
                </a:highlight>
                <a:latin typeface="Calibri"/>
                <a:ea typeface="MS PGothic"/>
                <a:cs typeface="ＭＳ Ｐゴシック" charset="0"/>
              </a:rPr>
              <a:t>* De revenit la asta într-o sesiune viitoare</a:t>
            </a:r>
          </a:p>
          <a:p>
            <a:pPr marL="0" indent="0">
              <a:buFont typeface="Arial" panose="020B0604020202020204" pitchFamily="34" charset="0"/>
              <a:buNone/>
            </a:pPr>
            <a:endParaRPr lang="en-GB" sz="1200" kern="1200">
              <a:solidFill>
                <a:schemeClr val="tx1"/>
              </a:solidFill>
              <a:latin typeface="+mn-lt"/>
              <a:ea typeface="MS PGothic" panose="020B0600070205080204" pitchFamily="34" charset="-128"/>
              <a:cs typeface="ＭＳ Ｐゴシック" charset="0"/>
            </a:endParaRPr>
          </a:p>
          <a:p>
            <a:pPr rtl="0"/>
            <a:r>
              <a:rPr lang="ro" sz="1200" b="0" i="0" u="none" strike="noStrike">
                <a:highlight>
                  <a:srgbClr val="000000">
                    <a:alpha val="0"/>
                  </a:srgbClr>
                </a:highlight>
                <a:latin typeface="Calibri"/>
              </a:rPr>
              <a:t>Pe măsură ce utilizarea internetului ajunge în fiecare loc și la fiecare popor din lume, criminalitatea crește și infractorii descoperă noi posibile activități ilegale. Infracțiunile comise prin intermediul rețelelor sunt cele mai transnaționale dintre toate infracțiunile.</a:t>
            </a:r>
            <a:endParaRPr lang="hr-HR" altLang="en-US"/>
          </a:p>
          <a:p>
            <a:r>
              <a:rPr lang="en-GB" altLang="en-US"/>
              <a:t> </a:t>
            </a:r>
            <a:endParaRPr lang="hr-HR" altLang="en-US"/>
          </a:p>
          <a:p>
            <a:pPr rtl="0"/>
            <a:r>
              <a:rPr lang="ro" sz="1200" b="0" i="0" u="none" strike="noStrike">
                <a:highlight>
                  <a:srgbClr val="000000">
                    <a:alpha val="0"/>
                  </a:srgbClr>
                </a:highlight>
                <a:latin typeface="Calibri"/>
              </a:rPr>
              <a:t>Această caracteristică ridică dificultăți deosebite celor care investighează aceste activități criminale: în cealaltă parte a lumii, dovezile pot dispărea dacă nu sunt păstrate imediat, iar agenții de aplicare a legii trebuie să respecte frontierele politice. În plus, aceștia trebuie să urmeze proceduri judiciare și canale publice pentru a solicita asistență internațională în investigațiile penale. </a:t>
            </a:r>
          </a:p>
          <a:p>
            <a:endParaRPr lang="en-US" altLang="en-US"/>
          </a:p>
          <a:p>
            <a:pPr rtl="0"/>
            <a:r>
              <a:rPr lang="ro" sz="1200" b="0" i="0" u="none" strike="noStrike">
                <a:highlight>
                  <a:srgbClr val="000000">
                    <a:alpha val="0"/>
                  </a:srgbClr>
                </a:highlight>
                <a:latin typeface="Calibri"/>
              </a:rPr>
              <a:t>Cu toate acestea, în ultimii ani a devenit clar că noile forme de asistență juridică reciprocă rapidă și accelerată în materie penală privind criminalitatea informatică sunt o necesitate.</a:t>
            </a:r>
            <a:endParaRPr lang="en-GB" altLang="en-US"/>
          </a:p>
          <a:p>
            <a:pPr marL="0" indent="0">
              <a:buFont typeface="Arial" panose="020B0604020202020204" pitchFamily="34" charset="0"/>
              <a:buNone/>
            </a:pPr>
            <a:endParaRPr lang="en-GB" sz="1200" kern="1200">
              <a:solidFill>
                <a:schemeClr val="tx1"/>
              </a:solidFill>
              <a:latin typeface="+mn-lt"/>
              <a:ea typeface="MS PGothic" panose="020B0600070205080204" pitchFamily="34" charset="-128"/>
              <a:cs typeface="ＭＳ Ｐゴシック" charset="0"/>
            </a:endParaRPr>
          </a:p>
          <a:p>
            <a:pPr marL="0" indent="0">
              <a:buFont typeface="Arial" panose="020B0604020202020204" pitchFamily="34" charset="0"/>
              <a:buNone/>
            </a:pPr>
            <a:endParaRPr lang="en-GB" sz="1200" kern="1200">
              <a:solidFill>
                <a:schemeClr val="tx1"/>
              </a:solidFill>
              <a:latin typeface="+mn-lt"/>
              <a:ea typeface="MS PGothic" panose="020B0600070205080204" pitchFamily="34" charset="-128"/>
              <a:cs typeface="ＭＳ Ｐゴシック" charset="0"/>
            </a:endParaRPr>
          </a:p>
          <a:p>
            <a:pPr marL="171450" indent="-171450">
              <a:buFont typeface="Arial" panose="020B0604020202020204" pitchFamily="34" charset="0"/>
              <a:buChar char="•"/>
            </a:pPr>
            <a:endParaRPr lang="en-GB" sz="1200" kern="1200">
              <a:solidFill>
                <a:schemeClr val="tx1"/>
              </a:solidFill>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9</a:t>
            </a:fld>
            <a:endParaRPr lang="en-US" altLang="en-US"/>
          </a:p>
        </p:txBody>
      </p:sp>
    </p:spTree>
    <p:extLst>
      <p:ext uri="{BB962C8B-B14F-4D97-AF65-F5344CB8AC3E}">
        <p14:creationId xmlns:p14="http://schemas.microsoft.com/office/powerpoint/2010/main" val="36110738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IOCTA 2019</a:t>
            </a:r>
          </a:p>
          <a:p>
            <a:pPr algn="l" rtl="0"/>
            <a:r>
              <a:rPr lang="ro" sz="1800" b="0" i="0" u="none" strike="noStrike" baseline="0">
                <a:solidFill>
                  <a:srgbClr val="3B4E61"/>
                </a:solidFill>
                <a:highlight>
                  <a:srgbClr val="000000">
                    <a:alpha val="0"/>
                  </a:srgbClr>
                </a:highlight>
                <a:latin typeface="RobotoMono-Regular"/>
              </a:rPr>
              <a:t>Factorii de criminalitate transversali sunt cei care influențează, facilitează sau contribuie în alt mod la multiple domenii de criminalitate, dar nu sunt neapărat în mod inerent infractori</a:t>
            </a:r>
            <a:endParaRPr lang="en-GB"/>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93</a:t>
            </a:fld>
            <a:endParaRPr lang="en-US" altLang="en-US"/>
          </a:p>
        </p:txBody>
      </p:sp>
    </p:spTree>
    <p:extLst>
      <p:ext uri="{BB962C8B-B14F-4D97-AF65-F5344CB8AC3E}">
        <p14:creationId xmlns:p14="http://schemas.microsoft.com/office/powerpoint/2010/main" val="33610616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o" sz="1200" b="0" i="0" u="none" strike="noStrike" kern="1200">
                <a:solidFill>
                  <a:srgbClr val="000000"/>
                </a:solidFill>
                <a:highlight>
                  <a:srgbClr val="000000">
                    <a:alpha val="0"/>
                  </a:srgbClr>
                </a:highlight>
                <a:latin typeface="Calibri"/>
                <a:ea typeface="MS PGothic"/>
                <a:cs typeface="ＭＳ Ｐゴシック" charset="0"/>
              </a:rPr>
              <a:t>Informații din IOCTA 2019</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800" b="0" i="0" u="none" strike="noStrike" baseline="0">
                <a:solidFill>
                  <a:srgbClr val="3D3D5F"/>
                </a:solidFill>
                <a:highlight>
                  <a:srgbClr val="000000">
                    <a:alpha val="0"/>
                  </a:srgbClr>
                </a:highlight>
                <a:latin typeface="Roboto-Light"/>
              </a:rPr>
              <a:t>Autorii au folosit în primul rând phishing pentru a aduna date bancare personale, date despre carduri de plată sau alte date de autentificare. Infractorii fie vând astfel de date pe piețele subterane, fie le folosesc direct pentru a comite fraude.</a:t>
            </a:r>
          </a:p>
          <a:p>
            <a:pPr algn="l"/>
            <a:endParaRPr lang="en-US" sz="1800" b="0" i="0" u="none" strike="noStrike" kern="1200" baseline="0">
              <a:solidFill>
                <a:srgbClr val="3D3D5F"/>
              </a:solidFill>
              <a:latin typeface="Roboto-Light"/>
              <a:ea typeface="MS PGothic" panose="020B0600070205080204" pitchFamily="34" charset="-128"/>
              <a:cs typeface="ＭＳ Ｐゴシック" charset="0"/>
            </a:endParaRPr>
          </a:p>
          <a:p>
            <a:pPr algn="l" rtl="0"/>
            <a:r>
              <a:rPr lang="ro" sz="1200" b="0" i="0" u="none" strike="noStrike" kern="1200" baseline="0">
                <a:solidFill>
                  <a:srgbClr val="000000"/>
                </a:solidFill>
                <a:highlight>
                  <a:srgbClr val="000000">
                    <a:alpha val="0"/>
                  </a:srgbClr>
                </a:highlight>
                <a:latin typeface="Calibri"/>
                <a:ea typeface="MS PGothic"/>
                <a:cs typeface="ＭＳ Ｐゴシック" charset="0"/>
              </a:rPr>
              <a:t>Cărăușii de bani folosiți pentru a sprijini toate aspectele criminalității financiare și cibernetice. Se referă criminalitate informatică și la frauda la plăți fără numerar. Oameni plătiți pentru a deplasa fonduri ilegale și a le „curăța” în sistemele valutare normale</a:t>
            </a:r>
          </a:p>
          <a:p>
            <a:pPr algn="l"/>
            <a:endParaRPr lang="en-US" sz="1200" b="0" i="0" u="none" strike="noStrike" kern="1200" baseline="0">
              <a:solidFill>
                <a:schemeClr val="tx1"/>
              </a:solidFill>
              <a:latin typeface="+mn-lt"/>
              <a:ea typeface="MS PGothic" panose="020B0600070205080204" pitchFamily="34" charset="-128"/>
              <a:cs typeface="ＭＳ Ｐゴシック" charset="0"/>
            </a:endParaRPr>
          </a:p>
          <a:p>
            <a:pPr algn="l" rtl="0"/>
            <a:r>
              <a:rPr lang="ro" sz="1200" b="0" i="0" u="none" strike="noStrike" kern="1200" baseline="0">
                <a:solidFill>
                  <a:srgbClr val="000000"/>
                </a:solidFill>
                <a:highlight>
                  <a:srgbClr val="000000">
                    <a:alpha val="0"/>
                  </a:srgbClr>
                </a:highlight>
                <a:latin typeface="Calibri"/>
                <a:ea typeface="MS PGothic"/>
                <a:cs typeface="ＭＳ Ｐゴシック" charset="0"/>
              </a:rPr>
              <a:t>Criptomonedă — menționată anterior în această secțiune, dar inclusă pentru completitudine</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94</a:t>
            </a:fld>
            <a:endParaRPr lang="en-US" altLang="en-US"/>
          </a:p>
        </p:txBody>
      </p:sp>
    </p:spTree>
    <p:extLst>
      <p:ext uri="{BB962C8B-B14F-4D97-AF65-F5344CB8AC3E}">
        <p14:creationId xmlns:p14="http://schemas.microsoft.com/office/powerpoint/2010/main" val="31528673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17488A-2FD4-4187-AAA7-AE40009BFB6A}" type="slidenum">
              <a:rPr lang="en-US" altLang="en-US" smtClean="0"/>
              <a:t>95</a:t>
            </a:fld>
            <a:endParaRPr lang="en-US" altLang="en-US"/>
          </a:p>
        </p:txBody>
      </p:sp>
    </p:spTree>
    <p:extLst>
      <p:ext uri="{BB962C8B-B14F-4D97-AF65-F5344CB8AC3E}">
        <p14:creationId xmlns:p14="http://schemas.microsoft.com/office/powerpoint/2010/main" val="3377421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o" sz="1200" b="0" i="0" u="none" strike="noStrike">
                <a:highlight>
                  <a:srgbClr val="000000">
                    <a:alpha val="0"/>
                  </a:srgbClr>
                </a:highlight>
                <a:latin typeface="Calibri"/>
              </a:rPr>
              <a:t>Înainte de a trece la internet, trebuie să privim în perspectivă ce este o rețea și din ce este formată — aspecte importante pentru a permite înțelegerea modului în care funcționează internetul</a:t>
            </a:r>
          </a:p>
          <a:p>
            <a:endParaRPr lang="en-GB"/>
          </a:p>
          <a:p>
            <a:pPr rtl="0"/>
            <a:r>
              <a:rPr lang="ro" sz="1200" b="0" i="0" u="none" strike="noStrike">
                <a:highlight>
                  <a:srgbClr val="000000">
                    <a:alpha val="0"/>
                  </a:srgbClr>
                </a:highlight>
                <a:latin typeface="Calibri"/>
              </a:rPr>
              <a:t>Formatorul ar trebui să deschidă această sesiune cu o întrebare deschisă pentru delegați – să acorde un timp încercării de a-i face să descrie ce consideră ei că este o infracțiune informatică.</a:t>
            </a:r>
          </a:p>
          <a:p>
            <a:endParaRPr lang="en-GB"/>
          </a:p>
          <a:p>
            <a:pPr rtl="0"/>
            <a:r>
              <a:rPr lang="ro" sz="1200" b="0" i="0" u="none" strike="noStrike">
                <a:highlight>
                  <a:srgbClr val="000000">
                    <a:alpha val="0"/>
                  </a:srgbClr>
                </a:highlight>
                <a:latin typeface="Calibri"/>
              </a:rPr>
              <a:t>Se poate face în forum deschis — sau se poate face în grupuri mai mici. Ideea este obținerea unei definiții de nespecialist</a:t>
            </a: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09ADFBB1-7B02-4717-AEA4-A0D2A92F60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96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71141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endParaRPr lang="en-GB" sz="3600"/>
          </a:p>
        </p:txBody>
      </p:sp>
    </p:spTree>
    <p:extLst>
      <p:ext uri="{BB962C8B-B14F-4D97-AF65-F5344CB8AC3E}">
        <p14:creationId xmlns:p14="http://schemas.microsoft.com/office/powerpoint/2010/main" val="238531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a:t>26-Mar-21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04F3A-82BD-4011-AADB-1F79FD7DF4BC}" type="slidenum">
              <a:rPr lang="en-GB" smtClean="0"/>
              <a:t>‹#›</a:t>
            </a:fld>
            <a:endParaRPr lang="en-GB"/>
          </a:p>
        </p:txBody>
      </p:sp>
    </p:spTree>
    <p:extLst>
      <p:ext uri="{BB962C8B-B14F-4D97-AF65-F5344CB8AC3E}">
        <p14:creationId xmlns:p14="http://schemas.microsoft.com/office/powerpoint/2010/main" val="2390097691"/>
      </p:ext>
    </p:extLst>
  </p:cSld>
  <p:clrMapOvr>
    <a:masterClrMapping/>
  </p:clrMapOv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26-Mar-21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04F3A-82BD-4011-AADB-1F79FD7DF4BC}" type="slidenum">
              <a:rPr lang="en-GB" smtClean="0"/>
              <a:t>‹#›</a:t>
            </a:fld>
            <a:endParaRPr lang="en-GB"/>
          </a:p>
        </p:txBody>
      </p:sp>
    </p:spTree>
    <p:extLst>
      <p:ext uri="{BB962C8B-B14F-4D97-AF65-F5344CB8AC3E}">
        <p14:creationId xmlns:p14="http://schemas.microsoft.com/office/powerpoint/2010/main" val="2561174802"/>
      </p:ext>
    </p:extLst>
  </p:cSld>
  <p:clrMapOvr>
    <a:masterClrMapping/>
  </p:clrMapOvr>
  <p:transition/>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26/03/2021</a:t>
            </a:fld>
            <a:endParaRPr lang="en-GB"/>
          </a:p>
        </p:txBody>
      </p:sp>
      <p:sp>
        <p:nvSpPr>
          <p:cNvPr id="5" name="Footer Placeholder 4">
            <a:extLst>
              <a:ext uri="{FF2B5EF4-FFF2-40B4-BE49-F238E27FC236}">
                <a16:creationId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t>‹#›</a:t>
            </a:fld>
            <a:endParaRPr lang="en-GB" altLang="en-US"/>
          </a:p>
        </p:txBody>
      </p:sp>
    </p:spTree>
    <p:extLst>
      <p:ext uri="{BB962C8B-B14F-4D97-AF65-F5344CB8AC3E}">
        <p14:creationId xmlns:p14="http://schemas.microsoft.com/office/powerpoint/2010/main" val="3150994395"/>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26/03/2021</a:t>
            </a:fld>
            <a:endParaRPr lang="en-GB"/>
          </a:p>
        </p:txBody>
      </p:sp>
      <p:sp>
        <p:nvSpPr>
          <p:cNvPr id="5" name="Footer Placeholder 4">
            <a:extLst>
              <a:ext uri="{FF2B5EF4-FFF2-40B4-BE49-F238E27FC236}">
                <a16:creationId xmlns:a16="http://schemas.microsoft.com/office/drawing/2014/main" id="{B041ED0F-3F4F-4191-95D9-03287ACFF4E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t>‹#›</a:t>
            </a:fld>
            <a:endParaRPr lang="en-GB" altLang="en-US"/>
          </a:p>
        </p:txBody>
      </p:sp>
      <p:sp>
        <p:nvSpPr>
          <p:cNvPr id="7" name="Rectangle 11">
            <a:extLst>
              <a:ext uri="{FF2B5EF4-FFF2-40B4-BE49-F238E27FC236}">
                <a16:creationId xmlns:a16="http://schemas.microsoft.com/office/drawing/2014/main" id="{4DD249EA-50C8-4951-AB06-5D28EB1690D8}"/>
              </a:ext>
            </a:extLst>
          </p:cNvPr>
          <p:cNvSpPr>
            <a:spLocks noChangeArrowheads="1"/>
          </p:cNvSpPr>
          <p:nvPr userDrawn="1"/>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en-US" sz="1200" b="1">
                <a:solidFill>
                  <a:srgbClr val="FFFFFF"/>
                </a:solidFill>
                <a:latin typeface="Verdana" charset="0"/>
                <a:ea typeface="MS PGothic" panose="020B0600070205080204" pitchFamily="34" charset="-128"/>
                <a:cs typeface="Verdana" charset="0"/>
              </a:rPr>
              <a:t>www.coe.int/cybercrime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a:t>
            </a:fld>
            <a:r>
              <a:rPr lang="en-US" sz="1200" b="1">
                <a:solidFill>
                  <a:srgbClr val="FFFFFF"/>
                </a:solidFill>
                <a:latin typeface="Verdana" charset="0"/>
                <a:ea typeface="MS PGothic" panose="020B0600070205080204" pitchFamily="34" charset="-128"/>
                <a:cs typeface="Verdana" charset="0"/>
              </a:rPr>
              <a:t> -</a:t>
            </a:r>
          </a:p>
        </p:txBody>
      </p:sp>
    </p:spTree>
    <p:extLst>
      <p:ext uri="{BB962C8B-B14F-4D97-AF65-F5344CB8AC3E}">
        <p14:creationId xmlns:p14="http://schemas.microsoft.com/office/powerpoint/2010/main" val="3984873682"/>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26/03/2021</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t>‹#›</a:t>
            </a:fld>
            <a:endParaRPr lang="en-GB" altLang="en-US"/>
          </a:p>
        </p:txBody>
      </p:sp>
    </p:spTree>
    <p:extLst>
      <p:ext uri="{BB962C8B-B14F-4D97-AF65-F5344CB8AC3E}">
        <p14:creationId xmlns:p14="http://schemas.microsoft.com/office/powerpoint/2010/main" val="366237524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26/03/2021</a:t>
            </a:fld>
            <a:endParaRPr lang="en-GB"/>
          </a:p>
        </p:txBody>
      </p:sp>
      <p:sp>
        <p:nvSpPr>
          <p:cNvPr id="6" name="Footer Placeholder 4">
            <a:extLst>
              <a:ext uri="{FF2B5EF4-FFF2-40B4-BE49-F238E27FC236}">
                <a16:creationId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t>‹#›</a:t>
            </a:fld>
            <a:endParaRPr lang="en-GB" altLang="en-US"/>
          </a:p>
        </p:txBody>
      </p:sp>
    </p:spTree>
    <p:extLst>
      <p:ext uri="{BB962C8B-B14F-4D97-AF65-F5344CB8AC3E}">
        <p14:creationId xmlns:p14="http://schemas.microsoft.com/office/powerpoint/2010/main" val="217695767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26/03/2021</a:t>
            </a:fld>
            <a:endParaRPr lang="en-GB"/>
          </a:p>
        </p:txBody>
      </p:sp>
      <p:sp>
        <p:nvSpPr>
          <p:cNvPr id="8" name="Footer Placeholder 4">
            <a:extLst>
              <a:ext uri="{FF2B5EF4-FFF2-40B4-BE49-F238E27FC236}">
                <a16:creationId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a:extLst>
              <a:ext uri="{FF2B5EF4-FFF2-40B4-BE49-F238E27FC236}">
                <a16:creationId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t>‹#›</a:t>
            </a:fld>
            <a:endParaRPr lang="en-GB" altLang="en-US"/>
          </a:p>
        </p:txBody>
      </p:sp>
    </p:spTree>
    <p:extLst>
      <p:ext uri="{BB962C8B-B14F-4D97-AF65-F5344CB8AC3E}">
        <p14:creationId xmlns:p14="http://schemas.microsoft.com/office/powerpoint/2010/main" val="945141487"/>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26/03/2021</a:t>
            </a:fld>
            <a:endParaRPr lang="en-GB"/>
          </a:p>
        </p:txBody>
      </p:sp>
      <p:sp>
        <p:nvSpPr>
          <p:cNvPr id="4" name="Footer Placeholder 4">
            <a:extLst>
              <a:ext uri="{FF2B5EF4-FFF2-40B4-BE49-F238E27FC236}">
                <a16:creationId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a:extLst>
              <a:ext uri="{FF2B5EF4-FFF2-40B4-BE49-F238E27FC236}">
                <a16:creationId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t>‹#›</a:t>
            </a:fld>
            <a:endParaRPr lang="en-GB" altLang="en-US"/>
          </a:p>
        </p:txBody>
      </p:sp>
    </p:spTree>
    <p:extLst>
      <p:ext uri="{BB962C8B-B14F-4D97-AF65-F5344CB8AC3E}">
        <p14:creationId xmlns:p14="http://schemas.microsoft.com/office/powerpoint/2010/main" val="424880437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26/03/2021</a:t>
            </a:fld>
            <a:endParaRPr lang="en-GB"/>
          </a:p>
        </p:txBody>
      </p:sp>
      <p:sp>
        <p:nvSpPr>
          <p:cNvPr id="3" name="Footer Placeholder 4">
            <a:extLst>
              <a:ext uri="{FF2B5EF4-FFF2-40B4-BE49-F238E27FC236}">
                <a16:creationId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a:extLst>
              <a:ext uri="{FF2B5EF4-FFF2-40B4-BE49-F238E27FC236}">
                <a16:creationId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t>‹#›</a:t>
            </a:fld>
            <a:endParaRPr lang="en-GB" altLang="en-US"/>
          </a:p>
        </p:txBody>
      </p:sp>
    </p:spTree>
    <p:extLst>
      <p:ext uri="{BB962C8B-B14F-4D97-AF65-F5344CB8AC3E}">
        <p14:creationId xmlns:p14="http://schemas.microsoft.com/office/powerpoint/2010/main" val="364174519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26/03/2021</a:t>
            </a:fld>
            <a:endParaRPr lang="en-GB"/>
          </a:p>
        </p:txBody>
      </p:sp>
      <p:sp>
        <p:nvSpPr>
          <p:cNvPr id="6" name="Footer Placeholder 4">
            <a:extLst>
              <a:ext uri="{FF2B5EF4-FFF2-40B4-BE49-F238E27FC236}">
                <a16:creationId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t>‹#›</a:t>
            </a:fld>
            <a:endParaRPr lang="en-GB" altLang="en-US"/>
          </a:p>
        </p:txBody>
      </p:sp>
    </p:spTree>
    <p:extLst>
      <p:ext uri="{BB962C8B-B14F-4D97-AF65-F5344CB8AC3E}">
        <p14:creationId xmlns:p14="http://schemas.microsoft.com/office/powerpoint/2010/main" val="214897256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26/03/2021</a:t>
            </a:fld>
            <a:endParaRPr lang="en-GB"/>
          </a:p>
        </p:txBody>
      </p:sp>
      <p:sp>
        <p:nvSpPr>
          <p:cNvPr id="6" name="Footer Placeholder 4">
            <a:extLst>
              <a:ext uri="{FF2B5EF4-FFF2-40B4-BE49-F238E27FC236}">
                <a16:creationId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t>‹#›</a:t>
            </a:fld>
            <a:endParaRPr lang="en-GB" altLang="en-US"/>
          </a:p>
        </p:txBody>
      </p:sp>
    </p:spTree>
    <p:extLst>
      <p:ext uri="{BB962C8B-B14F-4D97-AF65-F5344CB8AC3E}">
        <p14:creationId xmlns:p14="http://schemas.microsoft.com/office/powerpoint/2010/main" val="302224456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26/03/2021</a:t>
            </a:fld>
            <a:endParaRPr lang="en-GB"/>
          </a:p>
        </p:txBody>
      </p:sp>
      <p:sp>
        <p:nvSpPr>
          <p:cNvPr id="5" name="Footer Placeholder 4">
            <a:extLst>
              <a:ext uri="{FF2B5EF4-FFF2-40B4-BE49-F238E27FC236}">
                <a16:creationId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t>‹#›</a:t>
            </a:fld>
            <a:endParaRPr lang="en-GB" altLang="en-US"/>
          </a:p>
        </p:txBody>
      </p:sp>
    </p:spTree>
    <p:extLst>
      <p:ext uri="{BB962C8B-B14F-4D97-AF65-F5344CB8AC3E}">
        <p14:creationId xmlns:p14="http://schemas.microsoft.com/office/powerpoint/2010/main" val="37681947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26-Mar-21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04F3A-82BD-4011-AADB-1F79FD7DF4BC}" type="slidenum">
              <a:rPr lang="en-GB" smtClean="0"/>
              <a:t>‹#›</a:t>
            </a:fld>
            <a:endParaRPr lang="en-GB"/>
          </a:p>
        </p:txBody>
      </p:sp>
    </p:spTree>
    <p:extLst>
      <p:ext uri="{BB962C8B-B14F-4D97-AF65-F5344CB8AC3E}">
        <p14:creationId xmlns:p14="http://schemas.microsoft.com/office/powerpoint/2010/main" val="2886635286"/>
      </p:ext>
    </p:extLst>
  </p:cSld>
  <p:clrMapOvr>
    <a:masterClrMapping/>
  </p:clrMapOvr>
  <p:transition/>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26/03/2021</a:t>
            </a:fld>
            <a:endParaRPr lang="en-GB"/>
          </a:p>
        </p:txBody>
      </p:sp>
      <p:sp>
        <p:nvSpPr>
          <p:cNvPr id="5" name="Footer Placeholder 4">
            <a:extLst>
              <a:ext uri="{FF2B5EF4-FFF2-40B4-BE49-F238E27FC236}">
                <a16:creationId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t>‹#›</a:t>
            </a:fld>
            <a:endParaRPr lang="en-GB" altLang="en-US"/>
          </a:p>
        </p:txBody>
      </p:sp>
    </p:spTree>
    <p:extLst>
      <p:ext uri="{BB962C8B-B14F-4D97-AF65-F5344CB8AC3E}">
        <p14:creationId xmlns:p14="http://schemas.microsoft.com/office/powerpoint/2010/main" val="13098109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DE959-8F66-48C8-9B75-7129AEC57E19}"/>
              </a:ext>
            </a:extLst>
          </p:cNvPr>
          <p:cNvSpPr>
            <a:spLocks noGrp="1"/>
          </p:cNvSpPr>
          <p:nvPr>
            <p:ph type="sldNum" sz="quarter" idx="10"/>
          </p:nvPr>
        </p:nvSpPr>
        <p:spPr/>
        <p:txBody>
          <a:bodyPr/>
          <a:lstStyle/>
          <a:p>
            <a:fld id="{49C04F3A-82BD-4011-AADB-1F79FD7DF4BC}" type="slidenum">
              <a:rPr lang="en-GB" smtClean="0"/>
              <a:t>‹#›</a:t>
            </a:fld>
            <a:endParaRPr lang="en-GB"/>
          </a:p>
        </p:txBody>
      </p:sp>
      <p:pic>
        <p:nvPicPr>
          <p:cNvPr id="6" name="Picture 5">
            <a:extLst>
              <a:ext uri="{FF2B5EF4-FFF2-40B4-BE49-F238E27FC236}">
                <a16:creationId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a:t>Click to edit Master text styles</a:t>
            </a:r>
          </a:p>
        </p:txBody>
      </p:sp>
      <p:sp>
        <p:nvSpPr>
          <p:cNvPr id="13" name="Text Placeholder 12">
            <a:extLst>
              <a:ext uri="{FF2B5EF4-FFF2-40B4-BE49-F238E27FC236}">
                <a16:creationId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a:p>
          <a:p>
            <a:pPr lvl="0"/>
            <a:endParaRPr lang="en-GB"/>
          </a:p>
          <a:p>
            <a:pPr lvl="0"/>
            <a:endParaRPr lang="en-GB"/>
          </a:p>
        </p:txBody>
      </p:sp>
      <p:sp>
        <p:nvSpPr>
          <p:cNvPr id="15" name="Text Placeholder 14">
            <a:extLst>
              <a:ext uri="{FF2B5EF4-FFF2-40B4-BE49-F238E27FC236}">
                <a16:creationId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a:p>
        </p:txBody>
      </p:sp>
    </p:spTree>
    <p:extLst>
      <p:ext uri="{BB962C8B-B14F-4D97-AF65-F5344CB8AC3E}">
        <p14:creationId xmlns:p14="http://schemas.microsoft.com/office/powerpoint/2010/main" val="29598440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t>‹#›</a:t>
            </a:fld>
            <a:endParaRPr lang="en-GB"/>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a:p>
        </p:txBody>
      </p:sp>
    </p:spTree>
    <p:extLst>
      <p:ext uri="{BB962C8B-B14F-4D97-AF65-F5344CB8AC3E}">
        <p14:creationId xmlns:p14="http://schemas.microsoft.com/office/powerpoint/2010/main" val="236681406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t>‹#›</a:t>
            </a:fld>
            <a:endParaRPr lang="en-GB"/>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a:p>
        </p:txBody>
      </p:sp>
    </p:spTree>
    <p:extLst>
      <p:ext uri="{BB962C8B-B14F-4D97-AF65-F5344CB8AC3E}">
        <p14:creationId xmlns:p14="http://schemas.microsoft.com/office/powerpoint/2010/main" val="2569893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t>‹#›</a:t>
            </a:fld>
            <a:endParaRPr lang="en-GB"/>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a:p>
        </p:txBody>
      </p:sp>
    </p:spTree>
    <p:extLst>
      <p:ext uri="{BB962C8B-B14F-4D97-AF65-F5344CB8AC3E}">
        <p14:creationId xmlns:p14="http://schemas.microsoft.com/office/powerpoint/2010/main" val="18610224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20A8AF00-8302-4EB6-B590-39BD369534EC}"/>
              </a:ext>
            </a:extLst>
          </p:cNvPr>
          <p:cNvSpPr>
            <a:spLocks noGrp="1"/>
          </p:cNvSpPr>
          <p:nvPr>
            <p:ph type="sldNum" sz="quarter" idx="10"/>
          </p:nvPr>
        </p:nvSpPr>
        <p:spPr/>
        <p:txBody>
          <a:bodyPr/>
          <a:lstStyle/>
          <a:p>
            <a:fld id="{49C04F3A-82BD-4011-AADB-1F79FD7DF4BC}" type="slidenum">
              <a:rPr lang="en-GB" smtClean="0"/>
              <a:t>‹#›</a:t>
            </a:fld>
            <a:endParaRPr lang="en-GB"/>
          </a:p>
        </p:txBody>
      </p:sp>
      <p:sp>
        <p:nvSpPr>
          <p:cNvPr id="12" name="Text Placeholder 11">
            <a:extLst>
              <a:ext uri="{FF2B5EF4-FFF2-40B4-BE49-F238E27FC236}">
                <a16:creationId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a:p>
        </p:txBody>
      </p:sp>
    </p:spTree>
    <p:extLst>
      <p:ext uri="{BB962C8B-B14F-4D97-AF65-F5344CB8AC3E}">
        <p14:creationId xmlns:p14="http://schemas.microsoft.com/office/powerpoint/2010/main" val="339678756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p:txBody>
          <a:bodyPr/>
          <a:lstStyle/>
          <a:p>
            <a:fld id="{49C04F3A-82BD-4011-AADB-1F79FD7DF4BC}" type="slidenum">
              <a:rPr lang="en-GB" smtClean="0"/>
              <a:t>‹#›</a:t>
            </a:fld>
            <a:endParaRPr lang="en-GB"/>
          </a:p>
        </p:txBody>
      </p:sp>
      <p:pic>
        <p:nvPicPr>
          <p:cNvPr id="11" name="Picture 2" descr="Asking questions | TeachingEnglish | British Council | BBC">
            <a:extLst>
              <a:ext uri="{FF2B5EF4-FFF2-40B4-BE49-F238E27FC236}">
                <a16:creationId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03229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Slide Number Placeholder 4">
            <a:extLst>
              <a:ext uri="{FF2B5EF4-FFF2-40B4-BE49-F238E27FC236}">
                <a16:creationId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t>‹#›</a:t>
            </a:fld>
            <a:endParaRPr lang="en-GB"/>
          </a:p>
        </p:txBody>
      </p:sp>
      <p:sp>
        <p:nvSpPr>
          <p:cNvPr id="11" name="Rectangle 11">
            <a:extLst>
              <a:ext uri="{FF2B5EF4-FFF2-40B4-BE49-F238E27FC236}">
                <a16:creationId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a:p>
        </p:txBody>
      </p:sp>
    </p:spTree>
    <p:extLst>
      <p:ext uri="{BB962C8B-B14F-4D97-AF65-F5344CB8AC3E}">
        <p14:creationId xmlns:p14="http://schemas.microsoft.com/office/powerpoint/2010/main" val="204741572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9F79EE9D-52D5-4B6B-99C5-F7B7EF500FFC}"/>
              </a:ext>
            </a:extLst>
          </p:cNvPr>
          <p:cNvSpPr>
            <a:spLocks noGrp="1"/>
          </p:cNvSpPr>
          <p:nvPr>
            <p:ph type="sldNum" sz="quarter" idx="10"/>
          </p:nvPr>
        </p:nvSpPr>
        <p:spPr/>
        <p:txBody>
          <a:bodyPr/>
          <a:lstStyle/>
          <a:p>
            <a:fld id="{49C04F3A-82BD-4011-AADB-1F79FD7DF4BC}" type="slidenum">
              <a:rPr lang="en-GB" smtClean="0"/>
              <a:t>‹#›</a:t>
            </a:fld>
            <a:endParaRPr lang="en-GB"/>
          </a:p>
        </p:txBody>
      </p:sp>
      <p:sp>
        <p:nvSpPr>
          <p:cNvPr id="12" name="Text Placeholder 11">
            <a:extLst>
              <a:ext uri="{FF2B5EF4-FFF2-40B4-BE49-F238E27FC236}">
                <a16:creationId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a:p>
        </p:txBody>
      </p:sp>
    </p:spTree>
    <p:extLst>
      <p:ext uri="{BB962C8B-B14F-4D97-AF65-F5344CB8AC3E}">
        <p14:creationId xmlns:p14="http://schemas.microsoft.com/office/powerpoint/2010/main" val="10558424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26-Mar-21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04F3A-82BD-4011-AADB-1F79FD7DF4BC}" type="slidenum">
              <a:rPr lang="en-GB" smtClean="0"/>
              <a:t>‹#›</a:t>
            </a:fld>
            <a:endParaRPr lang="en-GB"/>
          </a:p>
        </p:txBody>
      </p:sp>
    </p:spTree>
    <p:extLst>
      <p:ext uri="{BB962C8B-B14F-4D97-AF65-F5344CB8AC3E}">
        <p14:creationId xmlns:p14="http://schemas.microsoft.com/office/powerpoint/2010/main" val="3315512933"/>
      </p:ext>
    </p:extLst>
  </p:cSld>
  <p:clrMapOvr>
    <a:masterClrMapping/>
  </p:clrMapOvr>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D8D75C77-33AE-4D9D-81BB-E84439877287}"/>
              </a:ext>
            </a:extLst>
          </p:cNvPr>
          <p:cNvSpPr>
            <a:spLocks noGrp="1"/>
          </p:cNvSpPr>
          <p:nvPr>
            <p:ph type="sldNum" sz="quarter" idx="10"/>
          </p:nvPr>
        </p:nvSpPr>
        <p:spPr/>
        <p:txBody>
          <a:bodyPr/>
          <a:lstStyle/>
          <a:p>
            <a:fld id="{49C04F3A-82BD-4011-AADB-1F79FD7DF4BC}" type="slidenum">
              <a:rPr lang="en-GB" smtClean="0"/>
              <a:t>‹#›</a:t>
            </a:fld>
            <a:endParaRPr lang="en-GB"/>
          </a:p>
        </p:txBody>
      </p:sp>
      <p:sp>
        <p:nvSpPr>
          <p:cNvPr id="13" name="Text Placeholder 11">
            <a:extLst>
              <a:ext uri="{FF2B5EF4-FFF2-40B4-BE49-F238E27FC236}">
                <a16:creationId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a:p>
        </p:txBody>
      </p:sp>
    </p:spTree>
    <p:extLst>
      <p:ext uri="{BB962C8B-B14F-4D97-AF65-F5344CB8AC3E}">
        <p14:creationId xmlns:p14="http://schemas.microsoft.com/office/powerpoint/2010/main" val="33993366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p:txBody>
          <a:bodyPr/>
          <a:lstStyle/>
          <a:p>
            <a:fld id="{49C04F3A-82BD-4011-AADB-1F79FD7DF4BC}" type="slidenum">
              <a:rPr lang="en-GB" smtClean="0"/>
              <a:t>‹#›</a:t>
            </a:fld>
            <a:endParaRPr lang="en-GB"/>
          </a:p>
        </p:txBody>
      </p:sp>
      <p:sp>
        <p:nvSpPr>
          <p:cNvPr id="9" name="Text Placeholder 11">
            <a:extLst>
              <a:ext uri="{FF2B5EF4-FFF2-40B4-BE49-F238E27FC236}">
                <a16:creationId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a:p>
        </p:txBody>
      </p:sp>
    </p:spTree>
    <p:extLst>
      <p:ext uri="{BB962C8B-B14F-4D97-AF65-F5344CB8AC3E}">
        <p14:creationId xmlns:p14="http://schemas.microsoft.com/office/powerpoint/2010/main" val="29454627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9F9D650-1009-46ED-8222-4EE43ED14297}"/>
              </a:ext>
            </a:extLst>
          </p:cNvPr>
          <p:cNvSpPr>
            <a:spLocks noGrp="1"/>
          </p:cNvSpPr>
          <p:nvPr>
            <p:ph type="sldNum" sz="quarter" idx="10"/>
          </p:nvPr>
        </p:nvSpPr>
        <p:spPr/>
        <p:txBody>
          <a:bodyPr/>
          <a:lstStyle/>
          <a:p>
            <a:fld id="{49C04F3A-82BD-4011-AADB-1F79FD7DF4BC}" type="slidenum">
              <a:rPr lang="en-GB" smtClean="0"/>
              <a:t>‹#›</a:t>
            </a:fld>
            <a:endParaRPr lang="en-GB"/>
          </a:p>
        </p:txBody>
      </p:sp>
      <p:sp>
        <p:nvSpPr>
          <p:cNvPr id="10" name="Text Placeholder 11">
            <a:extLst>
              <a:ext uri="{FF2B5EF4-FFF2-40B4-BE49-F238E27FC236}">
                <a16:creationId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a:p>
        </p:txBody>
      </p:sp>
    </p:spTree>
    <p:extLst>
      <p:ext uri="{BB962C8B-B14F-4D97-AF65-F5344CB8AC3E}">
        <p14:creationId xmlns:p14="http://schemas.microsoft.com/office/powerpoint/2010/main" val="427252509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26/03/2021</a:t>
            </a:fld>
            <a:endParaRPr lang="en-GB"/>
          </a:p>
        </p:txBody>
      </p:sp>
      <p:sp>
        <p:nvSpPr>
          <p:cNvPr id="5" name="Footer Placeholder 4">
            <a:extLst>
              <a:ext uri="{FF2B5EF4-FFF2-40B4-BE49-F238E27FC236}">
                <a16:creationId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t>‹#›</a:t>
            </a:fld>
            <a:endParaRPr lang="en-GB" altLang="en-US"/>
          </a:p>
        </p:txBody>
      </p:sp>
    </p:spTree>
    <p:extLst>
      <p:ext uri="{BB962C8B-B14F-4D97-AF65-F5344CB8AC3E}">
        <p14:creationId xmlns:p14="http://schemas.microsoft.com/office/powerpoint/2010/main" val="64886310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26/03/2021</a:t>
            </a:fld>
            <a:endParaRPr lang="en-GB"/>
          </a:p>
        </p:txBody>
      </p:sp>
      <p:sp>
        <p:nvSpPr>
          <p:cNvPr id="5" name="Footer Placeholder 4">
            <a:extLst>
              <a:ext uri="{FF2B5EF4-FFF2-40B4-BE49-F238E27FC236}">
                <a16:creationId xmlns:a16="http://schemas.microsoft.com/office/drawing/2014/main" id="{B041ED0F-3F4F-4191-95D9-03287ACFF4E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t>‹#›</a:t>
            </a:fld>
            <a:endParaRPr lang="en-GB" altLang="en-US"/>
          </a:p>
        </p:txBody>
      </p:sp>
      <p:sp>
        <p:nvSpPr>
          <p:cNvPr id="7" name="Rectangle 11">
            <a:extLst>
              <a:ext uri="{FF2B5EF4-FFF2-40B4-BE49-F238E27FC236}">
                <a16:creationId xmlns:a16="http://schemas.microsoft.com/office/drawing/2014/main" id="{4DD249EA-50C8-4951-AB06-5D28EB1690D8}"/>
              </a:ext>
            </a:extLst>
          </p:cNvPr>
          <p:cNvSpPr>
            <a:spLocks noChangeArrowheads="1"/>
          </p:cNvSpPr>
          <p:nvPr userDrawn="1"/>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en-US" sz="1200" b="1">
                <a:solidFill>
                  <a:srgbClr val="FFFFFF"/>
                </a:solidFill>
                <a:latin typeface="Verdana" charset="0"/>
                <a:ea typeface="MS PGothic" panose="020B0600070205080204" pitchFamily="34" charset="-128"/>
                <a:cs typeface="Verdana" charset="0"/>
              </a:rPr>
              <a:t>www.coe.int/cybercrime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a:t>
            </a:fld>
            <a:r>
              <a:rPr lang="en-US" sz="1200" b="1">
                <a:solidFill>
                  <a:srgbClr val="FFFFFF"/>
                </a:solidFill>
                <a:latin typeface="Verdana" charset="0"/>
                <a:ea typeface="MS PGothic" panose="020B0600070205080204" pitchFamily="34" charset="-128"/>
                <a:cs typeface="Verdana" charset="0"/>
              </a:rPr>
              <a:t> -</a:t>
            </a:r>
          </a:p>
        </p:txBody>
      </p:sp>
    </p:spTree>
    <p:extLst>
      <p:ext uri="{BB962C8B-B14F-4D97-AF65-F5344CB8AC3E}">
        <p14:creationId xmlns:p14="http://schemas.microsoft.com/office/powerpoint/2010/main" val="181308322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26/03/2021</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t>‹#›</a:t>
            </a:fld>
            <a:endParaRPr lang="en-GB" altLang="en-US"/>
          </a:p>
        </p:txBody>
      </p:sp>
    </p:spTree>
    <p:extLst>
      <p:ext uri="{BB962C8B-B14F-4D97-AF65-F5344CB8AC3E}">
        <p14:creationId xmlns:p14="http://schemas.microsoft.com/office/powerpoint/2010/main" val="42456587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26/03/2021</a:t>
            </a:fld>
            <a:endParaRPr lang="en-GB"/>
          </a:p>
        </p:txBody>
      </p:sp>
      <p:sp>
        <p:nvSpPr>
          <p:cNvPr id="6" name="Footer Placeholder 4">
            <a:extLst>
              <a:ext uri="{FF2B5EF4-FFF2-40B4-BE49-F238E27FC236}">
                <a16:creationId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t>‹#›</a:t>
            </a:fld>
            <a:endParaRPr lang="en-GB" altLang="en-US"/>
          </a:p>
        </p:txBody>
      </p:sp>
    </p:spTree>
    <p:extLst>
      <p:ext uri="{BB962C8B-B14F-4D97-AF65-F5344CB8AC3E}">
        <p14:creationId xmlns:p14="http://schemas.microsoft.com/office/powerpoint/2010/main" val="388207557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26/03/2021</a:t>
            </a:fld>
            <a:endParaRPr lang="en-GB"/>
          </a:p>
        </p:txBody>
      </p:sp>
      <p:sp>
        <p:nvSpPr>
          <p:cNvPr id="8" name="Footer Placeholder 4">
            <a:extLst>
              <a:ext uri="{FF2B5EF4-FFF2-40B4-BE49-F238E27FC236}">
                <a16:creationId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a:extLst>
              <a:ext uri="{FF2B5EF4-FFF2-40B4-BE49-F238E27FC236}">
                <a16:creationId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t>‹#›</a:t>
            </a:fld>
            <a:endParaRPr lang="en-GB" altLang="en-US"/>
          </a:p>
        </p:txBody>
      </p:sp>
    </p:spTree>
    <p:extLst>
      <p:ext uri="{BB962C8B-B14F-4D97-AF65-F5344CB8AC3E}">
        <p14:creationId xmlns:p14="http://schemas.microsoft.com/office/powerpoint/2010/main" val="40869067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26/03/2021</a:t>
            </a:fld>
            <a:endParaRPr lang="en-GB"/>
          </a:p>
        </p:txBody>
      </p:sp>
      <p:sp>
        <p:nvSpPr>
          <p:cNvPr id="4" name="Footer Placeholder 4">
            <a:extLst>
              <a:ext uri="{FF2B5EF4-FFF2-40B4-BE49-F238E27FC236}">
                <a16:creationId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a:extLst>
              <a:ext uri="{FF2B5EF4-FFF2-40B4-BE49-F238E27FC236}">
                <a16:creationId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t>‹#›</a:t>
            </a:fld>
            <a:endParaRPr lang="en-GB" altLang="en-US"/>
          </a:p>
        </p:txBody>
      </p:sp>
    </p:spTree>
    <p:extLst>
      <p:ext uri="{BB962C8B-B14F-4D97-AF65-F5344CB8AC3E}">
        <p14:creationId xmlns:p14="http://schemas.microsoft.com/office/powerpoint/2010/main" val="180179508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26/03/2021</a:t>
            </a:fld>
            <a:endParaRPr lang="en-GB"/>
          </a:p>
        </p:txBody>
      </p:sp>
      <p:sp>
        <p:nvSpPr>
          <p:cNvPr id="3" name="Footer Placeholder 4">
            <a:extLst>
              <a:ext uri="{FF2B5EF4-FFF2-40B4-BE49-F238E27FC236}">
                <a16:creationId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a:extLst>
              <a:ext uri="{FF2B5EF4-FFF2-40B4-BE49-F238E27FC236}">
                <a16:creationId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t>‹#›</a:t>
            </a:fld>
            <a:endParaRPr lang="en-GB" altLang="en-US"/>
          </a:p>
        </p:txBody>
      </p:sp>
    </p:spTree>
    <p:extLst>
      <p:ext uri="{BB962C8B-B14F-4D97-AF65-F5344CB8AC3E}">
        <p14:creationId xmlns:p14="http://schemas.microsoft.com/office/powerpoint/2010/main" val="2900110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a:t>26-Mar-21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04F3A-82BD-4011-AADB-1F79FD7DF4BC}" type="slidenum">
              <a:rPr lang="en-GB" smtClean="0"/>
              <a:t>‹#›</a:t>
            </a:fld>
            <a:endParaRPr lang="en-GB"/>
          </a:p>
        </p:txBody>
      </p:sp>
    </p:spTree>
    <p:extLst>
      <p:ext uri="{BB962C8B-B14F-4D97-AF65-F5344CB8AC3E}">
        <p14:creationId xmlns:p14="http://schemas.microsoft.com/office/powerpoint/2010/main" val="4115193528"/>
      </p:ext>
    </p:extLst>
  </p:cSld>
  <p:clrMapOvr>
    <a:masterClrMapping/>
  </p:clrMapOvr>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26/03/2021</a:t>
            </a:fld>
            <a:endParaRPr lang="en-GB"/>
          </a:p>
        </p:txBody>
      </p:sp>
      <p:sp>
        <p:nvSpPr>
          <p:cNvPr id="6" name="Footer Placeholder 4">
            <a:extLst>
              <a:ext uri="{FF2B5EF4-FFF2-40B4-BE49-F238E27FC236}">
                <a16:creationId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t>‹#›</a:t>
            </a:fld>
            <a:endParaRPr lang="en-GB" altLang="en-US"/>
          </a:p>
        </p:txBody>
      </p:sp>
    </p:spTree>
    <p:extLst>
      <p:ext uri="{BB962C8B-B14F-4D97-AF65-F5344CB8AC3E}">
        <p14:creationId xmlns:p14="http://schemas.microsoft.com/office/powerpoint/2010/main" val="370449469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26/03/2021</a:t>
            </a:fld>
            <a:endParaRPr lang="en-GB"/>
          </a:p>
        </p:txBody>
      </p:sp>
      <p:sp>
        <p:nvSpPr>
          <p:cNvPr id="6" name="Footer Placeholder 4">
            <a:extLst>
              <a:ext uri="{FF2B5EF4-FFF2-40B4-BE49-F238E27FC236}">
                <a16:creationId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t>‹#›</a:t>
            </a:fld>
            <a:endParaRPr lang="en-GB" altLang="en-US"/>
          </a:p>
        </p:txBody>
      </p:sp>
    </p:spTree>
    <p:extLst>
      <p:ext uri="{BB962C8B-B14F-4D97-AF65-F5344CB8AC3E}">
        <p14:creationId xmlns:p14="http://schemas.microsoft.com/office/powerpoint/2010/main" val="130099511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26/03/2021</a:t>
            </a:fld>
            <a:endParaRPr lang="en-GB"/>
          </a:p>
        </p:txBody>
      </p:sp>
      <p:sp>
        <p:nvSpPr>
          <p:cNvPr id="5" name="Footer Placeholder 4">
            <a:extLst>
              <a:ext uri="{FF2B5EF4-FFF2-40B4-BE49-F238E27FC236}">
                <a16:creationId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t>‹#›</a:t>
            </a:fld>
            <a:endParaRPr lang="en-GB" altLang="en-US"/>
          </a:p>
        </p:txBody>
      </p:sp>
    </p:spTree>
    <p:extLst>
      <p:ext uri="{BB962C8B-B14F-4D97-AF65-F5344CB8AC3E}">
        <p14:creationId xmlns:p14="http://schemas.microsoft.com/office/powerpoint/2010/main" val="275879323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26/03/2021</a:t>
            </a:fld>
            <a:endParaRPr lang="en-GB"/>
          </a:p>
        </p:txBody>
      </p:sp>
      <p:sp>
        <p:nvSpPr>
          <p:cNvPr id="5" name="Footer Placeholder 4">
            <a:extLst>
              <a:ext uri="{FF2B5EF4-FFF2-40B4-BE49-F238E27FC236}">
                <a16:creationId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t>‹#›</a:t>
            </a:fld>
            <a:endParaRPr lang="en-GB" altLang="en-US"/>
          </a:p>
        </p:txBody>
      </p:sp>
    </p:spTree>
    <p:extLst>
      <p:ext uri="{BB962C8B-B14F-4D97-AF65-F5344CB8AC3E}">
        <p14:creationId xmlns:p14="http://schemas.microsoft.com/office/powerpoint/2010/main" val="339671667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26/03/2021</a:t>
            </a:fld>
            <a:endParaRPr lang="en-GB"/>
          </a:p>
        </p:txBody>
      </p:sp>
      <p:sp>
        <p:nvSpPr>
          <p:cNvPr id="5" name="Footer Placeholder 4">
            <a:extLst>
              <a:ext uri="{FF2B5EF4-FFF2-40B4-BE49-F238E27FC236}">
                <a16:creationId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t>‹#›</a:t>
            </a:fld>
            <a:endParaRPr lang="en-GB" altLang="en-US"/>
          </a:p>
        </p:txBody>
      </p:sp>
    </p:spTree>
    <p:extLst>
      <p:ext uri="{BB962C8B-B14F-4D97-AF65-F5344CB8AC3E}">
        <p14:creationId xmlns:p14="http://schemas.microsoft.com/office/powerpoint/2010/main" val="256608847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26/03/2021</a:t>
            </a:fld>
            <a:endParaRPr lang="en-GB"/>
          </a:p>
        </p:txBody>
      </p:sp>
      <p:sp>
        <p:nvSpPr>
          <p:cNvPr id="5" name="Footer Placeholder 4">
            <a:extLst>
              <a:ext uri="{FF2B5EF4-FFF2-40B4-BE49-F238E27FC236}">
                <a16:creationId xmlns:a16="http://schemas.microsoft.com/office/drawing/2014/main" id="{B041ED0F-3F4F-4191-95D9-03287ACFF4E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t>‹#›</a:t>
            </a:fld>
            <a:endParaRPr lang="en-GB" altLang="en-US"/>
          </a:p>
        </p:txBody>
      </p:sp>
      <p:sp>
        <p:nvSpPr>
          <p:cNvPr id="7" name="Rectangle 11">
            <a:extLst>
              <a:ext uri="{FF2B5EF4-FFF2-40B4-BE49-F238E27FC236}">
                <a16:creationId xmlns:a16="http://schemas.microsoft.com/office/drawing/2014/main" id="{4DD249EA-50C8-4951-AB06-5D28EB1690D8}"/>
              </a:ext>
            </a:extLst>
          </p:cNvPr>
          <p:cNvSpPr>
            <a:spLocks noChangeArrowheads="1"/>
          </p:cNvSpPr>
          <p:nvPr userDrawn="1"/>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en-US" sz="1200" b="1">
                <a:solidFill>
                  <a:srgbClr val="FFFFFF"/>
                </a:solidFill>
                <a:latin typeface="Verdana" charset="0"/>
                <a:ea typeface="MS PGothic" panose="020B0600070205080204" pitchFamily="34" charset="-128"/>
                <a:cs typeface="Verdana" charset="0"/>
              </a:rPr>
              <a:t>www.coe.int/cybercrime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a:t>
            </a:fld>
            <a:r>
              <a:rPr lang="en-US" sz="1200" b="1">
                <a:solidFill>
                  <a:srgbClr val="FFFFFF"/>
                </a:solidFill>
                <a:latin typeface="Verdana" charset="0"/>
                <a:ea typeface="MS PGothic" panose="020B0600070205080204" pitchFamily="34" charset="-128"/>
                <a:cs typeface="Verdana" charset="0"/>
              </a:rPr>
              <a:t> -</a:t>
            </a:r>
          </a:p>
        </p:txBody>
      </p:sp>
    </p:spTree>
    <p:extLst>
      <p:ext uri="{BB962C8B-B14F-4D97-AF65-F5344CB8AC3E}">
        <p14:creationId xmlns:p14="http://schemas.microsoft.com/office/powerpoint/2010/main" val="44880916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26/03/2021</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t>‹#›</a:t>
            </a:fld>
            <a:endParaRPr lang="en-GB" altLang="en-US"/>
          </a:p>
        </p:txBody>
      </p:sp>
    </p:spTree>
    <p:extLst>
      <p:ext uri="{BB962C8B-B14F-4D97-AF65-F5344CB8AC3E}">
        <p14:creationId xmlns:p14="http://schemas.microsoft.com/office/powerpoint/2010/main" val="321083173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26/03/2021</a:t>
            </a:fld>
            <a:endParaRPr lang="en-GB"/>
          </a:p>
        </p:txBody>
      </p:sp>
      <p:sp>
        <p:nvSpPr>
          <p:cNvPr id="6" name="Footer Placeholder 4">
            <a:extLst>
              <a:ext uri="{FF2B5EF4-FFF2-40B4-BE49-F238E27FC236}">
                <a16:creationId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t>‹#›</a:t>
            </a:fld>
            <a:endParaRPr lang="en-GB" altLang="en-US"/>
          </a:p>
        </p:txBody>
      </p:sp>
    </p:spTree>
    <p:extLst>
      <p:ext uri="{BB962C8B-B14F-4D97-AF65-F5344CB8AC3E}">
        <p14:creationId xmlns:p14="http://schemas.microsoft.com/office/powerpoint/2010/main" val="166352930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26/03/2021</a:t>
            </a:fld>
            <a:endParaRPr lang="en-GB"/>
          </a:p>
        </p:txBody>
      </p:sp>
      <p:sp>
        <p:nvSpPr>
          <p:cNvPr id="8" name="Footer Placeholder 4">
            <a:extLst>
              <a:ext uri="{FF2B5EF4-FFF2-40B4-BE49-F238E27FC236}">
                <a16:creationId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a:extLst>
              <a:ext uri="{FF2B5EF4-FFF2-40B4-BE49-F238E27FC236}">
                <a16:creationId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t>‹#›</a:t>
            </a:fld>
            <a:endParaRPr lang="en-GB" altLang="en-US"/>
          </a:p>
        </p:txBody>
      </p:sp>
    </p:spTree>
    <p:extLst>
      <p:ext uri="{BB962C8B-B14F-4D97-AF65-F5344CB8AC3E}">
        <p14:creationId xmlns:p14="http://schemas.microsoft.com/office/powerpoint/2010/main" val="354634673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26/03/2021</a:t>
            </a:fld>
            <a:endParaRPr lang="en-GB"/>
          </a:p>
        </p:txBody>
      </p:sp>
      <p:sp>
        <p:nvSpPr>
          <p:cNvPr id="4" name="Footer Placeholder 4">
            <a:extLst>
              <a:ext uri="{FF2B5EF4-FFF2-40B4-BE49-F238E27FC236}">
                <a16:creationId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a:extLst>
              <a:ext uri="{FF2B5EF4-FFF2-40B4-BE49-F238E27FC236}">
                <a16:creationId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t>‹#›</a:t>
            </a:fld>
            <a:endParaRPr lang="en-GB" altLang="en-US"/>
          </a:p>
        </p:txBody>
      </p:sp>
    </p:spTree>
    <p:extLst>
      <p:ext uri="{BB962C8B-B14F-4D97-AF65-F5344CB8AC3E}">
        <p14:creationId xmlns:p14="http://schemas.microsoft.com/office/powerpoint/2010/main" val="22408046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a:t>26-Mar-21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04F3A-82BD-4011-AADB-1F79FD7DF4BC}" type="slidenum">
              <a:rPr lang="en-GB" smtClean="0"/>
              <a:t>‹#›</a:t>
            </a:fld>
            <a:endParaRPr lang="en-GB"/>
          </a:p>
        </p:txBody>
      </p:sp>
    </p:spTree>
    <p:extLst>
      <p:ext uri="{BB962C8B-B14F-4D97-AF65-F5344CB8AC3E}">
        <p14:creationId xmlns:p14="http://schemas.microsoft.com/office/powerpoint/2010/main" val="296640143"/>
      </p:ext>
    </p:extLst>
  </p:cSld>
  <p:clrMapOvr>
    <a:masterClrMapping/>
  </p:clrMapOvr>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26/03/2021</a:t>
            </a:fld>
            <a:endParaRPr lang="en-GB"/>
          </a:p>
        </p:txBody>
      </p:sp>
      <p:sp>
        <p:nvSpPr>
          <p:cNvPr id="3" name="Footer Placeholder 4">
            <a:extLst>
              <a:ext uri="{FF2B5EF4-FFF2-40B4-BE49-F238E27FC236}">
                <a16:creationId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a:extLst>
              <a:ext uri="{FF2B5EF4-FFF2-40B4-BE49-F238E27FC236}">
                <a16:creationId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t>‹#›</a:t>
            </a:fld>
            <a:endParaRPr lang="en-GB" altLang="en-US"/>
          </a:p>
        </p:txBody>
      </p:sp>
    </p:spTree>
    <p:extLst>
      <p:ext uri="{BB962C8B-B14F-4D97-AF65-F5344CB8AC3E}">
        <p14:creationId xmlns:p14="http://schemas.microsoft.com/office/powerpoint/2010/main" val="112160303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26/03/2021</a:t>
            </a:fld>
            <a:endParaRPr lang="en-GB"/>
          </a:p>
        </p:txBody>
      </p:sp>
      <p:sp>
        <p:nvSpPr>
          <p:cNvPr id="6" name="Footer Placeholder 4">
            <a:extLst>
              <a:ext uri="{FF2B5EF4-FFF2-40B4-BE49-F238E27FC236}">
                <a16:creationId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t>‹#›</a:t>
            </a:fld>
            <a:endParaRPr lang="en-GB" altLang="en-US"/>
          </a:p>
        </p:txBody>
      </p:sp>
    </p:spTree>
    <p:extLst>
      <p:ext uri="{BB962C8B-B14F-4D97-AF65-F5344CB8AC3E}">
        <p14:creationId xmlns:p14="http://schemas.microsoft.com/office/powerpoint/2010/main" val="12898221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26/03/2021</a:t>
            </a:fld>
            <a:endParaRPr lang="en-GB"/>
          </a:p>
        </p:txBody>
      </p:sp>
      <p:sp>
        <p:nvSpPr>
          <p:cNvPr id="6" name="Footer Placeholder 4">
            <a:extLst>
              <a:ext uri="{FF2B5EF4-FFF2-40B4-BE49-F238E27FC236}">
                <a16:creationId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t>‹#›</a:t>
            </a:fld>
            <a:endParaRPr lang="en-GB" altLang="en-US"/>
          </a:p>
        </p:txBody>
      </p:sp>
    </p:spTree>
    <p:extLst>
      <p:ext uri="{BB962C8B-B14F-4D97-AF65-F5344CB8AC3E}">
        <p14:creationId xmlns:p14="http://schemas.microsoft.com/office/powerpoint/2010/main" val="110445556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26/03/2021</a:t>
            </a:fld>
            <a:endParaRPr lang="en-GB"/>
          </a:p>
        </p:txBody>
      </p:sp>
      <p:sp>
        <p:nvSpPr>
          <p:cNvPr id="5" name="Footer Placeholder 4">
            <a:extLst>
              <a:ext uri="{FF2B5EF4-FFF2-40B4-BE49-F238E27FC236}">
                <a16:creationId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t>‹#›</a:t>
            </a:fld>
            <a:endParaRPr lang="en-GB" altLang="en-US"/>
          </a:p>
        </p:txBody>
      </p:sp>
    </p:spTree>
    <p:extLst>
      <p:ext uri="{BB962C8B-B14F-4D97-AF65-F5344CB8AC3E}">
        <p14:creationId xmlns:p14="http://schemas.microsoft.com/office/powerpoint/2010/main" val="217816019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26/03/2021</a:t>
            </a:fld>
            <a:endParaRPr lang="en-GB"/>
          </a:p>
        </p:txBody>
      </p:sp>
      <p:sp>
        <p:nvSpPr>
          <p:cNvPr id="5" name="Footer Placeholder 4">
            <a:extLst>
              <a:ext uri="{FF2B5EF4-FFF2-40B4-BE49-F238E27FC236}">
                <a16:creationId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t>‹#›</a:t>
            </a:fld>
            <a:endParaRPr lang="en-GB" altLang="en-US"/>
          </a:p>
        </p:txBody>
      </p:sp>
    </p:spTree>
    <p:extLst>
      <p:ext uri="{BB962C8B-B14F-4D97-AF65-F5344CB8AC3E}">
        <p14:creationId xmlns:p14="http://schemas.microsoft.com/office/powerpoint/2010/main" val="311392070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26/03/2021</a:t>
            </a:fld>
            <a:endParaRPr lang="en-GB"/>
          </a:p>
        </p:txBody>
      </p:sp>
      <p:sp>
        <p:nvSpPr>
          <p:cNvPr id="5" name="Footer Placeholder 4">
            <a:extLst>
              <a:ext uri="{FF2B5EF4-FFF2-40B4-BE49-F238E27FC236}">
                <a16:creationId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t>‹#›</a:t>
            </a:fld>
            <a:endParaRPr lang="en-GB" altLang="en-US"/>
          </a:p>
        </p:txBody>
      </p:sp>
    </p:spTree>
    <p:extLst>
      <p:ext uri="{BB962C8B-B14F-4D97-AF65-F5344CB8AC3E}">
        <p14:creationId xmlns:p14="http://schemas.microsoft.com/office/powerpoint/2010/main" val="169908420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26/03/2021</a:t>
            </a:fld>
            <a:endParaRPr lang="en-GB"/>
          </a:p>
        </p:txBody>
      </p:sp>
      <p:sp>
        <p:nvSpPr>
          <p:cNvPr id="5" name="Footer Placeholder 4">
            <a:extLst>
              <a:ext uri="{FF2B5EF4-FFF2-40B4-BE49-F238E27FC236}">
                <a16:creationId xmlns:a16="http://schemas.microsoft.com/office/drawing/2014/main" id="{B041ED0F-3F4F-4191-95D9-03287ACFF4E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t>‹#›</a:t>
            </a:fld>
            <a:endParaRPr lang="en-GB" altLang="en-US"/>
          </a:p>
        </p:txBody>
      </p:sp>
      <p:sp>
        <p:nvSpPr>
          <p:cNvPr id="7" name="Rectangle 11">
            <a:extLst>
              <a:ext uri="{FF2B5EF4-FFF2-40B4-BE49-F238E27FC236}">
                <a16:creationId xmlns:a16="http://schemas.microsoft.com/office/drawing/2014/main" id="{4DD249EA-50C8-4951-AB06-5D28EB1690D8}"/>
              </a:ext>
            </a:extLst>
          </p:cNvPr>
          <p:cNvSpPr>
            <a:spLocks noChangeArrowheads="1"/>
          </p:cNvSpPr>
          <p:nvPr userDrawn="1"/>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en-US" sz="1200" b="1">
                <a:solidFill>
                  <a:srgbClr val="FFFFFF"/>
                </a:solidFill>
                <a:latin typeface="Verdana" charset="0"/>
                <a:ea typeface="MS PGothic" panose="020B0600070205080204" pitchFamily="34" charset="-128"/>
                <a:cs typeface="Verdana" charset="0"/>
              </a:rPr>
              <a:t>www.coe.int/cybercrime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a:t>
            </a:fld>
            <a:r>
              <a:rPr lang="en-US" sz="1200" b="1">
                <a:solidFill>
                  <a:srgbClr val="FFFFFF"/>
                </a:solidFill>
                <a:latin typeface="Verdana" charset="0"/>
                <a:ea typeface="MS PGothic" panose="020B0600070205080204" pitchFamily="34" charset="-128"/>
                <a:cs typeface="Verdana" charset="0"/>
              </a:rPr>
              <a:t> -</a:t>
            </a:r>
          </a:p>
        </p:txBody>
      </p:sp>
    </p:spTree>
    <p:extLst>
      <p:ext uri="{BB962C8B-B14F-4D97-AF65-F5344CB8AC3E}">
        <p14:creationId xmlns:p14="http://schemas.microsoft.com/office/powerpoint/2010/main" val="103425682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26/03/2021</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t>‹#›</a:t>
            </a:fld>
            <a:endParaRPr lang="en-GB" altLang="en-US"/>
          </a:p>
        </p:txBody>
      </p:sp>
    </p:spTree>
    <p:extLst>
      <p:ext uri="{BB962C8B-B14F-4D97-AF65-F5344CB8AC3E}">
        <p14:creationId xmlns:p14="http://schemas.microsoft.com/office/powerpoint/2010/main" val="416927767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26/03/2021</a:t>
            </a:fld>
            <a:endParaRPr lang="en-GB"/>
          </a:p>
        </p:txBody>
      </p:sp>
      <p:sp>
        <p:nvSpPr>
          <p:cNvPr id="6" name="Footer Placeholder 4">
            <a:extLst>
              <a:ext uri="{FF2B5EF4-FFF2-40B4-BE49-F238E27FC236}">
                <a16:creationId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t>‹#›</a:t>
            </a:fld>
            <a:endParaRPr lang="en-GB" altLang="en-US"/>
          </a:p>
        </p:txBody>
      </p:sp>
    </p:spTree>
    <p:extLst>
      <p:ext uri="{BB962C8B-B14F-4D97-AF65-F5344CB8AC3E}">
        <p14:creationId xmlns:p14="http://schemas.microsoft.com/office/powerpoint/2010/main" val="358234130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26/03/2021</a:t>
            </a:fld>
            <a:endParaRPr lang="en-GB"/>
          </a:p>
        </p:txBody>
      </p:sp>
      <p:sp>
        <p:nvSpPr>
          <p:cNvPr id="8" name="Footer Placeholder 4">
            <a:extLst>
              <a:ext uri="{FF2B5EF4-FFF2-40B4-BE49-F238E27FC236}">
                <a16:creationId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a:extLst>
              <a:ext uri="{FF2B5EF4-FFF2-40B4-BE49-F238E27FC236}">
                <a16:creationId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t>‹#›</a:t>
            </a:fld>
            <a:endParaRPr lang="en-GB" altLang="en-US"/>
          </a:p>
        </p:txBody>
      </p:sp>
    </p:spTree>
    <p:extLst>
      <p:ext uri="{BB962C8B-B14F-4D97-AF65-F5344CB8AC3E}">
        <p14:creationId xmlns:p14="http://schemas.microsoft.com/office/powerpoint/2010/main" val="31172060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a:t>26-Mar-21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04F3A-82BD-4011-AADB-1F79FD7DF4BC}" type="slidenum">
              <a:rPr lang="en-GB" smtClean="0"/>
              <a:t>‹#›</a:t>
            </a:fld>
            <a:endParaRPr lang="en-GB"/>
          </a:p>
        </p:txBody>
      </p:sp>
    </p:spTree>
    <p:extLst>
      <p:ext uri="{BB962C8B-B14F-4D97-AF65-F5344CB8AC3E}">
        <p14:creationId xmlns:p14="http://schemas.microsoft.com/office/powerpoint/2010/main" val="1334251083"/>
      </p:ext>
    </p:extLst>
  </p:cSld>
  <p:clrMapOvr>
    <a:masterClrMapping/>
  </p:clrMapOvr>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26/03/2021</a:t>
            </a:fld>
            <a:endParaRPr lang="en-GB"/>
          </a:p>
        </p:txBody>
      </p:sp>
      <p:sp>
        <p:nvSpPr>
          <p:cNvPr id="4" name="Footer Placeholder 4">
            <a:extLst>
              <a:ext uri="{FF2B5EF4-FFF2-40B4-BE49-F238E27FC236}">
                <a16:creationId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a:extLst>
              <a:ext uri="{FF2B5EF4-FFF2-40B4-BE49-F238E27FC236}">
                <a16:creationId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t>‹#›</a:t>
            </a:fld>
            <a:endParaRPr lang="en-GB" altLang="en-US"/>
          </a:p>
        </p:txBody>
      </p:sp>
    </p:spTree>
    <p:extLst>
      <p:ext uri="{BB962C8B-B14F-4D97-AF65-F5344CB8AC3E}">
        <p14:creationId xmlns:p14="http://schemas.microsoft.com/office/powerpoint/2010/main" val="139811196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26/03/2021</a:t>
            </a:fld>
            <a:endParaRPr lang="en-GB"/>
          </a:p>
        </p:txBody>
      </p:sp>
      <p:sp>
        <p:nvSpPr>
          <p:cNvPr id="3" name="Footer Placeholder 4">
            <a:extLst>
              <a:ext uri="{FF2B5EF4-FFF2-40B4-BE49-F238E27FC236}">
                <a16:creationId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a:extLst>
              <a:ext uri="{FF2B5EF4-FFF2-40B4-BE49-F238E27FC236}">
                <a16:creationId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t>‹#›</a:t>
            </a:fld>
            <a:endParaRPr lang="en-GB" altLang="en-US"/>
          </a:p>
        </p:txBody>
      </p:sp>
    </p:spTree>
    <p:extLst>
      <p:ext uri="{BB962C8B-B14F-4D97-AF65-F5344CB8AC3E}">
        <p14:creationId xmlns:p14="http://schemas.microsoft.com/office/powerpoint/2010/main" val="187690358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26/03/2021</a:t>
            </a:fld>
            <a:endParaRPr lang="en-GB"/>
          </a:p>
        </p:txBody>
      </p:sp>
      <p:sp>
        <p:nvSpPr>
          <p:cNvPr id="6" name="Footer Placeholder 4">
            <a:extLst>
              <a:ext uri="{FF2B5EF4-FFF2-40B4-BE49-F238E27FC236}">
                <a16:creationId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t>‹#›</a:t>
            </a:fld>
            <a:endParaRPr lang="en-GB" altLang="en-US"/>
          </a:p>
        </p:txBody>
      </p:sp>
    </p:spTree>
    <p:extLst>
      <p:ext uri="{BB962C8B-B14F-4D97-AF65-F5344CB8AC3E}">
        <p14:creationId xmlns:p14="http://schemas.microsoft.com/office/powerpoint/2010/main" val="359169367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26/03/2021</a:t>
            </a:fld>
            <a:endParaRPr lang="en-GB"/>
          </a:p>
        </p:txBody>
      </p:sp>
      <p:sp>
        <p:nvSpPr>
          <p:cNvPr id="6" name="Footer Placeholder 4">
            <a:extLst>
              <a:ext uri="{FF2B5EF4-FFF2-40B4-BE49-F238E27FC236}">
                <a16:creationId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t>‹#›</a:t>
            </a:fld>
            <a:endParaRPr lang="en-GB" altLang="en-US"/>
          </a:p>
        </p:txBody>
      </p:sp>
    </p:spTree>
    <p:extLst>
      <p:ext uri="{BB962C8B-B14F-4D97-AF65-F5344CB8AC3E}">
        <p14:creationId xmlns:p14="http://schemas.microsoft.com/office/powerpoint/2010/main" val="244780687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26/03/2021</a:t>
            </a:fld>
            <a:endParaRPr lang="en-GB"/>
          </a:p>
        </p:txBody>
      </p:sp>
      <p:sp>
        <p:nvSpPr>
          <p:cNvPr id="5" name="Footer Placeholder 4">
            <a:extLst>
              <a:ext uri="{FF2B5EF4-FFF2-40B4-BE49-F238E27FC236}">
                <a16:creationId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t>‹#›</a:t>
            </a:fld>
            <a:endParaRPr lang="en-GB" altLang="en-US"/>
          </a:p>
        </p:txBody>
      </p:sp>
    </p:spTree>
    <p:extLst>
      <p:ext uri="{BB962C8B-B14F-4D97-AF65-F5344CB8AC3E}">
        <p14:creationId xmlns:p14="http://schemas.microsoft.com/office/powerpoint/2010/main" val="389161567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26/03/2021</a:t>
            </a:fld>
            <a:endParaRPr lang="en-GB"/>
          </a:p>
        </p:txBody>
      </p:sp>
      <p:sp>
        <p:nvSpPr>
          <p:cNvPr id="5" name="Footer Placeholder 4">
            <a:extLst>
              <a:ext uri="{FF2B5EF4-FFF2-40B4-BE49-F238E27FC236}">
                <a16:creationId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t>‹#›</a:t>
            </a:fld>
            <a:endParaRPr lang="en-GB" altLang="en-US"/>
          </a:p>
        </p:txBody>
      </p:sp>
    </p:spTree>
    <p:extLst>
      <p:ext uri="{BB962C8B-B14F-4D97-AF65-F5344CB8AC3E}">
        <p14:creationId xmlns:p14="http://schemas.microsoft.com/office/powerpoint/2010/main" val="292004987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26/03/2021</a:t>
            </a:fld>
            <a:endParaRPr lang="en-GB"/>
          </a:p>
        </p:txBody>
      </p:sp>
      <p:sp>
        <p:nvSpPr>
          <p:cNvPr id="5" name="Footer Placeholder 4">
            <a:extLst>
              <a:ext uri="{FF2B5EF4-FFF2-40B4-BE49-F238E27FC236}">
                <a16:creationId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t>‹#›</a:t>
            </a:fld>
            <a:endParaRPr lang="en-GB" altLang="en-US"/>
          </a:p>
        </p:txBody>
      </p:sp>
    </p:spTree>
    <p:extLst>
      <p:ext uri="{BB962C8B-B14F-4D97-AF65-F5344CB8AC3E}">
        <p14:creationId xmlns:p14="http://schemas.microsoft.com/office/powerpoint/2010/main" val="46047289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26/03/2021</a:t>
            </a:fld>
            <a:endParaRPr lang="en-GB"/>
          </a:p>
        </p:txBody>
      </p:sp>
      <p:sp>
        <p:nvSpPr>
          <p:cNvPr id="5" name="Footer Placeholder 4">
            <a:extLst>
              <a:ext uri="{FF2B5EF4-FFF2-40B4-BE49-F238E27FC236}">
                <a16:creationId xmlns:a16="http://schemas.microsoft.com/office/drawing/2014/main" id="{B041ED0F-3F4F-4191-95D9-03287ACFF4E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t>‹#›</a:t>
            </a:fld>
            <a:endParaRPr lang="en-GB" altLang="en-US"/>
          </a:p>
        </p:txBody>
      </p:sp>
      <p:sp>
        <p:nvSpPr>
          <p:cNvPr id="7" name="Rectangle 11">
            <a:extLst>
              <a:ext uri="{FF2B5EF4-FFF2-40B4-BE49-F238E27FC236}">
                <a16:creationId xmlns:a16="http://schemas.microsoft.com/office/drawing/2014/main" id="{4DD249EA-50C8-4951-AB06-5D28EB1690D8}"/>
              </a:ext>
            </a:extLst>
          </p:cNvPr>
          <p:cNvSpPr>
            <a:spLocks noChangeArrowheads="1"/>
          </p:cNvSpPr>
          <p:nvPr userDrawn="1"/>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en-US" sz="1200" b="1">
                <a:solidFill>
                  <a:srgbClr val="FFFFFF"/>
                </a:solidFill>
                <a:latin typeface="Verdana" charset="0"/>
                <a:ea typeface="MS PGothic" panose="020B0600070205080204" pitchFamily="34" charset="-128"/>
                <a:cs typeface="Verdana" charset="0"/>
              </a:rPr>
              <a:t>www.coe.int/cybercrime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a:t>
            </a:fld>
            <a:r>
              <a:rPr lang="en-US" sz="1200" b="1">
                <a:solidFill>
                  <a:srgbClr val="FFFFFF"/>
                </a:solidFill>
                <a:latin typeface="Verdana" charset="0"/>
                <a:ea typeface="MS PGothic" panose="020B0600070205080204" pitchFamily="34" charset="-128"/>
                <a:cs typeface="Verdana" charset="0"/>
              </a:rPr>
              <a:t> -</a:t>
            </a:r>
          </a:p>
        </p:txBody>
      </p:sp>
    </p:spTree>
    <p:extLst>
      <p:ext uri="{BB962C8B-B14F-4D97-AF65-F5344CB8AC3E}">
        <p14:creationId xmlns:p14="http://schemas.microsoft.com/office/powerpoint/2010/main" val="66031976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26/03/2021</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t>‹#›</a:t>
            </a:fld>
            <a:endParaRPr lang="en-GB" altLang="en-US"/>
          </a:p>
        </p:txBody>
      </p:sp>
    </p:spTree>
    <p:extLst>
      <p:ext uri="{BB962C8B-B14F-4D97-AF65-F5344CB8AC3E}">
        <p14:creationId xmlns:p14="http://schemas.microsoft.com/office/powerpoint/2010/main" val="234134234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26/03/2021</a:t>
            </a:fld>
            <a:endParaRPr lang="en-GB"/>
          </a:p>
        </p:txBody>
      </p:sp>
      <p:sp>
        <p:nvSpPr>
          <p:cNvPr id="6" name="Footer Placeholder 4">
            <a:extLst>
              <a:ext uri="{FF2B5EF4-FFF2-40B4-BE49-F238E27FC236}">
                <a16:creationId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t>‹#›</a:t>
            </a:fld>
            <a:endParaRPr lang="en-GB" altLang="en-US"/>
          </a:p>
        </p:txBody>
      </p:sp>
    </p:spTree>
    <p:extLst>
      <p:ext uri="{BB962C8B-B14F-4D97-AF65-F5344CB8AC3E}">
        <p14:creationId xmlns:p14="http://schemas.microsoft.com/office/powerpoint/2010/main" val="14713216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a:t>26-Mar-21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04F3A-82BD-4011-AADB-1F79FD7DF4BC}" type="slidenum">
              <a:rPr lang="en-GB" smtClean="0"/>
              <a:t>‹#›</a:t>
            </a:fld>
            <a:endParaRPr lang="en-GB"/>
          </a:p>
        </p:txBody>
      </p:sp>
    </p:spTree>
    <p:extLst>
      <p:ext uri="{BB962C8B-B14F-4D97-AF65-F5344CB8AC3E}">
        <p14:creationId xmlns:p14="http://schemas.microsoft.com/office/powerpoint/2010/main" val="1739888814"/>
      </p:ext>
    </p:extLst>
  </p:cSld>
  <p:clrMapOvr>
    <a:masterClrMapping/>
  </p:clrMapOvr>
  <p:transition/>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26/03/2021</a:t>
            </a:fld>
            <a:endParaRPr lang="en-GB"/>
          </a:p>
        </p:txBody>
      </p:sp>
      <p:sp>
        <p:nvSpPr>
          <p:cNvPr id="8" name="Footer Placeholder 4">
            <a:extLst>
              <a:ext uri="{FF2B5EF4-FFF2-40B4-BE49-F238E27FC236}">
                <a16:creationId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a:extLst>
              <a:ext uri="{FF2B5EF4-FFF2-40B4-BE49-F238E27FC236}">
                <a16:creationId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t>‹#›</a:t>
            </a:fld>
            <a:endParaRPr lang="en-GB" altLang="en-US"/>
          </a:p>
        </p:txBody>
      </p:sp>
    </p:spTree>
    <p:extLst>
      <p:ext uri="{BB962C8B-B14F-4D97-AF65-F5344CB8AC3E}">
        <p14:creationId xmlns:p14="http://schemas.microsoft.com/office/powerpoint/2010/main" val="332534780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26/03/2021</a:t>
            </a:fld>
            <a:endParaRPr lang="en-GB"/>
          </a:p>
        </p:txBody>
      </p:sp>
      <p:sp>
        <p:nvSpPr>
          <p:cNvPr id="4" name="Footer Placeholder 4">
            <a:extLst>
              <a:ext uri="{FF2B5EF4-FFF2-40B4-BE49-F238E27FC236}">
                <a16:creationId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a:extLst>
              <a:ext uri="{FF2B5EF4-FFF2-40B4-BE49-F238E27FC236}">
                <a16:creationId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t>‹#›</a:t>
            </a:fld>
            <a:endParaRPr lang="en-GB" altLang="en-US"/>
          </a:p>
        </p:txBody>
      </p:sp>
    </p:spTree>
    <p:extLst>
      <p:ext uri="{BB962C8B-B14F-4D97-AF65-F5344CB8AC3E}">
        <p14:creationId xmlns:p14="http://schemas.microsoft.com/office/powerpoint/2010/main" val="317563380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26/03/2021</a:t>
            </a:fld>
            <a:endParaRPr lang="en-GB"/>
          </a:p>
        </p:txBody>
      </p:sp>
      <p:sp>
        <p:nvSpPr>
          <p:cNvPr id="3" name="Footer Placeholder 4">
            <a:extLst>
              <a:ext uri="{FF2B5EF4-FFF2-40B4-BE49-F238E27FC236}">
                <a16:creationId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a:extLst>
              <a:ext uri="{FF2B5EF4-FFF2-40B4-BE49-F238E27FC236}">
                <a16:creationId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t>‹#›</a:t>
            </a:fld>
            <a:endParaRPr lang="en-GB" altLang="en-US"/>
          </a:p>
        </p:txBody>
      </p:sp>
    </p:spTree>
    <p:extLst>
      <p:ext uri="{BB962C8B-B14F-4D97-AF65-F5344CB8AC3E}">
        <p14:creationId xmlns:p14="http://schemas.microsoft.com/office/powerpoint/2010/main" val="419356655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26/03/2021</a:t>
            </a:fld>
            <a:endParaRPr lang="en-GB"/>
          </a:p>
        </p:txBody>
      </p:sp>
      <p:sp>
        <p:nvSpPr>
          <p:cNvPr id="6" name="Footer Placeholder 4">
            <a:extLst>
              <a:ext uri="{FF2B5EF4-FFF2-40B4-BE49-F238E27FC236}">
                <a16:creationId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t>‹#›</a:t>
            </a:fld>
            <a:endParaRPr lang="en-GB" altLang="en-US"/>
          </a:p>
        </p:txBody>
      </p:sp>
    </p:spTree>
    <p:extLst>
      <p:ext uri="{BB962C8B-B14F-4D97-AF65-F5344CB8AC3E}">
        <p14:creationId xmlns:p14="http://schemas.microsoft.com/office/powerpoint/2010/main" val="99631310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26/03/2021</a:t>
            </a:fld>
            <a:endParaRPr lang="en-GB"/>
          </a:p>
        </p:txBody>
      </p:sp>
      <p:sp>
        <p:nvSpPr>
          <p:cNvPr id="6" name="Footer Placeholder 4">
            <a:extLst>
              <a:ext uri="{FF2B5EF4-FFF2-40B4-BE49-F238E27FC236}">
                <a16:creationId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t>‹#›</a:t>
            </a:fld>
            <a:endParaRPr lang="en-GB" altLang="en-US"/>
          </a:p>
        </p:txBody>
      </p:sp>
    </p:spTree>
    <p:extLst>
      <p:ext uri="{BB962C8B-B14F-4D97-AF65-F5344CB8AC3E}">
        <p14:creationId xmlns:p14="http://schemas.microsoft.com/office/powerpoint/2010/main" val="307047952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26/03/2021</a:t>
            </a:fld>
            <a:endParaRPr lang="en-GB"/>
          </a:p>
        </p:txBody>
      </p:sp>
      <p:sp>
        <p:nvSpPr>
          <p:cNvPr id="5" name="Footer Placeholder 4">
            <a:extLst>
              <a:ext uri="{FF2B5EF4-FFF2-40B4-BE49-F238E27FC236}">
                <a16:creationId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t>‹#›</a:t>
            </a:fld>
            <a:endParaRPr lang="en-GB" altLang="en-US"/>
          </a:p>
        </p:txBody>
      </p:sp>
    </p:spTree>
    <p:extLst>
      <p:ext uri="{BB962C8B-B14F-4D97-AF65-F5344CB8AC3E}">
        <p14:creationId xmlns:p14="http://schemas.microsoft.com/office/powerpoint/2010/main" val="193211593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26/03/2021</a:t>
            </a:fld>
            <a:endParaRPr lang="en-GB"/>
          </a:p>
        </p:txBody>
      </p:sp>
      <p:sp>
        <p:nvSpPr>
          <p:cNvPr id="5" name="Footer Placeholder 4">
            <a:extLst>
              <a:ext uri="{FF2B5EF4-FFF2-40B4-BE49-F238E27FC236}">
                <a16:creationId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t>‹#›</a:t>
            </a:fld>
            <a:endParaRPr lang="en-GB" altLang="en-US"/>
          </a:p>
        </p:txBody>
      </p:sp>
    </p:spTree>
    <p:extLst>
      <p:ext uri="{BB962C8B-B14F-4D97-AF65-F5344CB8AC3E}">
        <p14:creationId xmlns:p14="http://schemas.microsoft.com/office/powerpoint/2010/main" val="265054115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26/03/2021</a:t>
            </a:fld>
            <a:endParaRPr lang="en-GB"/>
          </a:p>
        </p:txBody>
      </p:sp>
      <p:sp>
        <p:nvSpPr>
          <p:cNvPr id="5" name="Footer Placeholder 4">
            <a:extLst>
              <a:ext uri="{FF2B5EF4-FFF2-40B4-BE49-F238E27FC236}">
                <a16:creationId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t>‹#›</a:t>
            </a:fld>
            <a:endParaRPr lang="en-GB" altLang="en-US"/>
          </a:p>
        </p:txBody>
      </p:sp>
    </p:spTree>
    <p:extLst>
      <p:ext uri="{BB962C8B-B14F-4D97-AF65-F5344CB8AC3E}">
        <p14:creationId xmlns:p14="http://schemas.microsoft.com/office/powerpoint/2010/main" val="343920232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26/03/2021</a:t>
            </a:fld>
            <a:endParaRPr lang="en-GB"/>
          </a:p>
        </p:txBody>
      </p:sp>
      <p:sp>
        <p:nvSpPr>
          <p:cNvPr id="5" name="Footer Placeholder 4">
            <a:extLst>
              <a:ext uri="{FF2B5EF4-FFF2-40B4-BE49-F238E27FC236}">
                <a16:creationId xmlns:a16="http://schemas.microsoft.com/office/drawing/2014/main" id="{B041ED0F-3F4F-4191-95D9-03287ACFF4E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t>‹#›</a:t>
            </a:fld>
            <a:endParaRPr lang="en-GB" altLang="en-US"/>
          </a:p>
        </p:txBody>
      </p:sp>
      <p:sp>
        <p:nvSpPr>
          <p:cNvPr id="7" name="Rectangle 11">
            <a:extLst>
              <a:ext uri="{FF2B5EF4-FFF2-40B4-BE49-F238E27FC236}">
                <a16:creationId xmlns:a16="http://schemas.microsoft.com/office/drawing/2014/main" id="{4DD249EA-50C8-4951-AB06-5D28EB1690D8}"/>
              </a:ext>
            </a:extLst>
          </p:cNvPr>
          <p:cNvSpPr>
            <a:spLocks noChangeArrowheads="1"/>
          </p:cNvSpPr>
          <p:nvPr userDrawn="1"/>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en-US" sz="1200" b="1">
                <a:solidFill>
                  <a:srgbClr val="FFFFFF"/>
                </a:solidFill>
                <a:latin typeface="Verdana" charset="0"/>
                <a:ea typeface="MS PGothic" panose="020B0600070205080204" pitchFamily="34" charset="-128"/>
                <a:cs typeface="Verdana" charset="0"/>
              </a:rPr>
              <a:t>www.coe.int/cybercrime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a:t>
            </a:fld>
            <a:r>
              <a:rPr lang="en-US" sz="1200" b="1">
                <a:solidFill>
                  <a:srgbClr val="FFFFFF"/>
                </a:solidFill>
                <a:latin typeface="Verdana" charset="0"/>
                <a:ea typeface="MS PGothic" panose="020B0600070205080204" pitchFamily="34" charset="-128"/>
                <a:cs typeface="Verdana" charset="0"/>
              </a:rPr>
              <a:t> -</a:t>
            </a:r>
          </a:p>
        </p:txBody>
      </p:sp>
    </p:spTree>
    <p:extLst>
      <p:ext uri="{BB962C8B-B14F-4D97-AF65-F5344CB8AC3E}">
        <p14:creationId xmlns:p14="http://schemas.microsoft.com/office/powerpoint/2010/main" val="58754131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26/03/2021</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t>‹#›</a:t>
            </a:fld>
            <a:endParaRPr lang="en-GB" altLang="en-US"/>
          </a:p>
        </p:txBody>
      </p:sp>
    </p:spTree>
    <p:extLst>
      <p:ext uri="{BB962C8B-B14F-4D97-AF65-F5344CB8AC3E}">
        <p14:creationId xmlns:p14="http://schemas.microsoft.com/office/powerpoint/2010/main" val="15191553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a:t>26-Mar-21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04F3A-82BD-4011-AADB-1F79FD7DF4BC}" type="slidenum">
              <a:rPr lang="en-GB" smtClean="0"/>
              <a:t>‹#›</a:t>
            </a:fld>
            <a:endParaRPr lang="en-GB"/>
          </a:p>
        </p:txBody>
      </p:sp>
    </p:spTree>
    <p:extLst>
      <p:ext uri="{BB962C8B-B14F-4D97-AF65-F5344CB8AC3E}">
        <p14:creationId xmlns:p14="http://schemas.microsoft.com/office/powerpoint/2010/main" val="2139618960"/>
      </p:ext>
    </p:extLst>
  </p:cSld>
  <p:clrMapOvr>
    <a:masterClrMapping/>
  </p:clrMapOvr>
  <p:transition/>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26/03/2021</a:t>
            </a:fld>
            <a:endParaRPr lang="en-GB"/>
          </a:p>
        </p:txBody>
      </p:sp>
      <p:sp>
        <p:nvSpPr>
          <p:cNvPr id="6" name="Footer Placeholder 4">
            <a:extLst>
              <a:ext uri="{FF2B5EF4-FFF2-40B4-BE49-F238E27FC236}">
                <a16:creationId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t>‹#›</a:t>
            </a:fld>
            <a:endParaRPr lang="en-GB" altLang="en-US"/>
          </a:p>
        </p:txBody>
      </p:sp>
    </p:spTree>
    <p:extLst>
      <p:ext uri="{BB962C8B-B14F-4D97-AF65-F5344CB8AC3E}">
        <p14:creationId xmlns:p14="http://schemas.microsoft.com/office/powerpoint/2010/main" val="306641908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26/03/2021</a:t>
            </a:fld>
            <a:endParaRPr lang="en-GB"/>
          </a:p>
        </p:txBody>
      </p:sp>
      <p:sp>
        <p:nvSpPr>
          <p:cNvPr id="8" name="Footer Placeholder 4">
            <a:extLst>
              <a:ext uri="{FF2B5EF4-FFF2-40B4-BE49-F238E27FC236}">
                <a16:creationId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a:extLst>
              <a:ext uri="{FF2B5EF4-FFF2-40B4-BE49-F238E27FC236}">
                <a16:creationId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t>‹#›</a:t>
            </a:fld>
            <a:endParaRPr lang="en-GB" altLang="en-US"/>
          </a:p>
        </p:txBody>
      </p:sp>
    </p:spTree>
    <p:extLst>
      <p:ext uri="{BB962C8B-B14F-4D97-AF65-F5344CB8AC3E}">
        <p14:creationId xmlns:p14="http://schemas.microsoft.com/office/powerpoint/2010/main" val="124936891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26/03/2021</a:t>
            </a:fld>
            <a:endParaRPr lang="en-GB"/>
          </a:p>
        </p:txBody>
      </p:sp>
      <p:sp>
        <p:nvSpPr>
          <p:cNvPr id="4" name="Footer Placeholder 4">
            <a:extLst>
              <a:ext uri="{FF2B5EF4-FFF2-40B4-BE49-F238E27FC236}">
                <a16:creationId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a:extLst>
              <a:ext uri="{FF2B5EF4-FFF2-40B4-BE49-F238E27FC236}">
                <a16:creationId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t>‹#›</a:t>
            </a:fld>
            <a:endParaRPr lang="en-GB" altLang="en-US"/>
          </a:p>
        </p:txBody>
      </p:sp>
    </p:spTree>
    <p:extLst>
      <p:ext uri="{BB962C8B-B14F-4D97-AF65-F5344CB8AC3E}">
        <p14:creationId xmlns:p14="http://schemas.microsoft.com/office/powerpoint/2010/main" val="240538511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26/03/2021</a:t>
            </a:fld>
            <a:endParaRPr lang="en-GB"/>
          </a:p>
        </p:txBody>
      </p:sp>
      <p:sp>
        <p:nvSpPr>
          <p:cNvPr id="3" name="Footer Placeholder 4">
            <a:extLst>
              <a:ext uri="{FF2B5EF4-FFF2-40B4-BE49-F238E27FC236}">
                <a16:creationId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a:extLst>
              <a:ext uri="{FF2B5EF4-FFF2-40B4-BE49-F238E27FC236}">
                <a16:creationId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t>‹#›</a:t>
            </a:fld>
            <a:endParaRPr lang="en-GB" altLang="en-US"/>
          </a:p>
        </p:txBody>
      </p:sp>
    </p:spTree>
    <p:extLst>
      <p:ext uri="{BB962C8B-B14F-4D97-AF65-F5344CB8AC3E}">
        <p14:creationId xmlns:p14="http://schemas.microsoft.com/office/powerpoint/2010/main" val="162426404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26/03/2021</a:t>
            </a:fld>
            <a:endParaRPr lang="en-GB"/>
          </a:p>
        </p:txBody>
      </p:sp>
      <p:sp>
        <p:nvSpPr>
          <p:cNvPr id="6" name="Footer Placeholder 4">
            <a:extLst>
              <a:ext uri="{FF2B5EF4-FFF2-40B4-BE49-F238E27FC236}">
                <a16:creationId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t>‹#›</a:t>
            </a:fld>
            <a:endParaRPr lang="en-GB" altLang="en-US"/>
          </a:p>
        </p:txBody>
      </p:sp>
    </p:spTree>
    <p:extLst>
      <p:ext uri="{BB962C8B-B14F-4D97-AF65-F5344CB8AC3E}">
        <p14:creationId xmlns:p14="http://schemas.microsoft.com/office/powerpoint/2010/main" val="89156129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26/03/2021</a:t>
            </a:fld>
            <a:endParaRPr lang="en-GB"/>
          </a:p>
        </p:txBody>
      </p:sp>
      <p:sp>
        <p:nvSpPr>
          <p:cNvPr id="6" name="Footer Placeholder 4">
            <a:extLst>
              <a:ext uri="{FF2B5EF4-FFF2-40B4-BE49-F238E27FC236}">
                <a16:creationId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t>‹#›</a:t>
            </a:fld>
            <a:endParaRPr lang="en-GB" altLang="en-US"/>
          </a:p>
        </p:txBody>
      </p:sp>
    </p:spTree>
    <p:extLst>
      <p:ext uri="{BB962C8B-B14F-4D97-AF65-F5344CB8AC3E}">
        <p14:creationId xmlns:p14="http://schemas.microsoft.com/office/powerpoint/2010/main" val="415089730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26/03/2021</a:t>
            </a:fld>
            <a:endParaRPr lang="en-GB"/>
          </a:p>
        </p:txBody>
      </p:sp>
      <p:sp>
        <p:nvSpPr>
          <p:cNvPr id="5" name="Footer Placeholder 4">
            <a:extLst>
              <a:ext uri="{FF2B5EF4-FFF2-40B4-BE49-F238E27FC236}">
                <a16:creationId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t>‹#›</a:t>
            </a:fld>
            <a:endParaRPr lang="en-GB" altLang="en-US"/>
          </a:p>
        </p:txBody>
      </p:sp>
    </p:spTree>
    <p:extLst>
      <p:ext uri="{BB962C8B-B14F-4D97-AF65-F5344CB8AC3E}">
        <p14:creationId xmlns:p14="http://schemas.microsoft.com/office/powerpoint/2010/main" val="290234710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26/03/2021</a:t>
            </a:fld>
            <a:endParaRPr lang="en-GB"/>
          </a:p>
        </p:txBody>
      </p:sp>
      <p:sp>
        <p:nvSpPr>
          <p:cNvPr id="5" name="Footer Placeholder 4">
            <a:extLst>
              <a:ext uri="{FF2B5EF4-FFF2-40B4-BE49-F238E27FC236}">
                <a16:creationId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t>‹#›</a:t>
            </a:fld>
            <a:endParaRPr lang="en-GB" altLang="en-US"/>
          </a:p>
        </p:txBody>
      </p:sp>
    </p:spTree>
    <p:extLst>
      <p:ext uri="{BB962C8B-B14F-4D97-AF65-F5344CB8AC3E}">
        <p14:creationId xmlns:p14="http://schemas.microsoft.com/office/powerpoint/2010/main" val="161968624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26/03/2021</a:t>
            </a:fld>
            <a:endParaRPr lang="en-GB"/>
          </a:p>
        </p:txBody>
      </p:sp>
      <p:sp>
        <p:nvSpPr>
          <p:cNvPr id="5" name="Footer Placeholder 4">
            <a:extLst>
              <a:ext uri="{FF2B5EF4-FFF2-40B4-BE49-F238E27FC236}">
                <a16:creationId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t>‹#›</a:t>
            </a:fld>
            <a:endParaRPr lang="en-GB" altLang="en-US"/>
          </a:p>
        </p:txBody>
      </p:sp>
    </p:spTree>
    <p:extLst>
      <p:ext uri="{BB962C8B-B14F-4D97-AF65-F5344CB8AC3E}">
        <p14:creationId xmlns:p14="http://schemas.microsoft.com/office/powerpoint/2010/main" val="2845913780"/>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26/03/2021</a:t>
            </a:fld>
            <a:endParaRPr lang="en-GB"/>
          </a:p>
        </p:txBody>
      </p:sp>
      <p:sp>
        <p:nvSpPr>
          <p:cNvPr id="5" name="Footer Placeholder 4">
            <a:extLst>
              <a:ext uri="{FF2B5EF4-FFF2-40B4-BE49-F238E27FC236}">
                <a16:creationId xmlns:a16="http://schemas.microsoft.com/office/drawing/2014/main" id="{B041ED0F-3F4F-4191-95D9-03287ACFF4E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t>‹#›</a:t>
            </a:fld>
            <a:endParaRPr lang="en-GB" altLang="en-US"/>
          </a:p>
        </p:txBody>
      </p:sp>
      <p:sp>
        <p:nvSpPr>
          <p:cNvPr id="7" name="Rectangle 11">
            <a:extLst>
              <a:ext uri="{FF2B5EF4-FFF2-40B4-BE49-F238E27FC236}">
                <a16:creationId xmlns:a16="http://schemas.microsoft.com/office/drawing/2014/main" id="{4DD249EA-50C8-4951-AB06-5D28EB1690D8}"/>
              </a:ext>
            </a:extLst>
          </p:cNvPr>
          <p:cNvSpPr>
            <a:spLocks noChangeArrowheads="1"/>
          </p:cNvSpPr>
          <p:nvPr userDrawn="1"/>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en-US" sz="1200" b="1">
                <a:solidFill>
                  <a:srgbClr val="FFFFFF"/>
                </a:solidFill>
                <a:latin typeface="Verdana" charset="0"/>
                <a:ea typeface="MS PGothic" panose="020B0600070205080204" pitchFamily="34" charset="-128"/>
                <a:cs typeface="Verdana" charset="0"/>
              </a:rPr>
              <a:t>www.coe.int/cybercrime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a:t>
            </a:fld>
            <a:r>
              <a:rPr lang="en-US" sz="1200" b="1">
                <a:solidFill>
                  <a:srgbClr val="FFFFFF"/>
                </a:solidFill>
                <a:latin typeface="Verdana" charset="0"/>
                <a:ea typeface="MS PGothic" panose="020B0600070205080204" pitchFamily="34" charset="-128"/>
                <a:cs typeface="Verdana" charset="0"/>
              </a:rPr>
              <a:t> -</a:t>
            </a:r>
          </a:p>
        </p:txBody>
      </p:sp>
    </p:spTree>
    <p:extLst>
      <p:ext uri="{BB962C8B-B14F-4D97-AF65-F5344CB8AC3E}">
        <p14:creationId xmlns:p14="http://schemas.microsoft.com/office/powerpoint/2010/main" val="22126094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26-Mar-21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04F3A-82BD-4011-AADB-1F79FD7DF4BC}" type="slidenum">
              <a:rPr lang="en-GB" smtClean="0"/>
              <a:t>‹#›</a:t>
            </a:fld>
            <a:endParaRPr lang="en-GB"/>
          </a:p>
        </p:txBody>
      </p:sp>
    </p:spTree>
    <p:extLst>
      <p:ext uri="{BB962C8B-B14F-4D97-AF65-F5344CB8AC3E}">
        <p14:creationId xmlns:p14="http://schemas.microsoft.com/office/powerpoint/2010/main" val="966221551"/>
      </p:ext>
    </p:extLst>
  </p:cSld>
  <p:clrMapOvr>
    <a:masterClrMapping/>
  </p:clrMapOvr>
  <p:transition/>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26/03/2021</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t>‹#›</a:t>
            </a:fld>
            <a:endParaRPr lang="en-GB" altLang="en-US"/>
          </a:p>
        </p:txBody>
      </p:sp>
    </p:spTree>
    <p:extLst>
      <p:ext uri="{BB962C8B-B14F-4D97-AF65-F5344CB8AC3E}">
        <p14:creationId xmlns:p14="http://schemas.microsoft.com/office/powerpoint/2010/main" val="383949909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26/03/2021</a:t>
            </a:fld>
            <a:endParaRPr lang="en-GB"/>
          </a:p>
        </p:txBody>
      </p:sp>
      <p:sp>
        <p:nvSpPr>
          <p:cNvPr id="6" name="Footer Placeholder 4">
            <a:extLst>
              <a:ext uri="{FF2B5EF4-FFF2-40B4-BE49-F238E27FC236}">
                <a16:creationId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t>‹#›</a:t>
            </a:fld>
            <a:endParaRPr lang="en-GB" altLang="en-US"/>
          </a:p>
        </p:txBody>
      </p:sp>
    </p:spTree>
    <p:extLst>
      <p:ext uri="{BB962C8B-B14F-4D97-AF65-F5344CB8AC3E}">
        <p14:creationId xmlns:p14="http://schemas.microsoft.com/office/powerpoint/2010/main" val="176425687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26/03/2021</a:t>
            </a:fld>
            <a:endParaRPr lang="en-GB"/>
          </a:p>
        </p:txBody>
      </p:sp>
      <p:sp>
        <p:nvSpPr>
          <p:cNvPr id="8" name="Footer Placeholder 4">
            <a:extLst>
              <a:ext uri="{FF2B5EF4-FFF2-40B4-BE49-F238E27FC236}">
                <a16:creationId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a:extLst>
              <a:ext uri="{FF2B5EF4-FFF2-40B4-BE49-F238E27FC236}">
                <a16:creationId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t>‹#›</a:t>
            </a:fld>
            <a:endParaRPr lang="en-GB" altLang="en-US"/>
          </a:p>
        </p:txBody>
      </p:sp>
    </p:spTree>
    <p:extLst>
      <p:ext uri="{BB962C8B-B14F-4D97-AF65-F5344CB8AC3E}">
        <p14:creationId xmlns:p14="http://schemas.microsoft.com/office/powerpoint/2010/main" val="56555543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26/03/2021</a:t>
            </a:fld>
            <a:endParaRPr lang="en-GB"/>
          </a:p>
        </p:txBody>
      </p:sp>
      <p:sp>
        <p:nvSpPr>
          <p:cNvPr id="4" name="Footer Placeholder 4">
            <a:extLst>
              <a:ext uri="{FF2B5EF4-FFF2-40B4-BE49-F238E27FC236}">
                <a16:creationId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a:extLst>
              <a:ext uri="{FF2B5EF4-FFF2-40B4-BE49-F238E27FC236}">
                <a16:creationId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t>‹#›</a:t>
            </a:fld>
            <a:endParaRPr lang="en-GB" altLang="en-US"/>
          </a:p>
        </p:txBody>
      </p:sp>
    </p:spTree>
    <p:extLst>
      <p:ext uri="{BB962C8B-B14F-4D97-AF65-F5344CB8AC3E}">
        <p14:creationId xmlns:p14="http://schemas.microsoft.com/office/powerpoint/2010/main" val="53445323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26/03/2021</a:t>
            </a:fld>
            <a:endParaRPr lang="en-GB"/>
          </a:p>
        </p:txBody>
      </p:sp>
      <p:sp>
        <p:nvSpPr>
          <p:cNvPr id="3" name="Footer Placeholder 4">
            <a:extLst>
              <a:ext uri="{FF2B5EF4-FFF2-40B4-BE49-F238E27FC236}">
                <a16:creationId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a:extLst>
              <a:ext uri="{FF2B5EF4-FFF2-40B4-BE49-F238E27FC236}">
                <a16:creationId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t>‹#›</a:t>
            </a:fld>
            <a:endParaRPr lang="en-GB" altLang="en-US"/>
          </a:p>
        </p:txBody>
      </p:sp>
    </p:spTree>
    <p:extLst>
      <p:ext uri="{BB962C8B-B14F-4D97-AF65-F5344CB8AC3E}">
        <p14:creationId xmlns:p14="http://schemas.microsoft.com/office/powerpoint/2010/main" val="2782102807"/>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26/03/2021</a:t>
            </a:fld>
            <a:endParaRPr lang="en-GB"/>
          </a:p>
        </p:txBody>
      </p:sp>
      <p:sp>
        <p:nvSpPr>
          <p:cNvPr id="6" name="Footer Placeholder 4">
            <a:extLst>
              <a:ext uri="{FF2B5EF4-FFF2-40B4-BE49-F238E27FC236}">
                <a16:creationId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t>‹#›</a:t>
            </a:fld>
            <a:endParaRPr lang="en-GB" altLang="en-US"/>
          </a:p>
        </p:txBody>
      </p:sp>
    </p:spTree>
    <p:extLst>
      <p:ext uri="{BB962C8B-B14F-4D97-AF65-F5344CB8AC3E}">
        <p14:creationId xmlns:p14="http://schemas.microsoft.com/office/powerpoint/2010/main" val="404515773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26/03/2021</a:t>
            </a:fld>
            <a:endParaRPr lang="en-GB"/>
          </a:p>
        </p:txBody>
      </p:sp>
      <p:sp>
        <p:nvSpPr>
          <p:cNvPr id="6" name="Footer Placeholder 4">
            <a:extLst>
              <a:ext uri="{FF2B5EF4-FFF2-40B4-BE49-F238E27FC236}">
                <a16:creationId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t>‹#›</a:t>
            </a:fld>
            <a:endParaRPr lang="en-GB" altLang="en-US"/>
          </a:p>
        </p:txBody>
      </p:sp>
    </p:spTree>
    <p:extLst>
      <p:ext uri="{BB962C8B-B14F-4D97-AF65-F5344CB8AC3E}">
        <p14:creationId xmlns:p14="http://schemas.microsoft.com/office/powerpoint/2010/main" val="374337367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26/03/2021</a:t>
            </a:fld>
            <a:endParaRPr lang="en-GB"/>
          </a:p>
        </p:txBody>
      </p:sp>
      <p:sp>
        <p:nvSpPr>
          <p:cNvPr id="5" name="Footer Placeholder 4">
            <a:extLst>
              <a:ext uri="{FF2B5EF4-FFF2-40B4-BE49-F238E27FC236}">
                <a16:creationId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t>‹#›</a:t>
            </a:fld>
            <a:endParaRPr lang="en-GB" altLang="en-US"/>
          </a:p>
        </p:txBody>
      </p:sp>
    </p:spTree>
    <p:extLst>
      <p:ext uri="{BB962C8B-B14F-4D97-AF65-F5344CB8AC3E}">
        <p14:creationId xmlns:p14="http://schemas.microsoft.com/office/powerpoint/2010/main" val="251816510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26/03/2021</a:t>
            </a:fld>
            <a:endParaRPr lang="en-GB"/>
          </a:p>
        </p:txBody>
      </p:sp>
      <p:sp>
        <p:nvSpPr>
          <p:cNvPr id="5" name="Footer Placeholder 4">
            <a:extLst>
              <a:ext uri="{FF2B5EF4-FFF2-40B4-BE49-F238E27FC236}">
                <a16:creationId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t>‹#›</a:t>
            </a:fld>
            <a:endParaRPr lang="en-GB" altLang="en-US"/>
          </a:p>
        </p:txBody>
      </p:sp>
    </p:spTree>
    <p:extLst>
      <p:ext uri="{BB962C8B-B14F-4D97-AF65-F5344CB8AC3E}">
        <p14:creationId xmlns:p14="http://schemas.microsoft.com/office/powerpoint/2010/main" val="398476726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26/03/2021</a:t>
            </a:fld>
            <a:endParaRPr lang="en-GB"/>
          </a:p>
        </p:txBody>
      </p:sp>
      <p:sp>
        <p:nvSpPr>
          <p:cNvPr id="5" name="Footer Placeholder 4">
            <a:extLst>
              <a:ext uri="{FF2B5EF4-FFF2-40B4-BE49-F238E27FC236}">
                <a16:creationId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t>‹#›</a:t>
            </a:fld>
            <a:endParaRPr lang="en-GB" altLang="en-US"/>
          </a:p>
        </p:txBody>
      </p:sp>
    </p:spTree>
    <p:extLst>
      <p:ext uri="{BB962C8B-B14F-4D97-AF65-F5344CB8AC3E}">
        <p14:creationId xmlns:p14="http://schemas.microsoft.com/office/powerpoint/2010/main" val="23446349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26-Mar-21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04F3A-82BD-4011-AADB-1F79FD7DF4BC}" type="slidenum">
              <a:rPr lang="en-GB" smtClean="0"/>
              <a:t>‹#›</a:t>
            </a:fld>
            <a:endParaRPr lang="en-GB"/>
          </a:p>
        </p:txBody>
      </p:sp>
    </p:spTree>
    <p:extLst>
      <p:ext uri="{BB962C8B-B14F-4D97-AF65-F5344CB8AC3E}">
        <p14:creationId xmlns:p14="http://schemas.microsoft.com/office/powerpoint/2010/main" val="197873902"/>
      </p:ext>
    </p:extLst>
  </p:cSld>
  <p:clrMapOvr>
    <a:masterClrMapping/>
  </p:clrMapOvr>
  <p:transition/>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26/03/2021</a:t>
            </a:fld>
            <a:endParaRPr lang="en-GB"/>
          </a:p>
        </p:txBody>
      </p:sp>
      <p:sp>
        <p:nvSpPr>
          <p:cNvPr id="5" name="Footer Placeholder 4">
            <a:extLst>
              <a:ext uri="{FF2B5EF4-FFF2-40B4-BE49-F238E27FC236}">
                <a16:creationId xmlns:a16="http://schemas.microsoft.com/office/drawing/2014/main" id="{B041ED0F-3F4F-4191-95D9-03287ACFF4E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t>‹#›</a:t>
            </a:fld>
            <a:endParaRPr lang="en-GB" altLang="en-US"/>
          </a:p>
        </p:txBody>
      </p:sp>
      <p:sp>
        <p:nvSpPr>
          <p:cNvPr id="7" name="Rectangle 11">
            <a:extLst>
              <a:ext uri="{FF2B5EF4-FFF2-40B4-BE49-F238E27FC236}">
                <a16:creationId xmlns:a16="http://schemas.microsoft.com/office/drawing/2014/main" id="{4DD249EA-50C8-4951-AB06-5D28EB1690D8}"/>
              </a:ext>
            </a:extLst>
          </p:cNvPr>
          <p:cNvSpPr>
            <a:spLocks noChangeArrowheads="1"/>
          </p:cNvSpPr>
          <p:nvPr userDrawn="1"/>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en-US" sz="1200" b="1">
                <a:solidFill>
                  <a:srgbClr val="FFFFFF"/>
                </a:solidFill>
                <a:latin typeface="Verdana" charset="0"/>
                <a:ea typeface="MS PGothic" panose="020B0600070205080204" pitchFamily="34" charset="-128"/>
                <a:cs typeface="Verdana" charset="0"/>
              </a:rPr>
              <a:t>www.coe.int/cybercrime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a:t>
            </a:fld>
            <a:r>
              <a:rPr lang="en-US" sz="1200" b="1">
                <a:solidFill>
                  <a:srgbClr val="FFFFFF"/>
                </a:solidFill>
                <a:latin typeface="Verdana" charset="0"/>
                <a:ea typeface="MS PGothic" panose="020B0600070205080204" pitchFamily="34" charset="-128"/>
                <a:cs typeface="Verdana" charset="0"/>
              </a:rPr>
              <a:t> -</a:t>
            </a:r>
          </a:p>
        </p:txBody>
      </p:sp>
    </p:spTree>
    <p:extLst>
      <p:ext uri="{BB962C8B-B14F-4D97-AF65-F5344CB8AC3E}">
        <p14:creationId xmlns:p14="http://schemas.microsoft.com/office/powerpoint/2010/main" val="278975827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26/03/2021</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t>‹#›</a:t>
            </a:fld>
            <a:endParaRPr lang="en-GB" altLang="en-US"/>
          </a:p>
        </p:txBody>
      </p:sp>
    </p:spTree>
    <p:extLst>
      <p:ext uri="{BB962C8B-B14F-4D97-AF65-F5344CB8AC3E}">
        <p14:creationId xmlns:p14="http://schemas.microsoft.com/office/powerpoint/2010/main" val="382229026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26/03/2021</a:t>
            </a:fld>
            <a:endParaRPr lang="en-GB"/>
          </a:p>
        </p:txBody>
      </p:sp>
      <p:sp>
        <p:nvSpPr>
          <p:cNvPr id="6" name="Footer Placeholder 4">
            <a:extLst>
              <a:ext uri="{FF2B5EF4-FFF2-40B4-BE49-F238E27FC236}">
                <a16:creationId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t>‹#›</a:t>
            </a:fld>
            <a:endParaRPr lang="en-GB" altLang="en-US"/>
          </a:p>
        </p:txBody>
      </p:sp>
    </p:spTree>
    <p:extLst>
      <p:ext uri="{BB962C8B-B14F-4D97-AF65-F5344CB8AC3E}">
        <p14:creationId xmlns:p14="http://schemas.microsoft.com/office/powerpoint/2010/main" val="60635406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26/03/2021</a:t>
            </a:fld>
            <a:endParaRPr lang="en-GB"/>
          </a:p>
        </p:txBody>
      </p:sp>
      <p:sp>
        <p:nvSpPr>
          <p:cNvPr id="8" name="Footer Placeholder 4">
            <a:extLst>
              <a:ext uri="{FF2B5EF4-FFF2-40B4-BE49-F238E27FC236}">
                <a16:creationId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a:extLst>
              <a:ext uri="{FF2B5EF4-FFF2-40B4-BE49-F238E27FC236}">
                <a16:creationId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t>‹#›</a:t>
            </a:fld>
            <a:endParaRPr lang="en-GB" altLang="en-US"/>
          </a:p>
        </p:txBody>
      </p:sp>
    </p:spTree>
    <p:extLst>
      <p:ext uri="{BB962C8B-B14F-4D97-AF65-F5344CB8AC3E}">
        <p14:creationId xmlns:p14="http://schemas.microsoft.com/office/powerpoint/2010/main" val="111627747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26/03/2021</a:t>
            </a:fld>
            <a:endParaRPr lang="en-GB"/>
          </a:p>
        </p:txBody>
      </p:sp>
      <p:sp>
        <p:nvSpPr>
          <p:cNvPr id="4" name="Footer Placeholder 4">
            <a:extLst>
              <a:ext uri="{FF2B5EF4-FFF2-40B4-BE49-F238E27FC236}">
                <a16:creationId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a:extLst>
              <a:ext uri="{FF2B5EF4-FFF2-40B4-BE49-F238E27FC236}">
                <a16:creationId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t>‹#›</a:t>
            </a:fld>
            <a:endParaRPr lang="en-GB" altLang="en-US"/>
          </a:p>
        </p:txBody>
      </p:sp>
    </p:spTree>
    <p:extLst>
      <p:ext uri="{BB962C8B-B14F-4D97-AF65-F5344CB8AC3E}">
        <p14:creationId xmlns:p14="http://schemas.microsoft.com/office/powerpoint/2010/main" val="427357937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26/03/2021</a:t>
            </a:fld>
            <a:endParaRPr lang="en-GB"/>
          </a:p>
        </p:txBody>
      </p:sp>
      <p:sp>
        <p:nvSpPr>
          <p:cNvPr id="3" name="Footer Placeholder 4">
            <a:extLst>
              <a:ext uri="{FF2B5EF4-FFF2-40B4-BE49-F238E27FC236}">
                <a16:creationId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a:extLst>
              <a:ext uri="{FF2B5EF4-FFF2-40B4-BE49-F238E27FC236}">
                <a16:creationId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t>‹#›</a:t>
            </a:fld>
            <a:endParaRPr lang="en-GB" altLang="en-US"/>
          </a:p>
        </p:txBody>
      </p:sp>
    </p:spTree>
    <p:extLst>
      <p:ext uri="{BB962C8B-B14F-4D97-AF65-F5344CB8AC3E}">
        <p14:creationId xmlns:p14="http://schemas.microsoft.com/office/powerpoint/2010/main" val="2936348618"/>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26/03/2021</a:t>
            </a:fld>
            <a:endParaRPr lang="en-GB"/>
          </a:p>
        </p:txBody>
      </p:sp>
      <p:sp>
        <p:nvSpPr>
          <p:cNvPr id="6" name="Footer Placeholder 4">
            <a:extLst>
              <a:ext uri="{FF2B5EF4-FFF2-40B4-BE49-F238E27FC236}">
                <a16:creationId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t>‹#›</a:t>
            </a:fld>
            <a:endParaRPr lang="en-GB" altLang="en-US"/>
          </a:p>
        </p:txBody>
      </p:sp>
    </p:spTree>
    <p:extLst>
      <p:ext uri="{BB962C8B-B14F-4D97-AF65-F5344CB8AC3E}">
        <p14:creationId xmlns:p14="http://schemas.microsoft.com/office/powerpoint/2010/main" val="3698538956"/>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26/03/2021</a:t>
            </a:fld>
            <a:endParaRPr lang="en-GB"/>
          </a:p>
        </p:txBody>
      </p:sp>
      <p:sp>
        <p:nvSpPr>
          <p:cNvPr id="6" name="Footer Placeholder 4">
            <a:extLst>
              <a:ext uri="{FF2B5EF4-FFF2-40B4-BE49-F238E27FC236}">
                <a16:creationId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t>‹#›</a:t>
            </a:fld>
            <a:endParaRPr lang="en-GB" altLang="en-US"/>
          </a:p>
        </p:txBody>
      </p:sp>
    </p:spTree>
    <p:extLst>
      <p:ext uri="{BB962C8B-B14F-4D97-AF65-F5344CB8AC3E}">
        <p14:creationId xmlns:p14="http://schemas.microsoft.com/office/powerpoint/2010/main" val="1810754385"/>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26/03/2021</a:t>
            </a:fld>
            <a:endParaRPr lang="en-GB"/>
          </a:p>
        </p:txBody>
      </p:sp>
      <p:sp>
        <p:nvSpPr>
          <p:cNvPr id="5" name="Footer Placeholder 4">
            <a:extLst>
              <a:ext uri="{FF2B5EF4-FFF2-40B4-BE49-F238E27FC236}">
                <a16:creationId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t>‹#›</a:t>
            </a:fld>
            <a:endParaRPr lang="en-GB" altLang="en-US"/>
          </a:p>
        </p:txBody>
      </p:sp>
    </p:spTree>
    <p:extLst>
      <p:ext uri="{BB962C8B-B14F-4D97-AF65-F5344CB8AC3E}">
        <p14:creationId xmlns:p14="http://schemas.microsoft.com/office/powerpoint/2010/main" val="144758295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26/03/2021</a:t>
            </a:fld>
            <a:endParaRPr lang="en-GB"/>
          </a:p>
        </p:txBody>
      </p:sp>
      <p:sp>
        <p:nvSpPr>
          <p:cNvPr id="5" name="Footer Placeholder 4">
            <a:extLst>
              <a:ext uri="{FF2B5EF4-FFF2-40B4-BE49-F238E27FC236}">
                <a16:creationId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t>‹#›</a:t>
            </a:fld>
            <a:endParaRPr lang="en-GB" altLang="en-US"/>
          </a:p>
        </p:txBody>
      </p:sp>
    </p:spTree>
    <p:extLst>
      <p:ext uri="{BB962C8B-B14F-4D97-AF65-F5344CB8AC3E}">
        <p14:creationId xmlns:p14="http://schemas.microsoft.com/office/powerpoint/2010/main" val="11550414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9.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26-Mar-21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04F3A-82BD-4011-AADB-1F79FD7DF4BC}" type="slidenum">
              <a:rPr lang="en-GB" smtClean="0"/>
              <a:t>‹#›</a:t>
            </a:fld>
            <a:endParaRPr lang="en-GB"/>
          </a:p>
        </p:txBody>
      </p:sp>
      <p:sp>
        <p:nvSpPr>
          <p:cNvPr id="7" name="Rectangle 6">
            <a:extLst>
              <a:ext uri="{FF2B5EF4-FFF2-40B4-BE49-F238E27FC236}">
                <a16:creationId xmlns:a16="http://schemas.microsoft.com/office/drawing/2014/main"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GB"/>
          </a:p>
        </p:txBody>
      </p:sp>
      <p:pic>
        <p:nvPicPr>
          <p:cNvPr id="8" name="Picture 4">
            <a:extLst>
              <a:ext uri="{FF2B5EF4-FFF2-40B4-BE49-F238E27FC236}">
                <a16:creationId xmlns:a16="http://schemas.microsoft.com/office/drawing/2014/main" id="{4840FB52-8F74-4C62-BC14-146E37352582}"/>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a:p>
        </p:txBody>
      </p:sp>
      <p:sp>
        <p:nvSpPr>
          <p:cNvPr id="10" name="Rectangle 11">
            <a:extLst>
              <a:ext uri="{FF2B5EF4-FFF2-40B4-BE49-F238E27FC236}">
                <a16:creationId xmlns:a16="http://schemas.microsoft.com/office/drawing/2014/main" id="{C0713AAC-84AF-4971-8FCB-8CABFE853DD0}"/>
              </a:ext>
            </a:extLst>
          </p:cNvPr>
          <p:cNvSpPr>
            <a:spLocks noChangeArrowheads="1"/>
          </p:cNvSpPr>
          <p:nvPr userDrawn="1"/>
        </p:nvSpPr>
        <p:spPr bwMode="auto">
          <a:xfrm>
            <a:off x="-60382" y="6596936"/>
            <a:ext cx="32176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000" b="0" i="0" baseline="0">
                <a:solidFill>
                  <a:srgbClr val="FFFFFF"/>
                </a:solidFill>
                <a:latin typeface="Calibri" panose="020F0502020204030204" pitchFamily="34" charset="0"/>
              </a:rPr>
              <a:t>www.coe.int/cybercrime			</a:t>
            </a:r>
          </a:p>
        </p:txBody>
      </p:sp>
    </p:spTree>
    <p:extLst>
      <p:ext uri="{BB962C8B-B14F-4D97-AF65-F5344CB8AC3E}">
        <p14:creationId xmlns:p14="http://schemas.microsoft.com/office/powerpoint/2010/main" val="8350459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6" r:id="rId17"/>
    <p:sldLayoutId id="2147483672" r:id="rId18"/>
    <p:sldLayoutId id="2147483664" r:id="rId19"/>
    <p:sldLayoutId id="2147483665" r:id="rId20"/>
    <p:sldLayoutId id="2147483666" r:id="rId21"/>
    <p:sldLayoutId id="2147483671" r:id="rId22"/>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a:ea typeface="MS PGothic" charset="0"/>
                <a:cs typeface="MS PGothic" charset="0"/>
              </a:defRPr>
            </a:lvl1pPr>
          </a:lstStyle>
          <a:p>
            <a:pPr defTabSz="914400" fontAlgn="base">
              <a:spcBef>
                <a:spcPct val="0"/>
              </a:spcBef>
              <a:spcAft>
                <a:spcPct val="0"/>
              </a:spcAft>
              <a:defRPr/>
            </a:pPr>
            <a:fld id="{D8D012CA-83C7-43BF-AC9E-7461E7903907}" type="datetimeFigureOut">
              <a:rPr lang="en-GB"/>
              <a:pPr defTabSz="914400" fontAlgn="base">
                <a:spcBef>
                  <a:spcPct val="0"/>
                </a:spcBef>
                <a:spcAft>
                  <a:spcPct val="0"/>
                </a:spcAft>
                <a:defRPr/>
              </a:pPr>
              <a:t>26/03/2021</a:t>
            </a:fld>
            <a:endParaRPr lang="en-GB"/>
          </a:p>
        </p:txBody>
      </p:sp>
      <p:sp>
        <p:nvSpPr>
          <p:cNvPr id="5" name="Footer Placeholder 4">
            <a:extLst>
              <a:ext uri="{FF2B5EF4-FFF2-40B4-BE49-F238E27FC236}">
                <a16:creationId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defTabSz="914400">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E8953D8D-E641-4349-A400-3F0BD5E4150E}" type="slidenum">
              <a:rPr lang="en-GB" altLang="en-US">
                <a:ea typeface="MS PGothic" panose="020B0600070205080204" pitchFamily="34" charset="-128"/>
              </a:rPr>
              <a:pPr defTabSz="914400" fontAlgn="base">
                <a:spcBef>
                  <a:spcPct val="0"/>
                </a:spcBef>
                <a:spcAft>
                  <a:spcPct val="0"/>
                </a:spcAft>
              </a:pPr>
              <a:t>‹#›</a:t>
            </a:fld>
            <a:endParaRPr lang="en-GB" altLang="en-US">
              <a:ea typeface="MS PGothic" panose="020B0600070205080204" pitchFamily="34" charset="-128"/>
            </a:endParaRPr>
          </a:p>
        </p:txBody>
      </p:sp>
    </p:spTree>
    <p:extLst>
      <p:ext uri="{BB962C8B-B14F-4D97-AF65-F5344CB8AC3E}">
        <p14:creationId xmlns:p14="http://schemas.microsoft.com/office/powerpoint/2010/main" val="72021221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anose="020F0502020204030204"/>
          <a:ea typeface="ＭＳ Ｐゴシック" charset="0"/>
        </a:defRPr>
      </a:lvl6pPr>
      <a:lvl7pPr marL="914400" algn="ctr" rtl="0" fontAlgn="base">
        <a:spcBef>
          <a:spcPct val="0"/>
        </a:spcBef>
        <a:spcAft>
          <a:spcPct val="0"/>
        </a:spcAft>
        <a:defRPr sz="4400">
          <a:solidFill>
            <a:schemeClr val="tx1"/>
          </a:solidFill>
          <a:latin typeface="Calibri" panose="020F0502020204030204"/>
          <a:ea typeface="ＭＳ Ｐゴシック" charset="0"/>
        </a:defRPr>
      </a:lvl7pPr>
      <a:lvl8pPr marL="1371600" algn="ctr" rtl="0" fontAlgn="base">
        <a:spcBef>
          <a:spcPct val="0"/>
        </a:spcBef>
        <a:spcAft>
          <a:spcPct val="0"/>
        </a:spcAft>
        <a:defRPr sz="4400">
          <a:solidFill>
            <a:schemeClr val="tx1"/>
          </a:solidFill>
          <a:latin typeface="Calibri" panose="020F0502020204030204"/>
          <a:ea typeface="ＭＳ Ｐゴシック" charset="0"/>
        </a:defRPr>
      </a:lvl8pPr>
      <a:lvl9pPr marL="1828800" algn="ctr" rtl="0" fontAlgn="base">
        <a:spcBef>
          <a:spcPct val="0"/>
        </a:spcBef>
        <a:spcAft>
          <a:spcPct val="0"/>
        </a:spcAft>
        <a:defRPr sz="4400">
          <a:solidFill>
            <a:schemeClr val="tx1"/>
          </a:solidFill>
          <a:latin typeface="Calibri" panose="020F0502020204030204"/>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a:ea typeface="MS PGothic" charset="0"/>
                <a:cs typeface="MS PGothic" charset="0"/>
              </a:defRPr>
            </a:lvl1pPr>
          </a:lstStyle>
          <a:p>
            <a:pPr defTabSz="914400" fontAlgn="base">
              <a:spcBef>
                <a:spcPct val="0"/>
              </a:spcBef>
              <a:spcAft>
                <a:spcPct val="0"/>
              </a:spcAft>
              <a:defRPr/>
            </a:pPr>
            <a:fld id="{D8D012CA-83C7-43BF-AC9E-7461E7903907}" type="datetimeFigureOut">
              <a:rPr lang="en-GB"/>
              <a:pPr defTabSz="914400" fontAlgn="base">
                <a:spcBef>
                  <a:spcPct val="0"/>
                </a:spcBef>
                <a:spcAft>
                  <a:spcPct val="0"/>
                </a:spcAft>
                <a:defRPr/>
              </a:pPr>
              <a:t>26/03/2021</a:t>
            </a:fld>
            <a:endParaRPr lang="en-GB"/>
          </a:p>
        </p:txBody>
      </p:sp>
      <p:sp>
        <p:nvSpPr>
          <p:cNvPr id="5" name="Footer Placeholder 4">
            <a:extLst>
              <a:ext uri="{FF2B5EF4-FFF2-40B4-BE49-F238E27FC236}">
                <a16:creationId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defTabSz="914400">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E8953D8D-E641-4349-A400-3F0BD5E4150E}" type="slidenum">
              <a:rPr lang="en-GB" altLang="en-US">
                <a:ea typeface="MS PGothic" panose="020B0600070205080204" pitchFamily="34" charset="-128"/>
              </a:rPr>
              <a:pPr defTabSz="914400" fontAlgn="base">
                <a:spcBef>
                  <a:spcPct val="0"/>
                </a:spcBef>
                <a:spcAft>
                  <a:spcPct val="0"/>
                </a:spcAft>
              </a:pPr>
              <a:t>‹#›</a:t>
            </a:fld>
            <a:endParaRPr lang="en-GB" altLang="en-US">
              <a:ea typeface="MS PGothic" panose="020B0600070205080204" pitchFamily="34" charset="-128"/>
            </a:endParaRPr>
          </a:p>
        </p:txBody>
      </p:sp>
    </p:spTree>
    <p:extLst>
      <p:ext uri="{BB962C8B-B14F-4D97-AF65-F5344CB8AC3E}">
        <p14:creationId xmlns:p14="http://schemas.microsoft.com/office/powerpoint/2010/main" val="17350694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anose="020F0502020204030204"/>
          <a:ea typeface="ＭＳ Ｐゴシック" charset="0"/>
        </a:defRPr>
      </a:lvl6pPr>
      <a:lvl7pPr marL="914400" algn="ctr" rtl="0" fontAlgn="base">
        <a:spcBef>
          <a:spcPct val="0"/>
        </a:spcBef>
        <a:spcAft>
          <a:spcPct val="0"/>
        </a:spcAft>
        <a:defRPr sz="4400">
          <a:solidFill>
            <a:schemeClr val="tx1"/>
          </a:solidFill>
          <a:latin typeface="Calibri" panose="020F0502020204030204"/>
          <a:ea typeface="ＭＳ Ｐゴシック" charset="0"/>
        </a:defRPr>
      </a:lvl7pPr>
      <a:lvl8pPr marL="1371600" algn="ctr" rtl="0" fontAlgn="base">
        <a:spcBef>
          <a:spcPct val="0"/>
        </a:spcBef>
        <a:spcAft>
          <a:spcPct val="0"/>
        </a:spcAft>
        <a:defRPr sz="4400">
          <a:solidFill>
            <a:schemeClr val="tx1"/>
          </a:solidFill>
          <a:latin typeface="Calibri" panose="020F0502020204030204"/>
          <a:ea typeface="ＭＳ Ｐゴシック" charset="0"/>
        </a:defRPr>
      </a:lvl8pPr>
      <a:lvl9pPr marL="1828800" algn="ctr" rtl="0" fontAlgn="base">
        <a:spcBef>
          <a:spcPct val="0"/>
        </a:spcBef>
        <a:spcAft>
          <a:spcPct val="0"/>
        </a:spcAft>
        <a:defRPr sz="4400">
          <a:solidFill>
            <a:schemeClr val="tx1"/>
          </a:solidFill>
          <a:latin typeface="Calibri" panose="020F0502020204030204"/>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a:ea typeface="MS PGothic" charset="0"/>
                <a:cs typeface="MS PGothic" charset="0"/>
              </a:defRPr>
            </a:lvl1pPr>
          </a:lstStyle>
          <a:p>
            <a:pPr defTabSz="914400" fontAlgn="base">
              <a:spcBef>
                <a:spcPct val="0"/>
              </a:spcBef>
              <a:spcAft>
                <a:spcPct val="0"/>
              </a:spcAft>
              <a:defRPr/>
            </a:pPr>
            <a:fld id="{D8D012CA-83C7-43BF-AC9E-7461E7903907}" type="datetimeFigureOut">
              <a:rPr lang="en-GB"/>
              <a:pPr defTabSz="914400" fontAlgn="base">
                <a:spcBef>
                  <a:spcPct val="0"/>
                </a:spcBef>
                <a:spcAft>
                  <a:spcPct val="0"/>
                </a:spcAft>
                <a:defRPr/>
              </a:pPr>
              <a:t>26/03/2021</a:t>
            </a:fld>
            <a:endParaRPr lang="en-GB"/>
          </a:p>
        </p:txBody>
      </p:sp>
      <p:sp>
        <p:nvSpPr>
          <p:cNvPr id="5" name="Footer Placeholder 4">
            <a:extLst>
              <a:ext uri="{FF2B5EF4-FFF2-40B4-BE49-F238E27FC236}">
                <a16:creationId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defTabSz="914400">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E8953D8D-E641-4349-A400-3F0BD5E4150E}" type="slidenum">
              <a:rPr lang="en-GB" altLang="en-US">
                <a:ea typeface="MS PGothic" panose="020B0600070205080204" pitchFamily="34" charset="-128"/>
              </a:rPr>
              <a:pPr defTabSz="914400" fontAlgn="base">
                <a:spcBef>
                  <a:spcPct val="0"/>
                </a:spcBef>
                <a:spcAft>
                  <a:spcPct val="0"/>
                </a:spcAft>
              </a:pPr>
              <a:t>‹#›</a:t>
            </a:fld>
            <a:endParaRPr lang="en-GB" altLang="en-US">
              <a:ea typeface="MS PGothic" panose="020B0600070205080204" pitchFamily="34" charset="-128"/>
            </a:endParaRPr>
          </a:p>
        </p:txBody>
      </p:sp>
    </p:spTree>
    <p:extLst>
      <p:ext uri="{BB962C8B-B14F-4D97-AF65-F5344CB8AC3E}">
        <p14:creationId xmlns:p14="http://schemas.microsoft.com/office/powerpoint/2010/main" val="106173095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anose="020F0502020204030204"/>
          <a:ea typeface="ＭＳ Ｐゴシック" charset="0"/>
        </a:defRPr>
      </a:lvl6pPr>
      <a:lvl7pPr marL="914400" algn="ctr" rtl="0" fontAlgn="base">
        <a:spcBef>
          <a:spcPct val="0"/>
        </a:spcBef>
        <a:spcAft>
          <a:spcPct val="0"/>
        </a:spcAft>
        <a:defRPr sz="4400">
          <a:solidFill>
            <a:schemeClr val="tx1"/>
          </a:solidFill>
          <a:latin typeface="Calibri" panose="020F0502020204030204"/>
          <a:ea typeface="ＭＳ Ｐゴシック" charset="0"/>
        </a:defRPr>
      </a:lvl7pPr>
      <a:lvl8pPr marL="1371600" algn="ctr" rtl="0" fontAlgn="base">
        <a:spcBef>
          <a:spcPct val="0"/>
        </a:spcBef>
        <a:spcAft>
          <a:spcPct val="0"/>
        </a:spcAft>
        <a:defRPr sz="4400">
          <a:solidFill>
            <a:schemeClr val="tx1"/>
          </a:solidFill>
          <a:latin typeface="Calibri" panose="020F0502020204030204"/>
          <a:ea typeface="ＭＳ Ｐゴシック" charset="0"/>
        </a:defRPr>
      </a:lvl8pPr>
      <a:lvl9pPr marL="1828800" algn="ctr" rtl="0" fontAlgn="base">
        <a:spcBef>
          <a:spcPct val="0"/>
        </a:spcBef>
        <a:spcAft>
          <a:spcPct val="0"/>
        </a:spcAft>
        <a:defRPr sz="4400">
          <a:solidFill>
            <a:schemeClr val="tx1"/>
          </a:solidFill>
          <a:latin typeface="Calibri" panose="020F0502020204030204"/>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a:ea typeface="MS PGothic" charset="0"/>
                <a:cs typeface="MS PGothic" charset="0"/>
              </a:defRPr>
            </a:lvl1pPr>
          </a:lstStyle>
          <a:p>
            <a:pPr defTabSz="914400" fontAlgn="base">
              <a:spcBef>
                <a:spcPct val="0"/>
              </a:spcBef>
              <a:spcAft>
                <a:spcPct val="0"/>
              </a:spcAft>
              <a:defRPr/>
            </a:pPr>
            <a:fld id="{D8D012CA-83C7-43BF-AC9E-7461E7903907}" type="datetimeFigureOut">
              <a:rPr lang="en-GB"/>
              <a:pPr defTabSz="914400" fontAlgn="base">
                <a:spcBef>
                  <a:spcPct val="0"/>
                </a:spcBef>
                <a:spcAft>
                  <a:spcPct val="0"/>
                </a:spcAft>
                <a:defRPr/>
              </a:pPr>
              <a:t>26/03/2021</a:t>
            </a:fld>
            <a:endParaRPr lang="en-GB"/>
          </a:p>
        </p:txBody>
      </p:sp>
      <p:sp>
        <p:nvSpPr>
          <p:cNvPr id="5" name="Footer Placeholder 4">
            <a:extLst>
              <a:ext uri="{FF2B5EF4-FFF2-40B4-BE49-F238E27FC236}">
                <a16:creationId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defTabSz="914400">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E8953D8D-E641-4349-A400-3F0BD5E4150E}" type="slidenum">
              <a:rPr lang="en-GB" altLang="en-US">
                <a:ea typeface="MS PGothic" panose="020B0600070205080204" pitchFamily="34" charset="-128"/>
              </a:rPr>
              <a:pPr defTabSz="914400" fontAlgn="base">
                <a:spcBef>
                  <a:spcPct val="0"/>
                </a:spcBef>
                <a:spcAft>
                  <a:spcPct val="0"/>
                </a:spcAft>
              </a:pPr>
              <a:t>‹#›</a:t>
            </a:fld>
            <a:endParaRPr lang="en-GB" altLang="en-US">
              <a:ea typeface="MS PGothic" panose="020B0600070205080204" pitchFamily="34" charset="-128"/>
            </a:endParaRPr>
          </a:p>
        </p:txBody>
      </p:sp>
    </p:spTree>
    <p:extLst>
      <p:ext uri="{BB962C8B-B14F-4D97-AF65-F5344CB8AC3E}">
        <p14:creationId xmlns:p14="http://schemas.microsoft.com/office/powerpoint/2010/main" val="137335254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anose="020F0502020204030204"/>
          <a:ea typeface="ＭＳ Ｐゴシック" charset="0"/>
        </a:defRPr>
      </a:lvl6pPr>
      <a:lvl7pPr marL="914400" algn="ctr" rtl="0" fontAlgn="base">
        <a:spcBef>
          <a:spcPct val="0"/>
        </a:spcBef>
        <a:spcAft>
          <a:spcPct val="0"/>
        </a:spcAft>
        <a:defRPr sz="4400">
          <a:solidFill>
            <a:schemeClr val="tx1"/>
          </a:solidFill>
          <a:latin typeface="Calibri" panose="020F0502020204030204"/>
          <a:ea typeface="ＭＳ Ｐゴシック" charset="0"/>
        </a:defRPr>
      </a:lvl7pPr>
      <a:lvl8pPr marL="1371600" algn="ctr" rtl="0" fontAlgn="base">
        <a:spcBef>
          <a:spcPct val="0"/>
        </a:spcBef>
        <a:spcAft>
          <a:spcPct val="0"/>
        </a:spcAft>
        <a:defRPr sz="4400">
          <a:solidFill>
            <a:schemeClr val="tx1"/>
          </a:solidFill>
          <a:latin typeface="Calibri" panose="020F0502020204030204"/>
          <a:ea typeface="ＭＳ Ｐゴシック" charset="0"/>
        </a:defRPr>
      </a:lvl8pPr>
      <a:lvl9pPr marL="1828800" algn="ctr" rtl="0" fontAlgn="base">
        <a:spcBef>
          <a:spcPct val="0"/>
        </a:spcBef>
        <a:spcAft>
          <a:spcPct val="0"/>
        </a:spcAft>
        <a:defRPr sz="4400">
          <a:solidFill>
            <a:schemeClr val="tx1"/>
          </a:solidFill>
          <a:latin typeface="Calibri" panose="020F0502020204030204"/>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a:ea typeface="MS PGothic" charset="0"/>
                <a:cs typeface="MS PGothic" charset="0"/>
              </a:defRPr>
            </a:lvl1pPr>
          </a:lstStyle>
          <a:p>
            <a:pPr defTabSz="914400" fontAlgn="base">
              <a:spcBef>
                <a:spcPct val="0"/>
              </a:spcBef>
              <a:spcAft>
                <a:spcPct val="0"/>
              </a:spcAft>
              <a:defRPr/>
            </a:pPr>
            <a:fld id="{D8D012CA-83C7-43BF-AC9E-7461E7903907}" type="datetimeFigureOut">
              <a:rPr lang="en-GB"/>
              <a:pPr defTabSz="914400" fontAlgn="base">
                <a:spcBef>
                  <a:spcPct val="0"/>
                </a:spcBef>
                <a:spcAft>
                  <a:spcPct val="0"/>
                </a:spcAft>
                <a:defRPr/>
              </a:pPr>
              <a:t>26/03/2021</a:t>
            </a:fld>
            <a:endParaRPr lang="en-GB"/>
          </a:p>
        </p:txBody>
      </p:sp>
      <p:sp>
        <p:nvSpPr>
          <p:cNvPr id="5" name="Footer Placeholder 4">
            <a:extLst>
              <a:ext uri="{FF2B5EF4-FFF2-40B4-BE49-F238E27FC236}">
                <a16:creationId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defTabSz="914400">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E8953D8D-E641-4349-A400-3F0BD5E4150E}" type="slidenum">
              <a:rPr lang="en-GB" altLang="en-US">
                <a:ea typeface="MS PGothic" panose="020B0600070205080204" pitchFamily="34" charset="-128"/>
              </a:rPr>
              <a:pPr defTabSz="914400" fontAlgn="base">
                <a:spcBef>
                  <a:spcPct val="0"/>
                </a:spcBef>
                <a:spcAft>
                  <a:spcPct val="0"/>
                </a:spcAft>
              </a:pPr>
              <a:t>‹#›</a:t>
            </a:fld>
            <a:endParaRPr lang="en-GB" altLang="en-US">
              <a:ea typeface="MS PGothic" panose="020B0600070205080204" pitchFamily="34" charset="-128"/>
            </a:endParaRPr>
          </a:p>
        </p:txBody>
      </p:sp>
    </p:spTree>
    <p:extLst>
      <p:ext uri="{BB962C8B-B14F-4D97-AF65-F5344CB8AC3E}">
        <p14:creationId xmlns:p14="http://schemas.microsoft.com/office/powerpoint/2010/main" val="377657909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anose="020F0502020204030204"/>
          <a:ea typeface="ＭＳ Ｐゴシック" charset="0"/>
        </a:defRPr>
      </a:lvl6pPr>
      <a:lvl7pPr marL="914400" algn="ctr" rtl="0" fontAlgn="base">
        <a:spcBef>
          <a:spcPct val="0"/>
        </a:spcBef>
        <a:spcAft>
          <a:spcPct val="0"/>
        </a:spcAft>
        <a:defRPr sz="4400">
          <a:solidFill>
            <a:schemeClr val="tx1"/>
          </a:solidFill>
          <a:latin typeface="Calibri" panose="020F0502020204030204"/>
          <a:ea typeface="ＭＳ Ｐゴシック" charset="0"/>
        </a:defRPr>
      </a:lvl7pPr>
      <a:lvl8pPr marL="1371600" algn="ctr" rtl="0" fontAlgn="base">
        <a:spcBef>
          <a:spcPct val="0"/>
        </a:spcBef>
        <a:spcAft>
          <a:spcPct val="0"/>
        </a:spcAft>
        <a:defRPr sz="4400">
          <a:solidFill>
            <a:schemeClr val="tx1"/>
          </a:solidFill>
          <a:latin typeface="Calibri" panose="020F0502020204030204"/>
          <a:ea typeface="ＭＳ Ｐゴシック" charset="0"/>
        </a:defRPr>
      </a:lvl8pPr>
      <a:lvl9pPr marL="1828800" algn="ctr" rtl="0" fontAlgn="base">
        <a:spcBef>
          <a:spcPct val="0"/>
        </a:spcBef>
        <a:spcAft>
          <a:spcPct val="0"/>
        </a:spcAft>
        <a:defRPr sz="4400">
          <a:solidFill>
            <a:schemeClr val="tx1"/>
          </a:solidFill>
          <a:latin typeface="Calibri" panose="020F0502020204030204"/>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a:ea typeface="MS PGothic" charset="0"/>
                <a:cs typeface="MS PGothic" charset="0"/>
              </a:defRPr>
            </a:lvl1pPr>
          </a:lstStyle>
          <a:p>
            <a:pPr defTabSz="914400" fontAlgn="base">
              <a:spcBef>
                <a:spcPct val="0"/>
              </a:spcBef>
              <a:spcAft>
                <a:spcPct val="0"/>
              </a:spcAft>
              <a:defRPr/>
            </a:pPr>
            <a:fld id="{D8D012CA-83C7-43BF-AC9E-7461E7903907}" type="datetimeFigureOut">
              <a:rPr lang="en-GB"/>
              <a:pPr defTabSz="914400" fontAlgn="base">
                <a:spcBef>
                  <a:spcPct val="0"/>
                </a:spcBef>
                <a:spcAft>
                  <a:spcPct val="0"/>
                </a:spcAft>
                <a:defRPr/>
              </a:pPr>
              <a:t>26/03/2021</a:t>
            </a:fld>
            <a:endParaRPr lang="en-GB"/>
          </a:p>
        </p:txBody>
      </p:sp>
      <p:sp>
        <p:nvSpPr>
          <p:cNvPr id="5" name="Footer Placeholder 4">
            <a:extLst>
              <a:ext uri="{FF2B5EF4-FFF2-40B4-BE49-F238E27FC236}">
                <a16:creationId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defTabSz="914400">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E8953D8D-E641-4349-A400-3F0BD5E4150E}" type="slidenum">
              <a:rPr lang="en-GB" altLang="en-US">
                <a:ea typeface="MS PGothic" panose="020B0600070205080204" pitchFamily="34" charset="-128"/>
              </a:rPr>
              <a:pPr defTabSz="914400" fontAlgn="base">
                <a:spcBef>
                  <a:spcPct val="0"/>
                </a:spcBef>
                <a:spcAft>
                  <a:spcPct val="0"/>
                </a:spcAft>
              </a:pPr>
              <a:t>‹#›</a:t>
            </a:fld>
            <a:endParaRPr lang="en-GB" altLang="en-US">
              <a:ea typeface="MS PGothic" panose="020B0600070205080204" pitchFamily="34" charset="-128"/>
            </a:endParaRPr>
          </a:p>
        </p:txBody>
      </p:sp>
    </p:spTree>
    <p:extLst>
      <p:ext uri="{BB962C8B-B14F-4D97-AF65-F5344CB8AC3E}">
        <p14:creationId xmlns:p14="http://schemas.microsoft.com/office/powerpoint/2010/main" val="306600573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anose="020F0502020204030204"/>
          <a:ea typeface="ＭＳ Ｐゴシック" charset="0"/>
        </a:defRPr>
      </a:lvl6pPr>
      <a:lvl7pPr marL="914400" algn="ctr" rtl="0" fontAlgn="base">
        <a:spcBef>
          <a:spcPct val="0"/>
        </a:spcBef>
        <a:spcAft>
          <a:spcPct val="0"/>
        </a:spcAft>
        <a:defRPr sz="4400">
          <a:solidFill>
            <a:schemeClr val="tx1"/>
          </a:solidFill>
          <a:latin typeface="Calibri" panose="020F0502020204030204"/>
          <a:ea typeface="ＭＳ Ｐゴシック" charset="0"/>
        </a:defRPr>
      </a:lvl7pPr>
      <a:lvl8pPr marL="1371600" algn="ctr" rtl="0" fontAlgn="base">
        <a:spcBef>
          <a:spcPct val="0"/>
        </a:spcBef>
        <a:spcAft>
          <a:spcPct val="0"/>
        </a:spcAft>
        <a:defRPr sz="4400">
          <a:solidFill>
            <a:schemeClr val="tx1"/>
          </a:solidFill>
          <a:latin typeface="Calibri" panose="020F0502020204030204"/>
          <a:ea typeface="ＭＳ Ｐゴシック" charset="0"/>
        </a:defRPr>
      </a:lvl8pPr>
      <a:lvl9pPr marL="1828800" algn="ctr" rtl="0" fontAlgn="base">
        <a:spcBef>
          <a:spcPct val="0"/>
        </a:spcBef>
        <a:spcAft>
          <a:spcPct val="0"/>
        </a:spcAft>
        <a:defRPr sz="4400">
          <a:solidFill>
            <a:schemeClr val="tx1"/>
          </a:solidFill>
          <a:latin typeface="Calibri" panose="020F0502020204030204"/>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a:ea typeface="MS PGothic" charset="0"/>
                <a:cs typeface="MS PGothic" charset="0"/>
              </a:defRPr>
            </a:lvl1pPr>
          </a:lstStyle>
          <a:p>
            <a:pPr defTabSz="914400" fontAlgn="base">
              <a:spcBef>
                <a:spcPct val="0"/>
              </a:spcBef>
              <a:spcAft>
                <a:spcPct val="0"/>
              </a:spcAft>
              <a:defRPr/>
            </a:pPr>
            <a:fld id="{D8D012CA-83C7-43BF-AC9E-7461E7903907}" type="datetimeFigureOut">
              <a:rPr lang="en-GB"/>
              <a:pPr defTabSz="914400" fontAlgn="base">
                <a:spcBef>
                  <a:spcPct val="0"/>
                </a:spcBef>
                <a:spcAft>
                  <a:spcPct val="0"/>
                </a:spcAft>
                <a:defRPr/>
              </a:pPr>
              <a:t>26/03/2021</a:t>
            </a:fld>
            <a:endParaRPr lang="en-GB"/>
          </a:p>
        </p:txBody>
      </p:sp>
      <p:sp>
        <p:nvSpPr>
          <p:cNvPr id="5" name="Footer Placeholder 4">
            <a:extLst>
              <a:ext uri="{FF2B5EF4-FFF2-40B4-BE49-F238E27FC236}">
                <a16:creationId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defTabSz="914400">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E8953D8D-E641-4349-A400-3F0BD5E4150E}" type="slidenum">
              <a:rPr lang="en-GB" altLang="en-US">
                <a:ea typeface="MS PGothic" panose="020B0600070205080204" pitchFamily="34" charset="-128"/>
              </a:rPr>
              <a:pPr defTabSz="914400" fontAlgn="base">
                <a:spcBef>
                  <a:spcPct val="0"/>
                </a:spcBef>
                <a:spcAft>
                  <a:spcPct val="0"/>
                </a:spcAft>
              </a:pPr>
              <a:t>‹#›</a:t>
            </a:fld>
            <a:endParaRPr lang="en-GB" altLang="en-US">
              <a:ea typeface="MS PGothic" panose="020B0600070205080204" pitchFamily="34" charset="-128"/>
            </a:endParaRPr>
          </a:p>
        </p:txBody>
      </p:sp>
    </p:spTree>
    <p:extLst>
      <p:ext uri="{BB962C8B-B14F-4D97-AF65-F5344CB8AC3E}">
        <p14:creationId xmlns:p14="http://schemas.microsoft.com/office/powerpoint/2010/main" val="159139588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anose="020F0502020204030204"/>
          <a:ea typeface="ＭＳ Ｐゴシック" charset="0"/>
        </a:defRPr>
      </a:lvl6pPr>
      <a:lvl7pPr marL="914400" algn="ctr" rtl="0" fontAlgn="base">
        <a:spcBef>
          <a:spcPct val="0"/>
        </a:spcBef>
        <a:spcAft>
          <a:spcPct val="0"/>
        </a:spcAft>
        <a:defRPr sz="4400">
          <a:solidFill>
            <a:schemeClr val="tx1"/>
          </a:solidFill>
          <a:latin typeface="Calibri" panose="020F0502020204030204"/>
          <a:ea typeface="ＭＳ Ｐゴシック" charset="0"/>
        </a:defRPr>
      </a:lvl7pPr>
      <a:lvl8pPr marL="1371600" algn="ctr" rtl="0" fontAlgn="base">
        <a:spcBef>
          <a:spcPct val="0"/>
        </a:spcBef>
        <a:spcAft>
          <a:spcPct val="0"/>
        </a:spcAft>
        <a:defRPr sz="4400">
          <a:solidFill>
            <a:schemeClr val="tx1"/>
          </a:solidFill>
          <a:latin typeface="Calibri" panose="020F0502020204030204"/>
          <a:ea typeface="ＭＳ Ｐゴシック" charset="0"/>
        </a:defRPr>
      </a:lvl8pPr>
      <a:lvl9pPr marL="1828800" algn="ctr" rtl="0" fontAlgn="base">
        <a:spcBef>
          <a:spcPct val="0"/>
        </a:spcBef>
        <a:spcAft>
          <a:spcPct val="0"/>
        </a:spcAft>
        <a:defRPr sz="4400">
          <a:solidFill>
            <a:schemeClr val="tx1"/>
          </a:solidFill>
          <a:latin typeface="Calibri" panose="020F0502020204030204"/>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a:ea typeface="MS PGothic" charset="0"/>
                <a:cs typeface="MS PGothic" charset="0"/>
              </a:defRPr>
            </a:lvl1pPr>
          </a:lstStyle>
          <a:p>
            <a:pPr defTabSz="914400" fontAlgn="base">
              <a:spcBef>
                <a:spcPct val="0"/>
              </a:spcBef>
              <a:spcAft>
                <a:spcPct val="0"/>
              </a:spcAft>
              <a:defRPr/>
            </a:pPr>
            <a:fld id="{D8D012CA-83C7-43BF-AC9E-7461E7903907}" type="datetimeFigureOut">
              <a:rPr lang="en-GB"/>
              <a:pPr defTabSz="914400" fontAlgn="base">
                <a:spcBef>
                  <a:spcPct val="0"/>
                </a:spcBef>
                <a:spcAft>
                  <a:spcPct val="0"/>
                </a:spcAft>
                <a:defRPr/>
              </a:pPr>
              <a:t>26/03/2021</a:t>
            </a:fld>
            <a:endParaRPr lang="en-GB"/>
          </a:p>
        </p:txBody>
      </p:sp>
      <p:sp>
        <p:nvSpPr>
          <p:cNvPr id="5" name="Footer Placeholder 4">
            <a:extLst>
              <a:ext uri="{FF2B5EF4-FFF2-40B4-BE49-F238E27FC236}">
                <a16:creationId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defTabSz="914400">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E8953D8D-E641-4349-A400-3F0BD5E4150E}" type="slidenum">
              <a:rPr lang="en-GB" altLang="en-US">
                <a:ea typeface="MS PGothic" panose="020B0600070205080204" pitchFamily="34" charset="-128"/>
              </a:rPr>
              <a:pPr defTabSz="914400" fontAlgn="base">
                <a:spcBef>
                  <a:spcPct val="0"/>
                </a:spcBef>
                <a:spcAft>
                  <a:spcPct val="0"/>
                </a:spcAft>
              </a:pPr>
              <a:t>‹#›</a:t>
            </a:fld>
            <a:endParaRPr lang="en-GB" altLang="en-US">
              <a:ea typeface="MS PGothic" panose="020B0600070205080204" pitchFamily="34" charset="-128"/>
            </a:endParaRPr>
          </a:p>
        </p:txBody>
      </p:sp>
    </p:spTree>
    <p:extLst>
      <p:ext uri="{BB962C8B-B14F-4D97-AF65-F5344CB8AC3E}">
        <p14:creationId xmlns:p14="http://schemas.microsoft.com/office/powerpoint/2010/main" val="42084563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anose="020F0502020204030204"/>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anose="020F0502020204030204"/>
          <a:ea typeface="ＭＳ Ｐゴシック" charset="0"/>
        </a:defRPr>
      </a:lvl6pPr>
      <a:lvl7pPr marL="914400" algn="ctr" rtl="0" fontAlgn="base">
        <a:spcBef>
          <a:spcPct val="0"/>
        </a:spcBef>
        <a:spcAft>
          <a:spcPct val="0"/>
        </a:spcAft>
        <a:defRPr sz="4400">
          <a:solidFill>
            <a:schemeClr val="tx1"/>
          </a:solidFill>
          <a:latin typeface="Calibri" panose="020F0502020204030204"/>
          <a:ea typeface="ＭＳ Ｐゴシック" charset="0"/>
        </a:defRPr>
      </a:lvl7pPr>
      <a:lvl8pPr marL="1371600" algn="ctr" rtl="0" fontAlgn="base">
        <a:spcBef>
          <a:spcPct val="0"/>
        </a:spcBef>
        <a:spcAft>
          <a:spcPct val="0"/>
        </a:spcAft>
        <a:defRPr sz="4400">
          <a:solidFill>
            <a:schemeClr val="tx1"/>
          </a:solidFill>
          <a:latin typeface="Calibri" panose="020F0502020204030204"/>
          <a:ea typeface="ＭＳ Ｐゴシック" charset="0"/>
        </a:defRPr>
      </a:lvl8pPr>
      <a:lvl9pPr marL="1828800" algn="ctr" rtl="0" fontAlgn="base">
        <a:spcBef>
          <a:spcPct val="0"/>
        </a:spcBef>
        <a:spcAft>
          <a:spcPct val="0"/>
        </a:spcAft>
        <a:defRPr sz="4400">
          <a:solidFill>
            <a:schemeClr val="tx1"/>
          </a:solidFill>
          <a:latin typeface="Calibri" panose="020F0502020204030204"/>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3.xml"/><Relationship Id="rId5" Type="http://schemas.openxmlformats.org/officeDocument/2006/relationships/hyperlink" Target="https://www.unodc.org/unodc/en/cybercrime/global-programme-cybercrime.html" TargetMode="Externa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3.xml"/><Relationship Id="rId5" Type="http://schemas.openxmlformats.org/officeDocument/2006/relationships/hyperlink" Target="https://www.un.org/press/en/2000/20001204.ga9842.doc.html" TargetMode="Externa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3.xml"/><Relationship Id="rId5" Type="http://schemas.openxmlformats.org/officeDocument/2006/relationships/hyperlink" Target="https://www.interpol.int/en/Crimes/Cybercrime" TargetMode="Externa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3.xml"/><Relationship Id="rId5" Type="http://schemas.openxmlformats.org/officeDocument/2006/relationships/hyperlink" Target="https://ec.europa.eu/home-affairs/what-we-do/policies/cybercrime_en" TargetMode="Externa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3.xml"/><Relationship Id="rId5" Type="http://schemas.openxmlformats.org/officeDocument/2006/relationships/hyperlink" Target="https://www.europol.europa.eu/about-europol/european-cybercrime-centre-ec3" TargetMode="Externa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3.xml"/><Relationship Id="rId5" Type="http://schemas.openxmlformats.org/officeDocument/2006/relationships/hyperlink" Target="http://www.eurojust.europa.eu/pages/home.aspx" TargetMode="Externa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3.xml"/><Relationship Id="rId5" Type="http://schemas.openxmlformats.org/officeDocument/2006/relationships/hyperlink" Target="https://www.ejn-crimjust.europa.eu/ejn/Ejn_Home/EN" TargetMode="External"/><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3.xml"/><Relationship Id="rId5" Type="http://schemas.openxmlformats.org/officeDocument/2006/relationships/hyperlink" Target="https://www.ejn-crimjust.europa.eu/ejn/Ejn_Home/EN" TargetMode="Externa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3.xml"/><Relationship Id="rId5" Type="http://schemas.openxmlformats.org/officeDocument/2006/relationships/hyperlink" Target="https://www.coe.int/en/web/cybercrime/cybercrime-office-c-proc" TargetMode="Externa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3.xml"/><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73.xml"/><Relationship Id="rId6" Type="http://schemas.openxmlformats.org/officeDocument/2006/relationships/hyperlink" Target="http://www.oas.org/juridico/english/cyber.htm"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73.xml"/><Relationship Id="rId5" Type="http://schemas.openxmlformats.org/officeDocument/2006/relationships/hyperlink" Target="https://au.int/en/treaties/african-union-convention-cyber-security-and-personal-data-protection" TargetMode="Externa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84.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84.xml"/><Relationship Id="rId6" Type="http://schemas.openxmlformats.org/officeDocument/2006/relationships/hyperlink" Target="http://www.combattingcybercrime.org/"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84.xml"/><Relationship Id="rId5" Type="http://schemas.openxmlformats.org/officeDocument/2006/relationships/hyperlink" Target="http://pilonsec.org/strategicplan/cybercrime-pilon" TargetMode="Externa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9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01.xml"/><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0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01.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01.xml"/><Relationship Id="rId4" Type="http://schemas.openxmlformats.org/officeDocument/2006/relationships/image" Target="../media/image36.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10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01.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01.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0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01.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01.xml"/><Relationship Id="rId4" Type="http://schemas.openxmlformats.org/officeDocument/2006/relationships/image" Target="../media/image4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01.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0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01.xml"/><Relationship Id="rId4" Type="http://schemas.openxmlformats.org/officeDocument/2006/relationships/image" Target="../media/image47.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01.xml"/><Relationship Id="rId4" Type="http://schemas.openxmlformats.org/officeDocument/2006/relationships/image" Target="../media/image48.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01.xml"/><Relationship Id="rId4" Type="http://schemas.openxmlformats.org/officeDocument/2006/relationships/image" Target="../media/image48.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05.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0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01.xml"/><Relationship Id="rId4" Type="http://schemas.openxmlformats.org/officeDocument/2006/relationships/image" Target="../media/image49.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01.xml"/><Relationship Id="rId4" Type="http://schemas.openxmlformats.org/officeDocument/2006/relationships/image" Target="../media/image4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01.xml"/><Relationship Id="rId4" Type="http://schemas.openxmlformats.org/officeDocument/2006/relationships/image" Target="../media/image49.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01.xml"/><Relationship Id="rId5" Type="http://schemas.openxmlformats.org/officeDocument/2006/relationships/image" Target="../media/image51.png"/><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01.xml"/><Relationship Id="rId4" Type="http://schemas.openxmlformats.org/officeDocument/2006/relationships/image" Target="../media/image49.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01.xml"/><Relationship Id="rId4" Type="http://schemas.openxmlformats.org/officeDocument/2006/relationships/image" Target="../media/image49.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01.xml"/><Relationship Id="rId5" Type="http://schemas.openxmlformats.org/officeDocument/2006/relationships/image" Target="../media/image52.png"/><Relationship Id="rId4" Type="http://schemas.openxmlformats.org/officeDocument/2006/relationships/image" Target="../media/image49.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01.xml"/><Relationship Id="rId4" Type="http://schemas.openxmlformats.org/officeDocument/2006/relationships/image" Target="../media/image48.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0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01.xml"/><Relationship Id="rId4" Type="http://schemas.openxmlformats.org/officeDocument/2006/relationships/image" Target="../media/image53.jpe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01.xml"/><Relationship Id="rId5" Type="http://schemas.openxmlformats.org/officeDocument/2006/relationships/image" Target="../media/image54.png"/><Relationship Id="rId4" Type="http://schemas.openxmlformats.org/officeDocument/2006/relationships/image" Target="../media/image53.jpe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01.xml"/><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3" Type="http://schemas.openxmlformats.org/officeDocument/2006/relationships/hyperlink" Target="https://www.forbes.com/sites/bernardmarr/2018/05/21/how-much-data-do-we-create-every-day-the-mind-blowing-stats-everyone-should-read/" TargetMode="External"/><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01.xml"/><Relationship Id="rId4" Type="http://schemas.openxmlformats.org/officeDocument/2006/relationships/image" Target="../media/image53.jpe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10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3.jpe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01.xml"/><Relationship Id="rId4" Type="http://schemas.openxmlformats.org/officeDocument/2006/relationships/image" Target="../media/image53.jpe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02.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01.xml"/><Relationship Id="rId4" Type="http://schemas.openxmlformats.org/officeDocument/2006/relationships/image" Target="../media/image58.jpe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01.xml"/><Relationship Id="rId5" Type="http://schemas.openxmlformats.org/officeDocument/2006/relationships/image" Target="../media/image59.png"/><Relationship Id="rId4" Type="http://schemas.openxmlformats.org/officeDocument/2006/relationships/image" Target="../media/image58.jpe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01.xml"/><Relationship Id="rId5" Type="http://schemas.openxmlformats.org/officeDocument/2006/relationships/image" Target="../media/image60.png"/><Relationship Id="rId4" Type="http://schemas.openxmlformats.org/officeDocument/2006/relationships/image" Target="../media/image58.jpe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01.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58.jpe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5.jpeg"/><Relationship Id="rId2" Type="http://schemas.openxmlformats.org/officeDocument/2006/relationships/notesSlide" Target="../notesSlides/notesSlide85.xml"/><Relationship Id="rId1" Type="http://schemas.openxmlformats.org/officeDocument/2006/relationships/slideLayout" Target="../slideLayouts/slideLayout101.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58.jpe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01.xml"/><Relationship Id="rId4" Type="http://schemas.openxmlformats.org/officeDocument/2006/relationships/image" Target="../media/image66.jpe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01.xml"/><Relationship Id="rId5" Type="http://schemas.openxmlformats.org/officeDocument/2006/relationships/image" Target="../media/image68.png"/><Relationship Id="rId4" Type="http://schemas.openxmlformats.org/officeDocument/2006/relationships/image" Target="../media/image67.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101.xml"/><Relationship Id="rId4" Type="http://schemas.openxmlformats.org/officeDocument/2006/relationships/image" Target="../media/image69.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102.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101.xml"/><Relationship Id="rId4" Type="http://schemas.openxmlformats.org/officeDocument/2006/relationships/image" Target="../media/image66.jpe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10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matteo.lucchetti@coe.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a:extLst>
              <a:ext uri="{FF2B5EF4-FFF2-40B4-BE49-F238E27FC236}">
                <a16:creationId xmlns:a16="http://schemas.microsoft.com/office/drawing/2014/main" id="{DBB67D73-B6F5-4B2A-AAA2-032087A05B37}"/>
              </a:ext>
            </a:extLst>
          </p:cNvPr>
          <p:cNvSpPr>
            <a:spLocks noGrp="1"/>
          </p:cNvSpPr>
          <p:nvPr>
            <p:ph sz="quarter" idx="11"/>
          </p:nvPr>
        </p:nvSpPr>
        <p:spPr>
          <a:xfrm>
            <a:off x="448274" y="1251039"/>
            <a:ext cx="8255888" cy="724409"/>
          </a:xfrm>
        </p:spPr>
        <p:txBody>
          <a:bodyPr>
            <a:noAutofit/>
          </a:bodyPr>
          <a:lstStyle/>
          <a:p>
            <a:pPr rtl="0"/>
            <a:r>
              <a:rPr lang="ro" sz="1900" b="1" i="0" u="none" strike="noStrike">
                <a:highlight>
                  <a:srgbClr val="000000">
                    <a:alpha val="0"/>
                  </a:srgbClr>
                </a:highlight>
                <a:latin typeface="Calibri"/>
              </a:rPr>
              <a:t>Curs introductiv de formare judiciară privind criminalitatea informatică și probatoriul electronic</a:t>
            </a:r>
            <a:endParaRPr lang="en-GB" altLang="en-US" sz="1900" i="1">
              <a:latin typeface="+mn-lt"/>
            </a:endParaRPr>
          </a:p>
          <a:p>
            <a:endParaRPr lang="en-GB"/>
          </a:p>
        </p:txBody>
      </p:sp>
      <p:sp>
        <p:nvSpPr>
          <p:cNvPr id="31" name="Text Placeholder 30">
            <a:extLst>
              <a:ext uri="{FF2B5EF4-FFF2-40B4-BE49-F238E27FC236}">
                <a16:creationId xmlns:a16="http://schemas.microsoft.com/office/drawing/2014/main" id="{A3637711-684D-4890-8B1A-C347F5BBB59D}"/>
              </a:ext>
            </a:extLst>
          </p:cNvPr>
          <p:cNvSpPr>
            <a:spLocks noGrp="1"/>
          </p:cNvSpPr>
          <p:nvPr>
            <p:ph type="body" sz="quarter" idx="12"/>
          </p:nvPr>
        </p:nvSpPr>
        <p:spPr/>
        <p:txBody>
          <a:bodyPr>
            <a:noAutofit/>
          </a:bodyPr>
          <a:lstStyle/>
          <a:p>
            <a:pPr rtl="0">
              <a:spcBef>
                <a:spcPct val="0"/>
              </a:spcBef>
            </a:pPr>
            <a:r>
              <a:rPr lang="ro" sz="3000" b="1" i="0" u="none" strike="noStrike">
                <a:highlight>
                  <a:srgbClr val="000000">
                    <a:alpha val="0"/>
                  </a:srgbClr>
                </a:highlight>
                <a:latin typeface="Calibri"/>
              </a:rPr>
              <a:t>Sesiunea 1.5</a:t>
            </a:r>
          </a:p>
          <a:p>
            <a:pPr rtl="0">
              <a:spcBef>
                <a:spcPct val="0"/>
              </a:spcBef>
            </a:pPr>
            <a:r>
              <a:rPr lang="ro" sz="3000" b="1" i="0" u="none" strike="noStrike">
                <a:highlight>
                  <a:srgbClr val="000000">
                    <a:alpha val="0"/>
                  </a:srgbClr>
                </a:highlight>
                <a:latin typeface="Calibri"/>
              </a:rPr>
              <a:t>Noțiuni de bază privind criminalitatea informatică</a:t>
            </a:r>
          </a:p>
          <a:p>
            <a:pPr>
              <a:spcBef>
                <a:spcPct val="0"/>
              </a:spcBef>
            </a:pPr>
            <a:endParaRPr lang="en-GB" altLang="en-US" sz="1100">
              <a:latin typeface="+mn-lt"/>
            </a:endParaRPr>
          </a:p>
          <a:p>
            <a:pPr>
              <a:spcBef>
                <a:spcPct val="0"/>
              </a:spcBef>
            </a:pPr>
            <a:endParaRPr lang="en-GB" altLang="en-US" sz="1100">
              <a:latin typeface="+mn-lt"/>
            </a:endParaRPr>
          </a:p>
          <a:p>
            <a:pPr>
              <a:spcBef>
                <a:spcPct val="0"/>
              </a:spcBef>
            </a:pPr>
            <a:endParaRPr lang="en-GB" altLang="en-US" sz="1100">
              <a:latin typeface="+mn-lt"/>
            </a:endParaRPr>
          </a:p>
          <a:p>
            <a:pPr>
              <a:spcBef>
                <a:spcPct val="0"/>
              </a:spcBef>
            </a:pPr>
            <a:endParaRPr lang="en-GB" altLang="en-US" sz="1400">
              <a:latin typeface="+mn-lt"/>
            </a:endParaRPr>
          </a:p>
          <a:p>
            <a:pPr rtl="0">
              <a:spcBef>
                <a:spcPct val="0"/>
              </a:spcBef>
            </a:pPr>
            <a:r>
              <a:rPr lang="ro" sz="1600" b="1" i="0" u="none" strike="noStrike">
                <a:highlight>
                  <a:srgbClr val="000000">
                    <a:alpha val="0"/>
                  </a:srgbClr>
                </a:highlight>
                <a:latin typeface="Calibri"/>
              </a:rPr>
              <a:t>Xxxx XXXXXXXX</a:t>
            </a:r>
          </a:p>
          <a:p>
            <a:pPr>
              <a:spcBef>
                <a:spcPct val="0"/>
              </a:spcBef>
            </a:pPr>
            <a:endParaRPr lang="en-GB" altLang="en-US" sz="1600">
              <a:latin typeface="+mn-lt"/>
            </a:endParaRPr>
          </a:p>
          <a:p>
            <a:pPr rtl="0">
              <a:spcBef>
                <a:spcPct val="0"/>
              </a:spcBef>
            </a:pPr>
            <a:r>
              <a:rPr lang="ro" sz="1600" b="0" i="1" u="none" strike="noStrike">
                <a:highlight>
                  <a:srgbClr val="000000">
                    <a:alpha val="0"/>
                  </a:srgbClr>
                </a:highlight>
                <a:latin typeface="Calibri"/>
              </a:rPr>
              <a:t>Consiliul Europei</a:t>
            </a:r>
          </a:p>
          <a:p>
            <a:pPr>
              <a:spcBef>
                <a:spcPct val="0"/>
              </a:spcBef>
            </a:pPr>
            <a:endParaRPr lang="en-GB" altLang="en-US" sz="1600">
              <a:solidFill>
                <a:srgbClr val="2F618F"/>
              </a:solidFill>
              <a:latin typeface="+mn-lt"/>
              <a:hlinkClick r:id="rId3"/>
            </a:endParaRPr>
          </a:p>
          <a:p>
            <a:pPr rtl="0">
              <a:spcBef>
                <a:spcPct val="0"/>
              </a:spcBef>
            </a:pPr>
            <a:r>
              <a:rPr lang="ro" sz="1600" b="1" i="0" u="none" strike="noStrike">
                <a:solidFill>
                  <a:srgbClr val="2F618F"/>
                </a:solidFill>
                <a:highlight>
                  <a:srgbClr val="000000">
                    <a:alpha val="0"/>
                  </a:srgbClr>
                </a:highlight>
                <a:latin typeface="Calibri"/>
              </a:rPr>
              <a:t>email</a:t>
            </a:r>
          </a:p>
          <a:p>
            <a:pPr>
              <a:spcBef>
                <a:spcPct val="0"/>
              </a:spcBef>
            </a:pPr>
            <a:endParaRPr lang="en-GB" altLang="en-US" sz="1400">
              <a:latin typeface="Verdana" pitchFamily="34" charset="0"/>
            </a:endParaRPr>
          </a:p>
          <a:p>
            <a:pPr>
              <a:spcBef>
                <a:spcPct val="0"/>
              </a:spcBef>
            </a:pPr>
            <a:endParaRPr lang="en-GB" altLang="en-US" sz="1400">
              <a:latin typeface="Verdana" pitchFamily="34" charset="0"/>
            </a:endParaRPr>
          </a:p>
          <a:p>
            <a:pPr>
              <a:spcBef>
                <a:spcPct val="0"/>
              </a:spcBef>
            </a:pPr>
            <a:endParaRPr lang="en-GB" altLang="en-US" sz="1200">
              <a:latin typeface="Verdana" pitchFamily="34" charset="0"/>
            </a:endParaRPr>
          </a:p>
          <a:p>
            <a:endParaRPr lang="en-GB"/>
          </a:p>
        </p:txBody>
      </p:sp>
      <p:sp>
        <p:nvSpPr>
          <p:cNvPr id="32" name="Text Placeholder 31">
            <a:extLst>
              <a:ext uri="{FF2B5EF4-FFF2-40B4-BE49-F238E27FC236}">
                <a16:creationId xmlns:a16="http://schemas.microsoft.com/office/drawing/2014/main" id="{4E9FDC2C-93EC-4C8A-9ECF-4C1E10889CE9}"/>
              </a:ext>
            </a:extLst>
          </p:cNvPr>
          <p:cNvSpPr>
            <a:spLocks noGrp="1"/>
          </p:cNvSpPr>
          <p:nvPr>
            <p:ph type="body" sz="quarter" idx="13"/>
          </p:nvPr>
        </p:nvSpPr>
        <p:spPr/>
        <p:txBody>
          <a:bodyPr>
            <a:noAutofit/>
          </a:bodyPr>
          <a:lstStyle/>
          <a:p>
            <a:pPr rtl="0"/>
            <a:r>
              <a:rPr lang="ro" sz="1600" b="1" i="0" u="none" strike="noStrike">
                <a:highlight>
                  <a:srgbClr val="000000">
                    <a:alpha val="0"/>
                  </a:srgbClr>
                </a:highlight>
                <a:latin typeface="Calibri"/>
              </a:rPr>
              <a:t>ZZ Luna AAAA</a:t>
            </a:r>
          </a:p>
          <a:p>
            <a:endParaRPr lang="en-GB"/>
          </a:p>
        </p:txBody>
      </p:sp>
    </p:spTree>
    <p:extLst>
      <p:ext uri="{BB962C8B-B14F-4D97-AF65-F5344CB8AC3E}">
        <p14:creationId xmlns:p14="http://schemas.microsoft.com/office/powerpoint/2010/main" val="233730915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Fenomenele</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640960" cy="5040311"/>
          </a:xfrm>
        </p:spPr>
        <p:txBody>
          <a:bodyPr>
            <a:noAutofit/>
          </a:bodyPr>
          <a:lstStyle/>
          <a:p>
            <a:pPr marL="0" indent="0" rtl="0" eaLnBrk="1" hangingPunct="1">
              <a:buNone/>
            </a:pPr>
            <a:r>
              <a:rPr lang="ro" sz="3200" b="0" i="0" u="none" strike="noStrike" dirty="0">
                <a:highlight>
                  <a:srgbClr val="000000">
                    <a:alpha val="0"/>
                  </a:srgbClr>
                </a:highlight>
                <a:latin typeface="Calibri"/>
              </a:rPr>
              <a:t>Oamenii, în general, cred că avem de-a face cu:</a:t>
            </a:r>
          </a:p>
          <a:p>
            <a:pPr rtl="0" eaLnBrk="1" hangingPunct="1"/>
            <a:r>
              <a:rPr lang="ro" sz="3200" b="0" i="0" u="none" strike="noStrike" dirty="0">
                <a:highlight>
                  <a:srgbClr val="000000">
                    <a:alpha val="0"/>
                  </a:srgbClr>
                </a:highlight>
                <a:latin typeface="Calibri"/>
              </a:rPr>
              <a:t>Hacking, viruși, viermi, malware</a:t>
            </a:r>
          </a:p>
          <a:p>
            <a:pPr rtl="0" eaLnBrk="1" hangingPunct="1"/>
            <a:r>
              <a:rPr lang="ro" sz="3200" b="0" i="0" u="none" strike="noStrike" dirty="0">
                <a:highlight>
                  <a:srgbClr val="000000">
                    <a:alpha val="0"/>
                  </a:srgbClr>
                </a:highlight>
                <a:latin typeface="Calibri"/>
              </a:rPr>
              <a:t>DoS, DDoS</a:t>
            </a:r>
          </a:p>
          <a:p>
            <a:pPr marL="0" indent="0" rtl="0" eaLnBrk="1" hangingPunct="1">
              <a:buNone/>
            </a:pPr>
            <a:r>
              <a:rPr lang="ro" sz="2800" b="0" i="0" u="none" strike="noStrike" dirty="0">
                <a:highlight>
                  <a:srgbClr val="000000">
                    <a:alpha val="0"/>
                  </a:srgbClr>
                </a:highlight>
                <a:latin typeface="Calibri"/>
              </a:rPr>
              <a:t>Din ce în ce mai multe infracțiuni „orientate spre profit”</a:t>
            </a:r>
          </a:p>
          <a:p>
            <a:pPr rtl="0" eaLnBrk="1" hangingPunct="1"/>
            <a:r>
              <a:rPr lang="ro" sz="3200" b="0" i="0" u="none" strike="noStrike" dirty="0">
                <a:highlight>
                  <a:srgbClr val="000000">
                    <a:alpha val="0"/>
                  </a:srgbClr>
                </a:highlight>
                <a:latin typeface="Calibri"/>
              </a:rPr>
              <a:t>Compromiterea e-mail-urilor companiilor *</a:t>
            </a:r>
          </a:p>
          <a:p>
            <a:pPr rtl="0" eaLnBrk="1" hangingPunct="1"/>
            <a:r>
              <a:rPr lang="ro" sz="3200" b="0" i="0" u="none" strike="noStrike" dirty="0">
                <a:highlight>
                  <a:srgbClr val="000000">
                    <a:alpha val="0"/>
                  </a:srgbClr>
                </a:highlight>
                <a:latin typeface="Calibri"/>
              </a:rPr>
              <a:t>Ransomware *</a:t>
            </a:r>
          </a:p>
          <a:p>
            <a:pPr marL="0" indent="0" rtl="0" eaLnBrk="1" hangingPunct="1">
              <a:buNone/>
            </a:pPr>
            <a:r>
              <a:rPr lang="ro" sz="3200" b="0" i="0" u="none" strike="noStrike" dirty="0">
                <a:highlight>
                  <a:srgbClr val="000000">
                    <a:alpha val="0"/>
                  </a:srgbClr>
                </a:highlight>
                <a:latin typeface="Calibri"/>
              </a:rPr>
              <a:t>Sau folosirea reţelei</a:t>
            </a:r>
          </a:p>
          <a:p>
            <a:pPr rtl="0" eaLnBrk="1" hangingPunct="1"/>
            <a:r>
              <a:rPr lang="ro" sz="3200" b="0" i="0" u="none" strike="noStrike" dirty="0">
                <a:highlight>
                  <a:srgbClr val="000000">
                    <a:alpha val="0"/>
                  </a:srgbClr>
                </a:highlight>
                <a:latin typeface="Calibri"/>
              </a:rPr>
              <a:t>Pentru a comite sau a facilita o infracțiune</a:t>
            </a:r>
          </a:p>
        </p:txBody>
      </p:sp>
      <p:pic>
        <p:nvPicPr>
          <p:cNvPr id="13" name="Content Placeholder 10" descr="glowing-world-map-background-1280x960.jpg">
            <a:extLst>
              <a:ext uri="{FF2B5EF4-FFF2-40B4-BE49-F238E27FC236}">
                <a16:creationId xmlns:a16="http://schemas.microsoft.com/office/drawing/2014/main" id="{13065408-C13D-448B-A801-10BC1442E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832489" y="4149080"/>
            <a:ext cx="3073673" cy="2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0643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Provocări</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640960" cy="5040311"/>
          </a:xfrm>
        </p:spPr>
        <p:txBody>
          <a:bodyPr>
            <a:noAutofit/>
          </a:bodyPr>
          <a:lstStyle/>
          <a:p>
            <a:pPr marL="0" indent="0" algn="just" rtl="0" eaLnBrk="1" hangingPunct="1">
              <a:buNone/>
            </a:pPr>
            <a:r>
              <a:rPr lang="ro" sz="3200" b="1" i="0" u="none" strike="noStrike">
                <a:highlight>
                  <a:srgbClr val="000000">
                    <a:alpha val="0"/>
                  </a:srgbClr>
                </a:highlight>
                <a:latin typeface="Calibri"/>
              </a:rPr>
              <a:t>Securitate cibernetică</a:t>
            </a:r>
            <a:r>
              <a:rPr lang="ro" sz="3200" b="0" i="0" u="none" strike="noStrike">
                <a:highlight>
                  <a:srgbClr val="000000">
                    <a:alpha val="0"/>
                  </a:srgbClr>
                </a:highlight>
                <a:latin typeface="Calibri"/>
              </a:rPr>
              <a:t> — încercarea de a opri infractorul cibernetic</a:t>
            </a:r>
          </a:p>
          <a:p>
            <a:pPr marL="0" indent="0" algn="just" rtl="0" eaLnBrk="1" hangingPunct="1">
              <a:buNone/>
            </a:pPr>
            <a:r>
              <a:rPr lang="ro" sz="3200" b="1" i="0" u="none" strike="noStrike">
                <a:highlight>
                  <a:srgbClr val="000000">
                    <a:alpha val="0"/>
                  </a:srgbClr>
                </a:highlight>
                <a:latin typeface="Calibri"/>
              </a:rPr>
              <a:t>Război cibernetic</a:t>
            </a:r>
            <a:r>
              <a:rPr lang="ro" sz="3200" b="0" i="0" u="none" strike="noStrike">
                <a:highlight>
                  <a:srgbClr val="000000">
                    <a:alpha val="0"/>
                  </a:srgbClr>
                </a:highlight>
                <a:latin typeface="Calibri"/>
              </a:rPr>
              <a:t> — cursa internațională a înarmării este acum mai mult online decât offline</a:t>
            </a:r>
          </a:p>
        </p:txBody>
      </p:sp>
      <p:pic>
        <p:nvPicPr>
          <p:cNvPr id="13" name="Content Placeholder 10" descr="glowing-world-map-background-1280x960.jpg">
            <a:extLst>
              <a:ext uri="{FF2B5EF4-FFF2-40B4-BE49-F238E27FC236}">
                <a16:creationId xmlns:a16="http://schemas.microsoft.com/office/drawing/2014/main" id="{13065408-C13D-448B-A801-10BC1442E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832489" y="4149080"/>
            <a:ext cx="3073673" cy="2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
            <a:extLst>
              <a:ext uri="{FF2B5EF4-FFF2-40B4-BE49-F238E27FC236}">
                <a16:creationId xmlns:a16="http://schemas.microsoft.com/office/drawing/2014/main" id="{B64D8914-222E-486F-9670-4F9C5B04919D}"/>
              </a:ext>
            </a:extLst>
          </p:cNvPr>
          <p:cNvSpPr txBox="1"/>
          <p:nvPr/>
        </p:nvSpPr>
        <p:spPr bwMode="auto">
          <a:xfrm>
            <a:off x="-151144" y="3284984"/>
            <a:ext cx="5803264" cy="24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rtl="0" eaLnBrk="1" hangingPunct="1">
              <a:buFont typeface="Wingdings" panose="05000000000000000000" pitchFamily="2" charset="2"/>
              <a:buChar char="Ø"/>
            </a:pPr>
            <a:r>
              <a:rPr lang="ro" sz="3200" b="0" i="0" u="none" strike="noStrike">
                <a:highlight>
                  <a:srgbClr val="000000">
                    <a:alpha val="0"/>
                  </a:srgbClr>
                </a:highlight>
                <a:latin typeface="Calibri"/>
              </a:rPr>
              <a:t>Războiul cibernetic reprezintă utilizarea tehnologiei pentru a ataca o națiune, cauzând daune comparabile cu războiul real</a:t>
            </a:r>
          </a:p>
          <a:p>
            <a:pPr lvl="1" algn="r" rtl="0" eaLnBrk="1" hangingPunct="1"/>
            <a:r>
              <a:rPr lang="ro" sz="1400" b="0" i="0" u="none" strike="noStrike">
                <a:highlight>
                  <a:srgbClr val="000000">
                    <a:alpha val="0"/>
                  </a:srgbClr>
                </a:highlight>
                <a:latin typeface="Calibri"/>
              </a:rPr>
              <a:t>Wikipedia</a:t>
            </a:r>
            <a:endParaRPr lang="pt-PT" altLang="sr-Latn-RS" sz="1400"/>
          </a:p>
        </p:txBody>
      </p:sp>
    </p:spTree>
    <p:extLst>
      <p:ext uri="{BB962C8B-B14F-4D97-AF65-F5344CB8AC3E}">
        <p14:creationId xmlns:p14="http://schemas.microsoft.com/office/powerpoint/2010/main" val="42237692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8AB73-6CF7-4B50-ACEB-48BD4182E7C5}"/>
              </a:ext>
            </a:extLst>
          </p:cNvPr>
          <p:cNvSpPr>
            <a:spLocks noGrp="1"/>
          </p:cNvSpPr>
          <p:nvPr>
            <p:ph type="sldNum" sz="quarter" idx="10"/>
          </p:nvPr>
        </p:nvSpPr>
        <p:spPr/>
        <p:txBody>
          <a:bodyPr>
            <a:noAutofit/>
          </a:bodyPr>
          <a:lstStyle/>
          <a:p>
            <a:pPr rtl="0"/>
            <a:r>
              <a:rPr lang="ro" sz="1200" b="0" i="0" u="none" strike="noStrike">
                <a:highlight>
                  <a:srgbClr val="000000">
                    <a:alpha val="0"/>
                  </a:srgbClr>
                </a:highlight>
                <a:latin typeface="Calibri"/>
              </a:rPr>
              <a:t>12</a:t>
            </a:r>
            <a:endParaRPr lang="en-GB"/>
          </a:p>
        </p:txBody>
      </p:sp>
    </p:spTree>
    <p:extLst>
      <p:ext uri="{BB962C8B-B14F-4D97-AF65-F5344CB8AC3E}">
        <p14:creationId xmlns:p14="http://schemas.microsoft.com/office/powerpoint/2010/main" val="13348152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noAutofit/>
          </a:bodyPr>
          <a:lstStyle/>
          <a:p>
            <a:pPr rtl="0"/>
            <a:r>
              <a:rPr lang="ro" sz="3200" b="1" i="0" u="none" strike="noStrike">
                <a:highlight>
                  <a:srgbClr val="000000">
                    <a:alpha val="0"/>
                  </a:srgbClr>
                </a:highlight>
                <a:latin typeface="Calibri"/>
              </a:rPr>
              <a:t>Ce este criminalitatea informatică?</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noAutofit/>
          </a:bodyPr>
          <a:lstStyle/>
          <a:p>
            <a:pPr rtl="0"/>
            <a:r>
              <a:rPr lang="ro" sz="2000" b="0" i="0" u="none" strike="noStrike">
                <a:highlight>
                  <a:srgbClr val="000000">
                    <a:alpha val="0"/>
                  </a:srgbClr>
                </a:highlight>
                <a:latin typeface="Calibri"/>
              </a:rPr>
              <a:t>Noțiuni de bază privind criminalitatea informatică</a:t>
            </a:r>
          </a:p>
        </p:txBody>
      </p:sp>
      <p:sp>
        <p:nvSpPr>
          <p:cNvPr id="4" name="Rectangle 3">
            <a:extLst>
              <a:ext uri="{FF2B5EF4-FFF2-40B4-BE49-F238E27FC236}">
                <a16:creationId xmlns:a16="http://schemas.microsoft.com/office/drawing/2014/main" id="{954D42CC-1A2D-40A7-84EC-460AA3E58D0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defTabSz="914400" rtl="0" eaLnBrk="0" fontAlgn="base" hangingPunct="0">
              <a:spcBef>
                <a:spcPct val="0"/>
              </a:spcBef>
              <a:spcAft>
                <a:spcPct val="0"/>
              </a:spcAft>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solidFill>
                <a:prstClr val="white"/>
              </a:solidFill>
            </a:endParaRPr>
          </a:p>
        </p:txBody>
      </p:sp>
      <p:sp>
        <p:nvSpPr>
          <p:cNvPr id="5" name="Rectangle 4">
            <a:extLst>
              <a:ext uri="{FF2B5EF4-FFF2-40B4-BE49-F238E27FC236}">
                <a16:creationId xmlns:a16="http://schemas.microsoft.com/office/drawing/2014/main" id="{4A79A5F6-4DD8-45CE-B41D-A8226D1891A7}"/>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914400" eaLnBrk="0" fontAlgn="base" hangingPunct="0">
              <a:spcBef>
                <a:spcPct val="0"/>
              </a:spcBef>
              <a:spcAft>
                <a:spcPct val="0"/>
              </a:spcAft>
              <a:defRPr/>
            </a:pPr>
            <a:endParaRPr lang="en-GB">
              <a:solidFill>
                <a:prstClr val="white"/>
              </a:solidFill>
            </a:endParaRPr>
          </a:p>
        </p:txBody>
      </p:sp>
      <p:sp>
        <p:nvSpPr>
          <p:cNvPr id="6" name="TextBox 7">
            <a:extLst>
              <a:ext uri="{FF2B5EF4-FFF2-40B4-BE49-F238E27FC236}">
                <a16:creationId xmlns:a16="http://schemas.microsoft.com/office/drawing/2014/main" id="{EE44B28D-96A4-4B71-A353-916AB5467157}"/>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defTabSz="914400" rtl="0" eaLnBrk="0" fontAlgn="base" hangingPunct="0">
              <a:spcBef>
                <a:spcPct val="0"/>
              </a:spcBef>
              <a:spcAft>
                <a:spcPct val="0"/>
              </a:spcAft>
            </a:pPr>
            <a:r>
              <a:rPr lang="ro" sz="3200" b="0" i="0" u="none" strike="noStrike">
                <a:solidFill>
                  <a:srgbClr val="FFFFFF"/>
                </a:solidFill>
                <a:highlight>
                  <a:srgbClr val="000000">
                    <a:alpha val="0"/>
                  </a:srgbClr>
                </a:highlight>
                <a:latin typeface="Verdana" charset="0"/>
                <a:cs typeface="Verdana" charset="0"/>
              </a:rPr>
              <a:t>Secțiunea 2</a:t>
            </a:r>
            <a:endParaRPr lang="en-GB" sz="2000">
              <a:solidFill>
                <a:prstClr val="white"/>
              </a:solidFill>
              <a:latin typeface="Verdana" charset="0"/>
              <a:cs typeface="Verdana" charset="0"/>
            </a:endParaRPr>
          </a:p>
        </p:txBody>
      </p:sp>
      <p:pic>
        <p:nvPicPr>
          <p:cNvPr id="7" name="Picture 4">
            <a:extLst>
              <a:ext uri="{FF2B5EF4-FFF2-40B4-BE49-F238E27FC236}">
                <a16:creationId xmlns:a16="http://schemas.microsoft.com/office/drawing/2014/main" id="{1A5C7640-AA2C-4B63-9841-E12A54FE03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5285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Ce este criminalitatea informatică?</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784530" cy="5183335"/>
          </a:xfrm>
        </p:spPr>
        <p:txBody>
          <a:bodyPr>
            <a:noAutofit/>
          </a:bodyPr>
          <a:lstStyle/>
          <a:p>
            <a:pPr marL="0" indent="0" rtl="0" eaLnBrk="1" hangingPunct="1">
              <a:buNone/>
            </a:pPr>
            <a:r>
              <a:rPr lang="ro" sz="3200" b="1" i="0" u="none" strike="noStrike" dirty="0">
                <a:highlight>
                  <a:srgbClr val="000000">
                    <a:alpha val="0"/>
                  </a:srgbClr>
                </a:highlight>
                <a:latin typeface="Calibri"/>
              </a:rPr>
              <a:t>Există mulți termeni utilizați atunci când vorbim despre criminalitatea informatică:</a:t>
            </a:r>
          </a:p>
          <a:p>
            <a:pPr rtl="0" eaLnBrk="1" hangingPunct="1"/>
            <a:r>
              <a:rPr lang="ro" sz="3200" b="0" i="0" u="none" strike="noStrike" dirty="0">
                <a:highlight>
                  <a:srgbClr val="000000">
                    <a:alpha val="0"/>
                  </a:srgbClr>
                </a:highlight>
                <a:latin typeface="Calibri"/>
              </a:rPr>
              <a:t>Criminalitate informatică, criminalitate cibernetică, criminalitate de înaltă tehnologie, criminalitate pe internet, criminalitate IT, criminalitate tehnologică</a:t>
            </a:r>
          </a:p>
          <a:p>
            <a:pPr lvl="1" rtl="0" eaLnBrk="1" hangingPunct="1"/>
            <a:r>
              <a:rPr lang="ro" sz="2800" b="0" i="0" u="none" strike="noStrike" dirty="0">
                <a:highlight>
                  <a:srgbClr val="000000">
                    <a:alpha val="0"/>
                  </a:srgbClr>
                </a:highlight>
                <a:latin typeface="Calibri"/>
              </a:rPr>
              <a:t>toate utilizate în mod interschimbabil</a:t>
            </a:r>
          </a:p>
          <a:p>
            <a:pPr lvl="1" rtl="0" eaLnBrk="1" hangingPunct="1"/>
            <a:r>
              <a:rPr lang="ro" sz="2800" b="0" i="0" u="none" strike="noStrike" dirty="0">
                <a:highlight>
                  <a:srgbClr val="000000">
                    <a:alpha val="0"/>
                  </a:srgbClr>
                </a:highlight>
                <a:latin typeface="Calibri"/>
              </a:rPr>
              <a:t>derutant și înșelător!</a:t>
            </a:r>
          </a:p>
          <a:p>
            <a:pPr rtl="0" eaLnBrk="1" hangingPunct="1"/>
            <a:r>
              <a:rPr lang="ro" sz="2800" b="0" i="0" u="none" strike="noStrike" dirty="0">
                <a:highlight>
                  <a:srgbClr val="000000">
                    <a:alpha val="0"/>
                  </a:srgbClr>
                </a:highlight>
                <a:latin typeface="Calibri"/>
              </a:rPr>
              <a:t>Aşa că poate o putem împărți în secțiuni...</a:t>
            </a:r>
          </a:p>
        </p:txBody>
      </p:sp>
      <p:pic>
        <p:nvPicPr>
          <p:cNvPr id="2050" name="Picture 2" descr="Sony makes cybercrime even more dangerous | Computerworld">
            <a:extLst>
              <a:ext uri="{FF2B5EF4-FFF2-40B4-BE49-F238E27FC236}">
                <a16:creationId xmlns:a16="http://schemas.microsoft.com/office/drawing/2014/main" id="{EDF87724-40F1-4997-8B09-DA2B144653D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92281" y="5339234"/>
            <a:ext cx="1919932" cy="118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0314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Ce este criminalitatea informatică?</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125759" y="1038861"/>
            <a:ext cx="9279497" cy="5535389"/>
          </a:xfrm>
        </p:spPr>
        <p:txBody>
          <a:bodyPr>
            <a:noAutofit/>
          </a:bodyPr>
          <a:lstStyle/>
          <a:p>
            <a:pPr rtl="0" eaLnBrk="1" hangingPunct="1"/>
            <a:r>
              <a:rPr lang="ro" sz="2800" b="1" i="0" u="none" strike="noStrike" dirty="0">
                <a:solidFill>
                  <a:srgbClr val="254061"/>
                </a:solidFill>
                <a:highlight>
                  <a:srgbClr val="000000">
                    <a:alpha val="0"/>
                  </a:srgbClr>
                </a:highlight>
                <a:latin typeface="Calibri"/>
              </a:rPr>
              <a:t>Tehnologia ca victimă a infracțiunii </a:t>
            </a:r>
          </a:p>
          <a:p>
            <a:pPr lvl="1" rtl="0" eaLnBrk="1" hangingPunct="1">
              <a:buFont typeface="Wingdings" panose="05000000000000000000" pitchFamily="2" charset="2"/>
              <a:buChar char="Ø"/>
            </a:pPr>
            <a:r>
              <a:rPr lang="ro" sz="2400" b="0" i="0" u="none" strike="noStrike" spc="-40" dirty="0">
                <a:highlight>
                  <a:srgbClr val="000000">
                    <a:alpha val="0"/>
                  </a:srgbClr>
                </a:highlight>
                <a:latin typeface="Calibri"/>
              </a:rPr>
              <a:t>o „adevărată” infracțiune pe calculator hacking, DDoS, virus, malware</a:t>
            </a:r>
          </a:p>
          <a:p>
            <a:pPr rtl="0" eaLnBrk="1" hangingPunct="1"/>
            <a:r>
              <a:rPr lang="ro" sz="2800" b="1" i="0" u="none" strike="noStrike" dirty="0">
                <a:solidFill>
                  <a:srgbClr val="254061"/>
                </a:solidFill>
                <a:highlight>
                  <a:srgbClr val="000000">
                    <a:alpha val="0"/>
                  </a:srgbClr>
                </a:highlight>
                <a:latin typeface="Calibri"/>
              </a:rPr>
              <a:t>Tehnologia ca ajutor pentru infracțiune</a:t>
            </a:r>
          </a:p>
          <a:p>
            <a:pPr lvl="1" rtl="0" eaLnBrk="1" hangingPunct="1">
              <a:buFont typeface="Wingdings" panose="05000000000000000000" pitchFamily="2" charset="2"/>
              <a:buChar char="Ø"/>
            </a:pPr>
            <a:r>
              <a:rPr lang="ro" sz="2400" b="0" i="0" u="none" strike="noStrike" dirty="0">
                <a:highlight>
                  <a:srgbClr val="000000">
                    <a:alpha val="0"/>
                  </a:srgbClr>
                </a:highlight>
                <a:latin typeface="Calibri"/>
              </a:rPr>
              <a:t>asistă la comiterea infracțiunilor „tradiționale”, cum ar fi falsificarea, amenințările, șantajul, imaginile indecente</a:t>
            </a:r>
          </a:p>
          <a:p>
            <a:pPr rtl="0" eaLnBrk="1" hangingPunct="1"/>
            <a:r>
              <a:rPr lang="ro" sz="2800" b="1" i="0" u="none" strike="noStrike" dirty="0">
                <a:solidFill>
                  <a:srgbClr val="254061"/>
                </a:solidFill>
                <a:highlight>
                  <a:srgbClr val="000000">
                    <a:alpha val="0"/>
                  </a:srgbClr>
                </a:highlight>
                <a:latin typeface="Calibri"/>
              </a:rPr>
              <a:t>Tehnologia ca instrument de comunicare în criminalitate</a:t>
            </a:r>
          </a:p>
          <a:p>
            <a:pPr lvl="1" rtl="0" eaLnBrk="1" hangingPunct="1">
              <a:buFont typeface="Wingdings" panose="05000000000000000000" pitchFamily="2" charset="2"/>
              <a:buChar char="Ø"/>
            </a:pPr>
            <a:r>
              <a:rPr lang="ro" sz="2400" b="0" i="0" u="none" strike="noStrike" dirty="0">
                <a:highlight>
                  <a:srgbClr val="000000">
                    <a:alpha val="0"/>
                  </a:srgbClr>
                </a:highlight>
                <a:latin typeface="Calibri"/>
              </a:rPr>
              <a:t>infractorii comunică pentru a reduce șansele de detectare, inclusiv criptare</a:t>
            </a:r>
          </a:p>
          <a:p>
            <a:pPr rtl="0" eaLnBrk="1" hangingPunct="1"/>
            <a:r>
              <a:rPr lang="ro" sz="2800" b="1" i="0" u="none" strike="noStrike" dirty="0">
                <a:solidFill>
                  <a:srgbClr val="254061"/>
                </a:solidFill>
                <a:highlight>
                  <a:srgbClr val="000000">
                    <a:alpha val="0"/>
                  </a:srgbClr>
                </a:highlight>
                <a:latin typeface="Calibri"/>
              </a:rPr>
              <a:t>Tehnologie ca mediu de stocare pentru criminalitate</a:t>
            </a:r>
          </a:p>
          <a:p>
            <a:pPr lvl="1" rtl="0" eaLnBrk="1" hangingPunct="1">
              <a:buFont typeface="Wingdings" panose="05000000000000000000" pitchFamily="2" charset="2"/>
              <a:buChar char="Ø"/>
            </a:pPr>
            <a:r>
              <a:rPr lang="ro" sz="2400" b="0" i="0" u="none" strike="noStrike" dirty="0">
                <a:highlight>
                  <a:srgbClr val="000000">
                    <a:alpha val="0"/>
                  </a:srgbClr>
                </a:highlight>
                <a:latin typeface="Calibri"/>
              </a:rPr>
              <a:t>Stocarea (ne)intenționată a datelor utile pentru anchetă</a:t>
            </a:r>
          </a:p>
          <a:p>
            <a:pPr rtl="0" eaLnBrk="1" hangingPunct="1"/>
            <a:r>
              <a:rPr lang="ro" sz="2800" b="1" i="0" u="none" strike="noStrike" dirty="0">
                <a:solidFill>
                  <a:srgbClr val="254061"/>
                </a:solidFill>
                <a:highlight>
                  <a:srgbClr val="000000">
                    <a:alpha val="0"/>
                  </a:srgbClr>
                </a:highlight>
                <a:latin typeface="Calibri"/>
              </a:rPr>
              <a:t>Tehnologia ca martor la o infracțiune</a:t>
            </a:r>
          </a:p>
          <a:p>
            <a:pPr lvl="1" rtl="0" eaLnBrk="1" hangingPunct="1">
              <a:buFont typeface="Wingdings" panose="05000000000000000000" pitchFamily="2" charset="2"/>
              <a:buChar char="Ø"/>
            </a:pPr>
            <a:r>
              <a:rPr lang="ro" sz="2400" b="0" i="0" u="none" strike="noStrike" dirty="0">
                <a:highlight>
                  <a:srgbClr val="000000">
                    <a:alpha val="0"/>
                  </a:srgbClr>
                </a:highlight>
                <a:latin typeface="Calibri"/>
              </a:rPr>
              <a:t>Dovezi care să susţină sau să nege alte dovezi, cum ar fi un alibi</a:t>
            </a:r>
          </a:p>
        </p:txBody>
      </p:sp>
    </p:spTree>
    <p:extLst>
      <p:ext uri="{BB962C8B-B14F-4D97-AF65-F5344CB8AC3E}">
        <p14:creationId xmlns:p14="http://schemas.microsoft.com/office/powerpoint/2010/main" val="12384834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Activitatea în poliție și urmărire penală</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784530" cy="5183335"/>
          </a:xfrm>
        </p:spPr>
        <p:txBody>
          <a:bodyPr>
            <a:noAutofit/>
          </a:bodyPr>
          <a:lstStyle/>
          <a:p>
            <a:pPr marL="0" indent="0" algn="just" rtl="0" eaLnBrk="1" hangingPunct="1">
              <a:buNone/>
            </a:pPr>
            <a:r>
              <a:rPr lang="ro" sz="3200" b="0" i="0" u="none" strike="noStrike">
                <a:highlight>
                  <a:srgbClr val="000000">
                    <a:alpha val="0"/>
                  </a:srgbClr>
                </a:highlight>
                <a:latin typeface="Calibri"/>
              </a:rPr>
              <a:t>Există acum unități/grupuri specifice pentru a face față infracțiunilor pe internet și calculator:</a:t>
            </a:r>
          </a:p>
          <a:p>
            <a:pPr lvl="1" rtl="0" eaLnBrk="1" hangingPunct="1"/>
            <a:r>
              <a:rPr lang="ro" sz="2800" b="0" i="0" u="none" strike="noStrike">
                <a:highlight>
                  <a:srgbClr val="000000">
                    <a:alpha val="0"/>
                  </a:srgbClr>
                </a:highlight>
                <a:latin typeface="Calibri"/>
              </a:rPr>
              <a:t>Unitatea pentru criminalitate de înaltă tehnologie</a:t>
            </a:r>
          </a:p>
          <a:p>
            <a:pPr lvl="1" rtl="0" eaLnBrk="1" hangingPunct="1"/>
            <a:r>
              <a:rPr lang="ro" sz="2800" b="0" i="0" u="none" strike="noStrike">
                <a:highlight>
                  <a:srgbClr val="000000">
                    <a:alpha val="0"/>
                  </a:srgbClr>
                </a:highlight>
                <a:latin typeface="Calibri"/>
              </a:rPr>
              <a:t>Unitatea de criminalitate informatică</a:t>
            </a:r>
          </a:p>
          <a:p>
            <a:pPr lvl="1" rtl="0" eaLnBrk="1" hangingPunct="1"/>
            <a:r>
              <a:rPr lang="ro" sz="2800" b="0" i="0" u="none" strike="noStrike">
                <a:highlight>
                  <a:srgbClr val="000000">
                    <a:alpha val="0"/>
                  </a:srgbClr>
                </a:highlight>
                <a:latin typeface="Calibri"/>
              </a:rPr>
              <a:t>Unitatea de poliție judiciară pentru infracțiuni pe computer</a:t>
            </a:r>
          </a:p>
          <a:p>
            <a:pPr lvl="1" rtl="0" eaLnBrk="1" hangingPunct="1"/>
            <a:r>
              <a:rPr lang="ro" sz="2800" b="0" i="0" u="none" strike="noStrike">
                <a:highlight>
                  <a:srgbClr val="000000">
                    <a:alpha val="0"/>
                  </a:srgbClr>
                </a:highlight>
                <a:latin typeface="Calibri"/>
              </a:rPr>
              <a:t>Investigația online a pedofililor</a:t>
            </a:r>
          </a:p>
          <a:p>
            <a:pPr lvl="1" rtl="0" eaLnBrk="1" hangingPunct="1"/>
            <a:r>
              <a:rPr lang="ro" sz="2800" b="0" i="0" u="none" strike="noStrike">
                <a:highlight>
                  <a:srgbClr val="000000">
                    <a:alpha val="0"/>
                  </a:srgbClr>
                </a:highlight>
                <a:latin typeface="Calibri"/>
              </a:rPr>
              <a:t>Investigații open source</a:t>
            </a:r>
          </a:p>
          <a:p>
            <a:pPr lvl="1" rtl="0" eaLnBrk="1" hangingPunct="1"/>
            <a:r>
              <a:rPr lang="ro" sz="2800" b="0" i="0" u="none" strike="noStrike">
                <a:highlight>
                  <a:srgbClr val="000000">
                    <a:alpha val="0"/>
                  </a:srgbClr>
                </a:highlight>
                <a:latin typeface="Calibri"/>
              </a:rPr>
              <a:t>Operațiuni online sub acoperire online</a:t>
            </a:r>
          </a:p>
          <a:p>
            <a:pPr marL="0" indent="0" rtl="0" eaLnBrk="1" hangingPunct="1">
              <a:buNone/>
            </a:pPr>
            <a:r>
              <a:rPr lang="ro" sz="3200" b="0" i="0" u="none" strike="noStrike">
                <a:highlight>
                  <a:srgbClr val="000000">
                    <a:alpha val="0"/>
                  </a:srgbClr>
                </a:highlight>
                <a:latin typeface="Calibri"/>
              </a:rPr>
              <a:t>Țara ta va avea propriile unități!</a:t>
            </a:r>
          </a:p>
          <a:p>
            <a:pPr marL="0" indent="0" eaLnBrk="1" hangingPunct="1">
              <a:buNone/>
            </a:pPr>
            <a:endParaRPr lang="en-GB" altLang="sr-Latn-RS"/>
          </a:p>
        </p:txBody>
      </p:sp>
      <p:pic>
        <p:nvPicPr>
          <p:cNvPr id="3" name="Picture 2" descr="Sony makes cybercrime even more dangerous | Computerworld">
            <a:extLst>
              <a:ext uri="{FF2B5EF4-FFF2-40B4-BE49-F238E27FC236}">
                <a16:creationId xmlns:a16="http://schemas.microsoft.com/office/drawing/2014/main" id="{F0CF4CD7-7887-4629-BEA0-732969AEDE7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92281" y="5339234"/>
            <a:ext cx="1919932" cy="118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4553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Deci, în sfârşit, o definiţie...</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784530" cy="5183335"/>
          </a:xfrm>
        </p:spPr>
        <p:txBody>
          <a:bodyPr>
            <a:noAutofit/>
          </a:bodyPr>
          <a:lstStyle/>
          <a:p>
            <a:pPr marL="0" indent="0" algn="just" rtl="0">
              <a:buNone/>
            </a:pPr>
            <a:r>
              <a:rPr lang="ro" sz="3200" b="1" i="0" u="none" strike="noStrike">
                <a:solidFill>
                  <a:srgbClr val="0070C0"/>
                </a:solidFill>
                <a:highlight>
                  <a:srgbClr val="000000">
                    <a:alpha val="0"/>
                  </a:srgbClr>
                </a:highlight>
                <a:latin typeface="Calibri"/>
              </a:rPr>
              <a:t> Criminalitatea dependentă de mediul cibernetic </a:t>
            </a:r>
            <a:r>
              <a:rPr lang="ro" sz="3200" b="0" i="0" u="none" strike="noStrike">
                <a:highlight>
                  <a:srgbClr val="000000">
                    <a:alpha val="0"/>
                  </a:srgbClr>
                </a:highlight>
                <a:latin typeface="Calibri"/>
              </a:rPr>
              <a:t>- </a:t>
            </a:r>
            <a:r>
              <a:rPr lang="ro" sz="2800" b="0" i="0" u="none" strike="noStrike">
                <a:highlight>
                  <a:srgbClr val="000000">
                    <a:alpha val="0"/>
                  </a:srgbClr>
                </a:highlight>
                <a:latin typeface="Calibri"/>
              </a:rPr>
              <a:t>orice infracțiune care poate fi comisă numai cu ajutorul computerelor, rețelelor informatice sau a altor forme de tehnologie a comunicațiilor informaționale (TIC)</a:t>
            </a:r>
          </a:p>
          <a:p>
            <a:pPr marL="0" indent="0" algn="ctr" rtl="0">
              <a:buNone/>
            </a:pPr>
            <a:r>
              <a:rPr lang="ro" sz="1600" b="0" i="0" u="none" strike="noStrike">
                <a:highlight>
                  <a:srgbClr val="000000">
                    <a:alpha val="0"/>
                  </a:srgbClr>
                </a:highlight>
                <a:latin typeface="Calibri"/>
              </a:rPr>
              <a:t>                                                     ‘Cyber crime: A review of the evidence (McGuire &amp; Dowling) 2013’</a:t>
            </a:r>
          </a:p>
          <a:p>
            <a:pPr lvl="1"/>
            <a:endParaRPr lang="en-US" sz="2400"/>
          </a:p>
          <a:p>
            <a:pPr lvl="1" rtl="0">
              <a:buFont typeface="Wingdings" panose="05000000000000000000" pitchFamily="2" charset="2"/>
              <a:buChar char="Ø"/>
            </a:pPr>
            <a:r>
              <a:rPr lang="ro" sz="2400" b="0" i="0" u="none" strike="noStrike">
                <a:highlight>
                  <a:srgbClr val="000000">
                    <a:alpha val="0"/>
                  </a:srgbClr>
                </a:highlight>
                <a:latin typeface="Calibri"/>
              </a:rPr>
              <a:t>Astfel de infracțiuni sunt, de obicei, îndreptate către computere, rețele sau alte resurse TIC.</a:t>
            </a:r>
          </a:p>
          <a:p>
            <a:pPr lvl="1" rtl="0">
              <a:buFont typeface="Wingdings" panose="05000000000000000000" pitchFamily="2" charset="2"/>
              <a:buChar char="Ø"/>
            </a:pPr>
            <a:r>
              <a:rPr lang="ro" sz="2400" b="0" i="0" u="none" strike="noStrike">
                <a:highlight>
                  <a:srgbClr val="000000">
                    <a:alpha val="0"/>
                  </a:srgbClr>
                </a:highlight>
                <a:latin typeface="Calibri"/>
              </a:rPr>
              <a:t>În esență, fără internet, infractorii nu ar fi putut comite aceste infracțiuni</a:t>
            </a:r>
            <a:endParaRPr lang="en-GB" altLang="sr-Latn-RS" sz="2400"/>
          </a:p>
          <a:p>
            <a:pPr marL="0" indent="0" eaLnBrk="1" hangingPunct="1">
              <a:buNone/>
            </a:pPr>
            <a:endParaRPr lang="en-GB" altLang="sr-Latn-RS"/>
          </a:p>
        </p:txBody>
      </p:sp>
      <p:pic>
        <p:nvPicPr>
          <p:cNvPr id="3" name="Picture 2" descr="Sony makes cybercrime even more dangerous | Computerworld">
            <a:extLst>
              <a:ext uri="{FF2B5EF4-FFF2-40B4-BE49-F238E27FC236}">
                <a16:creationId xmlns:a16="http://schemas.microsoft.com/office/drawing/2014/main" id="{56E2FF29-3D95-482D-A98F-140C533992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92281" y="5339234"/>
            <a:ext cx="1919932" cy="118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23936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22973E-8CC9-4C0B-B546-EACD257DA5C7}"/>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6" name="TextBox 7">
            <a:extLst>
              <a:ext uri="{FF2B5EF4-FFF2-40B4-BE49-F238E27FC236}">
                <a16:creationId xmlns:a16="http://schemas.microsoft.com/office/drawing/2014/main" id="{5E4BDDFE-543C-4491-903D-8D13C0DC1FB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Verificarea cunoștințelor</a:t>
            </a:r>
            <a:endParaRPr lang="en-GB" sz="2000">
              <a:solidFill>
                <a:schemeClr val="bg1"/>
              </a:solidFill>
              <a:latin typeface="Verdana" charset="0"/>
              <a:cs typeface="Verdana" charset="0"/>
            </a:endParaRPr>
          </a:p>
        </p:txBody>
      </p:sp>
      <p:pic>
        <p:nvPicPr>
          <p:cNvPr id="8" name="Picture 4">
            <a:extLst>
              <a:ext uri="{FF2B5EF4-FFF2-40B4-BE49-F238E27FC236}">
                <a16:creationId xmlns:a16="http://schemas.microsoft.com/office/drawing/2014/main" id="{F0D3AB1B-9A46-4066-B80B-9491DA6F94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CAC1262F-F248-494E-99B0-D5250C313A2B}"/>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1" name="TextBox 10">
            <a:extLst>
              <a:ext uri="{FF2B5EF4-FFF2-40B4-BE49-F238E27FC236}">
                <a16:creationId xmlns:a16="http://schemas.microsoft.com/office/drawing/2014/main" id="{9D3848A9-4745-4BB6-B8CB-6C939829A8B8}"/>
              </a:ext>
            </a:extLst>
          </p:cNvPr>
          <p:cNvSpPr txBox="1"/>
          <p:nvPr/>
        </p:nvSpPr>
        <p:spPr>
          <a:xfrm>
            <a:off x="588962" y="1281981"/>
            <a:ext cx="8030033" cy="830997"/>
          </a:xfrm>
          <a:prstGeom prst="rect">
            <a:avLst/>
          </a:prstGeom>
          <a:solidFill>
            <a:srgbClr val="BDD8F3"/>
          </a:solidFill>
        </p:spPr>
        <p:txBody>
          <a:bodyPr wrap="square" rtlCol="0">
            <a:noAutofit/>
          </a:bodyPr>
          <a:lstStyle/>
          <a:p>
            <a:pPr algn="ctr" rtl="0"/>
            <a:r>
              <a:rPr lang="ro" sz="2400" b="0" i="0" u="none" strike="noStrike">
                <a:solidFill>
                  <a:srgbClr val="595959"/>
                </a:solidFill>
                <a:highlight>
                  <a:srgbClr val="000000">
                    <a:alpha val="0"/>
                  </a:srgbClr>
                </a:highlight>
                <a:latin typeface="Calibri"/>
              </a:rPr>
              <a:t>Care dintre următoarele ar putea fi inclusă într-o descriere a criminalității informatice?</a:t>
            </a:r>
          </a:p>
        </p:txBody>
      </p:sp>
      <p:sp>
        <p:nvSpPr>
          <p:cNvPr id="12" name="TextBox 11">
            <a:extLst>
              <a:ext uri="{FF2B5EF4-FFF2-40B4-BE49-F238E27FC236}">
                <a16:creationId xmlns:a16="http://schemas.microsoft.com/office/drawing/2014/main" id="{E75702A7-7EF5-41B1-83AA-F3F0AACE8FD2}"/>
              </a:ext>
            </a:extLst>
          </p:cNvPr>
          <p:cNvSpPr txBox="1"/>
          <p:nvPr/>
        </p:nvSpPr>
        <p:spPr>
          <a:xfrm>
            <a:off x="588962" y="4141574"/>
            <a:ext cx="8030032" cy="1938992"/>
          </a:xfrm>
          <a:prstGeom prst="rect">
            <a:avLst/>
          </a:prstGeom>
          <a:solidFill>
            <a:schemeClr val="tx1">
              <a:lumMod val="65000"/>
              <a:lumOff val="35000"/>
            </a:schemeClr>
          </a:solidFill>
        </p:spPr>
        <p:txBody>
          <a:bodyPr wrap="square" rtlCol="0">
            <a:noAutofit/>
          </a:bodyPr>
          <a:lstStyle/>
          <a:p>
            <a:pPr algn="ctr" rtl="0"/>
            <a:r>
              <a:rPr lang="ro" sz="2400" b="0" i="0" u="none" strike="noStrike">
                <a:solidFill>
                  <a:srgbClr val="FFFFFF"/>
                </a:solidFill>
                <a:highlight>
                  <a:srgbClr val="000000">
                    <a:alpha val="0"/>
                  </a:srgbClr>
                </a:highlight>
                <a:latin typeface="Calibri"/>
              </a:rPr>
              <a:t>Răspunsul corect este D</a:t>
            </a:r>
          </a:p>
          <a:p>
            <a:pPr algn="ctr"/>
            <a:endParaRPr lang="en-GB" sz="2400">
              <a:solidFill>
                <a:schemeClr val="bg1"/>
              </a:solidFill>
              <a:latin typeface="+mj-lt"/>
            </a:endParaRPr>
          </a:p>
          <a:p>
            <a:pPr algn="ctr" rtl="0"/>
            <a:r>
              <a:rPr lang="ro" sz="2400" b="0" i="0" u="none" strike="noStrike">
                <a:solidFill>
                  <a:srgbClr val="FFFFFF"/>
                </a:solidFill>
                <a:highlight>
                  <a:srgbClr val="000000">
                    <a:alpha val="0"/>
                  </a:srgbClr>
                </a:highlight>
                <a:latin typeface="Calibri"/>
              </a:rPr>
              <a:t>Deși este dificil de găsit o definiție adevărată a criminalității informatice, toate descrierile pot fi folosite ca parte a criminalității informatice — putând constitui un ajutor sau un martor la o infracțiune.</a:t>
            </a:r>
            <a:endParaRPr lang="en-GB" sz="2400">
              <a:solidFill>
                <a:schemeClr val="bg1"/>
              </a:solidFill>
              <a:latin typeface="+mj-lt"/>
            </a:endParaRPr>
          </a:p>
        </p:txBody>
      </p:sp>
      <p:sp>
        <p:nvSpPr>
          <p:cNvPr id="13" name="TextBox 12">
            <a:extLst>
              <a:ext uri="{FF2B5EF4-FFF2-40B4-BE49-F238E27FC236}">
                <a16:creationId xmlns:a16="http://schemas.microsoft.com/office/drawing/2014/main" id="{30BD4572-BAB1-4568-B64C-2A9116F6F527}"/>
              </a:ext>
            </a:extLst>
          </p:cNvPr>
          <p:cNvSpPr txBox="1"/>
          <p:nvPr/>
        </p:nvSpPr>
        <p:spPr>
          <a:xfrm>
            <a:off x="588963" y="2342446"/>
            <a:ext cx="8030032" cy="1569660"/>
          </a:xfrm>
          <a:prstGeom prst="rect">
            <a:avLst/>
          </a:prstGeom>
          <a:solidFill>
            <a:srgbClr val="F08A34"/>
          </a:solidFill>
        </p:spPr>
        <p:txBody>
          <a:bodyPr wrap="square" rtlCol="0">
            <a:noAutofit/>
          </a:bodyPr>
          <a:lstStyle/>
          <a:p>
            <a:pPr marL="1371600" lvl="2" indent="-457200" rtl="0">
              <a:buAutoNum type="alphaUcPeriod"/>
            </a:pPr>
            <a:r>
              <a:rPr lang="ro" sz="2200" b="0" i="0" u="none" strike="noStrike" dirty="0">
                <a:solidFill>
                  <a:srgbClr val="FFFFFF"/>
                </a:solidFill>
                <a:highlight>
                  <a:srgbClr val="000000">
                    <a:alpha val="0"/>
                  </a:srgbClr>
                </a:highlight>
                <a:latin typeface="Calibri"/>
              </a:rPr>
              <a:t>Dacă tehnologia deține date referitoare la infracțiuni</a:t>
            </a:r>
          </a:p>
          <a:p>
            <a:pPr marL="1371600" lvl="2" indent="-457200" rtl="0">
              <a:buAutoNum type="alphaUcPeriod"/>
            </a:pPr>
            <a:r>
              <a:rPr lang="ro" sz="2200" b="0" i="0" u="none" strike="noStrike" dirty="0">
                <a:solidFill>
                  <a:srgbClr val="FFFFFF"/>
                </a:solidFill>
                <a:highlight>
                  <a:srgbClr val="000000">
                    <a:alpha val="0"/>
                  </a:srgbClr>
                </a:highlight>
                <a:latin typeface="Calibri"/>
              </a:rPr>
              <a:t>Dacă comunicarea prin e-mail este folosită în infracțiuni</a:t>
            </a:r>
          </a:p>
          <a:p>
            <a:pPr marL="1371600" lvl="2" indent="-457200" rtl="0">
              <a:buAutoNum type="alphaUcPeriod"/>
            </a:pPr>
            <a:r>
              <a:rPr lang="ro" sz="2200" b="0" i="0" u="none" strike="noStrike" dirty="0">
                <a:solidFill>
                  <a:srgbClr val="FFFFFF"/>
                </a:solidFill>
                <a:highlight>
                  <a:srgbClr val="000000">
                    <a:alpha val="0"/>
                  </a:srgbClr>
                </a:highlight>
                <a:latin typeface="Calibri"/>
              </a:rPr>
              <a:t>Dacă un computer este atacat de un alt computer</a:t>
            </a:r>
          </a:p>
          <a:p>
            <a:pPr marL="1371600" lvl="2" indent="-457200" rtl="0">
              <a:buAutoNum type="alphaUcPeriod"/>
            </a:pPr>
            <a:r>
              <a:rPr lang="ro" sz="2200" b="0" i="0" u="none" strike="noStrike" dirty="0">
                <a:solidFill>
                  <a:srgbClr val="FFFFFF"/>
                </a:solidFill>
                <a:highlight>
                  <a:srgbClr val="000000">
                    <a:alpha val="0"/>
                  </a:srgbClr>
                </a:highlight>
                <a:latin typeface="Calibri"/>
              </a:rPr>
              <a:t>Toate cele de mai sus</a:t>
            </a:r>
          </a:p>
        </p:txBody>
      </p:sp>
    </p:spTree>
    <p:extLst>
      <p:ext uri="{BB962C8B-B14F-4D97-AF65-F5344CB8AC3E}">
        <p14:creationId xmlns:p14="http://schemas.microsoft.com/office/powerpoint/2010/main" val="13557735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8AB73-6CF7-4B50-ACEB-48BD4182E7C5}"/>
              </a:ext>
            </a:extLst>
          </p:cNvPr>
          <p:cNvSpPr>
            <a:spLocks noGrp="1"/>
          </p:cNvSpPr>
          <p:nvPr>
            <p:ph type="sldNum" sz="quarter" idx="10"/>
          </p:nvPr>
        </p:nvSpPr>
        <p:spPr/>
        <p:txBody>
          <a:bodyPr>
            <a:noAutofit/>
          </a:bodyPr>
          <a:lstStyle/>
          <a:p>
            <a:pPr rtl="0"/>
            <a:r>
              <a:rPr lang="ro" sz="1200" b="0" i="0" u="none" strike="noStrike">
                <a:solidFill>
                  <a:srgbClr val="898989"/>
                </a:solidFill>
                <a:highlight>
                  <a:srgbClr val="000000">
                    <a:alpha val="0"/>
                  </a:srgbClr>
                </a:highlight>
                <a:latin typeface="Calibri"/>
              </a:rPr>
              <a:t>19</a:t>
            </a:r>
            <a:endParaRPr lang="en-GB">
              <a:solidFill>
                <a:prstClr val="black">
                  <a:tint val="75000"/>
                </a:prstClr>
              </a:solidFill>
            </a:endParaRPr>
          </a:p>
        </p:txBody>
      </p:sp>
    </p:spTree>
    <p:extLst>
      <p:ext uri="{BB962C8B-B14F-4D97-AF65-F5344CB8AC3E}">
        <p14:creationId xmlns:p14="http://schemas.microsoft.com/office/powerpoint/2010/main" val="24021656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E3C051-7F78-4EAF-8CA3-B9689E461A1C}"/>
              </a:ext>
            </a:extLst>
          </p:cNvPr>
          <p:cNvSpPr>
            <a:spLocks noGrp="1"/>
          </p:cNvSpPr>
          <p:nvPr>
            <p:ph idx="1"/>
          </p:nvPr>
        </p:nvSpPr>
        <p:spPr/>
        <p:txBody>
          <a:bodyPr>
            <a:noAutofit/>
          </a:bodyPr>
          <a:lstStyle/>
          <a:p>
            <a:pPr marL="514350" indent="-514350" rtl="0">
              <a:lnSpc>
                <a:spcPct val="150000"/>
              </a:lnSpc>
              <a:buFont typeface="+mj-lt"/>
              <a:buAutoNum type="arabicPeriod"/>
            </a:pPr>
            <a:r>
              <a:rPr lang="ro" sz="2800" b="0" i="0" u="none" strike="noStrike">
                <a:highlight>
                  <a:srgbClr val="000000">
                    <a:alpha val="0"/>
                  </a:srgbClr>
                </a:highlight>
                <a:latin typeface="Calibri"/>
                <a:ea typeface="Verdana"/>
              </a:rPr>
              <a:t>„Societatea informaţională”</a:t>
            </a:r>
          </a:p>
          <a:p>
            <a:pPr marL="514350" indent="-514350" rtl="0">
              <a:lnSpc>
                <a:spcPct val="150000"/>
              </a:lnSpc>
              <a:buFont typeface="+mj-lt"/>
              <a:buAutoNum type="arabicPeriod"/>
            </a:pPr>
            <a:r>
              <a:rPr lang="ro" sz="2800" b="0" i="0" u="none" strike="noStrike">
                <a:highlight>
                  <a:srgbClr val="000000">
                    <a:alpha val="0"/>
                  </a:srgbClr>
                </a:highlight>
                <a:latin typeface="Calibri"/>
                <a:ea typeface="Verdana"/>
              </a:rPr>
              <a:t>Ce este Criminalitatea informatică?</a:t>
            </a:r>
          </a:p>
          <a:p>
            <a:pPr marL="514350" indent="-514350" rtl="0">
              <a:lnSpc>
                <a:spcPct val="150000"/>
              </a:lnSpc>
              <a:buFont typeface="+mj-lt"/>
              <a:buAutoNum type="arabicPeriod"/>
            </a:pPr>
            <a:r>
              <a:rPr lang="ro" sz="2800" b="0" i="0" u="none" strike="noStrike">
                <a:highlight>
                  <a:srgbClr val="000000">
                    <a:alpha val="0"/>
                  </a:srgbClr>
                </a:highlight>
                <a:latin typeface="Calibri"/>
                <a:ea typeface="Verdana"/>
              </a:rPr>
              <a:t>Convenţia de la Budapesta</a:t>
            </a:r>
          </a:p>
          <a:p>
            <a:pPr marL="514350" indent="-514350" rtl="0">
              <a:lnSpc>
                <a:spcPct val="150000"/>
              </a:lnSpc>
              <a:buFont typeface="+mj-lt"/>
              <a:buAutoNum type="arabicPeriod"/>
            </a:pPr>
            <a:r>
              <a:rPr lang="ro" sz="2800" b="0" i="0" u="none" strike="noStrike">
                <a:highlight>
                  <a:srgbClr val="000000">
                    <a:alpha val="0"/>
                  </a:srgbClr>
                </a:highlight>
                <a:latin typeface="Calibri"/>
                <a:ea typeface="Verdana"/>
              </a:rPr>
              <a:t>Organizații internaționale pentru criminalitatea informatică</a:t>
            </a:r>
          </a:p>
          <a:p>
            <a:pPr marL="514350" indent="-514350" rtl="0">
              <a:lnSpc>
                <a:spcPct val="150000"/>
              </a:lnSpc>
              <a:buFont typeface="+mj-lt"/>
              <a:buAutoNum type="arabicPeriod"/>
            </a:pPr>
            <a:r>
              <a:rPr lang="ro" sz="2800" b="0" i="0" u="none" strike="noStrike">
                <a:highlight>
                  <a:srgbClr val="000000">
                    <a:alpha val="0"/>
                  </a:srgbClr>
                </a:highlight>
                <a:latin typeface="Calibri"/>
                <a:ea typeface="Verdana"/>
              </a:rPr>
              <a:t>Criminalitatea informatică și studii de caz</a:t>
            </a:r>
          </a:p>
          <a:p>
            <a:pPr marL="0" indent="0">
              <a:buNone/>
            </a:pPr>
            <a:endParaRPr lang="en-GB"/>
          </a:p>
        </p:txBody>
      </p:sp>
      <p:sp>
        <p:nvSpPr>
          <p:cNvPr id="3" name="Slide Number Placeholder 2">
            <a:extLst>
              <a:ext uri="{FF2B5EF4-FFF2-40B4-BE49-F238E27FC236}">
                <a16:creationId xmlns:a16="http://schemas.microsoft.com/office/drawing/2014/main" id="{326DEE90-BBA0-4583-ACBF-ECFB113664A1}"/>
              </a:ext>
            </a:extLst>
          </p:cNvPr>
          <p:cNvSpPr>
            <a:spLocks noGrp="1"/>
          </p:cNvSpPr>
          <p:nvPr>
            <p:ph type="sldNum" sz="quarter" idx="10"/>
          </p:nvPr>
        </p:nvSpPr>
        <p:spPr/>
        <p:txBody>
          <a:bodyPr>
            <a:noAutofit/>
          </a:bodyPr>
          <a:lstStyle/>
          <a:p>
            <a:pPr rtl="0"/>
            <a:r>
              <a:rPr lang="ro" sz="1200" b="0" i="0" u="none" strike="noStrike">
                <a:highlight>
                  <a:srgbClr val="000000">
                    <a:alpha val="0"/>
                  </a:srgbClr>
                </a:highlight>
                <a:latin typeface="Calibri"/>
              </a:rPr>
              <a:t>2</a:t>
            </a:r>
            <a:endParaRPr lang="en-GB"/>
          </a:p>
        </p:txBody>
      </p:sp>
      <p:sp>
        <p:nvSpPr>
          <p:cNvPr id="4" name="Text Placeholder 3">
            <a:extLst>
              <a:ext uri="{FF2B5EF4-FFF2-40B4-BE49-F238E27FC236}">
                <a16:creationId xmlns:a16="http://schemas.microsoft.com/office/drawing/2014/main" id="{B9B1F5F5-B558-4D71-96FB-A9C9C54C9C78}"/>
              </a:ext>
            </a:extLst>
          </p:cNvPr>
          <p:cNvSpPr>
            <a:spLocks noGrp="1"/>
          </p:cNvSpPr>
          <p:nvPr>
            <p:ph type="body" sz="quarter" idx="11"/>
          </p:nvPr>
        </p:nvSpPr>
        <p:spPr/>
        <p:txBody>
          <a:bodyPr>
            <a:noAutofit/>
          </a:bodyPr>
          <a:lstStyle/>
          <a:p>
            <a:endParaRPr lang="en-GB">
              <a:latin typeface="Verdana" charset="0"/>
              <a:cs typeface="Verdana" charset="0"/>
            </a:endParaRPr>
          </a:p>
          <a:p>
            <a:pPr rtl="0"/>
            <a:r>
              <a:rPr lang="ro" sz="3200" b="0" i="0" u="none" strike="noStrike">
                <a:highlight>
                  <a:srgbClr val="000000">
                    <a:alpha val="0"/>
                  </a:srgbClr>
                </a:highlight>
                <a:latin typeface="Verdana" charset="0"/>
                <a:cs typeface="Verdana" charset="0"/>
              </a:rPr>
              <a:t>Conținutul sesiunii</a:t>
            </a:r>
            <a:endParaRPr lang="en-GB" sz="2000">
              <a:latin typeface="Verdana" charset="0"/>
              <a:cs typeface="Verdana" charset="0"/>
            </a:endParaRPr>
          </a:p>
          <a:p>
            <a:endParaRPr lang="en-GB"/>
          </a:p>
        </p:txBody>
      </p:sp>
    </p:spTree>
    <p:extLst>
      <p:ext uri="{BB962C8B-B14F-4D97-AF65-F5344CB8AC3E}">
        <p14:creationId xmlns:p14="http://schemas.microsoft.com/office/powerpoint/2010/main" val="248574018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noAutofit/>
          </a:bodyPr>
          <a:lstStyle/>
          <a:p>
            <a:pPr rtl="0"/>
            <a:r>
              <a:rPr lang="ro" sz="3200" b="1" i="0" u="none" strike="noStrike">
                <a:highlight>
                  <a:srgbClr val="000000">
                    <a:alpha val="0"/>
                  </a:srgbClr>
                </a:highlight>
                <a:latin typeface="Calibri"/>
              </a:rPr>
              <a:t>Convenţia de la Budapesta</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noAutofit/>
          </a:bodyPr>
          <a:lstStyle/>
          <a:p>
            <a:pPr rtl="0"/>
            <a:r>
              <a:rPr lang="ro" sz="2000" b="0" i="0" u="none" strike="noStrike">
                <a:highlight>
                  <a:srgbClr val="000000">
                    <a:alpha val="0"/>
                  </a:srgbClr>
                </a:highlight>
                <a:latin typeface="Calibri"/>
              </a:rPr>
              <a:t>Noțiuni de bază privind criminalitatea informatică</a:t>
            </a:r>
          </a:p>
        </p:txBody>
      </p:sp>
      <p:sp>
        <p:nvSpPr>
          <p:cNvPr id="4" name="Rectangle 3">
            <a:extLst>
              <a:ext uri="{FF2B5EF4-FFF2-40B4-BE49-F238E27FC236}">
                <a16:creationId xmlns:a16="http://schemas.microsoft.com/office/drawing/2014/main" id="{22188A15-5D10-4E43-B2D0-E84064454AAE}"/>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defTabSz="914400" rtl="0" eaLnBrk="0" fontAlgn="base" hangingPunct="0">
              <a:spcBef>
                <a:spcPct val="0"/>
              </a:spcBef>
              <a:spcAft>
                <a:spcPct val="0"/>
              </a:spcAft>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solidFill>
                <a:prstClr val="white"/>
              </a:solidFill>
            </a:endParaRPr>
          </a:p>
        </p:txBody>
      </p:sp>
      <p:sp>
        <p:nvSpPr>
          <p:cNvPr id="5" name="Rectangle 4">
            <a:extLst>
              <a:ext uri="{FF2B5EF4-FFF2-40B4-BE49-F238E27FC236}">
                <a16:creationId xmlns:a16="http://schemas.microsoft.com/office/drawing/2014/main" id="{923C29F6-78C3-483A-8B62-087ECFF6E1DE}"/>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914400" eaLnBrk="0" fontAlgn="base" hangingPunct="0">
              <a:spcBef>
                <a:spcPct val="0"/>
              </a:spcBef>
              <a:spcAft>
                <a:spcPct val="0"/>
              </a:spcAft>
              <a:defRPr/>
            </a:pPr>
            <a:endParaRPr lang="en-GB">
              <a:solidFill>
                <a:prstClr val="white"/>
              </a:solidFill>
            </a:endParaRPr>
          </a:p>
        </p:txBody>
      </p:sp>
      <p:sp>
        <p:nvSpPr>
          <p:cNvPr id="6" name="TextBox 7">
            <a:extLst>
              <a:ext uri="{FF2B5EF4-FFF2-40B4-BE49-F238E27FC236}">
                <a16:creationId xmlns:a16="http://schemas.microsoft.com/office/drawing/2014/main" id="{B56E239A-32FB-4A4C-8FCA-79491A7D860B}"/>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defTabSz="914400" rtl="0" eaLnBrk="0" fontAlgn="base" hangingPunct="0">
              <a:spcBef>
                <a:spcPct val="0"/>
              </a:spcBef>
              <a:spcAft>
                <a:spcPct val="0"/>
              </a:spcAft>
            </a:pPr>
            <a:r>
              <a:rPr lang="ro" sz="3200" b="0" i="0" u="none" strike="noStrike">
                <a:solidFill>
                  <a:srgbClr val="FFFFFF"/>
                </a:solidFill>
                <a:highlight>
                  <a:srgbClr val="000000">
                    <a:alpha val="0"/>
                  </a:srgbClr>
                </a:highlight>
                <a:latin typeface="Verdana" charset="0"/>
                <a:cs typeface="Verdana" charset="0"/>
              </a:rPr>
              <a:t>Secțiunea 3</a:t>
            </a:r>
            <a:endParaRPr lang="en-GB" sz="2000">
              <a:solidFill>
                <a:prstClr val="white"/>
              </a:solidFill>
              <a:latin typeface="Verdana" charset="0"/>
              <a:cs typeface="Verdana" charset="0"/>
            </a:endParaRPr>
          </a:p>
        </p:txBody>
      </p:sp>
      <p:pic>
        <p:nvPicPr>
          <p:cNvPr id="7" name="Picture 4">
            <a:extLst>
              <a:ext uri="{FF2B5EF4-FFF2-40B4-BE49-F238E27FC236}">
                <a16:creationId xmlns:a16="http://schemas.microsoft.com/office/drawing/2014/main" id="{F59A7F22-9657-4005-8851-8F5F6E1D88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69354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GB"/>
          </a:p>
        </p:txBody>
      </p:sp>
      <p:sp>
        <p:nvSpPr>
          <p:cNvPr id="7" name="Rectangle 6"/>
          <p:cNvSpPr/>
          <p:nvPr/>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52227"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Abordarea Consiliului Europei</a:t>
            </a:r>
            <a:endParaRPr lang="en-GB" sz="2000">
              <a:solidFill>
                <a:schemeClr val="bg1"/>
              </a:solidFill>
              <a:latin typeface="Verdana" charset="0"/>
              <a:cs typeface="Verdana" charset="0"/>
            </a:endParaRPr>
          </a:p>
        </p:txBody>
      </p:sp>
      <p:sp>
        <p:nvSpPr>
          <p:cNvPr id="12" name="Isosceles Triangle 11"/>
          <p:cNvSpPr/>
          <p:nvPr/>
        </p:nvSpPr>
        <p:spPr>
          <a:xfrm>
            <a:off x="2484438" y="2017713"/>
            <a:ext cx="3948112" cy="3095625"/>
          </a:xfrm>
          <a:prstGeom prst="triangle">
            <a:avLst/>
          </a:prstGeom>
          <a:solidFill>
            <a:srgbClr val="2F618F"/>
          </a:solidFill>
          <a:ln>
            <a:solidFill>
              <a:srgbClr val="2F618F"/>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400">
              <a:latin typeface="Verdana" charset="0"/>
              <a:cs typeface="Verdana" charset="0"/>
            </a:endParaRPr>
          </a:p>
        </p:txBody>
      </p:sp>
      <p:sp>
        <p:nvSpPr>
          <p:cNvPr id="52230" name="TextBox 12"/>
          <p:cNvSpPr txBox="1">
            <a:spLocks noChangeArrowheads="1"/>
          </p:cNvSpPr>
          <p:nvPr/>
        </p:nvSpPr>
        <p:spPr bwMode="auto">
          <a:xfrm>
            <a:off x="3317875" y="3544888"/>
            <a:ext cx="2262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ctr" rtl="0"/>
            <a:r>
              <a:rPr lang="ro" sz="1800" b="1" i="0" u="none" strike="noStrike">
                <a:solidFill>
                  <a:srgbClr val="FFFFFF"/>
                </a:solidFill>
                <a:highlight>
                  <a:srgbClr val="000000">
                    <a:alpha val="0"/>
                  </a:srgbClr>
                </a:highlight>
                <a:latin typeface="Verdana" charset="0"/>
                <a:cs typeface="Verdana" charset="0"/>
              </a:rPr>
              <a:t>„Protejarea ta și a drepturilor tale în spațiul cibernetic”</a:t>
            </a:r>
          </a:p>
        </p:txBody>
      </p:sp>
      <p:sp>
        <p:nvSpPr>
          <p:cNvPr id="52231" name="TextBox 13"/>
          <p:cNvSpPr txBox="1">
            <a:spLocks noChangeArrowheads="1"/>
          </p:cNvSpPr>
          <p:nvPr/>
        </p:nvSpPr>
        <p:spPr bwMode="auto">
          <a:xfrm>
            <a:off x="1547813" y="1144588"/>
            <a:ext cx="61070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ctr" rtl="0"/>
            <a:r>
              <a:rPr lang="ro" sz="2000" b="1" i="0" u="none" strike="noStrike" dirty="0">
                <a:highlight>
                  <a:srgbClr val="000000">
                    <a:alpha val="0"/>
                  </a:srgbClr>
                </a:highlight>
                <a:latin typeface="Calibri"/>
                <a:cs typeface="Verdana" charset="0"/>
              </a:rPr>
              <a:t>1. Standarde comune: Convenția de la Budapesta privind criminalitatea informatică și standardele conexe</a:t>
            </a:r>
          </a:p>
        </p:txBody>
      </p:sp>
      <p:sp>
        <p:nvSpPr>
          <p:cNvPr id="52232" name="TextBox 15"/>
          <p:cNvSpPr txBox="1">
            <a:spLocks noChangeArrowheads="1"/>
          </p:cNvSpPr>
          <p:nvPr/>
        </p:nvSpPr>
        <p:spPr bwMode="auto">
          <a:xfrm>
            <a:off x="107950" y="4184873"/>
            <a:ext cx="248977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rtl="0"/>
            <a:r>
              <a:rPr lang="ro" sz="2000" b="1" i="0" u="none" strike="noStrike" dirty="0">
                <a:highlight>
                  <a:srgbClr val="000000">
                    <a:alpha val="0"/>
                  </a:srgbClr>
                </a:highlight>
                <a:latin typeface="Calibri"/>
                <a:cs typeface="Verdana" charset="0"/>
              </a:rPr>
              <a:t>2. Urmărire și evaluări:</a:t>
            </a:r>
          </a:p>
          <a:p>
            <a:pPr rtl="0"/>
            <a:r>
              <a:rPr lang="ro" sz="2000" b="1" i="0" u="none" strike="noStrike" dirty="0">
                <a:highlight>
                  <a:srgbClr val="000000">
                    <a:alpha val="0"/>
                  </a:srgbClr>
                </a:highlight>
                <a:latin typeface="Calibri"/>
                <a:cs typeface="Verdana" charset="0"/>
              </a:rPr>
              <a:t>Criminalitatea informatică </a:t>
            </a:r>
          </a:p>
          <a:p>
            <a:pPr rtl="0"/>
            <a:r>
              <a:rPr lang="ro" sz="2000" b="1" i="0" u="none" strike="noStrike" dirty="0">
                <a:highlight>
                  <a:srgbClr val="000000">
                    <a:alpha val="0"/>
                  </a:srgbClr>
                </a:highlight>
                <a:latin typeface="Calibri"/>
                <a:cs typeface="Verdana" charset="0"/>
              </a:rPr>
              <a:t>Comitetul Convenției </a:t>
            </a:r>
          </a:p>
          <a:p>
            <a:pPr rtl="0"/>
            <a:r>
              <a:rPr lang="ro" sz="2000" b="1" i="0" u="none" strike="noStrike" dirty="0">
                <a:highlight>
                  <a:srgbClr val="000000">
                    <a:alpha val="0"/>
                  </a:srgbClr>
                </a:highlight>
                <a:latin typeface="Calibri"/>
                <a:cs typeface="Verdana" charset="0"/>
              </a:rPr>
              <a:t>(T-CY)</a:t>
            </a:r>
          </a:p>
        </p:txBody>
      </p:sp>
      <p:cxnSp>
        <p:nvCxnSpPr>
          <p:cNvPr id="17" name="Straight Arrow Connector 16"/>
          <p:cNvCxnSpPr/>
          <p:nvPr/>
        </p:nvCxnSpPr>
        <p:spPr>
          <a:xfrm flipH="1">
            <a:off x="2310384" y="2039868"/>
            <a:ext cx="1871662" cy="2892425"/>
          </a:xfrm>
          <a:prstGeom prst="straightConnector1">
            <a:avLst/>
          </a:prstGeom>
          <a:ln w="762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771775" y="5387975"/>
            <a:ext cx="3384550" cy="0"/>
          </a:xfrm>
          <a:prstGeom prst="straightConnector1">
            <a:avLst/>
          </a:prstGeom>
          <a:ln w="762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746054" y="2039867"/>
            <a:ext cx="1860550" cy="2892425"/>
          </a:xfrm>
          <a:prstGeom prst="straightConnector1">
            <a:avLst/>
          </a:prstGeom>
          <a:ln w="762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236" name="TextBox 19"/>
          <p:cNvSpPr txBox="1">
            <a:spLocks noChangeArrowheads="1"/>
          </p:cNvSpPr>
          <p:nvPr/>
        </p:nvSpPr>
        <p:spPr bwMode="auto">
          <a:xfrm>
            <a:off x="6227763" y="5028247"/>
            <a:ext cx="28082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rtl="0"/>
            <a:r>
              <a:rPr lang="ro" sz="2000" b="1" i="0" u="none" strike="noStrike" dirty="0">
                <a:highlight>
                  <a:srgbClr val="000000">
                    <a:alpha val="0"/>
                  </a:srgbClr>
                </a:highlight>
                <a:latin typeface="Calibri"/>
                <a:cs typeface="Verdana" charset="0"/>
              </a:rPr>
              <a:t>3. Consolidarea capacităților:</a:t>
            </a:r>
          </a:p>
          <a:p>
            <a:pPr rtl="0"/>
            <a:r>
              <a:rPr lang="ro" sz="2000" b="1" i="0" u="none" strike="noStrike" dirty="0">
                <a:highlight>
                  <a:srgbClr val="000000">
                    <a:alpha val="0"/>
                  </a:srgbClr>
                </a:highlight>
                <a:latin typeface="Calibri"/>
                <a:cs typeface="Verdana" charset="0"/>
              </a:rPr>
              <a:t>C-PROC </a:t>
            </a:r>
            <a:r>
              <a:rPr lang="ro" sz="2000" b="1" i="0" u="none" strike="noStrike" dirty="0">
                <a:highlight>
                  <a:srgbClr val="000000">
                    <a:alpha val="0"/>
                  </a:srgbClr>
                </a:highlight>
                <a:latin typeface="Calibri"/>
                <a:cs typeface="Verdana" charset="0"/>
                <a:sym typeface="Wingdings 3"/>
              </a:rPr>
              <a:t></a:t>
            </a:r>
            <a:endParaRPr lang="en-GB" sz="2000" b="1" dirty="0">
              <a:latin typeface="+mn-lt"/>
              <a:cs typeface="Verdana" charset="0"/>
            </a:endParaRPr>
          </a:p>
          <a:p>
            <a:pPr rtl="0"/>
            <a:r>
              <a:rPr lang="ro" sz="2000" b="1" i="0" u="none" strike="noStrike" dirty="0">
                <a:highlight>
                  <a:srgbClr val="000000">
                    <a:alpha val="0"/>
                  </a:srgbClr>
                </a:highlight>
                <a:latin typeface="Calibri"/>
                <a:cs typeface="Verdana" charset="0"/>
              </a:rPr>
              <a:t>Programe de cooperare tehnică</a:t>
            </a:r>
          </a:p>
        </p:txBody>
      </p:sp>
      <p:sp>
        <p:nvSpPr>
          <p:cNvPr id="21" name="Rectangle 20"/>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52238" name="Rectangle 21"/>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rtl="0"/>
            <a:r>
              <a:rPr lang="ro" sz="1200" b="1" i="0" u="none" strike="noStrike">
                <a:solidFill>
                  <a:srgbClr val="FFFFFF"/>
                </a:solidFill>
                <a:highlight>
                  <a:srgbClr val="000000">
                    <a:alpha val="0"/>
                  </a:srgbClr>
                </a:highlight>
                <a:latin typeface="Verdana" charset="0"/>
                <a:cs typeface="Verdana" charset="0"/>
              </a:rPr>
              <a:t>www.coe.int/cybercrime</a:t>
            </a:r>
          </a:p>
        </p:txBody>
      </p:sp>
      <p:pic>
        <p:nvPicPr>
          <p:cNvPr id="20"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605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GB"/>
          </a:p>
        </p:txBody>
      </p:sp>
      <p:sp>
        <p:nvSpPr>
          <p:cNvPr id="27" name="Rectangle 26"/>
          <p:cNvSpPr/>
          <p:nvPr/>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2048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GB"/>
          </a:p>
        </p:txBody>
      </p:sp>
      <p:sp>
        <p:nvSpPr>
          <p:cNvPr id="20485" name="TextBox 15"/>
          <p:cNvSpPr txBox="1">
            <a:spLocks noChangeArrowheads="1"/>
          </p:cNvSpPr>
          <p:nvPr/>
        </p:nvSpPr>
        <p:spPr bwMode="auto">
          <a:xfrm>
            <a:off x="1258888" y="44624"/>
            <a:ext cx="77771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Convenția Consiliului Europei privind criminalitatea informatică — Convenția de la Budapesta</a:t>
            </a:r>
          </a:p>
        </p:txBody>
      </p:sp>
      <p:sp>
        <p:nvSpPr>
          <p:cNvPr id="22" name="Rectangle 21"/>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0" name="Rectangle 9"/>
          <p:cNvSpPr/>
          <p:nvPr/>
        </p:nvSpPr>
        <p:spPr>
          <a:xfrm>
            <a:off x="395536" y="1412776"/>
            <a:ext cx="8352928" cy="5078313"/>
          </a:xfrm>
          <a:prstGeom prst="rect">
            <a:avLst/>
          </a:prstGeom>
          <a:ln>
            <a:solidFill>
              <a:srgbClr val="0000FF"/>
            </a:solidFill>
          </a:ln>
        </p:spPr>
        <p:txBody>
          <a:bodyPr wrap="square">
            <a:noAutofit/>
          </a:bodyPr>
          <a:lstStyle/>
          <a:p>
            <a:pPr marL="361950" indent="-361950" rtl="0">
              <a:lnSpc>
                <a:spcPct val="200000"/>
              </a:lnSpc>
              <a:buFont typeface="Wingdings 3" pitchFamily="18" charset="2"/>
              <a:buChar char="u"/>
            </a:pPr>
            <a:r>
              <a:rPr lang="ro" sz="1800" b="1" i="0" u="none" strike="noStrike">
                <a:highlight>
                  <a:srgbClr val="000000">
                    <a:alpha val="0"/>
                  </a:srgbClr>
                </a:highlight>
                <a:latin typeface="Calibri"/>
                <a:ea typeface="Verdana"/>
                <a:cs typeface="Verdana" charset="0"/>
              </a:rPr>
              <a:t>Negociată de Consiliul Europei (47 de membri), Canada, Japonia, Africa de Sud și SUA</a:t>
            </a:r>
          </a:p>
          <a:p>
            <a:pPr marL="361950" indent="-361950" rtl="0">
              <a:lnSpc>
                <a:spcPct val="200000"/>
              </a:lnSpc>
              <a:buFont typeface="Wingdings 3" pitchFamily="18" charset="2"/>
              <a:buChar char="u"/>
            </a:pPr>
            <a:r>
              <a:rPr lang="ro" sz="1800" b="1" i="0" u="none" strike="noStrike">
                <a:highlight>
                  <a:srgbClr val="000000">
                    <a:alpha val="0"/>
                  </a:srgbClr>
                </a:highlight>
                <a:latin typeface="Calibri"/>
                <a:ea typeface="Verdana"/>
                <a:cs typeface="Verdana" charset="0"/>
              </a:rPr>
              <a:t>Deschisă pentru semnături la 23 noiembrie 2001 la Budapesta</a:t>
            </a:r>
          </a:p>
          <a:p>
            <a:pPr marL="361950" indent="-361950" rtl="0">
              <a:lnSpc>
                <a:spcPct val="200000"/>
              </a:lnSpc>
              <a:buFont typeface="Wingdings 3" pitchFamily="18" charset="2"/>
              <a:buChar char="u"/>
            </a:pPr>
            <a:r>
              <a:rPr lang="ro" sz="1800" b="1" i="0" u="none" strike="noStrike">
                <a:highlight>
                  <a:srgbClr val="000000">
                    <a:alpha val="0"/>
                  </a:srgbClr>
                </a:highlight>
                <a:latin typeface="Calibri"/>
                <a:ea typeface="Verdana"/>
                <a:cs typeface="Verdana" charset="0"/>
              </a:rPr>
              <a:t>Protocolul privind xenofobia și rasismul prin intermediul sistemelor informatice (2003)</a:t>
            </a:r>
          </a:p>
          <a:p>
            <a:pPr marL="361950" indent="-361950" rtl="0">
              <a:lnSpc>
                <a:spcPct val="200000"/>
              </a:lnSpc>
              <a:buFont typeface="Wingdings 3" pitchFamily="18" charset="2"/>
              <a:buChar char="u"/>
            </a:pPr>
            <a:r>
              <a:rPr lang="ro" sz="1800" b="1" i="0" u="none" strike="noStrike">
                <a:highlight>
                  <a:srgbClr val="000000">
                    <a:alpha val="0"/>
                  </a:srgbClr>
                </a:highlight>
                <a:latin typeface="Calibri"/>
                <a:ea typeface="Verdana"/>
                <a:cs typeface="Verdana" charset="0"/>
              </a:rPr>
              <a:t>Urmat de Comitetul Convenției privind criminalitatea informatică (T-CY) </a:t>
            </a:r>
            <a:r>
              <a:rPr lang="ro" sz="1800" b="0" i="0" u="none" strike="noStrike">
                <a:highlight>
                  <a:srgbClr val="000000">
                    <a:alpha val="0"/>
                  </a:srgbClr>
                </a:highlight>
                <a:latin typeface="Calibri"/>
                <a:ea typeface="Verdana"/>
                <a:cs typeface="Verdana" charset="0"/>
              </a:rPr>
              <a:t> — Note de orientare, interpretare, monitorizare </a:t>
            </a:r>
          </a:p>
          <a:p>
            <a:pPr marL="361950" indent="-361950" rtl="0">
              <a:lnSpc>
                <a:spcPct val="200000"/>
              </a:lnSpc>
              <a:buFont typeface="Wingdings 3" pitchFamily="18" charset="2"/>
              <a:buChar char="u"/>
            </a:pPr>
            <a:r>
              <a:rPr lang="ro" sz="1800" b="1" i="0" u="none" strike="noStrike">
                <a:highlight>
                  <a:srgbClr val="000000">
                    <a:alpha val="0"/>
                  </a:srgbClr>
                </a:highlight>
                <a:latin typeface="Calibri"/>
                <a:ea typeface="Verdana"/>
                <a:cs typeface="Verdana" charset="0"/>
              </a:rPr>
              <a:t>Deschis la aderare pentru orice stat — 65 de aderări/ratificări</a:t>
            </a:r>
          </a:p>
          <a:p>
            <a:pPr marL="361950" indent="-361950" rtl="0">
              <a:lnSpc>
                <a:spcPct val="200000"/>
              </a:lnSpc>
              <a:buFont typeface="Wingdings 3" pitchFamily="18" charset="2"/>
              <a:buChar char="u"/>
            </a:pPr>
            <a:r>
              <a:rPr lang="ro" sz="1800" b="1" i="0" u="none" strike="noStrike">
                <a:highlight>
                  <a:srgbClr val="000000">
                    <a:alpha val="0"/>
                  </a:srgbClr>
                </a:highlight>
                <a:latin typeface="Calibri"/>
                <a:ea typeface="Verdana"/>
                <a:cs typeface="Verdana" charset="0"/>
              </a:rPr>
              <a:t>Al doilea protocol adițional în curs de negociere</a:t>
            </a:r>
          </a:p>
          <a:p>
            <a:pPr marL="361950" indent="-361950" rtl="0">
              <a:lnSpc>
                <a:spcPct val="200000"/>
              </a:lnSpc>
              <a:buFont typeface="Wingdings 3" pitchFamily="18" charset="2"/>
              <a:buChar char="u"/>
            </a:pPr>
            <a:r>
              <a:rPr lang="ro" sz="1800" b="1" i="0" u="none" strike="noStrike">
                <a:highlight>
                  <a:srgbClr val="000000">
                    <a:alpha val="0"/>
                  </a:srgbClr>
                </a:highlight>
                <a:latin typeface="Calibri"/>
                <a:ea typeface="Verdana"/>
                <a:cs typeface="Verdana" charset="0"/>
              </a:rPr>
              <a:t>Până în prezent, singurul tratat internațional privind criminalitatea informatică și probatoriul electronic</a:t>
            </a:r>
          </a:p>
        </p:txBody>
      </p:sp>
      <p:sp>
        <p:nvSpPr>
          <p:cNvPr id="2" name="Rectangle 1">
            <a:extLst>
              <a:ext uri="{FF2B5EF4-FFF2-40B4-BE49-F238E27FC236}">
                <a16:creationId xmlns:a16="http://schemas.microsoft.com/office/drawing/2014/main" id="{024E913E-613F-4F3F-99EC-CA9CF457A0C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pic>
        <p:nvPicPr>
          <p:cNvPr id="11"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9961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GB"/>
          </a:p>
        </p:txBody>
      </p:sp>
      <p:sp>
        <p:nvSpPr>
          <p:cNvPr id="27" name="Rectangle 26"/>
          <p:cNvSpPr/>
          <p:nvPr/>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2048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GB"/>
          </a:p>
        </p:txBody>
      </p:sp>
      <p:sp>
        <p:nvSpPr>
          <p:cNvPr id="20485" name="TextBox 15"/>
          <p:cNvSpPr txBox="1">
            <a:spLocks noChangeArrowheads="1"/>
          </p:cNvSpPr>
          <p:nvPr/>
        </p:nvSpPr>
        <p:spPr bwMode="auto">
          <a:xfrm>
            <a:off x="1258888" y="179388"/>
            <a:ext cx="77771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Convenția de la Budapesta: domeniul</a:t>
            </a:r>
          </a:p>
        </p:txBody>
      </p:sp>
      <p:sp>
        <p:nvSpPr>
          <p:cNvPr id="21" name="Textfeld 4"/>
          <p:cNvSpPr txBox="1"/>
          <p:nvPr/>
        </p:nvSpPr>
        <p:spPr>
          <a:xfrm>
            <a:off x="6394450" y="1364580"/>
            <a:ext cx="2571750" cy="3200876"/>
          </a:xfrm>
          <a:prstGeom prst="rect">
            <a:avLst/>
          </a:prstGeom>
          <a:noFill/>
          <a:ln>
            <a:solidFill>
              <a:schemeClr val="bg1">
                <a:lumMod val="50000"/>
              </a:schemeClr>
            </a:solidFill>
          </a:ln>
        </p:spPr>
        <p:txBody>
          <a:bodyPr>
            <a:noAutofit/>
          </a:bodyPr>
          <a:lstStyle/>
          <a:p>
            <a:pPr rtl="0" fontAlgn="auto">
              <a:spcBef>
                <a:spcPct val="0"/>
              </a:spcBef>
              <a:spcAft>
                <a:spcPct val="0"/>
              </a:spcAft>
              <a:defRPr/>
            </a:pPr>
            <a:r>
              <a:rPr lang="ro" sz="2000" b="1" i="0" u="none" strike="noStrike">
                <a:highlight>
                  <a:srgbClr val="000000">
                    <a:alpha val="0"/>
                  </a:srgbClr>
                </a:highlight>
                <a:latin typeface="Calibri"/>
                <a:cs typeface="Verdana" charset="0"/>
              </a:rPr>
              <a:t>Cooperare internațională</a:t>
            </a:r>
          </a:p>
          <a:p>
            <a:pPr marL="361950" indent="-361950" fontAlgn="auto">
              <a:spcBef>
                <a:spcPct val="0"/>
              </a:spcBef>
              <a:spcAft>
                <a:spcPct val="0"/>
              </a:spcAft>
              <a:buFont typeface="Wingdings" panose="05000000000000000000" pitchFamily="2" charset="2"/>
              <a:buChar char="§"/>
              <a:defRPr/>
            </a:pPr>
            <a:endParaRPr lang="en-GB">
              <a:cs typeface="Verdana" charset="0"/>
            </a:endParaRPr>
          </a:p>
          <a:p>
            <a:pPr marL="361950" indent="-361950" rtl="0" fontAlgn="auto">
              <a:spcBef>
                <a:spcPct val="0"/>
              </a:spcBef>
              <a:spcAft>
                <a:spcPct val="0"/>
              </a:spcAft>
              <a:buFont typeface="Wingdings" panose="05000000000000000000" pitchFamily="2" charset="2"/>
              <a:buChar char="§"/>
              <a:defRPr/>
            </a:pPr>
            <a:r>
              <a:rPr lang="ro" sz="1600" b="0" i="0" u="none" strike="noStrike">
                <a:highlight>
                  <a:srgbClr val="000000">
                    <a:alpha val="0"/>
                  </a:srgbClr>
                </a:highlight>
                <a:latin typeface="Calibri"/>
                <a:cs typeface="Verdana" charset="0"/>
              </a:rPr>
              <a:t>Extrădare</a:t>
            </a:r>
          </a:p>
          <a:p>
            <a:pPr marL="361950" indent="-361950" rtl="0" fontAlgn="auto">
              <a:spcBef>
                <a:spcPct val="0"/>
              </a:spcBef>
              <a:spcAft>
                <a:spcPct val="0"/>
              </a:spcAft>
              <a:buFont typeface="Wingdings" panose="05000000000000000000" pitchFamily="2" charset="2"/>
              <a:buChar char="§"/>
              <a:defRPr/>
            </a:pPr>
            <a:r>
              <a:rPr lang="ro" sz="1600" b="0" i="0" u="none" strike="noStrike">
                <a:highlight>
                  <a:srgbClr val="000000">
                    <a:alpha val="0"/>
                  </a:srgbClr>
                </a:highlight>
                <a:latin typeface="Calibri"/>
                <a:cs typeface="Verdana" charset="0"/>
              </a:rPr>
              <a:t>MLA</a:t>
            </a:r>
          </a:p>
          <a:p>
            <a:pPr marL="361950" indent="-361950" rtl="0" fontAlgn="auto">
              <a:spcBef>
                <a:spcPct val="0"/>
              </a:spcBef>
              <a:spcAft>
                <a:spcPct val="0"/>
              </a:spcAft>
              <a:buFont typeface="Wingdings" panose="05000000000000000000" pitchFamily="2" charset="2"/>
              <a:buChar char="§"/>
              <a:defRPr/>
            </a:pPr>
            <a:r>
              <a:rPr lang="ro" sz="1600" b="0" i="0" u="none" strike="noStrike">
                <a:highlight>
                  <a:srgbClr val="000000">
                    <a:alpha val="0"/>
                  </a:srgbClr>
                </a:highlight>
                <a:latin typeface="Calibri"/>
                <a:cs typeface="Verdana" charset="0"/>
              </a:rPr>
              <a:t>Informații spontane</a:t>
            </a:r>
          </a:p>
          <a:p>
            <a:pPr marL="361950" indent="-361950" rtl="0" fontAlgn="auto">
              <a:spcBef>
                <a:spcPct val="0"/>
              </a:spcBef>
              <a:spcAft>
                <a:spcPct val="0"/>
              </a:spcAft>
              <a:buFont typeface="Wingdings" panose="05000000000000000000" pitchFamily="2" charset="2"/>
              <a:buChar char="§"/>
              <a:defRPr/>
            </a:pPr>
            <a:r>
              <a:rPr lang="ro" sz="1600" b="0" i="0" u="none" strike="noStrike">
                <a:highlight>
                  <a:srgbClr val="000000">
                    <a:alpha val="0"/>
                  </a:srgbClr>
                </a:highlight>
                <a:latin typeface="Calibri"/>
                <a:cs typeface="Verdana" charset="0"/>
              </a:rPr>
              <a:t>Conservare accelerată</a:t>
            </a:r>
          </a:p>
          <a:p>
            <a:pPr marL="361950" indent="-361950" rtl="0" fontAlgn="auto">
              <a:spcBef>
                <a:spcPct val="0"/>
              </a:spcBef>
              <a:spcAft>
                <a:spcPct val="0"/>
              </a:spcAft>
              <a:buFont typeface="Wingdings" panose="05000000000000000000" pitchFamily="2" charset="2"/>
              <a:buChar char="§"/>
              <a:defRPr/>
            </a:pPr>
            <a:r>
              <a:rPr lang="ro" sz="1600" b="0" i="0" u="none" strike="noStrike">
                <a:highlight>
                  <a:srgbClr val="000000">
                    <a:alpha val="0"/>
                  </a:srgbClr>
                </a:highlight>
                <a:latin typeface="Calibri"/>
                <a:cs typeface="Verdana" charset="0"/>
              </a:rPr>
              <a:t>MLA pentru accesarea datelor computerizate</a:t>
            </a:r>
          </a:p>
          <a:p>
            <a:pPr marL="361950" indent="-361950" rtl="0" fontAlgn="auto">
              <a:spcBef>
                <a:spcPct val="0"/>
              </a:spcBef>
              <a:spcAft>
                <a:spcPct val="0"/>
              </a:spcAft>
              <a:buFont typeface="Wingdings" panose="05000000000000000000" pitchFamily="2" charset="2"/>
              <a:buChar char="§"/>
              <a:defRPr/>
            </a:pPr>
            <a:r>
              <a:rPr lang="ro" sz="1600" b="0" i="0" u="none" strike="noStrike">
                <a:highlight>
                  <a:srgbClr val="000000">
                    <a:alpha val="0"/>
                  </a:srgbClr>
                </a:highlight>
                <a:latin typeface="Calibri"/>
                <a:cs typeface="Verdana" charset="0"/>
              </a:rPr>
              <a:t>MLA pentru interceptare</a:t>
            </a:r>
          </a:p>
          <a:p>
            <a:pPr marL="361950" indent="-361950" rtl="0" fontAlgn="auto">
              <a:spcBef>
                <a:spcPct val="0"/>
              </a:spcBef>
              <a:spcAft>
                <a:spcPct val="0"/>
              </a:spcAft>
              <a:buFont typeface="Wingdings" panose="05000000000000000000" pitchFamily="2" charset="2"/>
              <a:buChar char="§"/>
              <a:defRPr/>
            </a:pPr>
            <a:r>
              <a:rPr lang="ro" sz="1600" b="0" i="0" u="none" strike="noStrike">
                <a:highlight>
                  <a:srgbClr val="000000">
                    <a:alpha val="0"/>
                  </a:srgbClr>
                </a:highlight>
                <a:latin typeface="Calibri"/>
                <a:cs typeface="Verdana" charset="0"/>
              </a:rPr>
              <a:t>Puncte de contact 24/7</a:t>
            </a:r>
          </a:p>
        </p:txBody>
      </p:sp>
      <p:sp>
        <p:nvSpPr>
          <p:cNvPr id="20489" name="Textfeld 16"/>
          <p:cNvSpPr txBox="1">
            <a:spLocks noChangeArrowheads="1"/>
          </p:cNvSpPr>
          <p:nvPr/>
        </p:nvSpPr>
        <p:spPr bwMode="auto">
          <a:xfrm>
            <a:off x="2894013" y="1340768"/>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rtl="0" eaLnBrk="1" hangingPunct="1"/>
            <a:r>
              <a:rPr lang="ro" sz="4400" b="1" i="0" u="none" strike="noStrike">
                <a:highlight>
                  <a:srgbClr val="000000">
                    <a:alpha val="0"/>
                  </a:srgbClr>
                </a:highlight>
                <a:latin typeface="Verdana" charset="0"/>
                <a:cs typeface="Verdana" charset="0"/>
              </a:rPr>
              <a:t>+</a:t>
            </a:r>
          </a:p>
        </p:txBody>
      </p:sp>
      <p:sp>
        <p:nvSpPr>
          <p:cNvPr id="20490" name="Textfeld 17"/>
          <p:cNvSpPr txBox="1">
            <a:spLocks noChangeArrowheads="1"/>
          </p:cNvSpPr>
          <p:nvPr/>
        </p:nvSpPr>
        <p:spPr bwMode="auto">
          <a:xfrm>
            <a:off x="5822950" y="1340768"/>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rtl="0" eaLnBrk="1" hangingPunct="1"/>
            <a:r>
              <a:rPr lang="ro" sz="4400" b="1" i="0" u="none" strike="noStrike">
                <a:highlight>
                  <a:srgbClr val="000000">
                    <a:alpha val="0"/>
                  </a:srgbClr>
                </a:highlight>
                <a:latin typeface="Verdana" charset="0"/>
                <a:cs typeface="Verdana" charset="0"/>
              </a:rPr>
              <a:t>+</a:t>
            </a:r>
          </a:p>
        </p:txBody>
      </p:sp>
      <p:sp>
        <p:nvSpPr>
          <p:cNvPr id="24" name="Textfeld 18"/>
          <p:cNvSpPr txBox="1"/>
          <p:nvPr/>
        </p:nvSpPr>
        <p:spPr>
          <a:xfrm>
            <a:off x="1600150" y="4869160"/>
            <a:ext cx="1963738" cy="369332"/>
          </a:xfrm>
          <a:prstGeom prst="rect">
            <a:avLst/>
          </a:prstGeom>
          <a:noFill/>
        </p:spPr>
        <p:txBody>
          <a:bodyPr>
            <a:noAutofit/>
          </a:bodyPr>
          <a:lstStyle/>
          <a:p>
            <a:pPr rtl="0" fontAlgn="auto">
              <a:spcBef>
                <a:spcPct val="0"/>
              </a:spcBef>
              <a:spcAft>
                <a:spcPct val="0"/>
              </a:spcAft>
              <a:defRPr/>
            </a:pPr>
            <a:r>
              <a:rPr lang="ro" sz="1800" b="1" i="0" u="none" strike="noStrike">
                <a:solidFill>
                  <a:srgbClr val="595959"/>
                </a:solidFill>
                <a:highlight>
                  <a:srgbClr val="000000">
                    <a:alpha val="0"/>
                  </a:srgbClr>
                </a:highlight>
                <a:latin typeface="Calibri"/>
                <a:cs typeface="Verdana" charset="0"/>
              </a:rPr>
              <a:t>Armonizare</a:t>
            </a:r>
            <a:r>
              <a:rPr lang="ro" sz="1600" b="1" i="0" u="none" strike="noStrike">
                <a:solidFill>
                  <a:srgbClr val="595959"/>
                </a:solidFill>
                <a:highlight>
                  <a:srgbClr val="000000">
                    <a:alpha val="0"/>
                  </a:srgbClr>
                </a:highlight>
                <a:latin typeface="Verdana" charset="0"/>
                <a:cs typeface="Verdana" charset="0"/>
              </a:rPr>
              <a:t> </a:t>
            </a:r>
          </a:p>
        </p:txBody>
      </p:sp>
      <p:cxnSp>
        <p:nvCxnSpPr>
          <p:cNvPr id="25" name="Form 20"/>
          <p:cNvCxnSpPr/>
          <p:nvPr/>
        </p:nvCxnSpPr>
        <p:spPr>
          <a:xfrm rot="16200000" flipH="1">
            <a:off x="3451761" y="2341747"/>
            <a:ext cx="1063347" cy="4822030"/>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flipH="1">
            <a:off x="4608513" y="3786664"/>
            <a:ext cx="0" cy="1497772"/>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22" name="Rectangle 11"/>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rtl="0"/>
            <a:r>
              <a:rPr lang="ro" sz="1200" b="1" i="0" u="none" strike="noStrike">
                <a:solidFill>
                  <a:srgbClr val="FFFFFF"/>
                </a:solidFill>
                <a:highlight>
                  <a:srgbClr val="000000">
                    <a:alpha val="0"/>
                  </a:srgbClr>
                </a:highlight>
                <a:latin typeface="Verdana" charset="0"/>
                <a:cs typeface="Verdana" charset="0"/>
              </a:rPr>
              <a:t>www.coe.int/cybercrime						                      </a:t>
            </a:r>
          </a:p>
        </p:txBody>
      </p:sp>
      <p:sp>
        <p:nvSpPr>
          <p:cNvPr id="20" name="Textfeld 3"/>
          <p:cNvSpPr txBox="1"/>
          <p:nvPr/>
        </p:nvSpPr>
        <p:spPr>
          <a:xfrm>
            <a:off x="3465513" y="1401093"/>
            <a:ext cx="2428875" cy="2893100"/>
          </a:xfrm>
          <a:prstGeom prst="rect">
            <a:avLst/>
          </a:prstGeom>
          <a:solidFill>
            <a:srgbClr val="FFFFFF"/>
          </a:solidFill>
          <a:ln>
            <a:solidFill>
              <a:schemeClr val="bg1">
                <a:lumMod val="50000"/>
              </a:schemeClr>
            </a:solidFill>
          </a:ln>
        </p:spPr>
        <p:txBody>
          <a:bodyPr>
            <a:noAutofit/>
          </a:bodyPr>
          <a:lstStyle/>
          <a:p>
            <a:pPr rtl="0" fontAlgn="auto">
              <a:spcBef>
                <a:spcPct val="0"/>
              </a:spcBef>
              <a:spcAft>
                <a:spcPct val="0"/>
              </a:spcAft>
              <a:defRPr/>
            </a:pPr>
            <a:r>
              <a:rPr lang="ro" sz="2000" b="1" i="0" u="none" strike="noStrike">
                <a:highlight>
                  <a:srgbClr val="000000">
                    <a:alpha val="0"/>
                  </a:srgbClr>
                </a:highlight>
                <a:latin typeface="Calibri"/>
                <a:cs typeface="Verdana" charset="0"/>
              </a:rPr>
              <a:t>Instrumente procedurale</a:t>
            </a:r>
          </a:p>
          <a:p>
            <a:pPr marL="361950" indent="-361950" fontAlgn="auto">
              <a:spcBef>
                <a:spcPct val="0"/>
              </a:spcBef>
              <a:spcAft>
                <a:spcPct val="0"/>
              </a:spcAft>
              <a:buFont typeface="Wingdings" panose="05000000000000000000" pitchFamily="2" charset="2"/>
              <a:buChar char="§"/>
              <a:defRPr/>
            </a:pPr>
            <a:endParaRPr lang="en-GB">
              <a:cs typeface="Verdana" charset="0"/>
            </a:endParaRPr>
          </a:p>
          <a:p>
            <a:pPr marL="361950" indent="-361950" rtl="0" fontAlgn="auto">
              <a:spcBef>
                <a:spcPct val="0"/>
              </a:spcBef>
              <a:spcAft>
                <a:spcPct val="0"/>
              </a:spcAft>
              <a:buFont typeface="Wingdings" panose="05000000000000000000" pitchFamily="2" charset="2"/>
              <a:buChar char="§"/>
              <a:defRPr/>
            </a:pPr>
            <a:r>
              <a:rPr lang="ro" sz="1600" b="0" i="0" u="none" strike="noStrike">
                <a:highlight>
                  <a:srgbClr val="000000">
                    <a:alpha val="0"/>
                  </a:srgbClr>
                </a:highlight>
                <a:latin typeface="Calibri"/>
                <a:cs typeface="Verdana" charset="0"/>
              </a:rPr>
              <a:t>Conservare accelerată</a:t>
            </a:r>
          </a:p>
          <a:p>
            <a:pPr marL="361950" indent="-361950" rtl="0" fontAlgn="auto">
              <a:spcBef>
                <a:spcPct val="0"/>
              </a:spcBef>
              <a:spcAft>
                <a:spcPct val="0"/>
              </a:spcAft>
              <a:buFont typeface="Wingdings" panose="05000000000000000000" pitchFamily="2" charset="2"/>
              <a:buChar char="§"/>
              <a:defRPr/>
            </a:pPr>
            <a:r>
              <a:rPr lang="ro" sz="1600" b="0" i="0" u="none" strike="noStrike">
                <a:highlight>
                  <a:srgbClr val="000000">
                    <a:alpha val="0"/>
                  </a:srgbClr>
                </a:highlight>
                <a:latin typeface="Calibri"/>
                <a:cs typeface="Verdana" charset="0"/>
              </a:rPr>
              <a:t>Percheziție și confiscare</a:t>
            </a:r>
          </a:p>
          <a:p>
            <a:pPr marL="361950" indent="-361950" rtl="0" fontAlgn="auto">
              <a:spcBef>
                <a:spcPct val="0"/>
              </a:spcBef>
              <a:spcAft>
                <a:spcPct val="0"/>
              </a:spcAft>
              <a:buFont typeface="Wingdings" panose="05000000000000000000" pitchFamily="2" charset="2"/>
              <a:buChar char="§"/>
              <a:defRPr/>
            </a:pPr>
            <a:r>
              <a:rPr lang="ro" sz="1600" b="0" i="0" u="none" strike="noStrike">
                <a:highlight>
                  <a:srgbClr val="000000">
                    <a:alpha val="0"/>
                  </a:srgbClr>
                </a:highlight>
                <a:latin typeface="Calibri"/>
                <a:cs typeface="Verdana" charset="0"/>
              </a:rPr>
              <a:t>Comandă de producție</a:t>
            </a:r>
          </a:p>
          <a:p>
            <a:pPr marL="361950" indent="-361950" rtl="0" fontAlgn="auto">
              <a:spcBef>
                <a:spcPct val="0"/>
              </a:spcBef>
              <a:spcAft>
                <a:spcPct val="0"/>
              </a:spcAft>
              <a:buFont typeface="Wingdings" panose="05000000000000000000" pitchFamily="2" charset="2"/>
              <a:buChar char="§"/>
              <a:defRPr/>
            </a:pPr>
            <a:r>
              <a:rPr lang="ro" sz="1600" b="0" i="0" u="none" strike="noStrike">
                <a:highlight>
                  <a:srgbClr val="000000">
                    <a:alpha val="0"/>
                  </a:srgbClr>
                </a:highlight>
                <a:latin typeface="Calibri"/>
                <a:cs typeface="Verdana" charset="0"/>
              </a:rPr>
              <a:t>Interceptarea datelor informatice</a:t>
            </a:r>
          </a:p>
          <a:p>
            <a:pPr marL="361950" indent="-361950" fontAlgn="auto">
              <a:spcBef>
                <a:spcPct val="0"/>
              </a:spcBef>
              <a:spcAft>
                <a:spcPct val="0"/>
              </a:spcAft>
              <a:buFont typeface="Wingdings" panose="05000000000000000000" pitchFamily="2" charset="2"/>
              <a:buChar char="§"/>
              <a:defRPr/>
            </a:pPr>
            <a:endParaRPr lang="en-GB" sz="1600">
              <a:cs typeface="Verdana" charset="0"/>
            </a:endParaRPr>
          </a:p>
          <a:p>
            <a:pPr marL="361950" indent="-361950" rtl="0" fontAlgn="auto">
              <a:spcBef>
                <a:spcPct val="0"/>
              </a:spcBef>
              <a:spcAft>
                <a:spcPct val="0"/>
              </a:spcAft>
              <a:buFont typeface="Wingdings" panose="05000000000000000000" pitchFamily="2" charset="2"/>
              <a:buChar char="§"/>
              <a:defRPr/>
            </a:pPr>
            <a:r>
              <a:rPr lang="ro" sz="1600" b="1" i="0" u="none" strike="noStrike">
                <a:highlight>
                  <a:srgbClr val="000000">
                    <a:alpha val="0"/>
                  </a:srgbClr>
                </a:highlight>
                <a:latin typeface="Calibri"/>
                <a:cs typeface="Verdana" charset="0"/>
              </a:rPr>
              <a:t>Condiții, garanții</a:t>
            </a:r>
          </a:p>
        </p:txBody>
      </p:sp>
      <p:sp>
        <p:nvSpPr>
          <p:cNvPr id="19" name="Textfeld 12"/>
          <p:cNvSpPr txBox="1"/>
          <p:nvPr/>
        </p:nvSpPr>
        <p:spPr>
          <a:xfrm>
            <a:off x="179387" y="1412205"/>
            <a:ext cx="2786063" cy="2677656"/>
          </a:xfrm>
          <a:prstGeom prst="rect">
            <a:avLst/>
          </a:prstGeom>
          <a:solidFill>
            <a:schemeClr val="bg1"/>
          </a:solidFill>
          <a:ln>
            <a:solidFill>
              <a:schemeClr val="bg1">
                <a:lumMod val="50000"/>
              </a:schemeClr>
            </a:solidFill>
          </a:ln>
        </p:spPr>
        <p:txBody>
          <a:bodyPr>
            <a:noAutofit/>
          </a:bodyPr>
          <a:lstStyle/>
          <a:p>
            <a:pPr rtl="0" fontAlgn="auto">
              <a:spcBef>
                <a:spcPct val="0"/>
              </a:spcBef>
              <a:spcAft>
                <a:spcPct val="0"/>
              </a:spcAft>
              <a:defRPr/>
            </a:pPr>
            <a:r>
              <a:rPr lang="ro" sz="2000" b="1" i="0" u="none" strike="noStrike" dirty="0">
                <a:highlight>
                  <a:srgbClr val="000000">
                    <a:alpha val="0"/>
                  </a:srgbClr>
                </a:highlight>
                <a:latin typeface="Calibri"/>
                <a:cs typeface="Verdana" charset="0"/>
              </a:rPr>
              <a:t>Comportament incriminator</a:t>
            </a:r>
          </a:p>
          <a:p>
            <a:pPr fontAlgn="auto">
              <a:spcBef>
                <a:spcPct val="0"/>
              </a:spcBef>
              <a:spcAft>
                <a:spcPct val="0"/>
              </a:spcAft>
              <a:defRPr/>
            </a:pPr>
            <a:endParaRPr lang="en-GB" sz="2000" b="1" dirty="0">
              <a:cs typeface="Verdana" charset="0"/>
            </a:endParaRPr>
          </a:p>
          <a:p>
            <a:pPr marL="342900" indent="-342900" rtl="0" fontAlgn="auto">
              <a:spcBef>
                <a:spcPct val="0"/>
              </a:spcBef>
              <a:spcAft>
                <a:spcPct val="0"/>
              </a:spcAft>
              <a:buFont typeface="Wingdings" panose="05000000000000000000" pitchFamily="2" charset="2"/>
              <a:buChar char="§"/>
              <a:defRPr/>
            </a:pPr>
            <a:r>
              <a:rPr lang="ro" sz="1600" b="0" i="0" u="none" strike="noStrike" dirty="0">
                <a:highlight>
                  <a:srgbClr val="000000">
                    <a:alpha val="0"/>
                  </a:srgbClr>
                </a:highlight>
                <a:latin typeface="Calibri"/>
                <a:cs typeface="Verdana" charset="0"/>
              </a:rPr>
              <a:t>Acces ilegal</a:t>
            </a:r>
          </a:p>
          <a:p>
            <a:pPr marL="342900" indent="-342900" rtl="0" fontAlgn="auto">
              <a:spcBef>
                <a:spcPct val="0"/>
              </a:spcBef>
              <a:spcAft>
                <a:spcPct val="0"/>
              </a:spcAft>
              <a:buFont typeface="Wingdings" panose="05000000000000000000" pitchFamily="2" charset="2"/>
              <a:buChar char="§"/>
              <a:defRPr/>
            </a:pPr>
            <a:r>
              <a:rPr lang="ro" sz="1600" b="0" i="0" u="none" strike="noStrike" dirty="0">
                <a:highlight>
                  <a:srgbClr val="000000">
                    <a:alpha val="0"/>
                  </a:srgbClr>
                </a:highlight>
                <a:latin typeface="Calibri"/>
                <a:cs typeface="Verdana" charset="0"/>
              </a:rPr>
              <a:t>Interceptare ilegală</a:t>
            </a:r>
          </a:p>
          <a:p>
            <a:pPr marL="342900" indent="-342900" rtl="0" fontAlgn="auto">
              <a:spcBef>
                <a:spcPct val="0"/>
              </a:spcBef>
              <a:spcAft>
                <a:spcPct val="0"/>
              </a:spcAft>
              <a:buFont typeface="Wingdings" panose="05000000000000000000" pitchFamily="2" charset="2"/>
              <a:buChar char="§"/>
              <a:defRPr/>
            </a:pPr>
            <a:r>
              <a:rPr lang="ro" sz="1600" b="0" i="0" u="none" strike="noStrike" dirty="0">
                <a:highlight>
                  <a:srgbClr val="000000">
                    <a:alpha val="0"/>
                  </a:srgbClr>
                </a:highlight>
                <a:latin typeface="Calibri"/>
                <a:cs typeface="Verdana" charset="0"/>
              </a:rPr>
              <a:t>Interferența datelor</a:t>
            </a:r>
          </a:p>
          <a:p>
            <a:pPr marL="342900" indent="-342900" rtl="0" fontAlgn="auto">
              <a:spcBef>
                <a:spcPct val="0"/>
              </a:spcBef>
              <a:spcAft>
                <a:spcPct val="0"/>
              </a:spcAft>
              <a:buFont typeface="Wingdings" panose="05000000000000000000" pitchFamily="2" charset="2"/>
              <a:buChar char="§"/>
              <a:defRPr/>
            </a:pPr>
            <a:r>
              <a:rPr lang="ro" sz="1600" b="0" i="0" u="none" strike="noStrike" dirty="0">
                <a:highlight>
                  <a:srgbClr val="000000">
                    <a:alpha val="0"/>
                  </a:srgbClr>
                </a:highlight>
                <a:latin typeface="Calibri"/>
                <a:cs typeface="Verdana" charset="0"/>
              </a:rPr>
              <a:t>Interferența sistemului</a:t>
            </a:r>
          </a:p>
          <a:p>
            <a:pPr marL="342900" indent="-342900" rtl="0" fontAlgn="auto">
              <a:spcBef>
                <a:spcPct val="0"/>
              </a:spcBef>
              <a:spcAft>
                <a:spcPct val="0"/>
              </a:spcAft>
              <a:buFont typeface="Wingdings" panose="05000000000000000000" pitchFamily="2" charset="2"/>
              <a:buChar char="§"/>
              <a:defRPr/>
            </a:pPr>
            <a:r>
              <a:rPr lang="ro" sz="1600" b="0" i="0" u="none" strike="noStrike" dirty="0">
                <a:highlight>
                  <a:srgbClr val="000000">
                    <a:alpha val="0"/>
                  </a:srgbClr>
                </a:highlight>
                <a:latin typeface="Calibri"/>
                <a:cs typeface="Verdana" charset="0"/>
              </a:rPr>
              <a:t>Utilizarea abuzivă a dispozitivelor</a:t>
            </a:r>
          </a:p>
          <a:p>
            <a:pPr marL="342900" indent="-342900" rtl="0" fontAlgn="auto">
              <a:spcBef>
                <a:spcPct val="0"/>
              </a:spcBef>
              <a:spcAft>
                <a:spcPct val="0"/>
              </a:spcAft>
              <a:buFont typeface="Wingdings" panose="05000000000000000000" pitchFamily="2" charset="2"/>
              <a:buChar char="§"/>
              <a:defRPr/>
            </a:pPr>
            <a:r>
              <a:rPr lang="ro" sz="1600" b="0" i="0" u="none" strike="noStrike" dirty="0">
                <a:highlight>
                  <a:srgbClr val="000000">
                    <a:alpha val="0"/>
                  </a:srgbClr>
                </a:highlight>
                <a:latin typeface="Calibri"/>
                <a:cs typeface="Verdana" charset="0"/>
              </a:rPr>
              <a:t>Fraudă și falsificare</a:t>
            </a:r>
          </a:p>
          <a:p>
            <a:pPr marL="342900" indent="-342900" rtl="0" fontAlgn="auto">
              <a:spcBef>
                <a:spcPct val="0"/>
              </a:spcBef>
              <a:spcAft>
                <a:spcPct val="0"/>
              </a:spcAft>
              <a:buFont typeface="Wingdings" panose="05000000000000000000" pitchFamily="2" charset="2"/>
              <a:buChar char="§"/>
              <a:defRPr/>
            </a:pPr>
            <a:r>
              <a:rPr lang="ro" sz="1600" b="0" i="0" u="none" strike="noStrike" dirty="0">
                <a:highlight>
                  <a:srgbClr val="000000">
                    <a:alpha val="0"/>
                  </a:srgbClr>
                </a:highlight>
                <a:latin typeface="Calibri"/>
                <a:cs typeface="Verdana" charset="0"/>
              </a:rPr>
              <a:t>Pornografie infantilă</a:t>
            </a:r>
          </a:p>
          <a:p>
            <a:pPr marL="342900" indent="-342900" rtl="0" fontAlgn="auto">
              <a:spcBef>
                <a:spcPct val="0"/>
              </a:spcBef>
              <a:spcAft>
                <a:spcPct val="0"/>
              </a:spcAft>
              <a:buFont typeface="Wingdings" panose="05000000000000000000" pitchFamily="2" charset="2"/>
              <a:buChar char="§"/>
              <a:defRPr/>
            </a:pPr>
            <a:r>
              <a:rPr lang="ro" sz="1600" b="0" i="0" u="none" strike="noStrike" dirty="0">
                <a:highlight>
                  <a:srgbClr val="000000">
                    <a:alpha val="0"/>
                  </a:srgbClr>
                </a:highlight>
                <a:latin typeface="Calibri"/>
                <a:cs typeface="Verdana" charset="0"/>
              </a:rPr>
              <a:t>Infracţiuni de proprietate intelectuală</a:t>
            </a:r>
          </a:p>
        </p:txBody>
      </p:sp>
      <p:sp>
        <p:nvSpPr>
          <p:cNvPr id="18" name="TextBox 17"/>
          <p:cNvSpPr txBox="1"/>
          <p:nvPr/>
        </p:nvSpPr>
        <p:spPr>
          <a:xfrm>
            <a:off x="3465513" y="5622339"/>
            <a:ext cx="5500688" cy="923330"/>
          </a:xfrm>
          <a:prstGeom prst="rect">
            <a:avLst/>
          </a:prstGeom>
          <a:noFill/>
        </p:spPr>
        <p:txBody>
          <a:bodyPr wrap="square" rtlCol="0">
            <a:noAutofit/>
          </a:bodyPr>
          <a:lstStyle/>
          <a:p>
            <a:pPr rtl="0"/>
            <a:r>
              <a:rPr lang="ro" sz="1800" b="1" i="1" u="none" strike="noStrike">
                <a:solidFill>
                  <a:srgbClr val="1F497D"/>
                </a:solidFill>
                <a:highlight>
                  <a:srgbClr val="000000">
                    <a:alpha val="0"/>
                  </a:srgbClr>
                </a:highlight>
                <a:latin typeface="Calibri"/>
                <a:ea typeface="Verdana"/>
                <a:cs typeface="Verdana" charset="0"/>
              </a:rPr>
              <a:t>Competențe procedurale și cooperare internațională pentru ORICE INFRACȚIUNE care implică probe pe un sistem informatic!</a:t>
            </a:r>
          </a:p>
        </p:txBody>
      </p:sp>
      <p:pic>
        <p:nvPicPr>
          <p:cNvPr id="23"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4160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5" name="TextBox 143"/>
          <p:cNvSpPr txBox="1">
            <a:spLocks noChangeArrowheads="1"/>
          </p:cNvSpPr>
          <p:nvPr/>
        </p:nvSpPr>
        <p:spPr bwMode="auto">
          <a:xfrm>
            <a:off x="323850" y="3625850"/>
            <a:ext cx="2195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rtl="0"/>
            <a:r>
              <a:rPr lang="ro" sz="4800" b="1" i="0" u="none" strike="noStrike">
                <a:highlight>
                  <a:srgbClr val="000000">
                    <a:alpha val="0"/>
                  </a:srgbClr>
                </a:highlight>
                <a:latin typeface="Verdana" charset="0"/>
                <a:cs typeface="Verdana" charset="0"/>
              </a:rPr>
              <a:t>130</a:t>
            </a:r>
            <a:r>
              <a:rPr lang="ro" sz="4000" b="1" i="0" u="none" strike="noStrike">
                <a:highlight>
                  <a:srgbClr val="000000">
                    <a:alpha val="0"/>
                  </a:srgbClr>
                </a:highlight>
                <a:latin typeface="Verdana" charset="0"/>
                <a:cs typeface="Verdana" charset="0"/>
              </a:rPr>
              <a:t>+</a:t>
            </a:r>
          </a:p>
        </p:txBody>
      </p:sp>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GB"/>
          </a:p>
        </p:txBody>
      </p:sp>
      <p:sp>
        <p:nvSpPr>
          <p:cNvPr id="7" name="Rectangle 6"/>
          <p:cNvSpPr/>
          <p:nvPr/>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Întinderea Convenției de la Budapesta</a:t>
            </a:r>
            <a:endParaRPr lang="en-GB" sz="2000">
              <a:solidFill>
                <a:schemeClr val="bg1"/>
              </a:solidFill>
              <a:latin typeface="Verdana" charset="0"/>
              <a:cs typeface="Verdana" charset="0"/>
            </a:endParaRPr>
          </a:p>
        </p:txBody>
      </p:sp>
      <p:sp>
        <p:nvSpPr>
          <p:cNvPr id="11" name="Rectangle 10"/>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grpSp>
        <p:nvGrpSpPr>
          <p:cNvPr id="53255" name="Group 13"/>
          <p:cNvGrpSpPr/>
          <p:nvPr/>
        </p:nvGrpSpPr>
        <p:grpSpPr>
          <a:xfrm>
            <a:off x="395288" y="1184275"/>
            <a:ext cx="8424862" cy="3757613"/>
            <a:chOff x="-30650" y="0"/>
            <a:chExt cx="9372924" cy="4653136"/>
          </a:xfrm>
        </p:grpSpPr>
        <p:pic>
          <p:nvPicPr>
            <p:cNvPr id="53275" name="Picture 14" descr="C:\Users\alexander\Documents\as maps\large-size-blank-world-map.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650" y="0"/>
              <a:ext cx="9372924" cy="4653136"/>
            </a:xfrm>
            <a:prstGeom prst="rect">
              <a:avLst/>
            </a:prstGeom>
            <a:solidFill>
              <a:srgbClr val="FFFFFF"/>
            </a:solidFill>
            <a:ln w="3175">
              <a:solidFill>
                <a:schemeClr val="tx1"/>
              </a:solidFill>
              <a:miter lim="800000"/>
            </a:ln>
          </p:spPr>
        </p:pic>
        <p:sp>
          <p:nvSpPr>
            <p:cNvPr id="16" name="Oval 15"/>
            <p:cNvSpPr/>
            <p:nvPr/>
          </p:nvSpPr>
          <p:spPr>
            <a:xfrm>
              <a:off x="3741833" y="126206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7" name="Oval 16"/>
            <p:cNvSpPr/>
            <p:nvPr/>
          </p:nvSpPr>
          <p:spPr>
            <a:xfrm>
              <a:off x="3563452" y="1299419"/>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8" name="Oval 17"/>
            <p:cNvSpPr/>
            <p:nvPr/>
          </p:nvSpPr>
          <p:spPr>
            <a:xfrm>
              <a:off x="386016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9" name="Oval 18"/>
            <p:cNvSpPr/>
            <p:nvPr/>
          </p:nvSpPr>
          <p:spPr>
            <a:xfrm>
              <a:off x="4087997" y="1171639"/>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20" name="Oval 19"/>
            <p:cNvSpPr/>
            <p:nvPr/>
          </p:nvSpPr>
          <p:spPr>
            <a:xfrm>
              <a:off x="3743599" y="837446"/>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21" name="Oval 20"/>
            <p:cNvSpPr/>
            <p:nvPr/>
          </p:nvSpPr>
          <p:spPr>
            <a:xfrm>
              <a:off x="3420395" y="54846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22" name="Oval 21"/>
            <p:cNvSpPr/>
            <p:nvPr/>
          </p:nvSpPr>
          <p:spPr>
            <a:xfrm>
              <a:off x="3923745" y="908217"/>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23" name="Oval 22"/>
            <p:cNvSpPr/>
            <p:nvPr/>
          </p:nvSpPr>
          <p:spPr>
            <a:xfrm>
              <a:off x="3895487" y="94556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24" name="Oval 23"/>
            <p:cNvSpPr/>
            <p:nvPr/>
          </p:nvSpPr>
          <p:spPr>
            <a:xfrm>
              <a:off x="4042077" y="9082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25" name="Oval 24"/>
            <p:cNvSpPr/>
            <p:nvPr/>
          </p:nvSpPr>
          <p:spPr>
            <a:xfrm>
              <a:off x="3996158" y="1057620"/>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26" name="Oval 25"/>
            <p:cNvSpPr/>
            <p:nvPr/>
          </p:nvSpPr>
          <p:spPr>
            <a:xfrm>
              <a:off x="4619606" y="101633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27" name="Oval 26"/>
            <p:cNvSpPr/>
            <p:nvPr/>
          </p:nvSpPr>
          <p:spPr>
            <a:xfrm>
              <a:off x="5004625" y="1267965"/>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28" name="Oval 27"/>
            <p:cNvSpPr/>
            <p:nvPr/>
          </p:nvSpPr>
          <p:spPr>
            <a:xfrm>
              <a:off x="4859801" y="119719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29" name="Oval 28"/>
            <p:cNvSpPr/>
            <p:nvPr/>
          </p:nvSpPr>
          <p:spPr>
            <a:xfrm>
              <a:off x="4932214" y="124437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30" name="Oval 29"/>
            <p:cNvSpPr/>
            <p:nvPr/>
          </p:nvSpPr>
          <p:spPr>
            <a:xfrm>
              <a:off x="4428862" y="110086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31" name="Oval 30"/>
            <p:cNvSpPr/>
            <p:nvPr/>
          </p:nvSpPr>
          <p:spPr>
            <a:xfrm>
              <a:off x="4497742" y="1059587"/>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32" name="Oval 31"/>
            <p:cNvSpPr/>
            <p:nvPr/>
          </p:nvSpPr>
          <p:spPr>
            <a:xfrm>
              <a:off x="4421798" y="1195229"/>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33" name="Oval 32"/>
            <p:cNvSpPr/>
            <p:nvPr/>
          </p:nvSpPr>
          <p:spPr>
            <a:xfrm>
              <a:off x="4349386" y="1224717"/>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34" name="Oval 33"/>
            <p:cNvSpPr/>
            <p:nvPr/>
          </p:nvSpPr>
          <p:spPr>
            <a:xfrm>
              <a:off x="4211627" y="1136254"/>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35" name="Oval 34"/>
            <p:cNvSpPr/>
            <p:nvPr/>
          </p:nvSpPr>
          <p:spPr>
            <a:xfrm>
              <a:off x="4148046" y="109300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36" name="Oval 35"/>
            <p:cNvSpPr/>
            <p:nvPr/>
          </p:nvSpPr>
          <p:spPr>
            <a:xfrm>
              <a:off x="4314063" y="11441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37" name="Oval 36"/>
            <p:cNvSpPr/>
            <p:nvPr/>
          </p:nvSpPr>
          <p:spPr>
            <a:xfrm>
              <a:off x="4125086" y="1051723"/>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38" name="Oval 37"/>
            <p:cNvSpPr/>
            <p:nvPr/>
          </p:nvSpPr>
          <p:spPr>
            <a:xfrm>
              <a:off x="4276974" y="99274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39" name="Oval 38"/>
            <p:cNvSpPr/>
            <p:nvPr/>
          </p:nvSpPr>
          <p:spPr>
            <a:xfrm>
              <a:off x="427697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40" name="Oval 39"/>
            <p:cNvSpPr/>
            <p:nvPr/>
          </p:nvSpPr>
          <p:spPr>
            <a:xfrm>
              <a:off x="4268144" y="1189332"/>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41" name="Oval 40"/>
            <p:cNvSpPr/>
            <p:nvPr/>
          </p:nvSpPr>
          <p:spPr>
            <a:xfrm>
              <a:off x="4308764" y="124437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42" name="Oval 41"/>
            <p:cNvSpPr/>
            <p:nvPr/>
          </p:nvSpPr>
          <p:spPr>
            <a:xfrm>
              <a:off x="4020884" y="621204"/>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43" name="Oval 42"/>
            <p:cNvSpPr/>
            <p:nvPr/>
          </p:nvSpPr>
          <p:spPr>
            <a:xfrm>
              <a:off x="4386475" y="613341"/>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44" name="Oval 43"/>
            <p:cNvSpPr/>
            <p:nvPr/>
          </p:nvSpPr>
          <p:spPr>
            <a:xfrm>
              <a:off x="4391774" y="6998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45" name="Oval 44"/>
            <p:cNvSpPr/>
            <p:nvPr/>
          </p:nvSpPr>
          <p:spPr>
            <a:xfrm>
              <a:off x="4388242" y="76077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46" name="Oval 45"/>
            <p:cNvSpPr/>
            <p:nvPr/>
          </p:nvSpPr>
          <p:spPr>
            <a:xfrm>
              <a:off x="4342322" y="7804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47" name="Oval 46"/>
            <p:cNvSpPr/>
            <p:nvPr/>
          </p:nvSpPr>
          <p:spPr>
            <a:xfrm>
              <a:off x="4020884" y="770608"/>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48" name="Oval 47"/>
            <p:cNvSpPr/>
            <p:nvPr/>
          </p:nvSpPr>
          <p:spPr>
            <a:xfrm>
              <a:off x="4254015" y="872831"/>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49" name="Oval 48"/>
            <p:cNvSpPr/>
            <p:nvPr/>
          </p:nvSpPr>
          <p:spPr>
            <a:xfrm>
              <a:off x="4163941" y="957363"/>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50" name="Oval 49"/>
            <p:cNvSpPr/>
            <p:nvPr/>
          </p:nvSpPr>
          <p:spPr>
            <a:xfrm>
              <a:off x="4148046" y="648726"/>
              <a:ext cx="72411" cy="72737"/>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51" name="Oval 50"/>
            <p:cNvSpPr/>
            <p:nvPr/>
          </p:nvSpPr>
          <p:spPr>
            <a:xfrm>
              <a:off x="3600541" y="87086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52" name="Oval 51"/>
            <p:cNvSpPr/>
            <p:nvPr/>
          </p:nvSpPr>
          <p:spPr>
            <a:xfrm>
              <a:off x="4658461" y="1317111"/>
              <a:ext cx="70646"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53" name="Oval 52"/>
            <p:cNvSpPr/>
            <p:nvPr/>
          </p:nvSpPr>
          <p:spPr>
            <a:xfrm>
              <a:off x="1115577" y="1317111"/>
              <a:ext cx="72412" cy="7077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54" name="Oval 53"/>
            <p:cNvSpPr/>
            <p:nvPr/>
          </p:nvSpPr>
          <p:spPr>
            <a:xfrm>
              <a:off x="1763752" y="198942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55" name="Oval 54"/>
            <p:cNvSpPr/>
            <p:nvPr/>
          </p:nvSpPr>
          <p:spPr>
            <a:xfrm>
              <a:off x="7452500" y="1413437"/>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56" name="Oval 55"/>
            <p:cNvSpPr/>
            <p:nvPr/>
          </p:nvSpPr>
          <p:spPr>
            <a:xfrm>
              <a:off x="7480759" y="335764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57" name="Oval 56"/>
            <p:cNvSpPr/>
            <p:nvPr/>
          </p:nvSpPr>
          <p:spPr>
            <a:xfrm>
              <a:off x="4428862" y="350115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58" name="Oval 57"/>
            <p:cNvSpPr/>
            <p:nvPr/>
          </p:nvSpPr>
          <p:spPr>
            <a:xfrm>
              <a:off x="1260400" y="796164"/>
              <a:ext cx="70646"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59" name="Oval 58"/>
            <p:cNvSpPr/>
            <p:nvPr/>
          </p:nvSpPr>
          <p:spPr>
            <a:xfrm>
              <a:off x="3932576" y="980953"/>
              <a:ext cx="72411" cy="72735"/>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60" name="Oval 59"/>
            <p:cNvSpPr/>
            <p:nvPr/>
          </p:nvSpPr>
          <p:spPr>
            <a:xfrm>
              <a:off x="4359983" y="1317111"/>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61" name="Oval 60"/>
            <p:cNvSpPr/>
            <p:nvPr/>
          </p:nvSpPr>
          <p:spPr>
            <a:xfrm>
              <a:off x="970753" y="1952076"/>
              <a:ext cx="72412"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62" name="Oval 61"/>
            <p:cNvSpPr/>
            <p:nvPr/>
          </p:nvSpPr>
          <p:spPr>
            <a:xfrm>
              <a:off x="1475870" y="2290200"/>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63" name="Oval 62"/>
            <p:cNvSpPr/>
            <p:nvPr/>
          </p:nvSpPr>
          <p:spPr>
            <a:xfrm>
              <a:off x="1339878" y="2254815"/>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64" name="Oval 63"/>
            <p:cNvSpPr/>
            <p:nvPr/>
          </p:nvSpPr>
          <p:spPr>
            <a:xfrm>
              <a:off x="2051633" y="3788168"/>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65" name="Oval 64"/>
            <p:cNvSpPr/>
            <p:nvPr/>
          </p:nvSpPr>
          <p:spPr>
            <a:xfrm>
              <a:off x="1836163" y="3829450"/>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66" name="Oval 65"/>
            <p:cNvSpPr/>
            <p:nvPr/>
          </p:nvSpPr>
          <p:spPr>
            <a:xfrm>
              <a:off x="3563452" y="1556943"/>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67" name="Oval 66"/>
            <p:cNvSpPr/>
            <p:nvPr/>
          </p:nvSpPr>
          <p:spPr>
            <a:xfrm>
              <a:off x="3275571" y="2132933"/>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68" name="Oval 67"/>
            <p:cNvSpPr/>
            <p:nvPr/>
          </p:nvSpPr>
          <p:spPr>
            <a:xfrm>
              <a:off x="7164619" y="2097548"/>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69" name="Oval 68"/>
            <p:cNvSpPr/>
            <p:nvPr/>
          </p:nvSpPr>
          <p:spPr>
            <a:xfrm>
              <a:off x="1982754" y="2058232"/>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70" name="Oval 69"/>
            <p:cNvSpPr/>
            <p:nvPr/>
          </p:nvSpPr>
          <p:spPr>
            <a:xfrm>
              <a:off x="1912108" y="1987461"/>
              <a:ext cx="70646"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71" name="Oval 70"/>
            <p:cNvSpPr/>
            <p:nvPr/>
          </p:nvSpPr>
          <p:spPr>
            <a:xfrm>
              <a:off x="1979222" y="2014983"/>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72" name="Oval 71"/>
            <p:cNvSpPr/>
            <p:nvPr/>
          </p:nvSpPr>
          <p:spPr>
            <a:xfrm>
              <a:off x="5940681" y="1843955"/>
              <a:ext cx="70646"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73" name="Oval 72"/>
            <p:cNvSpPr/>
            <p:nvPr/>
          </p:nvSpPr>
          <p:spPr>
            <a:xfrm>
              <a:off x="1982754" y="2138830"/>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74" name="Oval 73"/>
            <p:cNvSpPr/>
            <p:nvPr/>
          </p:nvSpPr>
          <p:spPr>
            <a:xfrm>
              <a:off x="1551815" y="202284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75" name="Oval 74"/>
            <p:cNvSpPr/>
            <p:nvPr/>
          </p:nvSpPr>
          <p:spPr>
            <a:xfrm>
              <a:off x="5652800" y="1627713"/>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76" name="Oval 75"/>
            <p:cNvSpPr/>
            <p:nvPr/>
          </p:nvSpPr>
          <p:spPr>
            <a:xfrm>
              <a:off x="7019796" y="2419946"/>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77" name="Oval 76"/>
            <p:cNvSpPr/>
            <p:nvPr/>
          </p:nvSpPr>
          <p:spPr>
            <a:xfrm>
              <a:off x="2124045" y="3345854"/>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78" name="Oval 77"/>
            <p:cNvSpPr/>
            <p:nvPr/>
          </p:nvSpPr>
          <p:spPr>
            <a:xfrm>
              <a:off x="6731914" y="2708923"/>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79" name="Oval 78"/>
            <p:cNvSpPr/>
            <p:nvPr/>
          </p:nvSpPr>
          <p:spPr>
            <a:xfrm>
              <a:off x="4425330" y="3282947"/>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80" name="Oval 79"/>
            <p:cNvSpPr/>
            <p:nvPr/>
          </p:nvSpPr>
          <p:spPr>
            <a:xfrm>
              <a:off x="6083739" y="2341312"/>
              <a:ext cx="72411"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81" name="Oval 80"/>
            <p:cNvSpPr/>
            <p:nvPr/>
          </p:nvSpPr>
          <p:spPr>
            <a:xfrm>
              <a:off x="6588857" y="2130967"/>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82" name="Oval 81"/>
            <p:cNvSpPr/>
            <p:nvPr/>
          </p:nvSpPr>
          <p:spPr>
            <a:xfrm>
              <a:off x="6696591" y="2482852"/>
              <a:ext cx="72412"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83" name="Oval 82"/>
            <p:cNvSpPr/>
            <p:nvPr/>
          </p:nvSpPr>
          <p:spPr>
            <a:xfrm>
              <a:off x="6659502" y="2394389"/>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84" name="Oval 83"/>
            <p:cNvSpPr/>
            <p:nvPr/>
          </p:nvSpPr>
          <p:spPr>
            <a:xfrm>
              <a:off x="3729469" y="2321654"/>
              <a:ext cx="70646"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85" name="Oval 84"/>
            <p:cNvSpPr/>
            <p:nvPr/>
          </p:nvSpPr>
          <p:spPr>
            <a:xfrm>
              <a:off x="8316145" y="3919878"/>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86" name="Oval 85"/>
            <p:cNvSpPr/>
            <p:nvPr/>
          </p:nvSpPr>
          <p:spPr>
            <a:xfrm>
              <a:off x="4084465" y="244746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87" name="Oval 86"/>
            <p:cNvSpPr/>
            <p:nvPr/>
          </p:nvSpPr>
          <p:spPr>
            <a:xfrm>
              <a:off x="3948471" y="2087719"/>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88" name="Oval 87"/>
            <p:cNvSpPr/>
            <p:nvPr/>
          </p:nvSpPr>
          <p:spPr>
            <a:xfrm>
              <a:off x="3842503" y="1594294"/>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89" name="Oval 88"/>
            <p:cNvSpPr/>
            <p:nvPr/>
          </p:nvSpPr>
          <p:spPr>
            <a:xfrm>
              <a:off x="6625945" y="1963871"/>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90" name="Oval 89"/>
            <p:cNvSpPr/>
            <p:nvPr/>
          </p:nvSpPr>
          <p:spPr>
            <a:xfrm>
              <a:off x="1703703" y="196387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91" name="Oval 90"/>
            <p:cNvSpPr/>
            <p:nvPr/>
          </p:nvSpPr>
          <p:spPr>
            <a:xfrm>
              <a:off x="8173087" y="2744308"/>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92" name="Oval 91"/>
            <p:cNvSpPr/>
            <p:nvPr/>
          </p:nvSpPr>
          <p:spPr>
            <a:xfrm>
              <a:off x="4580751" y="1698483"/>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93" name="Oval 92"/>
            <p:cNvSpPr/>
            <p:nvPr/>
          </p:nvSpPr>
          <p:spPr>
            <a:xfrm>
              <a:off x="1260400" y="214669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94" name="Oval 93"/>
            <p:cNvSpPr/>
            <p:nvPr/>
          </p:nvSpPr>
          <p:spPr>
            <a:xfrm>
              <a:off x="1346942" y="2166352"/>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95" name="Oval 94"/>
            <p:cNvSpPr/>
            <p:nvPr/>
          </p:nvSpPr>
          <p:spPr>
            <a:xfrm>
              <a:off x="2267102" y="3644661"/>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96" name="Oval 95"/>
            <p:cNvSpPr/>
            <p:nvPr/>
          </p:nvSpPr>
          <p:spPr>
            <a:xfrm>
              <a:off x="6371620" y="108907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97" name="Oval 96"/>
            <p:cNvSpPr/>
            <p:nvPr/>
          </p:nvSpPr>
          <p:spPr>
            <a:xfrm>
              <a:off x="3588178" y="2341312"/>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98" name="Oval 97"/>
            <p:cNvSpPr/>
            <p:nvPr/>
          </p:nvSpPr>
          <p:spPr>
            <a:xfrm>
              <a:off x="6094336"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99" name="Oval 98"/>
            <p:cNvSpPr/>
            <p:nvPr/>
          </p:nvSpPr>
          <p:spPr>
            <a:xfrm>
              <a:off x="5239523" y="1800706"/>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00" name="Oval 99"/>
            <p:cNvSpPr/>
            <p:nvPr/>
          </p:nvSpPr>
          <p:spPr>
            <a:xfrm>
              <a:off x="4967537" y="152942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01" name="Oval 100"/>
            <p:cNvSpPr/>
            <p:nvPr/>
          </p:nvSpPr>
          <p:spPr>
            <a:xfrm>
              <a:off x="8243733" y="286225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02" name="Oval 101"/>
            <p:cNvSpPr/>
            <p:nvPr/>
          </p:nvSpPr>
          <p:spPr>
            <a:xfrm>
              <a:off x="8388556" y="2925165"/>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03" name="Oval 102"/>
            <p:cNvSpPr/>
            <p:nvPr/>
          </p:nvSpPr>
          <p:spPr>
            <a:xfrm>
              <a:off x="4693784" y="255558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04" name="Oval 103"/>
            <p:cNvSpPr/>
            <p:nvPr/>
          </p:nvSpPr>
          <p:spPr>
            <a:xfrm>
              <a:off x="3397434" y="2231225"/>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05" name="Oval 104"/>
            <p:cNvSpPr/>
            <p:nvPr/>
          </p:nvSpPr>
          <p:spPr>
            <a:xfrm>
              <a:off x="8280822" y="274430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06" name="Oval 105"/>
            <p:cNvSpPr/>
            <p:nvPr/>
          </p:nvSpPr>
          <p:spPr>
            <a:xfrm>
              <a:off x="4199264" y="3273119"/>
              <a:ext cx="70646"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07" name="Oval 106"/>
            <p:cNvSpPr/>
            <p:nvPr/>
          </p:nvSpPr>
          <p:spPr>
            <a:xfrm>
              <a:off x="7878141" y="279148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08" name="Oval 107"/>
            <p:cNvSpPr/>
            <p:nvPr/>
          </p:nvSpPr>
          <p:spPr>
            <a:xfrm>
              <a:off x="6809624" y="210148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09" name="Oval 108"/>
            <p:cNvSpPr/>
            <p:nvPr/>
          </p:nvSpPr>
          <p:spPr>
            <a:xfrm>
              <a:off x="4838608" y="2590973"/>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10" name="Oval 109"/>
            <p:cNvSpPr/>
            <p:nvPr/>
          </p:nvSpPr>
          <p:spPr>
            <a:xfrm>
              <a:off x="7812794" y="217225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11" name="Oval 110"/>
            <p:cNvSpPr/>
            <p:nvPr/>
          </p:nvSpPr>
          <p:spPr>
            <a:xfrm>
              <a:off x="4211627"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12" name="Oval 111"/>
            <p:cNvSpPr/>
            <p:nvPr/>
          </p:nvSpPr>
          <p:spPr>
            <a:xfrm>
              <a:off x="4766196" y="1492071"/>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13" name="Oval 112"/>
            <p:cNvSpPr/>
            <p:nvPr/>
          </p:nvSpPr>
          <p:spPr>
            <a:xfrm>
              <a:off x="5940681" y="2465159"/>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14" name="Oval 113"/>
            <p:cNvSpPr/>
            <p:nvPr/>
          </p:nvSpPr>
          <p:spPr>
            <a:xfrm>
              <a:off x="7380089" y="2852430"/>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15" name="Oval 114"/>
            <p:cNvSpPr/>
            <p:nvPr/>
          </p:nvSpPr>
          <p:spPr>
            <a:xfrm>
              <a:off x="4766196" y="1440959"/>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16" name="Oval 115"/>
            <p:cNvSpPr/>
            <p:nvPr/>
          </p:nvSpPr>
          <p:spPr>
            <a:xfrm>
              <a:off x="9107377" y="3033287"/>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17" name="Oval 116"/>
            <p:cNvSpPr/>
            <p:nvPr/>
          </p:nvSpPr>
          <p:spPr>
            <a:xfrm>
              <a:off x="3805414" y="2317722"/>
              <a:ext cx="72411"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18" name="Oval 117"/>
            <p:cNvSpPr/>
            <p:nvPr/>
          </p:nvSpPr>
          <p:spPr>
            <a:xfrm>
              <a:off x="3959068" y="2296097"/>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19" name="Oval 118"/>
            <p:cNvSpPr/>
            <p:nvPr/>
          </p:nvSpPr>
          <p:spPr>
            <a:xfrm>
              <a:off x="1548282" y="2781659"/>
              <a:ext cx="70646"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20" name="Oval 119"/>
            <p:cNvSpPr/>
            <p:nvPr/>
          </p:nvSpPr>
          <p:spPr>
            <a:xfrm>
              <a:off x="5274846" y="1521558"/>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21" name="Oval 120"/>
            <p:cNvSpPr/>
            <p:nvPr/>
          </p:nvSpPr>
          <p:spPr>
            <a:xfrm>
              <a:off x="1276296" y="2073958"/>
              <a:ext cx="72411"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22" name="Oval 121"/>
            <p:cNvSpPr/>
            <p:nvPr/>
          </p:nvSpPr>
          <p:spPr>
            <a:xfrm>
              <a:off x="4464185" y="884626"/>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24" name="Oval 123"/>
            <p:cNvSpPr/>
            <p:nvPr/>
          </p:nvSpPr>
          <p:spPr>
            <a:xfrm>
              <a:off x="2411926" y="2997902"/>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25" name="Oval 124"/>
            <p:cNvSpPr/>
            <p:nvPr/>
          </p:nvSpPr>
          <p:spPr>
            <a:xfrm>
              <a:off x="4591347" y="3237734"/>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26" name="Oval 125"/>
            <p:cNvSpPr/>
            <p:nvPr/>
          </p:nvSpPr>
          <p:spPr>
            <a:xfrm>
              <a:off x="3717107" y="2184045"/>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27" name="Oval 126"/>
            <p:cNvSpPr/>
            <p:nvPr/>
          </p:nvSpPr>
          <p:spPr>
            <a:xfrm>
              <a:off x="4015585" y="1446856"/>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28" name="Oval 127"/>
            <p:cNvSpPr/>
            <p:nvPr/>
          </p:nvSpPr>
          <p:spPr>
            <a:xfrm>
              <a:off x="3907850" y="2561486"/>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29" name="Oval 128"/>
            <p:cNvSpPr/>
            <p:nvPr/>
          </p:nvSpPr>
          <p:spPr>
            <a:xfrm>
              <a:off x="7199942" y="141343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30" name="Oval 129"/>
            <p:cNvSpPr/>
            <p:nvPr/>
          </p:nvSpPr>
          <p:spPr>
            <a:xfrm>
              <a:off x="8748850" y="3172860"/>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31" name="Oval 130"/>
            <p:cNvSpPr/>
            <p:nvPr/>
          </p:nvSpPr>
          <p:spPr>
            <a:xfrm>
              <a:off x="4218692" y="1444891"/>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32" name="Oval 131"/>
            <p:cNvSpPr/>
            <p:nvPr/>
          </p:nvSpPr>
          <p:spPr>
            <a:xfrm>
              <a:off x="4651396" y="1458651"/>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33" name="Oval 132"/>
            <p:cNvSpPr/>
            <p:nvPr/>
          </p:nvSpPr>
          <p:spPr>
            <a:xfrm>
              <a:off x="3943173" y="1167707"/>
              <a:ext cx="72411"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34" name="Oval 133"/>
            <p:cNvSpPr/>
            <p:nvPr/>
          </p:nvSpPr>
          <p:spPr>
            <a:xfrm>
              <a:off x="3805414" y="1193263"/>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grpSp>
      <p:sp>
        <p:nvSpPr>
          <p:cNvPr id="53256" name="TextBox 134"/>
          <p:cNvSpPr txBox="1">
            <a:spLocks noChangeArrowheads="1"/>
          </p:cNvSpPr>
          <p:nvPr/>
        </p:nvSpPr>
        <p:spPr bwMode="auto">
          <a:xfrm>
            <a:off x="179388" y="5067300"/>
            <a:ext cx="2759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rtl="0"/>
            <a:r>
              <a:rPr lang="ro" sz="1800" b="1" i="0" u="none" strike="noStrike">
                <a:highlight>
                  <a:srgbClr val="000000">
                    <a:alpha val="0"/>
                  </a:srgbClr>
                </a:highlight>
                <a:latin typeface="Calibri"/>
                <a:cs typeface="Verdana" charset="0"/>
              </a:rPr>
              <a:t>Convenția de la Budapesta</a:t>
            </a:r>
          </a:p>
          <a:p>
            <a:pPr rtl="0"/>
            <a:r>
              <a:rPr lang="ro" sz="1800" b="1" i="0" u="none" strike="noStrike">
                <a:highlight>
                  <a:srgbClr val="000000">
                    <a:alpha val="0"/>
                  </a:srgbClr>
                </a:highlight>
                <a:latin typeface="Calibri"/>
                <a:cs typeface="Verdana" charset="0"/>
              </a:rPr>
              <a:t>Ratificată/aderată: </a:t>
            </a:r>
            <a:r>
              <a:rPr lang="ro" sz="1800" b="1" i="0" u="none" strike="noStrike">
                <a:solidFill>
                  <a:srgbClr val="FF0000"/>
                </a:solidFill>
                <a:highlight>
                  <a:srgbClr val="000000">
                    <a:alpha val="0"/>
                  </a:srgbClr>
                </a:highlight>
                <a:latin typeface="Calibri"/>
                <a:cs typeface="Verdana" charset="0"/>
              </a:rPr>
              <a:t> 65 </a:t>
            </a:r>
          </a:p>
        </p:txBody>
      </p:sp>
      <p:sp>
        <p:nvSpPr>
          <p:cNvPr id="53257" name="TextBox 135"/>
          <p:cNvSpPr txBox="1">
            <a:spLocks noChangeArrowheads="1"/>
          </p:cNvSpPr>
          <p:nvPr/>
        </p:nvSpPr>
        <p:spPr bwMode="auto">
          <a:xfrm>
            <a:off x="179388" y="5785321"/>
            <a:ext cx="2759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rtl="0"/>
            <a:r>
              <a:rPr lang="ro" sz="1800" b="1" i="0" u="none" strike="noStrike">
                <a:highlight>
                  <a:srgbClr val="000000">
                    <a:alpha val="0"/>
                  </a:srgbClr>
                </a:highlight>
                <a:latin typeface="Calibri"/>
                <a:cs typeface="Verdana" charset="0"/>
              </a:rPr>
              <a:t>Semnată: 3</a:t>
            </a:r>
          </a:p>
        </p:txBody>
      </p:sp>
      <p:sp>
        <p:nvSpPr>
          <p:cNvPr id="53258" name="TextBox 136"/>
          <p:cNvSpPr txBox="1">
            <a:spLocks noChangeArrowheads="1"/>
          </p:cNvSpPr>
          <p:nvPr/>
        </p:nvSpPr>
        <p:spPr bwMode="auto">
          <a:xfrm>
            <a:off x="179388" y="6217567"/>
            <a:ext cx="2759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rtl="0"/>
            <a:r>
              <a:rPr lang="ro" sz="1800" b="1" i="0" u="none" strike="noStrike">
                <a:highlight>
                  <a:srgbClr val="000000">
                    <a:alpha val="0"/>
                  </a:srgbClr>
                </a:highlight>
                <a:latin typeface="Calibri"/>
                <a:cs typeface="Verdana" charset="0"/>
              </a:rPr>
              <a:t>Invitați să adere: 8</a:t>
            </a:r>
          </a:p>
        </p:txBody>
      </p:sp>
      <p:sp>
        <p:nvSpPr>
          <p:cNvPr id="53259" name="TextBox 137"/>
          <p:cNvSpPr txBox="1">
            <a:spLocks noChangeArrowheads="1"/>
          </p:cNvSpPr>
          <p:nvPr/>
        </p:nvSpPr>
        <p:spPr bwMode="auto">
          <a:xfrm>
            <a:off x="3795713" y="5210175"/>
            <a:ext cx="498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rtl="0"/>
            <a:r>
              <a:rPr lang="ro" sz="1400" b="1" i="0" u="none" strike="noStrike">
                <a:highlight>
                  <a:srgbClr val="000000">
                    <a:alpha val="0"/>
                  </a:srgbClr>
                </a:highlight>
                <a:latin typeface="Verdana" charset="0"/>
                <a:cs typeface="Verdana" charset="0"/>
              </a:rPr>
              <a:t>Alte state cu legi și proiecte de legi în mare măsură conforme cu Convenția de la Budapesta = 20</a:t>
            </a:r>
          </a:p>
        </p:txBody>
      </p:sp>
      <p:sp>
        <p:nvSpPr>
          <p:cNvPr id="139" name="Oval 138"/>
          <p:cNvSpPr/>
          <p:nvPr/>
        </p:nvSpPr>
        <p:spPr>
          <a:xfrm>
            <a:off x="2843213" y="5733256"/>
            <a:ext cx="360362" cy="360362"/>
          </a:xfrm>
          <a:prstGeom prst="ellipse">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40" name="Oval 139"/>
          <p:cNvSpPr/>
          <p:nvPr/>
        </p:nvSpPr>
        <p:spPr>
          <a:xfrm>
            <a:off x="2843213" y="5280248"/>
            <a:ext cx="360362" cy="381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41" name="Oval 140"/>
          <p:cNvSpPr/>
          <p:nvPr/>
        </p:nvSpPr>
        <p:spPr>
          <a:xfrm>
            <a:off x="2843213" y="6164982"/>
            <a:ext cx="366712" cy="360362"/>
          </a:xfrm>
          <a:prstGeom prst="ellipse">
            <a:avLst/>
          </a:prstGeom>
          <a:solidFill>
            <a:srgbClr val="00B0F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42" name="Oval 141"/>
          <p:cNvSpPr/>
          <p:nvPr/>
        </p:nvSpPr>
        <p:spPr>
          <a:xfrm>
            <a:off x="8388350" y="5318125"/>
            <a:ext cx="354013" cy="384175"/>
          </a:xfrm>
          <a:prstGeom prst="ellipse">
            <a:avLst/>
          </a:prstGeom>
          <a:solidFill>
            <a:srgbClr val="00B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53264" name="TextBox 142"/>
          <p:cNvSpPr txBox="1">
            <a:spLocks noChangeArrowheads="1"/>
          </p:cNvSpPr>
          <p:nvPr/>
        </p:nvSpPr>
        <p:spPr bwMode="auto">
          <a:xfrm>
            <a:off x="3786188" y="5781100"/>
            <a:ext cx="4981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rtl="0"/>
            <a:r>
              <a:rPr lang="ro" sz="1600" b="1" i="0" u="none" strike="noStrike">
                <a:highlight>
                  <a:srgbClr val="000000">
                    <a:alpha val="0"/>
                  </a:srgbClr>
                </a:highlight>
                <a:latin typeface="Calibri"/>
                <a:cs typeface="Verdana" charset="0"/>
              </a:rPr>
              <a:t>Alte state care se bazează pe Convenția de la Budapesta pentru legislație = 45+</a:t>
            </a:r>
          </a:p>
        </p:txBody>
      </p:sp>
      <p:sp>
        <p:nvSpPr>
          <p:cNvPr id="145" name="Oval 144"/>
          <p:cNvSpPr/>
          <p:nvPr/>
        </p:nvSpPr>
        <p:spPr>
          <a:xfrm>
            <a:off x="8388350" y="5886450"/>
            <a:ext cx="354013" cy="358775"/>
          </a:xfrm>
          <a:prstGeom prst="ellipse">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46" name="Oval 145"/>
          <p:cNvSpPr/>
          <p:nvPr/>
        </p:nvSpPr>
        <p:spPr>
          <a:xfrm>
            <a:off x="1901825" y="2868613"/>
            <a:ext cx="65088"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47" name="Oval 146"/>
          <p:cNvSpPr/>
          <p:nvPr/>
        </p:nvSpPr>
        <p:spPr>
          <a:xfrm>
            <a:off x="5235575" y="3492500"/>
            <a:ext cx="63500" cy="5715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48" name="Oval 147"/>
          <p:cNvSpPr/>
          <p:nvPr/>
        </p:nvSpPr>
        <p:spPr>
          <a:xfrm>
            <a:off x="4070350" y="1719263"/>
            <a:ext cx="63500" cy="5715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49" name="Oval 148"/>
          <p:cNvSpPr/>
          <p:nvPr/>
        </p:nvSpPr>
        <p:spPr>
          <a:xfrm>
            <a:off x="4675188" y="2044700"/>
            <a:ext cx="63500"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50" name="Oval 149"/>
          <p:cNvSpPr/>
          <p:nvPr/>
        </p:nvSpPr>
        <p:spPr>
          <a:xfrm>
            <a:off x="4866952" y="3092450"/>
            <a:ext cx="65088" cy="5715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51" name="Oval 150"/>
          <p:cNvSpPr/>
          <p:nvPr/>
        </p:nvSpPr>
        <p:spPr>
          <a:xfrm>
            <a:off x="6465888" y="2635250"/>
            <a:ext cx="65087" cy="5715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53" name="Oval 152"/>
          <p:cNvSpPr/>
          <p:nvPr/>
        </p:nvSpPr>
        <p:spPr>
          <a:xfrm>
            <a:off x="5435600" y="2074863"/>
            <a:ext cx="65088"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54" name="Oval 153"/>
          <p:cNvSpPr/>
          <p:nvPr/>
        </p:nvSpPr>
        <p:spPr bwMode="auto">
          <a:xfrm>
            <a:off x="3203848" y="2780928"/>
            <a:ext cx="65087" cy="58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52" name="Oval 151"/>
          <p:cNvSpPr/>
          <p:nvPr/>
        </p:nvSpPr>
        <p:spPr bwMode="auto">
          <a:xfrm>
            <a:off x="1914624" y="3140968"/>
            <a:ext cx="65088" cy="58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155" name="Oval 154"/>
          <p:cNvSpPr/>
          <p:nvPr/>
        </p:nvSpPr>
        <p:spPr bwMode="auto">
          <a:xfrm>
            <a:off x="4290889" y="3586287"/>
            <a:ext cx="65087"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sz="1100">
              <a:latin typeface="Verdana" charset="0"/>
              <a:cs typeface="Verdana" charset="0"/>
            </a:endParaRPr>
          </a:p>
        </p:txBody>
      </p:sp>
      <p:sp>
        <p:nvSpPr>
          <p:cNvPr id="2" name="Rectangle 1">
            <a:extLst>
              <a:ext uri="{FF2B5EF4-FFF2-40B4-BE49-F238E27FC236}">
                <a16:creationId xmlns:a16="http://schemas.microsoft.com/office/drawing/2014/main" id="{18D9AB64-66EA-408A-A06E-E9DE2472EA1D}"/>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pic>
        <p:nvPicPr>
          <p:cNvPr id="156"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9079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endParaRPr lang="en-GB"/>
          </a:p>
        </p:txBody>
      </p:sp>
      <p:sp>
        <p:nvSpPr>
          <p:cNvPr id="18" name="TextBox 19">
            <a:extLst>
              <a:ext uri="{FF2B5EF4-FFF2-40B4-BE49-F238E27FC236}">
                <a16:creationId xmlns:a16="http://schemas.microsoft.com/office/drawing/2014/main" id="{7D742FC9-9703-4874-9AF6-932F686F069B}"/>
              </a:ext>
            </a:extLst>
          </p:cNvPr>
          <p:cNvSpPr txBox="1"/>
          <p:nvPr/>
        </p:nvSpPr>
        <p:spPr>
          <a:xfrm>
            <a:off x="467544" y="1484784"/>
            <a:ext cx="5616624" cy="4529445"/>
          </a:xfrm>
          <a:prstGeom prst="rect">
            <a:avLst/>
          </a:prstGeom>
          <a:solidFill>
            <a:srgbClr val="2B5D8F"/>
          </a:solidFill>
          <a:ln>
            <a:solidFill>
              <a:schemeClr val="accent1"/>
            </a:solidFill>
          </a:ln>
        </p:spPr>
        <p:txBody>
          <a:bodyPr wrap="square" rtlCol="0">
            <a:noAutofit/>
          </a:bodyPr>
          <a:lstStyle/>
          <a:p>
            <a:pPr marL="457200" lvl="0" indent="-457200" rtl="0">
              <a:spcAft>
                <a:spcPts val="800"/>
              </a:spcAft>
              <a:buAutoNum type="alphaUcPeriod"/>
            </a:pPr>
            <a:r>
              <a:rPr lang="ro" sz="2000" b="1" i="0" u="none" strike="noStrike">
                <a:solidFill>
                  <a:srgbClr val="FFFFFF"/>
                </a:solidFill>
                <a:highlight>
                  <a:srgbClr val="000000">
                    <a:alpha val="0"/>
                  </a:srgbClr>
                </a:highlight>
                <a:latin typeface="Calibri"/>
                <a:ea typeface="Verdana"/>
                <a:cs typeface="Verdana" charset="0"/>
              </a:rPr>
              <a:t>Dispoziții pentru o MLA mai eficientă</a:t>
            </a:r>
          </a:p>
          <a:p>
            <a:pPr marL="457200" lvl="0" indent="-457200" rtl="0">
              <a:spcAft>
                <a:spcPts val="800"/>
              </a:spcAft>
              <a:buFont typeface="Arial" panose="020B0604020202020204" pitchFamily="34" charset="0"/>
              <a:buChar char="•"/>
            </a:pPr>
            <a:r>
              <a:rPr lang="ro" sz="2000" b="1" i="0" u="none" strike="noStrike">
                <a:solidFill>
                  <a:srgbClr val="FFFFFF"/>
                </a:solidFill>
                <a:highlight>
                  <a:srgbClr val="000000">
                    <a:alpha val="0"/>
                  </a:srgbClr>
                </a:highlight>
                <a:latin typeface="Calibri"/>
                <a:ea typeface="Verdana"/>
                <a:cs typeface="Verdana" charset="0"/>
              </a:rPr>
              <a:t>MLA de urgență</a:t>
            </a:r>
          </a:p>
          <a:p>
            <a:pPr marL="457200" lvl="0" indent="-457200" rtl="0">
              <a:spcAft>
                <a:spcPts val="800"/>
              </a:spcAft>
              <a:buFont typeface="Arial" panose="020B0604020202020204" pitchFamily="34" charset="0"/>
              <a:buChar char="•"/>
            </a:pPr>
            <a:r>
              <a:rPr lang="ro" sz="2000" b="1" i="0" u="none" strike="noStrike">
                <a:solidFill>
                  <a:srgbClr val="FFFFFF"/>
                </a:solidFill>
                <a:highlight>
                  <a:srgbClr val="000000">
                    <a:alpha val="0"/>
                  </a:srgbClr>
                </a:highlight>
                <a:latin typeface="Calibri"/>
                <a:ea typeface="Verdana"/>
                <a:cs typeface="Verdana" charset="0"/>
              </a:rPr>
              <a:t>Investigații comune</a:t>
            </a:r>
          </a:p>
          <a:p>
            <a:pPr marL="457200" lvl="0" indent="-457200" rtl="0">
              <a:spcAft>
                <a:spcPts val="800"/>
              </a:spcAft>
              <a:buFont typeface="Arial" panose="020B0604020202020204" pitchFamily="34" charset="0"/>
              <a:buChar char="•"/>
            </a:pPr>
            <a:r>
              <a:rPr lang="ro" sz="2000" b="1" i="0" u="none" strike="noStrike">
                <a:solidFill>
                  <a:srgbClr val="FFFFFF"/>
                </a:solidFill>
                <a:highlight>
                  <a:srgbClr val="000000">
                    <a:alpha val="0"/>
                  </a:srgbClr>
                </a:highlight>
                <a:latin typeface="Calibri"/>
                <a:ea typeface="Verdana"/>
                <a:cs typeface="Verdana" charset="0"/>
              </a:rPr>
              <a:t>Conferințe video</a:t>
            </a:r>
          </a:p>
          <a:p>
            <a:pPr marL="457200" lvl="0" indent="-457200" rtl="0">
              <a:spcAft>
                <a:spcPts val="800"/>
              </a:spcAft>
              <a:buFont typeface="Arial" panose="020B0604020202020204" pitchFamily="34" charset="0"/>
              <a:buChar char="•"/>
            </a:pPr>
            <a:r>
              <a:rPr lang="ro" sz="2000" b="1" i="0" u="none" strike="noStrike">
                <a:solidFill>
                  <a:srgbClr val="FFFFFF"/>
                </a:solidFill>
                <a:highlight>
                  <a:srgbClr val="000000">
                    <a:alpha val="0"/>
                  </a:srgbClr>
                </a:highlight>
                <a:latin typeface="Calibri"/>
                <a:ea typeface="Verdana"/>
                <a:cs typeface="Verdana" charset="0"/>
              </a:rPr>
              <a:t>Limba solicitărilor</a:t>
            </a:r>
          </a:p>
          <a:p>
            <a:pPr marL="457200" lvl="0" indent="-457200" rtl="0">
              <a:spcAft>
                <a:spcPts val="800"/>
              </a:spcAft>
              <a:buFont typeface="Arial" panose="020B0604020202020204" pitchFamily="34" charset="0"/>
              <a:buChar char="•"/>
            </a:pPr>
            <a:r>
              <a:rPr lang="ro" sz="2000" b="1" i="0" u="none" strike="noStrike">
                <a:solidFill>
                  <a:srgbClr val="FFFFFF"/>
                </a:solidFill>
                <a:highlight>
                  <a:srgbClr val="000000">
                    <a:alpha val="0"/>
                  </a:srgbClr>
                </a:highlight>
                <a:latin typeface="Calibri"/>
                <a:ea typeface="Verdana"/>
                <a:cs typeface="Verdana" charset="0"/>
              </a:rPr>
              <a:t>Etc.</a:t>
            </a:r>
          </a:p>
          <a:p>
            <a:pPr lvl="0" rtl="0">
              <a:spcBef>
                <a:spcPts val="600"/>
              </a:spcBef>
              <a:spcAft>
                <a:spcPts val="800"/>
              </a:spcAft>
            </a:pPr>
            <a:r>
              <a:rPr lang="ro" sz="2000" b="1" i="0" u="none" strike="noStrike">
                <a:solidFill>
                  <a:srgbClr val="FFFFFF"/>
                </a:solidFill>
                <a:highlight>
                  <a:srgbClr val="000000">
                    <a:alpha val="0"/>
                  </a:srgbClr>
                </a:highlight>
                <a:latin typeface="Calibri"/>
                <a:ea typeface="Verdana"/>
                <a:cs typeface="Verdana" charset="0"/>
              </a:rPr>
              <a:t>B. Dispoziții privind cooperarea directă cu furnizorii din alte jurisdicții</a:t>
            </a:r>
          </a:p>
          <a:p>
            <a:pPr rtl="0">
              <a:spcBef>
                <a:spcPts val="600"/>
              </a:spcBef>
              <a:spcAft>
                <a:spcPts val="800"/>
              </a:spcAft>
            </a:pPr>
            <a:r>
              <a:rPr lang="ro" sz="2000" b="1" i="0" u="none" strike="noStrike">
                <a:solidFill>
                  <a:srgbClr val="FFFFFF"/>
                </a:solidFill>
                <a:highlight>
                  <a:srgbClr val="000000">
                    <a:alpha val="0"/>
                  </a:srgbClr>
                </a:highlight>
                <a:latin typeface="Calibri"/>
                <a:ea typeface="Verdana"/>
                <a:cs typeface="Verdana" charset="0"/>
              </a:rPr>
              <a:t>C. Cadru și garanții pentru practicile existente de extindere a perchezițiilor la nivel transfrontalier</a:t>
            </a:r>
          </a:p>
          <a:p>
            <a:pPr rtl="0">
              <a:spcBef>
                <a:spcPts val="600"/>
              </a:spcBef>
              <a:spcAft>
                <a:spcPts val="800"/>
              </a:spcAft>
            </a:pPr>
            <a:r>
              <a:rPr lang="ro" sz="2000" b="1" i="0" u="none" strike="noStrike">
                <a:solidFill>
                  <a:srgbClr val="FFFFFF"/>
                </a:solidFill>
                <a:highlight>
                  <a:srgbClr val="000000">
                    <a:alpha val="0"/>
                  </a:srgbClr>
                </a:highlight>
                <a:latin typeface="Calibri"/>
                <a:ea typeface="Verdana"/>
                <a:cs typeface="Verdana" charset="0"/>
              </a:rPr>
              <a:t>D. Garanții/protecția datelor</a:t>
            </a:r>
          </a:p>
        </p:txBody>
      </p:sp>
      <p:sp>
        <p:nvSpPr>
          <p:cNvPr id="19" name="ZoneTexte 11">
            <a:extLst>
              <a:ext uri="{FF2B5EF4-FFF2-40B4-BE49-F238E27FC236}">
                <a16:creationId xmlns:a16="http://schemas.microsoft.com/office/drawing/2014/main" id="{4981128A-14A1-4C8D-B222-9CF59A34FADB}"/>
              </a:ext>
            </a:extLst>
          </p:cNvPr>
          <p:cNvSpPr txBox="1"/>
          <p:nvPr/>
        </p:nvSpPr>
        <p:spPr>
          <a:xfrm>
            <a:off x="6372200" y="2242607"/>
            <a:ext cx="2601983" cy="1938992"/>
          </a:xfrm>
          <a:prstGeom prst="rect">
            <a:avLst/>
          </a:prstGeom>
          <a:noFill/>
          <a:ln>
            <a:solidFill>
              <a:schemeClr val="accent1">
                <a:lumMod val="75000"/>
              </a:schemeClr>
            </a:solidFill>
          </a:ln>
        </p:spPr>
        <p:txBody>
          <a:bodyPr wrap="square" rtlCol="0">
            <a:noAutofit/>
          </a:bodyPr>
          <a:lstStyle/>
          <a:p>
            <a:pPr rtl="0"/>
            <a:r>
              <a:rPr lang="ro" sz="2000" b="1" i="0" u="none" strike="noStrike" dirty="0">
                <a:solidFill>
                  <a:srgbClr val="2B5D8F"/>
                </a:solidFill>
                <a:highlight>
                  <a:srgbClr val="000000">
                    <a:alpha val="0"/>
                  </a:srgbClr>
                </a:highlight>
                <a:latin typeface="Calibri"/>
                <a:ea typeface="Verdana"/>
                <a:cs typeface="Verdana" charset="0"/>
              </a:rPr>
              <a:t>Termenii de referință aprobați în iunie 2017.</a:t>
            </a:r>
          </a:p>
          <a:p>
            <a:endParaRPr lang="en-GB" sz="2000" b="1" dirty="0">
              <a:solidFill>
                <a:srgbClr val="2B5D8F"/>
              </a:solidFill>
              <a:ea typeface="Verdana" panose="020B0604030504040204" pitchFamily="34" charset="0"/>
              <a:cs typeface="Verdana" panose="020B0604030504040204" pitchFamily="34" charset="0"/>
            </a:endParaRPr>
          </a:p>
          <a:p>
            <a:pPr rtl="0"/>
            <a:r>
              <a:rPr lang="ro" sz="2000" b="1" i="0" u="none" strike="noStrike" dirty="0">
                <a:solidFill>
                  <a:srgbClr val="2B5D8F"/>
                </a:solidFill>
                <a:highlight>
                  <a:srgbClr val="000000">
                    <a:alpha val="0"/>
                  </a:srgbClr>
                </a:highlight>
                <a:latin typeface="Calibri"/>
                <a:ea typeface="Verdana"/>
                <a:cs typeface="Verdana" charset="0"/>
              </a:rPr>
              <a:t>Negocieri: septembrie 2017 — decembrie 2020</a:t>
            </a:r>
          </a:p>
        </p:txBody>
      </p:sp>
      <p:sp>
        <p:nvSpPr>
          <p:cNvPr id="9" name="Rectangle 8"/>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GB"/>
          </a:p>
        </p:txBody>
      </p:sp>
      <p:sp>
        <p:nvSpPr>
          <p:cNvPr id="13" name="Rectangle 12"/>
          <p:cNvSpPr/>
          <p:nvPr/>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2" name="ZoneTexte 11">
            <a:extLst>
              <a:ext uri="{FF2B5EF4-FFF2-40B4-BE49-F238E27FC236}">
                <a16:creationId xmlns:a16="http://schemas.microsoft.com/office/drawing/2014/main" id="{748608A9-869B-4480-B5BB-CB157CC0721B}"/>
              </a:ext>
            </a:extLst>
          </p:cNvPr>
          <p:cNvSpPr txBox="1"/>
          <p:nvPr/>
        </p:nvSpPr>
        <p:spPr>
          <a:xfrm>
            <a:off x="1064938" y="-24482"/>
            <a:ext cx="80486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en-US"/>
            </a:defPPr>
            <a:lvl1pPr algn="r">
              <a:defRPr sz="3200">
                <a:solidFill>
                  <a:schemeClr val="bg1"/>
                </a:solidFill>
                <a:latin typeface="Verdana" charset="0"/>
                <a:ea typeface="MS PGothic" charset="0"/>
                <a:cs typeface="Verdana" charset="0"/>
              </a:defRPr>
            </a:lvl1pPr>
            <a:lvl2pPr marL="742950" indent="-285750">
              <a:defRPr sz="2400">
                <a:latin typeface="Calibri" panose="020F0502020204030204"/>
                <a:ea typeface="MS PGothic" charset="0"/>
                <a:cs typeface="MS PGothic" charset="0"/>
              </a:defRPr>
            </a:lvl2pPr>
            <a:lvl3pPr marL="1143000" indent="-228600">
              <a:defRPr sz="2400">
                <a:latin typeface="Calibri" panose="020F0502020204030204"/>
                <a:ea typeface="MS PGothic" charset="0"/>
                <a:cs typeface="MS PGothic" charset="0"/>
              </a:defRPr>
            </a:lvl3pPr>
            <a:lvl4pPr marL="1600200" indent="-228600">
              <a:defRPr sz="2400">
                <a:latin typeface="Calibri" panose="020F0502020204030204"/>
                <a:ea typeface="MS PGothic" charset="0"/>
                <a:cs typeface="MS PGothic" charset="0"/>
              </a:defRPr>
            </a:lvl4pPr>
            <a:lvl5pPr marL="2057400" indent="-228600">
              <a:defRPr sz="2400">
                <a:latin typeface="Calibri" panose="020F0502020204030204"/>
                <a:ea typeface="MS PGothic" charset="0"/>
                <a:cs typeface="MS PGothic" charset="0"/>
              </a:defRPr>
            </a:lvl5pPr>
            <a:lvl6pPr marL="2514600" indent="-228600" eaLnBrk="0" fontAlgn="base" hangingPunct="0">
              <a:spcBef>
                <a:spcPct val="0"/>
              </a:spcBef>
              <a:spcAft>
                <a:spcPct val="0"/>
              </a:spcAft>
              <a:defRPr sz="2400">
                <a:latin typeface="Calibri" panose="020F0502020204030204"/>
                <a:ea typeface="MS PGothic" charset="0"/>
                <a:cs typeface="MS PGothic" charset="0"/>
              </a:defRPr>
            </a:lvl6pPr>
            <a:lvl7pPr marL="2971800" indent="-228600" eaLnBrk="0" fontAlgn="base" hangingPunct="0">
              <a:spcBef>
                <a:spcPct val="0"/>
              </a:spcBef>
              <a:spcAft>
                <a:spcPct val="0"/>
              </a:spcAft>
              <a:defRPr sz="2400">
                <a:latin typeface="Calibri" panose="020F0502020204030204"/>
                <a:ea typeface="MS PGothic" charset="0"/>
                <a:cs typeface="MS PGothic" charset="0"/>
              </a:defRPr>
            </a:lvl7pPr>
            <a:lvl8pPr marL="3429000" indent="-228600" eaLnBrk="0" fontAlgn="base" hangingPunct="0">
              <a:spcBef>
                <a:spcPct val="0"/>
              </a:spcBef>
              <a:spcAft>
                <a:spcPct val="0"/>
              </a:spcAft>
              <a:defRPr sz="2400">
                <a:latin typeface="Calibri" panose="020F0502020204030204"/>
                <a:ea typeface="MS PGothic" charset="0"/>
                <a:cs typeface="MS PGothic" charset="0"/>
              </a:defRPr>
            </a:lvl8pPr>
            <a:lvl9pPr marL="3886200" indent="-228600" eaLnBrk="0" fontAlgn="base" hangingPunct="0">
              <a:spcBef>
                <a:spcPct val="0"/>
              </a:spcBef>
              <a:spcAft>
                <a:spcPct val="0"/>
              </a:spcAft>
              <a:defRPr sz="2400">
                <a:latin typeface="Calibri" panose="020F0502020204030204"/>
                <a:ea typeface="MS PGothic" charset="0"/>
                <a:cs typeface="MS PGothic" charset="0"/>
              </a:defRPr>
            </a:lvl9pPr>
          </a:lstStyle>
          <a:p>
            <a:pPr rtl="0"/>
            <a:r>
              <a:rPr lang="ro" sz="3200" b="0" i="0" u="none" strike="noStrike">
                <a:highlight>
                  <a:srgbClr val="000000">
                    <a:alpha val="0"/>
                  </a:srgbClr>
                </a:highlight>
                <a:latin typeface="Verdana" charset="0"/>
              </a:rPr>
              <a:t>Protocolul adițional la Convenția de la Budapesta privind criminalitatea informatică</a:t>
            </a:r>
          </a:p>
        </p:txBody>
      </p:sp>
      <p:sp>
        <p:nvSpPr>
          <p:cNvPr id="2" name="Rectangle 1">
            <a:extLst>
              <a:ext uri="{FF2B5EF4-FFF2-40B4-BE49-F238E27FC236}">
                <a16:creationId xmlns:a16="http://schemas.microsoft.com/office/drawing/2014/main" id="{C1CC6179-98DB-422D-B262-99F5DF8E03E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pic>
        <p:nvPicPr>
          <p:cNvPr id="15"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37998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GB"/>
          </a:p>
        </p:txBody>
      </p:sp>
      <p:sp>
        <p:nvSpPr>
          <p:cNvPr id="7" name="Rectangle 6"/>
          <p:cNvSpPr/>
          <p:nvPr/>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67590" name="TextBox 7"/>
          <p:cNvSpPr txBox="1">
            <a:spLocks noChangeArrowheads="1"/>
          </p:cNvSpPr>
          <p:nvPr/>
        </p:nvSpPr>
        <p:spPr bwMode="auto">
          <a:xfrm>
            <a:off x="1403350" y="188640"/>
            <a:ext cx="7740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rtl="0"/>
            <a:r>
              <a:rPr lang="ro" sz="3000" b="0" i="0" u="none" strike="noStrike" dirty="0">
                <a:solidFill>
                  <a:srgbClr val="FFFFFF"/>
                </a:solidFill>
                <a:highlight>
                  <a:srgbClr val="000000">
                    <a:alpha val="0"/>
                  </a:srgbClr>
                </a:highlight>
                <a:latin typeface="Verdana" charset="0"/>
                <a:cs typeface="Verdana" charset="0"/>
              </a:rPr>
              <a:t>Aderarea la Convenţia de la Budapesta</a:t>
            </a:r>
            <a:endParaRPr lang="en-GB" sz="3000" dirty="0">
              <a:solidFill>
                <a:schemeClr val="bg1"/>
              </a:solidFill>
              <a:latin typeface="Verdana" charset="0"/>
              <a:cs typeface="Verdana" charset="0"/>
            </a:endParaRPr>
          </a:p>
        </p:txBody>
      </p:sp>
      <p:sp>
        <p:nvSpPr>
          <p:cNvPr id="9" name="TextBox 8"/>
          <p:cNvSpPr txBox="1"/>
          <p:nvPr/>
        </p:nvSpPr>
        <p:spPr>
          <a:xfrm>
            <a:off x="323529" y="2183373"/>
            <a:ext cx="4248471" cy="3416320"/>
          </a:xfrm>
          <a:prstGeom prst="rect">
            <a:avLst/>
          </a:prstGeom>
          <a:noFill/>
          <a:ln>
            <a:solidFill>
              <a:schemeClr val="accent1"/>
            </a:solidFill>
          </a:ln>
        </p:spPr>
        <p:txBody>
          <a:bodyPr wrap="square" rtlCol="0">
            <a:noAutofit/>
          </a:bodyPr>
          <a:lstStyle/>
          <a:p>
            <a:pPr rtl="0"/>
            <a:r>
              <a:rPr lang="ro" sz="2300" b="1" i="0" u="none" strike="noStrike" dirty="0">
                <a:solidFill>
                  <a:srgbClr val="404040"/>
                </a:solidFill>
                <a:highlight>
                  <a:srgbClr val="000000">
                    <a:alpha val="0"/>
                  </a:srgbClr>
                </a:highlight>
                <a:latin typeface="Calibri"/>
                <a:ea typeface="Verdana"/>
                <a:cs typeface="Verdana" charset="0"/>
              </a:rPr>
              <a:t>Faza 1: </a:t>
            </a:r>
          </a:p>
          <a:p>
            <a:pPr marL="342900" indent="-342900" rtl="0">
              <a:buFont typeface="Wingdings" panose="05000000000000000000" pitchFamily="2" charset="2"/>
              <a:buChar char="§"/>
            </a:pPr>
            <a:r>
              <a:rPr lang="ro" sz="2300" b="1" i="0" u="none" strike="noStrike" dirty="0">
                <a:solidFill>
                  <a:srgbClr val="404040"/>
                </a:solidFill>
                <a:highlight>
                  <a:srgbClr val="000000">
                    <a:alpha val="0"/>
                  </a:srgbClr>
                </a:highlight>
                <a:latin typeface="Calibri"/>
                <a:ea typeface="Verdana"/>
                <a:cs typeface="Verdana" charset="0"/>
              </a:rPr>
              <a:t>O țară cu legislație în vigoare sau în stadiu avansat</a:t>
            </a:r>
            <a:endParaRPr lang="en-GB" sz="2300" b="1" dirty="0">
              <a:solidFill>
                <a:schemeClr val="tx1">
                  <a:lumMod val="75000"/>
                  <a:lumOff val="25000"/>
                </a:schemeClr>
              </a:solidFill>
              <a:ea typeface="Verdana" panose="020B0604030504040204" pitchFamily="34" charset="0"/>
              <a:cs typeface="Verdana" panose="020B0604030504040204" pitchFamily="34" charset="0"/>
            </a:endParaRPr>
          </a:p>
          <a:p>
            <a:pPr marL="342900" indent="-342900" rtl="0">
              <a:buFont typeface="Wingdings" panose="05000000000000000000" pitchFamily="2" charset="2"/>
              <a:buChar char="§"/>
            </a:pPr>
            <a:r>
              <a:rPr lang="ro" sz="2300" b="1" i="0" u="none" strike="noStrike" dirty="0">
                <a:solidFill>
                  <a:srgbClr val="404040"/>
                </a:solidFill>
                <a:highlight>
                  <a:srgbClr val="000000">
                    <a:alpha val="0"/>
                  </a:srgbClr>
                </a:highlight>
                <a:latin typeface="Calibri"/>
                <a:ea typeface="Verdana"/>
                <a:cs typeface="Verdana" charset="0"/>
              </a:rPr>
              <a:t>Scrisoare din partea Guvernului către CoE care exprimă interesul pentru aderare</a:t>
            </a:r>
          </a:p>
          <a:p>
            <a:pPr marL="342900" indent="-342900" rtl="0">
              <a:buFont typeface="Wingdings" panose="05000000000000000000" pitchFamily="2" charset="2"/>
              <a:buChar char="§"/>
            </a:pPr>
            <a:r>
              <a:rPr lang="ro" sz="2300" b="1" i="0" u="none" strike="noStrike" dirty="0">
                <a:solidFill>
                  <a:srgbClr val="404040"/>
                </a:solidFill>
                <a:highlight>
                  <a:srgbClr val="000000">
                    <a:alpha val="0"/>
                  </a:srgbClr>
                </a:highlight>
                <a:latin typeface="Calibri"/>
                <a:ea typeface="Verdana"/>
                <a:cs typeface="Verdana" charset="0"/>
              </a:rPr>
              <a:t>Consultări (CoE/Părți) în vederea deciziei de invitație</a:t>
            </a:r>
          </a:p>
          <a:p>
            <a:pPr marL="342900" indent="-342900" rtl="0">
              <a:buFont typeface="Wingdings" panose="05000000000000000000" pitchFamily="2" charset="2"/>
              <a:buChar char="§"/>
            </a:pPr>
            <a:r>
              <a:rPr lang="ro" sz="2300" b="1" i="0" u="none" strike="noStrike" dirty="0">
                <a:solidFill>
                  <a:srgbClr val="404040"/>
                </a:solidFill>
                <a:highlight>
                  <a:srgbClr val="000000">
                    <a:alpha val="0"/>
                  </a:srgbClr>
                </a:highlight>
                <a:latin typeface="Calibri"/>
                <a:ea typeface="Verdana"/>
                <a:cs typeface="Verdana" charset="0"/>
              </a:rPr>
              <a:t>Invitație de a adera</a:t>
            </a:r>
            <a:endParaRPr lang="en-GB" sz="2300" dirty="0">
              <a:solidFill>
                <a:schemeClr val="tx1">
                  <a:lumMod val="75000"/>
                  <a:lumOff val="25000"/>
                </a:schemeClr>
              </a:solidFill>
              <a:ea typeface="Verdana" panose="020B0604030504040204" pitchFamily="34" charset="0"/>
              <a:cs typeface="Verdana" panose="020B0604030504040204" pitchFamily="34" charset="0"/>
            </a:endParaRPr>
          </a:p>
        </p:txBody>
      </p:sp>
      <p:sp>
        <p:nvSpPr>
          <p:cNvPr id="11" name="Rectangle 10"/>
          <p:cNvSpPr/>
          <p:nvPr/>
        </p:nvSpPr>
        <p:spPr>
          <a:xfrm>
            <a:off x="4788024" y="2183373"/>
            <a:ext cx="3923431" cy="2308324"/>
          </a:xfrm>
          <a:prstGeom prst="rect">
            <a:avLst/>
          </a:prstGeom>
          <a:ln>
            <a:solidFill>
              <a:schemeClr val="accent1"/>
            </a:solidFill>
          </a:ln>
        </p:spPr>
        <p:txBody>
          <a:bodyPr wrap="square">
            <a:noAutofit/>
          </a:bodyPr>
          <a:lstStyle/>
          <a:p>
            <a:pPr rtl="0"/>
            <a:r>
              <a:rPr lang="ro" sz="2400" b="1" i="0" u="none" strike="noStrike">
                <a:solidFill>
                  <a:srgbClr val="404040"/>
                </a:solidFill>
                <a:highlight>
                  <a:srgbClr val="000000">
                    <a:alpha val="0"/>
                  </a:srgbClr>
                </a:highlight>
                <a:latin typeface="Calibri"/>
                <a:ea typeface="Verdana"/>
                <a:cs typeface="Verdana" charset="0"/>
              </a:rPr>
              <a:t>Faza 2: </a:t>
            </a:r>
          </a:p>
          <a:p>
            <a:pPr marL="342900" indent="-342900" rtl="0">
              <a:buFont typeface="Wingdings" panose="05000000000000000000" pitchFamily="2" charset="2"/>
              <a:buChar char="§"/>
            </a:pPr>
            <a:r>
              <a:rPr lang="ro" sz="2400" b="1" i="0" u="none" strike="noStrike">
                <a:solidFill>
                  <a:srgbClr val="404040"/>
                </a:solidFill>
                <a:highlight>
                  <a:srgbClr val="000000">
                    <a:alpha val="0"/>
                  </a:srgbClr>
                </a:highlight>
                <a:latin typeface="Calibri"/>
                <a:ea typeface="Verdana"/>
                <a:cs typeface="Verdana" charset="0"/>
              </a:rPr>
              <a:t>Procedura internă (de exemplu, decizia Parlamentului național)</a:t>
            </a:r>
          </a:p>
          <a:p>
            <a:pPr marL="342900" indent="-342900" rtl="0">
              <a:buFont typeface="Wingdings" panose="05000000000000000000" pitchFamily="2" charset="2"/>
              <a:buChar char="§"/>
            </a:pPr>
            <a:r>
              <a:rPr lang="ro" sz="2400" b="1" i="0" u="none" strike="noStrike">
                <a:solidFill>
                  <a:srgbClr val="404040"/>
                </a:solidFill>
                <a:highlight>
                  <a:srgbClr val="000000">
                    <a:alpha val="0"/>
                  </a:srgbClr>
                </a:highlight>
                <a:latin typeface="Calibri"/>
                <a:ea typeface="Verdana"/>
                <a:cs typeface="Verdana" charset="0"/>
              </a:rPr>
              <a:t>Depunerea instrumentului de aderare</a:t>
            </a:r>
          </a:p>
        </p:txBody>
      </p:sp>
      <p:sp>
        <p:nvSpPr>
          <p:cNvPr id="12" name="Rectangle 11"/>
          <p:cNvSpPr/>
          <p:nvPr/>
        </p:nvSpPr>
        <p:spPr>
          <a:xfrm>
            <a:off x="339454" y="1376695"/>
            <a:ext cx="5703036" cy="523220"/>
          </a:xfrm>
          <a:prstGeom prst="rect">
            <a:avLst/>
          </a:prstGeom>
        </p:spPr>
        <p:txBody>
          <a:bodyPr wrap="none">
            <a:noAutofit/>
          </a:bodyPr>
          <a:lstStyle/>
          <a:p>
            <a:pPr rtl="0"/>
            <a:r>
              <a:rPr lang="ro" sz="2800" b="1" i="0" u="none" strike="noStrike">
                <a:solidFill>
                  <a:srgbClr val="2F618F"/>
                </a:solidFill>
                <a:highlight>
                  <a:srgbClr val="000000">
                    <a:alpha val="0"/>
                  </a:srgbClr>
                </a:highlight>
                <a:latin typeface="Calibri"/>
                <a:ea typeface="Verdana"/>
                <a:cs typeface="Verdana" charset="0"/>
              </a:rPr>
              <a:t>Tratat deschis pentru aderare (articolul 37)</a:t>
            </a:r>
          </a:p>
        </p:txBody>
      </p:sp>
      <p:sp>
        <p:nvSpPr>
          <p:cNvPr id="2" name="Rectangle 1">
            <a:extLst>
              <a:ext uri="{FF2B5EF4-FFF2-40B4-BE49-F238E27FC236}">
                <a16:creationId xmlns:a16="http://schemas.microsoft.com/office/drawing/2014/main" id="{658B7C67-531F-42C3-8B12-8C082CC62878}"/>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pic>
        <p:nvPicPr>
          <p:cNvPr id="13"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19764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GB"/>
          </a:p>
        </p:txBody>
      </p:sp>
      <p:sp>
        <p:nvSpPr>
          <p:cNvPr id="7" name="Rectangle 6"/>
          <p:cNvSpPr/>
          <p:nvPr/>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67590" name="TextBox 7"/>
          <p:cNvSpPr txBox="1">
            <a:spLocks noChangeArrowheads="1"/>
          </p:cNvSpPr>
          <p:nvPr/>
        </p:nvSpPr>
        <p:spPr bwMode="auto">
          <a:xfrm>
            <a:off x="1403350" y="18864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Legături la Convenţia de la Budapesta</a:t>
            </a:r>
            <a:endParaRPr lang="en-GB" sz="1800">
              <a:solidFill>
                <a:schemeClr val="bg1"/>
              </a:solidFill>
              <a:latin typeface="Verdana" charset="0"/>
              <a:cs typeface="Verdana" charset="0"/>
            </a:endParaRPr>
          </a:p>
        </p:txBody>
      </p:sp>
      <p:graphicFrame>
        <p:nvGraphicFramePr>
          <p:cNvPr id="13" name="Table 12">
            <a:extLst>
              <a:ext uri="{FF2B5EF4-FFF2-40B4-BE49-F238E27FC236}">
                <a16:creationId xmlns:a16="http://schemas.microsoft.com/office/drawing/2014/main" id="{F3ADBFFC-BD40-49F9-B237-21408C8E7C18}"/>
              </a:ext>
            </a:extLst>
          </p:cNvPr>
          <p:cNvGraphicFramePr>
            <a:graphicFrameLocks noGrp="1"/>
          </p:cNvGraphicFramePr>
          <p:nvPr>
            <p:extLst>
              <p:ext uri="{D42A27DB-BD31-4B8C-83A1-F6EECF244321}">
                <p14:modId xmlns:p14="http://schemas.microsoft.com/office/powerpoint/2010/main" val="798666679"/>
              </p:ext>
            </p:extLst>
          </p:nvPr>
        </p:nvGraphicFramePr>
        <p:xfrm>
          <a:off x="323528" y="2663160"/>
          <a:ext cx="8320113" cy="3048000"/>
        </p:xfrm>
        <a:graphic>
          <a:graphicData uri="http://schemas.openxmlformats.org/drawingml/2006/table">
            <a:tbl>
              <a:tblPr firstRow="1" firstCol="1" bandRow="1">
                <a:tableStyleId>{5C22544A-7EE6-4342-B048-85BDC9FD1C3A}</a:tableStyleId>
              </a:tblPr>
              <a:tblGrid>
                <a:gridCol w="2088232">
                  <a:extLst>
                    <a:ext uri="{9D8B030D-6E8A-4147-A177-3AD203B41FA5}">
                      <a16:colId xmlns:a16="http://schemas.microsoft.com/office/drawing/2014/main" val="3578159110"/>
                    </a:ext>
                  </a:extLst>
                </a:gridCol>
                <a:gridCol w="936104">
                  <a:extLst>
                    <a:ext uri="{9D8B030D-6E8A-4147-A177-3AD203B41FA5}">
                      <a16:colId xmlns:a16="http://schemas.microsoft.com/office/drawing/2014/main" val="2958008849"/>
                    </a:ext>
                  </a:extLst>
                </a:gridCol>
                <a:gridCol w="987149">
                  <a:extLst>
                    <a:ext uri="{9D8B030D-6E8A-4147-A177-3AD203B41FA5}">
                      <a16:colId xmlns:a16="http://schemas.microsoft.com/office/drawing/2014/main" val="3830085833"/>
                    </a:ext>
                  </a:extLst>
                </a:gridCol>
                <a:gridCol w="1262874">
                  <a:extLst>
                    <a:ext uri="{9D8B030D-6E8A-4147-A177-3AD203B41FA5}">
                      <a16:colId xmlns:a16="http://schemas.microsoft.com/office/drawing/2014/main" val="897791399"/>
                    </a:ext>
                  </a:extLst>
                </a:gridCol>
                <a:gridCol w="1560021">
                  <a:extLst>
                    <a:ext uri="{9D8B030D-6E8A-4147-A177-3AD203B41FA5}">
                      <a16:colId xmlns:a16="http://schemas.microsoft.com/office/drawing/2014/main" val="1068517895"/>
                    </a:ext>
                  </a:extLst>
                </a:gridCol>
                <a:gridCol w="1485733">
                  <a:extLst>
                    <a:ext uri="{9D8B030D-6E8A-4147-A177-3AD203B41FA5}">
                      <a16:colId xmlns:a16="http://schemas.microsoft.com/office/drawing/2014/main" val="3878177491"/>
                    </a:ext>
                  </a:extLst>
                </a:gridCol>
              </a:tblGrid>
              <a:tr h="537147">
                <a:tc>
                  <a:txBody>
                    <a:bodyPr/>
                    <a:lstStyle/>
                    <a:p>
                      <a:pPr>
                        <a:lnSpc>
                          <a:spcPct val="100000"/>
                        </a:lnSpc>
                      </a:pPr>
                      <a:endParaRPr lang="en-GB" sz="2000" b="1">
                        <a:effectLst/>
                        <a:latin typeface="+mn-lt"/>
                        <a:cs typeface="Times New Roman" panose="02020603050405020304" pitchFamily="18" charset="0"/>
                      </a:endParaRPr>
                    </a:p>
                  </a:txBody>
                  <a:tcPr marL="68580" marR="68580" marT="0" marB="0" anchor="b">
                    <a:solidFill>
                      <a:srgbClr val="326496"/>
                    </a:solidFill>
                  </a:tcPr>
                </a:tc>
                <a:tc>
                  <a:txBody>
                    <a:bodyPr/>
                    <a:lstStyle/>
                    <a:p>
                      <a:pPr algn="l" rtl="0">
                        <a:lnSpc>
                          <a:spcPct val="100000"/>
                        </a:lnSpc>
                        <a:spcAft>
                          <a:spcPct val="0"/>
                        </a:spcAft>
                      </a:pPr>
                      <a:r>
                        <a:rPr lang="ro" sz="2000" b="1" i="0" u="none" strike="noStrike">
                          <a:highlight>
                            <a:srgbClr val="000000">
                              <a:alpha val="0"/>
                            </a:srgbClr>
                          </a:highlight>
                          <a:latin typeface="Calibri"/>
                          <a:ea typeface="Verdana"/>
                          <a:cs typeface="Verdana" charset="0"/>
                        </a:rPr>
                        <a:t>State</a:t>
                      </a:r>
                    </a:p>
                  </a:txBody>
                  <a:tcPr marL="68580" marR="68580" marT="0" marB="0">
                    <a:solidFill>
                      <a:srgbClr val="326496"/>
                    </a:solidFill>
                  </a:tcPr>
                </a:tc>
                <a:tc gridSpan="2">
                  <a:txBody>
                    <a:bodyPr/>
                    <a:lstStyle/>
                    <a:p>
                      <a:pPr algn="ctr" rtl="0">
                        <a:lnSpc>
                          <a:spcPct val="100000"/>
                        </a:lnSpc>
                        <a:spcAft>
                          <a:spcPct val="0"/>
                        </a:spcAft>
                      </a:pPr>
                      <a:r>
                        <a:rPr lang="ro" sz="2000" b="1" i="0" u="none" strike="noStrike">
                          <a:highlight>
                            <a:srgbClr val="000000">
                              <a:alpha val="0"/>
                            </a:srgbClr>
                          </a:highlight>
                          <a:latin typeface="Calibri"/>
                          <a:ea typeface="Verdana"/>
                          <a:cs typeface="Verdana" charset="0"/>
                        </a:rPr>
                        <a:t>În mare parte implementată </a:t>
                      </a:r>
                    </a:p>
                    <a:p>
                      <a:pPr algn="ctr" rtl="0">
                        <a:lnSpc>
                          <a:spcPct val="100000"/>
                        </a:lnSpc>
                        <a:spcAft>
                          <a:spcPct val="0"/>
                        </a:spcAft>
                      </a:pPr>
                      <a:r>
                        <a:rPr lang="ro" sz="2000" b="1" i="0" u="none" strike="noStrike">
                          <a:highlight>
                            <a:srgbClr val="000000">
                              <a:alpha val="0"/>
                            </a:srgbClr>
                          </a:highlight>
                          <a:latin typeface="Calibri"/>
                          <a:ea typeface="Verdana"/>
                          <a:cs typeface="Verdana" charset="0"/>
                        </a:rPr>
                        <a:t>până în ianuarie 2013</a:t>
                      </a:r>
                    </a:p>
                  </a:txBody>
                  <a:tcPr marL="68580" marR="68580" marT="0" marB="0">
                    <a:solidFill>
                      <a:srgbClr val="326496"/>
                    </a:solidFill>
                  </a:tcPr>
                </a:tc>
                <a:tc hMerge="1">
                  <a:txBody>
                    <a:bodyPr/>
                    <a:lstStyle/>
                    <a:p>
                      <a:endParaRPr lang="en-GB"/>
                    </a:p>
                  </a:txBody>
                  <a:tcPr/>
                </a:tc>
                <a:tc gridSpan="2">
                  <a:txBody>
                    <a:bodyPr/>
                    <a:lstStyle/>
                    <a:p>
                      <a:pPr algn="ctr" rtl="0">
                        <a:lnSpc>
                          <a:spcPct val="100000"/>
                        </a:lnSpc>
                        <a:spcAft>
                          <a:spcPct val="0"/>
                        </a:spcAft>
                      </a:pPr>
                      <a:r>
                        <a:rPr lang="ro" sz="2000" b="1" i="0" u="none" strike="noStrike">
                          <a:highlight>
                            <a:srgbClr val="000000">
                              <a:alpha val="0"/>
                            </a:srgbClr>
                          </a:highlight>
                          <a:latin typeface="Calibri"/>
                          <a:ea typeface="Verdana"/>
                          <a:cs typeface="Verdana" charset="0"/>
                        </a:rPr>
                        <a:t>În mare parte implementată </a:t>
                      </a:r>
                    </a:p>
                    <a:p>
                      <a:pPr algn="ctr" rtl="0">
                        <a:lnSpc>
                          <a:spcPct val="100000"/>
                        </a:lnSpc>
                        <a:spcAft>
                          <a:spcPct val="0"/>
                        </a:spcAft>
                      </a:pPr>
                      <a:r>
                        <a:rPr lang="ro" sz="2000" b="1" i="0" u="none" strike="noStrike">
                          <a:highlight>
                            <a:srgbClr val="000000">
                              <a:alpha val="0"/>
                            </a:srgbClr>
                          </a:highlight>
                          <a:latin typeface="Calibri"/>
                          <a:ea typeface="Verdana"/>
                          <a:cs typeface="Verdana" charset="0"/>
                        </a:rPr>
                        <a:t>până în mai 2020</a:t>
                      </a:r>
                    </a:p>
                  </a:txBody>
                  <a:tcPr marL="68580" marR="68580" marT="0" marB="0">
                    <a:solidFill>
                      <a:srgbClr val="326496"/>
                    </a:solidFill>
                  </a:tcPr>
                </a:tc>
                <a:tc hMerge="1">
                  <a:txBody>
                    <a:bodyPr/>
                    <a:lstStyle/>
                    <a:p>
                      <a:endParaRPr lang="en-GB"/>
                    </a:p>
                  </a:txBody>
                  <a:tcPr/>
                </a:tc>
                <a:extLst>
                  <a:ext uri="{0D108BD9-81ED-4DB2-BD59-A6C34878D82A}">
                    <a16:rowId xmlns:a16="http://schemas.microsoft.com/office/drawing/2014/main" val="2122549328"/>
                  </a:ext>
                </a:extLst>
              </a:tr>
              <a:tr h="302145">
                <a:tc>
                  <a:txBody>
                    <a:bodyPr/>
                    <a:lstStyle/>
                    <a:p>
                      <a:pPr algn="just" rtl="0">
                        <a:lnSpc>
                          <a:spcPct val="100000"/>
                        </a:lnSpc>
                        <a:spcAft>
                          <a:spcPct val="0"/>
                        </a:spcAft>
                      </a:pPr>
                      <a:r>
                        <a:rPr lang="ro" sz="2000" b="1" i="0" u="none" strike="noStrike">
                          <a:solidFill>
                            <a:srgbClr val="FFFFFF"/>
                          </a:solidFill>
                          <a:highlight>
                            <a:srgbClr val="000000">
                              <a:alpha val="0"/>
                            </a:srgbClr>
                          </a:highlight>
                          <a:latin typeface="Calibri"/>
                          <a:ea typeface="Verdana"/>
                          <a:cs typeface="Verdana" charset="0"/>
                        </a:rPr>
                        <a:t>Toată Africa</a:t>
                      </a:r>
                    </a:p>
                  </a:txBody>
                  <a:tcPr marL="68580" marR="68580" marT="0" marB="0" anchor="b">
                    <a:solidFill>
                      <a:srgbClr val="326496"/>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54</a:t>
                      </a:r>
                    </a:p>
                  </a:txBody>
                  <a:tcPr marL="68580" marR="68580" marT="0" marB="0" anchor="b">
                    <a:no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6</a:t>
                      </a:r>
                    </a:p>
                  </a:txBody>
                  <a:tcPr marL="68580" marR="68580" marT="0" marB="0" anchor="b">
                    <a:no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11%</a:t>
                      </a:r>
                    </a:p>
                  </a:txBody>
                  <a:tcPr marL="68580" marR="68580" marT="0" marB="0" anchor="b">
                    <a:no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18</a:t>
                      </a:r>
                    </a:p>
                  </a:txBody>
                  <a:tcPr marL="68580" marR="68580" marT="0" marB="0" anchor="b">
                    <a:no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33%</a:t>
                      </a:r>
                    </a:p>
                  </a:txBody>
                  <a:tcPr marL="68580" marR="68580" marT="0" marB="0" anchor="b">
                    <a:noFill/>
                  </a:tcPr>
                </a:tc>
                <a:extLst>
                  <a:ext uri="{0D108BD9-81ED-4DB2-BD59-A6C34878D82A}">
                    <a16:rowId xmlns:a16="http://schemas.microsoft.com/office/drawing/2014/main" val="2041422289"/>
                  </a:ext>
                </a:extLst>
              </a:tr>
              <a:tr h="302145">
                <a:tc>
                  <a:txBody>
                    <a:bodyPr/>
                    <a:lstStyle/>
                    <a:p>
                      <a:pPr algn="just" rtl="0">
                        <a:lnSpc>
                          <a:spcPct val="100000"/>
                        </a:lnSpc>
                        <a:spcAft>
                          <a:spcPct val="0"/>
                        </a:spcAft>
                      </a:pPr>
                      <a:r>
                        <a:rPr lang="ro" sz="2000" b="1" i="0" u="none" strike="noStrike">
                          <a:solidFill>
                            <a:srgbClr val="FFFFFF"/>
                          </a:solidFill>
                          <a:highlight>
                            <a:srgbClr val="000000">
                              <a:alpha val="0"/>
                            </a:srgbClr>
                          </a:highlight>
                          <a:latin typeface="Calibri"/>
                          <a:ea typeface="Verdana"/>
                          <a:cs typeface="Verdana" charset="0"/>
                        </a:rPr>
                        <a:t>Cele două Americi</a:t>
                      </a:r>
                    </a:p>
                  </a:txBody>
                  <a:tcPr marL="68580" marR="68580" marT="0" marB="0" anchor="b">
                    <a:solidFill>
                      <a:srgbClr val="326496"/>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35</a:t>
                      </a:r>
                    </a:p>
                  </a:txBody>
                  <a:tcPr marL="68580" marR="68580" marT="0" marB="0" anchor="b">
                    <a:solidFill>
                      <a:schemeClr val="accent1">
                        <a:lumMod val="20000"/>
                        <a:lumOff val="80000"/>
                      </a:schemeClr>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10</a:t>
                      </a:r>
                    </a:p>
                  </a:txBody>
                  <a:tcPr marL="68580" marR="68580" marT="0" marB="0" anchor="b">
                    <a:solidFill>
                      <a:schemeClr val="accent1">
                        <a:lumMod val="20000"/>
                        <a:lumOff val="80000"/>
                      </a:schemeClr>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29%</a:t>
                      </a:r>
                    </a:p>
                  </a:txBody>
                  <a:tcPr marL="68580" marR="68580" marT="0" marB="0" anchor="b">
                    <a:solidFill>
                      <a:schemeClr val="accent1">
                        <a:lumMod val="20000"/>
                        <a:lumOff val="80000"/>
                      </a:schemeClr>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15</a:t>
                      </a:r>
                    </a:p>
                  </a:txBody>
                  <a:tcPr marL="68580" marR="68580" marT="0" marB="0" anchor="b">
                    <a:solidFill>
                      <a:schemeClr val="accent1">
                        <a:lumMod val="20000"/>
                        <a:lumOff val="80000"/>
                      </a:schemeClr>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43%</a:t>
                      </a:r>
                    </a:p>
                  </a:txBody>
                  <a:tcPr marL="68580" marR="68580" marT="0" marB="0" anchor="b">
                    <a:solidFill>
                      <a:schemeClr val="accent1">
                        <a:lumMod val="20000"/>
                        <a:lumOff val="80000"/>
                      </a:schemeClr>
                    </a:solidFill>
                  </a:tcPr>
                </a:tc>
                <a:extLst>
                  <a:ext uri="{0D108BD9-81ED-4DB2-BD59-A6C34878D82A}">
                    <a16:rowId xmlns:a16="http://schemas.microsoft.com/office/drawing/2014/main" val="1661776069"/>
                  </a:ext>
                </a:extLst>
              </a:tr>
              <a:tr h="302145">
                <a:tc>
                  <a:txBody>
                    <a:bodyPr/>
                    <a:lstStyle/>
                    <a:p>
                      <a:pPr algn="just" rtl="0">
                        <a:lnSpc>
                          <a:spcPct val="100000"/>
                        </a:lnSpc>
                        <a:spcAft>
                          <a:spcPct val="0"/>
                        </a:spcAft>
                      </a:pPr>
                      <a:r>
                        <a:rPr lang="ro" sz="2000" b="1" i="0" u="none" strike="noStrike">
                          <a:solidFill>
                            <a:srgbClr val="FFFFFF"/>
                          </a:solidFill>
                          <a:highlight>
                            <a:srgbClr val="000000">
                              <a:alpha val="0"/>
                            </a:srgbClr>
                          </a:highlight>
                          <a:latin typeface="Calibri"/>
                          <a:ea typeface="Verdana"/>
                          <a:cs typeface="Verdana" charset="0"/>
                        </a:rPr>
                        <a:t>Toată Asia</a:t>
                      </a:r>
                    </a:p>
                  </a:txBody>
                  <a:tcPr marL="68580" marR="68580" marT="0" marB="0" anchor="b">
                    <a:solidFill>
                      <a:srgbClr val="326496"/>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42</a:t>
                      </a:r>
                    </a:p>
                  </a:txBody>
                  <a:tcPr marL="68580" marR="68580" marT="0" marB="0" anchor="b">
                    <a:no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13</a:t>
                      </a:r>
                    </a:p>
                  </a:txBody>
                  <a:tcPr marL="68580" marR="68580" marT="0" marB="0" anchor="b">
                    <a:no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31%</a:t>
                      </a:r>
                    </a:p>
                  </a:txBody>
                  <a:tcPr marL="68580" marR="68580" marT="0" marB="0" anchor="b">
                    <a:no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18</a:t>
                      </a:r>
                    </a:p>
                  </a:txBody>
                  <a:tcPr marL="68580" marR="68580" marT="0" marB="0" anchor="b">
                    <a:no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43%</a:t>
                      </a:r>
                    </a:p>
                  </a:txBody>
                  <a:tcPr marL="68580" marR="68580" marT="0" marB="0" anchor="b">
                    <a:noFill/>
                  </a:tcPr>
                </a:tc>
                <a:extLst>
                  <a:ext uri="{0D108BD9-81ED-4DB2-BD59-A6C34878D82A}">
                    <a16:rowId xmlns:a16="http://schemas.microsoft.com/office/drawing/2014/main" val="3670560417"/>
                  </a:ext>
                </a:extLst>
              </a:tr>
              <a:tr h="302145">
                <a:tc>
                  <a:txBody>
                    <a:bodyPr/>
                    <a:lstStyle/>
                    <a:p>
                      <a:pPr algn="just" rtl="0">
                        <a:lnSpc>
                          <a:spcPct val="100000"/>
                        </a:lnSpc>
                        <a:spcAft>
                          <a:spcPct val="0"/>
                        </a:spcAft>
                      </a:pPr>
                      <a:r>
                        <a:rPr lang="ro" sz="2000" b="1" i="0" u="none" strike="noStrike">
                          <a:solidFill>
                            <a:srgbClr val="FFFFFF"/>
                          </a:solidFill>
                          <a:highlight>
                            <a:srgbClr val="000000">
                              <a:alpha val="0"/>
                            </a:srgbClr>
                          </a:highlight>
                          <a:latin typeface="Calibri"/>
                          <a:ea typeface="Verdana"/>
                          <a:cs typeface="Verdana" charset="0"/>
                        </a:rPr>
                        <a:t>Toată Europa</a:t>
                      </a:r>
                    </a:p>
                  </a:txBody>
                  <a:tcPr marL="68580" marR="68580" marT="0" marB="0" anchor="b">
                    <a:solidFill>
                      <a:srgbClr val="326496"/>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48</a:t>
                      </a:r>
                    </a:p>
                  </a:txBody>
                  <a:tcPr marL="68580" marR="68580" marT="0" marB="0" anchor="b">
                    <a:solidFill>
                      <a:schemeClr val="accent1">
                        <a:lumMod val="20000"/>
                        <a:lumOff val="80000"/>
                      </a:schemeClr>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38</a:t>
                      </a:r>
                    </a:p>
                  </a:txBody>
                  <a:tcPr marL="68580" marR="68580" marT="0" marB="0" anchor="b">
                    <a:solidFill>
                      <a:schemeClr val="accent1">
                        <a:lumMod val="20000"/>
                        <a:lumOff val="80000"/>
                      </a:schemeClr>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79%</a:t>
                      </a:r>
                    </a:p>
                  </a:txBody>
                  <a:tcPr marL="68580" marR="68580" marT="0" marB="0" anchor="b">
                    <a:solidFill>
                      <a:schemeClr val="accent1">
                        <a:lumMod val="20000"/>
                        <a:lumOff val="80000"/>
                      </a:schemeClr>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45</a:t>
                      </a:r>
                    </a:p>
                  </a:txBody>
                  <a:tcPr marL="68580" marR="68580" marT="0" marB="0" anchor="b">
                    <a:solidFill>
                      <a:schemeClr val="accent1">
                        <a:lumMod val="20000"/>
                        <a:lumOff val="80000"/>
                      </a:schemeClr>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94%</a:t>
                      </a:r>
                    </a:p>
                  </a:txBody>
                  <a:tcPr marL="68580" marR="68580" marT="0" marB="0" anchor="b">
                    <a:solidFill>
                      <a:schemeClr val="accent1">
                        <a:lumMod val="20000"/>
                        <a:lumOff val="80000"/>
                      </a:schemeClr>
                    </a:solidFill>
                  </a:tcPr>
                </a:tc>
                <a:extLst>
                  <a:ext uri="{0D108BD9-81ED-4DB2-BD59-A6C34878D82A}">
                    <a16:rowId xmlns:a16="http://schemas.microsoft.com/office/drawing/2014/main" val="2668002655"/>
                  </a:ext>
                </a:extLst>
              </a:tr>
              <a:tr h="302145">
                <a:tc>
                  <a:txBody>
                    <a:bodyPr/>
                    <a:lstStyle/>
                    <a:p>
                      <a:pPr algn="just" rtl="0">
                        <a:lnSpc>
                          <a:spcPct val="100000"/>
                        </a:lnSpc>
                        <a:spcAft>
                          <a:spcPct val="0"/>
                        </a:spcAft>
                      </a:pPr>
                      <a:r>
                        <a:rPr lang="ro" sz="2000" b="1" i="0" u="none" strike="noStrike">
                          <a:solidFill>
                            <a:srgbClr val="FFFFFF"/>
                          </a:solidFill>
                          <a:highlight>
                            <a:srgbClr val="000000">
                              <a:alpha val="0"/>
                            </a:srgbClr>
                          </a:highlight>
                          <a:latin typeface="Calibri"/>
                          <a:ea typeface="Verdana"/>
                          <a:cs typeface="Verdana" charset="0"/>
                        </a:rPr>
                        <a:t>Toată Oceania</a:t>
                      </a:r>
                    </a:p>
                  </a:txBody>
                  <a:tcPr marL="68580" marR="68580" marT="0" marB="0" anchor="b">
                    <a:solidFill>
                      <a:srgbClr val="326496"/>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14</a:t>
                      </a:r>
                    </a:p>
                  </a:txBody>
                  <a:tcPr marL="68580" marR="68580" marT="0" marB="0" anchor="b">
                    <a:no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3</a:t>
                      </a:r>
                    </a:p>
                  </a:txBody>
                  <a:tcPr marL="68580" marR="68580" marT="0" marB="0" anchor="b">
                    <a:no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21%</a:t>
                      </a:r>
                    </a:p>
                  </a:txBody>
                  <a:tcPr marL="68580" marR="68580" marT="0" marB="0" anchor="b">
                    <a:no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4</a:t>
                      </a:r>
                    </a:p>
                  </a:txBody>
                  <a:tcPr marL="68580" marR="68580" marT="0" marB="0" anchor="b">
                    <a:no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29%</a:t>
                      </a:r>
                    </a:p>
                  </a:txBody>
                  <a:tcPr marL="68580" marR="68580" marT="0" marB="0" anchor="b">
                    <a:noFill/>
                  </a:tcPr>
                </a:tc>
                <a:extLst>
                  <a:ext uri="{0D108BD9-81ED-4DB2-BD59-A6C34878D82A}">
                    <a16:rowId xmlns:a16="http://schemas.microsoft.com/office/drawing/2014/main" val="2675414985"/>
                  </a:ext>
                </a:extLst>
              </a:tr>
              <a:tr h="302145">
                <a:tc>
                  <a:txBody>
                    <a:bodyPr/>
                    <a:lstStyle/>
                    <a:p>
                      <a:pPr algn="just" rtl="0">
                        <a:lnSpc>
                          <a:spcPct val="100000"/>
                        </a:lnSpc>
                        <a:spcAft>
                          <a:spcPct val="0"/>
                        </a:spcAft>
                      </a:pPr>
                      <a:r>
                        <a:rPr lang="ro" sz="2000" b="1" i="0" u="none" strike="noStrike">
                          <a:solidFill>
                            <a:srgbClr val="FFFFFF"/>
                          </a:solidFill>
                          <a:highlight>
                            <a:srgbClr val="000000">
                              <a:alpha val="0"/>
                            </a:srgbClr>
                          </a:highlight>
                          <a:latin typeface="Calibri"/>
                          <a:ea typeface="Verdana"/>
                          <a:cs typeface="Verdana" charset="0"/>
                        </a:rPr>
                        <a:t>Toate</a:t>
                      </a:r>
                    </a:p>
                  </a:txBody>
                  <a:tcPr marL="68580" marR="68580" marT="0" marB="0" anchor="b">
                    <a:solidFill>
                      <a:srgbClr val="326496"/>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193</a:t>
                      </a:r>
                    </a:p>
                  </a:txBody>
                  <a:tcPr marL="68580" marR="68580" marT="0" marB="0" anchor="b">
                    <a:solidFill>
                      <a:schemeClr val="accent1">
                        <a:lumMod val="20000"/>
                        <a:lumOff val="80000"/>
                      </a:schemeClr>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70</a:t>
                      </a:r>
                    </a:p>
                  </a:txBody>
                  <a:tcPr marL="68580" marR="68580" marT="0" marB="0" anchor="b">
                    <a:solidFill>
                      <a:schemeClr val="accent1">
                        <a:lumMod val="20000"/>
                        <a:lumOff val="80000"/>
                      </a:schemeClr>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36%</a:t>
                      </a:r>
                    </a:p>
                  </a:txBody>
                  <a:tcPr marL="68580" marR="68580" marT="0" marB="0" anchor="b">
                    <a:solidFill>
                      <a:schemeClr val="accent1">
                        <a:lumMod val="20000"/>
                        <a:lumOff val="80000"/>
                      </a:schemeClr>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100</a:t>
                      </a:r>
                    </a:p>
                  </a:txBody>
                  <a:tcPr marL="68580" marR="68580" marT="0" marB="0" anchor="b">
                    <a:solidFill>
                      <a:schemeClr val="accent1">
                        <a:lumMod val="20000"/>
                        <a:lumOff val="80000"/>
                      </a:schemeClr>
                    </a:solidFill>
                  </a:tcPr>
                </a:tc>
                <a:tc>
                  <a:txBody>
                    <a:bodyPr/>
                    <a:lstStyle/>
                    <a:p>
                      <a:pPr algn="r" rtl="0">
                        <a:lnSpc>
                          <a:spcPct val="100000"/>
                        </a:lnSpc>
                        <a:spcAft>
                          <a:spcPct val="0"/>
                        </a:spcAft>
                      </a:pPr>
                      <a:r>
                        <a:rPr lang="ro" sz="2000" b="1" i="0" u="none" strike="noStrike">
                          <a:highlight>
                            <a:srgbClr val="000000">
                              <a:alpha val="0"/>
                            </a:srgbClr>
                          </a:highlight>
                          <a:latin typeface="Calibri"/>
                          <a:ea typeface="Verdana"/>
                          <a:cs typeface="Verdana" charset="0"/>
                        </a:rPr>
                        <a:t>52%</a:t>
                      </a:r>
                    </a:p>
                  </a:txBody>
                  <a:tcPr marL="68580" marR="68580" marT="0" marB="0" anchor="b">
                    <a:solidFill>
                      <a:schemeClr val="accent1">
                        <a:lumMod val="20000"/>
                        <a:lumOff val="80000"/>
                      </a:schemeClr>
                    </a:solidFill>
                  </a:tcPr>
                </a:tc>
                <a:extLst>
                  <a:ext uri="{0D108BD9-81ED-4DB2-BD59-A6C34878D82A}">
                    <a16:rowId xmlns:a16="http://schemas.microsoft.com/office/drawing/2014/main" val="2629051196"/>
                  </a:ext>
                </a:extLst>
              </a:tr>
            </a:tbl>
          </a:graphicData>
        </a:graphic>
      </p:graphicFrame>
      <p:sp>
        <p:nvSpPr>
          <p:cNvPr id="14" name="TextBox 13">
            <a:extLst>
              <a:ext uri="{FF2B5EF4-FFF2-40B4-BE49-F238E27FC236}">
                <a16:creationId xmlns:a16="http://schemas.microsoft.com/office/drawing/2014/main" id="{71872171-5E0B-4291-A3DD-E732D7508F50}"/>
              </a:ext>
            </a:extLst>
          </p:cNvPr>
          <p:cNvSpPr txBox="1"/>
          <p:nvPr/>
        </p:nvSpPr>
        <p:spPr>
          <a:xfrm>
            <a:off x="503128" y="1352962"/>
            <a:ext cx="8461360" cy="954107"/>
          </a:xfrm>
          <a:prstGeom prst="rect">
            <a:avLst/>
          </a:prstGeom>
          <a:noFill/>
        </p:spPr>
        <p:txBody>
          <a:bodyPr wrap="square" rtlCol="0">
            <a:noAutofit/>
          </a:bodyPr>
          <a:lstStyle/>
          <a:p>
            <a:pPr rtl="0"/>
            <a:r>
              <a:rPr lang="ro" sz="2800" b="1" i="0" u="none" strike="noStrike">
                <a:solidFill>
                  <a:srgbClr val="1F497D"/>
                </a:solidFill>
                <a:highlight>
                  <a:srgbClr val="000000">
                    <a:alpha val="0"/>
                  </a:srgbClr>
                </a:highlight>
                <a:latin typeface="Calibri"/>
                <a:ea typeface="Verdana"/>
                <a:cs typeface="Verdana" charset="0"/>
              </a:rPr>
              <a:t>Dreptul penal material </a:t>
            </a:r>
          </a:p>
          <a:p>
            <a:pPr rtl="0"/>
            <a:r>
              <a:rPr lang="ro" sz="2800" b="1" i="0" u="none" strike="noStrike">
                <a:solidFill>
                  <a:srgbClr val="1F497D"/>
                </a:solidFill>
                <a:highlight>
                  <a:srgbClr val="000000">
                    <a:alpha val="0"/>
                  </a:srgbClr>
                </a:highlight>
                <a:latin typeface="Calibri"/>
                <a:ea typeface="Verdana"/>
                <a:cs typeface="Verdana" charset="0"/>
              </a:rPr>
              <a:t>în conformitate cu Convenția de la Budapesta</a:t>
            </a:r>
            <a:endParaRPr lang="en-GB" sz="2800" b="1">
              <a:solidFill>
                <a:schemeClr val="tx2"/>
              </a:solidFill>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09F7A6FD-253A-4BFE-8782-B4D911D6B35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pic>
        <p:nvPicPr>
          <p:cNvPr id="10"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88932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GB"/>
          </a:p>
        </p:txBody>
      </p:sp>
      <p:sp>
        <p:nvSpPr>
          <p:cNvPr id="7" name="Rectangle 6"/>
          <p:cNvSpPr/>
          <p:nvPr/>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67589" name="Rectangle 17"/>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rtl="0"/>
            <a:r>
              <a:rPr lang="ro" sz="1200" b="1" i="0" u="none" strike="noStrike">
                <a:solidFill>
                  <a:srgbClr val="FFFFFF"/>
                </a:solidFill>
                <a:highlight>
                  <a:srgbClr val="000000">
                    <a:alpha val="0"/>
                  </a:srgbClr>
                </a:highlight>
                <a:latin typeface="Verdana" charset="0"/>
                <a:cs typeface="Verdana" charset="0"/>
              </a:rPr>
              <a:t>www.coe.int/cybercrime						                      - 28 -</a:t>
            </a:r>
          </a:p>
        </p:txBody>
      </p:sp>
      <p:sp>
        <p:nvSpPr>
          <p:cNvPr id="67590" name="TextBox 7"/>
          <p:cNvSpPr txBox="1">
            <a:spLocks noChangeArrowheads="1"/>
          </p:cNvSpPr>
          <p:nvPr/>
        </p:nvSpPr>
        <p:spPr bwMode="auto">
          <a:xfrm>
            <a:off x="1403350" y="18864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Legături la Convenţia de la Budapesta</a:t>
            </a:r>
            <a:endParaRPr lang="en-GB" sz="1800">
              <a:solidFill>
                <a:schemeClr val="bg1"/>
              </a:solidFill>
              <a:latin typeface="Verdana" charset="0"/>
              <a:cs typeface="Verdana"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605499666"/>
              </p:ext>
            </p:extLst>
          </p:nvPr>
        </p:nvGraphicFramePr>
        <p:xfrm>
          <a:off x="539109" y="1844824"/>
          <a:ext cx="8136902" cy="3702548"/>
        </p:xfrm>
        <a:graphic>
          <a:graphicData uri="http://schemas.openxmlformats.org/drawingml/2006/table">
            <a:tbl>
              <a:tblPr firstRow="1" firstCol="1" bandRow="1">
                <a:tableStyleId>{5C22544A-7EE6-4342-B048-85BDC9FD1C3A}</a:tableStyleId>
              </a:tblPr>
              <a:tblGrid>
                <a:gridCol w="2060400">
                  <a:extLst>
                    <a:ext uri="{9D8B030D-6E8A-4147-A177-3AD203B41FA5}">
                      <a16:colId xmlns:a16="http://schemas.microsoft.com/office/drawing/2014/main" val="20000"/>
                    </a:ext>
                  </a:extLst>
                </a:gridCol>
                <a:gridCol w="1256018">
                  <a:extLst>
                    <a:ext uri="{9D8B030D-6E8A-4147-A177-3AD203B41FA5}">
                      <a16:colId xmlns:a16="http://schemas.microsoft.com/office/drawing/2014/main" val="20001"/>
                    </a:ext>
                  </a:extLst>
                </a:gridCol>
                <a:gridCol w="1160747">
                  <a:extLst>
                    <a:ext uri="{9D8B030D-6E8A-4147-A177-3AD203B41FA5}">
                      <a16:colId xmlns:a16="http://schemas.microsoft.com/office/drawing/2014/main" val="20002"/>
                    </a:ext>
                  </a:extLst>
                </a:gridCol>
                <a:gridCol w="1158411">
                  <a:extLst>
                    <a:ext uri="{9D8B030D-6E8A-4147-A177-3AD203B41FA5}">
                      <a16:colId xmlns:a16="http://schemas.microsoft.com/office/drawing/2014/main" val="20003"/>
                    </a:ext>
                  </a:extLst>
                </a:gridCol>
                <a:gridCol w="1159578">
                  <a:extLst>
                    <a:ext uri="{9D8B030D-6E8A-4147-A177-3AD203B41FA5}">
                      <a16:colId xmlns:a16="http://schemas.microsoft.com/office/drawing/2014/main" val="20004"/>
                    </a:ext>
                  </a:extLst>
                </a:gridCol>
                <a:gridCol w="1341748">
                  <a:extLst>
                    <a:ext uri="{9D8B030D-6E8A-4147-A177-3AD203B41FA5}">
                      <a16:colId xmlns:a16="http://schemas.microsoft.com/office/drawing/2014/main" val="20005"/>
                    </a:ext>
                  </a:extLst>
                </a:gridCol>
              </a:tblGrid>
              <a:tr h="720080">
                <a:tc>
                  <a:txBody>
                    <a:bodyPr/>
                    <a:lstStyle/>
                    <a:p>
                      <a:pPr>
                        <a:lnSpc>
                          <a:spcPct val="150000"/>
                        </a:lnSpc>
                      </a:pPr>
                      <a:endParaRPr lang="en-GB" sz="1800">
                        <a:effectLst/>
                        <a:latin typeface="Arial Narrow" panose="020B0606020202030204" pitchFamily="34" charset="0"/>
                      </a:endParaRPr>
                    </a:p>
                  </a:txBody>
                  <a:tcPr marL="68580" marR="68580" marT="0" marB="0" anchor="b">
                    <a:solidFill>
                      <a:srgbClr val="2F618F"/>
                    </a:solidFill>
                  </a:tcPr>
                </a:tc>
                <a:tc gridSpan="5">
                  <a:txBody>
                    <a:bodyPr/>
                    <a:lstStyle/>
                    <a:p>
                      <a:pPr algn="ctr" rtl="0">
                        <a:lnSpc>
                          <a:spcPct val="100000"/>
                        </a:lnSpc>
                        <a:spcBef>
                          <a:spcPts val="600"/>
                        </a:spcBef>
                        <a:spcAft>
                          <a:spcPts val="600"/>
                        </a:spcAft>
                      </a:pPr>
                      <a:r>
                        <a:rPr lang="ro" sz="1800" b="1" i="0" u="none" strike="noStrike">
                          <a:highlight>
                            <a:srgbClr val="000000">
                              <a:alpha val="0"/>
                            </a:srgbClr>
                          </a:highlight>
                          <a:latin typeface="Verdana" charset="0"/>
                          <a:ea typeface="Verdana"/>
                          <a:cs typeface="Verdana" charset="0"/>
                        </a:rPr>
                        <a:t>Parte, semnatară sau invitată să adere la Convenția de la Budapesta</a:t>
                      </a:r>
                    </a:p>
                  </a:txBody>
                  <a:tcPr marL="68580" marR="68580" marT="0" marB="0" anchor="ctr">
                    <a:solidFill>
                      <a:srgbClr val="2F618F"/>
                    </a:solidFill>
                  </a:tcPr>
                </a:tc>
                <a:tc hMerge="1">
                  <a:txBody>
                    <a:bodyPr/>
                    <a:lstStyle/>
                    <a:p>
                      <a:pPr algn="ctr">
                        <a:lnSpc>
                          <a:spcPct val="150000"/>
                        </a:lnSpc>
                        <a:spcAft>
                          <a:spcPct val="0"/>
                        </a:spcAft>
                      </a:pPr>
                      <a:endParaRPr lang="en-GB" sz="1800">
                        <a:effectLst/>
                        <a:latin typeface="Arial Narrow" panose="020B0606020202030204" pitchFamily="34" charset="0"/>
                        <a:ea typeface="Calibri"/>
                        <a:cs typeface="Times New Roman"/>
                      </a:endParaRPr>
                    </a:p>
                  </a:txBody>
                  <a:tcPr marL="68580" marR="68580" marT="0" marB="0" anchor="ctr">
                    <a:solidFill>
                      <a:srgbClr val="2F618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90500">
                <a:tc>
                  <a:txBody>
                    <a:bodyPr/>
                    <a:lstStyle/>
                    <a:p>
                      <a:pPr>
                        <a:lnSpc>
                          <a:spcPct val="150000"/>
                        </a:lnSpc>
                      </a:pPr>
                      <a:endParaRPr lang="en-GB" sz="1800">
                        <a:effectLst/>
                        <a:latin typeface="Arial Narrow" panose="020B0606020202030204" pitchFamily="34" charset="0"/>
                      </a:endParaRPr>
                    </a:p>
                  </a:txBody>
                  <a:tcPr marL="68580" marR="68580" marT="0" marB="0" anchor="b">
                    <a:solidFill>
                      <a:srgbClr val="2F618F"/>
                    </a:solidFill>
                  </a:tcPr>
                </a:tc>
                <a:tc>
                  <a:txBody>
                    <a:bodyPr/>
                    <a:lstStyle/>
                    <a:p>
                      <a:pPr algn="just" rtl="0">
                        <a:lnSpc>
                          <a:spcPct val="150000"/>
                        </a:lnSpc>
                        <a:spcAft>
                          <a:spcPct val="0"/>
                        </a:spcAft>
                      </a:pPr>
                      <a:r>
                        <a:rPr lang="ro" sz="1800" b="1" i="0" u="none" strike="noStrike">
                          <a:highlight>
                            <a:srgbClr val="000000">
                              <a:alpha val="0"/>
                            </a:srgbClr>
                          </a:highlight>
                          <a:latin typeface="Verdana" charset="0"/>
                          <a:ea typeface="Verdana"/>
                          <a:cs typeface="Verdana" charset="0"/>
                        </a:rPr>
                        <a:t>State</a:t>
                      </a:r>
                    </a:p>
                  </a:txBody>
                  <a:tcPr marL="68580" marR="68580" marT="0" marB="0" anchor="b"/>
                </a:tc>
                <a:tc gridSpan="2">
                  <a:txBody>
                    <a:bodyPr/>
                    <a:lstStyle/>
                    <a:p>
                      <a:pPr algn="ctr" rtl="0">
                        <a:lnSpc>
                          <a:spcPct val="150000"/>
                        </a:lnSpc>
                        <a:spcAft>
                          <a:spcPct val="0"/>
                        </a:spcAft>
                      </a:pPr>
                      <a:r>
                        <a:rPr lang="ro" sz="1800" b="1" i="0" u="none" strike="noStrike">
                          <a:highlight>
                            <a:srgbClr val="000000">
                              <a:alpha val="0"/>
                            </a:srgbClr>
                          </a:highlight>
                          <a:latin typeface="Verdana" charset="0"/>
                          <a:ea typeface="Verdana"/>
                          <a:cs typeface="Verdana" charset="0"/>
                        </a:rPr>
                        <a:t>Până în ianuarie 2013</a:t>
                      </a:r>
                    </a:p>
                  </a:txBody>
                  <a:tcPr marL="68580" marR="68580" marT="0" marB="0" anchor="ctr"/>
                </a:tc>
                <a:tc hMerge="1">
                  <a:txBody>
                    <a:bodyPr/>
                    <a:lstStyle/>
                    <a:p>
                      <a:endParaRPr lang="en-GB"/>
                    </a:p>
                  </a:txBody>
                  <a:tcPr/>
                </a:tc>
                <a:tc gridSpan="2">
                  <a:txBody>
                    <a:bodyPr/>
                    <a:lstStyle/>
                    <a:p>
                      <a:pPr algn="ctr" rtl="0">
                        <a:lnSpc>
                          <a:spcPct val="150000"/>
                        </a:lnSpc>
                        <a:spcAft>
                          <a:spcPct val="0"/>
                        </a:spcAft>
                      </a:pPr>
                      <a:r>
                        <a:rPr lang="ro" sz="1800" b="1" i="0" u="none" strike="noStrike">
                          <a:highlight>
                            <a:srgbClr val="000000">
                              <a:alpha val="0"/>
                            </a:srgbClr>
                          </a:highlight>
                          <a:latin typeface="Verdana" charset="0"/>
                          <a:ea typeface="Verdana"/>
                          <a:cs typeface="Verdana" charset="0"/>
                        </a:rPr>
                        <a:t>Până în mai 2020</a:t>
                      </a:r>
                    </a:p>
                  </a:txBody>
                  <a:tcPr marL="68580" marR="68580" marT="0" marB="0" anchor="ctr"/>
                </a:tc>
                <a:tc hMerge="1">
                  <a:txBody>
                    <a:bodyPr/>
                    <a:lstStyle/>
                    <a:p>
                      <a:endParaRPr lang="en-GB"/>
                    </a:p>
                  </a:txBody>
                  <a:tcPr/>
                </a:tc>
                <a:extLst>
                  <a:ext uri="{0D108BD9-81ED-4DB2-BD59-A6C34878D82A}">
                    <a16:rowId xmlns:a16="http://schemas.microsoft.com/office/drawing/2014/main" val="10001"/>
                  </a:ext>
                </a:extLst>
              </a:tr>
              <a:tr h="190500">
                <a:tc>
                  <a:txBody>
                    <a:bodyPr/>
                    <a:lstStyle/>
                    <a:p>
                      <a:pPr algn="just" rtl="0">
                        <a:lnSpc>
                          <a:spcPct val="150000"/>
                        </a:lnSpc>
                        <a:spcAft>
                          <a:spcPct val="0"/>
                        </a:spcAft>
                      </a:pPr>
                      <a:r>
                        <a:rPr lang="ro" sz="1800" b="1" i="0" u="none" strike="noStrike">
                          <a:solidFill>
                            <a:srgbClr val="FFFFFF"/>
                          </a:solidFill>
                          <a:highlight>
                            <a:srgbClr val="000000">
                              <a:alpha val="0"/>
                            </a:srgbClr>
                          </a:highlight>
                          <a:latin typeface="Verdana" charset="0"/>
                          <a:ea typeface="Verdana"/>
                          <a:cs typeface="Verdana" charset="0"/>
                        </a:rPr>
                        <a:t>Toată Africa</a:t>
                      </a:r>
                    </a:p>
                  </a:txBody>
                  <a:tcPr marL="68580" marR="68580" marT="0" marB="0" anchor="b">
                    <a:solidFill>
                      <a:srgbClr val="2F618F"/>
                    </a:solid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54</a:t>
                      </a:r>
                    </a:p>
                  </a:txBody>
                  <a:tcPr marL="68580" marR="68580" marT="0" marB="0" anchor="b">
                    <a:no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3</a:t>
                      </a:r>
                    </a:p>
                  </a:txBody>
                  <a:tcPr marL="68580" marR="68580" marT="0" marB="0" anchor="b">
                    <a:no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6%</a:t>
                      </a:r>
                    </a:p>
                  </a:txBody>
                  <a:tcPr marL="68580" marR="68580" marT="0" marB="0" anchor="b">
                    <a:no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10</a:t>
                      </a:r>
                      <a:endParaRPr lang="en-GB" sz="18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no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19%</a:t>
                      </a:r>
                      <a:endParaRPr lang="en-GB" sz="18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noFill/>
                  </a:tcPr>
                </a:tc>
                <a:extLst>
                  <a:ext uri="{0D108BD9-81ED-4DB2-BD59-A6C34878D82A}">
                    <a16:rowId xmlns:a16="http://schemas.microsoft.com/office/drawing/2014/main" val="10002"/>
                  </a:ext>
                </a:extLst>
              </a:tr>
              <a:tr h="190500">
                <a:tc>
                  <a:txBody>
                    <a:bodyPr/>
                    <a:lstStyle/>
                    <a:p>
                      <a:pPr algn="just" rtl="0">
                        <a:lnSpc>
                          <a:spcPct val="150000"/>
                        </a:lnSpc>
                        <a:spcAft>
                          <a:spcPct val="0"/>
                        </a:spcAft>
                      </a:pPr>
                      <a:r>
                        <a:rPr lang="ro" sz="1400" b="1" i="0" u="none" strike="noStrike" dirty="0">
                          <a:solidFill>
                            <a:srgbClr val="FFFFFF"/>
                          </a:solidFill>
                          <a:highlight>
                            <a:srgbClr val="000000">
                              <a:alpha val="0"/>
                            </a:srgbClr>
                          </a:highlight>
                          <a:latin typeface="Verdana" charset="0"/>
                          <a:ea typeface="Verdana"/>
                          <a:cs typeface="Verdana" charset="0"/>
                        </a:rPr>
                        <a:t>Cele două Americi</a:t>
                      </a:r>
                    </a:p>
                  </a:txBody>
                  <a:tcPr marL="68580" marR="68580" marT="0" marB="0" anchor="b">
                    <a:solidFill>
                      <a:srgbClr val="2F618F"/>
                    </a:solid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35</a:t>
                      </a:r>
                    </a:p>
                  </a:txBody>
                  <a:tcPr marL="68580" marR="68580" marT="0" marB="0" anchor="b">
                    <a:solidFill>
                      <a:schemeClr val="accent1">
                        <a:lumMod val="20000"/>
                        <a:lumOff val="80000"/>
                      </a:schemeClr>
                    </a:solid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8</a:t>
                      </a:r>
                    </a:p>
                  </a:txBody>
                  <a:tcPr marL="68580" marR="68580" marT="0" marB="0" anchor="b">
                    <a:solidFill>
                      <a:schemeClr val="accent1">
                        <a:lumMod val="20000"/>
                        <a:lumOff val="80000"/>
                      </a:schemeClr>
                    </a:solid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23%</a:t>
                      </a:r>
                    </a:p>
                  </a:txBody>
                  <a:tcPr marL="68580" marR="68580" marT="0" marB="0" anchor="b">
                    <a:solidFill>
                      <a:schemeClr val="accent1">
                        <a:lumMod val="20000"/>
                        <a:lumOff val="80000"/>
                      </a:schemeClr>
                    </a:solid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13</a:t>
                      </a:r>
                      <a:endParaRPr lang="en-GB" sz="18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solidFill>
                      <a:schemeClr val="accent1">
                        <a:lumMod val="20000"/>
                        <a:lumOff val="80000"/>
                      </a:schemeClr>
                    </a:solid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37%</a:t>
                      </a:r>
                      <a:endParaRPr lang="en-GB" sz="18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10003"/>
                  </a:ext>
                </a:extLst>
              </a:tr>
              <a:tr h="190500">
                <a:tc>
                  <a:txBody>
                    <a:bodyPr/>
                    <a:lstStyle/>
                    <a:p>
                      <a:pPr algn="just" rtl="0">
                        <a:lnSpc>
                          <a:spcPct val="150000"/>
                        </a:lnSpc>
                        <a:spcAft>
                          <a:spcPct val="0"/>
                        </a:spcAft>
                      </a:pPr>
                      <a:r>
                        <a:rPr lang="ro" sz="1800" b="1" i="0" u="none" strike="noStrike">
                          <a:solidFill>
                            <a:srgbClr val="FFFFFF"/>
                          </a:solidFill>
                          <a:highlight>
                            <a:srgbClr val="000000">
                              <a:alpha val="0"/>
                            </a:srgbClr>
                          </a:highlight>
                          <a:latin typeface="Verdana" charset="0"/>
                          <a:ea typeface="Verdana"/>
                          <a:cs typeface="Verdana" charset="0"/>
                        </a:rPr>
                        <a:t>Toată Asia</a:t>
                      </a:r>
                    </a:p>
                  </a:txBody>
                  <a:tcPr marL="68580" marR="68580" marT="0" marB="0" anchor="b">
                    <a:solidFill>
                      <a:srgbClr val="2F618F"/>
                    </a:solid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42</a:t>
                      </a:r>
                    </a:p>
                  </a:txBody>
                  <a:tcPr marL="68580" marR="68580" marT="0" marB="0" anchor="b">
                    <a:no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2</a:t>
                      </a:r>
                    </a:p>
                  </a:txBody>
                  <a:tcPr marL="68580" marR="68580" marT="0" marB="0" anchor="b">
                    <a:no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5%</a:t>
                      </a:r>
                    </a:p>
                  </a:txBody>
                  <a:tcPr marL="68580" marR="68580" marT="0" marB="0" anchor="b">
                    <a:no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4</a:t>
                      </a:r>
                      <a:endParaRPr lang="en-GB" sz="18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no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10%</a:t>
                      </a:r>
                      <a:endParaRPr lang="en-GB" sz="18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noFill/>
                  </a:tcPr>
                </a:tc>
                <a:extLst>
                  <a:ext uri="{0D108BD9-81ED-4DB2-BD59-A6C34878D82A}">
                    <a16:rowId xmlns:a16="http://schemas.microsoft.com/office/drawing/2014/main" val="10004"/>
                  </a:ext>
                </a:extLst>
              </a:tr>
              <a:tr h="190500">
                <a:tc>
                  <a:txBody>
                    <a:bodyPr/>
                    <a:lstStyle/>
                    <a:p>
                      <a:pPr algn="just" rtl="0">
                        <a:lnSpc>
                          <a:spcPct val="150000"/>
                        </a:lnSpc>
                        <a:spcAft>
                          <a:spcPct val="0"/>
                        </a:spcAft>
                      </a:pPr>
                      <a:r>
                        <a:rPr lang="ro" sz="1800" b="1" i="0" u="none" strike="noStrike" dirty="0">
                          <a:highlight>
                            <a:srgbClr val="000000">
                              <a:alpha val="0"/>
                            </a:srgbClr>
                          </a:highlight>
                          <a:latin typeface="Verdana" charset="0"/>
                          <a:ea typeface="Verdana"/>
                          <a:cs typeface="Verdana" charset="0"/>
                        </a:rPr>
                        <a:t>Toată Europa</a:t>
                      </a:r>
                    </a:p>
                  </a:txBody>
                  <a:tcPr marL="68580" marR="68580" marT="0" marB="0" anchor="b">
                    <a:solidFill>
                      <a:srgbClr val="2F618F"/>
                    </a:solid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48</a:t>
                      </a:r>
                    </a:p>
                  </a:txBody>
                  <a:tcPr marL="68580" marR="68580" marT="0" marB="0" anchor="b">
                    <a:solidFill>
                      <a:schemeClr val="accent1">
                        <a:lumMod val="20000"/>
                        <a:lumOff val="80000"/>
                      </a:schemeClr>
                    </a:solid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43</a:t>
                      </a:r>
                    </a:p>
                  </a:txBody>
                  <a:tcPr marL="68580" marR="68580" marT="0" marB="0" anchor="b">
                    <a:solidFill>
                      <a:schemeClr val="accent1">
                        <a:lumMod val="20000"/>
                        <a:lumOff val="80000"/>
                      </a:schemeClr>
                    </a:solid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90%</a:t>
                      </a:r>
                    </a:p>
                  </a:txBody>
                  <a:tcPr marL="68580" marR="68580" marT="0" marB="0" anchor="b">
                    <a:solidFill>
                      <a:schemeClr val="accent1">
                        <a:lumMod val="20000"/>
                        <a:lumOff val="80000"/>
                      </a:schemeClr>
                    </a:solid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46</a:t>
                      </a:r>
                      <a:endParaRPr lang="en-GB" sz="18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solidFill>
                      <a:schemeClr val="accent1">
                        <a:lumMod val="20000"/>
                        <a:lumOff val="80000"/>
                      </a:schemeClr>
                    </a:solid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96%</a:t>
                      </a:r>
                      <a:endParaRPr lang="en-GB" sz="18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10005"/>
                  </a:ext>
                </a:extLst>
              </a:tr>
              <a:tr h="190500">
                <a:tc>
                  <a:txBody>
                    <a:bodyPr/>
                    <a:lstStyle/>
                    <a:p>
                      <a:pPr algn="just" rtl="0">
                        <a:lnSpc>
                          <a:spcPct val="150000"/>
                        </a:lnSpc>
                        <a:spcAft>
                          <a:spcPct val="0"/>
                        </a:spcAft>
                      </a:pPr>
                      <a:r>
                        <a:rPr lang="ro" sz="1800" b="1" i="0" u="none" strike="noStrike">
                          <a:highlight>
                            <a:srgbClr val="000000">
                              <a:alpha val="0"/>
                            </a:srgbClr>
                          </a:highlight>
                          <a:latin typeface="Verdana" charset="0"/>
                          <a:ea typeface="Verdana"/>
                          <a:cs typeface="Verdana" charset="0"/>
                        </a:rPr>
                        <a:t>Toată Oceania</a:t>
                      </a:r>
                    </a:p>
                  </a:txBody>
                  <a:tcPr marL="68580" marR="68580" marT="0" marB="0" anchor="b">
                    <a:solidFill>
                      <a:srgbClr val="2F618F"/>
                    </a:solid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14</a:t>
                      </a:r>
                    </a:p>
                  </a:txBody>
                  <a:tcPr marL="68580" marR="68580" marT="0" marB="0" anchor="b">
                    <a:no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1</a:t>
                      </a:r>
                    </a:p>
                  </a:txBody>
                  <a:tcPr marL="68580" marR="68580" marT="0" marB="0" anchor="b">
                    <a:no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7%</a:t>
                      </a:r>
                    </a:p>
                  </a:txBody>
                  <a:tcPr marL="68580" marR="68580" marT="0" marB="0" anchor="b">
                    <a:no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2</a:t>
                      </a:r>
                      <a:endParaRPr lang="en-GB" sz="18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noFill/>
                  </a:tcPr>
                </a:tc>
                <a:tc>
                  <a:txBody>
                    <a:bodyPr/>
                    <a:lstStyle/>
                    <a:p>
                      <a:pPr algn="r" rtl="0">
                        <a:lnSpc>
                          <a:spcPct val="150000"/>
                        </a:lnSpc>
                        <a:spcAft>
                          <a:spcPct val="0"/>
                        </a:spcAft>
                      </a:pPr>
                      <a:r>
                        <a:rPr lang="ro" sz="1800" b="0" i="0" u="none" strike="noStrike">
                          <a:highlight>
                            <a:srgbClr val="000000">
                              <a:alpha val="0"/>
                            </a:srgbClr>
                          </a:highlight>
                          <a:latin typeface="Verdana" charset="0"/>
                          <a:ea typeface="Verdana"/>
                          <a:cs typeface="Verdana" charset="0"/>
                        </a:rPr>
                        <a:t>14%</a:t>
                      </a:r>
                      <a:endParaRPr lang="en-GB" sz="1800">
                        <a:effectLst/>
                        <a:latin typeface="Verdana" pitchFamily="34" charset="0"/>
                        <a:ea typeface="Verdana" panose="020B0604030504040204" pitchFamily="34" charset="0"/>
                        <a:cs typeface="Verdana" panose="020B0604030504040204" pitchFamily="34" charset="0"/>
                      </a:endParaRPr>
                    </a:p>
                  </a:txBody>
                  <a:tcPr marL="68580" marR="68580" marT="0" marB="0" anchor="b">
                    <a:noFill/>
                  </a:tcPr>
                </a:tc>
                <a:extLst>
                  <a:ext uri="{0D108BD9-81ED-4DB2-BD59-A6C34878D82A}">
                    <a16:rowId xmlns:a16="http://schemas.microsoft.com/office/drawing/2014/main" val="10006"/>
                  </a:ext>
                </a:extLst>
              </a:tr>
              <a:tr h="190500">
                <a:tc>
                  <a:txBody>
                    <a:bodyPr/>
                    <a:lstStyle/>
                    <a:p>
                      <a:pPr algn="just" rtl="0">
                        <a:lnSpc>
                          <a:spcPct val="150000"/>
                        </a:lnSpc>
                        <a:spcAft>
                          <a:spcPct val="0"/>
                        </a:spcAft>
                      </a:pPr>
                      <a:r>
                        <a:rPr lang="ro" sz="1800" b="1" i="0" u="none" strike="noStrike">
                          <a:highlight>
                            <a:srgbClr val="000000">
                              <a:alpha val="0"/>
                            </a:srgbClr>
                          </a:highlight>
                          <a:latin typeface="Verdana" charset="0"/>
                          <a:ea typeface="Verdana"/>
                          <a:cs typeface="Verdana" charset="0"/>
                        </a:rPr>
                        <a:t>Toate</a:t>
                      </a:r>
                    </a:p>
                  </a:txBody>
                  <a:tcPr marL="68580" marR="68580" marT="0" marB="0" anchor="b">
                    <a:solidFill>
                      <a:srgbClr val="2F618F"/>
                    </a:solidFill>
                  </a:tcPr>
                </a:tc>
                <a:tc>
                  <a:txBody>
                    <a:bodyPr/>
                    <a:lstStyle/>
                    <a:p>
                      <a:pPr algn="r" rtl="0">
                        <a:lnSpc>
                          <a:spcPct val="150000"/>
                        </a:lnSpc>
                        <a:spcAft>
                          <a:spcPct val="0"/>
                        </a:spcAft>
                      </a:pPr>
                      <a:r>
                        <a:rPr lang="ro" sz="1800" b="1" i="0" u="none" strike="noStrike">
                          <a:highlight>
                            <a:srgbClr val="000000">
                              <a:alpha val="0"/>
                            </a:srgbClr>
                          </a:highlight>
                          <a:latin typeface="Verdana" charset="0"/>
                          <a:ea typeface="Verdana"/>
                          <a:cs typeface="Verdana" charset="0"/>
                        </a:rPr>
                        <a:t>193</a:t>
                      </a:r>
                    </a:p>
                  </a:txBody>
                  <a:tcPr marL="68580" marR="68580" marT="0" marB="0" anchor="b">
                    <a:solidFill>
                      <a:schemeClr val="accent1">
                        <a:lumMod val="20000"/>
                        <a:lumOff val="80000"/>
                      </a:schemeClr>
                    </a:solidFill>
                  </a:tcPr>
                </a:tc>
                <a:tc>
                  <a:txBody>
                    <a:bodyPr/>
                    <a:lstStyle/>
                    <a:p>
                      <a:pPr algn="r" rtl="0">
                        <a:lnSpc>
                          <a:spcPct val="150000"/>
                        </a:lnSpc>
                        <a:spcAft>
                          <a:spcPct val="0"/>
                        </a:spcAft>
                      </a:pPr>
                      <a:r>
                        <a:rPr lang="ro" sz="1800" b="1" i="0" u="none" strike="noStrike">
                          <a:highlight>
                            <a:srgbClr val="000000">
                              <a:alpha val="0"/>
                            </a:srgbClr>
                          </a:highlight>
                          <a:latin typeface="Verdana" charset="0"/>
                          <a:ea typeface="Verdana"/>
                          <a:cs typeface="Verdana" charset="0"/>
                        </a:rPr>
                        <a:t>57</a:t>
                      </a:r>
                    </a:p>
                  </a:txBody>
                  <a:tcPr marL="68580" marR="68580" marT="0" marB="0" anchor="b">
                    <a:solidFill>
                      <a:schemeClr val="accent1">
                        <a:lumMod val="20000"/>
                        <a:lumOff val="80000"/>
                      </a:schemeClr>
                    </a:solidFill>
                  </a:tcPr>
                </a:tc>
                <a:tc>
                  <a:txBody>
                    <a:bodyPr/>
                    <a:lstStyle/>
                    <a:p>
                      <a:pPr algn="r" rtl="0">
                        <a:lnSpc>
                          <a:spcPct val="150000"/>
                        </a:lnSpc>
                        <a:spcAft>
                          <a:spcPct val="0"/>
                        </a:spcAft>
                      </a:pPr>
                      <a:r>
                        <a:rPr lang="ro" sz="1800" b="1" i="0" u="none" strike="noStrike">
                          <a:highlight>
                            <a:srgbClr val="000000">
                              <a:alpha val="0"/>
                            </a:srgbClr>
                          </a:highlight>
                          <a:latin typeface="Verdana" charset="0"/>
                          <a:ea typeface="Verdana"/>
                          <a:cs typeface="Verdana" charset="0"/>
                        </a:rPr>
                        <a:t>30%</a:t>
                      </a:r>
                    </a:p>
                  </a:txBody>
                  <a:tcPr marL="68580" marR="68580" marT="0" marB="0" anchor="b">
                    <a:solidFill>
                      <a:schemeClr val="accent1">
                        <a:lumMod val="20000"/>
                        <a:lumOff val="80000"/>
                      </a:schemeClr>
                    </a:solidFill>
                  </a:tcPr>
                </a:tc>
                <a:tc>
                  <a:txBody>
                    <a:bodyPr/>
                    <a:lstStyle/>
                    <a:p>
                      <a:pPr algn="r" rtl="0">
                        <a:lnSpc>
                          <a:spcPct val="150000"/>
                        </a:lnSpc>
                        <a:spcAft>
                          <a:spcPct val="0"/>
                        </a:spcAft>
                      </a:pPr>
                      <a:r>
                        <a:rPr lang="ro" sz="2200" b="1" i="0" u="none" strike="noStrike">
                          <a:highlight>
                            <a:srgbClr val="000000">
                              <a:alpha val="0"/>
                            </a:srgbClr>
                          </a:highlight>
                          <a:latin typeface="Verdana" charset="0"/>
                          <a:ea typeface="Verdana"/>
                          <a:cs typeface="Verdana" charset="0"/>
                        </a:rPr>
                        <a:t>76</a:t>
                      </a:r>
                      <a:endParaRPr lang="en-GB" sz="22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solidFill>
                      <a:schemeClr val="accent1">
                        <a:lumMod val="20000"/>
                        <a:lumOff val="80000"/>
                      </a:schemeClr>
                    </a:solidFill>
                  </a:tcPr>
                </a:tc>
                <a:tc>
                  <a:txBody>
                    <a:bodyPr/>
                    <a:lstStyle/>
                    <a:p>
                      <a:pPr algn="r" rtl="0">
                        <a:lnSpc>
                          <a:spcPct val="150000"/>
                        </a:lnSpc>
                        <a:spcAft>
                          <a:spcPct val="0"/>
                        </a:spcAft>
                      </a:pPr>
                      <a:r>
                        <a:rPr lang="ro" sz="2200" b="1" i="0" u="none" strike="noStrike" dirty="0">
                          <a:highlight>
                            <a:srgbClr val="000000">
                              <a:alpha val="0"/>
                            </a:srgbClr>
                          </a:highlight>
                          <a:latin typeface="Verdana" charset="0"/>
                          <a:ea typeface="Verdana"/>
                          <a:cs typeface="Verdana" charset="0"/>
                        </a:rPr>
                        <a:t>39%</a:t>
                      </a:r>
                      <a:endParaRPr lang="en-GB" sz="2200" b="1" dirty="0">
                        <a:effectLst/>
                        <a:latin typeface="Verdana" pitchFamily="34" charset="0"/>
                        <a:ea typeface="Verdana" panose="020B0604030504040204" pitchFamily="34" charset="0"/>
                        <a:cs typeface="Verdana" panose="020B0604030504040204" pitchFamily="34"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
        <p:nvSpPr>
          <p:cNvPr id="2" name="Rectangle 1">
            <a:extLst>
              <a:ext uri="{FF2B5EF4-FFF2-40B4-BE49-F238E27FC236}">
                <a16:creationId xmlns:a16="http://schemas.microsoft.com/office/drawing/2014/main" id="{00D9AF7A-6909-4E72-B77C-4FB7081A2DC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pic>
        <p:nvPicPr>
          <p:cNvPr id="9"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99443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8AB73-6CF7-4B50-ACEB-48BD4182E7C5}"/>
              </a:ext>
            </a:extLst>
          </p:cNvPr>
          <p:cNvSpPr>
            <a:spLocks noGrp="1"/>
          </p:cNvSpPr>
          <p:nvPr>
            <p:ph type="sldNum" sz="quarter" idx="10"/>
          </p:nvPr>
        </p:nvSpPr>
        <p:spPr/>
        <p:txBody>
          <a:bodyPr>
            <a:noAutofit/>
          </a:bodyPr>
          <a:lstStyle/>
          <a:p>
            <a:pPr rtl="0"/>
            <a:r>
              <a:rPr lang="ro" sz="1200" b="0" i="0" u="none" strike="noStrike">
                <a:solidFill>
                  <a:srgbClr val="898989"/>
                </a:solidFill>
                <a:highlight>
                  <a:srgbClr val="000000">
                    <a:alpha val="0"/>
                  </a:srgbClr>
                </a:highlight>
                <a:latin typeface="Calibri"/>
              </a:rPr>
              <a:t>29</a:t>
            </a:r>
            <a:endParaRPr lang="en-GB">
              <a:solidFill>
                <a:prstClr val="black">
                  <a:tint val="75000"/>
                </a:prstClr>
              </a:solidFill>
            </a:endParaRPr>
          </a:p>
        </p:txBody>
      </p:sp>
    </p:spTree>
    <p:extLst>
      <p:ext uri="{BB962C8B-B14F-4D97-AF65-F5344CB8AC3E}">
        <p14:creationId xmlns:p14="http://schemas.microsoft.com/office/powerpoint/2010/main" val="33236159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rtl="0">
              <a:lnSpc>
                <a:spcPct val="100000"/>
              </a:lnSpc>
              <a:buFont typeface="Wingdings" panose="05000000000000000000" pitchFamily="2" charset="2"/>
              <a:buChar char="Ø"/>
            </a:pPr>
            <a:r>
              <a:rPr lang="ro" sz="2800" b="0" i="0" u="none" strike="noStrike">
                <a:highlight>
                  <a:srgbClr val="000000">
                    <a:alpha val="0"/>
                  </a:srgbClr>
                </a:highlight>
                <a:latin typeface="Calibri"/>
              </a:rPr>
              <a:t>Prezentarea pentru delegați a unei introduceri în societatea informațională și criminalitatea informatică și identificarea organizațiilor internaționale și a eforturilor acestora de combatere a acestui tip modern de criminalitate</a:t>
            </a:r>
          </a:p>
          <a:p>
            <a:pPr algn="just" rtl="0">
              <a:lnSpc>
                <a:spcPct val="100000"/>
              </a:lnSpc>
              <a:buFont typeface="Wingdings" panose="05000000000000000000" pitchFamily="2" charset="2"/>
              <a:buChar char="Ø"/>
            </a:pPr>
            <a:r>
              <a:rPr lang="ro" sz="2800" b="0" i="0" u="none" strike="noStrike">
                <a:highlight>
                  <a:srgbClr val="000000">
                    <a:alpha val="0"/>
                  </a:srgbClr>
                </a:highlight>
                <a:latin typeface="Calibri"/>
              </a:rPr>
              <a:t>Furnizarea de definiții de bază ale criminalității informatice, având în vedere Convenția CoE de la Budapesta și definirea formelor contemporane de criminalitate informatică</a:t>
            </a:r>
            <a:endParaRPr lang="en-GB">
              <a:ea typeface="Verdana" panose="020B0604030504040204" pitchFamily="34" charset="0"/>
            </a:endParaRPr>
          </a:p>
          <a:p>
            <a:pPr marL="0" indent="0">
              <a:buNone/>
            </a:pPr>
            <a:endParaRPr lang="en-US"/>
          </a:p>
        </p:txBody>
      </p:sp>
      <p:sp>
        <p:nvSpPr>
          <p:cNvPr id="3" name="Slide Number Placeholder 2"/>
          <p:cNvSpPr>
            <a:spLocks noGrp="1"/>
          </p:cNvSpPr>
          <p:nvPr>
            <p:ph type="sldNum" sz="quarter" idx="10"/>
          </p:nvPr>
        </p:nvSpPr>
        <p:spPr/>
        <p:txBody>
          <a:bodyPr>
            <a:noAutofit/>
          </a:bodyPr>
          <a:lstStyle/>
          <a:p>
            <a:pPr rtl="0"/>
            <a:r>
              <a:rPr lang="ro" sz="1200" b="0" i="0" u="none" strike="noStrike">
                <a:highlight>
                  <a:srgbClr val="000000">
                    <a:alpha val="0"/>
                  </a:srgbClr>
                </a:highlight>
                <a:latin typeface="Calibri"/>
              </a:rPr>
              <a:t>3</a:t>
            </a:r>
            <a:endParaRPr lang="en-GB"/>
          </a:p>
        </p:txBody>
      </p:sp>
      <p:sp>
        <p:nvSpPr>
          <p:cNvPr id="4" name="Text Placeholder 3"/>
          <p:cNvSpPr>
            <a:spLocks noGrp="1"/>
          </p:cNvSpPr>
          <p:nvPr>
            <p:ph type="body" sz="quarter" idx="11"/>
          </p:nvPr>
        </p:nvSpPr>
        <p:spPr/>
        <p:txBody>
          <a:bodyPr>
            <a:noAutofit/>
          </a:bodyPr>
          <a:lstStyle/>
          <a:p>
            <a:endParaRPr lang="en-GB">
              <a:latin typeface="Verdana" charset="0"/>
              <a:cs typeface="Verdana" charset="0"/>
            </a:endParaRPr>
          </a:p>
          <a:p>
            <a:pPr rtl="0"/>
            <a:r>
              <a:rPr lang="ro" sz="3200" b="0" i="0" u="none" strike="noStrike">
                <a:highlight>
                  <a:srgbClr val="000000">
                    <a:alpha val="0"/>
                  </a:srgbClr>
                </a:highlight>
                <a:latin typeface="Verdana" charset="0"/>
                <a:cs typeface="Verdana" charset="0"/>
              </a:rPr>
              <a:t>Obiectivul sesiunii</a:t>
            </a:r>
            <a:endParaRPr lang="en-GB" sz="2000">
              <a:latin typeface="Verdana" charset="0"/>
              <a:cs typeface="Verdana" charset="0"/>
            </a:endParaRPr>
          </a:p>
          <a:p>
            <a:endParaRPr lang="en-US"/>
          </a:p>
        </p:txBody>
      </p:sp>
    </p:spTree>
    <p:extLst>
      <p:ext uri="{BB962C8B-B14F-4D97-AF65-F5344CB8AC3E}">
        <p14:creationId xmlns:p14="http://schemas.microsoft.com/office/powerpoint/2010/main" val="358018113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noAutofit/>
          </a:bodyPr>
          <a:lstStyle/>
          <a:p>
            <a:pPr rtl="0"/>
            <a:r>
              <a:rPr lang="ro" sz="3200" b="1" i="0" u="none" strike="noStrike">
                <a:highlight>
                  <a:srgbClr val="000000">
                    <a:alpha val="0"/>
                  </a:srgbClr>
                </a:highlight>
                <a:latin typeface="Calibri"/>
              </a:rPr>
              <a:t>Organizații internaționale pentru criminalitatea informatică</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noAutofit/>
          </a:bodyPr>
          <a:lstStyle/>
          <a:p>
            <a:pPr rtl="0"/>
            <a:r>
              <a:rPr lang="ro" sz="2000" b="0" i="0" u="none" strike="noStrike">
                <a:highlight>
                  <a:srgbClr val="000000">
                    <a:alpha val="0"/>
                  </a:srgbClr>
                </a:highlight>
                <a:latin typeface="Calibri"/>
              </a:rPr>
              <a:t>Noțiuni de bază privind criminalitatea informatică</a:t>
            </a:r>
          </a:p>
        </p:txBody>
      </p:sp>
      <p:sp>
        <p:nvSpPr>
          <p:cNvPr id="4" name="Rectangle 3">
            <a:extLst>
              <a:ext uri="{FF2B5EF4-FFF2-40B4-BE49-F238E27FC236}">
                <a16:creationId xmlns:a16="http://schemas.microsoft.com/office/drawing/2014/main" id="{592ABD5F-08FB-4136-A76F-07AC20DAB91E}"/>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defTabSz="914400" rtl="0" eaLnBrk="0" fontAlgn="base" hangingPunct="0">
              <a:spcBef>
                <a:spcPct val="0"/>
              </a:spcBef>
              <a:spcAft>
                <a:spcPct val="0"/>
              </a:spcAft>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solidFill>
                <a:prstClr val="white"/>
              </a:solidFill>
            </a:endParaRPr>
          </a:p>
        </p:txBody>
      </p:sp>
      <p:sp>
        <p:nvSpPr>
          <p:cNvPr id="5" name="Rectangle 4">
            <a:extLst>
              <a:ext uri="{FF2B5EF4-FFF2-40B4-BE49-F238E27FC236}">
                <a16:creationId xmlns:a16="http://schemas.microsoft.com/office/drawing/2014/main" id="{E48A760C-C5E8-484E-AE27-CC97BE067C28}"/>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914400" eaLnBrk="0" fontAlgn="base" hangingPunct="0">
              <a:spcBef>
                <a:spcPct val="0"/>
              </a:spcBef>
              <a:spcAft>
                <a:spcPct val="0"/>
              </a:spcAft>
              <a:defRPr/>
            </a:pPr>
            <a:endParaRPr lang="en-GB">
              <a:solidFill>
                <a:prstClr val="white"/>
              </a:solidFill>
            </a:endParaRPr>
          </a:p>
        </p:txBody>
      </p:sp>
      <p:sp>
        <p:nvSpPr>
          <p:cNvPr id="6" name="TextBox 7">
            <a:extLst>
              <a:ext uri="{FF2B5EF4-FFF2-40B4-BE49-F238E27FC236}">
                <a16:creationId xmlns:a16="http://schemas.microsoft.com/office/drawing/2014/main" id="{D3FF185F-D1F2-46C0-8941-FE80F33430C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defTabSz="914400" rtl="0" eaLnBrk="0" fontAlgn="base" hangingPunct="0">
              <a:spcBef>
                <a:spcPct val="0"/>
              </a:spcBef>
              <a:spcAft>
                <a:spcPct val="0"/>
              </a:spcAft>
            </a:pPr>
            <a:r>
              <a:rPr lang="ro" sz="3200" b="0" i="0" u="none" strike="noStrike">
                <a:solidFill>
                  <a:srgbClr val="FFFFFF"/>
                </a:solidFill>
                <a:highlight>
                  <a:srgbClr val="000000">
                    <a:alpha val="0"/>
                  </a:srgbClr>
                </a:highlight>
                <a:latin typeface="Verdana" charset="0"/>
                <a:cs typeface="Verdana" charset="0"/>
              </a:rPr>
              <a:t>Secțiunea 4</a:t>
            </a:r>
            <a:endParaRPr lang="en-GB" sz="2000">
              <a:solidFill>
                <a:prstClr val="white"/>
              </a:solidFill>
              <a:latin typeface="Verdana" charset="0"/>
              <a:cs typeface="Verdana" charset="0"/>
            </a:endParaRPr>
          </a:p>
        </p:txBody>
      </p:sp>
      <p:pic>
        <p:nvPicPr>
          <p:cNvPr id="7" name="Picture 4">
            <a:extLst>
              <a:ext uri="{FF2B5EF4-FFF2-40B4-BE49-F238E27FC236}">
                <a16:creationId xmlns:a16="http://schemas.microsoft.com/office/drawing/2014/main" id="{0999E604-E88D-4D07-B64F-C99CD4214B5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91547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noAutofit/>
          </a:bodyPr>
          <a:lstStyle/>
          <a:p>
            <a:pPr rtl="0"/>
            <a:r>
              <a:rPr lang="ro" sz="1200" b="0" i="0" u="none" strike="noStrike">
                <a:highlight>
                  <a:srgbClr val="000000">
                    <a:alpha val="0"/>
                  </a:srgbClr>
                </a:highlight>
                <a:latin typeface="Calibri"/>
              </a:rPr>
              <a:t>31</a:t>
            </a:r>
            <a:endParaRPr lang="en-GB"/>
          </a:p>
        </p:txBody>
      </p:sp>
      <p:sp>
        <p:nvSpPr>
          <p:cNvPr id="3" name="TextBox 2"/>
          <p:cNvSpPr txBox="1"/>
          <p:nvPr/>
        </p:nvSpPr>
        <p:spPr>
          <a:xfrm>
            <a:off x="88522" y="6557282"/>
            <a:ext cx="3672408" cy="400110"/>
          </a:xfrm>
          <a:prstGeom prst="rect">
            <a:avLst/>
          </a:prstGeom>
          <a:noFill/>
        </p:spPr>
        <p:txBody>
          <a:bodyPr wrap="square" rtlCol="0">
            <a:noAutofit/>
          </a:bodyPr>
          <a:lstStyle/>
          <a:p>
            <a:pPr rtl="0"/>
            <a:r>
              <a:rPr lang="ro" sz="2000" b="1" i="0" u="none" strike="noStrike">
                <a:solidFill>
                  <a:srgbClr val="FFFFFF"/>
                </a:solidFill>
                <a:highlight>
                  <a:srgbClr val="000000">
                    <a:alpha val="0"/>
                  </a:srgbClr>
                </a:highlight>
                <a:latin typeface="Segoe UI"/>
                <a:ea typeface="Segoe UI"/>
                <a:cs typeface="Segoe UI"/>
              </a:rPr>
              <a:t>www.coe.int/cybercrime</a:t>
            </a:r>
          </a:p>
        </p:txBody>
      </p:sp>
      <p:sp>
        <p:nvSpPr>
          <p:cNvPr id="4" name="Slide Number Placeholder 4"/>
          <p:cNvSpPr txBox="1"/>
          <p:nvPr/>
        </p:nvSpPr>
        <p:spPr>
          <a:xfrm>
            <a:off x="8532440" y="6521212"/>
            <a:ext cx="490016" cy="436180"/>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ro" sz="1200" b="0" i="0" u="none" strike="noStrike">
                <a:solidFill>
                  <a:srgbClr val="000000"/>
                </a:solidFill>
                <a:highlight>
                  <a:srgbClr val="000000">
                    <a:alpha val="0"/>
                  </a:srgbClr>
                </a:highlight>
                <a:latin typeface="Calibri"/>
              </a:rPr>
              <a:t>31</a:t>
            </a:r>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rtl="0"/>
            <a:r>
              <a:rPr lang="ro" sz="2800" b="0" i="0" u="none" strike="noStrike">
                <a:highlight>
                  <a:srgbClr val="000000">
                    <a:alpha val="0"/>
                  </a:srgbClr>
                </a:highlight>
                <a:latin typeface="Verdana" charset="0"/>
                <a:ea typeface="Verdana"/>
                <a:cs typeface="ＭＳ Ｐゴシック" charset="0"/>
              </a:rPr>
              <a:t>Dimensiunea internațională și răspunsul la criminalitatea informatică</a:t>
            </a:r>
            <a:endParaRPr lang="en-GB" sz="2800">
              <a:latin typeface="Verdana" pitchFamily="34" charset="0"/>
              <a:ea typeface="Verdana" panose="020B0604030504040204" pitchFamily="34" charset="0"/>
            </a:endParaRP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1">
            <a:extLst>
              <a:ext uri="{FF2B5EF4-FFF2-40B4-BE49-F238E27FC236}">
                <a16:creationId xmlns:a16="http://schemas.microsoft.com/office/drawing/2014/main" id="{D6858E7F-F8F6-F645-B08A-5A0BB30DDA54}"/>
              </a:ext>
            </a:extLst>
          </p:cNvPr>
          <p:cNvSpPr txBox="1"/>
          <p:nvPr/>
        </p:nvSpPr>
        <p:spPr>
          <a:xfrm>
            <a:off x="457200" y="1296103"/>
            <a:ext cx="8229600" cy="773112"/>
          </a:xfrm>
          <a:prstGeom prst="rect">
            <a:avLst/>
          </a:prstGeom>
        </p:spPr>
        <p:txBody>
          <a:bodyP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rtl="0" eaLnBrk="1" hangingPunct="1"/>
            <a:r>
              <a:rPr lang="ro" sz="3200" b="1" i="0" u="none" strike="noStrike">
                <a:highlight>
                  <a:srgbClr val="000000">
                    <a:alpha val="0"/>
                  </a:srgbClr>
                </a:highlight>
                <a:latin typeface="Calibri"/>
                <a:ea typeface="ＭＳ Ｐゴシック"/>
              </a:rPr>
              <a:t>Exemple de răspunsuri internaționale</a:t>
            </a:r>
            <a:endParaRPr lang="en-GB" sz="3200" b="1">
              <a:ea typeface="ＭＳ Ｐゴシック" pitchFamily="34" charset="-128"/>
            </a:endParaRPr>
          </a:p>
        </p:txBody>
      </p:sp>
      <p:pic>
        <p:nvPicPr>
          <p:cNvPr id="5" name="Picture 4">
            <a:extLst>
              <a:ext uri="{FF2B5EF4-FFF2-40B4-BE49-F238E27FC236}">
                <a16:creationId xmlns:a16="http://schemas.microsoft.com/office/drawing/2014/main" id="{833B8C6F-025E-9640-A84D-EF83449CC12C}"/>
              </a:ext>
            </a:extLst>
          </p:cNvPr>
          <p:cNvPicPr>
            <a:picLocks noChangeAspect="1"/>
          </p:cNvPicPr>
          <p:nvPr/>
        </p:nvPicPr>
        <p:blipFill>
          <a:blip r:embed="rId4"/>
          <a:stretch>
            <a:fillRect/>
          </a:stretch>
        </p:blipFill>
        <p:spPr>
          <a:xfrm>
            <a:off x="6286383" y="1971204"/>
            <a:ext cx="2534089" cy="2027271"/>
          </a:xfrm>
          <a:prstGeom prst="rect">
            <a:avLst/>
          </a:prstGeom>
        </p:spPr>
      </p:pic>
      <p:pic>
        <p:nvPicPr>
          <p:cNvPr id="6" name="Picture 5">
            <a:extLst>
              <a:ext uri="{FF2B5EF4-FFF2-40B4-BE49-F238E27FC236}">
                <a16:creationId xmlns:a16="http://schemas.microsoft.com/office/drawing/2014/main" id="{9F5D591F-43D2-8B4D-96C7-1050D23145CA}"/>
              </a:ext>
            </a:extLst>
          </p:cNvPr>
          <p:cNvPicPr>
            <a:picLocks noChangeAspect="1"/>
          </p:cNvPicPr>
          <p:nvPr/>
        </p:nvPicPr>
        <p:blipFill>
          <a:blip r:embed="rId5"/>
          <a:stretch>
            <a:fillRect/>
          </a:stretch>
        </p:blipFill>
        <p:spPr>
          <a:xfrm>
            <a:off x="431467" y="2168077"/>
            <a:ext cx="2379916" cy="1580820"/>
          </a:xfrm>
          <a:prstGeom prst="rect">
            <a:avLst/>
          </a:prstGeom>
        </p:spPr>
      </p:pic>
      <p:pic>
        <p:nvPicPr>
          <p:cNvPr id="27" name="Picture 26">
            <a:extLst>
              <a:ext uri="{FF2B5EF4-FFF2-40B4-BE49-F238E27FC236}">
                <a16:creationId xmlns:a16="http://schemas.microsoft.com/office/drawing/2014/main" id="{622E6FB5-9758-BD45-8495-D6A8C4D9812B}"/>
              </a:ext>
            </a:extLst>
          </p:cNvPr>
          <p:cNvPicPr>
            <a:picLocks noChangeAspect="1"/>
          </p:cNvPicPr>
          <p:nvPr/>
        </p:nvPicPr>
        <p:blipFill>
          <a:blip r:embed="rId6"/>
          <a:stretch>
            <a:fillRect/>
          </a:stretch>
        </p:blipFill>
        <p:spPr>
          <a:xfrm>
            <a:off x="492102" y="4069722"/>
            <a:ext cx="2258646" cy="2258646"/>
          </a:xfrm>
          <a:prstGeom prst="rect">
            <a:avLst/>
          </a:prstGeom>
        </p:spPr>
      </p:pic>
      <p:pic>
        <p:nvPicPr>
          <p:cNvPr id="28" name="Picture 27">
            <a:extLst>
              <a:ext uri="{FF2B5EF4-FFF2-40B4-BE49-F238E27FC236}">
                <a16:creationId xmlns:a16="http://schemas.microsoft.com/office/drawing/2014/main" id="{AAD3A13B-7085-7B44-A2D8-5202FBFACE90}"/>
              </a:ext>
            </a:extLst>
          </p:cNvPr>
          <p:cNvPicPr>
            <a:picLocks noChangeAspect="1"/>
          </p:cNvPicPr>
          <p:nvPr/>
        </p:nvPicPr>
        <p:blipFill>
          <a:blip r:embed="rId7"/>
          <a:stretch>
            <a:fillRect/>
          </a:stretch>
        </p:blipFill>
        <p:spPr>
          <a:xfrm>
            <a:off x="6381058" y="4046146"/>
            <a:ext cx="2344740" cy="2106292"/>
          </a:xfrm>
          <a:prstGeom prst="rect">
            <a:avLst/>
          </a:prstGeom>
        </p:spPr>
      </p:pic>
      <p:pic>
        <p:nvPicPr>
          <p:cNvPr id="7" name="Picture 6">
            <a:extLst>
              <a:ext uri="{FF2B5EF4-FFF2-40B4-BE49-F238E27FC236}">
                <a16:creationId xmlns:a16="http://schemas.microsoft.com/office/drawing/2014/main" id="{E23F68DB-37C9-5B4D-99C8-67B07818FF75}"/>
              </a:ext>
            </a:extLst>
          </p:cNvPr>
          <p:cNvPicPr>
            <a:picLocks noChangeAspect="1"/>
          </p:cNvPicPr>
          <p:nvPr/>
        </p:nvPicPr>
        <p:blipFill>
          <a:blip r:embed="rId8"/>
          <a:stretch>
            <a:fillRect/>
          </a:stretch>
        </p:blipFill>
        <p:spPr>
          <a:xfrm>
            <a:off x="3490173" y="2168077"/>
            <a:ext cx="2379916" cy="1580820"/>
          </a:xfrm>
          <a:prstGeom prst="rect">
            <a:avLst/>
          </a:prstGeom>
        </p:spPr>
      </p:pic>
      <p:pic>
        <p:nvPicPr>
          <p:cNvPr id="8" name="Picture 7">
            <a:extLst>
              <a:ext uri="{FF2B5EF4-FFF2-40B4-BE49-F238E27FC236}">
                <a16:creationId xmlns:a16="http://schemas.microsoft.com/office/drawing/2014/main" id="{E7A1B1BC-F932-9445-A572-2188BD54E7EB}"/>
              </a:ext>
            </a:extLst>
          </p:cNvPr>
          <p:cNvPicPr>
            <a:picLocks noChangeAspect="1"/>
          </p:cNvPicPr>
          <p:nvPr/>
        </p:nvPicPr>
        <p:blipFill>
          <a:blip r:embed="rId9"/>
          <a:stretch>
            <a:fillRect/>
          </a:stretch>
        </p:blipFill>
        <p:spPr>
          <a:xfrm>
            <a:off x="3550808" y="4126316"/>
            <a:ext cx="2258645" cy="2065598"/>
          </a:xfrm>
          <a:prstGeom prst="rect">
            <a:avLst/>
          </a:prstGeom>
        </p:spPr>
      </p:pic>
      <p:sp>
        <p:nvSpPr>
          <p:cNvPr id="9" name="Rectangle 8">
            <a:extLst>
              <a:ext uri="{FF2B5EF4-FFF2-40B4-BE49-F238E27FC236}">
                <a16:creationId xmlns:a16="http://schemas.microsoft.com/office/drawing/2014/main" id="{10FDF0CA-B20B-4BE9-BBD2-EE793219D3FE}"/>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Tree>
    <p:extLst>
      <p:ext uri="{BB962C8B-B14F-4D97-AF65-F5344CB8AC3E}">
        <p14:creationId xmlns:p14="http://schemas.microsoft.com/office/powerpoint/2010/main" val="139669865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noAutofit/>
          </a:bodyPr>
          <a:lstStyle/>
          <a:p>
            <a:pPr rtl="0"/>
            <a:r>
              <a:rPr lang="ro" sz="1200" b="0" i="0" u="none" strike="noStrike">
                <a:highlight>
                  <a:srgbClr val="000000">
                    <a:alpha val="0"/>
                  </a:srgbClr>
                </a:highlight>
                <a:latin typeface="Calibri"/>
              </a:rPr>
              <a:t>32</a:t>
            </a:r>
            <a:endParaRPr lang="en-GB"/>
          </a:p>
        </p:txBody>
      </p:sp>
      <p:sp>
        <p:nvSpPr>
          <p:cNvPr id="3" name="TextBox 2"/>
          <p:cNvSpPr txBox="1"/>
          <p:nvPr/>
        </p:nvSpPr>
        <p:spPr>
          <a:xfrm>
            <a:off x="88522" y="6557282"/>
            <a:ext cx="3672408" cy="400110"/>
          </a:xfrm>
          <a:prstGeom prst="rect">
            <a:avLst/>
          </a:prstGeom>
          <a:noFill/>
        </p:spPr>
        <p:txBody>
          <a:bodyPr wrap="square" rtlCol="0">
            <a:noAutofit/>
          </a:bodyPr>
          <a:lstStyle/>
          <a:p>
            <a:pPr rtl="0"/>
            <a:r>
              <a:rPr lang="ro" sz="2000" b="1" i="0" u="none" strike="noStrike">
                <a:solidFill>
                  <a:srgbClr val="FFFFFF"/>
                </a:solidFill>
                <a:highlight>
                  <a:srgbClr val="000000">
                    <a:alpha val="0"/>
                  </a:srgbClr>
                </a:highlight>
                <a:latin typeface="Segoe UI"/>
                <a:ea typeface="Segoe UI"/>
                <a:cs typeface="Segoe UI"/>
              </a:rPr>
              <a:t>www.coe.int/cybercrime</a:t>
            </a:r>
          </a:p>
        </p:txBody>
      </p:sp>
      <p:sp>
        <p:nvSpPr>
          <p:cNvPr id="4" name="Slide Number Placeholder 4"/>
          <p:cNvSpPr txBox="1"/>
          <p:nvPr/>
        </p:nvSpPr>
        <p:spPr>
          <a:xfrm>
            <a:off x="8532440" y="6521212"/>
            <a:ext cx="490016" cy="436180"/>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ro" sz="1200" b="0" i="0" u="none" strike="noStrike">
                <a:solidFill>
                  <a:srgbClr val="000000"/>
                </a:solidFill>
                <a:highlight>
                  <a:srgbClr val="000000">
                    <a:alpha val="0"/>
                  </a:srgbClr>
                </a:highlight>
                <a:latin typeface="Calibri"/>
              </a:rPr>
              <a:t>32</a:t>
            </a:r>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rtl="0"/>
            <a:r>
              <a:rPr lang="ro" sz="2800" b="0" i="0" u="none" strike="noStrike">
                <a:highlight>
                  <a:srgbClr val="000000">
                    <a:alpha val="0"/>
                  </a:srgbClr>
                </a:highlight>
                <a:latin typeface="Verdana" charset="0"/>
                <a:ea typeface="Verdana"/>
              </a:rPr>
              <a:t>ORGANIZAȚIA NAȚIUNILOR UNITE</a:t>
            </a: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logos-download.com/wp-content/uploads/2016/07/U...">
            <a:extLst>
              <a:ext uri="{FF2B5EF4-FFF2-40B4-BE49-F238E27FC236}">
                <a16:creationId xmlns:a16="http://schemas.microsoft.com/office/drawing/2014/main" id="{7415C628-D0CB-4F28-AF88-471BEFA8003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68343" y="5299256"/>
            <a:ext cx="1285665" cy="10907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60D0148-8797-458B-ABBC-8D41505E7BB2}"/>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9" name="Content Placeholder 1">
            <a:extLst>
              <a:ext uri="{FF2B5EF4-FFF2-40B4-BE49-F238E27FC236}">
                <a16:creationId xmlns:a16="http://schemas.microsoft.com/office/drawing/2014/main" id="{9862464D-8B1B-4FD5-AEAC-0662CE90FB58}"/>
              </a:ext>
            </a:extLst>
          </p:cNvPr>
          <p:cNvSpPr txBox="1"/>
          <p:nvPr/>
        </p:nvSpPr>
        <p:spPr>
          <a:xfrm>
            <a:off x="251520" y="980728"/>
            <a:ext cx="8784530" cy="5141975"/>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rtl="0" eaLnBrk="1" hangingPunct="1">
              <a:buFont typeface="Arial" panose="020B0604020202020204" pitchFamily="34" charset="0"/>
              <a:buNone/>
            </a:pPr>
            <a:r>
              <a:rPr lang="ro" sz="2800" b="1" i="0" u="none" strike="noStrike" dirty="0">
                <a:highlight>
                  <a:srgbClr val="000000">
                    <a:alpha val="0"/>
                  </a:srgbClr>
                </a:highlight>
                <a:latin typeface="Calibri"/>
              </a:rPr>
              <a:t>Grupul de experți interguvernamental al ONU privind criminalitatea informatică (IEG) — înființat în 2010</a:t>
            </a:r>
          </a:p>
          <a:p>
            <a:pPr marL="400050" lvl="1" indent="0" rtl="0" eaLnBrk="1" hangingPunct="1">
              <a:buNone/>
            </a:pPr>
            <a:r>
              <a:rPr lang="ro" sz="2200" b="0" i="0" u="none" strike="noStrike" dirty="0">
                <a:highlight>
                  <a:srgbClr val="000000">
                    <a:alpha val="0"/>
                  </a:srgbClr>
                </a:highlight>
                <a:latin typeface="Calibri"/>
                <a:ea typeface="Times New Roman"/>
              </a:rPr>
              <a:t>„pentru a efectua un studiu cuprinzător asupra problemei criminalității informatice și a răspunsurilor la aceasta de către statele membre, comunitatea internațională și sectorul privat, inclusiv schimbul de informații privind legislația națională, cele mai bune practici, asistența tehnică și cooperarea internațională, în vederea examinării de opțiuni de consolidare a răspunsurilor existente naționale și internaționale, juridice sau de altă natură, la criminalitatea informatică, și de a propune altele noi”</a:t>
            </a:r>
          </a:p>
          <a:p>
            <a:pPr marL="0" indent="0" rtl="0" eaLnBrk="1" hangingPunct="1">
              <a:buFont typeface="Arial" panose="020B0604020202020204" pitchFamily="34" charset="0"/>
              <a:buNone/>
            </a:pPr>
            <a:r>
              <a:rPr lang="ro" sz="2400" b="1" i="0" u="none" strike="noStrike" dirty="0">
                <a:highlight>
                  <a:srgbClr val="000000">
                    <a:alpha val="0"/>
                  </a:srgbClr>
                </a:highlight>
                <a:latin typeface="Calibri"/>
              </a:rPr>
              <a:t>Programul global UNODC privind criminalitatea informatică</a:t>
            </a:r>
          </a:p>
          <a:p>
            <a:pPr rtl="0" eaLnBrk="1" hangingPunct="1"/>
            <a:r>
              <a:rPr lang="ro" sz="2400" b="0" i="0" u="none" strike="noStrike" dirty="0">
                <a:highlight>
                  <a:srgbClr val="000000">
                    <a:alpha val="0"/>
                  </a:srgbClr>
                </a:highlight>
                <a:latin typeface="Calibri"/>
              </a:rPr>
              <a:t>Răspunsul flexibil la nevoile țărilor în curs de dezvoltare</a:t>
            </a:r>
          </a:p>
          <a:p>
            <a:pPr rtl="0" eaLnBrk="1" hangingPunct="1"/>
            <a:r>
              <a:rPr lang="ro" sz="2400" b="0" i="0" u="none" strike="noStrike" dirty="0">
                <a:highlight>
                  <a:srgbClr val="000000">
                    <a:alpha val="0"/>
                  </a:srgbClr>
                </a:highlight>
                <a:latin typeface="Calibri"/>
              </a:rPr>
              <a:t>Eficiență și eficacitate sporite</a:t>
            </a:r>
          </a:p>
        </p:txBody>
      </p:sp>
      <p:sp>
        <p:nvSpPr>
          <p:cNvPr id="16" name="TextBox 15">
            <a:extLst>
              <a:ext uri="{FF2B5EF4-FFF2-40B4-BE49-F238E27FC236}">
                <a16:creationId xmlns:a16="http://schemas.microsoft.com/office/drawing/2014/main" id="{6F8A8EAD-F300-4A85-8D4E-6ADA3B6D2B03}"/>
              </a:ext>
            </a:extLst>
          </p:cNvPr>
          <p:cNvSpPr txBox="1"/>
          <p:nvPr/>
        </p:nvSpPr>
        <p:spPr>
          <a:xfrm>
            <a:off x="-33588" y="6008901"/>
            <a:ext cx="7987040" cy="369332"/>
          </a:xfrm>
          <a:prstGeom prst="rect">
            <a:avLst/>
          </a:prstGeom>
          <a:noFill/>
        </p:spPr>
        <p:txBody>
          <a:bodyPr wrap="square">
            <a:noAutofit/>
          </a:bodyPr>
          <a:lstStyle/>
          <a:p>
            <a:pPr marL="0" lvl="0" indent="0" rtl="0">
              <a:buFont typeface="Wingdings" panose="05000000000000000000" pitchFamily="2" charset="2"/>
              <a:buNone/>
            </a:pPr>
            <a:r>
              <a:rPr lang="ro" sz="1800" b="0" i="0" u="sng" strike="noStrike">
                <a:solidFill>
                  <a:srgbClr val="0000FF"/>
                </a:solidFill>
                <a:highlight>
                  <a:srgbClr val="000000">
                    <a:alpha val="0"/>
                  </a:srgbClr>
                </a:highlight>
                <a:latin typeface="Calibri"/>
                <a:ea typeface="Times New Roman"/>
                <a:hlinkClick r:id="rId5"/>
              </a:rPr>
              <a:t>https://www.unodc.org/unodc/en/cybercrime/global-programme-cybercrime.html</a:t>
            </a:r>
            <a:endParaRPr lang="en-GB" sz="1800" u="sng">
              <a:solidFill>
                <a:srgbClr val="0000FF"/>
              </a:solidFill>
              <a:effectLst/>
              <a:latin typeface="Calibri" pitchFamily="34" charset="0"/>
              <a:ea typeface="Times New Roman" panose="02020603050405020304" pitchFamily="18" charset="0"/>
            </a:endParaRPr>
          </a:p>
        </p:txBody>
      </p:sp>
    </p:spTree>
    <p:extLst>
      <p:ext uri="{BB962C8B-B14F-4D97-AF65-F5344CB8AC3E}">
        <p14:creationId xmlns:p14="http://schemas.microsoft.com/office/powerpoint/2010/main" val="38232338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noAutofit/>
          </a:bodyPr>
          <a:lstStyle/>
          <a:p>
            <a:pPr rtl="0"/>
            <a:r>
              <a:rPr lang="ro" sz="1200" b="0" i="0" u="none" strike="noStrike">
                <a:highlight>
                  <a:srgbClr val="000000">
                    <a:alpha val="0"/>
                  </a:srgbClr>
                </a:highlight>
                <a:latin typeface="Calibri"/>
              </a:rPr>
              <a:t>33</a:t>
            </a:r>
            <a:endParaRPr lang="en-GB"/>
          </a:p>
        </p:txBody>
      </p:sp>
      <p:sp>
        <p:nvSpPr>
          <p:cNvPr id="3" name="TextBox 2"/>
          <p:cNvSpPr txBox="1"/>
          <p:nvPr/>
        </p:nvSpPr>
        <p:spPr>
          <a:xfrm>
            <a:off x="88522" y="6557282"/>
            <a:ext cx="3672408" cy="400110"/>
          </a:xfrm>
          <a:prstGeom prst="rect">
            <a:avLst/>
          </a:prstGeom>
          <a:noFill/>
        </p:spPr>
        <p:txBody>
          <a:bodyPr wrap="square" rtlCol="0">
            <a:noAutofit/>
          </a:bodyPr>
          <a:lstStyle/>
          <a:p>
            <a:pPr rtl="0"/>
            <a:r>
              <a:rPr lang="ro" sz="2000" b="1" i="0" u="none" strike="noStrike">
                <a:solidFill>
                  <a:srgbClr val="FFFFFF"/>
                </a:solidFill>
                <a:highlight>
                  <a:srgbClr val="000000">
                    <a:alpha val="0"/>
                  </a:srgbClr>
                </a:highlight>
                <a:latin typeface="Segoe UI"/>
                <a:ea typeface="Segoe UI"/>
                <a:cs typeface="Segoe UI"/>
              </a:rPr>
              <a:t>www.coe.int/cybercrime</a:t>
            </a:r>
          </a:p>
        </p:txBody>
      </p:sp>
      <p:sp>
        <p:nvSpPr>
          <p:cNvPr id="4" name="Slide Number Placeholder 4"/>
          <p:cNvSpPr txBox="1"/>
          <p:nvPr/>
        </p:nvSpPr>
        <p:spPr>
          <a:xfrm>
            <a:off x="8532440" y="6521212"/>
            <a:ext cx="490016" cy="436180"/>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ro" sz="1200" b="0" i="0" u="none" strike="noStrike">
                <a:solidFill>
                  <a:srgbClr val="000000"/>
                </a:solidFill>
                <a:highlight>
                  <a:srgbClr val="000000">
                    <a:alpha val="0"/>
                  </a:srgbClr>
                </a:highlight>
                <a:latin typeface="Calibri"/>
              </a:rPr>
              <a:t>33</a:t>
            </a:r>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rtl="0"/>
            <a:r>
              <a:rPr lang="ro" sz="2800" b="0" i="0" u="none" strike="noStrike">
                <a:highlight>
                  <a:srgbClr val="000000">
                    <a:alpha val="0"/>
                  </a:srgbClr>
                </a:highlight>
                <a:latin typeface="Verdana" charset="0"/>
                <a:ea typeface="Verdana"/>
              </a:rPr>
              <a:t>Adunarea Generală a Organizației Națiunilor Unite</a:t>
            </a:r>
            <a:endParaRPr lang="en-GB" sz="2800">
              <a:latin typeface="Verdana" panose="020B0604030504040204" pitchFamily="34" charset="0"/>
              <a:ea typeface="Verdana" panose="020B0604030504040204" pitchFamily="34" charset="0"/>
            </a:endParaRP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1FCE5F71-B62F-4840-AD46-7690CB1F70D4}"/>
              </a:ext>
            </a:extLst>
          </p:cNvPr>
          <p:cNvSpPr/>
          <p:nvPr/>
        </p:nvSpPr>
        <p:spPr>
          <a:xfrm>
            <a:off x="88522" y="1085294"/>
            <a:ext cx="8933934" cy="5078313"/>
          </a:xfrm>
          <a:prstGeom prst="rect">
            <a:avLst/>
          </a:prstGeom>
        </p:spPr>
        <p:txBody>
          <a:bodyPr wrap="square">
            <a:noAutofit/>
          </a:bodyPr>
          <a:lstStyle/>
          <a:p>
            <a:pPr rtl="0" eaLnBrk="1" hangingPunct="1"/>
            <a:r>
              <a:rPr lang="ro" sz="3200" b="1" i="0" u="none" strike="noStrike">
                <a:highlight>
                  <a:srgbClr val="000000">
                    <a:alpha val="0"/>
                  </a:srgbClr>
                </a:highlight>
                <a:latin typeface="Calibri"/>
              </a:rPr>
              <a:t>Rezoluții privind combaterea utilizării abuzive infracționale a tehnologiilor informaționale (Rezoluțiile 55/63 și 56/121): </a:t>
            </a:r>
            <a:endParaRPr lang="en-GB" altLang="en-US" sz="3200" b="1">
              <a:ea typeface="MS PGothic" panose="020B0600070205080204" pitchFamily="34" charset="-128"/>
            </a:endParaRPr>
          </a:p>
          <a:p>
            <a:pPr marL="342900" indent="-342900" rtl="0" eaLnBrk="1" hangingPunct="1">
              <a:buFont typeface="Arial" panose="020B0604020202020204" pitchFamily="34" charset="0"/>
              <a:buChar char="•"/>
            </a:pPr>
            <a:r>
              <a:rPr lang="ro" sz="2800" b="0" i="0" u="none" strike="noStrike">
                <a:highlight>
                  <a:srgbClr val="000000">
                    <a:alpha val="0"/>
                  </a:srgbClr>
                </a:highlight>
                <a:latin typeface="Calibri"/>
              </a:rPr>
              <a:t>N</a:t>
            </a:r>
            <a:r>
              <a:rPr lang="ro" sz="2800" b="0" i="0" u="none" strike="noStrike">
                <a:highlight>
                  <a:srgbClr val="000000">
                    <a:alpha val="0"/>
                  </a:srgbClr>
                </a:highlight>
                <a:latin typeface="Calibri"/>
                <a:ea typeface="MS PGothic"/>
              </a:rPr>
              <a:t>evoia de asigurare a faptului că fiecare stat adoptă o lege adecvată privind criminalitatea informatică — pentru eliminarea </a:t>
            </a:r>
            <a:r>
              <a:rPr lang="ro" sz="2800" b="0" i="1" u="none" strike="noStrike">
                <a:highlight>
                  <a:srgbClr val="000000">
                    <a:alpha val="0"/>
                  </a:srgbClr>
                </a:highlight>
                <a:latin typeface="Calibri"/>
                <a:ea typeface="MS PGothic"/>
              </a:rPr>
              <a:t>refugiilor sigure</a:t>
            </a:r>
          </a:p>
          <a:p>
            <a:pPr marL="342900" indent="-342900" eaLnBrk="1" hangingPunct="1">
              <a:buFont typeface="Arial" panose="020B0604020202020204" pitchFamily="34" charset="0"/>
              <a:buChar char="•"/>
            </a:pPr>
            <a:endParaRPr lang="en-GB" altLang="en-US" sz="2800" i="1">
              <a:ea typeface="MS PGothic" panose="020B0600070205080204" pitchFamily="34" charset="-128"/>
            </a:endParaRPr>
          </a:p>
          <a:p>
            <a:pPr marL="342900" indent="-342900" rtl="0" eaLnBrk="1" hangingPunct="1">
              <a:buFont typeface="Arial" panose="020B0604020202020204" pitchFamily="34" charset="0"/>
              <a:buChar char="•"/>
            </a:pPr>
            <a:r>
              <a:rPr lang="ro" sz="2800" b="0" i="0" u="none" strike="noStrike">
                <a:highlight>
                  <a:srgbClr val="000000">
                    <a:alpha val="0"/>
                  </a:srgbClr>
                </a:highlight>
                <a:latin typeface="Calibri"/>
              </a:rPr>
              <a:t>N</a:t>
            </a:r>
            <a:r>
              <a:rPr lang="ro" sz="2800" b="0" i="0" u="none" strike="noStrike">
                <a:highlight>
                  <a:srgbClr val="000000">
                    <a:alpha val="0"/>
                  </a:srgbClr>
                </a:highlight>
                <a:latin typeface="Calibri"/>
                <a:ea typeface="MS PGothic"/>
              </a:rPr>
              <a:t>evoia schimbului de informații, cooperării și coordonării între toate statele în legătură cu unele investigații penale concrete privind cazurile internaționale de utilizare abuzivă penală a tehnologiilor informaționale</a:t>
            </a:r>
          </a:p>
          <a:p>
            <a:pPr lvl="1"/>
            <a:endParaRPr lang="en-GB" sz="3200"/>
          </a:p>
        </p:txBody>
      </p:sp>
      <p:pic>
        <p:nvPicPr>
          <p:cNvPr id="5" name="Picture 4">
            <a:extLst>
              <a:ext uri="{FF2B5EF4-FFF2-40B4-BE49-F238E27FC236}">
                <a16:creationId xmlns:a16="http://schemas.microsoft.com/office/drawing/2014/main" id="{4CD58A2B-12F1-204C-9E9D-A9BAC29904D5}"/>
              </a:ext>
            </a:extLst>
          </p:cNvPr>
          <p:cNvPicPr>
            <a:picLocks noChangeAspect="1"/>
          </p:cNvPicPr>
          <p:nvPr/>
        </p:nvPicPr>
        <p:blipFill>
          <a:blip r:embed="rId4"/>
          <a:stretch>
            <a:fillRect/>
          </a:stretch>
        </p:blipFill>
        <p:spPr>
          <a:xfrm>
            <a:off x="6949440" y="5248657"/>
            <a:ext cx="2073016" cy="1194816"/>
          </a:xfrm>
          <a:prstGeom prst="rect">
            <a:avLst/>
          </a:prstGeom>
        </p:spPr>
      </p:pic>
      <p:sp>
        <p:nvSpPr>
          <p:cNvPr id="6" name="Rectangle 5">
            <a:extLst>
              <a:ext uri="{FF2B5EF4-FFF2-40B4-BE49-F238E27FC236}">
                <a16:creationId xmlns:a16="http://schemas.microsoft.com/office/drawing/2014/main" id="{77BF08AE-84F8-4F7D-817A-5889FBA34340}"/>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6" name="TextBox 15">
            <a:extLst>
              <a:ext uri="{FF2B5EF4-FFF2-40B4-BE49-F238E27FC236}">
                <a16:creationId xmlns:a16="http://schemas.microsoft.com/office/drawing/2014/main" id="{86E86C30-1AE3-45B1-BBD9-4AD829B73096}"/>
              </a:ext>
            </a:extLst>
          </p:cNvPr>
          <p:cNvSpPr txBox="1"/>
          <p:nvPr/>
        </p:nvSpPr>
        <p:spPr>
          <a:xfrm>
            <a:off x="0" y="5958294"/>
            <a:ext cx="6287640" cy="369332"/>
          </a:xfrm>
          <a:prstGeom prst="rect">
            <a:avLst/>
          </a:prstGeom>
          <a:noFill/>
        </p:spPr>
        <p:txBody>
          <a:bodyPr wrap="square">
            <a:noAutofit/>
          </a:bodyPr>
          <a:lstStyle/>
          <a:p>
            <a:pPr rtl="0"/>
            <a:r>
              <a:rPr lang="ro" sz="1800" b="0" i="0" u="none" strike="noStrike">
                <a:highlight>
                  <a:srgbClr val="000000">
                    <a:alpha val="0"/>
                  </a:srgbClr>
                </a:highlight>
                <a:latin typeface="Calibri"/>
                <a:hlinkClick r:id="rId5"/>
              </a:rPr>
              <a:t>https://www.un.org/press/en/2000/20001204.ga9842.doc.html</a:t>
            </a:r>
            <a:r>
              <a:rPr lang="ro" sz="1800" b="0" i="0" u="none" strike="noStrike">
                <a:highlight>
                  <a:srgbClr val="000000">
                    <a:alpha val="0"/>
                  </a:srgbClr>
                </a:highlight>
                <a:latin typeface="Calibri"/>
              </a:rPr>
              <a:t> </a:t>
            </a:r>
          </a:p>
        </p:txBody>
      </p:sp>
    </p:spTree>
    <p:extLst>
      <p:ext uri="{BB962C8B-B14F-4D97-AF65-F5344CB8AC3E}">
        <p14:creationId xmlns:p14="http://schemas.microsoft.com/office/powerpoint/2010/main" val="10163296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noAutofit/>
          </a:bodyPr>
          <a:lstStyle/>
          <a:p>
            <a:pPr rtl="0"/>
            <a:r>
              <a:rPr lang="ro" sz="1200" b="0" i="0" u="none" strike="noStrike">
                <a:highlight>
                  <a:srgbClr val="000000">
                    <a:alpha val="0"/>
                  </a:srgbClr>
                </a:highlight>
                <a:latin typeface="Calibri"/>
              </a:rPr>
              <a:t>34</a:t>
            </a:r>
            <a:endParaRPr lang="en-GB"/>
          </a:p>
        </p:txBody>
      </p:sp>
      <p:sp>
        <p:nvSpPr>
          <p:cNvPr id="3" name="TextBox 2"/>
          <p:cNvSpPr txBox="1"/>
          <p:nvPr/>
        </p:nvSpPr>
        <p:spPr>
          <a:xfrm>
            <a:off x="88522" y="6557282"/>
            <a:ext cx="3672408" cy="400110"/>
          </a:xfrm>
          <a:prstGeom prst="rect">
            <a:avLst/>
          </a:prstGeom>
          <a:noFill/>
        </p:spPr>
        <p:txBody>
          <a:bodyPr wrap="square" rtlCol="0">
            <a:noAutofit/>
          </a:bodyPr>
          <a:lstStyle/>
          <a:p>
            <a:pPr rtl="0"/>
            <a:r>
              <a:rPr lang="ro" sz="2000" b="1" i="0" u="none" strike="noStrike">
                <a:solidFill>
                  <a:srgbClr val="FFFFFF"/>
                </a:solidFill>
                <a:highlight>
                  <a:srgbClr val="000000">
                    <a:alpha val="0"/>
                  </a:srgbClr>
                </a:highlight>
                <a:latin typeface="Segoe UI"/>
                <a:ea typeface="Segoe UI"/>
                <a:cs typeface="Segoe UI"/>
              </a:rPr>
              <a:t>www.coe.int/cybercrime</a:t>
            </a:r>
          </a:p>
        </p:txBody>
      </p:sp>
      <p:sp>
        <p:nvSpPr>
          <p:cNvPr id="4" name="Slide Number Placeholder 4"/>
          <p:cNvSpPr txBox="1"/>
          <p:nvPr/>
        </p:nvSpPr>
        <p:spPr>
          <a:xfrm>
            <a:off x="8532440" y="6521212"/>
            <a:ext cx="490016" cy="436180"/>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ro" sz="1200" b="0" i="0" u="none" strike="noStrike">
                <a:solidFill>
                  <a:srgbClr val="000000"/>
                </a:solidFill>
                <a:highlight>
                  <a:srgbClr val="000000">
                    <a:alpha val="0"/>
                  </a:srgbClr>
                </a:highlight>
                <a:latin typeface="Calibri"/>
              </a:rPr>
              <a:t>34</a:t>
            </a:r>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rtl="0"/>
            <a:r>
              <a:rPr lang="ro" sz="2800" b="0" i="0" u="none" strike="noStrike">
                <a:highlight>
                  <a:srgbClr val="000000">
                    <a:alpha val="0"/>
                  </a:srgbClr>
                </a:highlight>
                <a:latin typeface="Verdana" charset="0"/>
                <a:ea typeface="Verdana"/>
              </a:rPr>
              <a:t>INTERPOL</a:t>
            </a: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7FA81925-418B-D44C-9255-2AEBBFBC0ADA}"/>
              </a:ext>
            </a:extLst>
          </p:cNvPr>
          <p:cNvSpPr/>
          <p:nvPr/>
        </p:nvSpPr>
        <p:spPr>
          <a:xfrm>
            <a:off x="121544" y="1018017"/>
            <a:ext cx="8900912" cy="5262979"/>
          </a:xfrm>
          <a:prstGeom prst="rect">
            <a:avLst/>
          </a:prstGeom>
        </p:spPr>
        <p:txBody>
          <a:bodyPr wrap="square">
            <a:noAutofit/>
          </a:bodyPr>
          <a:lstStyle/>
          <a:p>
            <a:pPr rtl="0"/>
            <a:r>
              <a:rPr lang="ro" sz="2800" b="0" i="0" u="none" strike="noStrike" dirty="0">
                <a:highlight>
                  <a:srgbClr val="000000">
                    <a:alpha val="0"/>
                  </a:srgbClr>
                </a:highlight>
                <a:latin typeface="Calibri"/>
              </a:rPr>
              <a:t>194 de membri (în 2020)</a:t>
            </a:r>
          </a:p>
          <a:p>
            <a:pPr rtl="0"/>
            <a:r>
              <a:rPr lang="ro" sz="2800" b="0" i="0" u="none" strike="noStrike" dirty="0">
                <a:highlight>
                  <a:srgbClr val="000000">
                    <a:alpha val="0"/>
                  </a:srgbClr>
                </a:highlight>
                <a:latin typeface="Calibri"/>
              </a:rPr>
              <a:t>Agenții de aplicare a legii din întreaga lume</a:t>
            </a:r>
          </a:p>
          <a:p>
            <a:endParaRPr lang="en-GB" sz="2800" dirty="0"/>
          </a:p>
          <a:p>
            <a:pPr rtl="0"/>
            <a:r>
              <a:rPr lang="ro" sz="2800" b="1" i="0" u="none" strike="noStrike" dirty="0">
                <a:highlight>
                  <a:srgbClr val="000000">
                    <a:alpha val="0"/>
                  </a:srgbClr>
                </a:highlight>
                <a:latin typeface="Calibri"/>
              </a:rPr>
              <a:t>Obiectiv</a:t>
            </a:r>
          </a:p>
          <a:p>
            <a:pPr marL="800100" lvl="1" indent="-342900" rtl="0">
              <a:buFont typeface="Arial" panose="020B0604020202020204" pitchFamily="34" charset="0"/>
              <a:buChar char="•"/>
            </a:pPr>
            <a:r>
              <a:rPr lang="ro" sz="2400" b="0" i="0" u="none" strike="noStrike" dirty="0">
                <a:highlight>
                  <a:srgbClr val="000000">
                    <a:alpha val="0"/>
                  </a:srgbClr>
                </a:highlight>
                <a:latin typeface="Calibri"/>
              </a:rPr>
              <a:t>consolidarea și facilitarea cooperării polițienești internaționale</a:t>
            </a:r>
          </a:p>
          <a:p>
            <a:pPr marL="800100" lvl="1" indent="-342900" rtl="0">
              <a:buFont typeface="Arial" panose="020B0604020202020204" pitchFamily="34" charset="0"/>
              <a:buChar char="•"/>
            </a:pPr>
            <a:r>
              <a:rPr lang="ro" sz="2400" b="0" i="0" u="none" strike="noStrike" dirty="0">
                <a:highlight>
                  <a:srgbClr val="000000">
                    <a:alpha val="0"/>
                  </a:srgbClr>
                </a:highlight>
                <a:latin typeface="Calibri"/>
              </a:rPr>
              <a:t>organizarea unui sistem global de comunicare polițienească </a:t>
            </a:r>
          </a:p>
          <a:p>
            <a:pPr marL="800100" lvl="1" indent="-342900" rtl="0">
              <a:buFont typeface="Arial" panose="020B0604020202020204" pitchFamily="34" charset="0"/>
              <a:buChar char="•"/>
            </a:pPr>
            <a:r>
              <a:rPr lang="ro" sz="2400" b="0" i="0" u="none" strike="noStrike" dirty="0">
                <a:highlight>
                  <a:srgbClr val="000000">
                    <a:alpha val="0"/>
                  </a:srgbClr>
                </a:highlight>
                <a:latin typeface="Calibri"/>
              </a:rPr>
              <a:t>dezvoltarea de baze de date specifice și analize de informații ale poliției</a:t>
            </a:r>
          </a:p>
          <a:p>
            <a:endParaRPr lang="en-GB" sz="2800" dirty="0"/>
          </a:p>
          <a:p>
            <a:pPr rtl="0" eaLnBrk="1" fontAlgn="auto" hangingPunct="1">
              <a:spcAft>
                <a:spcPct val="0"/>
              </a:spcAft>
              <a:defRPr/>
            </a:pPr>
            <a:r>
              <a:rPr lang="ro" sz="2400" b="1" i="0" u="none" strike="noStrike" dirty="0">
                <a:highlight>
                  <a:srgbClr val="000000">
                    <a:alpha val="0"/>
                  </a:srgbClr>
                </a:highlight>
                <a:latin typeface="Calibri"/>
              </a:rPr>
              <a:t>Unul dintre cele trei programe INTERPOL privind criminalitatea</a:t>
            </a:r>
            <a:endParaRPr lang="en-US" altLang="en-US" sz="2400" b="1" dirty="0"/>
          </a:p>
          <a:p>
            <a:pPr marL="457200" indent="-457200" rtl="0" eaLnBrk="1" fontAlgn="auto" hangingPunct="1">
              <a:spcAft>
                <a:spcPct val="0"/>
              </a:spcAft>
              <a:buFont typeface="Arial" panose="020B0604020202020204" pitchFamily="34" charset="0"/>
              <a:buChar char="•"/>
              <a:defRPr/>
            </a:pPr>
            <a:r>
              <a:rPr lang="ro" sz="2200" b="0" i="0" u="none" strike="noStrike" dirty="0">
                <a:highlight>
                  <a:srgbClr val="000000">
                    <a:alpha val="0"/>
                  </a:srgbClr>
                </a:highlight>
                <a:latin typeface="Calibri"/>
              </a:rPr>
              <a:t>Concentrare pe criminalitatea informatică, cu accent pe Darknet și criptomonede, inclusiv probatoriu digital, domenii rău intenționate, ransomware, programe malware de recoltare a datelor, botnet-uri, cryptojacking și multe altele</a:t>
            </a:r>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9615351" y="1412776"/>
            <a:ext cx="4880433" cy="3416320"/>
          </a:xfrm>
          <a:prstGeom prst="rect">
            <a:avLst/>
          </a:prstGeom>
        </p:spPr>
        <p:txBody>
          <a:bodyPr wrap="square">
            <a:noAutofit/>
          </a:bodyPr>
          <a:lstStyle/>
          <a:p>
            <a:pPr marL="342900" indent="-342900" rtl="0">
              <a:buFont typeface="Wingdings" panose="05000000000000000000" pitchFamily="2" charset="2"/>
              <a:buChar char="ü"/>
            </a:pPr>
            <a:r>
              <a:rPr lang="ro" sz="2400" b="1" i="0" u="none" strike="noStrike" dirty="0">
                <a:highlight>
                  <a:srgbClr val="000000">
                    <a:alpha val="0"/>
                  </a:srgbClr>
                </a:highlight>
                <a:latin typeface="Calibri"/>
              </a:rPr>
              <a:t>Obiectiv</a:t>
            </a:r>
            <a:r>
              <a:rPr lang="ro" sz="2400" b="0" i="0" u="none" strike="noStrike" dirty="0">
                <a:highlight>
                  <a:srgbClr val="000000">
                    <a:alpha val="0"/>
                  </a:srgbClr>
                </a:highlight>
                <a:latin typeface="Calibri"/>
              </a:rPr>
              <a:t>:</a:t>
            </a:r>
          </a:p>
          <a:p>
            <a:pPr marL="800100" lvl="1" indent="-342900" rtl="0">
              <a:buFont typeface="Arial" panose="020B0604020202020204" pitchFamily="34" charset="0"/>
              <a:buChar char="•"/>
            </a:pPr>
            <a:r>
              <a:rPr lang="ro" sz="2400" b="0" i="0" u="none" strike="noStrike" dirty="0">
                <a:highlight>
                  <a:srgbClr val="000000">
                    <a:alpha val="0"/>
                  </a:srgbClr>
                </a:highlight>
                <a:latin typeface="Calibri"/>
              </a:rPr>
              <a:t>consolidarea și facilitarea cooperării polițienești internaționale</a:t>
            </a:r>
          </a:p>
          <a:p>
            <a:pPr marL="800100" lvl="1" indent="-342900" rtl="0">
              <a:buFont typeface="Arial" panose="020B0604020202020204" pitchFamily="34" charset="0"/>
              <a:buChar char="•"/>
            </a:pPr>
            <a:r>
              <a:rPr lang="ro" sz="2400" b="0" i="0" u="none" strike="noStrike" dirty="0">
                <a:highlight>
                  <a:srgbClr val="000000">
                    <a:alpha val="0"/>
                  </a:srgbClr>
                </a:highlight>
                <a:latin typeface="Calibri"/>
              </a:rPr>
              <a:t>organizarea unui sistem global de comunicare polițienească </a:t>
            </a:r>
          </a:p>
          <a:p>
            <a:pPr marL="800100" lvl="1" indent="-342900" rtl="0">
              <a:buFont typeface="Arial" panose="020B0604020202020204" pitchFamily="34" charset="0"/>
              <a:buChar char="•"/>
            </a:pPr>
            <a:r>
              <a:rPr lang="ro" sz="2400" b="0" i="0" u="none" strike="noStrike" dirty="0">
                <a:highlight>
                  <a:srgbClr val="000000">
                    <a:alpha val="0"/>
                  </a:srgbClr>
                </a:highlight>
                <a:latin typeface="Calibri"/>
              </a:rPr>
              <a:t>dezvoltarea de baze de date specifice și analize de informații ale poliției</a:t>
            </a:r>
          </a:p>
        </p:txBody>
      </p:sp>
      <p:pic>
        <p:nvPicPr>
          <p:cNvPr id="7" name="Picture 6">
            <a:extLst>
              <a:ext uri="{FF2B5EF4-FFF2-40B4-BE49-F238E27FC236}">
                <a16:creationId xmlns:a16="http://schemas.microsoft.com/office/drawing/2014/main" id="{B6FE6FEC-CDC3-EE40-929E-90B31C914D37}"/>
              </a:ext>
            </a:extLst>
          </p:cNvPr>
          <p:cNvPicPr>
            <a:picLocks noChangeAspect="1"/>
          </p:cNvPicPr>
          <p:nvPr/>
        </p:nvPicPr>
        <p:blipFill>
          <a:blip r:embed="rId4"/>
          <a:stretch>
            <a:fillRect/>
          </a:stretch>
        </p:blipFill>
        <p:spPr>
          <a:xfrm>
            <a:off x="7680775" y="963112"/>
            <a:ext cx="1341681" cy="921587"/>
          </a:xfrm>
          <a:prstGeom prst="rect">
            <a:avLst/>
          </a:prstGeom>
        </p:spPr>
      </p:pic>
      <p:sp>
        <p:nvSpPr>
          <p:cNvPr id="8" name="Rectangle 7">
            <a:extLst>
              <a:ext uri="{FF2B5EF4-FFF2-40B4-BE49-F238E27FC236}">
                <a16:creationId xmlns:a16="http://schemas.microsoft.com/office/drawing/2014/main" id="{85701227-5DE0-46B0-97BF-FABBE5AD534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6" name="TextBox 15">
            <a:extLst>
              <a:ext uri="{FF2B5EF4-FFF2-40B4-BE49-F238E27FC236}">
                <a16:creationId xmlns:a16="http://schemas.microsoft.com/office/drawing/2014/main" id="{3B78DA13-E6F2-4E08-BB57-8393753C7713}"/>
              </a:ext>
            </a:extLst>
          </p:cNvPr>
          <p:cNvSpPr txBox="1"/>
          <p:nvPr/>
        </p:nvSpPr>
        <p:spPr>
          <a:xfrm>
            <a:off x="23754" y="6277906"/>
            <a:ext cx="7252138" cy="319446"/>
          </a:xfrm>
          <a:prstGeom prst="rect">
            <a:avLst/>
          </a:prstGeom>
          <a:noFill/>
        </p:spPr>
        <p:txBody>
          <a:bodyPr wrap="square">
            <a:noAutofit/>
          </a:bodyPr>
          <a:lstStyle/>
          <a:p>
            <a:pPr marL="0" indent="0" rtl="0" eaLnBrk="1" hangingPunct="1">
              <a:lnSpc>
                <a:spcPct val="80000"/>
              </a:lnSpc>
              <a:buNone/>
            </a:pPr>
            <a:r>
              <a:rPr lang="ro" sz="1800" b="0" i="0" u="none" strike="noStrike">
                <a:highlight>
                  <a:srgbClr val="000000">
                    <a:alpha val="0"/>
                  </a:srgbClr>
                </a:highlight>
                <a:latin typeface="Calibri"/>
                <a:hlinkClick r:id="rId5"/>
              </a:rPr>
              <a:t>https://www.interpol.int/en/Crimes/Cybercrime</a:t>
            </a:r>
            <a:r>
              <a:rPr lang="ro" sz="1800" b="0" i="0" u="none" strike="noStrike">
                <a:highlight>
                  <a:srgbClr val="000000">
                    <a:alpha val="0"/>
                  </a:srgbClr>
                </a:highlight>
                <a:latin typeface="Calibri"/>
              </a:rPr>
              <a:t> </a:t>
            </a:r>
          </a:p>
        </p:txBody>
      </p:sp>
    </p:spTree>
    <p:extLst>
      <p:ext uri="{BB962C8B-B14F-4D97-AF65-F5344CB8AC3E}">
        <p14:creationId xmlns:p14="http://schemas.microsoft.com/office/powerpoint/2010/main" val="271801489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noAutofit/>
          </a:bodyPr>
          <a:lstStyle/>
          <a:p>
            <a:pPr rtl="0"/>
            <a:r>
              <a:rPr lang="ro" sz="1200" b="0" i="0" u="none" strike="noStrike">
                <a:highlight>
                  <a:srgbClr val="000000">
                    <a:alpha val="0"/>
                  </a:srgbClr>
                </a:highlight>
                <a:latin typeface="Calibri"/>
              </a:rPr>
              <a:t>35</a:t>
            </a:r>
            <a:endParaRPr lang="en-GB"/>
          </a:p>
        </p:txBody>
      </p:sp>
      <p:sp>
        <p:nvSpPr>
          <p:cNvPr id="3" name="TextBox 2"/>
          <p:cNvSpPr txBox="1"/>
          <p:nvPr/>
        </p:nvSpPr>
        <p:spPr>
          <a:xfrm>
            <a:off x="88522" y="6557282"/>
            <a:ext cx="3672408" cy="400110"/>
          </a:xfrm>
          <a:prstGeom prst="rect">
            <a:avLst/>
          </a:prstGeom>
          <a:noFill/>
        </p:spPr>
        <p:txBody>
          <a:bodyPr wrap="square" rtlCol="0">
            <a:noAutofit/>
          </a:bodyPr>
          <a:lstStyle/>
          <a:p>
            <a:pPr rtl="0"/>
            <a:r>
              <a:rPr lang="ro" sz="2000" b="1" i="0" u="none" strike="noStrike">
                <a:solidFill>
                  <a:srgbClr val="FFFFFF"/>
                </a:solidFill>
                <a:highlight>
                  <a:srgbClr val="000000">
                    <a:alpha val="0"/>
                  </a:srgbClr>
                </a:highlight>
                <a:latin typeface="Segoe UI"/>
                <a:ea typeface="Segoe UI"/>
                <a:cs typeface="Segoe UI"/>
              </a:rPr>
              <a:t>www.coe.int/cybercrime</a:t>
            </a:r>
          </a:p>
        </p:txBody>
      </p:sp>
      <p:sp>
        <p:nvSpPr>
          <p:cNvPr id="4" name="Slide Number Placeholder 4"/>
          <p:cNvSpPr txBox="1"/>
          <p:nvPr/>
        </p:nvSpPr>
        <p:spPr>
          <a:xfrm>
            <a:off x="8532440" y="6521212"/>
            <a:ext cx="490016" cy="436180"/>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ro" sz="1200" b="0" i="0" u="none" strike="noStrike">
                <a:solidFill>
                  <a:srgbClr val="000000"/>
                </a:solidFill>
                <a:highlight>
                  <a:srgbClr val="000000">
                    <a:alpha val="0"/>
                  </a:srgbClr>
                </a:highlight>
                <a:latin typeface="Calibri"/>
              </a:rPr>
              <a:t>35</a:t>
            </a:r>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rtl="0"/>
            <a:r>
              <a:rPr lang="ro" sz="2800" b="0" i="0" u="none" strike="noStrike">
                <a:highlight>
                  <a:srgbClr val="000000">
                    <a:alpha val="0"/>
                  </a:srgbClr>
                </a:highlight>
                <a:latin typeface="Verdana" charset="0"/>
                <a:ea typeface="Verdana"/>
              </a:rPr>
              <a:t>Uniunea Europeană</a:t>
            </a: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CA5F1098-6BC9-F149-A8C7-19F6CA26897B}"/>
              </a:ext>
            </a:extLst>
          </p:cNvPr>
          <p:cNvPicPr>
            <a:picLocks noChangeAspect="1"/>
          </p:cNvPicPr>
          <p:nvPr/>
        </p:nvPicPr>
        <p:blipFill>
          <a:blip r:embed="rId4"/>
          <a:stretch>
            <a:fillRect/>
          </a:stretch>
        </p:blipFill>
        <p:spPr>
          <a:xfrm>
            <a:off x="6457457" y="4026682"/>
            <a:ext cx="2506240" cy="1412914"/>
          </a:xfrm>
          <a:prstGeom prst="rect">
            <a:avLst/>
          </a:prstGeom>
        </p:spPr>
      </p:pic>
      <p:sp>
        <p:nvSpPr>
          <p:cNvPr id="8" name="Rectangle 7">
            <a:extLst>
              <a:ext uri="{FF2B5EF4-FFF2-40B4-BE49-F238E27FC236}">
                <a16:creationId xmlns:a16="http://schemas.microsoft.com/office/drawing/2014/main" id="{49067721-6A61-4AD0-A591-955F18B6EECD}"/>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9" name="Content Placeholder 1">
            <a:extLst>
              <a:ext uri="{FF2B5EF4-FFF2-40B4-BE49-F238E27FC236}">
                <a16:creationId xmlns:a16="http://schemas.microsoft.com/office/drawing/2014/main" id="{FA148ADD-5604-49B1-8940-F8255D65E771}"/>
              </a:ext>
            </a:extLst>
          </p:cNvPr>
          <p:cNvSpPr txBox="1"/>
          <p:nvPr/>
        </p:nvSpPr>
        <p:spPr>
          <a:xfrm>
            <a:off x="121545" y="980729"/>
            <a:ext cx="9022456" cy="5184576"/>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rtl="0" eaLnBrk="1" hangingPunct="1">
              <a:buFont typeface="Arial" panose="020B0604020202020204" pitchFamily="34" charset="0"/>
              <a:buNone/>
            </a:pPr>
            <a:r>
              <a:rPr lang="ro" sz="2800" b="1" i="0" u="none" strike="noStrike" dirty="0">
                <a:highlight>
                  <a:srgbClr val="000000">
                    <a:alpha val="0"/>
                  </a:srgbClr>
                </a:highlight>
                <a:latin typeface="Calibri"/>
              </a:rPr>
              <a:t>Crearea unei politici privind:</a:t>
            </a:r>
          </a:p>
          <a:p>
            <a:pPr rtl="0" eaLnBrk="1" hangingPunct="1">
              <a:buFont typeface="Wingdings" panose="05000000000000000000" pitchFamily="2" charset="2"/>
              <a:buChar char="Ø"/>
            </a:pPr>
            <a:r>
              <a:rPr lang="ro" sz="2400" b="0" i="0" u="none" strike="noStrike" dirty="0">
                <a:highlight>
                  <a:srgbClr val="000000">
                    <a:alpha val="0"/>
                  </a:srgbClr>
                </a:highlight>
                <a:latin typeface="Calibri"/>
              </a:rPr>
              <a:t>Probe electronice, criptare, fraudă la plăți fără numerar, abuz sexual asupra copiilor</a:t>
            </a:r>
            <a:endParaRPr lang="en-GB" altLang="sr-Latn-RS" sz="2800" dirty="0">
              <a:latin typeface="Calibri" pitchFamily="34" charset="0"/>
            </a:endParaRPr>
          </a:p>
          <a:p>
            <a:pPr marL="0" indent="0" rtl="0" eaLnBrk="1" hangingPunct="1">
              <a:buNone/>
            </a:pPr>
            <a:r>
              <a:rPr lang="ro" sz="2800" b="1" i="0" u="none" strike="noStrike" dirty="0">
                <a:highlight>
                  <a:srgbClr val="000000">
                    <a:alpha val="0"/>
                  </a:srgbClr>
                </a:highlight>
                <a:latin typeface="Calibri"/>
              </a:rPr>
              <a:t>Acțiuni privind:</a:t>
            </a:r>
          </a:p>
          <a:p>
            <a:pPr rtl="0" eaLnBrk="1" hangingPunct="1"/>
            <a:r>
              <a:rPr lang="ro" sz="2800" b="1" i="0" u="none" strike="noStrike" dirty="0">
                <a:highlight>
                  <a:srgbClr val="000000">
                    <a:alpha val="0"/>
                  </a:srgbClr>
                </a:highlight>
                <a:latin typeface="Calibri"/>
              </a:rPr>
              <a:t>Legislația</a:t>
            </a:r>
          </a:p>
          <a:p>
            <a:pPr lvl="1" rtl="0" eaLnBrk="1" hangingPunct="1">
              <a:buFont typeface="Wingdings" panose="05000000000000000000" pitchFamily="2" charset="2"/>
              <a:buChar char="Ø"/>
            </a:pPr>
            <a:r>
              <a:rPr lang="ro" sz="2400" b="0" i="0" u="none" strike="noStrike" dirty="0">
                <a:highlight>
                  <a:srgbClr val="000000">
                    <a:alpha val="0"/>
                  </a:srgbClr>
                </a:highlight>
                <a:latin typeface="Calibri"/>
              </a:rPr>
              <a:t>Monitorizarea și actualizarea legislației UE privind criminalitatea informatică</a:t>
            </a:r>
          </a:p>
          <a:p>
            <a:pPr lvl="1" rtl="0" eaLnBrk="1" hangingPunct="1">
              <a:buFont typeface="Wingdings" panose="05000000000000000000" pitchFamily="2" charset="2"/>
              <a:buChar char="Ø"/>
            </a:pPr>
            <a:r>
              <a:rPr lang="ro" sz="2400" b="0" i="0" u="none" strike="noStrike" dirty="0">
                <a:highlight>
                  <a:srgbClr val="000000">
                    <a:alpha val="0"/>
                  </a:srgbClr>
                </a:highlight>
                <a:latin typeface="Calibri"/>
              </a:rPr>
              <a:t>Crearea de directive</a:t>
            </a:r>
          </a:p>
          <a:p>
            <a:pPr rtl="0" eaLnBrk="1" hangingPunct="1"/>
            <a:r>
              <a:rPr lang="ro" sz="2800" b="1" i="0" u="none" strike="noStrike" dirty="0">
                <a:highlight>
                  <a:srgbClr val="000000">
                    <a:alpha val="0"/>
                  </a:srgbClr>
                </a:highlight>
                <a:latin typeface="Calibri"/>
              </a:rPr>
              <a:t>Coordonarea</a:t>
            </a:r>
          </a:p>
          <a:p>
            <a:pPr lvl="1" rtl="0" eaLnBrk="1" hangingPunct="1">
              <a:buFont typeface="Wingdings" panose="05000000000000000000" pitchFamily="2" charset="2"/>
              <a:buChar char="Ø"/>
            </a:pPr>
            <a:r>
              <a:rPr lang="ro" sz="2400" b="0" i="0" u="none" strike="noStrike" dirty="0">
                <a:highlight>
                  <a:srgbClr val="000000">
                    <a:alpha val="0"/>
                  </a:srgbClr>
                </a:highlight>
                <a:latin typeface="Calibri"/>
              </a:rPr>
              <a:t>Asistență acordată agențiilor</a:t>
            </a:r>
          </a:p>
          <a:p>
            <a:pPr lvl="1" rtl="0" eaLnBrk="1" hangingPunct="1">
              <a:buFont typeface="Wingdings" panose="05000000000000000000" pitchFamily="2" charset="2"/>
              <a:buChar char="Ø"/>
            </a:pPr>
            <a:r>
              <a:rPr lang="ro" sz="2400" b="0" i="0" u="none" strike="noStrike" dirty="0">
                <a:highlight>
                  <a:srgbClr val="000000">
                    <a:alpha val="0"/>
                  </a:srgbClr>
                </a:highlight>
                <a:latin typeface="Calibri"/>
              </a:rPr>
              <a:t>Centrul european de combatere a criminalității informatice</a:t>
            </a:r>
          </a:p>
          <a:p>
            <a:pPr lvl="1" rtl="0" eaLnBrk="1" hangingPunct="1">
              <a:buFont typeface="Wingdings" panose="05000000000000000000" pitchFamily="2" charset="2"/>
              <a:buChar char="Ø"/>
            </a:pPr>
            <a:r>
              <a:rPr lang="ro" sz="2400" b="0" i="0" u="none" strike="noStrike" dirty="0">
                <a:highlight>
                  <a:srgbClr val="000000">
                    <a:alpha val="0"/>
                  </a:srgbClr>
                </a:highlight>
                <a:latin typeface="Calibri"/>
              </a:rPr>
              <a:t>WeProtect</a:t>
            </a:r>
            <a:endParaRPr lang="en-GB" altLang="sr-Latn-RS" sz="2400" dirty="0">
              <a:latin typeface="Calibri" pitchFamily="34" charset="0"/>
            </a:endParaRPr>
          </a:p>
          <a:p>
            <a:pPr lvl="1" rtl="0" eaLnBrk="1" hangingPunct="1">
              <a:buFont typeface="Wingdings" panose="05000000000000000000" pitchFamily="2" charset="2"/>
              <a:buChar char="Ø"/>
            </a:pPr>
            <a:r>
              <a:rPr lang="ro" sz="2400" b="0" i="0" u="none" strike="noStrike" dirty="0">
                <a:highlight>
                  <a:srgbClr val="000000">
                    <a:alpha val="0"/>
                  </a:srgbClr>
                </a:highlight>
                <a:latin typeface="Calibri"/>
              </a:rPr>
              <a:t>Grupul de lucru pentru siguranța publică</a:t>
            </a:r>
          </a:p>
        </p:txBody>
      </p:sp>
      <p:sp>
        <p:nvSpPr>
          <p:cNvPr id="16" name="TextBox 15">
            <a:extLst>
              <a:ext uri="{FF2B5EF4-FFF2-40B4-BE49-F238E27FC236}">
                <a16:creationId xmlns:a16="http://schemas.microsoft.com/office/drawing/2014/main" id="{0BA9BBE0-8814-4084-A5DC-7FD0DD658D3E}"/>
              </a:ext>
            </a:extLst>
          </p:cNvPr>
          <p:cNvSpPr txBox="1"/>
          <p:nvPr/>
        </p:nvSpPr>
        <p:spPr>
          <a:xfrm>
            <a:off x="0" y="6175012"/>
            <a:ext cx="6857976" cy="369332"/>
          </a:xfrm>
          <a:prstGeom prst="rect">
            <a:avLst/>
          </a:prstGeom>
          <a:noFill/>
        </p:spPr>
        <p:txBody>
          <a:bodyPr wrap="square">
            <a:noAutofit/>
          </a:bodyPr>
          <a:lstStyle/>
          <a:p>
            <a:pPr algn="l" rtl="0"/>
            <a:r>
              <a:rPr lang="ro" sz="1800" b="0" i="0" u="sng" strike="noStrike">
                <a:solidFill>
                  <a:srgbClr val="0000FF"/>
                </a:solidFill>
                <a:highlight>
                  <a:srgbClr val="000000">
                    <a:alpha val="0"/>
                  </a:srgbClr>
                </a:highlight>
                <a:latin typeface="Calibri"/>
                <a:ea typeface="Times New Roman"/>
                <a:hlinkClick r:id="rId5"/>
              </a:rPr>
              <a:t>https://ec.europa.eu/home-affairs/what-we-do/policies/cybercrime_en</a:t>
            </a:r>
            <a:endParaRPr lang="en-US" b="0" i="0">
              <a:solidFill>
                <a:srgbClr val="333333"/>
              </a:solidFill>
              <a:effectLst/>
              <a:latin typeface="Arial" pitchFamily="34" charset="0"/>
            </a:endParaRPr>
          </a:p>
        </p:txBody>
      </p:sp>
    </p:spTree>
    <p:extLst>
      <p:ext uri="{BB962C8B-B14F-4D97-AF65-F5344CB8AC3E}">
        <p14:creationId xmlns:p14="http://schemas.microsoft.com/office/powerpoint/2010/main" val="26044775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noAutofit/>
          </a:bodyPr>
          <a:lstStyle/>
          <a:p>
            <a:pPr rtl="0"/>
            <a:r>
              <a:rPr lang="ro" sz="1200" b="0" i="0" u="none" strike="noStrike">
                <a:highlight>
                  <a:srgbClr val="000000">
                    <a:alpha val="0"/>
                  </a:srgbClr>
                </a:highlight>
                <a:latin typeface="Calibri"/>
              </a:rPr>
              <a:t>36</a:t>
            </a:r>
            <a:endParaRPr lang="en-GB"/>
          </a:p>
        </p:txBody>
      </p:sp>
      <p:sp>
        <p:nvSpPr>
          <p:cNvPr id="3" name="TextBox 2"/>
          <p:cNvSpPr txBox="1"/>
          <p:nvPr/>
        </p:nvSpPr>
        <p:spPr>
          <a:xfrm>
            <a:off x="88522" y="6557282"/>
            <a:ext cx="3672408" cy="400110"/>
          </a:xfrm>
          <a:prstGeom prst="rect">
            <a:avLst/>
          </a:prstGeom>
          <a:noFill/>
        </p:spPr>
        <p:txBody>
          <a:bodyPr wrap="square" rtlCol="0">
            <a:noAutofit/>
          </a:bodyPr>
          <a:lstStyle/>
          <a:p>
            <a:pPr rtl="0"/>
            <a:r>
              <a:rPr lang="ro" sz="2000" b="1" i="0" u="none" strike="noStrike">
                <a:solidFill>
                  <a:srgbClr val="FFFFFF"/>
                </a:solidFill>
                <a:highlight>
                  <a:srgbClr val="000000">
                    <a:alpha val="0"/>
                  </a:srgbClr>
                </a:highlight>
                <a:latin typeface="Segoe UI"/>
                <a:ea typeface="Segoe UI"/>
                <a:cs typeface="Segoe UI"/>
              </a:rPr>
              <a:t>www.coe.int/cybercrime</a:t>
            </a:r>
          </a:p>
        </p:txBody>
      </p:sp>
      <p:sp>
        <p:nvSpPr>
          <p:cNvPr id="4" name="Slide Number Placeholder 4"/>
          <p:cNvSpPr txBox="1"/>
          <p:nvPr/>
        </p:nvSpPr>
        <p:spPr>
          <a:xfrm>
            <a:off x="8532440" y="6521212"/>
            <a:ext cx="490016" cy="436180"/>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ro" sz="1200" b="0" i="0" u="none" strike="noStrike">
                <a:solidFill>
                  <a:srgbClr val="000000"/>
                </a:solidFill>
                <a:highlight>
                  <a:srgbClr val="000000">
                    <a:alpha val="0"/>
                  </a:srgbClr>
                </a:highlight>
                <a:latin typeface="Calibri"/>
              </a:rPr>
              <a:t>36</a:t>
            </a:r>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rtl="0"/>
            <a:r>
              <a:rPr lang="ro" sz="2800" b="0" i="0" u="none" strike="noStrike">
                <a:highlight>
                  <a:srgbClr val="000000">
                    <a:alpha val="0"/>
                  </a:srgbClr>
                </a:highlight>
                <a:latin typeface="Verdana" charset="0"/>
                <a:ea typeface="Verdana"/>
              </a:rPr>
              <a:t>EUROPOL</a:t>
            </a: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1FCE5F71-B62F-4840-AD46-7690CB1F70D4}"/>
              </a:ext>
            </a:extLst>
          </p:cNvPr>
          <p:cNvSpPr/>
          <p:nvPr/>
        </p:nvSpPr>
        <p:spPr>
          <a:xfrm>
            <a:off x="88522" y="1085294"/>
            <a:ext cx="8688926" cy="4031873"/>
          </a:xfrm>
          <a:prstGeom prst="rect">
            <a:avLst/>
          </a:prstGeom>
        </p:spPr>
        <p:txBody>
          <a:bodyPr wrap="square">
            <a:noAutofit/>
          </a:bodyPr>
          <a:lstStyle/>
          <a:p>
            <a:pPr rtl="0"/>
            <a:r>
              <a:rPr lang="ro" sz="3200" b="1" i="0" u="none" strike="noStrike">
                <a:highlight>
                  <a:srgbClr val="000000">
                    <a:alpha val="0"/>
                  </a:srgbClr>
                </a:highlight>
                <a:latin typeface="Calibri"/>
              </a:rPr>
              <a:t>Rolul Uniunii Europene </a:t>
            </a:r>
          </a:p>
          <a:p>
            <a:pPr marL="457200" indent="-457200" rtl="0">
              <a:buFont typeface="Arial" panose="020B0604020202020204" pitchFamily="34" charset="0"/>
              <a:buChar char="•"/>
            </a:pPr>
            <a:r>
              <a:rPr lang="ro" sz="2800" b="0" i="0" u="none" strike="noStrike">
                <a:highlight>
                  <a:srgbClr val="000000">
                    <a:alpha val="0"/>
                  </a:srgbClr>
                </a:highlight>
                <a:latin typeface="Calibri"/>
              </a:rPr>
              <a:t>Îmbunătățirea eficacității cooperării dintre autoritățile de aplicare a legii din fiecare stat membru al Uniunii Europene</a:t>
            </a:r>
          </a:p>
          <a:p>
            <a:pPr marL="457200" indent="-457200" rtl="0">
              <a:buFont typeface="Arial" panose="020B0604020202020204" pitchFamily="34" charset="0"/>
              <a:buChar char="•"/>
            </a:pPr>
            <a:r>
              <a:rPr lang="ro" sz="2800" b="0" i="0" u="none" strike="noStrike">
                <a:highlight>
                  <a:srgbClr val="000000">
                    <a:alpha val="0"/>
                  </a:srgbClr>
                </a:highlight>
                <a:latin typeface="Calibri"/>
              </a:rPr>
              <a:t>Operațional din 1999, facilitând analiza informațiilor penale și a schimbului de date între statele membre </a:t>
            </a:r>
          </a:p>
          <a:p>
            <a:pPr marL="457200" indent="-457200" rtl="0">
              <a:buFont typeface="Arial" panose="020B0604020202020204" pitchFamily="34" charset="0"/>
              <a:buChar char="•"/>
            </a:pPr>
            <a:r>
              <a:rPr lang="ro" sz="2800" b="0" i="0" u="none" strike="noStrike">
                <a:highlight>
                  <a:srgbClr val="000000">
                    <a:alpha val="0"/>
                  </a:srgbClr>
                </a:highlight>
                <a:latin typeface="Calibri"/>
              </a:rPr>
              <a:t>Centrul</a:t>
            </a:r>
            <a:r>
              <a:rPr lang="ro" sz="2800" b="1" i="0" u="none" strike="noStrike">
                <a:highlight>
                  <a:srgbClr val="000000">
                    <a:alpha val="0"/>
                  </a:srgbClr>
                </a:highlight>
                <a:latin typeface="Calibri"/>
              </a:rPr>
              <a:t> </a:t>
            </a:r>
            <a:r>
              <a:rPr lang="ro" sz="2800" b="0" i="0" u="none" strike="noStrike">
                <a:highlight>
                  <a:srgbClr val="000000">
                    <a:alpha val="0"/>
                  </a:srgbClr>
                </a:highlight>
                <a:latin typeface="Calibri"/>
              </a:rPr>
              <a:t>european de criminalitate informatică, EC3 (deschis în ianuarie 2013) </a:t>
            </a:r>
          </a:p>
        </p:txBody>
      </p:sp>
      <p:pic>
        <p:nvPicPr>
          <p:cNvPr id="9" name="Picture 8">
            <a:extLst>
              <a:ext uri="{FF2B5EF4-FFF2-40B4-BE49-F238E27FC236}">
                <a16:creationId xmlns:a16="http://schemas.microsoft.com/office/drawing/2014/main" id="{446F5AEA-AC88-7C43-A4FA-4C9F8B7EEF8A}"/>
              </a:ext>
            </a:extLst>
          </p:cNvPr>
          <p:cNvPicPr>
            <a:picLocks noChangeAspect="1"/>
          </p:cNvPicPr>
          <p:nvPr/>
        </p:nvPicPr>
        <p:blipFill>
          <a:blip r:embed="rId4"/>
          <a:stretch>
            <a:fillRect/>
          </a:stretch>
        </p:blipFill>
        <p:spPr>
          <a:xfrm>
            <a:off x="5942200" y="5232923"/>
            <a:ext cx="3067568" cy="743243"/>
          </a:xfrm>
          <a:prstGeom prst="rect">
            <a:avLst/>
          </a:prstGeom>
        </p:spPr>
      </p:pic>
      <p:sp>
        <p:nvSpPr>
          <p:cNvPr id="5" name="Rectangle 4">
            <a:extLst>
              <a:ext uri="{FF2B5EF4-FFF2-40B4-BE49-F238E27FC236}">
                <a16:creationId xmlns:a16="http://schemas.microsoft.com/office/drawing/2014/main" id="{44CF4247-95BF-4BC6-A0D4-E504581313CE}"/>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6" name="TextBox 15">
            <a:extLst>
              <a:ext uri="{FF2B5EF4-FFF2-40B4-BE49-F238E27FC236}">
                <a16:creationId xmlns:a16="http://schemas.microsoft.com/office/drawing/2014/main" id="{27DF62E9-29E1-483C-92B6-BB1491F32CA1}"/>
              </a:ext>
            </a:extLst>
          </p:cNvPr>
          <p:cNvSpPr txBox="1"/>
          <p:nvPr/>
        </p:nvSpPr>
        <p:spPr>
          <a:xfrm>
            <a:off x="88522" y="6152016"/>
            <a:ext cx="8022923" cy="369332"/>
          </a:xfrm>
          <a:prstGeom prst="rect">
            <a:avLst/>
          </a:prstGeom>
          <a:noFill/>
        </p:spPr>
        <p:txBody>
          <a:bodyPr wrap="square">
            <a:noAutofit/>
          </a:bodyPr>
          <a:lstStyle/>
          <a:p>
            <a:pPr rtl="0"/>
            <a:r>
              <a:rPr lang="ro" sz="1800" b="0" i="0" u="none" strike="noStrike">
                <a:highlight>
                  <a:srgbClr val="000000">
                    <a:alpha val="0"/>
                  </a:srgbClr>
                </a:highlight>
                <a:latin typeface="Calibri"/>
                <a:hlinkClick r:id="rId5"/>
              </a:rPr>
              <a:t>https://www.europol.europa.eu/about-europol/european-cybercrime-centre-ec3</a:t>
            </a:r>
            <a:r>
              <a:rPr lang="ro" sz="1800" b="0" i="0" u="none" strike="noStrike">
                <a:highlight>
                  <a:srgbClr val="000000">
                    <a:alpha val="0"/>
                  </a:srgbClr>
                </a:highlight>
                <a:latin typeface="Calibri"/>
              </a:rPr>
              <a:t> </a:t>
            </a:r>
          </a:p>
        </p:txBody>
      </p:sp>
    </p:spTree>
    <p:extLst>
      <p:ext uri="{BB962C8B-B14F-4D97-AF65-F5344CB8AC3E}">
        <p14:creationId xmlns:p14="http://schemas.microsoft.com/office/powerpoint/2010/main" val="55858386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noAutofit/>
          </a:bodyPr>
          <a:lstStyle/>
          <a:p>
            <a:pPr rtl="0"/>
            <a:r>
              <a:rPr lang="ro" sz="1200" b="0" i="0" u="none" strike="noStrike">
                <a:highlight>
                  <a:srgbClr val="000000">
                    <a:alpha val="0"/>
                  </a:srgbClr>
                </a:highlight>
                <a:latin typeface="Calibri"/>
              </a:rPr>
              <a:t>37</a:t>
            </a:r>
            <a:endParaRPr lang="en-GB"/>
          </a:p>
        </p:txBody>
      </p:sp>
      <p:sp>
        <p:nvSpPr>
          <p:cNvPr id="3" name="TextBox 2"/>
          <p:cNvSpPr txBox="1"/>
          <p:nvPr/>
        </p:nvSpPr>
        <p:spPr>
          <a:xfrm>
            <a:off x="88522" y="6557282"/>
            <a:ext cx="3672408" cy="400110"/>
          </a:xfrm>
          <a:prstGeom prst="rect">
            <a:avLst/>
          </a:prstGeom>
          <a:noFill/>
        </p:spPr>
        <p:txBody>
          <a:bodyPr wrap="square" rtlCol="0">
            <a:noAutofit/>
          </a:bodyPr>
          <a:lstStyle/>
          <a:p>
            <a:pPr rtl="0"/>
            <a:r>
              <a:rPr lang="ro" sz="2000" b="1" i="0" u="none" strike="noStrike">
                <a:solidFill>
                  <a:srgbClr val="FFFFFF"/>
                </a:solidFill>
                <a:highlight>
                  <a:srgbClr val="000000">
                    <a:alpha val="0"/>
                  </a:srgbClr>
                </a:highlight>
                <a:latin typeface="Segoe UI"/>
                <a:ea typeface="Segoe UI"/>
                <a:cs typeface="Segoe UI"/>
              </a:rPr>
              <a:t>www.coe.int/cybercrime</a:t>
            </a:r>
          </a:p>
        </p:txBody>
      </p:sp>
      <p:sp>
        <p:nvSpPr>
          <p:cNvPr id="4" name="Slide Number Placeholder 4"/>
          <p:cNvSpPr txBox="1"/>
          <p:nvPr/>
        </p:nvSpPr>
        <p:spPr>
          <a:xfrm>
            <a:off x="8532440" y="6521212"/>
            <a:ext cx="490016" cy="436180"/>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ro" sz="1200" b="0" i="0" u="none" strike="noStrike">
                <a:solidFill>
                  <a:srgbClr val="000000"/>
                </a:solidFill>
                <a:highlight>
                  <a:srgbClr val="000000">
                    <a:alpha val="0"/>
                  </a:srgbClr>
                </a:highlight>
                <a:latin typeface="Calibri"/>
              </a:rPr>
              <a:t>37</a:t>
            </a:r>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rtl="0"/>
            <a:r>
              <a:rPr lang="ro" sz="2800" b="0" i="0" u="none" strike="noStrike">
                <a:highlight>
                  <a:srgbClr val="000000">
                    <a:alpha val="0"/>
                  </a:srgbClr>
                </a:highlight>
                <a:latin typeface="Verdana" charset="0"/>
                <a:ea typeface="Verdana"/>
              </a:rPr>
              <a:t>EUROJUST</a:t>
            </a: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1FCE5F71-B62F-4840-AD46-7690CB1F70D4}"/>
              </a:ext>
            </a:extLst>
          </p:cNvPr>
          <p:cNvSpPr/>
          <p:nvPr/>
        </p:nvSpPr>
        <p:spPr>
          <a:xfrm>
            <a:off x="88522" y="1085294"/>
            <a:ext cx="8933934" cy="3693319"/>
          </a:xfrm>
          <a:prstGeom prst="rect">
            <a:avLst/>
          </a:prstGeom>
        </p:spPr>
        <p:txBody>
          <a:bodyPr wrap="square">
            <a:noAutofit/>
          </a:bodyPr>
          <a:lstStyle/>
          <a:p>
            <a:pPr rtl="0">
              <a:lnSpc>
                <a:spcPct val="150000"/>
              </a:lnSpc>
            </a:pPr>
            <a:r>
              <a:rPr lang="ro" sz="3200" b="1" i="0" u="none" strike="noStrike">
                <a:highlight>
                  <a:srgbClr val="000000">
                    <a:alpha val="0"/>
                  </a:srgbClr>
                </a:highlight>
                <a:latin typeface="Calibri"/>
              </a:rPr>
              <a:t>Cooperarea în lupta împotriva criminalității</a:t>
            </a:r>
          </a:p>
          <a:p>
            <a:pPr marL="457200" indent="-457200" rtl="0">
              <a:buFont typeface="Arial" panose="020B0604020202020204" pitchFamily="34" charset="0"/>
              <a:buChar char="•"/>
            </a:pPr>
            <a:r>
              <a:rPr lang="ro" sz="2400" b="0" i="0" u="none" strike="noStrike">
                <a:highlight>
                  <a:srgbClr val="000000">
                    <a:alpha val="0"/>
                  </a:srgbClr>
                </a:highlight>
                <a:latin typeface="Calibri"/>
              </a:rPr>
              <a:t>Coordonarea activităților desfășurate de autoritățile naționale responsabile cu urmărirea penală și investigarea</a:t>
            </a:r>
          </a:p>
          <a:p>
            <a:pPr marL="457200" indent="-457200" rtl="0">
              <a:lnSpc>
                <a:spcPct val="150000"/>
              </a:lnSpc>
              <a:buFont typeface="Arial" panose="020B0604020202020204" pitchFamily="34" charset="0"/>
              <a:buChar char="•"/>
            </a:pPr>
            <a:r>
              <a:rPr lang="ro" sz="2800" b="1" i="0" u="none" strike="noStrike">
                <a:highlight>
                  <a:srgbClr val="000000">
                    <a:alpha val="0"/>
                  </a:srgbClr>
                </a:highlight>
                <a:latin typeface="Calibri"/>
              </a:rPr>
              <a:t>Competență pentru:</a:t>
            </a:r>
          </a:p>
          <a:p>
            <a:pPr marL="914400" lvl="1" indent="-457200" rtl="0">
              <a:buFont typeface="Arial" panose="020B0604020202020204" pitchFamily="34" charset="0"/>
              <a:buChar char="•"/>
            </a:pPr>
            <a:r>
              <a:rPr lang="ro" sz="2400" b="0" i="0" u="none" strike="noStrike">
                <a:highlight>
                  <a:srgbClr val="000000">
                    <a:alpha val="0"/>
                  </a:srgbClr>
                </a:highlight>
                <a:latin typeface="Calibri"/>
              </a:rPr>
              <a:t>Promovarea coordonării între autoritățile competente ale diferitelor state membre</a:t>
            </a:r>
          </a:p>
          <a:p>
            <a:pPr marL="914400" lvl="1" indent="-457200" rtl="0">
              <a:buFont typeface="Arial" panose="020B0604020202020204" pitchFamily="34" charset="0"/>
              <a:buChar char="•"/>
            </a:pPr>
            <a:r>
              <a:rPr lang="ro" sz="2400" b="0" i="0" u="none" strike="noStrike">
                <a:highlight>
                  <a:srgbClr val="000000">
                    <a:alpha val="0"/>
                  </a:srgbClr>
                </a:highlight>
                <a:latin typeface="Calibri"/>
              </a:rPr>
              <a:t>Facilitarea implementării asistenței judiciare reciproce internaționale și a cererilor de extrădare</a:t>
            </a:r>
          </a:p>
        </p:txBody>
      </p:sp>
      <p:pic>
        <p:nvPicPr>
          <p:cNvPr id="8" name="Picture 7">
            <a:extLst>
              <a:ext uri="{FF2B5EF4-FFF2-40B4-BE49-F238E27FC236}">
                <a16:creationId xmlns:a16="http://schemas.microsoft.com/office/drawing/2014/main" id="{703B605D-4F67-B74B-8AEC-100E479C2F1C}"/>
              </a:ext>
            </a:extLst>
          </p:cNvPr>
          <p:cNvPicPr>
            <a:picLocks noChangeAspect="1"/>
          </p:cNvPicPr>
          <p:nvPr/>
        </p:nvPicPr>
        <p:blipFill>
          <a:blip r:embed="rId4"/>
          <a:stretch>
            <a:fillRect/>
          </a:stretch>
        </p:blipFill>
        <p:spPr>
          <a:xfrm>
            <a:off x="7668343" y="5468908"/>
            <a:ext cx="1373097" cy="1032484"/>
          </a:xfrm>
          <a:prstGeom prst="rect">
            <a:avLst/>
          </a:prstGeom>
        </p:spPr>
      </p:pic>
      <p:sp>
        <p:nvSpPr>
          <p:cNvPr id="6" name="Rectangle 5">
            <a:extLst>
              <a:ext uri="{FF2B5EF4-FFF2-40B4-BE49-F238E27FC236}">
                <a16:creationId xmlns:a16="http://schemas.microsoft.com/office/drawing/2014/main" id="{25F023F8-F8AF-4F22-8383-9A9850EFB2E8}"/>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6" name="TextBox 15">
            <a:extLst>
              <a:ext uri="{FF2B5EF4-FFF2-40B4-BE49-F238E27FC236}">
                <a16:creationId xmlns:a16="http://schemas.microsoft.com/office/drawing/2014/main" id="{8484EFA7-B493-4375-862A-78034620BA57}"/>
              </a:ext>
            </a:extLst>
          </p:cNvPr>
          <p:cNvSpPr txBox="1"/>
          <p:nvPr/>
        </p:nvSpPr>
        <p:spPr>
          <a:xfrm>
            <a:off x="0" y="6143408"/>
            <a:ext cx="5807968" cy="369332"/>
          </a:xfrm>
          <a:prstGeom prst="rect">
            <a:avLst/>
          </a:prstGeom>
          <a:noFill/>
        </p:spPr>
        <p:txBody>
          <a:bodyPr wrap="square">
            <a:noAutofit/>
          </a:bodyPr>
          <a:lstStyle/>
          <a:p>
            <a:pPr rtl="0"/>
            <a:r>
              <a:rPr lang="ro" sz="1800" b="0" i="0" u="none" strike="noStrike">
                <a:highlight>
                  <a:srgbClr val="000000">
                    <a:alpha val="0"/>
                  </a:srgbClr>
                </a:highlight>
                <a:latin typeface="Calibri"/>
                <a:hlinkClick r:id="rId5"/>
              </a:rPr>
              <a:t>http://www.eurojust.europa.eu/pages/home.aspx</a:t>
            </a:r>
            <a:r>
              <a:rPr lang="ro" sz="1800" b="0" i="0" u="none" strike="noStrike">
                <a:highlight>
                  <a:srgbClr val="000000">
                    <a:alpha val="0"/>
                  </a:srgbClr>
                </a:highlight>
                <a:latin typeface="Calibri"/>
              </a:rPr>
              <a:t> </a:t>
            </a:r>
          </a:p>
        </p:txBody>
      </p:sp>
    </p:spTree>
    <p:extLst>
      <p:ext uri="{BB962C8B-B14F-4D97-AF65-F5344CB8AC3E}">
        <p14:creationId xmlns:p14="http://schemas.microsoft.com/office/powerpoint/2010/main" val="350130842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noAutofit/>
          </a:bodyPr>
          <a:lstStyle/>
          <a:p>
            <a:pPr rtl="0"/>
            <a:r>
              <a:rPr lang="ro" sz="1200" b="0" i="0" u="none" strike="noStrike">
                <a:highlight>
                  <a:srgbClr val="000000">
                    <a:alpha val="0"/>
                  </a:srgbClr>
                </a:highlight>
                <a:latin typeface="Calibri"/>
              </a:rPr>
              <a:t>38</a:t>
            </a:r>
            <a:endParaRPr lang="en-GB"/>
          </a:p>
        </p:txBody>
      </p:sp>
      <p:sp>
        <p:nvSpPr>
          <p:cNvPr id="3" name="TextBox 2"/>
          <p:cNvSpPr txBox="1"/>
          <p:nvPr/>
        </p:nvSpPr>
        <p:spPr>
          <a:xfrm>
            <a:off x="88522" y="6557282"/>
            <a:ext cx="3672408" cy="400110"/>
          </a:xfrm>
          <a:prstGeom prst="rect">
            <a:avLst/>
          </a:prstGeom>
          <a:noFill/>
        </p:spPr>
        <p:txBody>
          <a:bodyPr wrap="square" rtlCol="0">
            <a:noAutofit/>
          </a:bodyPr>
          <a:lstStyle/>
          <a:p>
            <a:pPr rtl="0"/>
            <a:r>
              <a:rPr lang="ro" sz="2000" b="1" i="0" u="none" strike="noStrike">
                <a:solidFill>
                  <a:srgbClr val="FFFFFF"/>
                </a:solidFill>
                <a:highlight>
                  <a:srgbClr val="000000">
                    <a:alpha val="0"/>
                  </a:srgbClr>
                </a:highlight>
                <a:latin typeface="Segoe UI"/>
                <a:ea typeface="Segoe UI"/>
                <a:cs typeface="Segoe UI"/>
              </a:rPr>
              <a:t>www.coe.int/cybercrime</a:t>
            </a:r>
          </a:p>
        </p:txBody>
      </p:sp>
      <p:sp>
        <p:nvSpPr>
          <p:cNvPr id="4" name="Slide Number Placeholder 4"/>
          <p:cNvSpPr txBox="1"/>
          <p:nvPr/>
        </p:nvSpPr>
        <p:spPr>
          <a:xfrm>
            <a:off x="8532440" y="6521212"/>
            <a:ext cx="490016" cy="436180"/>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ro" sz="1200" b="0" i="0" u="none" strike="noStrike">
                <a:solidFill>
                  <a:srgbClr val="000000"/>
                </a:solidFill>
                <a:highlight>
                  <a:srgbClr val="000000">
                    <a:alpha val="0"/>
                  </a:srgbClr>
                </a:highlight>
                <a:latin typeface="Calibri"/>
              </a:rPr>
              <a:t>38</a:t>
            </a:r>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rtl="0"/>
            <a:r>
              <a:rPr lang="ro" sz="2800" b="0" i="0" u="none" strike="noStrike">
                <a:highlight>
                  <a:srgbClr val="000000">
                    <a:alpha val="0"/>
                  </a:srgbClr>
                </a:highlight>
                <a:latin typeface="Verdana" charset="0"/>
                <a:ea typeface="Verdana"/>
              </a:rPr>
              <a:t>Rețeaua judiciară europeană privind criminalitatea informatică</a:t>
            </a:r>
          </a:p>
          <a:p>
            <a:pPr algn="r" rtl="0"/>
            <a:r>
              <a:rPr lang="ro" sz="2800" b="0" i="0" u="none" strike="noStrike">
                <a:highlight>
                  <a:srgbClr val="000000">
                    <a:alpha val="0"/>
                  </a:srgbClr>
                </a:highlight>
                <a:latin typeface="Verdana" charset="0"/>
                <a:ea typeface="Verdana"/>
              </a:rPr>
              <a:t>EJCN</a:t>
            </a: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1CAE5D1B-C7CD-DD44-B0C3-576B01C85806}"/>
              </a:ext>
            </a:extLst>
          </p:cNvPr>
          <p:cNvSpPr/>
          <p:nvPr/>
        </p:nvSpPr>
        <p:spPr>
          <a:xfrm>
            <a:off x="88522" y="1120348"/>
            <a:ext cx="8803958" cy="4118948"/>
          </a:xfrm>
          <a:prstGeom prst="rect">
            <a:avLst/>
          </a:prstGeom>
        </p:spPr>
        <p:txBody>
          <a:bodyPr wrap="square">
            <a:noAutofit/>
          </a:bodyPr>
          <a:lstStyle/>
          <a:p>
            <a:pPr rtl="0">
              <a:spcAft>
                <a:spcPct val="0"/>
              </a:spcAft>
            </a:pPr>
            <a:r>
              <a:rPr lang="ro" sz="2800" b="1" i="0" u="none" strike="noStrike">
                <a:highlight>
                  <a:srgbClr val="000000">
                    <a:alpha val="0"/>
                  </a:srgbClr>
                </a:highlight>
                <a:latin typeface="Calibri"/>
              </a:rPr>
              <a:t>Rețeaua judiciară privind criminalitatea informatică Eurojust (EJCN) </a:t>
            </a:r>
            <a:r>
              <a:rPr lang="ro" sz="2800" b="0" i="0" u="none" strike="noStrike">
                <a:highlight>
                  <a:srgbClr val="000000">
                    <a:alpha val="0"/>
                  </a:srgbClr>
                </a:highlight>
                <a:latin typeface="Calibri"/>
              </a:rPr>
              <a:t>:</a:t>
            </a:r>
          </a:p>
          <a:p>
            <a:pPr>
              <a:spcAft>
                <a:spcPct val="0"/>
              </a:spcAft>
              <a:buFont typeface="Wingdings" panose="05000000000000000000" pitchFamily="2" charset="2"/>
              <a:buChar char="Ø"/>
            </a:pPr>
            <a:endParaRPr lang="en-GB" sz="2800"/>
          </a:p>
          <a:p>
            <a:pPr marL="457200" indent="-457200" rtl="0" eaLnBrk="1" fontAlgn="auto" hangingPunct="1">
              <a:lnSpc>
                <a:spcPct val="150000"/>
              </a:lnSpc>
              <a:spcAft>
                <a:spcPct val="0"/>
              </a:spcAft>
              <a:buFont typeface="Arial" panose="020B0604020202020204" pitchFamily="34" charset="0"/>
              <a:buChar char="•"/>
              <a:defRPr/>
            </a:pPr>
            <a:r>
              <a:rPr lang="ro" sz="2800" b="0" i="0" u="none" strike="noStrike">
                <a:highlight>
                  <a:srgbClr val="000000">
                    <a:alpha val="0"/>
                  </a:srgbClr>
                </a:highlight>
                <a:latin typeface="Calibri"/>
              </a:rPr>
              <a:t>Înființată în 2016</a:t>
            </a:r>
          </a:p>
          <a:p>
            <a:pPr marL="457200" indent="-457200" rtl="0" eaLnBrk="1" fontAlgn="auto" hangingPunct="1">
              <a:lnSpc>
                <a:spcPct val="150000"/>
              </a:lnSpc>
              <a:spcAft>
                <a:spcPct val="0"/>
              </a:spcAft>
              <a:buFont typeface="Arial" panose="020B0604020202020204" pitchFamily="34" charset="0"/>
              <a:buChar char="•"/>
              <a:defRPr/>
            </a:pPr>
            <a:r>
              <a:rPr lang="ro" sz="2800" b="0" i="0" u="none" strike="noStrike">
                <a:highlight>
                  <a:srgbClr val="000000">
                    <a:alpha val="0"/>
                  </a:srgbClr>
                </a:highlight>
                <a:latin typeface="Calibri"/>
              </a:rPr>
              <a:t>Promovarea contactelor între practicienii specializați în combaterea provocărilor generate de criminalitatea informatică, criminalitatea cu asistență cibernetică și investigațiile în spațiul cibernetic, precum și creșterea eficienței cercetărilor și urmăririlor penale</a:t>
            </a:r>
          </a:p>
        </p:txBody>
      </p:sp>
      <p:pic>
        <p:nvPicPr>
          <p:cNvPr id="5" name="Picture 4">
            <a:extLst>
              <a:ext uri="{FF2B5EF4-FFF2-40B4-BE49-F238E27FC236}">
                <a16:creationId xmlns:a16="http://schemas.microsoft.com/office/drawing/2014/main" id="{31F9D497-259E-ED4C-B6FF-68AA10F47355}"/>
              </a:ext>
            </a:extLst>
          </p:cNvPr>
          <p:cNvPicPr>
            <a:picLocks noChangeAspect="1"/>
          </p:cNvPicPr>
          <p:nvPr/>
        </p:nvPicPr>
        <p:blipFill>
          <a:blip r:embed="rId4"/>
          <a:stretch>
            <a:fillRect/>
          </a:stretch>
        </p:blipFill>
        <p:spPr>
          <a:xfrm>
            <a:off x="7608450" y="1061099"/>
            <a:ext cx="1414006" cy="1458194"/>
          </a:xfrm>
          <a:prstGeom prst="rect">
            <a:avLst/>
          </a:prstGeom>
        </p:spPr>
      </p:pic>
      <p:sp>
        <p:nvSpPr>
          <p:cNvPr id="6" name="Rectangle 5">
            <a:extLst>
              <a:ext uri="{FF2B5EF4-FFF2-40B4-BE49-F238E27FC236}">
                <a16:creationId xmlns:a16="http://schemas.microsoft.com/office/drawing/2014/main" id="{04BB183F-77EE-4FCC-AB9D-4D55DADCEBC8}"/>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6" name="TextBox 15">
            <a:extLst>
              <a:ext uri="{FF2B5EF4-FFF2-40B4-BE49-F238E27FC236}">
                <a16:creationId xmlns:a16="http://schemas.microsoft.com/office/drawing/2014/main" id="{4BCD9585-36D1-469F-ACB8-BD5F4420357E}"/>
              </a:ext>
            </a:extLst>
          </p:cNvPr>
          <p:cNvSpPr txBox="1"/>
          <p:nvPr/>
        </p:nvSpPr>
        <p:spPr>
          <a:xfrm>
            <a:off x="88522" y="6154909"/>
            <a:ext cx="6336704" cy="369332"/>
          </a:xfrm>
          <a:prstGeom prst="rect">
            <a:avLst/>
          </a:prstGeom>
          <a:noFill/>
        </p:spPr>
        <p:txBody>
          <a:bodyPr wrap="square">
            <a:noAutofit/>
          </a:bodyPr>
          <a:lstStyle/>
          <a:p>
            <a:pPr rtl="0"/>
            <a:r>
              <a:rPr lang="ro" sz="1800" b="0" i="0" u="none" strike="noStrike">
                <a:highlight>
                  <a:srgbClr val="000000">
                    <a:alpha val="0"/>
                  </a:srgbClr>
                </a:highlight>
                <a:latin typeface="Calibri"/>
                <a:hlinkClick r:id="rId5"/>
              </a:rPr>
              <a:t>https://www.ejn-crimjust.europa.eu/ejn/Ejn_Home/EN</a:t>
            </a:r>
            <a:r>
              <a:rPr lang="ro" sz="1800" b="0" i="0" u="none" strike="noStrike">
                <a:highlight>
                  <a:srgbClr val="000000">
                    <a:alpha val="0"/>
                  </a:srgbClr>
                </a:highlight>
                <a:latin typeface="Calibri"/>
              </a:rPr>
              <a:t> </a:t>
            </a:r>
          </a:p>
        </p:txBody>
      </p:sp>
    </p:spTree>
    <p:extLst>
      <p:ext uri="{BB962C8B-B14F-4D97-AF65-F5344CB8AC3E}">
        <p14:creationId xmlns:p14="http://schemas.microsoft.com/office/powerpoint/2010/main" val="21539109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noAutofit/>
          </a:bodyPr>
          <a:lstStyle/>
          <a:p>
            <a:pPr rtl="0"/>
            <a:r>
              <a:rPr lang="ro" sz="1200" b="0" i="0" u="none" strike="noStrike">
                <a:highlight>
                  <a:srgbClr val="000000">
                    <a:alpha val="0"/>
                  </a:srgbClr>
                </a:highlight>
                <a:latin typeface="Calibri"/>
              </a:rPr>
              <a:t>39</a:t>
            </a:r>
            <a:endParaRPr lang="en-GB"/>
          </a:p>
        </p:txBody>
      </p:sp>
      <p:sp>
        <p:nvSpPr>
          <p:cNvPr id="3" name="TextBox 2"/>
          <p:cNvSpPr txBox="1"/>
          <p:nvPr/>
        </p:nvSpPr>
        <p:spPr>
          <a:xfrm>
            <a:off x="88522" y="6557282"/>
            <a:ext cx="3672408" cy="400110"/>
          </a:xfrm>
          <a:prstGeom prst="rect">
            <a:avLst/>
          </a:prstGeom>
          <a:noFill/>
        </p:spPr>
        <p:txBody>
          <a:bodyPr wrap="square" rtlCol="0">
            <a:noAutofit/>
          </a:bodyPr>
          <a:lstStyle/>
          <a:p>
            <a:pPr rtl="0"/>
            <a:r>
              <a:rPr lang="ro" sz="2000" b="1" i="0" u="none" strike="noStrike">
                <a:solidFill>
                  <a:srgbClr val="FFFFFF"/>
                </a:solidFill>
                <a:highlight>
                  <a:srgbClr val="000000">
                    <a:alpha val="0"/>
                  </a:srgbClr>
                </a:highlight>
                <a:latin typeface="Segoe UI"/>
                <a:ea typeface="Segoe UI"/>
                <a:cs typeface="Segoe UI"/>
              </a:rPr>
              <a:t>www.coe.int/cybercrime</a:t>
            </a:r>
          </a:p>
        </p:txBody>
      </p:sp>
      <p:sp>
        <p:nvSpPr>
          <p:cNvPr id="4" name="Slide Number Placeholder 4"/>
          <p:cNvSpPr txBox="1"/>
          <p:nvPr/>
        </p:nvSpPr>
        <p:spPr>
          <a:xfrm>
            <a:off x="8532440" y="6521212"/>
            <a:ext cx="490016" cy="436180"/>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ro" sz="1200" b="0" i="0" u="none" strike="noStrike">
                <a:solidFill>
                  <a:srgbClr val="000000"/>
                </a:solidFill>
                <a:highlight>
                  <a:srgbClr val="000000">
                    <a:alpha val="0"/>
                  </a:srgbClr>
                </a:highlight>
                <a:latin typeface="Calibri"/>
              </a:rPr>
              <a:t>39</a:t>
            </a:r>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rtl="0"/>
            <a:r>
              <a:rPr lang="ro" sz="2800" b="0" i="0" u="none" strike="noStrike">
                <a:highlight>
                  <a:srgbClr val="000000">
                    <a:alpha val="0"/>
                  </a:srgbClr>
                </a:highlight>
                <a:latin typeface="Verdana" charset="0"/>
                <a:ea typeface="Verdana"/>
              </a:rPr>
              <a:t>EJN - Rețeaua Judiciară Europeană </a:t>
            </a:r>
            <a:br>
              <a:rPr lang="ro" sz="2800" b="0" i="0" u="none" strike="noStrike">
                <a:highlight>
                  <a:srgbClr val="000000">
                    <a:alpha val="0"/>
                  </a:srgbClr>
                </a:highlight>
                <a:latin typeface="Verdana" charset="0"/>
                <a:ea typeface="Verdana"/>
              </a:rPr>
            </a:br>
            <a:r>
              <a:rPr lang="ro" sz="2800" b="0" i="0" u="none" strike="noStrike">
                <a:highlight>
                  <a:srgbClr val="000000">
                    <a:alpha val="0"/>
                  </a:srgbClr>
                </a:highlight>
                <a:latin typeface="Verdana" charset="0"/>
                <a:ea typeface="Verdana"/>
              </a:rPr>
              <a:t> în materie penală</a:t>
            </a: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1FCE5F71-B62F-4840-AD46-7690CB1F70D4}"/>
              </a:ext>
            </a:extLst>
          </p:cNvPr>
          <p:cNvSpPr/>
          <p:nvPr/>
        </p:nvSpPr>
        <p:spPr>
          <a:xfrm>
            <a:off x="209985" y="1067824"/>
            <a:ext cx="8828922" cy="4708981"/>
          </a:xfrm>
          <a:prstGeom prst="rect">
            <a:avLst/>
          </a:prstGeom>
        </p:spPr>
        <p:txBody>
          <a:bodyPr wrap="square">
            <a:noAutofit/>
          </a:bodyPr>
          <a:lstStyle/>
          <a:p>
            <a:pPr rtl="0">
              <a:lnSpc>
                <a:spcPct val="150000"/>
              </a:lnSpc>
            </a:pPr>
            <a:r>
              <a:rPr lang="ro" sz="3200" b="0" i="0" u="none" strike="noStrike">
                <a:highlight>
                  <a:srgbClr val="000000">
                    <a:alpha val="0"/>
                  </a:srgbClr>
                </a:highlight>
                <a:latin typeface="Calibri"/>
              </a:rPr>
              <a:t>O rețea de puncte de contact judiciare </a:t>
            </a:r>
          </a:p>
          <a:p>
            <a:pPr marL="457200" indent="-457200" rtl="0">
              <a:lnSpc>
                <a:spcPct val="150000"/>
              </a:lnSpc>
              <a:buFont typeface="Arial" panose="020B0604020202020204" pitchFamily="34" charset="0"/>
              <a:buChar char="•"/>
            </a:pPr>
            <a:r>
              <a:rPr lang="ro" sz="2800" b="0" i="0" u="none" strike="noStrike">
                <a:highlight>
                  <a:srgbClr val="000000">
                    <a:alpha val="0"/>
                  </a:srgbClr>
                </a:highlight>
                <a:latin typeface="Calibri"/>
              </a:rPr>
              <a:t>Atlas permite practicienilor să identifice imediat autoritatea locală competentă din fiecare stat membru pentru primirea și executarea unei cereri de asistență judiciară reciprocă</a:t>
            </a:r>
          </a:p>
          <a:p>
            <a:pPr marL="457200" indent="-457200" rtl="0">
              <a:lnSpc>
                <a:spcPct val="150000"/>
              </a:lnSpc>
              <a:buFont typeface="Arial" panose="020B0604020202020204" pitchFamily="34" charset="0"/>
              <a:buChar char="•"/>
            </a:pPr>
            <a:r>
              <a:rPr lang="ro" sz="2800" b="0" i="0" u="none" strike="noStrike">
                <a:highlight>
                  <a:srgbClr val="000000">
                    <a:alpha val="0"/>
                  </a:srgbClr>
                </a:highlight>
                <a:latin typeface="Calibri"/>
              </a:rPr>
              <a:t>Punctele de contact sunt intermediari activi cu sarcina de a facilita cooperarea judiciară între statele membre</a:t>
            </a:r>
          </a:p>
        </p:txBody>
      </p:sp>
      <p:pic>
        <p:nvPicPr>
          <p:cNvPr id="6" name="Picture 5">
            <a:extLst>
              <a:ext uri="{FF2B5EF4-FFF2-40B4-BE49-F238E27FC236}">
                <a16:creationId xmlns:a16="http://schemas.microsoft.com/office/drawing/2014/main" id="{A14B789D-8119-AB42-B91C-406E78A98632}"/>
              </a:ext>
            </a:extLst>
          </p:cNvPr>
          <p:cNvPicPr>
            <a:picLocks noChangeAspect="1"/>
          </p:cNvPicPr>
          <p:nvPr/>
        </p:nvPicPr>
        <p:blipFill>
          <a:blip r:embed="rId4"/>
          <a:stretch>
            <a:fillRect/>
          </a:stretch>
        </p:blipFill>
        <p:spPr>
          <a:xfrm>
            <a:off x="7524328" y="4923671"/>
            <a:ext cx="1531149" cy="1531149"/>
          </a:xfrm>
          <a:prstGeom prst="rect">
            <a:avLst/>
          </a:prstGeom>
        </p:spPr>
      </p:pic>
      <p:sp>
        <p:nvSpPr>
          <p:cNvPr id="8" name="Rectangle 7">
            <a:extLst>
              <a:ext uri="{FF2B5EF4-FFF2-40B4-BE49-F238E27FC236}">
                <a16:creationId xmlns:a16="http://schemas.microsoft.com/office/drawing/2014/main" id="{835942B9-40A4-4AB8-B10F-104CE249B16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5" name="TextBox 4">
            <a:extLst>
              <a:ext uri="{FF2B5EF4-FFF2-40B4-BE49-F238E27FC236}">
                <a16:creationId xmlns:a16="http://schemas.microsoft.com/office/drawing/2014/main" id="{05B27831-83F6-4C5E-A0CA-EAD2C57CB88E}"/>
              </a:ext>
            </a:extLst>
          </p:cNvPr>
          <p:cNvSpPr txBox="1"/>
          <p:nvPr/>
        </p:nvSpPr>
        <p:spPr>
          <a:xfrm>
            <a:off x="62212" y="6214075"/>
            <a:ext cx="6336704" cy="369332"/>
          </a:xfrm>
          <a:prstGeom prst="rect">
            <a:avLst/>
          </a:prstGeom>
          <a:noFill/>
        </p:spPr>
        <p:txBody>
          <a:bodyPr wrap="square">
            <a:noAutofit/>
          </a:bodyPr>
          <a:lstStyle/>
          <a:p>
            <a:pPr rtl="0"/>
            <a:r>
              <a:rPr lang="ro" sz="1800" b="0" i="0" u="none" strike="noStrike">
                <a:highlight>
                  <a:srgbClr val="000000">
                    <a:alpha val="0"/>
                  </a:srgbClr>
                </a:highlight>
                <a:latin typeface="Calibri"/>
                <a:hlinkClick r:id="rId5"/>
              </a:rPr>
              <a:t>https://www.ejn-crimjust.europa.eu/ejn/Ejn_Home/EN</a:t>
            </a:r>
            <a:r>
              <a:rPr lang="ro" sz="1800" b="0" i="0" u="none" strike="noStrike">
                <a:highlight>
                  <a:srgbClr val="000000">
                    <a:alpha val="0"/>
                  </a:srgbClr>
                </a:highlight>
                <a:latin typeface="Calibri"/>
              </a:rPr>
              <a:t> </a:t>
            </a:r>
          </a:p>
        </p:txBody>
      </p:sp>
    </p:spTree>
    <p:extLst>
      <p:ext uri="{BB962C8B-B14F-4D97-AF65-F5344CB8AC3E}">
        <p14:creationId xmlns:p14="http://schemas.microsoft.com/office/powerpoint/2010/main" val="22619297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40430"/>
            <a:ext cx="7886700" cy="4351338"/>
          </a:xfrm>
        </p:spPr>
        <p:txBody>
          <a:bodyPr>
            <a:noAutofit/>
          </a:bodyPr>
          <a:lstStyle/>
          <a:p>
            <a:pPr marL="0" indent="0" algn="just" rtl="0">
              <a:lnSpc>
                <a:spcPct val="110000"/>
              </a:lnSpc>
              <a:buNone/>
            </a:pPr>
            <a:r>
              <a:rPr lang="ro" sz="2800" b="1" i="0" u="none" strike="noStrike">
                <a:highlight>
                  <a:srgbClr val="000000">
                    <a:alpha val="0"/>
                  </a:srgbClr>
                </a:highlight>
                <a:latin typeface="Calibri"/>
                <a:ea typeface="Verdana"/>
              </a:rPr>
              <a:t>Până la sfârșitul sesiunii, delegații vor putea:</a:t>
            </a:r>
          </a:p>
          <a:p>
            <a:pPr algn="just" rtl="0">
              <a:lnSpc>
                <a:spcPct val="110000"/>
              </a:lnSpc>
              <a:buFont typeface="Wingdings" panose="05000000000000000000" pitchFamily="2" charset="2"/>
              <a:buChar char="Ø"/>
            </a:pPr>
            <a:r>
              <a:rPr lang="ro" sz="2800" b="0" i="0" u="none" strike="noStrike">
                <a:highlight>
                  <a:srgbClr val="000000">
                    <a:alpha val="0"/>
                  </a:srgbClr>
                </a:highlight>
                <a:latin typeface="Calibri"/>
              </a:rPr>
              <a:t>Să identifice diferitele tipuri de criminalitate informatică și impactul acestora</a:t>
            </a:r>
          </a:p>
          <a:p>
            <a:pPr algn="just" rtl="0">
              <a:lnSpc>
                <a:spcPct val="110000"/>
              </a:lnSpc>
              <a:buFont typeface="Wingdings" panose="05000000000000000000" pitchFamily="2" charset="2"/>
              <a:buChar char="Ø"/>
            </a:pPr>
            <a:r>
              <a:rPr lang="ro" sz="2800" b="0" i="0" u="none" strike="noStrike">
                <a:highlight>
                  <a:srgbClr val="000000">
                    <a:alpha val="0"/>
                  </a:srgbClr>
                </a:highlight>
                <a:latin typeface="Calibri"/>
              </a:rPr>
              <a:t>Să enumere amenințările, tendințele și instrumentele criminalității informatice și răspunsurile la fenomen</a:t>
            </a:r>
            <a:endParaRPr lang="pt-PT" altLang="sr-Latn-RS"/>
          </a:p>
          <a:p>
            <a:pPr algn="just" rtl="0">
              <a:lnSpc>
                <a:spcPct val="110000"/>
              </a:lnSpc>
              <a:buFont typeface="Wingdings" panose="05000000000000000000" pitchFamily="2" charset="2"/>
              <a:buChar char="Ø"/>
            </a:pPr>
            <a:r>
              <a:rPr lang="ro" sz="2800" b="0" i="0" u="none" strike="noStrike">
                <a:highlight>
                  <a:srgbClr val="000000">
                    <a:alpha val="0"/>
                  </a:srgbClr>
                </a:highlight>
                <a:latin typeface="Calibri"/>
              </a:rPr>
              <a:t>Să explice conceptele de criminalitate informatică care sunt considerate tipuri de criminalitate în conformitate cu majoritatea legislațiilor și standardelor internaționale</a:t>
            </a:r>
            <a:endParaRPr lang="pt-PT" altLang="sr-Latn-RS"/>
          </a:p>
          <a:p>
            <a:pPr algn="just" rtl="0">
              <a:lnSpc>
                <a:spcPct val="110000"/>
              </a:lnSpc>
              <a:buFont typeface="Wingdings" panose="05000000000000000000" pitchFamily="2" charset="2"/>
              <a:buChar char="Ø"/>
            </a:pPr>
            <a:r>
              <a:rPr lang="ro" sz="2800" b="0" i="0" u="none" strike="noStrike">
                <a:highlight>
                  <a:srgbClr val="000000">
                    <a:alpha val="0"/>
                  </a:srgbClr>
                </a:highlight>
                <a:latin typeface="Calibri"/>
              </a:rPr>
              <a:t>Să analizeze nevoile și avantajele armonizării dintre legislația națională și instrumentele internaționale, în special Convenția de la Budapesta</a:t>
            </a:r>
            <a:endParaRPr lang="en-GB">
              <a:ea typeface="Verdana" panose="020B0604030504040204" pitchFamily="34" charset="0"/>
            </a:endParaRPr>
          </a:p>
          <a:p>
            <a:pPr marL="0" indent="0">
              <a:buNone/>
            </a:pPr>
            <a:endParaRPr lang="en-US"/>
          </a:p>
        </p:txBody>
      </p:sp>
      <p:sp>
        <p:nvSpPr>
          <p:cNvPr id="3" name="Slide Number Placeholder 2"/>
          <p:cNvSpPr>
            <a:spLocks noGrp="1"/>
          </p:cNvSpPr>
          <p:nvPr>
            <p:ph type="sldNum" sz="quarter" idx="10"/>
          </p:nvPr>
        </p:nvSpPr>
        <p:spPr/>
        <p:txBody>
          <a:bodyPr>
            <a:noAutofit/>
          </a:bodyPr>
          <a:lstStyle/>
          <a:p>
            <a:pPr rtl="0"/>
            <a:r>
              <a:rPr lang="ro" sz="1200" b="0" i="0" u="none" strike="noStrike">
                <a:highlight>
                  <a:srgbClr val="000000">
                    <a:alpha val="0"/>
                  </a:srgbClr>
                </a:highlight>
                <a:latin typeface="Calibri"/>
              </a:rPr>
              <a:t>4</a:t>
            </a:r>
            <a:endParaRPr lang="en-GB"/>
          </a:p>
        </p:txBody>
      </p:sp>
      <p:sp>
        <p:nvSpPr>
          <p:cNvPr id="4" name="Text Placeholder 3"/>
          <p:cNvSpPr>
            <a:spLocks noGrp="1"/>
          </p:cNvSpPr>
          <p:nvPr>
            <p:ph type="body" sz="quarter" idx="11"/>
          </p:nvPr>
        </p:nvSpPr>
        <p:spPr/>
        <p:txBody>
          <a:bodyPr>
            <a:noAutofit/>
          </a:bodyPr>
          <a:lstStyle/>
          <a:p>
            <a:endParaRPr lang="en-GB">
              <a:latin typeface="Verdana" charset="0"/>
              <a:cs typeface="Verdana" charset="0"/>
            </a:endParaRPr>
          </a:p>
          <a:p>
            <a:pPr rtl="0"/>
            <a:r>
              <a:rPr lang="ro" sz="3200" b="0" i="0" u="none" strike="noStrike">
                <a:highlight>
                  <a:srgbClr val="000000">
                    <a:alpha val="0"/>
                  </a:srgbClr>
                </a:highlight>
                <a:latin typeface="Verdana" charset="0"/>
                <a:cs typeface="Verdana" charset="0"/>
              </a:rPr>
              <a:t>Obiectivele sesiunii</a:t>
            </a:r>
            <a:endParaRPr lang="en-GB" sz="2000">
              <a:latin typeface="Verdana" charset="0"/>
              <a:cs typeface="Verdana" charset="0"/>
            </a:endParaRPr>
          </a:p>
          <a:p>
            <a:endParaRPr lang="en-US"/>
          </a:p>
        </p:txBody>
      </p:sp>
    </p:spTree>
    <p:extLst>
      <p:ext uri="{BB962C8B-B14F-4D97-AF65-F5344CB8AC3E}">
        <p14:creationId xmlns:p14="http://schemas.microsoft.com/office/powerpoint/2010/main" val="96239109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noAutofit/>
          </a:bodyPr>
          <a:lstStyle/>
          <a:p>
            <a:pPr rtl="0"/>
            <a:r>
              <a:rPr lang="ro" sz="1200" b="0" i="0" u="none" strike="noStrike">
                <a:highlight>
                  <a:srgbClr val="000000">
                    <a:alpha val="0"/>
                  </a:srgbClr>
                </a:highlight>
                <a:latin typeface="Calibri"/>
              </a:rPr>
              <a:t>40</a:t>
            </a:r>
            <a:endParaRPr lang="en-GB"/>
          </a:p>
        </p:txBody>
      </p:sp>
      <p:sp>
        <p:nvSpPr>
          <p:cNvPr id="3" name="TextBox 2"/>
          <p:cNvSpPr txBox="1"/>
          <p:nvPr/>
        </p:nvSpPr>
        <p:spPr>
          <a:xfrm>
            <a:off x="88522" y="6557282"/>
            <a:ext cx="3672408" cy="400110"/>
          </a:xfrm>
          <a:prstGeom prst="rect">
            <a:avLst/>
          </a:prstGeom>
          <a:noFill/>
        </p:spPr>
        <p:txBody>
          <a:bodyPr wrap="square" rtlCol="0">
            <a:noAutofit/>
          </a:bodyPr>
          <a:lstStyle/>
          <a:p>
            <a:pPr rtl="0"/>
            <a:r>
              <a:rPr lang="ro" sz="2000" b="1" i="0" u="none" strike="noStrike">
                <a:solidFill>
                  <a:srgbClr val="FFFFFF"/>
                </a:solidFill>
                <a:highlight>
                  <a:srgbClr val="000000">
                    <a:alpha val="0"/>
                  </a:srgbClr>
                </a:highlight>
                <a:latin typeface="Segoe UI"/>
                <a:ea typeface="Segoe UI"/>
                <a:cs typeface="Segoe UI"/>
              </a:rPr>
              <a:t>www.coe.int/cybercrime</a:t>
            </a:r>
          </a:p>
        </p:txBody>
      </p:sp>
      <p:sp>
        <p:nvSpPr>
          <p:cNvPr id="4" name="Slide Number Placeholder 4"/>
          <p:cNvSpPr txBox="1"/>
          <p:nvPr/>
        </p:nvSpPr>
        <p:spPr>
          <a:xfrm>
            <a:off x="8532440" y="6521212"/>
            <a:ext cx="490016" cy="436180"/>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ro" sz="1200" b="0" i="0" u="none" strike="noStrike">
                <a:solidFill>
                  <a:srgbClr val="000000"/>
                </a:solidFill>
                <a:highlight>
                  <a:srgbClr val="000000">
                    <a:alpha val="0"/>
                  </a:srgbClr>
                </a:highlight>
                <a:latin typeface="Calibri"/>
              </a:rPr>
              <a:t>40</a:t>
            </a:r>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rtl="0"/>
            <a:r>
              <a:rPr lang="ro" sz="2800" b="0" i="0" u="none" strike="noStrike">
                <a:highlight>
                  <a:srgbClr val="000000">
                    <a:alpha val="0"/>
                  </a:srgbClr>
                </a:highlight>
                <a:latin typeface="Verdana" charset="0"/>
                <a:ea typeface="Verdana"/>
              </a:rPr>
              <a:t>Consiliul Europei</a:t>
            </a: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6CC25CFB-1463-3A4D-B7FC-36AB86077322}"/>
              </a:ext>
            </a:extLst>
          </p:cNvPr>
          <p:cNvPicPr>
            <a:picLocks noChangeAspect="1"/>
          </p:cNvPicPr>
          <p:nvPr/>
        </p:nvPicPr>
        <p:blipFill>
          <a:blip r:embed="rId4"/>
          <a:stretch>
            <a:fillRect/>
          </a:stretch>
        </p:blipFill>
        <p:spPr>
          <a:xfrm>
            <a:off x="6888856" y="5231307"/>
            <a:ext cx="2133600" cy="1194816"/>
          </a:xfrm>
          <a:prstGeom prst="rect">
            <a:avLst/>
          </a:prstGeom>
        </p:spPr>
      </p:pic>
      <p:sp>
        <p:nvSpPr>
          <p:cNvPr id="6" name="Rectangle 5">
            <a:extLst>
              <a:ext uri="{FF2B5EF4-FFF2-40B4-BE49-F238E27FC236}">
                <a16:creationId xmlns:a16="http://schemas.microsoft.com/office/drawing/2014/main" id="{089D15D4-7DCA-43C9-8719-B2058D26AC57}"/>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8" name="Content Placeholder 1">
            <a:extLst>
              <a:ext uri="{FF2B5EF4-FFF2-40B4-BE49-F238E27FC236}">
                <a16:creationId xmlns:a16="http://schemas.microsoft.com/office/drawing/2014/main" id="{8F3004C3-EB53-4F66-BE83-724D781FA14A}"/>
              </a:ext>
            </a:extLst>
          </p:cNvPr>
          <p:cNvSpPr txBox="1"/>
          <p:nvPr/>
        </p:nvSpPr>
        <p:spPr>
          <a:xfrm>
            <a:off x="179735" y="1027450"/>
            <a:ext cx="8784530" cy="521075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rtl="0" eaLnBrk="1" hangingPunct="1">
              <a:buFont typeface="Arial" panose="020B0604020202020204" pitchFamily="34" charset="0"/>
              <a:buNone/>
            </a:pPr>
            <a:r>
              <a:rPr lang="ro" sz="2800" b="0" i="0" u="none" strike="noStrike" dirty="0">
                <a:highlight>
                  <a:srgbClr val="000000">
                    <a:alpha val="0"/>
                  </a:srgbClr>
                </a:highlight>
                <a:latin typeface="Calibri"/>
              </a:rPr>
              <a:t>Convenția europeană din 1959 privind asistența reciprocă în materie penală:</a:t>
            </a:r>
          </a:p>
          <a:p>
            <a:pPr rtl="0" eaLnBrk="1" hangingPunct="1"/>
            <a:r>
              <a:rPr lang="ro" sz="2800" b="0" i="0" u="none" strike="noStrike" dirty="0">
                <a:highlight>
                  <a:srgbClr val="000000">
                    <a:alpha val="0"/>
                  </a:srgbClr>
                </a:highlight>
                <a:latin typeface="Calibri"/>
              </a:rPr>
              <a:t>Contextul Convenției privind criminalitatea informatică (Budapesta)</a:t>
            </a:r>
          </a:p>
          <a:p>
            <a:pPr lvl="1" rtl="0" eaLnBrk="1" hangingPunct="1"/>
            <a:r>
              <a:rPr lang="ro" sz="2400" b="0" i="0" u="none" strike="noStrike" dirty="0">
                <a:highlight>
                  <a:srgbClr val="000000">
                    <a:alpha val="0"/>
                  </a:srgbClr>
                </a:highlight>
                <a:latin typeface="Calibri"/>
              </a:rPr>
              <a:t>Toate statele membre au ratificat-o</a:t>
            </a:r>
          </a:p>
          <a:p>
            <a:pPr rtl="0" eaLnBrk="1" hangingPunct="1"/>
            <a:r>
              <a:rPr lang="ro" sz="2400" b="0" i="0" u="none" strike="noStrike" dirty="0">
                <a:highlight>
                  <a:srgbClr val="000000">
                    <a:alpha val="0"/>
                  </a:srgbClr>
                </a:highlight>
                <a:latin typeface="Calibri"/>
              </a:rPr>
              <a:t>Oficiul pentru Programul de Criminalitate informatică (C-PROC)</a:t>
            </a:r>
          </a:p>
          <a:p>
            <a:pPr lvl="1" rtl="0" eaLnBrk="1" hangingPunct="1"/>
            <a:r>
              <a:rPr lang="ro" sz="2400" b="0" i="0" u="none" strike="noStrike" dirty="0">
                <a:highlight>
                  <a:srgbClr val="000000">
                    <a:alpha val="0"/>
                  </a:srgbClr>
                </a:highlight>
                <a:latin typeface="Calibri"/>
              </a:rPr>
              <a:t>Asistarea țărilor din întreaga lume</a:t>
            </a:r>
          </a:p>
          <a:p>
            <a:pPr lvl="1" rtl="0" eaLnBrk="1" hangingPunct="1"/>
            <a:r>
              <a:rPr lang="ro" sz="2400" b="0" i="0" u="none" strike="noStrike" dirty="0">
                <a:highlight>
                  <a:srgbClr val="000000">
                    <a:alpha val="0"/>
                  </a:srgbClr>
                </a:highlight>
                <a:latin typeface="Calibri"/>
              </a:rPr>
              <a:t>Consolidarea legislației</a:t>
            </a:r>
          </a:p>
          <a:p>
            <a:pPr lvl="1" rtl="0" eaLnBrk="1" hangingPunct="1"/>
            <a:r>
              <a:rPr lang="ro" sz="2400" b="0" i="0" u="none" strike="noStrike" dirty="0">
                <a:highlight>
                  <a:srgbClr val="000000">
                    <a:alpha val="0"/>
                  </a:srgbClr>
                </a:highlight>
                <a:latin typeface="Calibri"/>
              </a:rPr>
              <a:t>Instruire</a:t>
            </a:r>
          </a:p>
          <a:p>
            <a:pPr lvl="1" rtl="0" eaLnBrk="1" hangingPunct="1"/>
            <a:r>
              <a:rPr lang="ro" sz="2400" b="0" i="0" u="none" strike="noStrike" dirty="0">
                <a:highlight>
                  <a:srgbClr val="000000">
                    <a:alpha val="0"/>
                  </a:srgbClr>
                </a:highlight>
                <a:latin typeface="Calibri"/>
              </a:rPr>
              <a:t>Stabilirea unităților specializate</a:t>
            </a:r>
          </a:p>
          <a:p>
            <a:pPr lvl="1" rtl="0" eaLnBrk="1" hangingPunct="1"/>
            <a:r>
              <a:rPr lang="ro" sz="2400" b="0" i="0" u="none" strike="noStrike" dirty="0">
                <a:highlight>
                  <a:srgbClr val="000000">
                    <a:alpha val="0"/>
                  </a:srgbClr>
                </a:highlight>
                <a:latin typeface="Calibri"/>
              </a:rPr>
              <a:t>Protejarea copiilor</a:t>
            </a:r>
          </a:p>
          <a:p>
            <a:pPr lvl="1" rtl="0" eaLnBrk="1" hangingPunct="1"/>
            <a:r>
              <a:rPr lang="ro" sz="2400" b="0" i="0" u="none" strike="noStrike" dirty="0">
                <a:highlight>
                  <a:srgbClr val="000000">
                    <a:alpha val="0"/>
                  </a:srgbClr>
                </a:highlight>
                <a:latin typeface="Calibri"/>
              </a:rPr>
              <a:t>Sporirea eficienței</a:t>
            </a:r>
          </a:p>
        </p:txBody>
      </p:sp>
      <p:sp>
        <p:nvSpPr>
          <p:cNvPr id="16" name="TextBox 15">
            <a:extLst>
              <a:ext uri="{FF2B5EF4-FFF2-40B4-BE49-F238E27FC236}">
                <a16:creationId xmlns:a16="http://schemas.microsoft.com/office/drawing/2014/main" id="{BE0EC077-25B7-47D6-8464-AFB555FAA933}"/>
              </a:ext>
            </a:extLst>
          </p:cNvPr>
          <p:cNvSpPr txBox="1"/>
          <p:nvPr/>
        </p:nvSpPr>
        <p:spPr>
          <a:xfrm>
            <a:off x="35496" y="6228020"/>
            <a:ext cx="6678790" cy="369332"/>
          </a:xfrm>
          <a:prstGeom prst="rect">
            <a:avLst/>
          </a:prstGeom>
          <a:noFill/>
        </p:spPr>
        <p:txBody>
          <a:bodyPr wrap="square">
            <a:noAutofit/>
          </a:bodyPr>
          <a:lstStyle/>
          <a:p>
            <a:pPr algn="l" rtl="0"/>
            <a:r>
              <a:rPr lang="ro" sz="1800" b="0" i="0" u="none" strike="noStrike">
                <a:highlight>
                  <a:srgbClr val="000000">
                    <a:alpha val="0"/>
                  </a:srgbClr>
                </a:highlight>
                <a:latin typeface="Calibri"/>
                <a:ea typeface="Calibri"/>
                <a:hlinkClick r:id="rId5"/>
              </a:rPr>
              <a:t>https://www.coe.int/en/web/cybercrime/cybercrime-office-c-proc</a:t>
            </a:r>
            <a:r>
              <a:rPr lang="ro" sz="1800" b="0" i="0" u="none" strike="noStrike">
                <a:highlight>
                  <a:srgbClr val="000000">
                    <a:alpha val="0"/>
                  </a:srgbClr>
                </a:highlight>
                <a:latin typeface="Calibri"/>
                <a:ea typeface="Calibri"/>
              </a:rPr>
              <a:t> </a:t>
            </a:r>
            <a:endParaRPr lang="en-US" b="0" i="0">
              <a:solidFill>
                <a:srgbClr val="161616"/>
              </a:solidFill>
              <a:effectLst/>
              <a:latin typeface="Open Sans" panose="020B0606030504020204" pitchFamily="34" charset="0"/>
            </a:endParaRPr>
          </a:p>
        </p:txBody>
      </p:sp>
    </p:spTree>
    <p:extLst>
      <p:ext uri="{BB962C8B-B14F-4D97-AF65-F5344CB8AC3E}">
        <p14:creationId xmlns:p14="http://schemas.microsoft.com/office/powerpoint/2010/main" val="41921649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noAutofit/>
          </a:bodyPr>
          <a:lstStyle/>
          <a:p>
            <a:pPr rtl="0"/>
            <a:r>
              <a:rPr lang="ro" sz="1200" b="0" i="0" u="none" strike="noStrike">
                <a:highlight>
                  <a:srgbClr val="000000">
                    <a:alpha val="0"/>
                  </a:srgbClr>
                </a:highlight>
                <a:latin typeface="Calibri"/>
              </a:rPr>
              <a:t>41</a:t>
            </a:r>
            <a:endParaRPr lang="en-GB"/>
          </a:p>
        </p:txBody>
      </p:sp>
      <p:sp>
        <p:nvSpPr>
          <p:cNvPr id="3" name="TextBox 2"/>
          <p:cNvSpPr txBox="1"/>
          <p:nvPr/>
        </p:nvSpPr>
        <p:spPr>
          <a:xfrm>
            <a:off x="88522" y="6557282"/>
            <a:ext cx="3672408" cy="400110"/>
          </a:xfrm>
          <a:prstGeom prst="rect">
            <a:avLst/>
          </a:prstGeom>
          <a:noFill/>
        </p:spPr>
        <p:txBody>
          <a:bodyPr wrap="square" rtlCol="0">
            <a:noAutofit/>
          </a:bodyPr>
          <a:lstStyle/>
          <a:p>
            <a:pPr rtl="0"/>
            <a:r>
              <a:rPr lang="ro" sz="2000" b="1" i="0" u="none" strike="noStrike">
                <a:solidFill>
                  <a:srgbClr val="FFFFFF"/>
                </a:solidFill>
                <a:highlight>
                  <a:srgbClr val="000000">
                    <a:alpha val="0"/>
                  </a:srgbClr>
                </a:highlight>
                <a:latin typeface="Segoe UI"/>
                <a:ea typeface="Segoe UI"/>
                <a:cs typeface="Segoe UI"/>
              </a:rPr>
              <a:t>www.coe.int/cybercrime</a:t>
            </a:r>
          </a:p>
        </p:txBody>
      </p:sp>
      <p:sp>
        <p:nvSpPr>
          <p:cNvPr id="4" name="Slide Number Placeholder 4"/>
          <p:cNvSpPr txBox="1"/>
          <p:nvPr/>
        </p:nvSpPr>
        <p:spPr>
          <a:xfrm>
            <a:off x="8532440" y="6521212"/>
            <a:ext cx="490016" cy="436180"/>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ro" sz="1200" b="0" i="0" u="none" strike="noStrike">
                <a:solidFill>
                  <a:srgbClr val="000000"/>
                </a:solidFill>
                <a:highlight>
                  <a:srgbClr val="000000">
                    <a:alpha val="0"/>
                  </a:srgbClr>
                </a:highlight>
                <a:latin typeface="Calibri"/>
              </a:rPr>
              <a:t>41</a:t>
            </a:r>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rtl="0"/>
            <a:r>
              <a:rPr lang="ro" sz="2800" b="0" i="0" u="none" strike="noStrike">
                <a:highlight>
                  <a:srgbClr val="000000">
                    <a:alpha val="0"/>
                  </a:srgbClr>
                </a:highlight>
                <a:latin typeface="Verdana" charset="0"/>
                <a:ea typeface="Verdana"/>
              </a:rPr>
              <a:t>G8 (Subgrupul criminalității de înaltă tehnologie)</a:t>
            </a:r>
            <a:endParaRPr lang="en-GB" sz="2800">
              <a:latin typeface="Verdana" panose="020B0604030504040204" pitchFamily="34" charset="0"/>
              <a:ea typeface="Verdana" panose="020B0604030504040204" pitchFamily="34" charset="0"/>
            </a:endParaRP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F0509D3C-7A0B-B143-8C24-FB6A84458076}"/>
              </a:ext>
            </a:extLst>
          </p:cNvPr>
          <p:cNvPicPr>
            <a:picLocks noChangeAspect="1"/>
          </p:cNvPicPr>
          <p:nvPr/>
        </p:nvPicPr>
        <p:blipFill>
          <a:blip r:embed="rId4"/>
          <a:stretch>
            <a:fillRect/>
          </a:stretch>
        </p:blipFill>
        <p:spPr>
          <a:xfrm>
            <a:off x="7596335" y="962586"/>
            <a:ext cx="1427729" cy="1427729"/>
          </a:xfrm>
          <a:prstGeom prst="rect">
            <a:avLst/>
          </a:prstGeom>
        </p:spPr>
      </p:pic>
      <p:sp>
        <p:nvSpPr>
          <p:cNvPr id="5" name="Rectangle 4">
            <a:extLst>
              <a:ext uri="{FF2B5EF4-FFF2-40B4-BE49-F238E27FC236}">
                <a16:creationId xmlns:a16="http://schemas.microsoft.com/office/drawing/2014/main" id="{5A111AE0-3B23-4BE0-8250-CB50DF25E62B}"/>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6" name="Content Placeholder 1">
            <a:extLst>
              <a:ext uri="{FF2B5EF4-FFF2-40B4-BE49-F238E27FC236}">
                <a16:creationId xmlns:a16="http://schemas.microsoft.com/office/drawing/2014/main" id="{6F5E60C4-1136-4EE0-A61C-DB785E05444C}"/>
              </a:ext>
            </a:extLst>
          </p:cNvPr>
          <p:cNvSpPr txBox="1"/>
          <p:nvPr/>
        </p:nvSpPr>
        <p:spPr>
          <a:xfrm>
            <a:off x="179735" y="1027450"/>
            <a:ext cx="8784530" cy="521075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rtl="0" eaLnBrk="1" hangingPunct="1">
              <a:buFont typeface="Arial" panose="020B0604020202020204" pitchFamily="34" charset="0"/>
              <a:buNone/>
            </a:pPr>
            <a:r>
              <a:rPr lang="ro" sz="3200" b="0" i="0" u="none" strike="noStrike">
                <a:highlight>
                  <a:srgbClr val="000000">
                    <a:alpha val="0"/>
                  </a:srgbClr>
                </a:highlight>
                <a:latin typeface="Calibri"/>
              </a:rPr>
              <a:t>Mai multe opțiuni proactive</a:t>
            </a:r>
          </a:p>
          <a:p>
            <a:pPr rtl="0" eaLnBrk="1" hangingPunct="1"/>
            <a:r>
              <a:rPr lang="ro" sz="2800" b="0" i="0" u="none" strike="noStrike">
                <a:highlight>
                  <a:srgbClr val="000000">
                    <a:alpha val="0"/>
                  </a:srgbClr>
                </a:highlight>
                <a:latin typeface="Calibri"/>
              </a:rPr>
              <a:t>G8 a creat o rețea de puncte de contact</a:t>
            </a:r>
          </a:p>
          <a:p>
            <a:pPr rtl="0" eaLnBrk="1" hangingPunct="1"/>
            <a:r>
              <a:rPr lang="ro" sz="2800" b="0" i="0" u="none" strike="noStrike">
                <a:highlight>
                  <a:srgbClr val="000000">
                    <a:alpha val="0"/>
                  </a:srgbClr>
                </a:highlight>
                <a:latin typeface="Calibri"/>
              </a:rPr>
              <a:t>A devenit referință în cooperarea internațională</a:t>
            </a:r>
          </a:p>
          <a:p>
            <a:pPr lvl="1" rtl="0" eaLnBrk="1" hangingPunct="1"/>
            <a:r>
              <a:rPr lang="ro" sz="2800" b="0" i="0" u="none" strike="noStrike">
                <a:highlight>
                  <a:srgbClr val="000000">
                    <a:alpha val="0"/>
                  </a:srgbClr>
                </a:highlight>
                <a:latin typeface="Calibri"/>
              </a:rPr>
              <a:t>„Rețea 24/7”</a:t>
            </a:r>
          </a:p>
          <a:p>
            <a:pPr rtl="0" eaLnBrk="1" hangingPunct="1"/>
            <a:r>
              <a:rPr lang="ro" sz="2800" b="0" i="0" u="none" strike="noStrike">
                <a:highlight>
                  <a:srgbClr val="000000">
                    <a:alpha val="0"/>
                  </a:srgbClr>
                </a:highlight>
                <a:latin typeface="Calibri"/>
              </a:rPr>
              <a:t>Director de nume — poate fi accesat și facilitează acțiunea imediată acolo unde este necesar</a:t>
            </a:r>
          </a:p>
          <a:p>
            <a:pPr rtl="0" eaLnBrk="1" hangingPunct="1"/>
            <a:r>
              <a:rPr lang="ro" sz="2800" b="0" i="0" u="none" strike="noStrike">
                <a:highlight>
                  <a:srgbClr val="000000">
                    <a:alpha val="0"/>
                  </a:srgbClr>
                </a:highlight>
                <a:latin typeface="Calibri"/>
              </a:rPr>
              <a:t>Îmbunătățirea și suplimentarea metodelor tradiționale de obținere a asistenței</a:t>
            </a:r>
          </a:p>
          <a:p>
            <a:pPr rtl="0" eaLnBrk="1" hangingPunct="1"/>
            <a:r>
              <a:rPr lang="ro" sz="2800" b="0" i="0" u="none" strike="noStrike">
                <a:highlight>
                  <a:srgbClr val="000000">
                    <a:alpha val="0"/>
                  </a:srgbClr>
                </a:highlight>
                <a:latin typeface="Calibri"/>
              </a:rPr>
              <a:t>Nu înlocuiește cerința de invocare a tratatelor reciproce de asistență juridică</a:t>
            </a:r>
          </a:p>
        </p:txBody>
      </p:sp>
    </p:spTree>
    <p:extLst>
      <p:ext uri="{BB962C8B-B14F-4D97-AF65-F5344CB8AC3E}">
        <p14:creationId xmlns:p14="http://schemas.microsoft.com/office/powerpoint/2010/main" val="184732078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522" y="6557282"/>
            <a:ext cx="3672408" cy="400110"/>
          </a:xfrm>
          <a:prstGeom prst="rect">
            <a:avLst/>
          </a:prstGeom>
          <a:noFill/>
        </p:spPr>
        <p:txBody>
          <a:bodyPr wrap="square" rtlCol="0">
            <a:noAutofit/>
          </a:bodyPr>
          <a:lstStyle/>
          <a:p>
            <a:pPr rtl="0"/>
            <a:r>
              <a:rPr lang="ro" sz="2000" b="1" i="0" u="none" strike="noStrike">
                <a:solidFill>
                  <a:srgbClr val="FFFFFF"/>
                </a:solidFill>
                <a:highlight>
                  <a:srgbClr val="000000">
                    <a:alpha val="0"/>
                  </a:srgbClr>
                </a:highlight>
                <a:latin typeface="Segoe UI"/>
                <a:ea typeface="Segoe UI"/>
                <a:cs typeface="Segoe UI"/>
              </a:rPr>
              <a:t>www.coe.int/cybercrime</a:t>
            </a:r>
          </a:p>
        </p:txBody>
      </p:sp>
      <p:sp>
        <p:nvSpPr>
          <p:cNvPr id="4" name="Slide Number Placeholder 4"/>
          <p:cNvSpPr txBox="1"/>
          <p:nvPr/>
        </p:nvSpPr>
        <p:spPr>
          <a:xfrm>
            <a:off x="8532440" y="6521212"/>
            <a:ext cx="490016" cy="436180"/>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ro" sz="1200" b="0" i="0" u="none" strike="noStrike">
                <a:solidFill>
                  <a:srgbClr val="000000"/>
                </a:solidFill>
                <a:highlight>
                  <a:srgbClr val="000000">
                    <a:alpha val="0"/>
                  </a:srgbClr>
                </a:highlight>
                <a:latin typeface="Calibri"/>
              </a:rPr>
              <a:t>42</a:t>
            </a:r>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rtl="0"/>
            <a:r>
              <a:rPr lang="ro" sz="2800" b="0" i="0" u="none" strike="noStrike">
                <a:highlight>
                  <a:srgbClr val="000000">
                    <a:alpha val="0"/>
                  </a:srgbClr>
                </a:highlight>
                <a:latin typeface="Verdana" charset="0"/>
                <a:ea typeface="Verdana"/>
              </a:rPr>
              <a:t>OAS (Organizația Statelor Americane)</a:t>
            </a:r>
            <a:endParaRPr lang="en-GB" sz="2800">
              <a:latin typeface="Verdana" panose="020B0604030504040204" pitchFamily="34" charset="0"/>
              <a:ea typeface="Verdana" panose="020B0604030504040204" pitchFamily="34" charset="0"/>
            </a:endParaRP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5A111AE0-3B23-4BE0-8250-CB50DF25E62B}"/>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pic>
        <p:nvPicPr>
          <p:cNvPr id="10" name="Picture 9">
            <a:extLst>
              <a:ext uri="{FF2B5EF4-FFF2-40B4-BE49-F238E27FC236}">
                <a16:creationId xmlns:a16="http://schemas.microsoft.com/office/drawing/2014/main" id="{77543411-88C8-4996-A37B-563E935FF03B}"/>
              </a:ext>
            </a:extLst>
          </p:cNvPr>
          <p:cNvPicPr>
            <a:picLocks noChangeAspect="1"/>
          </p:cNvPicPr>
          <p:nvPr/>
        </p:nvPicPr>
        <p:blipFill>
          <a:blip r:embed="rId4"/>
          <a:stretch>
            <a:fillRect/>
          </a:stretch>
        </p:blipFill>
        <p:spPr>
          <a:xfrm>
            <a:off x="113025" y="1052736"/>
            <a:ext cx="5323072" cy="4089247"/>
          </a:xfrm>
          <a:prstGeom prst="rect">
            <a:avLst/>
          </a:prstGeom>
          <a:ln>
            <a:solidFill>
              <a:srgbClr val="0070C0"/>
            </a:solidFill>
          </a:ln>
        </p:spPr>
      </p:pic>
      <p:pic>
        <p:nvPicPr>
          <p:cNvPr id="12" name="Picture 11">
            <a:extLst>
              <a:ext uri="{FF2B5EF4-FFF2-40B4-BE49-F238E27FC236}">
                <a16:creationId xmlns:a16="http://schemas.microsoft.com/office/drawing/2014/main" id="{5ADB615E-6774-4774-AE2C-94489CF6F843}"/>
              </a:ext>
            </a:extLst>
          </p:cNvPr>
          <p:cNvPicPr>
            <a:picLocks noChangeAspect="1"/>
          </p:cNvPicPr>
          <p:nvPr/>
        </p:nvPicPr>
        <p:blipFill>
          <a:blip r:embed="rId5"/>
          <a:stretch>
            <a:fillRect/>
          </a:stretch>
        </p:blipFill>
        <p:spPr>
          <a:xfrm>
            <a:off x="3698503" y="2751290"/>
            <a:ext cx="5323072" cy="3477942"/>
          </a:xfrm>
          <a:prstGeom prst="rect">
            <a:avLst/>
          </a:prstGeom>
          <a:ln>
            <a:solidFill>
              <a:srgbClr val="0070C0"/>
            </a:solidFill>
          </a:ln>
        </p:spPr>
      </p:pic>
      <p:sp>
        <p:nvSpPr>
          <p:cNvPr id="16" name="TextBox 15">
            <a:extLst>
              <a:ext uri="{FF2B5EF4-FFF2-40B4-BE49-F238E27FC236}">
                <a16:creationId xmlns:a16="http://schemas.microsoft.com/office/drawing/2014/main" id="{67D49CEC-BAF6-4423-93F1-FD441079E3CB}"/>
              </a:ext>
            </a:extLst>
          </p:cNvPr>
          <p:cNvSpPr txBox="1"/>
          <p:nvPr/>
        </p:nvSpPr>
        <p:spPr>
          <a:xfrm>
            <a:off x="35496" y="6201331"/>
            <a:ext cx="4642944" cy="369332"/>
          </a:xfrm>
          <a:prstGeom prst="rect">
            <a:avLst/>
          </a:prstGeom>
          <a:noFill/>
        </p:spPr>
        <p:txBody>
          <a:bodyPr wrap="square">
            <a:noAutofit/>
          </a:bodyPr>
          <a:lstStyle/>
          <a:p>
            <a:pPr rtl="0"/>
            <a:r>
              <a:rPr lang="ro" sz="1800" b="0" i="0" u="none" strike="noStrike">
                <a:highlight>
                  <a:srgbClr val="000000">
                    <a:alpha val="0"/>
                  </a:srgbClr>
                </a:highlight>
                <a:latin typeface="Calibri"/>
                <a:hlinkClick r:id="rId6"/>
              </a:rPr>
              <a:t>http://www.oas.org/juridico/english/cyber.htm</a:t>
            </a:r>
            <a:r>
              <a:rPr lang="ro" sz="1800" b="0" i="0" u="none" strike="noStrike">
                <a:highlight>
                  <a:srgbClr val="000000">
                    <a:alpha val="0"/>
                  </a:srgbClr>
                </a:highlight>
                <a:latin typeface="Calibri"/>
              </a:rPr>
              <a:t> </a:t>
            </a:r>
          </a:p>
        </p:txBody>
      </p:sp>
    </p:spTree>
    <p:extLst>
      <p:ext uri="{BB962C8B-B14F-4D97-AF65-F5344CB8AC3E}">
        <p14:creationId xmlns:p14="http://schemas.microsoft.com/office/powerpoint/2010/main" val="66509443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noAutofit/>
          </a:bodyPr>
          <a:lstStyle/>
          <a:p>
            <a:pPr rtl="0"/>
            <a:r>
              <a:rPr lang="ro" sz="1200" b="0" i="0" u="none" strike="noStrike">
                <a:highlight>
                  <a:srgbClr val="000000">
                    <a:alpha val="0"/>
                  </a:srgbClr>
                </a:highlight>
                <a:latin typeface="Calibri"/>
              </a:rPr>
              <a:t>43</a:t>
            </a:r>
            <a:endParaRPr lang="en-GB"/>
          </a:p>
        </p:txBody>
      </p:sp>
      <p:sp>
        <p:nvSpPr>
          <p:cNvPr id="3" name="TextBox 2"/>
          <p:cNvSpPr txBox="1"/>
          <p:nvPr/>
        </p:nvSpPr>
        <p:spPr>
          <a:xfrm>
            <a:off x="88522" y="6557282"/>
            <a:ext cx="3672408" cy="400110"/>
          </a:xfrm>
          <a:prstGeom prst="rect">
            <a:avLst/>
          </a:prstGeom>
          <a:noFill/>
        </p:spPr>
        <p:txBody>
          <a:bodyPr wrap="square" rtlCol="0">
            <a:noAutofit/>
          </a:bodyPr>
          <a:lstStyle/>
          <a:p>
            <a:pPr rtl="0"/>
            <a:r>
              <a:rPr lang="ro" sz="2000" b="1" i="0" u="none" strike="noStrike">
                <a:solidFill>
                  <a:srgbClr val="FFFFFF"/>
                </a:solidFill>
                <a:highlight>
                  <a:srgbClr val="000000">
                    <a:alpha val="0"/>
                  </a:srgbClr>
                </a:highlight>
                <a:latin typeface="Segoe UI"/>
                <a:ea typeface="Segoe UI"/>
                <a:cs typeface="Segoe UI"/>
              </a:rPr>
              <a:t>www.coe.int/cybercrime</a:t>
            </a:r>
          </a:p>
        </p:txBody>
      </p:sp>
      <p:sp>
        <p:nvSpPr>
          <p:cNvPr id="4" name="Slide Number Placeholder 4"/>
          <p:cNvSpPr txBox="1"/>
          <p:nvPr/>
        </p:nvSpPr>
        <p:spPr>
          <a:xfrm>
            <a:off x="8532440" y="6521212"/>
            <a:ext cx="490016" cy="436180"/>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ro" sz="1200" b="0" i="0" u="none" strike="noStrike">
                <a:solidFill>
                  <a:srgbClr val="000000"/>
                </a:solidFill>
                <a:highlight>
                  <a:srgbClr val="000000">
                    <a:alpha val="0"/>
                  </a:srgbClr>
                </a:highlight>
                <a:latin typeface="Calibri"/>
              </a:rPr>
              <a:t>43</a:t>
            </a:r>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rtl="0"/>
            <a:r>
              <a:rPr lang="ro" sz="2800" b="0" i="0" u="none" strike="noStrike">
                <a:highlight>
                  <a:srgbClr val="000000">
                    <a:alpha val="0"/>
                  </a:srgbClr>
                </a:highlight>
                <a:latin typeface="Verdana" charset="0"/>
                <a:ea typeface="Verdana"/>
              </a:rPr>
              <a:t>Uniunea Africană</a:t>
            </a:r>
            <a:endParaRPr lang="en-GB" sz="2800">
              <a:latin typeface="Verdana" panose="020B0604030504040204" pitchFamily="34" charset="0"/>
              <a:ea typeface="Verdana" panose="020B0604030504040204" pitchFamily="34" charset="0"/>
            </a:endParaRP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E06BE0DD-D9FE-6B4C-9374-CFA294050F53}"/>
              </a:ext>
            </a:extLst>
          </p:cNvPr>
          <p:cNvPicPr>
            <a:picLocks noChangeAspect="1"/>
          </p:cNvPicPr>
          <p:nvPr/>
        </p:nvPicPr>
        <p:blipFill>
          <a:blip r:embed="rId4"/>
          <a:stretch>
            <a:fillRect/>
          </a:stretch>
        </p:blipFill>
        <p:spPr>
          <a:xfrm>
            <a:off x="7297737" y="4690509"/>
            <a:ext cx="1666528" cy="1497051"/>
          </a:xfrm>
          <a:prstGeom prst="rect">
            <a:avLst/>
          </a:prstGeom>
        </p:spPr>
      </p:pic>
      <p:sp>
        <p:nvSpPr>
          <p:cNvPr id="6" name="Rectangle 5">
            <a:extLst>
              <a:ext uri="{FF2B5EF4-FFF2-40B4-BE49-F238E27FC236}">
                <a16:creationId xmlns:a16="http://schemas.microsoft.com/office/drawing/2014/main" id="{A176FB23-43DE-4BCB-B5F2-4BD0E39AABEA}"/>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8" name="Content Placeholder 1">
            <a:extLst>
              <a:ext uri="{FF2B5EF4-FFF2-40B4-BE49-F238E27FC236}">
                <a16:creationId xmlns:a16="http://schemas.microsoft.com/office/drawing/2014/main" id="{F97FF257-27F5-42C0-8A34-AC046C2EBF44}"/>
              </a:ext>
            </a:extLst>
          </p:cNvPr>
          <p:cNvSpPr txBox="1"/>
          <p:nvPr/>
        </p:nvSpPr>
        <p:spPr>
          <a:xfrm>
            <a:off x="179735" y="1027450"/>
            <a:ext cx="8784530" cy="521075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rtl="0" eaLnBrk="1" hangingPunct="1">
              <a:buNone/>
              <a:defRPr/>
            </a:pPr>
            <a:r>
              <a:rPr lang="ro" sz="3200" b="0" i="0" u="none" strike="noStrike">
                <a:highlight>
                  <a:srgbClr val="000000">
                    <a:alpha val="0"/>
                  </a:srgbClr>
                </a:highlight>
                <a:latin typeface="Calibri"/>
              </a:rPr>
              <a:t>Convenția privind securitatea cibernetică și protecția datelor cu caracter personal</a:t>
            </a:r>
          </a:p>
          <a:p>
            <a:pPr rtl="0" eaLnBrk="1" hangingPunct="1">
              <a:defRPr/>
            </a:pPr>
            <a:r>
              <a:rPr lang="ro" sz="2800" b="0" i="0" u="none" strike="noStrike">
                <a:highlight>
                  <a:srgbClr val="000000">
                    <a:alpha val="0"/>
                  </a:srgbClr>
                </a:highlight>
                <a:latin typeface="Calibri"/>
              </a:rPr>
              <a:t>Un tratat multilateral semnat de membrii Uniunii Africane</a:t>
            </a:r>
            <a:endParaRPr lang="en-GB" sz="2800">
              <a:latin typeface="Calibri" pitchFamily="34" charset="0"/>
            </a:endParaRPr>
          </a:p>
          <a:p>
            <a:pPr rtl="0" eaLnBrk="1" hangingPunct="1">
              <a:defRPr/>
            </a:pPr>
            <a:r>
              <a:rPr lang="ro" sz="2800" b="0" i="0" u="none" strike="noStrike">
                <a:highlight>
                  <a:srgbClr val="000000">
                    <a:alpha val="0"/>
                  </a:srgbClr>
                </a:highlight>
                <a:latin typeface="Calibri"/>
              </a:rPr>
              <a:t>Prevede principii legislative cu privire la:</a:t>
            </a:r>
          </a:p>
          <a:p>
            <a:pPr lvl="1" rtl="0" eaLnBrk="1" hangingPunct="1">
              <a:buFont typeface="Wingdings" panose="05000000000000000000" pitchFamily="2" charset="2"/>
              <a:buChar char="Ø"/>
              <a:defRPr/>
            </a:pPr>
            <a:r>
              <a:rPr lang="ro" sz="2800" b="0" i="0" u="none" strike="noStrike">
                <a:highlight>
                  <a:srgbClr val="000000">
                    <a:alpha val="0"/>
                  </a:srgbClr>
                </a:highlight>
                <a:latin typeface="Calibri"/>
              </a:rPr>
              <a:t>tranzacții electronice</a:t>
            </a:r>
          </a:p>
          <a:p>
            <a:pPr lvl="1" rtl="0" eaLnBrk="1" hangingPunct="1">
              <a:buFont typeface="Wingdings" panose="05000000000000000000" pitchFamily="2" charset="2"/>
              <a:buChar char="Ø"/>
              <a:defRPr/>
            </a:pPr>
            <a:r>
              <a:rPr lang="ro" sz="2800" b="0" i="0" u="none" strike="noStrike">
                <a:highlight>
                  <a:srgbClr val="000000">
                    <a:alpha val="0"/>
                  </a:srgbClr>
                </a:highlight>
                <a:latin typeface="Calibri"/>
              </a:rPr>
              <a:t>protecția datelor cu caracter personal</a:t>
            </a:r>
          </a:p>
          <a:p>
            <a:pPr lvl="1" rtl="0" eaLnBrk="1" hangingPunct="1">
              <a:buFont typeface="Wingdings" panose="05000000000000000000" pitchFamily="2" charset="2"/>
              <a:buChar char="Ø"/>
              <a:defRPr/>
            </a:pPr>
            <a:r>
              <a:rPr lang="ro" sz="2800" b="0" i="0" u="none" strike="noStrike">
                <a:highlight>
                  <a:srgbClr val="000000">
                    <a:alpha val="0"/>
                  </a:srgbClr>
                </a:highlight>
                <a:latin typeface="Calibri"/>
              </a:rPr>
              <a:t>securitatea cibernetică și criminalitatea informatică</a:t>
            </a:r>
          </a:p>
          <a:p>
            <a:pPr marL="0" indent="0" eaLnBrk="1" hangingPunct="1">
              <a:buNone/>
              <a:defRPr/>
            </a:pPr>
            <a:endParaRPr lang="en-GB"/>
          </a:p>
        </p:txBody>
      </p:sp>
      <p:sp>
        <p:nvSpPr>
          <p:cNvPr id="16" name="TextBox 15">
            <a:extLst>
              <a:ext uri="{FF2B5EF4-FFF2-40B4-BE49-F238E27FC236}">
                <a16:creationId xmlns:a16="http://schemas.microsoft.com/office/drawing/2014/main" id="{D66A837E-A79A-40AE-8899-248280605289}"/>
              </a:ext>
            </a:extLst>
          </p:cNvPr>
          <p:cNvSpPr txBox="1"/>
          <p:nvPr/>
        </p:nvSpPr>
        <p:spPr>
          <a:xfrm>
            <a:off x="-36512" y="6228020"/>
            <a:ext cx="9297535" cy="369332"/>
          </a:xfrm>
          <a:prstGeom prst="rect">
            <a:avLst/>
          </a:prstGeom>
          <a:noFill/>
        </p:spPr>
        <p:txBody>
          <a:bodyPr wrap="square">
            <a:noAutofit/>
          </a:bodyPr>
          <a:lstStyle/>
          <a:p>
            <a:pPr rtl="0"/>
            <a:r>
              <a:rPr lang="ro" sz="1800" b="0" i="0" u="none" strike="noStrike">
                <a:highlight>
                  <a:srgbClr val="000000">
                    <a:alpha val="0"/>
                  </a:srgbClr>
                </a:highlight>
                <a:latin typeface="Calibri"/>
                <a:hlinkClick r:id="rId5"/>
              </a:rPr>
              <a:t>https://au.int/en/treaties/african-union-convention-cyber-security-and-personal-data-protection</a:t>
            </a:r>
            <a:r>
              <a:rPr lang="ro" sz="1800" b="0" i="0" u="none" strike="noStrike">
                <a:highlight>
                  <a:srgbClr val="000000">
                    <a:alpha val="0"/>
                  </a:srgbClr>
                </a:highlight>
                <a:latin typeface="Calibri"/>
              </a:rPr>
              <a:t> </a:t>
            </a:r>
          </a:p>
        </p:txBody>
      </p:sp>
    </p:spTree>
    <p:extLst>
      <p:ext uri="{BB962C8B-B14F-4D97-AF65-F5344CB8AC3E}">
        <p14:creationId xmlns:p14="http://schemas.microsoft.com/office/powerpoint/2010/main" val="75282220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noAutofit/>
          </a:bodyPr>
          <a:lstStyle/>
          <a:p>
            <a:pPr rtl="0"/>
            <a:r>
              <a:rPr lang="ro" sz="1200" b="0" i="0" u="none" strike="noStrike">
                <a:highlight>
                  <a:srgbClr val="000000">
                    <a:alpha val="0"/>
                  </a:srgbClr>
                </a:highlight>
                <a:latin typeface="Calibri"/>
              </a:rPr>
              <a:t>44</a:t>
            </a:r>
            <a:endParaRPr lang="en-GB"/>
          </a:p>
        </p:txBody>
      </p:sp>
      <p:sp>
        <p:nvSpPr>
          <p:cNvPr id="3" name="TextBox 2"/>
          <p:cNvSpPr txBox="1"/>
          <p:nvPr/>
        </p:nvSpPr>
        <p:spPr>
          <a:xfrm>
            <a:off x="88522" y="6557282"/>
            <a:ext cx="3672408" cy="400110"/>
          </a:xfrm>
          <a:prstGeom prst="rect">
            <a:avLst/>
          </a:prstGeom>
          <a:noFill/>
        </p:spPr>
        <p:txBody>
          <a:bodyPr wrap="square" rtlCol="0">
            <a:noAutofit/>
          </a:bodyPr>
          <a:lstStyle/>
          <a:p>
            <a:pPr defTabSz="914400" rtl="0" eaLnBrk="0" fontAlgn="base" hangingPunct="0">
              <a:spcBef>
                <a:spcPct val="0"/>
              </a:spcBef>
              <a:spcAft>
                <a:spcPct val="0"/>
              </a:spcAft>
            </a:pPr>
            <a:r>
              <a:rPr lang="ro" sz="2000" b="1" i="0" u="none" strike="noStrike">
                <a:solidFill>
                  <a:srgbClr val="FFFFFF"/>
                </a:solidFill>
                <a:highlight>
                  <a:srgbClr val="000000">
                    <a:alpha val="0"/>
                  </a:srgbClr>
                </a:highlight>
                <a:latin typeface="Segoe UI"/>
                <a:ea typeface="Segoe UI"/>
                <a:cs typeface="Segoe UI"/>
              </a:rPr>
              <a:t>www.coe.int/cybercrime</a:t>
            </a:r>
          </a:p>
        </p:txBody>
      </p:sp>
      <p:sp>
        <p:nvSpPr>
          <p:cNvPr id="4" name="Slide Number Placeholder 4"/>
          <p:cNvSpPr txBox="1"/>
          <p:nvPr/>
        </p:nvSpPr>
        <p:spPr>
          <a:xfrm>
            <a:off x="8532440" y="6521212"/>
            <a:ext cx="490016" cy="436180"/>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base">
              <a:spcBef>
                <a:spcPct val="0"/>
              </a:spcBef>
              <a:spcAft>
                <a:spcPct val="0"/>
              </a:spcAft>
            </a:pPr>
            <a:r>
              <a:rPr lang="ro" sz="1200" b="0" i="0" u="none" strike="noStrike">
                <a:solidFill>
                  <a:srgbClr val="000000"/>
                </a:solidFill>
                <a:highlight>
                  <a:srgbClr val="000000">
                    <a:alpha val="0"/>
                  </a:srgbClr>
                </a:highlight>
                <a:latin typeface="Calibri"/>
              </a:rPr>
              <a:t>44</a:t>
            </a:r>
            <a:endParaRPr lang="en-GB">
              <a:solidFill>
                <a:prstClr val="black"/>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eaLnBrk="0" fontAlgn="base" hangingPunct="0">
              <a:spcBef>
                <a:spcPct val="0"/>
              </a:spcBef>
              <a:spcAft>
                <a:spcPct val="0"/>
              </a:spcAft>
            </a:pPr>
            <a:endParaRPr lang="en-GB">
              <a:solidFill>
                <a:prstClr val="white"/>
              </a:solidFill>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pPr defTabSz="914400" eaLnBrk="0" fontAlgn="base" hangingPunct="0">
              <a:spcBef>
                <a:spcPct val="0"/>
              </a:spcBef>
              <a:spcAft>
                <a:spcPct val="0"/>
              </a:spcAft>
            </a:pPr>
            <a:endParaRPr lang="en-GB">
              <a:solidFill>
                <a:prstClr val="black"/>
              </a:solidFill>
              <a:ea typeface="MS PGothic" panose="020B0600070205080204" pitchFamily="34" charset="-128"/>
            </a:endParaRPr>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defTabSz="914400" rtl="0" eaLnBrk="0" fontAlgn="base" hangingPunct="0">
              <a:spcBef>
                <a:spcPct val="0"/>
              </a:spcBef>
              <a:spcAft>
                <a:spcPct val="0"/>
              </a:spcAft>
            </a:pPr>
            <a:r>
              <a:rPr lang="ro" sz="2800" b="0" i="0" u="none" strike="noStrike">
                <a:solidFill>
                  <a:srgbClr val="FFFFFF"/>
                </a:solidFill>
                <a:highlight>
                  <a:srgbClr val="000000">
                    <a:alpha val="0"/>
                  </a:srgbClr>
                </a:highlight>
                <a:latin typeface="Verdana" charset="0"/>
                <a:ea typeface="Verdana"/>
              </a:rPr>
              <a:t>Commonwealth</a:t>
            </a:r>
            <a:endParaRPr lang="en-GB" sz="2800">
              <a:solidFill>
                <a:prstClr val="white"/>
              </a:solidFill>
              <a:latin typeface="Verdana" pitchFamily="34" charset="0"/>
              <a:ea typeface="Verdana" panose="020B0604030504040204" pitchFamily="34" charset="0"/>
            </a:endParaRP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1FCE5F71-B62F-4840-AD46-7690CB1F70D4}"/>
              </a:ext>
            </a:extLst>
          </p:cNvPr>
          <p:cNvSpPr/>
          <p:nvPr/>
        </p:nvSpPr>
        <p:spPr>
          <a:xfrm>
            <a:off x="88522" y="1085294"/>
            <a:ext cx="8803958" cy="5170646"/>
          </a:xfrm>
          <a:prstGeom prst="rect">
            <a:avLst/>
          </a:prstGeom>
        </p:spPr>
        <p:txBody>
          <a:bodyPr wrap="square">
            <a:noAutofit/>
          </a:bodyPr>
          <a:lstStyle/>
          <a:p>
            <a:pPr marL="0" lvl="2" defTabSz="914400" rtl="0" fontAlgn="base">
              <a:spcBef>
                <a:spcPct val="0"/>
              </a:spcBef>
              <a:spcAft>
                <a:spcPts val="1200"/>
              </a:spcAft>
              <a:defRPr/>
            </a:pPr>
            <a:r>
              <a:rPr lang="ro" sz="2800" b="1" i="0" u="none" strike="noStrike">
                <a:solidFill>
                  <a:srgbClr val="000000"/>
                </a:solidFill>
                <a:highlight>
                  <a:srgbClr val="000000">
                    <a:alpha val="0"/>
                  </a:srgbClr>
                </a:highlight>
                <a:latin typeface="Calibri"/>
                <a:ea typeface="MS PGothic"/>
              </a:rPr>
              <a:t>Legislație model</a:t>
            </a:r>
          </a:p>
          <a:p>
            <a:pPr marL="0" lvl="2" defTabSz="914400" rtl="0" fontAlgn="base">
              <a:spcBef>
                <a:spcPct val="0"/>
              </a:spcBef>
              <a:spcAft>
                <a:spcPts val="1200"/>
              </a:spcAft>
              <a:defRPr/>
            </a:pPr>
            <a:r>
              <a:rPr lang="ro" sz="2800" b="0" i="1" u="none" strike="noStrike">
                <a:solidFill>
                  <a:srgbClr val="000000"/>
                </a:solidFill>
                <a:highlight>
                  <a:srgbClr val="000000">
                    <a:alpha val="0"/>
                  </a:srgbClr>
                </a:highlight>
                <a:latin typeface="Calibri"/>
                <a:ea typeface="MS PGothic"/>
              </a:rPr>
              <a:t>Schema Harare</a:t>
            </a:r>
            <a:r>
              <a:rPr lang="ro" sz="2800" b="0" i="0" u="none" strike="noStrike">
                <a:solidFill>
                  <a:srgbClr val="000000"/>
                </a:solidFill>
                <a:highlight>
                  <a:srgbClr val="000000">
                    <a:alpha val="0"/>
                  </a:srgbClr>
                </a:highlight>
                <a:latin typeface="Calibri"/>
                <a:ea typeface="MS PGothic"/>
              </a:rPr>
              <a:t> permite un nivel și un domeniu de cooperare sporit între guvernele Commonwealth în materie penală, inclusiv în materie de criminalitate informatică</a:t>
            </a:r>
          </a:p>
          <a:p>
            <a:pPr marL="0" lvl="2" defTabSz="914400" rtl="0" fontAlgn="base">
              <a:spcBef>
                <a:spcPct val="0"/>
              </a:spcBef>
              <a:spcAft>
                <a:spcPts val="1200"/>
              </a:spcAft>
              <a:defRPr/>
            </a:pPr>
            <a:r>
              <a:rPr lang="ro" sz="2800" b="0" i="0" u="none" strike="noStrike">
                <a:solidFill>
                  <a:srgbClr val="000000"/>
                </a:solidFill>
                <a:highlight>
                  <a:srgbClr val="000000">
                    <a:alpha val="0"/>
                  </a:srgbClr>
                </a:highlight>
                <a:latin typeface="Calibri"/>
                <a:ea typeface="MS PGothic"/>
              </a:rPr>
              <a:t>Aceasta include</a:t>
            </a:r>
          </a:p>
          <a:p>
            <a:pPr marL="1028700" lvl="3" indent="-571500" defTabSz="914400" rtl="0" fontAlgn="base">
              <a:spcBef>
                <a:spcPct val="0"/>
              </a:spcBef>
              <a:spcAft>
                <a:spcPts val="1200"/>
              </a:spcAft>
              <a:buFont typeface="Arial" panose="020B0604020202020204" pitchFamily="34" charset="0"/>
              <a:buChar char="•"/>
              <a:defRPr/>
            </a:pPr>
            <a:r>
              <a:rPr lang="ro" sz="2800" b="0" i="0" u="none" strike="noStrike">
                <a:solidFill>
                  <a:srgbClr val="000000"/>
                </a:solidFill>
                <a:highlight>
                  <a:srgbClr val="000000">
                    <a:alpha val="0"/>
                  </a:srgbClr>
                </a:highlight>
                <a:latin typeface="Calibri"/>
                <a:ea typeface="MS PGothic"/>
              </a:rPr>
              <a:t>Identificarea și localizarea persoanelor, comunicarea documentelor, percheziția și confiscarea, obținerea probelor, urmărirea, sechestrarea și confiscarea veniturilor din instrumentele infracțiunii</a:t>
            </a:r>
          </a:p>
          <a:p>
            <a:pPr marL="0" lvl="2" defTabSz="914400" fontAlgn="base">
              <a:spcBef>
                <a:spcPct val="0"/>
              </a:spcBef>
              <a:spcAft>
                <a:spcPts val="1200"/>
              </a:spcAft>
              <a:defRPr/>
            </a:pPr>
            <a:endParaRPr lang="en-GB" sz="2800">
              <a:solidFill>
                <a:prstClr val="black"/>
              </a:solidFill>
              <a:ea typeface="MS PGothic" panose="020B0600070205080204" pitchFamily="34" charset="-128"/>
            </a:endParaRPr>
          </a:p>
        </p:txBody>
      </p:sp>
      <p:pic>
        <p:nvPicPr>
          <p:cNvPr id="6" name="Picture 5">
            <a:extLst>
              <a:ext uri="{FF2B5EF4-FFF2-40B4-BE49-F238E27FC236}">
                <a16:creationId xmlns:a16="http://schemas.microsoft.com/office/drawing/2014/main" id="{D944D14F-C982-C74B-9E8F-DD0D4C41E9D3}"/>
              </a:ext>
            </a:extLst>
          </p:cNvPr>
          <p:cNvPicPr>
            <a:picLocks noChangeAspect="1"/>
          </p:cNvPicPr>
          <p:nvPr/>
        </p:nvPicPr>
        <p:blipFill>
          <a:blip r:embed="rId4"/>
          <a:stretch>
            <a:fillRect/>
          </a:stretch>
        </p:blipFill>
        <p:spPr>
          <a:xfrm>
            <a:off x="6811453" y="5127297"/>
            <a:ext cx="2193627" cy="1316176"/>
          </a:xfrm>
          <a:prstGeom prst="rect">
            <a:avLst/>
          </a:prstGeom>
        </p:spPr>
      </p:pic>
      <p:sp>
        <p:nvSpPr>
          <p:cNvPr id="8" name="Rectangle 7">
            <a:extLst>
              <a:ext uri="{FF2B5EF4-FFF2-40B4-BE49-F238E27FC236}">
                <a16:creationId xmlns:a16="http://schemas.microsoft.com/office/drawing/2014/main" id="{39925A32-809D-4143-BC17-C798C6EB139F}"/>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defTabSz="914400" rtl="0" eaLnBrk="0" fontAlgn="base" hangingPunct="0">
              <a:spcBef>
                <a:spcPct val="0"/>
              </a:spcBef>
              <a:spcAft>
                <a:spcPct val="0"/>
              </a:spcAft>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solidFill>
                <a:prstClr val="white"/>
              </a:solidFill>
            </a:endParaRPr>
          </a:p>
        </p:txBody>
      </p:sp>
    </p:spTree>
    <p:extLst>
      <p:ext uri="{BB962C8B-B14F-4D97-AF65-F5344CB8AC3E}">
        <p14:creationId xmlns:p14="http://schemas.microsoft.com/office/powerpoint/2010/main" val="383529061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noAutofit/>
          </a:bodyPr>
          <a:lstStyle/>
          <a:p>
            <a:pPr rtl="0"/>
            <a:r>
              <a:rPr lang="ro" sz="1200" b="0" i="0" u="none" strike="noStrike">
                <a:highlight>
                  <a:srgbClr val="000000">
                    <a:alpha val="0"/>
                  </a:srgbClr>
                </a:highlight>
                <a:latin typeface="Calibri"/>
              </a:rPr>
              <a:t>45</a:t>
            </a:r>
            <a:endParaRPr lang="en-GB"/>
          </a:p>
        </p:txBody>
      </p:sp>
      <p:sp>
        <p:nvSpPr>
          <p:cNvPr id="3" name="TextBox 2"/>
          <p:cNvSpPr txBox="1"/>
          <p:nvPr/>
        </p:nvSpPr>
        <p:spPr>
          <a:xfrm>
            <a:off x="88522" y="6557282"/>
            <a:ext cx="3672408" cy="400110"/>
          </a:xfrm>
          <a:prstGeom prst="rect">
            <a:avLst/>
          </a:prstGeom>
          <a:noFill/>
        </p:spPr>
        <p:txBody>
          <a:bodyPr wrap="square" rtlCol="0">
            <a:noAutofit/>
          </a:bodyPr>
          <a:lstStyle/>
          <a:p>
            <a:pPr rtl="0"/>
            <a:r>
              <a:rPr lang="ro" sz="2000" b="1" i="0" u="none" strike="noStrike">
                <a:solidFill>
                  <a:srgbClr val="FFFFFF"/>
                </a:solidFill>
                <a:highlight>
                  <a:srgbClr val="000000">
                    <a:alpha val="0"/>
                  </a:srgbClr>
                </a:highlight>
                <a:latin typeface="Segoe UI"/>
                <a:ea typeface="Segoe UI"/>
                <a:cs typeface="Segoe UI"/>
              </a:rPr>
              <a:t>www.coe.int/cybercrime</a:t>
            </a:r>
          </a:p>
        </p:txBody>
      </p:sp>
      <p:sp>
        <p:nvSpPr>
          <p:cNvPr id="4" name="Slide Number Placeholder 4"/>
          <p:cNvSpPr txBox="1"/>
          <p:nvPr/>
        </p:nvSpPr>
        <p:spPr>
          <a:xfrm>
            <a:off x="8532440" y="6521212"/>
            <a:ext cx="490016" cy="436180"/>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ro" sz="1200" b="0" i="0" u="none" strike="noStrike">
                <a:solidFill>
                  <a:srgbClr val="000000"/>
                </a:solidFill>
                <a:highlight>
                  <a:srgbClr val="000000">
                    <a:alpha val="0"/>
                  </a:srgbClr>
                </a:highlight>
                <a:latin typeface="Calibri"/>
              </a:rPr>
              <a:t>45</a:t>
            </a:r>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rtl="0"/>
            <a:r>
              <a:rPr lang="ro" sz="2800" b="0" i="0" u="none" strike="noStrike">
                <a:highlight>
                  <a:srgbClr val="000000">
                    <a:alpha val="0"/>
                  </a:srgbClr>
                </a:highlight>
                <a:latin typeface="Verdana" charset="0"/>
                <a:ea typeface="Verdana"/>
              </a:rPr>
              <a:t>Banca Mondială</a:t>
            </a: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960D0148-8797-458B-ABBC-8D41505E7BB2}"/>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9" name="Content Placeholder 1">
            <a:extLst>
              <a:ext uri="{FF2B5EF4-FFF2-40B4-BE49-F238E27FC236}">
                <a16:creationId xmlns:a16="http://schemas.microsoft.com/office/drawing/2014/main" id="{9862464D-8B1B-4FD5-AEAC-0662CE90FB58}"/>
              </a:ext>
            </a:extLst>
          </p:cNvPr>
          <p:cNvSpPr txBox="1"/>
          <p:nvPr/>
        </p:nvSpPr>
        <p:spPr>
          <a:xfrm>
            <a:off x="251520" y="980728"/>
            <a:ext cx="4735008" cy="5183335"/>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rtl="0" eaLnBrk="1" hangingPunct="1">
              <a:buFont typeface="Arial" panose="020B0604020202020204" pitchFamily="34" charset="0"/>
              <a:buNone/>
            </a:pPr>
            <a:r>
              <a:rPr lang="ro" sz="3200" b="0" i="0" u="none" strike="noStrike">
                <a:highlight>
                  <a:srgbClr val="000000">
                    <a:alpha val="0"/>
                  </a:srgbClr>
                </a:highlight>
                <a:latin typeface="Calibri"/>
              </a:rPr>
              <a:t>Combaterea criminalității informatice</a:t>
            </a:r>
          </a:p>
          <a:p>
            <a:pPr rtl="0" eaLnBrk="1" hangingPunct="1"/>
            <a:r>
              <a:rPr lang="ro" sz="2800" b="0" i="0" u="none" strike="noStrike">
                <a:highlight>
                  <a:srgbClr val="000000">
                    <a:alpha val="0"/>
                  </a:srgbClr>
                </a:highlight>
                <a:latin typeface="Calibri"/>
              </a:rPr>
              <a:t>Crearea de instrumente și consolidarea capacităților</a:t>
            </a:r>
          </a:p>
          <a:p>
            <a:pPr rtl="0" eaLnBrk="1" hangingPunct="1"/>
            <a:r>
              <a:rPr lang="ro" sz="2800" b="0" i="0" u="none" strike="noStrike">
                <a:highlight>
                  <a:srgbClr val="000000">
                    <a:alpha val="0"/>
                  </a:srgbClr>
                </a:highlight>
                <a:latin typeface="Calibri"/>
              </a:rPr>
              <a:t>Set de instrumente — </a:t>
            </a:r>
          </a:p>
          <a:p>
            <a:pPr lvl="1" rtl="0" eaLnBrk="1" hangingPunct="1"/>
            <a:r>
              <a:rPr lang="ro" sz="2800" b="0" i="0" u="none" strike="noStrike">
                <a:highlight>
                  <a:srgbClr val="000000">
                    <a:alpha val="0"/>
                  </a:srgbClr>
                </a:highlight>
                <a:latin typeface="Calibri"/>
              </a:rPr>
              <a:t>„resursă care sintetizează bune practici în combaterea criminalității informatice și este organizată în nouă dimensiuni sau capitole”</a:t>
            </a:r>
            <a:endParaRPr lang="en-GB" altLang="sr-Latn-RS">
              <a:latin typeface="Calibri" pitchFamily="34" charset="0"/>
            </a:endParaRPr>
          </a:p>
        </p:txBody>
      </p:sp>
      <p:pic>
        <p:nvPicPr>
          <p:cNvPr id="2050" name="Picture 2" descr="India slips to 7th largest economy in 2018">
            <a:extLst>
              <a:ext uri="{FF2B5EF4-FFF2-40B4-BE49-F238E27FC236}">
                <a16:creationId xmlns:a16="http://schemas.microsoft.com/office/drawing/2014/main" id="{40C77A70-5BD8-484F-88FD-6155EBD5B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038"/>
          <a:stretch>
            <a:fillRect/>
          </a:stretch>
        </p:blipFill>
        <p:spPr bwMode="auto">
          <a:xfrm>
            <a:off x="7380312" y="4992109"/>
            <a:ext cx="1763688" cy="1533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B123928-80CB-4610-B55A-B23EDB4033F1}"/>
              </a:ext>
            </a:extLst>
          </p:cNvPr>
          <p:cNvPicPr>
            <a:picLocks noChangeAspect="1"/>
          </p:cNvPicPr>
          <p:nvPr/>
        </p:nvPicPr>
        <p:blipFill>
          <a:blip r:embed="rId5"/>
          <a:stretch>
            <a:fillRect/>
          </a:stretch>
        </p:blipFill>
        <p:spPr>
          <a:xfrm>
            <a:off x="5130054" y="1174110"/>
            <a:ext cx="3647394" cy="3789040"/>
          </a:xfrm>
          <a:prstGeom prst="rect">
            <a:avLst/>
          </a:prstGeom>
        </p:spPr>
      </p:pic>
      <p:sp>
        <p:nvSpPr>
          <p:cNvPr id="16" name="TextBox 15">
            <a:extLst>
              <a:ext uri="{FF2B5EF4-FFF2-40B4-BE49-F238E27FC236}">
                <a16:creationId xmlns:a16="http://schemas.microsoft.com/office/drawing/2014/main" id="{A2E13060-E61F-411C-AF8B-4551095D2609}"/>
              </a:ext>
            </a:extLst>
          </p:cNvPr>
          <p:cNvSpPr txBox="1"/>
          <p:nvPr/>
        </p:nvSpPr>
        <p:spPr>
          <a:xfrm>
            <a:off x="88522" y="6208891"/>
            <a:ext cx="4642944" cy="369332"/>
          </a:xfrm>
          <a:prstGeom prst="rect">
            <a:avLst/>
          </a:prstGeom>
          <a:noFill/>
        </p:spPr>
        <p:txBody>
          <a:bodyPr wrap="square">
            <a:noAutofit/>
          </a:bodyPr>
          <a:lstStyle/>
          <a:p>
            <a:pPr rtl="0"/>
            <a:r>
              <a:rPr lang="ro" sz="1800" b="0" i="0" u="none" strike="noStrike">
                <a:highlight>
                  <a:srgbClr val="000000">
                    <a:alpha val="0"/>
                  </a:srgbClr>
                </a:highlight>
                <a:latin typeface="Calibri"/>
                <a:hlinkClick r:id="rId6"/>
              </a:rPr>
              <a:t>http://www.combattingcybercrime.org/</a:t>
            </a:r>
            <a:r>
              <a:rPr lang="ro" sz="1800" b="0" i="0" u="none" strike="noStrike">
                <a:highlight>
                  <a:srgbClr val="000000">
                    <a:alpha val="0"/>
                  </a:srgbClr>
                </a:highlight>
                <a:latin typeface="Calibri"/>
              </a:rPr>
              <a:t> </a:t>
            </a:r>
          </a:p>
        </p:txBody>
      </p:sp>
    </p:spTree>
    <p:extLst>
      <p:ext uri="{BB962C8B-B14F-4D97-AF65-F5344CB8AC3E}">
        <p14:creationId xmlns:p14="http://schemas.microsoft.com/office/powerpoint/2010/main" val="347063414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noAutofit/>
          </a:bodyPr>
          <a:lstStyle/>
          <a:p>
            <a:pPr rtl="0"/>
            <a:r>
              <a:rPr lang="ro" sz="1200" b="0" i="0" u="none" strike="noStrike">
                <a:highlight>
                  <a:srgbClr val="000000">
                    <a:alpha val="0"/>
                  </a:srgbClr>
                </a:highlight>
                <a:latin typeface="Calibri"/>
              </a:rPr>
              <a:t>46</a:t>
            </a:r>
            <a:endParaRPr lang="en-GB"/>
          </a:p>
        </p:txBody>
      </p:sp>
      <p:sp>
        <p:nvSpPr>
          <p:cNvPr id="3" name="TextBox 2"/>
          <p:cNvSpPr txBox="1"/>
          <p:nvPr/>
        </p:nvSpPr>
        <p:spPr>
          <a:xfrm>
            <a:off x="88522" y="6557282"/>
            <a:ext cx="3672408" cy="400110"/>
          </a:xfrm>
          <a:prstGeom prst="rect">
            <a:avLst/>
          </a:prstGeom>
          <a:noFill/>
        </p:spPr>
        <p:txBody>
          <a:bodyPr wrap="square" rtlCol="0">
            <a:noAutofit/>
          </a:bodyPr>
          <a:lstStyle/>
          <a:p>
            <a:pPr rtl="0"/>
            <a:r>
              <a:rPr lang="ro" sz="2000" b="1" i="0" u="none" strike="noStrike">
                <a:solidFill>
                  <a:srgbClr val="FFFFFF"/>
                </a:solidFill>
                <a:highlight>
                  <a:srgbClr val="000000">
                    <a:alpha val="0"/>
                  </a:srgbClr>
                </a:highlight>
                <a:latin typeface="Segoe UI"/>
                <a:ea typeface="Segoe UI"/>
                <a:cs typeface="Segoe UI"/>
              </a:rPr>
              <a:t>www.coe.int/cybercrime</a:t>
            </a:r>
          </a:p>
        </p:txBody>
      </p:sp>
      <p:sp>
        <p:nvSpPr>
          <p:cNvPr id="4" name="Slide Number Placeholder 4"/>
          <p:cNvSpPr txBox="1"/>
          <p:nvPr/>
        </p:nvSpPr>
        <p:spPr>
          <a:xfrm>
            <a:off x="8532440" y="6521212"/>
            <a:ext cx="490016" cy="436180"/>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ro" sz="1200" b="0" i="0" u="none" strike="noStrike">
                <a:solidFill>
                  <a:srgbClr val="000000"/>
                </a:solidFill>
                <a:highlight>
                  <a:srgbClr val="000000">
                    <a:alpha val="0"/>
                  </a:srgbClr>
                </a:highlight>
                <a:latin typeface="Calibri"/>
              </a:rPr>
              <a:t>46</a:t>
            </a:r>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rtl="0"/>
            <a:r>
              <a:rPr lang="ro" sz="2800" b="0" i="0" u="none" strike="noStrike">
                <a:highlight>
                  <a:srgbClr val="000000">
                    <a:alpha val="0"/>
                  </a:srgbClr>
                </a:highlight>
                <a:latin typeface="Verdana" charset="0"/>
                <a:ea typeface="Verdana"/>
              </a:rPr>
              <a:t>PILON</a:t>
            </a: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960D0148-8797-458B-ABBC-8D41505E7BB2}"/>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9" name="Content Placeholder 1">
            <a:extLst>
              <a:ext uri="{FF2B5EF4-FFF2-40B4-BE49-F238E27FC236}">
                <a16:creationId xmlns:a16="http://schemas.microsoft.com/office/drawing/2014/main" id="{9862464D-8B1B-4FD5-AEAC-0662CE90FB58}"/>
              </a:ext>
            </a:extLst>
          </p:cNvPr>
          <p:cNvSpPr txBox="1"/>
          <p:nvPr/>
        </p:nvSpPr>
        <p:spPr>
          <a:xfrm>
            <a:off x="251520" y="980728"/>
            <a:ext cx="8770936" cy="5183335"/>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rtl="0" eaLnBrk="1" hangingPunct="1">
              <a:buFont typeface="Arial" panose="020B0604020202020204" pitchFamily="34" charset="0"/>
              <a:buNone/>
            </a:pPr>
            <a:r>
              <a:rPr lang="ro" sz="3200" b="0" i="0" u="none" strike="noStrike" dirty="0">
                <a:highlight>
                  <a:srgbClr val="000000">
                    <a:alpha val="0"/>
                  </a:srgbClr>
                </a:highlight>
                <a:latin typeface="Calibri"/>
              </a:rPr>
              <a:t>Rețeaua de ofițeri de poliție din Insulele Pacificului</a:t>
            </a:r>
          </a:p>
          <a:p>
            <a:pPr marL="0" indent="0" eaLnBrk="1" hangingPunct="1">
              <a:buFont typeface="Arial" panose="020B0604020202020204" pitchFamily="34" charset="0"/>
              <a:buNone/>
            </a:pPr>
            <a:endParaRPr lang="en-GB" altLang="sr-Latn-RS" dirty="0">
              <a:latin typeface="Calibri" panose="020F0502020204030204" pitchFamily="34" charset="0"/>
            </a:endParaRPr>
          </a:p>
        </p:txBody>
      </p:sp>
      <p:pic>
        <p:nvPicPr>
          <p:cNvPr id="7" name="Picture 6">
            <a:extLst>
              <a:ext uri="{FF2B5EF4-FFF2-40B4-BE49-F238E27FC236}">
                <a16:creationId xmlns:a16="http://schemas.microsoft.com/office/drawing/2014/main" id="{FE63792F-B0D3-4535-90EF-EE8C50491581}"/>
              </a:ext>
            </a:extLst>
          </p:cNvPr>
          <p:cNvPicPr>
            <a:picLocks noChangeAspect="1"/>
          </p:cNvPicPr>
          <p:nvPr/>
        </p:nvPicPr>
        <p:blipFill>
          <a:blip r:embed="rId4"/>
          <a:stretch>
            <a:fillRect/>
          </a:stretch>
        </p:blipFill>
        <p:spPr>
          <a:xfrm>
            <a:off x="1370010" y="1561573"/>
            <a:ext cx="6259963" cy="4538041"/>
          </a:xfrm>
          <a:prstGeom prst="rect">
            <a:avLst/>
          </a:prstGeom>
          <a:ln>
            <a:solidFill>
              <a:srgbClr val="0070C0"/>
            </a:solidFill>
          </a:ln>
        </p:spPr>
      </p:pic>
      <p:sp>
        <p:nvSpPr>
          <p:cNvPr id="16" name="TextBox 15">
            <a:extLst>
              <a:ext uri="{FF2B5EF4-FFF2-40B4-BE49-F238E27FC236}">
                <a16:creationId xmlns:a16="http://schemas.microsoft.com/office/drawing/2014/main" id="{B1FA651F-1AE4-4020-9D11-A1272DE845D3}"/>
              </a:ext>
            </a:extLst>
          </p:cNvPr>
          <p:cNvSpPr txBox="1"/>
          <p:nvPr/>
        </p:nvSpPr>
        <p:spPr>
          <a:xfrm>
            <a:off x="35496" y="6228020"/>
            <a:ext cx="5851698" cy="369332"/>
          </a:xfrm>
          <a:prstGeom prst="rect">
            <a:avLst/>
          </a:prstGeom>
          <a:noFill/>
        </p:spPr>
        <p:txBody>
          <a:bodyPr wrap="square">
            <a:noAutofit/>
          </a:bodyPr>
          <a:lstStyle/>
          <a:p>
            <a:pPr algn="l" rtl="0"/>
            <a:r>
              <a:rPr lang="ro" sz="1800" b="0" i="0" u="none" strike="noStrike">
                <a:solidFill>
                  <a:srgbClr val="D8DADD"/>
                </a:solidFill>
                <a:highlight>
                  <a:srgbClr val="000000">
                    <a:alpha val="0"/>
                  </a:srgbClr>
                </a:highlight>
                <a:latin typeface="Calibri"/>
                <a:hlinkClick r:id="rId5"/>
              </a:rPr>
              <a:t>http://pilonsec.org/strategicplan/cybercrime-pilon</a:t>
            </a:r>
            <a:r>
              <a:rPr lang="ro" sz="1800" b="0" i="0" u="none" strike="noStrike">
                <a:solidFill>
                  <a:srgbClr val="D8DADD"/>
                </a:solidFill>
                <a:highlight>
                  <a:srgbClr val="000000">
                    <a:alpha val="0"/>
                  </a:srgbClr>
                </a:highlight>
                <a:latin typeface="Calibri"/>
              </a:rPr>
              <a:t> </a:t>
            </a:r>
            <a:endParaRPr lang="en-GB" sz="1200">
              <a:effectLst/>
              <a:ea typeface="Calibri" panose="020F0502020204030204" pitchFamily="34" charset="0"/>
            </a:endParaRPr>
          </a:p>
        </p:txBody>
      </p:sp>
    </p:spTree>
    <p:extLst>
      <p:ext uri="{BB962C8B-B14F-4D97-AF65-F5344CB8AC3E}">
        <p14:creationId xmlns:p14="http://schemas.microsoft.com/office/powerpoint/2010/main" val="30607562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8AB73-6CF7-4B50-ACEB-48BD4182E7C5}"/>
              </a:ext>
            </a:extLst>
          </p:cNvPr>
          <p:cNvSpPr>
            <a:spLocks noGrp="1"/>
          </p:cNvSpPr>
          <p:nvPr>
            <p:ph type="sldNum" sz="quarter" idx="10"/>
          </p:nvPr>
        </p:nvSpPr>
        <p:spPr/>
        <p:txBody>
          <a:bodyPr>
            <a:noAutofit/>
          </a:bodyPr>
          <a:lstStyle/>
          <a:p>
            <a:pPr rtl="0"/>
            <a:r>
              <a:rPr lang="ro" sz="1200" b="0" i="0" u="none" strike="noStrike">
                <a:solidFill>
                  <a:srgbClr val="898989"/>
                </a:solidFill>
                <a:highlight>
                  <a:srgbClr val="000000">
                    <a:alpha val="0"/>
                  </a:srgbClr>
                </a:highlight>
                <a:latin typeface="Calibri"/>
              </a:rPr>
              <a:t>47</a:t>
            </a:r>
            <a:endParaRPr lang="en-GB">
              <a:solidFill>
                <a:prstClr val="black">
                  <a:tint val="75000"/>
                </a:prstClr>
              </a:solidFill>
            </a:endParaRPr>
          </a:p>
        </p:txBody>
      </p:sp>
    </p:spTree>
    <p:extLst>
      <p:ext uri="{BB962C8B-B14F-4D97-AF65-F5344CB8AC3E}">
        <p14:creationId xmlns:p14="http://schemas.microsoft.com/office/powerpoint/2010/main" val="332579748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noAutofit/>
          </a:bodyPr>
          <a:lstStyle/>
          <a:p>
            <a:pPr rtl="0"/>
            <a:r>
              <a:rPr lang="ro" sz="3200" b="1" i="0" u="none" strike="noStrike">
                <a:highlight>
                  <a:srgbClr val="000000">
                    <a:alpha val="0"/>
                  </a:srgbClr>
                </a:highlight>
                <a:latin typeface="Calibri"/>
              </a:rPr>
              <a:t>Criminalitatea informatică și studii de caz</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noAutofit/>
          </a:bodyPr>
          <a:lstStyle/>
          <a:p>
            <a:pPr rtl="0"/>
            <a:r>
              <a:rPr lang="ro" sz="2000" b="0" i="0" u="none" strike="noStrike">
                <a:highlight>
                  <a:srgbClr val="000000">
                    <a:alpha val="0"/>
                  </a:srgbClr>
                </a:highlight>
                <a:latin typeface="Calibri"/>
              </a:rPr>
              <a:t>Noțiuni de bază privind criminalitatea informatică</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defTabSz="914400" rtl="0" eaLnBrk="0" fontAlgn="base" hangingPunct="0">
              <a:spcBef>
                <a:spcPct val="0"/>
              </a:spcBef>
              <a:spcAft>
                <a:spcPct val="0"/>
              </a:spcAft>
            </a:pPr>
            <a:r>
              <a:rPr lang="ro" sz="1200" b="1" i="0" u="none" strike="noStrike">
                <a:solidFill>
                  <a:srgbClr val="FFFFFF"/>
                </a:solidFill>
                <a:highlight>
                  <a:srgbClr val="000000">
                    <a:alpha val="0"/>
                  </a:srgbClr>
                </a:highlight>
                <a:latin typeface="Verdana" charset="0"/>
                <a:ea typeface="MS PGothic"/>
                <a:cs typeface="Verdana" charset="0"/>
              </a:rPr>
              <a:t>www.coe.int/cybercrime						                        - 48 -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defTabSz="914400" rtl="0" eaLnBrk="0" fontAlgn="base" hangingPunct="0">
              <a:spcBef>
                <a:spcPct val="0"/>
              </a:spcBef>
              <a:spcAft>
                <a:spcPct val="0"/>
              </a:spcAft>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solidFill>
                <a:prstClr val="white"/>
              </a:solidFill>
            </a:endParaRPr>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914400" eaLnBrk="0" fontAlgn="base" hangingPunct="0">
              <a:spcBef>
                <a:spcPct val="0"/>
              </a:spcBef>
              <a:spcAft>
                <a:spcPct val="0"/>
              </a:spcAft>
              <a:defRPr/>
            </a:pPr>
            <a:endParaRPr lang="en-GB">
              <a:solidFill>
                <a:prstClr val="white"/>
              </a:solidFill>
            </a:endParaRPr>
          </a:p>
        </p:txBody>
      </p:sp>
      <p:sp>
        <p:nvSpPr>
          <p:cNvPr id="9" name="TextBox 7">
            <a:extLst>
              <a:ext uri="{FF2B5EF4-FFF2-40B4-BE49-F238E27FC236}">
                <a16:creationId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defTabSz="914400" rtl="0" eaLnBrk="0" fontAlgn="base" hangingPunct="0">
              <a:spcBef>
                <a:spcPct val="0"/>
              </a:spcBef>
              <a:spcAft>
                <a:spcPct val="0"/>
              </a:spcAft>
            </a:pPr>
            <a:r>
              <a:rPr lang="ro" sz="3200" b="0" i="0" u="none" strike="noStrike">
                <a:solidFill>
                  <a:srgbClr val="FFFFFF"/>
                </a:solidFill>
                <a:highlight>
                  <a:srgbClr val="000000">
                    <a:alpha val="0"/>
                  </a:srgbClr>
                </a:highlight>
                <a:latin typeface="Verdana" charset="0"/>
                <a:cs typeface="Verdana" charset="0"/>
              </a:rPr>
              <a:t>Secțiunea 5</a:t>
            </a:r>
            <a:endParaRPr lang="en-GB" sz="2000">
              <a:solidFill>
                <a:prstClr val="white"/>
              </a:solidFill>
              <a:latin typeface="Verdana" charset="0"/>
              <a:cs typeface="Verdana" charset="0"/>
            </a:endParaRPr>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149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noAutofit/>
          </a:bodyPr>
          <a:lstStyle/>
          <a:p>
            <a:pPr rtl="0"/>
            <a:r>
              <a:rPr lang="ro" sz="3200" b="1" i="0" u="none" strike="noStrike">
                <a:solidFill>
                  <a:srgbClr val="254061"/>
                </a:solidFill>
                <a:highlight>
                  <a:srgbClr val="000000">
                    <a:alpha val="0"/>
                  </a:srgbClr>
                </a:highlight>
                <a:latin typeface="Calibri"/>
              </a:rPr>
              <a:t>Criminalitatea dependentă de mediul cibernetic</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defTabSz="914400" rtl="0" eaLnBrk="0" fontAlgn="base" hangingPunct="0">
              <a:spcBef>
                <a:spcPct val="0"/>
              </a:spcBef>
              <a:spcAft>
                <a:spcPct val="0"/>
              </a:spcAft>
            </a:pPr>
            <a:r>
              <a:rPr lang="ro" sz="1200" b="1" i="0" u="none" strike="noStrike">
                <a:solidFill>
                  <a:srgbClr val="FFFFFF"/>
                </a:solidFill>
                <a:highlight>
                  <a:srgbClr val="000000">
                    <a:alpha val="0"/>
                  </a:srgbClr>
                </a:highlight>
                <a:latin typeface="Verdana" charset="0"/>
                <a:ea typeface="MS PGothic"/>
                <a:cs typeface="Verdana" charset="0"/>
              </a:rPr>
              <a:t>www.coe.int/cybercrime						                        - 49 -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defTabSz="914400" rtl="0" eaLnBrk="0" fontAlgn="base" hangingPunct="0">
              <a:spcBef>
                <a:spcPct val="0"/>
              </a:spcBef>
              <a:spcAft>
                <a:spcPct val="0"/>
              </a:spcAft>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solidFill>
                <a:prstClr val="white"/>
              </a:solidFill>
            </a:endParaRPr>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914400" eaLnBrk="0" fontAlgn="base" hangingPunct="0">
              <a:spcBef>
                <a:spcPct val="0"/>
              </a:spcBef>
              <a:spcAft>
                <a:spcPct val="0"/>
              </a:spcAft>
              <a:defRPr/>
            </a:pPr>
            <a:endParaRPr lang="en-GB">
              <a:solidFill>
                <a:prstClr val="white"/>
              </a:solidFill>
            </a:endParaRPr>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2261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ro" sz="3200" b="1" i="0" u="none" strike="noStrike">
                <a:highlight>
                  <a:srgbClr val="000000">
                    <a:alpha val="0"/>
                  </a:srgbClr>
                </a:highlight>
                <a:latin typeface="Calibri"/>
              </a:rPr>
              <a:t>„Societatea informațională”</a:t>
            </a:r>
            <a:endParaRPr lang="en-US" sz="3200">
              <a:latin typeface="+mn-lt"/>
            </a:endParaRPr>
          </a:p>
        </p:txBody>
      </p:sp>
      <p:sp>
        <p:nvSpPr>
          <p:cNvPr id="3" name="Text Placeholder 2"/>
          <p:cNvSpPr>
            <a:spLocks noGrp="1"/>
          </p:cNvSpPr>
          <p:nvPr>
            <p:ph type="body" idx="1"/>
          </p:nvPr>
        </p:nvSpPr>
        <p:spPr/>
        <p:txBody>
          <a:bodyPr>
            <a:noAutofit/>
          </a:bodyPr>
          <a:lstStyle/>
          <a:p>
            <a:pPr rtl="0"/>
            <a:r>
              <a:rPr lang="ro" sz="2000" b="0" i="0" u="none" strike="noStrike">
                <a:highlight>
                  <a:srgbClr val="000000">
                    <a:alpha val="0"/>
                  </a:srgbClr>
                </a:highlight>
                <a:latin typeface="Calibri"/>
              </a:rPr>
              <a:t>Noțiuni de bază privind criminalitatea informatică</a:t>
            </a:r>
          </a:p>
          <a:p>
            <a:endParaRPr lang="en-US"/>
          </a:p>
        </p:txBody>
      </p:sp>
      <p:sp>
        <p:nvSpPr>
          <p:cNvPr id="4" name="Slide Number Placeholder 3"/>
          <p:cNvSpPr>
            <a:spLocks noGrp="1"/>
          </p:cNvSpPr>
          <p:nvPr>
            <p:ph type="sldNum" sz="quarter" idx="10"/>
          </p:nvPr>
        </p:nvSpPr>
        <p:spPr/>
        <p:txBody>
          <a:bodyPr>
            <a:noAutofit/>
          </a:bodyPr>
          <a:lstStyle/>
          <a:p>
            <a:pPr rtl="0"/>
            <a:r>
              <a:rPr lang="ro" sz="1200" b="0" i="0" u="none" strike="noStrike">
                <a:highlight>
                  <a:srgbClr val="000000">
                    <a:alpha val="0"/>
                  </a:srgbClr>
                </a:highlight>
                <a:latin typeface="Calibri"/>
              </a:rPr>
              <a:t>5</a:t>
            </a:r>
            <a:endParaRPr lang="en-GB"/>
          </a:p>
        </p:txBody>
      </p:sp>
      <p:sp>
        <p:nvSpPr>
          <p:cNvPr id="5" name="Text Placeholder 4"/>
          <p:cNvSpPr>
            <a:spLocks noGrp="1"/>
          </p:cNvSpPr>
          <p:nvPr>
            <p:ph type="body" sz="quarter" idx="11"/>
          </p:nvPr>
        </p:nvSpPr>
        <p:spPr/>
        <p:txBody>
          <a:bodyPr>
            <a:noAutofit/>
          </a:bodyPr>
          <a:lstStyle/>
          <a:p>
            <a:endParaRPr lang="en-GB">
              <a:latin typeface="Verdana" charset="0"/>
              <a:cs typeface="Verdana" charset="0"/>
            </a:endParaRPr>
          </a:p>
          <a:p>
            <a:pPr rtl="0"/>
            <a:r>
              <a:rPr lang="ro" sz="3200" b="0" i="0" u="none" strike="noStrike">
                <a:highlight>
                  <a:srgbClr val="000000">
                    <a:alpha val="0"/>
                  </a:srgbClr>
                </a:highlight>
                <a:latin typeface="Verdana" charset="0"/>
                <a:cs typeface="Verdana" charset="0"/>
              </a:rPr>
              <a:t>Secțiunea 1</a:t>
            </a:r>
            <a:endParaRPr lang="en-GB" sz="2000">
              <a:latin typeface="Verdana" charset="0"/>
              <a:cs typeface="Verdana" charset="0"/>
            </a:endParaRPr>
          </a:p>
          <a:p>
            <a:endParaRPr lang="en-US"/>
          </a:p>
        </p:txBody>
      </p:sp>
    </p:spTree>
    <p:extLst>
      <p:ext uri="{BB962C8B-B14F-4D97-AF65-F5344CB8AC3E}">
        <p14:creationId xmlns:p14="http://schemas.microsoft.com/office/powerpoint/2010/main" val="256818923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Ransomware</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712968" cy="5183335"/>
          </a:xfrm>
        </p:spPr>
        <p:txBody>
          <a:bodyPr>
            <a:noAutofit/>
          </a:bodyPr>
          <a:lstStyle/>
          <a:p>
            <a:pPr marL="0" indent="0" rtl="0">
              <a:buNone/>
              <a:defRPr/>
            </a:pPr>
            <a:r>
              <a:rPr lang="ro" sz="3200" b="0" i="0" u="none" strike="noStrike" dirty="0">
                <a:highlight>
                  <a:srgbClr val="000000">
                    <a:alpha val="0"/>
                  </a:srgbClr>
                </a:highlight>
                <a:latin typeface="Calibri"/>
              </a:rPr>
              <a:t>Software care blochează accesul la datele victimei sau amenință să le publice sau să le șteargă dacă nu se plătește o răscumpărare</a:t>
            </a:r>
          </a:p>
          <a:p>
            <a:pPr lvl="1" rtl="0">
              <a:defRPr/>
            </a:pPr>
            <a:r>
              <a:rPr lang="ro" sz="2400" b="0" i="0" u="none" strike="noStrike" dirty="0">
                <a:highlight>
                  <a:srgbClr val="000000">
                    <a:alpha val="0"/>
                  </a:srgbClr>
                </a:highlight>
                <a:latin typeface="Calibri"/>
              </a:rPr>
              <a:t>realizat de obicei folosind un troian deghizat ca fișier legitim în e-mail sau protocolul Remote Desktop</a:t>
            </a:r>
          </a:p>
          <a:p>
            <a:pPr lvl="1" rtl="0">
              <a:defRPr/>
            </a:pPr>
            <a:r>
              <a:rPr lang="ro" sz="2400" b="0" i="0" u="none" strike="noStrike" dirty="0">
                <a:highlight>
                  <a:srgbClr val="000000">
                    <a:alpha val="0"/>
                  </a:srgbClr>
                </a:highlight>
                <a:latin typeface="Calibri"/>
              </a:rPr>
              <a:t>utilizatorul este înșelat să descarce sau să deschidă atunci când ajunge ca atașament de e-mail</a:t>
            </a:r>
          </a:p>
          <a:p>
            <a:pPr lvl="1" rtl="0">
              <a:defRPr/>
            </a:pPr>
            <a:r>
              <a:rPr lang="ro" sz="2400" b="0" i="0" u="none" strike="noStrike" dirty="0">
                <a:highlight>
                  <a:srgbClr val="000000">
                    <a:alpha val="0"/>
                  </a:srgbClr>
                </a:highlight>
                <a:latin typeface="Calibri"/>
              </a:rPr>
              <a:t>Trecerea de la atacurile „la nivel de cetățean” nețintite la sectorul privat/public țintit</a:t>
            </a:r>
          </a:p>
          <a:p>
            <a:pPr lvl="1" rtl="0">
              <a:defRPr/>
            </a:pPr>
            <a:r>
              <a:rPr lang="ro" sz="2400" b="0" i="0" u="none" strike="noStrike" dirty="0">
                <a:highlight>
                  <a:srgbClr val="000000">
                    <a:alpha val="0"/>
                  </a:srgbClr>
                </a:highlight>
                <a:latin typeface="Calibri"/>
              </a:rPr>
              <a:t>Cele mai importante amenințări cibernetice </a:t>
            </a:r>
          </a:p>
          <a:p>
            <a:pPr marL="457200" lvl="1" indent="0" rtl="0">
              <a:buNone/>
              <a:defRPr/>
            </a:pPr>
            <a:r>
              <a:rPr lang="ro" sz="1600" b="0" i="0" u="none" strike="noStrike" dirty="0">
                <a:highlight>
                  <a:srgbClr val="000000">
                    <a:alpha val="0"/>
                  </a:srgbClr>
                </a:highlight>
                <a:latin typeface="Calibri"/>
              </a:rPr>
              <a:t>					(IOCTA 2019)</a:t>
            </a:r>
          </a:p>
        </p:txBody>
      </p:sp>
      <p:pic>
        <p:nvPicPr>
          <p:cNvPr id="10242" name="Picture 2" descr="Ransomware 101: What Is Ransomware and How Can You Protect Your ...">
            <a:extLst>
              <a:ext uri="{FF2B5EF4-FFF2-40B4-BE49-F238E27FC236}">
                <a16:creationId xmlns:a16="http://schemas.microsoft.com/office/drawing/2014/main" id="{DBC1CD49-8B18-4BC3-B4C7-4E7ED92A1EF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13715" y="5251269"/>
            <a:ext cx="2278765" cy="120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12607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Ransomware</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descr="C:\Users\B.Stam\Desktop\wannacry_05_1024x774.png">
            <a:extLst>
              <a:ext uri="{FF2B5EF4-FFF2-40B4-BE49-F238E27FC236}">
                <a16:creationId xmlns:a16="http://schemas.microsoft.com/office/drawing/2014/main" id="{2DFD966A-C42A-43DD-AA87-5E45E26D6C4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37149" y="1216149"/>
            <a:ext cx="6064219" cy="4301958"/>
          </a:xfrm>
          <a:prstGeom prst="rect">
            <a:avLst/>
          </a:prstGeom>
          <a:noFill/>
          <a:ln w="9525">
            <a:solidFill>
              <a:srgbClr val="0070C0"/>
            </a:solidFill>
            <a:miter lim="800000"/>
          </a:ln>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D9A608DB-370D-4709-9E2A-B1E4965AA7D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7504" y="1143266"/>
            <a:ext cx="4161755" cy="5373216"/>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219F8F5A-2942-45E3-A523-B56391431B1C}"/>
              </a:ext>
            </a:extLst>
          </p:cNvPr>
          <p:cNvGrpSpPr/>
          <p:nvPr/>
        </p:nvGrpSpPr>
        <p:grpSpPr>
          <a:xfrm>
            <a:off x="4499992" y="1287792"/>
            <a:ext cx="4176464" cy="5016696"/>
            <a:chOff x="4499992" y="1287792"/>
            <a:chExt cx="4176464" cy="5016696"/>
          </a:xfrm>
        </p:grpSpPr>
        <p:pic>
          <p:nvPicPr>
            <p:cNvPr id="7" name="Picture 6">
              <a:extLst>
                <a:ext uri="{FF2B5EF4-FFF2-40B4-BE49-F238E27FC236}">
                  <a16:creationId xmlns:a16="http://schemas.microsoft.com/office/drawing/2014/main" id="{ACBECBE1-D2E2-4B1F-B775-4B0E0B7133E1}"/>
                </a:ext>
              </a:extLst>
            </p:cNvPr>
            <p:cNvPicPr>
              <a:picLocks noChangeAspect="1"/>
            </p:cNvPicPr>
            <p:nvPr/>
          </p:nvPicPr>
          <p:blipFill>
            <a:blip r:embed="rId6"/>
            <a:stretch>
              <a:fillRect/>
            </a:stretch>
          </p:blipFill>
          <p:spPr>
            <a:xfrm>
              <a:off x="4499992" y="1287792"/>
              <a:ext cx="4095467" cy="5016696"/>
            </a:xfrm>
            <a:prstGeom prst="rect">
              <a:avLst/>
            </a:prstGeom>
            <a:ln>
              <a:solidFill>
                <a:srgbClr val="0070C0"/>
              </a:solidFill>
            </a:ln>
          </p:spPr>
        </p:pic>
        <p:sp>
          <p:nvSpPr>
            <p:cNvPr id="14" name="TextBox 13">
              <a:extLst>
                <a:ext uri="{FF2B5EF4-FFF2-40B4-BE49-F238E27FC236}">
                  <a16:creationId xmlns:a16="http://schemas.microsoft.com/office/drawing/2014/main" id="{F8182BE8-C081-4016-8D8B-08E4A46ED6EE}"/>
                </a:ext>
              </a:extLst>
            </p:cNvPr>
            <p:cNvSpPr txBox="1"/>
            <p:nvPr/>
          </p:nvSpPr>
          <p:spPr>
            <a:xfrm>
              <a:off x="7020272" y="1916832"/>
              <a:ext cx="1656184" cy="369332"/>
            </a:xfrm>
            <a:prstGeom prst="rect">
              <a:avLst/>
            </a:prstGeom>
            <a:solidFill>
              <a:schemeClr val="accent1">
                <a:lumMod val="40000"/>
                <a:lumOff val="60000"/>
              </a:schemeClr>
            </a:solidFill>
          </p:spPr>
          <p:txBody>
            <a:bodyPr wrap="square" rtlCol="0">
              <a:noAutofit/>
            </a:bodyPr>
            <a:lstStyle/>
            <a:p>
              <a:pPr algn="ctr" rtl="0"/>
              <a:r>
                <a:rPr lang="ro" sz="1800" b="0" i="0" u="none" strike="noStrike">
                  <a:highlight>
                    <a:srgbClr val="000000">
                      <a:alpha val="0"/>
                    </a:srgbClr>
                  </a:highlight>
                  <a:latin typeface="Calibri"/>
                </a:rPr>
                <a:t>14 august 2020</a:t>
              </a:r>
            </a:p>
          </p:txBody>
        </p:sp>
      </p:grpSp>
    </p:spTree>
    <p:extLst>
      <p:ext uri="{BB962C8B-B14F-4D97-AF65-F5344CB8AC3E}">
        <p14:creationId xmlns:p14="http://schemas.microsoft.com/office/powerpoint/2010/main" val="26459792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dirty="0">
                <a:solidFill>
                  <a:srgbClr val="FFFFFF"/>
                </a:solidFill>
                <a:highlight>
                  <a:srgbClr val="000000">
                    <a:alpha val="0"/>
                  </a:srgbClr>
                </a:highlight>
                <a:latin typeface="Verdana" charset="0"/>
                <a:cs typeface="Verdana" charset="0"/>
              </a:rPr>
              <a:t>Infracțiunea informatică sub formă de serviciu</a:t>
            </a:r>
            <a:endParaRPr lang="en-GB"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712968" cy="5183335"/>
          </a:xfrm>
        </p:spPr>
        <p:txBody>
          <a:bodyPr>
            <a:noAutofit/>
          </a:bodyPr>
          <a:lstStyle/>
          <a:p>
            <a:pPr rtl="0">
              <a:buFont typeface="Wingdings" panose="05000000000000000000" pitchFamily="2" charset="2"/>
              <a:buChar char="Ø"/>
              <a:defRPr/>
            </a:pPr>
            <a:r>
              <a:rPr lang="ro" sz="2800" b="0" i="0" u="none" strike="noStrike">
                <a:highlight>
                  <a:srgbClr val="000000">
                    <a:alpha val="0"/>
                  </a:srgbClr>
                </a:highlight>
                <a:latin typeface="Calibri"/>
              </a:rPr>
              <a:t>Creșterea modularizării criminalității informatice</a:t>
            </a:r>
          </a:p>
          <a:p>
            <a:pPr rtl="0">
              <a:buFont typeface="Wingdings" panose="05000000000000000000" pitchFamily="2" charset="2"/>
              <a:buChar char="Ø"/>
              <a:defRPr/>
            </a:pPr>
            <a:r>
              <a:rPr lang="ro" sz="2800" b="0" i="0" u="none" strike="noStrike">
                <a:highlight>
                  <a:srgbClr val="000000">
                    <a:alpha val="0"/>
                  </a:srgbClr>
                </a:highlight>
                <a:latin typeface="Calibri"/>
              </a:rPr>
              <a:t>Realizată de grupuri specializate</a:t>
            </a:r>
          </a:p>
          <a:p>
            <a:pPr rtl="0">
              <a:buFont typeface="Wingdings" panose="05000000000000000000" pitchFamily="2" charset="2"/>
              <a:buChar char="Ø"/>
              <a:defRPr/>
            </a:pPr>
            <a:r>
              <a:rPr lang="ro" sz="2800" b="0" i="0" u="none" strike="noStrike">
                <a:highlight>
                  <a:srgbClr val="000000">
                    <a:alpha val="0"/>
                  </a:srgbClr>
                </a:highlight>
                <a:latin typeface="Calibri"/>
              </a:rPr>
              <a:t>Dificil de dovedit intenția infracțională a actorilor individuali din lanț</a:t>
            </a:r>
          </a:p>
          <a:p>
            <a:pPr rtl="0">
              <a:buFont typeface="Wingdings" panose="05000000000000000000" pitchFamily="2" charset="2"/>
              <a:buChar char="Ø"/>
              <a:defRPr/>
            </a:pPr>
            <a:r>
              <a:rPr lang="ro" sz="2800" b="0" i="0" u="none" strike="noStrike">
                <a:highlight>
                  <a:srgbClr val="000000">
                    <a:alpha val="0"/>
                  </a:srgbClr>
                </a:highlight>
                <a:latin typeface="Calibri"/>
              </a:rPr>
              <a:t>Necesită un probatoriu foarte amplu</a:t>
            </a:r>
          </a:p>
        </p:txBody>
      </p:sp>
      <p:pic>
        <p:nvPicPr>
          <p:cNvPr id="3" name="Picture 2">
            <a:extLst>
              <a:ext uri="{FF2B5EF4-FFF2-40B4-BE49-F238E27FC236}">
                <a16:creationId xmlns:a16="http://schemas.microsoft.com/office/drawing/2014/main" id="{9626F3EE-3E95-4D8B-9911-72BA42F8E3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17" t="4176" r="1826"/>
          <a:stretch>
            <a:fillRect/>
          </a:stretch>
        </p:blipFill>
        <p:spPr bwMode="auto">
          <a:xfrm>
            <a:off x="4463072" y="4531967"/>
            <a:ext cx="4501416" cy="192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7">
            <a:extLst>
              <a:ext uri="{FF2B5EF4-FFF2-40B4-BE49-F238E27FC236}">
                <a16:creationId xmlns:a16="http://schemas.microsoft.com/office/drawing/2014/main" id="{ADCF8F31-4868-4947-BF8B-321880239E85}"/>
              </a:ext>
            </a:extLst>
          </p:cNvPr>
          <p:cNvSpPr>
            <a:spLocks noChangeArrowheads="1"/>
          </p:cNvSpPr>
          <p:nvPr/>
        </p:nvSpPr>
        <p:spPr bwMode="auto">
          <a:xfrm>
            <a:off x="251520" y="3710652"/>
            <a:ext cx="3744416" cy="224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rtl="0">
              <a:lnSpc>
                <a:spcPct val="120000"/>
              </a:lnSpc>
              <a:spcBef>
                <a:spcPts val="600"/>
              </a:spcBef>
              <a:spcAft>
                <a:spcPts val="600"/>
              </a:spcAft>
            </a:pPr>
            <a:r>
              <a:rPr lang="ro" sz="1800" b="1" i="0" u="sng" strike="noStrike">
                <a:highlight>
                  <a:srgbClr val="000000">
                    <a:alpha val="0"/>
                  </a:srgbClr>
                </a:highlight>
                <a:latin typeface="Calibri"/>
                <a:cs typeface="Verdana" charset="0"/>
              </a:rPr>
              <a:t>Exemplu</a:t>
            </a:r>
          </a:p>
          <a:p>
            <a:pPr rtl="0">
              <a:lnSpc>
                <a:spcPct val="120000"/>
              </a:lnSpc>
              <a:spcBef>
                <a:spcPts val="600"/>
              </a:spcBef>
              <a:spcAft>
                <a:spcPts val="600"/>
              </a:spcAft>
            </a:pPr>
            <a:r>
              <a:rPr lang="ro" sz="1800" b="1" i="0" u="none" strike="noStrike">
                <a:highlight>
                  <a:srgbClr val="000000">
                    <a:alpha val="0"/>
                  </a:srgbClr>
                </a:highlight>
                <a:latin typeface="Calibri"/>
                <a:cs typeface="Verdana" charset="0"/>
              </a:rPr>
              <a:t>Sindicatul internațional al infractorilor cibernetici </a:t>
            </a:r>
            <a:r>
              <a:rPr lang="ro" sz="1800" b="0" i="0" u="none" strike="noStrike">
                <a:highlight>
                  <a:srgbClr val="000000">
                    <a:alpha val="0"/>
                  </a:srgbClr>
                </a:highlight>
                <a:latin typeface="Calibri"/>
                <a:cs typeface="Verdana" charset="0"/>
              </a:rPr>
              <a:t>a fost suspectat de furtul a</a:t>
            </a:r>
            <a:r>
              <a:rPr lang="ro" sz="1800" b="1" i="0" u="none" strike="noStrike">
                <a:highlight>
                  <a:srgbClr val="000000">
                    <a:alpha val="0"/>
                  </a:srgbClr>
                </a:highlight>
                <a:latin typeface="Calibri"/>
                <a:cs typeface="Verdana" charset="0"/>
              </a:rPr>
              <a:t> 100 de milioane USD</a:t>
            </a:r>
            <a:r>
              <a:rPr lang="ro" sz="1800" b="0" i="0" u="none" strike="noStrike">
                <a:highlight>
                  <a:srgbClr val="000000">
                    <a:alpha val="0"/>
                  </a:srgbClr>
                </a:highlight>
                <a:latin typeface="Calibri"/>
                <a:cs typeface="Verdana" charset="0"/>
              </a:rPr>
              <a:t> de la </a:t>
            </a:r>
            <a:r>
              <a:rPr lang="ro" sz="1800" b="1" i="0" u="none" strike="noStrike">
                <a:highlight>
                  <a:srgbClr val="000000">
                    <a:alpha val="0"/>
                  </a:srgbClr>
                </a:highlight>
                <a:latin typeface="Calibri"/>
                <a:cs typeface="Verdana" charset="0"/>
              </a:rPr>
              <a:t>mai mult de 41.000 de victime </a:t>
            </a:r>
            <a:r>
              <a:rPr lang="ro" sz="1800" b="0" i="0" u="none" strike="noStrike">
                <a:highlight>
                  <a:srgbClr val="000000">
                    <a:alpha val="0"/>
                  </a:srgbClr>
                </a:highlight>
                <a:latin typeface="Calibri"/>
                <a:cs typeface="Verdana" charset="0"/>
              </a:rPr>
              <a:t>cu ajutorul unui </a:t>
            </a:r>
            <a:r>
              <a:rPr lang="ro" sz="1800" b="1" i="0" u="none" strike="noStrike">
                <a:highlight>
                  <a:srgbClr val="000000">
                    <a:alpha val="0"/>
                  </a:srgbClr>
                </a:highlight>
                <a:latin typeface="Calibri"/>
                <a:cs typeface="Verdana" charset="0"/>
              </a:rPr>
              <a:t>troian bancar ascuns </a:t>
            </a:r>
            <a:r>
              <a:rPr lang="ro" sz="1800" b="0" i="0" u="none" strike="noStrike">
                <a:highlight>
                  <a:srgbClr val="000000">
                    <a:alpha val="0"/>
                  </a:srgbClr>
                </a:highlight>
                <a:latin typeface="Calibri"/>
                <a:cs typeface="Verdana" charset="0"/>
              </a:rPr>
              <a:t>numit</a:t>
            </a:r>
            <a:r>
              <a:rPr lang="ro" sz="1800" b="1" i="0" u="none" strike="noStrike">
                <a:solidFill>
                  <a:srgbClr val="FF0000"/>
                </a:solidFill>
                <a:highlight>
                  <a:srgbClr val="000000">
                    <a:alpha val="0"/>
                  </a:srgbClr>
                </a:highlight>
                <a:latin typeface="Calibri"/>
                <a:cs typeface="Verdana" charset="0"/>
              </a:rPr>
              <a:t> Goznym.</a:t>
            </a:r>
            <a:endParaRPr lang="en-US" b="1">
              <a:solidFill>
                <a:srgbClr val="FF0000"/>
              </a:solidFill>
              <a:latin typeface="+mn-lt"/>
              <a:cs typeface="Verdana" charset="0"/>
            </a:endParaRPr>
          </a:p>
        </p:txBody>
      </p:sp>
    </p:spTree>
    <p:extLst>
      <p:ext uri="{BB962C8B-B14F-4D97-AF65-F5344CB8AC3E}">
        <p14:creationId xmlns:p14="http://schemas.microsoft.com/office/powerpoint/2010/main" val="26350342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Compromiterea datelor</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712968" cy="5183335"/>
          </a:xfrm>
        </p:spPr>
        <p:txBody>
          <a:bodyPr>
            <a:noAutofit/>
          </a:bodyPr>
          <a:lstStyle/>
          <a:p>
            <a:pPr marL="0" indent="0" rtl="0">
              <a:buNone/>
              <a:defRPr/>
            </a:pPr>
            <a:r>
              <a:rPr lang="ro" sz="3200" b="0" i="0" u="none" strike="noStrike">
                <a:highlight>
                  <a:srgbClr val="000000">
                    <a:alpha val="0"/>
                  </a:srgbClr>
                </a:highlight>
                <a:latin typeface="Calibri"/>
              </a:rPr>
              <a:t>Achiziția ilegală de date financiare și de altă natură</a:t>
            </a:r>
          </a:p>
          <a:p>
            <a:pPr marL="0" indent="0">
              <a:buNone/>
              <a:defRPr/>
            </a:pPr>
            <a:endParaRPr lang="en-US" altLang="en-US"/>
          </a:p>
          <a:p>
            <a:pPr lvl="1" rtl="0">
              <a:buFont typeface="Wingdings" panose="05000000000000000000" pitchFamily="2" charset="2"/>
              <a:buChar char="Ø"/>
              <a:defRPr/>
            </a:pPr>
            <a:r>
              <a:rPr lang="ro" sz="2800" b="0" i="0" u="none" strike="noStrike">
                <a:highlight>
                  <a:srgbClr val="000000">
                    <a:alpha val="0"/>
                  </a:srgbClr>
                </a:highlight>
                <a:latin typeface="Calibri"/>
              </a:rPr>
              <a:t>Informații despre cardul de credit</a:t>
            </a:r>
          </a:p>
          <a:p>
            <a:pPr lvl="1" rtl="0">
              <a:buFont typeface="Wingdings" panose="05000000000000000000" pitchFamily="2" charset="2"/>
              <a:buChar char="Ø"/>
              <a:defRPr/>
            </a:pPr>
            <a:r>
              <a:rPr lang="ro" sz="2800" b="0" i="0" u="none" strike="noStrike">
                <a:highlight>
                  <a:srgbClr val="000000">
                    <a:alpha val="0"/>
                  </a:srgbClr>
                </a:highlight>
                <a:latin typeface="Calibri"/>
              </a:rPr>
              <a:t>Acreditări bancare online</a:t>
            </a:r>
          </a:p>
          <a:p>
            <a:pPr lvl="1" rtl="0">
              <a:buFont typeface="Wingdings" panose="05000000000000000000" pitchFamily="2" charset="2"/>
              <a:buChar char="Ø"/>
              <a:defRPr/>
            </a:pPr>
            <a:r>
              <a:rPr lang="ro" sz="2800" b="0" i="0" u="none" strike="noStrike">
                <a:highlight>
                  <a:srgbClr val="000000">
                    <a:alpha val="0"/>
                  </a:srgbClr>
                </a:highlight>
                <a:latin typeface="Calibri"/>
              </a:rPr>
              <a:t>Portofele de criptomonede</a:t>
            </a:r>
          </a:p>
          <a:p>
            <a:pPr lvl="1" rtl="0">
              <a:buFont typeface="Wingdings" panose="05000000000000000000" pitchFamily="2" charset="2"/>
              <a:buChar char="Ø"/>
              <a:defRPr/>
            </a:pPr>
            <a:r>
              <a:rPr lang="ro" sz="2800" b="0" i="0" u="none" strike="noStrike">
                <a:highlight>
                  <a:srgbClr val="000000">
                    <a:alpha val="0"/>
                  </a:srgbClr>
                </a:highlight>
                <a:latin typeface="Calibri"/>
              </a:rPr>
              <a:t>Date personale și date de autentificare</a:t>
            </a:r>
          </a:p>
          <a:p>
            <a:pPr>
              <a:defRPr/>
            </a:pPr>
            <a:endParaRPr lang="en-US" altLang="en-US" sz="2800"/>
          </a:p>
          <a:p>
            <a:pPr rtl="0">
              <a:defRPr/>
            </a:pPr>
            <a:r>
              <a:rPr lang="ro" sz="2800" b="0" i="0" u="none" strike="noStrike">
                <a:highlight>
                  <a:srgbClr val="000000">
                    <a:alpha val="0"/>
                  </a:srgbClr>
                </a:highlight>
                <a:latin typeface="Calibri"/>
              </a:rPr>
              <a:t>Adunate prin phishing, breșe ale datelor </a:t>
            </a:r>
          </a:p>
          <a:p>
            <a:pPr marL="0" indent="0" rtl="0">
              <a:buNone/>
              <a:defRPr/>
            </a:pPr>
            <a:r>
              <a:rPr lang="ro" sz="2800" b="0" i="0" u="none" strike="noStrike">
                <a:highlight>
                  <a:srgbClr val="000000">
                    <a:alpha val="0"/>
                  </a:srgbClr>
                </a:highlight>
                <a:latin typeface="Calibri"/>
              </a:rPr>
              <a:t>    și alte programe malware</a:t>
            </a:r>
          </a:p>
        </p:txBody>
      </p:sp>
      <p:pic>
        <p:nvPicPr>
          <p:cNvPr id="1026" name="Picture 2" descr="Personal Data Theft - CyberInsurance.com">
            <a:extLst>
              <a:ext uri="{FF2B5EF4-FFF2-40B4-BE49-F238E27FC236}">
                <a16:creationId xmlns:a16="http://schemas.microsoft.com/office/drawing/2014/main" id="{6FE29A3D-3286-4D5F-B363-AE76AA7DE5F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12322" y="5038624"/>
            <a:ext cx="2123728" cy="141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00731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Compromiterea datelor</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Personal Data Theft - CyberInsurance.com">
            <a:extLst>
              <a:ext uri="{FF2B5EF4-FFF2-40B4-BE49-F238E27FC236}">
                <a16:creationId xmlns:a16="http://schemas.microsoft.com/office/drawing/2014/main" id="{6FE29A3D-3286-4D5F-B363-AE76AA7DE5F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12322" y="5038624"/>
            <a:ext cx="2123728" cy="14147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3F8C88A-D874-44DD-BC15-EC1D0DAAFACC}"/>
              </a:ext>
            </a:extLst>
          </p:cNvPr>
          <p:cNvPicPr>
            <a:picLocks noChangeAspect="1"/>
          </p:cNvPicPr>
          <p:nvPr/>
        </p:nvPicPr>
        <p:blipFill>
          <a:blip r:embed="rId5"/>
          <a:stretch>
            <a:fillRect/>
          </a:stretch>
        </p:blipFill>
        <p:spPr>
          <a:xfrm>
            <a:off x="179512" y="1270001"/>
            <a:ext cx="6588224" cy="1445429"/>
          </a:xfrm>
          <a:prstGeom prst="rect">
            <a:avLst/>
          </a:prstGeom>
          <a:ln>
            <a:solidFill>
              <a:schemeClr val="accent1"/>
            </a:solidFill>
          </a:ln>
        </p:spPr>
      </p:pic>
      <p:pic>
        <p:nvPicPr>
          <p:cNvPr id="6" name="Picture 5">
            <a:extLst>
              <a:ext uri="{FF2B5EF4-FFF2-40B4-BE49-F238E27FC236}">
                <a16:creationId xmlns:a16="http://schemas.microsoft.com/office/drawing/2014/main" id="{095F735A-1E31-4DB3-B1EC-17942D486F19}"/>
              </a:ext>
            </a:extLst>
          </p:cNvPr>
          <p:cNvPicPr>
            <a:picLocks noChangeAspect="1"/>
          </p:cNvPicPr>
          <p:nvPr/>
        </p:nvPicPr>
        <p:blipFill>
          <a:blip r:embed="rId6"/>
          <a:stretch>
            <a:fillRect/>
          </a:stretch>
        </p:blipFill>
        <p:spPr>
          <a:xfrm>
            <a:off x="395536" y="2854176"/>
            <a:ext cx="2952328" cy="3548050"/>
          </a:xfrm>
          <a:prstGeom prst="rect">
            <a:avLst/>
          </a:prstGeom>
          <a:ln>
            <a:solidFill>
              <a:schemeClr val="accent1"/>
            </a:solidFill>
          </a:ln>
        </p:spPr>
      </p:pic>
      <p:pic>
        <p:nvPicPr>
          <p:cNvPr id="8" name="Picture 7">
            <a:extLst>
              <a:ext uri="{FF2B5EF4-FFF2-40B4-BE49-F238E27FC236}">
                <a16:creationId xmlns:a16="http://schemas.microsoft.com/office/drawing/2014/main" id="{FDDEECD8-ABAE-4533-85CA-383A920B4425}"/>
              </a:ext>
            </a:extLst>
          </p:cNvPr>
          <p:cNvPicPr>
            <a:picLocks noChangeAspect="1"/>
          </p:cNvPicPr>
          <p:nvPr/>
        </p:nvPicPr>
        <p:blipFill>
          <a:blip r:embed="rId7"/>
          <a:stretch>
            <a:fillRect/>
          </a:stretch>
        </p:blipFill>
        <p:spPr>
          <a:xfrm>
            <a:off x="3851920" y="2952340"/>
            <a:ext cx="4716016" cy="1859777"/>
          </a:xfrm>
          <a:prstGeom prst="rect">
            <a:avLst/>
          </a:prstGeom>
          <a:ln>
            <a:solidFill>
              <a:schemeClr val="accent1"/>
            </a:solidFill>
          </a:ln>
        </p:spPr>
      </p:pic>
    </p:spTree>
    <p:extLst>
      <p:ext uri="{BB962C8B-B14F-4D97-AF65-F5344CB8AC3E}">
        <p14:creationId xmlns:p14="http://schemas.microsoft.com/office/powerpoint/2010/main" val="129085765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DoS/DDoS</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784530" cy="5183335"/>
          </a:xfrm>
        </p:spPr>
        <p:txBody>
          <a:bodyPr>
            <a:noAutofit/>
          </a:bodyPr>
          <a:lstStyle/>
          <a:p>
            <a:pPr marL="114300" indent="0" rtl="0">
              <a:buNone/>
              <a:defRPr/>
            </a:pPr>
            <a:r>
              <a:rPr lang="ro" sz="3200" b="1" i="0" u="none" strike="noStrike">
                <a:solidFill>
                  <a:srgbClr val="254061"/>
                </a:solidFill>
                <a:highlight>
                  <a:srgbClr val="000000">
                    <a:alpha val="0"/>
                  </a:srgbClr>
                </a:highlight>
                <a:latin typeface="Calibri"/>
              </a:rPr>
              <a:t>Refuzarea serviciului </a:t>
            </a:r>
            <a:r>
              <a:rPr lang="ro" sz="3200" b="0" i="0" u="none" strike="noStrike">
                <a:solidFill>
                  <a:srgbClr val="254061"/>
                </a:solidFill>
                <a:highlight>
                  <a:srgbClr val="000000">
                    <a:alpha val="0"/>
                  </a:srgbClr>
                </a:highlight>
                <a:latin typeface="Calibri"/>
              </a:rPr>
              <a:t>sau </a:t>
            </a:r>
            <a:r>
              <a:rPr lang="ro" sz="3200" b="1" i="0" u="none" strike="noStrike">
                <a:solidFill>
                  <a:srgbClr val="254061"/>
                </a:solidFill>
                <a:highlight>
                  <a:srgbClr val="000000">
                    <a:alpha val="0"/>
                  </a:srgbClr>
                </a:highlight>
                <a:latin typeface="Calibri"/>
              </a:rPr>
              <a:t>Refuzarea distribuită a serviciului</a:t>
            </a:r>
          </a:p>
          <a:p>
            <a:pPr marL="971550" lvl="1" indent="-457200" rtl="0">
              <a:buFont typeface="Wingdings" panose="05000000000000000000" pitchFamily="2" charset="2"/>
              <a:buChar char="Ø"/>
              <a:defRPr/>
            </a:pPr>
            <a:r>
              <a:rPr lang="ro" sz="2800" b="0" i="0" u="none" strike="noStrike">
                <a:highlight>
                  <a:srgbClr val="000000">
                    <a:alpha val="0"/>
                  </a:srgbClr>
                </a:highlight>
                <a:latin typeface="Calibri"/>
              </a:rPr>
              <a:t>Atac cibernetic în care infractorul încearcă să facă indisponibile un dispozitiv sau o resursă</a:t>
            </a:r>
          </a:p>
          <a:p>
            <a:pPr marL="971550" lvl="1" indent="-457200" rtl="0">
              <a:buFont typeface="Wingdings" panose="05000000000000000000" pitchFamily="2" charset="2"/>
              <a:buChar char="Ø"/>
              <a:defRPr/>
            </a:pPr>
            <a:r>
              <a:rPr lang="ro" sz="2800" b="0" i="0" u="none" strike="noStrike">
                <a:highlight>
                  <a:srgbClr val="000000">
                    <a:alpha val="0"/>
                  </a:srgbClr>
                </a:highlight>
                <a:latin typeface="Calibri"/>
              </a:rPr>
              <a:t>Temporar sau nedefinit</a:t>
            </a:r>
          </a:p>
          <a:p>
            <a:pPr marL="971550" lvl="1" indent="-457200" rtl="0">
              <a:buFont typeface="Wingdings" panose="05000000000000000000" pitchFamily="2" charset="2"/>
              <a:buChar char="Ø"/>
              <a:defRPr/>
            </a:pPr>
            <a:r>
              <a:rPr lang="ro" sz="2800" b="0" i="0" u="none" strike="noStrike">
                <a:highlight>
                  <a:srgbClr val="000000">
                    <a:alpha val="0"/>
                  </a:srgbClr>
                </a:highlight>
                <a:latin typeface="Calibri"/>
              </a:rPr>
              <a:t>Perturbarea serviciilor</a:t>
            </a:r>
          </a:p>
          <a:p>
            <a:pPr marL="971550" lvl="1" indent="-457200" rtl="0">
              <a:buFont typeface="Wingdings" panose="05000000000000000000" pitchFamily="2" charset="2"/>
              <a:buChar char="Ø"/>
              <a:defRPr/>
            </a:pPr>
            <a:r>
              <a:rPr lang="ro" sz="2800" b="0" i="0" u="none" strike="noStrike">
                <a:highlight>
                  <a:srgbClr val="000000">
                    <a:alpha val="0"/>
                  </a:srgbClr>
                </a:highlight>
                <a:latin typeface="Calibri"/>
              </a:rPr>
              <a:t>De obicei, prin inundarea cu solicitări</a:t>
            </a:r>
          </a:p>
          <a:p>
            <a:pPr marL="514350" lvl="1" indent="0">
              <a:buNone/>
              <a:defRPr/>
            </a:pPr>
            <a:endParaRPr lang="en-GB"/>
          </a:p>
          <a:p>
            <a:pPr marL="571500" indent="-457200" rtl="0">
              <a:defRPr/>
            </a:pPr>
            <a:r>
              <a:rPr lang="ro" sz="3200" b="0" i="0" u="none" strike="noStrike">
                <a:highlight>
                  <a:srgbClr val="000000">
                    <a:alpha val="0"/>
                  </a:srgbClr>
                </a:highlight>
                <a:latin typeface="Calibri"/>
              </a:rPr>
              <a:t>În atacul Distribuit (DDOS)</a:t>
            </a:r>
          </a:p>
          <a:p>
            <a:pPr marL="971550" lvl="1" indent="-457200" rtl="0">
              <a:buFont typeface="Wingdings" panose="05000000000000000000" pitchFamily="2" charset="2"/>
              <a:buChar char="Ø"/>
              <a:defRPr/>
            </a:pPr>
            <a:r>
              <a:rPr lang="ro" sz="2800" b="0" i="0" u="none" strike="noStrike">
                <a:highlight>
                  <a:srgbClr val="000000">
                    <a:alpha val="0"/>
                  </a:srgbClr>
                </a:highlight>
                <a:latin typeface="Calibri"/>
              </a:rPr>
              <a:t>Inundările provin din mai multe surse</a:t>
            </a:r>
          </a:p>
          <a:p>
            <a:pPr marL="971550" lvl="1" indent="-457200" rtl="0">
              <a:buFont typeface="Wingdings" panose="05000000000000000000" pitchFamily="2" charset="2"/>
              <a:buChar char="Ø"/>
              <a:defRPr/>
            </a:pPr>
            <a:r>
              <a:rPr lang="ro" sz="2800" b="0" i="0" u="none" strike="noStrike">
                <a:highlight>
                  <a:srgbClr val="000000">
                    <a:alpha val="0"/>
                  </a:srgbClr>
                </a:highlight>
                <a:latin typeface="Calibri"/>
              </a:rPr>
              <a:t>Sursele diferite fac ca oprirea lui să fie mai dificilă</a:t>
            </a:r>
          </a:p>
        </p:txBody>
      </p:sp>
      <p:pic>
        <p:nvPicPr>
          <p:cNvPr id="4098" name="Picture 2">
            <a:extLst>
              <a:ext uri="{FF2B5EF4-FFF2-40B4-BE49-F238E27FC236}">
                <a16:creationId xmlns:a16="http://schemas.microsoft.com/office/drawing/2014/main" id="{E9282261-6DB0-4627-B6CB-880003CD876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71263" y="2422183"/>
            <a:ext cx="2221217"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815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DoS/DDoS</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196752"/>
            <a:ext cx="8784530" cy="5391373"/>
          </a:xfrm>
        </p:spPr>
        <p:txBody>
          <a:bodyPr>
            <a:noAutofit/>
          </a:bodyPr>
          <a:lstStyle/>
          <a:p>
            <a:pPr marL="114300" indent="0" rtl="0">
              <a:buNone/>
              <a:defRPr/>
            </a:pPr>
            <a:r>
              <a:rPr lang="ro" sz="3200" b="1" i="0" u="none" strike="noStrike">
                <a:solidFill>
                  <a:srgbClr val="254061"/>
                </a:solidFill>
                <a:highlight>
                  <a:srgbClr val="000000">
                    <a:alpha val="0"/>
                  </a:srgbClr>
                </a:highlight>
                <a:latin typeface="Calibri"/>
              </a:rPr>
              <a:t>De ce?</a:t>
            </a:r>
          </a:p>
          <a:p>
            <a:pPr marL="971550" lvl="1" indent="-457200" rtl="0">
              <a:buFont typeface="Wingdings" panose="05000000000000000000" pitchFamily="2" charset="2"/>
              <a:buChar char="Ø"/>
              <a:defRPr/>
            </a:pPr>
            <a:r>
              <a:rPr lang="ro" sz="2800" b="0" i="0" u="none" strike="noStrike">
                <a:highlight>
                  <a:srgbClr val="000000">
                    <a:alpha val="0"/>
                  </a:srgbClr>
                </a:highlight>
                <a:latin typeface="Calibri"/>
              </a:rPr>
              <a:t>Extorcarea este cea mai răspândită</a:t>
            </a:r>
          </a:p>
          <a:p>
            <a:pPr marL="971550" lvl="1" indent="-457200" rtl="0">
              <a:buFont typeface="Wingdings" panose="05000000000000000000" pitchFamily="2" charset="2"/>
              <a:buChar char="Ø"/>
              <a:defRPr/>
            </a:pPr>
            <a:r>
              <a:rPr lang="ro" sz="2800" b="0" i="0" u="none" strike="noStrike">
                <a:highlight>
                  <a:srgbClr val="000000">
                    <a:alpha val="0"/>
                  </a:srgbClr>
                </a:highlight>
                <a:latin typeface="Calibri"/>
              </a:rPr>
              <a:t>Ideologice și politice</a:t>
            </a:r>
          </a:p>
          <a:p>
            <a:pPr marL="971550" lvl="1" indent="-457200" rtl="0">
              <a:buFont typeface="Wingdings" panose="05000000000000000000" pitchFamily="2" charset="2"/>
              <a:buChar char="Ø"/>
              <a:defRPr/>
            </a:pPr>
            <a:r>
              <a:rPr lang="ro" sz="2800" b="0" i="0" u="none" strike="noStrike">
                <a:highlight>
                  <a:srgbClr val="000000">
                    <a:alpha val="0"/>
                  </a:srgbClr>
                </a:highlight>
                <a:latin typeface="Calibri"/>
              </a:rPr>
              <a:t>Pur și simplu din malițiozitate</a:t>
            </a:r>
          </a:p>
          <a:p>
            <a:pPr marL="114300" indent="0">
              <a:buNone/>
              <a:defRPr/>
            </a:pPr>
            <a:endParaRPr lang="en-GB"/>
          </a:p>
          <a:p>
            <a:pPr marL="114300" indent="0" rtl="0">
              <a:buNone/>
              <a:defRPr/>
            </a:pPr>
            <a:r>
              <a:rPr lang="ro" sz="3200" b="1" i="0" u="none" strike="noStrike">
                <a:solidFill>
                  <a:srgbClr val="254061"/>
                </a:solidFill>
                <a:highlight>
                  <a:srgbClr val="000000">
                    <a:alpha val="0"/>
                  </a:srgbClr>
                </a:highlight>
                <a:latin typeface="Calibri"/>
              </a:rPr>
              <a:t>Obiective</a:t>
            </a:r>
          </a:p>
          <a:p>
            <a:pPr marL="971550" lvl="1" indent="-457200" rtl="0">
              <a:buFont typeface="Wingdings" panose="05000000000000000000" pitchFamily="2" charset="2"/>
              <a:buChar char="Ø"/>
              <a:defRPr/>
            </a:pPr>
            <a:r>
              <a:rPr lang="ro" sz="2800" b="0" i="0" u="none" strike="noStrike">
                <a:highlight>
                  <a:srgbClr val="000000">
                    <a:alpha val="0"/>
                  </a:srgbClr>
                </a:highlight>
                <a:latin typeface="Calibri"/>
              </a:rPr>
              <a:t>Instituții financiare</a:t>
            </a:r>
          </a:p>
          <a:p>
            <a:pPr marL="971550" lvl="1" indent="-457200" rtl="0">
              <a:buFont typeface="Wingdings" panose="05000000000000000000" pitchFamily="2" charset="2"/>
              <a:buChar char="Ø"/>
              <a:defRPr/>
            </a:pPr>
            <a:r>
              <a:rPr lang="ro" sz="2800" b="0" i="0" u="none" strike="noStrike">
                <a:highlight>
                  <a:srgbClr val="000000">
                    <a:alpha val="0"/>
                  </a:srgbClr>
                </a:highlight>
                <a:latin typeface="Calibri"/>
              </a:rPr>
              <a:t>Entități din sectorul public (poliție/guvern)</a:t>
            </a:r>
          </a:p>
          <a:p>
            <a:pPr marL="971550" lvl="1" indent="-457200" rtl="0">
              <a:buFont typeface="Wingdings" panose="05000000000000000000" pitchFamily="2" charset="2"/>
              <a:buChar char="Ø"/>
              <a:defRPr/>
            </a:pPr>
            <a:r>
              <a:rPr lang="ro" sz="2800" b="0" i="0" u="none" strike="noStrike">
                <a:highlight>
                  <a:srgbClr val="000000">
                    <a:alpha val="0"/>
                  </a:srgbClr>
                </a:highlight>
                <a:latin typeface="Calibri"/>
              </a:rPr>
              <a:t>Agenții de turism, infrastructura internet/critică</a:t>
            </a:r>
          </a:p>
          <a:p>
            <a:pPr marL="971550" lvl="1" indent="-457200" rtl="0">
              <a:buFont typeface="Wingdings" panose="05000000000000000000" pitchFamily="2" charset="2"/>
              <a:buChar char="Ø"/>
              <a:defRPr/>
            </a:pPr>
            <a:r>
              <a:rPr lang="ro" sz="2800" b="0" i="0" u="none" strike="noStrike">
                <a:highlight>
                  <a:srgbClr val="000000">
                    <a:alpha val="0"/>
                  </a:srgbClr>
                </a:highlight>
                <a:latin typeface="Calibri"/>
              </a:rPr>
              <a:t>Jocuri online/jocuri de noroc</a:t>
            </a:r>
          </a:p>
        </p:txBody>
      </p:sp>
      <p:pic>
        <p:nvPicPr>
          <p:cNvPr id="4098" name="Picture 2">
            <a:extLst>
              <a:ext uri="{FF2B5EF4-FFF2-40B4-BE49-F238E27FC236}">
                <a16:creationId xmlns:a16="http://schemas.microsoft.com/office/drawing/2014/main" id="{E9282261-6DB0-4627-B6CB-880003CD876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39785" y="1556792"/>
            <a:ext cx="2221217"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9554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Botnet-uri</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892480" cy="5183335"/>
          </a:xfrm>
        </p:spPr>
        <p:txBody>
          <a:bodyPr>
            <a:noAutofit/>
          </a:bodyPr>
          <a:lstStyle/>
          <a:p>
            <a:pPr marL="0" indent="0" rtl="0">
              <a:buNone/>
              <a:defRPr/>
            </a:pPr>
            <a:r>
              <a:rPr lang="ro" sz="3200" b="0" i="0" u="none" strike="noStrike">
                <a:highlight>
                  <a:srgbClr val="000000">
                    <a:alpha val="0"/>
                  </a:srgbClr>
                </a:highlight>
                <a:latin typeface="Calibri"/>
              </a:rPr>
              <a:t>O Ro</a:t>
            </a:r>
            <a:r>
              <a:rPr lang="ro" sz="3200" b="1" i="0" u="none" strike="noStrike">
                <a:solidFill>
                  <a:srgbClr val="0070C0"/>
                </a:solidFill>
                <a:highlight>
                  <a:srgbClr val="000000">
                    <a:alpha val="0"/>
                  </a:srgbClr>
                </a:highlight>
                <a:latin typeface="Calibri"/>
              </a:rPr>
              <a:t>bot</a:t>
            </a:r>
            <a:r>
              <a:rPr lang="ro" sz="3200" b="0" i="0" u="none" strike="noStrike">
                <a:highlight>
                  <a:srgbClr val="000000">
                    <a:alpha val="0"/>
                  </a:srgbClr>
                </a:highlight>
                <a:latin typeface="Calibri"/>
              </a:rPr>
              <a:t> </a:t>
            </a:r>
            <a:r>
              <a:rPr lang="ro" sz="3200" b="1" i="0" u="none" strike="noStrike">
                <a:solidFill>
                  <a:srgbClr val="0070C0"/>
                </a:solidFill>
                <a:highlight>
                  <a:srgbClr val="000000">
                    <a:alpha val="0"/>
                  </a:srgbClr>
                </a:highlight>
                <a:latin typeface="Calibri"/>
              </a:rPr>
              <a:t>Net</a:t>
            </a:r>
            <a:r>
              <a:rPr lang="ro" sz="3200" b="0" i="0" u="none" strike="noStrike">
                <a:highlight>
                  <a:srgbClr val="000000">
                    <a:alpha val="0"/>
                  </a:srgbClr>
                </a:highlight>
                <a:latin typeface="Calibri"/>
              </a:rPr>
              <a:t>work - Rețele de calculatoare compromise (</a:t>
            </a:r>
            <a:r>
              <a:rPr lang="ro" sz="3200" b="0" i="1" u="none" strike="noStrike">
                <a:highlight>
                  <a:srgbClr val="000000">
                    <a:alpha val="0"/>
                  </a:srgbClr>
                </a:highlight>
                <a:latin typeface="Calibri"/>
              </a:rPr>
              <a:t>zombie</a:t>
            </a:r>
            <a:r>
              <a:rPr lang="ro" sz="3200" b="0" i="0" u="none" strike="noStrike">
                <a:highlight>
                  <a:srgbClr val="000000">
                    <a:alpha val="0"/>
                  </a:srgbClr>
                </a:highlight>
                <a:latin typeface="Calibri"/>
              </a:rPr>
              <a:t>)</a:t>
            </a:r>
          </a:p>
          <a:p>
            <a:pPr marL="0" indent="0">
              <a:buNone/>
              <a:defRPr/>
            </a:pPr>
            <a:endParaRPr lang="en-GB" altLang="sr-Latn-RS"/>
          </a:p>
          <a:p>
            <a:pPr lvl="1" rtl="0">
              <a:buFont typeface="Wingdings" panose="05000000000000000000" pitchFamily="2" charset="2"/>
              <a:buChar char="Ø"/>
              <a:defRPr/>
            </a:pPr>
            <a:r>
              <a:rPr lang="ro" sz="2800" b="0" i="0" u="none" strike="noStrike">
                <a:highlight>
                  <a:srgbClr val="000000">
                    <a:alpha val="0"/>
                  </a:srgbClr>
                </a:highlight>
                <a:latin typeface="Calibri"/>
              </a:rPr>
              <a:t>Controlate de o singură persoană sau organizație</a:t>
            </a:r>
          </a:p>
          <a:p>
            <a:pPr lvl="1" rtl="0">
              <a:buFont typeface="Wingdings" panose="05000000000000000000" pitchFamily="2" charset="2"/>
              <a:buChar char="Ø"/>
              <a:defRPr/>
            </a:pPr>
            <a:r>
              <a:rPr lang="ro" sz="2800" b="0" i="0" u="none" strike="noStrike">
                <a:highlight>
                  <a:srgbClr val="000000">
                    <a:alpha val="0"/>
                  </a:srgbClr>
                </a:highlight>
                <a:latin typeface="Calibri"/>
              </a:rPr>
              <a:t>Destinate utilizării pentru activități ilicite</a:t>
            </a:r>
          </a:p>
          <a:p>
            <a:pPr lvl="1" rtl="0">
              <a:buFont typeface="Wingdings" panose="05000000000000000000" pitchFamily="2" charset="2"/>
              <a:buChar char="Ø"/>
              <a:defRPr/>
            </a:pPr>
            <a:r>
              <a:rPr lang="ro" sz="2800" b="0" i="0" u="none" strike="noStrike">
                <a:highlight>
                  <a:srgbClr val="000000">
                    <a:alpha val="0"/>
                  </a:srgbClr>
                </a:highlight>
                <a:latin typeface="Calibri"/>
              </a:rPr>
              <a:t>Computerele infectate sunt controlate de software care permite automatizarea operațiilor în întreaga rețea</a:t>
            </a:r>
          </a:p>
          <a:p>
            <a:pPr lvl="1" rtl="0">
              <a:buFont typeface="Wingdings" panose="05000000000000000000" pitchFamily="2" charset="2"/>
              <a:buChar char="Ø"/>
              <a:defRPr/>
            </a:pPr>
            <a:r>
              <a:rPr lang="ro" sz="2800" b="0" i="0" u="none" strike="noStrike">
                <a:highlight>
                  <a:srgbClr val="000000">
                    <a:alpha val="0"/>
                  </a:srgbClr>
                </a:highlight>
                <a:latin typeface="Calibri"/>
              </a:rPr>
              <a:t>Inactiv până când este necesar</a:t>
            </a:r>
          </a:p>
        </p:txBody>
      </p:sp>
    </p:spTree>
    <p:extLst>
      <p:ext uri="{BB962C8B-B14F-4D97-AF65-F5344CB8AC3E}">
        <p14:creationId xmlns:p14="http://schemas.microsoft.com/office/powerpoint/2010/main" val="23212485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Botnet-uri</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
            <a:extLst>
              <a:ext uri="{FF2B5EF4-FFF2-40B4-BE49-F238E27FC236}">
                <a16:creationId xmlns:a16="http://schemas.microsoft.com/office/drawing/2014/main" id="{D3574013-EB7D-4349-9203-349345203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318427" y="1196752"/>
            <a:ext cx="6507146" cy="502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37969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DoS/DDoS</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784530" cy="5183335"/>
          </a:xfrm>
        </p:spPr>
        <p:txBody>
          <a:bodyPr>
            <a:noAutofit/>
          </a:bodyPr>
          <a:lstStyle/>
          <a:p>
            <a:pPr marL="114300" indent="0" rtl="0">
              <a:buNone/>
              <a:defRPr/>
            </a:pPr>
            <a:r>
              <a:rPr lang="ro" sz="3200" b="1" i="0" u="none" strike="noStrike" dirty="0">
                <a:solidFill>
                  <a:srgbClr val="254061"/>
                </a:solidFill>
                <a:highlight>
                  <a:srgbClr val="000000">
                    <a:alpha val="0"/>
                  </a:srgbClr>
                </a:highlight>
                <a:latin typeface="Calibri"/>
              </a:rPr>
              <a:t>Amploarea problemei</a:t>
            </a:r>
          </a:p>
          <a:p>
            <a:pPr marL="571500" indent="-457200" rtl="0">
              <a:defRPr/>
            </a:pPr>
            <a:r>
              <a:rPr lang="ro" sz="3200" b="1" i="0" u="none" strike="noStrike" dirty="0">
                <a:solidFill>
                  <a:srgbClr val="254061"/>
                </a:solidFill>
                <a:highlight>
                  <a:srgbClr val="000000">
                    <a:alpha val="0"/>
                  </a:srgbClr>
                </a:highlight>
                <a:latin typeface="Calibri"/>
              </a:rPr>
              <a:t>2018</a:t>
            </a:r>
          </a:p>
          <a:p>
            <a:pPr marL="971550" lvl="1" indent="-457200" rtl="0">
              <a:defRPr/>
            </a:pPr>
            <a:r>
              <a:rPr lang="ro" sz="2400" b="0" i="0" u="none" strike="noStrike" dirty="0">
                <a:highlight>
                  <a:srgbClr val="000000">
                    <a:alpha val="0"/>
                  </a:srgbClr>
                </a:highlight>
                <a:latin typeface="Calibri"/>
              </a:rPr>
              <a:t>Două atacuri DDOS mari folosind vulnerabilitatea 'memcache'</a:t>
            </a:r>
          </a:p>
          <a:p>
            <a:pPr marL="971550" lvl="1" indent="-457200" rtl="0">
              <a:defRPr/>
            </a:pPr>
            <a:r>
              <a:rPr lang="ro" sz="2400" b="0" i="0" u="none" strike="noStrike" dirty="0">
                <a:highlight>
                  <a:srgbClr val="000000">
                    <a:alpha val="0"/>
                  </a:srgbClr>
                </a:highlight>
                <a:latin typeface="Calibri"/>
              </a:rPr>
              <a:t>Atacuri separate de 1.35 și 1.7 terabiți/secundă lansate la GitHub (platforma online pentru dezvoltatori)</a:t>
            </a:r>
          </a:p>
          <a:p>
            <a:pPr marL="514350" lvl="1" indent="0" rtl="0">
              <a:buNone/>
              <a:defRPr/>
            </a:pPr>
            <a:r>
              <a:rPr lang="ro" sz="2400" b="0" i="0" u="none" strike="noStrike" dirty="0">
                <a:highlight>
                  <a:srgbClr val="000000">
                    <a:alpha val="0"/>
                  </a:srgbClr>
                </a:highlight>
                <a:latin typeface="Calibri"/>
              </a:rPr>
              <a:t>		                      </a:t>
            </a:r>
            <a:r>
              <a:rPr lang="ro" sz="1800" b="0" i="0" u="none" strike="noStrike" dirty="0">
                <a:highlight>
                  <a:srgbClr val="000000">
                    <a:alpha val="0"/>
                  </a:srgbClr>
                </a:highlight>
                <a:latin typeface="Calibri"/>
              </a:rPr>
              <a:t>(Context — în 2017 Facebook a ingerat 0,35 TB/minut!)</a:t>
            </a:r>
          </a:p>
          <a:p>
            <a:pPr marL="571500" indent="-457200" rtl="0">
              <a:defRPr/>
            </a:pPr>
            <a:r>
              <a:rPr lang="ro" sz="3200" b="1" i="0" u="none" strike="noStrike" dirty="0">
                <a:solidFill>
                  <a:srgbClr val="254061"/>
                </a:solidFill>
                <a:highlight>
                  <a:srgbClr val="000000">
                    <a:alpha val="0"/>
                  </a:srgbClr>
                </a:highlight>
                <a:latin typeface="Calibri"/>
              </a:rPr>
              <a:t>2019</a:t>
            </a:r>
          </a:p>
          <a:p>
            <a:pPr marL="971550" lvl="1" indent="-457200" rtl="0">
              <a:defRPr/>
            </a:pPr>
            <a:r>
              <a:rPr lang="ro" sz="2800" b="0" i="0" u="none" strike="noStrike" dirty="0">
                <a:highlight>
                  <a:srgbClr val="000000">
                    <a:alpha val="0"/>
                  </a:srgbClr>
                </a:highlight>
                <a:latin typeface="Calibri"/>
              </a:rPr>
              <a:t>Un sistem de protecție DDoS a atenuat un atac de 580 milioane de pachete/secundă</a:t>
            </a:r>
          </a:p>
          <a:p>
            <a:pPr marL="971550" lvl="1" indent="-457200" rtl="0">
              <a:defRPr/>
            </a:pPr>
            <a:r>
              <a:rPr lang="ro" sz="2800" b="1" i="0" u="none" strike="noStrike" dirty="0">
                <a:solidFill>
                  <a:srgbClr val="FF0000"/>
                </a:solidFill>
                <a:highlight>
                  <a:srgbClr val="000000">
                    <a:alpha val="0"/>
                  </a:srgbClr>
                </a:highlight>
                <a:latin typeface="Calibri"/>
              </a:rPr>
              <a:t>De 4 ori volumul </a:t>
            </a:r>
            <a:r>
              <a:rPr lang="ro" sz="2800" b="0" i="0" u="none" strike="noStrike" dirty="0">
                <a:highlight>
                  <a:srgbClr val="000000">
                    <a:alpha val="0"/>
                  </a:srgbClr>
                </a:highlight>
                <a:latin typeface="Calibri"/>
              </a:rPr>
              <a:t>atacului GitHub</a:t>
            </a:r>
          </a:p>
        </p:txBody>
      </p:sp>
    </p:spTree>
    <p:extLst>
      <p:ext uri="{BB962C8B-B14F-4D97-AF65-F5344CB8AC3E}">
        <p14:creationId xmlns:p14="http://schemas.microsoft.com/office/powerpoint/2010/main" val="7222589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Imaginea digitală globală</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a:extLst>
              <a:ext uri="{FF2B5EF4-FFF2-40B4-BE49-F238E27FC236}">
                <a16:creationId xmlns:a16="http://schemas.microsoft.com/office/drawing/2014/main" id="{0BFF1385-515B-400B-8D53-51B693E620E9}"/>
              </a:ext>
            </a:extLst>
          </p:cNvPr>
          <p:cNvPicPr>
            <a:picLocks noGrp="1" noChangeAspect="1"/>
          </p:cNvPicPr>
          <p:nvPr>
            <p:ph idx="1"/>
          </p:nvPr>
        </p:nvPicPr>
        <p:blipFill>
          <a:blip r:embed="rId4"/>
          <a:stretch>
            <a:fillRect/>
          </a:stretch>
        </p:blipFill>
        <p:spPr>
          <a:xfrm>
            <a:off x="524256" y="1391067"/>
            <a:ext cx="8083296" cy="4680041"/>
          </a:xfrm>
          <a:prstGeom prst="rect">
            <a:avLst/>
          </a:prstGeom>
        </p:spPr>
      </p:pic>
      <p:sp>
        <p:nvSpPr>
          <p:cNvPr id="5" name="Rectangle 3">
            <a:extLst>
              <a:ext uri="{FF2B5EF4-FFF2-40B4-BE49-F238E27FC236}">
                <a16:creationId xmlns:a16="http://schemas.microsoft.com/office/drawing/2014/main" id="{DD080C1D-F3C9-4F4F-9EA2-708A72782F5B}"/>
              </a:ext>
            </a:extLst>
          </p:cNvPr>
          <p:cNvSpPr>
            <a:spLocks noChangeArrowheads="1"/>
          </p:cNvSpPr>
          <p:nvPr/>
        </p:nvSpPr>
        <p:spPr bwMode="auto">
          <a:xfrm>
            <a:off x="1623554" y="6249571"/>
            <a:ext cx="719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rtl="0"/>
            <a:r>
              <a:rPr lang="ro" sz="1600" b="1" i="0" u="none" strike="noStrike" dirty="0">
                <a:solidFill>
                  <a:srgbClr val="2F618F"/>
                </a:solidFill>
                <a:highlight>
                  <a:srgbClr val="000000">
                    <a:alpha val="0"/>
                  </a:srgbClr>
                </a:highlight>
                <a:latin typeface="Calibri"/>
              </a:rPr>
              <a:t>https://wearesocial.com/uk/blog/2020/04/digital-around-the-world-in-april-2020</a:t>
            </a:r>
          </a:p>
        </p:txBody>
      </p:sp>
    </p:spTree>
    <p:extLst>
      <p:ext uri="{BB962C8B-B14F-4D97-AF65-F5344CB8AC3E}">
        <p14:creationId xmlns:p14="http://schemas.microsoft.com/office/powerpoint/2010/main" val="409146505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000" b="0" i="0" u="none" strike="noStrike" dirty="0">
                <a:solidFill>
                  <a:srgbClr val="FFFFFF"/>
                </a:solidFill>
                <a:highlight>
                  <a:srgbClr val="000000">
                    <a:alpha val="0"/>
                  </a:srgbClr>
                </a:highlight>
                <a:latin typeface="Verdana" charset="0"/>
                <a:cs typeface="Verdana" charset="0"/>
              </a:rPr>
              <a:t>Atacuri asupra infrastructurii critice (IC)</a:t>
            </a:r>
            <a:endParaRPr lang="en-GB" sz="3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19" y="1270001"/>
            <a:ext cx="9036171" cy="5183335"/>
          </a:xfrm>
        </p:spPr>
        <p:txBody>
          <a:bodyPr>
            <a:noAutofit/>
          </a:bodyPr>
          <a:lstStyle/>
          <a:p>
            <a:pPr marL="0" indent="0" rtl="0">
              <a:buNone/>
            </a:pPr>
            <a:r>
              <a:rPr lang="ro" sz="3200" b="0" i="0" u="none" strike="noStrike" dirty="0">
                <a:highlight>
                  <a:srgbClr val="000000">
                    <a:alpha val="0"/>
                  </a:srgbClr>
                </a:highlight>
                <a:latin typeface="Calibri"/>
              </a:rPr>
              <a:t>Atacuri care perturbă sau subminează funcțiile interne ale uneia sau mai multor infrastructuri critice</a:t>
            </a:r>
          </a:p>
          <a:p>
            <a:pPr lvl="1" rtl="0">
              <a:buFont typeface="Wingdings" panose="05000000000000000000" pitchFamily="2" charset="2"/>
              <a:buChar char="Ø"/>
            </a:pPr>
            <a:r>
              <a:rPr lang="ro" sz="2800" b="0" i="0" u="none" strike="noStrike" dirty="0">
                <a:highlight>
                  <a:srgbClr val="000000">
                    <a:alpha val="0"/>
                  </a:srgbClr>
                </a:highlight>
                <a:latin typeface="Calibri"/>
              </a:rPr>
              <a:t>Suprapunerea cu exploatările anterioare (DDoS, etc.)</a:t>
            </a:r>
          </a:p>
          <a:p>
            <a:pPr lvl="1" rtl="0">
              <a:buFont typeface="Wingdings" panose="05000000000000000000" pitchFamily="2" charset="2"/>
              <a:buChar char="Ø"/>
            </a:pPr>
            <a:r>
              <a:rPr lang="ro" sz="2800" b="0" i="0" u="none" strike="noStrike" dirty="0">
                <a:highlight>
                  <a:srgbClr val="000000">
                    <a:alpha val="0"/>
                  </a:srgbClr>
                </a:highlight>
                <a:latin typeface="Calibri"/>
              </a:rPr>
              <a:t>Energie, transport, apă, sănătate etc.</a:t>
            </a:r>
          </a:p>
          <a:p>
            <a:pPr marL="57150" indent="0">
              <a:buNone/>
            </a:pPr>
            <a:endParaRPr lang="en-GB" b="1" dirty="0"/>
          </a:p>
          <a:p>
            <a:pPr marL="57150" indent="0" rtl="0">
              <a:buNone/>
            </a:pPr>
            <a:r>
              <a:rPr lang="ro" sz="3200" b="1" i="0" u="none" strike="noStrike" dirty="0">
                <a:highlight>
                  <a:srgbClr val="000000">
                    <a:alpha val="0"/>
                  </a:srgbClr>
                </a:highlight>
                <a:latin typeface="Calibri"/>
              </a:rPr>
              <a:t>Cine?</a:t>
            </a:r>
          </a:p>
          <a:p>
            <a:pPr lvl="1" rtl="0">
              <a:buFont typeface="Wingdings" panose="05000000000000000000" pitchFamily="2" charset="2"/>
              <a:buChar char="Ø"/>
            </a:pPr>
            <a:r>
              <a:rPr lang="ro" sz="2800" b="0" i="0" u="none" strike="noStrike" dirty="0">
                <a:highlight>
                  <a:srgbClr val="000000">
                    <a:alpha val="0"/>
                  </a:srgbClr>
                </a:highlight>
                <a:latin typeface="Calibri"/>
              </a:rPr>
              <a:t>Statele națiuni</a:t>
            </a:r>
          </a:p>
          <a:p>
            <a:pPr lvl="1" rtl="0">
              <a:buFont typeface="Wingdings" panose="05000000000000000000" pitchFamily="2" charset="2"/>
              <a:buChar char="Ø"/>
            </a:pPr>
            <a:r>
              <a:rPr lang="ro" sz="2800" b="0" i="0" u="none" strike="noStrike" dirty="0">
                <a:highlight>
                  <a:srgbClr val="000000">
                    <a:alpha val="0"/>
                  </a:srgbClr>
                </a:highlight>
                <a:latin typeface="Calibri"/>
              </a:rPr>
              <a:t>Utilizatori de scripturi</a:t>
            </a:r>
          </a:p>
          <a:p>
            <a:pPr marL="457200" lvl="1" indent="0" algn="ctr" rtl="0">
              <a:buNone/>
            </a:pPr>
            <a:r>
              <a:rPr lang="ro" sz="2800" b="0" i="0" u="none" strike="noStrike" dirty="0">
                <a:highlight>
                  <a:srgbClr val="000000">
                    <a:alpha val="0"/>
                  </a:srgbClr>
                </a:highlight>
                <a:latin typeface="Calibri"/>
              </a:rPr>
              <a:t>Disponibilitatea ”</a:t>
            </a:r>
            <a:r>
              <a:rPr lang="ro" sz="2800" b="1" i="0" u="none" strike="noStrike" dirty="0">
                <a:highlight>
                  <a:srgbClr val="000000">
                    <a:alpha val="0"/>
                  </a:srgbClr>
                </a:highlight>
                <a:latin typeface="Calibri"/>
              </a:rPr>
              <a:t>Infracțiunii ca serviciu</a:t>
            </a:r>
            <a:r>
              <a:rPr lang="ro" sz="2800" b="0" i="0" u="none" strike="noStrike" dirty="0">
                <a:highlight>
                  <a:srgbClr val="000000">
                    <a:alpha val="0"/>
                  </a:srgbClr>
                </a:highlight>
                <a:latin typeface="Calibri"/>
              </a:rPr>
              <a:t>” — cumpărarea mijloacelor de comitere a infracțiunilor informatice</a:t>
            </a:r>
            <a:endParaRPr lang="en-US" dirty="0"/>
          </a:p>
        </p:txBody>
      </p:sp>
      <p:pic>
        <p:nvPicPr>
          <p:cNvPr id="1026" name="Picture 2" descr="National Infrastructure Tower">
            <a:extLst>
              <a:ext uri="{FF2B5EF4-FFF2-40B4-BE49-F238E27FC236}">
                <a16:creationId xmlns:a16="http://schemas.microsoft.com/office/drawing/2014/main" id="{5D744812-0D86-4666-AEFD-96A3D0537B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88224" y="2924944"/>
            <a:ext cx="2447826" cy="244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5355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000" b="0" i="0" u="none" strike="noStrike" dirty="0">
                <a:solidFill>
                  <a:srgbClr val="FFFFFF"/>
                </a:solidFill>
                <a:highlight>
                  <a:srgbClr val="000000">
                    <a:alpha val="0"/>
                  </a:srgbClr>
                </a:highlight>
                <a:latin typeface="Verdana" charset="0"/>
                <a:cs typeface="Verdana" charset="0"/>
              </a:rPr>
              <a:t>Atacuri asupra infrastructurii critice (IC)</a:t>
            </a:r>
            <a:endParaRPr lang="en-GB" sz="3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F4D9BA63-50A2-4FFB-B6F6-C6B4C98FFDAE}"/>
              </a:ext>
            </a:extLst>
          </p:cNvPr>
          <p:cNvPicPr>
            <a:picLocks noChangeAspect="1"/>
          </p:cNvPicPr>
          <p:nvPr/>
        </p:nvPicPr>
        <p:blipFill>
          <a:blip r:embed="rId4"/>
          <a:stretch>
            <a:fillRect/>
          </a:stretch>
        </p:blipFill>
        <p:spPr>
          <a:xfrm>
            <a:off x="2100262" y="1414115"/>
            <a:ext cx="4943475" cy="4867275"/>
          </a:xfrm>
          <a:prstGeom prst="rect">
            <a:avLst/>
          </a:prstGeom>
        </p:spPr>
      </p:pic>
      <p:sp>
        <p:nvSpPr>
          <p:cNvPr id="8" name="TextBox 7">
            <a:extLst>
              <a:ext uri="{FF2B5EF4-FFF2-40B4-BE49-F238E27FC236}">
                <a16:creationId xmlns:a16="http://schemas.microsoft.com/office/drawing/2014/main" id="{BCC343E1-AD9B-453A-AADD-50968F3F1460}"/>
              </a:ext>
            </a:extLst>
          </p:cNvPr>
          <p:cNvSpPr txBox="1"/>
          <p:nvPr/>
        </p:nvSpPr>
        <p:spPr>
          <a:xfrm>
            <a:off x="6858001" y="1136877"/>
            <a:ext cx="2178496" cy="3416320"/>
          </a:xfrm>
          <a:prstGeom prst="rect">
            <a:avLst/>
          </a:prstGeom>
          <a:solidFill>
            <a:schemeClr val="tx1">
              <a:lumMod val="65000"/>
              <a:lumOff val="35000"/>
            </a:schemeClr>
          </a:solidFill>
        </p:spPr>
        <p:txBody>
          <a:bodyPr wrap="square" rtlCol="0">
            <a:noAutofit/>
          </a:bodyPr>
          <a:lstStyle/>
          <a:p>
            <a:pPr algn="ctr" rtl="0"/>
            <a:r>
              <a:rPr lang="ro" sz="2400" b="0" i="0" u="none" strike="noStrike" dirty="0">
                <a:solidFill>
                  <a:srgbClr val="FFFFFF"/>
                </a:solidFill>
                <a:highlight>
                  <a:srgbClr val="000000">
                    <a:alpha val="0"/>
                  </a:srgbClr>
                </a:highlight>
                <a:latin typeface="Calibri"/>
              </a:rPr>
              <a:t>Planul UE de răspuns coordonat la incidentele și crizele de securitate cibernetică transfrontalieră la scară largă</a:t>
            </a:r>
          </a:p>
        </p:txBody>
      </p:sp>
    </p:spTree>
    <p:extLst>
      <p:ext uri="{BB962C8B-B14F-4D97-AF65-F5344CB8AC3E}">
        <p14:creationId xmlns:p14="http://schemas.microsoft.com/office/powerpoint/2010/main" val="389606959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Atacuri asupra infrastructurii critice (IC)</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2912D98C-0E2A-42AC-A5A6-41965990473B}"/>
              </a:ext>
            </a:extLst>
          </p:cNvPr>
          <p:cNvPicPr>
            <a:picLocks noChangeAspect="1"/>
          </p:cNvPicPr>
          <p:nvPr/>
        </p:nvPicPr>
        <p:blipFill>
          <a:blip r:embed="rId4"/>
          <a:stretch>
            <a:fillRect/>
          </a:stretch>
        </p:blipFill>
        <p:spPr>
          <a:xfrm>
            <a:off x="179512" y="1230293"/>
            <a:ext cx="4016475" cy="4070915"/>
          </a:xfrm>
          <a:prstGeom prst="rect">
            <a:avLst/>
          </a:prstGeom>
          <a:ln>
            <a:solidFill>
              <a:schemeClr val="accent1"/>
            </a:solidFill>
          </a:ln>
        </p:spPr>
      </p:pic>
      <p:sp>
        <p:nvSpPr>
          <p:cNvPr id="4" name="Rectangle: Rounded Corners 3">
            <a:extLst>
              <a:ext uri="{FF2B5EF4-FFF2-40B4-BE49-F238E27FC236}">
                <a16:creationId xmlns:a16="http://schemas.microsoft.com/office/drawing/2014/main" id="{7FC3758D-799B-441B-8988-C23E49F0FDE3}"/>
              </a:ext>
            </a:extLst>
          </p:cNvPr>
          <p:cNvSpPr/>
          <p:nvPr/>
        </p:nvSpPr>
        <p:spPr>
          <a:xfrm>
            <a:off x="177282" y="3645024"/>
            <a:ext cx="4018705" cy="648072"/>
          </a:xfrm>
          <a:prstGeom prst="roundRect">
            <a:avLst/>
          </a:prstGeom>
          <a:solidFill>
            <a:srgbClr val="FFFF99">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TextBox 2">
            <a:extLst>
              <a:ext uri="{FF2B5EF4-FFF2-40B4-BE49-F238E27FC236}">
                <a16:creationId xmlns:a16="http://schemas.microsoft.com/office/drawing/2014/main" id="{8354287C-3138-4A58-A598-81456FF36654}"/>
              </a:ext>
            </a:extLst>
          </p:cNvPr>
          <p:cNvSpPr txBox="1"/>
          <p:nvPr/>
        </p:nvSpPr>
        <p:spPr>
          <a:xfrm>
            <a:off x="2483768" y="3070304"/>
            <a:ext cx="1993363" cy="3416320"/>
          </a:xfrm>
          <a:prstGeom prst="rect">
            <a:avLst/>
          </a:prstGeom>
          <a:solidFill>
            <a:srgbClr val="BDD8F3"/>
          </a:solidFill>
        </p:spPr>
        <p:txBody>
          <a:bodyPr wrap="square" rtlCol="0">
            <a:noAutofit/>
          </a:bodyPr>
          <a:lstStyle/>
          <a:p>
            <a:pPr algn="ctr" rtl="0"/>
            <a:r>
              <a:rPr lang="ro" sz="2400" b="0" i="0" u="none" strike="noStrike" dirty="0">
                <a:solidFill>
                  <a:srgbClr val="595959"/>
                </a:solidFill>
                <a:highlight>
                  <a:srgbClr val="000000">
                    <a:alpha val="0"/>
                  </a:srgbClr>
                </a:highlight>
                <a:latin typeface="Calibri"/>
              </a:rPr>
              <a:t>LockerGoga ransomware a închis activitatea de infrastructură</a:t>
            </a:r>
          </a:p>
          <a:p>
            <a:pPr algn="ctr"/>
            <a:endParaRPr lang="en-GB" sz="2400" dirty="0">
              <a:solidFill>
                <a:schemeClr val="tx1">
                  <a:lumMod val="65000"/>
                  <a:lumOff val="35000"/>
                </a:schemeClr>
              </a:solidFill>
              <a:latin typeface="+mj-lt"/>
            </a:endParaRPr>
          </a:p>
          <a:p>
            <a:pPr algn="ctr" rtl="0"/>
            <a:r>
              <a:rPr lang="ro" sz="2400" b="0" i="0" u="none" strike="noStrike" dirty="0">
                <a:solidFill>
                  <a:srgbClr val="595959"/>
                </a:solidFill>
                <a:highlight>
                  <a:srgbClr val="000000">
                    <a:alpha val="0"/>
                  </a:srgbClr>
                </a:highlight>
                <a:latin typeface="Calibri"/>
              </a:rPr>
              <a:t>Costurile preconizate sunt de până la 35 de milioane EUR</a:t>
            </a:r>
          </a:p>
        </p:txBody>
      </p:sp>
      <p:pic>
        <p:nvPicPr>
          <p:cNvPr id="2050" name="Picture 2" descr="Windows PCs vulnerable to Stuxnet attack - five years after patch -  ExtremeTech">
            <a:extLst>
              <a:ext uri="{FF2B5EF4-FFF2-40B4-BE49-F238E27FC236}">
                <a16:creationId xmlns:a16="http://schemas.microsoft.com/office/drawing/2014/main" id="{3353F4C9-1DA7-4030-8FB3-034519940A5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871" y="1484209"/>
            <a:ext cx="4264149" cy="27441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uxnet: The smart person's guide - TechRepublic">
            <a:extLst>
              <a:ext uri="{FF2B5EF4-FFF2-40B4-BE49-F238E27FC236}">
                <a16:creationId xmlns:a16="http://schemas.microsoft.com/office/drawing/2014/main" id="{3764B981-A803-40B0-93D7-C40477AAC53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370195" y="4344467"/>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289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Desfigurarea website-urilor</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784530" cy="5183335"/>
          </a:xfrm>
        </p:spPr>
        <p:txBody>
          <a:bodyPr>
            <a:noAutofit/>
          </a:bodyPr>
          <a:lstStyle/>
          <a:p>
            <a:pPr marL="0" indent="0" rtl="0">
              <a:buNone/>
            </a:pPr>
            <a:r>
              <a:rPr lang="ro" sz="3200" b="0" i="0" u="none" strike="noStrike">
                <a:highlight>
                  <a:srgbClr val="000000">
                    <a:alpha val="0"/>
                  </a:srgbClr>
                </a:highlight>
                <a:latin typeface="Calibri"/>
              </a:rPr>
              <a:t>Atacurile asupra unui site web care modifică aspectul vizual al site-ului sau al unei pagini web</a:t>
            </a:r>
          </a:p>
          <a:p>
            <a:pPr lvl="1" rtl="0">
              <a:buFont typeface="Wingdings" panose="05000000000000000000" pitchFamily="2" charset="2"/>
              <a:buChar char="Ø"/>
            </a:pPr>
            <a:r>
              <a:rPr lang="ro" sz="2800" b="0" i="0" u="none" strike="noStrike">
                <a:highlight>
                  <a:srgbClr val="000000">
                    <a:alpha val="0"/>
                  </a:srgbClr>
                </a:highlight>
                <a:latin typeface="Calibri"/>
              </a:rPr>
              <a:t>De obicei, este realizată de spărgători de sisteme</a:t>
            </a:r>
          </a:p>
          <a:p>
            <a:pPr lvl="1" rtl="0">
              <a:buFont typeface="Wingdings" panose="05000000000000000000" pitchFamily="2" charset="2"/>
              <a:buChar char="Ø"/>
            </a:pPr>
            <a:r>
              <a:rPr lang="ro" sz="2800" b="0" i="0" u="none" strike="noStrike">
                <a:highlight>
                  <a:srgbClr val="000000">
                    <a:alpha val="0"/>
                  </a:srgbClr>
                </a:highlight>
                <a:latin typeface="Calibri"/>
              </a:rPr>
              <a:t>Intrarea într-un server web</a:t>
            </a:r>
          </a:p>
          <a:p>
            <a:pPr lvl="1" rtl="0">
              <a:buFont typeface="Wingdings" panose="05000000000000000000" pitchFamily="2" charset="2"/>
              <a:buChar char="Ø"/>
            </a:pPr>
            <a:r>
              <a:rPr lang="ro" sz="2800" b="0" i="0" u="none" strike="noStrike">
                <a:highlight>
                  <a:srgbClr val="000000">
                    <a:alpha val="0"/>
                  </a:srgbClr>
                </a:highlight>
                <a:latin typeface="Calibri"/>
              </a:rPr>
              <a:t>Înlocuirea site-ului găzduit pe cont propriu</a:t>
            </a:r>
          </a:p>
          <a:p>
            <a:pPr marL="0" indent="0" rtl="0">
              <a:buNone/>
            </a:pPr>
            <a:r>
              <a:rPr lang="ro" sz="3200" b="1" i="0" u="none" strike="noStrike">
                <a:highlight>
                  <a:srgbClr val="000000">
                    <a:alpha val="0"/>
                  </a:srgbClr>
                </a:highlight>
                <a:latin typeface="Calibri"/>
              </a:rPr>
              <a:t>De ce?</a:t>
            </a:r>
          </a:p>
          <a:p>
            <a:pPr lvl="1" rtl="0">
              <a:buFont typeface="Wingdings" panose="05000000000000000000" pitchFamily="2" charset="2"/>
              <a:buChar char="Ø"/>
            </a:pPr>
            <a:r>
              <a:rPr lang="ro" sz="2800" b="0" i="0" u="none" strike="noStrike">
                <a:highlight>
                  <a:srgbClr val="000000">
                    <a:alpha val="0"/>
                  </a:srgbClr>
                </a:highlight>
                <a:latin typeface="Calibri"/>
              </a:rPr>
              <a:t>Motive politice/ideologice</a:t>
            </a:r>
          </a:p>
          <a:p>
            <a:pPr lvl="1" rtl="0">
              <a:buFont typeface="Wingdings" panose="05000000000000000000" pitchFamily="2" charset="2"/>
              <a:buChar char="Ø"/>
            </a:pPr>
            <a:r>
              <a:rPr lang="ro" sz="2800" b="0" i="0" u="none" strike="noStrike">
                <a:highlight>
                  <a:srgbClr val="000000">
                    <a:alpha val="0"/>
                  </a:srgbClr>
                </a:highlight>
                <a:latin typeface="Calibri"/>
              </a:rPr>
              <a:t>Maliție</a:t>
            </a:r>
          </a:p>
          <a:p>
            <a:pPr lvl="1" rtl="0">
              <a:buFont typeface="Wingdings" panose="05000000000000000000" pitchFamily="2" charset="2"/>
              <a:buChar char="Ø"/>
            </a:pPr>
            <a:r>
              <a:rPr lang="ro" sz="2800" b="0" i="0" u="none" strike="noStrike">
                <a:highlight>
                  <a:srgbClr val="000000">
                    <a:alpha val="0"/>
                  </a:srgbClr>
                </a:highlight>
                <a:latin typeface="Calibri"/>
              </a:rPr>
              <a:t>Monetar</a:t>
            </a:r>
          </a:p>
        </p:txBody>
      </p:sp>
      <p:pic>
        <p:nvPicPr>
          <p:cNvPr id="2050" name="Picture 2" descr="SPUZ : WikiLeaks defaced">
            <a:extLst>
              <a:ext uri="{FF2B5EF4-FFF2-40B4-BE49-F238E27FC236}">
                <a16:creationId xmlns:a16="http://schemas.microsoft.com/office/drawing/2014/main" id="{E030045C-FAD7-4A73-8ADA-7123AE468BB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50808" y="4077072"/>
            <a:ext cx="3473645" cy="189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6313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Criminalitatea cibernetică — viitorul</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784530" cy="5183335"/>
          </a:xfrm>
        </p:spPr>
        <p:txBody>
          <a:bodyPr>
            <a:noAutofit/>
          </a:bodyPr>
          <a:lstStyle/>
          <a:p>
            <a:pPr marL="57150" indent="0" rtl="0">
              <a:buNone/>
            </a:pPr>
            <a:r>
              <a:rPr lang="ro" sz="3200" b="1" i="0" u="none" strike="noStrike">
                <a:highlight>
                  <a:srgbClr val="000000">
                    <a:alpha val="0"/>
                  </a:srgbClr>
                </a:highlight>
                <a:latin typeface="Calibri"/>
              </a:rPr>
              <a:t>Atacurile existente pot trece la victime neexploatate</a:t>
            </a:r>
            <a:endParaRPr lang="en-US"/>
          </a:p>
          <a:p>
            <a:pPr lvl="1" rtl="0">
              <a:buFont typeface="Wingdings" panose="05000000000000000000" pitchFamily="2" charset="2"/>
              <a:buChar char="Ø"/>
            </a:pPr>
            <a:r>
              <a:rPr lang="ro" sz="2800" b="0" i="0" u="none" strike="noStrike">
                <a:highlight>
                  <a:srgbClr val="000000">
                    <a:alpha val="0"/>
                  </a:srgbClr>
                </a:highlight>
                <a:latin typeface="Calibri"/>
              </a:rPr>
              <a:t>Ransomware către centre de date şi servere de backup</a:t>
            </a:r>
          </a:p>
          <a:p>
            <a:pPr lvl="1" rtl="0">
              <a:buFont typeface="Wingdings" panose="05000000000000000000" pitchFamily="2" charset="2"/>
              <a:buChar char="Ø"/>
            </a:pPr>
            <a:r>
              <a:rPr lang="ro" sz="2800" b="0" i="0" u="none" strike="noStrike">
                <a:highlight>
                  <a:srgbClr val="000000">
                    <a:alpha val="0"/>
                  </a:srgbClr>
                </a:highlight>
                <a:latin typeface="Calibri"/>
              </a:rPr>
              <a:t>Instrumentele de atac existente, cum ar fi troienii, se vor dezvolta</a:t>
            </a:r>
          </a:p>
          <a:p>
            <a:pPr lvl="2" rtl="0"/>
            <a:r>
              <a:rPr lang="ro" sz="2400" b="0" i="0" u="none" strike="noStrike">
                <a:highlight>
                  <a:srgbClr val="000000">
                    <a:alpha val="0"/>
                  </a:srgbClr>
                </a:highlight>
                <a:latin typeface="Calibri"/>
              </a:rPr>
              <a:t>Cu viermi care se propagă singuri?</a:t>
            </a:r>
          </a:p>
          <a:p>
            <a:pPr lvl="1" rtl="0">
              <a:buFont typeface="Wingdings" panose="05000000000000000000" pitchFamily="2" charset="2"/>
              <a:buChar char="Ø"/>
            </a:pPr>
            <a:r>
              <a:rPr lang="ro" sz="2800" b="0" i="0" u="none" strike="noStrike">
                <a:highlight>
                  <a:srgbClr val="000000">
                    <a:alpha val="0"/>
                  </a:srgbClr>
                </a:highlight>
                <a:latin typeface="Calibri"/>
              </a:rPr>
              <a:t>Amenințări noi de la vulnerabilități preexistente în tehnologii preexistente</a:t>
            </a:r>
          </a:p>
          <a:p>
            <a:pPr lvl="1" rtl="0">
              <a:buFont typeface="Wingdings" panose="05000000000000000000" pitchFamily="2" charset="2"/>
              <a:buChar char="Ø"/>
            </a:pPr>
            <a:r>
              <a:rPr lang="ro" sz="2800" b="0" i="0" u="none" strike="noStrike">
                <a:highlight>
                  <a:srgbClr val="000000">
                    <a:alpha val="0"/>
                  </a:srgbClr>
                </a:highlight>
                <a:latin typeface="Calibri"/>
              </a:rPr>
              <a:t>Atacuri în lanţul de aprovizionare cu mai multe companii care externalizează servicii de calcul</a:t>
            </a:r>
          </a:p>
          <a:p>
            <a:pPr lvl="1"/>
            <a:endParaRPr lang="en-US"/>
          </a:p>
        </p:txBody>
      </p:sp>
      <p:pic>
        <p:nvPicPr>
          <p:cNvPr id="4098" name="Picture 2" descr="A Crystal Ball for HPC - HPCwire">
            <a:extLst>
              <a:ext uri="{FF2B5EF4-FFF2-40B4-BE49-F238E27FC236}">
                <a16:creationId xmlns:a16="http://schemas.microsoft.com/office/drawing/2014/main" id="{DD6338CA-007F-447B-8624-869A32570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264" t="5482" r="11412" b="9534"/>
          <a:stretch>
            <a:fillRect/>
          </a:stretch>
        </p:blipFill>
        <p:spPr bwMode="auto">
          <a:xfrm>
            <a:off x="6958311" y="5065401"/>
            <a:ext cx="1966712" cy="138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65666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Criminalitatea cibernetică — viitorul</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784530" cy="5183335"/>
          </a:xfrm>
        </p:spPr>
        <p:txBody>
          <a:bodyPr>
            <a:noAutofit/>
          </a:bodyPr>
          <a:lstStyle/>
          <a:p>
            <a:pPr marL="57150" indent="0" rtl="0">
              <a:buNone/>
            </a:pPr>
            <a:r>
              <a:rPr lang="ro" sz="3200" b="1" i="0" u="none" strike="noStrike">
                <a:highlight>
                  <a:srgbClr val="000000">
                    <a:alpha val="0"/>
                  </a:srgbClr>
                </a:highlight>
                <a:latin typeface="Calibri"/>
              </a:rPr>
              <a:t>Atacurile existente pot trece la victime neexploatate</a:t>
            </a:r>
          </a:p>
          <a:p>
            <a:pPr lvl="1" rtl="0">
              <a:buFont typeface="Wingdings" panose="05000000000000000000" pitchFamily="2" charset="2"/>
              <a:buChar char="Ø"/>
            </a:pPr>
            <a:r>
              <a:rPr lang="ro" sz="2800" b="0" i="0" u="none" strike="noStrike">
                <a:highlight>
                  <a:srgbClr val="000000">
                    <a:alpha val="0"/>
                  </a:srgbClr>
                </a:highlight>
                <a:latin typeface="Calibri"/>
              </a:rPr>
              <a:t>Atacuri în cloud — o companie stochează date pentru mulți clienți, astfel încât devine o țintă valoroasă pentru infractorii motivați de bani</a:t>
            </a:r>
          </a:p>
          <a:p>
            <a:pPr lvl="1" rtl="0">
              <a:buFont typeface="Wingdings" panose="05000000000000000000" pitchFamily="2" charset="2"/>
              <a:buChar char="Ø"/>
            </a:pPr>
            <a:r>
              <a:rPr lang="ro" sz="2800" b="0" i="0" u="none" strike="noStrike">
                <a:highlight>
                  <a:srgbClr val="000000">
                    <a:alpha val="0"/>
                  </a:srgbClr>
                </a:highlight>
                <a:latin typeface="Calibri"/>
              </a:rPr>
              <a:t>Atacarea aplicațiilor bancare principale care generează transferuri</a:t>
            </a:r>
          </a:p>
          <a:p>
            <a:pPr lvl="1" rtl="0">
              <a:buFont typeface="Wingdings" panose="05000000000000000000" pitchFamily="2" charset="2"/>
              <a:buChar char="Ø"/>
            </a:pPr>
            <a:r>
              <a:rPr lang="ro" sz="2800" b="0" i="0" u="none" strike="noStrike">
                <a:highlight>
                  <a:srgbClr val="000000">
                    <a:alpha val="0"/>
                  </a:srgbClr>
                </a:highlight>
                <a:latin typeface="Calibri"/>
              </a:rPr>
              <a:t>Trecerea de la țintirea monedelor fiat la criptomonede și la cele cu active criptovalutare mari</a:t>
            </a:r>
          </a:p>
          <a:p>
            <a:pPr lvl="1" rtl="0">
              <a:buFont typeface="Wingdings" panose="05000000000000000000" pitchFamily="2" charset="2"/>
              <a:buChar char="Ø"/>
            </a:pPr>
            <a:r>
              <a:rPr lang="ro" sz="2800" b="0" i="0" u="none" strike="noStrike">
                <a:highlight>
                  <a:srgbClr val="000000">
                    <a:alpha val="0"/>
                  </a:srgbClr>
                </a:highlight>
                <a:latin typeface="Calibri"/>
              </a:rPr>
              <a:t>Atacuri DNS — redirecționare și spoofing</a:t>
            </a:r>
          </a:p>
        </p:txBody>
      </p:sp>
      <p:pic>
        <p:nvPicPr>
          <p:cNvPr id="3" name="Picture 2" descr="A Crystal Ball for HPC - HPCwire">
            <a:extLst>
              <a:ext uri="{FF2B5EF4-FFF2-40B4-BE49-F238E27FC236}">
                <a16:creationId xmlns:a16="http://schemas.microsoft.com/office/drawing/2014/main" id="{DC8C860C-D6D4-48DE-B53E-662FAE4C8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264" t="5482" r="11412" b="9534"/>
          <a:stretch>
            <a:fillRect/>
          </a:stretch>
        </p:blipFill>
        <p:spPr bwMode="auto">
          <a:xfrm>
            <a:off x="6958311" y="5065401"/>
            <a:ext cx="1966712" cy="138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7775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22973E-8CC9-4C0B-B546-EACD257DA5C7}"/>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6" name="TextBox 7">
            <a:extLst>
              <a:ext uri="{FF2B5EF4-FFF2-40B4-BE49-F238E27FC236}">
                <a16:creationId xmlns:a16="http://schemas.microsoft.com/office/drawing/2014/main" id="{5E4BDDFE-543C-4491-903D-8D13C0DC1FB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Verificarea cunoștințelor</a:t>
            </a:r>
            <a:endParaRPr lang="en-GB" sz="2000">
              <a:solidFill>
                <a:schemeClr val="bg1"/>
              </a:solidFill>
              <a:latin typeface="Verdana" charset="0"/>
              <a:cs typeface="Verdana" charset="0"/>
            </a:endParaRPr>
          </a:p>
        </p:txBody>
      </p:sp>
      <p:pic>
        <p:nvPicPr>
          <p:cNvPr id="8" name="Picture 4">
            <a:extLst>
              <a:ext uri="{FF2B5EF4-FFF2-40B4-BE49-F238E27FC236}">
                <a16:creationId xmlns:a16="http://schemas.microsoft.com/office/drawing/2014/main" id="{F0D3AB1B-9A46-4066-B80B-9491DA6F94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CAC1262F-F248-494E-99B0-D5250C313A2B}"/>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1" name="TextBox 10">
            <a:extLst>
              <a:ext uri="{FF2B5EF4-FFF2-40B4-BE49-F238E27FC236}">
                <a16:creationId xmlns:a16="http://schemas.microsoft.com/office/drawing/2014/main" id="{9D3848A9-4745-4BB6-B8CB-6C939829A8B8}"/>
              </a:ext>
            </a:extLst>
          </p:cNvPr>
          <p:cNvSpPr txBox="1"/>
          <p:nvPr/>
        </p:nvSpPr>
        <p:spPr>
          <a:xfrm>
            <a:off x="588962" y="1281981"/>
            <a:ext cx="8163152" cy="1200329"/>
          </a:xfrm>
          <a:prstGeom prst="rect">
            <a:avLst/>
          </a:prstGeom>
          <a:solidFill>
            <a:srgbClr val="BDD8F3"/>
          </a:solidFill>
        </p:spPr>
        <p:txBody>
          <a:bodyPr wrap="square" rtlCol="0">
            <a:noAutofit/>
          </a:bodyPr>
          <a:lstStyle/>
          <a:p>
            <a:pPr algn="ctr" rtl="0"/>
            <a:r>
              <a:rPr lang="ro" sz="2400" b="0" i="0" u="none" strike="noStrike" dirty="0">
                <a:solidFill>
                  <a:srgbClr val="595959"/>
                </a:solidFill>
                <a:highlight>
                  <a:srgbClr val="000000">
                    <a:alpha val="0"/>
                  </a:srgbClr>
                </a:highlight>
                <a:latin typeface="Calibri"/>
              </a:rPr>
              <a:t>Dacă a existat un malware pe computerul dvs. care a determinat criptarea tuturor fișierelor, ele putând fi decriptate doar prin plata unei sume de bani, cum ați descrie ceea ce aveți?</a:t>
            </a:r>
          </a:p>
        </p:txBody>
      </p:sp>
      <p:sp>
        <p:nvSpPr>
          <p:cNvPr id="12" name="TextBox 11">
            <a:extLst>
              <a:ext uri="{FF2B5EF4-FFF2-40B4-BE49-F238E27FC236}">
                <a16:creationId xmlns:a16="http://schemas.microsoft.com/office/drawing/2014/main" id="{E75702A7-7EF5-41B1-83AA-F3F0AACE8FD2}"/>
              </a:ext>
            </a:extLst>
          </p:cNvPr>
          <p:cNvSpPr txBox="1"/>
          <p:nvPr/>
        </p:nvSpPr>
        <p:spPr>
          <a:xfrm>
            <a:off x="588962" y="4375691"/>
            <a:ext cx="8030032" cy="1938992"/>
          </a:xfrm>
          <a:prstGeom prst="rect">
            <a:avLst/>
          </a:prstGeom>
          <a:solidFill>
            <a:schemeClr val="tx1">
              <a:lumMod val="65000"/>
              <a:lumOff val="35000"/>
            </a:schemeClr>
          </a:solidFill>
        </p:spPr>
        <p:txBody>
          <a:bodyPr wrap="square" rtlCol="0">
            <a:noAutofit/>
          </a:bodyPr>
          <a:lstStyle/>
          <a:p>
            <a:pPr algn="ctr" rtl="0"/>
            <a:r>
              <a:rPr lang="ro" sz="2400" b="0" i="0" u="none" strike="noStrike">
                <a:solidFill>
                  <a:srgbClr val="FFFFFF"/>
                </a:solidFill>
                <a:highlight>
                  <a:srgbClr val="000000">
                    <a:alpha val="0"/>
                  </a:srgbClr>
                </a:highlight>
                <a:latin typeface="Calibri"/>
              </a:rPr>
              <a:t>Răspunsul corect este B</a:t>
            </a:r>
          </a:p>
          <a:p>
            <a:pPr algn="ctr"/>
            <a:endParaRPr lang="en-GB" sz="2400">
              <a:solidFill>
                <a:schemeClr val="bg1"/>
              </a:solidFill>
              <a:latin typeface="+mj-lt"/>
            </a:endParaRPr>
          </a:p>
          <a:p>
            <a:pPr algn="ctr" rtl="0"/>
            <a:r>
              <a:rPr lang="ro" sz="2400" b="0" i="0" u="none" strike="noStrike">
                <a:solidFill>
                  <a:srgbClr val="FFFFFF"/>
                </a:solidFill>
                <a:highlight>
                  <a:srgbClr val="000000">
                    <a:alpha val="0"/>
                  </a:srgbClr>
                </a:highlight>
                <a:latin typeface="Calibri"/>
              </a:rPr>
              <a:t>Ransomware, când este prezent, va cripta fișierele, iar cheia de decriptare poate fi obținută prin plata „răscumpărării” în criptomonede.</a:t>
            </a:r>
          </a:p>
        </p:txBody>
      </p:sp>
      <p:sp>
        <p:nvSpPr>
          <p:cNvPr id="13" name="TextBox 12">
            <a:extLst>
              <a:ext uri="{FF2B5EF4-FFF2-40B4-BE49-F238E27FC236}">
                <a16:creationId xmlns:a16="http://schemas.microsoft.com/office/drawing/2014/main" id="{30BD4572-BAB1-4568-B64C-2A9116F6F527}"/>
              </a:ext>
            </a:extLst>
          </p:cNvPr>
          <p:cNvSpPr txBox="1"/>
          <p:nvPr/>
        </p:nvSpPr>
        <p:spPr>
          <a:xfrm>
            <a:off x="588962" y="2644170"/>
            <a:ext cx="8030032" cy="1569660"/>
          </a:xfrm>
          <a:prstGeom prst="rect">
            <a:avLst/>
          </a:prstGeom>
          <a:solidFill>
            <a:srgbClr val="F08A34"/>
          </a:solidFill>
        </p:spPr>
        <p:txBody>
          <a:bodyPr wrap="square" rtlCol="0">
            <a:noAutofit/>
          </a:bodyPr>
          <a:lstStyle/>
          <a:p>
            <a:pPr marL="1828800" lvl="3" indent="-457200" rtl="0">
              <a:buAutoNum type="alphaUcPeriod"/>
            </a:pPr>
            <a:r>
              <a:rPr lang="ro" sz="2400" b="0" i="0" u="none" strike="noStrike">
                <a:solidFill>
                  <a:srgbClr val="FFFFFF"/>
                </a:solidFill>
                <a:highlight>
                  <a:srgbClr val="000000">
                    <a:alpha val="0"/>
                  </a:srgbClr>
                </a:highlight>
                <a:latin typeface="Calibri"/>
              </a:rPr>
              <a:t>Troian</a:t>
            </a:r>
          </a:p>
          <a:p>
            <a:pPr marL="1828800" lvl="3" indent="-457200" rtl="0">
              <a:buAutoNum type="alphaUcPeriod"/>
            </a:pPr>
            <a:r>
              <a:rPr lang="ro" sz="2400" b="0" i="0" u="none" strike="noStrike">
                <a:solidFill>
                  <a:srgbClr val="FFFFFF"/>
                </a:solidFill>
                <a:highlight>
                  <a:srgbClr val="000000">
                    <a:alpha val="0"/>
                  </a:srgbClr>
                </a:highlight>
                <a:latin typeface="Calibri"/>
              </a:rPr>
              <a:t>Ransomware</a:t>
            </a:r>
          </a:p>
          <a:p>
            <a:pPr marL="1828800" lvl="3" indent="-457200" rtl="0">
              <a:buAutoNum type="alphaUcPeriod"/>
            </a:pPr>
            <a:r>
              <a:rPr lang="ro" sz="2400" b="0" i="0" u="none" strike="noStrike">
                <a:solidFill>
                  <a:srgbClr val="FFFFFF"/>
                </a:solidFill>
                <a:highlight>
                  <a:srgbClr val="000000">
                    <a:alpha val="0"/>
                  </a:srgbClr>
                </a:highlight>
                <a:latin typeface="Calibri"/>
              </a:rPr>
              <a:t>Botnet</a:t>
            </a:r>
          </a:p>
          <a:p>
            <a:pPr marL="1828800" lvl="3" indent="-457200" rtl="0">
              <a:buAutoNum type="alphaUcPeriod"/>
            </a:pPr>
            <a:r>
              <a:rPr lang="ro" sz="2400" b="0" i="0" u="none" strike="noStrike">
                <a:solidFill>
                  <a:srgbClr val="FFFFFF"/>
                </a:solidFill>
                <a:highlight>
                  <a:srgbClr val="000000">
                    <a:alpha val="0"/>
                  </a:srgbClr>
                </a:highlight>
                <a:latin typeface="Calibri"/>
              </a:rPr>
              <a:t>Ghinion</a:t>
            </a:r>
          </a:p>
        </p:txBody>
      </p:sp>
    </p:spTree>
    <p:extLst>
      <p:ext uri="{BB962C8B-B14F-4D97-AF65-F5344CB8AC3E}">
        <p14:creationId xmlns:p14="http://schemas.microsoft.com/office/powerpoint/2010/main" val="33774796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noAutofit/>
          </a:bodyPr>
          <a:lstStyle/>
          <a:p>
            <a:pPr rtl="0"/>
            <a:r>
              <a:rPr lang="ro" sz="3200" b="1" i="0" u="none" strike="noStrike">
                <a:solidFill>
                  <a:srgbClr val="254061"/>
                </a:solidFill>
                <a:highlight>
                  <a:srgbClr val="000000">
                    <a:alpha val="0"/>
                  </a:srgbClr>
                </a:highlight>
                <a:latin typeface="Calibri"/>
              </a:rPr>
              <a:t>Exploatarea sexuală a copiilor</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rtl="0"/>
            <a:r>
              <a:rPr lang="ro" sz="1200" b="1" i="0" u="none" strike="noStrike">
                <a:solidFill>
                  <a:srgbClr val="FFFFFF"/>
                </a:solidFill>
                <a:highlight>
                  <a:srgbClr val="000000">
                    <a:alpha val="0"/>
                  </a:srgbClr>
                </a:highlight>
                <a:latin typeface="Verdana" charset="0"/>
                <a:cs typeface="Verdana" charset="0"/>
              </a:rPr>
              <a:t>www.coe.int/cybercrime						                        - 67 -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138492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Exploatarea sexuală a copiilor online</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784530" cy="5183335"/>
          </a:xfrm>
        </p:spPr>
        <p:txBody>
          <a:bodyPr>
            <a:noAutofit/>
          </a:bodyPr>
          <a:lstStyle/>
          <a:p>
            <a:pPr marL="57150" indent="0" rtl="0">
              <a:buNone/>
            </a:pPr>
            <a:r>
              <a:rPr lang="ro" sz="3200" b="1" i="0" u="none" strike="noStrike">
                <a:solidFill>
                  <a:srgbClr val="0070C0"/>
                </a:solidFill>
                <a:highlight>
                  <a:srgbClr val="000000">
                    <a:alpha val="0"/>
                  </a:srgbClr>
                </a:highlight>
                <a:latin typeface="Calibri"/>
              </a:rPr>
              <a:t>Exploatarea Sexuală a Copiilor Online (OCSEA)</a:t>
            </a:r>
          </a:p>
          <a:p>
            <a:pPr lvl="1" rtl="0"/>
            <a:r>
              <a:rPr lang="ro" sz="2800" b="0" i="0" u="none" strike="noStrike">
                <a:highlight>
                  <a:srgbClr val="000000">
                    <a:alpha val="0"/>
                  </a:srgbClr>
                </a:highlight>
                <a:latin typeface="Calibri"/>
              </a:rPr>
              <a:t>Realizarea și distribuirea videoclipurilor și imaginilor</a:t>
            </a:r>
          </a:p>
          <a:p>
            <a:pPr marL="1314450" lvl="4" indent="-342900" rtl="0"/>
            <a:r>
              <a:rPr lang="ro" sz="2800" b="0" i="0" u="none" strike="noStrike">
                <a:highlight>
                  <a:srgbClr val="000000">
                    <a:alpha val="0"/>
                  </a:srgbClr>
                </a:highlight>
                <a:latin typeface="Calibri"/>
              </a:rPr>
              <a:t>Material de exploatare sexuală a copiilor </a:t>
            </a:r>
            <a:r>
              <a:rPr lang="ro" sz="2800" b="1" i="0" u="none" strike="noStrike">
                <a:solidFill>
                  <a:srgbClr val="0070C0"/>
                </a:solidFill>
                <a:highlight>
                  <a:srgbClr val="000000">
                    <a:alpha val="0"/>
                  </a:srgbClr>
                </a:highlight>
                <a:latin typeface="Calibri"/>
              </a:rPr>
              <a:t>(CSEM)</a:t>
            </a:r>
          </a:p>
          <a:p>
            <a:pPr marL="1314450" lvl="4" indent="-342900" rtl="0"/>
            <a:r>
              <a:rPr lang="ro" sz="2800" b="0" i="0" u="none" strike="noStrike">
                <a:highlight>
                  <a:srgbClr val="000000">
                    <a:alpha val="0"/>
                  </a:srgbClr>
                </a:highlight>
                <a:latin typeface="Calibri"/>
              </a:rPr>
              <a:t>Material abuz sexual asupra copiilor </a:t>
            </a:r>
            <a:r>
              <a:rPr lang="ro" sz="2800" b="1" i="0" u="none" strike="noStrike">
                <a:solidFill>
                  <a:srgbClr val="0070C0"/>
                </a:solidFill>
                <a:highlight>
                  <a:srgbClr val="000000">
                    <a:alpha val="0"/>
                  </a:srgbClr>
                </a:highlight>
                <a:latin typeface="Calibri"/>
              </a:rPr>
              <a:t>(CSAM)</a:t>
            </a:r>
          </a:p>
          <a:p>
            <a:pPr lvl="1" rtl="0"/>
            <a:r>
              <a:rPr lang="ro" sz="2800" b="0" i="0" u="none" strike="noStrike">
                <a:highlight>
                  <a:srgbClr val="000000">
                    <a:alpha val="0"/>
                  </a:srgbClr>
                </a:highlight>
                <a:latin typeface="Calibri"/>
              </a:rPr>
              <a:t>Solicitare online</a:t>
            </a:r>
          </a:p>
          <a:p>
            <a:pPr lvl="1" rtl="0"/>
            <a:r>
              <a:rPr lang="ro" sz="2800" b="0" i="0" u="none" strike="noStrike">
                <a:highlight>
                  <a:srgbClr val="000000">
                    <a:alpha val="0"/>
                  </a:srgbClr>
                </a:highlight>
                <a:latin typeface="Calibri"/>
              </a:rPr>
              <a:t>Material explicit generat automat (SGEM)</a:t>
            </a:r>
          </a:p>
        </p:txBody>
      </p:sp>
      <p:pic>
        <p:nvPicPr>
          <p:cNvPr id="5122" name="Picture 2" descr="Are Internet Giants Failing to Tackle Child Abuse Images Online? |  SecureTeen Parenting Products">
            <a:extLst>
              <a:ext uri="{FF2B5EF4-FFF2-40B4-BE49-F238E27FC236}">
                <a16:creationId xmlns:a16="http://schemas.microsoft.com/office/drawing/2014/main" id="{15620DE9-D04B-4B9B-8B92-05A6A21540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4987649"/>
            <a:ext cx="2303810" cy="153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52669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Distribuire online</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9136062" cy="5183335"/>
          </a:xfrm>
        </p:spPr>
        <p:txBody>
          <a:bodyPr>
            <a:noAutofit/>
          </a:bodyPr>
          <a:lstStyle/>
          <a:p>
            <a:pPr marL="57150" indent="0" rtl="0">
              <a:buNone/>
            </a:pPr>
            <a:r>
              <a:rPr lang="ro" sz="3200" b="0" i="0" u="none" strike="noStrike" dirty="0">
                <a:highlight>
                  <a:srgbClr val="000000">
                    <a:alpha val="0"/>
                  </a:srgbClr>
                </a:highlight>
                <a:latin typeface="Calibri"/>
              </a:rPr>
              <a:t>Cantitățile de CSEM continuă să crească</a:t>
            </a:r>
          </a:p>
          <a:p>
            <a:pPr lvl="1" rtl="0"/>
            <a:r>
              <a:rPr lang="ro" sz="2800" b="0" i="0" u="none" strike="noStrike" dirty="0">
                <a:highlight>
                  <a:srgbClr val="000000">
                    <a:alpha val="0"/>
                  </a:srgbClr>
                </a:highlight>
                <a:latin typeface="Calibri"/>
              </a:rPr>
              <a:t>Victimizarea continuă</a:t>
            </a:r>
          </a:p>
          <a:p>
            <a:pPr lvl="1" rtl="0"/>
            <a:r>
              <a:rPr lang="ro" sz="2800" b="0" i="0" u="none" strike="noStrike" dirty="0">
                <a:highlight>
                  <a:srgbClr val="000000">
                    <a:alpha val="0"/>
                  </a:srgbClr>
                </a:highlight>
                <a:latin typeface="Calibri"/>
              </a:rPr>
              <a:t>Sesizările din industrie ajung la un nivel record</a:t>
            </a:r>
          </a:p>
          <a:p>
            <a:pPr lvl="2" rtl="0"/>
            <a:r>
              <a:rPr lang="ro" sz="2400" b="0" i="0" u="none" strike="noStrike" dirty="0">
                <a:highlight>
                  <a:srgbClr val="000000">
                    <a:alpha val="0"/>
                  </a:srgbClr>
                </a:highlight>
                <a:latin typeface="Calibri"/>
              </a:rPr>
              <a:t>Este dificil pentru forțele de ordine să facă față</a:t>
            </a:r>
          </a:p>
          <a:p>
            <a:pPr lvl="1" rtl="0"/>
            <a:r>
              <a:rPr lang="ro" sz="2400" b="0" i="0" u="none" strike="noStrike" dirty="0">
                <a:highlight>
                  <a:srgbClr val="000000">
                    <a:alpha val="0"/>
                  </a:srgbClr>
                </a:highlight>
                <a:latin typeface="Calibri"/>
              </a:rPr>
              <a:t>Majoritatea detectate pe site-urile web care găzduiesc imagini</a:t>
            </a:r>
          </a:p>
          <a:p>
            <a:pPr lvl="1" rtl="0"/>
            <a:r>
              <a:rPr lang="ro" sz="2800" b="0" i="0" u="none" strike="noStrike" dirty="0">
                <a:highlight>
                  <a:srgbClr val="000000">
                    <a:alpha val="0"/>
                  </a:srgbClr>
                </a:highlight>
                <a:latin typeface="Calibri"/>
              </a:rPr>
              <a:t>De asemenea, pe platformele de partajare peer-to-peer</a:t>
            </a:r>
          </a:p>
          <a:p>
            <a:pPr lvl="1" rtl="0"/>
            <a:r>
              <a:rPr lang="ro" sz="2800" b="0" i="0" u="none" strike="noStrike" dirty="0">
                <a:highlight>
                  <a:srgbClr val="000000">
                    <a:alpha val="0"/>
                  </a:srgbClr>
                </a:highlight>
                <a:latin typeface="Calibri"/>
              </a:rPr>
              <a:t>Crește numărul de buletine dedicate pe Darknet</a:t>
            </a:r>
          </a:p>
          <a:p>
            <a:pPr lvl="1" rtl="0"/>
            <a:r>
              <a:rPr lang="ro" sz="2800" b="0" i="0" u="none" strike="noStrike" dirty="0">
                <a:highlight>
                  <a:srgbClr val="000000">
                    <a:alpha val="0"/>
                  </a:srgbClr>
                </a:highlight>
                <a:latin typeface="Calibri"/>
              </a:rPr>
              <a:t>Rețele sociale </a:t>
            </a:r>
          </a:p>
          <a:p>
            <a:pPr lvl="1" rtl="0"/>
            <a:r>
              <a:rPr lang="ro" sz="2800" b="0" i="0" u="none" strike="noStrike" dirty="0">
                <a:highlight>
                  <a:srgbClr val="000000">
                    <a:alpha val="0"/>
                  </a:srgbClr>
                </a:highlight>
                <a:latin typeface="Calibri"/>
              </a:rPr>
              <a:t>Utilizarea criptării</a:t>
            </a:r>
          </a:p>
          <a:p>
            <a:pPr lvl="1" rtl="0"/>
            <a:r>
              <a:rPr lang="ro" sz="2800" b="0" i="0" u="none" strike="noStrike" dirty="0">
                <a:highlight>
                  <a:srgbClr val="000000">
                    <a:alpha val="0"/>
                  </a:srgbClr>
                </a:highlight>
                <a:latin typeface="Calibri"/>
              </a:rPr>
              <a:t>VPN &amp; TOR</a:t>
            </a:r>
          </a:p>
        </p:txBody>
      </p:sp>
      <p:pic>
        <p:nvPicPr>
          <p:cNvPr id="5122" name="Picture 2" descr="Are Internet Giants Failing to Tackle Child Abuse Images Online? |  SecureTeen Parenting Products">
            <a:extLst>
              <a:ext uri="{FF2B5EF4-FFF2-40B4-BE49-F238E27FC236}">
                <a16:creationId xmlns:a16="http://schemas.microsoft.com/office/drawing/2014/main" id="{15620DE9-D04B-4B9B-8B92-05A6A21540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60232" y="4939731"/>
            <a:ext cx="2375818" cy="15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342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defTabSz="914400" rtl="0" eaLnBrk="0" fontAlgn="base" hangingPunct="0">
              <a:spcBef>
                <a:spcPct val="0"/>
              </a:spcBef>
              <a:spcAft>
                <a:spcPct val="0"/>
              </a:spcAft>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solidFill>
                <a:prstClr val="white"/>
              </a:solidFill>
            </a:endParaRP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914400" eaLnBrk="0" fontAlgn="base" hangingPunct="0">
              <a:spcBef>
                <a:spcPct val="0"/>
              </a:spcBef>
              <a:spcAft>
                <a:spcPct val="0"/>
              </a:spcAft>
              <a:defRPr/>
            </a:pPr>
            <a:endParaRPr lang="en-GB">
              <a:solidFill>
                <a:prstClr val="white"/>
              </a:solidFill>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defTabSz="914400" rtl="0" eaLnBrk="0" fontAlgn="base" hangingPunct="0">
              <a:spcBef>
                <a:spcPct val="0"/>
              </a:spcBef>
              <a:spcAft>
                <a:spcPct val="0"/>
              </a:spcAft>
            </a:pPr>
            <a:r>
              <a:rPr lang="ro" sz="3200" b="0" i="0" u="none" strike="noStrike">
                <a:solidFill>
                  <a:srgbClr val="FFFFFF"/>
                </a:solidFill>
                <a:highlight>
                  <a:srgbClr val="000000">
                    <a:alpha val="0"/>
                  </a:srgbClr>
                </a:highlight>
                <a:latin typeface="Verdana" charset="0"/>
                <a:cs typeface="Verdana" charset="0"/>
              </a:rPr>
              <a:t>Imaginea digitală globală</a:t>
            </a:r>
            <a:endParaRPr lang="en-GB" sz="2000">
              <a:solidFill>
                <a:prstClr val="white"/>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a:extLst>
              <a:ext uri="{FF2B5EF4-FFF2-40B4-BE49-F238E27FC236}">
                <a16:creationId xmlns:a16="http://schemas.microsoft.com/office/drawing/2014/main" id="{DD080C1D-F3C9-4F4F-9EA2-708A72782F5B}"/>
              </a:ext>
            </a:extLst>
          </p:cNvPr>
          <p:cNvSpPr>
            <a:spLocks noChangeArrowheads="1"/>
          </p:cNvSpPr>
          <p:nvPr/>
        </p:nvSpPr>
        <p:spPr bwMode="auto">
          <a:xfrm>
            <a:off x="1623554" y="6249571"/>
            <a:ext cx="719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defTabSz="914400" rtl="0" eaLnBrk="0" fontAlgn="base" hangingPunct="0">
              <a:spcBef>
                <a:spcPct val="0"/>
              </a:spcBef>
              <a:spcAft>
                <a:spcPct val="0"/>
              </a:spcAft>
            </a:pPr>
            <a:r>
              <a:rPr lang="ro" sz="1600" b="1" i="0" u="none" strike="noStrike">
                <a:solidFill>
                  <a:srgbClr val="2F618F"/>
                </a:solidFill>
                <a:highlight>
                  <a:srgbClr val="000000">
                    <a:alpha val="0"/>
                  </a:srgbClr>
                </a:highlight>
                <a:latin typeface="Calibri"/>
                <a:ea typeface="MS PGothic"/>
              </a:rPr>
              <a:t>https://wearesocial.com/uk/blog/2020/04/digital-around-the-world-in-april-2020</a:t>
            </a:r>
          </a:p>
        </p:txBody>
      </p:sp>
      <p:pic>
        <p:nvPicPr>
          <p:cNvPr id="3" name="Content Placeholder 2">
            <a:extLst>
              <a:ext uri="{FF2B5EF4-FFF2-40B4-BE49-F238E27FC236}">
                <a16:creationId xmlns:a16="http://schemas.microsoft.com/office/drawing/2014/main" id="{B958BF59-CEC5-4B63-AD92-D273FB237FAA}"/>
              </a:ext>
            </a:extLst>
          </p:cNvPr>
          <p:cNvPicPr>
            <a:picLocks noGrp="1" noChangeAspect="1"/>
          </p:cNvPicPr>
          <p:nvPr>
            <p:ph idx="1"/>
          </p:nvPr>
        </p:nvPicPr>
        <p:blipFill>
          <a:blip r:embed="rId4"/>
          <a:stretch>
            <a:fillRect/>
          </a:stretch>
        </p:blipFill>
        <p:spPr>
          <a:xfrm>
            <a:off x="548922" y="1391067"/>
            <a:ext cx="8046156" cy="4680549"/>
          </a:xfrm>
          <a:prstGeom prst="rect">
            <a:avLst/>
          </a:prstGeom>
        </p:spPr>
      </p:pic>
    </p:spTree>
    <p:extLst>
      <p:ext uri="{BB962C8B-B14F-4D97-AF65-F5344CB8AC3E}">
        <p14:creationId xmlns:p14="http://schemas.microsoft.com/office/powerpoint/2010/main" val="400716987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Solicitare online în scopuri sexuale</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784530" cy="5183335"/>
          </a:xfrm>
        </p:spPr>
        <p:txBody>
          <a:bodyPr>
            <a:noAutofit/>
          </a:bodyPr>
          <a:lstStyle/>
          <a:p>
            <a:pPr marL="57150" indent="0" rtl="0">
              <a:buNone/>
            </a:pPr>
            <a:r>
              <a:rPr lang="ro" sz="3200" b="0" i="0" u="none" strike="noStrike">
                <a:highlight>
                  <a:srgbClr val="000000">
                    <a:alpha val="0"/>
                  </a:srgbClr>
                </a:highlight>
                <a:latin typeface="Calibri"/>
              </a:rPr>
              <a:t>Rămâne o amenințare serioasă</a:t>
            </a:r>
          </a:p>
          <a:p>
            <a:pPr marL="914400" lvl="1" indent="-457200" rtl="0"/>
            <a:r>
              <a:rPr lang="ro" sz="2800" b="0" i="0" u="none" strike="noStrike">
                <a:highlight>
                  <a:srgbClr val="000000">
                    <a:alpha val="0"/>
                  </a:srgbClr>
                </a:highlight>
                <a:latin typeface="Calibri"/>
              </a:rPr>
              <a:t>Minorii activi pe social media indică un număr mai mare de victime potențiale</a:t>
            </a:r>
          </a:p>
          <a:p>
            <a:pPr marL="914400" lvl="1" indent="-457200" rtl="0"/>
            <a:r>
              <a:rPr lang="ro" sz="2800" b="0" i="0" u="none" strike="noStrike">
                <a:highlight>
                  <a:srgbClr val="000000">
                    <a:alpha val="0"/>
                  </a:srgbClr>
                </a:highlight>
                <a:latin typeface="Calibri"/>
              </a:rPr>
              <a:t>Creșterea conștientizării publicului ajută</a:t>
            </a:r>
          </a:p>
          <a:p>
            <a:pPr marL="914400" lvl="1" indent="-457200" rtl="0"/>
            <a:r>
              <a:rPr lang="ro" sz="2800" b="0" i="0" u="none" strike="noStrike">
                <a:highlight>
                  <a:srgbClr val="000000">
                    <a:alpha val="0"/>
                  </a:srgbClr>
                </a:highlight>
                <a:latin typeface="Calibri"/>
              </a:rPr>
              <a:t>În general, apare în web-ul deschis, social media și jocuri</a:t>
            </a:r>
          </a:p>
          <a:p>
            <a:pPr marL="914400" lvl="1" indent="-457200" rtl="0"/>
            <a:r>
              <a:rPr lang="ro" sz="2800" b="0" i="0" u="none" strike="noStrike">
                <a:highlight>
                  <a:srgbClr val="000000">
                    <a:alpha val="0"/>
                  </a:srgbClr>
                </a:highlight>
                <a:latin typeface="Calibri"/>
              </a:rPr>
              <a:t>Sunt contactați prin profiluri false</a:t>
            </a:r>
          </a:p>
          <a:p>
            <a:pPr marL="914400" lvl="1" indent="-457200" rtl="0"/>
            <a:r>
              <a:rPr lang="ro" sz="2800" b="0" i="0" u="none" strike="noStrike">
                <a:highlight>
                  <a:srgbClr val="000000">
                    <a:alpha val="0"/>
                  </a:srgbClr>
                </a:highlight>
                <a:latin typeface="Calibri"/>
              </a:rPr>
              <a:t>Poate include video live</a:t>
            </a:r>
          </a:p>
          <a:p>
            <a:pPr marL="914400" lvl="1" indent="-457200" rtl="0"/>
            <a:r>
              <a:rPr lang="ro" sz="2800" b="0" i="0" u="none" strike="noStrike">
                <a:highlight>
                  <a:srgbClr val="000000">
                    <a:alpha val="0"/>
                  </a:srgbClr>
                </a:highlight>
                <a:latin typeface="Calibri"/>
              </a:rPr>
              <a:t>Odată contactat, acțiunea se mută</a:t>
            </a:r>
          </a:p>
          <a:p>
            <a:pPr marL="457200" lvl="1" indent="0" rtl="0">
              <a:buNone/>
            </a:pPr>
            <a:r>
              <a:rPr lang="ro" sz="2800" b="0" i="0" u="none" strike="noStrike">
                <a:highlight>
                  <a:srgbClr val="000000">
                    <a:alpha val="0"/>
                  </a:srgbClr>
                </a:highlight>
                <a:latin typeface="Calibri"/>
              </a:rPr>
              <a:t>      la mesageria online criptată</a:t>
            </a:r>
          </a:p>
        </p:txBody>
      </p:sp>
      <p:pic>
        <p:nvPicPr>
          <p:cNvPr id="5122" name="Picture 2" descr="Are Internet Giants Failing to Tackle Child Abuse Images Online? |  SecureTeen Parenting Products">
            <a:extLst>
              <a:ext uri="{FF2B5EF4-FFF2-40B4-BE49-F238E27FC236}">
                <a16:creationId xmlns:a16="http://schemas.microsoft.com/office/drawing/2014/main" id="{15620DE9-D04B-4B9B-8B92-05A6A21540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60232" y="4939731"/>
            <a:ext cx="2375818" cy="15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1028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Solicitare online în scopuri sexuale</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83A049E3-009F-4AB2-A147-B0D97DAC24CD}"/>
              </a:ext>
            </a:extLst>
          </p:cNvPr>
          <p:cNvPicPr>
            <a:picLocks noChangeAspect="1"/>
          </p:cNvPicPr>
          <p:nvPr/>
        </p:nvPicPr>
        <p:blipFill>
          <a:blip r:embed="rId4"/>
          <a:stretch>
            <a:fillRect/>
          </a:stretch>
        </p:blipFill>
        <p:spPr>
          <a:xfrm>
            <a:off x="323528" y="1270001"/>
            <a:ext cx="3858408" cy="5085184"/>
          </a:xfrm>
          <a:prstGeom prst="rect">
            <a:avLst/>
          </a:prstGeom>
          <a:ln>
            <a:solidFill>
              <a:schemeClr val="accent1"/>
            </a:solidFill>
          </a:ln>
        </p:spPr>
      </p:pic>
      <p:pic>
        <p:nvPicPr>
          <p:cNvPr id="7" name="Picture 6">
            <a:extLst>
              <a:ext uri="{FF2B5EF4-FFF2-40B4-BE49-F238E27FC236}">
                <a16:creationId xmlns:a16="http://schemas.microsoft.com/office/drawing/2014/main" id="{01AF08EA-51D9-4B26-AC93-09CCFD56F753}"/>
              </a:ext>
            </a:extLst>
          </p:cNvPr>
          <p:cNvPicPr>
            <a:picLocks noChangeAspect="1"/>
          </p:cNvPicPr>
          <p:nvPr/>
        </p:nvPicPr>
        <p:blipFill>
          <a:blip r:embed="rId5"/>
          <a:stretch>
            <a:fillRect/>
          </a:stretch>
        </p:blipFill>
        <p:spPr>
          <a:xfrm>
            <a:off x="4403880" y="2060847"/>
            <a:ext cx="4599576" cy="3653869"/>
          </a:xfrm>
          <a:prstGeom prst="rect">
            <a:avLst/>
          </a:prstGeom>
          <a:ln>
            <a:solidFill>
              <a:schemeClr val="accent1"/>
            </a:solidFill>
          </a:ln>
        </p:spPr>
      </p:pic>
    </p:spTree>
    <p:extLst>
      <p:ext uri="{BB962C8B-B14F-4D97-AF65-F5344CB8AC3E}">
        <p14:creationId xmlns:p14="http://schemas.microsoft.com/office/powerpoint/2010/main" val="157011341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Material explicit generat automat (SGEM)</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784530" cy="5183335"/>
          </a:xfrm>
        </p:spPr>
        <p:txBody>
          <a:bodyPr>
            <a:noAutofit/>
          </a:bodyPr>
          <a:lstStyle/>
          <a:p>
            <a:pPr marL="57150" indent="0" rtl="0">
              <a:buNone/>
            </a:pPr>
            <a:r>
              <a:rPr lang="ro" sz="2800" b="0" i="0" u="none" strike="noStrike">
                <a:highlight>
                  <a:srgbClr val="000000">
                    <a:alpha val="0"/>
                  </a:srgbClr>
                </a:highlight>
                <a:latin typeface="Calibri"/>
              </a:rPr>
              <a:t>Problemă în creștere cu mai mulți tineri care distribuie</a:t>
            </a:r>
          </a:p>
          <a:p>
            <a:pPr marL="514350" indent="-457200" rtl="0"/>
            <a:r>
              <a:rPr lang="ro" sz="2800" b="0" i="0" u="none" strike="noStrike">
                <a:highlight>
                  <a:srgbClr val="000000">
                    <a:alpha val="0"/>
                  </a:srgbClr>
                </a:highlight>
                <a:latin typeface="Calibri"/>
              </a:rPr>
              <a:t>Smartphone-urile oferă mijloacele</a:t>
            </a:r>
          </a:p>
          <a:p>
            <a:pPr marL="514350" indent="-457200" rtl="0"/>
            <a:r>
              <a:rPr lang="ro" sz="2800" b="0" i="0" u="none" strike="noStrike">
                <a:highlight>
                  <a:srgbClr val="000000">
                    <a:alpha val="0"/>
                  </a:srgbClr>
                </a:highlight>
                <a:latin typeface="Calibri"/>
              </a:rPr>
              <a:t>Conștientizare scăzută a riscului</a:t>
            </a:r>
          </a:p>
          <a:p>
            <a:pPr marL="57150" indent="0" rtl="0">
              <a:buNone/>
            </a:pPr>
            <a:r>
              <a:rPr lang="ro" sz="2800" b="0" i="0" u="none" strike="noStrike">
                <a:highlight>
                  <a:srgbClr val="000000">
                    <a:alpha val="0"/>
                  </a:srgbClr>
                </a:highlight>
                <a:latin typeface="Calibri"/>
              </a:rPr>
              <a:t>Distribuirea se poate face:</a:t>
            </a:r>
          </a:p>
          <a:p>
            <a:pPr lvl="1" rtl="0">
              <a:buFont typeface="Wingdings" panose="05000000000000000000" pitchFamily="2" charset="2"/>
              <a:buChar char="Ø"/>
            </a:pPr>
            <a:r>
              <a:rPr lang="ro" sz="2800" b="0" i="0" u="none" strike="noStrike">
                <a:highlight>
                  <a:srgbClr val="000000">
                    <a:alpha val="0"/>
                  </a:srgbClr>
                </a:highlight>
                <a:latin typeface="Calibri"/>
              </a:rPr>
              <a:t>Voluntar — pentru colegi </a:t>
            </a:r>
          </a:p>
          <a:p>
            <a:pPr marL="457200" lvl="1" indent="0" rtl="0">
              <a:buNone/>
            </a:pPr>
            <a:r>
              <a:rPr lang="ro" sz="2600" b="0" i="0" u="none" strike="noStrike">
                <a:highlight>
                  <a:srgbClr val="000000">
                    <a:alpha val="0"/>
                  </a:srgbClr>
                </a:highlight>
                <a:latin typeface="Calibri"/>
              </a:rPr>
              <a:t>(Se poate răspândi și altora, ducând la constrângere sau extorcare de fonduri)</a:t>
            </a:r>
          </a:p>
          <a:p>
            <a:pPr lvl="1" rtl="0">
              <a:buFont typeface="Wingdings" panose="05000000000000000000" pitchFamily="2" charset="2"/>
              <a:buChar char="Ø"/>
            </a:pPr>
            <a:r>
              <a:rPr lang="ro" sz="2800" b="0" i="0" u="none" strike="noStrike">
                <a:highlight>
                  <a:srgbClr val="000000">
                    <a:alpha val="0"/>
                  </a:srgbClr>
                </a:highlight>
                <a:latin typeface="Calibri"/>
              </a:rPr>
              <a:t>Sub constrângere sau extorcare de fonduri — cu infractori sexuali</a:t>
            </a:r>
            <a:endParaRPr lang="en-GB"/>
          </a:p>
        </p:txBody>
      </p:sp>
      <p:pic>
        <p:nvPicPr>
          <p:cNvPr id="5122" name="Picture 2" descr="Are Internet Giants Failing to Tackle Child Abuse Images Online? |  SecureTeen Parenting Products">
            <a:extLst>
              <a:ext uri="{FF2B5EF4-FFF2-40B4-BE49-F238E27FC236}">
                <a16:creationId xmlns:a16="http://schemas.microsoft.com/office/drawing/2014/main" id="{15620DE9-D04B-4B9B-8B92-05A6A21540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88670" y="5134419"/>
            <a:ext cx="2303810" cy="153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9780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Constrângerea sexuală și abuzul live de la distanță</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124744"/>
            <a:ext cx="8784530" cy="5183335"/>
          </a:xfrm>
        </p:spPr>
        <p:txBody>
          <a:bodyPr>
            <a:noAutofit/>
          </a:bodyPr>
          <a:lstStyle/>
          <a:p>
            <a:pPr marL="57150" indent="0" rtl="0">
              <a:buNone/>
            </a:pPr>
            <a:r>
              <a:rPr lang="ro" sz="3200" b="1" i="0" u="none" strike="noStrike">
                <a:solidFill>
                  <a:srgbClr val="0070C0"/>
                </a:solidFill>
                <a:highlight>
                  <a:srgbClr val="000000">
                    <a:alpha val="0"/>
                  </a:srgbClr>
                </a:highlight>
                <a:latin typeface="Calibri"/>
              </a:rPr>
              <a:t>Constrângere sexuală și extorcare de fonduri pentru un nou CSEM</a:t>
            </a:r>
          </a:p>
          <a:p>
            <a:pPr marL="914400" lvl="1" indent="-457200" rtl="0"/>
            <a:r>
              <a:rPr lang="ro" sz="2800" b="0" i="0" u="none" strike="noStrike">
                <a:highlight>
                  <a:srgbClr val="000000">
                    <a:alpha val="0"/>
                  </a:srgbClr>
                </a:highlight>
                <a:latin typeface="Calibri"/>
              </a:rPr>
              <a:t>În general pentru colecții — nu pentru bani</a:t>
            </a:r>
          </a:p>
          <a:p>
            <a:pPr marL="914400" lvl="1" indent="-457200" rtl="0"/>
            <a:r>
              <a:rPr lang="ro" sz="2800" b="0" i="0" u="none" strike="noStrike">
                <a:highlight>
                  <a:srgbClr val="000000">
                    <a:alpha val="0"/>
                  </a:srgbClr>
                </a:highlight>
                <a:latin typeface="Calibri"/>
              </a:rPr>
              <a:t>Amenințări cu materialele existente pentru a obține altele noi</a:t>
            </a:r>
          </a:p>
          <a:p>
            <a:pPr marL="914400" lvl="1" indent="-457200" rtl="0"/>
            <a:r>
              <a:rPr lang="ro" sz="2800" b="0" i="0" u="none" strike="noStrike">
                <a:highlight>
                  <a:srgbClr val="000000">
                    <a:alpha val="0"/>
                  </a:srgbClr>
                </a:highlight>
                <a:latin typeface="Calibri"/>
              </a:rPr>
              <a:t>Sau de la conversații online pentru extorcare</a:t>
            </a:r>
          </a:p>
          <a:p>
            <a:pPr marL="914400" lvl="1" indent="-457200" rtl="0"/>
            <a:r>
              <a:rPr lang="ro" sz="2800" b="0" i="0" u="none" strike="noStrike">
                <a:highlight>
                  <a:srgbClr val="000000">
                    <a:alpha val="0"/>
                  </a:srgbClr>
                </a:highlight>
                <a:latin typeface="Calibri"/>
              </a:rPr>
              <a:t>Traumă semnificativă pentru victimă </a:t>
            </a:r>
          </a:p>
          <a:p>
            <a:pPr marL="57150" indent="0" rtl="0">
              <a:buNone/>
            </a:pPr>
            <a:r>
              <a:rPr lang="ro" sz="3200" b="1" i="0" u="none" strike="noStrike">
                <a:solidFill>
                  <a:srgbClr val="0070C0"/>
                </a:solidFill>
                <a:highlight>
                  <a:srgbClr val="000000">
                    <a:alpha val="0"/>
                  </a:srgbClr>
                </a:highlight>
                <a:latin typeface="Calibri"/>
              </a:rPr>
              <a:t>Abuz live de la distanță asupra copiilor</a:t>
            </a:r>
          </a:p>
          <a:p>
            <a:pPr marL="914400" lvl="1" indent="-457200" rtl="0"/>
            <a:r>
              <a:rPr lang="ro" sz="2800" b="0" i="0" u="none" strike="noStrike">
                <a:highlight>
                  <a:srgbClr val="000000">
                    <a:alpha val="0"/>
                  </a:srgbClr>
                </a:highlight>
                <a:latin typeface="Calibri"/>
              </a:rPr>
              <a:t>Infractorii caută câștig financiar</a:t>
            </a:r>
          </a:p>
          <a:p>
            <a:pPr marL="914400" lvl="1" indent="-457200" rtl="0"/>
            <a:r>
              <a:rPr lang="ro" sz="2800" b="0" i="0" u="none" strike="noStrike">
                <a:highlight>
                  <a:srgbClr val="000000">
                    <a:alpha val="0"/>
                  </a:srgbClr>
                </a:highlight>
                <a:latin typeface="Calibri"/>
              </a:rPr>
              <a:t>Creșterea vitezei internetului — live stream</a:t>
            </a:r>
          </a:p>
          <a:p>
            <a:pPr marL="914400" lvl="1" indent="-457200" rtl="0"/>
            <a:r>
              <a:rPr lang="ro" sz="2800" b="0" i="0" u="none" strike="noStrike">
                <a:highlight>
                  <a:srgbClr val="000000">
                    <a:alpha val="0"/>
                  </a:srgbClr>
                </a:highlight>
                <a:latin typeface="Calibri"/>
              </a:rPr>
              <a:t>Infractorii plătesc pentru a viziona</a:t>
            </a:r>
          </a:p>
          <a:p>
            <a:pPr marL="914400" lvl="1" indent="-457200" rtl="0"/>
            <a:r>
              <a:rPr lang="ro" sz="2800" b="0" i="0" u="none" strike="noStrike">
                <a:highlight>
                  <a:srgbClr val="000000">
                    <a:alpha val="0"/>
                  </a:srgbClr>
                </a:highlight>
                <a:latin typeface="Calibri"/>
              </a:rPr>
              <a:t>Site porno &gt; mesaj criptat</a:t>
            </a:r>
          </a:p>
        </p:txBody>
      </p:sp>
      <p:pic>
        <p:nvPicPr>
          <p:cNvPr id="5122" name="Picture 2" descr="Are Internet Giants Failing to Tackle Child Abuse Images Online? |  SecureTeen Parenting Products">
            <a:extLst>
              <a:ext uri="{FF2B5EF4-FFF2-40B4-BE49-F238E27FC236}">
                <a16:creationId xmlns:a16="http://schemas.microsoft.com/office/drawing/2014/main" id="{15620DE9-D04B-4B9B-8B92-05A6A21540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4987649"/>
            <a:ext cx="2303810" cy="153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7363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Constrângerea sexuală și abuzul live de la distanță</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Are Internet Giants Failing to Tackle Child Abuse Images Online? |  SecureTeen Parenting Products">
            <a:extLst>
              <a:ext uri="{FF2B5EF4-FFF2-40B4-BE49-F238E27FC236}">
                <a16:creationId xmlns:a16="http://schemas.microsoft.com/office/drawing/2014/main" id="{15620DE9-D04B-4B9B-8B92-05A6A21540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4987649"/>
            <a:ext cx="2303810" cy="1533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202638C-A6FB-49B0-885D-836858B8A73B}"/>
              </a:ext>
            </a:extLst>
          </p:cNvPr>
          <p:cNvPicPr>
            <a:picLocks noChangeAspect="1"/>
          </p:cNvPicPr>
          <p:nvPr/>
        </p:nvPicPr>
        <p:blipFill>
          <a:blip r:embed="rId5"/>
          <a:stretch>
            <a:fillRect/>
          </a:stretch>
        </p:blipFill>
        <p:spPr>
          <a:xfrm>
            <a:off x="971600" y="1325616"/>
            <a:ext cx="5505513" cy="5094955"/>
          </a:xfrm>
          <a:prstGeom prst="rect">
            <a:avLst/>
          </a:prstGeom>
          <a:ln>
            <a:solidFill>
              <a:schemeClr val="accent1"/>
            </a:solidFill>
          </a:ln>
        </p:spPr>
      </p:pic>
    </p:spTree>
    <p:extLst>
      <p:ext uri="{BB962C8B-B14F-4D97-AF65-F5344CB8AC3E}">
        <p14:creationId xmlns:p14="http://schemas.microsoft.com/office/powerpoint/2010/main" val="83069382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Exploatarea sexuală a copiilor — viitorul</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784530" cy="5183335"/>
          </a:xfrm>
        </p:spPr>
        <p:txBody>
          <a:bodyPr>
            <a:noAutofit/>
          </a:bodyPr>
          <a:lstStyle/>
          <a:p>
            <a:pPr marL="514350" indent="-457200" rtl="0"/>
            <a:r>
              <a:rPr lang="ro" sz="3200" b="0" i="0" u="none" strike="noStrike">
                <a:highlight>
                  <a:srgbClr val="000000">
                    <a:alpha val="0"/>
                  </a:srgbClr>
                </a:highlight>
                <a:latin typeface="Calibri"/>
              </a:rPr>
              <a:t>Principalele amenințări sunt destul de înrădăcinate și stabile</a:t>
            </a:r>
          </a:p>
          <a:p>
            <a:pPr marL="514350" indent="-457200" rtl="0"/>
            <a:r>
              <a:rPr lang="ro" sz="3200" b="1" i="0" u="none" strike="noStrike">
                <a:highlight>
                  <a:srgbClr val="000000">
                    <a:alpha val="0"/>
                  </a:srgbClr>
                </a:highlight>
                <a:latin typeface="Calibri"/>
              </a:rPr>
              <a:t>Deepfake-uri</a:t>
            </a:r>
            <a:r>
              <a:rPr lang="ro" sz="3200" b="0" i="0" u="none" strike="noStrike">
                <a:highlight>
                  <a:srgbClr val="000000">
                    <a:alpha val="0"/>
                  </a:srgbClr>
                </a:highlight>
                <a:latin typeface="Calibri"/>
              </a:rPr>
              <a:t> — 'Deep learning' și 'fake'</a:t>
            </a:r>
          </a:p>
          <a:p>
            <a:pPr marL="914400" lvl="1" indent="-457200" rtl="0"/>
            <a:r>
              <a:rPr lang="ro" sz="2800" b="0" i="0" u="none" strike="noStrike">
                <a:highlight>
                  <a:srgbClr val="000000">
                    <a:alpha val="0"/>
                  </a:srgbClr>
                </a:highlight>
                <a:latin typeface="Calibri"/>
              </a:rPr>
              <a:t>Tehnologia „AI” pentru suprapunerea imaginilor și a videoclipurilor</a:t>
            </a:r>
          </a:p>
          <a:p>
            <a:pPr marL="914400" lvl="1" indent="-457200" rtl="0"/>
            <a:r>
              <a:rPr lang="ro" sz="2800" b="0" i="0" u="none" strike="noStrike">
                <a:highlight>
                  <a:srgbClr val="000000">
                    <a:alpha val="0"/>
                  </a:srgbClr>
                </a:highlight>
                <a:latin typeface="Calibri"/>
              </a:rPr>
              <a:t>Posibilitatea unui CSEM nou, personalizat</a:t>
            </a:r>
          </a:p>
          <a:p>
            <a:pPr marL="914400" lvl="1" indent="-457200" rtl="0"/>
            <a:r>
              <a:rPr lang="ro" sz="2800" b="0" i="0" u="none" strike="noStrike">
                <a:highlight>
                  <a:srgbClr val="000000">
                    <a:alpha val="0"/>
                  </a:srgbClr>
                </a:highlight>
                <a:latin typeface="Calibri"/>
              </a:rPr>
              <a:t>Implicare pentru dovedirea autenticității de către forțele de ordine</a:t>
            </a:r>
          </a:p>
        </p:txBody>
      </p:sp>
      <p:pic>
        <p:nvPicPr>
          <p:cNvPr id="5" name="Picture 4" descr="A Crystal Ball for HPC - HPCwire">
            <a:extLst>
              <a:ext uri="{FF2B5EF4-FFF2-40B4-BE49-F238E27FC236}">
                <a16:creationId xmlns:a16="http://schemas.microsoft.com/office/drawing/2014/main" id="{91495AAC-1CDE-4A39-B16D-F4E95606E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264" t="5482" r="11412" b="9534"/>
          <a:stretch>
            <a:fillRect/>
          </a:stretch>
        </p:blipFill>
        <p:spPr bwMode="auto">
          <a:xfrm>
            <a:off x="6958311" y="5065401"/>
            <a:ext cx="1966712" cy="138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74390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noAutofit/>
          </a:bodyPr>
          <a:lstStyle/>
          <a:p>
            <a:pPr rtl="0"/>
            <a:r>
              <a:rPr lang="ro" sz="3200" b="1" i="0" u="none" strike="noStrike">
                <a:solidFill>
                  <a:srgbClr val="254061"/>
                </a:solidFill>
                <a:highlight>
                  <a:srgbClr val="000000">
                    <a:alpha val="0"/>
                  </a:srgbClr>
                </a:highlight>
                <a:latin typeface="Calibri"/>
              </a:rPr>
              <a:t>Frauda de plată</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rtl="0"/>
            <a:r>
              <a:rPr lang="ro" sz="1200" b="1" i="0" u="none" strike="noStrike">
                <a:solidFill>
                  <a:srgbClr val="FFFFFF"/>
                </a:solidFill>
                <a:highlight>
                  <a:srgbClr val="000000">
                    <a:alpha val="0"/>
                  </a:srgbClr>
                </a:highlight>
                <a:latin typeface="Verdana" charset="0"/>
                <a:cs typeface="Verdana" charset="0"/>
              </a:rPr>
              <a:t>www.coe.int/cybercrime						                        - 76 -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44407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Cardul nu este prezent (CNP)</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784530" cy="5183335"/>
          </a:xfrm>
        </p:spPr>
        <p:txBody>
          <a:bodyPr>
            <a:noAutofit/>
          </a:bodyPr>
          <a:lstStyle/>
          <a:p>
            <a:pPr marL="57150" indent="0" rtl="0">
              <a:buNone/>
            </a:pPr>
            <a:r>
              <a:rPr lang="ro" sz="3000" b="0" i="0" u="none" strike="noStrike">
                <a:highlight>
                  <a:srgbClr val="000000">
                    <a:alpha val="0"/>
                  </a:srgbClr>
                </a:highlight>
                <a:latin typeface="Calibri"/>
              </a:rPr>
              <a:t>Principalele priorități pentru anchetatorii de fraude</a:t>
            </a:r>
          </a:p>
          <a:p>
            <a:pPr lvl="1" rtl="0">
              <a:buFont typeface="Wingdings" panose="05000000000000000000" pitchFamily="2" charset="2"/>
              <a:buChar char="Ø"/>
            </a:pPr>
            <a:r>
              <a:rPr lang="ro" sz="2800" b="0" i="0" u="none" strike="noStrike">
                <a:highlight>
                  <a:srgbClr val="000000">
                    <a:alpha val="0"/>
                  </a:srgbClr>
                </a:highlight>
                <a:latin typeface="Calibri"/>
              </a:rPr>
              <a:t>Tranzacțiile online evoluează și cresc</a:t>
            </a:r>
          </a:p>
          <a:p>
            <a:pPr lvl="1" rtl="0">
              <a:buFont typeface="Wingdings" panose="05000000000000000000" pitchFamily="2" charset="2"/>
              <a:buChar char="Ø"/>
            </a:pPr>
            <a:r>
              <a:rPr lang="ro" sz="2800" b="0" i="0" u="none" strike="noStrike">
                <a:highlight>
                  <a:srgbClr val="000000">
                    <a:alpha val="0"/>
                  </a:srgbClr>
                </a:highlight>
                <a:latin typeface="Calibri"/>
              </a:rPr>
              <a:t>Dispozitive electronice (telefoane mobile, tablete etc.)</a:t>
            </a:r>
          </a:p>
          <a:p>
            <a:pPr lvl="1" rtl="0">
              <a:buFont typeface="Wingdings" panose="05000000000000000000" pitchFamily="2" charset="2"/>
              <a:buChar char="Ø"/>
            </a:pPr>
            <a:r>
              <a:rPr lang="ro" sz="2800" b="0" i="0" u="none" strike="noStrike">
                <a:highlight>
                  <a:srgbClr val="000000">
                    <a:alpha val="0"/>
                  </a:srgbClr>
                </a:highlight>
                <a:latin typeface="Calibri"/>
              </a:rPr>
              <a:t>Trecerea în sectorul călătoriilor (se observă utilizarea în imigrația ilegală și traficul de ființe umane (TFU) împreună cu identități false)</a:t>
            </a:r>
            <a:endParaRPr lang="en-GB"/>
          </a:p>
          <a:p>
            <a:pPr marL="57150" indent="0" rtl="0">
              <a:buNone/>
            </a:pPr>
            <a:r>
              <a:rPr lang="ro" sz="3000" b="0" i="0" u="none" strike="noStrike">
                <a:highlight>
                  <a:srgbClr val="000000">
                    <a:alpha val="0"/>
                  </a:srgbClr>
                </a:highlight>
                <a:latin typeface="Calibri"/>
              </a:rPr>
              <a:t>Originar din compromiteri de date, 1/3 breșe ale părților, mesaje text tip phishing și scam</a:t>
            </a:r>
          </a:p>
        </p:txBody>
      </p:sp>
      <p:pic>
        <p:nvPicPr>
          <p:cNvPr id="6146" name="Picture 2" descr="Action on credit card fraud | Christopher Pincher">
            <a:extLst>
              <a:ext uri="{FF2B5EF4-FFF2-40B4-BE49-F238E27FC236}">
                <a16:creationId xmlns:a16="http://schemas.microsoft.com/office/drawing/2014/main" id="{09F1A6C0-7D28-401B-8903-ADCEDB0B01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71407" y="5240195"/>
            <a:ext cx="1864643" cy="121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7768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Cardul nu este prezent (CNP)</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Action on credit card fraud | Christopher Pincher">
            <a:extLst>
              <a:ext uri="{FF2B5EF4-FFF2-40B4-BE49-F238E27FC236}">
                <a16:creationId xmlns:a16="http://schemas.microsoft.com/office/drawing/2014/main" id="{09F1A6C0-7D28-401B-8903-ADCEDB0B01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71407" y="5240195"/>
            <a:ext cx="1864643" cy="12131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46E3595-586A-427F-A7C1-CE9850F7567C}"/>
              </a:ext>
            </a:extLst>
          </p:cNvPr>
          <p:cNvPicPr>
            <a:picLocks noChangeAspect="1"/>
          </p:cNvPicPr>
          <p:nvPr/>
        </p:nvPicPr>
        <p:blipFill>
          <a:blip r:embed="rId5"/>
          <a:stretch>
            <a:fillRect/>
          </a:stretch>
        </p:blipFill>
        <p:spPr>
          <a:xfrm>
            <a:off x="1002756" y="1154444"/>
            <a:ext cx="7138487" cy="5145716"/>
          </a:xfrm>
          <a:prstGeom prst="rect">
            <a:avLst/>
          </a:prstGeom>
          <a:ln>
            <a:solidFill>
              <a:schemeClr val="accent1"/>
            </a:solidFill>
          </a:ln>
        </p:spPr>
      </p:pic>
    </p:spTree>
    <p:extLst>
      <p:ext uri="{BB962C8B-B14F-4D97-AF65-F5344CB8AC3E}">
        <p14:creationId xmlns:p14="http://schemas.microsoft.com/office/powerpoint/2010/main" val="167854214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Skimming</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196752"/>
            <a:ext cx="8784530" cy="5183335"/>
          </a:xfrm>
        </p:spPr>
        <p:txBody>
          <a:bodyPr>
            <a:noAutofit/>
          </a:bodyPr>
          <a:lstStyle/>
          <a:p>
            <a:pPr marL="57150" indent="0" rtl="0">
              <a:buNone/>
            </a:pPr>
            <a:r>
              <a:rPr lang="ro" sz="3200" b="1" i="0" u="none" strike="noStrike" dirty="0">
                <a:solidFill>
                  <a:srgbClr val="0070C0"/>
                </a:solidFill>
                <a:highlight>
                  <a:srgbClr val="000000">
                    <a:alpha val="0"/>
                  </a:srgbClr>
                </a:highlight>
                <a:latin typeface="Calibri"/>
              </a:rPr>
              <a:t>Skimming</a:t>
            </a:r>
          </a:p>
          <a:p>
            <a:pPr marL="914400" lvl="1" indent="-457200" rtl="0"/>
            <a:r>
              <a:rPr lang="ro" sz="2600" b="0" i="0" u="none" strike="noStrike" dirty="0">
                <a:highlight>
                  <a:srgbClr val="000000">
                    <a:alpha val="0"/>
                  </a:srgbClr>
                </a:highlight>
                <a:latin typeface="Calibri"/>
              </a:rPr>
              <a:t>Skimmerele cu „inserție adâncă” citesc banda magnetică</a:t>
            </a:r>
          </a:p>
          <a:p>
            <a:pPr marL="914400" lvl="1" indent="-457200" rtl="0"/>
            <a:r>
              <a:rPr lang="ro" sz="2600" b="0" i="0" u="none" strike="noStrike" dirty="0">
                <a:highlight>
                  <a:srgbClr val="000000">
                    <a:alpha val="0"/>
                  </a:srgbClr>
                </a:highlight>
                <a:latin typeface="Calibri"/>
              </a:rPr>
              <a:t>Este folosită o cameră pentru a fura codul PIN</a:t>
            </a:r>
          </a:p>
          <a:p>
            <a:pPr marL="914400" lvl="1" indent="-457200" rtl="0"/>
            <a:r>
              <a:rPr lang="ro" sz="2600" b="0" i="0" u="none" strike="noStrike" dirty="0">
                <a:highlight>
                  <a:srgbClr val="000000">
                    <a:alpha val="0"/>
                  </a:srgbClr>
                </a:highlight>
                <a:latin typeface="Calibri"/>
              </a:rPr>
              <a:t>Utilizat sau distribuit (în mare parte pe Darkweb)</a:t>
            </a:r>
          </a:p>
          <a:p>
            <a:pPr marL="914400" lvl="1" indent="-457200" rtl="0"/>
            <a:r>
              <a:rPr lang="ro" sz="2600" b="0" i="0" u="none" strike="noStrike" dirty="0">
                <a:highlight>
                  <a:srgbClr val="000000">
                    <a:alpha val="0"/>
                  </a:srgbClr>
                </a:highlight>
                <a:latin typeface="Calibri"/>
              </a:rPr>
              <a:t>În reducere datorită cipului/pinului</a:t>
            </a:r>
          </a:p>
          <a:p>
            <a:pPr marL="57150" indent="0" rtl="0">
              <a:buNone/>
            </a:pPr>
            <a:r>
              <a:rPr lang="ro" sz="3200" b="1" i="0" u="none" strike="noStrike" dirty="0">
                <a:solidFill>
                  <a:srgbClr val="0070C0"/>
                </a:solidFill>
                <a:highlight>
                  <a:srgbClr val="000000">
                    <a:alpha val="0"/>
                  </a:srgbClr>
                </a:highlight>
                <a:latin typeface="Calibri"/>
              </a:rPr>
              <a:t>Shimming</a:t>
            </a:r>
          </a:p>
          <a:p>
            <a:pPr marL="914400" lvl="1" indent="-457200" rtl="0"/>
            <a:r>
              <a:rPr lang="ro" sz="2600" b="0" i="0" u="none" strike="noStrike" dirty="0">
                <a:highlight>
                  <a:srgbClr val="000000">
                    <a:alpha val="0"/>
                  </a:srgbClr>
                </a:highlight>
                <a:latin typeface="Calibri"/>
              </a:rPr>
              <a:t>Fraudatorii introduc „shim-ul” într-un cititor de carduri</a:t>
            </a:r>
          </a:p>
          <a:p>
            <a:pPr marL="914400" lvl="1" indent="-457200" rtl="0"/>
            <a:r>
              <a:rPr lang="ro" sz="2600" b="0" i="0" u="none" strike="noStrike" dirty="0">
                <a:highlight>
                  <a:srgbClr val="000000">
                    <a:alpha val="0"/>
                  </a:srgbClr>
                </a:highlight>
                <a:latin typeface="Calibri"/>
              </a:rPr>
              <a:t>Informațiile cardului cu cip sunt copiate</a:t>
            </a:r>
          </a:p>
          <a:p>
            <a:pPr marL="914400" lvl="1" indent="-457200" rtl="0"/>
            <a:r>
              <a:rPr lang="ro" sz="2600" b="0" i="0" u="none" strike="noStrike" dirty="0">
                <a:highlight>
                  <a:srgbClr val="000000">
                    <a:alpha val="0"/>
                  </a:srgbClr>
                </a:highlight>
                <a:latin typeface="Calibri"/>
              </a:rPr>
              <a:t>Este creat cardul cu bandă magnetică pe </a:t>
            </a:r>
          </a:p>
          <a:p>
            <a:pPr marL="457200" lvl="1" indent="0" rtl="0">
              <a:buNone/>
            </a:pPr>
            <a:r>
              <a:rPr lang="ro" sz="2600" b="0" i="0" u="none" strike="noStrike" dirty="0">
                <a:highlight>
                  <a:srgbClr val="000000">
                    <a:alpha val="0"/>
                  </a:srgbClr>
                </a:highlight>
                <a:latin typeface="Calibri"/>
              </a:rPr>
              <a:t>baza informațiilor</a:t>
            </a:r>
          </a:p>
          <a:p>
            <a:pPr marL="914400" lvl="1" indent="-457200" rtl="0"/>
            <a:r>
              <a:rPr lang="ro" sz="2600" b="0" i="0" u="none" strike="noStrike" dirty="0">
                <a:highlight>
                  <a:srgbClr val="000000">
                    <a:alpha val="0"/>
                  </a:srgbClr>
                </a:highlight>
                <a:latin typeface="Calibri"/>
              </a:rPr>
              <a:t>Folosit în magazinele care încă folosesc acea tehnologie</a:t>
            </a:r>
          </a:p>
        </p:txBody>
      </p:sp>
      <p:pic>
        <p:nvPicPr>
          <p:cNvPr id="6146" name="Picture 2" descr="Action on credit card fraud | Christopher Pincher">
            <a:extLst>
              <a:ext uri="{FF2B5EF4-FFF2-40B4-BE49-F238E27FC236}">
                <a16:creationId xmlns:a16="http://schemas.microsoft.com/office/drawing/2014/main" id="{09F1A6C0-7D28-401B-8903-ADCEDB0B01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79357" y="4887498"/>
            <a:ext cx="1864643" cy="121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658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1"/>
            <a:ext cx="8640960" cy="4392487"/>
          </a:xfrm>
        </p:spPr>
        <p:txBody>
          <a:bodyPr>
            <a:noAutofit/>
          </a:bodyPr>
          <a:lstStyle/>
          <a:p>
            <a:pPr algn="just" rtl="0">
              <a:lnSpc>
                <a:spcPct val="120000"/>
              </a:lnSpc>
              <a:spcBef>
                <a:spcPts val="600"/>
              </a:spcBef>
              <a:spcAft>
                <a:spcPts val="600"/>
              </a:spcAft>
            </a:pPr>
            <a:r>
              <a:rPr lang="ro" sz="3200" b="0" i="0" u="none" strike="noStrike">
                <a:highlight>
                  <a:srgbClr val="000000">
                    <a:alpha val="0"/>
                  </a:srgbClr>
                </a:highlight>
                <a:latin typeface="Calibri"/>
              </a:rPr>
              <a:t>Conform unei estimări, 2,5 cvintilioane de octeți de date sunt creați în fiecare zi, iar Internetul obiectelor (IoT) accelerează și mai mult acel ritm</a:t>
            </a:r>
          </a:p>
          <a:p>
            <a:pPr lvl="1" algn="just" rtl="0">
              <a:lnSpc>
                <a:spcPct val="120000"/>
              </a:lnSpc>
              <a:spcBef>
                <a:spcPts val="600"/>
              </a:spcBef>
              <a:spcAft>
                <a:spcPts val="600"/>
              </a:spcAft>
              <a:buFont typeface="Wingdings" panose="05000000000000000000" pitchFamily="2" charset="2"/>
              <a:buChar char="Ø"/>
            </a:pPr>
            <a:r>
              <a:rPr lang="ro" sz="3200" b="0" i="0" u="none" strike="noStrike">
                <a:highlight>
                  <a:srgbClr val="000000">
                    <a:alpha val="0"/>
                  </a:srgbClr>
                </a:highlight>
                <a:latin typeface="Calibri"/>
              </a:rPr>
              <a:t>Asta înseamnă </a:t>
            </a:r>
            <a:r>
              <a:rPr lang="ro" sz="3200" b="1" i="0" u="none" strike="noStrike">
                <a:highlight>
                  <a:srgbClr val="000000">
                    <a:alpha val="0"/>
                  </a:srgbClr>
                </a:highlight>
                <a:latin typeface="Calibri"/>
              </a:rPr>
              <a:t> 2.500.000.000.000.000.000 octeți </a:t>
            </a:r>
            <a:r>
              <a:rPr lang="ro" sz="3200" b="0" i="0" u="none" strike="noStrike">
                <a:highlight>
                  <a:srgbClr val="000000">
                    <a:alpha val="0"/>
                  </a:srgbClr>
                </a:highlight>
                <a:latin typeface="Calibri"/>
              </a:rPr>
              <a:t>pe zi</a:t>
            </a:r>
          </a:p>
          <a:p>
            <a:pPr algn="just" rtl="0">
              <a:lnSpc>
                <a:spcPct val="120000"/>
              </a:lnSpc>
              <a:spcBef>
                <a:spcPts val="600"/>
              </a:spcBef>
              <a:spcAft>
                <a:spcPts val="600"/>
              </a:spcAft>
            </a:pPr>
            <a:r>
              <a:rPr lang="ro" sz="3200" b="0" i="0" u="none" strike="noStrike">
                <a:highlight>
                  <a:srgbClr val="000000">
                    <a:alpha val="0"/>
                  </a:srgbClr>
                </a:highlight>
                <a:latin typeface="Calibri"/>
              </a:rPr>
              <a:t>Doar în ultimii doi ani s-au generat 90% din datele la nivel mondial </a:t>
            </a:r>
          </a:p>
          <a:p>
            <a:pPr algn="just" rtl="0">
              <a:lnSpc>
                <a:spcPct val="120000"/>
              </a:lnSpc>
              <a:spcBef>
                <a:spcPts val="600"/>
              </a:spcBef>
              <a:spcAft>
                <a:spcPts val="600"/>
              </a:spcAft>
            </a:pPr>
            <a:r>
              <a:rPr lang="ro" sz="3200" b="0" i="0" u="none" strike="noStrike">
                <a:highlight>
                  <a:srgbClr val="000000">
                    <a:alpha val="0"/>
                  </a:srgbClr>
                </a:highlight>
                <a:latin typeface="Calibri"/>
              </a:rPr>
              <a:t>Până în anul 2020, aproximativ 1,7 megaocteți de informații noi vor fi creați în fiecare secundă pentru fiecare ființă umană de pe planetă</a:t>
            </a:r>
          </a:p>
        </p:txBody>
      </p:sp>
      <p:sp>
        <p:nvSpPr>
          <p:cNvPr id="18434" name="Rectangle 4"/>
          <p:cNvSpPr>
            <a:spLocks noChangeArrowheads="1"/>
          </p:cNvSpPr>
          <p:nvPr/>
        </p:nvSpPr>
        <p:spPr bwMode="auto">
          <a:xfrm>
            <a:off x="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defTabSz="914400" eaLnBrk="0" fontAlgn="base" hangingPunct="0">
              <a:spcBef>
                <a:spcPct val="0"/>
              </a:spcBef>
              <a:spcAft>
                <a:spcPct val="0"/>
              </a:spcAft>
            </a:pPr>
            <a:endParaRPr lang="en-GB">
              <a:solidFill>
                <a:prstClr val="black"/>
              </a:solidFill>
              <a:ea typeface="MS PGothic" panose="020B0600070205080204" pitchFamily="34" charset="-128"/>
            </a:endParaRPr>
          </a:p>
        </p:txBody>
      </p:sp>
      <p:sp>
        <p:nvSpPr>
          <p:cNvPr id="7" name="Rectangle 6"/>
          <p:cNvSpPr/>
          <p:nvPr/>
        </p:nvSpPr>
        <p:spPr>
          <a:xfrm>
            <a:off x="184734" y="-26985"/>
            <a:ext cx="8959267"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914400" eaLnBrk="0" fontAlgn="base" hangingPunct="0">
              <a:spcBef>
                <a:spcPct val="0"/>
              </a:spcBef>
              <a:spcAft>
                <a:spcPct val="0"/>
              </a:spcAft>
              <a:defRPr/>
            </a:pPr>
            <a:endParaRPr lang="en-GB">
              <a:solidFill>
                <a:prstClr val="white"/>
              </a:solidFill>
            </a:endParaRPr>
          </a:p>
        </p:txBody>
      </p:sp>
      <p:sp>
        <p:nvSpPr>
          <p:cNvPr id="18436" name="TextBox 7"/>
          <p:cNvSpPr txBox="1">
            <a:spLocks noChangeArrowheads="1"/>
          </p:cNvSpPr>
          <p:nvPr/>
        </p:nvSpPr>
        <p:spPr bwMode="auto">
          <a:xfrm>
            <a:off x="1403350" y="18864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defTabSz="914400" rtl="0" eaLnBrk="0" fontAlgn="base" hangingPunct="0">
              <a:spcBef>
                <a:spcPct val="0"/>
              </a:spcBef>
              <a:spcAft>
                <a:spcPct val="0"/>
              </a:spcAft>
            </a:pPr>
            <a:r>
              <a:rPr lang="ro" sz="3200" b="0" i="0" u="none" strike="noStrike">
                <a:solidFill>
                  <a:srgbClr val="FFFFFF"/>
                </a:solidFill>
                <a:highlight>
                  <a:srgbClr val="000000">
                    <a:alpha val="0"/>
                  </a:srgbClr>
                </a:highlight>
                <a:latin typeface="Verdana" charset="0"/>
                <a:cs typeface="Verdana" charset="0"/>
              </a:rPr>
              <a:t> Cât de multe date?</a:t>
            </a:r>
            <a:endParaRPr lang="en-GB" sz="2000">
              <a:solidFill>
                <a:prstClr val="white"/>
              </a:solidFill>
              <a:latin typeface="Verdana" charset="0"/>
              <a:cs typeface="Verdana" charset="0"/>
            </a:endParaRPr>
          </a:p>
        </p:txBody>
      </p:sp>
      <p:sp>
        <p:nvSpPr>
          <p:cNvPr id="9" name="Rectangle 8"/>
          <p:cNvSpPr/>
          <p:nvPr/>
        </p:nvSpPr>
        <p:spPr>
          <a:xfrm>
            <a:off x="-34925" y="6588133"/>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914400" eaLnBrk="0" fontAlgn="base" hangingPunct="0">
              <a:spcBef>
                <a:spcPct val="0"/>
              </a:spcBef>
              <a:spcAft>
                <a:spcPct val="0"/>
              </a:spcAft>
              <a:defRPr/>
            </a:pPr>
            <a:endParaRPr lang="en-GB">
              <a:solidFill>
                <a:prstClr val="white"/>
              </a:solidFill>
            </a:endParaRPr>
          </a:p>
        </p:txBody>
      </p:sp>
      <p:sp>
        <p:nvSpPr>
          <p:cNvPr id="10" name="Rectangle 11"/>
          <p:cNvSpPr>
            <a:spLocks noChangeArrowheads="1"/>
          </p:cNvSpPr>
          <p:nvPr/>
        </p:nvSpPr>
        <p:spPr bwMode="auto">
          <a:xfrm>
            <a:off x="7938" y="6597658"/>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defTabSz="914400" rtl="0" eaLnBrk="0" fontAlgn="base" hangingPunct="0">
              <a:spcBef>
                <a:spcPct val="0"/>
              </a:spcBef>
              <a:spcAft>
                <a:spcPct val="0"/>
              </a:spcAft>
            </a:pPr>
            <a:r>
              <a:rPr lang="ro" sz="1200" b="1" i="0" u="none" strike="noStrike">
                <a:solidFill>
                  <a:srgbClr val="FFFFFF"/>
                </a:solidFill>
                <a:highlight>
                  <a:srgbClr val="000000">
                    <a:alpha val="0"/>
                  </a:srgbClr>
                </a:highlight>
                <a:latin typeface="Verdana" charset="0"/>
                <a:ea typeface="MS PGothic"/>
                <a:cs typeface="Verdana" charset="0"/>
              </a:rPr>
              <a:t>Sursa: OCDE						                      	      - 8 -</a:t>
            </a:r>
          </a:p>
        </p:txBody>
      </p:sp>
      <p:sp>
        <p:nvSpPr>
          <p:cNvPr id="2" name="Rectangle 1"/>
          <p:cNvSpPr/>
          <p:nvPr/>
        </p:nvSpPr>
        <p:spPr>
          <a:xfrm>
            <a:off x="184734" y="5879013"/>
            <a:ext cx="8851316" cy="646331"/>
          </a:xfrm>
          <a:prstGeom prst="rect">
            <a:avLst/>
          </a:prstGeom>
        </p:spPr>
        <p:txBody>
          <a:bodyPr wrap="square">
            <a:noAutofit/>
          </a:bodyPr>
          <a:lstStyle/>
          <a:p>
            <a:pPr defTabSz="914400" rtl="0" eaLnBrk="0" fontAlgn="base" hangingPunct="0">
              <a:spcBef>
                <a:spcPct val="0"/>
              </a:spcBef>
              <a:spcAft>
                <a:spcPct val="0"/>
              </a:spcAft>
            </a:pPr>
            <a:r>
              <a:rPr lang="ro" sz="1200" b="0" i="0" u="none" strike="noStrike">
                <a:solidFill>
                  <a:srgbClr val="000000"/>
                </a:solidFill>
                <a:highlight>
                  <a:srgbClr val="000000">
                    <a:alpha val="0"/>
                  </a:srgbClr>
                </a:highlight>
                <a:latin typeface="Calibri"/>
                <a:ea typeface="Verdana"/>
                <a:cs typeface="Verdana" charset="0"/>
              </a:rPr>
              <a:t>Marr, Bernard (2018), How Much Data Do We Create Every Day? The Mind-Blowing Stats Everyone Should Read, Forbes.com, </a:t>
            </a:r>
            <a:r>
              <a:rPr lang="ro" sz="1200" b="0" i="0" u="none" strike="noStrike">
                <a:solidFill>
                  <a:srgbClr val="000000"/>
                </a:solidFill>
                <a:highlight>
                  <a:srgbClr val="000000">
                    <a:alpha val="0"/>
                  </a:srgbClr>
                </a:highlight>
                <a:latin typeface="Calibri"/>
                <a:ea typeface="Verdana"/>
                <a:cs typeface="Verdana" charset="0"/>
                <a:hlinkClick r:id="rId3"/>
              </a:rPr>
              <a:t>https://www.forbes.com/sites/bernardmarr/2018/05/21/how-much-data-do-we-create-every-day-the-mind-blowing-stats-everyone-should-read/</a:t>
            </a:r>
            <a:r>
              <a:rPr lang="ro" sz="1200" b="0" i="0" u="none" strike="noStrike">
                <a:solidFill>
                  <a:srgbClr val="000000"/>
                </a:solidFill>
                <a:highlight>
                  <a:srgbClr val="000000">
                    <a:alpha val="0"/>
                  </a:srgbClr>
                </a:highlight>
                <a:latin typeface="Calibri"/>
                <a:ea typeface="Verdana"/>
                <a:cs typeface="Verdana" charset="0"/>
              </a:rPr>
              <a:t> </a:t>
            </a:r>
            <a:endParaRPr lang="en-US" sz="1200">
              <a:solidFill>
                <a:prstClr val="black"/>
              </a:solidFill>
              <a:ea typeface="Verdana" panose="020B0604030504040204" pitchFamily="34" charset="0"/>
              <a:cs typeface="Verdana" panose="020B0604030504040204" pitchFamily="34"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4461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Jackpotting</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196752"/>
            <a:ext cx="8784530" cy="5183335"/>
          </a:xfrm>
        </p:spPr>
        <p:txBody>
          <a:bodyPr>
            <a:noAutofit/>
          </a:bodyPr>
          <a:lstStyle/>
          <a:p>
            <a:pPr marL="57150" indent="0" rtl="0">
              <a:buNone/>
            </a:pPr>
            <a:r>
              <a:rPr lang="ro" sz="3200" b="1" i="0" u="none" strike="noStrike">
                <a:solidFill>
                  <a:srgbClr val="0070C0"/>
                </a:solidFill>
                <a:highlight>
                  <a:srgbClr val="000000">
                    <a:alpha val="0"/>
                  </a:srgbClr>
                </a:highlight>
                <a:latin typeface="Calibri"/>
              </a:rPr>
              <a:t>Jackpotting</a:t>
            </a:r>
          </a:p>
          <a:p>
            <a:pPr marL="914400" lvl="1" indent="-457200" rtl="0"/>
            <a:r>
              <a:rPr lang="ro" sz="2800" b="0" i="0" u="none" strike="noStrike">
                <a:highlight>
                  <a:srgbClr val="000000">
                    <a:alpha val="0"/>
                  </a:srgbClr>
                </a:highlight>
                <a:latin typeface="Calibri"/>
              </a:rPr>
              <a:t>numit și „Atacuri block box”</a:t>
            </a:r>
          </a:p>
          <a:p>
            <a:pPr marL="914400" lvl="1" indent="-457200" rtl="0"/>
            <a:r>
              <a:rPr lang="ro" sz="2800" b="0" i="0" u="none" strike="noStrike">
                <a:highlight>
                  <a:srgbClr val="000000">
                    <a:alpha val="0"/>
                  </a:srgbClr>
                </a:highlight>
                <a:latin typeface="Calibri"/>
              </a:rPr>
              <a:t>Infractorul utilizează malware sau o cutie neagră atașată la ATM, care golește dispozitivul</a:t>
            </a:r>
          </a:p>
          <a:p>
            <a:pPr marL="914400" lvl="1" indent="-457200" rtl="0"/>
            <a:r>
              <a:rPr lang="ro" sz="2800" b="0" i="0" u="none" strike="noStrike">
                <a:highlight>
                  <a:srgbClr val="000000">
                    <a:alpha val="0"/>
                  </a:srgbClr>
                </a:highlight>
                <a:latin typeface="Calibri"/>
              </a:rPr>
              <a:t>Prezența fizică necesară — dispozitiv dăunător pentru a obține acces electronic</a:t>
            </a:r>
          </a:p>
          <a:p>
            <a:pPr marL="914400" lvl="1" indent="-457200" rtl="0"/>
            <a:r>
              <a:rPr lang="ro" sz="2800" b="0" i="0" u="none" strike="noStrike">
                <a:highlight>
                  <a:srgbClr val="000000">
                    <a:alpha val="0"/>
                  </a:srgbClr>
                </a:highlight>
                <a:latin typeface="Calibri"/>
              </a:rPr>
              <a:t>Se aplică la ATM-uri mai vechi</a:t>
            </a:r>
          </a:p>
        </p:txBody>
      </p:sp>
      <p:pic>
        <p:nvPicPr>
          <p:cNvPr id="6146" name="Picture 2" descr="Action on credit card fraud | Christopher Pincher">
            <a:extLst>
              <a:ext uri="{FF2B5EF4-FFF2-40B4-BE49-F238E27FC236}">
                <a16:creationId xmlns:a16="http://schemas.microsoft.com/office/drawing/2014/main" id="{09F1A6C0-7D28-401B-8903-ADCEDB0B01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71407" y="5240195"/>
            <a:ext cx="1864643" cy="121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60935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Jackpotting</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Action on credit card fraud | Christopher Pincher">
            <a:extLst>
              <a:ext uri="{FF2B5EF4-FFF2-40B4-BE49-F238E27FC236}">
                <a16:creationId xmlns:a16="http://schemas.microsoft.com/office/drawing/2014/main" id="{09F1A6C0-7D28-401B-8903-ADCEDB0B01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71407" y="5240195"/>
            <a:ext cx="1864643" cy="12131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48BBC9-4FA3-4D5E-9F2B-ABBAC4C3C14F}"/>
              </a:ext>
            </a:extLst>
          </p:cNvPr>
          <p:cNvPicPr>
            <a:picLocks noChangeAspect="1"/>
          </p:cNvPicPr>
          <p:nvPr/>
        </p:nvPicPr>
        <p:blipFill>
          <a:blip r:embed="rId5"/>
          <a:stretch>
            <a:fillRect/>
          </a:stretch>
        </p:blipFill>
        <p:spPr>
          <a:xfrm>
            <a:off x="755576" y="1278700"/>
            <a:ext cx="3960440" cy="5174636"/>
          </a:xfrm>
          <a:prstGeom prst="rect">
            <a:avLst/>
          </a:prstGeom>
          <a:ln>
            <a:solidFill>
              <a:schemeClr val="accent1"/>
            </a:solidFill>
          </a:ln>
        </p:spPr>
      </p:pic>
      <p:pic>
        <p:nvPicPr>
          <p:cNvPr id="6" name="Picture 5">
            <a:extLst>
              <a:ext uri="{FF2B5EF4-FFF2-40B4-BE49-F238E27FC236}">
                <a16:creationId xmlns:a16="http://schemas.microsoft.com/office/drawing/2014/main" id="{217D690D-CBF8-4186-983A-4F02B52CE615}"/>
              </a:ext>
            </a:extLst>
          </p:cNvPr>
          <p:cNvPicPr>
            <a:picLocks noChangeAspect="1"/>
          </p:cNvPicPr>
          <p:nvPr/>
        </p:nvPicPr>
        <p:blipFill>
          <a:blip r:embed="rId6"/>
          <a:stretch>
            <a:fillRect/>
          </a:stretch>
        </p:blipFill>
        <p:spPr>
          <a:xfrm>
            <a:off x="5106987" y="1278701"/>
            <a:ext cx="2624290" cy="2654356"/>
          </a:xfrm>
          <a:prstGeom prst="rect">
            <a:avLst/>
          </a:prstGeom>
          <a:ln>
            <a:solidFill>
              <a:schemeClr val="accent1"/>
            </a:solidFill>
          </a:ln>
        </p:spPr>
      </p:pic>
      <p:pic>
        <p:nvPicPr>
          <p:cNvPr id="8" name="Picture 7">
            <a:extLst>
              <a:ext uri="{FF2B5EF4-FFF2-40B4-BE49-F238E27FC236}">
                <a16:creationId xmlns:a16="http://schemas.microsoft.com/office/drawing/2014/main" id="{B67CA077-385B-4D55-B658-3BF3AF91BB15}"/>
              </a:ext>
            </a:extLst>
          </p:cNvPr>
          <p:cNvPicPr>
            <a:picLocks noChangeAspect="1"/>
          </p:cNvPicPr>
          <p:nvPr/>
        </p:nvPicPr>
        <p:blipFill>
          <a:blip r:embed="rId7"/>
          <a:stretch>
            <a:fillRect/>
          </a:stretch>
        </p:blipFill>
        <p:spPr>
          <a:xfrm>
            <a:off x="5106987" y="4160361"/>
            <a:ext cx="3718173" cy="754412"/>
          </a:xfrm>
          <a:prstGeom prst="rect">
            <a:avLst/>
          </a:prstGeom>
          <a:ln>
            <a:solidFill>
              <a:schemeClr val="accent1"/>
            </a:solidFill>
          </a:ln>
        </p:spPr>
      </p:pic>
    </p:spTree>
    <p:extLst>
      <p:ext uri="{BB962C8B-B14F-4D97-AF65-F5344CB8AC3E}">
        <p14:creationId xmlns:p14="http://schemas.microsoft.com/office/powerpoint/2010/main" val="2996329708"/>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Compromiteri de e-mail-uri</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196752"/>
            <a:ext cx="8784530" cy="5183335"/>
          </a:xfrm>
        </p:spPr>
        <p:txBody>
          <a:bodyPr>
            <a:noAutofit/>
          </a:bodyPr>
          <a:lstStyle/>
          <a:p>
            <a:pPr marL="57150" indent="0" rtl="0">
              <a:buNone/>
            </a:pPr>
            <a:r>
              <a:rPr lang="ro" sz="3200" b="0" i="0" u="none" strike="noStrike">
                <a:highlight>
                  <a:srgbClr val="000000">
                    <a:alpha val="0"/>
                  </a:srgbClr>
                </a:highlight>
                <a:latin typeface="Calibri"/>
              </a:rPr>
              <a:t>Țintit către conducerea superioară</a:t>
            </a:r>
          </a:p>
          <a:p>
            <a:pPr marL="914400" lvl="1" indent="-457200" rtl="0"/>
            <a:r>
              <a:rPr lang="ro" sz="2800" b="0" i="0" u="none" strike="noStrike">
                <a:highlight>
                  <a:srgbClr val="000000">
                    <a:alpha val="0"/>
                  </a:srgbClr>
                </a:highlight>
                <a:latin typeface="Calibri"/>
              </a:rPr>
              <a:t>Mai profesionist și convingător</a:t>
            </a:r>
          </a:p>
          <a:p>
            <a:pPr marL="914400" lvl="1" indent="-457200" rtl="0"/>
            <a:r>
              <a:rPr lang="ro" sz="2800" b="0" i="0" u="none" strike="noStrike">
                <a:highlight>
                  <a:srgbClr val="000000">
                    <a:alpha val="0"/>
                  </a:srgbClr>
                </a:highlight>
                <a:latin typeface="Calibri"/>
              </a:rPr>
              <a:t>Exploatează modul în care companiile fac afaceri</a:t>
            </a:r>
          </a:p>
          <a:p>
            <a:pPr marL="1314450" lvl="2" indent="-457200" rtl="0"/>
            <a:r>
              <a:rPr lang="ro" sz="2600" b="0" i="0" u="none" strike="noStrike">
                <a:highlight>
                  <a:srgbClr val="000000">
                    <a:alpha val="0"/>
                  </a:srgbClr>
                </a:highlight>
                <a:latin typeface="Calibri"/>
              </a:rPr>
              <a:t>Atacuri lacune interne de verificare a plății</a:t>
            </a:r>
          </a:p>
          <a:p>
            <a:pPr marL="1314450" lvl="2" indent="-457200" rtl="0"/>
            <a:r>
              <a:rPr lang="ro" sz="2600" b="0" i="0" u="none" strike="noStrike">
                <a:highlight>
                  <a:srgbClr val="000000">
                    <a:alpha val="0"/>
                  </a:srgbClr>
                </a:highlight>
                <a:latin typeface="Calibri"/>
              </a:rPr>
              <a:t>Structuri corporative segregate</a:t>
            </a:r>
          </a:p>
          <a:p>
            <a:pPr marL="914400" lvl="1" indent="-457200" rtl="0"/>
            <a:r>
              <a:rPr lang="ro" sz="2800" b="0" i="0" u="none" strike="noStrike">
                <a:highlight>
                  <a:srgbClr val="000000">
                    <a:alpha val="0"/>
                  </a:srgbClr>
                </a:highlight>
                <a:latin typeface="Calibri"/>
              </a:rPr>
              <a:t>Multe încă folosesc ingineria socială</a:t>
            </a:r>
          </a:p>
          <a:p>
            <a:pPr marL="914400" lvl="1" indent="-457200" rtl="0"/>
            <a:r>
              <a:rPr lang="ro" sz="2800" b="0" i="0" u="none" strike="noStrike">
                <a:highlight>
                  <a:srgbClr val="000000">
                    <a:alpha val="0"/>
                  </a:srgbClr>
                </a:highlight>
                <a:latin typeface="Calibri"/>
              </a:rPr>
              <a:t>Alte malware-uri și intruziuni în rețea</a:t>
            </a:r>
            <a:endParaRPr lang="en-GB"/>
          </a:p>
        </p:txBody>
      </p:sp>
      <p:pic>
        <p:nvPicPr>
          <p:cNvPr id="6146" name="Picture 2" descr="Action on credit card fraud | Christopher Pincher">
            <a:extLst>
              <a:ext uri="{FF2B5EF4-FFF2-40B4-BE49-F238E27FC236}">
                <a16:creationId xmlns:a16="http://schemas.microsoft.com/office/drawing/2014/main" id="{09F1A6C0-7D28-401B-8903-ADCEDB0B01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71407" y="5240195"/>
            <a:ext cx="1864643" cy="121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430242"/>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noAutofit/>
          </a:bodyPr>
          <a:lstStyle/>
          <a:p>
            <a:pPr rtl="0"/>
            <a:r>
              <a:rPr lang="ro" sz="3200" b="1" i="0" u="none" strike="noStrike">
                <a:solidFill>
                  <a:srgbClr val="254061"/>
                </a:solidFill>
                <a:highlight>
                  <a:srgbClr val="000000">
                    <a:alpha val="0"/>
                  </a:srgbClr>
                </a:highlight>
                <a:latin typeface="Calibri"/>
              </a:rPr>
              <a:t>Dark Web</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rtl="0"/>
            <a:r>
              <a:rPr lang="ro" sz="1200" b="1" i="0" u="none" strike="noStrike">
                <a:solidFill>
                  <a:srgbClr val="FFFFFF"/>
                </a:solidFill>
                <a:highlight>
                  <a:srgbClr val="000000">
                    <a:alpha val="0"/>
                  </a:srgbClr>
                </a:highlight>
                <a:latin typeface="Verdana" charset="0"/>
                <a:cs typeface="Verdana" charset="0"/>
              </a:rPr>
              <a:t>www.coe.int/cybercrime						                        - 83 -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75350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Utilizarea infracțională a Dark Web</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19" y="1196752"/>
            <a:ext cx="9023109" cy="5183335"/>
          </a:xfrm>
        </p:spPr>
        <p:txBody>
          <a:bodyPr>
            <a:noAutofit/>
          </a:bodyPr>
          <a:lstStyle/>
          <a:p>
            <a:pPr marL="57150" indent="0" rtl="0">
              <a:buNone/>
            </a:pPr>
            <a:r>
              <a:rPr lang="ro" sz="3200" b="0" i="0" u="none" strike="noStrike" dirty="0">
                <a:highlight>
                  <a:srgbClr val="000000">
                    <a:alpha val="0"/>
                  </a:srgbClr>
                </a:highlight>
                <a:latin typeface="Calibri"/>
              </a:rPr>
              <a:t>Rămâne un domeniu cheie pentru comerțul cu produse și servicii infracționale</a:t>
            </a:r>
          </a:p>
          <a:p>
            <a:pPr marL="514350" indent="-457200" rtl="0"/>
            <a:r>
              <a:rPr lang="ro" sz="3200" b="0" i="0" u="none" strike="noStrike" dirty="0">
                <a:highlight>
                  <a:srgbClr val="000000">
                    <a:alpha val="0"/>
                  </a:srgbClr>
                </a:highlight>
                <a:latin typeface="Calibri"/>
              </a:rPr>
              <a:t>Prioritate pentru forțele de ordine</a:t>
            </a:r>
            <a:endParaRPr lang="en-GB" dirty="0"/>
          </a:p>
          <a:p>
            <a:pPr marL="514350" indent="-457200" rtl="0"/>
            <a:r>
              <a:rPr lang="ro" sz="3200" b="0" i="0" u="none" strike="noStrike" dirty="0">
                <a:highlight>
                  <a:srgbClr val="000000">
                    <a:alpha val="0"/>
                  </a:srgbClr>
                </a:highlight>
                <a:latin typeface="Calibri"/>
              </a:rPr>
              <a:t>TOR este încă punctul principal de intrare</a:t>
            </a:r>
          </a:p>
          <a:p>
            <a:pPr marL="457200" lvl="1" indent="0" rtl="0">
              <a:buNone/>
            </a:pPr>
            <a:r>
              <a:rPr lang="ro" sz="2600" b="0" i="0" u="none" strike="noStrike" dirty="0">
                <a:highlight>
                  <a:srgbClr val="000000">
                    <a:alpha val="0"/>
                  </a:srgbClr>
                </a:highlight>
                <a:latin typeface="Calibri"/>
              </a:rPr>
              <a:t>(Altele sunt I2P, Zeronet, Freenet, Openbazaar)</a:t>
            </a:r>
          </a:p>
          <a:p>
            <a:pPr marL="514350" indent="-457200" rtl="0"/>
            <a:r>
              <a:rPr lang="ro" sz="3200" b="0" i="0" u="none" strike="noStrike" dirty="0">
                <a:highlight>
                  <a:srgbClr val="000000">
                    <a:alpha val="0"/>
                  </a:srgbClr>
                </a:highlight>
                <a:latin typeface="Calibri"/>
              </a:rPr>
              <a:t>Creșteri în magazinele de vânzări mai mici și pe piețele mici fragmentate (inclusiv limba specifică)</a:t>
            </a:r>
          </a:p>
          <a:p>
            <a:pPr marL="914400" lvl="1" indent="-457200" rtl="0"/>
            <a:r>
              <a:rPr lang="ro" sz="2800" b="0" i="0" u="none" strike="noStrike" dirty="0">
                <a:highlight>
                  <a:srgbClr val="000000">
                    <a:alpha val="0"/>
                  </a:srgbClr>
                </a:highlight>
                <a:latin typeface="Calibri"/>
              </a:rPr>
              <a:t>Vânzarea de produse și servicii infracționale</a:t>
            </a:r>
          </a:p>
          <a:p>
            <a:pPr marL="1314450" lvl="2" indent="-457200" rtl="0"/>
            <a:r>
              <a:rPr lang="ro" sz="2400" b="0" i="0" u="none" strike="noStrike" dirty="0">
                <a:highlight>
                  <a:srgbClr val="000000">
                    <a:alpha val="0"/>
                  </a:srgbClr>
                </a:highlight>
                <a:latin typeface="Calibri"/>
              </a:rPr>
              <a:t>Droguri, arme, explozivi, date</a:t>
            </a:r>
          </a:p>
          <a:p>
            <a:pPr marL="1314450" lvl="2" indent="-457200" rtl="0"/>
            <a:r>
              <a:rPr lang="ro" sz="2400" b="0" i="0" u="none" strike="noStrike" dirty="0">
                <a:highlight>
                  <a:srgbClr val="000000">
                    <a:alpha val="0"/>
                  </a:srgbClr>
                </a:highlight>
                <a:latin typeface="Calibri"/>
              </a:rPr>
              <a:t>Carduri de credit, malware, contrafaceri</a:t>
            </a:r>
            <a:endParaRPr lang="en-US" dirty="0"/>
          </a:p>
        </p:txBody>
      </p:sp>
      <p:pic>
        <p:nvPicPr>
          <p:cNvPr id="13314" name="Picture 2" descr="The Market That Will Sell You A $20,000 Bank Loan For $30">
            <a:extLst>
              <a:ext uri="{FF2B5EF4-FFF2-40B4-BE49-F238E27FC236}">
                <a16:creationId xmlns:a16="http://schemas.microsoft.com/office/drawing/2014/main" id="{A2373D17-E14A-4317-ABBE-4CA2F958E6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33108" y="5397549"/>
            <a:ext cx="1902942" cy="126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2960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Utilizarea infracțională a Dark Web</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The Market That Will Sell You A $20,000 Bank Loan For $30">
            <a:extLst>
              <a:ext uri="{FF2B5EF4-FFF2-40B4-BE49-F238E27FC236}">
                <a16:creationId xmlns:a16="http://schemas.microsoft.com/office/drawing/2014/main" id="{A2373D17-E14A-4317-ABBE-4CA2F958E6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15918" y="5214155"/>
            <a:ext cx="1902942" cy="12699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76405BE-E0B8-485C-9B40-5766188A84AE}"/>
              </a:ext>
            </a:extLst>
          </p:cNvPr>
          <p:cNvPicPr>
            <a:picLocks noChangeAspect="1"/>
          </p:cNvPicPr>
          <p:nvPr/>
        </p:nvPicPr>
        <p:blipFill>
          <a:blip r:embed="rId5"/>
          <a:stretch>
            <a:fillRect/>
          </a:stretch>
        </p:blipFill>
        <p:spPr>
          <a:xfrm>
            <a:off x="2489846" y="1194903"/>
            <a:ext cx="4164307" cy="5301208"/>
          </a:xfrm>
          <a:prstGeom prst="rect">
            <a:avLst/>
          </a:prstGeom>
          <a:ln>
            <a:solidFill>
              <a:schemeClr val="accent1"/>
            </a:solidFill>
          </a:ln>
        </p:spPr>
      </p:pic>
    </p:spTree>
    <p:extLst>
      <p:ext uri="{BB962C8B-B14F-4D97-AF65-F5344CB8AC3E}">
        <p14:creationId xmlns:p14="http://schemas.microsoft.com/office/powerpoint/2010/main" val="2038509465"/>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Utilizarea infracțională a Dark Web</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The Market That Will Sell You A $20,000 Bank Loan For $30">
            <a:extLst>
              <a:ext uri="{FF2B5EF4-FFF2-40B4-BE49-F238E27FC236}">
                <a16:creationId xmlns:a16="http://schemas.microsoft.com/office/drawing/2014/main" id="{A2373D17-E14A-4317-ABBE-4CA2F958E6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15918" y="5214155"/>
            <a:ext cx="1902942" cy="12699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927A4DCD-4A2A-4947-8929-6874FD8DC263}"/>
              </a:ext>
            </a:extLst>
          </p:cNvPr>
          <p:cNvPicPr>
            <a:picLocks noChangeAspect="1"/>
          </p:cNvPicPr>
          <p:nvPr/>
        </p:nvPicPr>
        <p:blipFill>
          <a:blip r:embed="rId5"/>
          <a:stretch>
            <a:fillRect/>
          </a:stretch>
        </p:blipFill>
        <p:spPr>
          <a:xfrm>
            <a:off x="1892574" y="1270001"/>
            <a:ext cx="5358852" cy="4952096"/>
          </a:xfrm>
          <a:prstGeom prst="rect">
            <a:avLst/>
          </a:prstGeom>
        </p:spPr>
      </p:pic>
    </p:spTree>
    <p:extLst>
      <p:ext uri="{BB962C8B-B14F-4D97-AF65-F5344CB8AC3E}">
        <p14:creationId xmlns:p14="http://schemas.microsoft.com/office/powerpoint/2010/main" val="3828723807"/>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Utilizarea infracțională a Dark Web</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The Market That Will Sell You A $20,000 Bank Loan For $30">
            <a:extLst>
              <a:ext uri="{FF2B5EF4-FFF2-40B4-BE49-F238E27FC236}">
                <a16:creationId xmlns:a16="http://schemas.microsoft.com/office/drawing/2014/main" id="{A2373D17-E14A-4317-ABBE-4CA2F958E6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15918" y="5214155"/>
            <a:ext cx="1902942" cy="126995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2D6A0DE9-A5F9-4FAA-99ED-84905FDB5D51}"/>
              </a:ext>
            </a:extLst>
          </p:cNvPr>
          <p:cNvSpPr>
            <a:spLocks noGrp="1"/>
          </p:cNvSpPr>
          <p:nvPr>
            <p:ph idx="1"/>
          </p:nvPr>
        </p:nvSpPr>
        <p:spPr>
          <a:xfrm>
            <a:off x="251520" y="1196752"/>
            <a:ext cx="8784530" cy="5183335"/>
          </a:xfrm>
        </p:spPr>
        <p:txBody>
          <a:bodyPr>
            <a:noAutofit/>
          </a:bodyPr>
          <a:lstStyle/>
          <a:p>
            <a:pPr marL="57150" indent="0" rtl="0">
              <a:buNone/>
            </a:pPr>
            <a:r>
              <a:rPr lang="ro" sz="3200" b="0" i="0" u="none" strike="noStrike">
                <a:highlight>
                  <a:srgbClr val="000000">
                    <a:alpha val="0"/>
                  </a:srgbClr>
                </a:highlight>
                <a:latin typeface="Calibri"/>
              </a:rPr>
              <a:t>Moneda pe Dark Web rămâne virtuală</a:t>
            </a:r>
          </a:p>
          <a:p>
            <a:pPr lvl="1" rtl="0">
              <a:buFont typeface="Wingdings" panose="05000000000000000000" pitchFamily="2" charset="2"/>
              <a:buChar char="Ø"/>
            </a:pPr>
            <a:r>
              <a:rPr lang="ro" sz="2800" b="0" i="0" u="none" strike="noStrike">
                <a:highlight>
                  <a:srgbClr val="000000">
                    <a:alpha val="0"/>
                  </a:srgbClr>
                </a:highlight>
                <a:latin typeface="Calibri"/>
              </a:rPr>
              <a:t>1 miliard USD cheltuiți în 2019</a:t>
            </a:r>
          </a:p>
          <a:p>
            <a:pPr lvl="1" rtl="0">
              <a:buFont typeface="Wingdings" panose="05000000000000000000" pitchFamily="2" charset="2"/>
              <a:buChar char="Ø"/>
            </a:pPr>
            <a:r>
              <a:rPr lang="ro" sz="2800" b="0" i="0" u="none" strike="noStrike">
                <a:highlight>
                  <a:srgbClr val="000000">
                    <a:alpha val="0"/>
                  </a:srgbClr>
                </a:highlight>
                <a:latin typeface="Calibri"/>
              </a:rPr>
              <a:t>Bitcoin este cel mai frecvent — datorită familiarității</a:t>
            </a:r>
          </a:p>
          <a:p>
            <a:pPr marL="1314450" lvl="2" indent="-457200" rtl="0"/>
            <a:r>
              <a:rPr lang="ro" sz="2600" b="0" i="0" u="none" strike="noStrike">
                <a:highlight>
                  <a:srgbClr val="000000">
                    <a:alpha val="0"/>
                  </a:srgbClr>
                </a:highlight>
                <a:latin typeface="Calibri"/>
              </a:rPr>
              <a:t>Trecerea la monede orientate spre confidențialitate datorită temerilor de securitate</a:t>
            </a:r>
          </a:p>
          <a:p>
            <a:pPr marL="1314450" lvl="2" indent="-457200" rtl="0"/>
            <a:r>
              <a:rPr lang="ro" sz="2600" b="0" i="0" u="none" strike="noStrike">
                <a:highlight>
                  <a:srgbClr val="000000">
                    <a:alpha val="0"/>
                  </a:srgbClr>
                </a:highlight>
                <a:latin typeface="Calibri"/>
              </a:rPr>
              <a:t>Monero (XMR), Zcash (ZEC), Komodo (KMD), Verge (XVG), Horizen (ZEN) sunt câteva exemple </a:t>
            </a:r>
          </a:p>
        </p:txBody>
      </p:sp>
      <p:pic>
        <p:nvPicPr>
          <p:cNvPr id="19458" name="Picture 2" descr="Bitcoin Has Halved—What Now?">
            <a:extLst>
              <a:ext uri="{FF2B5EF4-FFF2-40B4-BE49-F238E27FC236}">
                <a16:creationId xmlns:a16="http://schemas.microsoft.com/office/drawing/2014/main" id="{E359994D-5940-4932-822B-5618437EFB5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55576" y="454911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Monero (XMR) price, marketcap, chart, and info | CoinGecko">
            <a:extLst>
              <a:ext uri="{FF2B5EF4-FFF2-40B4-BE49-F238E27FC236}">
                <a16:creationId xmlns:a16="http://schemas.microsoft.com/office/drawing/2014/main" id="{4B91C652-FAAC-4A1B-8048-75C06C7E05C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283669" y="4469185"/>
            <a:ext cx="1902942" cy="190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711030"/>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Utilizarea infracțională a Dark Web</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The Market That Will Sell You A $20,000 Bank Loan For $30">
            <a:extLst>
              <a:ext uri="{FF2B5EF4-FFF2-40B4-BE49-F238E27FC236}">
                <a16:creationId xmlns:a16="http://schemas.microsoft.com/office/drawing/2014/main" id="{A2373D17-E14A-4317-ABBE-4CA2F958E6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15918" y="5214155"/>
            <a:ext cx="1902942" cy="12699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410AE8-9853-4A2A-A8F7-100B0493D1DC}"/>
              </a:ext>
            </a:extLst>
          </p:cNvPr>
          <p:cNvPicPr>
            <a:picLocks noChangeAspect="1"/>
          </p:cNvPicPr>
          <p:nvPr/>
        </p:nvPicPr>
        <p:blipFill>
          <a:blip r:embed="rId5"/>
          <a:stretch>
            <a:fillRect/>
          </a:stretch>
        </p:blipFill>
        <p:spPr>
          <a:xfrm>
            <a:off x="4137216" y="1556383"/>
            <a:ext cx="4881644" cy="3349836"/>
          </a:xfrm>
          <a:prstGeom prst="rect">
            <a:avLst/>
          </a:prstGeom>
          <a:ln>
            <a:solidFill>
              <a:schemeClr val="accent1"/>
            </a:solidFill>
          </a:ln>
        </p:spPr>
      </p:pic>
      <p:pic>
        <p:nvPicPr>
          <p:cNvPr id="21506" name="Picture 2" descr="Silk Road sentencing: why governments can't win the war on darknet drugs |  Technology | The Guardian">
            <a:extLst>
              <a:ext uri="{FF2B5EF4-FFF2-40B4-BE49-F238E27FC236}">
                <a16:creationId xmlns:a16="http://schemas.microsoft.com/office/drawing/2014/main" id="{706BA2AE-99F0-4661-8F99-6314CBD716C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25140" y="1246983"/>
            <a:ext cx="3828808" cy="229728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1508" name="Picture 4" descr="Ross Ulbricht denies charges in Silk Road online drug case, lawyer says">
            <a:extLst>
              <a:ext uri="{FF2B5EF4-FFF2-40B4-BE49-F238E27FC236}">
                <a16:creationId xmlns:a16="http://schemas.microsoft.com/office/drawing/2014/main" id="{7437D36F-6500-4341-91D7-3CAAAA70200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46384" y="3628269"/>
            <a:ext cx="3386320" cy="16931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547927"/>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a:xfrm>
            <a:off x="722312" y="4406900"/>
            <a:ext cx="8238807" cy="1362075"/>
          </a:xfrm>
        </p:spPr>
        <p:txBody>
          <a:bodyPr>
            <a:noAutofit/>
          </a:bodyPr>
          <a:lstStyle/>
          <a:p>
            <a:pPr rtl="0"/>
            <a:r>
              <a:rPr lang="ro" sz="3200" b="1" i="0" u="none" strike="noStrike" dirty="0">
                <a:solidFill>
                  <a:srgbClr val="558ED5"/>
                </a:solidFill>
                <a:highlight>
                  <a:srgbClr val="000000">
                    <a:alpha val="0"/>
                  </a:srgbClr>
                </a:highlight>
                <a:latin typeface="Calibri"/>
              </a:rPr>
              <a:t>Convergența criminalității cibernetice și</a:t>
            </a:r>
            <a:br>
              <a:rPr lang="ro" sz="3200" b="1" i="0" u="none" strike="noStrike" dirty="0">
                <a:solidFill>
                  <a:srgbClr val="558ED5"/>
                </a:solidFill>
                <a:highlight>
                  <a:srgbClr val="000000">
                    <a:alpha val="0"/>
                  </a:srgbClr>
                </a:highlight>
                <a:latin typeface="Calibri"/>
              </a:rPr>
            </a:br>
            <a:r>
              <a:rPr lang="ro" sz="3200" b="1" i="0" u="none" strike="noStrike" dirty="0">
                <a:solidFill>
                  <a:srgbClr val="558ED5"/>
                </a:solidFill>
                <a:highlight>
                  <a:srgbClr val="000000">
                    <a:alpha val="0"/>
                  </a:srgbClr>
                </a:highlight>
                <a:latin typeface="Calibri"/>
              </a:rPr>
              <a:t> terorismului</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rtl="0"/>
            <a:r>
              <a:rPr lang="ro" sz="1200" b="1" i="0" u="none" strike="noStrike">
                <a:solidFill>
                  <a:srgbClr val="FFFFFF"/>
                </a:solidFill>
                <a:highlight>
                  <a:srgbClr val="000000">
                    <a:alpha val="0"/>
                  </a:srgbClr>
                </a:highlight>
                <a:latin typeface="Verdana" charset="0"/>
                <a:cs typeface="Verdana" charset="0"/>
              </a:rPr>
              <a:t>www.coe.int/cybercrime						                        - 89 -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2886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Internetul</a:t>
            </a:r>
            <a:endParaRPr lang="en-GB" sz="200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270001"/>
            <a:ext cx="8892480" cy="5040311"/>
          </a:xfrm>
        </p:spPr>
        <p:txBody>
          <a:bodyPr>
            <a:noAutofit/>
          </a:bodyPr>
          <a:lstStyle/>
          <a:p>
            <a:pPr marL="0" indent="0" rtl="0" eaLnBrk="1" hangingPunct="1">
              <a:buNone/>
            </a:pPr>
            <a:r>
              <a:rPr lang="ro" sz="3200" b="0" i="0" u="none" strike="noStrike" dirty="0">
                <a:highlight>
                  <a:srgbClr val="000000">
                    <a:alpha val="0"/>
                  </a:srgbClr>
                </a:highlight>
                <a:latin typeface="Calibri"/>
              </a:rPr>
              <a:t>Care este problema cu toate astea?</a:t>
            </a:r>
          </a:p>
          <a:p>
            <a:pPr rtl="0" eaLnBrk="1" hangingPunct="1"/>
            <a:r>
              <a:rPr lang="ro" sz="2800" b="0" i="0" u="none" strike="noStrike" dirty="0">
                <a:highlight>
                  <a:srgbClr val="000000">
                    <a:alpha val="0"/>
                  </a:srgbClr>
                </a:highlight>
                <a:latin typeface="Calibri"/>
              </a:rPr>
              <a:t>Internetul oferă infractorilor mai multe oportunități</a:t>
            </a:r>
          </a:p>
          <a:p>
            <a:pPr lvl="1" rtl="0" eaLnBrk="1" hangingPunct="1"/>
            <a:r>
              <a:rPr lang="ro" sz="2800" b="0" i="0" u="none" strike="noStrike" dirty="0">
                <a:highlight>
                  <a:srgbClr val="000000">
                    <a:alpha val="0"/>
                  </a:srgbClr>
                </a:highlight>
                <a:latin typeface="Calibri"/>
              </a:rPr>
              <a:t>Infracțiunile pot fi comise de la distanță</a:t>
            </a:r>
          </a:p>
          <a:p>
            <a:pPr lvl="1" rtl="0" eaLnBrk="1" hangingPunct="1"/>
            <a:r>
              <a:rPr lang="ro" sz="2800" b="0" i="0" u="none" strike="noStrike" dirty="0">
                <a:highlight>
                  <a:srgbClr val="000000">
                    <a:alpha val="0"/>
                  </a:srgbClr>
                </a:highlight>
                <a:latin typeface="Calibri"/>
              </a:rPr>
              <a:t>Dovezile sunt volatile *</a:t>
            </a:r>
          </a:p>
          <a:p>
            <a:pPr lvl="1" rtl="0" eaLnBrk="1" hangingPunct="1"/>
            <a:r>
              <a:rPr lang="ro" sz="2800" b="0" i="0" u="none" strike="noStrike" dirty="0">
                <a:highlight>
                  <a:srgbClr val="000000">
                    <a:alpha val="0"/>
                  </a:srgbClr>
                </a:highlight>
                <a:latin typeface="Calibri"/>
              </a:rPr>
              <a:t>Aplicarea legislației naționale guvernate de geografie </a:t>
            </a:r>
          </a:p>
        </p:txBody>
      </p:sp>
      <p:pic>
        <p:nvPicPr>
          <p:cNvPr id="13" name="Content Placeholder 10" descr="glowing-world-map-background-1280x960.jpg">
            <a:extLst>
              <a:ext uri="{FF2B5EF4-FFF2-40B4-BE49-F238E27FC236}">
                <a16:creationId xmlns:a16="http://schemas.microsoft.com/office/drawing/2014/main" id="{13065408-C13D-448B-A801-10BC1442E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832489" y="4149080"/>
            <a:ext cx="3073673" cy="2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a:extLst>
              <a:ext uri="{FF2B5EF4-FFF2-40B4-BE49-F238E27FC236}">
                <a16:creationId xmlns:a16="http://schemas.microsoft.com/office/drawing/2014/main" id="{CFBBC59A-B2C5-40B0-A6F4-B33B9E9CA788}"/>
              </a:ext>
            </a:extLst>
          </p:cNvPr>
          <p:cNvSpPr txBox="1"/>
          <p:nvPr/>
        </p:nvSpPr>
        <p:spPr bwMode="auto">
          <a:xfrm>
            <a:off x="253772" y="4005188"/>
            <a:ext cx="5781268" cy="252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rtl="0" eaLnBrk="1" hangingPunct="1"/>
            <a:r>
              <a:rPr lang="ro" sz="2800" b="0" i="0" u="none" strike="noStrike" dirty="0">
                <a:highlight>
                  <a:srgbClr val="000000">
                    <a:alpha val="0"/>
                  </a:srgbClr>
                </a:highlight>
                <a:latin typeface="Calibri"/>
              </a:rPr>
              <a:t>Asistența internațională are nevoie de canale juridice adecvate</a:t>
            </a:r>
          </a:p>
          <a:p>
            <a:pPr lvl="1" rtl="0" eaLnBrk="1" hangingPunct="1"/>
            <a:r>
              <a:rPr lang="ro" sz="2800" b="0" i="0" u="none" strike="noStrike" dirty="0">
                <a:highlight>
                  <a:srgbClr val="000000">
                    <a:alpha val="0"/>
                  </a:srgbClr>
                </a:highlight>
                <a:latin typeface="Calibri"/>
              </a:rPr>
              <a:t>Cooperarea se ocupă de diferite țări cu cadre juridice diferite</a:t>
            </a:r>
          </a:p>
        </p:txBody>
      </p:sp>
      <p:sp>
        <p:nvSpPr>
          <p:cNvPr id="14" name="TextBox 13">
            <a:extLst>
              <a:ext uri="{FF2B5EF4-FFF2-40B4-BE49-F238E27FC236}">
                <a16:creationId xmlns:a16="http://schemas.microsoft.com/office/drawing/2014/main" id="{64302D4D-6AB3-41B2-A892-4F6A15D543D3}"/>
              </a:ext>
            </a:extLst>
          </p:cNvPr>
          <p:cNvSpPr txBox="1"/>
          <p:nvPr/>
        </p:nvSpPr>
        <p:spPr>
          <a:xfrm>
            <a:off x="1071154" y="2376506"/>
            <a:ext cx="6975566" cy="2554545"/>
          </a:xfrm>
          <a:prstGeom prst="rect">
            <a:avLst/>
          </a:prstGeom>
          <a:solidFill>
            <a:srgbClr val="F08A34"/>
          </a:solidFill>
        </p:spPr>
        <p:txBody>
          <a:bodyPr wrap="square" rtlCol="0">
            <a:noAutofit/>
          </a:bodyPr>
          <a:lstStyle/>
          <a:p>
            <a:pPr algn="ctr" rtl="0"/>
            <a:r>
              <a:rPr lang="ro" sz="4000" b="0" i="0" u="none" strike="noStrike" dirty="0">
                <a:solidFill>
                  <a:srgbClr val="FFFFFF"/>
                </a:solidFill>
                <a:highlight>
                  <a:srgbClr val="000000">
                    <a:alpha val="0"/>
                  </a:srgbClr>
                </a:highlight>
                <a:latin typeface="Calibri"/>
              </a:rPr>
              <a:t>Asistența juridică reciprocă accelerată este un fapt în lupta contemporană împotriva criminalității informatice </a:t>
            </a:r>
          </a:p>
        </p:txBody>
      </p:sp>
    </p:spTree>
    <p:extLst>
      <p:ext uri="{BB962C8B-B14F-4D97-AF65-F5344CB8AC3E}">
        <p14:creationId xmlns:p14="http://schemas.microsoft.com/office/powerpoint/2010/main" val="29819735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Utilizarea internetului pentru terorism</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a:extLst>
              <a:ext uri="{FF2B5EF4-FFF2-40B4-BE49-F238E27FC236}">
                <a16:creationId xmlns:a16="http://schemas.microsoft.com/office/drawing/2014/main" id="{2D6A0DE9-A5F9-4FAA-99ED-84905FDB5D51}"/>
              </a:ext>
            </a:extLst>
          </p:cNvPr>
          <p:cNvSpPr>
            <a:spLocks noGrp="1"/>
          </p:cNvSpPr>
          <p:nvPr>
            <p:ph idx="1"/>
          </p:nvPr>
        </p:nvSpPr>
        <p:spPr>
          <a:xfrm>
            <a:off x="251520" y="1196752"/>
            <a:ext cx="8784530" cy="5183335"/>
          </a:xfrm>
        </p:spPr>
        <p:txBody>
          <a:bodyPr>
            <a:noAutofit/>
          </a:bodyPr>
          <a:lstStyle/>
          <a:p>
            <a:pPr marL="57150" indent="0" rtl="0">
              <a:buNone/>
            </a:pPr>
            <a:r>
              <a:rPr lang="ro" sz="3200" b="0" i="0" u="none" strike="noStrike">
                <a:highlight>
                  <a:srgbClr val="000000">
                    <a:alpha val="0"/>
                  </a:srgbClr>
                </a:highlight>
                <a:latin typeface="Calibri"/>
              </a:rPr>
              <a:t>Continuă să-și extindă prezența online</a:t>
            </a:r>
          </a:p>
          <a:p>
            <a:pPr lvl="1" rtl="0">
              <a:buFont typeface="Wingdings" panose="05000000000000000000" pitchFamily="2" charset="2"/>
              <a:buChar char="Ø"/>
            </a:pPr>
            <a:r>
              <a:rPr lang="ro" sz="3000" b="0" i="0" u="none" strike="noStrike">
                <a:highlight>
                  <a:srgbClr val="000000">
                    <a:alpha val="0"/>
                  </a:srgbClr>
                </a:highlight>
                <a:latin typeface="Calibri"/>
              </a:rPr>
              <a:t>Răspândirea în mai multe jurisdicții</a:t>
            </a:r>
          </a:p>
          <a:p>
            <a:pPr lvl="1" rtl="0">
              <a:buFont typeface="Wingdings" panose="05000000000000000000" pitchFamily="2" charset="2"/>
              <a:buChar char="Ø"/>
            </a:pPr>
            <a:r>
              <a:rPr lang="ro" sz="3000" b="0" i="0" u="none" strike="noStrike">
                <a:highlight>
                  <a:srgbClr val="000000">
                    <a:alpha val="0"/>
                  </a:srgbClr>
                </a:highlight>
                <a:latin typeface="Calibri"/>
              </a:rPr>
              <a:t>Inclusiv forumuri, site-uri de partajare a fișierelor, pastebin-uri, site-uri de streaming video, servicii de scurtare a adresei URL, bloguri, aplicații de mesagere/difuzare, platforme de streaming live, site-uri de social media, servicii de găzduire</a:t>
            </a:r>
          </a:p>
          <a:p>
            <a:pPr marL="514350" indent="-457200" rtl="0"/>
            <a:r>
              <a:rPr lang="ro" sz="3200" b="0" i="0" u="none" strike="noStrike">
                <a:highlight>
                  <a:srgbClr val="000000">
                    <a:alpha val="0"/>
                  </a:srgbClr>
                </a:highlight>
                <a:latin typeface="Calibri"/>
              </a:rPr>
              <a:t>Adesea, aceștia sunt primii care adoptă noi platforme tehnologice și emergente</a:t>
            </a:r>
          </a:p>
        </p:txBody>
      </p:sp>
      <p:pic>
        <p:nvPicPr>
          <p:cNvPr id="23554" name="Picture 2" descr="Are the Austin bombings terrorism? It depends who you ask. - Vox">
            <a:extLst>
              <a:ext uri="{FF2B5EF4-FFF2-40B4-BE49-F238E27FC236}">
                <a16:creationId xmlns:a16="http://schemas.microsoft.com/office/drawing/2014/main" id="{C0178A80-B4C1-41AD-812C-232E8A75167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68293" y="5204518"/>
            <a:ext cx="1979712" cy="131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626417"/>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Utilizarea internetului pentru terorism</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37375019-F78A-4BAB-B75C-C64845B462F5}"/>
              </a:ext>
            </a:extLst>
          </p:cNvPr>
          <p:cNvPicPr>
            <a:picLocks noChangeAspect="1"/>
          </p:cNvPicPr>
          <p:nvPr/>
        </p:nvPicPr>
        <p:blipFill>
          <a:blip r:embed="rId4"/>
          <a:stretch>
            <a:fillRect/>
          </a:stretch>
        </p:blipFill>
        <p:spPr>
          <a:xfrm>
            <a:off x="114299" y="1145878"/>
            <a:ext cx="4642377" cy="3435694"/>
          </a:xfrm>
          <a:prstGeom prst="rect">
            <a:avLst/>
          </a:prstGeom>
          <a:ln>
            <a:solidFill>
              <a:schemeClr val="accent1"/>
            </a:solidFill>
          </a:ln>
        </p:spPr>
      </p:pic>
      <p:pic>
        <p:nvPicPr>
          <p:cNvPr id="3" name="Picture 2">
            <a:extLst>
              <a:ext uri="{FF2B5EF4-FFF2-40B4-BE49-F238E27FC236}">
                <a16:creationId xmlns:a16="http://schemas.microsoft.com/office/drawing/2014/main" id="{4CF23235-C2A3-4F0F-BAAA-65E351797266}"/>
              </a:ext>
            </a:extLst>
          </p:cNvPr>
          <p:cNvPicPr>
            <a:picLocks noChangeAspect="1"/>
          </p:cNvPicPr>
          <p:nvPr/>
        </p:nvPicPr>
        <p:blipFill>
          <a:blip r:embed="rId5"/>
          <a:stretch>
            <a:fillRect/>
          </a:stretch>
        </p:blipFill>
        <p:spPr>
          <a:xfrm>
            <a:off x="4063382" y="3059066"/>
            <a:ext cx="4966319" cy="3435694"/>
          </a:xfrm>
          <a:prstGeom prst="rect">
            <a:avLst/>
          </a:prstGeom>
          <a:ln>
            <a:solidFill>
              <a:schemeClr val="accent1"/>
            </a:solidFill>
          </a:ln>
        </p:spPr>
      </p:pic>
    </p:spTree>
    <p:extLst>
      <p:ext uri="{BB962C8B-B14F-4D97-AF65-F5344CB8AC3E}">
        <p14:creationId xmlns:p14="http://schemas.microsoft.com/office/powerpoint/2010/main" val="34000687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Utilizarea internetului pentru terorism</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2E02FEE5-5BF1-4042-B83F-06887A86195B}"/>
              </a:ext>
            </a:extLst>
          </p:cNvPr>
          <p:cNvPicPr>
            <a:picLocks noChangeAspect="1"/>
          </p:cNvPicPr>
          <p:nvPr/>
        </p:nvPicPr>
        <p:blipFill>
          <a:blip r:embed="rId4"/>
          <a:stretch>
            <a:fillRect/>
          </a:stretch>
        </p:blipFill>
        <p:spPr>
          <a:xfrm>
            <a:off x="2483768" y="1124744"/>
            <a:ext cx="4176464" cy="5286152"/>
          </a:xfrm>
          <a:prstGeom prst="rect">
            <a:avLst/>
          </a:prstGeom>
          <a:ln>
            <a:solidFill>
              <a:schemeClr val="accent1"/>
            </a:solidFill>
          </a:ln>
        </p:spPr>
      </p:pic>
      <p:sp>
        <p:nvSpPr>
          <p:cNvPr id="2" name="Rectangle: Rounded Corners 1">
            <a:extLst>
              <a:ext uri="{FF2B5EF4-FFF2-40B4-BE49-F238E27FC236}">
                <a16:creationId xmlns:a16="http://schemas.microsoft.com/office/drawing/2014/main" id="{FB59C70C-9F8F-43A4-94F8-9FD9B6F0EC41}"/>
              </a:ext>
            </a:extLst>
          </p:cNvPr>
          <p:cNvSpPr/>
          <p:nvPr/>
        </p:nvSpPr>
        <p:spPr>
          <a:xfrm>
            <a:off x="2483768" y="5301208"/>
            <a:ext cx="4176464" cy="288032"/>
          </a:xfrm>
          <a:prstGeom prst="roundRect">
            <a:avLst/>
          </a:prstGeom>
          <a:solidFill>
            <a:srgbClr val="FFFF00">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Rectangle: Rounded Corners 5">
            <a:extLst>
              <a:ext uri="{FF2B5EF4-FFF2-40B4-BE49-F238E27FC236}">
                <a16:creationId xmlns:a16="http://schemas.microsoft.com/office/drawing/2014/main" id="{42474A16-DCB4-40CC-B6DB-382CEC242E94}"/>
              </a:ext>
            </a:extLst>
          </p:cNvPr>
          <p:cNvSpPr/>
          <p:nvPr/>
        </p:nvSpPr>
        <p:spPr>
          <a:xfrm>
            <a:off x="2483768" y="5877271"/>
            <a:ext cx="4176464" cy="230713"/>
          </a:xfrm>
          <a:prstGeom prst="roundRect">
            <a:avLst/>
          </a:prstGeom>
          <a:solidFill>
            <a:srgbClr val="FFFF00">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TextBox 13">
            <a:extLst>
              <a:ext uri="{FF2B5EF4-FFF2-40B4-BE49-F238E27FC236}">
                <a16:creationId xmlns:a16="http://schemas.microsoft.com/office/drawing/2014/main" id="{303DD0F7-8AE0-4006-89A7-52A25716F349}"/>
              </a:ext>
            </a:extLst>
          </p:cNvPr>
          <p:cNvSpPr txBox="1"/>
          <p:nvPr/>
        </p:nvSpPr>
        <p:spPr>
          <a:xfrm>
            <a:off x="6372200" y="1532282"/>
            <a:ext cx="2243632" cy="400110"/>
          </a:xfrm>
          <a:prstGeom prst="rect">
            <a:avLst/>
          </a:prstGeom>
          <a:solidFill>
            <a:srgbClr val="F08A34"/>
          </a:solidFill>
        </p:spPr>
        <p:txBody>
          <a:bodyPr wrap="square" rtlCol="0">
            <a:noAutofit/>
          </a:bodyPr>
          <a:lstStyle/>
          <a:p>
            <a:pPr algn="ctr" rtl="0"/>
            <a:r>
              <a:rPr lang="ro" sz="2000" b="0" i="0" u="none" strike="noStrike">
                <a:solidFill>
                  <a:srgbClr val="FFFFFF"/>
                </a:solidFill>
                <a:highlight>
                  <a:srgbClr val="000000">
                    <a:alpha val="0"/>
                  </a:srgbClr>
                </a:highlight>
                <a:latin typeface="Calibri"/>
              </a:rPr>
              <a:t>4 septembrie 2020</a:t>
            </a:r>
          </a:p>
        </p:txBody>
      </p:sp>
    </p:spTree>
    <p:extLst>
      <p:ext uri="{BB962C8B-B14F-4D97-AF65-F5344CB8AC3E}">
        <p14:creationId xmlns:p14="http://schemas.microsoft.com/office/powerpoint/2010/main" val="21724400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noAutofit/>
          </a:bodyPr>
          <a:lstStyle/>
          <a:p>
            <a:pPr rtl="0"/>
            <a:r>
              <a:rPr lang="ro" sz="3200" b="1" i="0" u="none" strike="noStrike">
                <a:solidFill>
                  <a:srgbClr val="558ED5"/>
                </a:solidFill>
                <a:highlight>
                  <a:srgbClr val="000000">
                    <a:alpha val="0"/>
                  </a:srgbClr>
                </a:highlight>
                <a:latin typeface="Calibri"/>
              </a:rPr>
              <a:t>Factori de criminalitate transversali</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rtl="0"/>
            <a:r>
              <a:rPr lang="ro" sz="1200" b="1" i="0" u="none" strike="noStrike">
                <a:solidFill>
                  <a:srgbClr val="FFFFFF"/>
                </a:solidFill>
                <a:highlight>
                  <a:srgbClr val="000000">
                    <a:alpha val="0"/>
                  </a:srgbClr>
                </a:highlight>
                <a:latin typeface="Verdana" charset="0"/>
                <a:cs typeface="Verdana" charset="0"/>
              </a:rPr>
              <a:t>www.coe.int/cybercrime						                        - 93 -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097812"/>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2800" b="0" i="0" u="none" strike="noStrike">
                <a:solidFill>
                  <a:srgbClr val="FFFFFF"/>
                </a:solidFill>
                <a:highlight>
                  <a:srgbClr val="000000">
                    <a:alpha val="0"/>
                  </a:srgbClr>
                </a:highlight>
                <a:latin typeface="Verdana" charset="0"/>
                <a:cs typeface="Verdana" charset="0"/>
              </a:rPr>
              <a:t>Factori de criminalitate transversali</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a:extLst>
              <a:ext uri="{FF2B5EF4-FFF2-40B4-BE49-F238E27FC236}">
                <a16:creationId xmlns:a16="http://schemas.microsoft.com/office/drawing/2014/main" id="{2D6A0DE9-A5F9-4FAA-99ED-84905FDB5D51}"/>
              </a:ext>
            </a:extLst>
          </p:cNvPr>
          <p:cNvSpPr>
            <a:spLocks noGrp="1"/>
          </p:cNvSpPr>
          <p:nvPr>
            <p:ph idx="1"/>
          </p:nvPr>
        </p:nvSpPr>
        <p:spPr>
          <a:xfrm>
            <a:off x="251520" y="1196752"/>
            <a:ext cx="8784530" cy="5183335"/>
          </a:xfrm>
        </p:spPr>
        <p:txBody>
          <a:bodyPr>
            <a:noAutofit/>
          </a:bodyPr>
          <a:lstStyle/>
          <a:p>
            <a:pPr marL="57150" indent="0" rtl="0">
              <a:buNone/>
            </a:pPr>
            <a:r>
              <a:rPr lang="ro" sz="3200" b="1" i="0" u="none" strike="noStrike" dirty="0">
                <a:solidFill>
                  <a:srgbClr val="0070C0"/>
                </a:solidFill>
                <a:highlight>
                  <a:srgbClr val="000000">
                    <a:alpha val="0"/>
                  </a:srgbClr>
                </a:highlight>
                <a:latin typeface="Calibri"/>
              </a:rPr>
              <a:t>Inginerie socială</a:t>
            </a:r>
          </a:p>
          <a:p>
            <a:pPr lvl="1" rtl="0">
              <a:buFont typeface="Wingdings" panose="05000000000000000000" pitchFamily="2" charset="2"/>
              <a:buChar char="Ø"/>
            </a:pPr>
            <a:r>
              <a:rPr lang="ro" sz="2800" b="0" i="0" u="none" strike="noStrike" dirty="0">
                <a:highlight>
                  <a:srgbClr val="000000">
                    <a:alpha val="0"/>
                  </a:srgbClr>
                </a:highlight>
                <a:latin typeface="Calibri"/>
              </a:rPr>
              <a:t>În special </a:t>
            </a:r>
            <a:r>
              <a:rPr lang="ro" sz="3200" b="1" i="0" u="none" strike="noStrike" dirty="0">
                <a:solidFill>
                  <a:srgbClr val="0070C0"/>
                </a:solidFill>
                <a:highlight>
                  <a:srgbClr val="000000">
                    <a:alpha val="0"/>
                  </a:srgbClr>
                </a:highlight>
                <a:latin typeface="Calibri"/>
              </a:rPr>
              <a:t>phishing</a:t>
            </a:r>
            <a:r>
              <a:rPr lang="ro" sz="2800" b="0" i="0" u="none" strike="noStrike" dirty="0">
                <a:highlight>
                  <a:srgbClr val="000000">
                    <a:alpha val="0"/>
                  </a:srgbClr>
                </a:highlight>
                <a:latin typeface="Calibri"/>
              </a:rPr>
              <a:t> pentru a obține date și informații</a:t>
            </a:r>
          </a:p>
          <a:p>
            <a:pPr lvl="1" rtl="0">
              <a:buFont typeface="Wingdings" panose="05000000000000000000" pitchFamily="2" charset="2"/>
              <a:buChar char="Ø"/>
            </a:pPr>
            <a:r>
              <a:rPr lang="ro" sz="2800" b="0" i="0" u="none" strike="noStrike" dirty="0">
                <a:highlight>
                  <a:srgbClr val="000000">
                    <a:alpha val="0"/>
                  </a:srgbClr>
                </a:highlight>
                <a:latin typeface="Calibri"/>
              </a:rPr>
              <a:t>Utilizate ulterior în infracțiuni</a:t>
            </a:r>
          </a:p>
          <a:p>
            <a:pPr marL="57150" indent="0" rtl="0">
              <a:buNone/>
            </a:pPr>
            <a:r>
              <a:rPr lang="ro" sz="3200" b="1" i="0" u="none" strike="noStrike" dirty="0">
                <a:solidFill>
                  <a:srgbClr val="0070C0"/>
                </a:solidFill>
                <a:highlight>
                  <a:srgbClr val="000000">
                    <a:alpha val="0"/>
                  </a:srgbClr>
                </a:highlight>
                <a:latin typeface="Calibri"/>
              </a:rPr>
              <a:t>Cărăuși de bani</a:t>
            </a:r>
          </a:p>
          <a:p>
            <a:pPr lvl="1" rtl="0">
              <a:buFont typeface="Wingdings" panose="05000000000000000000" pitchFamily="2" charset="2"/>
              <a:buChar char="Ø"/>
            </a:pPr>
            <a:r>
              <a:rPr lang="ro" sz="2400" b="0" i="0" u="none" strike="noStrike" dirty="0">
                <a:highlight>
                  <a:srgbClr val="000000">
                    <a:alpha val="0"/>
                  </a:srgbClr>
                </a:highlight>
                <a:latin typeface="Calibri"/>
              </a:rPr>
              <a:t>Persoane fizice dezavantajate sau cu venituri mici</a:t>
            </a:r>
          </a:p>
          <a:p>
            <a:pPr lvl="1" rtl="0">
              <a:buFont typeface="Wingdings" panose="05000000000000000000" pitchFamily="2" charset="2"/>
              <a:buChar char="Ø"/>
            </a:pPr>
            <a:r>
              <a:rPr lang="ro" sz="2400" b="0" i="0" u="none" strike="noStrike" dirty="0">
                <a:highlight>
                  <a:srgbClr val="000000">
                    <a:alpha val="0"/>
                  </a:srgbClr>
                </a:highlight>
                <a:latin typeface="Calibri"/>
              </a:rPr>
              <a:t>Trecerea la cărăuși cu o poziție financiară mai puternică care să finanțeze fonduri la nivel internațional prin intermediul conturilor corporative</a:t>
            </a:r>
          </a:p>
          <a:p>
            <a:pPr marL="57150" indent="0" rtl="0">
              <a:buNone/>
            </a:pPr>
            <a:r>
              <a:rPr lang="ro" sz="3200" b="1" i="0" u="none" strike="noStrike" dirty="0">
                <a:solidFill>
                  <a:srgbClr val="0070C0"/>
                </a:solidFill>
                <a:highlight>
                  <a:srgbClr val="000000">
                    <a:alpha val="0"/>
                  </a:srgbClr>
                </a:highlight>
                <a:latin typeface="Calibri"/>
              </a:rPr>
              <a:t>Criptomonedă</a:t>
            </a:r>
          </a:p>
          <a:p>
            <a:pPr lvl="1" rtl="0">
              <a:buFont typeface="Wingdings" panose="05000000000000000000" pitchFamily="2" charset="2"/>
              <a:buChar char="Ø"/>
            </a:pPr>
            <a:r>
              <a:rPr lang="ro" sz="2400" b="0" i="0" u="none" strike="noStrike" dirty="0">
                <a:highlight>
                  <a:srgbClr val="000000">
                    <a:alpha val="0"/>
                  </a:srgbClr>
                </a:highlight>
                <a:latin typeface="Calibri"/>
              </a:rPr>
              <a:t>Utilizarea celor „legitime” pentru </a:t>
            </a:r>
          </a:p>
          <a:p>
            <a:pPr marL="457200" lvl="1" indent="0" rtl="0">
              <a:buNone/>
            </a:pPr>
            <a:r>
              <a:rPr lang="ro" sz="2400" b="0" i="0" u="none" strike="noStrike" dirty="0">
                <a:highlight>
                  <a:srgbClr val="000000">
                    <a:alpha val="0"/>
                  </a:srgbClr>
                </a:highlight>
                <a:latin typeface="Calibri"/>
              </a:rPr>
              <a:t>activități ilegale</a:t>
            </a:r>
          </a:p>
        </p:txBody>
      </p:sp>
      <p:pic>
        <p:nvPicPr>
          <p:cNvPr id="23554" name="Picture 2" descr="Are the Austin bombings terrorism? It depends who you ask. - Vox">
            <a:extLst>
              <a:ext uri="{FF2B5EF4-FFF2-40B4-BE49-F238E27FC236}">
                <a16:creationId xmlns:a16="http://schemas.microsoft.com/office/drawing/2014/main" id="{C0178A80-B4C1-41AD-812C-232E8A75167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56338" y="5347692"/>
            <a:ext cx="1979712" cy="131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094203"/>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22973E-8CC9-4C0B-B546-EACD257DA5C7}"/>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6" name="TextBox 7">
            <a:extLst>
              <a:ext uri="{FF2B5EF4-FFF2-40B4-BE49-F238E27FC236}">
                <a16:creationId xmlns:a16="http://schemas.microsoft.com/office/drawing/2014/main" id="{5E4BDDFE-543C-4491-903D-8D13C0DC1FB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Verificarea cunoștințelor</a:t>
            </a:r>
            <a:endParaRPr lang="en-GB" sz="2000">
              <a:solidFill>
                <a:schemeClr val="bg1"/>
              </a:solidFill>
              <a:latin typeface="Verdana" charset="0"/>
              <a:cs typeface="Verdana" charset="0"/>
            </a:endParaRPr>
          </a:p>
        </p:txBody>
      </p:sp>
      <p:pic>
        <p:nvPicPr>
          <p:cNvPr id="8" name="Picture 4">
            <a:extLst>
              <a:ext uri="{FF2B5EF4-FFF2-40B4-BE49-F238E27FC236}">
                <a16:creationId xmlns:a16="http://schemas.microsoft.com/office/drawing/2014/main" id="{F0D3AB1B-9A46-4066-B80B-9491DA6F94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CAC1262F-F248-494E-99B0-D5250C313A2B}"/>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rtl="0">
              <a:defRPr/>
            </a:pPr>
            <a:r>
              <a:rPr lang="ro" sz="1200" b="1" i="0" u="none" strike="noStrike">
                <a:solidFill>
                  <a:srgbClr val="FFFFFF"/>
                </a:solidFill>
                <a:highlight>
                  <a:srgbClr val="000000">
                    <a:alpha val="0"/>
                  </a:srgbClr>
                </a:highlight>
                <a:latin typeface="Verdana" charset="0"/>
                <a:cs typeface="Verdana" charset="0"/>
              </a:rPr>
              <a:t>www.coe.int/cybercrime</a:t>
            </a:r>
            <a:endParaRPr lang="en-GB" sz="1200"/>
          </a:p>
        </p:txBody>
      </p:sp>
      <p:sp>
        <p:nvSpPr>
          <p:cNvPr id="11" name="TextBox 10">
            <a:extLst>
              <a:ext uri="{FF2B5EF4-FFF2-40B4-BE49-F238E27FC236}">
                <a16:creationId xmlns:a16="http://schemas.microsoft.com/office/drawing/2014/main" id="{9D3848A9-4745-4BB6-B8CB-6C939829A8B8}"/>
              </a:ext>
            </a:extLst>
          </p:cNvPr>
          <p:cNvSpPr txBox="1"/>
          <p:nvPr/>
        </p:nvSpPr>
        <p:spPr>
          <a:xfrm>
            <a:off x="588962" y="1281981"/>
            <a:ext cx="8030033" cy="830997"/>
          </a:xfrm>
          <a:prstGeom prst="rect">
            <a:avLst/>
          </a:prstGeom>
          <a:solidFill>
            <a:srgbClr val="BDD8F3"/>
          </a:solidFill>
        </p:spPr>
        <p:txBody>
          <a:bodyPr wrap="square" rtlCol="0">
            <a:noAutofit/>
          </a:bodyPr>
          <a:lstStyle/>
          <a:p>
            <a:pPr algn="ctr" rtl="0"/>
            <a:r>
              <a:rPr lang="ro" sz="2400" b="0" i="0" u="none" strike="noStrike">
                <a:solidFill>
                  <a:srgbClr val="595959"/>
                </a:solidFill>
                <a:highlight>
                  <a:srgbClr val="000000">
                    <a:alpha val="0"/>
                  </a:srgbClr>
                </a:highlight>
                <a:latin typeface="Calibri"/>
              </a:rPr>
              <a:t>Care criptomonedă este cea mai răspândită în DarkWeb?</a:t>
            </a:r>
          </a:p>
        </p:txBody>
      </p:sp>
      <p:sp>
        <p:nvSpPr>
          <p:cNvPr id="12" name="TextBox 11">
            <a:extLst>
              <a:ext uri="{FF2B5EF4-FFF2-40B4-BE49-F238E27FC236}">
                <a16:creationId xmlns:a16="http://schemas.microsoft.com/office/drawing/2014/main" id="{E75702A7-7EF5-41B1-83AA-F3F0AACE8FD2}"/>
              </a:ext>
            </a:extLst>
          </p:cNvPr>
          <p:cNvSpPr txBox="1"/>
          <p:nvPr/>
        </p:nvSpPr>
        <p:spPr>
          <a:xfrm>
            <a:off x="588962" y="4141574"/>
            <a:ext cx="8030032" cy="2308324"/>
          </a:xfrm>
          <a:prstGeom prst="rect">
            <a:avLst/>
          </a:prstGeom>
          <a:solidFill>
            <a:schemeClr val="tx1">
              <a:lumMod val="65000"/>
              <a:lumOff val="35000"/>
            </a:schemeClr>
          </a:solidFill>
        </p:spPr>
        <p:txBody>
          <a:bodyPr wrap="square" rtlCol="0">
            <a:noAutofit/>
          </a:bodyPr>
          <a:lstStyle/>
          <a:p>
            <a:pPr algn="ctr" rtl="0"/>
            <a:r>
              <a:rPr lang="ro" sz="2400" b="0" i="0" u="none" strike="noStrike">
                <a:solidFill>
                  <a:srgbClr val="FFFFFF"/>
                </a:solidFill>
                <a:highlight>
                  <a:srgbClr val="000000">
                    <a:alpha val="0"/>
                  </a:srgbClr>
                </a:highlight>
                <a:latin typeface="Calibri"/>
              </a:rPr>
              <a:t>Răspunsul corect este C</a:t>
            </a:r>
          </a:p>
          <a:p>
            <a:pPr algn="ctr"/>
            <a:endParaRPr lang="en-GB" sz="2400">
              <a:solidFill>
                <a:schemeClr val="bg1"/>
              </a:solidFill>
              <a:latin typeface="+mj-lt"/>
            </a:endParaRPr>
          </a:p>
          <a:p>
            <a:pPr algn="ctr" rtl="0"/>
            <a:r>
              <a:rPr lang="ro" sz="2400" b="0" i="0" u="none" strike="noStrike">
                <a:solidFill>
                  <a:srgbClr val="FFFFFF"/>
                </a:solidFill>
                <a:highlight>
                  <a:srgbClr val="000000">
                    <a:alpha val="0"/>
                  </a:srgbClr>
                </a:highlight>
                <a:latin typeface="Calibri"/>
              </a:rPr>
              <a:t>Bitcoin este în continuare cel mai răspândit, dar cu siguranță nu singurul. Multe altele se dezvoltă în prezent și vor continua să fie utilizate provocând probleme forțelor de ordine în investigarea criminalității și a distribuirii valorii monetare.</a:t>
            </a:r>
            <a:endParaRPr lang="en-GB" sz="2400">
              <a:solidFill>
                <a:schemeClr val="bg1"/>
              </a:solidFill>
              <a:latin typeface="+mj-lt"/>
            </a:endParaRPr>
          </a:p>
        </p:txBody>
      </p:sp>
      <p:sp>
        <p:nvSpPr>
          <p:cNvPr id="13" name="TextBox 12">
            <a:extLst>
              <a:ext uri="{FF2B5EF4-FFF2-40B4-BE49-F238E27FC236}">
                <a16:creationId xmlns:a16="http://schemas.microsoft.com/office/drawing/2014/main" id="{30BD4572-BAB1-4568-B64C-2A9116F6F527}"/>
              </a:ext>
            </a:extLst>
          </p:cNvPr>
          <p:cNvSpPr txBox="1"/>
          <p:nvPr/>
        </p:nvSpPr>
        <p:spPr>
          <a:xfrm>
            <a:off x="588963" y="2342446"/>
            <a:ext cx="8030032" cy="1569660"/>
          </a:xfrm>
          <a:prstGeom prst="rect">
            <a:avLst/>
          </a:prstGeom>
          <a:solidFill>
            <a:srgbClr val="F08A34"/>
          </a:solidFill>
        </p:spPr>
        <p:txBody>
          <a:bodyPr wrap="square" rtlCol="0">
            <a:noAutofit/>
          </a:bodyPr>
          <a:lstStyle/>
          <a:p>
            <a:pPr marL="1828800" lvl="3" indent="-457200" rtl="0">
              <a:buAutoNum type="alphaUcPeriod"/>
            </a:pPr>
            <a:r>
              <a:rPr lang="ro" sz="2400" b="0" i="0" u="none" strike="noStrike">
                <a:solidFill>
                  <a:srgbClr val="FFFFFF"/>
                </a:solidFill>
                <a:highlight>
                  <a:srgbClr val="000000">
                    <a:alpha val="0"/>
                  </a:srgbClr>
                </a:highlight>
                <a:latin typeface="Calibri"/>
              </a:rPr>
              <a:t>Monero</a:t>
            </a:r>
          </a:p>
          <a:p>
            <a:pPr marL="1828800" lvl="3" indent="-457200" rtl="0">
              <a:buAutoNum type="alphaUcPeriod"/>
            </a:pPr>
            <a:r>
              <a:rPr lang="ro" sz="2400" b="0" i="0" u="none" strike="noStrike">
                <a:solidFill>
                  <a:srgbClr val="FFFFFF"/>
                </a:solidFill>
                <a:highlight>
                  <a:srgbClr val="000000">
                    <a:alpha val="0"/>
                  </a:srgbClr>
                </a:highlight>
                <a:latin typeface="Calibri"/>
              </a:rPr>
              <a:t>Dash</a:t>
            </a:r>
          </a:p>
          <a:p>
            <a:pPr marL="1828800" lvl="3" indent="-457200" rtl="0">
              <a:buAutoNum type="alphaUcPeriod"/>
            </a:pPr>
            <a:r>
              <a:rPr lang="ro" sz="2400" b="0" i="0" u="none" strike="noStrike">
                <a:solidFill>
                  <a:srgbClr val="FFFFFF"/>
                </a:solidFill>
                <a:highlight>
                  <a:srgbClr val="000000">
                    <a:alpha val="0"/>
                  </a:srgbClr>
                </a:highlight>
                <a:latin typeface="Calibri"/>
              </a:rPr>
              <a:t>Bitcoin</a:t>
            </a:r>
          </a:p>
          <a:p>
            <a:pPr marL="1828800" lvl="3" indent="-457200" rtl="0">
              <a:buAutoNum type="alphaUcPeriod"/>
            </a:pPr>
            <a:r>
              <a:rPr lang="ro" sz="2400" b="0" i="0" u="none" strike="noStrike">
                <a:solidFill>
                  <a:srgbClr val="FFFFFF"/>
                </a:solidFill>
                <a:highlight>
                  <a:srgbClr val="000000">
                    <a:alpha val="0"/>
                  </a:srgbClr>
                </a:highlight>
                <a:latin typeface="Calibri"/>
              </a:rPr>
              <a:t>Zcoin</a:t>
            </a:r>
            <a:endParaRPr lang="en-GB" sz="2400">
              <a:solidFill>
                <a:schemeClr val="bg1"/>
              </a:solidFill>
              <a:latin typeface="+mj-lt"/>
            </a:endParaRPr>
          </a:p>
        </p:txBody>
      </p:sp>
    </p:spTree>
    <p:extLst>
      <p:ext uri="{BB962C8B-B14F-4D97-AF65-F5344CB8AC3E}">
        <p14:creationId xmlns:p14="http://schemas.microsoft.com/office/powerpoint/2010/main" val="7323163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8AB73-6CF7-4B50-ACEB-48BD4182E7C5}"/>
              </a:ext>
            </a:extLst>
          </p:cNvPr>
          <p:cNvSpPr>
            <a:spLocks noGrp="1"/>
          </p:cNvSpPr>
          <p:nvPr>
            <p:ph type="sldNum" sz="quarter" idx="10"/>
          </p:nvPr>
        </p:nvSpPr>
        <p:spPr/>
        <p:txBody>
          <a:bodyPr>
            <a:noAutofit/>
          </a:bodyPr>
          <a:lstStyle/>
          <a:p>
            <a:pPr marL="0" marR="0" lvl="0" indent="0" algn="r" defTabSz="457200" rtl="0" eaLnBrk="1" fontAlgn="auto" latinLnBrk="0" hangingPunct="1">
              <a:lnSpc>
                <a:spcPct val="100000"/>
              </a:lnSpc>
              <a:spcBef>
                <a:spcPct val="0"/>
              </a:spcBef>
              <a:spcAft>
                <a:spcPct val="0"/>
              </a:spcAft>
              <a:buClrTx/>
              <a:buSzTx/>
              <a:buFontTx/>
              <a:buNone/>
              <a:defRPr/>
            </a:pPr>
            <a:r>
              <a:rPr kumimoji="0" lang="ro" sz="1200" b="0" i="0" u="none" strike="noStrike" kern="1200" cap="none" spc="0" normalizeH="0" baseline="0" noProof="0">
                <a:solidFill>
                  <a:srgbClr val="898989"/>
                </a:solidFill>
                <a:highlight>
                  <a:srgbClr val="000000">
                    <a:alpha val="0"/>
                  </a:srgbClr>
                </a:highlight>
                <a:uLnTx/>
                <a:uFillTx/>
                <a:latin typeface="Calibri"/>
                <a:ea typeface="+mn-ea"/>
                <a:cs typeface="+mn-cs"/>
              </a:rPr>
              <a:t>96</a:t>
            </a: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11475441"/>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GB"/>
          </a:p>
        </p:txBody>
      </p:sp>
      <p:sp>
        <p:nvSpPr>
          <p:cNvPr id="7" name="Rectangle 6"/>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2400">
                <a:solidFill>
                  <a:schemeClr val="tx1"/>
                </a:solidFill>
                <a:latin typeface="Calibri" panose="020F0502020204030204"/>
                <a:ea typeface="MS PGothic" charset="0"/>
                <a:cs typeface="MS PGothic" charset="0"/>
              </a:defRPr>
            </a:lvl1pPr>
            <a:lvl2pPr marL="742950" indent="-285750">
              <a:defRPr sz="2400">
                <a:solidFill>
                  <a:schemeClr val="tx1"/>
                </a:solidFill>
                <a:latin typeface="Calibri" panose="020F0502020204030204"/>
                <a:ea typeface="MS PGothic" charset="0"/>
                <a:cs typeface="MS PGothic" charset="0"/>
              </a:defRPr>
            </a:lvl2pPr>
            <a:lvl3pPr marL="1143000" indent="-228600">
              <a:defRPr sz="2400">
                <a:solidFill>
                  <a:schemeClr val="tx1"/>
                </a:solidFill>
                <a:latin typeface="Calibri" panose="020F0502020204030204"/>
                <a:ea typeface="MS PGothic" charset="0"/>
                <a:cs typeface="MS PGothic" charset="0"/>
              </a:defRPr>
            </a:lvl3pPr>
            <a:lvl4pPr marL="1600200" indent="-228600">
              <a:defRPr sz="2400">
                <a:solidFill>
                  <a:schemeClr val="tx1"/>
                </a:solidFill>
                <a:latin typeface="Calibri" panose="020F0502020204030204"/>
                <a:ea typeface="MS PGothic" charset="0"/>
                <a:cs typeface="MS PGothic" charset="0"/>
              </a:defRPr>
            </a:lvl4pPr>
            <a:lvl5pPr marL="2057400" indent="-228600">
              <a:defRPr sz="2400">
                <a:solidFill>
                  <a:schemeClr val="tx1"/>
                </a:solidFill>
                <a:latin typeface="Calibri" panose="020F0502020204030204"/>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panose="020F0502020204030204"/>
                <a:ea typeface="MS PGothic" charset="0"/>
                <a:cs typeface="MS PGothic" charset="0"/>
              </a:defRPr>
            </a:lvl9pPr>
          </a:lstStyle>
          <a:p>
            <a:pPr algn="r" rtl="0"/>
            <a:r>
              <a:rPr lang="ro" sz="3200" b="0" i="0" u="none" strike="noStrike">
                <a:solidFill>
                  <a:srgbClr val="FFFFFF"/>
                </a:solidFill>
                <a:highlight>
                  <a:srgbClr val="000000">
                    <a:alpha val="0"/>
                  </a:srgbClr>
                </a:highlight>
                <a:latin typeface="Verdana" charset="0"/>
                <a:cs typeface="Verdana" charset="0"/>
              </a:rPr>
              <a:t>Obiectivele sesiunii</a:t>
            </a:r>
            <a:endParaRPr lang="en-GB" sz="2000">
              <a:solidFill>
                <a:schemeClr val="bg1"/>
              </a:solidFill>
              <a:latin typeface="Verdana" charset="0"/>
              <a:cs typeface="Verdana" charset="0"/>
            </a:endParaRP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53254" name="Rectangle 11"/>
          <p:cNvSpPr>
            <a:spLocks noChangeArrowheads="1"/>
          </p:cNvSpPr>
          <p:nvPr/>
        </p:nvSpPr>
        <p:spPr bwMode="auto">
          <a:xfrm>
            <a:off x="7937" y="6581001"/>
            <a:ext cx="92445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rtl="0"/>
            <a:r>
              <a:rPr lang="ro" sz="1200" b="1" i="0" u="none" strike="noStrike">
                <a:solidFill>
                  <a:srgbClr val="FFFFFF"/>
                </a:solidFill>
                <a:highlight>
                  <a:srgbClr val="000000">
                    <a:alpha val="0"/>
                  </a:srgbClr>
                </a:highlight>
                <a:latin typeface="Verdana" charset="0"/>
                <a:cs typeface="Verdana" charset="0"/>
              </a:rPr>
              <a:t>www.coe.int/cybercrime						</a:t>
            </a: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196752"/>
            <a:ext cx="8712522" cy="5240233"/>
          </a:xfrm>
        </p:spPr>
        <p:txBody>
          <a:bodyPr>
            <a:noAutofit/>
          </a:bodyPr>
          <a:lstStyle/>
          <a:p>
            <a:pPr marL="0" indent="0" rtl="0">
              <a:buNone/>
            </a:pPr>
            <a:r>
              <a:rPr lang="ro" sz="2800" b="0" i="0" u="none" strike="noStrike">
                <a:highlight>
                  <a:srgbClr val="000000">
                    <a:alpha val="0"/>
                  </a:srgbClr>
                </a:highlight>
                <a:latin typeface="Calibri"/>
                <a:ea typeface="Verdana"/>
              </a:rPr>
              <a:t>După această sesiune, delegații ar trebui să poată:</a:t>
            </a:r>
          </a:p>
          <a:p>
            <a:pPr rtl="0"/>
            <a:r>
              <a:rPr lang="ro" sz="2800" b="0" i="0" u="none" strike="noStrike">
                <a:highlight>
                  <a:srgbClr val="000000">
                    <a:alpha val="0"/>
                  </a:srgbClr>
                </a:highlight>
                <a:latin typeface="Calibri"/>
              </a:rPr>
              <a:t>Să identifice diferitele tipuri de criminalitate informatică și impactul acestora</a:t>
            </a:r>
          </a:p>
          <a:p>
            <a:pPr rtl="0"/>
            <a:r>
              <a:rPr lang="ro" sz="2800" b="0" i="0" u="none" strike="noStrike">
                <a:highlight>
                  <a:srgbClr val="000000">
                    <a:alpha val="0"/>
                  </a:srgbClr>
                </a:highlight>
                <a:latin typeface="Calibri"/>
              </a:rPr>
              <a:t>Să enumere amenințările, tendințele și instrumentele criminalității informatice și răspunsurile la fenomen</a:t>
            </a:r>
            <a:endParaRPr lang="pt-PT" altLang="sr-Latn-RS" sz="2800"/>
          </a:p>
          <a:p>
            <a:pPr rtl="0"/>
            <a:r>
              <a:rPr lang="ro" sz="2800" b="0" i="0" u="none" strike="noStrike">
                <a:highlight>
                  <a:srgbClr val="000000">
                    <a:alpha val="0"/>
                  </a:srgbClr>
                </a:highlight>
                <a:latin typeface="Calibri"/>
              </a:rPr>
              <a:t>Să explice conceptele de criminalitate informatică care sunt considerate tipuri de criminalitate în conformitate cu majoritatea legislațiilor și standardelor internaționale</a:t>
            </a:r>
            <a:endParaRPr lang="pt-PT" altLang="sr-Latn-RS" sz="2800"/>
          </a:p>
          <a:p>
            <a:pPr rtl="0"/>
            <a:r>
              <a:rPr lang="ro" sz="2800" b="0" i="0" u="none" strike="noStrike">
                <a:highlight>
                  <a:srgbClr val="000000">
                    <a:alpha val="0"/>
                  </a:srgbClr>
                </a:highlight>
                <a:latin typeface="Calibri"/>
              </a:rPr>
              <a:t>Să analizeze nevoile și avantajele armonizării dintre legislația națională și instrumentele internaționale, în special Convenția de la Budapesta</a:t>
            </a:r>
            <a:endParaRPr lang="en-GB">
              <a:ea typeface="Verdana" panose="020B0604030504040204" pitchFamily="34" charset="0"/>
            </a:endParaRPr>
          </a:p>
        </p:txBody>
      </p:sp>
    </p:spTree>
    <p:extLst>
      <p:ext uri="{BB962C8B-B14F-4D97-AF65-F5344CB8AC3E}">
        <p14:creationId xmlns:p14="http://schemas.microsoft.com/office/powerpoint/2010/main" val="3477827722"/>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noAutofit/>
          </a:bodyPr>
          <a:lstStyle/>
          <a:p>
            <a:pPr eaLnBrk="1" hangingPunct="1">
              <a:defRPr/>
            </a:pPr>
            <a:endParaRPr lang="en-GB">
              <a:latin typeface="Calibri"/>
              <a:ea typeface="ＭＳ Ｐゴシック"/>
            </a:endParaRPr>
          </a:p>
        </p:txBody>
      </p:sp>
      <p:sp>
        <p:nvSpPr>
          <p:cNvPr id="12" name="Rectangle 11">
            <a:extLst>
              <a:ext uri="{FF2B5EF4-FFF2-40B4-BE49-F238E27FC236}">
                <a16:creationId xmlns:a16="http://schemas.microsoft.com/office/drawing/2014/main" id="{F2E812E5-70E7-496A-A514-625E50D09C58}"/>
              </a:ext>
            </a:extLst>
          </p:cNvPr>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eaLnBrk="1" fontAlgn="auto" hangingPunct="1">
              <a:spcBef>
                <a:spcPct val="0"/>
              </a:spcBef>
              <a:spcAft>
                <a:spcPct val="0"/>
              </a:spcAft>
              <a:defRPr/>
            </a:pPr>
            <a:endParaRPr lang="en-GB"/>
          </a:p>
        </p:txBody>
      </p:sp>
      <p:pic>
        <p:nvPicPr>
          <p:cNvPr id="2" name="Picture 4">
            <a:extLst>
              <a:ext uri="{FF2B5EF4-FFF2-40B4-BE49-F238E27FC236}">
                <a16:creationId xmlns:a16="http://schemas.microsoft.com/office/drawing/2014/main" id="{15364E51-4F34-4DA1-8843-ADA973D0B86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22225"/>
            <a:ext cx="1322388"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8">
            <a:extLst>
              <a:ext uri="{FF2B5EF4-FFF2-40B4-BE49-F238E27FC236}">
                <a16:creationId xmlns:a16="http://schemas.microsoft.com/office/drawing/2014/main"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4C53FF83-4B1D-4AE3-8AD4-F83CA631845F}"/>
              </a:ext>
            </a:extLst>
          </p:cNvPr>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GB"/>
          </a:p>
        </p:txBody>
      </p:sp>
      <p:sp>
        <p:nvSpPr>
          <p:cNvPr id="2056" name="Rectangle 11">
            <a:extLst>
              <a:ext uri="{FF2B5EF4-FFF2-40B4-BE49-F238E27FC236}">
                <a16:creationId xmlns:a16="http://schemas.microsoft.com/office/drawing/2014/main" id="{88C73A7D-5780-471E-8BE6-4A42E697E15C}"/>
              </a:ext>
            </a:extLst>
          </p:cNvPr>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rtl="0">
              <a:spcBef>
                <a:spcPct val="0"/>
              </a:spcBef>
              <a:buFontTx/>
              <a:buNone/>
            </a:pPr>
            <a:r>
              <a:rPr lang="ro" sz="1200" b="1" i="0" u="none" strike="noStrike">
                <a:solidFill>
                  <a:srgbClr val="FFFFFF"/>
                </a:solidFill>
                <a:highlight>
                  <a:srgbClr val="000000">
                    <a:alpha val="0"/>
                  </a:srgbClr>
                </a:highlight>
                <a:latin typeface="Verdana" charset="0"/>
              </a:rPr>
              <a:t>www.coe.int/cybercrime						                        - -</a:t>
            </a: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rtl="0" eaLnBrk="1" hangingPunct="1">
              <a:spcBef>
                <a:spcPct val="0"/>
              </a:spcBef>
              <a:buFontTx/>
              <a:buNone/>
            </a:pPr>
            <a:r>
              <a:rPr lang="ro" sz="3000" b="1" i="0" u="none" strike="noStrike">
                <a:highlight>
                  <a:srgbClr val="000000">
                    <a:alpha val="0"/>
                  </a:srgbClr>
                </a:highlight>
                <a:latin typeface="Calibri"/>
              </a:rPr>
              <a:t>Mulțumesc.</a:t>
            </a:r>
          </a:p>
          <a:p>
            <a:pPr algn="ctr" eaLnBrk="1" hangingPunct="1">
              <a:spcBef>
                <a:spcPct val="0"/>
              </a:spcBef>
              <a:buFontTx/>
              <a:buNone/>
            </a:pPr>
            <a:endParaRPr lang="en-GB" altLang="en-US" sz="1200" b="1">
              <a:latin typeface="Verdana" pitchFamily="34" charset="0"/>
            </a:endParaRPr>
          </a:p>
          <a:p>
            <a:pPr algn="ctr" eaLnBrk="1" hangingPunct="1">
              <a:spcBef>
                <a:spcPct val="0"/>
              </a:spcBef>
              <a:buFontTx/>
              <a:buNone/>
            </a:pPr>
            <a:endParaRPr lang="en-GB" altLang="en-US" sz="1200" b="1">
              <a:latin typeface="Verdana" pitchFamily="34" charset="0"/>
            </a:endParaRPr>
          </a:p>
          <a:p>
            <a:pPr algn="ctr" eaLnBrk="1" hangingPunct="1">
              <a:spcBef>
                <a:spcPct val="0"/>
              </a:spcBef>
              <a:buFontTx/>
              <a:buNone/>
            </a:pPr>
            <a:endParaRPr lang="en-GB" altLang="en-US" sz="1200" b="1">
              <a:latin typeface="Verdana" pitchFamily="34" charset="0"/>
            </a:endParaRPr>
          </a:p>
          <a:p>
            <a:pPr algn="ctr" eaLnBrk="1" hangingPunct="1">
              <a:spcBef>
                <a:spcPct val="0"/>
              </a:spcBef>
              <a:buFontTx/>
              <a:buNone/>
            </a:pPr>
            <a:endParaRPr lang="en-GB" altLang="en-US" sz="1200" b="1">
              <a:latin typeface="Verdana" pitchFamily="34" charset="0"/>
            </a:endParaRPr>
          </a:p>
          <a:p>
            <a:pPr algn="ctr" eaLnBrk="1" hangingPunct="1">
              <a:spcBef>
                <a:spcPct val="0"/>
              </a:spcBef>
              <a:buFontTx/>
              <a:buNone/>
            </a:pPr>
            <a:endParaRPr lang="en-GB" altLang="en-US" sz="1200" b="1">
              <a:latin typeface="Verdana" pitchFamily="34" charset="0"/>
            </a:endParaRPr>
          </a:p>
          <a:p>
            <a:pPr algn="ctr" eaLnBrk="1" hangingPunct="1">
              <a:spcBef>
                <a:spcPct val="0"/>
              </a:spcBef>
              <a:buFontTx/>
              <a:buNone/>
            </a:pPr>
            <a:endParaRPr lang="en-GB" altLang="en-US" sz="1600" b="1">
              <a:latin typeface="Verdana" pitchFamily="34" charset="0"/>
            </a:endParaRPr>
          </a:p>
          <a:p>
            <a:pPr algn="ctr" rtl="0" eaLnBrk="1" hangingPunct="1">
              <a:spcBef>
                <a:spcPct val="0"/>
              </a:spcBef>
              <a:buFontTx/>
              <a:buNone/>
            </a:pPr>
            <a:r>
              <a:rPr lang="ro" sz="1600" b="1" i="0" u="none" strike="noStrike">
                <a:highlight>
                  <a:srgbClr val="000000">
                    <a:alpha val="0"/>
                  </a:srgbClr>
                </a:highlight>
                <a:latin typeface="Calibri"/>
              </a:rPr>
              <a:t>Xxxx XXXXXXXX</a:t>
            </a:r>
          </a:p>
          <a:p>
            <a:pPr algn="ctr" eaLnBrk="1" hangingPunct="1">
              <a:spcBef>
                <a:spcPct val="0"/>
              </a:spcBef>
              <a:buFontTx/>
              <a:buNone/>
            </a:pPr>
            <a:endParaRPr lang="en-GB" altLang="en-US" sz="1600">
              <a:latin typeface="+mn-lt"/>
            </a:endParaRPr>
          </a:p>
          <a:p>
            <a:pPr algn="ctr" rtl="0" eaLnBrk="1" hangingPunct="1">
              <a:spcBef>
                <a:spcPct val="0"/>
              </a:spcBef>
              <a:buFontTx/>
              <a:buNone/>
            </a:pPr>
            <a:r>
              <a:rPr lang="ro" sz="1600" b="0" i="1" u="none" strike="noStrike">
                <a:highlight>
                  <a:srgbClr val="000000">
                    <a:alpha val="0"/>
                  </a:srgbClr>
                </a:highlight>
                <a:latin typeface="Calibri"/>
              </a:rPr>
              <a:t>Consiliul Europei</a:t>
            </a:r>
          </a:p>
          <a:p>
            <a:pPr algn="ctr" eaLnBrk="1" hangingPunct="1">
              <a:spcBef>
                <a:spcPct val="0"/>
              </a:spcBef>
              <a:buFontTx/>
              <a:buNone/>
            </a:pPr>
            <a:endParaRPr lang="en-GB" altLang="en-US" sz="1600" b="1">
              <a:solidFill>
                <a:srgbClr val="2F618F"/>
              </a:solidFill>
              <a:latin typeface="+mn-lt"/>
              <a:hlinkClick r:id="rId4"/>
            </a:endParaRPr>
          </a:p>
          <a:p>
            <a:pPr algn="ctr" rtl="0" eaLnBrk="1" hangingPunct="1">
              <a:spcBef>
                <a:spcPct val="0"/>
              </a:spcBef>
              <a:buFontTx/>
              <a:buNone/>
            </a:pPr>
            <a:r>
              <a:rPr lang="ro" sz="1600" b="1" i="0" u="none" strike="noStrike">
                <a:solidFill>
                  <a:srgbClr val="2F618F"/>
                </a:solidFill>
                <a:highlight>
                  <a:srgbClr val="000000">
                    <a:alpha val="0"/>
                  </a:srgbClr>
                </a:highlight>
                <a:latin typeface="Calibri"/>
              </a:rPr>
              <a:t>email</a:t>
            </a:r>
          </a:p>
          <a:p>
            <a:pPr algn="ctr" eaLnBrk="1" hangingPunct="1">
              <a:spcBef>
                <a:spcPct val="0"/>
              </a:spcBef>
              <a:buFontTx/>
              <a:buNone/>
            </a:pPr>
            <a:endParaRPr lang="en-GB" altLang="en-US" sz="1600" b="1">
              <a:latin typeface="Verdana" panose="020B0604030504040204" pitchFamily="34" charset="0"/>
            </a:endParaRPr>
          </a:p>
          <a:p>
            <a:pPr algn="ctr" eaLnBrk="1" hangingPunct="1">
              <a:spcBef>
                <a:spcPct val="0"/>
              </a:spcBef>
              <a:buFontTx/>
              <a:buNone/>
            </a:pPr>
            <a:endParaRPr lang="en-GB" altLang="en-US" sz="1600" b="1">
              <a:latin typeface="Verdana" panose="020B0604030504040204" pitchFamily="34" charset="0"/>
            </a:endParaRPr>
          </a:p>
          <a:p>
            <a:pPr algn="ctr" eaLnBrk="1" hangingPunct="1">
              <a:spcBef>
                <a:spcPct val="0"/>
              </a:spcBef>
              <a:buFontTx/>
              <a:buNone/>
            </a:pPr>
            <a:endParaRPr lang="en-GB" altLang="en-US" sz="1400" b="1">
              <a:latin typeface="Verdana" pitchFamily="34" charset="0"/>
            </a:endParaRPr>
          </a:p>
          <a:p>
            <a:pPr algn="ctr" rtl="0" eaLnBrk="1" hangingPunct="1">
              <a:spcBef>
                <a:spcPct val="0"/>
              </a:spcBef>
              <a:buFontTx/>
              <a:buNone/>
            </a:pPr>
            <a:r>
              <a:rPr lang="ro" sz="1600" b="1" i="0" u="none" strike="noStrike">
                <a:highlight>
                  <a:srgbClr val="000000">
                    <a:alpha val="0"/>
                  </a:srgbClr>
                </a:highlight>
                <a:latin typeface="Calibri"/>
              </a:rPr>
              <a:t>ZZ Luna AAAA</a:t>
            </a: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rtl="0" eaLnBrk="1" hangingPunct="1">
              <a:spcBef>
                <a:spcPct val="0"/>
              </a:spcBef>
              <a:buFontTx/>
              <a:buNone/>
            </a:pPr>
            <a:r>
              <a:rPr lang="ro" sz="2200" b="1" i="0" u="none" strike="noStrike">
                <a:highlight>
                  <a:srgbClr val="000000">
                    <a:alpha val="0"/>
                  </a:srgbClr>
                </a:highlight>
                <a:latin typeface="Calibri"/>
              </a:rPr>
              <a:t>Curs introductiv de formare judiciară privind criminalitatea informatică și probatoriul electronic</a:t>
            </a:r>
            <a:endParaRPr lang="en-GB" altLang="en-US" sz="2200" i="1">
              <a:latin typeface="+mn-lt"/>
            </a:endParaRPr>
          </a:p>
        </p:txBody>
      </p:sp>
    </p:spTree>
    <p:extLst>
      <p:ext uri="{BB962C8B-B14F-4D97-AF65-F5344CB8AC3E}">
        <p14:creationId xmlns:p14="http://schemas.microsoft.com/office/powerpoint/2010/main" val="106430970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186.146"/>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1223</TotalTime>
  <Words>15383</Words>
  <Application>Microsoft Office PowerPoint</Application>
  <PresentationFormat>On-screen Show (4:3)</PresentationFormat>
  <Paragraphs>1319</Paragraphs>
  <Slides>98</Slides>
  <Notes>94</Notes>
  <HiddenSlides>0</HiddenSlides>
  <MMClips>0</MMClips>
  <ScaleCrop>false</ScaleCrop>
  <HeadingPairs>
    <vt:vector size="6" baseType="variant">
      <vt:variant>
        <vt:lpstr>Fonts Used</vt:lpstr>
      </vt:variant>
      <vt:variant>
        <vt:i4>27</vt:i4>
      </vt:variant>
      <vt:variant>
        <vt:lpstr>Theme</vt:lpstr>
      </vt:variant>
      <vt:variant>
        <vt:i4>9</vt:i4>
      </vt:variant>
      <vt:variant>
        <vt:lpstr>Slide Titles</vt:lpstr>
      </vt:variant>
      <vt:variant>
        <vt:i4>98</vt:i4>
      </vt:variant>
    </vt:vector>
  </HeadingPairs>
  <TitlesOfParts>
    <vt:vector size="134" baseType="lpstr">
      <vt:lpstr>Arial</vt:lpstr>
      <vt:lpstr>Arial</vt:lpstr>
      <vt:lpstr>Arial Narrow</vt:lpstr>
      <vt:lpstr>Calibri</vt:lpstr>
      <vt:lpstr>Calibri (heading)</vt:lpstr>
      <vt:lpstr>Calibri Light</vt:lpstr>
      <vt:lpstr>HelveticaNeue</vt:lpstr>
      <vt:lpstr>HelveticaNeue,Bold</vt:lpstr>
      <vt:lpstr>HelveticaNeue-Bold</vt:lpstr>
      <vt:lpstr>HelveticaNeueETW01-55Rg</vt:lpstr>
      <vt:lpstr>Lyon</vt:lpstr>
      <vt:lpstr>Open Sans</vt:lpstr>
      <vt:lpstr>Proxima Nova</vt:lpstr>
      <vt:lpstr>Roboto</vt:lpstr>
      <vt:lpstr>Roboto-Black</vt:lpstr>
      <vt:lpstr>Roboto-Bold</vt:lpstr>
      <vt:lpstr>Roboto-Light</vt:lpstr>
      <vt:lpstr>Roboto-LightItalic</vt:lpstr>
      <vt:lpstr>Roboto-Medium</vt:lpstr>
      <vt:lpstr>RobotoMono-Regular</vt:lpstr>
      <vt:lpstr>Roboto-Regular</vt:lpstr>
      <vt:lpstr>Segoe UI</vt:lpstr>
      <vt:lpstr>Source Sans Pro</vt:lpstr>
      <vt:lpstr>SourceSansPro</vt:lpstr>
      <vt:lpstr>Verdana</vt:lpstr>
      <vt:lpstr>Wingdings</vt:lpstr>
      <vt:lpstr>Wingdings 3</vt:lpstr>
      <vt:lpstr>Office Theme</vt:lpstr>
      <vt:lpstr>1_Office Theme</vt:lpstr>
      <vt:lpstr>2_Office Theme</vt:lpstr>
      <vt:lpstr>3_Office Theme</vt:lpstr>
      <vt:lpstr>4_Office Theme</vt:lpstr>
      <vt:lpstr>5_Office Theme</vt:lpstr>
      <vt:lpstr>6_Office Theme</vt:lpstr>
      <vt:lpstr>7_Office Theme</vt:lpstr>
      <vt:lpstr>8_Office Theme</vt:lpstr>
      <vt:lpstr>PowerPoint Presentation</vt:lpstr>
      <vt:lpstr>PowerPoint Presentation</vt:lpstr>
      <vt:lpstr>PowerPoint Presentation</vt:lpstr>
      <vt:lpstr>PowerPoint Presentation</vt:lpstr>
      <vt:lpstr>„Societatea informațională”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 este criminalitatea informatică?</vt:lpstr>
      <vt:lpstr>PowerPoint Presentation</vt:lpstr>
      <vt:lpstr>PowerPoint Presentation</vt:lpstr>
      <vt:lpstr>PowerPoint Presentation</vt:lpstr>
      <vt:lpstr>PowerPoint Presentation</vt:lpstr>
      <vt:lpstr>PowerPoint Presentation</vt:lpstr>
      <vt:lpstr>PowerPoint Presentation</vt:lpstr>
      <vt:lpstr>Convenţia de la Budapesta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Organizații internaționale pentru criminalitatea informatică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Criminalitatea informatică și studii de caz</vt:lpstr>
      <vt:lpstr>Criminalitatea dependentă de mediul cibernetic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Exploatarea sexuală a copiilor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Frauda de plată</vt:lpstr>
      <vt:lpstr>PowerPoint Presentation</vt:lpstr>
      <vt:lpstr>PowerPoint Presentation</vt:lpstr>
      <vt:lpstr>PowerPoint Presentation</vt:lpstr>
      <vt:lpstr>PowerPoint Presentation</vt:lpstr>
      <vt:lpstr>PowerPoint Presentation</vt:lpstr>
      <vt:lpstr>PowerPoint Presentation</vt:lpstr>
      <vt:lpstr>Dark Web</vt:lpstr>
      <vt:lpstr>PowerPoint Presentation</vt:lpstr>
      <vt:lpstr>PowerPoint Presentation</vt:lpstr>
      <vt:lpstr>PowerPoint Presentation</vt:lpstr>
      <vt:lpstr>PowerPoint Presentation</vt:lpstr>
      <vt:lpstr>PowerPoint Presentation</vt:lpstr>
      <vt:lpstr>Convergența criminalității cibernetice și  terorismului</vt:lpstr>
      <vt:lpstr>PowerPoint Presentation</vt:lpstr>
      <vt:lpstr>PowerPoint Presentation</vt:lpstr>
      <vt:lpstr>PowerPoint Presentation</vt:lpstr>
      <vt:lpstr>Factori de criminalitate transversali</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User</cp:lastModifiedBy>
  <cp:revision>329</cp:revision>
  <dcterms:created xsi:type="dcterms:W3CDTF">2020-10-07T11:36:01Z</dcterms:created>
  <dcterms:modified xsi:type="dcterms:W3CDTF">2021-03-26T17:21:00Z</dcterms:modified>
</cp:coreProperties>
</file>