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handoutMasterIdLst>
    <p:handoutMasterId r:id="rId71"/>
  </p:handoutMasterIdLst>
  <p:sldIdLst>
    <p:sldId id="418" r:id="rId2"/>
    <p:sldId id="456" r:id="rId3"/>
    <p:sldId id="570" r:id="rId4"/>
    <p:sldId id="569" r:id="rId5"/>
    <p:sldId id="571" r:id="rId6"/>
    <p:sldId id="572" r:id="rId7"/>
    <p:sldId id="573" r:id="rId8"/>
    <p:sldId id="574" r:id="rId9"/>
    <p:sldId id="575" r:id="rId10"/>
    <p:sldId id="981" r:id="rId11"/>
    <p:sldId id="325" r:id="rId12"/>
    <p:sldId id="1053" r:id="rId13"/>
    <p:sldId id="1045" r:id="rId14"/>
    <p:sldId id="923" r:id="rId15"/>
    <p:sldId id="982" r:id="rId16"/>
    <p:sldId id="983" r:id="rId17"/>
    <p:sldId id="1050" r:id="rId18"/>
    <p:sldId id="978" r:id="rId19"/>
    <p:sldId id="979" r:id="rId20"/>
    <p:sldId id="984" r:id="rId21"/>
    <p:sldId id="985" r:id="rId22"/>
    <p:sldId id="993" r:id="rId23"/>
    <p:sldId id="1054" r:id="rId24"/>
    <p:sldId id="1046" r:id="rId25"/>
    <p:sldId id="927" r:id="rId26"/>
    <p:sldId id="986" r:id="rId27"/>
    <p:sldId id="987" r:id="rId28"/>
    <p:sldId id="988" r:id="rId29"/>
    <p:sldId id="989" r:id="rId30"/>
    <p:sldId id="990" r:id="rId31"/>
    <p:sldId id="991" r:id="rId32"/>
    <p:sldId id="992" r:id="rId33"/>
    <p:sldId id="999" r:id="rId34"/>
    <p:sldId id="1051" r:id="rId35"/>
    <p:sldId id="1022" r:id="rId36"/>
    <p:sldId id="994" r:id="rId37"/>
    <p:sldId id="995" r:id="rId38"/>
    <p:sldId id="1000" r:id="rId39"/>
    <p:sldId id="1001" r:id="rId40"/>
    <p:sldId id="1002" r:id="rId41"/>
    <p:sldId id="1003" r:id="rId42"/>
    <p:sldId id="1004" r:id="rId43"/>
    <p:sldId id="1005" r:id="rId44"/>
    <p:sldId id="1027" r:id="rId45"/>
    <p:sldId id="1021" r:id="rId46"/>
    <p:sldId id="1028" r:id="rId47"/>
    <p:sldId id="1025" r:id="rId48"/>
    <p:sldId id="1030" r:id="rId49"/>
    <p:sldId id="1048" r:id="rId50"/>
    <p:sldId id="1006" r:id="rId51"/>
    <p:sldId id="1007" r:id="rId52"/>
    <p:sldId id="1008" r:id="rId53"/>
    <p:sldId id="1009" r:id="rId54"/>
    <p:sldId id="1010" r:id="rId55"/>
    <p:sldId id="1032" r:id="rId56"/>
    <p:sldId id="1033" r:id="rId57"/>
    <p:sldId id="1035" r:id="rId58"/>
    <p:sldId id="1043" r:id="rId59"/>
    <p:sldId id="1049" r:id="rId60"/>
    <p:sldId id="1055" r:id="rId61"/>
    <p:sldId id="1011" r:id="rId62"/>
    <p:sldId id="1012" r:id="rId63"/>
    <p:sldId id="1013" r:id="rId64"/>
    <p:sldId id="1014" r:id="rId65"/>
    <p:sldId id="1015" r:id="rId66"/>
    <p:sldId id="1016" r:id="rId67"/>
    <p:sldId id="1017" r:id="rId68"/>
    <p:sldId id="455" r:id="rId69"/>
  </p:sldIdLst>
  <p:sldSz cx="9144000" cy="6858000" type="screen4x3"/>
  <p:notesSz cx="9874250" cy="672465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FFFFFF"/>
    <a:srgbClr val="FFFF99"/>
    <a:srgbClr val="2F618F"/>
    <a:srgbClr val="81AD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autoAdjust="0"/>
    <p:restoredTop sz="50687" autoAdjust="0"/>
  </p:normalViewPr>
  <p:slideViewPr>
    <p:cSldViewPr>
      <p:cViewPr varScale="1">
        <p:scale>
          <a:sx n="43" d="100"/>
          <a:sy n="43" d="100"/>
        </p:scale>
        <p:origin x="2563" y="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0470"/>
    </p:cViewPr>
  </p:sorterViewPr>
  <p:notesViewPr>
    <p:cSldViewPr>
      <p:cViewPr varScale="1">
        <p:scale>
          <a:sx n="88" d="100"/>
          <a:sy n="88" d="100"/>
        </p:scale>
        <p:origin x="1838" y="5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744589-360B-4B3F-8CA2-362DA03A842F}"/>
              </a:ext>
            </a:extLst>
          </p:cNvPr>
          <p:cNvSpPr>
            <a:spLocks noGrp="1"/>
          </p:cNvSpPr>
          <p:nvPr>
            <p:ph type="hdr" sz="quarter"/>
          </p:nvPr>
        </p:nvSpPr>
        <p:spPr>
          <a:xfrm>
            <a:off x="0" y="0"/>
            <a:ext cx="4278313" cy="336550"/>
          </a:xfrm>
          <a:prstGeom prst="rect">
            <a:avLst/>
          </a:prstGeom>
        </p:spPr>
        <p:txBody>
          <a:bodyPr vert="horz" lIns="91440" tIns="45720" rIns="91440" bIns="45720" rtlCol="0"/>
          <a:lstStyle>
            <a:lvl1pPr algn="l">
              <a:defRPr sz="1200">
                <a:latin typeface="Calibri" pitchFamily="34" charset="0"/>
                <a:ea typeface="MS PGothic" pitchFamily="34" charset="-128"/>
                <a:cs typeface="+mn-cs"/>
              </a:defRPr>
            </a:lvl1pPr>
          </a:lstStyle>
          <a:p>
            <a:pPr>
              <a:defRPr/>
            </a:pPr>
            <a:endParaRPr lang="en-US"/>
          </a:p>
        </p:txBody>
      </p:sp>
      <p:sp>
        <p:nvSpPr>
          <p:cNvPr id="3" name="Date Placeholder 2">
            <a:extLst>
              <a:ext uri="{FF2B5EF4-FFF2-40B4-BE49-F238E27FC236}">
                <a16:creationId xmlns:a16="http://schemas.microsoft.com/office/drawing/2014/main" id="{698DE5EF-6F04-48EB-A1E8-C127CB814479}"/>
              </a:ext>
            </a:extLst>
          </p:cNvPr>
          <p:cNvSpPr>
            <a:spLocks noGrp="1"/>
          </p:cNvSpPr>
          <p:nvPr>
            <p:ph type="dt" sz="quarter" idx="1"/>
          </p:nvPr>
        </p:nvSpPr>
        <p:spPr>
          <a:xfrm>
            <a:off x="5592763" y="0"/>
            <a:ext cx="4279900" cy="33655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ea typeface="MS PGothic" charset="0"/>
                <a:cs typeface="MS PGothic" charset="0"/>
              </a:defRPr>
            </a:lvl1pPr>
          </a:lstStyle>
          <a:p>
            <a:pPr>
              <a:defRPr/>
            </a:pPr>
            <a:fld id="{BF422C33-79E1-4CF3-B476-21DBF88730C6}" type="datetimeFigureOut">
              <a:rPr lang="en-US"/>
              <a:pPr>
                <a:defRPr/>
              </a:pPr>
              <a:t>7/14/2021</a:t>
            </a:fld>
            <a:endParaRPr lang="es-ES"/>
          </a:p>
        </p:txBody>
      </p:sp>
      <p:sp>
        <p:nvSpPr>
          <p:cNvPr id="4" name="Footer Placeholder 3">
            <a:extLst>
              <a:ext uri="{FF2B5EF4-FFF2-40B4-BE49-F238E27FC236}">
                <a16:creationId xmlns:a16="http://schemas.microsoft.com/office/drawing/2014/main" id="{3A4834DF-8E5F-4967-BD1D-715D8D06A77D}"/>
              </a:ext>
            </a:extLst>
          </p:cNvPr>
          <p:cNvSpPr>
            <a:spLocks noGrp="1"/>
          </p:cNvSpPr>
          <p:nvPr>
            <p:ph type="ftr" sz="quarter" idx="2"/>
          </p:nvPr>
        </p:nvSpPr>
        <p:spPr>
          <a:xfrm>
            <a:off x="0" y="6386513"/>
            <a:ext cx="4278313" cy="336550"/>
          </a:xfrm>
          <a:prstGeom prst="rect">
            <a:avLst/>
          </a:prstGeom>
        </p:spPr>
        <p:txBody>
          <a:bodyPr vert="horz" lIns="91440" tIns="45720" rIns="91440" bIns="45720" rtlCol="0" anchor="b"/>
          <a:lstStyle>
            <a:lvl1pPr algn="l">
              <a:defRPr sz="1200">
                <a:latin typeface="Calibri" pitchFamily="34" charset="0"/>
                <a:ea typeface="MS PGothic" pitchFamily="34" charset="-128"/>
                <a:cs typeface="+mn-cs"/>
              </a:defRPr>
            </a:lvl1pPr>
          </a:lstStyle>
          <a:p>
            <a:pPr>
              <a:defRPr/>
            </a:pPr>
            <a:endParaRPr lang="en-US"/>
          </a:p>
        </p:txBody>
      </p:sp>
      <p:sp>
        <p:nvSpPr>
          <p:cNvPr id="5" name="Slide Number Placeholder 4">
            <a:extLst>
              <a:ext uri="{FF2B5EF4-FFF2-40B4-BE49-F238E27FC236}">
                <a16:creationId xmlns:a16="http://schemas.microsoft.com/office/drawing/2014/main" id="{BCAE1A58-4BA5-4E76-BCE7-DBD458E390C1}"/>
              </a:ext>
            </a:extLst>
          </p:cNvPr>
          <p:cNvSpPr>
            <a:spLocks noGrp="1"/>
          </p:cNvSpPr>
          <p:nvPr>
            <p:ph type="sldNum" sz="quarter" idx="3"/>
          </p:nvPr>
        </p:nvSpPr>
        <p:spPr>
          <a:xfrm>
            <a:off x="5592763" y="6386513"/>
            <a:ext cx="4279900" cy="3365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096920E-427F-4707-9D4F-348ADB023D27}" type="slidenum">
              <a:rPr lang="en-US" altLang="en-US"/>
              <a:pPr/>
              <a:t>‹Nº›</a:t>
            </a:fld>
            <a:endParaRPr lang="es-E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4581EAB-B754-4A1A-92C3-32CF711E7EBF}"/>
              </a:ext>
            </a:extLst>
          </p:cNvPr>
          <p:cNvSpPr>
            <a:spLocks noGrp="1"/>
          </p:cNvSpPr>
          <p:nvPr>
            <p:ph type="hdr" sz="quarter"/>
          </p:nvPr>
        </p:nvSpPr>
        <p:spPr>
          <a:xfrm>
            <a:off x="0" y="0"/>
            <a:ext cx="4278313" cy="336550"/>
          </a:xfrm>
          <a:prstGeom prst="rect">
            <a:avLst/>
          </a:prstGeom>
        </p:spPr>
        <p:txBody>
          <a:bodyPr vert="horz" lIns="91440" tIns="45720" rIns="91440" bIns="45720" rtlCol="0"/>
          <a:lstStyle>
            <a:lvl1pPr algn="l">
              <a:defRPr sz="1200">
                <a:latin typeface="Calibri" charset="0"/>
                <a:ea typeface="MS PGothic" charset="0"/>
                <a:cs typeface="MS PGothic" charset="0"/>
              </a:defRPr>
            </a:lvl1pPr>
          </a:lstStyle>
          <a:p>
            <a:pPr>
              <a:defRPr/>
            </a:pPr>
            <a:endParaRPr lang="en-US"/>
          </a:p>
        </p:txBody>
      </p:sp>
      <p:sp>
        <p:nvSpPr>
          <p:cNvPr id="3" name="Date Placeholder 2">
            <a:extLst>
              <a:ext uri="{FF2B5EF4-FFF2-40B4-BE49-F238E27FC236}">
                <a16:creationId xmlns:a16="http://schemas.microsoft.com/office/drawing/2014/main" id="{F7600B7E-D9F2-445E-AAA1-0B87261745A0}"/>
              </a:ext>
            </a:extLst>
          </p:cNvPr>
          <p:cNvSpPr>
            <a:spLocks noGrp="1"/>
          </p:cNvSpPr>
          <p:nvPr>
            <p:ph type="dt" idx="1"/>
          </p:nvPr>
        </p:nvSpPr>
        <p:spPr>
          <a:xfrm>
            <a:off x="5592763" y="0"/>
            <a:ext cx="4279900" cy="336550"/>
          </a:xfrm>
          <a:prstGeom prst="rect">
            <a:avLst/>
          </a:prstGeom>
        </p:spPr>
        <p:txBody>
          <a:bodyPr vert="horz" lIns="91440" tIns="45720" rIns="91440" bIns="45720" rtlCol="0"/>
          <a:lstStyle>
            <a:lvl1pPr algn="r">
              <a:defRPr sz="1200">
                <a:latin typeface="Calibri" charset="0"/>
                <a:ea typeface="MS PGothic" charset="0"/>
                <a:cs typeface="MS PGothic" charset="0"/>
              </a:defRPr>
            </a:lvl1pPr>
          </a:lstStyle>
          <a:p>
            <a:pPr>
              <a:defRPr/>
            </a:pPr>
            <a:fld id="{CC363FFB-3A2E-444A-91BE-DC94F01F997F}" type="datetimeFigureOut">
              <a:rPr lang="en-US"/>
              <a:pPr>
                <a:defRPr/>
              </a:pPr>
              <a:t>7/14/2021</a:t>
            </a:fld>
            <a:endParaRPr lang="es-ES"/>
          </a:p>
        </p:txBody>
      </p:sp>
      <p:sp>
        <p:nvSpPr>
          <p:cNvPr id="4" name="Slide Image Placeholder 3">
            <a:extLst>
              <a:ext uri="{FF2B5EF4-FFF2-40B4-BE49-F238E27FC236}">
                <a16:creationId xmlns:a16="http://schemas.microsoft.com/office/drawing/2014/main" id="{6F2BF5BF-C2F8-406C-881E-ECB4B4841212}"/>
              </a:ext>
            </a:extLst>
          </p:cNvPr>
          <p:cNvSpPr>
            <a:spLocks noGrp="1" noRot="1" noChangeAspect="1"/>
          </p:cNvSpPr>
          <p:nvPr>
            <p:ph type="sldImg" idx="2"/>
          </p:nvPr>
        </p:nvSpPr>
        <p:spPr>
          <a:xfrm>
            <a:off x="3255963" y="504825"/>
            <a:ext cx="3362325" cy="25209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70B515EE-0D7C-4D74-AEF2-0ECAD39E48F7}"/>
              </a:ext>
            </a:extLst>
          </p:cNvPr>
          <p:cNvSpPr>
            <a:spLocks noGrp="1"/>
          </p:cNvSpPr>
          <p:nvPr>
            <p:ph type="body" sz="quarter" idx="3"/>
          </p:nvPr>
        </p:nvSpPr>
        <p:spPr>
          <a:xfrm>
            <a:off x="987425" y="3194050"/>
            <a:ext cx="7899400" cy="3025775"/>
          </a:xfrm>
          <a:prstGeom prst="rect">
            <a:avLst/>
          </a:prstGeom>
        </p:spPr>
        <p:txBody>
          <a:bodyPr vert="horz" lIns="91440" tIns="45720" rIns="91440" bIns="45720" rtlCol="0"/>
          <a:lstStyle/>
          <a:p>
            <a:pPr lvl="0"/>
            <a:r>
              <a:rPr lang="it-IT" noProof="0"/>
              <a:t>Click to edit Master text styles</a:t>
            </a:r>
          </a:p>
          <a:p>
            <a:pPr lvl="1"/>
            <a:r>
              <a:rPr lang="it-IT" noProof="0"/>
              <a:t>Second level</a:t>
            </a:r>
          </a:p>
          <a:p>
            <a:pPr lvl="2"/>
            <a:r>
              <a:rPr lang="it-IT" noProof="0"/>
              <a:t>Third level</a:t>
            </a:r>
          </a:p>
          <a:p>
            <a:pPr lvl="3"/>
            <a:r>
              <a:rPr lang="it-IT" noProof="0"/>
              <a:t>Fourth level</a:t>
            </a:r>
          </a:p>
          <a:p>
            <a:pPr lvl="4"/>
            <a:r>
              <a:rPr lang="it-IT" noProof="0"/>
              <a:t>Fifth level</a:t>
            </a:r>
            <a:endParaRPr lang="en-US" noProof="0"/>
          </a:p>
        </p:txBody>
      </p:sp>
      <p:sp>
        <p:nvSpPr>
          <p:cNvPr id="6" name="Footer Placeholder 5">
            <a:extLst>
              <a:ext uri="{FF2B5EF4-FFF2-40B4-BE49-F238E27FC236}">
                <a16:creationId xmlns:a16="http://schemas.microsoft.com/office/drawing/2014/main" id="{87186DD0-24FA-4137-AA2A-4C074DE9F713}"/>
              </a:ext>
            </a:extLst>
          </p:cNvPr>
          <p:cNvSpPr>
            <a:spLocks noGrp="1"/>
          </p:cNvSpPr>
          <p:nvPr>
            <p:ph type="ftr" sz="quarter" idx="4"/>
          </p:nvPr>
        </p:nvSpPr>
        <p:spPr>
          <a:xfrm>
            <a:off x="0" y="6386513"/>
            <a:ext cx="4278313" cy="336550"/>
          </a:xfrm>
          <a:prstGeom prst="rect">
            <a:avLst/>
          </a:prstGeom>
        </p:spPr>
        <p:txBody>
          <a:bodyPr vert="horz" lIns="91440" tIns="45720" rIns="91440" bIns="45720" rtlCol="0" anchor="b"/>
          <a:lstStyle>
            <a:lvl1pPr algn="l">
              <a:defRPr sz="1200">
                <a:latin typeface="Calibri" charset="0"/>
                <a:ea typeface="MS PGothic" charset="0"/>
                <a:cs typeface="MS PGothic" charset="0"/>
              </a:defRPr>
            </a:lvl1pPr>
          </a:lstStyle>
          <a:p>
            <a:pPr>
              <a:defRPr/>
            </a:pPr>
            <a:endParaRPr lang="en-US"/>
          </a:p>
        </p:txBody>
      </p:sp>
      <p:sp>
        <p:nvSpPr>
          <p:cNvPr id="7" name="Slide Number Placeholder 6">
            <a:extLst>
              <a:ext uri="{FF2B5EF4-FFF2-40B4-BE49-F238E27FC236}">
                <a16:creationId xmlns:a16="http://schemas.microsoft.com/office/drawing/2014/main" id="{6C963AC3-BF7B-4940-B3BB-E221C26043BE}"/>
              </a:ext>
            </a:extLst>
          </p:cNvPr>
          <p:cNvSpPr>
            <a:spLocks noGrp="1"/>
          </p:cNvSpPr>
          <p:nvPr>
            <p:ph type="sldNum" sz="quarter" idx="5"/>
          </p:nvPr>
        </p:nvSpPr>
        <p:spPr>
          <a:xfrm>
            <a:off x="5592763" y="6386513"/>
            <a:ext cx="4279900" cy="3365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517488A-2FD4-4187-AAA7-AE40009BFB6A}" type="slidenum">
              <a:rPr lang="en-US" altLang="en-US"/>
              <a:pPr/>
              <a:t>‹Nº›</a:t>
            </a:fld>
            <a:endParaRPr lang="es-E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C517488A-2FD4-4187-AAA7-AE40009BFB6A}" type="slidenum">
              <a:rPr lang="en-US" altLang="en-US" smtClean="0"/>
              <a:pPr/>
              <a:t>1</a:t>
            </a:fld>
            <a:endParaRPr lang="es-ES" altLang="en-US"/>
          </a:p>
        </p:txBody>
      </p:sp>
    </p:spTree>
    <p:extLst>
      <p:ext uri="{BB962C8B-B14F-4D97-AF65-F5344CB8AC3E}">
        <p14:creationId xmlns:p14="http://schemas.microsoft.com/office/powerpoint/2010/main" val="1799355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r>
              <a:rPr lang="es-ES" sz="3600" dirty="0"/>
              <a:t>Esta sesión se dividirá en 6 partes.</a:t>
            </a:r>
          </a:p>
          <a:p>
            <a:r>
              <a:rPr lang="es-ES" sz="3600" dirty="0"/>
              <a:t>En la primera parte de la sesión se examinarán las definiciones del artículo 1 del Convenio de Budapest (datos informáticos, sistema informático, proveedor de servicios y datos relativos al tráfico). </a:t>
            </a:r>
          </a:p>
          <a:p>
            <a:r>
              <a:rPr lang="es-ES" sz="3600" dirty="0"/>
              <a:t>En la segunda parte de la sesión se examinará el delito de acceso ilícito previsto en el artículo 2 del Convenio de Budapest. </a:t>
            </a:r>
          </a:p>
          <a:p>
            <a:r>
              <a:rPr lang="es-ES" sz="3600" dirty="0"/>
              <a:t>En la tercera parte de la sesión se examinará el delito de interceptación ilícita previsto en el artículo 3 del Convenio de Budapest.</a:t>
            </a:r>
          </a:p>
          <a:p>
            <a:r>
              <a:rPr lang="es-ES" sz="3600" dirty="0"/>
              <a:t>En la cuarta parte de la sesión se examinará el delito de ataques a la integridad de los datos previsto en el artículo 4 del Convenio de Budapest.</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la quinta parte de la sesión se examinará el delito de ataques a la integridad del sistema previsto en el artículo 5 del Convenio de Budapest.</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la sexta parte de la sesión se examinará el delito de abuso de los dispositivos previsto en el artículo 6 del Convenio de Budapest.</a:t>
            </a:r>
          </a:p>
          <a:p>
            <a:endParaRPr lang="en-GB" sz="36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El propósito de la sesión es proporcionar a los participantes una comprensión exhaustiva de las definiciones y los delitos contra la confidencialidad, la disponibilidad y la integridad de los sistemas informáticos y los datos informáticos, tal como se establece en el Convenio de Budapest.</a:t>
            </a:r>
          </a:p>
          <a:p>
            <a:endParaRPr lang="en-GB" sz="3600" dirty="0"/>
          </a:p>
        </p:txBody>
      </p:sp>
    </p:spTree>
    <p:extLst>
      <p:ext uri="{BB962C8B-B14F-4D97-AF65-F5344CB8AC3E}">
        <p14:creationId xmlns:p14="http://schemas.microsoft.com/office/powerpoint/2010/main" val="2157838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describen los objetivos de esta sesión. Se pone de relieve los conocimientos que los participantes deben aprender mediante las diapositivas. Se puede informar a los participantes de que esta diapositiva se revisará al final de la sesión para evaluar si se han cumplido los objetivos. </a:t>
            </a:r>
          </a:p>
          <a:p>
            <a:endParaRPr lang="en-GB" sz="3600" dirty="0"/>
          </a:p>
        </p:txBody>
      </p:sp>
    </p:spTree>
    <p:extLst>
      <p:ext uri="{BB962C8B-B14F-4D97-AF65-F5344CB8AC3E}">
        <p14:creationId xmlns:p14="http://schemas.microsoft.com/office/powerpoint/2010/main" val="3423989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primera serie de diapositivas se estudiarán las definiciones del artículo 1 del Convenio de Budapest.</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a:t>
            </a:fld>
            <a:endParaRPr lang="es-ES" altLang="en-US"/>
          </a:p>
        </p:txBody>
      </p:sp>
    </p:spTree>
    <p:extLst>
      <p:ext uri="{BB962C8B-B14F-4D97-AF65-F5344CB8AC3E}">
        <p14:creationId xmlns:p14="http://schemas.microsoft.com/office/powerpoint/2010/main" val="444726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esta diapositiva se muestra el texto del artículo 1.a del Convenio de Budapest, que corresponde a la definición de "sistema informático".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la definición.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A los efectos de este Convenio, un sistema informático es un dispositivo que consta de hardware y software cuya función es el tratamiento automatizado de datos digitales. Puede incluir facilidades de entrada (input), salida (output) y almacenamiento. Puede funcionar en forma independiente o estar conectado a una red con otros dispositivos similares.</a:t>
            </a:r>
          </a:p>
          <a:p>
            <a:pPr eaLnBrk="1" hangingPunct="1"/>
            <a:endParaRPr lang="es-ES" sz="1200" kern="1200" dirty="0">
              <a:solidFill>
                <a:schemeClr val="tx1"/>
              </a:solidFill>
              <a:latin typeface="+mn-lt"/>
              <a:ea typeface="MS PGothic" pitchFamily="34" charset="-128"/>
              <a:cs typeface="ＭＳ Ｐゴシック" charset="0"/>
            </a:endParaRPr>
          </a:p>
          <a:p>
            <a:pPr eaLnBrk="1" hangingPunct="1"/>
            <a:r>
              <a:rPr lang="es-ES" sz="1200" kern="1200" dirty="0">
                <a:solidFill>
                  <a:schemeClr val="tx1"/>
                </a:solidFill>
                <a:latin typeface="+mn-lt"/>
              </a:rPr>
              <a:t>Un sistema informático por lo general consta de diferentes dispositivos, diferenciándose entre el procesador o unidad de procesamiento central y los periféricos. Un "periférico" es un dispositivo que realiza ciertas funciones específicas interactuando con la unidad de procesamiento, como puede ser una impresora, una pantalla de video, un dispositivo para leer o escribir CD u otros dispositivos de almacenamiento de datos. </a:t>
            </a:r>
          </a:p>
          <a:p>
            <a:pPr eaLnBrk="1" hangingPunct="1"/>
            <a:endParaRPr lang="es-ES" sz="1200" kern="1200" dirty="0">
              <a:solidFill>
                <a:schemeClr val="tx1"/>
              </a:solidFill>
              <a:latin typeface="+mn-lt"/>
              <a:ea typeface="MS PGothic" pitchFamily="34" charset="-128"/>
              <a:cs typeface="ＭＳ Ｐゴシック" charset="0"/>
            </a:endParaRPr>
          </a:p>
          <a:p>
            <a:pPr eaLnBrk="1" hangingPunct="1"/>
            <a:r>
              <a:rPr lang="es-ES" sz="1200" kern="1200" dirty="0">
                <a:solidFill>
                  <a:schemeClr val="tx1"/>
                </a:solidFill>
                <a:latin typeface="+mn-lt"/>
              </a:rPr>
              <a:t>Los sistemas informáticos pueden estar conectados a la red como nodos o pueden ser un instrumento para brindar asistencia en la comunicación a través de la red. Lo esencial es el intercambio de datos a través de la red.</a:t>
            </a:r>
          </a:p>
          <a:p>
            <a:pPr eaLnBrk="1" hangingPunct="1"/>
            <a:endParaRPr lang="es-ES" sz="1200" kern="1200" dirty="0">
              <a:solidFill>
                <a:schemeClr val="tx1"/>
              </a:solidFill>
              <a:latin typeface="+mn-lt"/>
              <a:ea typeface="MS PGothic" pitchFamily="34" charset="-128"/>
              <a:cs typeface="ＭＳ Ｐゴシック" charset="0"/>
            </a:endParaRPr>
          </a:p>
          <a:p>
            <a:pPr eaLnBrk="1" hangingPunct="1"/>
            <a:r>
              <a:rPr lang="es-ES" sz="1200" kern="1200" dirty="0">
                <a:solidFill>
                  <a:schemeClr val="tx1"/>
                </a:solidFill>
                <a:latin typeface="+mn-lt"/>
              </a:rPr>
              <a:t>El formador puede compartir un recurso adicional de la Nota de orientación </a:t>
            </a:r>
            <a:r>
              <a:rPr lang="es-ES" sz="1200" kern="1200" dirty="0" err="1">
                <a:solidFill>
                  <a:schemeClr val="tx1"/>
                </a:solidFill>
                <a:latin typeface="+mn-lt"/>
              </a:rPr>
              <a:t>nº</a:t>
            </a:r>
            <a:r>
              <a:rPr lang="es-ES" sz="1200" kern="1200" dirty="0">
                <a:solidFill>
                  <a:schemeClr val="tx1"/>
                </a:solidFill>
                <a:latin typeface="+mn-lt"/>
              </a:rPr>
              <a:t> 1: http://rm.coe.int/CoERMPublicCommonSearchServices/DisplayDCTMContent?documentId=09000016802e79e6</a:t>
            </a:r>
          </a:p>
          <a:p>
            <a:endParaRPr lang="en-US"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a:t>
            </a:fld>
            <a:endParaRPr lang="es-ES" altLang="en-US"/>
          </a:p>
        </p:txBody>
      </p:sp>
    </p:spTree>
    <p:extLst>
      <p:ext uri="{BB962C8B-B14F-4D97-AF65-F5344CB8AC3E}">
        <p14:creationId xmlns:p14="http://schemas.microsoft.com/office/powerpoint/2010/main" val="3182181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esta diapositiva se muestra el texto del artículo 1.b del Convenio de Budapest, que corresponde a la definición de "datos informáticos".</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la definición.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La definición de “datos informáticos” se basa en la definición de datos de la ISO. Esta definición contiene las palabras "que se preste a tratamiento informático". Esto significa que los datos están en un formato tal que pueden ser procesados directamente por un sistema informático. Con el fin de aclarar que en el presente Convenio el término “datos” debe entenderse como datos en formato electrónico u otro formato que se preste a tratamiento informático directamente, se introduce el concepto de "datos informáticos". </a:t>
            </a:r>
          </a:p>
          <a:p>
            <a:pPr eaLnBrk="1" hangingPunct="1"/>
            <a:endParaRPr lang="es-ES" altLang="sr-Latn-RS" dirty="0"/>
          </a:p>
          <a:p>
            <a:pPr eaLnBrk="1" hangingPunct="1"/>
            <a:r>
              <a:rPr lang="es-ES" dirty="0"/>
              <a:t>Los datos informáticos definidos pueden ser objeto de uno de los delitos definidos en el Convenio de Budapest (en el capítulo 2, sección 1), así como objeto de la solicitud de una de las medidas de investigación definidas en este Convenio de Budapest (en el capítulo 2, sección 2).</a:t>
            </a:r>
            <a:endParaRPr lang="es-ES" sz="1200" kern="1200" dirty="0">
              <a:solidFill>
                <a:schemeClr val="tx1"/>
              </a:solidFill>
              <a:latin typeface="+mn-lt"/>
              <a:ea typeface="MS PGothic" pitchFamily="34" charset="-128"/>
              <a:cs typeface="ＭＳ Ｐゴシック" charset="0"/>
            </a:endParaRP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7</a:t>
            </a:fld>
            <a:endParaRPr lang="es-ES" altLang="en-US"/>
          </a:p>
        </p:txBody>
      </p:sp>
    </p:spTree>
    <p:extLst>
      <p:ext uri="{BB962C8B-B14F-4D97-AF65-F5344CB8AC3E}">
        <p14:creationId xmlns:p14="http://schemas.microsoft.com/office/powerpoint/2010/main" val="1895685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esta diapositiva se muestra el texto del artículo 1.c del Convenio de Budapest, que corresponde a la definición de "proveedor de servicios".</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la definición.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término "proveedor de servicios", tal como se define en el Convenio de Budapest, abarca a una amplia categoría de personas que desempeñan un papel particular con respecto a la comunicación o el tratamiento de los datos a través de los sistemas informáticos.  Incluye tanto entidades privadas como públicas, abarca la prestación de servicios a un grupo cerrado o al público, servicios gratuitos o de pago. </a:t>
            </a:r>
          </a:p>
          <a:p>
            <a:endParaRPr lang="en-US" altLang="sr-Latn-R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8</a:t>
            </a:fld>
            <a:endParaRPr lang="es-ES" altLang="en-US"/>
          </a:p>
        </p:txBody>
      </p:sp>
    </p:spTree>
    <p:extLst>
      <p:ext uri="{BB962C8B-B14F-4D97-AF65-F5344CB8AC3E}">
        <p14:creationId xmlns:p14="http://schemas.microsoft.com/office/powerpoint/2010/main" val="3903094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esta diapositiva se muestra el texto del artículo 1.d del Convenio de Budapest, que corresponde a la definición de "datos relativos al tráfico".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la definición.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r>
              <a:rPr lang="es-ES" sz="1200" kern="1200" dirty="0">
                <a:solidFill>
                  <a:schemeClr val="tx1"/>
                </a:solidFill>
                <a:latin typeface="+mn-lt"/>
              </a:rPr>
              <a:t>Según se definen en el Convenio de Budapest, los datos relativos al tráfico constituyen una categoría separada de datos informáticos que está sujeto a un régimen jurídico específico. Estos datos son generados por los ordenadores en la cadena de comunicación con el fin de encaminar una comunicación desde su punto de origen hasta su destino. Por tanto, son datos auxiliares a la comunicación en sí. En la diapositiva se describen algunas características clave de los datos relativos al tráfico. </a:t>
            </a:r>
            <a:endParaRPr lang="es-ES" sz="1200" kern="1200" dirty="0">
              <a:solidFill>
                <a:schemeClr val="tx1"/>
              </a:solidFill>
              <a:latin typeface="+mn-lt"/>
              <a:ea typeface="MS PGothic" pitchFamily="34" charset="-128"/>
              <a:cs typeface="ＭＳ Ｐゴシック" charset="0"/>
            </a:endParaRP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9</a:t>
            </a:fld>
            <a:endParaRPr lang="es-ES" altLang="en-US"/>
          </a:p>
        </p:txBody>
      </p:sp>
    </p:spTree>
    <p:extLst>
      <p:ext uri="{BB962C8B-B14F-4D97-AF65-F5344CB8AC3E}">
        <p14:creationId xmlns:p14="http://schemas.microsoft.com/office/powerpoint/2010/main" val="4221252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siguiente serie de diapositivas se analizará el delito de acceso ilícito, previsto en el artículo 2 del Convenio de Budapest. </a:t>
            </a:r>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10</a:t>
            </a:fld>
            <a:endParaRPr lang="es-ES" altLang="en-US"/>
          </a:p>
        </p:txBody>
      </p:sp>
    </p:spTree>
    <p:extLst>
      <p:ext uri="{BB962C8B-B14F-4D97-AF65-F5344CB8AC3E}">
        <p14:creationId xmlns:p14="http://schemas.microsoft.com/office/powerpoint/2010/main" val="2483232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base" latinLnBrk="0" hangingPunct="1">
              <a:lnSpc>
                <a:spcPct val="100000"/>
              </a:lnSpc>
              <a:spcBef>
                <a:spcPct val="30000"/>
              </a:spcBef>
              <a:spcAft>
                <a:spcPct val="0"/>
              </a:spcAft>
              <a:buClrTx/>
              <a:buSzTx/>
              <a:buFontTx/>
              <a:buNone/>
              <a:tabLst/>
              <a:defRPr/>
            </a:pPr>
            <a:endParaRPr lang="en-US" altLang="en-US" dirty="0"/>
          </a:p>
          <a:p>
            <a:pPr eaLnBrk="1" hangingPunct="1"/>
            <a:r>
              <a:rPr lang="es-ES" dirty="0"/>
              <a:t>El delito de acceso ilícito lo cometen quienes acceden de manera ilegítima a la totalidad o a una parte de un sistema informático. Esta acción debe ser intencionada y se describe en el artículo 2 del Convenio de Budapest. </a:t>
            </a:r>
          </a:p>
          <a:p>
            <a:pPr eaLnBrk="1" hangingPunct="1"/>
            <a:endParaRPr lang="es-ES" altLang="en-U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A menudo se denomina </a:t>
            </a:r>
            <a:r>
              <a:rPr lang="es-ES" i="1" dirty="0"/>
              <a:t>piratería</a:t>
            </a:r>
            <a:r>
              <a:rPr lang="es-ES" dirty="0"/>
              <a:t> y es uno de los delitos informáticos más comunes. Sin embargo, hay otros fenómenos, además de la </a:t>
            </a:r>
            <a:r>
              <a:rPr lang="es-ES" i="1" dirty="0"/>
              <a:t>piratería</a:t>
            </a:r>
            <a:r>
              <a:rPr lang="es-ES" dirty="0"/>
              <a:t>, que pueden clasificarse como acceso ilícito; de hecho, la piratería se utiliza, normalmente, para describir el acto de acceder de forma ilegítima a un sistema informático, por medio de la tecnología. Pero el acceso ilícito también abarca cualquier entrada no autorizada en un sistema, independientemente de la tecnología utilizada o incluso del uso o no de esta. Este caso, por ejemplo, sería cuando el delincuente obtiene una contraseña de forma ilegítima. El interés que se protege aquí es la confidencialidad de un sistema informático o de datos informáticos.</a:t>
            </a:r>
            <a:endParaRPr lang="es-ES" altLang="en-US" dirty="0"/>
          </a:p>
          <a:p>
            <a:pPr marL="0" marR="0" lvl="0" indent="0" algn="l" defTabSz="457200" rtl="0" eaLnBrk="1" fontAlgn="base" latinLnBrk="0" hangingPunct="1">
              <a:lnSpc>
                <a:spcPct val="100000"/>
              </a:lnSpc>
              <a:spcBef>
                <a:spcPct val="30000"/>
              </a:spcBef>
              <a:spcAft>
                <a:spcPct val="0"/>
              </a:spcAft>
              <a:buClrTx/>
              <a:buSzTx/>
              <a:buFontTx/>
              <a:buNone/>
              <a:tabLst/>
              <a:defRPr/>
            </a:pPr>
            <a:endParaRPr lang="es-ES" altLang="en-US" dirty="0"/>
          </a:p>
          <a:p>
            <a:pPr marL="0" marR="0" lvl="0" indent="0" algn="l" defTabSz="457200" rtl="0" eaLnBrk="1" fontAlgn="base" latinLnBrk="0" hangingPunct="1">
              <a:lnSpc>
                <a:spcPct val="100000"/>
              </a:lnSpc>
              <a:spcBef>
                <a:spcPct val="30000"/>
              </a:spcBef>
              <a:spcAft>
                <a:spcPct val="0"/>
              </a:spcAft>
              <a:buClrTx/>
              <a:buSzTx/>
              <a:buFontTx/>
              <a:buNone/>
              <a:tabLst/>
              <a:defRPr/>
            </a:pPr>
            <a:endParaRPr lang="es-ES" altLang="en-US" dirty="0"/>
          </a:p>
          <a:p>
            <a:pPr marL="0" marR="0" lvl="0" indent="0" algn="l" defTabSz="457200" rtl="0" eaLnBrk="1" fontAlgn="base" latinLnBrk="0" hangingPunct="1">
              <a:lnSpc>
                <a:spcPct val="100000"/>
              </a:lnSpc>
              <a:spcBef>
                <a:spcPct val="30000"/>
              </a:spcBef>
              <a:spcAft>
                <a:spcPct val="0"/>
              </a:spcAft>
              <a:buClrTx/>
              <a:buSzTx/>
              <a:buFontTx/>
              <a:buNone/>
              <a:tabLst/>
              <a:defRPr/>
            </a:pPr>
            <a:endParaRPr lang="en-US" altLang="en-US" dirty="0"/>
          </a:p>
          <a:p>
            <a:pPr marL="0" marR="0" lvl="0" indent="0" algn="l" defTabSz="457200" rtl="0" eaLnBrk="1" fontAlgn="base" latinLnBrk="0" hangingPunct="1">
              <a:lnSpc>
                <a:spcPct val="100000"/>
              </a:lnSpc>
              <a:spcBef>
                <a:spcPct val="30000"/>
              </a:spcBef>
              <a:spcAft>
                <a:spcPct val="0"/>
              </a:spcAft>
              <a:buClrTx/>
              <a:buSzTx/>
              <a:buFontTx/>
              <a:buNone/>
              <a:tabLst/>
              <a:defRPr/>
            </a:pPr>
            <a:endParaRPr lang="en-US" altLang="sr-Latn-R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diapositiva se muestra una captura de pantalla de un artículo de un sitio web en el que se describe cómo la policía de Sri Lanka detuvo a dos hombres por piratear el sistema informático de una universidad privada de ese país. Este es un ejemplo estándar de acceso ilícito.</a:t>
            </a:r>
          </a:p>
          <a:p>
            <a:endParaRPr lang="es-ES" dirty="0"/>
          </a:p>
          <a:p>
            <a:endParaRPr lang="es-ES" dirty="0"/>
          </a:p>
          <a:p>
            <a:r>
              <a:rPr lang="es-ES" dirty="0"/>
              <a:t>El enlace al artículo del sitio web está disponible aquí: https://www.newsfirst.lk/2020/02/05/130-million-rupee-hack-foiled-suspects-in-custody/ </a:t>
            </a:r>
          </a:p>
          <a:p>
            <a:endParaRPr lang="en-U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12</a:t>
            </a:fld>
            <a:endParaRPr lang="es-ES" altLang="en-US"/>
          </a:p>
        </p:txBody>
      </p:sp>
    </p:spTree>
    <p:extLst>
      <p:ext uri="{BB962C8B-B14F-4D97-AF65-F5344CB8AC3E}">
        <p14:creationId xmlns:p14="http://schemas.microsoft.com/office/powerpoint/2010/main" val="11683893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diapositiva se muestra una captura de pantalla de un artículo de prensa sobre un individuo que fue condenado en Estados Unidos por conspiración para acceder a un ordenador sin autorización. Se trata de un caso famoso y controvertido del delito de acceso ilícito. Andrew </a:t>
            </a:r>
            <a:r>
              <a:rPr lang="es-ES" dirty="0" err="1"/>
              <a:t>Auernheimer</a:t>
            </a:r>
            <a:r>
              <a:rPr lang="es-ES" dirty="0"/>
              <a:t> era miembro de un grupo de hackers que expuso un fallo de seguridad de AT&amp;T que comprometía las direcciones de correo electrónico de los usuarios de iPad.  Los datos a los que accedió </a:t>
            </a:r>
            <a:r>
              <a:rPr lang="es-ES" dirty="0" err="1"/>
              <a:t>Auernheimer</a:t>
            </a:r>
            <a:r>
              <a:rPr lang="es-ES" dirty="0"/>
              <a:t> estaban disponibles en una URL de acceso público. </a:t>
            </a:r>
            <a:r>
              <a:rPr lang="es-ES" dirty="0" err="1"/>
              <a:t>Auernheimer</a:t>
            </a:r>
            <a:r>
              <a:rPr lang="es-ES" dirty="0"/>
              <a:t> no tuvo que acceder a ninguna parte del sistema privado de AT&amp;T.  Aunque fue condenado, muchos cuestionaron si debería haber sido condenado dado que el acceso se limitó a datos disponibles públicamente. </a:t>
            </a:r>
          </a:p>
          <a:p>
            <a:endParaRPr lang="es-ES" dirty="0"/>
          </a:p>
          <a:p>
            <a:r>
              <a:rPr lang="es-ES" dirty="0"/>
              <a:t> El formador puede fomentar un debate sobre si tal acto está tipificado como delito en la legislación local de las personas que reciben la formación. </a:t>
            </a:r>
          </a:p>
          <a:p>
            <a:endParaRPr lang="es-ES" dirty="0"/>
          </a:p>
          <a:p>
            <a:r>
              <a:rPr lang="es-ES" dirty="0"/>
              <a:t>El enlace al artículo del sitio web está disponible aquí: https://www.wired.com/2012/11/att-hacker-found-guilty/</a:t>
            </a:r>
          </a:p>
          <a:p>
            <a:endParaRPr lang="en-U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13</a:t>
            </a:fld>
            <a:endParaRPr lang="es-ES" altLang="en-US"/>
          </a:p>
        </p:txBody>
      </p:sp>
    </p:spTree>
    <p:extLst>
      <p:ext uri="{BB962C8B-B14F-4D97-AF65-F5344CB8AC3E}">
        <p14:creationId xmlns:p14="http://schemas.microsoft.com/office/powerpoint/2010/main" val="4154948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 del Convenio de Budapest con un elemento ("acceso")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elemento fundamental y la conducta requerida según el artículo 2 es el término "acceso". El término se refiere al acto de entrar en la totalidad o cualquier parte de un sistema informático.  El artículo 2 es neutral desde el punto de vista tecnológico y no especifica los medios por los que debe realizarse el acceso.  En la diapositiva se explica lo que supone y lo que no supone el acceso. </a:t>
            </a:r>
            <a:endParaRPr lang="es-ES" altLang="sr-Latn-RS" dirty="0"/>
          </a:p>
          <a:p>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14</a:t>
            </a:fld>
            <a:endParaRPr lang="es-ES"/>
          </a:p>
        </p:txBody>
      </p:sp>
    </p:spTree>
    <p:extLst>
      <p:ext uri="{BB962C8B-B14F-4D97-AF65-F5344CB8AC3E}">
        <p14:creationId xmlns:p14="http://schemas.microsoft.com/office/powerpoint/2010/main" val="2457685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 del Convenio de Budapest con un elemento ("todo o parte de un sistema informático")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Se utilizan ejemplos para explicar lo que significa el término "parte del sistema informático" a los efectos del artículo 2.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15</a:t>
            </a:fld>
            <a:endParaRPr lang="es-ES"/>
          </a:p>
        </p:txBody>
      </p:sp>
    </p:spTree>
    <p:extLst>
      <p:ext uri="{BB962C8B-B14F-4D97-AF65-F5344CB8AC3E}">
        <p14:creationId xmlns:p14="http://schemas.microsoft.com/office/powerpoint/2010/main" val="1764625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 del Convenio de Budapest con un elemento ("ilegítimo")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Muchos de los delitos contemplados en el Convenio deben cometerse "de manera ilegítima", o sin autorización de la persona o entidad correspondiente. La autoridad puede ser de orden legislativo, ejecutivo, administrativo, judicial, contractual o consensual en cualquier caso. Las conductas autorizadas no están tipificadas como delito; tampoco lo está el acceso a un sistema informático que permite el acceso libre y gratuito del público. El formador puede relacionar esto con la definición de "acceso no autorizado" expuesta anteriormente para explicar cómo se puede determinar el hecho de la autorización</a:t>
            </a:r>
          </a:p>
          <a:p>
            <a:pPr eaLnBrk="1" hangingPunct="1"/>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16</a:t>
            </a:fld>
            <a:endParaRPr lang="es-ES"/>
          </a:p>
        </p:txBody>
      </p:sp>
    </p:spTree>
    <p:extLst>
      <p:ext uri="{BB962C8B-B14F-4D97-AF65-F5344CB8AC3E}">
        <p14:creationId xmlns:p14="http://schemas.microsoft.com/office/powerpoint/2010/main" val="2243410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diapositiva se destaca que el concepto de "sin autorización" no está definido en el Convenio de Budapest.</a:t>
            </a:r>
          </a:p>
          <a:p>
            <a:endParaRPr lang="es-ES" dirty="0"/>
          </a:p>
          <a:p>
            <a:r>
              <a:rPr lang="es-ES" dirty="0"/>
              <a:t>También muestra el ejemplo de diferentes países que han adoptado una definición en sus mejores prácticas internacionales</a:t>
            </a:r>
          </a:p>
          <a:p>
            <a:endParaRPr lang="es-ES" dirty="0"/>
          </a:p>
          <a:p>
            <a:r>
              <a:rPr lang="es-ES" dirty="0"/>
              <a:t>El formador puede decir que la definición adoptada por estos países tiene dos elementos, que se detallarán en las siguientes diapositivas.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formador puede hacer hincapié en que la definición de "no autorizado" puede ser diferente en relación con ciertos delitos como el acceso ilegítimo, los ataques a la integridad de los datos y los ataques a la integridad del sistema. Por ello, muchos países cuentan con diferentes definiciones de "modificación no autorizada" y "acto no autorizado", por ejemplo.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17</a:t>
            </a:fld>
            <a:endParaRPr lang="es-ES"/>
          </a:p>
        </p:txBody>
      </p:sp>
    </p:spTree>
    <p:extLst>
      <p:ext uri="{BB962C8B-B14F-4D97-AF65-F5344CB8AC3E}">
        <p14:creationId xmlns:p14="http://schemas.microsoft.com/office/powerpoint/2010/main" val="7315569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la definición de "acceso no autorizado" en la Ley sobre el uso indebido de ordenadores del Reino Unido. Esta definición consta de dos elementos. El primer elemento, que se destaca, es "no se tiene derecho a control el acceso del tipo en cuestión"</a:t>
            </a:r>
          </a:p>
          <a:p>
            <a:endParaRPr lang="es-ES" dirty="0"/>
          </a:p>
          <a:p>
            <a:r>
              <a:rPr lang="es-ES" dirty="0"/>
              <a:t>En la parte derecha se explica este elemento.</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18</a:t>
            </a:fld>
            <a:endParaRPr lang="es-ES" altLang="en-US"/>
          </a:p>
        </p:txBody>
      </p:sp>
    </p:spTree>
    <p:extLst>
      <p:ext uri="{BB962C8B-B14F-4D97-AF65-F5344CB8AC3E}">
        <p14:creationId xmlns:p14="http://schemas.microsoft.com/office/powerpoint/2010/main" val="861759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la definición de "acceso no autorizado" en la Ley sobre el uso indebido de ordenadores del Reino Unido. Esta definición consta de dos elementos. El segundo elemento, que se subraya, es "no se tiene el consentimiento para el acceso por su parte del tipo en cuestión al programa... de cualquier persona que tenga ese derecho"</a:t>
            </a:r>
          </a:p>
          <a:p>
            <a:endParaRPr lang="es-ES" dirty="0"/>
          </a:p>
          <a:p>
            <a:r>
              <a:rPr lang="es-ES" dirty="0"/>
              <a:t>En la parte derecha se explica este elemento.</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19</a:t>
            </a:fld>
            <a:endParaRPr lang="es-ES" altLang="en-US"/>
          </a:p>
        </p:txBody>
      </p:sp>
    </p:spTree>
    <p:extLst>
      <p:ext uri="{BB962C8B-B14F-4D97-AF65-F5344CB8AC3E}">
        <p14:creationId xmlns:p14="http://schemas.microsoft.com/office/powerpoint/2010/main" val="12251954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 del Convenio de Budapest con un elemento ("infringiendo medidas de seguridad")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Las partes pueden restringir el ámbito de aplicación del artículo 2, que prevé la penalización general del acceso ilícito, con ciertas matizaciones. Por ejemplo, las partes pueden exigir que para que una conducta de acceso sea ilícita se deberán infringir las medidas de seguridad (por ejemplo, las contraseñas u otros códigos de acceso), o de otro modo con intención deshonesta o para obtener datos informáticos del sistema informático al que se accede o de cualquier otro sistema informático. En esta diapositiva se enumeran todas las matizaciones que las partes pueden adoptar en su legislación nacional.</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20</a:t>
            </a:fld>
            <a:endParaRPr lang="es-ES"/>
          </a:p>
        </p:txBody>
      </p:sp>
    </p:spTree>
    <p:extLst>
      <p:ext uri="{BB962C8B-B14F-4D97-AF65-F5344CB8AC3E}">
        <p14:creationId xmlns:p14="http://schemas.microsoft.com/office/powerpoint/2010/main" val="36842457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siguiente serie de diapositivas se analizará el delito de interceptación ilícita, previsto en el artículo 3 del Convenio de Budapest. </a:t>
            </a:r>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21</a:t>
            </a:fld>
            <a:endParaRPr lang="es-ES" altLang="en-US"/>
          </a:p>
        </p:txBody>
      </p:sp>
    </p:spTree>
    <p:extLst>
      <p:ext uri="{BB962C8B-B14F-4D97-AF65-F5344CB8AC3E}">
        <p14:creationId xmlns:p14="http://schemas.microsoft.com/office/powerpoint/2010/main" val="39171724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s-ES" dirty="0"/>
              <a:t>La interceptación ilícita, descrita en el artículo 3 del Convenio de Budapest, constituye también una infracción intencionada. La comete quien, de manera ilegítima, intercepta, por medios técnicos, transmisiones no públicas de datos informáticos dirigidas a un sistema informático, originadas en un sistema informático o efectuadas dentro del mismo, por medios técnicos.</a:t>
            </a:r>
          </a:p>
          <a:p>
            <a:pPr eaLnBrk="1" hangingPunct="1"/>
            <a:endParaRPr lang="es-ES" altLang="sr-Latn-RS" dirty="0"/>
          </a:p>
          <a:p>
            <a:r>
              <a:rPr lang="es-ES" dirty="0"/>
              <a:t>Esta disposición protege la integridad de las transmisiones no públicas de datos informáticos, penalizando su interceptación no autorizada.</a:t>
            </a:r>
          </a:p>
          <a:p>
            <a:r>
              <a:rPr lang="es-ES" dirty="0"/>
              <a:t> </a:t>
            </a:r>
          </a:p>
          <a:p>
            <a:r>
              <a:rPr lang="es-ES" dirty="0"/>
              <a:t>Las transmisiones de datos dirigidas a un sistema informático, originadas en un sistema informático o efectuadas dentro del mismo, son una realidad muy relevante en el ámbito de las redes de hoy en día.</a:t>
            </a:r>
          </a:p>
          <a:p>
            <a:r>
              <a:rPr lang="es-ES" dirty="0"/>
              <a:t> </a:t>
            </a:r>
          </a:p>
          <a:p>
            <a:r>
              <a:rPr lang="es-ES" dirty="0"/>
              <a:t>Técnicamente, puede ser muy fácil interceptar las comunicaciones si la red y la comunicación no están debidamente protegidas. La interceptación de las comunicaciones puede revelar, por ejemplo, qué sitios web ha visitado alguien, o los mensajes de correo electrónico que ha enviado o recibido.</a:t>
            </a:r>
          </a:p>
          <a:p>
            <a:r>
              <a:rPr lang="es-ES" dirty="0"/>
              <a:t> </a:t>
            </a:r>
          </a:p>
          <a:p>
            <a:r>
              <a:rPr lang="es-ES" dirty="0"/>
              <a:t>El delito de interceptación ilícita pretende, por tanto, enfatizar la vulnerabilidad de la tecnología de las comunicaciones, en relación con la confidencialidad de las comunicaciones no públicas. </a:t>
            </a:r>
            <a:endParaRPr lang="es-ES" altLang="sr-Latn-RS" dirty="0"/>
          </a:p>
          <a:p>
            <a:endParaRPr lang="es-ES" dirty="0"/>
          </a:p>
          <a:p>
            <a:r>
              <a:rPr lang="es-ES" dirty="0"/>
              <a:t>El formador debe distinguir entre el delito de "acceso" y el de "interceptación" desde el punto de vista conceptual. El delito de acceso se refiere al acceso a un ordenador o a datos informáticos cuando están estáticos, mientras que el delito de interceptación se refiere a la interceptación de transmisiones de datos informáticos (es decir, datos en movimiento). La transmisión podría estar dirigida a un sistema informático, originada en un sistema informático o efectuada dentro del mismo </a:t>
            </a:r>
          </a:p>
          <a:p>
            <a:pPr eaLnBrk="1" hangingPunct="1"/>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22</a:t>
            </a:fld>
            <a:endParaRPr lang="es-ES"/>
          </a:p>
        </p:txBody>
      </p:sp>
    </p:spTree>
    <p:extLst>
      <p:ext uri="{BB962C8B-B14F-4D97-AF65-F5344CB8AC3E}">
        <p14:creationId xmlns:p14="http://schemas.microsoft.com/office/powerpoint/2010/main" val="2544734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diapositiva muestra una captura de pantalla de un comunicado de prensa de Europol publicado en 2015. El comunicado de prensa describe la detención de 49 personas pertenecientes a un grupo delictivo que opera desde varios países de Europa. En el tercer párrafo del comunicado de prensa se describe el modus operandi del grupo delictivo, lo cual puede ser utilizado por el formador para mostrar un ejemplo del delito de interceptación ilícita. En particular, el instructor puede destacar que los delincuentes vigilaban las comunicaciones de las cuentas de correo electrónico de las empresas para detectar las solicitudes de pago que se hacían entre diferentes empresas. </a:t>
            </a:r>
            <a:endParaRPr lang="es-ES" b="0" i="0" dirty="0">
              <a:solidFill>
                <a:srgbClr val="171E24"/>
              </a:solidFill>
              <a:effectLst/>
              <a:latin typeface="Georgia" panose="02040502050405020303" pitchFamily="18" charset="0"/>
            </a:endParaRPr>
          </a:p>
          <a:p>
            <a:endParaRPr lang="es-ES" b="0" i="0" dirty="0">
              <a:solidFill>
                <a:srgbClr val="171E24"/>
              </a:solidFill>
              <a:effectLst/>
              <a:latin typeface="Georgia" panose="02040502050405020303" pitchFamily="18" charset="0"/>
            </a:endParaRPr>
          </a:p>
          <a:p>
            <a:r>
              <a:rPr lang="es-ES" b="0" i="0" dirty="0">
                <a:solidFill>
                  <a:srgbClr val="171E24"/>
                </a:solidFill>
                <a:effectLst/>
                <a:latin typeface="Georgia" panose="02040502050405020303" pitchFamily="18" charset="0"/>
              </a:rPr>
              <a:t>Enlace al comunicado de prensa: https://www.europol.europa.eu/newsroom/news/international-operation-dismantles-criminal-group-of-cyber-fraudsters</a:t>
            </a:r>
          </a:p>
          <a:p>
            <a:endParaRPr lang="es-ES" dirty="0"/>
          </a:p>
          <a:p>
            <a:endParaRPr lang="en-US" dirty="0"/>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23</a:t>
            </a:fld>
            <a:endParaRPr lang="es-ES" altLang="en-US"/>
          </a:p>
        </p:txBody>
      </p:sp>
    </p:spTree>
    <p:extLst>
      <p:ext uri="{BB962C8B-B14F-4D97-AF65-F5344CB8AC3E}">
        <p14:creationId xmlns:p14="http://schemas.microsoft.com/office/powerpoint/2010/main" val="5538003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diapositiva muestra una captura de pantalla de un comunicado de prensa del Departamento de Justicia de EE.UU. en el que se explica la condena de un individuo por interceptación ilícita de comunicaciones por correo electrónico. Según el comunicado de prensa, el hombre “</a:t>
            </a:r>
            <a:r>
              <a:rPr lang="es-ES" b="0" i="0" dirty="0">
                <a:solidFill>
                  <a:srgbClr val="171E24"/>
                </a:solidFill>
                <a:effectLst/>
                <a:latin typeface="Georgia" panose="02040502050405020303" pitchFamily="18" charset="0"/>
              </a:rPr>
              <a:t>utilizó sus privilegios de administrador del sistema para configurar secretamente los ajustes de la cuenta de correo electrónico de la empresa EMF para reenviar automáticamente todas sus comunicaciones por correo electrónico a dos cuentas de correo electrónico externas que había registrado. Los correos electrónicos interceptados incluían correspondencia personal, información financiera y legal privada, y tratos comerciales entre EMF y sus clientes." </a:t>
            </a:r>
          </a:p>
          <a:p>
            <a:endParaRPr lang="es-ES" b="0" i="0" dirty="0">
              <a:solidFill>
                <a:srgbClr val="171E24"/>
              </a:solidFill>
              <a:effectLst/>
              <a:latin typeface="Georgia" panose="02040502050405020303" pitchFamily="18" charset="0"/>
            </a:endParaRPr>
          </a:p>
          <a:p>
            <a:r>
              <a:rPr lang="es-ES" b="0" i="0" dirty="0">
                <a:solidFill>
                  <a:srgbClr val="171E24"/>
                </a:solidFill>
                <a:effectLst/>
                <a:latin typeface="Georgia" panose="02040502050405020303" pitchFamily="18" charset="0"/>
              </a:rPr>
              <a:t>Enlace al comunicado de prensa: https://www.justice.gov/usao-sdin/pr/it-system-administrator-sentenced-theft-proprietary-information-and-illegal-wiretapping</a:t>
            </a:r>
          </a:p>
          <a:p>
            <a:endParaRPr lang="en-US" dirty="0"/>
          </a:p>
          <a:p>
            <a:endParaRPr lang="en-US" dirty="0"/>
          </a:p>
          <a:p>
            <a:endParaRPr lang="en-US" dirty="0"/>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24</a:t>
            </a:fld>
            <a:endParaRPr lang="es-ES" altLang="en-US"/>
          </a:p>
        </p:txBody>
      </p:sp>
    </p:spTree>
    <p:extLst>
      <p:ext uri="{BB962C8B-B14F-4D97-AF65-F5344CB8AC3E}">
        <p14:creationId xmlns:p14="http://schemas.microsoft.com/office/powerpoint/2010/main" val="9148501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3 del Convenio de Budapest con un elemento ("interceptación")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elemento fundamental y la conducta requerida según el artículo 2 es el término "interceptar". La interceptación se refiere a escuchar, monitorear o vigilar las comunicaciones. La interceptación afecta a la privacidad de las comunicaciones de datos; y el artículo 3 del Convenio pretende proteger contra la interceptación de transmisiones no públicas de datos.</a:t>
            </a: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25</a:t>
            </a:fld>
            <a:endParaRPr lang="es-ES"/>
          </a:p>
        </p:txBody>
      </p:sp>
    </p:spTree>
    <p:extLst>
      <p:ext uri="{BB962C8B-B14F-4D97-AF65-F5344CB8AC3E}">
        <p14:creationId xmlns:p14="http://schemas.microsoft.com/office/powerpoint/2010/main" val="5948082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3 del Convenio de Budapest con un elemento ("ilegítimo")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Muchos de los delitos contemplados en el Convenio deben cometerse "de manera ilegítima", o sin autorización de la persona o entidad correspondiente. La autoridad puede ser de orden legislativo, ejecutivo, administrativo, judicial, contractual o consensual en cualquier caso. En caso de interceptación, es posible que la conducta se realice con autorización; posiblemente por parte de agentes de la ley o de personas autorizadas a realizar actividades de prueba o protección. Así pues, la interceptación legítima realizada "de manera legítima" no entra en el ámbito de aplicación del artículo 3.</a:t>
            </a:r>
            <a:endParaRPr lang="es-ES" altLang="sr-Latn-RS" dirty="0"/>
          </a:p>
          <a:p>
            <a:endParaRPr lang="en-US"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26</a:t>
            </a:fld>
            <a:endParaRPr lang="es-ES"/>
          </a:p>
        </p:txBody>
      </p:sp>
    </p:spTree>
    <p:extLst>
      <p:ext uri="{BB962C8B-B14F-4D97-AF65-F5344CB8AC3E}">
        <p14:creationId xmlns:p14="http://schemas.microsoft.com/office/powerpoint/2010/main" val="13699301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3 del Convenio de Budapest con un elemento ("por medios técnicos")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El artículo 3 no contempla la penalización de la interceptación no técnica de las transmisiones, y se aplica cuando una persona accede a un sistema informático y lo utiliza para interceptar una transmisión, utiliza un dispositivo electrónico para escuchar en forma secreta o para intervenir conversaciones. En esta diapositiva se muestran algunos ejemplos de formas de interceptación que estarían cubiertas por los "medios técnicos".</a:t>
            </a:r>
            <a:endParaRPr lang="es-ES" altLang="sr-Latn-R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27</a:t>
            </a:fld>
            <a:endParaRPr lang="es-ES"/>
          </a:p>
        </p:txBody>
      </p:sp>
    </p:spTree>
    <p:extLst>
      <p:ext uri="{BB962C8B-B14F-4D97-AF65-F5344CB8AC3E}">
        <p14:creationId xmlns:p14="http://schemas.microsoft.com/office/powerpoint/2010/main" val="39797597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3 del Convenio de Budapest con un elemento ("transmisiones no públicas")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 interceptación de transmisiones públicas no es un delito en virtud del artículo 3, que especifica que el ámbito de aplicación del artículo se refiere únicamente a las transmisiones que no son públicas. Es importante distinguir entre transmisiones no públicas y datos no públicos, ya que el artículo 3 no tiene en cuenta la naturaleza de los datos, sino la transmisión. Por lo tanto, la interceptación de información confidencial comunicada a través de una transmisión de datos de acceso público no constituiría un delito; mientras que la interceptación de información de acceso público comunicada a través de una transmisión de datos no pública constituiría un delito en virtud del artículo 3.</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28</a:t>
            </a:fld>
            <a:endParaRPr lang="es-ES"/>
          </a:p>
        </p:txBody>
      </p:sp>
    </p:spTree>
    <p:extLst>
      <p:ext uri="{BB962C8B-B14F-4D97-AF65-F5344CB8AC3E}">
        <p14:creationId xmlns:p14="http://schemas.microsoft.com/office/powerpoint/2010/main" val="28517117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K" dirty="0"/>
          </a:p>
          <a:p>
            <a:r>
              <a:rPr lang="es-ES" dirty="0"/>
              <a:t>A la izquierda, esta diapositiva muestra el texto del artículo 3 del Convenio de Budapest con un elemento ("dirigidas a un sistema informático, originadas en un sistema informático o efectuadas dentro del mismo")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 interceptación de transmisiones dirigidas a un sistema informático, originadas en un sistema informático o efectuadas dentro del mismo no constituye un delito. En esta diapositiva se ofrecen ejemplos que explican el alcance del artículo 3 a este respecto y la diferencia entre estos tres elementos.</a:t>
            </a:r>
          </a:p>
          <a:p>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29</a:t>
            </a:fld>
            <a:endParaRPr lang="es-ES"/>
          </a:p>
        </p:txBody>
      </p:sp>
    </p:spTree>
    <p:extLst>
      <p:ext uri="{BB962C8B-B14F-4D97-AF65-F5344CB8AC3E}">
        <p14:creationId xmlns:p14="http://schemas.microsoft.com/office/powerpoint/2010/main" val="27703017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3 del Convenio de Budapest con un elemento ("emisiones electromagnéticas")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Aparte de la interceptación de datos informáticos, el Convenio de Budapest también tipifica como delito la interceptación de transmisiones de emisiones electromagnéticas, que no entran en la definición de "datos informáticos" del Convenio de Budapest en su artículo 1. Los sistemas informáticos suelen realizar emisiones electromagnéticas que contienen datos. La interceptación de las emisiones electromagnéticas se ha tipificado como delito, ya que es posible reconstruir los datos informáticos a partir de estas, por lo que dejar este elemento sin tipificar supondría una laguna en la ley.</a:t>
            </a:r>
          </a:p>
          <a:p>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30</a:t>
            </a:fld>
            <a:endParaRPr lang="es-ES"/>
          </a:p>
        </p:txBody>
      </p:sp>
    </p:spTree>
    <p:extLst>
      <p:ext uri="{BB962C8B-B14F-4D97-AF65-F5344CB8AC3E}">
        <p14:creationId xmlns:p14="http://schemas.microsoft.com/office/powerpoint/2010/main" val="33537944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3 del Convenio de Budapest con un elemento</a:t>
            </a:r>
            <a:r>
              <a:rPr lang="es-ES" b="0" dirty="0"/>
              <a:t> (“</a:t>
            </a:r>
            <a:r>
              <a:rPr lang="es-ES" sz="1200" b="0" dirty="0">
                <a:solidFill>
                  <a:srgbClr val="FF0000"/>
                </a:solidFill>
                <a:latin typeface="+mj-lt"/>
              </a:rPr>
              <a:t>con intención delictiva o en relación con un sistema informático conectado a otro sistema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El artículo 3 prevé la penalización general de la interceptación intencionada e ilegítima, realizada por medios técnicos, de transmisiones no públicas de datos informáticos. Las Partes pueden limitar el ámbito de aplicación del artículo 3 exigiendo que se cumplan ciertas matizaciones. Aquí se enumeran las matizaciones que pueden adoptar las partes. </a:t>
            </a:r>
          </a:p>
          <a:p>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31</a:t>
            </a:fld>
            <a:endParaRPr lang="es-ES"/>
          </a:p>
        </p:txBody>
      </p:sp>
    </p:spTree>
    <p:extLst>
      <p:ext uri="{BB962C8B-B14F-4D97-AF65-F5344CB8AC3E}">
        <p14:creationId xmlns:p14="http://schemas.microsoft.com/office/powerpoint/2010/main" val="7592777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siguiente serie de diapositivas se analizará el delito de ataques a la integridad de los datos, previsto en el artículo 4 del Convenio de Budapest. </a:t>
            </a:r>
          </a:p>
          <a:p>
            <a:endParaRPr lang="es-ES" dirty="0"/>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32</a:t>
            </a:fld>
            <a:endParaRPr lang="es-ES" altLang="en-US"/>
          </a:p>
        </p:txBody>
      </p:sp>
    </p:spTree>
    <p:extLst>
      <p:ext uri="{BB962C8B-B14F-4D97-AF65-F5344CB8AC3E}">
        <p14:creationId xmlns:p14="http://schemas.microsoft.com/office/powerpoint/2010/main" val="17641746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s-ES" dirty="0"/>
              <a:t>La conducta consistente en dañar, borrar, deteriorar, alterar o suprimir de manera deliberada e ilegítima los datos informáticos será constitutiva del delito de ataques a la integridad de los datos previsto en el artículo 4 del Convenio de Budapest.</a:t>
            </a:r>
          </a:p>
          <a:p>
            <a:pPr eaLnBrk="1" hangingPunct="1"/>
            <a:endParaRPr lang="es-ES" altLang="sr-Latn-RS" dirty="0"/>
          </a:p>
          <a:p>
            <a:r>
              <a:rPr lang="es-ES" dirty="0"/>
              <a:t>Este artículo protege la integridad de los datos contra ataques no autorizados. El propietario de los datos tiene derecho a mantenerlos como están, como el propietario de un bien, en la vida real, tiene derecho a mantener su propiedad a salvo de la interferencia de otros. En algunas jurisdicciones, el daño regular y clásico también cubre los ataques a la integridad de los datos; en otras, es necesario describir por separado el daño sobre los datos informáticos, o los ataques a su integridad. </a:t>
            </a:r>
          </a:p>
          <a:p>
            <a:r>
              <a:rPr lang="es-ES" dirty="0"/>
              <a:t> </a:t>
            </a:r>
          </a:p>
          <a:p>
            <a:r>
              <a:rPr lang="es-ES" dirty="0"/>
              <a:t>Este delito pone de relieve el gran aumento actual en la generación de datos relevantes (datos informáticos). Los datos informáticos son muy vulnerables y pueden ser destruidos o manipulados muy fácilmente. Esta norma penal protege su integridad y su disponibilidad.</a:t>
            </a:r>
          </a:p>
          <a:p>
            <a:r>
              <a:rPr lang="es-ES" dirty="0"/>
              <a:t> </a:t>
            </a:r>
          </a:p>
          <a:p>
            <a:r>
              <a:rPr lang="es-ES" dirty="0"/>
              <a:t>Uno de los casos más frecuentes de ataques a la integridad de los datos es el resultado de la acción de los virus, que de manera ilegítima se instalan en el ordenador de la víctima y, por ejemplo, borran los datos. </a:t>
            </a:r>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33</a:t>
            </a:fld>
            <a:endParaRPr lang="es-ES"/>
          </a:p>
        </p:txBody>
      </p:sp>
    </p:spTree>
    <p:extLst>
      <p:ext uri="{BB962C8B-B14F-4D97-AF65-F5344CB8AC3E}">
        <p14:creationId xmlns:p14="http://schemas.microsoft.com/office/powerpoint/2010/main" val="35838553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diapositiva muestra una captura de pantalla de un artículo de prensa sobre un juicio celebrado en 1991 contra un hombre acusado de 47 cargos por acceder a ordenadores australianos y estadounidenses y alterar o borrar datos. También se le acusó de realizar alteraciones no especificadas en los datos de un centro de investigación nuclear de California tras obtener acceso no autorizado a esos sistemas informáticos. El formador puede utilizar este caso como ejemplo de ataque a la integridad de los datos, aunque subraya que el hombre también fue acusado de obtener acceso no autorizado y de causar interferencias en el sistema de un ordenador de la NASA, y quizá lo utilice como ejemplo para mostrar cómo los ciberdelincuentes suelen cometer más de un delito. </a:t>
            </a:r>
            <a:endParaRPr lang="es-ES" b="0" i="0" dirty="0">
              <a:solidFill>
                <a:srgbClr val="171E24"/>
              </a:solidFill>
              <a:effectLst/>
              <a:latin typeface="Georgia" panose="02040502050405020303" pitchFamily="18" charset="0"/>
            </a:endParaRPr>
          </a:p>
          <a:p>
            <a:endParaRPr lang="es-ES" b="0" i="0" dirty="0">
              <a:solidFill>
                <a:srgbClr val="171E24"/>
              </a:solidFill>
              <a:effectLst/>
              <a:latin typeface="Georgia" panose="02040502050405020303" pitchFamily="18" charset="0"/>
            </a:endParaRPr>
          </a:p>
          <a:p>
            <a:r>
              <a:rPr lang="es-ES" b="0" i="0" dirty="0">
                <a:solidFill>
                  <a:srgbClr val="171E24"/>
                </a:solidFill>
                <a:effectLst/>
                <a:latin typeface="Georgia" panose="02040502050405020303" pitchFamily="18" charset="0"/>
              </a:rPr>
              <a:t>Enlace al artículo de la noticia: https://www.washingtonpost.com/archive/politics/1991/08/15/australia-to-try-computer-hacker-accused-of-damaging-nasa-network/b24d3189-7631-4648-839d-0fe6b121537b/</a:t>
            </a:r>
          </a:p>
          <a:p>
            <a:endParaRPr lang="en-US" b="0" i="0" dirty="0">
              <a:solidFill>
                <a:srgbClr val="171E24"/>
              </a:solidFill>
              <a:effectLst/>
              <a:latin typeface="Georgia" panose="02040502050405020303" pitchFamily="18"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34</a:t>
            </a:fld>
            <a:endParaRPr lang="es-ES" altLang="en-US"/>
          </a:p>
        </p:txBody>
      </p:sp>
    </p:spTree>
    <p:extLst>
      <p:ext uri="{BB962C8B-B14F-4D97-AF65-F5344CB8AC3E}">
        <p14:creationId xmlns:p14="http://schemas.microsoft.com/office/powerpoint/2010/main" val="26088936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Esta diapositiva muestra una imagen de un caballo de Troya.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formador puede explicar cómo el troyano es también una forma de malware que engaña a los usuarios sobre su verdadera intención, y cómo funciona de forma similar al caballo de troya que llevó a la caída de Troya en la historia de la Antigua Grecia.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Un troyano es un código o software malicioso que puede camuflarse como legítimo, pero que permitiría a los ciberdelincuentes acceder a un ordenador y atacar la integridad de los datos.  El uso de troyanos sería un ejemplo de conducta que estaría penalizada por el artículo 4 del Convenio de Budapest.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35</a:t>
            </a:fld>
            <a:endParaRPr lang="es-ES" altLang="en-US"/>
          </a:p>
        </p:txBody>
      </p:sp>
    </p:spTree>
    <p:extLst>
      <p:ext uri="{BB962C8B-B14F-4D97-AF65-F5344CB8AC3E}">
        <p14:creationId xmlns:p14="http://schemas.microsoft.com/office/powerpoint/2010/main" val="13854190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4 del Convenio de Budapest con un elemento</a:t>
            </a:r>
            <a:r>
              <a:rPr lang="es-ES" b="0" dirty="0"/>
              <a:t> (“</a:t>
            </a:r>
            <a:r>
              <a:rPr lang="es-ES" sz="1200" b="0" dirty="0">
                <a:solidFill>
                  <a:srgbClr val="FF0000"/>
                </a:solidFill>
                <a:latin typeface="+mj-lt"/>
              </a:rPr>
              <a:t>dañe… deteriore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daño y deterioro de los datos informáticos de manera ilegítima hacen referencia a la alteración negativa de la integridad o del contenido informativo de los datos y programas. Ambos términos son actos superpuestos.</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36</a:t>
            </a:fld>
            <a:endParaRPr lang="es-ES"/>
          </a:p>
        </p:txBody>
      </p:sp>
    </p:spTree>
    <p:extLst>
      <p:ext uri="{BB962C8B-B14F-4D97-AF65-F5344CB8AC3E}">
        <p14:creationId xmlns:p14="http://schemas.microsoft.com/office/powerpoint/2010/main" val="19006164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4 del Convenio de Budapest con un elemento</a:t>
            </a:r>
            <a:r>
              <a:rPr lang="es-ES" b="0" dirty="0"/>
              <a:t> (“</a:t>
            </a:r>
            <a:r>
              <a:rPr lang="es-ES" sz="1200" b="0" dirty="0">
                <a:solidFill>
                  <a:srgbClr val="FF0000"/>
                </a:solidFill>
                <a:latin typeface="+mj-lt"/>
              </a:rPr>
              <a:t>borre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El borrado se refiere a la destrucción de datos, con lo que la información que se borra queda irreconocible. </a:t>
            </a:r>
          </a:p>
          <a:p>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37</a:t>
            </a:fld>
            <a:endParaRPr lang="es-ES"/>
          </a:p>
        </p:txBody>
      </p:sp>
    </p:spTree>
    <p:extLst>
      <p:ext uri="{BB962C8B-B14F-4D97-AF65-F5344CB8AC3E}">
        <p14:creationId xmlns:p14="http://schemas.microsoft.com/office/powerpoint/2010/main" val="19390333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4 del Convenio de Budapest con un elemento</a:t>
            </a:r>
            <a:r>
              <a:rPr lang="es-ES" b="0" dirty="0"/>
              <a:t> (“</a:t>
            </a:r>
            <a:r>
              <a:rPr lang="es-ES" sz="1200" b="0" dirty="0">
                <a:solidFill>
                  <a:srgbClr val="FF0000"/>
                </a:solidFill>
                <a:latin typeface="+mj-lt"/>
              </a:rPr>
              <a:t>altere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La alteración se refiere a la modificación de los datos existentes (pero no a la supresión de los mismos). Los datos se pueden alterar de varias maneras, incluida la introducción de códigos maliciosos, como virus y troyanos. </a:t>
            </a:r>
          </a:p>
          <a:p>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38</a:t>
            </a:fld>
            <a:endParaRPr lang="es-ES"/>
          </a:p>
        </p:txBody>
      </p:sp>
    </p:spTree>
    <p:extLst>
      <p:ext uri="{BB962C8B-B14F-4D97-AF65-F5344CB8AC3E}">
        <p14:creationId xmlns:p14="http://schemas.microsoft.com/office/powerpoint/2010/main" val="34847593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4 del Convenio de Budapest con un elemento</a:t>
            </a:r>
            <a:r>
              <a:rPr lang="es-ES" b="0" dirty="0"/>
              <a:t> (“</a:t>
            </a:r>
            <a:r>
              <a:rPr lang="es-ES" sz="1200" b="0" dirty="0">
                <a:solidFill>
                  <a:srgbClr val="FF0000"/>
                </a:solidFill>
                <a:latin typeface="+mj-lt"/>
              </a:rPr>
              <a:t>suprima</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La supresión de datos se refiere a cualquier acción que impida o ponga fin a la disponibilidad de los datos para la persona que tiene acceso a ellos o al medio de almacenamiento en el que están guardados. A diferencia del borrado de datos, la supresión de datos no implica la destrucción de los mismos, sino su no disponibilidad.</a:t>
            </a:r>
          </a:p>
          <a:p>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39</a:t>
            </a:fld>
            <a:endParaRPr lang="es-ES"/>
          </a:p>
        </p:txBody>
      </p:sp>
    </p:spTree>
    <p:extLst>
      <p:ext uri="{BB962C8B-B14F-4D97-AF65-F5344CB8AC3E}">
        <p14:creationId xmlns:p14="http://schemas.microsoft.com/office/powerpoint/2010/main" val="4964549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4 del Convenio de Budapest con un elemento</a:t>
            </a:r>
            <a:r>
              <a:rPr lang="es-ES" b="0" dirty="0"/>
              <a:t> (“</a:t>
            </a:r>
            <a:r>
              <a:rPr lang="es-ES" sz="1200" b="0" dirty="0">
                <a:solidFill>
                  <a:srgbClr val="FF0000"/>
                </a:solidFill>
                <a:latin typeface="+mj-lt"/>
              </a:rPr>
              <a:t>ilegítimo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Muchos de los delitos contemplados en el Convenio deben cometerse "de manera ilegítima", o sin autorización de la persona o entidad correspondiente. En muchos casos, es posible que la persona que interfiere en los datos lo haga "de forma legítima". En esta diapositiva se presentan algunos ejemplos en los que una persona puede interferir legítimamente en los datos sin incurrir en responsabilidad penal en virtud del artículo 4.</a:t>
            </a:r>
          </a:p>
          <a:p>
            <a:pPr eaLnBrk="1" hangingPunct="1"/>
            <a:endParaRPr lang="es-ES" altLang="sr-Latn-R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40</a:t>
            </a:fld>
            <a:endParaRPr lang="es-ES"/>
          </a:p>
        </p:txBody>
      </p:sp>
    </p:spTree>
    <p:extLst>
      <p:ext uri="{BB962C8B-B14F-4D97-AF65-F5344CB8AC3E}">
        <p14:creationId xmlns:p14="http://schemas.microsoft.com/office/powerpoint/2010/main" val="14632266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4 del Convenio de Budapest con un elemento</a:t>
            </a:r>
            <a:r>
              <a:rPr lang="es-ES" b="0" dirty="0"/>
              <a:t> (“</a:t>
            </a:r>
            <a:r>
              <a:rPr lang="es-ES" sz="1200" b="0" dirty="0">
                <a:solidFill>
                  <a:srgbClr val="FF0000"/>
                </a:solidFill>
                <a:latin typeface="+mj-lt"/>
              </a:rPr>
              <a:t>dañe… deteriore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Dado que el delito de ataques a la integridad de los datos tiene un amplio alcance, las partes pueden optar por restringir este delito exigiendo que la conducta produzca un daño grave. El artículo 4 no ofrece ninguna definición específica de perjuicio grave, y los criterios pueden determinarse en el derecho interno.</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41</a:t>
            </a:fld>
            <a:endParaRPr lang="es-ES"/>
          </a:p>
        </p:txBody>
      </p:sp>
    </p:spTree>
    <p:extLst>
      <p:ext uri="{BB962C8B-B14F-4D97-AF65-F5344CB8AC3E}">
        <p14:creationId xmlns:p14="http://schemas.microsoft.com/office/powerpoint/2010/main" val="38397255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siguiente serie de diapositivas se analizará el delito de ataques a la integridad del sistema, previsto en el artículo 5 del Convenio de Budapest. </a:t>
            </a:r>
          </a:p>
          <a:p>
            <a:endParaRPr lang="es-ES" dirty="0"/>
          </a:p>
          <a:p>
            <a:endParaRPr lang="es-ES"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42</a:t>
            </a:fld>
            <a:endParaRPr lang="es-ES" altLang="en-US"/>
          </a:p>
        </p:txBody>
      </p:sp>
    </p:spTree>
    <p:extLst>
      <p:ext uri="{BB962C8B-B14F-4D97-AF65-F5344CB8AC3E}">
        <p14:creationId xmlns:p14="http://schemas.microsoft.com/office/powerpoint/2010/main" val="41062884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s-ES" dirty="0"/>
              <a:t>Los ataques a la integridad del sistema son la obstaculización grave del funcionamiento de un sistema informático – la obstaculización grave: El artículo 5 del Convenio de Budapest no cubre la obstaculización no grave. Este efecto puede ser el resultado de introducir, transmitir, dañar, borrar, deteriorar, alterar o suprimir datos informáticos, si se comete de forma intencionada e ilegítima. </a:t>
            </a:r>
            <a:endParaRPr lang="es-ES" altLang="en-US" dirty="0">
              <a:ea typeface="ＭＳ Ｐゴシック" panose="020B0600070205080204" pitchFamily="34" charset="-128"/>
            </a:endParaRPr>
          </a:p>
          <a:p>
            <a:pPr eaLnBrk="1" hangingPunct="1">
              <a:defRPr/>
            </a:pPr>
            <a:endParaRPr lang="es-ES" altLang="sr-Latn-RS" dirty="0">
              <a:ea typeface="ＭＳ Ｐゴシック" panose="020B0600070205080204" pitchFamily="34" charset="-128"/>
            </a:endParaRPr>
          </a:p>
          <a:p>
            <a:pPr>
              <a:defRPr/>
            </a:pPr>
            <a:r>
              <a:rPr lang="es-ES" dirty="0"/>
              <a:t>Este aspecto particular excluye, en general, por ejemplo, las pruebas de seguridad, realizadas por el administrador de la red. Esta infracción abarca una amplia gama de actos, capaces de interferir en el funcionamiento normal y adecuado de una red. De hecho, el Convenio de Budapest reconoce la importancia de los sistemas de comunicación y de la tecnología informática en la vida cotidiana: la disponibilidad de estos sistemas es crucial para el funcionamiento regular de las actividades públicas, económicas y sociales. Pero este tipo de delito no solo abarca las interferencias a gran escala, como los ataques de denegación de servicio. </a:t>
            </a:r>
          </a:p>
          <a:p>
            <a:pPr>
              <a:defRPr/>
            </a:pPr>
            <a:r>
              <a:rPr lang="es-ES" dirty="0"/>
              <a:t> </a:t>
            </a:r>
          </a:p>
          <a:p>
            <a:pPr>
              <a:defRPr/>
            </a:pPr>
            <a:r>
              <a:rPr lang="es-ES" dirty="0"/>
              <a:t>Incluso las acciones de poca envergadura, que solo afectan a un ordenador, pueden suponer un ataque a la integridad del sistema, como el </a:t>
            </a:r>
            <a:r>
              <a:rPr lang="es-ES" i="1" dirty="0"/>
              <a:t>bombardeo de correo electrónico</a:t>
            </a:r>
            <a:r>
              <a:rPr lang="es-ES" dirty="0"/>
              <a:t>. De hecho, siempre que un delincuente sature un sistema con un número de peticiones superior al que éste puede gestionar, se tratará de un delito de ataque a la integridad del sistema.</a:t>
            </a:r>
          </a:p>
          <a:p>
            <a:pPr>
              <a:defRPr/>
            </a:pPr>
            <a:r>
              <a:rPr lang="es-ES" dirty="0"/>
              <a:t> </a:t>
            </a:r>
          </a:p>
          <a:p>
            <a:pPr>
              <a:defRPr/>
            </a:pPr>
            <a:r>
              <a:rPr lang="es-ES" dirty="0"/>
              <a:t>Este delito prevé proteger el acceso a las redes de comunicación, protegiendo tanto a los operadores del sistema como al usuario final.</a:t>
            </a:r>
          </a:p>
          <a:p>
            <a:pPr>
              <a:defRPr/>
            </a:pPr>
            <a:endParaRPr lang="es-ES" altLang="sr-Latn-RS" dirty="0">
              <a:ea typeface="ＭＳ Ｐゴシック" panose="020B0600070205080204" pitchFamily="34" charset="-128"/>
            </a:endParaRPr>
          </a:p>
          <a:p>
            <a:pPr>
              <a:defRPr/>
            </a:pPr>
            <a:r>
              <a:rPr lang="es-ES" dirty="0"/>
              <a:t>El formador debe hacer hincapié en que el alcance de este delito es diferente al del acceso ilícito contemplado en el artículo 2. Puede haber casos en los que se interfiera en un ordenador sin que se acceda a él, por ejemplo cuando se produce un ataque de denegación de servicio distribuido. Además, también podría haber casos en los que el acceso fuera "legítimo" pero la acción posterior de interferencia fuera "ilegítima". </a:t>
            </a:r>
          </a:p>
          <a:p>
            <a:pPr eaLnBrk="1" hangingPunct="1">
              <a:defRPr/>
            </a:pPr>
            <a:endParaRPr lang="en-GB" altLang="sr-Latn-RS" dirty="0">
              <a:ea typeface="ＭＳ Ｐゴシック" panose="020B0600070205080204" pitchFamily="34" charset="-128"/>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43</a:t>
            </a:fld>
            <a:endParaRPr lang="es-ES"/>
          </a:p>
        </p:txBody>
      </p:sp>
    </p:spTree>
    <p:extLst>
      <p:ext uri="{BB962C8B-B14F-4D97-AF65-F5344CB8AC3E}">
        <p14:creationId xmlns:p14="http://schemas.microsoft.com/office/powerpoint/2010/main" val="40219529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El propósito de esta diapositiva es captar el interés de los formadores. Esta y las siguientes diapositivas tratan de establecer una analogía entre el concepto de interferencia telefónica y el ataque a la integridad del sistema. </a:t>
            </a:r>
            <a:endParaRPr lang="es-E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ES" dirty="0"/>
          </a:p>
          <a:p>
            <a:r>
              <a:rPr lang="es-ES" dirty="0"/>
              <a:t>Las imágenes de la izquierda pueden servir para recordar a los delegados que el tramo de aguas profundas del primer cable submarino transatlántico se realizó ya en 1858, lo que allanó el camino de las telecomunicaciones internacionales. La imagen de la derecha muestra cómo se tendieron los cables.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formador puede explicar que antes las centrales telefónicas se realizaban de forma manual a través de centralitas. Cuando esto ocurría, era muy común escuchar un "tono de ocupado" cuando la centralita estaba desbordada con demasiadas llamadas. </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44</a:t>
            </a:fld>
            <a:endParaRPr lang="es-ES" altLang="en-US"/>
          </a:p>
        </p:txBody>
      </p:sp>
    </p:spTree>
    <p:extLst>
      <p:ext uri="{BB962C8B-B14F-4D97-AF65-F5344CB8AC3E}">
        <p14:creationId xmlns:p14="http://schemas.microsoft.com/office/powerpoint/2010/main" val="9679797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El propósito de esta diapositiva es captar el interés de los formadores. Esta y las siguientes diapositivas tratan de establecer una analogía entre el concepto de interferencia telefónica y el ataque a la integridad del sistema. </a:t>
            </a:r>
            <a:endParaRPr lang="es-E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ES" dirty="0"/>
          </a:p>
          <a:p>
            <a:r>
              <a:rPr lang="es-ES" dirty="0"/>
              <a:t>La imagen de la izquierda y la de arriba a la derecha muestran las centralitas que antes se utilizaban para conectar a las personas. La imagen inferior derecha muestra el resultado final, en el que la llamada telefónica está correctamente conectada.</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formador puede explicar que antes las centrales telefónicas se realizaban de forma manual a través de centralitas. Cuando esto ocurría, era muy común escuchar un "tono de ocupado" cuando la centralita estaba desbordada con demasiadas llamadas. </a:t>
            </a:r>
          </a:p>
          <a:p>
            <a:endParaRPr lang="en-U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45</a:t>
            </a:fld>
            <a:endParaRPr lang="es-ES" altLang="en-US"/>
          </a:p>
        </p:txBody>
      </p:sp>
    </p:spTree>
    <p:extLst>
      <p:ext uri="{BB962C8B-B14F-4D97-AF65-F5344CB8AC3E}">
        <p14:creationId xmlns:p14="http://schemas.microsoft.com/office/powerpoint/2010/main" val="19600107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diapositiva muestra una oficina final telefónica que permite realizar llamadas con conmutación de circuitos. </a:t>
            </a:r>
          </a:p>
          <a:p>
            <a:endParaRPr lang="es-ES" dirty="0"/>
          </a:p>
          <a:p>
            <a:r>
              <a:rPr lang="es-ES" dirty="0"/>
              <a:t>El objetivo de esta diapositiva es mostrar que los sistemas de telecomunicaciones suelen estar centralizados, lo que significa que hay ciertos puntos de fallo identificables. Los delincuentes que deseen obstruir el uso de un sistema de telecomunicaciones pueden interferir en este punto para afectar a toda una red de telecomunicaciones. </a:t>
            </a:r>
          </a:p>
          <a:p>
            <a:endParaRPr lang="es-ES" dirty="0"/>
          </a:p>
          <a:p>
            <a:r>
              <a:rPr lang="es-ES" dirty="0"/>
              <a:t>En la siguiente diapositiva se muestra un sistema de telecomunicaciones en cuatro edificios.</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46</a:t>
            </a:fld>
            <a:endParaRPr lang="es-ES" altLang="en-US"/>
          </a:p>
        </p:txBody>
      </p:sp>
    </p:spTree>
    <p:extLst>
      <p:ext uri="{BB962C8B-B14F-4D97-AF65-F5344CB8AC3E}">
        <p14:creationId xmlns:p14="http://schemas.microsoft.com/office/powerpoint/2010/main" val="24873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 información siguiente es un complemento de la diapositiva anterior. Muestra una oficina en tándem, que participa en el servicio de un grupo de oficinas locales.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De nuevo, el objetivo de esta diapositiva es mostrar que los sistemas de telecomunicaciones suelen estar centralizados, lo que significa que hay ciertos puntos de fallo identificables. Los delincuentes que deseen obstruir el uso de un sistema de telecomunicaciones pueden interferir en este punto para afectar a toda una red de telecomunicaciones.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Cuando una oficina en tándem sufre interferencias, los usuarios suelen escuchar un "tono de ocupado" en sus líneas telefónicas.</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siguiente diapositiva se muestra cómo esto es conceptualmente similar a los ataques </a:t>
            </a:r>
            <a:r>
              <a:rPr lang="es-ES" dirty="0" err="1"/>
              <a:t>DDoS</a:t>
            </a:r>
            <a:r>
              <a:rPr lang="es-ES" dirty="0"/>
              <a:t>, que es una forma común de ataque a la integridad del sistema.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47</a:t>
            </a:fld>
            <a:endParaRPr lang="es-ES" altLang="en-US"/>
          </a:p>
        </p:txBody>
      </p:sp>
    </p:spTree>
    <p:extLst>
      <p:ext uri="{BB962C8B-B14F-4D97-AF65-F5344CB8AC3E}">
        <p14:creationId xmlns:p14="http://schemas.microsoft.com/office/powerpoint/2010/main" val="20790466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diapositiva muestra cómo funciona un típico ataque de denegación de servicio distribuido (</a:t>
            </a:r>
            <a:r>
              <a:rPr lang="es-ES" dirty="0" err="1"/>
              <a:t>DDoS</a:t>
            </a:r>
            <a:r>
              <a:rPr lang="es-ES" dirty="0"/>
              <a:t>), un tipo de ataque a la integridad del sistema. </a:t>
            </a:r>
          </a:p>
          <a:p>
            <a:endParaRPr lang="es-ES" dirty="0"/>
          </a:p>
          <a:p>
            <a:r>
              <a:rPr lang="es-ES" dirty="0"/>
              <a:t>El formador puede utilizar esta diapositiva como culminación del conjunto de diapositivas anteriores, preguntando cómo se puede establecer una analogía entre el "tono de ocupado" del teléfono y el delito de ataque a la integridad del sistema.</a:t>
            </a:r>
          </a:p>
          <a:p>
            <a:endParaRPr lang="es-ES" dirty="0"/>
          </a:p>
          <a:p>
            <a:r>
              <a:rPr lang="es-ES" dirty="0"/>
              <a:t>Los ataques </a:t>
            </a:r>
            <a:r>
              <a:rPr lang="es-ES" dirty="0" err="1"/>
              <a:t>DDoS</a:t>
            </a:r>
            <a:r>
              <a:rPr lang="es-ES" dirty="0"/>
              <a:t> tienen el mismo efecto que escuchar el "tono de ocupado" en un teléfono.</a:t>
            </a:r>
          </a:p>
          <a:p>
            <a:endParaRPr lang="es-ES" dirty="0"/>
          </a:p>
          <a:p>
            <a:r>
              <a:rPr lang="es-ES" dirty="0"/>
              <a:t>Sin embargo, a diferencia de las redes de telecomunicaciones, Internet no tiene un "punto único de fallo". Así fue como se concibió la APRANET, predecesora de Internet, específicamente por parte de Estados Unidos para garantizar que las vulnerabilidades de las redes telefónicas no obstaculizaran las comunicaciones esenciales.</a:t>
            </a:r>
          </a:p>
          <a:p>
            <a:endParaRPr lang="es-ES" dirty="0"/>
          </a:p>
          <a:p>
            <a:r>
              <a:rPr lang="es-ES" dirty="0"/>
              <a:t>El formador puede consultar la guía siguiente: https://www.history.com/topics/inventions/invention-of-the-internet</a:t>
            </a:r>
          </a:p>
          <a:p>
            <a:endParaRPr lang="es-ES" dirty="0"/>
          </a:p>
          <a:p>
            <a:r>
              <a:rPr lang="es-ES" dirty="0"/>
              <a:t>En un ataque </a:t>
            </a:r>
            <a:r>
              <a:rPr lang="es-ES" dirty="0" err="1"/>
              <a:t>DDoS</a:t>
            </a:r>
            <a:r>
              <a:rPr lang="es-ES" dirty="0"/>
              <a:t>, el atacante utiliza un "ordenador controlador" para controlar una red de ordenadores "zombis" con el fin de sabotear un sitio web o un servidor. Esto se hace infectando los ordenadores "zombis" con un malware que les hace contactar repetidamente con el servidor o sitio web víctima. Este aumento del tráfico puede ralentizar o cerrar el acceso al servidor o sitio web. Los ataques </a:t>
            </a:r>
            <a:r>
              <a:rPr lang="es-ES" dirty="0" err="1"/>
              <a:t>DDoS</a:t>
            </a:r>
            <a:r>
              <a:rPr lang="es-ES" dirty="0"/>
              <a:t> son solo un ejemplo del delito de ataque a la integridad del sistema. </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48</a:t>
            </a:fld>
            <a:endParaRPr lang="es-ES" altLang="en-US"/>
          </a:p>
        </p:txBody>
      </p:sp>
    </p:spTree>
    <p:extLst>
      <p:ext uri="{BB962C8B-B14F-4D97-AF65-F5344CB8AC3E}">
        <p14:creationId xmlns:p14="http://schemas.microsoft.com/office/powerpoint/2010/main" val="5995548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diapositiva muestra una captura de pantalla de un artículo de prensa sobre uno de los mayores ataques </a:t>
            </a:r>
            <a:r>
              <a:rPr lang="es-ES" dirty="0" err="1"/>
              <a:t>DDoS</a:t>
            </a:r>
            <a:r>
              <a:rPr lang="es-ES" dirty="0"/>
              <a:t> de la historia: el ataque a Dyn, una empresa que controla gran parte de la infraestructura del sistema de nombres de dominio (DNS) en Internet. El 21 de octubre de 2016, un ataque coordinado contra Dyn provocó que las principales plataformas y servicios de Internet no estuvieran disponibles para grandes franjas de usuarios en Europa y Norteamérica.  Las redes zombi se coordinaron a través de numerosos dispositivos de Internet de las Cosas (</a:t>
            </a:r>
            <a:r>
              <a:rPr lang="es-ES" dirty="0" err="1"/>
              <a:t>IdC</a:t>
            </a:r>
            <a:r>
              <a:rPr lang="es-ES" dirty="0"/>
              <a:t>), como cámaras, puertas de enlace residenciales y monitores de bebés, que habían sido infectados con el malware </a:t>
            </a:r>
            <a:r>
              <a:rPr lang="es-ES" dirty="0" err="1"/>
              <a:t>Mirai</a:t>
            </a:r>
            <a:r>
              <a:rPr lang="es-ES" dirty="0"/>
              <a:t>.  Este es uno de los ejemplos más famosos de ataque a la integridad de un sistema. </a:t>
            </a:r>
          </a:p>
          <a:p>
            <a:endParaRPr lang="es-ES" b="0" i="0" dirty="0">
              <a:solidFill>
                <a:srgbClr val="171E24"/>
              </a:solidFill>
              <a:effectLst/>
              <a:latin typeface="Georgia" panose="02040502050405020303" pitchFamily="18" charset="0"/>
            </a:endParaRPr>
          </a:p>
          <a:p>
            <a:r>
              <a:rPr lang="es-ES" b="0" i="0" dirty="0">
                <a:solidFill>
                  <a:srgbClr val="171E24"/>
                </a:solidFill>
                <a:effectLst/>
                <a:latin typeface="Georgia" panose="02040502050405020303" pitchFamily="18" charset="0"/>
              </a:rPr>
              <a:t>Enlace al artículo de la noticia: https://www.theguardian.com/technology/2016/oct/26/ddos-attack-dyn-mirai-botnet</a:t>
            </a:r>
          </a:p>
          <a:p>
            <a:endParaRPr lang="en-US" b="0" i="0" dirty="0">
              <a:solidFill>
                <a:srgbClr val="171E24"/>
              </a:solidFill>
              <a:effectLst/>
              <a:latin typeface="Georgia" panose="02040502050405020303" pitchFamily="18"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49</a:t>
            </a:fld>
            <a:endParaRPr lang="es-ES" altLang="en-US"/>
          </a:p>
        </p:txBody>
      </p:sp>
    </p:spTree>
    <p:extLst>
      <p:ext uri="{BB962C8B-B14F-4D97-AF65-F5344CB8AC3E}">
        <p14:creationId xmlns:p14="http://schemas.microsoft.com/office/powerpoint/2010/main" val="171517989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5 del Convenio de Budapest con un elemento</a:t>
            </a:r>
            <a:r>
              <a:rPr lang="es-ES" b="0" dirty="0"/>
              <a:t> (“</a:t>
            </a:r>
            <a:r>
              <a:rPr lang="es-ES" sz="1200" b="0" dirty="0">
                <a:solidFill>
                  <a:srgbClr val="FF0000"/>
                </a:solidFill>
                <a:latin typeface="+mj-lt"/>
              </a:rPr>
              <a:t>grave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Este elemento se ha incluido para restringir el alcance del delito y evitar la penalización excesiva de obstaculizaciones que no son de naturaleza grave. La gravedad de una obstaculización debe determinarse con arreglo a la legislación nacional, y puede depender de la forma, el tamaño, la frecuencia de la obstaculización o la repercusión de la misma en la capacidad para seguir utilizando el ordenador.</a:t>
            </a:r>
          </a:p>
          <a:p>
            <a:r>
              <a:rPr lang="en-GB" altLang="sr-Latn-RS" dirty="0"/>
              <a:t> </a:t>
            </a: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50</a:t>
            </a:fld>
            <a:endParaRPr lang="es-ES"/>
          </a:p>
        </p:txBody>
      </p:sp>
    </p:spTree>
    <p:extLst>
      <p:ext uri="{BB962C8B-B14F-4D97-AF65-F5344CB8AC3E}">
        <p14:creationId xmlns:p14="http://schemas.microsoft.com/office/powerpoint/2010/main" val="6138482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5 del Convenio de Budapest con un elemento</a:t>
            </a:r>
            <a:r>
              <a:rPr lang="es-ES" b="0" dirty="0"/>
              <a:t> (“</a:t>
            </a:r>
            <a:r>
              <a:rPr lang="es-ES" sz="1200" b="0" dirty="0">
                <a:solidFill>
                  <a:srgbClr val="FF0000"/>
                </a:solidFill>
                <a:latin typeface="+mj-lt"/>
              </a:rPr>
              <a:t>obstaculización… mediante la introducción, transmisión, daño, borrado, deterioro, alteración o supresión de datos informáticos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El delito de ataque a la integridad del sistema requiere una conducta que tenga como resultado la obstaculización del correcto funcionamiento de un sistema informático. El artículo 4 especifica que dicha obstaculización debe producirse mediante (i) la introducción (</a:t>
            </a:r>
            <a:r>
              <a:rPr lang="es-ES" dirty="0" err="1"/>
              <a:t>ii</a:t>
            </a:r>
            <a:r>
              <a:rPr lang="es-ES" dirty="0"/>
              <a:t>) la transmisión (</a:t>
            </a:r>
            <a:r>
              <a:rPr lang="es-ES" dirty="0" err="1"/>
              <a:t>iii</a:t>
            </a:r>
            <a:r>
              <a:rPr lang="es-ES" dirty="0"/>
              <a:t>) el daño (</a:t>
            </a:r>
            <a:r>
              <a:rPr lang="es-ES" dirty="0" err="1"/>
              <a:t>iv</a:t>
            </a:r>
            <a:r>
              <a:rPr lang="es-ES" dirty="0"/>
              <a:t>) la alteración y (v) la supresión de datos informáticos.  Las explicaciones de cada uno de estos términos ya se han tratado en el marco del delito de los ataques a la integridad de los datos (artículo 4), y las mismas explicaciones se aplicarán a los ataques a la integridad del sistema.</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51</a:t>
            </a:fld>
            <a:endParaRPr lang="es-ES"/>
          </a:p>
        </p:txBody>
      </p:sp>
    </p:spTree>
    <p:extLst>
      <p:ext uri="{BB962C8B-B14F-4D97-AF65-F5344CB8AC3E}">
        <p14:creationId xmlns:p14="http://schemas.microsoft.com/office/powerpoint/2010/main" val="195146405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5 del Convenio de Budapest con un elemento</a:t>
            </a:r>
            <a:r>
              <a:rPr lang="es-ES" b="0" dirty="0"/>
              <a:t> (“</a:t>
            </a:r>
            <a:r>
              <a:rPr lang="es-ES" sz="1200" b="0" dirty="0">
                <a:solidFill>
                  <a:srgbClr val="FF0000"/>
                </a:solidFill>
                <a:latin typeface="+mj-lt"/>
              </a:rPr>
              <a:t>ilegítimo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Muchos de los delitos contemplados en el Convenio deben cometerse "de manera ilegítima", o sin autorización de la persona o entidad correspondiente. En muchos casos, es posible que la persona que interfiere en el sistema informático lo haga "de forma legítima". En esta diapositiva se presentan algunos ejemplos en los que una persona puede interferir legítimamente en un sistema informático sin incurrir en responsabilidad penal en virtud del artículo 5.</a:t>
            </a:r>
          </a:p>
          <a:p>
            <a:endParaRPr lang="en-US" alt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52</a:t>
            </a:fld>
            <a:endParaRPr lang="es-ES"/>
          </a:p>
        </p:txBody>
      </p:sp>
    </p:spTree>
    <p:extLst>
      <p:ext uri="{BB962C8B-B14F-4D97-AF65-F5344CB8AC3E}">
        <p14:creationId xmlns:p14="http://schemas.microsoft.com/office/powerpoint/2010/main" val="400602926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siguiente serie de diapositivas se analizará el delito de abuso de los dispositivos previsto en el artículo 6 del Convenio de Budapest. </a:t>
            </a:r>
          </a:p>
          <a:p>
            <a:endParaRPr lang="es-ES"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53</a:t>
            </a:fld>
            <a:endParaRPr lang="es-ES" altLang="en-US"/>
          </a:p>
        </p:txBody>
      </p:sp>
    </p:spTree>
    <p:extLst>
      <p:ext uri="{BB962C8B-B14F-4D97-AF65-F5344CB8AC3E}">
        <p14:creationId xmlns:p14="http://schemas.microsoft.com/office/powerpoint/2010/main" val="65924404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s-ES" dirty="0"/>
              <a:t>Uno de los delitos más importantes del Convenio de Budapest es el delito de abuso de dispositivos - artículo 6.</a:t>
            </a:r>
          </a:p>
          <a:p>
            <a:pPr>
              <a:defRPr/>
            </a:pPr>
            <a:r>
              <a:rPr lang="es-ES" dirty="0"/>
              <a:t> </a:t>
            </a:r>
          </a:p>
          <a:p>
            <a:pPr>
              <a:defRPr/>
            </a:pPr>
            <a:r>
              <a:rPr lang="es-ES" dirty="0"/>
              <a:t>Al igual que en otros delitos, la acción debe ser intencionada e ilegítima. Este delito abarca una amplia gama de actividades, todas ellas relacionadas con el abuso de dispositivos. </a:t>
            </a:r>
          </a:p>
          <a:p>
            <a:pPr>
              <a:defRPr/>
            </a:pPr>
            <a:endParaRPr lang="es-ES" altLang="sr-Latn-RS" dirty="0">
              <a:ea typeface="ＭＳ Ｐゴシック" panose="020B0600070205080204" pitchFamily="34" charset="-128"/>
            </a:endParaRPr>
          </a:p>
          <a:p>
            <a:pPr>
              <a:defRPr/>
            </a:pPr>
            <a:r>
              <a:rPr lang="es-ES" dirty="0"/>
              <a:t>Se trata de un delito muy "nuevo", no incluido en la Recomendación de 1989. También es muy innovador: los hechos que ahí se describen no estaban reconocidos anteriormente como delito en muchas de las legislaciones nacionales. </a:t>
            </a:r>
          </a:p>
          <a:p>
            <a:pPr>
              <a:defRPr/>
            </a:pPr>
            <a:r>
              <a:rPr lang="es-ES" dirty="0"/>
              <a:t> </a:t>
            </a:r>
          </a:p>
          <a:p>
            <a:pPr>
              <a:defRPr/>
            </a:pPr>
            <a:r>
              <a:rPr lang="es-ES" dirty="0"/>
              <a:t>Básicamente, prohíbe la producción, la venta, la obtención para su utilización, la importación, la difusión o cualquier otra forma de puesta a disposición de dispositivos, incluido programas informáticos, que estén diseñados o adaptados principalmente para cometer cualquiera de los otros delitos sustanciales mencionados en el Convenio de Budapest. </a:t>
            </a:r>
          </a:p>
          <a:p>
            <a:pPr>
              <a:defRPr/>
            </a:pPr>
            <a:endParaRPr lang="es-ES" altLang="sr-Latn-RS" dirty="0">
              <a:ea typeface="ＭＳ Ｐゴシック" panose="020B0600070205080204" pitchFamily="34" charset="-128"/>
            </a:endParaRPr>
          </a:p>
          <a:p>
            <a:pPr>
              <a:defRPr/>
            </a:pPr>
            <a:r>
              <a:rPr lang="es-ES" dirty="0"/>
              <a:t>Asimismo, tipifica como delito la venta de contraseñas informáticas, códigos de acceso o datos similares mediante los cuales se pueda acceder a la totalidad o a una parte de un sistema informático. </a:t>
            </a:r>
          </a:p>
          <a:p>
            <a:pPr>
              <a:defRPr/>
            </a:pPr>
            <a:endParaRPr lang="es-ES" altLang="en-US" dirty="0">
              <a:ea typeface="ＭＳ Ｐゴシック" panose="020B0600070205080204" pitchFamily="34" charset="-128"/>
            </a:endParaRPr>
          </a:p>
          <a:p>
            <a:pPr>
              <a:defRPr/>
            </a:pPr>
            <a:r>
              <a:rPr lang="es-ES" dirty="0"/>
              <a:t>Con esta disposición, el Convenio reconoce la necesidad de incriminar el floreciente y cada vez más importante económicamente "mercado secundario" de "equipos facilitadores de la delincuencia": piratas informáticos que venden en línea sus herramientas de trabajo, kits de virus de fabricación propia ampliamente disponibles en línea y eliminación al por mayor de contraseñas robadas mediante troyanos y otros dispositivos. Esto significa que introducirse en un sistema informático ya no es cosa de programadores altamente cualificados. Cualquier delincuente "normal" puede comprar fácilmente las herramientas necesarias, o directamente las contraseñas robadas - muy a menudo el vendedor delincuente ofrece también un "servicio al cliente" y ayuda a su cliente a configurar su ordenador para la comisión de un delito.</a:t>
            </a:r>
            <a:endParaRPr lang="es-ES" altLang="sr-Latn-RS" dirty="0">
              <a:ea typeface="ＭＳ Ｐゴシック" panose="020B0600070205080204" pitchFamily="34" charset="-128"/>
            </a:endParaRPr>
          </a:p>
          <a:p>
            <a:pPr eaLnBrk="1" hangingPunct="1">
              <a:defRPr/>
            </a:pPr>
            <a:endParaRPr lang="es-ES" altLang="sr-Latn-RS" dirty="0">
              <a:ea typeface="ＭＳ Ｐゴシック" panose="020B0600070205080204" pitchFamily="34" charset="-128"/>
            </a:endParaRPr>
          </a:p>
          <a:p>
            <a:pPr>
              <a:defRPr/>
            </a:pPr>
            <a:endParaRPr lang="es-ES" altLang="en-US" dirty="0">
              <a:ea typeface="ＭＳ Ｐゴシック" panose="020B0600070205080204" pitchFamily="34" charset="-128"/>
            </a:endParaRPr>
          </a:p>
          <a:p>
            <a:pPr>
              <a:defRPr/>
            </a:pPr>
            <a:endParaRPr lang="es-ES" altLang="sr-Latn-RS" dirty="0">
              <a:ea typeface="ＭＳ Ｐゴシック" panose="020B0600070205080204" pitchFamily="34" charset="-128"/>
            </a:endParaRP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54</a:t>
            </a:fld>
            <a:endParaRPr lang="es-ES"/>
          </a:p>
        </p:txBody>
      </p:sp>
    </p:spTree>
    <p:extLst>
      <p:ext uri="{BB962C8B-B14F-4D97-AF65-F5344CB8AC3E}">
        <p14:creationId xmlns:p14="http://schemas.microsoft.com/office/powerpoint/2010/main" val="205460076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conjunto de diapositivas contiene imágenes que muestran uno de los ejemplos más conocidos del delito de abuso de dispositivos: la inserción de dispositivos de </a:t>
            </a:r>
            <a:r>
              <a:rPr lang="es-ES" dirty="0" err="1"/>
              <a:t>skimming</a:t>
            </a:r>
            <a:r>
              <a:rPr lang="es-ES" dirty="0"/>
              <a:t> en cajeros automáticos.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55</a:t>
            </a:fld>
            <a:endParaRPr lang="es-ES"/>
          </a:p>
        </p:txBody>
      </p:sp>
    </p:spTree>
    <p:extLst>
      <p:ext uri="{BB962C8B-B14F-4D97-AF65-F5344CB8AC3E}">
        <p14:creationId xmlns:p14="http://schemas.microsoft.com/office/powerpoint/2010/main" val="352554822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conjunto de diapositivas contiene imágenes que muestran uno de los ejemplos más conocidos del delito de abuso de dispositivos: la inserción de dispositivos de </a:t>
            </a:r>
            <a:r>
              <a:rPr lang="es-ES" dirty="0" err="1"/>
              <a:t>skimming</a:t>
            </a:r>
            <a:r>
              <a:rPr lang="es-ES" dirty="0"/>
              <a:t> en cajeros automáticos.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56</a:t>
            </a:fld>
            <a:endParaRPr lang="es-ES"/>
          </a:p>
        </p:txBody>
      </p:sp>
    </p:spTree>
    <p:extLst>
      <p:ext uri="{BB962C8B-B14F-4D97-AF65-F5344CB8AC3E}">
        <p14:creationId xmlns:p14="http://schemas.microsoft.com/office/powerpoint/2010/main" val="230476408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conjunto de diapositivas contiene imágenes que muestran uno de los ejemplos más conocidos del delito de abuso de dispositivos: la inserción de dispositivos de </a:t>
            </a:r>
            <a:r>
              <a:rPr lang="es-ES" dirty="0" err="1"/>
              <a:t>skimming</a:t>
            </a:r>
            <a:r>
              <a:rPr lang="es-ES" dirty="0"/>
              <a:t> en cajeros automáticos.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57</a:t>
            </a:fld>
            <a:endParaRPr lang="es-ES"/>
          </a:p>
        </p:txBody>
      </p:sp>
    </p:spTree>
    <p:extLst>
      <p:ext uri="{BB962C8B-B14F-4D97-AF65-F5344CB8AC3E}">
        <p14:creationId xmlns:p14="http://schemas.microsoft.com/office/powerpoint/2010/main" val="346985466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conjunto de diapositivas contiene imágenes que muestran uno de los ejemplos más conocidos del delito de abuso de dispositivos: la inserción de dispositivos de </a:t>
            </a:r>
            <a:r>
              <a:rPr lang="es-ES" dirty="0" err="1"/>
              <a:t>skimming</a:t>
            </a:r>
            <a:r>
              <a:rPr lang="es-ES" dirty="0"/>
              <a:t> en cajeros automáticos.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58</a:t>
            </a:fld>
            <a:endParaRPr lang="es-ES"/>
          </a:p>
        </p:txBody>
      </p:sp>
    </p:spTree>
    <p:extLst>
      <p:ext uri="{BB962C8B-B14F-4D97-AF65-F5344CB8AC3E}">
        <p14:creationId xmlns:p14="http://schemas.microsoft.com/office/powerpoint/2010/main" val="145561174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imagen es una captura de pantalla de un artículo de prensa sobre un hombre que fue condenado por manejar un software de prueba de malware que vendía a los ciberdelincuentes para que pudieran probar y ajustar su malware con la intención de que se utilizara para acceder ilegalmente a ordenadores e interferir en datos y sistemas. El servicio, llamado "Scan4You", permitió a los ciberdelincuentes cometer daños por valor de cientos de millones de dólares.  Por ejemplo, un cliente que utilizó Scan4you para probar su malware robó posteriormente 40 millones de tarjetas de pago, mientras que otro desarrolló una cepa de malware que infectó 11 millones de ordenadores. El formador puede utilizar esto como ejemplo de un caso en virtud del artículo 6.1.a.i en el que se vende un programa informático con la intención de que se utilice para cometer otros delitos informáticos.</a:t>
            </a:r>
          </a:p>
          <a:p>
            <a:endParaRPr lang="es-ES" dirty="0"/>
          </a:p>
          <a:p>
            <a:r>
              <a:rPr lang="es-ES" dirty="0"/>
              <a:t>Enlace al artículo de la noticia: https://www.pcmag.com/news/man-convicted-for-helping-hackers-beat-antivirus-products</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59</a:t>
            </a:fld>
            <a:endParaRPr lang="es-ES" altLang="en-US"/>
          </a:p>
        </p:txBody>
      </p:sp>
    </p:spTree>
    <p:extLst>
      <p:ext uri="{BB962C8B-B14F-4D97-AF65-F5344CB8AC3E}">
        <p14:creationId xmlns:p14="http://schemas.microsoft.com/office/powerpoint/2010/main" val="168072973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imagen es una captura de pantalla de una noticia sobre un hombre australiano que fue detenido por vender contraseñas de servicios como Netflix, Spotify, Hulu, PSN y </a:t>
            </a:r>
            <a:r>
              <a:rPr lang="es-ES" dirty="0" err="1"/>
              <a:t>Origin</a:t>
            </a:r>
            <a:r>
              <a:rPr lang="es-ES" dirty="0"/>
              <a:t> con la intención de que fueran utilizadas para cometer accesos no autorizados.  Al parecer, el hombre ganó 187.000 euros con la venta de contraseñas, que vendía en el sitio web WickedGen.com.  El formador puede utilizar esto como ejemplo de un caso en virtud del artículo 6.1.a.ii </a:t>
            </a:r>
          </a:p>
          <a:p>
            <a:endParaRPr lang="es-ES" dirty="0"/>
          </a:p>
          <a:p>
            <a:r>
              <a:rPr lang="es-ES" dirty="0"/>
              <a:t>Enlace al artículo de la noticia: https://www.broadbandtvnews.com/2019/03/14/australian-man-arrested-for-selling-one-million-netflix-spotify-hulu-passwords/</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60</a:t>
            </a:fld>
            <a:endParaRPr lang="es-ES" altLang="en-US"/>
          </a:p>
        </p:txBody>
      </p:sp>
    </p:spTree>
    <p:extLst>
      <p:ext uri="{BB962C8B-B14F-4D97-AF65-F5344CB8AC3E}">
        <p14:creationId xmlns:p14="http://schemas.microsoft.com/office/powerpoint/2010/main" val="39007729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6 del Convenio de Budapest con un elemento</a:t>
            </a:r>
            <a:r>
              <a:rPr lang="es-ES" b="0" dirty="0"/>
              <a:t> (“</a:t>
            </a:r>
            <a:r>
              <a:rPr lang="es-ES" sz="1200" b="0" dirty="0">
                <a:solidFill>
                  <a:srgbClr val="FF0000"/>
                </a:solidFill>
                <a:latin typeface="+mj-lt"/>
              </a:rPr>
              <a:t>producción, venta, obtención para su utilización, importación, difusión.... puesta a disposición de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artículo 6 tipifica como delito la producción, venta, obtención para su utilización, importación, distribución u otra forma de puesta a disposición de dispositivos diseñados o adaptados principalmente para cometer ciberdelitos.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61</a:t>
            </a:fld>
            <a:endParaRPr lang="es-ES"/>
          </a:p>
        </p:txBody>
      </p:sp>
    </p:spTree>
    <p:extLst>
      <p:ext uri="{BB962C8B-B14F-4D97-AF65-F5344CB8AC3E}">
        <p14:creationId xmlns:p14="http://schemas.microsoft.com/office/powerpoint/2010/main" val="401700992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6 del Convenio de Budapest con un elemento</a:t>
            </a:r>
            <a:r>
              <a:rPr lang="es-ES" b="0" dirty="0"/>
              <a:t> (“</a:t>
            </a:r>
            <a:r>
              <a:rPr lang="es-ES" sz="1200" b="0" dirty="0">
                <a:solidFill>
                  <a:srgbClr val="FF0000"/>
                </a:solidFill>
                <a:latin typeface="+mj-lt"/>
              </a:rPr>
              <a:t>dispositivo...programa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El artículo 6 se extiende tanto al abuso de dispositivos como de programas informáticos. Esto significa que el artículo 6 incluye la producción, venta, etc. de programas diseñados para alterar o destruir datos, o interferir en el funcionamiento de los sistemas informáticos. Esto significa que los programas de virus que no están contenidos en los dispositivos también entran en el ámbito de aplicación del artículo 6, aunque no se trate de un abuso de un dispositivo físico.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62</a:t>
            </a:fld>
            <a:endParaRPr lang="es-ES"/>
          </a:p>
        </p:txBody>
      </p:sp>
    </p:spTree>
    <p:extLst>
      <p:ext uri="{BB962C8B-B14F-4D97-AF65-F5344CB8AC3E}">
        <p14:creationId xmlns:p14="http://schemas.microsoft.com/office/powerpoint/2010/main" val="267660122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6 del Convenio de Budapest con un elemento</a:t>
            </a:r>
            <a:r>
              <a:rPr lang="es-ES" b="0" dirty="0"/>
              <a:t> (“</a:t>
            </a:r>
            <a:r>
              <a:rPr lang="es-ES" sz="1200" b="0" dirty="0">
                <a:solidFill>
                  <a:srgbClr val="FF0000"/>
                </a:solidFill>
                <a:latin typeface="+mj-lt"/>
              </a:rPr>
              <a:t>concebido o adaptado principalmente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Los redactores del Convenio de Budapest tuvieron que decidir si incluían o excluían los dispositivos de uso dual del ámbito del artículo 6. La inclusión de dispositivos de uso dual puede haber dado lugar a una penalización excesiva de la producción y distribución de dispositivos, aunque estos se produzcan y distribuyan con fines no delictivos. La exclusión de los dispositivos de uso dual sería una medida demasiado estricta, ya que exigiría que se demostrara que los dispositivos han sido producidos específicamente y con el fin de cometer ciberdelitos. El Convenio de Budapest ha adoptado un enfoque equilibrado según el cual los dispositivos diseñados o adaptados principalmente, si bien no de forma exclusiva, para la comisión de un ciberdelito establecido de conformidad con los artículos 2 a 5 del Convenio de Budapest (acceso ilícito, interceptación ilícita, ataques a la integridad de los datos y ataques a la integridad del sistema) están cubiertos por el artículo 6.</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63</a:t>
            </a:fld>
            <a:endParaRPr lang="es-ES"/>
          </a:p>
        </p:txBody>
      </p:sp>
    </p:spTree>
    <p:extLst>
      <p:ext uri="{BB962C8B-B14F-4D97-AF65-F5344CB8AC3E}">
        <p14:creationId xmlns:p14="http://schemas.microsoft.com/office/powerpoint/2010/main" val="301048436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6 del Convenio de Budapest con un elemento</a:t>
            </a:r>
            <a:r>
              <a:rPr lang="es-ES" b="0" dirty="0"/>
              <a:t> (“</a:t>
            </a:r>
            <a:r>
              <a:rPr lang="es-ES" sz="1200" b="0" dirty="0">
                <a:solidFill>
                  <a:srgbClr val="FF0000"/>
                </a:solidFill>
                <a:latin typeface="+mj-lt"/>
              </a:rPr>
              <a:t>contraseña, código de acceso o datos informáticos similares…. sean utilizados para cometer cualquiera de los delitos contemplados en los artículos 2 a 5</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Además del abuso de dispositivos y programas informáticos, el artículo 6 también tipifica como delito la producción, venta, etc. de códigos de acceso, contraseñas informáticas y otros datos similares que permitan el acceso a la totalidad o a una parte de un sistema informático. </a:t>
            </a:r>
          </a:p>
          <a:p>
            <a:endParaRPr lang="es-ES"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64</a:t>
            </a:fld>
            <a:endParaRPr lang="es-ES"/>
          </a:p>
        </p:txBody>
      </p:sp>
    </p:spTree>
    <p:extLst>
      <p:ext uri="{BB962C8B-B14F-4D97-AF65-F5344CB8AC3E}">
        <p14:creationId xmlns:p14="http://schemas.microsoft.com/office/powerpoint/2010/main" val="211326134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6 del Convenio de Budapest con un elemento</a:t>
            </a:r>
            <a:r>
              <a:rPr lang="es-ES" b="0" dirty="0"/>
              <a:t> (“</a:t>
            </a:r>
            <a:r>
              <a:rPr lang="es-ES" sz="1200" b="0" dirty="0">
                <a:solidFill>
                  <a:srgbClr val="FF0000"/>
                </a:solidFill>
                <a:latin typeface="+mj-lt"/>
              </a:rPr>
              <a:t>posesión...con intención de que sean utilizados para cometer cualquiera de los delitos previstos en los artículos 2 a 5…. número determinado de dichos elementos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eaLnBrk="1" hangingPunct="1"/>
            <a:r>
              <a:rPr lang="es-ES" dirty="0"/>
              <a:t>Además de la producción o distribución de dispositivos, programas informáticos, contraseñas, códigos de acceso, etc., el artículo 6 también tipifica como delito la posesión de los mismos en caso de que se posean con la intención de cometer un ciberdelito. Permite que las partes solo penalicen la posesión en un número determinado de ocasiones (lo que podría utilizarse únicamente para penalizar la posesión con fines comerciales). </a:t>
            </a:r>
          </a:p>
          <a:p>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65</a:t>
            </a:fld>
            <a:endParaRPr lang="es-ES"/>
          </a:p>
        </p:txBody>
      </p:sp>
    </p:spTree>
    <p:extLst>
      <p:ext uri="{BB962C8B-B14F-4D97-AF65-F5344CB8AC3E}">
        <p14:creationId xmlns:p14="http://schemas.microsoft.com/office/powerpoint/2010/main" val="285625753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6 del Convenio de Budapest con un elemento</a:t>
            </a:r>
            <a:r>
              <a:rPr lang="es-ES" b="0" dirty="0"/>
              <a:t> (“</a:t>
            </a:r>
            <a:r>
              <a:rPr lang="es-ES" sz="1200" b="0" dirty="0">
                <a:solidFill>
                  <a:srgbClr val="FF0000"/>
                </a:solidFill>
                <a:latin typeface="+mj-lt"/>
              </a:rPr>
              <a:t>no tenga por objeto la comisión de uno de los delitos ... pruebas autorizadas o de la protección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r>
              <a:rPr lang="es-ES" dirty="0"/>
              <a:t>Con esta conducta se explican algunas excepciones al ámbito de aplicación de este delito. Al igual que otros delitos contemplados en el Convenio de Budapest, el artículo 6 no se extiende a las conductas cometidas "de manera legítima". Esto incluiría, como ejemplo, la conducta seguida para la comprobación autorizada de un sistema informático.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66</a:t>
            </a:fld>
            <a:endParaRPr lang="es-ES"/>
          </a:p>
        </p:txBody>
      </p:sp>
    </p:spTree>
    <p:extLst>
      <p:ext uri="{BB962C8B-B14F-4D97-AF65-F5344CB8AC3E}">
        <p14:creationId xmlns:p14="http://schemas.microsoft.com/office/powerpoint/2010/main" val="301740657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r>
              <a:rPr lang="es-ES" sz="3600" dirty="0"/>
              <a:t>En esta diapositiva se repiten los objetivos de esta sesión. El formador puede repasar estos objetivos para asegurarse de que estos aspectos se han cubierto en este módulo</a:t>
            </a:r>
            <a:endParaRPr lang="en-GB" sz="3600" dirty="0"/>
          </a:p>
          <a:p>
            <a:endParaRPr lang="en-GB" sz="3600" dirty="0"/>
          </a:p>
        </p:txBody>
      </p:sp>
    </p:spTree>
    <p:extLst>
      <p:ext uri="{BB962C8B-B14F-4D97-AF65-F5344CB8AC3E}">
        <p14:creationId xmlns:p14="http://schemas.microsoft.com/office/powerpoint/2010/main" val="357350219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68</a:t>
            </a:fld>
            <a:endParaRPr lang="es-ES" altLang="en-US"/>
          </a:p>
        </p:txBody>
      </p:sp>
    </p:spTree>
    <p:extLst>
      <p:ext uri="{BB962C8B-B14F-4D97-AF65-F5344CB8AC3E}">
        <p14:creationId xmlns:p14="http://schemas.microsoft.com/office/powerpoint/2010/main" val="1049966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1249599-89B8-4E5B-8E53-25E3A1D3DB77}"/>
              </a:ext>
            </a:extLst>
          </p:cNvPr>
          <p:cNvSpPr>
            <a:spLocks noGrp="1"/>
          </p:cNvSpPr>
          <p:nvPr>
            <p:ph type="dt" sz="half" idx="10"/>
          </p:nvPr>
        </p:nvSpPr>
        <p:spPr/>
        <p:txBody>
          <a:bodyPr/>
          <a:lstStyle>
            <a:lvl1pPr>
              <a:defRPr/>
            </a:lvl1pPr>
          </a:lstStyle>
          <a:p>
            <a:pPr>
              <a:defRPr/>
            </a:pPr>
            <a:fld id="{1CAE1E52-A942-4EA4-AB65-A06FB2ABB356}" type="datetimeFigureOut">
              <a:rPr lang="en-GB"/>
              <a:pPr>
                <a:defRPr/>
              </a:pPr>
              <a:t>14/07/2021</a:t>
            </a:fld>
            <a:endParaRPr lang="en-GB"/>
          </a:p>
        </p:txBody>
      </p:sp>
      <p:sp>
        <p:nvSpPr>
          <p:cNvPr id="5" name="Footer Placeholder 4">
            <a:extLst>
              <a:ext uri="{FF2B5EF4-FFF2-40B4-BE49-F238E27FC236}">
                <a16:creationId xmlns:a16="http://schemas.microsoft.com/office/drawing/2014/main" id="{F678A98B-0E09-4612-9346-46C6FC3C697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C23F55A-8CF0-4C9C-A0A6-604CE946188C}"/>
              </a:ext>
            </a:extLst>
          </p:cNvPr>
          <p:cNvSpPr>
            <a:spLocks noGrp="1"/>
          </p:cNvSpPr>
          <p:nvPr>
            <p:ph type="sldNum" sz="quarter" idx="12"/>
          </p:nvPr>
        </p:nvSpPr>
        <p:spPr/>
        <p:txBody>
          <a:bodyPr/>
          <a:lstStyle>
            <a:lvl1pPr>
              <a:defRPr/>
            </a:lvl1pPr>
          </a:lstStyle>
          <a:p>
            <a:fld id="{3B3521C2-0219-4B01-9135-CC48710C7539}" type="slidenum">
              <a:rPr lang="en-GB" altLang="en-US"/>
              <a:pPr/>
              <a:t>‹Nº›</a:t>
            </a:fld>
            <a:endParaRPr lang="en-GB" altLang="en-US"/>
          </a:p>
        </p:txBody>
      </p:sp>
    </p:spTree>
    <p:extLst>
      <p:ext uri="{BB962C8B-B14F-4D97-AF65-F5344CB8AC3E}">
        <p14:creationId xmlns:p14="http://schemas.microsoft.com/office/powerpoint/2010/main" val="4197456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9B147-4B66-4E97-B70A-11C2806E34CA}"/>
              </a:ext>
            </a:extLst>
          </p:cNvPr>
          <p:cNvSpPr>
            <a:spLocks noGrp="1"/>
          </p:cNvSpPr>
          <p:nvPr>
            <p:ph type="dt" sz="half" idx="10"/>
          </p:nvPr>
        </p:nvSpPr>
        <p:spPr/>
        <p:txBody>
          <a:bodyPr/>
          <a:lstStyle>
            <a:lvl1pPr>
              <a:defRPr/>
            </a:lvl1pPr>
          </a:lstStyle>
          <a:p>
            <a:pPr>
              <a:defRPr/>
            </a:pPr>
            <a:fld id="{80AF0C5A-254C-4B55-9DDA-00B85131A43C}" type="datetimeFigureOut">
              <a:rPr lang="en-GB"/>
              <a:pPr>
                <a:defRPr/>
              </a:pPr>
              <a:t>14/07/2021</a:t>
            </a:fld>
            <a:endParaRPr lang="en-GB"/>
          </a:p>
        </p:txBody>
      </p:sp>
      <p:sp>
        <p:nvSpPr>
          <p:cNvPr id="5" name="Footer Placeholder 4">
            <a:extLst>
              <a:ext uri="{FF2B5EF4-FFF2-40B4-BE49-F238E27FC236}">
                <a16:creationId xmlns:a16="http://schemas.microsoft.com/office/drawing/2014/main" id="{B041ED0F-3F4F-4191-95D9-03287ACFF4E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CA3C550-FDA0-40D4-90E1-A3D5C9AB77DC}"/>
              </a:ext>
            </a:extLst>
          </p:cNvPr>
          <p:cNvSpPr>
            <a:spLocks noGrp="1"/>
          </p:cNvSpPr>
          <p:nvPr>
            <p:ph type="sldNum" sz="quarter" idx="12"/>
          </p:nvPr>
        </p:nvSpPr>
        <p:spPr/>
        <p:txBody>
          <a:bodyPr/>
          <a:lstStyle>
            <a:lvl1pPr>
              <a:defRPr/>
            </a:lvl1pPr>
          </a:lstStyle>
          <a:p>
            <a:fld id="{0C938412-91F3-4CFB-A3F9-23742A0FFCC3}" type="slidenum">
              <a:rPr lang="en-GB" altLang="en-US"/>
              <a:pPr/>
              <a:t>‹Nº›</a:t>
            </a:fld>
            <a:endParaRPr lang="en-GB" altLang="en-US"/>
          </a:p>
        </p:txBody>
      </p:sp>
    </p:spTree>
    <p:extLst>
      <p:ext uri="{BB962C8B-B14F-4D97-AF65-F5344CB8AC3E}">
        <p14:creationId xmlns:p14="http://schemas.microsoft.com/office/powerpoint/2010/main" val="2586837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E6566A-A50E-4906-A19E-4FB9E76A4144}"/>
              </a:ext>
            </a:extLst>
          </p:cNvPr>
          <p:cNvSpPr>
            <a:spLocks noGrp="1"/>
          </p:cNvSpPr>
          <p:nvPr>
            <p:ph type="dt" sz="half" idx="10"/>
          </p:nvPr>
        </p:nvSpPr>
        <p:spPr/>
        <p:txBody>
          <a:bodyPr/>
          <a:lstStyle>
            <a:lvl1pPr>
              <a:defRPr/>
            </a:lvl1pPr>
          </a:lstStyle>
          <a:p>
            <a:pPr>
              <a:defRPr/>
            </a:pPr>
            <a:fld id="{E22C3D5C-F3BE-44B6-82DD-E7C4C8916EA0}" type="datetimeFigureOut">
              <a:rPr lang="en-GB"/>
              <a:pPr>
                <a:defRPr/>
              </a:pPr>
              <a:t>14/07/2021</a:t>
            </a:fld>
            <a:endParaRPr lang="en-GB"/>
          </a:p>
        </p:txBody>
      </p:sp>
      <p:sp>
        <p:nvSpPr>
          <p:cNvPr id="5" name="Footer Placeholder 4">
            <a:extLst>
              <a:ext uri="{FF2B5EF4-FFF2-40B4-BE49-F238E27FC236}">
                <a16:creationId xmlns:a16="http://schemas.microsoft.com/office/drawing/2014/main" id="{8A268102-AF15-496D-8BA6-68A51B18504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36EC1A9-0935-48AF-98AC-717D1CEB4CF4}"/>
              </a:ext>
            </a:extLst>
          </p:cNvPr>
          <p:cNvSpPr>
            <a:spLocks noGrp="1"/>
          </p:cNvSpPr>
          <p:nvPr>
            <p:ph type="sldNum" sz="quarter" idx="12"/>
          </p:nvPr>
        </p:nvSpPr>
        <p:spPr/>
        <p:txBody>
          <a:bodyPr/>
          <a:lstStyle>
            <a:lvl1pPr>
              <a:defRPr/>
            </a:lvl1pPr>
          </a:lstStyle>
          <a:p>
            <a:fld id="{A4A5ECFF-5C9A-42B4-A985-E4790B0921A2}" type="slidenum">
              <a:rPr lang="en-GB" altLang="en-US"/>
              <a:pPr/>
              <a:t>‹Nº›</a:t>
            </a:fld>
            <a:endParaRPr lang="en-GB" altLang="en-US"/>
          </a:p>
        </p:txBody>
      </p:sp>
    </p:spTree>
    <p:extLst>
      <p:ext uri="{BB962C8B-B14F-4D97-AF65-F5344CB8AC3E}">
        <p14:creationId xmlns:p14="http://schemas.microsoft.com/office/powerpoint/2010/main" val="123613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8522707-CA25-4A35-91C8-F5196EFF8F16}"/>
              </a:ext>
            </a:extLst>
          </p:cNvPr>
          <p:cNvSpPr>
            <a:spLocks noGrp="1"/>
          </p:cNvSpPr>
          <p:nvPr>
            <p:ph type="dt" sz="half" idx="10"/>
          </p:nvPr>
        </p:nvSpPr>
        <p:spPr/>
        <p:txBody>
          <a:bodyPr/>
          <a:lstStyle>
            <a:lvl1pPr>
              <a:defRPr/>
            </a:lvl1pPr>
          </a:lstStyle>
          <a:p>
            <a:pPr>
              <a:defRPr/>
            </a:pPr>
            <a:fld id="{CFBDBF1B-221B-4F7A-A787-AD32B8234FCA}" type="datetimeFigureOut">
              <a:rPr lang="en-GB"/>
              <a:pPr>
                <a:defRPr/>
              </a:pPr>
              <a:t>14/07/2021</a:t>
            </a:fld>
            <a:endParaRPr lang="en-GB"/>
          </a:p>
        </p:txBody>
      </p:sp>
      <p:sp>
        <p:nvSpPr>
          <p:cNvPr id="6" name="Footer Placeholder 4">
            <a:extLst>
              <a:ext uri="{FF2B5EF4-FFF2-40B4-BE49-F238E27FC236}">
                <a16:creationId xmlns:a16="http://schemas.microsoft.com/office/drawing/2014/main" id="{84FC7A3D-6216-4157-97A2-E55D98E64C4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ABDE962-6F93-4861-9652-CEB273EC9807}"/>
              </a:ext>
            </a:extLst>
          </p:cNvPr>
          <p:cNvSpPr>
            <a:spLocks noGrp="1"/>
          </p:cNvSpPr>
          <p:nvPr>
            <p:ph type="sldNum" sz="quarter" idx="12"/>
          </p:nvPr>
        </p:nvSpPr>
        <p:spPr/>
        <p:txBody>
          <a:bodyPr/>
          <a:lstStyle>
            <a:lvl1pPr>
              <a:defRPr/>
            </a:lvl1pPr>
          </a:lstStyle>
          <a:p>
            <a:fld id="{A87C200B-5CD9-4424-B25D-14B538795F4F}" type="slidenum">
              <a:rPr lang="en-GB" altLang="en-US"/>
              <a:pPr/>
              <a:t>‹Nº›</a:t>
            </a:fld>
            <a:endParaRPr lang="en-GB" altLang="en-US"/>
          </a:p>
        </p:txBody>
      </p:sp>
    </p:spTree>
    <p:extLst>
      <p:ext uri="{BB962C8B-B14F-4D97-AF65-F5344CB8AC3E}">
        <p14:creationId xmlns:p14="http://schemas.microsoft.com/office/powerpoint/2010/main" val="1525167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69C0712E-9343-4428-96C7-F978B4708EB4}"/>
              </a:ext>
            </a:extLst>
          </p:cNvPr>
          <p:cNvSpPr>
            <a:spLocks noGrp="1"/>
          </p:cNvSpPr>
          <p:nvPr>
            <p:ph type="dt" sz="half" idx="10"/>
          </p:nvPr>
        </p:nvSpPr>
        <p:spPr/>
        <p:txBody>
          <a:bodyPr/>
          <a:lstStyle>
            <a:lvl1pPr>
              <a:defRPr/>
            </a:lvl1pPr>
          </a:lstStyle>
          <a:p>
            <a:pPr>
              <a:defRPr/>
            </a:pPr>
            <a:fld id="{03D3FF4A-8C1F-4811-AA1E-4D9763EFA5E9}" type="datetimeFigureOut">
              <a:rPr lang="en-GB"/>
              <a:pPr>
                <a:defRPr/>
              </a:pPr>
              <a:t>14/07/2021</a:t>
            </a:fld>
            <a:endParaRPr lang="en-GB"/>
          </a:p>
        </p:txBody>
      </p:sp>
      <p:sp>
        <p:nvSpPr>
          <p:cNvPr id="8" name="Footer Placeholder 4">
            <a:extLst>
              <a:ext uri="{FF2B5EF4-FFF2-40B4-BE49-F238E27FC236}">
                <a16:creationId xmlns:a16="http://schemas.microsoft.com/office/drawing/2014/main" id="{55DF5386-8042-47D5-8E50-6BCDD37A2A5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4CDF31D-1F28-4032-982F-E4C4F975CE1C}"/>
              </a:ext>
            </a:extLst>
          </p:cNvPr>
          <p:cNvSpPr>
            <a:spLocks noGrp="1"/>
          </p:cNvSpPr>
          <p:nvPr>
            <p:ph type="sldNum" sz="quarter" idx="12"/>
          </p:nvPr>
        </p:nvSpPr>
        <p:spPr/>
        <p:txBody>
          <a:bodyPr/>
          <a:lstStyle>
            <a:lvl1pPr>
              <a:defRPr/>
            </a:lvl1pPr>
          </a:lstStyle>
          <a:p>
            <a:fld id="{1C22D96E-6A4B-4992-9941-EE62BBE18CC4}" type="slidenum">
              <a:rPr lang="en-GB" altLang="en-US"/>
              <a:pPr/>
              <a:t>‹Nº›</a:t>
            </a:fld>
            <a:endParaRPr lang="en-GB" altLang="en-US"/>
          </a:p>
        </p:txBody>
      </p:sp>
    </p:spTree>
    <p:extLst>
      <p:ext uri="{BB962C8B-B14F-4D97-AF65-F5344CB8AC3E}">
        <p14:creationId xmlns:p14="http://schemas.microsoft.com/office/powerpoint/2010/main" val="4285707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B796652-2DDF-42FE-BC47-20F2A543A9DB}"/>
              </a:ext>
            </a:extLst>
          </p:cNvPr>
          <p:cNvSpPr>
            <a:spLocks noGrp="1"/>
          </p:cNvSpPr>
          <p:nvPr>
            <p:ph type="dt" sz="half" idx="10"/>
          </p:nvPr>
        </p:nvSpPr>
        <p:spPr/>
        <p:txBody>
          <a:bodyPr/>
          <a:lstStyle>
            <a:lvl1pPr>
              <a:defRPr/>
            </a:lvl1pPr>
          </a:lstStyle>
          <a:p>
            <a:pPr>
              <a:defRPr/>
            </a:pPr>
            <a:fld id="{5743225B-D9D3-4CFC-9C98-4B74D307A0BF}" type="datetimeFigureOut">
              <a:rPr lang="en-GB"/>
              <a:pPr>
                <a:defRPr/>
              </a:pPr>
              <a:t>14/07/2021</a:t>
            </a:fld>
            <a:endParaRPr lang="en-GB"/>
          </a:p>
        </p:txBody>
      </p:sp>
      <p:sp>
        <p:nvSpPr>
          <p:cNvPr id="4" name="Footer Placeholder 4">
            <a:extLst>
              <a:ext uri="{FF2B5EF4-FFF2-40B4-BE49-F238E27FC236}">
                <a16:creationId xmlns:a16="http://schemas.microsoft.com/office/drawing/2014/main" id="{4CA0948E-F417-447C-AF17-F61E2B8D423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B2ED847-8FDB-4679-A1FE-31D54EA6E917}"/>
              </a:ext>
            </a:extLst>
          </p:cNvPr>
          <p:cNvSpPr>
            <a:spLocks noGrp="1"/>
          </p:cNvSpPr>
          <p:nvPr>
            <p:ph type="sldNum" sz="quarter" idx="12"/>
          </p:nvPr>
        </p:nvSpPr>
        <p:spPr/>
        <p:txBody>
          <a:bodyPr/>
          <a:lstStyle>
            <a:lvl1pPr>
              <a:defRPr/>
            </a:lvl1pPr>
          </a:lstStyle>
          <a:p>
            <a:fld id="{0E9A14AB-7979-4D59-8DB0-CC742D2030E8}" type="slidenum">
              <a:rPr lang="en-GB" altLang="en-US"/>
              <a:pPr/>
              <a:t>‹Nº›</a:t>
            </a:fld>
            <a:endParaRPr lang="en-GB" altLang="en-US"/>
          </a:p>
        </p:txBody>
      </p:sp>
    </p:spTree>
    <p:extLst>
      <p:ext uri="{BB962C8B-B14F-4D97-AF65-F5344CB8AC3E}">
        <p14:creationId xmlns:p14="http://schemas.microsoft.com/office/powerpoint/2010/main" val="3227970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A87DC2B-F18E-437B-AE66-AA6863346763}"/>
              </a:ext>
            </a:extLst>
          </p:cNvPr>
          <p:cNvSpPr>
            <a:spLocks noGrp="1"/>
          </p:cNvSpPr>
          <p:nvPr>
            <p:ph type="dt" sz="half" idx="10"/>
          </p:nvPr>
        </p:nvSpPr>
        <p:spPr/>
        <p:txBody>
          <a:bodyPr/>
          <a:lstStyle>
            <a:lvl1pPr>
              <a:defRPr/>
            </a:lvl1pPr>
          </a:lstStyle>
          <a:p>
            <a:pPr>
              <a:defRPr/>
            </a:pPr>
            <a:fld id="{315D585F-7DF6-4099-B3B1-B29AEE74FA12}" type="datetimeFigureOut">
              <a:rPr lang="en-GB"/>
              <a:pPr>
                <a:defRPr/>
              </a:pPr>
              <a:t>14/07/2021</a:t>
            </a:fld>
            <a:endParaRPr lang="en-GB"/>
          </a:p>
        </p:txBody>
      </p:sp>
      <p:sp>
        <p:nvSpPr>
          <p:cNvPr id="3" name="Footer Placeholder 4">
            <a:extLst>
              <a:ext uri="{FF2B5EF4-FFF2-40B4-BE49-F238E27FC236}">
                <a16:creationId xmlns:a16="http://schemas.microsoft.com/office/drawing/2014/main" id="{39CE1A02-9C12-48FF-85B4-8F55C95EE835}"/>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4F884D8-CC65-425E-96A5-C9DB1A68FD5C}"/>
              </a:ext>
            </a:extLst>
          </p:cNvPr>
          <p:cNvSpPr>
            <a:spLocks noGrp="1"/>
          </p:cNvSpPr>
          <p:nvPr>
            <p:ph type="sldNum" sz="quarter" idx="12"/>
          </p:nvPr>
        </p:nvSpPr>
        <p:spPr/>
        <p:txBody>
          <a:bodyPr/>
          <a:lstStyle>
            <a:lvl1pPr>
              <a:defRPr/>
            </a:lvl1pPr>
          </a:lstStyle>
          <a:p>
            <a:fld id="{1CA2AF26-9F61-4375-9904-07B3C44DE3B4}" type="slidenum">
              <a:rPr lang="en-GB" altLang="en-US"/>
              <a:pPr/>
              <a:t>‹Nº›</a:t>
            </a:fld>
            <a:endParaRPr lang="en-GB" altLang="en-US"/>
          </a:p>
        </p:txBody>
      </p:sp>
    </p:spTree>
    <p:extLst>
      <p:ext uri="{BB962C8B-B14F-4D97-AF65-F5344CB8AC3E}">
        <p14:creationId xmlns:p14="http://schemas.microsoft.com/office/powerpoint/2010/main" val="444567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D9FCAF7-77A1-450E-B8FE-DBB4C5A35537}"/>
              </a:ext>
            </a:extLst>
          </p:cNvPr>
          <p:cNvSpPr>
            <a:spLocks noGrp="1"/>
          </p:cNvSpPr>
          <p:nvPr>
            <p:ph type="dt" sz="half" idx="10"/>
          </p:nvPr>
        </p:nvSpPr>
        <p:spPr/>
        <p:txBody>
          <a:bodyPr/>
          <a:lstStyle>
            <a:lvl1pPr>
              <a:defRPr/>
            </a:lvl1pPr>
          </a:lstStyle>
          <a:p>
            <a:pPr>
              <a:defRPr/>
            </a:pPr>
            <a:fld id="{7E82634E-6A25-496A-A1DE-14D5F9558A36}" type="datetimeFigureOut">
              <a:rPr lang="en-GB"/>
              <a:pPr>
                <a:defRPr/>
              </a:pPr>
              <a:t>14/07/2021</a:t>
            </a:fld>
            <a:endParaRPr lang="en-GB"/>
          </a:p>
        </p:txBody>
      </p:sp>
      <p:sp>
        <p:nvSpPr>
          <p:cNvPr id="6" name="Footer Placeholder 4">
            <a:extLst>
              <a:ext uri="{FF2B5EF4-FFF2-40B4-BE49-F238E27FC236}">
                <a16:creationId xmlns:a16="http://schemas.microsoft.com/office/drawing/2014/main" id="{329AC9A5-E986-4516-BC71-1640C6D1A58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2E3C16-F90C-4A5C-92C6-808CC6AA9F03}"/>
              </a:ext>
            </a:extLst>
          </p:cNvPr>
          <p:cNvSpPr>
            <a:spLocks noGrp="1"/>
          </p:cNvSpPr>
          <p:nvPr>
            <p:ph type="sldNum" sz="quarter" idx="12"/>
          </p:nvPr>
        </p:nvSpPr>
        <p:spPr/>
        <p:txBody>
          <a:bodyPr/>
          <a:lstStyle>
            <a:lvl1pPr>
              <a:defRPr/>
            </a:lvl1pPr>
          </a:lstStyle>
          <a:p>
            <a:fld id="{0F903D91-5CD2-4A20-90E6-826B208C6E2C}" type="slidenum">
              <a:rPr lang="en-GB" altLang="en-US"/>
              <a:pPr/>
              <a:t>‹Nº›</a:t>
            </a:fld>
            <a:endParaRPr lang="en-GB" altLang="en-US"/>
          </a:p>
        </p:txBody>
      </p:sp>
    </p:spTree>
    <p:extLst>
      <p:ext uri="{BB962C8B-B14F-4D97-AF65-F5344CB8AC3E}">
        <p14:creationId xmlns:p14="http://schemas.microsoft.com/office/powerpoint/2010/main" val="3848528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5E66474-BA1F-4CCE-87C3-9CC3590E9944}"/>
              </a:ext>
            </a:extLst>
          </p:cNvPr>
          <p:cNvSpPr>
            <a:spLocks noGrp="1"/>
          </p:cNvSpPr>
          <p:nvPr>
            <p:ph type="dt" sz="half" idx="10"/>
          </p:nvPr>
        </p:nvSpPr>
        <p:spPr/>
        <p:txBody>
          <a:bodyPr/>
          <a:lstStyle>
            <a:lvl1pPr>
              <a:defRPr/>
            </a:lvl1pPr>
          </a:lstStyle>
          <a:p>
            <a:pPr>
              <a:defRPr/>
            </a:pPr>
            <a:fld id="{25BC5EDC-D594-4278-970D-290EA121163D}" type="datetimeFigureOut">
              <a:rPr lang="en-GB"/>
              <a:pPr>
                <a:defRPr/>
              </a:pPr>
              <a:t>14/07/2021</a:t>
            </a:fld>
            <a:endParaRPr lang="en-GB"/>
          </a:p>
        </p:txBody>
      </p:sp>
      <p:sp>
        <p:nvSpPr>
          <p:cNvPr id="6" name="Footer Placeholder 4">
            <a:extLst>
              <a:ext uri="{FF2B5EF4-FFF2-40B4-BE49-F238E27FC236}">
                <a16:creationId xmlns:a16="http://schemas.microsoft.com/office/drawing/2014/main" id="{A313C3A8-FB62-4F8B-9C10-6891A464F70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7273EE7A-1211-40C2-949F-C8F1A15F87C6}"/>
              </a:ext>
            </a:extLst>
          </p:cNvPr>
          <p:cNvSpPr>
            <a:spLocks noGrp="1"/>
          </p:cNvSpPr>
          <p:nvPr>
            <p:ph type="sldNum" sz="quarter" idx="12"/>
          </p:nvPr>
        </p:nvSpPr>
        <p:spPr/>
        <p:txBody>
          <a:bodyPr/>
          <a:lstStyle>
            <a:lvl1pPr>
              <a:defRPr/>
            </a:lvl1pPr>
          </a:lstStyle>
          <a:p>
            <a:fld id="{5839961C-352D-4F10-8AFB-928D3069139E}" type="slidenum">
              <a:rPr lang="en-GB" altLang="en-US"/>
              <a:pPr/>
              <a:t>‹Nº›</a:t>
            </a:fld>
            <a:endParaRPr lang="en-GB" altLang="en-US"/>
          </a:p>
        </p:txBody>
      </p:sp>
    </p:spTree>
    <p:extLst>
      <p:ext uri="{BB962C8B-B14F-4D97-AF65-F5344CB8AC3E}">
        <p14:creationId xmlns:p14="http://schemas.microsoft.com/office/powerpoint/2010/main" val="2969199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1B6B50AA-6EA1-4197-874F-5AA5F82C4C9E}"/>
              </a:ext>
            </a:extLst>
          </p:cNvPr>
          <p:cNvSpPr>
            <a:spLocks noGrp="1"/>
          </p:cNvSpPr>
          <p:nvPr>
            <p:ph type="dt" sz="half" idx="10"/>
          </p:nvPr>
        </p:nvSpPr>
        <p:spPr/>
        <p:txBody>
          <a:bodyPr/>
          <a:lstStyle>
            <a:lvl1pPr>
              <a:defRPr/>
            </a:lvl1pPr>
          </a:lstStyle>
          <a:p>
            <a:pPr>
              <a:defRPr/>
            </a:pPr>
            <a:fld id="{C9A0B0A9-557F-4E9D-BD5E-102B52301720}" type="datetimeFigureOut">
              <a:rPr lang="en-GB"/>
              <a:pPr>
                <a:defRPr/>
              </a:pPr>
              <a:t>14/07/2021</a:t>
            </a:fld>
            <a:endParaRPr lang="en-GB"/>
          </a:p>
        </p:txBody>
      </p:sp>
      <p:sp>
        <p:nvSpPr>
          <p:cNvPr id="5" name="Footer Placeholder 4">
            <a:extLst>
              <a:ext uri="{FF2B5EF4-FFF2-40B4-BE49-F238E27FC236}">
                <a16:creationId xmlns:a16="http://schemas.microsoft.com/office/drawing/2014/main" id="{A1DEE2BA-BFE8-4B46-B335-6DCD2D482F7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ADEED0-3E16-4A3B-A7BA-F5786EFB83F6}"/>
              </a:ext>
            </a:extLst>
          </p:cNvPr>
          <p:cNvSpPr>
            <a:spLocks noGrp="1"/>
          </p:cNvSpPr>
          <p:nvPr>
            <p:ph type="sldNum" sz="quarter" idx="12"/>
          </p:nvPr>
        </p:nvSpPr>
        <p:spPr/>
        <p:txBody>
          <a:bodyPr/>
          <a:lstStyle>
            <a:lvl1pPr>
              <a:defRPr/>
            </a:lvl1pPr>
          </a:lstStyle>
          <a:p>
            <a:fld id="{A20241E6-97D7-4E7D-A193-4E61319E5ED9}" type="slidenum">
              <a:rPr lang="en-GB" altLang="en-US"/>
              <a:pPr/>
              <a:t>‹Nº›</a:t>
            </a:fld>
            <a:endParaRPr lang="en-GB" altLang="en-US"/>
          </a:p>
        </p:txBody>
      </p:sp>
    </p:spTree>
    <p:extLst>
      <p:ext uri="{BB962C8B-B14F-4D97-AF65-F5344CB8AC3E}">
        <p14:creationId xmlns:p14="http://schemas.microsoft.com/office/powerpoint/2010/main" val="4222722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EF5336-F098-435D-9C76-2AFD8EF15737}"/>
              </a:ext>
            </a:extLst>
          </p:cNvPr>
          <p:cNvSpPr>
            <a:spLocks noGrp="1"/>
          </p:cNvSpPr>
          <p:nvPr>
            <p:ph type="dt" sz="half" idx="10"/>
          </p:nvPr>
        </p:nvSpPr>
        <p:spPr/>
        <p:txBody>
          <a:bodyPr/>
          <a:lstStyle>
            <a:lvl1pPr>
              <a:defRPr/>
            </a:lvl1pPr>
          </a:lstStyle>
          <a:p>
            <a:pPr>
              <a:defRPr/>
            </a:pPr>
            <a:fld id="{A80CEAD9-E06A-4240-9A97-5C311D1CFEC8}" type="datetimeFigureOut">
              <a:rPr lang="en-GB"/>
              <a:pPr>
                <a:defRPr/>
              </a:pPr>
              <a:t>14/07/2021</a:t>
            </a:fld>
            <a:endParaRPr lang="en-GB"/>
          </a:p>
        </p:txBody>
      </p:sp>
      <p:sp>
        <p:nvSpPr>
          <p:cNvPr id="5" name="Footer Placeholder 4">
            <a:extLst>
              <a:ext uri="{FF2B5EF4-FFF2-40B4-BE49-F238E27FC236}">
                <a16:creationId xmlns:a16="http://schemas.microsoft.com/office/drawing/2014/main" id="{31C8E76E-893D-43EC-B676-0EC06A67A46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441B863-6F29-48C1-8364-E6DBD84DDF9C}"/>
              </a:ext>
            </a:extLst>
          </p:cNvPr>
          <p:cNvSpPr>
            <a:spLocks noGrp="1"/>
          </p:cNvSpPr>
          <p:nvPr>
            <p:ph type="sldNum" sz="quarter" idx="12"/>
          </p:nvPr>
        </p:nvSpPr>
        <p:spPr/>
        <p:txBody>
          <a:bodyPr/>
          <a:lstStyle>
            <a:lvl1pPr>
              <a:defRPr/>
            </a:lvl1pPr>
          </a:lstStyle>
          <a:p>
            <a:fld id="{A54D3723-295C-4A9F-A2AD-C6CFD171C873}" type="slidenum">
              <a:rPr lang="en-GB" altLang="en-US"/>
              <a:pPr/>
              <a:t>‹Nº›</a:t>
            </a:fld>
            <a:endParaRPr lang="en-GB" altLang="en-US"/>
          </a:p>
        </p:txBody>
      </p:sp>
    </p:spTree>
    <p:extLst>
      <p:ext uri="{BB962C8B-B14F-4D97-AF65-F5344CB8AC3E}">
        <p14:creationId xmlns:p14="http://schemas.microsoft.com/office/powerpoint/2010/main" val="1656270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D95FE2F-BE1B-43FF-B951-32D239725E5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3104279-0E29-4FAB-AB8C-2C78160299FF}"/>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A7F34A8-E451-42E9-B8E4-C0981E84427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charset="0"/>
                <a:ea typeface="MS PGothic" charset="0"/>
                <a:cs typeface="MS PGothic" charset="0"/>
              </a:defRPr>
            </a:lvl1pPr>
          </a:lstStyle>
          <a:p>
            <a:pPr>
              <a:defRPr/>
            </a:pPr>
            <a:fld id="{D8D012CA-83C7-43BF-AC9E-7461E7903907}" type="datetimeFigureOut">
              <a:rPr lang="en-GB"/>
              <a:pPr>
                <a:defRPr/>
              </a:pPr>
              <a:t>14/07/2021</a:t>
            </a:fld>
            <a:endParaRPr lang="en-GB"/>
          </a:p>
        </p:txBody>
      </p:sp>
      <p:sp>
        <p:nvSpPr>
          <p:cNvPr id="5" name="Footer Placeholder 4">
            <a:extLst>
              <a:ext uri="{FF2B5EF4-FFF2-40B4-BE49-F238E27FC236}">
                <a16:creationId xmlns:a16="http://schemas.microsoft.com/office/drawing/2014/main" id="{A0807050-62B4-4EEF-B773-F3E1C9CCF03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C6A1DCF9-0280-41FE-A589-4AC346EF3732}"/>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E8953D8D-E641-4349-A400-3F0BD5E4150E}" type="slidenum">
              <a:rPr lang="en-GB" altLang="en-US"/>
              <a:pPr/>
              <a:t>‹Nº›</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charset="0"/>
          <a:ea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20.gif"/><Relationship Id="rId5" Type="http://schemas.openxmlformats.org/officeDocument/2006/relationships/image" Target="../media/image19.jpeg"/><Relationship Id="rId4" Type="http://schemas.openxmlformats.org/officeDocument/2006/relationships/image" Target="../media/image18.jpe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21.gif"/></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5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png"/><Relationship Id="rId7" Type="http://schemas.openxmlformats.org/officeDocument/2006/relationships/image" Target="../media/image31.jpe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png"/><Relationship Id="rId10" Type="http://schemas.openxmlformats.org/officeDocument/2006/relationships/image" Target="../media/image34.jpeg"/><Relationship Id="rId4" Type="http://schemas.openxmlformats.org/officeDocument/2006/relationships/oleObject" Target="../embeddings/oleObject1.bin"/><Relationship Id="rId9" Type="http://schemas.openxmlformats.org/officeDocument/2006/relationships/image" Target="../media/image33.jpeg"/></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sp>
        <p:nvSpPr>
          <p:cNvPr id="12" name="Rectangle 11">
            <a:extLst>
              <a:ext uri="{FF2B5EF4-FFF2-40B4-BE49-F238E27FC236}">
                <a16:creationId xmlns:a16="http://schemas.microsoft.com/office/drawing/2014/main" id="{F2E812E5-70E7-496A-A514-625E50D09C58}"/>
              </a:ext>
            </a:extLst>
          </p:cNvPr>
          <p:cNvSpPr/>
          <p:nvPr/>
        </p:nvSpPr>
        <p:spPr>
          <a:xfrm>
            <a:off x="-36513" y="-26988"/>
            <a:ext cx="9180513" cy="1204576"/>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 name="Picture 4">
            <a:extLst>
              <a:ext uri="{FF2B5EF4-FFF2-40B4-BE49-F238E27FC236}">
                <a16:creationId xmlns:a16="http://schemas.microsoft.com/office/drawing/2014/main" id="{15364E51-4F34-4DA1-8843-ADA973D0B8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22225"/>
            <a:ext cx="1322388"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53" name="TextBox 13">
            <a:extLst>
              <a:ext uri="{FF2B5EF4-FFF2-40B4-BE49-F238E27FC236}">
                <a16:creationId xmlns:a16="http://schemas.microsoft.com/office/drawing/2014/main" id="{033C52F9-475F-47F5-884A-9BD06B891C6A}"/>
              </a:ext>
            </a:extLst>
          </p:cNvPr>
          <p:cNvSpPr txBox="1">
            <a:spLocks noChangeArrowheads="1"/>
          </p:cNvSpPr>
          <p:nvPr/>
        </p:nvSpPr>
        <p:spPr bwMode="auto">
          <a:xfrm>
            <a:off x="1258888" y="-33338"/>
            <a:ext cx="42492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s-ES" altLang="en-US" b="1" dirty="0">
                <a:solidFill>
                  <a:schemeClr val="bg1"/>
                </a:solidFill>
                <a:latin typeface="Arial Narrow" panose="020B0606020202030204" pitchFamily="34" charset="0"/>
              </a:rPr>
              <a:t>GLACY+ </a:t>
            </a:r>
          </a:p>
          <a:p>
            <a:pPr eaLnBrk="1" hangingPunct="1">
              <a:spcBef>
                <a:spcPct val="0"/>
              </a:spcBef>
              <a:buFontTx/>
              <a:buNone/>
            </a:pPr>
            <a:r>
              <a:rPr lang="es-ES" altLang="en-US" sz="1400" b="1" dirty="0">
                <a:solidFill>
                  <a:schemeClr val="bg1"/>
                </a:solidFill>
                <a:latin typeface="Arial Narrow" panose="020B0606020202030204" pitchFamily="34" charset="0"/>
              </a:rPr>
              <a:t>Acción Global Extendida contra la Ciberdelincuencia</a:t>
            </a:r>
          </a:p>
          <a:p>
            <a:pPr eaLnBrk="1" hangingPunct="1">
              <a:spcBef>
                <a:spcPct val="0"/>
              </a:spcBef>
              <a:buFontTx/>
              <a:buNone/>
            </a:pPr>
            <a:r>
              <a:rPr lang="es-ES" altLang="en-US" sz="1400" b="1" dirty="0">
                <a:solidFill>
                  <a:schemeClr val="bg1"/>
                </a:solidFill>
                <a:latin typeface="Arial Narrow" panose="020B0606020202030204" pitchFamily="34" charset="0"/>
              </a:rPr>
              <a:t>Action globale sur la cybercriminalité elargie</a:t>
            </a: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188913"/>
            <a:ext cx="3528517"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4C53FF83-4B1D-4AE3-8AD4-F83CA631845F}"/>
              </a:ext>
            </a:extLst>
          </p:cNvPr>
          <p:cNvSpPr/>
          <p:nvPr/>
        </p:nvSpPr>
        <p:spPr>
          <a:xfrm>
            <a:off x="-34925" y="6588125"/>
            <a:ext cx="9215438"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6" name="Rectangle 11">
            <a:extLst>
              <a:ext uri="{FF2B5EF4-FFF2-40B4-BE49-F238E27FC236}">
                <a16:creationId xmlns:a16="http://schemas.microsoft.com/office/drawing/2014/main" id="{88C73A7D-5780-471E-8BE6-4A42E697E15C}"/>
              </a:ext>
            </a:extLst>
          </p:cNvPr>
          <p:cNvSpPr>
            <a:spLocks noChangeArrowheads="1"/>
          </p:cNvSpPr>
          <p:nvPr/>
        </p:nvSpPr>
        <p:spPr bwMode="auto">
          <a:xfrm>
            <a:off x="7938" y="6597650"/>
            <a:ext cx="91360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1200" b="1">
                <a:solidFill>
                  <a:srgbClr val="FFFFFF"/>
                </a:solidFill>
                <a:latin typeface="Verdana" panose="020B0604030504040204" pitchFamily="34" charset="0"/>
              </a:rPr>
              <a:t>www.coe.int/cybercrime</a:t>
            </a:r>
            <a:r>
              <a:rPr lang="en-US" altLang="en-US" sz="1200" b="1">
                <a:solidFill>
                  <a:srgbClr val="FFFFFF"/>
                </a:solidFill>
                <a:latin typeface="Verdana" panose="020B0604030504040204" pitchFamily="34" charset="0"/>
              </a:rPr>
              <a:t>						</a:t>
            </a:r>
            <a:r>
              <a:rPr lang="es-ES" altLang="en-US" sz="1200" b="1">
                <a:solidFill>
                  <a:srgbClr val="FFFFFF"/>
                </a:solidFill>
                <a:latin typeface="Verdana" panose="020B0604030504040204" pitchFamily="34" charset="0"/>
              </a:rPr>
              <a:t>                        - </a:t>
            </a:r>
            <a:fld id="{B15B3F00-50C3-4AA7-B2CA-0E1FD701D3C5}" type="slidenum">
              <a:rPr lang="en-US" altLang="en-US" sz="1200" b="1">
                <a:solidFill>
                  <a:srgbClr val="FFFFFF"/>
                </a:solidFill>
                <a:latin typeface="Verdana" panose="020B0604030504040204" pitchFamily="34" charset="0"/>
              </a:rPr>
              <a:pPr>
                <a:spcBef>
                  <a:spcPct val="0"/>
                </a:spcBef>
                <a:buFontTx/>
                <a:buNone/>
              </a:pPr>
              <a:t>1</a:t>
            </a:fld>
            <a:r>
              <a:rPr lang="es-ES" altLang="en-US" sz="1200" b="1">
                <a:solidFill>
                  <a:srgbClr val="FFFFFF"/>
                </a:solidFill>
                <a:latin typeface="Verdana" panose="020B0604030504040204" pitchFamily="34" charset="0"/>
              </a:rPr>
              <a:t> -</a:t>
            </a:r>
          </a:p>
        </p:txBody>
      </p:sp>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Verdana" panose="020B0604030504040204" pitchFamily="34" charset="0"/>
              </a:rPr>
              <a:t>Disposiciones sustantivas del Convenio de Budapest - Parte 1</a:t>
            </a:r>
            <a:endParaRPr lang="es-ES" altLang="en-US" sz="16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r>
              <a:rPr lang="es-ES" altLang="en-US" sz="1800" b="1" dirty="0">
                <a:latin typeface="Verdana" panose="020B0604030504040204" pitchFamily="34" charset="0"/>
              </a:rPr>
              <a:t>Xxxxx XXXXXXXX</a:t>
            </a:r>
          </a:p>
          <a:p>
            <a:pPr algn="ctr" eaLnBrk="1" hangingPunct="1">
              <a:spcBef>
                <a:spcPct val="0"/>
              </a:spcBef>
              <a:buFontTx/>
              <a:buNone/>
            </a:pPr>
            <a:endParaRPr lang="es-ES" altLang="en-US" sz="600" dirty="0">
              <a:latin typeface="Verdana" panose="020B0604030504040204" pitchFamily="34" charset="0"/>
            </a:endParaRPr>
          </a:p>
          <a:p>
            <a:pPr algn="ctr" eaLnBrk="1" hangingPunct="1">
              <a:spcBef>
                <a:spcPct val="0"/>
              </a:spcBef>
              <a:buFontTx/>
              <a:buNone/>
            </a:pPr>
            <a:r>
              <a:rPr lang="es-ES" altLang="en-US" sz="1400" i="1" dirty="0">
                <a:latin typeface="Verdana" panose="020B0604030504040204" pitchFamily="34" charset="0"/>
              </a:rPr>
              <a:t>Consejo de Europa</a:t>
            </a:r>
          </a:p>
          <a:p>
            <a:pPr algn="ctr" eaLnBrk="1" hangingPunct="1">
              <a:spcBef>
                <a:spcPct val="0"/>
              </a:spcBef>
              <a:buFontTx/>
              <a:buNone/>
            </a:pPr>
            <a:endParaRPr lang="es-ES" altLang="en-US" sz="1400" b="1" dirty="0">
              <a:solidFill>
                <a:srgbClr val="2F618F"/>
              </a:solidFill>
              <a:latin typeface="Verdana" panose="020B0604030504040204" pitchFamily="34" charset="0"/>
            </a:endParaRPr>
          </a:p>
          <a:p>
            <a:pPr algn="ctr" eaLnBrk="1" hangingPunct="1">
              <a:spcBef>
                <a:spcPct val="0"/>
              </a:spcBef>
              <a:buFontTx/>
              <a:buNone/>
            </a:pPr>
            <a:r>
              <a:rPr lang="es-ES" altLang="en-US" sz="1200" b="1" dirty="0">
                <a:solidFill>
                  <a:srgbClr val="2F618F"/>
                </a:solidFill>
                <a:latin typeface="Verdana" panose="020B0604030504040204" pitchFamily="34" charset="0"/>
              </a:rPr>
              <a:t>correo electrónico</a:t>
            </a: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400" b="1" dirty="0">
              <a:latin typeface="Verdana" panose="020B0604030504040204" pitchFamily="34" charset="0"/>
            </a:endParaRPr>
          </a:p>
          <a:p>
            <a:pPr algn="ctr" eaLnBrk="1" hangingPunct="1">
              <a:spcBef>
                <a:spcPct val="0"/>
              </a:spcBef>
              <a:buFontTx/>
              <a:buNone/>
            </a:pPr>
            <a:r>
              <a:rPr lang="es-ES" altLang="en-US" sz="1600" b="1" dirty="0">
                <a:latin typeface="Verdana" panose="020B0604030504040204" pitchFamily="34" charset="0"/>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400" b="1" dirty="0">
                <a:latin typeface="Verdana" panose="020B0604030504040204" pitchFamily="34" charset="0"/>
              </a:rPr>
              <a:t>Curso introductorio de formación judicial sobre ciberdelincuencia y pruebas electrónicas</a:t>
            </a:r>
            <a:endParaRPr lang="es-ES" altLang="en-US" sz="1400" i="1" dirty="0">
              <a:latin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a:solidFill>
                  <a:schemeClr val="bg1"/>
                </a:solidFill>
                <a:latin typeface="Verdana" charset="0"/>
              </a:rPr>
              <a:t>Contenido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568952" cy="4969545"/>
          </a:xfrm>
        </p:spPr>
        <p:txBody>
          <a:bodyPr>
            <a:normAutofit/>
          </a:bodyPr>
          <a:lstStyle/>
          <a:p>
            <a:pPr marL="514350" indent="-514350">
              <a:lnSpc>
                <a:spcPct val="150000"/>
              </a:lnSpc>
              <a:buFont typeface="+mj-lt"/>
              <a:buAutoNum type="arabicPeriod"/>
            </a:pPr>
            <a:r>
              <a:rPr lang="es-ES" dirty="0">
                <a:latin typeface="Verdana" panose="020B0604030504040204" pitchFamily="34" charset="0"/>
              </a:rPr>
              <a:t>Definiciones</a:t>
            </a:r>
          </a:p>
          <a:p>
            <a:pPr marL="514350" indent="-514350">
              <a:lnSpc>
                <a:spcPct val="150000"/>
              </a:lnSpc>
              <a:buFont typeface="+mj-lt"/>
              <a:buAutoNum type="arabicPeriod"/>
            </a:pPr>
            <a:r>
              <a:rPr lang="es-ES" dirty="0">
                <a:latin typeface="Verdana" panose="020B0604030504040204" pitchFamily="34" charset="0"/>
              </a:rPr>
              <a:t>Acceso ilícito</a:t>
            </a:r>
          </a:p>
          <a:p>
            <a:pPr marL="514350" indent="-514350">
              <a:lnSpc>
                <a:spcPct val="150000"/>
              </a:lnSpc>
              <a:buFont typeface="+mj-lt"/>
              <a:buAutoNum type="arabicPeriod"/>
            </a:pPr>
            <a:r>
              <a:rPr lang="es-ES" dirty="0">
                <a:latin typeface="Verdana" panose="020B0604030504040204" pitchFamily="34" charset="0"/>
              </a:rPr>
              <a:t>Interceptación ilícita </a:t>
            </a:r>
          </a:p>
          <a:p>
            <a:pPr marL="514350" indent="-514350">
              <a:lnSpc>
                <a:spcPct val="150000"/>
              </a:lnSpc>
              <a:buFont typeface="+mj-lt"/>
              <a:buAutoNum type="arabicPeriod"/>
            </a:pPr>
            <a:r>
              <a:rPr lang="es-ES" dirty="0">
                <a:latin typeface="Verdana" panose="020B0604030504040204" pitchFamily="34" charset="0"/>
              </a:rPr>
              <a:t>Ataques a la integridad de los datos </a:t>
            </a:r>
          </a:p>
          <a:p>
            <a:pPr marL="514350" indent="-514350">
              <a:lnSpc>
                <a:spcPct val="150000"/>
              </a:lnSpc>
              <a:buFont typeface="+mj-lt"/>
              <a:buAutoNum type="arabicPeriod"/>
            </a:pPr>
            <a:r>
              <a:rPr lang="es-ES" dirty="0">
                <a:latin typeface="Verdana" panose="020B0604030504040204" pitchFamily="34" charset="0"/>
              </a:rPr>
              <a:t>Ataques a la integridad del sistema </a:t>
            </a:r>
          </a:p>
          <a:p>
            <a:pPr marL="514350" indent="-514350">
              <a:lnSpc>
                <a:spcPct val="150000"/>
              </a:lnSpc>
              <a:buFont typeface="+mj-lt"/>
              <a:buAutoNum type="arabicPeriod"/>
            </a:pPr>
            <a:r>
              <a:rPr lang="es-ES" dirty="0">
                <a:latin typeface="Verdana" panose="020B0604030504040204" pitchFamily="34" charset="0"/>
              </a:rPr>
              <a:t>Abuso de los dispositivos </a:t>
            </a:r>
          </a:p>
        </p:txBody>
      </p:sp>
    </p:spTree>
    <p:extLst>
      <p:ext uri="{BB962C8B-B14F-4D97-AF65-F5344CB8AC3E}">
        <p14:creationId xmlns:p14="http://schemas.microsoft.com/office/powerpoint/2010/main" val="1986072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Propósito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dirty="0">
                <a:latin typeface="Verdana" panose="020B0604030504040204" pitchFamily="34" charset="0"/>
              </a:rPr>
              <a:t>El propósito de esta sesión es que los participantes conozcan a fondo los elementos de los delitos contra la confidencialidad, la integridad y la disponibilidad de los sistemas y datos informáticos, establecidos de conformidad con el Convenio de Budapest.</a:t>
            </a:r>
          </a:p>
        </p:txBody>
      </p:sp>
    </p:spTree>
    <p:extLst>
      <p:ext uri="{BB962C8B-B14F-4D97-AF65-F5344CB8AC3E}">
        <p14:creationId xmlns:p14="http://schemas.microsoft.com/office/powerpoint/2010/main" val="1786502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Objetivos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fontScale="85000" lnSpcReduction="20000"/>
          </a:bodyPr>
          <a:lstStyle/>
          <a:p>
            <a:pPr marL="0" indent="0" algn="just">
              <a:buNone/>
            </a:pPr>
            <a:r>
              <a:rPr lang="es-ES" dirty="0">
                <a:latin typeface="Verdana" panose="020B0604030504040204" pitchFamily="34" charset="0"/>
              </a:rPr>
              <a:t>Al final de la lección los alumnos podrán:</a:t>
            </a:r>
          </a:p>
          <a:p>
            <a:pPr algn="just"/>
            <a:r>
              <a:rPr lang="es-ES" sz="2800" dirty="0">
                <a:latin typeface="Verdana" panose="020B0604030504040204" pitchFamily="34" charset="0"/>
              </a:rPr>
              <a:t>Comprender el significado de términos fundamentales como:</a:t>
            </a:r>
          </a:p>
          <a:p>
            <a:pPr lvl="1" algn="just"/>
            <a:r>
              <a:rPr lang="es-ES" sz="2400" dirty="0">
                <a:latin typeface="Verdana" panose="020B0604030504040204" pitchFamily="34" charset="0"/>
              </a:rPr>
              <a:t>datos informáticos</a:t>
            </a:r>
          </a:p>
          <a:p>
            <a:pPr lvl="1" algn="just"/>
            <a:r>
              <a:rPr lang="es-ES" sz="2400" dirty="0">
                <a:latin typeface="Verdana" panose="020B0604030504040204" pitchFamily="34" charset="0"/>
              </a:rPr>
              <a:t>sistema informático</a:t>
            </a:r>
          </a:p>
          <a:p>
            <a:pPr lvl="1" algn="just"/>
            <a:r>
              <a:rPr lang="es-ES" sz="2400" dirty="0">
                <a:latin typeface="Verdana" panose="020B0604030504040204" pitchFamily="34" charset="0"/>
              </a:rPr>
              <a:t>datos relativos al tráfico </a:t>
            </a:r>
          </a:p>
          <a:p>
            <a:pPr lvl="1" algn="just"/>
            <a:r>
              <a:rPr lang="es-ES" sz="2400" dirty="0">
                <a:latin typeface="Verdana" panose="020B0604030504040204" pitchFamily="34" charset="0"/>
              </a:rPr>
              <a:t>proveedor de servicios</a:t>
            </a:r>
          </a:p>
          <a:p>
            <a:pPr algn="just"/>
            <a:r>
              <a:rPr lang="es-ES" sz="2800" dirty="0">
                <a:latin typeface="Verdana" panose="020B0604030504040204" pitchFamily="34" charset="0"/>
              </a:rPr>
              <a:t>Identificar los elementos que constituyen los delitos de:</a:t>
            </a:r>
          </a:p>
          <a:p>
            <a:pPr lvl="1" algn="just"/>
            <a:r>
              <a:rPr lang="es-ES" dirty="0">
                <a:latin typeface="Verdana" panose="020B0604030504040204" pitchFamily="34" charset="0"/>
              </a:rPr>
              <a:t>Acceso ilícito</a:t>
            </a:r>
          </a:p>
          <a:p>
            <a:pPr lvl="1" algn="just"/>
            <a:r>
              <a:rPr lang="es-ES" dirty="0">
                <a:latin typeface="Verdana" panose="020B0604030504040204" pitchFamily="34" charset="0"/>
              </a:rPr>
              <a:t>Interceptación ilícita</a:t>
            </a:r>
          </a:p>
          <a:p>
            <a:pPr lvl="1" algn="just"/>
            <a:r>
              <a:rPr lang="es-ES" dirty="0">
                <a:latin typeface="Verdana" panose="020B0604030504040204" pitchFamily="34" charset="0"/>
              </a:rPr>
              <a:t>Ataques a la integridad de los datos </a:t>
            </a:r>
          </a:p>
          <a:p>
            <a:pPr lvl="1" algn="just"/>
            <a:r>
              <a:rPr lang="es-ES" dirty="0">
                <a:latin typeface="Verdana" panose="020B0604030504040204" pitchFamily="34" charset="0"/>
              </a:rPr>
              <a:t>Ataques a la integridad del sistema </a:t>
            </a:r>
          </a:p>
          <a:p>
            <a:pPr lvl="1" algn="just"/>
            <a:r>
              <a:rPr lang="es-ES" dirty="0">
                <a:latin typeface="Verdana" panose="020B0604030504040204" pitchFamily="34" charset="0"/>
              </a:rPr>
              <a:t>Abuso de los dispositivos </a:t>
            </a:r>
          </a:p>
        </p:txBody>
      </p:sp>
    </p:spTree>
    <p:extLst>
      <p:ext uri="{BB962C8B-B14F-4D97-AF65-F5344CB8AC3E}">
        <p14:creationId xmlns:p14="http://schemas.microsoft.com/office/powerpoint/2010/main" val="543462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Verdana" panose="020B0604030504040204" pitchFamily="34" charset="0"/>
              </a:rPr>
              <a:t>Definiciones </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a:xfrm>
            <a:off x="722312" y="2906713"/>
            <a:ext cx="8170167" cy="1500187"/>
          </a:xfrm>
        </p:spPr>
        <p:txBody>
          <a:bodyPr/>
          <a:lstStyle/>
          <a:p>
            <a:r>
              <a:rPr lang="es-ES" dirty="0">
                <a:latin typeface="Verdana" panose="020B0604030504040204" pitchFamily="34" charset="0"/>
              </a:rPr>
              <a:t>Disposiciones sustantivas del Convenio de Budapest (Parte 1)</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5</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1</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817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Sistema informático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34F24D1B-9D55-4FA7-A726-9D120B9F6797}"/>
              </a:ext>
            </a:extLst>
          </p:cNvPr>
          <p:cNvSpPr/>
          <p:nvPr/>
        </p:nvSpPr>
        <p:spPr>
          <a:xfrm>
            <a:off x="4355977" y="1270001"/>
            <a:ext cx="4574960" cy="5170646"/>
          </a:xfrm>
          <a:prstGeom prst="rect">
            <a:avLst/>
          </a:prstGeom>
        </p:spPr>
        <p:txBody>
          <a:bodyPr wrap="square">
            <a:spAutoFit/>
          </a:bodyPr>
          <a:lstStyle/>
          <a:p>
            <a:pPr marL="342900" indent="-342900" algn="just">
              <a:buFont typeface="Wingdings" pitchFamily="2" charset="2"/>
              <a:buChar char="Ø"/>
            </a:pPr>
            <a:r>
              <a:rPr lang="es-ES" sz="2200" dirty="0">
                <a:latin typeface="Verdana" panose="020B0604030504040204" pitchFamily="34" charset="0"/>
              </a:rPr>
              <a:t>Dispositivo que consta de hardware y software cuya función es el tratamiento automatizado de datos informáticos</a:t>
            </a:r>
          </a:p>
          <a:p>
            <a:pPr marL="342900" indent="-342900" algn="just">
              <a:buFont typeface="Wingdings" pitchFamily="2" charset="2"/>
              <a:buChar char="Ø"/>
            </a:pPr>
            <a:endParaRPr lang="es-ES" sz="2200" dirty="0">
              <a:latin typeface="Verdana" panose="020B0604030504040204" pitchFamily="34" charset="0"/>
              <a:ea typeface="Verdana" panose="020B0604030504040204" pitchFamily="34" charset="0"/>
            </a:endParaRPr>
          </a:p>
          <a:p>
            <a:pPr marL="342900" indent="-342900" algn="just">
              <a:buFont typeface="Wingdings" pitchFamily="2" charset="2"/>
              <a:buChar char="Ø"/>
            </a:pPr>
            <a:r>
              <a:rPr lang="es-ES" sz="2200" dirty="0">
                <a:latin typeface="Verdana" panose="020B0604030504040204" pitchFamily="34" charset="0"/>
              </a:rPr>
              <a:t>El dispositivo puede ser autónomo o estar conectado en red </a:t>
            </a:r>
          </a:p>
          <a:p>
            <a:pPr marL="342900" indent="-342900" algn="just">
              <a:buFont typeface="Wingdings" pitchFamily="2" charset="2"/>
              <a:buChar char="Ø"/>
            </a:pPr>
            <a:endParaRPr lang="es-ES" sz="2200" dirty="0">
              <a:latin typeface="Verdana" panose="020B0604030504040204" pitchFamily="34" charset="0"/>
              <a:ea typeface="Verdana" panose="020B0604030504040204" pitchFamily="34" charset="0"/>
            </a:endParaRPr>
          </a:p>
          <a:p>
            <a:pPr marL="342900" indent="-342900" algn="just">
              <a:buFont typeface="Wingdings" pitchFamily="2" charset="2"/>
              <a:buChar char="Ø"/>
            </a:pPr>
            <a:r>
              <a:rPr lang="es-ES" sz="2200" dirty="0">
                <a:latin typeface="Verdana" panose="020B0604030504040204" pitchFamily="34" charset="0"/>
              </a:rPr>
              <a:t>Incluye:</a:t>
            </a:r>
          </a:p>
          <a:p>
            <a:pPr marL="800100" lvl="1" indent="-342900" algn="just">
              <a:buFont typeface="Wingdings" pitchFamily="2" charset="2"/>
              <a:buChar char="Ø"/>
            </a:pPr>
            <a:r>
              <a:rPr lang="es-ES" sz="2200" dirty="0">
                <a:latin typeface="Verdana" panose="020B0604030504040204" pitchFamily="34" charset="0"/>
              </a:rPr>
              <a:t>Dispositivos de entrada</a:t>
            </a:r>
          </a:p>
          <a:p>
            <a:pPr marL="800100" lvl="1" indent="-342900" algn="just">
              <a:buFont typeface="Wingdings" pitchFamily="2" charset="2"/>
              <a:buChar char="Ø"/>
            </a:pPr>
            <a:r>
              <a:rPr lang="es-ES" sz="2200" dirty="0">
                <a:latin typeface="Verdana" panose="020B0604030504040204" pitchFamily="34" charset="0"/>
              </a:rPr>
              <a:t>Dispositivos de salida </a:t>
            </a:r>
          </a:p>
          <a:p>
            <a:pPr marL="800100" lvl="1" indent="-342900" algn="just">
              <a:buFont typeface="Wingdings" pitchFamily="2" charset="2"/>
              <a:buChar char="Ø"/>
            </a:pPr>
            <a:r>
              <a:rPr lang="es-ES" sz="2200" dirty="0">
                <a:latin typeface="Verdana" panose="020B0604030504040204" pitchFamily="34" charset="0"/>
              </a:rPr>
              <a:t>Facilidades de almacenamiento </a:t>
            </a:r>
          </a:p>
        </p:txBody>
      </p:sp>
      <p:sp>
        <p:nvSpPr>
          <p:cNvPr id="6" name="Rectangle 5">
            <a:extLst>
              <a:ext uri="{FF2B5EF4-FFF2-40B4-BE49-F238E27FC236}">
                <a16:creationId xmlns:a16="http://schemas.microsoft.com/office/drawing/2014/main" id="{FDBCF031-306C-4475-A8B4-DF3F8352ECB8}"/>
              </a:ext>
            </a:extLst>
          </p:cNvPr>
          <p:cNvSpPr/>
          <p:nvPr/>
        </p:nvSpPr>
        <p:spPr>
          <a:xfrm>
            <a:off x="213064" y="1780284"/>
            <a:ext cx="3986074" cy="2800767"/>
          </a:xfrm>
          <a:prstGeom prst="rect">
            <a:avLst/>
          </a:prstGeom>
        </p:spPr>
        <p:txBody>
          <a:bodyPr wrap="square">
            <a:spAutoFit/>
          </a:bodyPr>
          <a:lstStyle/>
          <a:p>
            <a:pPr marL="342900" indent="-342900" algn="just">
              <a:buFont typeface="Wingdings" pitchFamily="2" charset="2"/>
              <a:buChar char="Ø"/>
            </a:pPr>
            <a:r>
              <a:rPr lang="es-ES" sz="2200" dirty="0">
                <a:latin typeface="Verdana" panose="020B0604030504040204" pitchFamily="34" charset="0"/>
              </a:rPr>
              <a:t>por "</a:t>
            </a:r>
            <a:r>
              <a:rPr lang="es-ES" sz="2200" b="1" dirty="0">
                <a:latin typeface="Verdana" panose="020B0604030504040204" pitchFamily="34" charset="0"/>
              </a:rPr>
              <a:t>sistema informático</a:t>
            </a:r>
            <a:r>
              <a:rPr lang="es-ES" sz="2200" dirty="0">
                <a:latin typeface="Verdana" panose="020B0604030504040204" pitchFamily="34" charset="0"/>
              </a:rPr>
              <a:t>" se entenderá todo dispositivo aislado o conjunto de dispositivos interconectados o relacionados entre sí, cuya función, o la de alguno de sus elementos, sea el tratamiento automatizado de datos en ejecución de un programa;</a:t>
            </a:r>
          </a:p>
        </p:txBody>
      </p:sp>
    </p:spTree>
    <p:extLst>
      <p:ext uri="{BB962C8B-B14F-4D97-AF65-F5344CB8AC3E}">
        <p14:creationId xmlns:p14="http://schemas.microsoft.com/office/powerpoint/2010/main" val="610275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Datos informáticos</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0F998D42-3E41-48B1-892B-F108108468D9}"/>
              </a:ext>
            </a:extLst>
          </p:cNvPr>
          <p:cNvSpPr/>
          <p:nvPr/>
        </p:nvSpPr>
        <p:spPr>
          <a:xfrm>
            <a:off x="4355976" y="1052513"/>
            <a:ext cx="4573067" cy="5509200"/>
          </a:xfrm>
          <a:prstGeom prst="rect">
            <a:avLst/>
          </a:prstGeom>
        </p:spPr>
        <p:txBody>
          <a:bodyPr wrap="square">
            <a:spAutoFit/>
          </a:bodyPr>
          <a:lstStyle/>
          <a:p>
            <a:pPr marL="342900" indent="-342900" algn="just">
              <a:buFont typeface="Wingdings" pitchFamily="2" charset="2"/>
              <a:buChar char="Ø"/>
            </a:pPr>
            <a:r>
              <a:rPr lang="es-ES" sz="2200" dirty="0">
                <a:latin typeface="Verdana" panose="020B0604030504040204" pitchFamily="34" charset="0"/>
              </a:rPr>
              <a:t>Los datos informáticos son todos los datos que están en un formato que puede ser procesado directamente por un sistema informático</a:t>
            </a:r>
          </a:p>
          <a:p>
            <a:pPr marL="342900" indent="-342900" algn="just">
              <a:buFont typeface="Wingdings" pitchFamily="2" charset="2"/>
              <a:buChar char="Ø"/>
            </a:pPr>
            <a:endParaRPr lang="es-ES" sz="2200" dirty="0">
              <a:latin typeface="Verdana" panose="020B0604030504040204" pitchFamily="34" charset="0"/>
              <a:ea typeface="Verdana" panose="020B0604030504040204" pitchFamily="34" charset="0"/>
            </a:endParaRPr>
          </a:p>
          <a:p>
            <a:pPr marL="342900" indent="-342900" algn="just">
              <a:buFont typeface="Wingdings" pitchFamily="2" charset="2"/>
              <a:buChar char="Ø"/>
            </a:pPr>
            <a:r>
              <a:rPr lang="es-ES" sz="2200" dirty="0">
                <a:latin typeface="Verdana" panose="020B0604030504040204" pitchFamily="34" charset="0"/>
              </a:rPr>
              <a:t>Los datos informáticos que se procesan automáticamente pueden ser objeto de uno de los delitos definidos en el Convenio de Budapest, así como el objeto de la solicitud de una de las medidas de investigación definidas en el Convenio. </a:t>
            </a:r>
          </a:p>
        </p:txBody>
      </p:sp>
      <p:sp>
        <p:nvSpPr>
          <p:cNvPr id="3" name="Rectangle 2">
            <a:extLst>
              <a:ext uri="{FF2B5EF4-FFF2-40B4-BE49-F238E27FC236}">
                <a16:creationId xmlns:a16="http://schemas.microsoft.com/office/drawing/2014/main" id="{22B23B8C-EBB4-4825-AB22-2544600253B2}"/>
              </a:ext>
            </a:extLst>
          </p:cNvPr>
          <p:cNvSpPr/>
          <p:nvPr/>
        </p:nvSpPr>
        <p:spPr>
          <a:xfrm>
            <a:off x="213064" y="1780284"/>
            <a:ext cx="3986074" cy="3816429"/>
          </a:xfrm>
          <a:prstGeom prst="rect">
            <a:avLst/>
          </a:prstGeom>
        </p:spPr>
        <p:txBody>
          <a:bodyPr wrap="square">
            <a:spAutoFit/>
          </a:bodyPr>
          <a:lstStyle/>
          <a:p>
            <a:pPr marL="342900" indent="-342900" algn="just">
              <a:buFont typeface="Wingdings" pitchFamily="2" charset="2"/>
              <a:buChar char="Ø"/>
            </a:pPr>
            <a:r>
              <a:rPr lang="es-ES" sz="2200" dirty="0">
                <a:latin typeface="Verdana" panose="020B0604030504040204" pitchFamily="34" charset="0"/>
              </a:rPr>
              <a:t>por "</a:t>
            </a:r>
            <a:r>
              <a:rPr lang="es-ES" sz="2200" b="1" dirty="0">
                <a:latin typeface="Verdana" panose="020B0604030504040204" pitchFamily="34" charset="0"/>
              </a:rPr>
              <a:t>datos informáticos</a:t>
            </a:r>
            <a:r>
              <a:rPr lang="es-ES" sz="2200" dirty="0">
                <a:latin typeface="Verdana" panose="020B0604030504040204" pitchFamily="34" charset="0"/>
              </a:rPr>
              <a:t>" se entenderá toda representación de hechos, información o conceptos expresados de cualquier forma que se preste a tratamiento informático, incluidos los programas diseñados para que un sistema informático ejecute una función;</a:t>
            </a:r>
          </a:p>
        </p:txBody>
      </p:sp>
    </p:spTree>
    <p:extLst>
      <p:ext uri="{BB962C8B-B14F-4D97-AF65-F5344CB8AC3E}">
        <p14:creationId xmlns:p14="http://schemas.microsoft.com/office/powerpoint/2010/main" val="3473792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Proveedor de servicios</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a:extLst>
              <a:ext uri="{FF2B5EF4-FFF2-40B4-BE49-F238E27FC236}">
                <a16:creationId xmlns:a16="http://schemas.microsoft.com/office/drawing/2014/main" id="{EC2C0B75-C285-4AA8-826D-DF71D718E6A3}"/>
              </a:ext>
            </a:extLst>
          </p:cNvPr>
          <p:cNvSpPr/>
          <p:nvPr/>
        </p:nvSpPr>
        <p:spPr>
          <a:xfrm>
            <a:off x="4283969" y="1095788"/>
            <a:ext cx="4613416" cy="4801314"/>
          </a:xfrm>
          <a:prstGeom prst="rect">
            <a:avLst/>
          </a:prstGeom>
        </p:spPr>
        <p:txBody>
          <a:bodyPr wrap="square">
            <a:spAutoFit/>
          </a:bodyPr>
          <a:lstStyle/>
          <a:p>
            <a:pPr marL="342900" indent="-342900">
              <a:buFont typeface="Wingdings" pitchFamily="2" charset="2"/>
              <a:buChar char="Ø"/>
            </a:pPr>
            <a:r>
              <a:rPr lang="es-ES" dirty="0">
                <a:latin typeface="Verdana" panose="020B0604030504040204" pitchFamily="34" charset="0"/>
              </a:rPr>
              <a:t>Sí:</a:t>
            </a:r>
          </a:p>
          <a:p>
            <a:pPr marL="800100" lvl="1" indent="-342900" algn="just">
              <a:buFont typeface="Wingdings" pitchFamily="2" charset="2"/>
              <a:buChar char="Ø"/>
            </a:pPr>
            <a:r>
              <a:rPr lang="es-ES" dirty="0">
                <a:latin typeface="Verdana" panose="020B0604030504040204" pitchFamily="34" charset="0"/>
              </a:rPr>
              <a:t>servicios de comunicaciones o servicios relacionados con el procesamiento de datos (por ejemplo, hospedaje (hosting) como los que ponen copias de los contenidos de los sitios web en dispositivos de almacenamiento temporal (caching))</a:t>
            </a:r>
          </a:p>
          <a:p>
            <a:pPr marL="800100" lvl="1" indent="-342900">
              <a:buFont typeface="Wingdings" pitchFamily="2" charset="2"/>
              <a:buChar char="Ø"/>
            </a:pPr>
            <a:r>
              <a:rPr lang="es-ES" dirty="0">
                <a:latin typeface="Verdana" panose="020B0604030504040204" pitchFamily="34" charset="0"/>
              </a:rPr>
              <a:t>entidades privadas y públicas</a:t>
            </a:r>
          </a:p>
          <a:p>
            <a:pPr marL="800100" lvl="1" indent="-342900">
              <a:buFont typeface="Wingdings" pitchFamily="2" charset="2"/>
              <a:buChar char="Ø"/>
            </a:pPr>
            <a:r>
              <a:rPr lang="es-ES" dirty="0">
                <a:latin typeface="Verdana" panose="020B0604030504040204" pitchFamily="34" charset="0"/>
              </a:rPr>
              <a:t>servicios gratuitos o de pago</a:t>
            </a:r>
          </a:p>
          <a:p>
            <a:pPr marL="800100" lvl="1" indent="-342900">
              <a:buFont typeface="Wingdings" pitchFamily="2" charset="2"/>
              <a:buChar char="Ø"/>
            </a:pPr>
            <a:r>
              <a:rPr lang="es-ES" dirty="0">
                <a:latin typeface="Verdana" panose="020B0604030504040204" pitchFamily="34" charset="0"/>
              </a:rPr>
              <a:t>suministro a grupo cerrado o público</a:t>
            </a:r>
          </a:p>
          <a:p>
            <a:pPr marL="342900" indent="-342900">
              <a:buFont typeface="Wingdings" pitchFamily="2" charset="2"/>
              <a:buChar char="Ø"/>
            </a:pPr>
            <a:endParaRPr lang="es-ES" dirty="0">
              <a:latin typeface="Verdana" panose="020B0604030504040204" pitchFamily="34" charset="0"/>
              <a:ea typeface="Verdana" panose="020B0604030504040204" pitchFamily="34" charset="0"/>
            </a:endParaRPr>
          </a:p>
          <a:p>
            <a:pPr marL="342900" indent="-342900">
              <a:buFont typeface="Wingdings" pitchFamily="2" charset="2"/>
              <a:buChar char="Ø"/>
            </a:pPr>
            <a:r>
              <a:rPr lang="es-ES" dirty="0">
                <a:latin typeface="Verdana" panose="020B0604030504040204" pitchFamily="34" charset="0"/>
              </a:rPr>
              <a:t>No:</a:t>
            </a:r>
          </a:p>
          <a:p>
            <a:pPr marL="800100" lvl="1" indent="-342900">
              <a:buFont typeface="Wingdings" pitchFamily="2" charset="2"/>
              <a:buChar char="Ø"/>
            </a:pPr>
            <a:r>
              <a:rPr lang="es-ES" dirty="0">
                <a:latin typeface="Verdana" panose="020B0604030504040204" pitchFamily="34" charset="0"/>
              </a:rPr>
              <a:t>proveedores de contenidos</a:t>
            </a:r>
          </a:p>
        </p:txBody>
      </p:sp>
      <p:sp>
        <p:nvSpPr>
          <p:cNvPr id="5" name="Rectangle 4">
            <a:extLst>
              <a:ext uri="{FF2B5EF4-FFF2-40B4-BE49-F238E27FC236}">
                <a16:creationId xmlns:a16="http://schemas.microsoft.com/office/drawing/2014/main" id="{D7DC6796-0E1A-4774-ADD1-478910A31206}"/>
              </a:ext>
            </a:extLst>
          </p:cNvPr>
          <p:cNvSpPr/>
          <p:nvPr/>
        </p:nvSpPr>
        <p:spPr>
          <a:xfrm>
            <a:off x="179512" y="1374204"/>
            <a:ext cx="3986074" cy="3754874"/>
          </a:xfrm>
          <a:prstGeom prst="rect">
            <a:avLst/>
          </a:prstGeom>
        </p:spPr>
        <p:txBody>
          <a:bodyPr wrap="square">
            <a:spAutoFit/>
          </a:bodyPr>
          <a:lstStyle/>
          <a:p>
            <a:pPr marL="342900" indent="-342900" algn="just">
              <a:buFont typeface="Wingdings" pitchFamily="2" charset="2"/>
              <a:buChar char="Ø"/>
            </a:pPr>
            <a:r>
              <a:rPr lang="es-ES" dirty="0">
                <a:latin typeface="Verdana" panose="020B0604030504040204" pitchFamily="34" charset="0"/>
              </a:rPr>
              <a:t>por "</a:t>
            </a:r>
            <a:r>
              <a:rPr lang="es-ES" b="1" dirty="0">
                <a:latin typeface="Verdana" panose="020B0604030504040204" pitchFamily="34" charset="0"/>
              </a:rPr>
              <a:t>proveedor de servicios</a:t>
            </a:r>
            <a:r>
              <a:rPr lang="es-ES" dirty="0">
                <a:latin typeface="Verdana" panose="020B0604030504040204" pitchFamily="34" charset="0"/>
              </a:rPr>
              <a:t>" se entiende: </a:t>
            </a:r>
          </a:p>
          <a:p>
            <a:pPr lvl="1" algn="just"/>
            <a:r>
              <a:rPr lang="es-ES" dirty="0">
                <a:latin typeface="Verdana" panose="020B0604030504040204" pitchFamily="34" charset="0"/>
              </a:rPr>
              <a:t>i toda entidad pública o privada que ofrezca a los usuarios de sus servicios la posibilidad de comunicar a través de un sistema informático, y </a:t>
            </a:r>
          </a:p>
          <a:p>
            <a:pPr lvl="1" algn="just"/>
            <a:r>
              <a:rPr lang="es-ES" dirty="0">
                <a:latin typeface="Verdana" panose="020B0604030504040204" pitchFamily="34" charset="0"/>
              </a:rPr>
              <a:t>i cualquier otra entidad que procese o almacene datos informáticos para dicho servicio de comunicación o para los usuarios del mismo</a:t>
            </a:r>
            <a:r>
              <a:rPr lang="es-ES" sz="2200" dirty="0">
                <a:latin typeface="Verdana" panose="020B0604030504040204" pitchFamily="34" charset="0"/>
              </a:rPr>
              <a:t>.</a:t>
            </a:r>
          </a:p>
        </p:txBody>
      </p:sp>
    </p:spTree>
    <p:extLst>
      <p:ext uri="{BB962C8B-B14F-4D97-AF65-F5344CB8AC3E}">
        <p14:creationId xmlns:p14="http://schemas.microsoft.com/office/powerpoint/2010/main" val="2297862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Datos relativos al tráfico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C3AD9E37-2C54-40B6-B211-90159F05A43B}"/>
              </a:ext>
            </a:extLst>
          </p:cNvPr>
          <p:cNvSpPr/>
          <p:nvPr/>
        </p:nvSpPr>
        <p:spPr>
          <a:xfrm>
            <a:off x="4361006" y="1259465"/>
            <a:ext cx="4625266" cy="4801314"/>
          </a:xfrm>
          <a:prstGeom prst="rect">
            <a:avLst/>
          </a:prstGeom>
        </p:spPr>
        <p:txBody>
          <a:bodyPr wrap="square">
            <a:spAutoFit/>
          </a:bodyPr>
          <a:lstStyle/>
          <a:p>
            <a:pPr marL="342900" indent="-342900">
              <a:buFont typeface="Wingdings" pitchFamily="2" charset="2"/>
              <a:buChar char="Ø"/>
            </a:pPr>
            <a:r>
              <a:rPr lang="es-ES" dirty="0">
                <a:latin typeface="Verdana" panose="020B0604030504040204" pitchFamily="34" charset="0"/>
              </a:rPr>
              <a:t>Sí:</a:t>
            </a:r>
          </a:p>
          <a:p>
            <a:pPr marL="800100" lvl="1" indent="-342900" algn="just">
              <a:buFont typeface="Wingdings" pitchFamily="2" charset="2"/>
              <a:buChar char="Ø"/>
            </a:pPr>
            <a:r>
              <a:rPr lang="es-ES" dirty="0">
                <a:latin typeface="Verdana" panose="020B0604030504040204" pitchFamily="34" charset="0"/>
              </a:rPr>
              <a:t>categoría de datos informáticos</a:t>
            </a:r>
          </a:p>
          <a:p>
            <a:pPr marL="800100" lvl="1" indent="-342900" algn="just">
              <a:buFont typeface="Wingdings" pitchFamily="2" charset="2"/>
              <a:buChar char="Ø"/>
            </a:pPr>
            <a:r>
              <a:rPr lang="es-ES" dirty="0">
                <a:latin typeface="Verdana" panose="020B0604030504040204" pitchFamily="34" charset="0"/>
              </a:rPr>
              <a:t>generado por un ordenador que formaba parte de una cadena de comunicación</a:t>
            </a:r>
          </a:p>
          <a:p>
            <a:pPr marL="800100" lvl="1" indent="-342900" algn="just">
              <a:buFont typeface="Wingdings" pitchFamily="2" charset="2"/>
              <a:buChar char="Ø"/>
            </a:pPr>
            <a:r>
              <a:rPr lang="es-ES" dirty="0">
                <a:latin typeface="Verdana" panose="020B0604030504040204" pitchFamily="34" charset="0"/>
              </a:rPr>
              <a:t>En cuanto a la comunicación indica:</a:t>
            </a:r>
          </a:p>
          <a:p>
            <a:pPr marL="1257300" lvl="2" indent="-342900" algn="just">
              <a:buFont typeface="Wingdings" pitchFamily="2" charset="2"/>
              <a:buChar char="Ø"/>
            </a:pPr>
            <a:r>
              <a:rPr lang="es-ES" dirty="0">
                <a:latin typeface="Verdana" panose="020B0604030504040204" pitchFamily="34" charset="0"/>
              </a:rPr>
              <a:t>origen </a:t>
            </a:r>
          </a:p>
          <a:p>
            <a:pPr marL="1257300" lvl="2" indent="-342900" algn="just">
              <a:buFont typeface="Wingdings" pitchFamily="2" charset="2"/>
              <a:buChar char="Ø"/>
            </a:pPr>
            <a:r>
              <a:rPr lang="es-ES" dirty="0">
                <a:latin typeface="Verdana" panose="020B0604030504040204" pitchFamily="34" charset="0"/>
              </a:rPr>
              <a:t>destino</a:t>
            </a:r>
          </a:p>
          <a:p>
            <a:pPr marL="1257300" lvl="2" indent="-342900" algn="just">
              <a:buFont typeface="Wingdings" pitchFamily="2" charset="2"/>
              <a:buChar char="Ø"/>
            </a:pPr>
            <a:r>
              <a:rPr lang="es-ES" dirty="0">
                <a:latin typeface="Verdana" panose="020B0604030504040204" pitchFamily="34" charset="0"/>
              </a:rPr>
              <a:t>ruta</a:t>
            </a:r>
          </a:p>
          <a:p>
            <a:pPr marL="1257300" lvl="2" indent="-342900" algn="just">
              <a:buFont typeface="Wingdings" pitchFamily="2" charset="2"/>
              <a:buChar char="Ø"/>
            </a:pPr>
            <a:r>
              <a:rPr lang="es-ES" dirty="0">
                <a:latin typeface="Verdana" panose="020B0604030504040204" pitchFamily="34" charset="0"/>
              </a:rPr>
              <a:t>hora</a:t>
            </a:r>
          </a:p>
          <a:p>
            <a:pPr marL="1257300" lvl="2" indent="-342900" algn="just">
              <a:buFont typeface="Wingdings" pitchFamily="2" charset="2"/>
              <a:buChar char="Ø"/>
            </a:pPr>
            <a:r>
              <a:rPr lang="es-ES" dirty="0">
                <a:latin typeface="Verdana" panose="020B0604030504040204" pitchFamily="34" charset="0"/>
              </a:rPr>
              <a:t>Fecha</a:t>
            </a:r>
          </a:p>
          <a:p>
            <a:pPr marL="1257300" lvl="2" indent="-342900" algn="just">
              <a:buFont typeface="Wingdings" pitchFamily="2" charset="2"/>
              <a:buChar char="Ø"/>
            </a:pPr>
            <a:r>
              <a:rPr lang="es-ES" dirty="0">
                <a:latin typeface="Verdana" panose="020B0604030504040204" pitchFamily="34" charset="0"/>
              </a:rPr>
              <a:t>tamaño</a:t>
            </a:r>
          </a:p>
          <a:p>
            <a:pPr marL="1257300" lvl="2" indent="-342900" algn="just">
              <a:buFont typeface="Wingdings" pitchFamily="2" charset="2"/>
              <a:buChar char="Ø"/>
            </a:pPr>
            <a:r>
              <a:rPr lang="es-ES" dirty="0">
                <a:latin typeface="Verdana" panose="020B0604030504040204" pitchFamily="34" charset="0"/>
              </a:rPr>
              <a:t>duración</a:t>
            </a:r>
          </a:p>
          <a:p>
            <a:pPr marL="1257300" lvl="2" indent="-342900" algn="just">
              <a:buFont typeface="Wingdings" pitchFamily="2" charset="2"/>
              <a:buChar char="Ø"/>
            </a:pPr>
            <a:r>
              <a:rPr lang="es-ES" dirty="0">
                <a:latin typeface="Verdana" panose="020B0604030504040204" pitchFamily="34" charset="0"/>
              </a:rPr>
              <a:t>tipo de servicio subyacente</a:t>
            </a:r>
          </a:p>
          <a:p>
            <a:pPr marL="342900" indent="-342900">
              <a:buFont typeface="Wingdings" pitchFamily="2" charset="2"/>
              <a:buChar char="Ø"/>
            </a:pPr>
            <a:r>
              <a:rPr lang="es-ES" dirty="0">
                <a:latin typeface="Verdana" panose="020B0604030504040204" pitchFamily="34" charset="0"/>
              </a:rPr>
              <a:t>No:</a:t>
            </a:r>
          </a:p>
          <a:p>
            <a:pPr marL="800100" lvl="1" indent="-342900">
              <a:buFont typeface="Wingdings" pitchFamily="2" charset="2"/>
              <a:buChar char="Ø"/>
            </a:pPr>
            <a:r>
              <a:rPr lang="es-ES" dirty="0">
                <a:latin typeface="Verdana" panose="020B0604030504040204" pitchFamily="34" charset="0"/>
              </a:rPr>
              <a:t>contenido de la comunicación</a:t>
            </a:r>
          </a:p>
        </p:txBody>
      </p:sp>
      <p:sp>
        <p:nvSpPr>
          <p:cNvPr id="3" name="Rectangle 2">
            <a:extLst>
              <a:ext uri="{FF2B5EF4-FFF2-40B4-BE49-F238E27FC236}">
                <a16:creationId xmlns:a16="http://schemas.microsoft.com/office/drawing/2014/main" id="{BB01725E-78F8-40B1-B3A6-D94B18471C00}"/>
              </a:ext>
            </a:extLst>
          </p:cNvPr>
          <p:cNvSpPr/>
          <p:nvPr/>
        </p:nvSpPr>
        <p:spPr>
          <a:xfrm>
            <a:off x="213064" y="1780284"/>
            <a:ext cx="3986074" cy="4093428"/>
          </a:xfrm>
          <a:prstGeom prst="rect">
            <a:avLst/>
          </a:prstGeom>
        </p:spPr>
        <p:txBody>
          <a:bodyPr wrap="square">
            <a:spAutoFit/>
          </a:bodyPr>
          <a:lstStyle/>
          <a:p>
            <a:pPr marL="342900" indent="-342900" algn="just">
              <a:buFont typeface="Wingdings" pitchFamily="2" charset="2"/>
              <a:buChar char="Ø"/>
            </a:pPr>
            <a:r>
              <a:rPr lang="es-ES" dirty="0">
                <a:latin typeface="Verdana" panose="020B0604030504040204" pitchFamily="34" charset="0"/>
              </a:rPr>
              <a:t>por "</a:t>
            </a:r>
            <a:r>
              <a:rPr lang="es-ES" b="1" dirty="0">
                <a:latin typeface="Verdana" panose="020B0604030504040204" pitchFamily="34" charset="0"/>
              </a:rPr>
              <a:t>datos relativos al tráfico</a:t>
            </a:r>
            <a:r>
              <a:rPr lang="es-ES" dirty="0">
                <a:latin typeface="Verdana" panose="020B0604030504040204" pitchFamily="34" charset="0"/>
              </a:rPr>
              <a:t>" se entenderá todos los datos relativos a una comunicación realizada por medio de un sistema informático, generados por este último en tanto que elemento de la cadena de comunicación, y que indiquen el origen, el destino, la ruta, la hora, la fecha, el tamaño y la duración de la comunicación o el tipo de servicio subyacente.</a:t>
            </a:r>
          </a:p>
        </p:txBody>
      </p:sp>
    </p:spTree>
    <p:extLst>
      <p:ext uri="{BB962C8B-B14F-4D97-AF65-F5344CB8AC3E}">
        <p14:creationId xmlns:p14="http://schemas.microsoft.com/office/powerpoint/2010/main" val="1467665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Verdana" panose="020B0604030504040204" pitchFamily="34" charset="0"/>
              </a:rPr>
              <a:t>Acceso ilícito</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a:xfrm>
            <a:off x="722312" y="2906713"/>
            <a:ext cx="8170167" cy="1500187"/>
          </a:xfrm>
        </p:spPr>
        <p:txBody>
          <a:bodyPr/>
          <a:lstStyle/>
          <a:p>
            <a:r>
              <a:rPr lang="es-ES" dirty="0">
                <a:latin typeface="Verdana" panose="020B0604030504040204" pitchFamily="34" charset="0"/>
              </a:rPr>
              <a:t>Disposiciones sustantivas del Convenio de Budapest (Parte 1)</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10</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2</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0307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01B2789-EF2E-4BD2-B40F-2EDEBF060E14}"/>
              </a:ext>
            </a:extLst>
          </p:cNvPr>
          <p:cNvSpPr>
            <a:spLocks noGrp="1"/>
          </p:cNvSpPr>
          <p:nvPr>
            <p:ph type="body" idx="1"/>
          </p:nvPr>
        </p:nvSpPr>
        <p:spPr>
          <a:xfrm>
            <a:off x="395536" y="1467279"/>
            <a:ext cx="8291264" cy="4770033"/>
          </a:xfrm>
          <a:ln w="38100">
            <a:solidFill>
              <a:srgbClr val="FF0000"/>
            </a:solidFill>
            <a:miter lim="800000"/>
            <a:headEnd/>
            <a:tailEnd/>
          </a:ln>
        </p:spPr>
        <p:txBody>
          <a:bodyPr/>
          <a:lstStyle/>
          <a:p>
            <a:pPr eaLnBrk="1" hangingPunct="1">
              <a:lnSpc>
                <a:spcPct val="80000"/>
              </a:lnSpc>
              <a:buFont typeface="Arial" panose="020B0604020202020204" pitchFamily="34" charset="0"/>
              <a:buNone/>
            </a:pPr>
            <a:endParaRPr lang="es-ES" altLang="sr-Latn-RS" sz="2800" dirty="0">
              <a:cs typeface="Times New Roman" panose="02020603050405020304" pitchFamily="18" charset="0"/>
            </a:endParaRPr>
          </a:p>
          <a:p>
            <a:pPr algn="ctr" eaLnBrk="1" hangingPunct="1">
              <a:lnSpc>
                <a:spcPct val="80000"/>
              </a:lnSpc>
              <a:buFont typeface="Arial" panose="020B0604020202020204" pitchFamily="34" charset="0"/>
              <a:buNone/>
            </a:pPr>
            <a:r>
              <a:rPr lang="es-ES" altLang="sr-Latn-RS" b="1" i="1" dirty="0"/>
              <a:t>Acceso ilícito</a:t>
            </a:r>
          </a:p>
          <a:p>
            <a:pPr algn="ctr" eaLnBrk="1" hangingPunct="1">
              <a:lnSpc>
                <a:spcPct val="80000"/>
              </a:lnSpc>
              <a:buFont typeface="Arial" panose="020B0604020202020204" pitchFamily="34" charset="0"/>
              <a:buNone/>
            </a:pPr>
            <a:r>
              <a:rPr lang="es-ES" altLang="sr-Latn-RS" b="1" i="1" dirty="0"/>
              <a:t>(Artículo 2 - Convenio de Budapest)</a:t>
            </a:r>
          </a:p>
          <a:p>
            <a:pPr eaLnBrk="1" hangingPunct="1">
              <a:lnSpc>
                <a:spcPct val="80000"/>
              </a:lnSpc>
              <a:buFont typeface="Arial" panose="020B0604020202020204" pitchFamily="34" charset="0"/>
              <a:buNone/>
            </a:pPr>
            <a:endParaRPr lang="es-ES" altLang="sr-Latn-RS" dirty="0">
              <a:cs typeface="Times New Roman" panose="02020603050405020304" pitchFamily="18" charset="0"/>
            </a:endParaRPr>
          </a:p>
          <a:p>
            <a:pPr eaLnBrk="1" hangingPunct="1">
              <a:lnSpc>
                <a:spcPct val="80000"/>
              </a:lnSpc>
              <a:buFont typeface="Arial" panose="020B0604020202020204" pitchFamily="34" charset="0"/>
              <a:buNone/>
            </a:pPr>
            <a:endParaRPr lang="es-ES" altLang="sr-Latn-RS" dirty="0">
              <a:cs typeface="Times New Roman" panose="02020603050405020304" pitchFamily="18" charset="0"/>
            </a:endParaRPr>
          </a:p>
          <a:p>
            <a:pPr algn="ctr" eaLnBrk="1" hangingPunct="1">
              <a:lnSpc>
                <a:spcPct val="80000"/>
              </a:lnSpc>
            </a:pPr>
            <a:r>
              <a:rPr lang="es-ES" altLang="sr-Latn-RS" i="1" dirty="0"/>
              <a:t>Acceso ilegítimo a todo o parte de un sistema informático </a:t>
            </a:r>
          </a:p>
          <a:p>
            <a:pPr algn="ctr" eaLnBrk="1" hangingPunct="1">
              <a:lnSpc>
                <a:spcPct val="80000"/>
              </a:lnSpc>
            </a:pPr>
            <a:endParaRPr lang="es-ES" altLang="sr-Latn-RS" i="1" dirty="0">
              <a:cs typeface="Times New Roman" panose="02020603050405020304" pitchFamily="18" charset="0"/>
            </a:endParaRPr>
          </a:p>
          <a:p>
            <a:pPr algn="ctr" eaLnBrk="1" hangingPunct="1">
              <a:lnSpc>
                <a:spcPct val="80000"/>
              </a:lnSpc>
            </a:pPr>
            <a:r>
              <a:rPr lang="es-ES" altLang="sr-Latn-RS" i="1" dirty="0"/>
              <a:t>De forma deliberada</a:t>
            </a:r>
          </a:p>
          <a:p>
            <a:pPr algn="ctr" eaLnBrk="1" hangingPunct="1">
              <a:lnSpc>
                <a:spcPct val="80000"/>
              </a:lnSpc>
              <a:buFont typeface="Arial" panose="020B0604020202020204" pitchFamily="34" charset="0"/>
              <a:buNone/>
            </a:pPr>
            <a:endParaRPr lang="es-ES" altLang="sr-Latn-RS" dirty="0">
              <a:cs typeface="Times New Roman" panose="02020603050405020304" pitchFamily="18" charset="0"/>
            </a:endParaRPr>
          </a:p>
        </p:txBody>
      </p:sp>
      <p:sp>
        <p:nvSpPr>
          <p:cNvPr id="2" name="Rectangle 11">
            <a:extLst>
              <a:ext uri="{FF2B5EF4-FFF2-40B4-BE49-F238E27FC236}">
                <a16:creationId xmlns:a16="http://schemas.microsoft.com/office/drawing/2014/main" id="{D2D6B4C5-6FBE-4667-93E8-01D163661133}"/>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11</a:t>
            </a:fld>
            <a:r>
              <a:rPr lang="es-ES" sz="1200" b="1" dirty="0">
                <a:solidFill>
                  <a:srgbClr val="FFFFFF"/>
                </a:solidFill>
                <a:latin typeface="Verdana" panose="020B0604030504040204" pitchFamily="34" charset="0"/>
              </a:rPr>
              <a:t> -</a:t>
            </a:r>
          </a:p>
        </p:txBody>
      </p:sp>
      <p:sp>
        <p:nvSpPr>
          <p:cNvPr id="3" name="Rectangle 2">
            <a:extLst>
              <a:ext uri="{FF2B5EF4-FFF2-40B4-BE49-F238E27FC236}">
                <a16:creationId xmlns:a16="http://schemas.microsoft.com/office/drawing/2014/main" id="{B7DD2CFA-2A7B-4B70-B2CF-408895F7013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2F4942D5-9656-4E10-80A8-E35A2B4DDD89}"/>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5" name="TextBox 7">
            <a:extLst>
              <a:ext uri="{FF2B5EF4-FFF2-40B4-BE49-F238E27FC236}">
                <a16:creationId xmlns:a16="http://schemas.microsoft.com/office/drawing/2014/main" id="{C4E7D0AE-F5E2-48F0-87FE-9287F73A74D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7" name="Picture 4">
            <a:extLst>
              <a:ext uri="{FF2B5EF4-FFF2-40B4-BE49-F238E27FC236}">
                <a16:creationId xmlns:a16="http://schemas.microsoft.com/office/drawing/2014/main" id="{F2F61659-3707-4CAD-8335-1DCCEDC2E2B1}"/>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CFFD55-C72C-4247-8B91-FBCCA852C04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59D2C1A8-035C-489B-9779-EDA8D4023D4D}"/>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Ejemplo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5F63552A-4DB5-4395-9CB1-2203E78A3282}"/>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1">
            <a:extLst>
              <a:ext uri="{FF2B5EF4-FFF2-40B4-BE49-F238E27FC236}">
                <a16:creationId xmlns:a16="http://schemas.microsoft.com/office/drawing/2014/main" id="{ED410369-320C-4305-966C-87F28BB711DA}"/>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12</a:t>
            </a:fld>
            <a:r>
              <a:rPr lang="es-ES" sz="1200" b="1" dirty="0">
                <a:solidFill>
                  <a:srgbClr val="FFFFFF"/>
                </a:solidFill>
                <a:latin typeface="Verdana" panose="020B0604030504040204" pitchFamily="34" charset="0"/>
              </a:rPr>
              <a:t> -</a:t>
            </a:r>
          </a:p>
        </p:txBody>
      </p:sp>
      <p:sp>
        <p:nvSpPr>
          <p:cNvPr id="16" name="Rectangle 15">
            <a:extLst>
              <a:ext uri="{FF2B5EF4-FFF2-40B4-BE49-F238E27FC236}">
                <a16:creationId xmlns:a16="http://schemas.microsoft.com/office/drawing/2014/main" id="{FB487B3C-E066-4D2B-8201-6243B9644117}"/>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2" name="Picture 1">
            <a:extLst>
              <a:ext uri="{FF2B5EF4-FFF2-40B4-BE49-F238E27FC236}">
                <a16:creationId xmlns:a16="http://schemas.microsoft.com/office/drawing/2014/main" id="{DA2BF149-940F-4650-B2D7-4286106D949A}"/>
              </a:ext>
            </a:extLst>
          </p:cNvPr>
          <p:cNvPicPr>
            <a:picLocks noChangeAspect="1"/>
          </p:cNvPicPr>
          <p:nvPr/>
        </p:nvPicPr>
        <p:blipFill rotWithShape="1">
          <a:blip r:embed="rId4"/>
          <a:srcRect b="7404"/>
          <a:stretch/>
        </p:blipFill>
        <p:spPr>
          <a:xfrm>
            <a:off x="-82573" y="1188862"/>
            <a:ext cx="9144000" cy="5262913"/>
          </a:xfrm>
          <a:prstGeom prst="rect">
            <a:avLst/>
          </a:prstGeom>
        </p:spPr>
      </p:pic>
    </p:spTree>
    <p:extLst>
      <p:ext uri="{BB962C8B-B14F-4D97-AF65-F5344CB8AC3E}">
        <p14:creationId xmlns:p14="http://schemas.microsoft.com/office/powerpoint/2010/main" val="223025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DB205-86A2-4B0E-9387-2C98DBFB15FF}"/>
              </a:ext>
            </a:extLst>
          </p:cNvPr>
          <p:cNvSpPr>
            <a:spLocks noGrp="1"/>
          </p:cNvSpPr>
          <p:nvPr>
            <p:ph type="title"/>
          </p:nvPr>
        </p:nvSpPr>
        <p:spPr/>
        <p:txBody>
          <a:bodyPr/>
          <a:lstStyle/>
          <a:p>
            <a:endParaRPr lang="en-PK" dirty="0"/>
          </a:p>
        </p:txBody>
      </p:sp>
      <p:sp>
        <p:nvSpPr>
          <p:cNvPr id="3" name="Content Placeholder 2">
            <a:extLst>
              <a:ext uri="{FF2B5EF4-FFF2-40B4-BE49-F238E27FC236}">
                <a16:creationId xmlns:a16="http://schemas.microsoft.com/office/drawing/2014/main" id="{F6026503-372D-497C-AEA3-2496A8DADF3D}"/>
              </a:ext>
            </a:extLst>
          </p:cNvPr>
          <p:cNvSpPr>
            <a:spLocks noGrp="1"/>
          </p:cNvSpPr>
          <p:nvPr>
            <p:ph idx="1"/>
          </p:nvPr>
        </p:nvSpPr>
        <p:spPr/>
        <p:txBody>
          <a:bodyPr/>
          <a:lstStyle/>
          <a:p>
            <a:endParaRPr lang="en-PK" dirty="0"/>
          </a:p>
        </p:txBody>
      </p:sp>
      <p:pic>
        <p:nvPicPr>
          <p:cNvPr id="6" name="Picture 5">
            <a:extLst>
              <a:ext uri="{FF2B5EF4-FFF2-40B4-BE49-F238E27FC236}">
                <a16:creationId xmlns:a16="http://schemas.microsoft.com/office/drawing/2014/main" id="{9B002625-AEB0-4080-8EA6-8084073613D3}"/>
              </a:ext>
            </a:extLst>
          </p:cNvPr>
          <p:cNvPicPr>
            <a:picLocks noChangeAspect="1"/>
          </p:cNvPicPr>
          <p:nvPr/>
        </p:nvPicPr>
        <p:blipFill>
          <a:blip r:embed="rId3"/>
          <a:stretch>
            <a:fillRect/>
          </a:stretch>
        </p:blipFill>
        <p:spPr>
          <a:xfrm>
            <a:off x="-98630" y="1076326"/>
            <a:ext cx="9144000" cy="5743960"/>
          </a:xfrm>
          <a:prstGeom prst="rect">
            <a:avLst/>
          </a:prstGeom>
        </p:spPr>
      </p:pic>
      <p:sp>
        <p:nvSpPr>
          <p:cNvPr id="8" name="Rectangle 7">
            <a:extLst>
              <a:ext uri="{FF2B5EF4-FFF2-40B4-BE49-F238E27FC236}">
                <a16:creationId xmlns:a16="http://schemas.microsoft.com/office/drawing/2014/main" id="{DACFFD55-C72C-4247-8B91-FBCCA852C04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59D2C1A8-035C-489B-9779-EDA8D4023D4D}"/>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Ejemplo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5F63552A-4DB5-4395-9CB1-2203E78A3282}"/>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1">
            <a:extLst>
              <a:ext uri="{FF2B5EF4-FFF2-40B4-BE49-F238E27FC236}">
                <a16:creationId xmlns:a16="http://schemas.microsoft.com/office/drawing/2014/main" id="{ED410369-320C-4305-966C-87F28BB711DA}"/>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13</a:t>
            </a:fld>
            <a:r>
              <a:rPr lang="es-ES" sz="1200" b="1" dirty="0">
                <a:solidFill>
                  <a:srgbClr val="FFFFFF"/>
                </a:solidFill>
                <a:latin typeface="Verdana" panose="020B0604030504040204" pitchFamily="34" charset="0"/>
              </a:rPr>
              <a:t> -</a:t>
            </a:r>
          </a:p>
        </p:txBody>
      </p:sp>
      <p:sp>
        <p:nvSpPr>
          <p:cNvPr id="16" name="Rectangle 15">
            <a:extLst>
              <a:ext uri="{FF2B5EF4-FFF2-40B4-BE49-F238E27FC236}">
                <a16:creationId xmlns:a16="http://schemas.microsoft.com/office/drawing/2014/main" id="{FB487B3C-E066-4D2B-8201-6243B9644117}"/>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867444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5355312"/>
          </a:xfrm>
          <a:prstGeom prst="rect">
            <a:avLst/>
          </a:prstGeom>
        </p:spPr>
        <p:txBody>
          <a:bodyPr wrap="square">
            <a:spAutoFit/>
          </a:bodyPr>
          <a:lstStyle/>
          <a:p>
            <a:pPr marL="342900" indent="-342900" algn="just">
              <a:buFont typeface="Wingdings" pitchFamily="2" charset="2"/>
              <a:buChar char="Ø"/>
            </a:pPr>
            <a:r>
              <a:rPr lang="es-ES" dirty="0">
                <a:latin typeface="+mj-lt"/>
              </a:rPr>
              <a:t>Cada Parte adoptará las medidas legislativas y de otro tipo que resulten necesarias para tipificar como delito en su derecho interno el </a:t>
            </a:r>
            <a:r>
              <a:rPr lang="es-ES" b="1" dirty="0">
                <a:solidFill>
                  <a:srgbClr val="FF0000"/>
                </a:solidFill>
                <a:latin typeface="+mj-lt"/>
              </a:rPr>
              <a:t>acceso </a:t>
            </a:r>
            <a:r>
              <a:rPr lang="es-ES" dirty="0">
                <a:latin typeface="+mj-lt"/>
              </a:rPr>
              <a:t>deliberado e ilegítimo a todo o parte de un sistema informático. Las Partes podrán exigir que el delito se cometa infringiendo medidas de seguridad, con la intención de obtener datos informáticos u otra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040541" y="1151172"/>
            <a:ext cx="4981310" cy="5062924"/>
          </a:xfrm>
          <a:prstGeom prst="rect">
            <a:avLst/>
          </a:prstGeom>
        </p:spPr>
        <p:txBody>
          <a:bodyPr wrap="square">
            <a:spAutoFit/>
          </a:bodyPr>
          <a:lstStyle/>
          <a:p>
            <a:pPr marL="342900" indent="-342900" algn="just">
              <a:buFont typeface="Wingdings" pitchFamily="2" charset="2"/>
              <a:buChar char="ü"/>
            </a:pPr>
            <a:r>
              <a:rPr lang="es-ES" sz="1700" dirty="0">
                <a:latin typeface="+mj-lt"/>
              </a:rPr>
              <a:t>El acceso incluye el ingreso a otro sistema informático:</a:t>
            </a:r>
          </a:p>
          <a:p>
            <a:pPr marL="800100" lvl="1" indent="-342900" algn="just">
              <a:buFont typeface="Wingdings" pitchFamily="2" charset="2"/>
              <a:buChar char="ü"/>
            </a:pPr>
            <a:r>
              <a:rPr lang="es-ES" sz="1700" dirty="0">
                <a:latin typeface="+mj-lt"/>
              </a:rPr>
              <a:t>al que esté conectado a través de redes de telecomunicaciones públicas; </a:t>
            </a:r>
          </a:p>
          <a:p>
            <a:pPr marL="800100" lvl="1" indent="-342900" algn="just">
              <a:buFont typeface="Wingdings" pitchFamily="2" charset="2"/>
              <a:buChar char="ü"/>
            </a:pPr>
            <a:r>
              <a:rPr lang="es-ES" sz="1700" dirty="0">
                <a:latin typeface="+mj-lt"/>
              </a:rPr>
              <a:t>o a un sistema informático que esté conectado a la misma red, como una LAN (red de área local) o una Intranet (red interna) que opere en el seno de una organización </a:t>
            </a:r>
          </a:p>
          <a:p>
            <a:pPr marL="342900" indent="-342900" algn="just">
              <a:buFont typeface="Wingdings" pitchFamily="2" charset="2"/>
              <a:buChar char="ü"/>
            </a:pPr>
            <a:endParaRPr lang="es-ES" sz="1700" dirty="0">
              <a:latin typeface="+mj-lt"/>
            </a:endParaRPr>
          </a:p>
          <a:p>
            <a:pPr marL="342900" indent="-342900" algn="just">
              <a:buFont typeface="Wingdings" pitchFamily="2" charset="2"/>
              <a:buChar char="ü"/>
            </a:pPr>
            <a:r>
              <a:rPr lang="es-ES" sz="1700" dirty="0">
                <a:latin typeface="+mj-lt"/>
              </a:rPr>
              <a:t>El acceso no incluye el mero envío de un mensaje de correo electrónico o de un archivo a ese sistema </a:t>
            </a:r>
          </a:p>
          <a:p>
            <a:pPr marL="342900" indent="-342900" algn="just">
              <a:buFont typeface="Wingdings" pitchFamily="2" charset="2"/>
              <a:buChar char="ü"/>
            </a:pPr>
            <a:endParaRPr lang="es-ES" sz="1700" dirty="0">
              <a:latin typeface="+mj-lt"/>
            </a:endParaRPr>
          </a:p>
          <a:p>
            <a:pPr marL="342900" indent="-342900" algn="just">
              <a:buFont typeface="Wingdings" pitchFamily="2" charset="2"/>
              <a:buChar char="ü"/>
            </a:pPr>
            <a:r>
              <a:rPr lang="es-ES" sz="1700" dirty="0">
                <a:latin typeface="+mj-lt"/>
              </a:rPr>
              <a:t>No tiene importancia el método de comunicación utilizado (por ej., desde lejos, incluidos los enlaces inalámbricos, o desde una corta distancia)</a:t>
            </a:r>
          </a:p>
        </p:txBody>
      </p:sp>
      <p:sp>
        <p:nvSpPr>
          <p:cNvPr id="7" name="Rectangle 11">
            <a:extLst>
              <a:ext uri="{FF2B5EF4-FFF2-40B4-BE49-F238E27FC236}">
                <a16:creationId xmlns:a16="http://schemas.microsoft.com/office/drawing/2014/main" id="{2423F960-A04A-412E-A05F-0A481203750D}"/>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14</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E02F9B35-00F4-40BC-9452-03D5E2FD52B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BAFC63AD-212F-43EB-A6CF-69CC56FF4FF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(“acceso”)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904628E1-1C55-4556-A363-EFD5F6D17A8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021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5355312"/>
          </a:xfrm>
          <a:prstGeom prst="rect">
            <a:avLst/>
          </a:prstGeom>
        </p:spPr>
        <p:txBody>
          <a:bodyPr wrap="square">
            <a:spAutoFit/>
          </a:bodyPr>
          <a:lstStyle/>
          <a:p>
            <a:pPr marL="342900" indent="-342900" algn="just">
              <a:buFont typeface="Wingdings" pitchFamily="2" charset="2"/>
              <a:buChar char="Ø"/>
            </a:pPr>
            <a:r>
              <a:rPr lang="es-ES" dirty="0">
                <a:latin typeface="+mj-lt"/>
              </a:rPr>
              <a:t>Cada Parte adoptará las medidas legislativas y de otro tipo que resulten necesarias para tipificar como delito en su derecho interno el acceso</a:t>
            </a:r>
            <a:r>
              <a:rPr lang="es-ES" b="1" dirty="0">
                <a:solidFill>
                  <a:srgbClr val="FF0000"/>
                </a:solidFill>
                <a:latin typeface="+mj-lt"/>
              </a:rPr>
              <a:t> </a:t>
            </a:r>
            <a:r>
              <a:rPr lang="es-ES" dirty="0">
                <a:latin typeface="+mj-lt"/>
              </a:rPr>
              <a:t>deliberado e ilegítimo a </a:t>
            </a:r>
            <a:r>
              <a:rPr lang="es-ES" b="1" dirty="0">
                <a:solidFill>
                  <a:srgbClr val="FF0000"/>
                </a:solidFill>
                <a:latin typeface="+mj-lt"/>
              </a:rPr>
              <a:t>todo o parte de un sistema informático</a:t>
            </a:r>
            <a:r>
              <a:rPr lang="es-ES" dirty="0">
                <a:latin typeface="+mj-lt"/>
              </a:rPr>
              <a:t>. Las Partes podrán exigir que el delito se cometa infringiendo medidas de seguridad, con la intención de obtener datos informáticos u otra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3139321"/>
          </a:xfrm>
          <a:prstGeom prst="rect">
            <a:avLst/>
          </a:prstGeom>
        </p:spPr>
        <p:txBody>
          <a:bodyPr wrap="square">
            <a:spAutoFit/>
          </a:bodyPr>
          <a:lstStyle/>
          <a:p>
            <a:pPr marL="342900" indent="-342900" algn="just">
              <a:buFont typeface="Wingdings" pitchFamily="2" charset="2"/>
              <a:buChar char="ü"/>
            </a:pPr>
            <a:r>
              <a:rPr lang="es-ES" sz="2200" dirty="0">
                <a:latin typeface="+mj-lt"/>
              </a:rPr>
              <a:t>Parte de un sistema informático incluye:</a:t>
            </a:r>
          </a:p>
          <a:p>
            <a:pPr marL="800100" lvl="1" indent="-342900" algn="just">
              <a:buFont typeface="Wingdings" pitchFamily="2" charset="2"/>
              <a:buChar char="ü"/>
            </a:pPr>
            <a:r>
              <a:rPr lang="es-ES" sz="2200" dirty="0">
                <a:latin typeface="+mj-lt"/>
              </a:rPr>
              <a:t>Hardware </a:t>
            </a:r>
          </a:p>
          <a:p>
            <a:pPr marL="800100" lvl="1" indent="-342900" algn="just">
              <a:buFont typeface="Wingdings" pitchFamily="2" charset="2"/>
              <a:buChar char="ü"/>
            </a:pPr>
            <a:r>
              <a:rPr lang="es-ES" sz="2200" dirty="0">
                <a:latin typeface="+mj-lt"/>
              </a:rPr>
              <a:t>Componentes </a:t>
            </a:r>
          </a:p>
          <a:p>
            <a:pPr marL="800100" lvl="1" indent="-342900" algn="just">
              <a:buFont typeface="Wingdings" pitchFamily="2" charset="2"/>
              <a:buChar char="ü"/>
            </a:pPr>
            <a:r>
              <a:rPr lang="es-ES" sz="2200" dirty="0">
                <a:latin typeface="+mj-lt"/>
              </a:rPr>
              <a:t>Datos almacenados del sistema instalado </a:t>
            </a:r>
          </a:p>
          <a:p>
            <a:pPr marL="800100" lvl="1" indent="-342900" algn="just">
              <a:buFont typeface="Wingdings" pitchFamily="2" charset="2"/>
              <a:buChar char="ü"/>
            </a:pPr>
            <a:r>
              <a:rPr lang="es-ES" sz="2200" dirty="0">
                <a:latin typeface="+mj-lt"/>
              </a:rPr>
              <a:t>Directorios </a:t>
            </a:r>
          </a:p>
          <a:p>
            <a:pPr marL="800100" lvl="1" indent="-342900" algn="just">
              <a:buFont typeface="Wingdings" pitchFamily="2" charset="2"/>
              <a:buChar char="ü"/>
            </a:pPr>
            <a:r>
              <a:rPr lang="es-ES" sz="2200" dirty="0">
                <a:latin typeface="+mj-lt"/>
              </a:rPr>
              <a:t>Datos relativos al tráfico </a:t>
            </a:r>
          </a:p>
          <a:p>
            <a:pPr marL="800100" lvl="1" indent="-342900" algn="just">
              <a:buFont typeface="Wingdings" pitchFamily="2" charset="2"/>
              <a:buChar char="ü"/>
            </a:pPr>
            <a:r>
              <a:rPr lang="es-ES" sz="2200" dirty="0">
                <a:latin typeface="+mj-lt"/>
              </a:rPr>
              <a:t>Datos relacionados con el contenido</a:t>
            </a:r>
          </a:p>
        </p:txBody>
      </p:sp>
      <p:sp>
        <p:nvSpPr>
          <p:cNvPr id="7" name="Rectangle 11">
            <a:extLst>
              <a:ext uri="{FF2B5EF4-FFF2-40B4-BE49-F238E27FC236}">
                <a16:creationId xmlns:a16="http://schemas.microsoft.com/office/drawing/2014/main" id="{2423F960-A04A-412E-A05F-0A481203750D}"/>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15</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E02F9B35-00F4-40BC-9452-03D5E2FD52B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BAFC63AD-212F-43EB-A6CF-69CC56FF4FF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("total o parcial")</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904628E1-1C55-4556-A363-EFD5F6D17A8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31609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5355312"/>
          </a:xfrm>
          <a:prstGeom prst="rect">
            <a:avLst/>
          </a:prstGeom>
        </p:spPr>
        <p:txBody>
          <a:bodyPr wrap="square">
            <a:spAutoFit/>
          </a:bodyPr>
          <a:lstStyle/>
          <a:p>
            <a:pPr marL="342900" indent="-342900" algn="just">
              <a:buFont typeface="Wingdings" pitchFamily="2" charset="2"/>
              <a:buChar char="Ø"/>
            </a:pPr>
            <a:r>
              <a:rPr lang="es-ES" dirty="0">
                <a:latin typeface="+mj-lt"/>
              </a:rPr>
              <a:t>Cada Parte adoptará las medidas legislativas y de otro tipo que resulten necesarias para tipificar como delito en su derecho interno el acceso</a:t>
            </a:r>
            <a:r>
              <a:rPr lang="es-ES" b="1" dirty="0">
                <a:solidFill>
                  <a:srgbClr val="FF0000"/>
                </a:solidFill>
                <a:latin typeface="+mj-lt"/>
              </a:rPr>
              <a:t> </a:t>
            </a:r>
            <a:r>
              <a:rPr lang="es-ES" dirty="0">
                <a:latin typeface="+mj-lt"/>
              </a:rPr>
              <a:t>deliberado e </a:t>
            </a:r>
            <a:r>
              <a:rPr lang="es-ES" b="1" dirty="0">
                <a:solidFill>
                  <a:srgbClr val="FF0000"/>
                </a:solidFill>
                <a:latin typeface="+mj-lt"/>
              </a:rPr>
              <a:t>ilegítimo </a:t>
            </a:r>
            <a:r>
              <a:rPr lang="es-ES" dirty="0">
                <a:latin typeface="+mj-lt"/>
              </a:rPr>
              <a:t>a todo o parte de un sistema informático.  deLas Partes podrán exigir que el delito se cometa infringiendo medidas de seguridad, con la intención de obtener datos informáticos u otra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4493538"/>
          </a:xfrm>
          <a:prstGeom prst="rect">
            <a:avLst/>
          </a:prstGeom>
        </p:spPr>
        <p:txBody>
          <a:bodyPr wrap="square">
            <a:spAutoFit/>
          </a:bodyPr>
          <a:lstStyle/>
          <a:p>
            <a:pPr marL="342900" indent="-342900" algn="just">
              <a:buFont typeface="Wingdings" pitchFamily="2" charset="2"/>
              <a:buChar char="ü"/>
            </a:pPr>
            <a:r>
              <a:rPr lang="es-ES" sz="2200" dirty="0">
                <a:latin typeface="+mj-lt"/>
              </a:rPr>
              <a:t>El acceso debe ser no autorizado para que constituya un delito</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La autorización puede ser de orden legislativo, ejecutivo, administrativo, judicial, contractual o de otro tipo</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El acceso a un sistema informático que permite el acceso libre y abierto del público no debe ser penalizado</a:t>
            </a:r>
            <a:r>
              <a:rPr lang="es-ES"/>
              <a:t> </a:t>
            </a:r>
          </a:p>
          <a:p>
            <a:pPr marL="342900" indent="-342900" algn="just">
              <a:buFont typeface="Wingdings" pitchFamily="2" charset="2"/>
              <a:buChar char="ü"/>
            </a:pPr>
            <a:endParaRPr lang="es-ES" sz="2200" dirty="0">
              <a:latin typeface="+mj-lt"/>
            </a:endParaRPr>
          </a:p>
        </p:txBody>
      </p:sp>
      <p:sp>
        <p:nvSpPr>
          <p:cNvPr id="7" name="Rectangle 11">
            <a:extLst>
              <a:ext uri="{FF2B5EF4-FFF2-40B4-BE49-F238E27FC236}">
                <a16:creationId xmlns:a16="http://schemas.microsoft.com/office/drawing/2014/main" id="{2423F960-A04A-412E-A05F-0A481203750D}"/>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16</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E02F9B35-00F4-40BC-9452-03D5E2FD52B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BAFC63AD-212F-43EB-A6CF-69CC56FF4FF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(“ilegítimo”)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904628E1-1C55-4556-A363-EFD5F6D17A8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9435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755576" y="1556792"/>
            <a:ext cx="7704856" cy="4770537"/>
          </a:xfrm>
          <a:prstGeom prst="rect">
            <a:avLst/>
          </a:prstGeom>
        </p:spPr>
        <p:txBody>
          <a:bodyPr wrap="square">
            <a:spAutoFit/>
          </a:bodyPr>
          <a:lstStyle/>
          <a:p>
            <a:pPr marL="342900" indent="-342900" algn="just">
              <a:buFont typeface="Wingdings" pitchFamily="2" charset="2"/>
              <a:buChar char="Ø"/>
            </a:pPr>
            <a:r>
              <a:rPr lang="es-ES" sz="2400" dirty="0">
                <a:latin typeface="+mj-lt"/>
              </a:rPr>
              <a:t>El Convenio de Budapest no contiene una definición de "sin autorización".</a:t>
            </a:r>
          </a:p>
          <a:p>
            <a:pPr marL="342900" indent="-342900" algn="just">
              <a:buFont typeface="Wingdings" pitchFamily="2" charset="2"/>
              <a:buChar char="Ø"/>
            </a:pPr>
            <a:endParaRPr lang="es-ES" sz="2400" dirty="0">
              <a:latin typeface="+mj-lt"/>
            </a:endParaRPr>
          </a:p>
          <a:p>
            <a:pPr marL="342900" indent="-342900" algn="just">
              <a:buFont typeface="Wingdings" pitchFamily="2" charset="2"/>
              <a:buChar char="Ø"/>
            </a:pPr>
            <a:r>
              <a:rPr lang="es-ES" sz="2400" dirty="0">
                <a:latin typeface="+mj-lt"/>
              </a:rPr>
              <a:t>Países que han adoptado definiciones:</a:t>
            </a:r>
          </a:p>
          <a:p>
            <a:pPr marL="342900" indent="-342900" algn="just">
              <a:buFont typeface="Wingdings" pitchFamily="2" charset="2"/>
              <a:buChar char="Ø"/>
            </a:pPr>
            <a:endParaRPr lang="es-ES" sz="2400" i="1" dirty="0">
              <a:latin typeface="+mj-lt"/>
              <a:ea typeface="Verdana" panose="020B0604030504040204" pitchFamily="34" charset="0"/>
            </a:endParaRPr>
          </a:p>
          <a:p>
            <a:pPr marL="342900" indent="-342900" algn="just">
              <a:buFont typeface="Wingdings" pitchFamily="2" charset="2"/>
              <a:buChar char="Ø"/>
            </a:pPr>
            <a:endParaRPr lang="es-ES" sz="2400" i="1" dirty="0">
              <a:latin typeface="+mj-lt"/>
              <a:ea typeface="Verdana" panose="020B0604030504040204" pitchFamily="34" charset="0"/>
            </a:endParaRPr>
          </a:p>
          <a:p>
            <a:pPr marL="342900" indent="-342900" algn="just">
              <a:buFont typeface="Wingdings" pitchFamily="2" charset="2"/>
              <a:buChar char="Ø"/>
            </a:pPr>
            <a:endParaRPr lang="es-ES" sz="2400" i="1" dirty="0">
              <a:latin typeface="+mj-lt"/>
              <a:ea typeface="Verdana" panose="020B0604030504040204" pitchFamily="34" charset="0"/>
            </a:endParaRPr>
          </a:p>
          <a:p>
            <a:pPr marL="342900" indent="-342900" algn="just">
              <a:buFont typeface="Wingdings" pitchFamily="2" charset="2"/>
              <a:buChar char="Ø"/>
            </a:pPr>
            <a:endParaRPr lang="es-ES" sz="2400" i="1" dirty="0">
              <a:latin typeface="+mj-lt"/>
              <a:ea typeface="Verdana" panose="020B0604030504040204" pitchFamily="34" charset="0"/>
            </a:endParaRPr>
          </a:p>
          <a:p>
            <a:pPr marL="342900" indent="-342900" algn="just">
              <a:buFont typeface="Wingdings" pitchFamily="2" charset="2"/>
              <a:buChar char="Ø"/>
            </a:pPr>
            <a:endParaRPr lang="es-ES" sz="2400" i="1" dirty="0">
              <a:latin typeface="+mj-lt"/>
              <a:ea typeface="Verdana" panose="020B0604030504040204" pitchFamily="34" charset="0"/>
            </a:endParaRPr>
          </a:p>
          <a:p>
            <a:pPr marL="342900" indent="-342900" algn="just">
              <a:buFont typeface="Wingdings" pitchFamily="2" charset="2"/>
              <a:buChar char="Ø"/>
            </a:pPr>
            <a:endParaRPr lang="es-ES" sz="2400" i="1" dirty="0">
              <a:latin typeface="+mj-lt"/>
              <a:ea typeface="Verdana" panose="020B0604030504040204" pitchFamily="34" charset="0"/>
            </a:endParaRPr>
          </a:p>
          <a:p>
            <a:pPr marL="342900" indent="-342900" algn="just">
              <a:buFont typeface="Wingdings" pitchFamily="2" charset="2"/>
              <a:buChar char="Ø"/>
            </a:pPr>
            <a:r>
              <a:rPr lang="es-ES" sz="2400" dirty="0">
                <a:latin typeface="+mj-lt"/>
              </a:rPr>
              <a:t>Elementos: </a:t>
            </a:r>
          </a:p>
          <a:p>
            <a:pPr marL="800100" lvl="1" indent="-342900" algn="just">
              <a:buFont typeface="Wingdings" pitchFamily="2" charset="2"/>
              <a:buChar char="Ø"/>
            </a:pPr>
            <a:r>
              <a:rPr lang="es-ES" sz="2000" dirty="0">
                <a:latin typeface="Verdana" panose="020B0604030504040204" pitchFamily="34" charset="0"/>
              </a:rPr>
              <a:t>Derecho a controlar el acceso del tipo en cuestión</a:t>
            </a:r>
          </a:p>
          <a:p>
            <a:pPr marL="800100" lvl="1" indent="-342900" algn="just">
              <a:buFont typeface="Wingdings" pitchFamily="2" charset="2"/>
              <a:buChar char="Ø"/>
            </a:pPr>
            <a:r>
              <a:rPr lang="es-ES" sz="2000" dirty="0">
                <a:latin typeface="Verdana" panose="020B0604030504040204" pitchFamily="34" charset="0"/>
              </a:rPr>
              <a:t>Consentimiento de la persona con ese derecho </a:t>
            </a:r>
          </a:p>
        </p:txBody>
      </p:sp>
      <p:sp>
        <p:nvSpPr>
          <p:cNvPr id="7" name="Rectangle 11">
            <a:extLst>
              <a:ext uri="{FF2B5EF4-FFF2-40B4-BE49-F238E27FC236}">
                <a16:creationId xmlns:a16="http://schemas.microsoft.com/office/drawing/2014/main" id="{2423F960-A04A-412E-A05F-0A481203750D}"/>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17</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E02F9B35-00F4-40BC-9452-03D5E2FD52B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BAFC63AD-212F-43EB-A6CF-69CC56FF4FF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(“ilegítimo”)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904628E1-1C55-4556-A363-EFD5F6D17A8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descr="Flag of Singapore - Wikipedia">
            <a:extLst>
              <a:ext uri="{FF2B5EF4-FFF2-40B4-BE49-F238E27FC236}">
                <a16:creationId xmlns:a16="http://schemas.microsoft.com/office/drawing/2014/main" id="{3909F095-956F-4593-9F60-8CD852F4E5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7820" y="3265025"/>
            <a:ext cx="1522335" cy="67606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Flag of Ghana - Wikipedia">
            <a:extLst>
              <a:ext uri="{FF2B5EF4-FFF2-40B4-BE49-F238E27FC236}">
                <a16:creationId xmlns:a16="http://schemas.microsoft.com/office/drawing/2014/main" id="{2F850EBC-8C27-46B9-B5D6-3677E10DB1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8317" y="4233041"/>
            <a:ext cx="1504825" cy="66761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8">
            <a:extLst>
              <a:ext uri="{FF2B5EF4-FFF2-40B4-BE49-F238E27FC236}">
                <a16:creationId xmlns:a16="http://schemas.microsoft.com/office/drawing/2014/main" id="{6216078A-5407-42DF-9DD6-8244BADABC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715" y="4221089"/>
            <a:ext cx="1504824" cy="66761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CFF5B4D4-9CE0-4378-B87F-06236455F15B}"/>
              </a:ext>
            </a:extLst>
          </p:cNvPr>
          <p:cNvPicPr>
            <a:picLocks noChangeAspect="1"/>
          </p:cNvPicPr>
          <p:nvPr/>
        </p:nvPicPr>
        <p:blipFill>
          <a:blip r:embed="rId7"/>
          <a:stretch>
            <a:fillRect/>
          </a:stretch>
        </p:blipFill>
        <p:spPr>
          <a:xfrm>
            <a:off x="3097820" y="4221088"/>
            <a:ext cx="1490019" cy="667615"/>
          </a:xfrm>
          <a:prstGeom prst="rect">
            <a:avLst/>
          </a:prstGeom>
        </p:spPr>
      </p:pic>
      <p:pic>
        <p:nvPicPr>
          <p:cNvPr id="20" name="Picture 19">
            <a:extLst>
              <a:ext uri="{FF2B5EF4-FFF2-40B4-BE49-F238E27FC236}">
                <a16:creationId xmlns:a16="http://schemas.microsoft.com/office/drawing/2014/main" id="{44D4336C-F224-4D4C-8F9A-0C061F1D9850}"/>
              </a:ext>
            </a:extLst>
          </p:cNvPr>
          <p:cNvPicPr>
            <a:picLocks noChangeAspect="1"/>
          </p:cNvPicPr>
          <p:nvPr/>
        </p:nvPicPr>
        <p:blipFill>
          <a:blip r:embed="rId8"/>
          <a:stretch>
            <a:fillRect/>
          </a:stretch>
        </p:blipFill>
        <p:spPr>
          <a:xfrm>
            <a:off x="6028317" y="3245482"/>
            <a:ext cx="1494886" cy="676068"/>
          </a:xfrm>
          <a:prstGeom prst="rect">
            <a:avLst/>
          </a:prstGeom>
        </p:spPr>
      </p:pic>
      <p:pic>
        <p:nvPicPr>
          <p:cNvPr id="2050" name="Picture 2" descr="Flag of the United Kingdom - Wikipedia">
            <a:extLst>
              <a:ext uri="{FF2B5EF4-FFF2-40B4-BE49-F238E27FC236}">
                <a16:creationId xmlns:a16="http://schemas.microsoft.com/office/drawing/2014/main" id="{198069C3-345D-402B-9E1A-15A5D36267C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418" y="3265025"/>
            <a:ext cx="1504824" cy="676068"/>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a:extLst>
              <a:ext uri="{FF2B5EF4-FFF2-40B4-BE49-F238E27FC236}">
                <a16:creationId xmlns:a16="http://schemas.microsoft.com/office/drawing/2014/main" id="{19404B7E-160C-4D4D-AAB7-440B57B98925}"/>
              </a:ext>
            </a:extLst>
          </p:cNvPr>
          <p:cNvSpPr/>
          <p:nvPr/>
        </p:nvSpPr>
        <p:spPr>
          <a:xfrm>
            <a:off x="1535555" y="3290257"/>
            <a:ext cx="1680354" cy="707886"/>
          </a:xfrm>
          <a:prstGeom prst="rect">
            <a:avLst/>
          </a:prstGeom>
        </p:spPr>
        <p:txBody>
          <a:bodyPr wrap="square">
            <a:spAutoFit/>
          </a:bodyPr>
          <a:lstStyle/>
          <a:p>
            <a:pPr algn="ctr"/>
            <a:r>
              <a:rPr lang="es-ES" sz="2000" dirty="0">
                <a:latin typeface="+mj-lt"/>
              </a:rPr>
              <a:t>Reino Unido</a:t>
            </a:r>
            <a:endParaRPr lang="es-ES" sz="2000" i="1" dirty="0">
              <a:latin typeface="Verdana" panose="020B0604030504040204" pitchFamily="34" charset="0"/>
              <a:ea typeface="Verdana" panose="020B0604030504040204" pitchFamily="34" charset="0"/>
            </a:endParaRPr>
          </a:p>
        </p:txBody>
      </p:sp>
      <p:sp>
        <p:nvSpPr>
          <p:cNvPr id="23" name="Rectangle 22">
            <a:extLst>
              <a:ext uri="{FF2B5EF4-FFF2-40B4-BE49-F238E27FC236}">
                <a16:creationId xmlns:a16="http://schemas.microsoft.com/office/drawing/2014/main" id="{132F466B-2E68-4023-80CD-1145A53840B2}"/>
              </a:ext>
            </a:extLst>
          </p:cNvPr>
          <p:cNvSpPr/>
          <p:nvPr/>
        </p:nvSpPr>
        <p:spPr>
          <a:xfrm>
            <a:off x="4484059" y="3388930"/>
            <a:ext cx="1680354" cy="400110"/>
          </a:xfrm>
          <a:prstGeom prst="rect">
            <a:avLst/>
          </a:prstGeom>
        </p:spPr>
        <p:txBody>
          <a:bodyPr wrap="square">
            <a:spAutoFit/>
          </a:bodyPr>
          <a:lstStyle/>
          <a:p>
            <a:pPr algn="ctr"/>
            <a:r>
              <a:rPr lang="es-ES" sz="2000" dirty="0">
                <a:latin typeface="+mj-lt"/>
              </a:rPr>
              <a:t>Singapur</a:t>
            </a:r>
            <a:endParaRPr lang="es-ES" sz="2000" i="1" dirty="0">
              <a:latin typeface="Verdana" panose="020B0604030504040204" pitchFamily="34" charset="0"/>
              <a:ea typeface="Verdana" panose="020B0604030504040204" pitchFamily="34" charset="0"/>
            </a:endParaRPr>
          </a:p>
        </p:txBody>
      </p:sp>
      <p:sp>
        <p:nvSpPr>
          <p:cNvPr id="25" name="Rectangle 24">
            <a:extLst>
              <a:ext uri="{FF2B5EF4-FFF2-40B4-BE49-F238E27FC236}">
                <a16:creationId xmlns:a16="http://schemas.microsoft.com/office/drawing/2014/main" id="{033F5B77-6E9A-43E3-BA81-DD775C9FA74D}"/>
              </a:ext>
            </a:extLst>
          </p:cNvPr>
          <p:cNvSpPr/>
          <p:nvPr/>
        </p:nvSpPr>
        <p:spPr>
          <a:xfrm>
            <a:off x="7571267" y="3371579"/>
            <a:ext cx="1680354" cy="707886"/>
          </a:xfrm>
          <a:prstGeom prst="rect">
            <a:avLst/>
          </a:prstGeom>
        </p:spPr>
        <p:txBody>
          <a:bodyPr wrap="square">
            <a:spAutoFit/>
          </a:bodyPr>
          <a:lstStyle/>
          <a:p>
            <a:pPr algn="ctr"/>
            <a:r>
              <a:rPr lang="es-ES" sz="2000" dirty="0">
                <a:latin typeface="+mj-lt"/>
              </a:rPr>
              <a:t>Antigua y Barbuda</a:t>
            </a:r>
            <a:endParaRPr lang="es-ES" sz="2000" i="1" dirty="0">
              <a:latin typeface="Verdana" panose="020B0604030504040204" pitchFamily="34" charset="0"/>
              <a:ea typeface="Verdana" panose="020B0604030504040204" pitchFamily="34" charset="0"/>
            </a:endParaRPr>
          </a:p>
        </p:txBody>
      </p:sp>
      <p:sp>
        <p:nvSpPr>
          <p:cNvPr id="37" name="Rectangle 36">
            <a:extLst>
              <a:ext uri="{FF2B5EF4-FFF2-40B4-BE49-F238E27FC236}">
                <a16:creationId xmlns:a16="http://schemas.microsoft.com/office/drawing/2014/main" id="{B94E2B14-0E95-4D84-B2AE-4607B8B7AC9C}"/>
              </a:ext>
            </a:extLst>
          </p:cNvPr>
          <p:cNvSpPr/>
          <p:nvPr/>
        </p:nvSpPr>
        <p:spPr>
          <a:xfrm>
            <a:off x="1497430" y="4396600"/>
            <a:ext cx="1680354" cy="400110"/>
          </a:xfrm>
          <a:prstGeom prst="rect">
            <a:avLst/>
          </a:prstGeom>
        </p:spPr>
        <p:txBody>
          <a:bodyPr wrap="square">
            <a:spAutoFit/>
          </a:bodyPr>
          <a:lstStyle/>
          <a:p>
            <a:pPr algn="ctr"/>
            <a:r>
              <a:rPr lang="es-ES" sz="2000" dirty="0">
                <a:latin typeface="+mj-lt"/>
              </a:rPr>
              <a:t>Mauricio</a:t>
            </a:r>
            <a:endParaRPr lang="es-ES" sz="2000" i="1" dirty="0">
              <a:latin typeface="Verdana" panose="020B0604030504040204" pitchFamily="34" charset="0"/>
              <a:ea typeface="Verdana" panose="020B0604030504040204" pitchFamily="34" charset="0"/>
            </a:endParaRPr>
          </a:p>
        </p:txBody>
      </p:sp>
      <p:sp>
        <p:nvSpPr>
          <p:cNvPr id="39" name="Rectangle 38">
            <a:extLst>
              <a:ext uri="{FF2B5EF4-FFF2-40B4-BE49-F238E27FC236}">
                <a16:creationId xmlns:a16="http://schemas.microsoft.com/office/drawing/2014/main" id="{1C403F4D-FE74-44D5-980B-74E165E19353}"/>
              </a:ext>
            </a:extLst>
          </p:cNvPr>
          <p:cNvSpPr/>
          <p:nvPr/>
        </p:nvSpPr>
        <p:spPr>
          <a:xfrm>
            <a:off x="4445934" y="4361799"/>
            <a:ext cx="1680354" cy="400110"/>
          </a:xfrm>
          <a:prstGeom prst="rect">
            <a:avLst/>
          </a:prstGeom>
        </p:spPr>
        <p:txBody>
          <a:bodyPr wrap="square">
            <a:spAutoFit/>
          </a:bodyPr>
          <a:lstStyle/>
          <a:p>
            <a:pPr algn="ctr"/>
            <a:r>
              <a:rPr lang="es-ES" sz="2000" dirty="0">
                <a:latin typeface="+mj-lt"/>
              </a:rPr>
              <a:t>Bermudas</a:t>
            </a:r>
            <a:endParaRPr lang="es-ES" sz="2000" i="1" dirty="0">
              <a:latin typeface="Verdana" panose="020B0604030504040204" pitchFamily="34" charset="0"/>
              <a:ea typeface="Verdana" panose="020B0604030504040204" pitchFamily="34" charset="0"/>
            </a:endParaRPr>
          </a:p>
        </p:txBody>
      </p:sp>
      <p:sp>
        <p:nvSpPr>
          <p:cNvPr id="41" name="Rectangle 40">
            <a:extLst>
              <a:ext uri="{FF2B5EF4-FFF2-40B4-BE49-F238E27FC236}">
                <a16:creationId xmlns:a16="http://schemas.microsoft.com/office/drawing/2014/main" id="{FD6BEAC9-6039-4156-85B3-148CA3924465}"/>
              </a:ext>
            </a:extLst>
          </p:cNvPr>
          <p:cNvSpPr/>
          <p:nvPr/>
        </p:nvSpPr>
        <p:spPr>
          <a:xfrm>
            <a:off x="7533142" y="4396600"/>
            <a:ext cx="1680354" cy="400110"/>
          </a:xfrm>
          <a:prstGeom prst="rect">
            <a:avLst/>
          </a:prstGeom>
        </p:spPr>
        <p:txBody>
          <a:bodyPr wrap="square">
            <a:spAutoFit/>
          </a:bodyPr>
          <a:lstStyle/>
          <a:p>
            <a:pPr algn="ctr"/>
            <a:r>
              <a:rPr lang="es-ES" sz="2000" dirty="0">
                <a:latin typeface="+mj-lt"/>
              </a:rPr>
              <a:t>Ghana</a:t>
            </a:r>
            <a:endParaRPr lang="es-ES" sz="2000" i="1"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7126719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C52B17A-14C8-4A54-A0DE-FFB2521D3FE2}"/>
              </a:ext>
            </a:extLst>
          </p:cNvPr>
          <p:cNvSpPr/>
          <p:nvPr/>
        </p:nvSpPr>
        <p:spPr>
          <a:xfrm>
            <a:off x="4663440" y="1261488"/>
            <a:ext cx="4267496" cy="5170646"/>
          </a:xfrm>
          <a:prstGeom prst="rect">
            <a:avLst/>
          </a:prstGeom>
        </p:spPr>
        <p:txBody>
          <a:bodyPr wrap="square">
            <a:spAutoFit/>
          </a:bodyPr>
          <a:lstStyle/>
          <a:p>
            <a:pPr marL="342900" indent="-342900" algn="just">
              <a:buFont typeface="Wingdings" pitchFamily="2" charset="2"/>
              <a:buChar char="Ø"/>
            </a:pPr>
            <a:r>
              <a:rPr lang="es-ES" sz="2200" dirty="0">
                <a:latin typeface="Verdana" panose="020B0604030504040204" pitchFamily="34" charset="0"/>
              </a:rPr>
              <a:t>La persona que accede no debe tener derecho a controlar el acceso del tipo en cuestión</a:t>
            </a:r>
          </a:p>
          <a:p>
            <a:pPr marL="342900" indent="-342900" algn="just">
              <a:buFont typeface="Wingdings" pitchFamily="2" charset="2"/>
              <a:buChar char="Ø"/>
            </a:pPr>
            <a:endParaRPr lang="es-ES" sz="2200" dirty="0">
              <a:latin typeface="Verdana" panose="020B0604030504040204" pitchFamily="34" charset="0"/>
              <a:ea typeface="Verdana" panose="020B0604030504040204" pitchFamily="34" charset="0"/>
            </a:endParaRPr>
          </a:p>
          <a:p>
            <a:pPr marL="342900" indent="-342900" algn="just">
              <a:buFont typeface="Wingdings" pitchFamily="2" charset="2"/>
              <a:buChar char="Ø"/>
            </a:pPr>
            <a:r>
              <a:rPr lang="es-ES" sz="2200" dirty="0">
                <a:latin typeface="Verdana" panose="020B0604030504040204" pitchFamily="34" charset="0"/>
              </a:rPr>
              <a:t>El derecho podría ser:</a:t>
            </a:r>
          </a:p>
          <a:p>
            <a:pPr marL="800100" lvl="1" indent="-342900" algn="just">
              <a:buFont typeface="Wingdings" pitchFamily="2" charset="2"/>
              <a:buChar char="Ø"/>
            </a:pPr>
            <a:r>
              <a:rPr lang="es-ES" sz="2200" dirty="0">
                <a:latin typeface="Verdana" panose="020B0604030504040204" pitchFamily="34" charset="0"/>
              </a:rPr>
              <a:t>legislativo </a:t>
            </a:r>
          </a:p>
          <a:p>
            <a:pPr marL="800100" lvl="1" indent="-342900" algn="just">
              <a:buFont typeface="Wingdings" pitchFamily="2" charset="2"/>
              <a:buChar char="Ø"/>
            </a:pPr>
            <a:r>
              <a:rPr lang="es-ES" sz="2200" dirty="0">
                <a:latin typeface="Verdana" panose="020B0604030504040204" pitchFamily="34" charset="0"/>
              </a:rPr>
              <a:t>ejecutivo</a:t>
            </a:r>
          </a:p>
          <a:p>
            <a:pPr marL="800100" lvl="1" indent="-342900" algn="just">
              <a:buFont typeface="Wingdings" pitchFamily="2" charset="2"/>
              <a:buChar char="Ø"/>
            </a:pPr>
            <a:r>
              <a:rPr lang="es-ES" sz="2200" dirty="0">
                <a:latin typeface="Verdana" panose="020B0604030504040204" pitchFamily="34" charset="0"/>
              </a:rPr>
              <a:t>administrativo</a:t>
            </a:r>
          </a:p>
          <a:p>
            <a:pPr marL="800100" lvl="1" indent="-342900" algn="just">
              <a:buFont typeface="Wingdings" pitchFamily="2" charset="2"/>
              <a:buChar char="Ø"/>
            </a:pPr>
            <a:r>
              <a:rPr lang="es-ES" sz="2200" dirty="0">
                <a:latin typeface="Verdana" panose="020B0604030504040204" pitchFamily="34" charset="0"/>
              </a:rPr>
              <a:t>judicial </a:t>
            </a:r>
          </a:p>
          <a:p>
            <a:pPr marL="800100" lvl="1" indent="-342900" algn="just">
              <a:buFont typeface="Wingdings" pitchFamily="2" charset="2"/>
              <a:buChar char="Ø"/>
            </a:pPr>
            <a:r>
              <a:rPr lang="es-ES" sz="2200" dirty="0">
                <a:latin typeface="Verdana" panose="020B0604030504040204" pitchFamily="34" charset="0"/>
              </a:rPr>
              <a:t>contractual</a:t>
            </a:r>
          </a:p>
          <a:p>
            <a:pPr marL="800100" lvl="1" indent="-342900" algn="just">
              <a:buFont typeface="Wingdings" pitchFamily="2" charset="2"/>
              <a:buChar char="Ø"/>
            </a:pPr>
            <a:r>
              <a:rPr lang="es-ES" sz="2200" dirty="0">
                <a:latin typeface="Verdana" panose="020B0604030504040204" pitchFamily="34" charset="0"/>
              </a:rPr>
              <a:t>a partir de defensas, excusas o justificaciones jurídicas establecidas</a:t>
            </a:r>
          </a:p>
        </p:txBody>
      </p:sp>
      <p:sp>
        <p:nvSpPr>
          <p:cNvPr id="8" name="Rectangle 7">
            <a:extLst>
              <a:ext uri="{FF2B5EF4-FFF2-40B4-BE49-F238E27FC236}">
                <a16:creationId xmlns:a16="http://schemas.microsoft.com/office/drawing/2014/main" id="{687B7C23-9E4D-47A3-872A-857DE10440B9}"/>
              </a:ext>
            </a:extLst>
          </p:cNvPr>
          <p:cNvSpPr/>
          <p:nvPr/>
        </p:nvSpPr>
        <p:spPr>
          <a:xfrm>
            <a:off x="107503" y="1217429"/>
            <a:ext cx="4401974" cy="5355312"/>
          </a:xfrm>
          <a:prstGeom prst="rect">
            <a:avLst/>
          </a:prstGeom>
        </p:spPr>
        <p:txBody>
          <a:bodyPr wrap="square">
            <a:spAutoFit/>
          </a:bodyPr>
          <a:lstStyle/>
          <a:p>
            <a:pPr algn="just"/>
            <a:r>
              <a:rPr lang="es-ES" b="1" u="sng" dirty="0">
                <a:latin typeface="Verdana" panose="020B0604030504040204" pitchFamily="34" charset="0"/>
              </a:rPr>
              <a:t>Ejemplo: Ley sobre el uso indebido de ordenadores (Reino Unido)</a:t>
            </a:r>
          </a:p>
          <a:p>
            <a:pPr marL="342900" indent="-342900" algn="just">
              <a:buFont typeface="Wingdings" pitchFamily="2" charset="2"/>
              <a:buChar char="Ø"/>
            </a:pPr>
            <a:endParaRPr lang="es-ES" dirty="0">
              <a:latin typeface="Verdana" panose="020B0604030504040204" pitchFamily="34" charset="0"/>
              <a:ea typeface="Verdana" panose="020B0604030504040204" pitchFamily="34" charset="0"/>
            </a:endParaRPr>
          </a:p>
          <a:p>
            <a:pPr marL="342900" indent="-342900" algn="just">
              <a:buFont typeface="Wingdings" pitchFamily="2" charset="2"/>
              <a:buChar char="Ø"/>
            </a:pPr>
            <a:r>
              <a:rPr lang="es-ES" dirty="0">
                <a:latin typeface="Verdana" panose="020B0604030504040204" pitchFamily="34" charset="0"/>
              </a:rPr>
              <a:t>El acceso de cualquier tipo por parte de una persona a cualquier programa o dato almacenado en un ordenador no está autorizado si </a:t>
            </a:r>
          </a:p>
          <a:p>
            <a:pPr marL="342900" indent="-342900" algn="just">
              <a:buAutoNum type="alphaLcParenBoth"/>
            </a:pPr>
            <a:r>
              <a:rPr lang="es-ES" b="1" dirty="0">
                <a:solidFill>
                  <a:srgbClr val="FF0000"/>
                </a:solidFill>
                <a:latin typeface="Verdana" panose="020B0604030504040204" pitchFamily="34" charset="0"/>
              </a:rPr>
              <a:t>no se tiene derecho a control el acceso del tipo en cuestión</a:t>
            </a:r>
            <a:r>
              <a:rPr lang="es-ES" dirty="0">
                <a:latin typeface="Verdana" panose="020B0604030504040204" pitchFamily="34" charset="0"/>
              </a:rPr>
              <a:t> al programa o a los datos; y </a:t>
            </a:r>
          </a:p>
          <a:p>
            <a:pPr marL="342900" indent="-342900" algn="just">
              <a:buAutoNum type="alphaLcParenBoth"/>
            </a:pPr>
            <a:r>
              <a:rPr lang="es-ES" dirty="0">
                <a:latin typeface="Verdana" panose="020B0604030504040204" pitchFamily="34" charset="0"/>
              </a:rPr>
              <a:t>no se tiene el consentimiento para el acceso por su parte del tipo en cuestión al programa o a los datos de cualquier persona que tenga ese derecho, pero esta subsección está sujeta a la sección 10. </a:t>
            </a:r>
          </a:p>
        </p:txBody>
      </p:sp>
      <p:sp>
        <p:nvSpPr>
          <p:cNvPr id="5" name="Rectangle 4">
            <a:extLst>
              <a:ext uri="{FF2B5EF4-FFF2-40B4-BE49-F238E27FC236}">
                <a16:creationId xmlns:a16="http://schemas.microsoft.com/office/drawing/2014/main" id="{3E1C197E-0F71-4426-A9AD-D5DA6DA6220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6" name="Rectangle 5">
            <a:extLst>
              <a:ext uri="{FF2B5EF4-FFF2-40B4-BE49-F238E27FC236}">
                <a16:creationId xmlns:a16="http://schemas.microsoft.com/office/drawing/2014/main" id="{9305395B-481F-48A2-917F-7B21E49F462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pic>
        <p:nvPicPr>
          <p:cNvPr id="10" name="Picture 4">
            <a:extLst>
              <a:ext uri="{FF2B5EF4-FFF2-40B4-BE49-F238E27FC236}">
                <a16:creationId xmlns:a16="http://schemas.microsoft.com/office/drawing/2014/main" id="{72F5B8B7-32FC-41BC-9E05-5204E1DBF66F}"/>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7">
            <a:extLst>
              <a:ext uri="{FF2B5EF4-FFF2-40B4-BE49-F238E27FC236}">
                <a16:creationId xmlns:a16="http://schemas.microsoft.com/office/drawing/2014/main" id="{E02ADDF0-4C8F-4EBA-A446-C1BF4AD3F3D9}"/>
              </a:ext>
            </a:extLst>
          </p:cNvPr>
          <p:cNvSpPr txBox="1">
            <a:spLocks noChangeArrowheads="1"/>
          </p:cNvSpPr>
          <p:nvPr/>
        </p:nvSpPr>
        <p:spPr bwMode="auto">
          <a:xfrm>
            <a:off x="1371872" y="-1367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Ejemplos de aplicación de "ilegítimo"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1247161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C52B17A-14C8-4A54-A0DE-FFB2521D3FE2}"/>
              </a:ext>
            </a:extLst>
          </p:cNvPr>
          <p:cNvSpPr/>
          <p:nvPr/>
        </p:nvSpPr>
        <p:spPr>
          <a:xfrm>
            <a:off x="4599707" y="1433681"/>
            <a:ext cx="4224697" cy="2446824"/>
          </a:xfrm>
          <a:prstGeom prst="rect">
            <a:avLst/>
          </a:prstGeom>
        </p:spPr>
        <p:txBody>
          <a:bodyPr wrap="square">
            <a:spAutoFit/>
          </a:bodyPr>
          <a:lstStyle/>
          <a:p>
            <a:pPr marL="342900" marR="0" lvl="0" indent="-342900" algn="just" defTabSz="914400" rtl="0" eaLnBrk="0" fontAlgn="base" latinLnBrk="0" hangingPunct="0">
              <a:lnSpc>
                <a:spcPct val="100000"/>
              </a:lnSpc>
              <a:spcBef>
                <a:spcPct val="0"/>
              </a:spcBef>
              <a:spcAft>
                <a:spcPct val="0"/>
              </a:spcAft>
              <a:buClrTx/>
              <a:buSzTx/>
              <a:buFont typeface="Wingdings" pitchFamily="2" charset="2"/>
              <a:buChar char="Ø"/>
              <a:tabLst/>
              <a:defRPr/>
            </a:pPr>
            <a:r>
              <a:rPr kumimoji="0" lang="es-ES" sz="1700" b="1" i="0" u="none" strike="noStrike" kern="1200" cap="none" spc="0" normalizeH="0" baseline="0" noProof="0" dirty="0">
                <a:ln>
                  <a:noFill/>
                </a:ln>
                <a:solidFill>
                  <a:prstClr val="black"/>
                </a:solidFill>
                <a:effectLst/>
                <a:uLnTx/>
                <a:uFillTx/>
                <a:latin typeface="Verdana" panose="020B0604030504040204" pitchFamily="34" charset="0"/>
              </a:rPr>
              <a:t>La persona que accede no debe tener el consentimiento de ninguna persona con derecho a controlar el acceso del tipo en cuestión</a:t>
            </a:r>
          </a:p>
          <a:p>
            <a:pPr marL="342900" marR="0" lvl="0" indent="-342900" algn="just" defTabSz="914400" rtl="0" eaLnBrk="0" fontAlgn="base" latinLnBrk="0" hangingPunct="0">
              <a:lnSpc>
                <a:spcPct val="100000"/>
              </a:lnSpc>
              <a:spcBef>
                <a:spcPct val="0"/>
              </a:spcBef>
              <a:spcAft>
                <a:spcPct val="0"/>
              </a:spcAft>
              <a:buClrTx/>
              <a:buSzTx/>
              <a:buFont typeface="Wingdings" pitchFamily="2" charset="2"/>
              <a:buChar char="Ø"/>
              <a:tabLst/>
              <a:defRPr/>
            </a:pPr>
            <a:endParaRPr kumimoji="0" lang="es-ES" sz="17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Wingdings" pitchFamily="2" charset="2"/>
              <a:buChar char="Ø"/>
              <a:tabLst/>
              <a:defRPr/>
            </a:pPr>
            <a:r>
              <a:rPr kumimoji="0" lang="es-ES" sz="1700" b="1" i="0" u="none" strike="noStrike" kern="1200" cap="none" spc="0" normalizeH="0" baseline="0" noProof="0" dirty="0">
                <a:ln>
                  <a:noFill/>
                </a:ln>
                <a:solidFill>
                  <a:prstClr val="black"/>
                </a:solidFill>
                <a:effectLst/>
                <a:uLnTx/>
                <a:uFillTx/>
                <a:latin typeface="Verdana" panose="020B0604030504040204" pitchFamily="34" charset="0"/>
              </a:rPr>
              <a:t>El consentimiento de dicha persona puede ser expreso o implícito</a:t>
            </a:r>
          </a:p>
        </p:txBody>
      </p:sp>
      <p:sp>
        <p:nvSpPr>
          <p:cNvPr id="8" name="Rectangle 7">
            <a:extLst>
              <a:ext uri="{FF2B5EF4-FFF2-40B4-BE49-F238E27FC236}">
                <a16:creationId xmlns:a16="http://schemas.microsoft.com/office/drawing/2014/main" id="{687B7C23-9E4D-47A3-872A-857DE10440B9}"/>
              </a:ext>
            </a:extLst>
          </p:cNvPr>
          <p:cNvSpPr/>
          <p:nvPr/>
        </p:nvSpPr>
        <p:spPr>
          <a:xfrm>
            <a:off x="319596" y="1217429"/>
            <a:ext cx="3986074" cy="5324535"/>
          </a:xfrm>
          <a:prstGeom prst="rect">
            <a:avLst/>
          </a:prstGeom>
        </p:spPr>
        <p:txBody>
          <a:bodyPr wrap="square">
            <a:spAutoFit/>
          </a:bodyPr>
          <a:lstStyle/>
          <a:p>
            <a:pPr algn="just"/>
            <a:r>
              <a:rPr lang="es-ES" sz="1700" b="1" u="sng" dirty="0">
                <a:latin typeface="Verdana" panose="020B0604030504040204" pitchFamily="34" charset="0"/>
              </a:rPr>
              <a:t>Ejemplo: Ley sobre el uso indebido de ordenadores (Reino Unido)</a:t>
            </a:r>
          </a:p>
          <a:p>
            <a:pPr marL="342900" indent="-342900" algn="just">
              <a:buFont typeface="Wingdings" pitchFamily="2" charset="2"/>
              <a:buChar char="Ø"/>
            </a:pPr>
            <a:endParaRPr lang="es-ES" sz="1700" dirty="0">
              <a:latin typeface="Verdana" panose="020B0604030504040204" pitchFamily="34" charset="0"/>
              <a:ea typeface="Verdana" panose="020B0604030504040204" pitchFamily="34" charset="0"/>
            </a:endParaRPr>
          </a:p>
          <a:p>
            <a:pPr marL="342900" indent="-342900" algn="just">
              <a:buFont typeface="Wingdings" pitchFamily="2" charset="2"/>
              <a:buChar char="Ø"/>
            </a:pPr>
            <a:r>
              <a:rPr lang="es-ES" sz="1700" dirty="0">
                <a:latin typeface="Verdana" panose="020B0604030504040204" pitchFamily="34" charset="0"/>
              </a:rPr>
              <a:t>El acceso de cualquier tipo por parte de una persona a cualquier programa o dato almacenado en un ordenador no está autorizado si </a:t>
            </a:r>
          </a:p>
          <a:p>
            <a:pPr marL="342900" indent="-342900" algn="just">
              <a:buAutoNum type="alphaLcParenBoth"/>
            </a:pPr>
            <a:r>
              <a:rPr lang="es-ES" sz="1700" dirty="0">
                <a:latin typeface="Verdana" panose="020B0604030504040204" pitchFamily="34" charset="0"/>
              </a:rPr>
              <a:t>no se tiene derecho a control el acceso del tipo en cuestión al programa o a los datos; y </a:t>
            </a:r>
          </a:p>
          <a:p>
            <a:pPr marL="342900" indent="-342900" algn="just">
              <a:buAutoNum type="alphaLcParenBoth"/>
            </a:pPr>
            <a:r>
              <a:rPr lang="es-ES" sz="1700" b="1" dirty="0">
                <a:solidFill>
                  <a:srgbClr val="FF0000"/>
                </a:solidFill>
                <a:latin typeface="Verdana" panose="020B0604030504040204" pitchFamily="34" charset="0"/>
              </a:rPr>
              <a:t>no se tiene el consentimiento para el acceso por su parte del tipo en cuestión al</a:t>
            </a:r>
            <a:r>
              <a:rPr lang="es-ES" sz="1700" dirty="0">
                <a:latin typeface="Verdana" panose="020B0604030504040204" pitchFamily="34" charset="0"/>
              </a:rPr>
              <a:t> programa o a los datos </a:t>
            </a:r>
            <a:r>
              <a:rPr lang="es-ES" sz="1700" b="1" dirty="0">
                <a:solidFill>
                  <a:srgbClr val="FF0000"/>
                </a:solidFill>
                <a:latin typeface="Verdana" panose="020B0604030504040204" pitchFamily="34" charset="0"/>
              </a:rPr>
              <a:t>de cualquier persona que tenga ese derecho</a:t>
            </a:r>
            <a:r>
              <a:rPr lang="es-ES" sz="1700" dirty="0">
                <a:latin typeface="Verdana" panose="020B0604030504040204" pitchFamily="34" charset="0"/>
              </a:rPr>
              <a:t>, pero esta subsección está sujeta a la sección 10. </a:t>
            </a:r>
          </a:p>
        </p:txBody>
      </p:sp>
      <p:sp>
        <p:nvSpPr>
          <p:cNvPr id="5" name="Rectangle 4">
            <a:extLst>
              <a:ext uri="{FF2B5EF4-FFF2-40B4-BE49-F238E27FC236}">
                <a16:creationId xmlns:a16="http://schemas.microsoft.com/office/drawing/2014/main" id="{3E1C197E-0F71-4426-A9AD-D5DA6DA6220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6" name="Rectangle 5">
            <a:extLst>
              <a:ext uri="{FF2B5EF4-FFF2-40B4-BE49-F238E27FC236}">
                <a16:creationId xmlns:a16="http://schemas.microsoft.com/office/drawing/2014/main" id="{9305395B-481F-48A2-917F-7B21E49F462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pic>
        <p:nvPicPr>
          <p:cNvPr id="10" name="Picture 4">
            <a:extLst>
              <a:ext uri="{FF2B5EF4-FFF2-40B4-BE49-F238E27FC236}">
                <a16:creationId xmlns:a16="http://schemas.microsoft.com/office/drawing/2014/main" id="{72F5B8B7-32FC-41BC-9E05-5204E1DBF66F}"/>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7">
            <a:extLst>
              <a:ext uri="{FF2B5EF4-FFF2-40B4-BE49-F238E27FC236}">
                <a16:creationId xmlns:a16="http://schemas.microsoft.com/office/drawing/2014/main" id="{2EA969E1-6433-434E-BBE7-AA8FA790DA46}"/>
              </a:ext>
            </a:extLst>
          </p:cNvPr>
          <p:cNvSpPr txBox="1">
            <a:spLocks noChangeArrowheads="1"/>
          </p:cNvSpPr>
          <p:nvPr/>
        </p:nvSpPr>
        <p:spPr bwMode="auto">
          <a:xfrm>
            <a:off x="1371872" y="-1367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Ejemplos de aplicación de "ilegítimo"</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8579199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5632311"/>
          </a:xfrm>
          <a:prstGeom prst="rect">
            <a:avLst/>
          </a:prstGeom>
        </p:spPr>
        <p:txBody>
          <a:bodyPr wrap="square">
            <a:spAutoFit/>
          </a:bodyPr>
          <a:lstStyle/>
          <a:p>
            <a:pPr marL="342900" indent="-342900" algn="just">
              <a:buFont typeface="Wingdings" pitchFamily="2" charset="2"/>
              <a:buChar char="Ø"/>
            </a:pPr>
            <a:r>
              <a:rPr lang="es-ES" sz="1750" dirty="0">
                <a:latin typeface="+mj-lt"/>
              </a:rPr>
              <a:t>Cada Parte adoptará las medidas legislativas y de otro tipo que resulten necesarias para tipificar como delito en su derecho interno el acceso deliberado e ilegítimo a todo o parte de un sistema informático. Las Partes podrán exigir que el delito se cometa </a:t>
            </a:r>
            <a:r>
              <a:rPr lang="es-ES" sz="1750" b="1" dirty="0">
                <a:solidFill>
                  <a:srgbClr val="FF0000"/>
                </a:solidFill>
                <a:latin typeface="+mj-lt"/>
              </a:rPr>
              <a:t>infringiendo medidas de seguridad</a:t>
            </a:r>
            <a:r>
              <a:rPr lang="es-ES" sz="1750" dirty="0">
                <a:latin typeface="+mj-lt"/>
              </a:rPr>
              <a:t>, con la </a:t>
            </a:r>
            <a:r>
              <a:rPr lang="es-ES" sz="1750" b="1" dirty="0">
                <a:solidFill>
                  <a:srgbClr val="FF0000"/>
                </a:solidFill>
                <a:latin typeface="+mj-lt"/>
              </a:rPr>
              <a:t>intención de obtener datos informáticos</a:t>
            </a:r>
            <a:r>
              <a:rPr lang="es-ES" sz="1750" dirty="0">
                <a:latin typeface="+mj-lt"/>
              </a:rPr>
              <a:t> u </a:t>
            </a:r>
            <a:r>
              <a:rPr lang="es-ES" sz="1750" b="1" dirty="0">
                <a:solidFill>
                  <a:srgbClr val="FF0000"/>
                </a:solidFill>
                <a:latin typeface="+mj-lt"/>
              </a:rPr>
              <a:t>otra intención delictiva</a:t>
            </a:r>
            <a:r>
              <a:rPr lang="es-ES" sz="1750" dirty="0">
                <a:latin typeface="+mj-lt"/>
              </a:rPr>
              <a:t>, o en relación con un </a:t>
            </a:r>
            <a:r>
              <a:rPr lang="es-ES" sz="1750" b="1" dirty="0">
                <a:solidFill>
                  <a:srgbClr val="FF0000"/>
                </a:solidFill>
                <a:latin typeface="+mj-lt"/>
              </a:rPr>
              <a:t>sistema informático conectado a otro sistema informático</a:t>
            </a:r>
            <a:r>
              <a:rPr lang="es-ES" sz="1750" dirty="0">
                <a:latin typeface="+mj-lt"/>
              </a:rPr>
              <a:t>.</a:t>
            </a:r>
          </a:p>
        </p:txBody>
      </p:sp>
      <p:sp>
        <p:nvSpPr>
          <p:cNvPr id="6" name="Rectangle 5">
            <a:extLst>
              <a:ext uri="{FF2B5EF4-FFF2-40B4-BE49-F238E27FC236}">
                <a16:creationId xmlns:a16="http://schemas.microsoft.com/office/drawing/2014/main" id="{524B6456-681F-2F44-A01A-AD3514E81BD2}"/>
              </a:ext>
            </a:extLst>
          </p:cNvPr>
          <p:cNvSpPr/>
          <p:nvPr/>
        </p:nvSpPr>
        <p:spPr>
          <a:xfrm>
            <a:off x="4250317" y="1158300"/>
            <a:ext cx="4638750" cy="5262979"/>
          </a:xfrm>
          <a:prstGeom prst="rect">
            <a:avLst/>
          </a:prstGeom>
        </p:spPr>
        <p:txBody>
          <a:bodyPr wrap="square">
            <a:spAutoFit/>
          </a:bodyPr>
          <a:lstStyle/>
          <a:p>
            <a:pPr marL="342900" indent="-342900" algn="just">
              <a:buFont typeface="Wingdings" pitchFamily="2" charset="2"/>
              <a:buChar char="ü"/>
            </a:pPr>
            <a:r>
              <a:rPr lang="es-ES" sz="2100" dirty="0">
                <a:latin typeface="+mj-lt"/>
              </a:rPr>
              <a:t>Las partes pueden limitar la penalización del acceso con los siguientes elementos calificativos:</a:t>
            </a:r>
          </a:p>
          <a:p>
            <a:pPr marL="800100" lvl="1" indent="-342900" algn="just">
              <a:buFont typeface="Wingdings" pitchFamily="2" charset="2"/>
              <a:buChar char="ü"/>
            </a:pPr>
            <a:r>
              <a:rPr lang="es-ES" sz="2100" dirty="0">
                <a:latin typeface="+mj-lt"/>
              </a:rPr>
              <a:t>Infringiendo medidas de seguridad</a:t>
            </a:r>
          </a:p>
          <a:p>
            <a:pPr marL="800100" lvl="1" indent="-342900" algn="just">
              <a:buFont typeface="Wingdings" pitchFamily="2" charset="2"/>
              <a:buChar char="ü"/>
            </a:pPr>
            <a:r>
              <a:rPr lang="es-ES" sz="2100" dirty="0">
                <a:latin typeface="+mj-lt"/>
              </a:rPr>
              <a:t>Intención de obtener datos informáticos</a:t>
            </a:r>
          </a:p>
          <a:p>
            <a:pPr marL="800100" lvl="1" indent="-342900" algn="just">
              <a:buFont typeface="Wingdings" pitchFamily="2" charset="2"/>
              <a:buChar char="ü"/>
            </a:pPr>
            <a:r>
              <a:rPr lang="es-ES" sz="2100" dirty="0">
                <a:latin typeface="+mj-lt"/>
              </a:rPr>
              <a:t>Intención delictiva </a:t>
            </a:r>
          </a:p>
          <a:p>
            <a:pPr marL="800100" lvl="1" indent="-342900" algn="just">
              <a:buFont typeface="Wingdings" pitchFamily="2" charset="2"/>
              <a:buChar char="ü"/>
            </a:pPr>
            <a:r>
              <a:rPr lang="es-ES" sz="2100" dirty="0">
                <a:latin typeface="+mj-lt"/>
              </a:rPr>
              <a:t>Acceso en relación con un sistema informático conectado a otro sistema informático (excluyendo el acceso a sistemas informáticos independientes)</a:t>
            </a:r>
          </a:p>
        </p:txBody>
      </p:sp>
      <p:sp>
        <p:nvSpPr>
          <p:cNvPr id="7" name="Rectangle 11">
            <a:extLst>
              <a:ext uri="{FF2B5EF4-FFF2-40B4-BE49-F238E27FC236}">
                <a16:creationId xmlns:a16="http://schemas.microsoft.com/office/drawing/2014/main" id="{2423F960-A04A-412E-A05F-0A481203750D}"/>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20</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E02F9B35-00F4-40BC-9452-03D5E2FD52B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BAFC63AD-212F-43EB-A6CF-69CC56FF4FFE}"/>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75804" y="-24482"/>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Acceso ilícito (“infringiendo medidas de seguridad…”)</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904628E1-1C55-4556-A363-EFD5F6D17A8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051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Verdana" panose="020B0604030504040204" pitchFamily="34" charset="0"/>
              </a:rPr>
              <a:t>Interceptación ilícita</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a:xfrm>
            <a:off x="722312" y="2906713"/>
            <a:ext cx="8242175" cy="1500187"/>
          </a:xfrm>
        </p:spPr>
        <p:txBody>
          <a:bodyPr/>
          <a:lstStyle/>
          <a:p>
            <a:r>
              <a:rPr lang="es-ES" dirty="0">
                <a:latin typeface="Verdana" panose="020B0604030504040204" pitchFamily="34" charset="0"/>
              </a:rPr>
              <a:t>Disposiciones sustantivas del Convenio de Budapest (Parte 1)</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21</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3</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12719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22</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Interceptación ilícita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2">
            <a:extLst>
              <a:ext uri="{FF2B5EF4-FFF2-40B4-BE49-F238E27FC236}">
                <a16:creationId xmlns:a16="http://schemas.microsoft.com/office/drawing/2014/main" id="{9D5A03CE-8228-488C-B870-1AE3D665E3CC}"/>
              </a:ext>
            </a:extLst>
          </p:cNvPr>
          <p:cNvSpPr txBox="1">
            <a:spLocks/>
          </p:cNvSpPr>
          <p:nvPr/>
        </p:nvSpPr>
        <p:spPr>
          <a:xfrm>
            <a:off x="457200" y="1270001"/>
            <a:ext cx="8229600" cy="5106987"/>
          </a:xfrm>
          <a:prstGeom prst="rect">
            <a:avLst/>
          </a:prstGeom>
          <a:ln w="38100">
            <a:solidFill>
              <a:srgbClr val="FF0000"/>
            </a:solidFill>
            <a:miter lim="800000"/>
            <a:headEnd/>
            <a:tailEnd/>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eaLnBrk="1" hangingPunct="1">
              <a:lnSpc>
                <a:spcPct val="80000"/>
              </a:lnSpc>
              <a:buFont typeface="Arial" panose="020B0604020202020204" pitchFamily="34" charset="0"/>
              <a:buNone/>
            </a:pPr>
            <a:endParaRPr lang="es-ES" altLang="sr-Latn-RS" sz="3000" b="1" i="1" dirty="0">
              <a:cs typeface="Times New Roman" panose="02020603050405020304" pitchFamily="18" charset="0"/>
            </a:endParaRPr>
          </a:p>
          <a:p>
            <a:pPr algn="ctr" eaLnBrk="1" hangingPunct="1">
              <a:lnSpc>
                <a:spcPct val="80000"/>
              </a:lnSpc>
              <a:buFont typeface="Arial" panose="020B0604020202020204" pitchFamily="34" charset="0"/>
              <a:buNone/>
            </a:pPr>
            <a:r>
              <a:rPr lang="es-ES" altLang="sr-Latn-RS" sz="2400" b="1" i="1" dirty="0"/>
              <a:t>Interceptación ilícita</a:t>
            </a:r>
          </a:p>
          <a:p>
            <a:pPr algn="ctr" eaLnBrk="1" hangingPunct="1">
              <a:lnSpc>
                <a:spcPct val="80000"/>
              </a:lnSpc>
              <a:buFont typeface="Arial" panose="020B0604020202020204" pitchFamily="34" charset="0"/>
              <a:buNone/>
            </a:pPr>
            <a:r>
              <a:rPr lang="es-ES" altLang="sr-Latn-RS" sz="2400" b="1" i="1" dirty="0"/>
              <a:t>(Artículo 3 - Convenio de Budapest)</a:t>
            </a:r>
          </a:p>
          <a:p>
            <a:pPr eaLnBrk="1" hangingPunct="1">
              <a:lnSpc>
                <a:spcPct val="80000"/>
              </a:lnSpc>
              <a:buFont typeface="Arial" pitchFamily="34" charset="0"/>
              <a:buNone/>
            </a:pPr>
            <a:endParaRPr lang="es-ES" altLang="sr-Latn-RS" sz="2400" dirty="0">
              <a:cs typeface="Times New Roman" panose="02020603050405020304" pitchFamily="18" charset="0"/>
            </a:endParaRPr>
          </a:p>
          <a:p>
            <a:pPr algn="ctr" eaLnBrk="1" hangingPunct="1">
              <a:lnSpc>
                <a:spcPct val="80000"/>
              </a:lnSpc>
            </a:pPr>
            <a:r>
              <a:rPr lang="es-ES" altLang="sr-Latn-RS" sz="2400" i="1" dirty="0"/>
              <a:t>De forma intencionada e ilegítima</a:t>
            </a:r>
          </a:p>
          <a:p>
            <a:pPr algn="ctr" eaLnBrk="1" hangingPunct="1">
              <a:lnSpc>
                <a:spcPct val="80000"/>
              </a:lnSpc>
            </a:pPr>
            <a:endParaRPr lang="es-ES" altLang="sr-Latn-RS" sz="2400" i="1" dirty="0">
              <a:cs typeface="Times New Roman" panose="02020603050405020304" pitchFamily="18" charset="0"/>
            </a:endParaRPr>
          </a:p>
          <a:p>
            <a:pPr algn="ctr" eaLnBrk="1" hangingPunct="1">
              <a:lnSpc>
                <a:spcPct val="80000"/>
              </a:lnSpc>
            </a:pPr>
            <a:r>
              <a:rPr lang="es-ES" altLang="sr-Latn-RS" sz="2400" i="1" dirty="0"/>
              <a:t>Interceptar, por medios técnicos, transmisiones no públicas de datos informáticos</a:t>
            </a:r>
          </a:p>
          <a:p>
            <a:pPr algn="ctr" eaLnBrk="1" hangingPunct="1">
              <a:lnSpc>
                <a:spcPct val="80000"/>
              </a:lnSpc>
            </a:pPr>
            <a:endParaRPr lang="es-ES" altLang="sr-Latn-RS" sz="2400" i="1" dirty="0">
              <a:cs typeface="Times New Roman" panose="02020603050405020304" pitchFamily="18" charset="0"/>
            </a:endParaRPr>
          </a:p>
          <a:p>
            <a:pPr algn="ctr" eaLnBrk="1" hangingPunct="1">
              <a:lnSpc>
                <a:spcPct val="80000"/>
              </a:lnSpc>
            </a:pPr>
            <a:r>
              <a:rPr lang="es-ES" altLang="sr-Latn-RS" sz="2400" i="1" dirty="0"/>
              <a:t>Dirigidas a un sistema informático, originadas en un sistema informático o efectuadas dentro del mismo</a:t>
            </a:r>
          </a:p>
        </p:txBody>
      </p:sp>
    </p:spTree>
    <p:extLst>
      <p:ext uri="{BB962C8B-B14F-4D97-AF65-F5344CB8AC3E}">
        <p14:creationId xmlns:p14="http://schemas.microsoft.com/office/powerpoint/2010/main" val="471619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a:extLst>
              <a:ext uri="{FF2B5EF4-FFF2-40B4-BE49-F238E27FC236}">
                <a16:creationId xmlns:a16="http://schemas.microsoft.com/office/drawing/2014/main" id="{8BA481B6-DCEE-4751-99B1-BDCBAFD643E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23</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B96EE1A2-ECB7-483D-86C9-766C9027C6D7}"/>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EC9303CF-EB76-4E68-BCF1-4AB6D64A447A}"/>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178B80CA-5FBB-4127-BEE1-9F94909C1497}"/>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Ejemplo de interceptación ilícita</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5D5BA1D3-E00E-4BF8-B726-8C38C413B27F}"/>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a:extLst>
              <a:ext uri="{FF2B5EF4-FFF2-40B4-BE49-F238E27FC236}">
                <a16:creationId xmlns:a16="http://schemas.microsoft.com/office/drawing/2014/main" id="{3C6BB911-1495-4F20-B501-69CB31F9EC90}"/>
              </a:ext>
            </a:extLst>
          </p:cNvPr>
          <p:cNvPicPr>
            <a:picLocks noChangeAspect="1"/>
          </p:cNvPicPr>
          <p:nvPr/>
        </p:nvPicPr>
        <p:blipFill rotWithShape="1">
          <a:blip r:embed="rId4"/>
          <a:srcRect b="3232"/>
          <a:stretch/>
        </p:blipFill>
        <p:spPr>
          <a:xfrm>
            <a:off x="0" y="992187"/>
            <a:ext cx="9144000" cy="5605463"/>
          </a:xfrm>
          <a:prstGeom prst="rect">
            <a:avLst/>
          </a:prstGeom>
        </p:spPr>
      </p:pic>
    </p:spTree>
    <p:extLst>
      <p:ext uri="{BB962C8B-B14F-4D97-AF65-F5344CB8AC3E}">
        <p14:creationId xmlns:p14="http://schemas.microsoft.com/office/powerpoint/2010/main" val="6454681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a:extLst>
              <a:ext uri="{FF2B5EF4-FFF2-40B4-BE49-F238E27FC236}">
                <a16:creationId xmlns:a16="http://schemas.microsoft.com/office/drawing/2014/main" id="{8BA481B6-DCEE-4751-99B1-BDCBAFD643E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24</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B96EE1A2-ECB7-483D-86C9-766C9027C6D7}"/>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EC9303CF-EB76-4E68-BCF1-4AB6D64A447A}"/>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178B80CA-5FBB-4127-BEE1-9F94909C1497}"/>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Ejemplo de interceptación ilícita</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5D5BA1D3-E00E-4BF8-B726-8C38C413B27F}"/>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a:extLst>
              <a:ext uri="{FF2B5EF4-FFF2-40B4-BE49-F238E27FC236}">
                <a16:creationId xmlns:a16="http://schemas.microsoft.com/office/drawing/2014/main" id="{20E030D5-FDF6-4B7A-8CC1-F1C040680CBE}"/>
              </a:ext>
            </a:extLst>
          </p:cNvPr>
          <p:cNvPicPr>
            <a:picLocks noChangeAspect="1"/>
          </p:cNvPicPr>
          <p:nvPr/>
        </p:nvPicPr>
        <p:blipFill>
          <a:blip r:embed="rId4"/>
          <a:stretch>
            <a:fillRect/>
          </a:stretch>
        </p:blipFill>
        <p:spPr>
          <a:xfrm>
            <a:off x="14282" y="1628800"/>
            <a:ext cx="9144000" cy="4176464"/>
          </a:xfrm>
          <a:prstGeom prst="rect">
            <a:avLst/>
          </a:prstGeom>
        </p:spPr>
      </p:pic>
    </p:spTree>
    <p:extLst>
      <p:ext uri="{BB962C8B-B14F-4D97-AF65-F5344CB8AC3E}">
        <p14:creationId xmlns:p14="http://schemas.microsoft.com/office/powerpoint/2010/main" val="36851258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251520" y="1287212"/>
            <a:ext cx="4023918" cy="5262979"/>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a:t>
            </a:r>
            <a:r>
              <a:rPr lang="es-ES" sz="1600" b="1" dirty="0">
                <a:solidFill>
                  <a:srgbClr val="FF0000"/>
                </a:solidFill>
                <a:latin typeface="+mj-lt"/>
              </a:rPr>
              <a:t>interceptación</a:t>
            </a:r>
            <a:r>
              <a:rPr lang="es-ES" sz="1600" dirty="0">
                <a:latin typeface="+mj-lt"/>
              </a:rPr>
              <a:t> deliberada e ilegítima por medios técnicos de datos informáticos en transmisiones no públicas dirigidas a un sistema informático, originadas en un sistema informático o efectuadas dentro del mismo, incluidas las emisiones electromagnéticas provenientes de un sistema informático que transporte dichos datos informáticos. Las Partes podrán exigir que el delito se cometa 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139952" y="1049834"/>
            <a:ext cx="4896098" cy="5509200"/>
          </a:xfrm>
          <a:prstGeom prst="rect">
            <a:avLst/>
          </a:prstGeom>
        </p:spPr>
        <p:txBody>
          <a:bodyPr wrap="square">
            <a:spAutoFit/>
          </a:bodyPr>
          <a:lstStyle/>
          <a:p>
            <a:pPr marL="342900" indent="-342900" algn="just">
              <a:buFont typeface="Wingdings" pitchFamily="2" charset="2"/>
              <a:buChar char="ü"/>
            </a:pPr>
            <a:r>
              <a:rPr lang="es-ES" sz="2200" dirty="0">
                <a:latin typeface="+mj-lt"/>
              </a:rPr>
              <a:t>Por interceptación se entiende la escucha, el seguimiento o la vigilancia de las comunicaciones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La disposición pretende proteger la privacidad de las comunicaciones de datos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Aborda los equivalentes de las tradicionales escuchas y grabaciones de conversaciones telefónicas orales cuando se efectúan respecto a la transmisión de datos informáticos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25</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Interceptación ilícita ("interceptación")</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0526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65629" y="1062038"/>
            <a:ext cx="3902315" cy="5509200"/>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interceptación deliberada e </a:t>
            </a:r>
            <a:r>
              <a:rPr lang="es-ES" sz="1600" b="1" dirty="0">
                <a:solidFill>
                  <a:srgbClr val="FF0000"/>
                </a:solidFill>
                <a:latin typeface="+mj-lt"/>
              </a:rPr>
              <a:t>ilegítima</a:t>
            </a:r>
            <a:r>
              <a:rPr lang="es-ES" sz="1600" dirty="0">
                <a:latin typeface="+mj-lt"/>
              </a:rPr>
              <a:t> por medios técnicos de datos informáticos en transmisiones no públicas dirigidas a un sistema informático, originadas en un sistema informático o efectuadas dentro del mismo, incluidas las emisiones electromagnéticas provenientes de un sistema informático que transporte dichos datos informáticos. Las Partes podrán exigir que el delito se cometa 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83968" y="1138730"/>
            <a:ext cx="4775000" cy="5455340"/>
          </a:xfrm>
          <a:prstGeom prst="rect">
            <a:avLst/>
          </a:prstGeom>
        </p:spPr>
        <p:txBody>
          <a:bodyPr wrap="square">
            <a:spAutoFit/>
          </a:bodyPr>
          <a:lstStyle/>
          <a:p>
            <a:pPr marL="342900" indent="-342900" algn="just">
              <a:buFont typeface="Wingdings" pitchFamily="2" charset="2"/>
              <a:buChar char="ü"/>
            </a:pPr>
            <a:r>
              <a:rPr lang="es-ES" sz="2050" dirty="0">
                <a:latin typeface="+mj-lt"/>
              </a:rPr>
              <a:t>Ejemplos de posibles interceptaciones legítimas:</a:t>
            </a:r>
          </a:p>
          <a:p>
            <a:pPr marL="800100" lvl="1" indent="-342900" algn="just">
              <a:buFont typeface="Wingdings" pitchFamily="2" charset="2"/>
              <a:buChar char="ü"/>
            </a:pPr>
            <a:r>
              <a:rPr lang="es-ES" sz="2050" dirty="0">
                <a:latin typeface="+mj-lt"/>
              </a:rPr>
              <a:t>Persona instruida o autorizada por los participantes de la transmisión, incluso para: </a:t>
            </a:r>
          </a:p>
          <a:p>
            <a:pPr marL="1257300" lvl="2" indent="-342900" algn="just">
              <a:buFont typeface="Wingdings" pitchFamily="2" charset="2"/>
              <a:buChar char="ü"/>
            </a:pPr>
            <a:r>
              <a:rPr lang="es-ES" sz="2050" dirty="0">
                <a:latin typeface="+mj-lt"/>
              </a:rPr>
              <a:t>Pruebas autorizadas acordadas por los participantes </a:t>
            </a:r>
          </a:p>
          <a:p>
            <a:pPr marL="1257300" lvl="2" indent="-342900" algn="just">
              <a:buFont typeface="Wingdings" pitchFamily="2" charset="2"/>
              <a:buChar char="ü"/>
            </a:pPr>
            <a:r>
              <a:rPr lang="es-ES" sz="2050" dirty="0">
                <a:latin typeface="+mj-lt"/>
              </a:rPr>
              <a:t>Actividades de protección acordadas por los participantes </a:t>
            </a:r>
          </a:p>
          <a:p>
            <a:pPr marL="800100" lvl="1" indent="-342900" algn="just">
              <a:buFont typeface="Wingdings" pitchFamily="2" charset="2"/>
              <a:buChar char="ü"/>
            </a:pPr>
            <a:r>
              <a:rPr lang="es-ES" sz="2050" dirty="0">
                <a:latin typeface="+mj-lt"/>
              </a:rPr>
              <a:t>Empleo de cookies en sitios web </a:t>
            </a:r>
          </a:p>
          <a:p>
            <a:pPr marL="800100" lvl="1" indent="-342900" algn="just">
              <a:buFont typeface="Wingdings" pitchFamily="2" charset="2"/>
              <a:buChar char="ü"/>
            </a:pPr>
            <a:r>
              <a:rPr lang="es-ES" sz="2050" dirty="0">
                <a:latin typeface="+mj-lt"/>
              </a:rPr>
              <a:t>Vigilancia jurídicamente autorizada por las autoridades policiales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44450"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26</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36512"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44449"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39862" y="4462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Interceptación ilícita (“ilegítima”)</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6512"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07008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052513"/>
            <a:ext cx="3938827" cy="5466283"/>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interceptación deliberada e ilegítima </a:t>
            </a:r>
            <a:r>
              <a:rPr lang="es-ES" sz="1600" b="1" dirty="0">
                <a:solidFill>
                  <a:srgbClr val="FF0000"/>
                </a:solidFill>
                <a:latin typeface="+mj-lt"/>
              </a:rPr>
              <a:t>por medios técnicos</a:t>
            </a:r>
            <a:r>
              <a:rPr lang="es-ES" sz="1600" dirty="0">
                <a:latin typeface="+mj-lt"/>
              </a:rPr>
              <a:t> de datos informáticos en transmisiones no públicas dirigidas a un sistema informático, originadas en un sistema informático o  efectuadas dentro del mismo, incluidas las emisiones electromagnéticas provenientes de un sistema informático que transporte dichos datos informáticos. Las Partes podrán exigir que el delito se cometa 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067944" y="1052514"/>
            <a:ext cx="4954512" cy="5632311"/>
          </a:xfrm>
          <a:prstGeom prst="rect">
            <a:avLst/>
          </a:prstGeom>
        </p:spPr>
        <p:txBody>
          <a:bodyPr wrap="square">
            <a:spAutoFit/>
          </a:bodyPr>
          <a:lstStyle/>
          <a:p>
            <a:pPr marL="342900" indent="-342900" algn="just">
              <a:buFont typeface="Wingdings" pitchFamily="2" charset="2"/>
              <a:buChar char="ü"/>
            </a:pPr>
            <a:r>
              <a:rPr lang="es-ES" dirty="0">
                <a:latin typeface="+mj-lt"/>
              </a:rPr>
              <a:t>Los medios técnicos cubrirían la interceptación a través de: </a:t>
            </a:r>
          </a:p>
          <a:p>
            <a:pPr marL="800100" lvl="1" indent="-342900" algn="just">
              <a:buFont typeface="Wingdings" pitchFamily="2" charset="2"/>
              <a:buChar char="ü"/>
            </a:pPr>
            <a:r>
              <a:rPr lang="es-ES" dirty="0">
                <a:latin typeface="+mj-lt"/>
              </a:rPr>
              <a:t>Acceso y uso del sistema informático; </a:t>
            </a:r>
          </a:p>
          <a:p>
            <a:pPr marL="800100" lvl="1" indent="-342900" algn="just">
              <a:buFont typeface="Wingdings" pitchFamily="2" charset="2"/>
              <a:buChar char="ü"/>
            </a:pPr>
            <a:r>
              <a:rPr lang="es-ES" dirty="0">
                <a:latin typeface="+mj-lt"/>
              </a:rPr>
              <a:t>Utilización de dispositivos electrónicos dispositivos electrónicos para escuchar en forma secreta o de dispositivos para intervenir conversaciones </a:t>
            </a:r>
          </a:p>
          <a:p>
            <a:pPr marL="342900" indent="-342900" algn="just">
              <a:buFont typeface="Wingdings" pitchFamily="2" charset="2"/>
              <a:buChar char="ü"/>
            </a:pPr>
            <a:endParaRPr lang="es-ES" dirty="0">
              <a:latin typeface="+mj-lt"/>
            </a:endParaRPr>
          </a:p>
          <a:p>
            <a:pPr marL="342900" indent="-342900" algn="just">
              <a:buFont typeface="Wingdings" pitchFamily="2" charset="2"/>
              <a:buChar char="ü"/>
            </a:pPr>
            <a:r>
              <a:rPr lang="es-ES" dirty="0">
                <a:latin typeface="+mj-lt"/>
              </a:rPr>
              <a:t>Esto puede incluir:</a:t>
            </a:r>
          </a:p>
          <a:p>
            <a:pPr marL="800100" lvl="1" indent="-342900" algn="just">
              <a:buFont typeface="Wingdings" pitchFamily="2" charset="2"/>
              <a:buChar char="ü"/>
            </a:pPr>
            <a:r>
              <a:rPr lang="es-ES" dirty="0">
                <a:latin typeface="+mj-lt"/>
              </a:rPr>
              <a:t>Grabación </a:t>
            </a:r>
          </a:p>
          <a:p>
            <a:pPr marL="800100" lvl="1" indent="-342900" algn="just">
              <a:buFont typeface="Wingdings" pitchFamily="2" charset="2"/>
              <a:buChar char="ü"/>
            </a:pPr>
            <a:r>
              <a:rPr lang="es-ES" dirty="0">
                <a:latin typeface="+mj-lt"/>
              </a:rPr>
              <a:t>Uso de dispositivos técnicos conectados a las líneas de transmisión </a:t>
            </a:r>
          </a:p>
          <a:p>
            <a:pPr marL="800100" lvl="1" indent="-342900" algn="just">
              <a:buFont typeface="Wingdings" pitchFamily="2" charset="2"/>
              <a:buChar char="ü"/>
            </a:pPr>
            <a:r>
              <a:rPr lang="es-ES" dirty="0">
                <a:latin typeface="+mj-lt"/>
              </a:rPr>
              <a:t>Uso de dispositivos para obtener y grabar las comunicaciones inalámbricas </a:t>
            </a:r>
          </a:p>
          <a:p>
            <a:pPr marL="800100" lvl="1" indent="-342900" algn="just">
              <a:buFont typeface="Wingdings" pitchFamily="2" charset="2"/>
              <a:buChar char="ü"/>
            </a:pPr>
            <a:r>
              <a:rPr lang="es-ES" dirty="0">
                <a:latin typeface="+mj-lt"/>
              </a:rPr>
              <a:t>Uso de software, contraseñas y códigos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27</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7">
            <a:extLst>
              <a:ext uri="{FF2B5EF4-FFF2-40B4-BE49-F238E27FC236}">
                <a16:creationId xmlns:a16="http://schemas.microsoft.com/office/drawing/2014/main" id="{7B42FE2B-4ED4-40A8-AC9F-DF13D8B6DD6C}"/>
              </a:ext>
            </a:extLst>
          </p:cNvPr>
          <p:cNvSpPr txBox="1">
            <a:spLocks noChangeArrowheads="1"/>
          </p:cNvSpPr>
          <p:nvPr/>
        </p:nvSpPr>
        <p:spPr bwMode="auto">
          <a:xfrm>
            <a:off x="1439862" y="4462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Interceptación ilícita (“por medios técnicos”)</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0074571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193454"/>
            <a:ext cx="4146321" cy="5262979"/>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interceptación deliberada e ilegítima por medios técnicos de datos informáticos en </a:t>
            </a:r>
            <a:r>
              <a:rPr lang="es-ES" sz="1600" b="1" dirty="0">
                <a:solidFill>
                  <a:srgbClr val="FF0000"/>
                </a:solidFill>
                <a:latin typeface="+mj-lt"/>
              </a:rPr>
              <a:t>transmisiones no públicas</a:t>
            </a:r>
            <a:r>
              <a:rPr lang="es-ES" sz="1600" dirty="0">
                <a:latin typeface="+mj-lt"/>
              </a:rPr>
              <a:t> dirigidas a un sistema informático,  originadas en un sistema informático o efectuadas dentro del mismo, incluidas las emisiones electromagnéticas provenientes de un sistema informático que transporte dichos datos informáticos. Las Partes podrán exigir que el delito se cometa 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747018" cy="4401205"/>
          </a:xfrm>
          <a:prstGeom prst="rect">
            <a:avLst/>
          </a:prstGeom>
        </p:spPr>
        <p:txBody>
          <a:bodyPr wrap="square">
            <a:spAutoFit/>
          </a:bodyPr>
          <a:lstStyle/>
          <a:p>
            <a:pPr marL="342900" indent="-342900" algn="just">
              <a:buFont typeface="Wingdings" pitchFamily="2" charset="2"/>
              <a:buChar char="ü"/>
            </a:pPr>
            <a:r>
              <a:rPr lang="es-ES" sz="2000" dirty="0">
                <a:latin typeface="+mj-lt"/>
              </a:rPr>
              <a:t>Delito limitado a la interceptación de transmisiones no públicas de datos</a:t>
            </a:r>
          </a:p>
          <a:p>
            <a:pPr marL="342900" indent="-342900" algn="just">
              <a:buFont typeface="Wingdings" pitchFamily="2" charset="2"/>
              <a:buChar char="ü"/>
            </a:pPr>
            <a:endParaRPr lang="es-ES" sz="2000" dirty="0">
              <a:latin typeface="+mj-lt"/>
            </a:endParaRPr>
          </a:p>
          <a:p>
            <a:pPr marL="342900" indent="-342900" algn="just">
              <a:buFont typeface="Wingdings" pitchFamily="2" charset="2"/>
              <a:buChar char="ü"/>
            </a:pPr>
            <a:r>
              <a:rPr lang="es-ES" sz="2000" dirty="0">
                <a:latin typeface="+mj-lt"/>
              </a:rPr>
              <a:t>El hecho de que los datos no sean públicos es irrelevante para este delito; lo que importa es que la transmisión no sea pública</a:t>
            </a:r>
          </a:p>
          <a:p>
            <a:pPr marL="342900" indent="-342900" algn="just">
              <a:buFont typeface="Wingdings" pitchFamily="2" charset="2"/>
              <a:buChar char="ü"/>
            </a:pPr>
            <a:endParaRPr lang="es-ES" sz="2000" dirty="0">
              <a:latin typeface="+mj-lt"/>
            </a:endParaRPr>
          </a:p>
          <a:p>
            <a:pPr marL="342900" indent="-342900" algn="just">
              <a:buFont typeface="Wingdings" pitchFamily="2" charset="2"/>
              <a:buChar char="ü"/>
            </a:pPr>
            <a:r>
              <a:rPr lang="es-ES" sz="2000" dirty="0">
                <a:latin typeface="+mj-lt"/>
              </a:rPr>
              <a:t>El delito puede penalizar la información disponible públicamente comunicada a través de transmisiones no públicas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28</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7">
            <a:extLst>
              <a:ext uri="{FF2B5EF4-FFF2-40B4-BE49-F238E27FC236}">
                <a16:creationId xmlns:a16="http://schemas.microsoft.com/office/drawing/2014/main" id="{2CF507C5-CF30-4464-8FB4-D08CE8A7A03B}"/>
              </a:ext>
            </a:extLst>
          </p:cNvPr>
          <p:cNvSpPr txBox="1">
            <a:spLocks noChangeArrowheads="1"/>
          </p:cNvSpPr>
          <p:nvPr/>
        </p:nvSpPr>
        <p:spPr bwMode="auto">
          <a:xfrm>
            <a:off x="1439862" y="4462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Interceptación ilícita (“transmisiones no públicas”)</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8871469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062038"/>
            <a:ext cx="4146321" cy="5509200"/>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interceptación deliberada e ilegítima por medios técnicos de datos informáticos en transmisiones no públicas </a:t>
            </a:r>
            <a:r>
              <a:rPr lang="es-ES" sz="1600" b="1" dirty="0">
                <a:solidFill>
                  <a:srgbClr val="FF0000"/>
                </a:solidFill>
                <a:latin typeface="+mj-lt"/>
              </a:rPr>
              <a:t>dirigidas a un sistema informático, originadas en un sistema informático o efectuadas dentro del mismo</a:t>
            </a:r>
            <a:r>
              <a:rPr lang="es-ES" sz="1600" dirty="0">
                <a:latin typeface="+mj-lt"/>
              </a:rPr>
              <a:t>, incluidas las emisiones electromagnéticas provenientes de un sistema informático que transporte dichos datos informáticos. Las Partes podrán exigir que el delito se cometa 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747018" cy="4939814"/>
          </a:xfrm>
          <a:prstGeom prst="rect">
            <a:avLst/>
          </a:prstGeom>
        </p:spPr>
        <p:txBody>
          <a:bodyPr wrap="square">
            <a:spAutoFit/>
          </a:bodyPr>
          <a:lstStyle/>
          <a:p>
            <a:pPr marL="342900" indent="-342900" algn="just">
              <a:buFont typeface="Wingdings" pitchFamily="2" charset="2"/>
              <a:buChar char="ü"/>
            </a:pPr>
            <a:r>
              <a:rPr lang="es-ES" dirty="0">
                <a:latin typeface="+mj-lt"/>
              </a:rPr>
              <a:t>La interceptación se refiere a las transmisiones:</a:t>
            </a:r>
          </a:p>
          <a:p>
            <a:pPr marL="800100" lvl="1" indent="-342900" algn="just">
              <a:buFont typeface="Wingdings" pitchFamily="2" charset="2"/>
              <a:buChar char="ü"/>
            </a:pPr>
            <a:r>
              <a:rPr lang="es-ES" dirty="0">
                <a:latin typeface="+mj-lt"/>
              </a:rPr>
              <a:t>Dirigidas a un sistema informático (por ejemplo, la transmisión que fluye de una persona a un ordenador a través de la entrada del teclado)</a:t>
            </a:r>
          </a:p>
          <a:p>
            <a:pPr marL="800100" lvl="1" indent="-342900" algn="just">
              <a:buFont typeface="Wingdings" pitchFamily="2" charset="2"/>
              <a:buChar char="ü"/>
            </a:pPr>
            <a:r>
              <a:rPr lang="es-ES" dirty="0">
                <a:latin typeface="+mj-lt"/>
              </a:rPr>
              <a:t>De un sistema informático (por ejemplo, la transmisión que fluye de un sistema informático a otro sistema informático)</a:t>
            </a:r>
          </a:p>
          <a:p>
            <a:pPr marL="800100" lvl="1" indent="-342900" algn="just">
              <a:buFont typeface="Wingdings" pitchFamily="2" charset="2"/>
              <a:buChar char="ü"/>
            </a:pPr>
            <a:r>
              <a:rPr lang="es-ES" dirty="0">
                <a:latin typeface="+mj-lt"/>
              </a:rPr>
              <a:t>Dentro de un sistema informático (por ejemplo, las transmisiones que fluyen desde una unidad central de procesamiento a una impresora conectada</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29</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7">
            <a:extLst>
              <a:ext uri="{FF2B5EF4-FFF2-40B4-BE49-F238E27FC236}">
                <a16:creationId xmlns:a16="http://schemas.microsoft.com/office/drawing/2014/main" id="{BF6425BE-BF09-4B4D-8E80-631789160731}"/>
              </a:ext>
            </a:extLst>
          </p:cNvPr>
          <p:cNvSpPr txBox="1">
            <a:spLocks noChangeArrowheads="1"/>
          </p:cNvSpPr>
          <p:nvPr/>
        </p:nvSpPr>
        <p:spPr bwMode="auto">
          <a:xfrm>
            <a:off x="1439862"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1800" b="1" dirty="0">
                <a:solidFill>
                  <a:schemeClr val="bg1"/>
                </a:solidFill>
                <a:latin typeface="Verdana" panose="020B0604030504040204" pitchFamily="34" charset="0"/>
              </a:rPr>
              <a:t>Interceptación ilícita (“dirigidas a un sistema informático,  originadas  en  un  sistema informático o efectuadas dentro del mismo”)</a:t>
            </a:r>
            <a:endParaRPr lang="es-ES" sz="18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59039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124125"/>
            <a:ext cx="3938827" cy="5229590"/>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interceptación deliberada e ilegítima por medios técnicos de datos informáticos en transmisiones no públicas dirigidas a un sistema informático, originadas en un sistema informático o efectuadas dentro del mismo, incluidas las </a:t>
            </a:r>
            <a:r>
              <a:rPr lang="es-ES" sz="1600" b="1" dirty="0">
                <a:solidFill>
                  <a:srgbClr val="FF0000"/>
                </a:solidFill>
                <a:latin typeface="+mj-lt"/>
              </a:rPr>
              <a:t>emisiones electromagnéticas</a:t>
            </a:r>
            <a:r>
              <a:rPr lang="es-ES" sz="1600" dirty="0">
                <a:latin typeface="+mj-lt"/>
              </a:rPr>
              <a:t> provenientes de un sistema informático que transporte dichos datos informáticos. Las Partes podrán exigir que el delito se cometa 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747018" cy="3647152"/>
          </a:xfrm>
          <a:prstGeom prst="rect">
            <a:avLst/>
          </a:prstGeom>
        </p:spPr>
        <p:txBody>
          <a:bodyPr wrap="square">
            <a:spAutoFit/>
          </a:bodyPr>
          <a:lstStyle/>
          <a:p>
            <a:pPr marL="342900" indent="-342900" algn="just">
              <a:buFont typeface="Wingdings" pitchFamily="2" charset="2"/>
              <a:buChar char="ü"/>
            </a:pPr>
            <a:r>
              <a:rPr lang="es-ES" sz="2100" dirty="0">
                <a:latin typeface="+mj-lt"/>
              </a:rPr>
              <a:t>Los sistemas informáticos pueden emitir emisiones electromagnéticas que transportan datos informáticos</a:t>
            </a:r>
          </a:p>
          <a:p>
            <a:pPr marL="342900" indent="-342900" algn="just">
              <a:buFont typeface="Wingdings" pitchFamily="2" charset="2"/>
              <a:buChar char="ü"/>
            </a:pPr>
            <a:endParaRPr lang="es-ES" sz="2100" dirty="0">
              <a:latin typeface="+mj-lt"/>
            </a:endParaRPr>
          </a:p>
          <a:p>
            <a:pPr marL="342900" indent="-342900" algn="just">
              <a:buFont typeface="Wingdings" pitchFamily="2" charset="2"/>
              <a:buChar char="ü"/>
            </a:pPr>
            <a:r>
              <a:rPr lang="es-ES" sz="2100" dirty="0">
                <a:latin typeface="+mj-lt"/>
              </a:rPr>
              <a:t>Los datos informáticos pueden reconstruirse a partir de dichas emisiones </a:t>
            </a:r>
          </a:p>
          <a:p>
            <a:pPr marL="342900" indent="-342900" algn="just">
              <a:buFont typeface="Wingdings" pitchFamily="2" charset="2"/>
              <a:buChar char="ü"/>
            </a:pPr>
            <a:endParaRPr lang="es-ES" sz="2100" dirty="0">
              <a:latin typeface="+mj-lt"/>
            </a:endParaRPr>
          </a:p>
          <a:p>
            <a:pPr marL="342900" indent="-342900" algn="just">
              <a:buFont typeface="Wingdings" pitchFamily="2" charset="2"/>
              <a:buChar char="ü"/>
            </a:pPr>
            <a:r>
              <a:rPr lang="es-ES" sz="2100" dirty="0">
                <a:latin typeface="+mj-lt"/>
              </a:rPr>
              <a:t>Así, la interceptación de emisiones electromagnéticas se incluye como delito</a:t>
            </a:r>
            <a:r>
              <a:rPr lang="es-ES" dirty="0"/>
              <a:t> </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30</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44624"/>
            <a:ext cx="76327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000" b="1" dirty="0">
                <a:solidFill>
                  <a:schemeClr val="bg1"/>
                </a:solidFill>
                <a:latin typeface="Verdana" panose="020B0604030504040204" pitchFamily="34" charset="0"/>
              </a:rPr>
              <a:t>Interceptación ilícita (“emisiones electromagnéticas”)</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51529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287212"/>
            <a:ext cx="4146321" cy="5262979"/>
          </a:xfrm>
          <a:prstGeom prst="rect">
            <a:avLst/>
          </a:prstGeom>
        </p:spPr>
        <p:txBody>
          <a:bodyPr wrap="square">
            <a:spAutoFit/>
          </a:bodyPr>
          <a:lstStyle/>
          <a:p>
            <a:pPr marL="342900" indent="-342900" algn="just">
              <a:buFont typeface="Wingdings" pitchFamily="2" charset="2"/>
              <a:buChar char="Ø"/>
            </a:pPr>
            <a:r>
              <a:rPr lang="es-ES" sz="1600" dirty="0">
                <a:latin typeface="+mj-lt"/>
              </a:rPr>
              <a:t>Cada Parte adoptará las medidas legislativas y de otro tipo que resulten necesarias para tipificar como delito en su derecho interno la interceptación deliberada e ilegítima por medios técnicos de datos informáticos en transmisiones no públicas dirigidas a un sistema informático,  originadas en un sistema informático o efectuadas dentro del mismo, incluidas las emisiones electromagnéticas provenientes de un sistema informático que transporte dichos datos informáticos. Las Partes podrán exigir que el delito se cometa </a:t>
            </a:r>
            <a:r>
              <a:rPr lang="es-ES" sz="1600" b="1" dirty="0">
                <a:solidFill>
                  <a:srgbClr val="FF0000"/>
                </a:solidFill>
                <a:latin typeface="+mj-lt"/>
              </a:rPr>
              <a:t>con intención delictiva o en relación con un sistema informático conectado a otro sistema informático.</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747018" cy="3816429"/>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Arial" pitchFamily="34" charset="0"/>
              </a:rPr>
              <a:t>Las partes pueden limitar la penalización de la interceptación con los siguientes elementos calificativos:</a:t>
            </a:r>
          </a:p>
          <a:p>
            <a:pPr marL="800100" marR="0" lvl="1"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Arial" pitchFamily="34" charset="0"/>
              </a:rPr>
              <a:t>Intención delictiva </a:t>
            </a:r>
          </a:p>
          <a:p>
            <a:pPr marL="800100" marR="0" lvl="1"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Arial" pitchFamily="34" charset="0"/>
              </a:rPr>
              <a:t>Interceptación en relación con un sistema informático conectado a otro sistema informático (excluyendo la interceptación a sistemas informáticos independientes)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31</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7">
            <a:extLst>
              <a:ext uri="{FF2B5EF4-FFF2-40B4-BE49-F238E27FC236}">
                <a16:creationId xmlns:a16="http://schemas.microsoft.com/office/drawing/2014/main" id="{FAAF469C-020A-4376-AE52-086AFE35F090}"/>
              </a:ext>
            </a:extLst>
          </p:cNvPr>
          <p:cNvSpPr txBox="1">
            <a:spLocks noChangeArrowheads="1"/>
          </p:cNvSpPr>
          <p:nvPr/>
        </p:nvSpPr>
        <p:spPr bwMode="auto">
          <a:xfrm>
            <a:off x="1439862" y="4462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Interceptación ilícita (“intención delictiva…”)</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2875522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Verdana" panose="020B0604030504040204" pitchFamily="34" charset="0"/>
              </a:rPr>
              <a:t>Ataques a la integridad de los datos</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a:xfrm>
            <a:off x="722312" y="2906713"/>
            <a:ext cx="8170168" cy="1500187"/>
          </a:xfrm>
        </p:spPr>
        <p:txBody>
          <a:bodyPr/>
          <a:lstStyle/>
          <a:p>
            <a:r>
              <a:rPr lang="es-ES" dirty="0">
                <a:latin typeface="Verdana" panose="020B0604030504040204" pitchFamily="34" charset="0"/>
              </a:rPr>
              <a:t>Disposiciones sustantivas del Convenio de Budapest (Parte 1)</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32</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4</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42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33</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899592" y="0"/>
            <a:ext cx="806489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 los datos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2">
            <a:extLst>
              <a:ext uri="{FF2B5EF4-FFF2-40B4-BE49-F238E27FC236}">
                <a16:creationId xmlns:a16="http://schemas.microsoft.com/office/drawing/2014/main" id="{BE82E4D4-2F31-400F-9A04-5104905AC2B7}"/>
              </a:ext>
            </a:extLst>
          </p:cNvPr>
          <p:cNvSpPr txBox="1">
            <a:spLocks/>
          </p:cNvSpPr>
          <p:nvPr/>
        </p:nvSpPr>
        <p:spPr>
          <a:xfrm>
            <a:off x="457200" y="1460721"/>
            <a:ext cx="8229600" cy="4525962"/>
          </a:xfrm>
          <a:prstGeom prst="rect">
            <a:avLst/>
          </a:prstGeom>
          <a:ln w="38100">
            <a:solidFill>
              <a:srgbClr val="FF0000"/>
            </a:solidFill>
            <a:miter lim="800000"/>
            <a:headEnd/>
            <a:tailEnd/>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eaLnBrk="1" hangingPunct="1">
              <a:lnSpc>
                <a:spcPct val="80000"/>
              </a:lnSpc>
              <a:buFont typeface="Arial" panose="020B0604020202020204" pitchFamily="34" charset="0"/>
              <a:buNone/>
            </a:pPr>
            <a:endParaRPr lang="es-ES" altLang="sr-Latn-RS" b="1" i="1" dirty="0">
              <a:cs typeface="Times New Roman" panose="02020603050405020304" pitchFamily="18" charset="0"/>
            </a:endParaRPr>
          </a:p>
          <a:p>
            <a:pPr algn="ctr" eaLnBrk="1" hangingPunct="1">
              <a:lnSpc>
                <a:spcPct val="80000"/>
              </a:lnSpc>
              <a:buFont typeface="Arial" panose="020B0604020202020204" pitchFamily="34" charset="0"/>
              <a:buNone/>
            </a:pPr>
            <a:r>
              <a:rPr lang="es-ES" altLang="sr-Latn-RS" sz="2800" b="1" i="1" dirty="0"/>
              <a:t>Ataques a la integridad de los datos</a:t>
            </a:r>
          </a:p>
          <a:p>
            <a:pPr algn="ctr" eaLnBrk="1" hangingPunct="1">
              <a:lnSpc>
                <a:spcPct val="80000"/>
              </a:lnSpc>
              <a:buFont typeface="Arial" panose="020B0604020202020204" pitchFamily="34" charset="0"/>
              <a:buNone/>
            </a:pPr>
            <a:r>
              <a:rPr lang="es-ES" altLang="sr-Latn-RS" sz="2800" b="1" i="1" dirty="0"/>
              <a:t>(Artículo 4 - Convenio de Budapest)</a:t>
            </a:r>
            <a:endParaRPr lang="es-ES" altLang="sr-Latn-RS" sz="2800" dirty="0">
              <a:cs typeface="Times New Roman" panose="02020603050405020304" pitchFamily="18" charset="0"/>
            </a:endParaRPr>
          </a:p>
          <a:p>
            <a:pPr eaLnBrk="1" hangingPunct="1">
              <a:lnSpc>
                <a:spcPct val="80000"/>
              </a:lnSpc>
              <a:buFont typeface="Arial" pitchFamily="34" charset="0"/>
              <a:buNone/>
            </a:pPr>
            <a:endParaRPr lang="es-ES" altLang="sr-Latn-RS" sz="2800" dirty="0">
              <a:cs typeface="Times New Roman" panose="02020603050405020304" pitchFamily="18" charset="0"/>
            </a:endParaRPr>
          </a:p>
          <a:p>
            <a:pPr algn="ctr" eaLnBrk="1" hangingPunct="1">
              <a:lnSpc>
                <a:spcPct val="80000"/>
              </a:lnSpc>
            </a:pPr>
            <a:r>
              <a:rPr lang="es-ES" sz="2800" dirty="0"/>
              <a:t>Daño, borrado, deterioro, alteración o supresión de datos informáticos</a:t>
            </a:r>
            <a:r>
              <a:rPr lang="en-US" altLang="sr-Latn-RS" sz="2800" i="1" dirty="0"/>
              <a:t>
</a:t>
            </a:r>
            <a:br>
              <a:rPr sz="2800" dirty="0"/>
            </a:br>
            <a:endParaRPr sz="2800" dirty="0"/>
          </a:p>
          <a:p>
            <a:pPr algn="ctr" eaLnBrk="1" hangingPunct="1">
              <a:lnSpc>
                <a:spcPct val="80000"/>
              </a:lnSpc>
            </a:pPr>
            <a:endParaRPr lang="es-ES" altLang="sr-Latn-RS" sz="2800" i="1" dirty="0">
              <a:cs typeface="Times New Roman" panose="02020603050405020304" pitchFamily="18" charset="0"/>
            </a:endParaRPr>
          </a:p>
          <a:p>
            <a:pPr algn="ctr" eaLnBrk="1" hangingPunct="1">
              <a:lnSpc>
                <a:spcPct val="80000"/>
              </a:lnSpc>
            </a:pPr>
            <a:r>
              <a:rPr lang="es-ES" altLang="sr-Latn-RS" sz="2800" i="1" dirty="0"/>
              <a:t>De manera deliberada e ilegítima</a:t>
            </a:r>
          </a:p>
          <a:p>
            <a:pPr algn="ctr" eaLnBrk="1" hangingPunct="1">
              <a:lnSpc>
                <a:spcPct val="80000"/>
              </a:lnSpc>
              <a:buFont typeface="Arial" pitchFamily="34" charset="0"/>
              <a:buNone/>
            </a:pPr>
            <a:endParaRPr lang="es-ES" altLang="sr-Latn-RS" sz="2800" dirty="0">
              <a:cs typeface="Times New Roman" panose="02020603050405020304" pitchFamily="18" charset="0"/>
            </a:endParaRPr>
          </a:p>
          <a:p>
            <a:pPr algn="ctr" eaLnBrk="1" hangingPunct="1">
              <a:lnSpc>
                <a:spcPct val="80000"/>
              </a:lnSpc>
              <a:buFont typeface="Arial" pitchFamily="34" charset="0"/>
              <a:buNone/>
            </a:pPr>
            <a:endParaRPr lang="es-ES" altLang="sr-Latn-RS" dirty="0">
              <a:cs typeface="Times New Roman" panose="02020603050405020304" pitchFamily="18" charset="0"/>
            </a:endParaRPr>
          </a:p>
        </p:txBody>
      </p:sp>
    </p:spTree>
    <p:extLst>
      <p:ext uri="{BB962C8B-B14F-4D97-AF65-F5344CB8AC3E}">
        <p14:creationId xmlns:p14="http://schemas.microsoft.com/office/powerpoint/2010/main" val="32796451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E128FF-980E-44C2-9171-A80C5BF64338}"/>
              </a:ext>
            </a:extLst>
          </p:cNvPr>
          <p:cNvPicPr>
            <a:picLocks noChangeAspect="1"/>
          </p:cNvPicPr>
          <p:nvPr/>
        </p:nvPicPr>
        <p:blipFill>
          <a:blip r:embed="rId3"/>
          <a:stretch>
            <a:fillRect/>
          </a:stretch>
        </p:blipFill>
        <p:spPr>
          <a:xfrm>
            <a:off x="0" y="1227475"/>
            <a:ext cx="9144000" cy="5360649"/>
          </a:xfrm>
          <a:prstGeom prst="rect">
            <a:avLst/>
          </a:prstGeom>
        </p:spPr>
      </p:pic>
      <p:sp>
        <p:nvSpPr>
          <p:cNvPr id="4" name="Rectangle 11">
            <a:extLst>
              <a:ext uri="{FF2B5EF4-FFF2-40B4-BE49-F238E27FC236}">
                <a16:creationId xmlns:a16="http://schemas.microsoft.com/office/drawing/2014/main" id="{026D146A-B74D-48C2-B097-45B871BEA96A}"/>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34</a:t>
            </a:fld>
            <a:r>
              <a:rPr lang="es-ES" sz="1200" b="1" dirty="0">
                <a:solidFill>
                  <a:srgbClr val="FFFFFF"/>
                </a:solidFill>
                <a:latin typeface="+mj-lt"/>
              </a:rPr>
              <a:t> -</a:t>
            </a:r>
          </a:p>
        </p:txBody>
      </p:sp>
      <p:sp>
        <p:nvSpPr>
          <p:cNvPr id="6" name="Rectangle 5">
            <a:extLst>
              <a:ext uri="{FF2B5EF4-FFF2-40B4-BE49-F238E27FC236}">
                <a16:creationId xmlns:a16="http://schemas.microsoft.com/office/drawing/2014/main" id="{E2C146D2-C5C5-41C0-BA9A-1B8F52B93F6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8" name="Rectangle 7">
            <a:extLst>
              <a:ext uri="{FF2B5EF4-FFF2-40B4-BE49-F238E27FC236}">
                <a16:creationId xmlns:a16="http://schemas.microsoft.com/office/drawing/2014/main" id="{9E1B95D4-AF2A-4C61-9569-48CFEE98DA35}"/>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3379C7A1-56A8-47DD-973E-421D5EA5B526}"/>
              </a:ext>
            </a:extLst>
          </p:cNvPr>
          <p:cNvSpPr txBox="1">
            <a:spLocks noChangeArrowheads="1"/>
          </p:cNvSpPr>
          <p:nvPr/>
        </p:nvSpPr>
        <p:spPr bwMode="auto">
          <a:xfrm>
            <a:off x="1403350" y="0"/>
            <a:ext cx="75611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Ejemplo</a:t>
            </a:r>
            <a:endParaRPr lang="es-ES" sz="2000" b="1" dirty="0">
              <a:solidFill>
                <a:schemeClr val="bg1"/>
              </a:solidFill>
              <a:latin typeface="+mj-lt"/>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3C2CCA1C-AFDF-4D45-B3BE-3848552ACB7E}"/>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8801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92BB13B8-038E-45BD-82B5-06FBECA9C49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35</a:t>
            </a:fld>
            <a:r>
              <a:rPr lang="es-ES" sz="1200" b="1" dirty="0">
                <a:solidFill>
                  <a:srgbClr val="FFFFFF"/>
                </a:solidFill>
                <a:latin typeface="Verdana" panose="020B0604030504040204" pitchFamily="34" charset="0"/>
              </a:rPr>
              <a:t> -</a:t>
            </a:r>
          </a:p>
        </p:txBody>
      </p:sp>
      <p:sp>
        <p:nvSpPr>
          <p:cNvPr id="11" name="Rectangle 10">
            <a:extLst>
              <a:ext uri="{FF2B5EF4-FFF2-40B4-BE49-F238E27FC236}">
                <a16:creationId xmlns:a16="http://schemas.microsoft.com/office/drawing/2014/main" id="{8165B48B-B7E9-44EE-91D2-C08D6C1B89F2}"/>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AB2ADC5-5667-4E7F-8980-74911FE4B842}"/>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5" name="TextBox 7">
            <a:extLst>
              <a:ext uri="{FF2B5EF4-FFF2-40B4-BE49-F238E27FC236}">
                <a16:creationId xmlns:a16="http://schemas.microsoft.com/office/drawing/2014/main" id="{5B071952-B314-456A-8B5E-515A1D534323}"/>
              </a:ext>
            </a:extLst>
          </p:cNvPr>
          <p:cNvSpPr txBox="1">
            <a:spLocks noChangeArrowheads="1"/>
          </p:cNvSpPr>
          <p:nvPr/>
        </p:nvSpPr>
        <p:spPr bwMode="auto">
          <a:xfrm>
            <a:off x="1403350" y="0"/>
            <a:ext cx="75611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 los datos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7" name="Picture 4">
            <a:extLst>
              <a:ext uri="{FF2B5EF4-FFF2-40B4-BE49-F238E27FC236}">
                <a16:creationId xmlns:a16="http://schemas.microsoft.com/office/drawing/2014/main" id="{4E56B9C0-06CF-4A80-88EA-E6017B995DD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descr="http://joymachine.typepad.com/.a/6a00d83451bf9f69e201bb07b6728f970d-pi">
            <a:extLst>
              <a:ext uri="{FF2B5EF4-FFF2-40B4-BE49-F238E27FC236}">
                <a16:creationId xmlns:a16="http://schemas.microsoft.com/office/drawing/2014/main" id="{B6592FDB-CB67-4733-A70E-85F58BAC15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7" y="1004926"/>
            <a:ext cx="9128125" cy="5630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2178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801314"/>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b="0" i="0" u="none" strike="noStrike" kern="1200" cap="none" spc="0" normalizeH="0" baseline="0" noProof="0" dirty="0">
                <a:ln>
                  <a:noFill/>
                </a:ln>
                <a:solidFill>
                  <a:prstClr val="black"/>
                </a:solidFill>
                <a:effectLst/>
                <a:uLnTx/>
                <a:uFillTx/>
                <a:latin typeface="+mj-lt"/>
              </a:rPr>
              <a:t>1 Cada Parte adoptará las medidas legislativas y de otro tipo que resulten necesarias para tipificar como delito en su derecho interno todo acto deliberado e ilegítimo que </a:t>
            </a:r>
            <a:r>
              <a:rPr kumimoji="0" lang="es-ES" sz="1800" b="1" i="0" u="none" strike="noStrike" kern="1200" cap="none" spc="0" normalizeH="0" baseline="0" noProof="0" dirty="0">
                <a:ln>
                  <a:noFill/>
                </a:ln>
                <a:solidFill>
                  <a:srgbClr val="FF0000"/>
                </a:solidFill>
                <a:effectLst/>
                <a:uLnTx/>
                <a:uFillTx/>
                <a:latin typeface="+mj-lt"/>
              </a:rPr>
              <a:t>dañe</a:t>
            </a:r>
            <a:r>
              <a:rPr kumimoji="0" lang="es-ES" sz="1800" b="0" i="0" u="none" strike="noStrike" kern="1200" cap="none" spc="0" normalizeH="0" baseline="0" noProof="0" dirty="0">
                <a:ln>
                  <a:noFill/>
                </a:ln>
                <a:solidFill>
                  <a:prstClr val="black"/>
                </a:solidFill>
                <a:effectLst/>
                <a:uLnTx/>
                <a:uFillTx/>
                <a:latin typeface="+mj-lt"/>
              </a:rPr>
              <a:t>, borre, </a:t>
            </a:r>
            <a:r>
              <a:rPr kumimoji="0" lang="es-ES" sz="1800" b="1" i="0" u="none" strike="noStrike" kern="1200" cap="none" spc="0" normalizeH="0" baseline="0" noProof="0" dirty="0">
                <a:ln>
                  <a:noFill/>
                </a:ln>
                <a:solidFill>
                  <a:srgbClr val="FF0000"/>
                </a:solidFill>
                <a:effectLst/>
                <a:uLnTx/>
                <a:uFillTx/>
                <a:latin typeface="+mj-lt"/>
              </a:rPr>
              <a:t>deteriore</a:t>
            </a:r>
            <a:r>
              <a:rPr kumimoji="0" lang="es-ES" sz="1800" b="0" i="0" u="none" strike="noStrike" kern="1200" cap="none" spc="0" normalizeH="0" baseline="0" noProof="0" dirty="0">
                <a:ln>
                  <a:noFill/>
                </a:ln>
                <a:solidFill>
                  <a:prstClr val="black"/>
                </a:solidFill>
                <a:effectLst/>
                <a:uLnTx/>
                <a:uFillTx/>
                <a:latin typeface="+mj-lt"/>
              </a:rPr>
              <a:t>, altere o suprima datos informáticos.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endParaRPr kumimoji="0" lang="es-ES" sz="18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b="0" i="0" u="none" strike="noStrike" kern="1200" cap="none" spc="0" normalizeH="0" baseline="0" noProof="0" dirty="0">
                <a:ln>
                  <a:noFill/>
                </a:ln>
                <a:solidFill>
                  <a:prstClr val="black"/>
                </a:solidFill>
                <a:effectLst/>
                <a:uLnTx/>
                <a:uFillTx/>
                <a:latin typeface="+mj-lt"/>
              </a:rPr>
              <a:t>2 Las Partes podrán reservarse el derecho a exigir que los actos definidos en el párrafo 1 comporten daños graves.</a:t>
            </a:r>
            <a:endParaRPr kumimoji="0" lang="es-ES" sz="18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2462213"/>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El daño y el deterioro son actos imbricados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endParaRPr kumimoji="0" lang="es-ES" sz="22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Se refieren en particular a una alteración negativa de la integridad o del contenido de la información de los datos y programas</a:t>
            </a:r>
            <a:endParaRPr kumimoji="0" lang="es-ES" sz="22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36</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4462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(“dañe, deteriore”)</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5342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801314"/>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1 Cada Parte adoptará las medidas legislativas y de otro tipo que resulten necesarias para tipificar como delito en su derecho interno todo acto deliberado e ilegítimo que dañe, </a:t>
            </a:r>
            <a:r>
              <a:rPr kumimoji="0" lang="es-ES" sz="1800" b="1" i="0" u="none" strike="noStrike" kern="1200" cap="none" spc="0" normalizeH="0" baseline="0" noProof="0" dirty="0">
                <a:ln>
                  <a:noFill/>
                </a:ln>
                <a:solidFill>
                  <a:srgbClr val="FF0000"/>
                </a:solidFill>
                <a:effectLst/>
                <a:uLnTx/>
                <a:uFillTx/>
                <a:latin typeface="+mj-lt"/>
              </a:rPr>
              <a:t>borre</a:t>
            </a:r>
            <a:r>
              <a:rPr kumimoji="0" lang="es-ES" sz="1800" i="0" u="none" strike="noStrike" kern="1200" cap="none" spc="0" normalizeH="0" baseline="0" noProof="0" dirty="0">
                <a:ln>
                  <a:noFill/>
                </a:ln>
                <a:effectLst/>
                <a:uLnTx/>
                <a:uFillTx/>
                <a:latin typeface="+mj-lt"/>
              </a:rPr>
              <a:t>, deteriore, altere o suprima datos informáticos.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endParaRPr kumimoji="0" lang="es-ES" sz="1800" i="0" u="none" strike="noStrike" kern="1200" cap="none" spc="0" normalizeH="0" baseline="0" noProof="0" dirty="0">
              <a:ln>
                <a:noFill/>
              </a:ln>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2 Las Partes podrán reservarse el derecho a exigir que los actos definidos en el párrafo 1 comporten daños graves.</a:t>
            </a:r>
            <a:endParaRPr kumimoji="0" lang="es-ES" sz="1800" i="0" u="none" strike="noStrike" kern="1200" cap="none" spc="0" normalizeH="0" baseline="0" noProof="0" dirty="0">
              <a:ln>
                <a:noFill/>
              </a:ln>
              <a:effectLst/>
              <a:uLnTx/>
              <a:uFillTx/>
              <a:latin typeface="+mj-lt"/>
              <a:ea typeface="ＭＳ Ｐゴシック" pitchFamily="34" charset="-128"/>
              <a:cs typeface="+mn-cs"/>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2800767"/>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La supresión de datos equivale a la destrucción de una cosa corpórea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endParaRPr kumimoji="0" lang="es-ES" sz="22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La supresión tiene el efecto de destruir los datos o hacerlos irreconocibles</a:t>
            </a:r>
            <a:r>
              <a:rPr lang="es-ES"/>
              <a:t>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endParaRPr kumimoji="0" lang="es-ES" sz="22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37</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0"/>
            <a:ext cx="75928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(“borre”)</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239976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801314"/>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1 Cada Parte adoptará las medidas legislativas y de otro tipo que resulten necesarias para tipificar como delito en su derecho interno todo acto deliberado e ilegítimo que dañe, borre, deteriore, </a:t>
            </a:r>
            <a:r>
              <a:rPr kumimoji="0" lang="es-ES" sz="1800" b="1" i="0" u="none" strike="noStrike" kern="1200" cap="none" spc="0" normalizeH="0" baseline="0" noProof="0" dirty="0">
                <a:ln>
                  <a:noFill/>
                </a:ln>
                <a:solidFill>
                  <a:srgbClr val="FF0000"/>
                </a:solidFill>
                <a:effectLst/>
                <a:uLnTx/>
                <a:uFillTx/>
                <a:latin typeface="+mj-lt"/>
              </a:rPr>
              <a:t>altere</a:t>
            </a:r>
            <a:r>
              <a:rPr kumimoji="0" lang="es-ES" sz="1800" i="0" u="none" strike="noStrike" kern="1200" cap="none" spc="0" normalizeH="0" baseline="0" noProof="0" dirty="0">
                <a:ln>
                  <a:noFill/>
                </a:ln>
                <a:effectLst/>
                <a:uLnTx/>
                <a:uFillTx/>
                <a:latin typeface="+mj-lt"/>
              </a:rPr>
              <a:t> o suprima datos informáticos.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endParaRPr kumimoji="0" lang="es-ES" sz="1800" i="0" u="none" strike="noStrike" kern="1200" cap="none" spc="0" normalizeH="0" baseline="0" noProof="0" dirty="0">
              <a:ln>
                <a:noFill/>
              </a:ln>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2 Las Partes podrán reservarse el derecho a exigir que los actos definidos en el párrafo 1 comporten daños graves.</a:t>
            </a:r>
            <a:endParaRPr kumimoji="0" lang="es-ES" sz="1800" i="0" u="none" strike="noStrike" kern="1200" cap="none" spc="0" normalizeH="0" baseline="0" noProof="0" dirty="0">
              <a:ln>
                <a:noFill/>
              </a:ln>
              <a:effectLst/>
              <a:uLnTx/>
              <a:uFillTx/>
              <a:latin typeface="+mj-lt"/>
              <a:ea typeface="ＭＳ Ｐゴシック" pitchFamily="34" charset="-128"/>
              <a:cs typeface="+mn-cs"/>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2800767"/>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La alteración se refiere a la modificación de los datos existentes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endParaRPr kumimoji="0" lang="es-ES" sz="22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Incluye la introducción de códigos maliciosos, como virus y troyanos, y la consiguiente modificación de los datos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38</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7">
            <a:extLst>
              <a:ext uri="{FF2B5EF4-FFF2-40B4-BE49-F238E27FC236}">
                <a16:creationId xmlns:a16="http://schemas.microsoft.com/office/drawing/2014/main" id="{D876ED17-771B-4B20-9BB8-ECDB54FC7B12}"/>
              </a:ext>
            </a:extLst>
          </p:cNvPr>
          <p:cNvSpPr txBox="1">
            <a:spLocks noChangeArrowheads="1"/>
          </p:cNvSpPr>
          <p:nvPr/>
        </p:nvSpPr>
        <p:spPr bwMode="auto">
          <a:xfrm>
            <a:off x="1403350" y="0"/>
            <a:ext cx="748913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(“altere”)</a:t>
            </a:r>
            <a:endParaRPr lang="es-ES" sz="2000" b="1" dirty="0">
              <a:solidFill>
                <a:schemeClr val="bg1"/>
              </a:solidFill>
              <a:latin typeface="+mj-lt"/>
              <a:ea typeface="Verdana" panose="020B0604030504040204" pitchFamily="34" charset="0"/>
              <a:cs typeface="Verdana" charset="0"/>
            </a:endParaRPr>
          </a:p>
        </p:txBody>
      </p:sp>
    </p:spTree>
    <p:extLst>
      <p:ext uri="{BB962C8B-B14F-4D97-AF65-F5344CB8AC3E}">
        <p14:creationId xmlns:p14="http://schemas.microsoft.com/office/powerpoint/2010/main" val="38870496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801314"/>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1 Cada Parte adoptará las medidas legislativas y de otro tipo que resulten necesarias para tipificar como delito en su derecho interno todo acto deliberado e ilegítimo que dañe, borre, deteriore, altere o </a:t>
            </a:r>
            <a:r>
              <a:rPr kumimoji="0" lang="es-ES" sz="1800" b="1" i="0" u="none" strike="noStrike" kern="1200" cap="none" spc="0" normalizeH="0" baseline="0" noProof="0" dirty="0">
                <a:ln>
                  <a:noFill/>
                </a:ln>
                <a:solidFill>
                  <a:srgbClr val="FF0000"/>
                </a:solidFill>
                <a:effectLst/>
                <a:uLnTx/>
                <a:uFillTx/>
                <a:latin typeface="+mj-lt"/>
              </a:rPr>
              <a:t>suprima</a:t>
            </a:r>
            <a:r>
              <a:rPr kumimoji="0" lang="es-ES" sz="1800" i="0" u="none" strike="noStrike" kern="1200" cap="none" spc="0" normalizeH="0" baseline="0" noProof="0" dirty="0">
                <a:ln>
                  <a:noFill/>
                </a:ln>
                <a:effectLst/>
                <a:uLnTx/>
                <a:uFillTx/>
                <a:latin typeface="+mj-lt"/>
              </a:rPr>
              <a:t> datos informáticos.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endParaRPr kumimoji="0" lang="es-ES" sz="1800" i="0" u="none" strike="noStrike" kern="1200" cap="none" spc="0" normalizeH="0" baseline="0" noProof="0" dirty="0">
              <a:ln>
                <a:noFill/>
              </a:ln>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2 Las Partes podrán reservarse el derecho a exigir que los actos definidos en el párrafo 1 comporten daños graves.</a:t>
            </a:r>
            <a:endParaRPr kumimoji="0" lang="es-ES" sz="1800" i="0" u="none" strike="noStrike" kern="1200" cap="none" spc="0" normalizeH="0" baseline="0" noProof="0" dirty="0">
              <a:ln>
                <a:noFill/>
              </a:ln>
              <a:effectLst/>
              <a:uLnTx/>
              <a:uFillTx/>
              <a:latin typeface="+mj-lt"/>
              <a:ea typeface="ＭＳ Ｐゴシック" pitchFamily="34" charset="-128"/>
              <a:cs typeface="+mn-cs"/>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3816429"/>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La supresión se refiere a cualquier acción que impida o ponga fin a la disponibilidad de los datos para la persona que tenga acceso al ordenador o al medio de almacenamiento en el que estaban almacenados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endParaRPr kumimoji="0" lang="es-ES" sz="2200" b="0" i="0" u="none" strike="noStrike" kern="1200" cap="none" spc="0" normalizeH="0" baseline="0" noProof="0" dirty="0">
              <a:ln>
                <a:noFill/>
              </a:ln>
              <a:solidFill>
                <a:prstClr val="black"/>
              </a:solidFill>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ü"/>
              <a:tabLst/>
              <a:defRPr/>
            </a:pPr>
            <a:r>
              <a:rPr kumimoji="0" lang="es-ES" sz="2200" b="0" i="0" u="none" strike="noStrike" kern="1200" cap="none" spc="0" normalizeH="0" baseline="0" noProof="0" dirty="0">
                <a:ln>
                  <a:noFill/>
                </a:ln>
                <a:solidFill>
                  <a:prstClr val="black"/>
                </a:solidFill>
                <a:effectLst/>
                <a:uLnTx/>
                <a:uFillTx/>
                <a:latin typeface="+mj-lt"/>
              </a:rPr>
              <a:t>La supresión de datos no afecta al contenido de los mismos, sino a su disponibilidad</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39</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7">
            <a:extLst>
              <a:ext uri="{FF2B5EF4-FFF2-40B4-BE49-F238E27FC236}">
                <a16:creationId xmlns:a16="http://schemas.microsoft.com/office/drawing/2014/main" id="{158708DA-3AE8-473A-B408-9AA95893C4AC}"/>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(“suprima”)</a:t>
            </a:r>
            <a:endParaRPr lang="es-ES" sz="2000" b="1" dirty="0">
              <a:solidFill>
                <a:schemeClr val="bg1"/>
              </a:solidFill>
              <a:latin typeface="+mj-lt"/>
              <a:ea typeface="Verdana" panose="020B0604030504040204" pitchFamily="34" charset="0"/>
              <a:cs typeface="Verdana" charset="0"/>
            </a:endParaRPr>
          </a:p>
        </p:txBody>
      </p:sp>
    </p:spTree>
    <p:extLst>
      <p:ext uri="{BB962C8B-B14F-4D97-AF65-F5344CB8AC3E}">
        <p14:creationId xmlns:p14="http://schemas.microsoft.com/office/powerpoint/2010/main" val="3834151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801314"/>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1 Cada Parte adoptará las medidas legislativas y de otro tipo que resulten necesarias para tipificar como delito en su derecho interno todo acto deliberado e </a:t>
            </a:r>
            <a:r>
              <a:rPr kumimoji="0" lang="es-ES" sz="1800" b="1" i="0" u="none" strike="noStrike" kern="1200" cap="none" spc="0" normalizeH="0" baseline="0" noProof="0" dirty="0">
                <a:ln>
                  <a:noFill/>
                </a:ln>
                <a:solidFill>
                  <a:srgbClr val="FF0000"/>
                </a:solidFill>
                <a:effectLst/>
                <a:uLnTx/>
                <a:uFillTx/>
                <a:latin typeface="+mj-lt"/>
              </a:rPr>
              <a:t>ilegítimo</a:t>
            </a:r>
            <a:r>
              <a:rPr kumimoji="0" lang="es-ES" sz="1800" i="0" u="none" strike="noStrike" kern="1200" cap="none" spc="0" normalizeH="0" baseline="0" noProof="0" dirty="0">
                <a:ln>
                  <a:noFill/>
                </a:ln>
                <a:effectLst/>
                <a:uLnTx/>
                <a:uFillTx/>
                <a:latin typeface="+mj-lt"/>
              </a:rPr>
              <a:t> que dañe, borre, deteriore, altere o suprima datos informáticos.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endParaRPr kumimoji="0" lang="es-ES" sz="1800" i="0" u="none" strike="noStrike" kern="1200" cap="none" spc="0" normalizeH="0" baseline="0" noProof="0" dirty="0">
              <a:ln>
                <a:noFill/>
              </a:ln>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2 Las Partes podrán reservarse el derecho a exigir que los actos definidos en el párrafo 1 comporten daños graves.</a:t>
            </a:r>
            <a:endParaRPr kumimoji="0" lang="es-ES" sz="1800" i="0" u="none" strike="noStrike" kern="1200" cap="none" spc="0" normalizeH="0" baseline="0" noProof="0" dirty="0">
              <a:ln>
                <a:noFill/>
              </a:ln>
              <a:effectLst/>
              <a:uLnTx/>
              <a:uFillTx/>
              <a:latin typeface="+mj-lt"/>
              <a:ea typeface="ＭＳ Ｐゴシック" pitchFamily="34" charset="-128"/>
              <a:cs typeface="+mn-cs"/>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026406" y="1049834"/>
            <a:ext cx="4969749" cy="5509200"/>
          </a:xfrm>
          <a:prstGeom prst="rect">
            <a:avLst/>
          </a:prstGeom>
        </p:spPr>
        <p:txBody>
          <a:bodyPr wrap="square">
            <a:spAutoFit/>
          </a:bodyPr>
          <a:lstStyle/>
          <a:p>
            <a:pPr marL="342900" indent="-342900" algn="just">
              <a:buFont typeface="Wingdings" pitchFamily="2" charset="2"/>
              <a:buChar char="ü"/>
            </a:pPr>
            <a:r>
              <a:rPr lang="es-ES" sz="1600" dirty="0">
                <a:latin typeface="+mj-lt"/>
              </a:rPr>
              <a:t>Ejemplos de ataques ilegítimos a la integridad de los datos:</a:t>
            </a:r>
          </a:p>
          <a:p>
            <a:pPr marL="800100" lvl="1" indent="-342900" algn="just">
              <a:buFont typeface="Wingdings" pitchFamily="2" charset="2"/>
              <a:buChar char="ü"/>
            </a:pPr>
            <a:r>
              <a:rPr lang="es-ES" sz="1600" dirty="0">
                <a:latin typeface="+mj-lt"/>
              </a:rPr>
              <a:t>Actividades inherentes al diseño de las redes o las prácticas comerciales o de operación comunes </a:t>
            </a:r>
          </a:p>
          <a:p>
            <a:pPr marL="800100" lvl="1" indent="-342900" algn="just">
              <a:buFont typeface="Wingdings" pitchFamily="2" charset="2"/>
              <a:buChar char="ü"/>
            </a:pPr>
            <a:r>
              <a:rPr lang="es-ES" sz="1600" dirty="0">
                <a:latin typeface="+mj-lt"/>
              </a:rPr>
              <a:t>La verificación o la protección de la seguridad de un sistema informático autorizadas por el dueño o el operador </a:t>
            </a:r>
          </a:p>
          <a:p>
            <a:pPr marL="800100" lvl="1" indent="-342900" algn="just">
              <a:buFont typeface="Wingdings" pitchFamily="2" charset="2"/>
              <a:buChar char="ü"/>
            </a:pPr>
            <a:r>
              <a:rPr lang="es-ES" sz="1600" dirty="0">
                <a:latin typeface="+mj-lt"/>
              </a:rPr>
              <a:t>reconfiguración del sistema operativo de un ordenador que tenga lugar cuando el operador de un sistema adquiere un nuevo software </a:t>
            </a:r>
          </a:p>
          <a:p>
            <a:pPr marL="800100" lvl="1" indent="-342900" algn="just">
              <a:buFont typeface="Wingdings" pitchFamily="2" charset="2"/>
              <a:buChar char="ü"/>
            </a:pPr>
            <a:r>
              <a:rPr lang="es-ES" sz="1600" dirty="0">
                <a:latin typeface="+mj-lt"/>
              </a:rPr>
              <a:t>La modificación de los datos relativos al tráfico con el fin de facilitar comunicaciones anónimas (por ejemplo, las actividades de los sistemas de redireccionamiento de mensajes de correo electrónico anónimos </a:t>
            </a:r>
          </a:p>
          <a:p>
            <a:pPr marL="800100" lvl="1" indent="-342900" algn="just">
              <a:buFont typeface="Wingdings" pitchFamily="2" charset="2"/>
              <a:buChar char="ü"/>
            </a:pPr>
            <a:r>
              <a:rPr lang="es-ES" sz="1600" dirty="0">
                <a:latin typeface="+mj-lt"/>
              </a:rPr>
              <a:t>La modificación de datos con el fin de garantizar la seguridad de las comunicaciones (por ej., el cifrado) </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40</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971600" y="-27384"/>
            <a:ext cx="80644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(“e ilegítimo”)</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73814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801314"/>
          </a:xfrm>
          <a:prstGeom prst="rect">
            <a:avLst/>
          </a:prstGeom>
        </p:spPr>
        <p:txBody>
          <a:bodyPr wrap="square">
            <a:spAutoFit/>
          </a:bodyPr>
          <a:lstStyle/>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1 Cada Parte adoptará las medidas legislativas y de otro tipo que resulten necesarias para tipificar como delito en su derecho interno todo acto deliberado e ilegítimo que dañe, borre, deteriore, altere o suprima datos informáticos. </a:t>
            </a: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endParaRPr kumimoji="0" lang="es-ES" sz="1800" i="0" u="none" strike="noStrike" kern="1200" cap="none" spc="0" normalizeH="0" baseline="0" noProof="0" dirty="0">
              <a:ln>
                <a:noFill/>
              </a:ln>
              <a:effectLst/>
              <a:uLnTx/>
              <a:uFillTx/>
              <a:latin typeface="+mj-lt"/>
              <a:ea typeface="ＭＳ Ｐゴシック" pitchFamily="34" charset="-128"/>
              <a:cs typeface="+mn-cs"/>
            </a:endParaRPr>
          </a:p>
          <a:p>
            <a:pPr marL="342900" marR="0" lvl="0" indent="-342900" algn="just" defTabSz="457200" rtl="0" eaLnBrk="1" fontAlgn="base" latinLnBrk="0" hangingPunct="1">
              <a:lnSpc>
                <a:spcPct val="100000"/>
              </a:lnSpc>
              <a:spcBef>
                <a:spcPct val="0"/>
              </a:spcBef>
              <a:spcAft>
                <a:spcPct val="0"/>
              </a:spcAft>
              <a:buClrTx/>
              <a:buSzTx/>
              <a:buFont typeface="Wingdings" pitchFamily="2" charset="2"/>
              <a:buChar char="Ø"/>
              <a:tabLst/>
              <a:defRPr/>
            </a:pPr>
            <a:r>
              <a:rPr kumimoji="0" lang="es-ES" sz="1800" i="0" u="none" strike="noStrike" kern="1200" cap="none" spc="0" normalizeH="0" baseline="0" noProof="0" dirty="0">
                <a:ln>
                  <a:noFill/>
                </a:ln>
                <a:effectLst/>
                <a:uLnTx/>
                <a:uFillTx/>
                <a:latin typeface="+mj-lt"/>
              </a:rPr>
              <a:t>2 Las Partes podrán reservarse el derecho a exigir que los actos definidos en el párrafo 1 comporten </a:t>
            </a:r>
            <a:r>
              <a:rPr kumimoji="0" lang="es-ES" sz="1800" b="1" i="0" u="none" strike="noStrike" kern="1200" cap="none" spc="0" normalizeH="0" baseline="0" noProof="0" dirty="0">
                <a:ln>
                  <a:noFill/>
                </a:ln>
                <a:solidFill>
                  <a:srgbClr val="FF0000"/>
                </a:solidFill>
                <a:effectLst/>
                <a:uLnTx/>
                <a:uFillTx/>
                <a:latin typeface="+mj-lt"/>
              </a:rPr>
              <a:t>daños graves</a:t>
            </a:r>
            <a:r>
              <a:rPr kumimoji="0" lang="es-ES" sz="1800" i="0" u="none" strike="noStrike" kern="1200" cap="none" spc="0" normalizeH="0" baseline="0" noProof="0" dirty="0">
                <a:ln>
                  <a:noFill/>
                </a:ln>
                <a:effectLst/>
                <a:uLnTx/>
                <a:uFillTx/>
                <a:latin typeface="+mj-lt"/>
              </a:rPr>
              <a:t>.</a:t>
            </a:r>
            <a:endParaRPr kumimoji="0" lang="es-ES" sz="1800" i="0" u="none" strike="noStrike" kern="1200" cap="none" spc="0" normalizeH="0" baseline="0" noProof="0" dirty="0">
              <a:ln>
                <a:noFill/>
              </a:ln>
              <a:effectLst/>
              <a:uLnTx/>
              <a:uFillTx/>
              <a:latin typeface="+mj-lt"/>
              <a:ea typeface="ＭＳ Ｐゴシック" pitchFamily="34" charset="-128"/>
              <a:cs typeface="+mn-cs"/>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4493538"/>
          </a:xfrm>
          <a:prstGeom prst="rect">
            <a:avLst/>
          </a:prstGeom>
        </p:spPr>
        <p:txBody>
          <a:bodyPr wrap="square">
            <a:spAutoFit/>
          </a:bodyPr>
          <a:lstStyle/>
          <a:p>
            <a:pPr marL="342900" indent="-342900" algn="just">
              <a:buFont typeface="Wingdings" pitchFamily="2" charset="2"/>
              <a:buChar char="ü"/>
            </a:pPr>
            <a:r>
              <a:rPr lang="es-ES" sz="2200" dirty="0">
                <a:latin typeface="+mj-lt"/>
              </a:rPr>
              <a:t>Las partes pueden limitar la penalización de los ataques a la integridad de los datos a las conductas que comportan daños graves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Definición de daños graves que debe contemplar la legislación nacional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Pueden calificarse en función de la cuantía del perjuicio económico derivado de la conducta</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41</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 los datos (“daños graves”)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857673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Verdana" panose="020B0604030504040204" pitchFamily="34" charset="0"/>
              </a:rPr>
              <a:t>Ataques a la integridad del sistema</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a:xfrm>
            <a:off x="722312" y="2906713"/>
            <a:ext cx="8098159" cy="1500187"/>
          </a:xfrm>
        </p:spPr>
        <p:txBody>
          <a:bodyPr/>
          <a:lstStyle/>
          <a:p>
            <a:r>
              <a:rPr lang="es-ES" dirty="0">
                <a:latin typeface="Verdana" panose="020B0604030504040204" pitchFamily="34" charset="0"/>
              </a:rPr>
              <a:t>Disposiciones sustantivas del Convenio de Budapest (Parte 1)</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42</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5</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3554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43</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0"/>
            <a:ext cx="763314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del sistema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a:extLst>
              <a:ext uri="{FF2B5EF4-FFF2-40B4-BE49-F238E27FC236}">
                <a16:creationId xmlns:a16="http://schemas.microsoft.com/office/drawing/2014/main" id="{6117A471-3378-4AD4-B029-5022DBBCF53C}"/>
              </a:ext>
            </a:extLst>
          </p:cNvPr>
          <p:cNvSpPr txBox="1">
            <a:spLocks/>
          </p:cNvSpPr>
          <p:nvPr/>
        </p:nvSpPr>
        <p:spPr>
          <a:xfrm>
            <a:off x="534380" y="1270001"/>
            <a:ext cx="8075240" cy="5095247"/>
          </a:xfrm>
          <a:prstGeom prst="rect">
            <a:avLst/>
          </a:prstGeom>
          <a:ln w="38100">
            <a:solidFill>
              <a:srgbClr val="FF0000"/>
            </a:solidFill>
            <a:miter lim="800000"/>
            <a:headEnd/>
            <a:tailEnd/>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eaLnBrk="1" hangingPunct="1">
              <a:lnSpc>
                <a:spcPct val="80000"/>
              </a:lnSpc>
              <a:buFont typeface="Arial" panose="020B0604020202020204" pitchFamily="34" charset="0"/>
              <a:buNone/>
            </a:pPr>
            <a:endParaRPr lang="es-ES" altLang="sr-Latn-RS" sz="2800" b="1" i="1" dirty="0">
              <a:cs typeface="Times New Roman" panose="02020603050405020304" pitchFamily="18" charset="0"/>
            </a:endParaRPr>
          </a:p>
          <a:p>
            <a:pPr algn="ctr" eaLnBrk="1" hangingPunct="1">
              <a:lnSpc>
                <a:spcPct val="80000"/>
              </a:lnSpc>
              <a:buFont typeface="Arial" panose="020B0604020202020204" pitchFamily="34" charset="0"/>
              <a:buNone/>
            </a:pPr>
            <a:r>
              <a:rPr lang="es-ES" altLang="sr-Latn-RS" sz="2800" b="1" i="1" dirty="0"/>
              <a:t>Ataques a la integridad del sistema</a:t>
            </a:r>
          </a:p>
          <a:p>
            <a:pPr algn="ctr" eaLnBrk="1" hangingPunct="1">
              <a:lnSpc>
                <a:spcPct val="80000"/>
              </a:lnSpc>
              <a:buFont typeface="Arial" panose="020B0604020202020204" pitchFamily="34" charset="0"/>
              <a:buNone/>
            </a:pPr>
            <a:r>
              <a:rPr lang="es-ES" altLang="sr-Latn-RS" sz="2800" b="1" i="1" dirty="0"/>
              <a:t>(Artículo 5 - Convenio de Budapest)</a:t>
            </a:r>
          </a:p>
          <a:p>
            <a:pPr algn="ctr" eaLnBrk="1" hangingPunct="1">
              <a:lnSpc>
                <a:spcPct val="80000"/>
              </a:lnSpc>
              <a:buFont typeface="Arial" panose="020B0604020202020204" pitchFamily="34" charset="0"/>
              <a:buNone/>
            </a:pPr>
            <a:endParaRPr lang="es-ES" altLang="sr-Latn-RS" sz="2800" i="1" dirty="0">
              <a:cs typeface="Times New Roman" panose="02020603050405020304" pitchFamily="18" charset="0"/>
            </a:endParaRPr>
          </a:p>
          <a:p>
            <a:pPr algn="ctr" eaLnBrk="1" hangingPunct="1">
              <a:lnSpc>
                <a:spcPct val="80000"/>
              </a:lnSpc>
            </a:pPr>
            <a:r>
              <a:rPr lang="es-ES" altLang="sr-Latn-RS" sz="2800" i="1" dirty="0"/>
              <a:t>La obstaculación grave del funcionamiento de un sistema informático</a:t>
            </a:r>
          </a:p>
          <a:p>
            <a:pPr algn="ctr" eaLnBrk="1" hangingPunct="1">
              <a:lnSpc>
                <a:spcPct val="80000"/>
              </a:lnSpc>
              <a:buFont typeface="Arial" panose="020B0604020202020204" pitchFamily="34" charset="0"/>
              <a:buNone/>
            </a:pPr>
            <a:endParaRPr lang="es-ES" altLang="sr-Latn-RS" sz="2800" i="1" dirty="0">
              <a:cs typeface="Times New Roman" panose="02020603050405020304" pitchFamily="18" charset="0"/>
            </a:endParaRPr>
          </a:p>
          <a:p>
            <a:pPr algn="ctr" eaLnBrk="1" hangingPunct="1">
              <a:lnSpc>
                <a:spcPct val="80000"/>
              </a:lnSpc>
            </a:pPr>
            <a:r>
              <a:rPr lang="es-ES" altLang="sr-Latn-RS" sz="2800" i="1" dirty="0"/>
              <a:t>Mediante la introducción, transmisión, daño, borrado, deterioro, alteración o supresión de datos informáticos</a:t>
            </a:r>
          </a:p>
          <a:p>
            <a:pPr algn="ctr" eaLnBrk="1" hangingPunct="1">
              <a:lnSpc>
                <a:spcPct val="80000"/>
              </a:lnSpc>
            </a:pPr>
            <a:endParaRPr lang="es-ES" altLang="sr-Latn-RS" sz="2800" i="1" dirty="0">
              <a:cs typeface="Times New Roman" panose="02020603050405020304" pitchFamily="18" charset="0"/>
            </a:endParaRPr>
          </a:p>
          <a:p>
            <a:pPr algn="ctr" eaLnBrk="1" hangingPunct="1">
              <a:lnSpc>
                <a:spcPct val="80000"/>
              </a:lnSpc>
            </a:pPr>
            <a:r>
              <a:rPr lang="es-ES" altLang="sr-Latn-RS" sz="2800" i="1" dirty="0"/>
              <a:t>De manera deliberada e ilegítima </a:t>
            </a:r>
          </a:p>
        </p:txBody>
      </p:sp>
    </p:spTree>
    <p:extLst>
      <p:ext uri="{BB962C8B-B14F-4D97-AF65-F5344CB8AC3E}">
        <p14:creationId xmlns:p14="http://schemas.microsoft.com/office/powerpoint/2010/main" val="33103017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92BB13B8-038E-45BD-82B5-06FBECA9C49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44</a:t>
            </a:fld>
            <a:r>
              <a:rPr lang="es-ES" sz="1200" b="1" dirty="0">
                <a:solidFill>
                  <a:srgbClr val="FFFFFF"/>
                </a:solidFill>
                <a:latin typeface="Verdana" panose="020B0604030504040204" pitchFamily="34" charset="0"/>
              </a:rPr>
              <a:t> -</a:t>
            </a:r>
          </a:p>
        </p:txBody>
      </p:sp>
      <p:sp>
        <p:nvSpPr>
          <p:cNvPr id="11" name="Rectangle 10">
            <a:extLst>
              <a:ext uri="{FF2B5EF4-FFF2-40B4-BE49-F238E27FC236}">
                <a16:creationId xmlns:a16="http://schemas.microsoft.com/office/drawing/2014/main" id="{8165B48B-B7E9-44EE-91D2-C08D6C1B89F2}"/>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AB2ADC5-5667-4E7F-8980-74911FE4B842}"/>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5" name="TextBox 7">
            <a:extLst>
              <a:ext uri="{FF2B5EF4-FFF2-40B4-BE49-F238E27FC236}">
                <a16:creationId xmlns:a16="http://schemas.microsoft.com/office/drawing/2014/main" id="{5B071952-B314-456A-8B5E-515A1D534323}"/>
              </a:ext>
            </a:extLst>
          </p:cNvPr>
          <p:cNvSpPr txBox="1">
            <a:spLocks noChangeArrowheads="1"/>
          </p:cNvSpPr>
          <p:nvPr/>
        </p:nvSpPr>
        <p:spPr bwMode="auto">
          <a:xfrm>
            <a:off x="1403350" y="0"/>
            <a:ext cx="763314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del sistema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7" name="Picture 4">
            <a:extLst>
              <a:ext uri="{FF2B5EF4-FFF2-40B4-BE49-F238E27FC236}">
                <a16:creationId xmlns:a16="http://schemas.microsoft.com/office/drawing/2014/main" id="{4E56B9C0-06CF-4A80-88EA-E6017B995DD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a:extLst>
              <a:ext uri="{FF2B5EF4-FFF2-40B4-BE49-F238E27FC236}">
                <a16:creationId xmlns:a16="http://schemas.microsoft.com/office/drawing/2014/main" id="{3F50C3F1-7205-4EFB-B3F0-7BAE05A35570}"/>
              </a:ext>
            </a:extLst>
          </p:cNvPr>
          <p:cNvPicPr>
            <a:picLocks noChangeAspect="1"/>
          </p:cNvPicPr>
          <p:nvPr/>
        </p:nvPicPr>
        <p:blipFill>
          <a:blip r:embed="rId4"/>
          <a:stretch>
            <a:fillRect/>
          </a:stretch>
        </p:blipFill>
        <p:spPr>
          <a:xfrm>
            <a:off x="0" y="1037908"/>
            <a:ext cx="4355976" cy="3681903"/>
          </a:xfrm>
          <a:prstGeom prst="rect">
            <a:avLst/>
          </a:prstGeom>
        </p:spPr>
      </p:pic>
      <p:pic>
        <p:nvPicPr>
          <p:cNvPr id="3" name="Picture 2">
            <a:extLst>
              <a:ext uri="{FF2B5EF4-FFF2-40B4-BE49-F238E27FC236}">
                <a16:creationId xmlns:a16="http://schemas.microsoft.com/office/drawing/2014/main" id="{19FC85D8-5229-4BBA-BDEE-43FAEB11E2D1}"/>
              </a:ext>
            </a:extLst>
          </p:cNvPr>
          <p:cNvPicPr>
            <a:picLocks noChangeAspect="1"/>
          </p:cNvPicPr>
          <p:nvPr/>
        </p:nvPicPr>
        <p:blipFill>
          <a:blip r:embed="rId5"/>
          <a:stretch>
            <a:fillRect/>
          </a:stretch>
        </p:blipFill>
        <p:spPr>
          <a:xfrm>
            <a:off x="7937" y="4733107"/>
            <a:ext cx="4348039" cy="2132017"/>
          </a:xfrm>
          <a:prstGeom prst="rect">
            <a:avLst/>
          </a:prstGeom>
        </p:spPr>
      </p:pic>
      <p:pic>
        <p:nvPicPr>
          <p:cNvPr id="4" name="Picture 3">
            <a:extLst>
              <a:ext uri="{FF2B5EF4-FFF2-40B4-BE49-F238E27FC236}">
                <a16:creationId xmlns:a16="http://schemas.microsoft.com/office/drawing/2014/main" id="{6115BFC6-7E24-43F3-8230-01C75A58E94C}"/>
              </a:ext>
            </a:extLst>
          </p:cNvPr>
          <p:cNvPicPr>
            <a:picLocks noChangeAspect="1"/>
          </p:cNvPicPr>
          <p:nvPr/>
        </p:nvPicPr>
        <p:blipFill>
          <a:blip r:embed="rId6"/>
          <a:stretch>
            <a:fillRect/>
          </a:stretch>
        </p:blipFill>
        <p:spPr>
          <a:xfrm>
            <a:off x="4355976" y="1025981"/>
            <a:ext cx="4780086" cy="5832019"/>
          </a:xfrm>
          <a:prstGeom prst="rect">
            <a:avLst/>
          </a:prstGeom>
        </p:spPr>
      </p:pic>
    </p:spTree>
    <p:extLst>
      <p:ext uri="{BB962C8B-B14F-4D97-AF65-F5344CB8AC3E}">
        <p14:creationId xmlns:p14="http://schemas.microsoft.com/office/powerpoint/2010/main" val="14365514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92BB13B8-038E-45BD-82B5-06FBECA9C49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45</a:t>
            </a:fld>
            <a:r>
              <a:rPr lang="es-ES" sz="1200" b="1" dirty="0">
                <a:solidFill>
                  <a:srgbClr val="FFFFFF"/>
                </a:solidFill>
                <a:latin typeface="Verdana" panose="020B0604030504040204" pitchFamily="34" charset="0"/>
              </a:rPr>
              <a:t> -</a:t>
            </a:r>
          </a:p>
        </p:txBody>
      </p:sp>
      <p:sp>
        <p:nvSpPr>
          <p:cNvPr id="11" name="Rectangle 10">
            <a:extLst>
              <a:ext uri="{FF2B5EF4-FFF2-40B4-BE49-F238E27FC236}">
                <a16:creationId xmlns:a16="http://schemas.microsoft.com/office/drawing/2014/main" id="{8165B48B-B7E9-44EE-91D2-C08D6C1B89F2}"/>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AB2ADC5-5667-4E7F-8980-74911FE4B842}"/>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pic>
        <p:nvPicPr>
          <p:cNvPr id="17" name="Picture 4">
            <a:extLst>
              <a:ext uri="{FF2B5EF4-FFF2-40B4-BE49-F238E27FC236}">
                <a16:creationId xmlns:a16="http://schemas.microsoft.com/office/drawing/2014/main" id="{4E56B9C0-06CF-4A80-88EA-E6017B995DD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8C9087AD-FD86-4082-9A0A-434796B1D7E4}"/>
              </a:ext>
            </a:extLst>
          </p:cNvPr>
          <p:cNvPicPr>
            <a:picLocks noChangeAspect="1"/>
          </p:cNvPicPr>
          <p:nvPr/>
        </p:nvPicPr>
        <p:blipFill>
          <a:blip r:embed="rId4"/>
          <a:stretch>
            <a:fillRect/>
          </a:stretch>
        </p:blipFill>
        <p:spPr>
          <a:xfrm>
            <a:off x="7937" y="1070294"/>
            <a:ext cx="5356151" cy="5517831"/>
          </a:xfrm>
          <a:prstGeom prst="rect">
            <a:avLst/>
          </a:prstGeom>
        </p:spPr>
      </p:pic>
      <p:pic>
        <p:nvPicPr>
          <p:cNvPr id="2" name="Picture 1">
            <a:extLst>
              <a:ext uri="{FF2B5EF4-FFF2-40B4-BE49-F238E27FC236}">
                <a16:creationId xmlns:a16="http://schemas.microsoft.com/office/drawing/2014/main" id="{2BC34F0B-A53B-495F-84B0-CC6F98AD7378}"/>
              </a:ext>
            </a:extLst>
          </p:cNvPr>
          <p:cNvPicPr>
            <a:picLocks noChangeAspect="1"/>
          </p:cNvPicPr>
          <p:nvPr/>
        </p:nvPicPr>
        <p:blipFill>
          <a:blip r:embed="rId5"/>
          <a:stretch>
            <a:fillRect/>
          </a:stretch>
        </p:blipFill>
        <p:spPr>
          <a:xfrm>
            <a:off x="5386562" y="40306"/>
            <a:ext cx="3757437" cy="3388694"/>
          </a:xfrm>
          <a:prstGeom prst="rect">
            <a:avLst/>
          </a:prstGeom>
        </p:spPr>
      </p:pic>
      <p:pic>
        <p:nvPicPr>
          <p:cNvPr id="3" name="Content Placeholder 6">
            <a:extLst>
              <a:ext uri="{FF2B5EF4-FFF2-40B4-BE49-F238E27FC236}">
                <a16:creationId xmlns:a16="http://schemas.microsoft.com/office/drawing/2014/main" id="{DD4784CD-6C58-45CE-9D72-599FB8EC0846}"/>
              </a:ext>
            </a:extLst>
          </p:cNvPr>
          <p:cNvPicPr>
            <a:picLocks noChangeAspect="1"/>
          </p:cNvPicPr>
          <p:nvPr/>
        </p:nvPicPr>
        <p:blipFill>
          <a:blip r:embed="rId6"/>
          <a:stretch>
            <a:fillRect/>
          </a:stretch>
        </p:blipFill>
        <p:spPr>
          <a:xfrm>
            <a:off x="5386561" y="3307149"/>
            <a:ext cx="3779912" cy="3280976"/>
          </a:xfrm>
          <a:prstGeom prst="rect">
            <a:avLst/>
          </a:prstGeom>
        </p:spPr>
      </p:pic>
    </p:spTree>
    <p:extLst>
      <p:ext uri="{BB962C8B-B14F-4D97-AF65-F5344CB8AC3E}">
        <p14:creationId xmlns:p14="http://schemas.microsoft.com/office/powerpoint/2010/main" val="29676144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92BB13B8-038E-45BD-82B5-06FBECA9C49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46</a:t>
            </a:fld>
            <a:r>
              <a:rPr lang="es-ES" sz="1200" b="1" dirty="0">
                <a:solidFill>
                  <a:srgbClr val="FFFFFF"/>
                </a:solidFill>
                <a:latin typeface="Verdana" panose="020B0604030504040204" pitchFamily="34" charset="0"/>
              </a:rPr>
              <a:t> -</a:t>
            </a:r>
          </a:p>
        </p:txBody>
      </p:sp>
      <p:sp>
        <p:nvSpPr>
          <p:cNvPr id="11" name="Rectangle 10">
            <a:extLst>
              <a:ext uri="{FF2B5EF4-FFF2-40B4-BE49-F238E27FC236}">
                <a16:creationId xmlns:a16="http://schemas.microsoft.com/office/drawing/2014/main" id="{8165B48B-B7E9-44EE-91D2-C08D6C1B89F2}"/>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AB2ADC5-5667-4E7F-8980-74911FE4B842}"/>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5" name="TextBox 7">
            <a:extLst>
              <a:ext uri="{FF2B5EF4-FFF2-40B4-BE49-F238E27FC236}">
                <a16:creationId xmlns:a16="http://schemas.microsoft.com/office/drawing/2014/main" id="{5B071952-B314-456A-8B5E-515A1D534323}"/>
              </a:ext>
            </a:extLst>
          </p:cNvPr>
          <p:cNvSpPr txBox="1">
            <a:spLocks noChangeArrowheads="1"/>
          </p:cNvSpPr>
          <p:nvPr/>
        </p:nvSpPr>
        <p:spPr bwMode="auto">
          <a:xfrm>
            <a:off x="1403350" y="0"/>
            <a:ext cx="75611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del sistema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7" name="Picture 4">
            <a:extLst>
              <a:ext uri="{FF2B5EF4-FFF2-40B4-BE49-F238E27FC236}">
                <a16:creationId xmlns:a16="http://schemas.microsoft.com/office/drawing/2014/main" id="{4E56B9C0-06CF-4A80-88EA-E6017B995DD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DBB24602-3597-469D-9B74-9CF60E29B55D}"/>
              </a:ext>
            </a:extLst>
          </p:cNvPr>
          <p:cNvPicPr>
            <a:picLocks noChangeAspect="1"/>
          </p:cNvPicPr>
          <p:nvPr/>
        </p:nvPicPr>
        <p:blipFill>
          <a:blip r:embed="rId4"/>
          <a:stretch>
            <a:fillRect/>
          </a:stretch>
        </p:blipFill>
        <p:spPr>
          <a:xfrm>
            <a:off x="0" y="1052736"/>
            <a:ext cx="7065784" cy="5400599"/>
          </a:xfrm>
          <a:prstGeom prst="rect">
            <a:avLst/>
          </a:prstGeom>
        </p:spPr>
      </p:pic>
      <p:sp>
        <p:nvSpPr>
          <p:cNvPr id="10" name="Frame 9">
            <a:extLst>
              <a:ext uri="{FF2B5EF4-FFF2-40B4-BE49-F238E27FC236}">
                <a16:creationId xmlns:a16="http://schemas.microsoft.com/office/drawing/2014/main" id="{812C14FE-BDB5-483A-9C76-66D662A39CFF}"/>
              </a:ext>
            </a:extLst>
          </p:cNvPr>
          <p:cNvSpPr/>
          <p:nvPr/>
        </p:nvSpPr>
        <p:spPr>
          <a:xfrm>
            <a:off x="2267744" y="2924944"/>
            <a:ext cx="1861038" cy="1860699"/>
          </a:xfrm>
          <a:prstGeom prst="fram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51323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92BB13B8-038E-45BD-82B5-06FBECA9C49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47</a:t>
            </a:fld>
            <a:r>
              <a:rPr lang="es-ES" sz="1200" b="1" dirty="0">
                <a:solidFill>
                  <a:srgbClr val="FFFFFF"/>
                </a:solidFill>
                <a:latin typeface="Verdana" panose="020B0604030504040204" pitchFamily="34" charset="0"/>
              </a:rPr>
              <a:t> -</a:t>
            </a:r>
          </a:p>
        </p:txBody>
      </p:sp>
      <p:sp>
        <p:nvSpPr>
          <p:cNvPr id="11" name="Rectangle 10">
            <a:extLst>
              <a:ext uri="{FF2B5EF4-FFF2-40B4-BE49-F238E27FC236}">
                <a16:creationId xmlns:a16="http://schemas.microsoft.com/office/drawing/2014/main" id="{8165B48B-B7E9-44EE-91D2-C08D6C1B89F2}"/>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AB2ADC5-5667-4E7F-8980-74911FE4B842}"/>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5" name="TextBox 7">
            <a:extLst>
              <a:ext uri="{FF2B5EF4-FFF2-40B4-BE49-F238E27FC236}">
                <a16:creationId xmlns:a16="http://schemas.microsoft.com/office/drawing/2014/main" id="{5B071952-B314-456A-8B5E-515A1D534323}"/>
              </a:ext>
            </a:extLst>
          </p:cNvPr>
          <p:cNvSpPr txBox="1">
            <a:spLocks noChangeArrowheads="1"/>
          </p:cNvSpPr>
          <p:nvPr/>
        </p:nvSpPr>
        <p:spPr bwMode="auto">
          <a:xfrm>
            <a:off x="1403350" y="-36513"/>
            <a:ext cx="763314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del sistema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7" name="Picture 4">
            <a:extLst>
              <a:ext uri="{FF2B5EF4-FFF2-40B4-BE49-F238E27FC236}">
                <a16:creationId xmlns:a16="http://schemas.microsoft.com/office/drawing/2014/main" id="{4E56B9C0-06CF-4A80-88EA-E6017B995DD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a:extLst>
              <a:ext uri="{FF2B5EF4-FFF2-40B4-BE49-F238E27FC236}">
                <a16:creationId xmlns:a16="http://schemas.microsoft.com/office/drawing/2014/main" id="{BDEFA709-B688-457D-AB89-28DA5D84DE74}"/>
              </a:ext>
            </a:extLst>
          </p:cNvPr>
          <p:cNvPicPr>
            <a:picLocks noChangeAspect="1"/>
          </p:cNvPicPr>
          <p:nvPr/>
        </p:nvPicPr>
        <p:blipFill>
          <a:blip r:embed="rId4"/>
          <a:stretch>
            <a:fillRect/>
          </a:stretch>
        </p:blipFill>
        <p:spPr>
          <a:xfrm>
            <a:off x="15876" y="1149539"/>
            <a:ext cx="9136063" cy="5448111"/>
          </a:xfrm>
          <a:prstGeom prst="rect">
            <a:avLst/>
          </a:prstGeom>
        </p:spPr>
      </p:pic>
      <p:sp>
        <p:nvSpPr>
          <p:cNvPr id="14" name="Frame 13">
            <a:extLst>
              <a:ext uri="{FF2B5EF4-FFF2-40B4-BE49-F238E27FC236}">
                <a16:creationId xmlns:a16="http://schemas.microsoft.com/office/drawing/2014/main" id="{2395D5D8-6B58-4E2F-8135-E2E2CB461ACA}"/>
              </a:ext>
            </a:extLst>
          </p:cNvPr>
          <p:cNvSpPr/>
          <p:nvPr/>
        </p:nvSpPr>
        <p:spPr>
          <a:xfrm>
            <a:off x="3635896" y="3573016"/>
            <a:ext cx="1426746" cy="1440160"/>
          </a:xfrm>
          <a:prstGeom prst="fram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4895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92BB13B8-038E-45BD-82B5-06FBECA9C49F}"/>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48</a:t>
            </a:fld>
            <a:r>
              <a:rPr lang="es-ES" sz="1200" b="1" dirty="0">
                <a:solidFill>
                  <a:srgbClr val="FFFFFF"/>
                </a:solidFill>
                <a:latin typeface="Verdana" panose="020B0604030504040204" pitchFamily="34" charset="0"/>
              </a:rPr>
              <a:t> -</a:t>
            </a:r>
          </a:p>
        </p:txBody>
      </p:sp>
      <p:sp>
        <p:nvSpPr>
          <p:cNvPr id="11" name="Rectangle 10">
            <a:extLst>
              <a:ext uri="{FF2B5EF4-FFF2-40B4-BE49-F238E27FC236}">
                <a16:creationId xmlns:a16="http://schemas.microsoft.com/office/drawing/2014/main" id="{8165B48B-B7E9-44EE-91D2-C08D6C1B89F2}"/>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AB2ADC5-5667-4E7F-8980-74911FE4B842}"/>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5" name="TextBox 7">
            <a:extLst>
              <a:ext uri="{FF2B5EF4-FFF2-40B4-BE49-F238E27FC236}">
                <a16:creationId xmlns:a16="http://schemas.microsoft.com/office/drawing/2014/main" id="{5B071952-B314-456A-8B5E-515A1D534323}"/>
              </a:ext>
            </a:extLst>
          </p:cNvPr>
          <p:cNvSpPr txBox="1">
            <a:spLocks noChangeArrowheads="1"/>
          </p:cNvSpPr>
          <p:nvPr/>
        </p:nvSpPr>
        <p:spPr bwMode="auto">
          <a:xfrm>
            <a:off x="1403350" y="0"/>
            <a:ext cx="75611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Ataques a la integridad del sistema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7" name="Picture 4">
            <a:extLst>
              <a:ext uri="{FF2B5EF4-FFF2-40B4-BE49-F238E27FC236}">
                <a16:creationId xmlns:a16="http://schemas.microsoft.com/office/drawing/2014/main" id="{4E56B9C0-06CF-4A80-88EA-E6017B995DD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descr="http://www.datasoft.ws/images/ddos-attacks1.png">
            <a:extLst>
              <a:ext uri="{FF2B5EF4-FFF2-40B4-BE49-F238E27FC236}">
                <a16:creationId xmlns:a16="http://schemas.microsoft.com/office/drawing/2014/main" id="{D7EC47FF-1FA7-4444-BDB3-DF0540098B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91" y="1052513"/>
            <a:ext cx="9127672" cy="552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8421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a:extLst>
              <a:ext uri="{FF2B5EF4-FFF2-40B4-BE49-F238E27FC236}">
                <a16:creationId xmlns:a16="http://schemas.microsoft.com/office/drawing/2014/main" id="{C10B0DDE-EEEE-4992-BDDE-7B46428DF9DE}"/>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49</a:t>
            </a:fld>
            <a:r>
              <a:rPr lang="es-ES" sz="1200" b="1" dirty="0">
                <a:solidFill>
                  <a:srgbClr val="FFFFFF"/>
                </a:solidFill>
                <a:latin typeface="+mj-lt"/>
              </a:rPr>
              <a:t> -</a:t>
            </a:r>
          </a:p>
        </p:txBody>
      </p:sp>
      <p:sp>
        <p:nvSpPr>
          <p:cNvPr id="6" name="Rectangle 5">
            <a:extLst>
              <a:ext uri="{FF2B5EF4-FFF2-40B4-BE49-F238E27FC236}">
                <a16:creationId xmlns:a16="http://schemas.microsoft.com/office/drawing/2014/main" id="{D9692EAF-0336-4F94-9521-89170FCABF3B}"/>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8" name="Rectangle 7">
            <a:extLst>
              <a:ext uri="{FF2B5EF4-FFF2-40B4-BE49-F238E27FC236}">
                <a16:creationId xmlns:a16="http://schemas.microsoft.com/office/drawing/2014/main" id="{AF8D9AE9-C0A8-4CEB-844C-DCC245D2B370}"/>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1366F74F-43D7-4A68-886F-A1468FB078FD}"/>
              </a:ext>
            </a:extLst>
          </p:cNvPr>
          <p:cNvSpPr txBox="1">
            <a:spLocks noChangeArrowheads="1"/>
          </p:cNvSpPr>
          <p:nvPr/>
        </p:nvSpPr>
        <p:spPr bwMode="auto">
          <a:xfrm>
            <a:off x="1403350" y="0"/>
            <a:ext cx="75611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del sistema </a:t>
            </a:r>
            <a:endParaRPr lang="es-ES" sz="2000" b="1" dirty="0">
              <a:solidFill>
                <a:schemeClr val="bg1"/>
              </a:solidFill>
              <a:latin typeface="+mj-lt"/>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21F34BFD-EC51-4EB5-BB9A-626230FEE84D}"/>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2692DCC4-AADE-4790-850E-CB187F8DD07E}"/>
              </a:ext>
            </a:extLst>
          </p:cNvPr>
          <p:cNvPicPr>
            <a:picLocks noChangeAspect="1"/>
          </p:cNvPicPr>
          <p:nvPr/>
        </p:nvPicPr>
        <p:blipFill>
          <a:blip r:embed="rId4"/>
          <a:stretch>
            <a:fillRect/>
          </a:stretch>
        </p:blipFill>
        <p:spPr>
          <a:xfrm>
            <a:off x="0" y="1052513"/>
            <a:ext cx="7380312" cy="2038523"/>
          </a:xfrm>
          <a:prstGeom prst="rect">
            <a:avLst/>
          </a:prstGeom>
        </p:spPr>
      </p:pic>
      <p:pic>
        <p:nvPicPr>
          <p:cNvPr id="5" name="Picture 4">
            <a:extLst>
              <a:ext uri="{FF2B5EF4-FFF2-40B4-BE49-F238E27FC236}">
                <a16:creationId xmlns:a16="http://schemas.microsoft.com/office/drawing/2014/main" id="{51944D80-7B17-4955-9772-49D4704315C7}"/>
              </a:ext>
            </a:extLst>
          </p:cNvPr>
          <p:cNvPicPr>
            <a:picLocks noChangeAspect="1"/>
          </p:cNvPicPr>
          <p:nvPr/>
        </p:nvPicPr>
        <p:blipFill>
          <a:blip r:embed="rId5"/>
          <a:stretch>
            <a:fillRect/>
          </a:stretch>
        </p:blipFill>
        <p:spPr>
          <a:xfrm>
            <a:off x="1943708" y="3135672"/>
            <a:ext cx="5256584" cy="3348970"/>
          </a:xfrm>
          <a:prstGeom prst="rect">
            <a:avLst/>
          </a:prstGeom>
        </p:spPr>
      </p:pic>
    </p:spTree>
    <p:extLst>
      <p:ext uri="{BB962C8B-B14F-4D97-AF65-F5344CB8AC3E}">
        <p14:creationId xmlns:p14="http://schemas.microsoft.com/office/powerpoint/2010/main" val="34471268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970318"/>
          </a:xfrm>
          <a:prstGeom prst="rect">
            <a:avLst/>
          </a:prstGeom>
        </p:spPr>
        <p:txBody>
          <a:bodyPr wrap="square">
            <a:spAutoFit/>
          </a:bodyPr>
          <a:lstStyle/>
          <a:p>
            <a:pPr marL="342900" indent="-342900" algn="just">
              <a:buFont typeface="Wingdings" pitchFamily="2" charset="2"/>
              <a:buChar char="Ø"/>
            </a:pPr>
            <a:r>
              <a:rPr lang="es-ES" dirty="0">
                <a:latin typeface="+mj-lt"/>
              </a:rPr>
              <a:t>Cada Parte adoptará las medidas legislativas y de otro tipo que resulten necesarias para tipificar como delito en su derecho interno la obstaculización </a:t>
            </a:r>
            <a:r>
              <a:rPr lang="es-ES" b="1" dirty="0">
                <a:solidFill>
                  <a:srgbClr val="FF0000"/>
                </a:solidFill>
                <a:latin typeface="+mj-lt"/>
              </a:rPr>
              <a:t>grave</a:t>
            </a:r>
            <a:r>
              <a:rPr lang="es-ES" dirty="0">
                <a:latin typeface="+mj-lt"/>
              </a:rPr>
              <a:t>, deliberada e ilegítima del funcionamiento de un sistema informático mediante la introducción, transmisión, daño, borrado, deterioro, alteración o supresión de datos informáticos.</a:t>
            </a: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4278094"/>
          </a:xfrm>
          <a:prstGeom prst="rect">
            <a:avLst/>
          </a:prstGeom>
        </p:spPr>
        <p:txBody>
          <a:bodyPr wrap="square">
            <a:spAutoFit/>
          </a:bodyPr>
          <a:lstStyle/>
          <a:p>
            <a:pPr marL="342900" indent="-342900" algn="just">
              <a:buFont typeface="Wingdings" pitchFamily="2" charset="2"/>
              <a:buChar char="ü"/>
            </a:pPr>
            <a:r>
              <a:rPr lang="es-ES" sz="1700" dirty="0">
                <a:latin typeface="+mj-lt"/>
              </a:rPr>
              <a:t>El término "grave" se refiere al envío de datos a un sistema en particular cuando su forma, tamaño o frecuencia produzca un efecto perjudicial significativo en la capacidad que tiene el dueño o el operador para utilizar dicho sistema, o para comunicarse con otros sistemas</a:t>
            </a:r>
            <a:r>
              <a:rPr lang="en-US" sz="1700" dirty="0">
                <a:latin typeface="+mj-lt"/>
              </a:rPr>
              <a:t>
</a:t>
            </a:r>
            <a:br>
              <a:rPr sz="1700" dirty="0"/>
            </a:br>
            <a:endParaRPr sz="1700" dirty="0"/>
          </a:p>
          <a:p>
            <a:pPr marL="342900" indent="-342900" algn="just">
              <a:buFont typeface="Wingdings" pitchFamily="2" charset="2"/>
              <a:buChar char="ü"/>
            </a:pPr>
            <a:endParaRPr lang="es-ES" sz="1700" dirty="0">
              <a:latin typeface="+mj-lt"/>
            </a:endParaRPr>
          </a:p>
          <a:p>
            <a:pPr marL="342900" indent="-342900" algn="just">
              <a:buFont typeface="Wingdings" pitchFamily="2" charset="2"/>
              <a:buChar char="ü"/>
            </a:pPr>
            <a:r>
              <a:rPr lang="es-ES" sz="1700" dirty="0">
                <a:latin typeface="+mj-lt"/>
              </a:rPr>
              <a:t>La definición de lo que constituye específicamente una obstaculización grave debe establecerse en la legislación nacional</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50</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56107"/>
            <a:ext cx="75928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del sistema </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77781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247317"/>
          </a:xfrm>
          <a:prstGeom prst="rect">
            <a:avLst/>
          </a:prstGeom>
        </p:spPr>
        <p:txBody>
          <a:bodyPr wrap="square">
            <a:spAutoFit/>
          </a:bodyPr>
          <a:lstStyle/>
          <a:p>
            <a:pPr marL="342900" indent="-342900" algn="just">
              <a:buFont typeface="Wingdings" pitchFamily="2" charset="2"/>
              <a:buChar char="Ø"/>
            </a:pPr>
            <a:r>
              <a:rPr lang="es-ES" dirty="0">
                <a:latin typeface="+mj-lt"/>
              </a:rPr>
              <a:t>Cada Parte adoptará las medidas legislativas y de otro tipo que resulten necesarias para tipificar como delito en su derecho interno la </a:t>
            </a:r>
            <a:r>
              <a:rPr lang="es-ES" b="1" dirty="0">
                <a:solidFill>
                  <a:srgbClr val="FF0000"/>
                </a:solidFill>
                <a:latin typeface="+mj-lt"/>
              </a:rPr>
              <a:t>obstaculización</a:t>
            </a:r>
            <a:r>
              <a:rPr lang="es-ES" dirty="0">
                <a:latin typeface="+mj-lt"/>
              </a:rPr>
              <a:t> grave, deliberada e ilegítima del funcionamiento del sistema informático </a:t>
            </a:r>
            <a:r>
              <a:rPr lang="es-ES" b="1" dirty="0">
                <a:solidFill>
                  <a:srgbClr val="FF0000"/>
                </a:solidFill>
                <a:latin typeface="+mj-lt"/>
              </a:rPr>
              <a:t>mediante la introducción, transmisión, daño, borrado, deterioro, alteración o supresión de datos informáticos</a:t>
            </a:r>
            <a:r>
              <a:rPr lang="es-ES" dirty="0">
                <a:latin typeface="+mj-lt"/>
              </a:rPr>
              <a:t>.</a:t>
            </a: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4832092"/>
          </a:xfrm>
          <a:prstGeom prst="rect">
            <a:avLst/>
          </a:prstGeom>
        </p:spPr>
        <p:txBody>
          <a:bodyPr wrap="square">
            <a:spAutoFit/>
          </a:bodyPr>
          <a:lstStyle/>
          <a:p>
            <a:pPr marL="342900" indent="-342900" algn="just">
              <a:buFont typeface="Wingdings" pitchFamily="2" charset="2"/>
              <a:buChar char="ü"/>
            </a:pPr>
            <a:r>
              <a:rPr lang="es-ES" sz="2200" dirty="0">
                <a:latin typeface="+mj-lt"/>
              </a:rPr>
              <a:t>La obstaculización es una acción que interfiere con el correcto funcionamiento del sistema informático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La obstaculización debe efectuarse mediante: </a:t>
            </a:r>
          </a:p>
          <a:p>
            <a:pPr marL="800100" lvl="1" indent="-342900" algn="just">
              <a:buFont typeface="Wingdings" pitchFamily="2" charset="2"/>
              <a:buChar char="ü"/>
            </a:pPr>
            <a:r>
              <a:rPr lang="es-ES" sz="2200" dirty="0">
                <a:latin typeface="+mj-lt"/>
              </a:rPr>
              <a:t>La introducción</a:t>
            </a:r>
          </a:p>
          <a:p>
            <a:pPr marL="800100" lvl="1" indent="-342900" algn="just">
              <a:buFont typeface="Wingdings" pitchFamily="2" charset="2"/>
              <a:buChar char="ü"/>
            </a:pPr>
            <a:r>
              <a:rPr lang="es-ES" sz="2200" dirty="0">
                <a:latin typeface="+mj-lt"/>
              </a:rPr>
              <a:t>La transmisión</a:t>
            </a:r>
          </a:p>
          <a:p>
            <a:pPr marL="800100" lvl="1" indent="-342900" algn="just">
              <a:buFont typeface="Wingdings" pitchFamily="2" charset="2"/>
              <a:buChar char="ü"/>
            </a:pPr>
            <a:r>
              <a:rPr lang="es-ES" sz="2200" dirty="0">
                <a:latin typeface="+mj-lt"/>
              </a:rPr>
              <a:t>El daño</a:t>
            </a:r>
          </a:p>
          <a:p>
            <a:pPr marL="800100" lvl="1" indent="-342900" algn="just">
              <a:buFont typeface="Wingdings" pitchFamily="2" charset="2"/>
              <a:buChar char="ü"/>
            </a:pPr>
            <a:r>
              <a:rPr lang="es-ES" sz="2200" dirty="0">
                <a:latin typeface="+mj-lt"/>
              </a:rPr>
              <a:t>El borrado</a:t>
            </a:r>
          </a:p>
          <a:p>
            <a:pPr marL="800100" lvl="1" indent="-342900" algn="just">
              <a:buFont typeface="Wingdings" pitchFamily="2" charset="2"/>
              <a:buChar char="ü"/>
            </a:pPr>
            <a:r>
              <a:rPr lang="es-ES" sz="2200" dirty="0">
                <a:latin typeface="+mj-lt"/>
              </a:rPr>
              <a:t>La alteración</a:t>
            </a:r>
          </a:p>
          <a:p>
            <a:pPr marL="800100" lvl="1" indent="-342900" algn="just">
              <a:buFont typeface="Wingdings" pitchFamily="2" charset="2"/>
              <a:buChar char="ü"/>
            </a:pPr>
            <a:r>
              <a:rPr lang="es-ES" sz="2200" dirty="0">
                <a:latin typeface="+mj-lt"/>
              </a:rPr>
              <a:t>La supresión</a:t>
            </a:r>
          </a:p>
          <a:p>
            <a:pPr lvl="1" algn="just"/>
            <a:r>
              <a:rPr lang="es-ES" sz="2200" dirty="0">
                <a:latin typeface="+mj-lt"/>
              </a:rPr>
              <a:t>de datos informáticos  </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51</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0"/>
            <a:ext cx="75928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del sistema </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66744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970318"/>
          </a:xfrm>
          <a:prstGeom prst="rect">
            <a:avLst/>
          </a:prstGeom>
        </p:spPr>
        <p:txBody>
          <a:bodyPr wrap="square">
            <a:spAutoFit/>
          </a:bodyPr>
          <a:lstStyle/>
          <a:p>
            <a:pPr marL="342900" indent="-342900" algn="just">
              <a:buFont typeface="Wingdings" pitchFamily="2" charset="2"/>
              <a:buChar char="Ø"/>
            </a:pPr>
            <a:r>
              <a:rPr lang="es-ES" dirty="0">
                <a:latin typeface="+mj-lt"/>
              </a:rPr>
              <a:t>Cada Parte adoptará las medidas legislativas y de otro tipo que resulten necesarias para tipificar como delito en su derecho interno la obstaculización grave, deliberada e </a:t>
            </a:r>
            <a:r>
              <a:rPr lang="es-ES" b="1" dirty="0">
                <a:solidFill>
                  <a:srgbClr val="FF0000"/>
                </a:solidFill>
                <a:latin typeface="+mj-lt"/>
              </a:rPr>
              <a:t>ilegítima </a:t>
            </a:r>
            <a:r>
              <a:rPr lang="es-ES" dirty="0">
                <a:latin typeface="+mj-lt"/>
              </a:rPr>
              <a:t>del funcionamiento de un sistema informático mediante la introducción, transmisión, daño, borrado, deterioro, alteración o supresión de datos informáticos</a:t>
            </a:r>
          </a:p>
        </p:txBody>
      </p:sp>
      <p:sp>
        <p:nvSpPr>
          <p:cNvPr id="6" name="Rectangle 5">
            <a:extLst>
              <a:ext uri="{FF2B5EF4-FFF2-40B4-BE49-F238E27FC236}">
                <a16:creationId xmlns:a16="http://schemas.microsoft.com/office/drawing/2014/main" id="{524B6456-681F-2F44-A01A-AD3514E81BD2}"/>
              </a:ext>
            </a:extLst>
          </p:cNvPr>
          <p:cNvSpPr/>
          <p:nvPr/>
        </p:nvSpPr>
        <p:spPr>
          <a:xfrm>
            <a:off x="4018468" y="1270001"/>
            <a:ext cx="4977687" cy="5355312"/>
          </a:xfrm>
          <a:prstGeom prst="rect">
            <a:avLst/>
          </a:prstGeom>
        </p:spPr>
        <p:txBody>
          <a:bodyPr wrap="square">
            <a:spAutoFit/>
          </a:bodyPr>
          <a:lstStyle/>
          <a:p>
            <a:pPr marL="342900" indent="-342900" algn="just">
              <a:buFont typeface="Wingdings" pitchFamily="2" charset="2"/>
              <a:buChar char="ü"/>
            </a:pPr>
            <a:r>
              <a:rPr lang="es-ES" sz="1900" dirty="0">
                <a:latin typeface="+mj-lt"/>
              </a:rPr>
              <a:t>Ejemplos de ataques ilegítimos a la integridad del sistema:</a:t>
            </a:r>
          </a:p>
          <a:p>
            <a:pPr marL="800100" lvl="1" indent="-342900" algn="just">
              <a:buFont typeface="Wingdings" pitchFamily="2" charset="2"/>
              <a:buChar char="ü"/>
            </a:pPr>
            <a:r>
              <a:rPr lang="es-ES" sz="1900" dirty="0">
                <a:latin typeface="+mj-lt"/>
              </a:rPr>
              <a:t>Actividades inherentes al diseño de las redes o fines operativos o comerciales comunes </a:t>
            </a:r>
          </a:p>
          <a:p>
            <a:pPr marL="800100" lvl="1" indent="-342900" algn="just">
              <a:buFont typeface="Wingdings" pitchFamily="2" charset="2"/>
              <a:buChar char="ü"/>
            </a:pPr>
            <a:r>
              <a:rPr lang="es-ES" sz="1900" dirty="0">
                <a:latin typeface="+mj-lt"/>
              </a:rPr>
              <a:t>La verificación de la seguridad de un sistema informático autorizada por el dueño o el operador</a:t>
            </a:r>
          </a:p>
          <a:p>
            <a:pPr marL="800100" lvl="1" indent="-342900" algn="just">
              <a:buFont typeface="Wingdings" pitchFamily="2" charset="2"/>
              <a:buChar char="ü"/>
            </a:pPr>
            <a:r>
              <a:rPr lang="es-ES" sz="1900" dirty="0">
                <a:latin typeface="+mj-lt"/>
              </a:rPr>
              <a:t>La protección de un sistema informático autorizada por el dueño o el operador</a:t>
            </a:r>
          </a:p>
          <a:p>
            <a:pPr marL="800100" lvl="1" indent="-342900" algn="just">
              <a:buFont typeface="Wingdings" pitchFamily="2" charset="2"/>
              <a:buChar char="ü"/>
            </a:pPr>
            <a:r>
              <a:rPr lang="es-ES" sz="1900" dirty="0">
                <a:latin typeface="+mj-lt"/>
              </a:rPr>
              <a:t>Reconfiguración del sistema operativo del ordenador donde el operador del sistema instala un nuevo software que desactiva los programas previamente instalados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52</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0"/>
            <a:ext cx="75928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Ataques a la integridad del sistema </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72050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Verdana" panose="020B0604030504040204" pitchFamily="34" charset="0"/>
              </a:rPr>
              <a:t>Abuso de los dispositivos</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a:xfrm>
            <a:off x="722312" y="2906713"/>
            <a:ext cx="8098159" cy="1500187"/>
          </a:xfrm>
        </p:spPr>
        <p:txBody>
          <a:bodyPr/>
          <a:lstStyle/>
          <a:p>
            <a:r>
              <a:rPr lang="es-ES" dirty="0">
                <a:latin typeface="Verdana" panose="020B0604030504040204" pitchFamily="34" charset="0"/>
              </a:rPr>
              <a:t>Disposiciones sustantivas del Convenio de Budapest (Parte 1)</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53</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6</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24526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54</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Abuso de los dispositivos</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2">
            <a:extLst>
              <a:ext uri="{FF2B5EF4-FFF2-40B4-BE49-F238E27FC236}">
                <a16:creationId xmlns:a16="http://schemas.microsoft.com/office/drawing/2014/main" id="{161E7CC5-C316-460E-9693-99EEBE53B6BA}"/>
              </a:ext>
            </a:extLst>
          </p:cNvPr>
          <p:cNvSpPr txBox="1">
            <a:spLocks/>
          </p:cNvSpPr>
          <p:nvPr/>
        </p:nvSpPr>
        <p:spPr>
          <a:xfrm>
            <a:off x="457200" y="1216922"/>
            <a:ext cx="8229600" cy="5253852"/>
          </a:xfrm>
          <a:prstGeom prst="rect">
            <a:avLst/>
          </a:prstGeom>
          <a:ln w="38100">
            <a:solidFill>
              <a:srgbClr val="FF0000"/>
            </a:solidFill>
            <a:miter lim="800000"/>
            <a:headEnd/>
            <a:tailEnd/>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eaLnBrk="1" hangingPunct="1">
              <a:buFont typeface="Arial" panose="020B0604020202020204" pitchFamily="34" charset="0"/>
              <a:buNone/>
            </a:pPr>
            <a:endParaRPr lang="es-ES" altLang="sr-Latn-RS" sz="300" b="1" i="1" dirty="0">
              <a:cs typeface="Times New Roman" panose="02020603050405020304" pitchFamily="18" charset="0"/>
            </a:endParaRPr>
          </a:p>
          <a:p>
            <a:pPr algn="ctr" eaLnBrk="1" hangingPunct="1">
              <a:buFont typeface="Arial" panose="020B0604020202020204" pitchFamily="34" charset="0"/>
              <a:buNone/>
            </a:pPr>
            <a:r>
              <a:rPr lang="es-ES" altLang="sr-Latn-RS" sz="2600" b="1" i="1" dirty="0"/>
              <a:t>Abuso de los dispositivos</a:t>
            </a:r>
          </a:p>
          <a:p>
            <a:pPr algn="ctr" eaLnBrk="1" hangingPunct="1">
              <a:buFont typeface="Arial" panose="020B0604020202020204" pitchFamily="34" charset="0"/>
              <a:buNone/>
            </a:pPr>
            <a:r>
              <a:rPr lang="es-ES" altLang="sr-Latn-RS" sz="2600" b="1" i="1" dirty="0"/>
              <a:t>(Artículo 6 - Convenio de Budapest)</a:t>
            </a:r>
          </a:p>
          <a:p>
            <a:pPr algn="ctr" eaLnBrk="1" hangingPunct="1">
              <a:buFont typeface="Arial" panose="020B0604020202020204" pitchFamily="34" charset="0"/>
              <a:buNone/>
            </a:pPr>
            <a:endParaRPr lang="es-ES" altLang="sr-Latn-RS" sz="2600" i="1" dirty="0">
              <a:cs typeface="Times New Roman" panose="02020603050405020304" pitchFamily="18" charset="0"/>
            </a:endParaRPr>
          </a:p>
          <a:p>
            <a:pPr algn="ctr" eaLnBrk="1" hangingPunct="1"/>
            <a:r>
              <a:rPr lang="es-ES" altLang="sr-Latn-RS" sz="2600" i="1" dirty="0"/>
              <a:t>De forma intencionada e ilegítima</a:t>
            </a:r>
          </a:p>
          <a:p>
            <a:pPr algn="ctr" eaLnBrk="1" hangingPunct="1"/>
            <a:endParaRPr lang="es-ES" altLang="sr-Latn-RS" sz="2600" i="1" dirty="0">
              <a:cs typeface="Times New Roman" panose="02020603050405020304" pitchFamily="18" charset="0"/>
            </a:endParaRPr>
          </a:p>
          <a:p>
            <a:pPr algn="ctr" eaLnBrk="1" hangingPunct="1"/>
            <a:r>
              <a:rPr lang="es-ES" altLang="sr-Latn-RS" sz="2600" i="1" dirty="0"/>
              <a:t>Poseer alguno de los elementos contemplados en los párrafos (a)(1) o</a:t>
            </a:r>
            <a:r>
              <a:rPr lang="es-ES" sz="2600" dirty="0"/>
              <a:t> </a:t>
            </a:r>
            <a:r>
              <a:rPr lang="es-ES" altLang="sr-Latn-RS" sz="2600" i="1" dirty="0"/>
              <a:t>(2) anteriores, con intención de que sean utilizados para cometer cualquiera de los delitos previstos en los artículos 2 a 5.</a:t>
            </a:r>
          </a:p>
        </p:txBody>
      </p:sp>
    </p:spTree>
    <p:extLst>
      <p:ext uri="{BB962C8B-B14F-4D97-AF65-F5344CB8AC3E}">
        <p14:creationId xmlns:p14="http://schemas.microsoft.com/office/powerpoint/2010/main" val="1182953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55</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9" name="Group 18">
            <a:extLst>
              <a:ext uri="{FF2B5EF4-FFF2-40B4-BE49-F238E27FC236}">
                <a16:creationId xmlns:a16="http://schemas.microsoft.com/office/drawing/2014/main" id="{15650F3D-1B98-488B-8151-313DB25F5AB1}"/>
              </a:ext>
            </a:extLst>
          </p:cNvPr>
          <p:cNvGrpSpPr/>
          <p:nvPr/>
        </p:nvGrpSpPr>
        <p:grpSpPr>
          <a:xfrm>
            <a:off x="559618" y="1070836"/>
            <a:ext cx="8316905" cy="5734058"/>
            <a:chOff x="827095" y="0"/>
            <a:chExt cx="8316905" cy="5734058"/>
          </a:xfrm>
        </p:grpSpPr>
        <p:pic>
          <p:nvPicPr>
            <p:cNvPr id="20" name="Picture 4" descr="P0000959">
              <a:extLst>
                <a:ext uri="{FF2B5EF4-FFF2-40B4-BE49-F238E27FC236}">
                  <a16:creationId xmlns:a16="http://schemas.microsoft.com/office/drawing/2014/main" id="{B2F68D72-02E6-48B0-AED4-EF985785AB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095" y="188919"/>
              <a:ext cx="2828925" cy="333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9" descr="P0000963">
              <a:extLst>
                <a:ext uri="{FF2B5EF4-FFF2-40B4-BE49-F238E27FC236}">
                  <a16:creationId xmlns:a16="http://schemas.microsoft.com/office/drawing/2014/main" id="{46BFDEDC-9231-4162-ABB2-C5F9FAD2DB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05400" y="3070233"/>
              <a:ext cx="4038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1" descr="P0000964">
              <a:extLst>
                <a:ext uri="{FF2B5EF4-FFF2-40B4-BE49-F238E27FC236}">
                  <a16:creationId xmlns:a16="http://schemas.microsoft.com/office/drawing/2014/main" id="{1490C841-7007-459E-B0FA-1500FE3EE75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43488" y="0"/>
              <a:ext cx="4100512" cy="288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Line 12">
              <a:extLst>
                <a:ext uri="{FF2B5EF4-FFF2-40B4-BE49-F238E27FC236}">
                  <a16:creationId xmlns:a16="http://schemas.microsoft.com/office/drawing/2014/main" id="{A6786DAA-00C1-4F7E-80FD-E9FE27416C71}"/>
                </a:ext>
              </a:extLst>
            </p:cNvPr>
            <p:cNvSpPr>
              <a:spLocks noChangeShapeType="1"/>
            </p:cNvSpPr>
            <p:nvPr/>
          </p:nvSpPr>
          <p:spPr bwMode="auto">
            <a:xfrm>
              <a:off x="1547819" y="1557343"/>
              <a:ext cx="4679951" cy="3167063"/>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GB"/>
            </a:p>
          </p:txBody>
        </p:sp>
        <p:sp>
          <p:nvSpPr>
            <p:cNvPr id="24" name="Line 13">
              <a:extLst>
                <a:ext uri="{FF2B5EF4-FFF2-40B4-BE49-F238E27FC236}">
                  <a16:creationId xmlns:a16="http://schemas.microsoft.com/office/drawing/2014/main" id="{A7B83F3D-048B-486C-BF6F-21F8E812366D}"/>
                </a:ext>
              </a:extLst>
            </p:cNvPr>
            <p:cNvSpPr>
              <a:spLocks noChangeShapeType="1"/>
            </p:cNvSpPr>
            <p:nvPr/>
          </p:nvSpPr>
          <p:spPr bwMode="auto">
            <a:xfrm>
              <a:off x="2268543" y="836620"/>
              <a:ext cx="4513263" cy="122078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GB"/>
            </a:p>
          </p:txBody>
        </p:sp>
        <p:sp>
          <p:nvSpPr>
            <p:cNvPr id="25" name="Oval 14">
              <a:extLst>
                <a:ext uri="{FF2B5EF4-FFF2-40B4-BE49-F238E27FC236}">
                  <a16:creationId xmlns:a16="http://schemas.microsoft.com/office/drawing/2014/main" id="{A0C2E50F-CAA5-4433-AC7C-CE612C7FA651}"/>
                </a:ext>
              </a:extLst>
            </p:cNvPr>
            <p:cNvSpPr>
              <a:spLocks noChangeArrowheads="1"/>
            </p:cNvSpPr>
            <p:nvPr/>
          </p:nvSpPr>
          <p:spPr bwMode="auto">
            <a:xfrm>
              <a:off x="6477000" y="1676400"/>
              <a:ext cx="914400" cy="838200"/>
            </a:xfrm>
            <a:prstGeom prst="ellipse">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grpSp>
    </p:spTree>
    <p:extLst>
      <p:ext uri="{BB962C8B-B14F-4D97-AF65-F5344CB8AC3E}">
        <p14:creationId xmlns:p14="http://schemas.microsoft.com/office/powerpoint/2010/main" val="17227091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56</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4" name="Group 13">
            <a:extLst>
              <a:ext uri="{FF2B5EF4-FFF2-40B4-BE49-F238E27FC236}">
                <a16:creationId xmlns:a16="http://schemas.microsoft.com/office/drawing/2014/main" id="{29234B7C-4772-4934-A7B8-CF377C394806}"/>
              </a:ext>
            </a:extLst>
          </p:cNvPr>
          <p:cNvGrpSpPr/>
          <p:nvPr/>
        </p:nvGrpSpPr>
        <p:grpSpPr>
          <a:xfrm>
            <a:off x="323528" y="1268760"/>
            <a:ext cx="12774614" cy="4939328"/>
            <a:chOff x="250825" y="61298"/>
            <a:chExt cx="12774614" cy="4939328"/>
          </a:xfrm>
        </p:grpSpPr>
        <p:graphicFrame>
          <p:nvGraphicFramePr>
            <p:cNvPr id="15" name="Object 2">
              <a:extLst>
                <a:ext uri="{FF2B5EF4-FFF2-40B4-BE49-F238E27FC236}">
                  <a16:creationId xmlns:a16="http://schemas.microsoft.com/office/drawing/2014/main" id="{72314CE8-39B4-4EC1-A47C-4B29628D3945}"/>
                </a:ext>
              </a:extLst>
            </p:cNvPr>
            <p:cNvGraphicFramePr>
              <a:graphicFrameLocks noChangeAspect="1"/>
            </p:cNvGraphicFramePr>
            <p:nvPr>
              <p:extLst>
                <p:ext uri="{D42A27DB-BD31-4B8C-83A1-F6EECF244321}">
                  <p14:modId xmlns:p14="http://schemas.microsoft.com/office/powerpoint/2010/main" val="414625410"/>
                </p:ext>
              </p:extLst>
            </p:nvPr>
          </p:nvGraphicFramePr>
          <p:xfrm>
            <a:off x="250825" y="107951"/>
            <a:ext cx="4343400" cy="2628900"/>
          </p:xfrm>
          <a:graphic>
            <a:graphicData uri="http://schemas.openxmlformats.org/presentationml/2006/ole">
              <mc:AlternateContent xmlns:mc="http://schemas.openxmlformats.org/markup-compatibility/2006">
                <mc:Choice xmlns:v="urn:schemas-microsoft-com:vml" Requires="v">
                  <p:oleObj r:id="rId4" imgW="2077239" imgH="1257858" progId="Word.Picture.8">
                    <p:embed/>
                  </p:oleObj>
                </mc:Choice>
                <mc:Fallback>
                  <p:oleObj r:id="rId4" imgW="2077239" imgH="1257858" progId="Word.Picture.8">
                    <p:embed/>
                    <p:pic>
                      <p:nvPicPr>
                        <p:cNvPr id="209921" name="Object 2">
                          <a:extLst>
                            <a:ext uri="{FF2B5EF4-FFF2-40B4-BE49-F238E27FC236}">
                              <a16:creationId xmlns:a16="http://schemas.microsoft.com/office/drawing/2014/main" id="{3319F8A9-425F-4610-B14C-3C9CCB4A1A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107951"/>
                          <a:ext cx="43434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 name="Rectangle 3">
              <a:extLst>
                <a:ext uri="{FF2B5EF4-FFF2-40B4-BE49-F238E27FC236}">
                  <a16:creationId xmlns:a16="http://schemas.microsoft.com/office/drawing/2014/main" id="{00498185-0DE7-4258-A868-56E3599792C5}"/>
                </a:ext>
              </a:extLst>
            </p:cNvPr>
            <p:cNvSpPr>
              <a:spLocks noChangeArrowheads="1"/>
            </p:cNvSpPr>
            <p:nvPr/>
          </p:nvSpPr>
          <p:spPr bwMode="auto">
            <a:xfrm>
              <a:off x="3748088" y="2857507"/>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pic>
          <p:nvPicPr>
            <p:cNvPr id="17" name="Picture 4" descr="P0000951">
              <a:extLst>
                <a:ext uri="{FF2B5EF4-FFF2-40B4-BE49-F238E27FC236}">
                  <a16:creationId xmlns:a16="http://schemas.microsoft.com/office/drawing/2014/main" id="{8480B34E-D04F-4BD1-B3F9-340A84F70D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9182" y="1485900"/>
              <a:ext cx="16478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5">
              <a:extLst>
                <a:ext uri="{FF2B5EF4-FFF2-40B4-BE49-F238E27FC236}">
                  <a16:creationId xmlns:a16="http://schemas.microsoft.com/office/drawing/2014/main" id="{E0533C89-1DB6-42A5-A971-9218C06D19D6}"/>
                </a:ext>
              </a:extLst>
            </p:cNvPr>
            <p:cNvSpPr>
              <a:spLocks noChangeArrowheads="1"/>
            </p:cNvSpPr>
            <p:nvPr/>
          </p:nvSpPr>
          <p:spPr bwMode="auto">
            <a:xfrm>
              <a:off x="3752851" y="2847982"/>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pic>
          <p:nvPicPr>
            <p:cNvPr id="26" name="Picture 6" descr="P0000957">
              <a:extLst>
                <a:ext uri="{FF2B5EF4-FFF2-40B4-BE49-F238E27FC236}">
                  <a16:creationId xmlns:a16="http://schemas.microsoft.com/office/drawing/2014/main" id="{B6AF8B6D-1542-44A8-9F51-F0B8D4CE94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38701" y="107954"/>
              <a:ext cx="1638300" cy="11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7">
              <a:extLst>
                <a:ext uri="{FF2B5EF4-FFF2-40B4-BE49-F238E27FC236}">
                  <a16:creationId xmlns:a16="http://schemas.microsoft.com/office/drawing/2014/main" id="{68B15E5B-4783-4E38-BF36-094E34C0BF85}"/>
                </a:ext>
              </a:extLst>
            </p:cNvPr>
            <p:cNvSpPr>
              <a:spLocks noChangeArrowheads="1"/>
            </p:cNvSpPr>
            <p:nvPr/>
          </p:nvSpPr>
          <p:spPr bwMode="auto">
            <a:xfrm>
              <a:off x="685800" y="2209807"/>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sp>
          <p:nvSpPr>
            <p:cNvPr id="28" name="Rectangle 8">
              <a:extLst>
                <a:ext uri="{FF2B5EF4-FFF2-40B4-BE49-F238E27FC236}">
                  <a16:creationId xmlns:a16="http://schemas.microsoft.com/office/drawing/2014/main" id="{9EF31ACB-689D-404B-BE2D-C55DFC7A901C}"/>
                </a:ext>
              </a:extLst>
            </p:cNvPr>
            <p:cNvSpPr>
              <a:spLocks noChangeArrowheads="1"/>
            </p:cNvSpPr>
            <p:nvPr/>
          </p:nvSpPr>
          <p:spPr bwMode="auto">
            <a:xfrm>
              <a:off x="3319463" y="2771782"/>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pic>
          <p:nvPicPr>
            <p:cNvPr id="29" name="Picture 9" descr="P0000966">
              <a:extLst>
                <a:ext uri="{FF2B5EF4-FFF2-40B4-BE49-F238E27FC236}">
                  <a16:creationId xmlns:a16="http://schemas.microsoft.com/office/drawing/2014/main" id="{A7F42DA5-FAC1-48A8-8996-2757FDB2C11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826" y="2847975"/>
              <a:ext cx="2857500"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10">
              <a:extLst>
                <a:ext uri="{FF2B5EF4-FFF2-40B4-BE49-F238E27FC236}">
                  <a16:creationId xmlns:a16="http://schemas.microsoft.com/office/drawing/2014/main" id="{2DDF2484-A5B6-40D0-8642-1D82D762B73A}"/>
                </a:ext>
              </a:extLst>
            </p:cNvPr>
            <p:cNvSpPr>
              <a:spLocks noChangeArrowheads="1"/>
            </p:cNvSpPr>
            <p:nvPr/>
          </p:nvSpPr>
          <p:spPr bwMode="auto">
            <a:xfrm>
              <a:off x="3338513" y="2905133"/>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pic>
          <p:nvPicPr>
            <p:cNvPr id="31" name="Picture 11" descr="P0000956">
              <a:extLst>
                <a:ext uri="{FF2B5EF4-FFF2-40B4-BE49-F238E27FC236}">
                  <a16:creationId xmlns:a16="http://schemas.microsoft.com/office/drawing/2014/main" id="{DC05720C-E993-4902-AFEB-20F2B8CC39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30643" y="2905126"/>
              <a:ext cx="4933951"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12">
              <a:extLst>
                <a:ext uri="{FF2B5EF4-FFF2-40B4-BE49-F238E27FC236}">
                  <a16:creationId xmlns:a16="http://schemas.microsoft.com/office/drawing/2014/main" id="{9753EDD0-9D30-4FBB-B8AB-09F10A678F92}"/>
                </a:ext>
              </a:extLst>
            </p:cNvPr>
            <p:cNvSpPr>
              <a:spLocks noChangeArrowheads="1"/>
            </p:cNvSpPr>
            <p:nvPr/>
          </p:nvSpPr>
          <p:spPr bwMode="auto">
            <a:xfrm>
              <a:off x="3881439" y="2628907"/>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latin typeface="Trebuchet MS" panose="020B0603020202020204" pitchFamily="34" charset="0"/>
              </a:endParaRPr>
            </a:p>
          </p:txBody>
        </p:sp>
        <p:pic>
          <p:nvPicPr>
            <p:cNvPr id="33" name="Picture 13" descr="P0000945">
              <a:extLst>
                <a:ext uri="{FF2B5EF4-FFF2-40B4-BE49-F238E27FC236}">
                  <a16:creationId xmlns:a16="http://schemas.microsoft.com/office/drawing/2014/main" id="{2E2A16B2-D130-4094-9D80-4EA421F9F138}"/>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659570" y="107951"/>
              <a:ext cx="21050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Oval 14">
              <a:extLst>
                <a:ext uri="{FF2B5EF4-FFF2-40B4-BE49-F238E27FC236}">
                  <a16:creationId xmlns:a16="http://schemas.microsoft.com/office/drawing/2014/main" id="{495F9791-D9B4-41E4-B5DE-2DBE0B7F1E09}"/>
                </a:ext>
              </a:extLst>
            </p:cNvPr>
            <p:cNvSpPr>
              <a:spLocks noChangeArrowheads="1"/>
            </p:cNvSpPr>
            <p:nvPr/>
          </p:nvSpPr>
          <p:spPr bwMode="auto">
            <a:xfrm>
              <a:off x="5076825" y="4043363"/>
              <a:ext cx="457200" cy="609600"/>
            </a:xfrm>
            <a:prstGeom prst="ellipse">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None/>
              </a:pPr>
              <a:endParaRPr lang="nl-BE" altLang="nl-BE" sz="2400">
                <a:solidFill>
                  <a:srgbClr val="FF0000"/>
                </a:solidFill>
                <a:latin typeface="Trebuchet MS" panose="020B0603020202020204" pitchFamily="34" charset="0"/>
              </a:endParaRPr>
            </a:p>
          </p:txBody>
        </p:sp>
        <p:graphicFrame>
          <p:nvGraphicFramePr>
            <p:cNvPr id="35" name="Object 2">
              <a:extLst>
                <a:ext uri="{FF2B5EF4-FFF2-40B4-BE49-F238E27FC236}">
                  <a16:creationId xmlns:a16="http://schemas.microsoft.com/office/drawing/2014/main" id="{B5B3ED8E-B337-4E44-B421-8B62150340CD}"/>
                </a:ext>
              </a:extLst>
            </p:cNvPr>
            <p:cNvGraphicFramePr>
              <a:graphicFrameLocks noChangeAspect="1"/>
            </p:cNvGraphicFramePr>
            <p:nvPr>
              <p:extLst>
                <p:ext uri="{D42A27DB-BD31-4B8C-83A1-F6EECF244321}">
                  <p14:modId xmlns:p14="http://schemas.microsoft.com/office/powerpoint/2010/main" val="1521833096"/>
                </p:ext>
              </p:extLst>
            </p:nvPr>
          </p:nvGraphicFramePr>
          <p:xfrm>
            <a:off x="250825" y="61298"/>
            <a:ext cx="4343400" cy="2628900"/>
          </p:xfrm>
          <a:graphic>
            <a:graphicData uri="http://schemas.openxmlformats.org/presentationml/2006/ole">
              <mc:AlternateContent xmlns:mc="http://schemas.openxmlformats.org/markup-compatibility/2006">
                <mc:Choice xmlns:v="urn:schemas-microsoft-com:vml" Requires="v">
                  <p:oleObj r:id="rId4" imgW="2077239" imgH="1257858" progId="Word.Picture.8">
                    <p:embed/>
                  </p:oleObj>
                </mc:Choice>
                <mc:Fallback>
                  <p:oleObj r:id="rId4" imgW="2077239" imgH="1257858" progId="Word.Picture.8">
                    <p:embed/>
                    <p:pic>
                      <p:nvPicPr>
                        <p:cNvPr id="17" name="Object 2">
                          <a:extLst>
                            <a:ext uri="{FF2B5EF4-FFF2-40B4-BE49-F238E27FC236}">
                              <a16:creationId xmlns:a16="http://schemas.microsoft.com/office/drawing/2014/main" id="{DF09E8F0-DA00-4D7A-9351-53E0A1C18F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61298"/>
                          <a:ext cx="43434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36" name="Picture 6" descr="P0000957">
              <a:extLst>
                <a:ext uri="{FF2B5EF4-FFF2-40B4-BE49-F238E27FC236}">
                  <a16:creationId xmlns:a16="http://schemas.microsoft.com/office/drawing/2014/main" id="{3C1315CA-39D6-42CD-A53F-A88FB6A5E3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38701" y="61301"/>
              <a:ext cx="1638300" cy="11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6538373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57</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Afbeelding 2" descr="Picture 029.jpg">
            <a:extLst>
              <a:ext uri="{FF2B5EF4-FFF2-40B4-BE49-F238E27FC236}">
                <a16:creationId xmlns:a16="http://schemas.microsoft.com/office/drawing/2014/main" id="{3AEA52F6-E489-44A0-A171-F24D8B2604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6156" y="1041957"/>
            <a:ext cx="3889375" cy="584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fbeelding 1" descr="Picture 015.jpg">
            <a:extLst>
              <a:ext uri="{FF2B5EF4-FFF2-40B4-BE49-F238E27FC236}">
                <a16:creationId xmlns:a16="http://schemas.microsoft.com/office/drawing/2014/main" id="{F57C528F-CB25-488F-8B6C-B493E5969C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1052513"/>
            <a:ext cx="3924300" cy="5899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78620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58</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Afbeelding 2" descr="Picture 007.jpg">
            <a:extLst>
              <a:ext uri="{FF2B5EF4-FFF2-40B4-BE49-F238E27FC236}">
                <a16:creationId xmlns:a16="http://schemas.microsoft.com/office/drawing/2014/main" id="{33C80F4D-8B0D-4469-99F2-383FF75A1A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2025" y="1045277"/>
            <a:ext cx="4330700" cy="288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fbeelding 3" descr="Picture 013.jpg">
            <a:extLst>
              <a:ext uri="{FF2B5EF4-FFF2-40B4-BE49-F238E27FC236}">
                <a16:creationId xmlns:a16="http://schemas.microsoft.com/office/drawing/2014/main" id="{A8D4BE42-62BE-49F4-A2D6-0B0DEED1F9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8374" y="3934534"/>
            <a:ext cx="4357688" cy="289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Afbeelding 1" descr="Picture 028.jpg">
            <a:extLst>
              <a:ext uri="{FF2B5EF4-FFF2-40B4-BE49-F238E27FC236}">
                <a16:creationId xmlns:a16="http://schemas.microsoft.com/office/drawing/2014/main" id="{C500E79E-B57C-4C71-9AF0-AE00468B5D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25" y="981167"/>
            <a:ext cx="3924300" cy="5899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99723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3B90A4-FEBB-48DD-9393-1E246AD3D4CF}"/>
              </a:ext>
            </a:extLst>
          </p:cNvPr>
          <p:cNvPicPr>
            <a:picLocks noChangeAspect="1"/>
          </p:cNvPicPr>
          <p:nvPr/>
        </p:nvPicPr>
        <p:blipFill>
          <a:blip r:embed="rId3"/>
          <a:stretch>
            <a:fillRect/>
          </a:stretch>
        </p:blipFill>
        <p:spPr>
          <a:xfrm>
            <a:off x="0" y="1412776"/>
            <a:ext cx="9144000" cy="4549283"/>
          </a:xfrm>
          <a:prstGeom prst="rect">
            <a:avLst/>
          </a:prstGeom>
        </p:spPr>
      </p:pic>
      <p:sp>
        <p:nvSpPr>
          <p:cNvPr id="4" name="Rectangle 11">
            <a:extLst>
              <a:ext uri="{FF2B5EF4-FFF2-40B4-BE49-F238E27FC236}">
                <a16:creationId xmlns:a16="http://schemas.microsoft.com/office/drawing/2014/main" id="{ED10C511-72B1-4EEE-AC6A-E9D4167B65D2}"/>
              </a:ext>
            </a:extLst>
          </p:cNvPr>
          <p:cNvSpPr>
            <a:spLocks noChangeArrowheads="1"/>
          </p:cNvSpPr>
          <p:nvPr/>
        </p:nvSpPr>
        <p:spPr bwMode="auto">
          <a:xfrm>
            <a:off x="7938" y="6597254"/>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59</a:t>
            </a:fld>
            <a:r>
              <a:rPr lang="es-ES" sz="1200" b="1" dirty="0">
                <a:solidFill>
                  <a:srgbClr val="FFFFFF"/>
                </a:solidFill>
                <a:latin typeface="+mj-lt"/>
              </a:rPr>
              <a:t> -</a:t>
            </a:r>
          </a:p>
        </p:txBody>
      </p:sp>
      <p:sp>
        <p:nvSpPr>
          <p:cNvPr id="6" name="Rectangle 5">
            <a:extLst>
              <a:ext uri="{FF2B5EF4-FFF2-40B4-BE49-F238E27FC236}">
                <a16:creationId xmlns:a16="http://schemas.microsoft.com/office/drawing/2014/main" id="{E48193AD-9BD8-4EFD-A453-EF0E119F776F}"/>
              </a:ext>
            </a:extLst>
          </p:cNvPr>
          <p:cNvSpPr/>
          <p:nvPr/>
        </p:nvSpPr>
        <p:spPr>
          <a:xfrm>
            <a:off x="0" y="6587729"/>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8" name="Rectangle 7">
            <a:extLst>
              <a:ext uri="{FF2B5EF4-FFF2-40B4-BE49-F238E27FC236}">
                <a16:creationId xmlns:a16="http://schemas.microsoft.com/office/drawing/2014/main" id="{968085CD-DF6F-46B4-9A8A-A3F1BEC517B7}"/>
              </a:ext>
            </a:extLst>
          </p:cNvPr>
          <p:cNvSpPr/>
          <p:nvPr/>
        </p:nvSpPr>
        <p:spPr>
          <a:xfrm>
            <a:off x="7937" y="-27384"/>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F1F67ECD-62C8-4844-9E4A-1C98DF1264CE}"/>
              </a:ext>
            </a:extLst>
          </p:cNvPr>
          <p:cNvSpPr txBox="1">
            <a:spLocks noChangeArrowheads="1"/>
          </p:cNvSpPr>
          <p:nvPr/>
        </p:nvSpPr>
        <p:spPr bwMode="auto">
          <a:xfrm>
            <a:off x="1403350" y="190104"/>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9DD4DD01-1F14-4121-8F17-2BB41D9ABA87}"/>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7384"/>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03403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a:extLst>
              <a:ext uri="{FF2B5EF4-FFF2-40B4-BE49-F238E27FC236}">
                <a16:creationId xmlns:a16="http://schemas.microsoft.com/office/drawing/2014/main" id="{69D01D06-6C57-410E-82D1-86326933EF8C}"/>
              </a:ext>
            </a:extLst>
          </p:cNvPr>
          <p:cNvSpPr>
            <a:spLocks noChangeArrowheads="1"/>
          </p:cNvSpPr>
          <p:nvPr/>
        </p:nvSpPr>
        <p:spPr bwMode="auto">
          <a:xfrm>
            <a:off x="7938" y="6597254"/>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60</a:t>
            </a:fld>
            <a:r>
              <a:rPr lang="es-ES" sz="1200" b="1" dirty="0">
                <a:solidFill>
                  <a:srgbClr val="FFFFFF"/>
                </a:solidFill>
                <a:latin typeface="+mj-lt"/>
              </a:rPr>
              <a:t> -</a:t>
            </a:r>
          </a:p>
        </p:txBody>
      </p:sp>
      <p:sp>
        <p:nvSpPr>
          <p:cNvPr id="6" name="Rectangle 5">
            <a:extLst>
              <a:ext uri="{FF2B5EF4-FFF2-40B4-BE49-F238E27FC236}">
                <a16:creationId xmlns:a16="http://schemas.microsoft.com/office/drawing/2014/main" id="{6AA48A2D-7D97-4EE4-A34E-63AEA1ABD07F}"/>
              </a:ext>
            </a:extLst>
          </p:cNvPr>
          <p:cNvSpPr/>
          <p:nvPr/>
        </p:nvSpPr>
        <p:spPr>
          <a:xfrm>
            <a:off x="0" y="6587729"/>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8" name="Rectangle 7">
            <a:extLst>
              <a:ext uri="{FF2B5EF4-FFF2-40B4-BE49-F238E27FC236}">
                <a16:creationId xmlns:a16="http://schemas.microsoft.com/office/drawing/2014/main" id="{FFCC4B9C-1F45-4E08-ACD2-36EAC4D83393}"/>
              </a:ext>
            </a:extLst>
          </p:cNvPr>
          <p:cNvSpPr/>
          <p:nvPr/>
        </p:nvSpPr>
        <p:spPr>
          <a:xfrm>
            <a:off x="7937" y="-27384"/>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pic>
        <p:nvPicPr>
          <p:cNvPr id="12" name="Picture 4">
            <a:extLst>
              <a:ext uri="{FF2B5EF4-FFF2-40B4-BE49-F238E27FC236}">
                <a16:creationId xmlns:a16="http://schemas.microsoft.com/office/drawing/2014/main" id="{85E57D92-7F2C-4E70-90D8-FB9D4E5E3E7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7384"/>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a:extLst>
              <a:ext uri="{FF2B5EF4-FFF2-40B4-BE49-F238E27FC236}">
                <a16:creationId xmlns:a16="http://schemas.microsoft.com/office/drawing/2014/main" id="{8DF05D8A-601B-42B6-84EF-1EE111CA1C51}"/>
              </a:ext>
            </a:extLst>
          </p:cNvPr>
          <p:cNvPicPr>
            <a:picLocks noChangeAspect="1"/>
          </p:cNvPicPr>
          <p:nvPr/>
        </p:nvPicPr>
        <p:blipFill>
          <a:blip r:embed="rId4"/>
          <a:stretch>
            <a:fillRect/>
          </a:stretch>
        </p:blipFill>
        <p:spPr>
          <a:xfrm>
            <a:off x="827584" y="-27384"/>
            <a:ext cx="7632848" cy="6892112"/>
          </a:xfrm>
          <a:prstGeom prst="rect">
            <a:avLst/>
          </a:prstGeom>
        </p:spPr>
      </p:pic>
    </p:spTree>
    <p:extLst>
      <p:ext uri="{BB962C8B-B14F-4D97-AF65-F5344CB8AC3E}">
        <p14:creationId xmlns:p14="http://schemas.microsoft.com/office/powerpoint/2010/main" val="3321629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577" y="1163678"/>
            <a:ext cx="4268391" cy="5262979"/>
          </a:xfrm>
          <a:prstGeom prst="rect">
            <a:avLst/>
          </a:prstGeom>
        </p:spPr>
        <p:txBody>
          <a:bodyPr wrap="square">
            <a:spAutoFit/>
          </a:bodyPr>
          <a:lstStyle/>
          <a:p>
            <a:pPr marL="342900" indent="-342900" algn="just">
              <a:buFont typeface="Wingdings" pitchFamily="2" charset="2"/>
              <a:buChar char="Ø"/>
            </a:pPr>
            <a:r>
              <a:rPr lang="es-ES" sz="1400" dirty="0">
                <a:latin typeface="+mj-lt"/>
              </a:rPr>
              <a:t>1 Cada Parte adoptará las medidas legislativas y de otro tipo que resulten necesarias para tipificar como delito en su derecho interno la comisión deliberada e ilegítima de los siguientes actos: </a:t>
            </a:r>
          </a:p>
          <a:p>
            <a:pPr lvl="1" algn="just"/>
            <a:r>
              <a:rPr lang="es-ES" sz="1400" dirty="0">
                <a:latin typeface="+mj-lt"/>
              </a:rPr>
              <a:t>a la </a:t>
            </a:r>
            <a:r>
              <a:rPr lang="es-ES" sz="1400" b="1" dirty="0">
                <a:solidFill>
                  <a:srgbClr val="FF0000"/>
                </a:solidFill>
                <a:latin typeface="+mj-lt"/>
              </a:rPr>
              <a:t>producción</a:t>
            </a:r>
            <a:r>
              <a:rPr lang="es-ES" sz="1400" dirty="0">
                <a:latin typeface="+mj-lt"/>
              </a:rPr>
              <a:t>, </a:t>
            </a:r>
            <a:r>
              <a:rPr lang="es-ES" sz="1400" b="1" dirty="0">
                <a:solidFill>
                  <a:srgbClr val="FF0000"/>
                </a:solidFill>
                <a:latin typeface="+mj-lt"/>
              </a:rPr>
              <a:t>venta</a:t>
            </a:r>
            <a:r>
              <a:rPr lang="es-ES" sz="1400" dirty="0">
                <a:latin typeface="+mj-lt"/>
              </a:rPr>
              <a:t>, </a:t>
            </a:r>
            <a:r>
              <a:rPr lang="es-ES" sz="1400" b="1" dirty="0">
                <a:solidFill>
                  <a:srgbClr val="FF0000"/>
                </a:solidFill>
                <a:latin typeface="+mj-lt"/>
              </a:rPr>
              <a:t>obtención para su utilización</a:t>
            </a:r>
            <a:r>
              <a:rPr lang="es-ES" sz="1400" dirty="0">
                <a:latin typeface="+mj-lt"/>
              </a:rPr>
              <a:t>, </a:t>
            </a:r>
            <a:r>
              <a:rPr lang="es-ES" sz="1400" b="1" dirty="0">
                <a:solidFill>
                  <a:srgbClr val="FF0000"/>
                </a:solidFill>
                <a:latin typeface="+mj-lt"/>
              </a:rPr>
              <a:t>importación</a:t>
            </a:r>
            <a:r>
              <a:rPr lang="es-ES" sz="1400" dirty="0">
                <a:latin typeface="+mj-lt"/>
              </a:rPr>
              <a:t>, </a:t>
            </a:r>
            <a:r>
              <a:rPr lang="es-ES" sz="1400" b="1" dirty="0">
                <a:solidFill>
                  <a:srgbClr val="FF0000"/>
                </a:solidFill>
                <a:latin typeface="+mj-lt"/>
              </a:rPr>
              <a:t>difusión</a:t>
            </a:r>
            <a:r>
              <a:rPr lang="es-ES" sz="1400" dirty="0">
                <a:latin typeface="+mj-lt"/>
              </a:rPr>
              <a:t> u otra forma de </a:t>
            </a:r>
            <a:r>
              <a:rPr lang="es-ES" sz="1400" b="1" dirty="0">
                <a:solidFill>
                  <a:srgbClr val="FF0000"/>
                </a:solidFill>
                <a:latin typeface="+mj-lt"/>
              </a:rPr>
              <a:t>puesta a disposición de</a:t>
            </a:r>
            <a:r>
              <a:rPr lang="es-ES" sz="1400" dirty="0">
                <a:latin typeface="+mj-lt"/>
              </a:rPr>
              <a:t>: </a:t>
            </a:r>
          </a:p>
          <a:p>
            <a:pPr lvl="2" algn="just"/>
            <a:r>
              <a:rPr lang="es-ES" sz="1400" dirty="0">
                <a:latin typeface="+mj-lt"/>
              </a:rPr>
              <a:t>i cualquier dispositivo, incluido un programa informático, concebido o adaptado principalmente para la comisión de cualquiera de los delitos previstos en los artículos 2 a 5 del presente Convenio; </a:t>
            </a:r>
          </a:p>
          <a:p>
            <a:pPr lvl="2" algn="just"/>
            <a:r>
              <a:rPr lang="es-ES" sz="1400" dirty="0">
                <a:latin typeface="+mj-lt"/>
              </a:rPr>
              <a:t>ii una contraseña, código de acceso o datos informáticos similares que permitan acceder a todo o parte de un sistema informático, con intención de que sean utilizados para cometer cualquiera de los delitos contemplados en los artículos 2 a 5; y </a:t>
            </a: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5170646"/>
          </a:xfrm>
          <a:prstGeom prst="rect">
            <a:avLst/>
          </a:prstGeom>
        </p:spPr>
        <p:txBody>
          <a:bodyPr wrap="square">
            <a:spAutoFit/>
          </a:bodyPr>
          <a:lstStyle/>
          <a:p>
            <a:pPr marL="342900" indent="-342900" algn="just">
              <a:buFont typeface="Wingdings" pitchFamily="2" charset="2"/>
              <a:buChar char="ü"/>
            </a:pPr>
            <a:r>
              <a:rPr lang="es-ES" sz="2000" dirty="0">
                <a:latin typeface="+mj-lt"/>
              </a:rPr>
              <a:t>La penalización de: </a:t>
            </a:r>
          </a:p>
          <a:p>
            <a:pPr marL="800100" lvl="1" indent="-342900" algn="just">
              <a:buFont typeface="Wingdings" pitchFamily="2" charset="2"/>
              <a:buChar char="ü"/>
            </a:pPr>
            <a:r>
              <a:rPr lang="es-ES" sz="2000" dirty="0">
                <a:latin typeface="+mj-lt"/>
              </a:rPr>
              <a:t>Producción</a:t>
            </a:r>
          </a:p>
          <a:p>
            <a:pPr marL="800100" lvl="1" indent="-342900" algn="just">
              <a:buFont typeface="Wingdings" pitchFamily="2" charset="2"/>
              <a:buChar char="ü"/>
            </a:pPr>
            <a:r>
              <a:rPr lang="es-ES" sz="2000" dirty="0">
                <a:latin typeface="+mj-lt"/>
              </a:rPr>
              <a:t>Venta</a:t>
            </a:r>
          </a:p>
          <a:p>
            <a:pPr marL="800100" lvl="1" indent="-342900" algn="just">
              <a:buFont typeface="Wingdings" pitchFamily="2" charset="2"/>
              <a:buChar char="ü"/>
            </a:pPr>
            <a:r>
              <a:rPr lang="es-ES" sz="2000" dirty="0">
                <a:latin typeface="+mj-lt"/>
              </a:rPr>
              <a:t>Obtención para su utilización</a:t>
            </a:r>
          </a:p>
          <a:p>
            <a:pPr marL="800100" lvl="1" indent="-342900" algn="just">
              <a:buFont typeface="Wingdings" pitchFamily="2" charset="2"/>
              <a:buChar char="ü"/>
            </a:pPr>
            <a:r>
              <a:rPr lang="es-ES" sz="2000" dirty="0">
                <a:latin typeface="+mj-lt"/>
              </a:rPr>
              <a:t>Importación</a:t>
            </a:r>
          </a:p>
          <a:p>
            <a:pPr marL="800100" lvl="1" indent="-342900" algn="just">
              <a:buFont typeface="Wingdings" pitchFamily="2" charset="2"/>
              <a:buChar char="ü"/>
            </a:pPr>
            <a:r>
              <a:rPr lang="es-ES" sz="2000" dirty="0">
                <a:latin typeface="+mj-lt"/>
              </a:rPr>
              <a:t>Difusión (acto activo de reenviar a otros)</a:t>
            </a:r>
          </a:p>
          <a:p>
            <a:pPr marL="800100" lvl="1" indent="-342900" algn="just">
              <a:buFont typeface="Wingdings" pitchFamily="2" charset="2"/>
              <a:buChar char="ü"/>
            </a:pPr>
            <a:r>
              <a:rPr lang="es-ES" sz="2000" dirty="0">
                <a:latin typeface="+mj-lt"/>
              </a:rPr>
              <a:t>Puesta a disposición (poner en línea dispositivos para ser utilizados por terceros, e incluye la creación o compilación de hipervínculos en línea para facilitar el acceso a dichos dispositivos/contraseñas)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61</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79279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577" y="1163678"/>
            <a:ext cx="4268391" cy="5262979"/>
          </a:xfrm>
          <a:prstGeom prst="rect">
            <a:avLst/>
          </a:prstGeom>
        </p:spPr>
        <p:txBody>
          <a:bodyPr wrap="square">
            <a:spAutoFit/>
          </a:bodyPr>
          <a:lstStyle/>
          <a:p>
            <a:pPr marL="342900" indent="-342900" algn="just">
              <a:buFont typeface="Wingdings" pitchFamily="2" charset="2"/>
              <a:buChar char="Ø"/>
            </a:pPr>
            <a:r>
              <a:rPr lang="es-ES" sz="1400" dirty="0">
                <a:latin typeface="+mj-lt"/>
              </a:rPr>
              <a:t>1 Cada Parte adoptará las medidas legislativas y de otro tipo que resulten necesarias para tipificar como delito en su derecho interno la comisión deliberada e ilegítima de los siguientes actos: </a:t>
            </a:r>
          </a:p>
          <a:p>
            <a:pPr lvl="1" algn="just"/>
            <a:r>
              <a:rPr lang="es-ES" sz="1400" dirty="0">
                <a:latin typeface="+mj-lt"/>
              </a:rPr>
              <a:t>a la producción, venta, obtención para su utilización, importación, difusión u otra forma de puesta a disposición de: </a:t>
            </a:r>
          </a:p>
          <a:p>
            <a:pPr lvl="2" algn="just"/>
            <a:r>
              <a:rPr lang="es-ES" sz="1400" dirty="0">
                <a:latin typeface="+mj-lt"/>
              </a:rPr>
              <a:t>i cualquier </a:t>
            </a:r>
            <a:r>
              <a:rPr lang="es-ES" sz="1400" b="1" dirty="0">
                <a:solidFill>
                  <a:srgbClr val="FF0000"/>
                </a:solidFill>
                <a:latin typeface="+mj-lt"/>
              </a:rPr>
              <a:t>dispositivo</a:t>
            </a:r>
            <a:r>
              <a:rPr lang="es-ES" sz="1400" dirty="0">
                <a:latin typeface="+mj-lt"/>
              </a:rPr>
              <a:t>, incluido un </a:t>
            </a:r>
            <a:r>
              <a:rPr lang="es-ES" sz="1400" b="1" dirty="0">
                <a:solidFill>
                  <a:srgbClr val="FF0000"/>
                </a:solidFill>
                <a:latin typeface="+mj-lt"/>
              </a:rPr>
              <a:t>programa informático</a:t>
            </a:r>
            <a:r>
              <a:rPr lang="es-ES" sz="1400" dirty="0">
                <a:latin typeface="+mj-lt"/>
              </a:rPr>
              <a:t>, concebido o adaptado principalmente para la comisión de cualquiera de los delitos previstos en los artículos 2 a 5 del presente Convenio; </a:t>
            </a:r>
          </a:p>
          <a:p>
            <a:pPr lvl="2" algn="just"/>
            <a:r>
              <a:rPr lang="es-ES" sz="1400" dirty="0">
                <a:latin typeface="+mj-lt"/>
              </a:rPr>
              <a:t>ii una contraseña, código de acceso o datos informáticos similares que permitan acceder a todo o parte de un sistema informático, con intención de que sean utilizados para cometer cualquiera de los delitos contemplados en los artículos 2 a 5; y </a:t>
            </a: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2800767"/>
          </a:xfrm>
          <a:prstGeom prst="rect">
            <a:avLst/>
          </a:prstGeom>
        </p:spPr>
        <p:txBody>
          <a:bodyPr wrap="square">
            <a:spAutoFit/>
          </a:bodyPr>
          <a:lstStyle/>
          <a:p>
            <a:pPr marL="342900" indent="-342900" algn="just">
              <a:buFont typeface="Wingdings" pitchFamily="2" charset="2"/>
              <a:buChar char="ü"/>
            </a:pPr>
            <a:r>
              <a:rPr lang="es-ES" sz="2200" dirty="0">
                <a:latin typeface="+mj-lt"/>
              </a:rPr>
              <a:t>El alcance de este delito se refiere a los dispositivos y programas informáticos</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Incluiría los programas de virus y los programas diseñados o adaptados para acceder a los sistemas informáticos</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62</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834916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577" y="1163678"/>
            <a:ext cx="4287699" cy="4832092"/>
          </a:xfrm>
          <a:prstGeom prst="rect">
            <a:avLst/>
          </a:prstGeom>
        </p:spPr>
        <p:txBody>
          <a:bodyPr wrap="square">
            <a:spAutoFit/>
          </a:bodyPr>
          <a:lstStyle/>
          <a:p>
            <a:pPr marL="342900" indent="-342900" algn="just">
              <a:buFont typeface="Wingdings" pitchFamily="2" charset="2"/>
              <a:buChar char="Ø"/>
            </a:pPr>
            <a:r>
              <a:rPr lang="es-ES" sz="1400" dirty="0">
                <a:latin typeface="+mj-lt"/>
              </a:rPr>
              <a:t>1 Cada Parte adoptará las medidas legislativas y de otro tipo que resulten necesarias para tipificar como delito en su derecho interno la comisión deliberada e ilegítima de los siguientes actos: </a:t>
            </a:r>
          </a:p>
          <a:p>
            <a:pPr lvl="1" algn="just"/>
            <a:r>
              <a:rPr lang="es-ES" sz="1400" dirty="0">
                <a:latin typeface="+mj-lt"/>
              </a:rPr>
              <a:t>a la producción, venta, obtención para su utilización, importación, difusión u otra forma de puesta a disposición de: </a:t>
            </a:r>
          </a:p>
          <a:p>
            <a:pPr lvl="2" algn="just"/>
            <a:r>
              <a:rPr lang="es-ES" sz="1400" dirty="0">
                <a:latin typeface="+mj-lt"/>
              </a:rPr>
              <a:t>i cualquier dispositivo, incluido un programa informático, </a:t>
            </a:r>
            <a:r>
              <a:rPr lang="es-ES" sz="1400" b="1" dirty="0">
                <a:solidFill>
                  <a:srgbClr val="FF0000"/>
                </a:solidFill>
                <a:latin typeface="+mj-lt"/>
              </a:rPr>
              <a:t>concebido o adaptado principalmente</a:t>
            </a:r>
            <a:r>
              <a:rPr lang="es-ES" sz="1400" dirty="0">
                <a:latin typeface="+mj-lt"/>
              </a:rPr>
              <a:t> para la comisión de cualquiera de los delitos previstos en los artículos 2 a 5 del presente Convenio; </a:t>
            </a:r>
          </a:p>
          <a:p>
            <a:pPr lvl="2" algn="just"/>
            <a:r>
              <a:rPr lang="es-ES" sz="1400" dirty="0">
                <a:latin typeface="+mj-lt"/>
              </a:rPr>
              <a:t>ii una contraseña, código de acceso o datos informáticos similares que permitan acceder a todo o parte de un sistema informático, con intención de que sean utilizados para cometer cualquiera de los delitos contemplados en los artículos 2 a 5; y </a:t>
            </a:r>
          </a:p>
        </p:txBody>
      </p:sp>
      <p:sp>
        <p:nvSpPr>
          <p:cNvPr id="6" name="Rectangle 5">
            <a:extLst>
              <a:ext uri="{FF2B5EF4-FFF2-40B4-BE49-F238E27FC236}">
                <a16:creationId xmlns:a16="http://schemas.microsoft.com/office/drawing/2014/main" id="{524B6456-681F-2F44-A01A-AD3514E81BD2}"/>
              </a:ext>
            </a:extLst>
          </p:cNvPr>
          <p:cNvSpPr/>
          <p:nvPr/>
        </p:nvSpPr>
        <p:spPr>
          <a:xfrm>
            <a:off x="4427984" y="1163678"/>
            <a:ext cx="4568171" cy="5461635"/>
          </a:xfrm>
          <a:prstGeom prst="rect">
            <a:avLst/>
          </a:prstGeom>
        </p:spPr>
        <p:txBody>
          <a:bodyPr wrap="square">
            <a:spAutoFit/>
          </a:bodyPr>
          <a:lstStyle/>
          <a:p>
            <a:pPr marL="342900" indent="-342900" algn="just">
              <a:buFont typeface="Wingdings" pitchFamily="2" charset="2"/>
              <a:buChar char="ü"/>
            </a:pPr>
            <a:r>
              <a:rPr lang="es-ES" dirty="0">
                <a:latin typeface="+mj-lt"/>
              </a:rPr>
              <a:t>El Convenio de Budapest exige que el dispositivo esté concebido o adaptado principalmente (pero no de forma exclusiva) para la comisión de un delito tipificado en el artículo 2-5 </a:t>
            </a:r>
          </a:p>
          <a:p>
            <a:pPr marL="342900" indent="-342900" algn="just">
              <a:buFont typeface="Wingdings" pitchFamily="2" charset="2"/>
              <a:buChar char="ü"/>
            </a:pPr>
            <a:endParaRPr lang="es-ES" dirty="0">
              <a:latin typeface="+mj-lt"/>
            </a:endParaRPr>
          </a:p>
          <a:p>
            <a:pPr marL="342900" indent="-342900" algn="just">
              <a:buFont typeface="Wingdings" pitchFamily="2" charset="2"/>
              <a:buChar char="ü"/>
            </a:pPr>
            <a:r>
              <a:rPr lang="es-ES" dirty="0">
                <a:latin typeface="+mj-lt"/>
              </a:rPr>
              <a:t>Esta disposición busca el equilibrio entre: </a:t>
            </a:r>
          </a:p>
          <a:p>
            <a:pPr marL="800100" lvl="1" indent="-342900" algn="just">
              <a:buFont typeface="Wingdings" pitchFamily="2" charset="2"/>
              <a:buChar char="ü"/>
            </a:pPr>
            <a:r>
              <a:rPr lang="es-ES" dirty="0">
                <a:latin typeface="+mj-lt"/>
              </a:rPr>
              <a:t>Excluir los dispositivos de uso dual (que habrían sido demasiado estrechos y difíciles de probar) y</a:t>
            </a:r>
          </a:p>
          <a:p>
            <a:pPr marL="800100" lvl="1" indent="-342900" algn="just">
              <a:buFont typeface="Wingdings" pitchFamily="2" charset="2"/>
              <a:buChar char="ü"/>
            </a:pPr>
            <a:r>
              <a:rPr lang="es-ES" dirty="0">
                <a:latin typeface="+mj-lt"/>
              </a:rPr>
              <a:t>Incluir los dispositivos de uso dual (lo que habría dado lugar a una penalización excesiva al incluir todos los dispositivos, aunque se produzcan y distribuyan legalmente)</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63</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33113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577" y="1163678"/>
            <a:ext cx="4268391" cy="5047536"/>
          </a:xfrm>
          <a:prstGeom prst="rect">
            <a:avLst/>
          </a:prstGeom>
        </p:spPr>
        <p:txBody>
          <a:bodyPr wrap="square">
            <a:spAutoFit/>
          </a:bodyPr>
          <a:lstStyle/>
          <a:p>
            <a:pPr marL="342900" indent="-342900" algn="just">
              <a:buFont typeface="Wingdings" pitchFamily="2" charset="2"/>
              <a:buChar char="Ø"/>
            </a:pPr>
            <a:r>
              <a:rPr lang="es-ES" sz="1400" dirty="0">
                <a:latin typeface="+mj-lt"/>
              </a:rPr>
              <a:t>1 Cada Parte adoptará las medidas legislativas y de otro tipo que resulten necesarias para tipificar como delito en su derecho interno la comisión deliberada e ilegítima de los siguientes actos: </a:t>
            </a:r>
          </a:p>
          <a:p>
            <a:pPr lvl="1" algn="just"/>
            <a:r>
              <a:rPr lang="es-ES" sz="1400" dirty="0">
                <a:latin typeface="+mj-lt"/>
              </a:rPr>
              <a:t>a la producción, venta, obtención para su utilización, importación, difusión u otra forma de puesta a disposición de: </a:t>
            </a:r>
          </a:p>
          <a:p>
            <a:pPr lvl="2" algn="just"/>
            <a:r>
              <a:rPr lang="es-ES" sz="1400" dirty="0">
                <a:latin typeface="+mj-lt"/>
              </a:rPr>
              <a:t>i cualquier dispositivo, incluido un programa informático, concebido o adaptado principalmente para la comisión de cualquiera de los delitos previstos en los artículos 2 a 5 del presente Convenio; </a:t>
            </a:r>
          </a:p>
          <a:p>
            <a:pPr lvl="2" algn="just"/>
            <a:r>
              <a:rPr lang="es-ES" sz="1400" dirty="0">
                <a:latin typeface="+mj-lt"/>
              </a:rPr>
              <a:t>ii una </a:t>
            </a:r>
            <a:r>
              <a:rPr lang="es-ES" sz="1400" b="1" dirty="0">
                <a:solidFill>
                  <a:srgbClr val="FF0000"/>
                </a:solidFill>
                <a:latin typeface="+mj-lt"/>
              </a:rPr>
              <a:t>contraseña, código de acceso o datos informáticos similares</a:t>
            </a:r>
            <a:r>
              <a:rPr lang="es-ES" sz="1400" dirty="0">
                <a:latin typeface="+mj-lt"/>
              </a:rPr>
              <a:t> que permitan acceder a todo o parte de un sistema informático, con intención de que </a:t>
            </a:r>
            <a:r>
              <a:rPr lang="es-ES" sz="1400" b="1" dirty="0">
                <a:solidFill>
                  <a:srgbClr val="FF0000"/>
                </a:solidFill>
                <a:latin typeface="+mj-lt"/>
              </a:rPr>
              <a:t>sean utilizados para cometer cualquiera de los delitos contemplados en los artículos 2 a 5;</a:t>
            </a:r>
            <a:r>
              <a:rPr lang="es-ES" sz="1400" dirty="0">
                <a:latin typeface="+mj-lt"/>
              </a:rPr>
              <a:t> y </a:t>
            </a: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545034" cy="4493538"/>
          </a:xfrm>
          <a:prstGeom prst="rect">
            <a:avLst/>
          </a:prstGeom>
        </p:spPr>
        <p:txBody>
          <a:bodyPr wrap="square">
            <a:spAutoFit/>
          </a:bodyPr>
          <a:lstStyle/>
          <a:p>
            <a:pPr marL="342900" indent="-342900" algn="just">
              <a:buFont typeface="Wingdings" pitchFamily="2" charset="2"/>
              <a:buChar char="ü"/>
            </a:pPr>
            <a:r>
              <a:rPr lang="es-ES" sz="2200" dirty="0">
                <a:latin typeface="+mj-lt"/>
              </a:rPr>
              <a:t>La penalización de: </a:t>
            </a:r>
          </a:p>
          <a:p>
            <a:pPr marL="800100" lvl="1" indent="-342900" algn="just">
              <a:buFont typeface="Wingdings" pitchFamily="2" charset="2"/>
              <a:buChar char="ü"/>
            </a:pPr>
            <a:r>
              <a:rPr lang="es-ES" sz="2200" dirty="0">
                <a:latin typeface="+mj-lt"/>
              </a:rPr>
              <a:t>Producción</a:t>
            </a:r>
          </a:p>
          <a:p>
            <a:pPr marL="800100" lvl="1" indent="-342900" algn="just">
              <a:buFont typeface="Wingdings" pitchFamily="2" charset="2"/>
              <a:buChar char="ü"/>
            </a:pPr>
            <a:r>
              <a:rPr lang="es-ES" sz="2200" dirty="0">
                <a:latin typeface="+mj-lt"/>
              </a:rPr>
              <a:t>Venta</a:t>
            </a:r>
          </a:p>
          <a:p>
            <a:pPr marL="800100" lvl="1" indent="-342900" algn="just">
              <a:buFont typeface="Wingdings" pitchFamily="2" charset="2"/>
              <a:buChar char="ü"/>
            </a:pPr>
            <a:r>
              <a:rPr lang="es-ES" sz="2200" dirty="0">
                <a:latin typeface="+mj-lt"/>
              </a:rPr>
              <a:t>Obtención para su utilización</a:t>
            </a:r>
          </a:p>
          <a:p>
            <a:pPr marL="800100" lvl="1" indent="-342900" algn="just">
              <a:buFont typeface="Wingdings" pitchFamily="2" charset="2"/>
              <a:buChar char="ü"/>
            </a:pPr>
            <a:r>
              <a:rPr lang="es-ES" sz="2200" dirty="0">
                <a:latin typeface="+mj-lt"/>
              </a:rPr>
              <a:t>Importación</a:t>
            </a:r>
          </a:p>
          <a:p>
            <a:pPr marL="800100" lvl="1" indent="-342900" algn="just">
              <a:buFont typeface="Wingdings" pitchFamily="2" charset="2"/>
              <a:buChar char="ü"/>
            </a:pPr>
            <a:r>
              <a:rPr lang="es-ES" sz="2200" dirty="0">
                <a:latin typeface="+mj-lt"/>
              </a:rPr>
              <a:t>Difusión</a:t>
            </a:r>
          </a:p>
          <a:p>
            <a:pPr marL="800100" lvl="1" indent="-342900" algn="just">
              <a:buFont typeface="Wingdings" pitchFamily="2" charset="2"/>
              <a:buChar char="ü"/>
            </a:pPr>
            <a:r>
              <a:rPr lang="es-ES" sz="2200" dirty="0">
                <a:latin typeface="+mj-lt"/>
              </a:rPr>
              <a:t>Puesta a disposición de</a:t>
            </a:r>
          </a:p>
          <a:p>
            <a:pPr lvl="1" algn="just"/>
            <a:r>
              <a:rPr lang="es-ES" sz="2200" dirty="0">
                <a:latin typeface="+mj-lt"/>
              </a:rPr>
              <a:t>una contraseña, código de acceso o datos informáticos similares que permitan acceder a todo o parte de un sistema informático.</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64</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089297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577" y="1163678"/>
            <a:ext cx="4844455" cy="5453801"/>
          </a:xfrm>
          <a:prstGeom prst="rect">
            <a:avLst/>
          </a:prstGeom>
        </p:spPr>
        <p:txBody>
          <a:bodyPr wrap="square">
            <a:spAutoFit/>
          </a:bodyPr>
          <a:lstStyle/>
          <a:p>
            <a:pPr lvl="1" algn="just"/>
            <a:r>
              <a:rPr lang="es-ES" sz="1340" dirty="0">
                <a:latin typeface="+mj-lt"/>
              </a:rPr>
              <a:t>b la </a:t>
            </a:r>
            <a:r>
              <a:rPr lang="es-ES" sz="1340" b="1" dirty="0">
                <a:solidFill>
                  <a:srgbClr val="FF0000"/>
                </a:solidFill>
                <a:latin typeface="+mj-lt"/>
              </a:rPr>
              <a:t>posesión</a:t>
            </a:r>
            <a:r>
              <a:rPr lang="es-ES" sz="1340" dirty="0">
                <a:latin typeface="+mj-lt"/>
              </a:rPr>
              <a:t> de alguno de los elementos contemplados en los incisos i) o ii) del apartado a) del presente artículo, </a:t>
            </a:r>
            <a:r>
              <a:rPr lang="es-ES" sz="1340" b="1" dirty="0">
                <a:solidFill>
                  <a:srgbClr val="FF0000"/>
                </a:solidFill>
                <a:latin typeface="+mj-lt"/>
              </a:rPr>
              <a:t>con intención de que sean utilizados para cometer cualquiera de los delitos previstos en los artículos 2 a 5</a:t>
            </a:r>
            <a:r>
              <a:rPr lang="es-ES" sz="1340" dirty="0">
                <a:latin typeface="+mj-lt"/>
              </a:rPr>
              <a:t>. Las Partes podrán exigir en su derecho interno la posesión de un </a:t>
            </a:r>
            <a:r>
              <a:rPr lang="es-ES" sz="1340" b="1" dirty="0">
                <a:solidFill>
                  <a:srgbClr val="FF0000"/>
                </a:solidFill>
                <a:latin typeface="+mj-lt"/>
              </a:rPr>
              <a:t>número determinado de dichos elementos </a:t>
            </a:r>
            <a:r>
              <a:rPr lang="es-ES" sz="1340" dirty="0">
                <a:latin typeface="+mj-lt"/>
              </a:rPr>
              <a:t>para que se considere que existe responsabilidad penal. </a:t>
            </a:r>
          </a:p>
          <a:p>
            <a:pPr marL="285750" indent="-285750" algn="just">
              <a:buFont typeface="Wingdings" panose="05000000000000000000" pitchFamily="2" charset="2"/>
              <a:buChar char="Ø"/>
            </a:pPr>
            <a:r>
              <a:rPr lang="es-ES" sz="1340" dirty="0">
                <a:latin typeface="+mj-lt"/>
              </a:rPr>
              <a:t>2 No se interpretará que el presente artículo impone responsabilidad penal cuando la producción, venta, obtención para la utilización, importación, difusión o cualquier otra forma de puesta a disposición mencionada en el párrafo 1 del presente artículo no tenga por objeto la comisión de uno de los delitos previstos de conformidad con los artículos 2 a 5 del presente Convenio, como en el caso de las pruebas autorizadas o de la protección de un sistema informático. </a:t>
            </a:r>
          </a:p>
          <a:p>
            <a:pPr marL="285750" indent="-285750" algn="just">
              <a:buFont typeface="Wingdings" panose="05000000000000000000" pitchFamily="2" charset="2"/>
              <a:buChar char="Ø"/>
            </a:pPr>
            <a:r>
              <a:rPr lang="es-ES" sz="1340" dirty="0">
                <a:latin typeface="+mj-lt"/>
              </a:rPr>
              <a:t>3 Las Partes podrán reservarse el derecho a no aplicar el párrafo 1 del presente artículo, siempre que dicha reserva no afecte a la venta, distribución o cualesquiera otras formas de puesta a disposición de los elementos mencionados en el inciso 1 a) ii) del presente artículo.</a:t>
            </a:r>
          </a:p>
        </p:txBody>
      </p:sp>
      <p:sp>
        <p:nvSpPr>
          <p:cNvPr id="6" name="Rectangle 5">
            <a:extLst>
              <a:ext uri="{FF2B5EF4-FFF2-40B4-BE49-F238E27FC236}">
                <a16:creationId xmlns:a16="http://schemas.microsoft.com/office/drawing/2014/main" id="{524B6456-681F-2F44-A01A-AD3514E81BD2}"/>
              </a:ext>
            </a:extLst>
          </p:cNvPr>
          <p:cNvSpPr/>
          <p:nvPr/>
        </p:nvSpPr>
        <p:spPr>
          <a:xfrm>
            <a:off x="4716015" y="1270001"/>
            <a:ext cx="4280139" cy="3816429"/>
          </a:xfrm>
          <a:prstGeom prst="rect">
            <a:avLst/>
          </a:prstGeom>
        </p:spPr>
        <p:txBody>
          <a:bodyPr wrap="square">
            <a:spAutoFit/>
          </a:bodyPr>
          <a:lstStyle/>
          <a:p>
            <a:pPr marL="342900" indent="-342900" algn="just">
              <a:buFont typeface="Wingdings" pitchFamily="2" charset="2"/>
              <a:buChar char="ü"/>
            </a:pPr>
            <a:r>
              <a:rPr lang="es-ES" sz="2200" dirty="0">
                <a:latin typeface="+mj-lt"/>
              </a:rPr>
              <a:t>Posesión de dispositivos o contraseñas con la intención de cometer un delito correspondiente al artículo 2-5 del Convenio de Budapest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Esto podría aplicarse a la posesión de un determinado número mínimo</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65</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59017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577" y="1163678"/>
            <a:ext cx="4844455" cy="5453801"/>
          </a:xfrm>
          <a:prstGeom prst="rect">
            <a:avLst/>
          </a:prstGeom>
        </p:spPr>
        <p:txBody>
          <a:bodyPr wrap="square">
            <a:spAutoFit/>
          </a:bodyPr>
          <a:lstStyle/>
          <a:p>
            <a:pPr lvl="1" algn="just"/>
            <a:r>
              <a:rPr lang="es-ES" sz="1340" dirty="0">
                <a:latin typeface="+mj-lt"/>
              </a:rPr>
              <a:t>b la posesión de alguno de los elementos contemplados en los incisos i) o ii) del apartado a) del presente artículo, con intención de que sean utilizados para cometer cualquiera de los delitos previstos en los artículos 2 a 5. Las Partes podrán exigir en su derecho interno la posesión de un número determinado de dichos elementos para que se considere que existe responsabilidad penal. </a:t>
            </a:r>
          </a:p>
          <a:p>
            <a:pPr marL="285750" indent="-285750" algn="just">
              <a:buFont typeface="Wingdings" panose="05000000000000000000" pitchFamily="2" charset="2"/>
              <a:buChar char="Ø"/>
            </a:pPr>
            <a:r>
              <a:rPr lang="es-ES" sz="1340" dirty="0">
                <a:latin typeface="+mj-lt"/>
              </a:rPr>
              <a:t>2 No se interpretará que el presente artículo impone responsabilidad penal cuando la producción, venta, obtención para la utilización, importación, difusión o cualquier otra forma de puesta a disposición mencionada en el párrafo 1 del presente artículo </a:t>
            </a:r>
            <a:r>
              <a:rPr lang="es-ES" sz="1340" b="1" dirty="0">
                <a:solidFill>
                  <a:srgbClr val="FF0000"/>
                </a:solidFill>
                <a:latin typeface="+mj-lt"/>
              </a:rPr>
              <a:t>no tenga por objeto la comisión de uno de los delitos </a:t>
            </a:r>
            <a:r>
              <a:rPr lang="es-ES" sz="1340" dirty="0">
                <a:latin typeface="+mj-lt"/>
              </a:rPr>
              <a:t>previstos de conformidad con los artículos 2 a 5 del presente Convenio, como en el caso de las </a:t>
            </a:r>
            <a:r>
              <a:rPr lang="es-ES" sz="1340" b="1" dirty="0">
                <a:solidFill>
                  <a:srgbClr val="FF0000"/>
                </a:solidFill>
                <a:latin typeface="+mj-lt"/>
              </a:rPr>
              <a:t>pruebas autorizadas o de la protección</a:t>
            </a:r>
            <a:r>
              <a:rPr lang="es-ES" sz="1340" dirty="0">
                <a:latin typeface="+mj-lt"/>
              </a:rPr>
              <a:t> de un sistema informático. </a:t>
            </a:r>
          </a:p>
          <a:p>
            <a:pPr marL="285750" indent="-285750" algn="just">
              <a:buFont typeface="Wingdings" panose="05000000000000000000" pitchFamily="2" charset="2"/>
              <a:buChar char="Ø"/>
            </a:pPr>
            <a:r>
              <a:rPr lang="es-ES" sz="1340" dirty="0">
                <a:latin typeface="+mj-lt"/>
              </a:rPr>
              <a:t>3 Las Partes podrán reservarse el derecho a no aplicar el párrafo 1 del presente artículo, siempre que dicha reserva no afecte a la venta, distribución o cualesquiera otras formas de puesta a disposición de los elementos mencionados en el inciso 1 a) ii) del presente artículo.</a:t>
            </a:r>
          </a:p>
        </p:txBody>
      </p:sp>
      <p:sp>
        <p:nvSpPr>
          <p:cNvPr id="6" name="Rectangle 5">
            <a:extLst>
              <a:ext uri="{FF2B5EF4-FFF2-40B4-BE49-F238E27FC236}">
                <a16:creationId xmlns:a16="http://schemas.microsoft.com/office/drawing/2014/main" id="{524B6456-681F-2F44-A01A-AD3514E81BD2}"/>
              </a:ext>
            </a:extLst>
          </p:cNvPr>
          <p:cNvSpPr/>
          <p:nvPr/>
        </p:nvSpPr>
        <p:spPr>
          <a:xfrm>
            <a:off x="4716015" y="1270001"/>
            <a:ext cx="4280139" cy="4493538"/>
          </a:xfrm>
          <a:prstGeom prst="rect">
            <a:avLst/>
          </a:prstGeom>
        </p:spPr>
        <p:txBody>
          <a:bodyPr wrap="square">
            <a:spAutoFit/>
          </a:bodyPr>
          <a:lstStyle/>
          <a:p>
            <a:pPr marL="342900" indent="-342900" algn="just">
              <a:buFont typeface="Wingdings" pitchFamily="2" charset="2"/>
              <a:buChar char="ü"/>
            </a:pPr>
            <a:r>
              <a:rPr lang="es-ES" sz="2200" dirty="0">
                <a:latin typeface="+mj-lt"/>
              </a:rPr>
              <a:t>La conducta solo constituye un delito si se realiza con el fin de cometer un delito establecido de conformidad con el artículo 2-5 del Convenio de Budapest </a:t>
            </a:r>
          </a:p>
          <a:p>
            <a:pPr marL="342900" indent="-342900" algn="just">
              <a:buFont typeface="Wingdings" pitchFamily="2" charset="2"/>
              <a:buChar char="ü"/>
            </a:pPr>
            <a:endParaRPr lang="es-ES" sz="2200" dirty="0">
              <a:latin typeface="+mj-lt"/>
            </a:endParaRPr>
          </a:p>
          <a:p>
            <a:pPr marL="342900" indent="-342900" algn="just">
              <a:buFont typeface="Wingdings" pitchFamily="2" charset="2"/>
              <a:buChar char="ü"/>
            </a:pPr>
            <a:r>
              <a:rPr lang="es-ES" sz="2200" dirty="0">
                <a:latin typeface="+mj-lt"/>
              </a:rPr>
              <a:t>Conducta realizada para las pruebas autorizadas o la protección de un sistema informático</a:t>
            </a:r>
          </a:p>
        </p:txBody>
      </p:sp>
      <p:sp>
        <p:nvSpPr>
          <p:cNvPr id="7" name="Rectangle 11">
            <a:extLst>
              <a:ext uri="{FF2B5EF4-FFF2-40B4-BE49-F238E27FC236}">
                <a16:creationId xmlns:a16="http://schemas.microsoft.com/office/drawing/2014/main" id="{1621E760-16B0-4963-BE6C-AB71FCD22778}"/>
              </a:ext>
            </a:extLst>
          </p:cNvPr>
          <p:cNvSpPr>
            <a:spLocks noChangeArrowheads="1"/>
          </p:cNvSpPr>
          <p:nvPr/>
        </p:nvSpPr>
        <p:spPr bwMode="auto">
          <a:xfrm>
            <a:off x="7938" y="6597650"/>
            <a:ext cx="91360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mj-lt"/>
              </a:rPr>
              <a:t>www.coe.int/cybercrime</a:t>
            </a:r>
            <a:r>
              <a:rPr lang="en-US" sz="1200" b="1" dirty="0">
                <a:solidFill>
                  <a:srgbClr val="FFFFFF"/>
                </a:solidFill>
                <a:latin typeface="+mj-lt"/>
              </a:rPr>
              <a:t>						</a:t>
            </a:r>
            <a:r>
              <a:rPr lang="es-ES" sz="1200" b="1" dirty="0">
                <a:solidFill>
                  <a:srgbClr val="FFFFFF"/>
                </a:solidFill>
                <a:latin typeface="+mj-lt"/>
              </a:rPr>
              <a:t>                        - </a:t>
            </a:r>
            <a:fld id="{F50FF694-912A-834E-AD45-B984C7BF2CE4}" type="slidenum">
              <a:rPr lang="en-US" sz="1200" b="1">
                <a:solidFill>
                  <a:srgbClr val="FFFFFF"/>
                </a:solidFill>
                <a:latin typeface="+mj-lt"/>
                <a:ea typeface="Verdana" panose="020B0604030504040204" pitchFamily="34" charset="0"/>
                <a:cs typeface="Verdana" charset="0"/>
              </a:rPr>
              <a:pPr/>
              <a:t>66</a:t>
            </a:fld>
            <a:r>
              <a:rPr lang="es-ES" sz="1200" b="1" dirty="0">
                <a:solidFill>
                  <a:srgbClr val="FFFFFF"/>
                </a:solidFill>
                <a:latin typeface="+mj-lt"/>
              </a:rPr>
              <a:t> -</a:t>
            </a:r>
          </a:p>
        </p:txBody>
      </p:sp>
      <p:sp>
        <p:nvSpPr>
          <p:cNvPr id="8" name="Rectangle 7">
            <a:extLst>
              <a:ext uri="{FF2B5EF4-FFF2-40B4-BE49-F238E27FC236}">
                <a16:creationId xmlns:a16="http://schemas.microsoft.com/office/drawing/2014/main" id="{B54C04C7-F9C7-4DFE-B684-E4FB0F9E9846}"/>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mj-lt"/>
              </a:rPr>
              <a:t>www.coe.int/cybercrime</a:t>
            </a:r>
            <a:endParaRPr lang="es-ES" sz="1200" dirty="0">
              <a:latin typeface="+mj-lt"/>
              <a:ea typeface="Verdana" panose="020B0604030504040204" pitchFamily="34" charset="0"/>
            </a:endParaRPr>
          </a:p>
        </p:txBody>
      </p:sp>
      <p:sp>
        <p:nvSpPr>
          <p:cNvPr id="9" name="Rectangle 8">
            <a:extLst>
              <a:ext uri="{FF2B5EF4-FFF2-40B4-BE49-F238E27FC236}">
                <a16:creationId xmlns:a16="http://schemas.microsoft.com/office/drawing/2014/main" id="{C46C8F04-0397-410D-86F8-6FCA805739DB}"/>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mj-lt"/>
              <a:ea typeface="Verdana" panose="020B0604030504040204" pitchFamily="34" charset="0"/>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mj-lt"/>
              </a:rPr>
              <a:t>Abuso de los dispositivos</a:t>
            </a:r>
            <a:endParaRPr lang="es-ES" sz="2000" b="1" dirty="0">
              <a:solidFill>
                <a:schemeClr val="bg1"/>
              </a:solidFill>
              <a:latin typeface="+mj-lt"/>
              <a:ea typeface="Verdana" panose="020B0604030504040204" pitchFamily="34" charset="0"/>
              <a:cs typeface="Verdana" charset="0"/>
            </a:endParaRPr>
          </a:p>
        </p:txBody>
      </p:sp>
      <p:pic>
        <p:nvPicPr>
          <p:cNvPr id="11" name="Picture 4">
            <a:extLst>
              <a:ext uri="{FF2B5EF4-FFF2-40B4-BE49-F238E27FC236}">
                <a16:creationId xmlns:a16="http://schemas.microsoft.com/office/drawing/2014/main" id="{BF2B7B65-E368-4A25-8BBD-1FAD95568169}"/>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008732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Objetivos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fontScale="92500" lnSpcReduction="10000"/>
          </a:bodyPr>
          <a:lstStyle/>
          <a:p>
            <a:pPr marL="0" indent="0" algn="just">
              <a:buNone/>
            </a:pPr>
            <a:r>
              <a:rPr lang="es-ES" dirty="0">
                <a:latin typeface="Verdana" panose="020B0604030504040204" pitchFamily="34" charset="0"/>
              </a:rPr>
              <a:t>Al final de la lección los alumnos podrán:</a:t>
            </a:r>
          </a:p>
          <a:p>
            <a:pPr algn="just"/>
            <a:r>
              <a:rPr lang="es-ES" sz="2800" dirty="0">
                <a:latin typeface="Verdana" panose="020B0604030504040204" pitchFamily="34" charset="0"/>
              </a:rPr>
              <a:t>Comprender el significado de términos fundamentales como los datos informáticos, el sistema informático, los datos relativos al tráfico y el proveedor de servicios</a:t>
            </a:r>
          </a:p>
          <a:p>
            <a:pPr algn="just"/>
            <a:r>
              <a:rPr lang="es-ES" sz="2800" dirty="0">
                <a:latin typeface="Verdana" panose="020B0604030504040204" pitchFamily="34" charset="0"/>
              </a:rPr>
              <a:t>Identificar los elementos que constituyen los delitos de:</a:t>
            </a:r>
          </a:p>
          <a:p>
            <a:pPr lvl="1" algn="just"/>
            <a:r>
              <a:rPr lang="es-ES" dirty="0">
                <a:latin typeface="Verdana" panose="020B0604030504040204" pitchFamily="34" charset="0"/>
              </a:rPr>
              <a:t>Acceso ilícito</a:t>
            </a:r>
          </a:p>
          <a:p>
            <a:pPr lvl="1" algn="just"/>
            <a:r>
              <a:rPr lang="es-ES" dirty="0">
                <a:latin typeface="Verdana" panose="020B0604030504040204" pitchFamily="34" charset="0"/>
              </a:rPr>
              <a:t>Interceptación ilícita</a:t>
            </a:r>
          </a:p>
          <a:p>
            <a:pPr lvl="1" algn="just"/>
            <a:r>
              <a:rPr lang="es-ES" dirty="0">
                <a:latin typeface="Verdana" panose="020B0604030504040204" pitchFamily="34" charset="0"/>
              </a:rPr>
              <a:t>Ataques a la integridad de los datos </a:t>
            </a:r>
          </a:p>
          <a:p>
            <a:pPr lvl="1" algn="just"/>
            <a:r>
              <a:rPr lang="es-ES" dirty="0">
                <a:latin typeface="Verdana" panose="020B0604030504040204" pitchFamily="34" charset="0"/>
              </a:rPr>
              <a:t>Ataques a la integridad del sistema </a:t>
            </a:r>
          </a:p>
          <a:p>
            <a:pPr lvl="1" algn="just"/>
            <a:r>
              <a:rPr lang="es-ES" dirty="0">
                <a:latin typeface="Verdana" panose="020B0604030504040204" pitchFamily="34" charset="0"/>
              </a:rPr>
              <a:t>Abuso de los dispositivos </a:t>
            </a:r>
          </a:p>
        </p:txBody>
      </p:sp>
    </p:spTree>
    <p:extLst>
      <p:ext uri="{BB962C8B-B14F-4D97-AF65-F5344CB8AC3E}">
        <p14:creationId xmlns:p14="http://schemas.microsoft.com/office/powerpoint/2010/main" val="327247885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sp>
        <p:nvSpPr>
          <p:cNvPr id="12" name="Rectangle 11">
            <a:extLst>
              <a:ext uri="{FF2B5EF4-FFF2-40B4-BE49-F238E27FC236}">
                <a16:creationId xmlns:a16="http://schemas.microsoft.com/office/drawing/2014/main" id="{F2E812E5-70E7-496A-A514-625E50D09C58}"/>
              </a:ext>
            </a:extLst>
          </p:cNvPr>
          <p:cNvSpPr/>
          <p:nvPr/>
        </p:nvSpPr>
        <p:spPr>
          <a:xfrm>
            <a:off x="-36513"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 name="Picture 4">
            <a:extLst>
              <a:ext uri="{FF2B5EF4-FFF2-40B4-BE49-F238E27FC236}">
                <a16:creationId xmlns:a16="http://schemas.microsoft.com/office/drawing/2014/main" id="{15364E51-4F34-4DA1-8843-ADA973D0B8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22225"/>
            <a:ext cx="1322388"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53" name="TextBox 13">
            <a:extLst>
              <a:ext uri="{FF2B5EF4-FFF2-40B4-BE49-F238E27FC236}">
                <a16:creationId xmlns:a16="http://schemas.microsoft.com/office/drawing/2014/main" id="{033C52F9-475F-47F5-884A-9BD06B891C6A}"/>
              </a:ext>
            </a:extLst>
          </p:cNvPr>
          <p:cNvSpPr txBox="1">
            <a:spLocks noChangeArrowheads="1"/>
          </p:cNvSpPr>
          <p:nvPr/>
        </p:nvSpPr>
        <p:spPr bwMode="auto">
          <a:xfrm>
            <a:off x="1258888" y="-33338"/>
            <a:ext cx="41052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s-ES" altLang="en-US" b="1" dirty="0">
                <a:solidFill>
                  <a:schemeClr val="bg1"/>
                </a:solidFill>
                <a:latin typeface="Arial Narrow" panose="020B0606020202030204" pitchFamily="34" charset="0"/>
              </a:rPr>
              <a:t>GLACY+ </a:t>
            </a:r>
          </a:p>
          <a:p>
            <a:pPr eaLnBrk="1" hangingPunct="1">
              <a:spcBef>
                <a:spcPct val="0"/>
              </a:spcBef>
              <a:buFontTx/>
              <a:buNone/>
            </a:pPr>
            <a:r>
              <a:rPr lang="es-ES" altLang="en-US" sz="1400" b="1" dirty="0">
                <a:solidFill>
                  <a:schemeClr val="bg1"/>
                </a:solidFill>
                <a:latin typeface="Arial Narrow" panose="020B0606020202030204" pitchFamily="34" charset="0"/>
              </a:rPr>
              <a:t>Acción Global Extendida contra la Ciberdelincuencia</a:t>
            </a:r>
          </a:p>
          <a:p>
            <a:pPr eaLnBrk="1" hangingPunct="1">
              <a:spcBef>
                <a:spcPct val="0"/>
              </a:spcBef>
              <a:buFontTx/>
              <a:buNone/>
            </a:pPr>
            <a:r>
              <a:rPr lang="es-ES" altLang="en-US" sz="1400" b="1" dirty="0">
                <a:solidFill>
                  <a:schemeClr val="bg1"/>
                </a:solidFill>
                <a:latin typeface="Arial Narrow" panose="020B0606020202030204" pitchFamily="34" charset="0"/>
              </a:rPr>
              <a:t>Action globale sur la cybercriminalité elargie</a:t>
            </a: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188913"/>
            <a:ext cx="3744541"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4C53FF83-4B1D-4AE3-8AD4-F83CA631845F}"/>
              </a:ext>
            </a:extLst>
          </p:cNvPr>
          <p:cNvSpPr/>
          <p:nvPr/>
        </p:nvSpPr>
        <p:spPr>
          <a:xfrm>
            <a:off x="-34925" y="6588125"/>
            <a:ext cx="9215438"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6" name="Rectangle 11">
            <a:extLst>
              <a:ext uri="{FF2B5EF4-FFF2-40B4-BE49-F238E27FC236}">
                <a16:creationId xmlns:a16="http://schemas.microsoft.com/office/drawing/2014/main" id="{88C73A7D-5780-471E-8BE6-4A42E697E15C}"/>
              </a:ext>
            </a:extLst>
          </p:cNvPr>
          <p:cNvSpPr>
            <a:spLocks noChangeArrowheads="1"/>
          </p:cNvSpPr>
          <p:nvPr/>
        </p:nvSpPr>
        <p:spPr bwMode="auto">
          <a:xfrm>
            <a:off x="7938" y="6597650"/>
            <a:ext cx="91360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1200" b="1">
                <a:solidFill>
                  <a:srgbClr val="FFFFFF"/>
                </a:solidFill>
                <a:latin typeface="Verdana" panose="020B0604030504040204" pitchFamily="34" charset="0"/>
              </a:rPr>
              <a:t>www.coe.int/cybercrime</a:t>
            </a:r>
            <a:r>
              <a:rPr lang="en-US" altLang="en-US" sz="1200" b="1">
                <a:solidFill>
                  <a:srgbClr val="FFFFFF"/>
                </a:solidFill>
                <a:latin typeface="Verdana" panose="020B0604030504040204" pitchFamily="34" charset="0"/>
              </a:rPr>
              <a:t>						</a:t>
            </a:r>
            <a:r>
              <a:rPr lang="es-ES" altLang="en-US" sz="1200" b="1">
                <a:solidFill>
                  <a:srgbClr val="FFFFFF"/>
                </a:solidFill>
                <a:latin typeface="Verdana" panose="020B0604030504040204" pitchFamily="34" charset="0"/>
              </a:rPr>
              <a:t>                        - </a:t>
            </a:r>
            <a:fld id="{B15B3F00-50C3-4AA7-B2CA-0E1FD701D3C5}" type="slidenum">
              <a:rPr lang="en-US" altLang="en-US" sz="1200" b="1">
                <a:solidFill>
                  <a:srgbClr val="FFFFFF"/>
                </a:solidFill>
                <a:latin typeface="Verdana" panose="020B0604030504040204" pitchFamily="34" charset="0"/>
              </a:rPr>
              <a:pPr>
                <a:spcBef>
                  <a:spcPct val="0"/>
                </a:spcBef>
                <a:buFontTx/>
                <a:buNone/>
              </a:pPr>
              <a:t>68</a:t>
            </a:fld>
            <a:r>
              <a:rPr lang="es-ES" altLang="en-US" sz="1200" b="1">
                <a:solidFill>
                  <a:srgbClr val="FFFFFF"/>
                </a:solidFill>
                <a:latin typeface="Verdana" panose="020B0604030504040204" pitchFamily="34" charset="0"/>
              </a:rPr>
              <a:t> -</a:t>
            </a:r>
          </a:p>
        </p:txBody>
      </p:sp>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Verdana" panose="020B0604030504040204" pitchFamily="34" charset="0"/>
              </a:rPr>
              <a:t>Gracias</a:t>
            </a:r>
            <a:endParaRPr lang="es-ES" altLang="en-US" sz="16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r>
              <a:rPr lang="es-ES" altLang="en-US" sz="1800" b="1" dirty="0">
                <a:latin typeface="Verdana" panose="020B0604030504040204" pitchFamily="34" charset="0"/>
              </a:rPr>
              <a:t>Xxxxx XXXXXXXX</a:t>
            </a:r>
          </a:p>
          <a:p>
            <a:pPr algn="ctr" eaLnBrk="1" hangingPunct="1">
              <a:spcBef>
                <a:spcPct val="0"/>
              </a:spcBef>
              <a:buFontTx/>
              <a:buNone/>
            </a:pPr>
            <a:endParaRPr lang="es-ES" altLang="en-US" sz="600" dirty="0">
              <a:latin typeface="Verdana" panose="020B0604030504040204" pitchFamily="34" charset="0"/>
            </a:endParaRPr>
          </a:p>
          <a:p>
            <a:pPr algn="ctr" eaLnBrk="1" hangingPunct="1">
              <a:spcBef>
                <a:spcPct val="0"/>
              </a:spcBef>
              <a:buFontTx/>
              <a:buNone/>
            </a:pPr>
            <a:r>
              <a:rPr lang="es-ES" altLang="en-US" sz="1400" i="1" dirty="0">
                <a:latin typeface="Verdana" panose="020B0604030504040204" pitchFamily="34" charset="0"/>
              </a:rPr>
              <a:t>Consejo de Europa</a:t>
            </a:r>
          </a:p>
          <a:p>
            <a:pPr algn="ctr" eaLnBrk="1" hangingPunct="1">
              <a:spcBef>
                <a:spcPct val="0"/>
              </a:spcBef>
              <a:buFontTx/>
              <a:buNone/>
            </a:pPr>
            <a:endParaRPr lang="es-ES" altLang="en-US" sz="1400" b="1" dirty="0">
              <a:solidFill>
                <a:srgbClr val="2F618F"/>
              </a:solidFill>
              <a:latin typeface="Verdana" panose="020B0604030504040204" pitchFamily="34" charset="0"/>
            </a:endParaRPr>
          </a:p>
          <a:p>
            <a:pPr algn="ctr" eaLnBrk="1" hangingPunct="1">
              <a:spcBef>
                <a:spcPct val="0"/>
              </a:spcBef>
              <a:buFontTx/>
              <a:buNone/>
            </a:pPr>
            <a:r>
              <a:rPr lang="es-ES" altLang="en-US" sz="1200" b="1" dirty="0">
                <a:solidFill>
                  <a:srgbClr val="2F618F"/>
                </a:solidFill>
                <a:latin typeface="Verdana" panose="020B0604030504040204" pitchFamily="34" charset="0"/>
              </a:rPr>
              <a:t>correo electrónico</a:t>
            </a: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400" b="1" dirty="0">
              <a:latin typeface="Verdana" panose="020B0604030504040204" pitchFamily="34" charset="0"/>
            </a:endParaRPr>
          </a:p>
          <a:p>
            <a:pPr algn="ctr" eaLnBrk="1" hangingPunct="1">
              <a:spcBef>
                <a:spcPct val="0"/>
              </a:spcBef>
              <a:buFontTx/>
              <a:buNone/>
            </a:pPr>
            <a:r>
              <a:rPr lang="es-ES" altLang="en-US" sz="1600" b="1" dirty="0">
                <a:latin typeface="Verdana" panose="020B0604030504040204" pitchFamily="34" charset="0"/>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400" b="1" dirty="0">
                <a:latin typeface="Verdana" panose="020B0604030504040204" pitchFamily="34" charset="0"/>
              </a:rPr>
              <a:t>Curso introductorio de formación judicial sobre ciberdelincuencia y pruebas electrónicas</a:t>
            </a:r>
            <a:endParaRPr lang="es-ES" altLang="en-US" sz="1400" i="1" dirty="0">
              <a:latin typeface="Verdana" panose="020B0604030504040204" pitchFamily="34" charset="0"/>
            </a:endParaRPr>
          </a:p>
        </p:txBody>
      </p:sp>
    </p:spTree>
    <p:extLst>
      <p:ext uri="{BB962C8B-B14F-4D97-AF65-F5344CB8AC3E}">
        <p14:creationId xmlns:p14="http://schemas.microsoft.com/office/powerpoint/2010/main" val="1064309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45182</TotalTime>
  <Words>14798</Words>
  <Application>Microsoft Office PowerPoint</Application>
  <PresentationFormat>Presentación en pantalla (4:3)</PresentationFormat>
  <Paragraphs>944</Paragraphs>
  <Slides>68</Slides>
  <Notes>68</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68</vt:i4>
      </vt:variant>
    </vt:vector>
  </HeadingPairs>
  <TitlesOfParts>
    <vt:vector size="77" baseType="lpstr">
      <vt:lpstr>Arial</vt:lpstr>
      <vt:lpstr>Arial Narrow</vt:lpstr>
      <vt:lpstr>Calibri</vt:lpstr>
      <vt:lpstr>Georgia</vt:lpstr>
      <vt:lpstr>Trebuchet MS</vt:lpstr>
      <vt:lpstr>Verdana</vt:lpstr>
      <vt:lpstr>Wingdings</vt:lpstr>
      <vt:lpstr>Office Theme</vt:lpstr>
      <vt:lpstr>Microsoft Word Picture</vt:lpstr>
      <vt:lpstr>Presentación de PowerPoint</vt:lpstr>
      <vt:lpstr>Presentación de PowerPoint</vt:lpstr>
      <vt:lpstr>Presentación de PowerPoint</vt:lpstr>
      <vt:lpstr>Presentación de PowerPoint</vt:lpstr>
      <vt:lpstr>Definiciones </vt:lpstr>
      <vt:lpstr>Presentación de PowerPoint</vt:lpstr>
      <vt:lpstr>Presentación de PowerPoint</vt:lpstr>
      <vt:lpstr>Presentación de PowerPoint</vt:lpstr>
      <vt:lpstr>Presentación de PowerPoint</vt:lpstr>
      <vt:lpstr>Acceso ilícito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Interceptación ilícita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Ataques a la integridad de los datos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Ataques a la integridad del sistema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Abuso de los dispositivos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Council of Europe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matteo</dc:creator>
  <cp:lastModifiedBy>Javier Torres</cp:lastModifiedBy>
  <cp:revision>1093</cp:revision>
  <cp:lastPrinted>2016-05-18T07:38:13Z</cp:lastPrinted>
  <dcterms:created xsi:type="dcterms:W3CDTF">2013-06-24T06:40:18Z</dcterms:created>
  <dcterms:modified xsi:type="dcterms:W3CDTF">2021-07-14T17:25:50Z</dcterms:modified>
</cp:coreProperties>
</file>