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8" r:id="rId1"/>
  </p:sldMasterIdLst>
  <p:notesMasterIdLst>
    <p:notesMasterId r:id="rId48"/>
  </p:notesMasterIdLst>
  <p:sldIdLst>
    <p:sldId id="260" r:id="rId2"/>
    <p:sldId id="264" r:id="rId3"/>
    <p:sldId id="265" r:id="rId4"/>
    <p:sldId id="266" r:id="rId5"/>
    <p:sldId id="267" r:id="rId6"/>
    <p:sldId id="336" r:id="rId7"/>
    <p:sldId id="337" r:id="rId8"/>
    <p:sldId id="338" r:id="rId9"/>
    <p:sldId id="339" r:id="rId10"/>
    <p:sldId id="340" r:id="rId11"/>
    <p:sldId id="341" r:id="rId12"/>
    <p:sldId id="342" r:id="rId13"/>
    <p:sldId id="343" r:id="rId14"/>
    <p:sldId id="344" r:id="rId15"/>
    <p:sldId id="346" r:id="rId16"/>
    <p:sldId id="347" r:id="rId17"/>
    <p:sldId id="348" r:id="rId18"/>
    <p:sldId id="349" r:id="rId19"/>
    <p:sldId id="350" r:id="rId20"/>
    <p:sldId id="351" r:id="rId21"/>
    <p:sldId id="352" r:id="rId22"/>
    <p:sldId id="353" r:id="rId23"/>
    <p:sldId id="354" r:id="rId24"/>
    <p:sldId id="355" r:id="rId25"/>
    <p:sldId id="356" r:id="rId26"/>
    <p:sldId id="357" r:id="rId27"/>
    <p:sldId id="358" r:id="rId28"/>
    <p:sldId id="359" r:id="rId29"/>
    <p:sldId id="360" r:id="rId30"/>
    <p:sldId id="361" r:id="rId31"/>
    <p:sldId id="362" r:id="rId32"/>
    <p:sldId id="363" r:id="rId33"/>
    <p:sldId id="364" r:id="rId34"/>
    <p:sldId id="365" r:id="rId35"/>
    <p:sldId id="366" r:id="rId36"/>
    <p:sldId id="367" r:id="rId37"/>
    <p:sldId id="368" r:id="rId38"/>
    <p:sldId id="369" r:id="rId39"/>
    <p:sldId id="370" r:id="rId40"/>
    <p:sldId id="371" r:id="rId41"/>
    <p:sldId id="372" r:id="rId42"/>
    <p:sldId id="373" r:id="rId43"/>
    <p:sldId id="374" r:id="rId44"/>
    <p:sldId id="375" r:id="rId45"/>
    <p:sldId id="376" r:id="rId46"/>
    <p:sldId id="381" r:id="rId4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itle" id="{2CD8423E-0CCD-48E0-A715-3EC094151D76}">
          <p14:sldIdLst>
            <p14:sldId id="260"/>
          </p14:sldIdLst>
        </p14:section>
        <p14:section name="Introduction" id="{DEED0A68-EF9C-4733-ADAA-766A859E58BB}">
          <p14:sldIdLst>
            <p14:sldId id="264"/>
            <p14:sldId id="265"/>
            <p14:sldId id="266"/>
          </p14:sldIdLst>
        </p14:section>
        <p14:section name="Section 1" id="{1F767E79-2A4A-4837-8114-C2475E36F49A}">
          <p14:sldIdLst>
            <p14:sldId id="267"/>
            <p14:sldId id="336"/>
            <p14:sldId id="337"/>
            <p14:sldId id="338"/>
            <p14:sldId id="339"/>
            <p14:sldId id="340"/>
            <p14:sldId id="341"/>
            <p14:sldId id="342"/>
            <p14:sldId id="343"/>
            <p14:sldId id="344"/>
          </p14:sldIdLst>
        </p14:section>
        <p14:section name="Section 2" id="{E1F705E1-42CB-4473-AB41-62ED9A13F8E1}">
          <p14:sldIdLst>
            <p14:sldId id="346"/>
            <p14:sldId id="347"/>
            <p14:sldId id="348"/>
            <p14:sldId id="349"/>
            <p14:sldId id="350"/>
            <p14:sldId id="351"/>
          </p14:sldIdLst>
        </p14:section>
        <p14:section name="Section 3" id="{6D691E9D-4CA8-400B-938D-24BD61081A9F}">
          <p14:sldIdLst>
            <p14:sldId id="352"/>
            <p14:sldId id="353"/>
            <p14:sldId id="354"/>
            <p14:sldId id="355"/>
            <p14:sldId id="356"/>
            <p14:sldId id="357"/>
            <p14:sldId id="358"/>
            <p14:sldId id="359"/>
            <p14:sldId id="360"/>
            <p14:sldId id="361"/>
            <p14:sldId id="362"/>
          </p14:sldIdLst>
        </p14:section>
        <p14:section name="Section 4" id="{D3C7888B-FA46-4AC6-BBD4-B61C20276A53}">
          <p14:sldIdLst>
            <p14:sldId id="363"/>
            <p14:sldId id="364"/>
            <p14:sldId id="365"/>
            <p14:sldId id="366"/>
            <p14:sldId id="367"/>
            <p14:sldId id="368"/>
            <p14:sldId id="369"/>
            <p14:sldId id="370"/>
          </p14:sldIdLst>
        </p14:section>
        <p14:section name="Section 5" id="{B9B1D7AD-7CFA-4836-A3B4-C645489F4CEB}">
          <p14:sldIdLst>
            <p14:sldId id="371"/>
            <p14:sldId id="372"/>
            <p14:sldId id="373"/>
            <p14:sldId id="374"/>
            <p14:sldId id="375"/>
            <p14:sldId id="376"/>
            <p14:sldId id="38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2"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58677" autoAdjust="0"/>
  </p:normalViewPr>
  <p:slideViewPr>
    <p:cSldViewPr snapToGrid="0">
      <p:cViewPr varScale="1">
        <p:scale>
          <a:sx n="62" d="100"/>
          <a:sy n="62" d="100"/>
        </p:scale>
        <p:origin x="1788" y="72"/>
      </p:cViewPr>
      <p:guideLst/>
    </p:cSldViewPr>
  </p:slideViewPr>
  <p:notesTextViewPr>
    <p:cViewPr>
      <p:scale>
        <a:sx n="1" d="1"/>
        <a:sy n="1" d="1"/>
      </p:scale>
      <p:origin x="0" y="0"/>
    </p:cViewPr>
  </p:notesTextViewPr>
  <p:notesViewPr>
    <p:cSldViewPr snapToGrid="0">
      <p:cViewPr varScale="1">
        <p:scale>
          <a:sx n="67" d="100"/>
          <a:sy n="67" d="100"/>
        </p:scale>
        <p:origin x="3120"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CC48BC7-8A05-4CF5-B7E9-1CE8C11A5071}" type="datetimeFigureOut">
              <a:rPr lang="en-GB" smtClean="0"/>
              <a:t>16/07/2021</a:t>
            </a:fld>
            <a:endParaRPr lang="es-E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9ADFBB1-7B02-4717-AEA4-A0D2A92F6065}" type="slidenum">
              <a:rPr lang="en-GB" smtClean="0"/>
              <a:t>‹#›</a:t>
            </a:fld>
            <a:endParaRPr lang="es-ES"/>
          </a:p>
        </p:txBody>
      </p:sp>
    </p:spTree>
    <p:extLst>
      <p:ext uri="{BB962C8B-B14F-4D97-AF65-F5344CB8AC3E}">
        <p14:creationId xmlns:p14="http://schemas.microsoft.com/office/powerpoint/2010/main" val="2377596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1</a:t>
            </a:fld>
            <a:endParaRPr lang="es-ES"/>
          </a:p>
        </p:txBody>
      </p:sp>
    </p:spTree>
    <p:extLst>
      <p:ext uri="{BB962C8B-B14F-4D97-AF65-F5344CB8AC3E}">
        <p14:creationId xmlns:p14="http://schemas.microsoft.com/office/powerpoint/2010/main" val="1910128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sz="1200" dirty="0"/>
              <a:t>Esta sesión se dividirá en 5 partes.</a:t>
            </a:r>
          </a:p>
          <a:p>
            <a:r>
              <a:rPr lang="es-ES" sz="1200" dirty="0"/>
              <a:t>En la primera parte de la sesión se examinará el delito de falsificación informática del artículo 7 del Convenio de Budapest </a:t>
            </a:r>
          </a:p>
          <a:p>
            <a:r>
              <a:rPr lang="es-ES" sz="1200" dirty="0"/>
              <a:t>La segunda parte de la sesión examinará el delito de fraude informático previsto en el artículo 8 del Convenio de Budapest. </a:t>
            </a:r>
          </a:p>
          <a:p>
            <a:r>
              <a:rPr lang="es-ES" sz="1200" dirty="0"/>
              <a:t>En la tercera parte de la sesión se examinará el delito de pornografía infantil previsto en el artículo 9 del Convenio de Budapest.</a:t>
            </a:r>
          </a:p>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En la cuarta parte de la sesión se examinará el delito relacionado con infracciones de la propiedad intelectual y los derechos afines previsto en el artículo 10 del Convenio de Budapest.</a:t>
            </a:r>
          </a:p>
          <a:p>
            <a:r>
              <a:rPr lang="es-ES" sz="1200" dirty="0"/>
              <a:t>En la quinta parte de la sesión se examinarán las disposiciones sobre otras formas de responsabilidad ( tentativa y complicidad, así como la responsabilidad de las personas jurídica) previstas en los artículos 11 y 12 del Convenio de Budapest.</a:t>
            </a:r>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2</a:t>
            </a:fld>
            <a:endParaRPr lang="es-ES"/>
          </a:p>
        </p:txBody>
      </p:sp>
    </p:spTree>
    <p:extLst>
      <p:ext uri="{BB962C8B-B14F-4D97-AF65-F5344CB8AC3E}">
        <p14:creationId xmlns:p14="http://schemas.microsoft.com/office/powerpoint/2010/main" val="30098164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1200" dirty="0"/>
              <a:t>El propósito de la sesión es proporcionar a los participantes una comprensión exhaustiva de las definiciones y los delitos contra la confidencialidad, la disponibilidad y la integridad de los sistemas informáticos y los datos informáticos, tal como se establece en el Convenio de Budapest.</a:t>
            </a:r>
          </a:p>
          <a:p>
            <a:endParaRPr lang="es-ES" sz="1200" dirty="0"/>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3</a:t>
            </a:fld>
            <a:endParaRPr lang="es-ES"/>
          </a:p>
        </p:txBody>
      </p:sp>
    </p:spTree>
    <p:extLst>
      <p:ext uri="{BB962C8B-B14F-4D97-AF65-F5344CB8AC3E}">
        <p14:creationId xmlns:p14="http://schemas.microsoft.com/office/powerpoint/2010/main" val="1703104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sz="1200" dirty="0"/>
              <a:t>En esta diapositiva se describen los objetivos de esta sesión. Se pone de relieve los conocimientos que los participantes deben aprender mediante las diapositivas. Se puede informar a los participantes de que esta diapositiva se revisará al final de la sesión para evaluar si se han cumplido los objetivos. </a:t>
            </a:r>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4</a:t>
            </a:fld>
            <a:endParaRPr lang="es-ES"/>
          </a:p>
        </p:txBody>
      </p:sp>
    </p:spTree>
    <p:extLst>
      <p:ext uri="{BB962C8B-B14F-4D97-AF65-F5344CB8AC3E}">
        <p14:creationId xmlns:p14="http://schemas.microsoft.com/office/powerpoint/2010/main" val="33050465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Esta primera serie de diapositivas analizará el delito de falsificación informática del artículo 7 del Convenio de Budapest.</a:t>
            </a:r>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5</a:t>
            </a:fld>
            <a:endParaRPr lang="es-ES"/>
          </a:p>
        </p:txBody>
      </p:sp>
    </p:spTree>
    <p:extLst>
      <p:ext uri="{BB962C8B-B14F-4D97-AF65-F5344CB8AC3E}">
        <p14:creationId xmlns:p14="http://schemas.microsoft.com/office/powerpoint/2010/main" val="15776100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4DCC6FC-9199-403C-93C9-ED0D7AA24A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Rectangle 3">
            <a:extLst>
              <a:ext uri="{FF2B5EF4-FFF2-40B4-BE49-F238E27FC236}">
                <a16:creationId xmlns:a16="http://schemas.microsoft.com/office/drawing/2014/main" id="{A8B3F8E5-53E6-4CE4-BFEA-899294C8FE34}"/>
              </a:ext>
            </a:extLst>
          </p:cNvPr>
          <p:cNvSpPr>
            <a:spLocks noGrp="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dirty="0"/>
              <a:t>La falsificación informática, descrita en el artículo 7 del Convenio de Budapest, es una modalidad particular de falsificación. En la mayoría de los países la falsificación es una infracción penal tradicional. Pero normalmente se refiere a objetos tangibles y a veces no se puede utilizar para penalizar la falsificación informática, o la falsificación de datos informáticos que no requiera la legibilidad visual de las afirmaciones o declaraciones plasmadas en un documento físico. </a:t>
            </a:r>
          </a:p>
          <a:p>
            <a:endParaRPr lang="es-ES" altLang="en-US" dirty="0"/>
          </a:p>
          <a:p>
            <a:r>
              <a:rPr lang="es-ES" dirty="0"/>
              <a:t>Esa fue la razón de la introducción en el Convenio del artículo 7 del Convenio de Budapest.</a:t>
            </a:r>
          </a:p>
          <a:p>
            <a:r>
              <a:rPr lang="es-ES" dirty="0"/>
              <a:t> </a:t>
            </a:r>
          </a:p>
          <a:p>
            <a:r>
              <a:rPr lang="es-ES" dirty="0"/>
              <a:t>A este respecto, el Convenio pretende introducir un delito paralelo a la falsificación tradicional de documentos (documentos tangibles). Pero en este caso, el objeto del delito son los datos informáticos. Este delito lo cometen quienes introducen, alteran, borran o suprimen datos informáticos, lo que da lugar a datos carentes de autenticidad con la intención de que sea tomados o utilizados a efectos jurídicos como auténticos.</a:t>
            </a:r>
          </a:p>
          <a:p>
            <a:r>
              <a:rPr lang="es-ES" dirty="0"/>
              <a:t> </a:t>
            </a:r>
          </a:p>
          <a:p>
            <a:r>
              <a:rPr lang="es-ES" dirty="0"/>
              <a:t>Para considerarse como delito, por supuesto, la acción debe ser intencionada e ilegítima.</a:t>
            </a:r>
            <a:endParaRPr lang="en-GB" altLang="sr-Latn-RS" dirty="0"/>
          </a:p>
        </p:txBody>
      </p:sp>
    </p:spTree>
    <p:extLst>
      <p:ext uri="{BB962C8B-B14F-4D97-AF65-F5344CB8AC3E}">
        <p14:creationId xmlns:p14="http://schemas.microsoft.com/office/powerpoint/2010/main" val="6787850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Esta diapositiva muestra una captura de pantalla de un artículo de prensa sobre la detención de un médico y su socio en la India por la presunta elaboración de informes de pruebas COVID-19 falsificados. Según el artículo, el médico recogía muestras de los pacientes, pero no las enviaba para su análisis. En su lugar, preparaba los resultados de las pruebas falsificadas alterando el formato PDF de las mismas en el ordenador. Enviaba los resultados de las pruebas a los pacientes a través de WhatsApp.</a:t>
            </a:r>
          </a:p>
          <a:p>
            <a:endParaRPr lang="es-ES" dirty="0"/>
          </a:p>
          <a:p>
            <a:r>
              <a:rPr lang="es-ES" dirty="0"/>
              <a:t>Enlace al artículo de la noticia: https://www.thehindu.com/news/cities/Delhi/doctor-aide-arrested-for-giving-forged-covid-19-test-reports/article32526435.ece </a:t>
            </a:r>
          </a:p>
          <a:p>
            <a:endParaRPr lang="aa-ET"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7</a:t>
            </a:fld>
            <a:endParaRPr lang="es-ES" altLang="en-US"/>
          </a:p>
        </p:txBody>
      </p:sp>
    </p:spTree>
    <p:extLst>
      <p:ext uri="{BB962C8B-B14F-4D97-AF65-F5344CB8AC3E}">
        <p14:creationId xmlns:p14="http://schemas.microsoft.com/office/powerpoint/2010/main" val="2596789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4DCC6FC-9199-403C-93C9-ED0D7AA24A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Rectangle 3">
            <a:extLst>
              <a:ext uri="{FF2B5EF4-FFF2-40B4-BE49-F238E27FC236}">
                <a16:creationId xmlns:a16="http://schemas.microsoft.com/office/drawing/2014/main" id="{A8B3F8E5-53E6-4CE4-BFEA-899294C8FE34}"/>
              </a:ext>
            </a:extLst>
          </p:cNvPr>
          <p:cNvSpPr>
            <a:spLocks noGrp="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Esta diapositiva muestra otro ejemplo de falsificación informática (phishing) El formador puede señalar el texto del correo electrónico (incluido el logotipo y el nombre del remitente), que sugiere que el correo electrónico procedía del HSBC. El formador puede explicar que este tipo de correos electrónicos suelen enviarse con la intención de que se tengan en cuenta o se actúe sobre ellos con fines legales, como por ejemplo para iniciar transacciones. </a:t>
            </a:r>
          </a:p>
          <a:p>
            <a:pPr marL="0" marR="0" lvl="0" indent="0" algn="l" defTabSz="457200" rtl="0" eaLnBrk="1" fontAlgn="base" latinLnBrk="0" hangingPunct="1">
              <a:lnSpc>
                <a:spcPct val="100000"/>
              </a:lnSpc>
              <a:spcBef>
                <a:spcPct val="30000"/>
              </a:spcBef>
              <a:spcAft>
                <a:spcPct val="0"/>
              </a:spcAft>
              <a:buClrTx/>
              <a:buSzTx/>
              <a:buFontTx/>
              <a:buNone/>
              <a:tabLst/>
              <a:defRPr/>
            </a:pPr>
            <a:endParaRPr lang="en-GB" altLang="sr-Latn-RS" dirty="0"/>
          </a:p>
        </p:txBody>
      </p:sp>
    </p:spTree>
    <p:extLst>
      <p:ext uri="{BB962C8B-B14F-4D97-AF65-F5344CB8AC3E}">
        <p14:creationId xmlns:p14="http://schemas.microsoft.com/office/powerpoint/2010/main" val="205377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4DCC6FC-9199-403C-93C9-ED0D7AA24A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Rectangle 3">
            <a:extLst>
              <a:ext uri="{FF2B5EF4-FFF2-40B4-BE49-F238E27FC236}">
                <a16:creationId xmlns:a16="http://schemas.microsoft.com/office/drawing/2014/main" id="{A8B3F8E5-53E6-4CE4-BFEA-899294C8FE34}"/>
              </a:ext>
            </a:extLst>
          </p:cNvPr>
          <p:cNvSpPr>
            <a:spLocks noGrp="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Esta diapositiva muestra otro ejemplo de falsificación informática (phishing) El formador puede señalar el texto del correo electrónico (incluido el logotipo y el nombre del remitente), que sugiere que el correo electrónico procedía del sistema bancario en línea del Bank </a:t>
            </a:r>
            <a:r>
              <a:rPr lang="es-ES" dirty="0" err="1"/>
              <a:t>of</a:t>
            </a:r>
            <a:r>
              <a:rPr lang="es-ES" dirty="0"/>
              <a:t> </a:t>
            </a:r>
            <a:r>
              <a:rPr lang="es-ES" dirty="0" err="1"/>
              <a:t>America</a:t>
            </a:r>
            <a:r>
              <a:rPr lang="es-ES" dirty="0"/>
              <a:t>. El formador puede entonces explicar que la URL del correo electrónico en realidad resuelve un sitio web falsificado de un tercero que no está relacionado con el Bank </a:t>
            </a:r>
            <a:r>
              <a:rPr lang="es-ES" dirty="0" err="1"/>
              <a:t>of</a:t>
            </a:r>
            <a:r>
              <a:rPr lang="es-ES" dirty="0"/>
              <a:t> </a:t>
            </a:r>
            <a:r>
              <a:rPr lang="es-ES" dirty="0" err="1"/>
              <a:t>America</a:t>
            </a:r>
            <a:r>
              <a:rPr lang="es-ES" dirty="0"/>
              <a:t>. El formador puede explicar que este tipo de correos electrónicos suelen enviarse con la intención de que se tengan en cuenta o se actúe sobre ellos con fines legales, como por ejemplo para iniciar transacciones. </a:t>
            </a:r>
          </a:p>
          <a:p>
            <a:pPr marL="0" marR="0" lvl="0" indent="0" algn="l" defTabSz="457200" rtl="0" eaLnBrk="1" fontAlgn="base" latinLnBrk="0" hangingPunct="1">
              <a:lnSpc>
                <a:spcPct val="100000"/>
              </a:lnSpc>
              <a:spcBef>
                <a:spcPct val="30000"/>
              </a:spcBef>
              <a:spcAft>
                <a:spcPct val="0"/>
              </a:spcAft>
              <a:buClrTx/>
              <a:buSzTx/>
              <a:buFontTx/>
              <a:buNone/>
              <a:tabLst/>
              <a:defRPr/>
            </a:pPr>
            <a:endParaRPr lang="en-GB" altLang="sr-Latn-RS" dirty="0"/>
          </a:p>
        </p:txBody>
      </p:sp>
    </p:spTree>
    <p:extLst>
      <p:ext uri="{BB962C8B-B14F-4D97-AF65-F5344CB8AC3E}">
        <p14:creationId xmlns:p14="http://schemas.microsoft.com/office/powerpoint/2010/main" val="5318950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a:t>
            </a:r>
            <a:r>
              <a:rPr lang="es-ES" b="0" dirty="0"/>
              <a:t> (“</a:t>
            </a:r>
            <a:r>
              <a:rPr lang="es-ES" sz="1200" b="0" dirty="0">
                <a:solidFill>
                  <a:srgbClr val="FF0000"/>
                </a:solidFill>
                <a:latin typeface="+mj-lt"/>
              </a:rPr>
              <a:t>introducción, alteración, borrado o supresión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Aquí se enumeran los cuatro medios por los que puede producirse la falsificación de un documento auténtico en virtud del artículo 7. Son los siguientes:</a:t>
            </a:r>
          </a:p>
          <a:p>
            <a:pPr marL="228600" indent="-228600" eaLnBrk="1" hangingPunct="1">
              <a:buFontTx/>
              <a:buAutoNum type="arabicPeriod"/>
              <a:defRPr/>
            </a:pPr>
            <a:r>
              <a:rPr lang="es-ES" dirty="0"/>
              <a:t>Introducción de datos correctos o incorrectos (en el momento de su creación o introducción)</a:t>
            </a:r>
          </a:p>
          <a:p>
            <a:pPr marL="228600" indent="-228600" eaLnBrk="1" hangingPunct="1">
              <a:buFontTx/>
              <a:buAutoNum type="arabicPeriod"/>
              <a:defRPr/>
            </a:pPr>
            <a:r>
              <a:rPr lang="es-ES" dirty="0"/>
              <a:t>Alteraciones posteriores (lo que incluye modificaciones, variaciones o cambios parciales)</a:t>
            </a:r>
          </a:p>
          <a:p>
            <a:pPr marL="228600" indent="-228600" eaLnBrk="1" hangingPunct="1">
              <a:buFontTx/>
              <a:buAutoNum type="arabicPeriod"/>
              <a:defRPr/>
            </a:pPr>
            <a:r>
              <a:rPr lang="es-ES" dirty="0"/>
              <a:t>Borrado (eliminación de datos del soporte de datos)</a:t>
            </a:r>
          </a:p>
          <a:p>
            <a:pPr marL="228600" indent="-228600" eaLnBrk="1" hangingPunct="1">
              <a:buFontTx/>
              <a:buAutoNum type="arabicPeriod"/>
              <a:defRPr/>
            </a:pPr>
            <a:r>
              <a:rPr lang="es-ES" dirty="0"/>
              <a:t>Supresión (retención u ocultación de datos)</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10</a:t>
            </a:fld>
            <a:endParaRPr lang="es-ES"/>
          </a:p>
        </p:txBody>
      </p:sp>
    </p:spTree>
    <p:extLst>
      <p:ext uri="{BB962C8B-B14F-4D97-AF65-F5344CB8AC3E}">
        <p14:creationId xmlns:p14="http://schemas.microsoft.com/office/powerpoint/2010/main" val="974394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 ("datos no auténticos")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Como se señala en el informe explicativo del Convenio de Budapest, "los conceptos de falsificación varían mucho en la legislación interna de los diferentes países. En algunos, el concepto se basa en la autenticidad respecto del autor del documento y en otros está basado en la veracidad de la declaración contenida en el documento. A pesar de ello, se llegó al acuerdo de que el engaño respecto de la autenticidad se refiere, como mínimo, al autor de los datos, independientemente de la exactitud o la veracidad de los contenidos de los mismos. Las Partes pueden ampliar este concepto e incluir en el término "autenticidad" el carácter genuino de los datos.</a:t>
            </a:r>
            <a:endParaRPr lang="es-ES" altLang="sr-Latn-RS" dirty="0"/>
          </a:p>
          <a:p>
            <a:endParaRPr lang="en-GB" altLang="sr-Latn-R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11</a:t>
            </a:fld>
            <a:endParaRPr lang="es-ES"/>
          </a:p>
        </p:txBody>
      </p:sp>
    </p:spTree>
    <p:extLst>
      <p:ext uri="{BB962C8B-B14F-4D97-AF65-F5344CB8AC3E}">
        <p14:creationId xmlns:p14="http://schemas.microsoft.com/office/powerpoint/2010/main" val="13596794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 ("con la intención de que sean tomados o utilizados a efectos legales como auténticos")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Además del requisito de que la falsificación informática se debe cometer intencionadamente, también según el artículo 7 la persona debe incurrir en la conducta necesaria con la intención de que el documento falsificado sea tomado o utilizado a efectos jurídicos (es decir, transacciones jurídicas y documentos jurídicamente relevantes). Además, las Partes pueden exigir que el objeto de la conducta sea la intención de defraudar a otra persona.</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12</a:t>
            </a:fld>
            <a:endParaRPr lang="es-ES"/>
          </a:p>
        </p:txBody>
      </p:sp>
    </p:spTree>
    <p:extLst>
      <p:ext uri="{BB962C8B-B14F-4D97-AF65-F5344CB8AC3E}">
        <p14:creationId xmlns:p14="http://schemas.microsoft.com/office/powerpoint/2010/main" val="27014733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 ("con independencia de que los datos sean legibles e inteligibles directamente")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sz="1200" dirty="0">
                <a:latin typeface="+mj-lt"/>
              </a:rPr>
              <a:t>Los datos no auténticos no tienen por qué ser directamente legibles por humanos o inteligibles. Este es un aspecto único de la falsificación informática, que, a diferencia de la falsificación tradicional, no requiere necesariamente que los datos falsificados puedan ser leídos por humanos. </a:t>
            </a:r>
            <a:endParaRPr lang="es-ES" dirty="0"/>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13</a:t>
            </a:fld>
            <a:endParaRPr lang="es-ES"/>
          </a:p>
        </p:txBody>
      </p:sp>
    </p:spTree>
    <p:extLst>
      <p:ext uri="{BB962C8B-B14F-4D97-AF65-F5344CB8AC3E}">
        <p14:creationId xmlns:p14="http://schemas.microsoft.com/office/powerpoint/2010/main" val="42280804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 ("intención dolosa o delictiva similar")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p>
          <a:p>
            <a:pPr marL="0" marR="0" lvl="0" indent="0" algn="l" defTabSz="457200" rtl="0" eaLnBrk="1" fontAlgn="base" latinLnBrk="0" hangingPunct="1">
              <a:lnSpc>
                <a:spcPct val="100000"/>
              </a:lnSpc>
              <a:spcBef>
                <a:spcPct val="30000"/>
              </a:spcBef>
              <a:spcAft>
                <a:spcPct val="0"/>
              </a:spcAft>
              <a:buClrTx/>
              <a:buSzTx/>
              <a:buFontTx/>
              <a:buNone/>
              <a:tabLst/>
              <a:defRPr/>
            </a:pPr>
            <a:r>
              <a:rPr lang="es-ES" dirty="0"/>
              <a:t>Las Partes pueden restringir el ámbito de aplicación del artículo 7, que prevé la penalización general de la falsificación informática, con ciertas matizaciones. En particular, las Partes pueden exigir que la falsificación informática deba cometerse con la intención de defraudar o con una intención deshonesta similar.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14</a:t>
            </a:fld>
            <a:endParaRPr lang="es-ES"/>
          </a:p>
        </p:txBody>
      </p:sp>
    </p:spTree>
    <p:extLst>
      <p:ext uri="{BB962C8B-B14F-4D97-AF65-F5344CB8AC3E}">
        <p14:creationId xmlns:p14="http://schemas.microsoft.com/office/powerpoint/2010/main" val="127980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Esta primera serie de diapositivas analizará el delito de fraude informático del artículo 8 del Convenio de Budapest.</a:t>
            </a:r>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15</a:t>
            </a:fld>
            <a:endParaRPr lang="es-ES"/>
          </a:p>
        </p:txBody>
      </p:sp>
    </p:spTree>
    <p:extLst>
      <p:ext uri="{BB962C8B-B14F-4D97-AF65-F5344CB8AC3E}">
        <p14:creationId xmlns:p14="http://schemas.microsoft.com/office/powerpoint/2010/main" val="17946933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4DCC6FC-9199-403C-93C9-ED0D7AA24A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Rectangle 3">
            <a:extLst>
              <a:ext uri="{FF2B5EF4-FFF2-40B4-BE49-F238E27FC236}">
                <a16:creationId xmlns:a16="http://schemas.microsoft.com/office/drawing/2014/main" id="{A8B3F8E5-53E6-4CE4-BFEA-899294C8FE34}"/>
              </a:ext>
            </a:extLst>
          </p:cNvPr>
          <p:cNvSpPr>
            <a:spLocks noGrp="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s-ES" dirty="0"/>
              <a:t>El fraude informático, tal y como se recoge en el artículo 8 del Convenio de Budapest, tipifica como delito el hecho de causar un perjuicio patrimonial a otra persona de forma intencionada e ilegítima, mediante la introducción, alteración, borrado o supresión de datos informáticos, o cualquier interferencia en el funcionamiento de un sistema informático, con la intención fraudulenta o dolosa de obtener, de manera ilegítima, un beneficio económico para uno mismo o para otra persona.</a:t>
            </a:r>
          </a:p>
          <a:p>
            <a:pPr eaLnBrk="1" hangingPunct="1"/>
            <a:endParaRPr lang="es-ES" altLang="sr-Latn-RS" dirty="0"/>
          </a:p>
          <a:p>
            <a:pPr eaLnBrk="1" hangingPunct="1"/>
            <a:r>
              <a:rPr lang="es-ES" dirty="0"/>
              <a:t>Se trata de un delito importante, sobre todo porque los activos representados o administrados en sistemas informáticos, como los fondos electrónicos, el dinero en depósito, etc., se han convertido en objeto de manipulaciones, similares a las formas tradicionales de patrimonio. Debido a la naturaleza única de la forma en que se puede cometer el fraude en relación con los activos administrados en los sistemas informáticos (es decir, a través de manipulaciones de entradas o de programas), el Convenio de Budapest exige a las Partes que adopten medidas legislativas para penalizarlo.</a:t>
            </a:r>
            <a:endParaRPr lang="es-ES" altLang="sr-Latn-RS" dirty="0"/>
          </a:p>
          <a:p>
            <a:pPr eaLnBrk="1" hangingPunct="1"/>
            <a:endParaRPr lang="en-GB" altLang="sr-Latn-RS" dirty="0"/>
          </a:p>
        </p:txBody>
      </p:sp>
    </p:spTree>
    <p:extLst>
      <p:ext uri="{BB962C8B-B14F-4D97-AF65-F5344CB8AC3E}">
        <p14:creationId xmlns:p14="http://schemas.microsoft.com/office/powerpoint/2010/main" val="27016918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a:extLst>
              <a:ext uri="{FF2B5EF4-FFF2-40B4-BE49-F238E27FC236}">
                <a16:creationId xmlns:a16="http://schemas.microsoft.com/office/drawing/2014/main" id="{74DCC6FC-9199-403C-93C9-ED0D7AA24A55}"/>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8723" name="Rectangle 3">
            <a:extLst>
              <a:ext uri="{FF2B5EF4-FFF2-40B4-BE49-F238E27FC236}">
                <a16:creationId xmlns:a16="http://schemas.microsoft.com/office/drawing/2014/main" id="{A8B3F8E5-53E6-4CE4-BFEA-899294C8FE34}"/>
              </a:ext>
            </a:extLst>
          </p:cNvPr>
          <p:cNvSpPr>
            <a:spLocks noGrp="1"/>
          </p:cNvSpPr>
          <p:nvPr>
            <p:ph type="body" idx="1"/>
          </p:nvPr>
        </p:nvSpPr>
        <p:spPr bwMode="auto">
          <a:xfrm>
            <a:off x="914400" y="4343400"/>
            <a:ext cx="5029200" cy="411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s-ES" dirty="0"/>
              <a:t>La diapositiva muestra una captura de pantalla de un artículo de un sitio web en el que se describe cómo un hombre de Kenia fue acusado de haber cometido fraude electrónico al piratear el sitio web de la Autoridad Tributaria de Kenia.   Un hombre de 28 años ha sido acusado de piratear los sistemas de la Autoridad Tributaria de Kenia (KRA) y de causar la pérdida de unos 4.000 millones de chelines.  "Se trata de un caso de piratería por control remoto en el que los sospechosos operan sin problemas con sus máquinas y al minuto siguiente la víctima se da cuenta de que no tiene dinero en su cuenta. La información que tenemos es solo la punta del iceberg.  El entramado es considerable y cuenta con la participación de personas de fuera del país“, declaró uno de los fiscales. </a:t>
            </a:r>
          </a:p>
          <a:p>
            <a:endParaRPr lang="es-ES" dirty="0"/>
          </a:p>
          <a:p>
            <a:r>
              <a:rPr lang="es-ES" dirty="0"/>
              <a:t>El enlace al artículo del sitio web está disponible aquí: https://www.bbc.com/news/world-africa-39351172 </a:t>
            </a:r>
          </a:p>
          <a:p>
            <a:endParaRPr lang="en-US" dirty="0"/>
          </a:p>
        </p:txBody>
      </p:sp>
    </p:spTree>
    <p:extLst>
      <p:ext uri="{BB962C8B-B14F-4D97-AF65-F5344CB8AC3E}">
        <p14:creationId xmlns:p14="http://schemas.microsoft.com/office/powerpoint/2010/main" val="35148276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8 del Convenio de Budapest con un elemento</a:t>
            </a:r>
            <a:r>
              <a:rPr lang="es-ES" b="0" dirty="0"/>
              <a:t> (“</a:t>
            </a:r>
            <a:r>
              <a:rPr lang="es-ES" sz="1200" b="0" dirty="0">
                <a:solidFill>
                  <a:srgbClr val="FF0000"/>
                </a:solidFill>
                <a:latin typeface="+mj-lt"/>
              </a:rPr>
              <a:t>introducción, alteración, borrado o supresión de datos informáticos... Interferencia… funcionamiento de un sistema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Convenio recoge los cinco medios por los que se puede causar una pérdida de bienes en virtud del artículo 8. Son los siguientes:</a:t>
            </a:r>
          </a:p>
          <a:p>
            <a:pPr marL="228600" indent="-228600" eaLnBrk="1" hangingPunct="1">
              <a:buFontTx/>
              <a:buAutoNum type="arabicPeriod"/>
              <a:defRPr/>
            </a:pPr>
            <a:r>
              <a:rPr lang="es-ES" dirty="0"/>
              <a:t>Introducción de datos correctos o incorrectos (en el momento de su creación o introducción)</a:t>
            </a:r>
          </a:p>
          <a:p>
            <a:pPr marL="228600" indent="-228600" eaLnBrk="1" hangingPunct="1">
              <a:buFontTx/>
              <a:buAutoNum type="arabicPeriod"/>
              <a:defRPr/>
            </a:pPr>
            <a:r>
              <a:rPr lang="es-ES" dirty="0"/>
              <a:t>Alteraciones posteriores (lo que incluye modificaciones, variaciones o cambios parciales)</a:t>
            </a:r>
          </a:p>
          <a:p>
            <a:pPr marL="228600" indent="-228600" eaLnBrk="1" hangingPunct="1">
              <a:buFontTx/>
              <a:buAutoNum type="arabicPeriod"/>
              <a:defRPr/>
            </a:pPr>
            <a:r>
              <a:rPr lang="es-ES" dirty="0"/>
              <a:t>Borrado (eliminación de datos del soporte de datos)</a:t>
            </a:r>
          </a:p>
          <a:p>
            <a:pPr marL="228600" indent="-228600" eaLnBrk="1" hangingPunct="1">
              <a:buFontTx/>
              <a:buAutoNum type="arabicPeriod"/>
              <a:defRPr/>
            </a:pPr>
            <a:r>
              <a:rPr lang="es-ES" dirty="0"/>
              <a:t>Supresión (retención u ocultación de datos)</a:t>
            </a:r>
          </a:p>
          <a:p>
            <a:pPr marL="228600" indent="-228600" eaLnBrk="1" hangingPunct="1">
              <a:buFontTx/>
              <a:buAutoNum type="arabicPeriod"/>
              <a:defRPr/>
            </a:pPr>
            <a:r>
              <a:rPr lang="es-ES" dirty="0"/>
              <a:t>Interferencia (con el funcionamiento de un sistema informático)</a:t>
            </a:r>
            <a:endParaRPr lang="en-GB" altLang="sr-Latn-RS" dirty="0">
              <a:ea typeface="ＭＳ Ｐゴシック" panose="020B0600070205080204" pitchFamily="34" charset="-128"/>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18</a:t>
            </a:fld>
            <a:endParaRPr lang="es-ES"/>
          </a:p>
        </p:txBody>
      </p:sp>
    </p:spTree>
    <p:extLst>
      <p:ext uri="{BB962C8B-B14F-4D97-AF65-F5344CB8AC3E}">
        <p14:creationId xmlns:p14="http://schemas.microsoft.com/office/powerpoint/2010/main" val="556477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8 del Convenio de Budapest con un elemento</a:t>
            </a:r>
            <a:r>
              <a:rPr lang="es-ES" b="0" dirty="0"/>
              <a:t> (“</a:t>
            </a:r>
            <a:r>
              <a:rPr lang="es-ES" sz="1200" b="0" dirty="0">
                <a:solidFill>
                  <a:srgbClr val="FF0000"/>
                </a:solidFill>
                <a:latin typeface="+mj-lt"/>
              </a:rPr>
              <a:t>perjuicio patrimonial</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Con respecto al delito de fraude informático, es necesario que la conducta tenga como resultado la pérdida económica o de posesión directa de los bienes de otra persona. Esto puede incluir la pérdida de dinero, bienes tangibles e intangibles con un valor económico.</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US" altLang="sr-Latn-RS" dirty="0">
              <a:ea typeface="ＭＳ Ｐゴシック" panose="020B0600070205080204" pitchFamily="34" charset="-128"/>
            </a:endParaRPr>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19</a:t>
            </a:fld>
            <a:endParaRPr lang="es-ES"/>
          </a:p>
        </p:txBody>
      </p:sp>
    </p:spTree>
    <p:extLst>
      <p:ext uri="{BB962C8B-B14F-4D97-AF65-F5344CB8AC3E}">
        <p14:creationId xmlns:p14="http://schemas.microsoft.com/office/powerpoint/2010/main" val="11573281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8 del Convenio de Budapest con un elemento</a:t>
            </a:r>
            <a:r>
              <a:rPr lang="es-ES" b="0" dirty="0"/>
              <a:t> (“</a:t>
            </a:r>
            <a:r>
              <a:rPr lang="es-ES" sz="1200" b="0" dirty="0">
                <a:solidFill>
                  <a:srgbClr val="FF0000"/>
                </a:solidFill>
                <a:latin typeface="+mj-lt"/>
              </a:rPr>
              <a:t>intención fraudulenta o dolosa de obtener, de manera ilegítima, un beneficio económico para uno mismo o para otra persona</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Además del requisito de que el fraude informático se cometa intencionadamente, el artículo 8 también exige que una persona cometa la conducta necesaria con la intención fraudulenta o dolosa de obtener sin derecho un beneficio económico para sí mismo o para otra persona. Así, por ejemplo, no se pretende incluir en el delito establecido por este artículo aquellas prácticas comerciales con respecto a la competencia en el mercado, que pueden causar un perjuicio patrimonial a una persona y beneficiar a otra, pero que no son llevadas a cabo con una intención fraudulenta o dolosa.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20</a:t>
            </a:fld>
            <a:endParaRPr lang="es-ES"/>
          </a:p>
        </p:txBody>
      </p:sp>
    </p:spTree>
    <p:extLst>
      <p:ext uri="{BB962C8B-B14F-4D97-AF65-F5344CB8AC3E}">
        <p14:creationId xmlns:p14="http://schemas.microsoft.com/office/powerpoint/2010/main" val="24237485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El Convenio de Budapest -un documento visionario y perdurable- va más allá de la penalización de las imágenes de explotación sexual infantil en línea a través del artículo 9. Esto se debe a que el artículo 9 tipifica como delito la pornografía infantil que consiste en representaciones visuales de imágenes realistas, incluidas las animaciones, que no implican la explotación del niño.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conjunto de diapositivas analizará el delito de pornografía infantil previsto en el artículo 9 del Convenio de Budapest.</a:t>
            </a:r>
          </a:p>
          <a:p>
            <a:endParaRPr lang="es-ES" dirty="0"/>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21</a:t>
            </a:fld>
            <a:endParaRPr lang="es-ES"/>
          </a:p>
        </p:txBody>
      </p:sp>
    </p:spTree>
    <p:extLst>
      <p:ext uri="{BB962C8B-B14F-4D97-AF65-F5344CB8AC3E}">
        <p14:creationId xmlns:p14="http://schemas.microsoft.com/office/powerpoint/2010/main" val="4125554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defRPr/>
            </a:pPr>
            <a:r>
              <a:rPr lang="es-ES" dirty="0"/>
              <a:t>El artículo 9 del Convenio de Budapest revela una de las grandes innovaciones de este tratado: penaliza los actos de pornografía infantil cometidos por medio de un sistema informático.</a:t>
            </a:r>
          </a:p>
          <a:p>
            <a:pPr algn="just">
              <a:defRPr/>
            </a:pPr>
            <a:r>
              <a:rPr lang="es-ES" dirty="0"/>
              <a:t> </a:t>
            </a:r>
          </a:p>
          <a:p>
            <a:pPr algn="just">
              <a:defRPr/>
            </a:pPr>
            <a:r>
              <a:rPr lang="es-ES" dirty="0"/>
              <a:t>El comercio con la pornografía infantil aumentó enormemente con la llegada de Internet. Las redes de comunicación e información ofrecen un gran número de ventajas y posibilidades para quienes buscan este tipo de contenidos. Además, en Internet, los usuarios pueden ser anónimos, al tiempo que acceden a material de abuso infantil en línea.</a:t>
            </a:r>
          </a:p>
          <a:p>
            <a:pPr algn="just">
              <a:defRPr/>
            </a:pPr>
            <a:endParaRPr lang="es-ES" altLang="en-US" dirty="0">
              <a:ea typeface="ＭＳ Ｐゴシック" panose="020B0600070205080204" pitchFamily="34" charset="-128"/>
            </a:endParaRPr>
          </a:p>
          <a:p>
            <a:pPr algn="just">
              <a:defRPr/>
            </a:pPr>
            <a:r>
              <a:rPr lang="es-ES" dirty="0"/>
              <a:t>En cuanto a los delitos de pornografía infantil, hay un aspecto especialmente polémico: la penalización de las "</a:t>
            </a:r>
            <a:r>
              <a:rPr lang="es-ES" dirty="0" err="1"/>
              <a:t>pseudoimágenes</a:t>
            </a:r>
            <a:r>
              <a:rPr lang="es-ES" dirty="0"/>
              <a:t>". Los artículos de la Convención cubren no solo las situaciones de imágenes en las que se fotografía a un niño real durante la actividad sexual, sino también las representaciones falsas de niños, por ejemplo, las imágenes de niños creadas completamente por ordenador (transformando, por ejemplo, la cabeza de un niño en el cuerpo del adulto que comete el acto sexual) o las imágenes de adultos que fingen (de forma convincente) ser niños. </a:t>
            </a:r>
          </a:p>
          <a:p>
            <a:pPr algn="just">
              <a:defRPr/>
            </a:pPr>
            <a:endParaRPr lang="es-ES" altLang="en-US" dirty="0">
              <a:ea typeface="ＭＳ Ｐゴシック" panose="020B0600070205080204" pitchFamily="34" charset="-128"/>
            </a:endParaRPr>
          </a:p>
          <a:p>
            <a:pPr algn="just">
              <a:defRPr/>
            </a:pPr>
            <a:r>
              <a:rPr lang="es-ES" dirty="0"/>
              <a:t>Es preciso debatir un segundo aspecto importante, ya que se contempla ampliamente en el texto del Convenio: el castigo de la mera posesión de material de pornografía infantil. El artículo 9, 1 define como infracción la mera posesión de este tipo de material, dentro de un sistema informático y también la obtención de dichas imágenes para uso puramente personal. Este enfoque es el que suelen adoptar otros foros internacionales que han estudiado el tema.</a:t>
            </a:r>
          </a:p>
          <a:p>
            <a:pPr>
              <a:defRPr/>
            </a:pPr>
            <a:r>
              <a:rPr lang="es-ES" dirty="0"/>
              <a:t> </a:t>
            </a:r>
          </a:p>
          <a:p>
            <a:pPr>
              <a:defRPr/>
            </a:pPr>
            <a:r>
              <a:rPr lang="es-ES" dirty="0"/>
              <a:t>La tipificación como delito de la mera posesión de material de pornografía infantil está facilitando mucho la investigación penal sobre este tema, ya que, en virtud de esta disposición, cualquier persona que tenga en su poder este tipo de material puede ser procesada, y no es necesario demostrar la intención específica de utilizar las imágenes de una determinada manera (por ejemplo, venderlas) o de participar en su producción. Esto también significa que los sospechosos de pederastia pueden ser castigados sin ninguna prueba de que hayan actuado según sus impulsos hacia un niño. Y, por supuesto, la policía y los tribunales pueden investigar y condenar de este modo a los presuntos proveedores de pornografía infantil (aunque sea por la mera posesión), con o sin pruebas de que haya habido realmente actividad comercial. </a:t>
            </a:r>
          </a:p>
          <a:p>
            <a:pPr>
              <a:defRPr/>
            </a:pPr>
            <a:r>
              <a:rPr lang="es-ES" dirty="0"/>
              <a:t> </a:t>
            </a:r>
          </a:p>
          <a:p>
            <a:pPr>
              <a:defRPr/>
            </a:pPr>
            <a:r>
              <a:rPr lang="es-ES" dirty="0"/>
              <a:t>En este sentido, es importante considerar también la opción jurídica de la Unión Europea. Durante muchos años, la Unión Europea decidió penalizar la mera posesión de material de pornografía infantil, desde la Decisión del Consejo de 29 de mayo de 2000. Más recientemente, la Directiva 2011/92/UE del Parlamento Europeo y del Consejo, de 13 de diciembre de 2011, relativa a la lucha contra los abusos sexuales y la explotación sexual de los menores y la pornografía infantil y por la que se sustituye la Decisión Marco 2004/68/JAI del Consejo, estableció que los Estados miembros de la Unión Europea debían tipificar como delito, entre otras conductas ilícitas, la adquisición o posesión de pornografía infantil (artículo 5, 2). Sin embargo, el mismo documento deja a la discreción de cada uno de los Estados miembros decidir si esta incriminación se aplica a los casos en que ese material pornográfico sea poseído por el productor únicamente para su uso privado (en la medida en que no se haya utilizado material pornográfico para su producción y siempre que el acto no implique riesgo de difusión del material).</a:t>
            </a:r>
          </a:p>
          <a:p>
            <a:pPr>
              <a:defRPr/>
            </a:pPr>
            <a:r>
              <a:rPr lang="es-ES" dirty="0"/>
              <a:t> </a:t>
            </a:r>
          </a:p>
          <a:p>
            <a:pPr>
              <a:defRPr/>
            </a:pPr>
            <a:r>
              <a:rPr lang="es-ES" dirty="0"/>
              <a:t>Esta opción de la Unión Europea está absolutamente en consonancia con el artículo 9 del Convenio de Budapest, que incrimina la producción, la oferta o la puesta a disposición, la difusión o la transmisión, la adquisición o la mera posesión de pornografía infantil en un sistema informático o en un soporte de datos informáticos. Sin embargo, la inclusión de "adquirir" o "poseer" permite que las Partes en el Convenio formulen reservas al respecto.</a:t>
            </a:r>
          </a:p>
          <a:p>
            <a:pPr>
              <a:defRPr/>
            </a:pPr>
            <a:r>
              <a:rPr lang="es-ES" dirty="0"/>
              <a:t> </a:t>
            </a:r>
          </a:p>
          <a:p>
            <a:pPr>
              <a:defRPr/>
            </a:pPr>
            <a:r>
              <a:rPr lang="es-ES" dirty="0"/>
              <a:t>Esta opción fue reforzada por el Convenio para la Protección de los Niños (STCE 201), publicado por el Consejo de Europa y abierto a la firma en 2007. El objetivo de este tratado es armonizar las disposiciones de derecho penal, dentro de las Partes, con el fin de proteger a los niños de la explotación sexual. De acuerdo con el artículo 20, entre otras cosas, debe tipificarse como delito el "</a:t>
            </a:r>
            <a:r>
              <a:rPr lang="es-ES" i="1" dirty="0"/>
              <a:t>la adquisición para sí o para otro de pornografía infantil</a:t>
            </a:r>
            <a:r>
              <a:rPr lang="es-ES" dirty="0"/>
              <a:t>" y la "</a:t>
            </a:r>
            <a:r>
              <a:rPr lang="es-ES" i="1" dirty="0"/>
              <a:t>posesión de pornografía infantil</a:t>
            </a:r>
            <a:r>
              <a:rPr lang="es-ES" dirty="0"/>
              <a:t>".</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22</a:t>
            </a:fld>
            <a:endParaRPr lang="es-ES"/>
          </a:p>
        </p:txBody>
      </p:sp>
    </p:spTree>
    <p:extLst>
      <p:ext uri="{BB962C8B-B14F-4D97-AF65-F5344CB8AC3E}">
        <p14:creationId xmlns:p14="http://schemas.microsoft.com/office/powerpoint/2010/main" val="3593989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Esta diapositiva contiene una captura de pantalla de un artículo de prensa en el que se describe la detención de 43 personas en una operación contra la pornografía infantil llevada a cabo en el Brasil en coordinación con las fuerzas del orden de Estados Unidos, Colombia, Panamá y el Paraguay.  Se cree que estas personas estaban implicadas en la producción, posesión y distribución de pornografía infantil a través de sistemas informáticos, todos ellos delitos contemplados en el Convenio de Budapest. El informe también explica cómo se confiscaron 187.000 archivos para su análisis.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Enlace al artículo de la noticia: https://www.thestatesman.com/world/43-arrested-anti-child-porn-operation-brazil-1502857436.html </a:t>
            </a:r>
          </a:p>
          <a:p>
            <a:endParaRPr lang="aa-ET" dirty="0"/>
          </a:p>
        </p:txBody>
      </p:sp>
      <p:sp>
        <p:nvSpPr>
          <p:cNvPr id="4" name="Slide Number Placeholder 3"/>
          <p:cNvSpPr>
            <a:spLocks noGrp="1"/>
          </p:cNvSpPr>
          <p:nvPr>
            <p:ph type="sldNum" sz="quarter" idx="5"/>
          </p:nvPr>
        </p:nvSpPr>
        <p:spPr/>
        <p:txBody>
          <a:bodyPr/>
          <a:lstStyle/>
          <a:p>
            <a:fld id="{C517488A-2FD4-4187-AAA7-AE40009BFB6A}" type="slidenum">
              <a:rPr lang="en-US" altLang="en-US" smtClean="0"/>
              <a:pPr/>
              <a:t>23</a:t>
            </a:fld>
            <a:endParaRPr lang="es-ES" altLang="en-US"/>
          </a:p>
        </p:txBody>
      </p:sp>
    </p:spTree>
    <p:extLst>
      <p:ext uri="{BB962C8B-B14F-4D97-AF65-F5344CB8AC3E}">
        <p14:creationId xmlns:p14="http://schemas.microsoft.com/office/powerpoint/2010/main" val="31973418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Esta diapositiva contiene una captura de pantalla de un comunicado de prensa del Departamento de Justicia de EE.UU. sobre la acusación de cientos de personas de todo el mundo en relación con el mayor sitio web de pornografía infantil de la Internet oscura. Un ciudadano surcoreano fue acusado de gestionar el sitio web </a:t>
            </a:r>
            <a:r>
              <a:rPr lang="es-ES" dirty="0" err="1"/>
              <a:t>Welcome</a:t>
            </a:r>
            <a:r>
              <a:rPr lang="es-ES" dirty="0"/>
              <a:t> </a:t>
            </a:r>
            <a:r>
              <a:rPr lang="es-ES" dirty="0" err="1"/>
              <a:t>to</a:t>
            </a:r>
            <a:r>
              <a:rPr lang="es-ES" dirty="0"/>
              <a:t> </a:t>
            </a:r>
            <a:r>
              <a:rPr lang="es-ES" dirty="0" err="1"/>
              <a:t>the</a:t>
            </a:r>
            <a:r>
              <a:rPr lang="es-ES" dirty="0"/>
              <a:t> Video, mientras que 337 usuarios del sitio también fueron detenidos y acusados.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24</a:t>
            </a:fld>
            <a:endParaRPr lang="es-ES"/>
          </a:p>
        </p:txBody>
      </p:sp>
    </p:spTree>
    <p:extLst>
      <p:ext uri="{BB962C8B-B14F-4D97-AF65-F5344CB8AC3E}">
        <p14:creationId xmlns:p14="http://schemas.microsoft.com/office/powerpoint/2010/main" val="653674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9 del Convenio de Budapest con un elemento</a:t>
            </a:r>
            <a:r>
              <a:rPr lang="es-ES" b="0" dirty="0"/>
              <a:t> (“</a:t>
            </a:r>
            <a:r>
              <a:rPr lang="es-ES" sz="1200" b="0" dirty="0">
                <a:solidFill>
                  <a:srgbClr val="FF0000"/>
                </a:solidFill>
                <a:latin typeface="+mj-lt"/>
              </a:rPr>
              <a:t>ilegítimo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sr-Latn-RS" dirty="0">
              <a:ea typeface="ＭＳ Ｐゴシック" panose="020B0600070205080204" pitchFamily="34" charset="-128"/>
            </a:endParaRPr>
          </a:p>
          <a:p>
            <a:pPr eaLnBrk="1" hangingPunct="1"/>
            <a:r>
              <a:rPr lang="es-ES" dirty="0"/>
              <a:t>Muchos de los delitos contemplados en el Convenio de Budapest deben cometerse "de manera ilegítima", o sin autorización de la persona o entidad correspondiente. Es posible que la conducta descrita en el artículo 9 se realice "de manera legítima". Existen otras defensas ante la conducta descrita en el artículo 9; por ejemplo, que el material pornográfico tenga un mérito artístico, médico, científico o similar.</a:t>
            </a:r>
            <a:endParaRPr lang="es-ES" altLang="sr-Latn-RS" dirty="0"/>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25</a:t>
            </a:fld>
            <a:endParaRPr lang="es-ES"/>
          </a:p>
        </p:txBody>
      </p:sp>
    </p:spTree>
    <p:extLst>
      <p:ext uri="{BB962C8B-B14F-4D97-AF65-F5344CB8AC3E}">
        <p14:creationId xmlns:p14="http://schemas.microsoft.com/office/powerpoint/2010/main" val="13472366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9 del Convenio de Budapest con un elemento</a:t>
            </a:r>
            <a:r>
              <a:rPr lang="es-ES" b="0" dirty="0"/>
              <a:t> (“</a:t>
            </a:r>
            <a:r>
              <a:rPr lang="es-ES" sz="1200" b="0" dirty="0" err="1">
                <a:solidFill>
                  <a:srgbClr val="FF0000"/>
                </a:solidFill>
                <a:latin typeface="+mj-lt"/>
              </a:rPr>
              <a:t>producción..la</a:t>
            </a:r>
            <a:r>
              <a:rPr lang="es-ES" sz="1200" b="0" dirty="0">
                <a:solidFill>
                  <a:srgbClr val="FF0000"/>
                </a:solidFill>
                <a:latin typeface="+mj-lt"/>
              </a:rPr>
              <a:t> oferta o la puesta a disposición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 los elementos resaltados. </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26</a:t>
            </a:fld>
            <a:endParaRPr lang="es-ES"/>
          </a:p>
        </p:txBody>
      </p:sp>
    </p:spTree>
    <p:extLst>
      <p:ext uri="{BB962C8B-B14F-4D97-AF65-F5344CB8AC3E}">
        <p14:creationId xmlns:p14="http://schemas.microsoft.com/office/powerpoint/2010/main" val="15154896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9 del Convenio de Budapest con un elemento</a:t>
            </a:r>
            <a:r>
              <a:rPr lang="es-ES" b="0" dirty="0"/>
              <a:t> (“</a:t>
            </a:r>
            <a:r>
              <a:rPr lang="es-ES" sz="1200" b="0" dirty="0">
                <a:solidFill>
                  <a:srgbClr val="FF0000"/>
                </a:solidFill>
                <a:latin typeface="+mj-lt"/>
              </a:rPr>
              <a:t>difusión... transmisión...adquisición... posesión</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 los elementos resaltados.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27</a:t>
            </a:fld>
            <a:endParaRPr lang="es-ES"/>
          </a:p>
        </p:txBody>
      </p:sp>
    </p:spTree>
    <p:extLst>
      <p:ext uri="{BB962C8B-B14F-4D97-AF65-F5344CB8AC3E}">
        <p14:creationId xmlns:p14="http://schemas.microsoft.com/office/powerpoint/2010/main" val="36047247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9 del Convenio de Budapest con un elemento</a:t>
            </a:r>
            <a:r>
              <a:rPr lang="es-ES" b="0" dirty="0"/>
              <a:t> (</a:t>
            </a:r>
            <a:r>
              <a:rPr lang="es-ES" sz="1200" b="0" dirty="0">
                <a:solidFill>
                  <a:srgbClr val="FF0000"/>
                </a:solidFill>
                <a:latin typeface="+mj-lt"/>
              </a:rPr>
              <a:t>material pornográfico...contenga la representación visual de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En particular, en esta diapositiva se explican los criterios para determinar si un material es de naturaleza pornográfica.  El contenido se determinará según las normas nacionales relativas a la obscenidad, la moralidad pública, etc.</a:t>
            </a:r>
          </a:p>
          <a:p>
            <a:endParaRPr lang="es-ES" altLang="fr-FR" dirty="0"/>
          </a:p>
          <a:p>
            <a:r>
              <a:rPr lang="es-ES" dirty="0"/>
              <a:t>Aunque el lenguaje del artículo 9 sugiere que el material pornográfico debe constituir una representación visual, también se pretende incluir los datos almacenados en un sistema informático o en un medio de almacenamiento de datos informáticos susceptibles de convertirse en imágenes visuales. </a:t>
            </a:r>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28</a:t>
            </a:fld>
            <a:endParaRPr lang="es-ES"/>
          </a:p>
        </p:txBody>
      </p:sp>
    </p:spTree>
    <p:extLst>
      <p:ext uri="{BB962C8B-B14F-4D97-AF65-F5344CB8AC3E}">
        <p14:creationId xmlns:p14="http://schemas.microsoft.com/office/powerpoint/2010/main" val="18954115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9 del Convenio de Budapest con un elemento</a:t>
            </a:r>
            <a:r>
              <a:rPr lang="es-ES" b="0" dirty="0"/>
              <a:t> (</a:t>
            </a:r>
            <a:r>
              <a:rPr lang="es-ES" sz="1200" b="0" dirty="0">
                <a:solidFill>
                  <a:srgbClr val="FF0000"/>
                </a:solidFill>
                <a:latin typeface="+mj-lt"/>
              </a:rPr>
              <a:t>comportamiento sexualmente explícito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Se esbozan unos criterios mínimos para determinar si el material en cuestión representa una "conducta sexualmente explícita". Las Partes son libres de utilizar una definición más amplia. Es importante señalar que la conducta sexualmente explícita que se representa no tiene por qué ser una conducta sexualmente explícita real; y puede ser simulada. </a:t>
            </a:r>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29</a:t>
            </a:fld>
            <a:endParaRPr lang="es-ES"/>
          </a:p>
        </p:txBody>
      </p:sp>
    </p:spTree>
    <p:extLst>
      <p:ext uri="{BB962C8B-B14F-4D97-AF65-F5344CB8AC3E}">
        <p14:creationId xmlns:p14="http://schemas.microsoft.com/office/powerpoint/2010/main" val="79953025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9 del Convenio de Budapest con un elemento</a:t>
            </a:r>
            <a:r>
              <a:rPr lang="es-ES" b="0" dirty="0"/>
              <a:t> (“</a:t>
            </a:r>
            <a:r>
              <a:rPr lang="es-ES" sz="1200" b="0" dirty="0">
                <a:solidFill>
                  <a:srgbClr val="FF0000"/>
                </a:solidFill>
                <a:latin typeface="+mj-lt"/>
              </a:rPr>
              <a:t>representación visual de un menor... persona que parezca un menor... imágenes realistas que representen a un menor</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 los elementos resaltados. </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Se señala y explica el objeto de la representación según el artículo 9. Representaciones de abuso sexual de niños reales; imágenes que muestran a una persona que parece ser un menor (sea o no realmente un menor) participando en una conducta sexualmente explícita; e imágenes que, aunque sean realistas, no implican de hecho a un niño real involucrado en una conducta sexualmente explícita. </a:t>
            </a:r>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30</a:t>
            </a:fld>
            <a:endParaRPr lang="es-ES"/>
          </a:p>
        </p:txBody>
      </p:sp>
    </p:spTree>
    <p:extLst>
      <p:ext uri="{BB962C8B-B14F-4D97-AF65-F5344CB8AC3E}">
        <p14:creationId xmlns:p14="http://schemas.microsoft.com/office/powerpoint/2010/main" val="10255018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9 del Convenio de Budapest con un elemento</a:t>
            </a:r>
            <a:r>
              <a:rPr lang="es-ES" b="0" dirty="0"/>
              <a:t> (“</a:t>
            </a:r>
            <a:r>
              <a:rPr lang="es-ES" sz="1200" b="0" dirty="0">
                <a:solidFill>
                  <a:srgbClr val="FF0000"/>
                </a:solidFill>
                <a:latin typeface="+mj-lt"/>
              </a:rPr>
              <a:t>menores de 18 años</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Se define el término "menor" tal y como se utiliza en el artículo 9.  El alcance de esta definición se limita a la representación de niños reales/ficticios como objetos sexuales; y no se relaciona de ninguna manera con la determinación de la edad de consentimiento para las relaciones sexuales. </a:t>
            </a:r>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31</a:t>
            </a:fld>
            <a:endParaRPr lang="es-ES"/>
          </a:p>
        </p:txBody>
      </p:sp>
    </p:spTree>
    <p:extLst>
      <p:ext uri="{BB962C8B-B14F-4D97-AF65-F5344CB8AC3E}">
        <p14:creationId xmlns:p14="http://schemas.microsoft.com/office/powerpoint/2010/main" val="34908905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Este conjunto de diapositivas explorará el delito de infracción de la propiedad intelectual y los derechos afines en virtud del artículo 10 del Convenio de Budapest.</a:t>
            </a:r>
          </a:p>
          <a:p>
            <a:endParaRPr lang="es-ES" dirty="0"/>
          </a:p>
          <a:p>
            <a:endParaRPr lang="es-ES" dirty="0"/>
          </a:p>
          <a:p>
            <a:endParaRPr lang="en-GB" dirty="0"/>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32</a:t>
            </a:fld>
            <a:endParaRPr lang="es-ES"/>
          </a:p>
        </p:txBody>
      </p:sp>
    </p:spTree>
    <p:extLst>
      <p:ext uri="{BB962C8B-B14F-4D97-AF65-F5344CB8AC3E}">
        <p14:creationId xmlns:p14="http://schemas.microsoft.com/office/powerpoint/2010/main" val="12176550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El Convenio de Budapest no incluye ninguna infracción específica en materia de propiedad intelectual. Más bien, el artículo 10 del Convenio de Budapest solo subraya que las normas existentes y bien establecidas sobre propiedad intelectual en el derecho internacional deben aplicarse al entorno en línea: lo que está prohibido en la vida real también debe estar prohibido en línea. Las infracciones de la propiedad intelectual en línea, o cometidas por medio de un sistema informático, deben ser castigadas como si se cometieran en el mundo real. Por ello, el Convenio de Budapest se remite a los tratados y acuerdos internacionales ya existentes en esta materia (Acuerdo de París de 24 de julio de 1971, Convenio de Berna y tratados de la OMPI).</a:t>
            </a:r>
            <a:endParaRPr lang="es-ES" altLang="en-US" dirty="0"/>
          </a:p>
          <a:p>
            <a:endParaRPr lang="fr-FR" alt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33</a:t>
            </a:fld>
            <a:endParaRPr lang="es-ES"/>
          </a:p>
        </p:txBody>
      </p:sp>
    </p:spTree>
    <p:extLst>
      <p:ext uri="{BB962C8B-B14F-4D97-AF65-F5344CB8AC3E}">
        <p14:creationId xmlns:p14="http://schemas.microsoft.com/office/powerpoint/2010/main" val="64061825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La imagen de la izquierda muestra una captura de pantalla de un sitio web muy popular que ofrece enlaces para descargar material pirata a través de una red de intercambio entre iguales.  </a:t>
            </a:r>
          </a:p>
          <a:p>
            <a:endParaRPr lang="es-ES" dirty="0"/>
          </a:p>
          <a:p>
            <a:r>
              <a:rPr lang="es-ES" dirty="0"/>
              <a:t>El formador puede utilizar la imagen de la derecha para explicar cómo los fundadores del sitio web </a:t>
            </a:r>
            <a:r>
              <a:rPr lang="es-ES" dirty="0" err="1"/>
              <a:t>The</a:t>
            </a:r>
            <a:r>
              <a:rPr lang="es-ES" dirty="0"/>
              <a:t> </a:t>
            </a:r>
            <a:r>
              <a:rPr lang="es-ES" dirty="0" err="1"/>
              <a:t>Pirate</a:t>
            </a:r>
            <a:r>
              <a:rPr lang="es-ES" dirty="0"/>
              <a:t> Bay fueron condenados por un tribunal sueco por infringir la propiedad intelectual. Esto puede utilizarse para explicar cómo Suecia aplicó el artículo 10 del Convenio de Budapest.</a:t>
            </a:r>
          </a:p>
          <a:p>
            <a:endParaRPr lang="es-ES" dirty="0"/>
          </a:p>
          <a:p>
            <a:r>
              <a:rPr lang="es-ES" dirty="0"/>
              <a:t>Enlace al artículo completo: https://uk.reuters.com/article/us-sweden-piratebay/pirate-bay-co-founder-arrested-in-sweden-to-serve-copyright-violation-sentence-idUKKBN0EB0XF20140531</a:t>
            </a:r>
          </a:p>
          <a:p>
            <a:endParaRPr 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34</a:t>
            </a:fld>
            <a:endParaRPr lang="es-ES"/>
          </a:p>
        </p:txBody>
      </p:sp>
    </p:spTree>
    <p:extLst>
      <p:ext uri="{BB962C8B-B14F-4D97-AF65-F5344CB8AC3E}">
        <p14:creationId xmlns:p14="http://schemas.microsoft.com/office/powerpoint/2010/main" val="323388437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s-ES" dirty="0"/>
              <a:t>La diapositiva contiene una captura de pantalla de un sitio web que ofrece versiones piratas del software de Adobe. El formador puede mostrarlo como otro ejemplo de infracción de la propiedad intelectual cometida mediante el uso de un sistema informático.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35</a:t>
            </a:fld>
            <a:endParaRPr lang="es-ES"/>
          </a:p>
        </p:txBody>
      </p:sp>
    </p:spTree>
    <p:extLst>
      <p:ext uri="{BB962C8B-B14F-4D97-AF65-F5344CB8AC3E}">
        <p14:creationId xmlns:p14="http://schemas.microsoft.com/office/powerpoint/2010/main" val="335998583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7 del Convenio de Budapest con un elemento</a:t>
            </a:r>
            <a:r>
              <a:rPr lang="es-ES" b="0" dirty="0"/>
              <a:t> (“</a:t>
            </a:r>
            <a:r>
              <a:rPr lang="es-ES" sz="1200" b="0" dirty="0">
                <a:solidFill>
                  <a:srgbClr val="FF0000"/>
                </a:solidFill>
                <a:latin typeface="+mj-lt"/>
              </a:rPr>
              <a:t>infracciones de la propiedad intelectual, de conformidad con las obligaciones que haya contraído en aplicación del Acta de París de 24 de julio de 1971, por la cual se revisó el Convenio de Berna para la protección de las obras literarias y artísticas, del Acuerdo sobre los aspectos de los derechos de propiedad intelectual relacionados con el comercio y del Tratado de la OMPI sobre Derecho de Autor…. deliberadamente... Por medio de un sistema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El artículo 10 se refiere a la infracción de la propiedad intelectual (y derechos afines), pero no a los derechos morales. De acuerdo con el Convenio de Budapest, las Partes solo deben ampliar las obligaciones que ya tienen en virtud de los distintos instrumentos internacionales con respecto a las infracciones cometidas por medio de un sistema informático. Si, por ejemplo, una Parte no tiene ninguna obligación de este tipo, no necesita aplicar el artículo 10 del Convenio de Budapest. Del mismo modo, si una Parte tiene reservas con respecto a los instrumentos internacionales existentes relacionados con la propiedad intelectual, puede aplicar las mismas reservas con respecto a la aplicación del artículo 10.</a:t>
            </a:r>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36</a:t>
            </a:fld>
            <a:endParaRPr lang="es-ES"/>
          </a:p>
        </p:txBody>
      </p:sp>
    </p:spTree>
    <p:extLst>
      <p:ext uri="{BB962C8B-B14F-4D97-AF65-F5344CB8AC3E}">
        <p14:creationId xmlns:p14="http://schemas.microsoft.com/office/powerpoint/2010/main" val="154727362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10 del Convenio de Budapest con un elemento (“a escala comercial”)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s-ES" altLang="fr-FR"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El artículo 10 se extiende a las infracciones de la propiedad intelectual en una venta comercial, con lo que se pretende estar en consonancia con el marco internacional existente en el Acuerdo sobre los ADPIC. Las Partes pueden tratar de ampliarlo a todas las formas de infracción, aunque no se cometan a escala comercial. </a:t>
            </a:r>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37</a:t>
            </a:fld>
            <a:endParaRPr lang="es-ES"/>
          </a:p>
        </p:txBody>
      </p:sp>
    </p:spTree>
    <p:extLst>
      <p:ext uri="{BB962C8B-B14F-4D97-AF65-F5344CB8AC3E}">
        <p14:creationId xmlns:p14="http://schemas.microsoft.com/office/powerpoint/2010/main" val="355795374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10 del Convenio de Budapest con un elemento</a:t>
            </a:r>
            <a:r>
              <a:rPr lang="es-ES" b="0" dirty="0"/>
              <a:t> (“</a:t>
            </a:r>
            <a:r>
              <a:rPr lang="es-ES" sz="1200" b="0" dirty="0">
                <a:solidFill>
                  <a:srgbClr val="FF0000"/>
                </a:solidFill>
                <a:latin typeface="+mj-lt"/>
              </a:rPr>
              <a:t>infracciones de derechos afines… Convención Internacional sobre la Protección de los Artistas Intérpretes o Ejecutantes, los Productores de Fonogramas y los Organismos de Radiodifusión (Convención de Roma), del Acuerdo sobre los aspectos de los derechos de propiedad intelectual relacionados con el comercio y del Tratado de la OMPI sobre Interpretación o Ejecución y Fonogramas…deliberadamente…. por medio de un sistema informático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Esta diapositiva es idéntica a la anterior, aunque en lugar de tratar la "propiedad intelectual", trata los "derechos afines". Los derechos afines, también denominados "derechos conexos", se refieren a los derechos de una obra creativa no relacionados con el autor real de la obra, como por ejemplo los derechos de los intérpretes o ejecutantes. </a:t>
            </a:r>
          </a:p>
          <a:p>
            <a:endParaRPr lang="en-US" altLang="fr-FR"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38</a:t>
            </a:fld>
            <a:endParaRPr lang="es-ES"/>
          </a:p>
        </p:txBody>
      </p:sp>
    </p:spTree>
    <p:extLst>
      <p:ext uri="{BB962C8B-B14F-4D97-AF65-F5344CB8AC3E}">
        <p14:creationId xmlns:p14="http://schemas.microsoft.com/office/powerpoint/2010/main" val="229751987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10 del Convenio de Budapest con un elemento</a:t>
            </a:r>
            <a:r>
              <a:rPr lang="es-ES" b="0" dirty="0"/>
              <a:t> (“</a:t>
            </a:r>
            <a:r>
              <a:rPr lang="es-ES" sz="1200" b="0" dirty="0">
                <a:solidFill>
                  <a:srgbClr val="FF0000"/>
                </a:solidFill>
                <a:latin typeface="+mj-lt"/>
              </a:rPr>
              <a:t>circunstancias bien limitadas... otros recursos efectivos... reserva no vulnere las obligaciones internacionales que incumban a dicha Parte</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Aclara que existe una amplia exención a la imposición de responsabilidad penal cuando existen otros recursos efectivos, como las medidas civiles o administrativas.</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39</a:t>
            </a:fld>
            <a:endParaRPr lang="es-ES"/>
          </a:p>
        </p:txBody>
      </p:sp>
    </p:spTree>
    <p:extLst>
      <p:ext uri="{BB962C8B-B14F-4D97-AF65-F5344CB8AC3E}">
        <p14:creationId xmlns:p14="http://schemas.microsoft.com/office/powerpoint/2010/main" val="229633424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estas diapositivas se examinarán las disposiciones relativas a otras formas de responsabilidad (tentativa y complicidad, así como la responsabilidad de las personas jurídicas) previstas en los artículos 11 y 12 del Convenio de Budapest. </a:t>
            </a:r>
          </a:p>
          <a:p>
            <a:endParaRPr lang="es-ES" dirty="0"/>
          </a:p>
          <a:p>
            <a:endParaRPr lang="es-ES" dirty="0"/>
          </a:p>
          <a:p>
            <a:endParaRPr lang="es-ES" dirty="0"/>
          </a:p>
          <a:p>
            <a:endParaRPr lang="en-GB" dirty="0"/>
          </a:p>
          <a:p>
            <a:endParaRPr lang="en-GB" dirty="0"/>
          </a:p>
          <a:p>
            <a:endParaRPr lang="en-GB" dirty="0"/>
          </a:p>
          <a:p>
            <a:endParaRPr lang="en-US" dirty="0"/>
          </a:p>
        </p:txBody>
      </p:sp>
      <p:sp>
        <p:nvSpPr>
          <p:cNvPr id="4" name="Slide Number Placeholder 3"/>
          <p:cNvSpPr>
            <a:spLocks noGrp="1"/>
          </p:cNvSpPr>
          <p:nvPr>
            <p:ph type="sldNum" sz="quarter" idx="10"/>
          </p:nvPr>
        </p:nvSpPr>
        <p:spPr/>
        <p:txBody>
          <a:bodyPr/>
          <a:lstStyle/>
          <a:p>
            <a:fld id="{09ADFBB1-7B02-4717-AEA4-A0D2A92F6065}" type="slidenum">
              <a:rPr lang="en-GB" smtClean="0"/>
              <a:t>40</a:t>
            </a:fld>
            <a:endParaRPr lang="es-ES"/>
          </a:p>
        </p:txBody>
      </p:sp>
    </p:spTree>
    <p:extLst>
      <p:ext uri="{BB962C8B-B14F-4D97-AF65-F5344CB8AC3E}">
        <p14:creationId xmlns:p14="http://schemas.microsoft.com/office/powerpoint/2010/main" val="30721182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11 del Convenio de Budapest con un elemento</a:t>
            </a:r>
            <a:r>
              <a:rPr lang="es-ES" b="0" dirty="0"/>
              <a:t> (“</a:t>
            </a:r>
            <a:r>
              <a:rPr lang="es-ES" sz="1200" b="0" dirty="0">
                <a:solidFill>
                  <a:srgbClr val="FF0000"/>
                </a:solidFill>
                <a:latin typeface="+mj-lt"/>
              </a:rPr>
              <a:t>cualquier complicidad deliberada... con la intención de que dicho delito sea cometido</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Se trata de tipificar como delito la tentativa o la complicidad deliberadas de cualquier delito establecido de conformidad con el Convenio de Budapest (artículos 2 a 10). El autor debe tener la intención de cometer dicho delito para que esta disposición sea aplicable. Se trata de un requisito importante, ya que excluiría a los proveedores de servicios, que pueden ayudar o ser cómplices de un delito proporcionando un conducto, pero no tendrían intención delictiva.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41</a:t>
            </a:fld>
            <a:endParaRPr lang="es-ES"/>
          </a:p>
        </p:txBody>
      </p:sp>
    </p:spTree>
    <p:extLst>
      <p:ext uri="{BB962C8B-B14F-4D97-AF65-F5344CB8AC3E}">
        <p14:creationId xmlns:p14="http://schemas.microsoft.com/office/powerpoint/2010/main" val="287492124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A la izquierda, esta diapositiva muestra el texto del artículo 11 del Convenio de Budapest con un elemento</a:t>
            </a:r>
            <a:r>
              <a:rPr lang="es-ES" b="0" dirty="0"/>
              <a:t> (“</a:t>
            </a:r>
            <a:r>
              <a:rPr lang="es-ES" sz="1200" b="0" dirty="0">
                <a:solidFill>
                  <a:srgbClr val="FF0000"/>
                </a:solidFill>
                <a:latin typeface="+mj-lt"/>
              </a:rPr>
              <a:t>tentativa deliberada de cometer alguno de los delitos… artículos 3 a 5, 7, 8, 9.1.a y 9.1.c)… podrán reservarse el derecho a no aplicar, en todo o en parte, el párrafo 2</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La parte destacada tipifica como delito la tentativa de determinados delitos en virtud del Convenio de Budapest. Por ejemplo, la tentativa de acceso ilícito, el abuso de dispositivos y ciertos aspectos de la pornografía infantil no se penalizarían porque es difícil determinar los delitos en grado de tentativa. El Convenio de Budapest exige que la tentativa sea intencionada para que se incurra en responsabilidad penal.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42</a:t>
            </a:fld>
            <a:endParaRPr lang="es-ES"/>
          </a:p>
        </p:txBody>
      </p:sp>
    </p:spTree>
    <p:extLst>
      <p:ext uri="{BB962C8B-B14F-4D97-AF65-F5344CB8AC3E}">
        <p14:creationId xmlns:p14="http://schemas.microsoft.com/office/powerpoint/2010/main" val="1318510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parte izquierda de la diapositiva se muestra el texto del artículo 12 del Convenio de Budapest con un elemento</a:t>
            </a:r>
            <a:r>
              <a:rPr lang="es-ES" b="0" dirty="0"/>
              <a:t> (“</a:t>
            </a:r>
            <a:r>
              <a:rPr lang="es-ES" sz="1200" b="0" dirty="0">
                <a:solidFill>
                  <a:srgbClr val="FF0000"/>
                </a:solidFill>
                <a:latin typeface="+mj-lt"/>
              </a:rPr>
              <a:t>pueda exigirse responsabilidad a las personas jurídicas…. cuando éstos sean cometidos por cuenta de las mismas por una persona física…. Que ejerza funciones directivas…. poder de representación… autorización para tomar decisiones… autorización para ejercer funciones de control</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Tanto las perspectivas de la Unión Europea como del Consejo de Europa incluyen, al menos, cualquier tipo (penal o no) de responsabilidad de las empresas y otras personas jurídicas por actos delictivos de sus representantes, actuando en su representación e interés. Además, el Convenio establece que la responsabilidad de las personas jurídicas se produce también en caso de falta de supervisión o control de un representante jurídico de la empresa u otra persona jurídica sobre alguien bajo su supervisión. En cuanto a los requisitos previos para atraer la responsabilidad de las empresas, el Convenio de Budapest exige las cuatro condiciones señaladas en la diapositiva. Se trata de asegurar que las personas jurídicas no sean penalizadas indebidamente por conductas cometidas por personas físicas a título individual.</a:t>
            </a:r>
          </a:p>
          <a:p>
            <a:endParaRPr lang="en-GB" altLang="en-US"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43</a:t>
            </a:fld>
            <a:endParaRPr lang="es-ES"/>
          </a:p>
        </p:txBody>
      </p:sp>
    </p:spTree>
    <p:extLst>
      <p:ext uri="{BB962C8B-B14F-4D97-AF65-F5344CB8AC3E}">
        <p14:creationId xmlns:p14="http://schemas.microsoft.com/office/powerpoint/2010/main" val="152978713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s-ES" dirty="0"/>
              <a:t>En la parte izquierda de la diapositiva se muestra el texto del artículo 12 del Convenio de Budapest con un elemento</a:t>
            </a:r>
            <a:r>
              <a:rPr lang="es-ES" b="0" dirty="0"/>
              <a:t> (“</a:t>
            </a:r>
            <a:r>
              <a:rPr lang="es-ES" sz="1200" b="0" dirty="0">
                <a:solidFill>
                  <a:srgbClr val="FF0000"/>
                </a:solidFill>
                <a:latin typeface="+mj-lt"/>
              </a:rPr>
              <a:t>ausencia de vigilancia o de control por parte de cualquier persona física mencionada en el párrafo 1…. Haya permitido…. La comisión…. Por una persona física que actúe por cuenta de dicha persona jurídica y bajo su autoridad</a:t>
            </a:r>
            <a:r>
              <a:rPr lang="es-ES" dirty="0"/>
              <a:t>”) resaltado.</a:t>
            </a:r>
          </a:p>
          <a:p>
            <a:endParaRPr lang="es-ES" dirty="0"/>
          </a:p>
          <a:p>
            <a:pPr marL="0" marR="0" lvl="0" indent="0" algn="l" defTabSz="457200" rtl="0" eaLnBrk="0" fontAlgn="base" latinLnBrk="0" hangingPunct="0">
              <a:lnSpc>
                <a:spcPct val="100000"/>
              </a:lnSpc>
              <a:spcBef>
                <a:spcPct val="30000"/>
              </a:spcBef>
              <a:spcAft>
                <a:spcPct val="0"/>
              </a:spcAft>
              <a:buClrTx/>
              <a:buSzTx/>
              <a:buFontTx/>
              <a:buNone/>
              <a:tabLst/>
              <a:defRPr/>
            </a:pPr>
            <a:r>
              <a:rPr lang="es-ES" dirty="0"/>
              <a:t>En la parte derecha de esta diapositiva se ofrece una explicación del elemento resaltado. </a:t>
            </a:r>
          </a:p>
          <a:p>
            <a:endParaRPr lang="es-ES" dirty="0"/>
          </a:p>
          <a:p>
            <a:r>
              <a:rPr lang="es-ES" dirty="0"/>
              <a:t>Este elemento sugiere que, además de las cuatro condiciones señaladas en la diapositiva anterior, una persona jurídica puede ser considerada responsable si la comisión del delito fue posible debido a la ausencia de vigilancia, aunque para ello es necesario que el delito haya sido cometido en beneficio de la persona jurídica por una persona física que actúe bajo la autoridad de esta última. </a:t>
            </a:r>
          </a:p>
          <a:p>
            <a:endParaRPr lang="aa-ET" dirty="0"/>
          </a:p>
        </p:txBody>
      </p:sp>
      <p:sp>
        <p:nvSpPr>
          <p:cNvPr id="4" name="Slide Number Placeholder 3"/>
          <p:cNvSpPr>
            <a:spLocks noGrp="1"/>
          </p:cNvSpPr>
          <p:nvPr>
            <p:ph type="sldNum" sz="quarter" idx="5"/>
          </p:nvPr>
        </p:nvSpPr>
        <p:spPr/>
        <p:txBody>
          <a:bodyPr/>
          <a:lstStyle/>
          <a:p>
            <a:pPr>
              <a:defRPr/>
            </a:pPr>
            <a:fld id="{26CF4C01-59D1-40AC-ABAA-0AE036E9F18B}" type="slidenum">
              <a:rPr lang="en-US" smtClean="0"/>
              <a:pPr>
                <a:defRPr/>
              </a:pPr>
              <a:t>44</a:t>
            </a:fld>
            <a:endParaRPr lang="es-ES"/>
          </a:p>
        </p:txBody>
      </p:sp>
    </p:spTree>
    <p:extLst>
      <p:ext uri="{BB962C8B-B14F-4D97-AF65-F5344CB8AC3E}">
        <p14:creationId xmlns:p14="http://schemas.microsoft.com/office/powerpoint/2010/main" val="376802326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15714A6-B05B-47A5-B92B-D727BD3A45D0}"/>
              </a:ext>
            </a:extLst>
          </p:cNvPr>
          <p:cNvSpPr>
            <a:spLocks noGrp="1"/>
          </p:cNvSpPr>
          <p:nvPr>
            <p:ph type="body" idx="1"/>
          </p:nvPr>
        </p:nvSpPr>
        <p:spPr/>
        <p:txBody>
          <a:bodyPr/>
          <a:lstStyle/>
          <a:p>
            <a:pPr marL="0" marR="0" lvl="0" indent="0" algn="l" defTabSz="457200" rtl="0" eaLnBrk="0" fontAlgn="base" latinLnBrk="0" hangingPunct="0">
              <a:lnSpc>
                <a:spcPct val="100000"/>
              </a:lnSpc>
              <a:spcBef>
                <a:spcPct val="30000"/>
              </a:spcBef>
              <a:spcAft>
                <a:spcPct val="0"/>
              </a:spcAft>
              <a:buClrTx/>
              <a:buSzTx/>
              <a:buFontTx/>
              <a:buNone/>
              <a:tabLst/>
              <a:defRPr/>
            </a:pPr>
            <a:r>
              <a:rPr lang="es-ES" sz="3600" dirty="0"/>
              <a:t>En esta diapositiva se repiten los objetivos de esta sesión. </a:t>
            </a:r>
            <a:r>
              <a:rPr lang="es-ES" sz="3600"/>
              <a:t>El formador puede repasar estos objetivos para asegurarse de que estos aspectos se han cubierto en este módulo. </a:t>
            </a:r>
          </a:p>
          <a:p>
            <a:pPr marL="0" marR="0" lvl="0" indent="0" algn="l" defTabSz="457200" rtl="0" eaLnBrk="0" fontAlgn="base" latinLnBrk="0" hangingPunct="0">
              <a:lnSpc>
                <a:spcPct val="100000"/>
              </a:lnSpc>
              <a:spcBef>
                <a:spcPct val="30000"/>
              </a:spcBef>
              <a:spcAft>
                <a:spcPct val="0"/>
              </a:spcAft>
              <a:buClrTx/>
              <a:buSzTx/>
              <a:buFontTx/>
              <a:buNone/>
              <a:tabLst/>
              <a:defRPr/>
            </a:pPr>
            <a:endParaRPr lang="en-GB" sz="3600" dirty="0"/>
          </a:p>
        </p:txBody>
      </p:sp>
    </p:spTree>
    <p:extLst>
      <p:ext uri="{BB962C8B-B14F-4D97-AF65-F5344CB8AC3E}">
        <p14:creationId xmlns:p14="http://schemas.microsoft.com/office/powerpoint/2010/main" val="39711521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239009769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3315512933"/>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411519352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7/16/2021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29664014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7/16/2021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1334251083"/>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7/16/2021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1739888814"/>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2139618960"/>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966221551"/>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197873902"/>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2561174802"/>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7/16/2021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9C04F3A-82BD-4011-AADB-1F79FD7DF4BC}" type="slidenum">
              <a:rPr lang="en-GB" smtClean="0"/>
              <a:pPr/>
              <a:t>‹#›</a:t>
            </a:fld>
            <a:endParaRPr lang="en-GB" dirty="0"/>
          </a:p>
        </p:txBody>
      </p:sp>
    </p:spTree>
    <p:extLst>
      <p:ext uri="{BB962C8B-B14F-4D97-AF65-F5344CB8AC3E}">
        <p14:creationId xmlns:p14="http://schemas.microsoft.com/office/powerpoint/2010/main" val="2886635286"/>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979DE959-8F66-48C8-9B75-7129AEC57E19}"/>
              </a:ext>
            </a:extLst>
          </p:cNvPr>
          <p:cNvSpPr>
            <a:spLocks noGrp="1"/>
          </p:cNvSpPr>
          <p:nvPr>
            <p:ph type="sldNum" sz="quarter" idx="10"/>
          </p:nvPr>
        </p:nvSpPr>
        <p:spPr/>
        <p:txBody>
          <a:bodyPr/>
          <a:lstStyle/>
          <a:p>
            <a:fld id="{49C04F3A-82BD-4011-AADB-1F79FD7DF4BC}" type="slidenum">
              <a:rPr lang="en-GB" smtClean="0"/>
              <a:pPr/>
              <a:t>‹#›</a:t>
            </a:fld>
            <a:endParaRPr lang="en-GB" dirty="0"/>
          </a:p>
        </p:txBody>
      </p:sp>
      <p:pic>
        <p:nvPicPr>
          <p:cNvPr id="6" name="Picture 5">
            <a:extLst>
              <a:ext uri="{FF2B5EF4-FFF2-40B4-BE49-F238E27FC236}">
                <a16:creationId xmlns:a16="http://schemas.microsoft.com/office/drawing/2014/main" id="{090E9091-F932-449D-A1EF-35B8A21AFB4E}"/>
              </a:ext>
            </a:extLst>
          </p:cNvPr>
          <p:cNvPicPr>
            <a:picLocks noChangeAspect="1"/>
          </p:cNvPicPr>
          <p:nvPr userDrawn="1"/>
        </p:nvPicPr>
        <p:blipFill>
          <a:blip r:embed="rId2"/>
          <a:stretch>
            <a:fillRect/>
          </a:stretch>
        </p:blipFill>
        <p:spPr>
          <a:xfrm>
            <a:off x="5041214" y="101678"/>
            <a:ext cx="4090771" cy="713294"/>
          </a:xfrm>
          <a:prstGeom prst="rect">
            <a:avLst/>
          </a:prstGeom>
        </p:spPr>
      </p:pic>
      <p:sp>
        <p:nvSpPr>
          <p:cNvPr id="11" name="Content Placeholder 10">
            <a:extLst>
              <a:ext uri="{FF2B5EF4-FFF2-40B4-BE49-F238E27FC236}">
                <a16:creationId xmlns:a16="http://schemas.microsoft.com/office/drawing/2014/main" id="{6FC767A1-DF76-4191-99F0-1311E413B2AA}"/>
              </a:ext>
            </a:extLst>
          </p:cNvPr>
          <p:cNvSpPr>
            <a:spLocks noGrp="1"/>
          </p:cNvSpPr>
          <p:nvPr>
            <p:ph sz="quarter" idx="11"/>
          </p:nvPr>
        </p:nvSpPr>
        <p:spPr>
          <a:xfrm>
            <a:off x="448274" y="1251040"/>
            <a:ext cx="8074025" cy="517525"/>
          </a:xfrm>
        </p:spPr>
        <p:txBody>
          <a:bodyPr>
            <a:normAutofit/>
          </a:bodyPr>
          <a:lstStyle>
            <a:lvl1pPr marL="0" indent="0" algn="ctr">
              <a:buNone/>
              <a:defRPr sz="1600" b="1" baseline="0">
                <a:latin typeface="Calibri" panose="020F0502020204030204" pitchFamily="34" charset="0"/>
              </a:defRPr>
            </a:lvl1pPr>
          </a:lstStyle>
          <a:p>
            <a:pPr lvl="0"/>
            <a:r>
              <a:rPr lang="en-US" dirty="0"/>
              <a:t>Click to edit Master text styles</a:t>
            </a:r>
          </a:p>
        </p:txBody>
      </p:sp>
      <p:sp>
        <p:nvSpPr>
          <p:cNvPr id="13" name="Text Placeholder 12">
            <a:extLst>
              <a:ext uri="{FF2B5EF4-FFF2-40B4-BE49-F238E27FC236}">
                <a16:creationId xmlns:a16="http://schemas.microsoft.com/office/drawing/2014/main" id="{DBE4024A-0EF9-41A2-B175-DDA4AA7DE116}"/>
              </a:ext>
            </a:extLst>
          </p:cNvPr>
          <p:cNvSpPr>
            <a:spLocks noGrp="1"/>
          </p:cNvSpPr>
          <p:nvPr>
            <p:ph type="body" sz="quarter" idx="12"/>
          </p:nvPr>
        </p:nvSpPr>
        <p:spPr>
          <a:xfrm>
            <a:off x="447677" y="2579688"/>
            <a:ext cx="8074024" cy="2673350"/>
          </a:xfrm>
        </p:spPr>
        <p:txBody>
          <a:bodyPr>
            <a:normAutofit/>
          </a:bodyPr>
          <a:lstStyle>
            <a:lvl1pPr marL="0" indent="0" algn="ctr">
              <a:buNone/>
              <a:defRPr sz="3400" b="1" i="0" baseline="0">
                <a:latin typeface="Calibri" panose="020F0502020204030204" pitchFamily="34" charset="0"/>
              </a:defRPr>
            </a:lvl1pPr>
          </a:lstStyle>
          <a:p>
            <a:pPr lvl="0"/>
            <a:endParaRPr lang="en-US" dirty="0"/>
          </a:p>
          <a:p>
            <a:pPr lvl="0"/>
            <a:endParaRPr lang="en-GB" dirty="0"/>
          </a:p>
          <a:p>
            <a:pPr lvl="0"/>
            <a:endParaRPr lang="en-GB" dirty="0"/>
          </a:p>
        </p:txBody>
      </p:sp>
      <p:sp>
        <p:nvSpPr>
          <p:cNvPr id="15" name="Text Placeholder 14">
            <a:extLst>
              <a:ext uri="{FF2B5EF4-FFF2-40B4-BE49-F238E27FC236}">
                <a16:creationId xmlns:a16="http://schemas.microsoft.com/office/drawing/2014/main" id="{7A2FE8F4-0B2F-4B6E-B4B0-927F13D7F719}"/>
              </a:ext>
            </a:extLst>
          </p:cNvPr>
          <p:cNvSpPr>
            <a:spLocks noGrp="1"/>
          </p:cNvSpPr>
          <p:nvPr>
            <p:ph type="body" sz="quarter" idx="13"/>
          </p:nvPr>
        </p:nvSpPr>
        <p:spPr>
          <a:xfrm>
            <a:off x="447675" y="5589588"/>
            <a:ext cx="8074025" cy="604837"/>
          </a:xfrm>
        </p:spPr>
        <p:txBody>
          <a:bodyPr>
            <a:normAutofit/>
          </a:bodyPr>
          <a:lstStyle>
            <a:lvl1pPr marL="0" indent="0" algn="ctr">
              <a:buNone/>
              <a:defRPr sz="1400" baseline="0">
                <a:latin typeface="Calibri" panose="020F0502020204030204" pitchFamily="34" charset="0"/>
              </a:defRPr>
            </a:lvl1pPr>
          </a:lstStyle>
          <a:p>
            <a:pPr lvl="0"/>
            <a:endParaRPr lang="en-GB" dirty="0"/>
          </a:p>
        </p:txBody>
      </p:sp>
    </p:spTree>
    <p:extLst>
      <p:ext uri="{BB962C8B-B14F-4D97-AF65-F5344CB8AC3E}">
        <p14:creationId xmlns:p14="http://schemas.microsoft.com/office/powerpoint/2010/main" val="29598440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3668140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56989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0D344A87-61DB-4835-BEB0-346EDFB422AE}"/>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10" name="Text Placeholder 9">
            <a:extLst>
              <a:ext uri="{FF2B5EF4-FFF2-40B4-BE49-F238E27FC236}">
                <a16:creationId xmlns:a16="http://schemas.microsoft.com/office/drawing/2014/main" id="{EF509BE8-7E65-45EB-BBBD-AD3388FF69B8}"/>
              </a:ext>
            </a:extLst>
          </p:cNvPr>
          <p:cNvSpPr>
            <a:spLocks noGrp="1"/>
          </p:cNvSpPr>
          <p:nvPr>
            <p:ph type="body" sz="quarter" idx="11"/>
          </p:nvPr>
        </p:nvSpPr>
        <p:spPr>
          <a:xfrm>
            <a:off x="2570163" y="0"/>
            <a:ext cx="6573837" cy="1043796"/>
          </a:xfrm>
        </p:spPr>
        <p:txBody>
          <a:bodyPr anchor="ctr" anchorCtr="0">
            <a:no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8610224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50562" y="4106085"/>
            <a:ext cx="7886700" cy="1500187"/>
          </a:xfrm>
          <a:prstGeom prst="rect">
            <a:avLst/>
          </a:prstGeom>
        </p:spPr>
        <p:txBody>
          <a:bodyPr anchor="t" anchorCtr="0"/>
          <a:lstStyle>
            <a:lvl1pPr>
              <a:defRPr sz="4000" b="1" i="0" cap="all" baseline="0">
                <a:latin typeface="Calibri (heading)"/>
              </a:defRPr>
            </a:lvl1pPr>
          </a:lstStyle>
          <a:p>
            <a:r>
              <a:rPr lang="en-US" dirty="0"/>
              <a:t>Click to edit Master title style</a:t>
            </a:r>
          </a:p>
        </p:txBody>
      </p:sp>
      <p:sp>
        <p:nvSpPr>
          <p:cNvPr id="3" name="Text Placeholder 2"/>
          <p:cNvSpPr>
            <a:spLocks noGrp="1"/>
          </p:cNvSpPr>
          <p:nvPr>
            <p:ph type="body" idx="1"/>
          </p:nvPr>
        </p:nvSpPr>
        <p:spPr>
          <a:xfrm>
            <a:off x="550562" y="3666226"/>
            <a:ext cx="7886700" cy="439859"/>
          </a:xfrm>
        </p:spPr>
        <p:txBody>
          <a:bodyPr>
            <a:normAutofit/>
          </a:bodyPr>
          <a:lstStyle>
            <a:lvl1pPr marL="0" indent="0">
              <a:buNone/>
              <a:defRPr sz="2000" baseline="0">
                <a:solidFill>
                  <a:schemeClr val="tx1">
                    <a:lumMod val="50000"/>
                    <a:lumOff val="50000"/>
                  </a:schemeClr>
                </a:solidFill>
                <a:latin typeface="Calibri" panose="020F050202020403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7" name="Slide Number Placeholder 6">
            <a:extLst>
              <a:ext uri="{FF2B5EF4-FFF2-40B4-BE49-F238E27FC236}">
                <a16:creationId xmlns:a16="http://schemas.microsoft.com/office/drawing/2014/main" id="{20A8AF00-8302-4EB6-B590-39BD369534EC}"/>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12" name="Text Placeholder 11">
            <a:extLst>
              <a:ext uri="{FF2B5EF4-FFF2-40B4-BE49-F238E27FC236}">
                <a16:creationId xmlns:a16="http://schemas.microsoft.com/office/drawing/2014/main" id="{D233DBE3-4DCE-45EA-88E9-4DFE54A70D1C}"/>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3396787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568F01E-E28F-48CF-A919-4F87EC7314AB}"/>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5" name="Slide Number Placeholder 4">
            <a:extLst>
              <a:ext uri="{FF2B5EF4-FFF2-40B4-BE49-F238E27FC236}">
                <a16:creationId xmlns:a16="http://schemas.microsoft.com/office/drawing/2014/main" id="{38142138-4AA3-4144-B07B-05168E07F5FA}"/>
              </a:ext>
            </a:extLst>
          </p:cNvPr>
          <p:cNvSpPr>
            <a:spLocks noGrp="1"/>
          </p:cNvSpPr>
          <p:nvPr>
            <p:ph type="sldNum" sz="quarter" idx="12"/>
          </p:nvPr>
        </p:nvSpPr>
        <p:spPr>
          <a:xfrm>
            <a:off x="7086600" y="6588125"/>
            <a:ext cx="2057400" cy="285810"/>
          </a:xfrm>
          <a:prstGeom prst="rect">
            <a:avLst/>
          </a:prstGeom>
        </p:spPr>
        <p:txBody>
          <a:bodyPr/>
          <a:lstStyle>
            <a:lvl1pPr>
              <a:defRPr sz="900" baseline="0">
                <a:latin typeface="Verdana" panose="020B0604030504040204" pitchFamily="34" charset="0"/>
              </a:defRPr>
            </a:lvl1pPr>
          </a:lstStyle>
          <a:p>
            <a:fld id="{49C04F3A-82BD-4011-AADB-1F79FD7DF4BC}" type="slidenum">
              <a:rPr lang="en-GB" smtClean="0"/>
              <a:pPr/>
              <a:t>‹#›</a:t>
            </a:fld>
            <a:endParaRPr lang="en-GB" dirty="0"/>
          </a:p>
        </p:txBody>
      </p:sp>
      <p:sp>
        <p:nvSpPr>
          <p:cNvPr id="11" name="Rectangle 11">
            <a:extLst>
              <a:ext uri="{FF2B5EF4-FFF2-40B4-BE49-F238E27FC236}">
                <a16:creationId xmlns:a16="http://schemas.microsoft.com/office/drawing/2014/main" id="{4E9086BA-5439-49E6-9E91-FC32A560FF1E}"/>
              </a:ext>
            </a:extLst>
          </p:cNvPr>
          <p:cNvSpPr>
            <a:spLocks noChangeArrowheads="1"/>
          </p:cNvSpPr>
          <p:nvPr userDrawn="1"/>
        </p:nvSpPr>
        <p:spPr bwMode="auto">
          <a:xfrm>
            <a:off x="0" y="6622629"/>
            <a:ext cx="396044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900" b="1" baseline="0" dirty="0">
                <a:solidFill>
                  <a:srgbClr val="FFFFFF"/>
                </a:solidFill>
                <a:latin typeface="Verdana" panose="020B0604030504040204" pitchFamily="34" charset="0"/>
              </a:rPr>
              <a:t>www.coe.int/cybercrime</a:t>
            </a:r>
            <a:r>
              <a:rPr lang="en-US" altLang="en-US" sz="900" b="1" baseline="0" dirty="0">
                <a:solidFill>
                  <a:srgbClr val="FFFFFF"/>
                </a:solidFill>
                <a:latin typeface="Verdana" panose="020B0604030504040204" pitchFamily="34" charset="0"/>
              </a:rPr>
              <a:t>			</a:t>
            </a:r>
          </a:p>
        </p:txBody>
      </p:sp>
      <p:sp>
        <p:nvSpPr>
          <p:cNvPr id="15" name="Text Placeholder 11">
            <a:extLst>
              <a:ext uri="{FF2B5EF4-FFF2-40B4-BE49-F238E27FC236}">
                <a16:creationId xmlns:a16="http://schemas.microsoft.com/office/drawing/2014/main" id="{65D2B4B2-A487-46F2-91AA-C4BF2735A54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047415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286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629150" y="1825625"/>
            <a:ext cx="3886200" cy="435133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Slide Number Placeholder 7">
            <a:extLst>
              <a:ext uri="{FF2B5EF4-FFF2-40B4-BE49-F238E27FC236}">
                <a16:creationId xmlns:a16="http://schemas.microsoft.com/office/drawing/2014/main" id="{9F79EE9D-52D5-4B6B-99C5-F7B7EF500FFC}"/>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12" name="Text Placeholder 11">
            <a:extLst>
              <a:ext uri="{FF2B5EF4-FFF2-40B4-BE49-F238E27FC236}">
                <a16:creationId xmlns:a16="http://schemas.microsoft.com/office/drawing/2014/main" id="{CCA4FC42-7865-44A1-A558-6DAB208B7BBA}"/>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105584246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629842" y="1681163"/>
            <a:ext cx="3868340"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29842" y="2617213"/>
            <a:ext cx="3868340"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4629150" y="1681163"/>
            <a:ext cx="3887391" cy="823912"/>
          </a:xfrm>
        </p:spPr>
        <p:txBody>
          <a:bodyPr anchor="b">
            <a:noAutofit/>
          </a:bodyPr>
          <a:lstStyle>
            <a:lvl1pPr marL="0" indent="0">
              <a:buNone/>
              <a:defRPr sz="2800" b="1" baseline="0">
                <a:latin typeface="Calibri" panose="020F050202020403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4629150" y="2617213"/>
            <a:ext cx="3887391" cy="3684588"/>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9">
            <a:extLst>
              <a:ext uri="{FF2B5EF4-FFF2-40B4-BE49-F238E27FC236}">
                <a16:creationId xmlns:a16="http://schemas.microsoft.com/office/drawing/2014/main" id="{D8D75C77-33AE-4D9D-81BB-E84439877287}"/>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13" name="Text Placeholder 11">
            <a:extLst>
              <a:ext uri="{FF2B5EF4-FFF2-40B4-BE49-F238E27FC236}">
                <a16:creationId xmlns:a16="http://schemas.microsoft.com/office/drawing/2014/main" id="{E8360835-D07D-47DB-8A8D-6D70C8BFA691}"/>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33993366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8F3D9741-60F0-480D-8B47-D9BDE25B27A7}"/>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9" name="Text Placeholder 11">
            <a:extLst>
              <a:ext uri="{FF2B5EF4-FFF2-40B4-BE49-F238E27FC236}">
                <a16:creationId xmlns:a16="http://schemas.microsoft.com/office/drawing/2014/main" id="{A0DF66FC-D0BD-42D5-88C2-0C899A2415A4}"/>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29454627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319841"/>
            <a:ext cx="1971675" cy="4857122"/>
          </a:xfrm>
          <a:prstGeom prst="rect">
            <a:avLst/>
          </a:prstGeom>
        </p:spPr>
        <p:txBody>
          <a:bodyPr vert="eaVert"/>
          <a:lstStyle>
            <a:lvl1pPr>
              <a:defRPr baseline="0">
                <a:latin typeface="Calibri" panose="020F0502020204030204" pitchFamily="34" charset="0"/>
              </a:defRPr>
            </a:lvl1pPr>
          </a:lstStyle>
          <a:p>
            <a:r>
              <a:rPr lang="en-US" dirty="0"/>
              <a:t>Click to edit Master title style</a:t>
            </a:r>
          </a:p>
        </p:txBody>
      </p:sp>
      <p:sp>
        <p:nvSpPr>
          <p:cNvPr id="3" name="Vertical Text Placeholder 2"/>
          <p:cNvSpPr>
            <a:spLocks noGrp="1"/>
          </p:cNvSpPr>
          <p:nvPr>
            <p:ph type="body" orient="vert" idx="1"/>
          </p:nvPr>
        </p:nvSpPr>
        <p:spPr>
          <a:xfrm>
            <a:off x="628650" y="1319841"/>
            <a:ext cx="5800725" cy="4857121"/>
          </a:xfrm>
        </p:spPr>
        <p:txBody>
          <a:bodyPr vert="eaVert"/>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6">
            <a:extLst>
              <a:ext uri="{FF2B5EF4-FFF2-40B4-BE49-F238E27FC236}">
                <a16:creationId xmlns:a16="http://schemas.microsoft.com/office/drawing/2014/main" id="{B9F9D650-1009-46ED-8222-4EE43ED14297}"/>
              </a:ext>
            </a:extLst>
          </p:cNvPr>
          <p:cNvSpPr>
            <a:spLocks noGrp="1"/>
          </p:cNvSpPr>
          <p:nvPr>
            <p:ph type="sldNum" sz="quarter" idx="10"/>
          </p:nvPr>
        </p:nvSpPr>
        <p:spPr/>
        <p:txBody>
          <a:bodyPr/>
          <a:lstStyle/>
          <a:p>
            <a:fld id="{49C04F3A-82BD-4011-AADB-1F79FD7DF4BC}" type="slidenum">
              <a:rPr lang="en-GB" smtClean="0"/>
              <a:pPr/>
              <a:t>‹#›</a:t>
            </a:fld>
            <a:endParaRPr lang="en-GB" dirty="0"/>
          </a:p>
        </p:txBody>
      </p:sp>
      <p:sp>
        <p:nvSpPr>
          <p:cNvPr id="10" name="Text Placeholder 11">
            <a:extLst>
              <a:ext uri="{FF2B5EF4-FFF2-40B4-BE49-F238E27FC236}">
                <a16:creationId xmlns:a16="http://schemas.microsoft.com/office/drawing/2014/main" id="{5C16D1AC-E422-4575-9A0B-452840BC04CB}"/>
              </a:ext>
            </a:extLst>
          </p:cNvPr>
          <p:cNvSpPr>
            <a:spLocks noGrp="1"/>
          </p:cNvSpPr>
          <p:nvPr>
            <p:ph type="body" sz="quarter" idx="11"/>
          </p:nvPr>
        </p:nvSpPr>
        <p:spPr>
          <a:xfrm>
            <a:off x="2811463" y="0"/>
            <a:ext cx="6332537" cy="1035050"/>
          </a:xfrm>
        </p:spPr>
        <p:txBody>
          <a:bodyPr anchor="ctr" anchorCtr="0">
            <a:normAutofit/>
          </a:bodyPr>
          <a:lstStyle>
            <a:lvl1pPr marL="0" indent="0" algn="r">
              <a:buNone/>
              <a:defRPr sz="3200" baseline="0">
                <a:solidFill>
                  <a:schemeClr val="bg1"/>
                </a:solidFill>
              </a:defRPr>
            </a:lvl1pPr>
          </a:lstStyle>
          <a:p>
            <a:pPr lvl="0"/>
            <a:endParaRPr lang="en-GB" dirty="0"/>
          </a:p>
        </p:txBody>
      </p:sp>
    </p:spTree>
    <p:extLst>
      <p:ext uri="{BB962C8B-B14F-4D97-AF65-F5344CB8AC3E}">
        <p14:creationId xmlns:p14="http://schemas.microsoft.com/office/powerpoint/2010/main" val="4272525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7/16/2021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C04F3A-82BD-4011-AADB-1F79FD7DF4BC}" type="slidenum">
              <a:rPr lang="en-GB" smtClean="0"/>
              <a:pPr/>
              <a:t>‹#›</a:t>
            </a:fld>
            <a:endParaRPr lang="en-GB" dirty="0"/>
          </a:p>
        </p:txBody>
      </p:sp>
      <p:sp>
        <p:nvSpPr>
          <p:cNvPr id="7" name="Rectangle 6">
            <a:extLst>
              <a:ext uri="{FF2B5EF4-FFF2-40B4-BE49-F238E27FC236}">
                <a16:creationId xmlns:a16="http://schemas.microsoft.com/office/drawing/2014/main" id="{D9BE315B-93AB-4182-A682-D2D6C37D4D23}"/>
              </a:ext>
            </a:extLst>
          </p:cNvPr>
          <p:cNvSpPr/>
          <p:nvPr userDrawn="1"/>
        </p:nvSpPr>
        <p:spPr>
          <a:xfrm>
            <a:off x="0" y="-26988"/>
            <a:ext cx="9144000"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8" name="Picture 4">
            <a:extLst>
              <a:ext uri="{FF2B5EF4-FFF2-40B4-BE49-F238E27FC236}">
                <a16:creationId xmlns:a16="http://schemas.microsoft.com/office/drawing/2014/main" id="{4840FB52-8F74-4C62-BC14-146E37352582}"/>
              </a:ext>
            </a:extLst>
          </p:cNvPr>
          <p:cNvPicPr>
            <a:picLocks noChangeAspect="1" noChangeArrowheads="1"/>
          </p:cNvPicPr>
          <p:nvPr userDrawn="1"/>
        </p:nvPicPr>
        <p:blipFill>
          <a:blip r:embed="rId23">
            <a:extLst>
              <a:ext uri="{28A0092B-C50C-407E-A947-70E740481C1C}">
                <a14:useLocalDpi xmlns:a14="http://schemas.microsoft.com/office/drawing/2010/main" val="0"/>
              </a:ext>
            </a:extLst>
          </a:blip>
          <a:srcRect/>
          <a:stretch>
            <a:fillRect/>
          </a:stretch>
        </p:blipFill>
        <p:spPr bwMode="auto">
          <a:xfrm>
            <a:off x="-899" y="-22225"/>
            <a:ext cx="1322388" cy="10747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a:extLst>
              <a:ext uri="{FF2B5EF4-FFF2-40B4-BE49-F238E27FC236}">
                <a16:creationId xmlns:a16="http://schemas.microsoft.com/office/drawing/2014/main" id="{AD8571B3-F2B3-4C41-8AB6-8D4158A1697F}"/>
              </a:ext>
            </a:extLst>
          </p:cNvPr>
          <p:cNvSpPr/>
          <p:nvPr userDrawn="1"/>
        </p:nvSpPr>
        <p:spPr>
          <a:xfrm>
            <a:off x="0" y="6588125"/>
            <a:ext cx="9144000" cy="296863"/>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chorCtr="1"/>
          <a:lstStyle/>
          <a:p>
            <a:pPr algn="ctr">
              <a:defRPr/>
            </a:pPr>
            <a:endParaRPr lang="en-GB"/>
          </a:p>
        </p:txBody>
      </p:sp>
      <p:sp>
        <p:nvSpPr>
          <p:cNvPr id="10" name="Rectangle 11">
            <a:extLst>
              <a:ext uri="{FF2B5EF4-FFF2-40B4-BE49-F238E27FC236}">
                <a16:creationId xmlns:a16="http://schemas.microsoft.com/office/drawing/2014/main" id="{C0713AAC-84AF-4971-8FCB-8CABFE853DD0}"/>
              </a:ext>
            </a:extLst>
          </p:cNvPr>
          <p:cNvSpPr>
            <a:spLocks noChangeArrowheads="1"/>
          </p:cNvSpPr>
          <p:nvPr userDrawn="1"/>
        </p:nvSpPr>
        <p:spPr bwMode="auto">
          <a:xfrm>
            <a:off x="-60382" y="6596936"/>
            <a:ext cx="3217653"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r>
              <a:rPr lang="es-ES" altLang="en-US" sz="1000" b="0" i="0" baseline="0" dirty="0">
                <a:solidFill>
                  <a:srgbClr val="FFFFFF"/>
                </a:solidFill>
                <a:latin typeface="Calibri" panose="020F0502020204030204" pitchFamily="34" charset="0"/>
              </a:rPr>
              <a:t>www.coe.int/cybercrime</a:t>
            </a:r>
            <a:r>
              <a:rPr lang="en-US" altLang="en-US" sz="1000" b="0" i="0" baseline="0" dirty="0">
                <a:solidFill>
                  <a:srgbClr val="FFFFFF"/>
                </a:solidFill>
                <a:latin typeface="Calibri" panose="020F0502020204030204" pitchFamily="34" charset="0"/>
              </a:rPr>
              <a:t>			</a:t>
            </a:r>
          </a:p>
        </p:txBody>
      </p:sp>
    </p:spTree>
    <p:extLst>
      <p:ext uri="{BB962C8B-B14F-4D97-AF65-F5344CB8AC3E}">
        <p14:creationId xmlns:p14="http://schemas.microsoft.com/office/powerpoint/2010/main" val="83504594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72" r:id="rId17"/>
    <p:sldLayoutId id="2147483664" r:id="rId18"/>
    <p:sldLayoutId id="2147483665" r:id="rId19"/>
    <p:sldLayoutId id="2147483666" r:id="rId20"/>
    <p:sldLayoutId id="2147483671" r:id="rId2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Content Placeholder 29">
            <a:extLst>
              <a:ext uri="{FF2B5EF4-FFF2-40B4-BE49-F238E27FC236}">
                <a16:creationId xmlns:a16="http://schemas.microsoft.com/office/drawing/2014/main" id="{DBB67D73-B6F5-4B2A-AAA2-032087A05B37}"/>
              </a:ext>
            </a:extLst>
          </p:cNvPr>
          <p:cNvSpPr>
            <a:spLocks noGrp="1"/>
          </p:cNvSpPr>
          <p:nvPr>
            <p:ph sz="quarter" idx="11"/>
          </p:nvPr>
        </p:nvSpPr>
        <p:spPr>
          <a:xfrm>
            <a:off x="448274" y="1251039"/>
            <a:ext cx="8074025" cy="724409"/>
          </a:xfrm>
        </p:spPr>
        <p:txBody>
          <a:bodyPr>
            <a:normAutofit/>
          </a:bodyPr>
          <a:lstStyle/>
          <a:p>
            <a:pPr lvl="0" fontAlgn="base">
              <a:lnSpc>
                <a:spcPct val="100000"/>
              </a:lnSpc>
              <a:spcBef>
                <a:spcPct val="0"/>
              </a:spcBef>
              <a:spcAft>
                <a:spcPct val="0"/>
              </a:spcAft>
            </a:pPr>
            <a:r>
              <a:rPr lang="es-ES" altLang="en-US" sz="1400" dirty="0">
                <a:solidFill>
                  <a:prstClr val="black"/>
                </a:solidFill>
                <a:latin typeface="Verdana" panose="020B0604030504040204" pitchFamily="34" charset="0"/>
              </a:rPr>
              <a:t>Curso introductorio de formación judicial sobre ciberdelincuencia y pruebas electrónicas</a:t>
            </a:r>
            <a:endParaRPr lang="es-ES" altLang="en-US" sz="1400" b="0" i="1" dirty="0">
              <a:solidFill>
                <a:prstClr val="black"/>
              </a:solidFill>
              <a:latin typeface="Verdana" panose="020B0604030504040204" pitchFamily="34" charset="0"/>
              <a:ea typeface="MS PGothic" panose="020B0600070205080204" pitchFamily="34" charset="-128"/>
            </a:endParaRPr>
          </a:p>
          <a:p>
            <a:endParaRPr lang="es-ES" dirty="0"/>
          </a:p>
        </p:txBody>
      </p:sp>
      <p:sp>
        <p:nvSpPr>
          <p:cNvPr id="31" name="Text Placeholder 30">
            <a:extLst>
              <a:ext uri="{FF2B5EF4-FFF2-40B4-BE49-F238E27FC236}">
                <a16:creationId xmlns:a16="http://schemas.microsoft.com/office/drawing/2014/main" id="{A3637711-684D-4890-8B1A-C347F5BBB59D}"/>
              </a:ext>
            </a:extLst>
          </p:cNvPr>
          <p:cNvSpPr>
            <a:spLocks noGrp="1"/>
          </p:cNvSpPr>
          <p:nvPr>
            <p:ph type="body" sz="quarter" idx="12"/>
          </p:nvPr>
        </p:nvSpPr>
        <p:spPr/>
        <p:txBody>
          <a:bodyPr>
            <a:normAutofit lnSpcReduction="10000"/>
          </a:bodyPr>
          <a:lstStyle/>
          <a:p>
            <a:pPr>
              <a:spcBef>
                <a:spcPct val="0"/>
              </a:spcBef>
            </a:pPr>
            <a:r>
              <a:rPr lang="es-ES" altLang="en-US" sz="3200" dirty="0">
                <a:latin typeface="+mn-lt"/>
              </a:rPr>
              <a:t>Disposiciones sustantivas del Convenio de Budapest - Parte 2</a:t>
            </a:r>
            <a:endParaRPr lang="es-ES" altLang="en-US" sz="1400" dirty="0">
              <a:latin typeface="+mn-lt"/>
            </a:endParaRPr>
          </a:p>
          <a:p>
            <a:pPr>
              <a:spcBef>
                <a:spcPct val="0"/>
              </a:spcBef>
            </a:pPr>
            <a:endParaRPr lang="es-ES" altLang="en-US" sz="1100" dirty="0">
              <a:latin typeface="+mn-lt"/>
            </a:endParaRPr>
          </a:p>
          <a:p>
            <a:pPr>
              <a:spcBef>
                <a:spcPct val="0"/>
              </a:spcBef>
            </a:pPr>
            <a:endParaRPr lang="es-ES" altLang="en-US" sz="1100" dirty="0">
              <a:latin typeface="+mn-lt"/>
            </a:endParaRPr>
          </a:p>
          <a:p>
            <a:pPr>
              <a:spcBef>
                <a:spcPct val="0"/>
              </a:spcBef>
            </a:pPr>
            <a:endParaRPr lang="es-ES" altLang="en-US" sz="1100" dirty="0">
              <a:latin typeface="+mn-lt"/>
            </a:endParaRPr>
          </a:p>
          <a:p>
            <a:pPr>
              <a:spcBef>
                <a:spcPct val="0"/>
              </a:spcBef>
            </a:pPr>
            <a:endParaRPr lang="es-ES" altLang="en-US" sz="1100" dirty="0">
              <a:latin typeface="+mn-lt"/>
            </a:endParaRPr>
          </a:p>
          <a:p>
            <a:pPr>
              <a:spcBef>
                <a:spcPct val="0"/>
              </a:spcBef>
            </a:pPr>
            <a:endParaRPr lang="es-ES" altLang="en-US" sz="1400" dirty="0">
              <a:latin typeface="+mn-lt"/>
            </a:endParaRPr>
          </a:p>
          <a:p>
            <a:pPr>
              <a:spcBef>
                <a:spcPct val="0"/>
              </a:spcBef>
            </a:pPr>
            <a:r>
              <a:rPr lang="es-ES" altLang="en-US" sz="1400" dirty="0">
                <a:latin typeface="+mn-lt"/>
              </a:rPr>
              <a:t>Xxxxx XXXXXXXX</a:t>
            </a:r>
          </a:p>
          <a:p>
            <a:pPr>
              <a:spcBef>
                <a:spcPct val="0"/>
              </a:spcBef>
            </a:pPr>
            <a:endParaRPr lang="es-ES" altLang="en-US" sz="1400" dirty="0">
              <a:latin typeface="+mn-lt"/>
            </a:endParaRPr>
          </a:p>
          <a:p>
            <a:pPr>
              <a:spcBef>
                <a:spcPct val="0"/>
              </a:spcBef>
            </a:pPr>
            <a:r>
              <a:rPr lang="es-ES" altLang="en-US" sz="1400" i="1" dirty="0">
                <a:latin typeface="+mn-lt"/>
              </a:rPr>
              <a:t>Consejo de Europa</a:t>
            </a:r>
          </a:p>
          <a:p>
            <a:pPr>
              <a:spcBef>
                <a:spcPct val="0"/>
              </a:spcBef>
            </a:pPr>
            <a:endParaRPr lang="es-ES" altLang="en-US" sz="1400" dirty="0">
              <a:solidFill>
                <a:srgbClr val="2F618F"/>
              </a:solidFill>
              <a:latin typeface="+mn-lt"/>
            </a:endParaRPr>
          </a:p>
          <a:p>
            <a:pPr>
              <a:spcBef>
                <a:spcPct val="0"/>
              </a:spcBef>
            </a:pPr>
            <a:r>
              <a:rPr lang="es-ES" altLang="en-US" sz="1400" dirty="0">
                <a:solidFill>
                  <a:srgbClr val="2F618F"/>
                </a:solidFill>
                <a:latin typeface="+mn-lt"/>
              </a:rPr>
              <a:t>correo electrónico</a:t>
            </a:r>
          </a:p>
          <a:p>
            <a:pPr>
              <a:spcBef>
                <a:spcPct val="0"/>
              </a:spcBef>
            </a:pPr>
            <a:endParaRPr lang="es-ES" altLang="en-US" sz="1400" dirty="0">
              <a:latin typeface="Verdana" panose="020B0604030504040204" pitchFamily="34" charset="0"/>
            </a:endParaRPr>
          </a:p>
          <a:p>
            <a:pPr>
              <a:spcBef>
                <a:spcPct val="0"/>
              </a:spcBef>
            </a:pPr>
            <a:endParaRPr lang="es-ES" altLang="en-US" sz="1400" dirty="0">
              <a:latin typeface="Verdana" panose="020B0604030504040204" pitchFamily="34" charset="0"/>
            </a:endParaRPr>
          </a:p>
          <a:p>
            <a:pPr>
              <a:spcBef>
                <a:spcPct val="0"/>
              </a:spcBef>
            </a:pPr>
            <a:endParaRPr lang="es-ES" altLang="en-US" sz="1200" dirty="0">
              <a:latin typeface="Verdana" panose="020B0604030504040204" pitchFamily="34" charset="0"/>
            </a:endParaRPr>
          </a:p>
          <a:p>
            <a:pPr>
              <a:spcBef>
                <a:spcPct val="0"/>
              </a:spcBef>
            </a:pPr>
            <a:endParaRPr lang="es-ES" altLang="en-US" sz="1400" dirty="0">
              <a:latin typeface="Verdana" panose="020B0604030504040204" pitchFamily="34" charset="0"/>
            </a:endParaRPr>
          </a:p>
          <a:p>
            <a:pPr>
              <a:spcBef>
                <a:spcPct val="0"/>
              </a:spcBef>
            </a:pPr>
            <a:endParaRPr lang="es-ES" altLang="en-US" sz="1200" dirty="0">
              <a:latin typeface="Verdana" panose="020B0604030504040204" pitchFamily="34" charset="0"/>
            </a:endParaRPr>
          </a:p>
          <a:p>
            <a:endParaRPr lang="es-ES" dirty="0"/>
          </a:p>
        </p:txBody>
      </p:sp>
      <p:sp>
        <p:nvSpPr>
          <p:cNvPr id="32" name="Text Placeholder 31">
            <a:extLst>
              <a:ext uri="{FF2B5EF4-FFF2-40B4-BE49-F238E27FC236}">
                <a16:creationId xmlns:a16="http://schemas.microsoft.com/office/drawing/2014/main" id="{4E9FDC2C-93EC-4C8A-9ECF-4C1E10889CE9}"/>
              </a:ext>
            </a:extLst>
          </p:cNvPr>
          <p:cNvSpPr>
            <a:spLocks noGrp="1"/>
          </p:cNvSpPr>
          <p:nvPr>
            <p:ph type="body" sz="quarter" idx="13"/>
          </p:nvPr>
        </p:nvSpPr>
        <p:spPr/>
        <p:txBody>
          <a:bodyPr/>
          <a:lstStyle/>
          <a:p>
            <a:pPr>
              <a:spcBef>
                <a:spcPct val="0"/>
              </a:spcBef>
            </a:pPr>
            <a:r>
              <a:rPr lang="es-ES" altLang="en-US" dirty="0">
                <a:latin typeface="Verdana" panose="020B0604030504040204" pitchFamily="34" charset="0"/>
              </a:rPr>
              <a:t>DD Mes AAAA</a:t>
            </a:r>
          </a:p>
          <a:p>
            <a:endParaRPr lang="es-ES" dirty="0"/>
          </a:p>
        </p:txBody>
      </p:sp>
    </p:spTree>
    <p:extLst>
      <p:ext uri="{BB962C8B-B14F-4D97-AF65-F5344CB8AC3E}">
        <p14:creationId xmlns:p14="http://schemas.microsoft.com/office/powerpoint/2010/main" val="23373091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CE3C051-7F78-4EAF-8CA3-B9689E461A1C}"/>
              </a:ext>
            </a:extLst>
          </p:cNvPr>
          <p:cNvSpPr>
            <a:spLocks noGrp="1"/>
          </p:cNvSpPr>
          <p:nvPr>
            <p:ph idx="1"/>
          </p:nvPr>
        </p:nvSpPr>
        <p:spPr/>
        <p:txBody>
          <a:bodyPr>
            <a:normAutofit lnSpcReduction="10000"/>
          </a:bodyPr>
          <a:lstStyle/>
          <a:p>
            <a:pPr marL="514350" indent="-514350">
              <a:lnSpc>
                <a:spcPct val="150000"/>
              </a:lnSpc>
              <a:buFont typeface="+mj-lt"/>
              <a:buAutoNum type="arabicPeriod"/>
            </a:pPr>
            <a:r>
              <a:rPr lang="es-ES"/>
              <a:t>Falsificación informática</a:t>
            </a:r>
          </a:p>
          <a:p>
            <a:pPr marL="514350" indent="-514350">
              <a:lnSpc>
                <a:spcPct val="150000"/>
              </a:lnSpc>
              <a:buFont typeface="+mj-lt"/>
              <a:buAutoNum type="arabicPeriod"/>
            </a:pPr>
            <a:r>
              <a:rPr lang="es-ES"/>
              <a:t>Fraude informático</a:t>
            </a:r>
          </a:p>
          <a:p>
            <a:pPr marL="514350" indent="-514350">
              <a:lnSpc>
                <a:spcPct val="150000"/>
              </a:lnSpc>
              <a:buFont typeface="+mj-lt"/>
              <a:buAutoNum type="arabicPeriod"/>
            </a:pPr>
            <a:r>
              <a:rPr lang="es-ES"/>
              <a:t>Pornografía infantil </a:t>
            </a:r>
          </a:p>
          <a:p>
            <a:pPr marL="514350" indent="-514350">
              <a:lnSpc>
                <a:spcPct val="150000"/>
              </a:lnSpc>
              <a:buFont typeface="+mj-lt"/>
              <a:buAutoNum type="arabicPeriod"/>
            </a:pPr>
            <a:r>
              <a:rPr lang="es-ES"/>
              <a:t>Infracciones de la propiedad intelectual y de los derechos afines</a:t>
            </a:r>
          </a:p>
          <a:p>
            <a:pPr marL="514350" indent="-514350">
              <a:lnSpc>
                <a:spcPct val="150000"/>
              </a:lnSpc>
              <a:buFont typeface="+mj-lt"/>
              <a:buAutoNum type="arabicPeriod"/>
            </a:pPr>
            <a:r>
              <a:rPr lang="es-ES"/>
              <a:t>Otras formas de responsabilidad</a:t>
            </a:r>
          </a:p>
          <a:p>
            <a:pPr marL="0" indent="0">
              <a:buNone/>
            </a:pPr>
            <a:endParaRPr lang="es-ES" dirty="0"/>
          </a:p>
        </p:txBody>
      </p:sp>
      <p:sp>
        <p:nvSpPr>
          <p:cNvPr id="3" name="Slide Number Placeholder 2">
            <a:extLst>
              <a:ext uri="{FF2B5EF4-FFF2-40B4-BE49-F238E27FC236}">
                <a16:creationId xmlns:a16="http://schemas.microsoft.com/office/drawing/2014/main" id="{326DEE90-BBA0-4583-ACBF-ECFB113664A1}"/>
              </a:ext>
            </a:extLst>
          </p:cNvPr>
          <p:cNvSpPr>
            <a:spLocks noGrp="1"/>
          </p:cNvSpPr>
          <p:nvPr>
            <p:ph type="sldNum" sz="quarter" idx="10"/>
          </p:nvPr>
        </p:nvSpPr>
        <p:spPr/>
        <p:txBody>
          <a:bodyPr/>
          <a:lstStyle/>
          <a:p>
            <a:fld id="{49C04F3A-82BD-4011-AADB-1F79FD7DF4BC}" type="slidenum">
              <a:rPr lang="en-GB" smtClean="0"/>
              <a:pPr/>
              <a:t>2</a:t>
            </a:fld>
            <a:endParaRPr lang="es-ES" dirty="0"/>
          </a:p>
        </p:txBody>
      </p:sp>
      <p:sp>
        <p:nvSpPr>
          <p:cNvPr id="4" name="Text Placeholder 3">
            <a:extLst>
              <a:ext uri="{FF2B5EF4-FFF2-40B4-BE49-F238E27FC236}">
                <a16:creationId xmlns:a16="http://schemas.microsoft.com/office/drawing/2014/main" id="{B9B1F5F5-B558-4D71-96FB-A9C9C54C9C78}"/>
              </a:ext>
            </a:extLst>
          </p:cNvPr>
          <p:cNvSpPr>
            <a:spLocks noGrp="1"/>
          </p:cNvSpPr>
          <p:nvPr>
            <p:ph type="body" sz="quarter" idx="11"/>
          </p:nvPr>
        </p:nvSpPr>
        <p:spPr/>
        <p:txBody>
          <a:bodyPr/>
          <a:lstStyle/>
          <a:p>
            <a:endParaRPr lang="es-ES" dirty="0">
              <a:latin typeface="Verdana" charset="0"/>
              <a:cs typeface="Verdana" charset="0"/>
            </a:endParaRPr>
          </a:p>
          <a:p>
            <a:r>
              <a:rPr lang="es-ES" dirty="0">
                <a:latin typeface="Verdana" charset="0"/>
              </a:rPr>
              <a:t>Contenido de la sesión</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24857401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r>
              <a:rPr lang="es-ES"/>
              <a:t>El propósito de esta sesión es que los participantes conozcan a fondo los elementos de los delitos informáticos, los delitos relacionados con el contenido y los delitos relacionados con infracciones de la propiedad intelectual y de los derechos afines, establecidos de conformidad con el Convenio de Budapest.</a:t>
            </a:r>
          </a:p>
          <a:p>
            <a:pPr marL="0" indent="0">
              <a:buNone/>
            </a:pPr>
            <a:endParaRPr lang="es-ES" dirty="0"/>
          </a:p>
        </p:txBody>
      </p:sp>
      <p:sp>
        <p:nvSpPr>
          <p:cNvPr id="3" name="Slide Number Placeholder 2"/>
          <p:cNvSpPr>
            <a:spLocks noGrp="1"/>
          </p:cNvSpPr>
          <p:nvPr>
            <p:ph type="sldNum" sz="quarter" idx="10"/>
          </p:nvPr>
        </p:nvSpPr>
        <p:spPr/>
        <p:txBody>
          <a:bodyPr/>
          <a:lstStyle/>
          <a:p>
            <a:fld id="{49C04F3A-82BD-4011-AADB-1F79FD7DF4BC}" type="slidenum">
              <a:rPr lang="en-GB" smtClean="0"/>
              <a:pPr/>
              <a:t>3</a:t>
            </a:fld>
            <a:endParaRPr lang="es-ES" dirty="0"/>
          </a:p>
        </p:txBody>
      </p:sp>
      <p:sp>
        <p:nvSpPr>
          <p:cNvPr id="4" name="Text Placeholder 3"/>
          <p:cNvSpPr>
            <a:spLocks noGrp="1"/>
          </p:cNvSpPr>
          <p:nvPr>
            <p:ph type="body" sz="quarter" idx="11"/>
          </p:nvPr>
        </p:nvSpPr>
        <p:spPr/>
        <p:txBody>
          <a:bodyPr/>
          <a:lstStyle/>
          <a:p>
            <a:endParaRPr lang="es-ES" dirty="0">
              <a:latin typeface="Verdana" charset="0"/>
              <a:cs typeface="Verdana" charset="0"/>
            </a:endParaRPr>
          </a:p>
          <a:p>
            <a:r>
              <a:rPr lang="es-ES" dirty="0">
                <a:latin typeface="Verdana" charset="0"/>
              </a:rPr>
              <a:t>Propósito de la sesión</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35801811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99770" y="1524404"/>
            <a:ext cx="7886700" cy="4351338"/>
          </a:xfrm>
        </p:spPr>
        <p:txBody>
          <a:bodyPr>
            <a:normAutofit fontScale="92500" lnSpcReduction="10000"/>
          </a:bodyPr>
          <a:lstStyle/>
          <a:p>
            <a:pPr marL="0" indent="0" algn="just">
              <a:buNone/>
            </a:pPr>
            <a:r>
              <a:rPr lang="es-ES"/>
              <a:t>Al final de la lección los alumnos podrán:</a:t>
            </a:r>
          </a:p>
          <a:p>
            <a:pPr marL="0" indent="0" algn="just">
              <a:buNone/>
            </a:pPr>
            <a:r>
              <a:rPr lang="es-ES"/>
              <a:t>Identificar los elementos que constituyen los delitos de:</a:t>
            </a:r>
          </a:p>
          <a:p>
            <a:r>
              <a:rPr lang="es-ES"/>
              <a:t>Falsificación informática</a:t>
            </a:r>
          </a:p>
          <a:p>
            <a:r>
              <a:rPr lang="es-ES"/>
              <a:t>Fraude informático</a:t>
            </a:r>
          </a:p>
          <a:p>
            <a:r>
              <a:rPr lang="es-ES"/>
              <a:t>Pornografía infantil </a:t>
            </a:r>
          </a:p>
          <a:p>
            <a:r>
              <a:rPr lang="es-ES"/>
              <a:t>Infracciones de la propiedad intelectual y de los derechos afines</a:t>
            </a:r>
          </a:p>
          <a:p>
            <a:pPr marL="0" indent="0" algn="just">
              <a:buNone/>
            </a:pPr>
            <a:r>
              <a:rPr lang="es-ES"/>
              <a:t>Comprender cómo el Convenio de Budapest tipifica como delito la tentativa y la complicidad, así como el alcance de la responsabilidad de las personas jurídicas</a:t>
            </a:r>
          </a:p>
          <a:p>
            <a:pPr marL="0" indent="0">
              <a:buNone/>
            </a:pPr>
            <a:endParaRPr lang="es-ES" dirty="0"/>
          </a:p>
        </p:txBody>
      </p:sp>
      <p:sp>
        <p:nvSpPr>
          <p:cNvPr id="3" name="Slide Number Placeholder 2"/>
          <p:cNvSpPr>
            <a:spLocks noGrp="1"/>
          </p:cNvSpPr>
          <p:nvPr>
            <p:ph type="sldNum" sz="quarter" idx="10"/>
          </p:nvPr>
        </p:nvSpPr>
        <p:spPr/>
        <p:txBody>
          <a:bodyPr/>
          <a:lstStyle/>
          <a:p>
            <a:fld id="{49C04F3A-82BD-4011-AADB-1F79FD7DF4BC}" type="slidenum">
              <a:rPr lang="en-GB" smtClean="0"/>
              <a:pPr/>
              <a:t>4</a:t>
            </a:fld>
            <a:endParaRPr lang="es-ES" dirty="0"/>
          </a:p>
        </p:txBody>
      </p:sp>
      <p:sp>
        <p:nvSpPr>
          <p:cNvPr id="4" name="Text Placeholder 3"/>
          <p:cNvSpPr>
            <a:spLocks noGrp="1"/>
          </p:cNvSpPr>
          <p:nvPr>
            <p:ph type="body" sz="quarter" idx="11"/>
          </p:nvPr>
        </p:nvSpPr>
        <p:spPr/>
        <p:txBody>
          <a:bodyPr/>
          <a:lstStyle/>
          <a:p>
            <a:endParaRPr lang="es-ES" dirty="0">
              <a:latin typeface="Verdana" charset="0"/>
              <a:cs typeface="Verdana" charset="0"/>
            </a:endParaRPr>
          </a:p>
          <a:p>
            <a:r>
              <a:rPr lang="es-ES" dirty="0">
                <a:latin typeface="Verdana" charset="0"/>
              </a:rPr>
              <a:t>Objetivos de la sesión</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9623910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z="3200" dirty="0">
                <a:latin typeface="+mn-lt"/>
              </a:rPr>
              <a:t>Falsificación informática</a:t>
            </a:r>
          </a:p>
        </p:txBody>
      </p:sp>
      <p:sp>
        <p:nvSpPr>
          <p:cNvPr id="3" name="Text Placeholder 2"/>
          <p:cNvSpPr>
            <a:spLocks noGrp="1"/>
          </p:cNvSpPr>
          <p:nvPr>
            <p:ph type="body" idx="1"/>
          </p:nvPr>
        </p:nvSpPr>
        <p:spPr>
          <a:xfrm>
            <a:off x="550561" y="3666226"/>
            <a:ext cx="8192605" cy="439859"/>
          </a:xfrm>
        </p:spPr>
        <p:txBody>
          <a:bodyPr/>
          <a:lstStyle/>
          <a:p>
            <a:r>
              <a:rPr lang="es-ES" dirty="0">
                <a:latin typeface="Verdana" panose="020B0604030504040204" pitchFamily="34" charset="0"/>
              </a:rPr>
              <a:t>Disposiciones sustantivas del Convenio de Budapest (Parte 2)</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5</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1</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25681892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7">
            <a:extLst>
              <a:ext uri="{FF2B5EF4-FFF2-40B4-BE49-F238E27FC236}">
                <a16:creationId xmlns:a16="http://schemas.microsoft.com/office/drawing/2014/main" id="{C4E7D0AE-F5E2-48F0-87FE-9287F73A74D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
        <p:nvSpPr>
          <p:cNvPr id="6" name="Rectangle 3">
            <a:extLst>
              <a:ext uri="{FF2B5EF4-FFF2-40B4-BE49-F238E27FC236}">
                <a16:creationId xmlns:a16="http://schemas.microsoft.com/office/drawing/2014/main" id="{60D72BD2-7DEB-40EA-B8B7-1649768A83B5}"/>
              </a:ext>
            </a:extLst>
          </p:cNvPr>
          <p:cNvSpPr txBox="1">
            <a:spLocks/>
          </p:cNvSpPr>
          <p:nvPr/>
        </p:nvSpPr>
        <p:spPr>
          <a:xfrm>
            <a:off x="457200" y="1187763"/>
            <a:ext cx="8229600" cy="5265112"/>
          </a:xfrm>
          <a:prstGeom prst="rect">
            <a:avLst/>
          </a:prstGeom>
          <a:ln w="38100">
            <a:solidFill>
              <a:srgbClr val="FF0000"/>
            </a:solidFill>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90000"/>
              </a:lnSpc>
              <a:buFont typeface="Arial" panose="020B0604020202020204" pitchFamily="34" charset="0"/>
              <a:buNone/>
              <a:defRPr/>
            </a:pPr>
            <a:endParaRPr lang="es-ES" altLang="sr-Latn-RS" sz="2500" b="1" i="1" dirty="0">
              <a:cs typeface="Times New Roman" pitchFamily="18" charset="0"/>
            </a:endParaRPr>
          </a:p>
          <a:p>
            <a:pPr marL="0" indent="0" algn="ctr" eaLnBrk="1" hangingPunct="1">
              <a:lnSpc>
                <a:spcPct val="90000"/>
              </a:lnSpc>
              <a:buFont typeface="Arial" panose="020B0604020202020204" pitchFamily="34" charset="0"/>
              <a:buNone/>
              <a:defRPr/>
            </a:pPr>
            <a:r>
              <a:rPr lang="es-ES" altLang="sr-Latn-RS" sz="2500" b="1" i="1" dirty="0"/>
              <a:t>Falsificación informática</a:t>
            </a:r>
          </a:p>
          <a:p>
            <a:pPr marL="0" indent="0" algn="ctr" eaLnBrk="1" hangingPunct="1">
              <a:lnSpc>
                <a:spcPct val="90000"/>
              </a:lnSpc>
              <a:buFont typeface="Arial" panose="020B0604020202020204" pitchFamily="34" charset="0"/>
              <a:buNone/>
              <a:defRPr/>
            </a:pPr>
            <a:r>
              <a:rPr lang="es-ES" altLang="sr-Latn-RS" sz="2500" b="1" i="1" dirty="0"/>
              <a:t>(Artículo 7 - Convenio de Budapest)</a:t>
            </a:r>
          </a:p>
          <a:p>
            <a:pPr algn="ctr" eaLnBrk="1" hangingPunct="1">
              <a:lnSpc>
                <a:spcPct val="90000"/>
              </a:lnSpc>
              <a:defRPr/>
            </a:pPr>
            <a:endParaRPr lang="es-ES" altLang="fr-FR" sz="2500" i="1" dirty="0">
              <a:cs typeface="Times New Roman" pitchFamily="18" charset="0"/>
            </a:endParaRPr>
          </a:p>
          <a:p>
            <a:pPr algn="ctr" eaLnBrk="1" hangingPunct="1">
              <a:lnSpc>
                <a:spcPct val="90000"/>
              </a:lnSpc>
              <a:defRPr/>
            </a:pPr>
            <a:r>
              <a:rPr lang="es-ES" altLang="fr-FR" sz="2500" i="1" dirty="0"/>
              <a:t>Establece un delito paralelo al de falsificación de documentos tangibles</a:t>
            </a:r>
          </a:p>
          <a:p>
            <a:pPr algn="ctr" eaLnBrk="1" hangingPunct="1">
              <a:lnSpc>
                <a:spcPct val="90000"/>
              </a:lnSpc>
              <a:defRPr/>
            </a:pPr>
            <a:endParaRPr lang="es-ES" altLang="fr-FR" sz="2500" i="1" dirty="0">
              <a:cs typeface="Times New Roman" pitchFamily="18" charset="0"/>
            </a:endParaRPr>
          </a:p>
          <a:p>
            <a:pPr algn="ctr" eaLnBrk="1" hangingPunct="1">
              <a:lnSpc>
                <a:spcPct val="90000"/>
              </a:lnSpc>
              <a:defRPr/>
            </a:pPr>
            <a:r>
              <a:rPr lang="es-ES" altLang="fr-FR" sz="2500" i="1" dirty="0"/>
              <a:t>Laguna en el derecho penal, ya que el delito de falsificación tradicional requiere la legibilidad visual de las afirmaciones o declaraciones contenidas en un documento</a:t>
            </a:r>
          </a:p>
          <a:p>
            <a:pPr algn="ctr" eaLnBrk="1" hangingPunct="1">
              <a:lnSpc>
                <a:spcPct val="90000"/>
              </a:lnSpc>
              <a:defRPr/>
            </a:pPr>
            <a:endParaRPr lang="es-ES" altLang="fr-FR" sz="2500" i="1" dirty="0">
              <a:cs typeface="Times New Roman" pitchFamily="18" charset="0"/>
            </a:endParaRPr>
          </a:p>
          <a:p>
            <a:pPr algn="ctr" eaLnBrk="1" hangingPunct="1">
              <a:lnSpc>
                <a:spcPct val="90000"/>
              </a:lnSpc>
              <a:defRPr/>
            </a:pPr>
            <a:r>
              <a:rPr lang="es-ES" altLang="fr-FR" sz="2500" i="1" dirty="0"/>
              <a:t>La falsificación tradicional no se aplica a los datos electrónicos </a:t>
            </a:r>
          </a:p>
        </p:txBody>
      </p:sp>
    </p:spTree>
    <p:extLst>
      <p:ext uri="{BB962C8B-B14F-4D97-AF65-F5344CB8AC3E}">
        <p14:creationId xmlns:p14="http://schemas.microsoft.com/office/powerpoint/2010/main" val="4046014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53C1CD1-455E-4441-B7E8-8DC3A848E3BE}"/>
              </a:ext>
            </a:extLst>
          </p:cNvPr>
          <p:cNvSpPr>
            <a:spLocks noGrp="1"/>
          </p:cNvSpPr>
          <p:nvPr>
            <p:ph idx="1"/>
          </p:nvPr>
        </p:nvSpPr>
        <p:spPr/>
        <p:txBody>
          <a:bodyPr/>
          <a:lstStyle/>
          <a:p>
            <a:endParaRPr lang="aa-ET"/>
          </a:p>
        </p:txBody>
      </p:sp>
      <p:pic>
        <p:nvPicPr>
          <p:cNvPr id="4" name="Picture 3">
            <a:extLst>
              <a:ext uri="{FF2B5EF4-FFF2-40B4-BE49-F238E27FC236}">
                <a16:creationId xmlns:a16="http://schemas.microsoft.com/office/drawing/2014/main" id="{F9EC127C-B31F-4EB3-9156-31EED6CA9437}"/>
              </a:ext>
            </a:extLst>
          </p:cNvPr>
          <p:cNvPicPr>
            <a:picLocks noChangeAspect="1"/>
          </p:cNvPicPr>
          <p:nvPr/>
        </p:nvPicPr>
        <p:blipFill>
          <a:blip r:embed="rId3"/>
          <a:stretch>
            <a:fillRect/>
          </a:stretch>
        </p:blipFill>
        <p:spPr>
          <a:xfrm>
            <a:off x="-7937" y="1014970"/>
            <a:ext cx="9144000" cy="5563629"/>
          </a:xfrm>
          <a:prstGeom prst="rect">
            <a:avLst/>
          </a:prstGeom>
        </p:spPr>
      </p:pic>
      <p:sp>
        <p:nvSpPr>
          <p:cNvPr id="14" name="TextBox 7">
            <a:extLst>
              <a:ext uri="{FF2B5EF4-FFF2-40B4-BE49-F238E27FC236}">
                <a16:creationId xmlns:a16="http://schemas.microsoft.com/office/drawing/2014/main" id="{712B6374-4177-455B-9A08-01DF6F9C3252}"/>
              </a:ext>
            </a:extLst>
          </p:cNvPr>
          <p:cNvSpPr txBox="1">
            <a:spLocks noChangeArrowheads="1"/>
          </p:cNvSpPr>
          <p:nvPr/>
        </p:nvSpPr>
        <p:spPr bwMode="auto">
          <a:xfrm>
            <a:off x="1503363" y="236776"/>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Ejemplo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98959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BD75550C-3B83-439D-B990-10AA618DE2F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0" y="1051879"/>
            <a:ext cx="9162204" cy="5521642"/>
          </a:xfrm>
        </p:spPr>
      </p:pic>
      <p:sp>
        <p:nvSpPr>
          <p:cNvPr id="4" name="TextBox 7">
            <a:extLst>
              <a:ext uri="{FF2B5EF4-FFF2-40B4-BE49-F238E27FC236}">
                <a16:creationId xmlns:a16="http://schemas.microsoft.com/office/drawing/2014/main" id="{92E6C53D-0B80-4306-8426-BF1A397CDE1D}"/>
              </a:ext>
            </a:extLst>
          </p:cNvPr>
          <p:cNvSpPr txBox="1">
            <a:spLocks noChangeArrowheads="1"/>
          </p:cNvSpPr>
          <p:nvPr/>
        </p:nvSpPr>
        <p:spPr bwMode="auto">
          <a:xfrm>
            <a:off x="1511300" y="220374"/>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Ejemplo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813801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7">
            <a:extLst>
              <a:ext uri="{FF2B5EF4-FFF2-40B4-BE49-F238E27FC236}">
                <a16:creationId xmlns:a16="http://schemas.microsoft.com/office/drawing/2014/main" id="{C4E7D0AE-F5E2-48F0-87FE-9287F73A74DA}"/>
              </a:ext>
            </a:extLst>
          </p:cNvPr>
          <p:cNvSpPr txBox="1">
            <a:spLocks noChangeArrowheads="1"/>
          </p:cNvSpPr>
          <p:nvPr/>
        </p:nvSpPr>
        <p:spPr bwMode="auto">
          <a:xfrm>
            <a:off x="1480397" y="220375"/>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Ejemplo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pic>
        <p:nvPicPr>
          <p:cNvPr id="7" name="Picture 3">
            <a:extLst>
              <a:ext uri="{FF2B5EF4-FFF2-40B4-BE49-F238E27FC236}">
                <a16:creationId xmlns:a16="http://schemas.microsoft.com/office/drawing/2014/main" id="{CD5E5AD0-E361-464F-BA3F-6854D86E6E7C}"/>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23691" y="1052513"/>
            <a:ext cx="9089406" cy="5526087"/>
          </a:xfrm>
        </p:spPr>
      </p:pic>
      <p:sp>
        <p:nvSpPr>
          <p:cNvPr id="5" name="Rectangle 4">
            <a:extLst>
              <a:ext uri="{FF2B5EF4-FFF2-40B4-BE49-F238E27FC236}">
                <a16:creationId xmlns:a16="http://schemas.microsoft.com/office/drawing/2014/main" id="{61715B66-5A58-4266-B526-792CB8F58E8E}"/>
              </a:ext>
            </a:extLst>
          </p:cNvPr>
          <p:cNvSpPr/>
          <p:nvPr/>
        </p:nvSpPr>
        <p:spPr>
          <a:xfrm>
            <a:off x="3419872" y="5013176"/>
            <a:ext cx="3096344" cy="204990"/>
          </a:xfrm>
          <a:prstGeom prst="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a-ET"/>
          </a:p>
        </p:txBody>
      </p:sp>
    </p:spTree>
    <p:extLst>
      <p:ext uri="{BB962C8B-B14F-4D97-AF65-F5344CB8AC3E}">
        <p14:creationId xmlns:p14="http://schemas.microsoft.com/office/powerpoint/2010/main" val="3975065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265172" y="1366616"/>
            <a:ext cx="3889351" cy="4539704"/>
          </a:xfrm>
          <a:prstGeom prst="rect">
            <a:avLst/>
          </a:prstGeom>
        </p:spPr>
        <p:txBody>
          <a:bodyPr wrap="square">
            <a:spAutoFit/>
          </a:bodyPr>
          <a:lstStyle/>
          <a:p>
            <a:pPr marL="342900" indent="-342900" algn="just">
              <a:buFont typeface="Wingdings" pitchFamily="2" charset="2"/>
              <a:buChar char="Ø"/>
            </a:pPr>
            <a:r>
              <a:rPr lang="es-ES" sz="1700" dirty="0"/>
              <a:t>Cada Parte adoptará las medidas legislativas y de otro tipo que resulten necesarias para tipificar como delito en su derecho interno la </a:t>
            </a:r>
            <a:r>
              <a:rPr lang="es-ES" sz="1700" b="1" dirty="0">
                <a:solidFill>
                  <a:srgbClr val="FF0000"/>
                </a:solidFill>
              </a:rPr>
              <a:t>introducción</a:t>
            </a:r>
            <a:r>
              <a:rPr lang="es-ES" sz="1700" dirty="0"/>
              <a:t>, </a:t>
            </a:r>
            <a:r>
              <a:rPr lang="es-ES" sz="1700" b="1" dirty="0">
                <a:solidFill>
                  <a:srgbClr val="FF0000"/>
                </a:solidFill>
              </a:rPr>
              <a:t>alteración</a:t>
            </a:r>
            <a:r>
              <a:rPr lang="es-ES" sz="1700" dirty="0"/>
              <a:t>, </a:t>
            </a:r>
            <a:r>
              <a:rPr lang="es-ES" sz="1700" b="1" dirty="0">
                <a:solidFill>
                  <a:srgbClr val="FF0000"/>
                </a:solidFill>
              </a:rPr>
              <a:t>borrado</a:t>
            </a:r>
            <a:r>
              <a:rPr lang="es-ES" sz="1700" dirty="0"/>
              <a:t> o </a:t>
            </a:r>
            <a:r>
              <a:rPr lang="es-ES" sz="1700" b="1" dirty="0">
                <a:solidFill>
                  <a:srgbClr val="FF0000"/>
                </a:solidFill>
              </a:rPr>
              <a:t>supresión</a:t>
            </a:r>
            <a:r>
              <a:rPr lang="es-ES" sz="1700" dirty="0"/>
              <a:t> deliberados e ilegítimos de datos informáticos que genere datos no auténticos con la intención de que sean tomados o utilizados a efectos legales como auténticos, con independencia de que los datos sean legibles e inteligibles directamente. </a:t>
            </a:r>
          </a:p>
          <a:p>
            <a:pPr marL="342900" indent="-342900" algn="just">
              <a:buFont typeface="Wingdings" pitchFamily="2" charset="2"/>
              <a:buChar char="Ø"/>
            </a:pPr>
            <a:endParaRPr lang="es-ES" sz="1700" dirty="0"/>
          </a:p>
          <a:p>
            <a:pPr marL="342900" indent="-342900" algn="just">
              <a:buFont typeface="Wingdings" pitchFamily="2" charset="2"/>
              <a:buChar char="Ø"/>
            </a:pPr>
            <a:r>
              <a:rPr lang="es-ES" sz="1700" dirty="0"/>
              <a:t>Las Partes podrán exigir que exista una intención dolosa o delictiva similar para que se considere que existe responsabilidad penal.</a:t>
            </a:r>
          </a:p>
        </p:txBody>
      </p:sp>
      <p:sp>
        <p:nvSpPr>
          <p:cNvPr id="6" name="Rectangle 5">
            <a:extLst>
              <a:ext uri="{FF2B5EF4-FFF2-40B4-BE49-F238E27FC236}">
                <a16:creationId xmlns:a16="http://schemas.microsoft.com/office/drawing/2014/main" id="{524B6456-681F-2F44-A01A-AD3514E81BD2}"/>
              </a:ext>
            </a:extLst>
          </p:cNvPr>
          <p:cNvSpPr/>
          <p:nvPr/>
        </p:nvSpPr>
        <p:spPr>
          <a:xfrm>
            <a:off x="4518673" y="1366616"/>
            <a:ext cx="4127487" cy="2970044"/>
          </a:xfrm>
          <a:prstGeom prst="rect">
            <a:avLst/>
          </a:prstGeom>
        </p:spPr>
        <p:txBody>
          <a:bodyPr wrap="square">
            <a:spAutoFit/>
          </a:bodyPr>
          <a:lstStyle/>
          <a:p>
            <a:pPr marL="342900" indent="-342900" algn="just">
              <a:buFont typeface="Wingdings" panose="05000000000000000000" pitchFamily="2" charset="2"/>
              <a:buChar char="Ø"/>
            </a:pPr>
            <a:r>
              <a:rPr lang="es-ES" sz="1700" dirty="0"/>
              <a:t>El alcance de este delito se limita a la falsificación de documentos por: </a:t>
            </a:r>
          </a:p>
          <a:p>
            <a:pPr algn="just"/>
            <a:endParaRPr lang="es-ES" sz="1700" dirty="0"/>
          </a:p>
          <a:p>
            <a:pPr marL="800100" lvl="1" indent="-342900" algn="just">
              <a:buFont typeface="Wingdings" panose="05000000000000000000" pitchFamily="2" charset="2"/>
              <a:buChar char="Ø"/>
            </a:pPr>
            <a:r>
              <a:rPr lang="es-ES" sz="1700" dirty="0"/>
              <a:t>Introducción de datos correctos o incorrectos</a:t>
            </a:r>
          </a:p>
          <a:p>
            <a:pPr marL="800100" lvl="1" indent="-342900" algn="just">
              <a:buFont typeface="Wingdings" panose="05000000000000000000" pitchFamily="2" charset="2"/>
              <a:buChar char="Ø"/>
            </a:pPr>
            <a:r>
              <a:rPr lang="es-ES" sz="1700" dirty="0"/>
              <a:t>Posteriores alteraciones (modificaciones, variaciones, cambios parciales)</a:t>
            </a:r>
          </a:p>
          <a:p>
            <a:pPr marL="800100" lvl="1" indent="-342900" algn="just">
              <a:buFont typeface="Wingdings" panose="05000000000000000000" pitchFamily="2" charset="2"/>
              <a:buChar char="Ø"/>
            </a:pPr>
            <a:r>
              <a:rPr lang="es-ES" sz="1700" dirty="0"/>
              <a:t>Borrado (eliminación de datos de un soporte de datos) </a:t>
            </a:r>
          </a:p>
          <a:p>
            <a:pPr marL="800100" lvl="1" indent="-342900" algn="just">
              <a:buFont typeface="Wingdings" panose="05000000000000000000" pitchFamily="2" charset="2"/>
              <a:buChar char="Ø"/>
            </a:pPr>
            <a:r>
              <a:rPr lang="es-ES" sz="1700" dirty="0"/>
              <a:t>Supresiones (retención, ocultación de datos)</a:t>
            </a:r>
          </a:p>
        </p:txBody>
      </p:sp>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(“introducción, alteración…”)</a:t>
            </a:r>
          </a:p>
        </p:txBody>
      </p:sp>
    </p:spTree>
    <p:extLst>
      <p:ext uri="{BB962C8B-B14F-4D97-AF65-F5344CB8AC3E}">
        <p14:creationId xmlns:p14="http://schemas.microsoft.com/office/powerpoint/2010/main" val="3470188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53412" y="1368584"/>
            <a:ext cx="3889351" cy="4539704"/>
          </a:xfrm>
          <a:prstGeom prst="rect">
            <a:avLst/>
          </a:prstGeom>
        </p:spPr>
        <p:txBody>
          <a:bodyPr wrap="square">
            <a:spAutoFit/>
          </a:bodyPr>
          <a:lstStyle/>
          <a:p>
            <a:pPr marL="342900" indent="-342900" algn="just">
              <a:buFont typeface="Wingdings" pitchFamily="2" charset="2"/>
              <a:buChar char="Ø"/>
            </a:pPr>
            <a:r>
              <a:rPr lang="es-ES" sz="1700" dirty="0"/>
              <a:t>Cada Parte adoptará las medidas legislativas y de otro tipo que resulten necesarias para tipificar como delito en su derecho interno la introducción, alteración, borrado o supresión deliberados e ilegítimos de datos informáticos que genere </a:t>
            </a:r>
            <a:r>
              <a:rPr lang="es-ES" sz="1700" b="1" dirty="0">
                <a:solidFill>
                  <a:srgbClr val="FF0000"/>
                </a:solidFill>
              </a:rPr>
              <a:t>datos no auténticos </a:t>
            </a:r>
            <a:r>
              <a:rPr lang="es-ES" sz="1700" dirty="0"/>
              <a:t>con la intención de que sean tomados o utilizados a efectos legales como auténticos, con independencia de que los datos sean legibles e inteligibles directamente. </a:t>
            </a:r>
          </a:p>
          <a:p>
            <a:pPr marL="342900" indent="-342900" algn="just">
              <a:buFont typeface="Wingdings" pitchFamily="2" charset="2"/>
              <a:buChar char="Ø"/>
            </a:pPr>
            <a:endParaRPr lang="es-ES" sz="1700" dirty="0"/>
          </a:p>
          <a:p>
            <a:pPr marL="342900" indent="-342900" algn="just">
              <a:buFont typeface="Wingdings" pitchFamily="2" charset="2"/>
              <a:buChar char="Ø"/>
            </a:pPr>
            <a:r>
              <a:rPr lang="es-ES" sz="1700" dirty="0"/>
              <a:t>Las Partes podrán exigir que exista una intención dolosa o delictiva similar para que se considere que existe responsabilidad penal.</a:t>
            </a:r>
          </a:p>
        </p:txBody>
      </p:sp>
      <p:sp>
        <p:nvSpPr>
          <p:cNvPr id="6" name="Rectangle 5">
            <a:extLst>
              <a:ext uri="{FF2B5EF4-FFF2-40B4-BE49-F238E27FC236}">
                <a16:creationId xmlns:a16="http://schemas.microsoft.com/office/drawing/2014/main" id="{524B6456-681F-2F44-A01A-AD3514E81BD2}"/>
              </a:ext>
            </a:extLst>
          </p:cNvPr>
          <p:cNvSpPr/>
          <p:nvPr/>
        </p:nvSpPr>
        <p:spPr>
          <a:xfrm>
            <a:off x="4480559" y="1400726"/>
            <a:ext cx="4094481" cy="4016484"/>
          </a:xfrm>
          <a:prstGeom prst="rect">
            <a:avLst/>
          </a:prstGeom>
        </p:spPr>
        <p:txBody>
          <a:bodyPr wrap="square">
            <a:spAutoFit/>
          </a:bodyPr>
          <a:lstStyle/>
          <a:p>
            <a:pPr marL="342900" indent="-342900" algn="just">
              <a:buFont typeface="Wingdings" panose="05000000000000000000" pitchFamily="2" charset="2"/>
              <a:buChar char="Ø"/>
            </a:pPr>
            <a:r>
              <a:rPr lang="es-ES" sz="1700" dirty="0"/>
              <a:t>Normalmente, el término autenticidad se refiere a:</a:t>
            </a:r>
            <a:r>
              <a:rPr lang="en-US" sz="1700" dirty="0"/>
              <a:t>	</a:t>
            </a:r>
          </a:p>
          <a:p>
            <a:pPr marL="800100" lvl="1" indent="-342900" algn="just">
              <a:buFont typeface="Wingdings" panose="05000000000000000000" pitchFamily="2" charset="2"/>
              <a:buChar char="Ø"/>
            </a:pPr>
            <a:r>
              <a:rPr lang="es-ES" sz="1700" dirty="0"/>
              <a:t>Autenticidad en cuanto al autor de un documento </a:t>
            </a:r>
          </a:p>
          <a:p>
            <a:pPr marL="800100" lvl="1" indent="-342900" algn="just">
              <a:buFont typeface="Wingdings" panose="05000000000000000000" pitchFamily="2" charset="2"/>
              <a:buChar char="Ø"/>
            </a:pPr>
            <a:r>
              <a:rPr lang="es-ES" sz="1700" dirty="0"/>
              <a:t>Autenticidad en cuanto a la veracidad de la declaración contenida en el documento</a:t>
            </a:r>
            <a:r>
              <a:rPr lang="en-US" sz="1700" dirty="0"/>
              <a:t>
</a:t>
            </a:r>
            <a:br/>
            <a:endParaRPr/>
          </a:p>
          <a:p>
            <a:pPr marL="800100" lvl="1" indent="-342900" algn="just">
              <a:buFont typeface="Wingdings" panose="05000000000000000000" pitchFamily="2" charset="2"/>
              <a:buChar char="Ø"/>
            </a:pPr>
            <a:endParaRPr lang="es-ES" sz="1700" dirty="0"/>
          </a:p>
          <a:p>
            <a:pPr marL="342900" indent="-342900" algn="just">
              <a:buFont typeface="Wingdings" panose="05000000000000000000" pitchFamily="2" charset="2"/>
              <a:buChar char="Ø"/>
            </a:pPr>
            <a:r>
              <a:rPr lang="es-ES" sz="1700" dirty="0"/>
              <a:t>La autenticidad en relación con los datos se refiere como mínimo al autor de los datos, independientemente de la exactitud o la veracidad de los contenidos de los mismos</a:t>
            </a:r>
          </a:p>
          <a:p>
            <a:pPr marL="342900" indent="-342900" algn="just">
              <a:buFont typeface="Wingdings" panose="05000000000000000000" pitchFamily="2" charset="2"/>
              <a:buChar char="Ø"/>
            </a:pPr>
            <a:endParaRPr lang="es-ES" sz="1700" dirty="0"/>
          </a:p>
          <a:p>
            <a:pPr marL="342900" indent="-342900" algn="just">
              <a:buFont typeface="Wingdings" panose="05000000000000000000" pitchFamily="2" charset="2"/>
              <a:buChar char="Ø"/>
            </a:pPr>
            <a:r>
              <a:rPr lang="es-ES" sz="1700" dirty="0"/>
              <a:t>La autenticidad también puede referirse a la autenticidad de los datos</a:t>
            </a:r>
          </a:p>
        </p:txBody>
      </p:sp>
      <p:sp>
        <p:nvSpPr>
          <p:cNvPr id="2" name="TextBox 7">
            <a:extLst>
              <a:ext uri="{FF2B5EF4-FFF2-40B4-BE49-F238E27FC236}">
                <a16:creationId xmlns:a16="http://schemas.microsoft.com/office/drawing/2014/main" id="{BEAF62CB-F43E-4908-A7A3-1F2EB3F33569}"/>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(“datos no auténticos”)</a:t>
            </a:r>
          </a:p>
        </p:txBody>
      </p:sp>
    </p:spTree>
    <p:extLst>
      <p:ext uri="{BB962C8B-B14F-4D97-AF65-F5344CB8AC3E}">
        <p14:creationId xmlns:p14="http://schemas.microsoft.com/office/powerpoint/2010/main" val="3312910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02612" y="1509936"/>
            <a:ext cx="3889351" cy="4539704"/>
          </a:xfrm>
          <a:prstGeom prst="rect">
            <a:avLst/>
          </a:prstGeom>
        </p:spPr>
        <p:txBody>
          <a:bodyPr wrap="square">
            <a:spAutoFit/>
          </a:bodyPr>
          <a:lstStyle/>
          <a:p>
            <a:pPr marL="342900" indent="-342900" algn="just">
              <a:buFont typeface="Wingdings" pitchFamily="2" charset="2"/>
              <a:buChar char="Ø"/>
            </a:pPr>
            <a:r>
              <a:rPr lang="es-ES" sz="1700" dirty="0"/>
              <a:t>Cada Parte adoptará las medidas legislativas y de otro tipo que resulten necesarias para tipificar como delito en su derecho interno la introducción, alteración, borrado o supresión deliberados e ilegítimos de datos informáticos que genere datos no auténticos</a:t>
            </a:r>
            <a:r>
              <a:rPr lang="es-ES" sz="1700" b="1" dirty="0">
                <a:solidFill>
                  <a:srgbClr val="FF0000"/>
                </a:solidFill>
              </a:rPr>
              <a:t> con la intención de que sean tomados o utilizados a efectos legales como auténticos</a:t>
            </a:r>
            <a:r>
              <a:rPr lang="es-ES" sz="1700" dirty="0"/>
              <a:t>, con independencia de que los datos sean legibles e inteligibles directamente. </a:t>
            </a:r>
          </a:p>
          <a:p>
            <a:pPr marL="342900" indent="-342900" algn="just">
              <a:buFont typeface="Wingdings" pitchFamily="2" charset="2"/>
              <a:buChar char="Ø"/>
            </a:pPr>
            <a:endParaRPr lang="es-ES" sz="1700" dirty="0"/>
          </a:p>
          <a:p>
            <a:pPr marL="342900" indent="-342900" algn="just">
              <a:buFont typeface="Wingdings" pitchFamily="2" charset="2"/>
              <a:buChar char="Ø"/>
            </a:pPr>
            <a:r>
              <a:rPr lang="es-ES" sz="1700" dirty="0"/>
              <a:t>Las Partes podrán exigir que exista una intención dolosa o delictiva similar para que se considere que existe responsabilidad penal.</a:t>
            </a:r>
          </a:p>
        </p:txBody>
      </p:sp>
      <p:sp>
        <p:nvSpPr>
          <p:cNvPr id="6" name="Rectangle 5">
            <a:extLst>
              <a:ext uri="{FF2B5EF4-FFF2-40B4-BE49-F238E27FC236}">
                <a16:creationId xmlns:a16="http://schemas.microsoft.com/office/drawing/2014/main" id="{524B6456-681F-2F44-A01A-AD3514E81BD2}"/>
              </a:ext>
            </a:extLst>
          </p:cNvPr>
          <p:cNvSpPr/>
          <p:nvPr/>
        </p:nvSpPr>
        <p:spPr>
          <a:xfrm>
            <a:off x="4380472" y="1509936"/>
            <a:ext cx="4143768" cy="1400383"/>
          </a:xfrm>
          <a:prstGeom prst="rect">
            <a:avLst/>
          </a:prstGeom>
        </p:spPr>
        <p:txBody>
          <a:bodyPr wrap="square">
            <a:spAutoFit/>
          </a:bodyPr>
          <a:lstStyle/>
          <a:p>
            <a:pPr marL="342900" indent="-342900" algn="just">
              <a:buFont typeface="Wingdings" panose="05000000000000000000" pitchFamily="2" charset="2"/>
              <a:buChar char="Ø"/>
            </a:pPr>
            <a:r>
              <a:rPr lang="es-ES" sz="1700" dirty="0"/>
              <a:t>Requisito de intención adicional </a:t>
            </a:r>
          </a:p>
          <a:p>
            <a:pPr marL="342900" indent="-342900" algn="just">
              <a:buFont typeface="Wingdings" panose="05000000000000000000" pitchFamily="2" charset="2"/>
              <a:buChar char="Ø"/>
            </a:pPr>
            <a:endParaRPr lang="es-ES" sz="1700" dirty="0"/>
          </a:p>
          <a:p>
            <a:pPr marL="342900" indent="-342900" algn="just">
              <a:buFont typeface="Wingdings" panose="05000000000000000000" pitchFamily="2" charset="2"/>
              <a:buChar char="Ø"/>
            </a:pPr>
            <a:r>
              <a:rPr lang="es-ES" sz="1700" dirty="0"/>
              <a:t>La expresión "a efectos legales" se refiere también a las transacciones y documentos legales que son relevantes desde el punto de vista jurídico </a:t>
            </a:r>
          </a:p>
        </p:txBody>
      </p:sp>
      <p:sp>
        <p:nvSpPr>
          <p:cNvPr id="2" name="TextBox 7">
            <a:extLst>
              <a:ext uri="{FF2B5EF4-FFF2-40B4-BE49-F238E27FC236}">
                <a16:creationId xmlns:a16="http://schemas.microsoft.com/office/drawing/2014/main" id="{9D1A153A-976F-4A26-897A-EC8F5C517FC0}"/>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a:t>
            </a:r>
          </a:p>
          <a:p>
            <a:pPr algn="r"/>
            <a:r>
              <a:rPr lang="es-ES" sz="3200" dirty="0">
                <a:solidFill>
                  <a:schemeClr val="bg1"/>
                </a:solidFill>
                <a:latin typeface="Verdana" panose="020B0604030504040204" pitchFamily="34" charset="0"/>
              </a:rPr>
              <a:t>(“con la intención de que sean…”)</a:t>
            </a:r>
          </a:p>
        </p:txBody>
      </p:sp>
    </p:spTree>
    <p:extLst>
      <p:ext uri="{BB962C8B-B14F-4D97-AF65-F5344CB8AC3E}">
        <p14:creationId xmlns:p14="http://schemas.microsoft.com/office/powerpoint/2010/main" val="25416859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63572" y="1571784"/>
            <a:ext cx="3889351" cy="4539704"/>
          </a:xfrm>
          <a:prstGeom prst="rect">
            <a:avLst/>
          </a:prstGeom>
        </p:spPr>
        <p:txBody>
          <a:bodyPr wrap="square">
            <a:spAutoFit/>
          </a:bodyPr>
          <a:lstStyle/>
          <a:p>
            <a:pPr marL="342900" indent="-342900" algn="just">
              <a:buFont typeface="Wingdings" pitchFamily="2" charset="2"/>
              <a:buChar char="Ø"/>
            </a:pPr>
            <a:r>
              <a:rPr lang="es-ES" sz="1700" dirty="0"/>
              <a:t>Cada Parte adoptará las medidas legislativas y de otro tipo que resulten necesarias para tipificar como delito en su derecho interno la introducción, alteración, borrado o supresión deliberados e ilegítimos de datos informáticos que genere datos no auténticos con la intención de que sean tomados o utilizados a efectos legales como auténticos</a:t>
            </a:r>
            <a:r>
              <a:rPr lang="es-ES" sz="1700" b="1" dirty="0">
                <a:solidFill>
                  <a:srgbClr val="FF0000"/>
                </a:solidFill>
              </a:rPr>
              <a:t> con independencia de que los datos sean legibles e inteligibles directamente</a:t>
            </a:r>
            <a:r>
              <a:rPr lang="es-ES" sz="1700" dirty="0"/>
              <a:t>. </a:t>
            </a:r>
          </a:p>
          <a:p>
            <a:pPr marL="342900" indent="-342900" algn="just">
              <a:buFont typeface="Wingdings" pitchFamily="2" charset="2"/>
              <a:buChar char="Ø"/>
            </a:pPr>
            <a:endParaRPr lang="es-ES" sz="1700" dirty="0"/>
          </a:p>
          <a:p>
            <a:pPr marL="342900" indent="-342900" algn="just">
              <a:buFont typeface="Wingdings" pitchFamily="2" charset="2"/>
              <a:buChar char="Ø"/>
            </a:pPr>
            <a:r>
              <a:rPr lang="es-ES" sz="1700" dirty="0"/>
              <a:t>Las Partes podrán exigir que exista una intención dolosa o delictiva similar para que se considere que existe responsabilidad penal.</a:t>
            </a:r>
          </a:p>
        </p:txBody>
      </p:sp>
      <p:sp>
        <p:nvSpPr>
          <p:cNvPr id="6" name="Rectangle 5">
            <a:extLst>
              <a:ext uri="{FF2B5EF4-FFF2-40B4-BE49-F238E27FC236}">
                <a16:creationId xmlns:a16="http://schemas.microsoft.com/office/drawing/2014/main" id="{524B6456-681F-2F44-A01A-AD3514E81BD2}"/>
              </a:ext>
            </a:extLst>
          </p:cNvPr>
          <p:cNvSpPr/>
          <p:nvPr/>
        </p:nvSpPr>
        <p:spPr>
          <a:xfrm>
            <a:off x="4531360" y="1571784"/>
            <a:ext cx="4226560" cy="1215717"/>
          </a:xfrm>
          <a:prstGeom prst="rect">
            <a:avLst/>
          </a:prstGeom>
        </p:spPr>
        <p:txBody>
          <a:bodyPr wrap="square">
            <a:spAutoFit/>
          </a:bodyPr>
          <a:lstStyle/>
          <a:p>
            <a:pPr marL="342900" indent="-342900" algn="just">
              <a:buFont typeface="Wingdings" panose="05000000000000000000" pitchFamily="2" charset="2"/>
              <a:buChar char="Ø"/>
            </a:pPr>
            <a:r>
              <a:rPr lang="es-ES" sz="1700" dirty="0"/>
              <a:t>Los datos no auténticos no tienen por qué ser directamente legibles o inteligibles por un ser humano </a:t>
            </a:r>
          </a:p>
          <a:p>
            <a:pPr marL="342900" indent="-342900" algn="just">
              <a:buFont typeface="Wingdings" pitchFamily="2" charset="2"/>
              <a:buChar char="ü"/>
            </a:pPr>
            <a:endParaRPr lang="es-ES" sz="2200" dirty="0">
              <a:latin typeface="+mj-lt"/>
            </a:endParaRPr>
          </a:p>
        </p:txBody>
      </p:sp>
      <p:sp>
        <p:nvSpPr>
          <p:cNvPr id="2" name="TextBox 7">
            <a:extLst>
              <a:ext uri="{FF2B5EF4-FFF2-40B4-BE49-F238E27FC236}">
                <a16:creationId xmlns:a16="http://schemas.microsoft.com/office/drawing/2014/main" id="{FF58A1EE-D31D-43F4-A03D-C97C3BAB9326}"/>
              </a:ext>
            </a:extLst>
          </p:cNvPr>
          <p:cNvSpPr txBox="1">
            <a:spLocks noChangeArrowheads="1"/>
          </p:cNvSpPr>
          <p:nvPr/>
        </p:nvSpPr>
        <p:spPr bwMode="auto">
          <a:xfrm>
            <a:off x="1177924" y="-27384"/>
            <a:ext cx="7858126"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(“con independencia... legibles directamente”)</a:t>
            </a:r>
          </a:p>
        </p:txBody>
      </p:sp>
    </p:spTree>
    <p:extLst>
      <p:ext uri="{BB962C8B-B14F-4D97-AF65-F5344CB8AC3E}">
        <p14:creationId xmlns:p14="http://schemas.microsoft.com/office/powerpoint/2010/main" val="2167940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33092" y="1533465"/>
            <a:ext cx="3889351" cy="4539704"/>
          </a:xfrm>
          <a:prstGeom prst="rect">
            <a:avLst/>
          </a:prstGeom>
        </p:spPr>
        <p:txBody>
          <a:bodyPr wrap="square">
            <a:spAutoFit/>
          </a:bodyPr>
          <a:lstStyle/>
          <a:p>
            <a:pPr marL="342900" indent="-342900" algn="just">
              <a:buFont typeface="Wingdings" pitchFamily="2" charset="2"/>
              <a:buChar char="Ø"/>
            </a:pPr>
            <a:r>
              <a:rPr lang="es-ES" sz="1700" dirty="0"/>
              <a:t>Cada Parte adoptará las medidas legislativas y de otro tipo que resulten necesarias para tipificar como delito en su derecho interno la introducción, alteración, borrado o supresión deliberados e ilegítimos de datos informáticos que genere datos no auténticos con la intención de que sean tomados o utilizados a efectos legales como auténticos, con independencia de que los datos sean legibles e inteligibles directamente. </a:t>
            </a:r>
          </a:p>
          <a:p>
            <a:pPr marL="342900" indent="-342900" algn="just">
              <a:buFont typeface="Wingdings" pitchFamily="2" charset="2"/>
              <a:buChar char="Ø"/>
            </a:pPr>
            <a:endParaRPr lang="es-ES" sz="1700" dirty="0"/>
          </a:p>
          <a:p>
            <a:pPr marL="342900" indent="-342900" algn="just">
              <a:buFont typeface="Wingdings" pitchFamily="2" charset="2"/>
              <a:buChar char="Ø"/>
            </a:pPr>
            <a:r>
              <a:rPr lang="es-ES" sz="1700" dirty="0"/>
              <a:t>Las Partes podrían exigir que exista una </a:t>
            </a:r>
            <a:r>
              <a:rPr lang="es-ES" sz="1700" b="1" dirty="0">
                <a:solidFill>
                  <a:srgbClr val="FF0000"/>
                </a:solidFill>
              </a:rPr>
              <a:t>intención dolosa</a:t>
            </a:r>
            <a:r>
              <a:rPr lang="es-ES" sz="1700" dirty="0"/>
              <a:t> o </a:t>
            </a:r>
            <a:r>
              <a:rPr lang="es-ES" sz="1700" b="1" dirty="0">
                <a:solidFill>
                  <a:srgbClr val="FF0000"/>
                </a:solidFill>
              </a:rPr>
              <a:t>delictiva similar</a:t>
            </a:r>
            <a:r>
              <a:rPr lang="es-ES" sz="1700" dirty="0"/>
              <a:t>, para que se considere que existe responsabilidad penal.</a:t>
            </a:r>
          </a:p>
        </p:txBody>
      </p:sp>
      <p:sp>
        <p:nvSpPr>
          <p:cNvPr id="6" name="Rectangle 5">
            <a:extLst>
              <a:ext uri="{FF2B5EF4-FFF2-40B4-BE49-F238E27FC236}">
                <a16:creationId xmlns:a16="http://schemas.microsoft.com/office/drawing/2014/main" id="{524B6456-681F-2F44-A01A-AD3514E81BD2}"/>
              </a:ext>
            </a:extLst>
          </p:cNvPr>
          <p:cNvSpPr/>
          <p:nvPr/>
        </p:nvSpPr>
        <p:spPr>
          <a:xfrm>
            <a:off x="4451592" y="1522610"/>
            <a:ext cx="4092968" cy="1400383"/>
          </a:xfrm>
          <a:prstGeom prst="rect">
            <a:avLst/>
          </a:prstGeom>
        </p:spPr>
        <p:txBody>
          <a:bodyPr wrap="square">
            <a:spAutoFit/>
          </a:bodyPr>
          <a:lstStyle/>
          <a:p>
            <a:pPr marL="342900" indent="-342900" algn="just">
              <a:buFont typeface="Wingdings" pitchFamily="2" charset="2"/>
              <a:buChar char="ü"/>
            </a:pPr>
            <a:r>
              <a:rPr lang="es-ES" sz="1700" dirty="0"/>
              <a:t>Las partes pueden limitar la penalización de la falsificación informática con los siguientes elementos calificativos:</a:t>
            </a:r>
          </a:p>
          <a:p>
            <a:pPr marL="800100" lvl="1" indent="-342900" algn="just">
              <a:buFont typeface="Wingdings" pitchFamily="2" charset="2"/>
              <a:buChar char="ü"/>
            </a:pPr>
            <a:r>
              <a:rPr lang="es-ES" sz="1700" dirty="0"/>
              <a:t>Intención dolosa</a:t>
            </a:r>
          </a:p>
          <a:p>
            <a:pPr marL="800100" lvl="1" indent="-342900" algn="just">
              <a:buFont typeface="Wingdings" pitchFamily="2" charset="2"/>
              <a:buChar char="ü"/>
            </a:pPr>
            <a:r>
              <a:rPr lang="es-ES" sz="1700" dirty="0"/>
              <a:t>Intención delictiva </a:t>
            </a:r>
          </a:p>
        </p:txBody>
      </p:sp>
      <p:sp>
        <p:nvSpPr>
          <p:cNvPr id="2" name="TextBox 7">
            <a:extLst>
              <a:ext uri="{FF2B5EF4-FFF2-40B4-BE49-F238E27FC236}">
                <a16:creationId xmlns:a16="http://schemas.microsoft.com/office/drawing/2014/main" id="{DC63C6C5-275C-4E83-9E37-95E8A8022984}"/>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Falsificación informática </a:t>
            </a:r>
          </a:p>
          <a:p>
            <a:pPr algn="r"/>
            <a:r>
              <a:rPr lang="es-ES" sz="3200" dirty="0">
                <a:solidFill>
                  <a:schemeClr val="bg1"/>
                </a:solidFill>
                <a:latin typeface="Verdana" panose="020B0604030504040204" pitchFamily="34" charset="0"/>
              </a:rPr>
              <a:t>(“intención dolosa…”)</a:t>
            </a:r>
          </a:p>
        </p:txBody>
      </p:sp>
    </p:spTree>
    <p:extLst>
      <p:ext uri="{BB962C8B-B14F-4D97-AF65-F5344CB8AC3E}">
        <p14:creationId xmlns:p14="http://schemas.microsoft.com/office/powerpoint/2010/main" val="40433868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z="3200" dirty="0">
                <a:latin typeface="+mn-lt"/>
              </a:rPr>
              <a:t>Fraude informático</a:t>
            </a:r>
          </a:p>
        </p:txBody>
      </p:sp>
      <p:sp>
        <p:nvSpPr>
          <p:cNvPr id="3" name="Text Placeholder 2"/>
          <p:cNvSpPr>
            <a:spLocks noGrp="1"/>
          </p:cNvSpPr>
          <p:nvPr>
            <p:ph type="body" idx="1"/>
          </p:nvPr>
        </p:nvSpPr>
        <p:spPr>
          <a:xfrm>
            <a:off x="550561" y="3666226"/>
            <a:ext cx="8167553" cy="439859"/>
          </a:xfrm>
        </p:spPr>
        <p:txBody>
          <a:bodyPr/>
          <a:lstStyle/>
          <a:p>
            <a:r>
              <a:rPr lang="es-ES" dirty="0">
                <a:latin typeface="Verdana" panose="020B0604030504040204" pitchFamily="34" charset="0"/>
              </a:rPr>
              <a:t>Disposiciones sustantivas del Convenio de Budapest (Parte 2)</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15</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2</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28631134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7">
            <a:extLst>
              <a:ext uri="{FF2B5EF4-FFF2-40B4-BE49-F238E27FC236}">
                <a16:creationId xmlns:a16="http://schemas.microsoft.com/office/drawing/2014/main" id="{C4E7D0AE-F5E2-48F0-87FE-9287F73A74D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Fraude informático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
        <p:nvSpPr>
          <p:cNvPr id="21" name="Rectangle 3">
            <a:extLst>
              <a:ext uri="{FF2B5EF4-FFF2-40B4-BE49-F238E27FC236}">
                <a16:creationId xmlns:a16="http://schemas.microsoft.com/office/drawing/2014/main" id="{A2DE72C8-3B66-4BD5-8E45-72248E01534A}"/>
              </a:ext>
            </a:extLst>
          </p:cNvPr>
          <p:cNvSpPr txBox="1">
            <a:spLocks/>
          </p:cNvSpPr>
          <p:nvPr/>
        </p:nvSpPr>
        <p:spPr>
          <a:xfrm>
            <a:off x="457200" y="1755775"/>
            <a:ext cx="8229600" cy="3154363"/>
          </a:xfrm>
          <a:prstGeom prst="rect">
            <a:avLst/>
          </a:prstGeom>
          <a:ln w="38100">
            <a:solidFill>
              <a:srgbClr val="FF0000"/>
            </a:solidFill>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90000"/>
              </a:lnSpc>
              <a:buFont typeface="Arial" panose="020B0604020202020204" pitchFamily="34" charset="0"/>
              <a:buNone/>
              <a:defRPr/>
            </a:pPr>
            <a:endParaRPr lang="es-ES" altLang="sr-Latn-RS" sz="1400" b="1" i="1" dirty="0">
              <a:cs typeface="Times New Roman" pitchFamily="18" charset="0"/>
            </a:endParaRPr>
          </a:p>
          <a:p>
            <a:pPr marL="0" indent="0" algn="ctr" eaLnBrk="1" hangingPunct="1">
              <a:lnSpc>
                <a:spcPct val="90000"/>
              </a:lnSpc>
              <a:buFont typeface="Arial" panose="020B0604020202020204" pitchFamily="34" charset="0"/>
              <a:buNone/>
              <a:defRPr/>
            </a:pPr>
            <a:r>
              <a:rPr lang="es-ES" altLang="sr-Latn-RS" b="1" i="1" dirty="0"/>
              <a:t>Fraude informático</a:t>
            </a:r>
          </a:p>
          <a:p>
            <a:pPr marL="0" indent="0" algn="ctr" eaLnBrk="1" hangingPunct="1">
              <a:lnSpc>
                <a:spcPct val="90000"/>
              </a:lnSpc>
              <a:buFont typeface="Arial" panose="020B0604020202020204" pitchFamily="34" charset="0"/>
              <a:buNone/>
              <a:defRPr/>
            </a:pPr>
            <a:r>
              <a:rPr lang="es-ES" altLang="sr-Latn-RS" b="1" i="1" dirty="0"/>
              <a:t>(Artículo 8 - Convenio de Budapest)</a:t>
            </a:r>
          </a:p>
          <a:p>
            <a:pPr algn="ctr" eaLnBrk="1" hangingPunct="1">
              <a:lnSpc>
                <a:spcPct val="90000"/>
              </a:lnSpc>
              <a:defRPr/>
            </a:pPr>
            <a:endParaRPr lang="es-ES" altLang="fr-FR" i="1" dirty="0">
              <a:cs typeface="Times New Roman" pitchFamily="18" charset="0"/>
            </a:endParaRPr>
          </a:p>
          <a:p>
            <a:pPr algn="ctr" eaLnBrk="1" hangingPunct="1">
              <a:lnSpc>
                <a:spcPct val="90000"/>
              </a:lnSpc>
              <a:defRPr/>
            </a:pPr>
            <a:r>
              <a:rPr lang="es-ES" altLang="fr-FR" sz="2800" i="1" dirty="0"/>
              <a:t>Establece un delito paralelo al de fraude en relación con delitos tangibles</a:t>
            </a:r>
          </a:p>
        </p:txBody>
      </p:sp>
    </p:spTree>
    <p:extLst>
      <p:ext uri="{BB962C8B-B14F-4D97-AF65-F5344CB8AC3E}">
        <p14:creationId xmlns:p14="http://schemas.microsoft.com/office/powerpoint/2010/main" val="33455025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7">
            <a:extLst>
              <a:ext uri="{FF2B5EF4-FFF2-40B4-BE49-F238E27FC236}">
                <a16:creationId xmlns:a16="http://schemas.microsoft.com/office/drawing/2014/main" id="{C4E7D0AE-F5E2-48F0-87FE-9287F73A74DA}"/>
              </a:ext>
            </a:extLst>
          </p:cNvPr>
          <p:cNvSpPr txBox="1">
            <a:spLocks noChangeArrowheads="1"/>
          </p:cNvSpPr>
          <p:nvPr/>
        </p:nvSpPr>
        <p:spPr bwMode="auto">
          <a:xfrm>
            <a:off x="1413510" y="180113"/>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Fraude informático: Ejemplo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pic>
        <p:nvPicPr>
          <p:cNvPr id="5" name="Picture 4">
            <a:extLst>
              <a:ext uri="{FF2B5EF4-FFF2-40B4-BE49-F238E27FC236}">
                <a16:creationId xmlns:a16="http://schemas.microsoft.com/office/drawing/2014/main" id="{A5DB64D2-0B02-47FD-AFD5-CCC5932292F5}"/>
              </a:ext>
            </a:extLst>
          </p:cNvPr>
          <p:cNvPicPr>
            <a:picLocks noChangeAspect="1"/>
          </p:cNvPicPr>
          <p:nvPr/>
        </p:nvPicPr>
        <p:blipFill>
          <a:blip r:embed="rId3"/>
          <a:stretch>
            <a:fillRect/>
          </a:stretch>
        </p:blipFill>
        <p:spPr>
          <a:xfrm>
            <a:off x="7937" y="1062038"/>
            <a:ext cx="9144000" cy="5460682"/>
          </a:xfrm>
          <a:prstGeom prst="rect">
            <a:avLst/>
          </a:prstGeom>
        </p:spPr>
      </p:pic>
    </p:spTree>
    <p:extLst>
      <p:ext uri="{BB962C8B-B14F-4D97-AF65-F5344CB8AC3E}">
        <p14:creationId xmlns:p14="http://schemas.microsoft.com/office/powerpoint/2010/main" val="6890271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6AA5BF5E-B46D-4B19-A63B-6B1FE8043F14}"/>
              </a:ext>
            </a:extLst>
          </p:cNvPr>
          <p:cNvSpPr txBox="1">
            <a:spLocks noChangeArrowheads="1"/>
          </p:cNvSpPr>
          <p:nvPr/>
        </p:nvSpPr>
        <p:spPr bwMode="auto">
          <a:xfrm>
            <a:off x="1389756" y="0"/>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Fraude informático (“introducción, alteración, borrado …”)</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
        <p:nvSpPr>
          <p:cNvPr id="23" name="Rectangle 22">
            <a:extLst>
              <a:ext uri="{FF2B5EF4-FFF2-40B4-BE49-F238E27FC236}">
                <a16:creationId xmlns:a16="http://schemas.microsoft.com/office/drawing/2014/main" id="{2F249C7A-C0AF-47C6-8876-946DBD6E0AA3}"/>
              </a:ext>
            </a:extLst>
          </p:cNvPr>
          <p:cNvSpPr/>
          <p:nvPr/>
        </p:nvSpPr>
        <p:spPr>
          <a:xfrm>
            <a:off x="304424" y="1287212"/>
            <a:ext cx="3889351" cy="4801314"/>
          </a:xfrm>
          <a:prstGeom prst="rect">
            <a:avLst/>
          </a:prstGeom>
        </p:spPr>
        <p:txBody>
          <a:bodyPr wrap="square">
            <a:spAutoFit/>
          </a:bodyPr>
          <a:lstStyle/>
          <a:p>
            <a:pPr marL="342900" indent="-342900" algn="just">
              <a:buFont typeface="Wingdings" pitchFamily="2" charset="2"/>
              <a:buChar char="Ø"/>
            </a:pPr>
            <a:r>
              <a:rPr lang="es-ES" sz="1700" dirty="0"/>
              <a:t>Las Partes adoptarán las medidas legislativas o de otro tipo que resulten necesarias para tipificar como delito en su derecho interno los actos deliberados e ilegítimos que causen perjuicio patrimonial a otra persona mediante: </a:t>
            </a:r>
          </a:p>
          <a:p>
            <a:pPr marL="342900" indent="-342900" algn="just">
              <a:buFont typeface="Wingdings" pitchFamily="2" charset="2"/>
              <a:buChar char="Ø"/>
            </a:pPr>
            <a:endParaRPr lang="es-ES" sz="1700" dirty="0"/>
          </a:p>
          <a:p>
            <a:pPr marL="800100" lvl="1" indent="-342900" algn="just">
              <a:buFont typeface="+mj-lt"/>
              <a:buAutoNum type="alphaLcParenR"/>
            </a:pPr>
            <a:r>
              <a:rPr lang="es-ES"/>
              <a:t>la</a:t>
            </a:r>
            <a:r>
              <a:rPr lang="es-ES" sz="1700" dirty="0"/>
              <a:t> </a:t>
            </a:r>
            <a:r>
              <a:rPr lang="es-ES" sz="1700" b="1" dirty="0">
                <a:solidFill>
                  <a:srgbClr val="FF0000"/>
                </a:solidFill>
              </a:rPr>
              <a:t>introducción</a:t>
            </a:r>
            <a:r>
              <a:rPr lang="es-ES" sz="1700" dirty="0"/>
              <a:t>, </a:t>
            </a:r>
            <a:r>
              <a:rPr lang="es-ES" sz="1700" b="1" dirty="0">
                <a:solidFill>
                  <a:srgbClr val="FF0000"/>
                </a:solidFill>
              </a:rPr>
              <a:t>alteración</a:t>
            </a:r>
            <a:r>
              <a:rPr lang="es-ES" sz="1700" dirty="0"/>
              <a:t>, </a:t>
            </a:r>
            <a:r>
              <a:rPr lang="es-ES" sz="1700" b="1" dirty="0">
                <a:solidFill>
                  <a:srgbClr val="FF0000"/>
                </a:solidFill>
              </a:rPr>
              <a:t>borrado</a:t>
            </a:r>
            <a:r>
              <a:rPr lang="es-ES" sz="1700" dirty="0"/>
              <a:t> o </a:t>
            </a:r>
            <a:r>
              <a:rPr lang="es-ES" sz="1700" b="1" dirty="0">
                <a:solidFill>
                  <a:srgbClr val="FF0000"/>
                </a:solidFill>
              </a:rPr>
              <a:t>supresión de datos informáticos</a:t>
            </a:r>
            <a:r>
              <a:rPr lang="es-ES" sz="1700" dirty="0"/>
              <a:t>, </a:t>
            </a:r>
          </a:p>
          <a:p>
            <a:pPr lvl="1" algn="just"/>
            <a:endParaRPr lang="es-ES" sz="1700" dirty="0"/>
          </a:p>
          <a:p>
            <a:pPr marL="800100" lvl="1" indent="-342900" algn="just">
              <a:buFont typeface="+mj-lt"/>
              <a:buAutoNum type="alphaLcParenR"/>
            </a:pPr>
            <a:r>
              <a:rPr lang="es-ES" sz="1700" dirty="0"/>
              <a:t>cualquier </a:t>
            </a:r>
            <a:r>
              <a:rPr lang="es-ES" sz="1700" b="1" dirty="0">
                <a:solidFill>
                  <a:srgbClr val="FF0000"/>
                </a:solidFill>
              </a:rPr>
              <a:t>interferencia</a:t>
            </a:r>
            <a:r>
              <a:rPr lang="es-ES" sz="1700" dirty="0"/>
              <a:t> en el </a:t>
            </a:r>
            <a:r>
              <a:rPr lang="es-ES" sz="1700" b="1" dirty="0">
                <a:solidFill>
                  <a:srgbClr val="FF0000"/>
                </a:solidFill>
              </a:rPr>
              <a:t>funcionamiento de un sistema informático</a:t>
            </a:r>
            <a:r>
              <a:rPr lang="es-ES" sz="1700" dirty="0"/>
              <a:t>, con la intención fraudulenta o dolosa de obtener, de manera ilegítima, un beneficio económico para uno mismo o para otra persona.</a:t>
            </a:r>
          </a:p>
        </p:txBody>
      </p:sp>
      <p:sp>
        <p:nvSpPr>
          <p:cNvPr id="25" name="Rectangle 24">
            <a:extLst>
              <a:ext uri="{FF2B5EF4-FFF2-40B4-BE49-F238E27FC236}">
                <a16:creationId xmlns:a16="http://schemas.microsoft.com/office/drawing/2014/main" id="{6835138B-B564-4190-A328-AFB4CD3FE797}"/>
              </a:ext>
            </a:extLst>
          </p:cNvPr>
          <p:cNvSpPr/>
          <p:nvPr/>
        </p:nvSpPr>
        <p:spPr>
          <a:xfrm>
            <a:off x="4582160" y="1287212"/>
            <a:ext cx="4074160" cy="3754874"/>
          </a:xfrm>
          <a:prstGeom prst="rect">
            <a:avLst/>
          </a:prstGeom>
        </p:spPr>
        <p:txBody>
          <a:bodyPr wrap="square">
            <a:spAutoFit/>
          </a:bodyPr>
          <a:lstStyle/>
          <a:p>
            <a:pPr marL="342900" indent="-342900" algn="just">
              <a:buFont typeface="Wingdings" panose="05000000000000000000" pitchFamily="2" charset="2"/>
              <a:buChar char="Ø"/>
            </a:pPr>
            <a:r>
              <a:rPr lang="es-ES" sz="1700" dirty="0"/>
              <a:t>El alcance de este delito se limita a causar la pérdida de bienes a otra persona mediante: </a:t>
            </a:r>
          </a:p>
          <a:p>
            <a:pPr marL="285750" indent="-285750" algn="just">
              <a:buFont typeface="Wingdings" panose="05000000000000000000" pitchFamily="2" charset="2"/>
              <a:buChar char="Ø"/>
            </a:pPr>
            <a:endParaRPr lang="es-ES" sz="1700" dirty="0"/>
          </a:p>
          <a:p>
            <a:pPr marL="800100" lvl="1" indent="-342900" algn="just">
              <a:buFont typeface="Wingdings" panose="05000000000000000000" pitchFamily="2" charset="2"/>
              <a:buChar char="Ø"/>
            </a:pPr>
            <a:r>
              <a:rPr lang="es-ES" sz="1700" dirty="0"/>
              <a:t>Introducción de datos correctos o incorrectos</a:t>
            </a:r>
          </a:p>
          <a:p>
            <a:pPr marL="800100" lvl="1" indent="-342900" algn="just">
              <a:buFont typeface="Wingdings" panose="05000000000000000000" pitchFamily="2" charset="2"/>
              <a:buChar char="Ø"/>
            </a:pPr>
            <a:r>
              <a:rPr lang="es-ES" sz="1700" dirty="0"/>
              <a:t>Posteriores alteraciones (modificaciones, variaciones, cambios parciales)</a:t>
            </a:r>
          </a:p>
          <a:p>
            <a:pPr marL="800100" lvl="1" indent="-342900" algn="just">
              <a:buFont typeface="Wingdings" panose="05000000000000000000" pitchFamily="2" charset="2"/>
              <a:buChar char="Ø"/>
            </a:pPr>
            <a:r>
              <a:rPr lang="es-ES" sz="1700" dirty="0"/>
              <a:t>Borrado (eliminación de datos de un soporte de datos) </a:t>
            </a:r>
          </a:p>
          <a:p>
            <a:pPr marL="800100" lvl="1" indent="-342900" algn="just">
              <a:buFont typeface="Wingdings" panose="05000000000000000000" pitchFamily="2" charset="2"/>
              <a:buChar char="Ø"/>
            </a:pPr>
            <a:r>
              <a:rPr lang="es-ES" sz="1700" dirty="0"/>
              <a:t>Supresiones (retención, ocultación de datos)</a:t>
            </a:r>
          </a:p>
          <a:p>
            <a:pPr marL="800100" lvl="1" indent="-342900" algn="just">
              <a:buFont typeface="Wingdings" panose="05000000000000000000" pitchFamily="2" charset="2"/>
              <a:buChar char="Ø"/>
            </a:pPr>
            <a:r>
              <a:rPr lang="es-ES" sz="1700" dirty="0"/>
              <a:t>Interferencia en el funcionamiento de un sistema informático </a:t>
            </a:r>
          </a:p>
        </p:txBody>
      </p:sp>
    </p:spTree>
    <p:extLst>
      <p:ext uri="{BB962C8B-B14F-4D97-AF65-F5344CB8AC3E}">
        <p14:creationId xmlns:p14="http://schemas.microsoft.com/office/powerpoint/2010/main" val="35024378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07FADD-3E6B-406F-9B66-C841DF391B79}"/>
              </a:ext>
            </a:extLst>
          </p:cNvPr>
          <p:cNvSpPr/>
          <p:nvPr/>
        </p:nvSpPr>
        <p:spPr>
          <a:xfrm>
            <a:off x="294264" y="1313457"/>
            <a:ext cx="3889351" cy="5062924"/>
          </a:xfrm>
          <a:prstGeom prst="rect">
            <a:avLst/>
          </a:prstGeom>
        </p:spPr>
        <p:txBody>
          <a:bodyPr wrap="square">
            <a:spAutoFit/>
          </a:bodyPr>
          <a:lstStyle/>
          <a:p>
            <a:pPr marL="342900" indent="-342900" algn="just">
              <a:buFont typeface="Wingdings" pitchFamily="2" charset="2"/>
              <a:buChar char="Ø"/>
            </a:pPr>
            <a:r>
              <a:rPr lang="es-ES" sz="1700" dirty="0"/>
              <a:t>Las Partes adoptarán las medidas legislativas o de otro tipo que resulten necesarias para tipificar como delito en su derecho interno los actos deliberados e ilegítimos que causen </a:t>
            </a:r>
            <a:r>
              <a:rPr lang="es-ES" sz="1700" b="1" dirty="0">
                <a:solidFill>
                  <a:srgbClr val="FF0000"/>
                </a:solidFill>
              </a:rPr>
              <a:t>perjuicio patrimonial </a:t>
            </a:r>
            <a:r>
              <a:rPr lang="es-ES" sz="1700" dirty="0"/>
              <a:t>a otra persona mediante: </a:t>
            </a:r>
          </a:p>
          <a:p>
            <a:pPr algn="just"/>
            <a:endParaRPr lang="es-ES" sz="1700" dirty="0"/>
          </a:p>
          <a:p>
            <a:pPr marL="800100" lvl="1" indent="-342900" algn="just">
              <a:buFont typeface="+mj-lt"/>
              <a:buAutoNum type="alphaLcParenR"/>
            </a:pPr>
            <a:r>
              <a:rPr lang="es-ES" sz="1700" dirty="0"/>
              <a:t>a la introducción, alteración, borrado o supresión de datos informáticos, </a:t>
            </a:r>
          </a:p>
          <a:p>
            <a:pPr lvl="1" algn="just"/>
            <a:endParaRPr lang="es-ES" sz="1700" dirty="0"/>
          </a:p>
          <a:p>
            <a:pPr marL="800100" lvl="1" indent="-342900" algn="just">
              <a:buFont typeface="+mj-lt"/>
              <a:buAutoNum type="alphaLcParenR"/>
            </a:pPr>
            <a:r>
              <a:rPr lang="es-ES" sz="1700" dirty="0"/>
              <a:t>cualquier interferencia en el funcionamiento de un sistema informático, con la intención fraudulenta o dolosa de obtener, de manera ilegítima, un beneficio económico para uno mismo o para otra persona.</a:t>
            </a:r>
          </a:p>
        </p:txBody>
      </p:sp>
      <p:sp>
        <p:nvSpPr>
          <p:cNvPr id="3" name="Rectangle 2">
            <a:extLst>
              <a:ext uri="{FF2B5EF4-FFF2-40B4-BE49-F238E27FC236}">
                <a16:creationId xmlns:a16="http://schemas.microsoft.com/office/drawing/2014/main" id="{A67DD044-0EFC-4C9C-9F28-8A71A6074482}"/>
              </a:ext>
            </a:extLst>
          </p:cNvPr>
          <p:cNvSpPr/>
          <p:nvPr/>
        </p:nvSpPr>
        <p:spPr>
          <a:xfrm>
            <a:off x="4673600" y="1313457"/>
            <a:ext cx="3891280" cy="2708434"/>
          </a:xfrm>
          <a:prstGeom prst="rect">
            <a:avLst/>
          </a:prstGeom>
        </p:spPr>
        <p:txBody>
          <a:bodyPr wrap="square">
            <a:spAutoFit/>
          </a:bodyPr>
          <a:lstStyle/>
          <a:p>
            <a:pPr marL="342900" indent="-342900" algn="just">
              <a:buFont typeface="Wingdings" panose="05000000000000000000" pitchFamily="2" charset="2"/>
              <a:buChar char="Ø"/>
            </a:pPr>
            <a:r>
              <a:rPr lang="es-ES" sz="1700" dirty="0"/>
              <a:t>El acto de fraude informático debe causar a otra persona perjuicio patrimonial directo, pérdida de la posesión de un bien </a:t>
            </a:r>
          </a:p>
          <a:p>
            <a:pPr marL="342900" indent="-342900" algn="just">
              <a:buFont typeface="Wingdings" panose="05000000000000000000" pitchFamily="2" charset="2"/>
              <a:buChar char="Ø"/>
            </a:pPr>
            <a:endParaRPr lang="es-ES" sz="1700" dirty="0"/>
          </a:p>
          <a:p>
            <a:pPr marL="342900" indent="-342900" algn="just">
              <a:buFont typeface="Wingdings" panose="05000000000000000000" pitchFamily="2" charset="2"/>
              <a:buChar char="Ø"/>
            </a:pPr>
            <a:r>
              <a:rPr lang="es-ES" sz="1700" dirty="0"/>
              <a:t>Esto incluiría la pérdida de: </a:t>
            </a:r>
          </a:p>
          <a:p>
            <a:pPr marL="800100" lvl="1" indent="-342900" algn="just">
              <a:buFont typeface="Wingdings" panose="05000000000000000000" pitchFamily="2" charset="2"/>
              <a:buChar char="Ø"/>
            </a:pPr>
            <a:r>
              <a:rPr lang="es-ES" sz="1700" dirty="0"/>
              <a:t>Dinero </a:t>
            </a:r>
          </a:p>
          <a:p>
            <a:pPr marL="800100" lvl="1" indent="-342900" algn="just">
              <a:buFont typeface="Wingdings" panose="05000000000000000000" pitchFamily="2" charset="2"/>
              <a:buChar char="Ø"/>
            </a:pPr>
            <a:r>
              <a:rPr lang="es-ES" sz="1700" dirty="0"/>
              <a:t>Cosas tangibles </a:t>
            </a:r>
          </a:p>
          <a:p>
            <a:pPr marL="800100" lvl="1" indent="-342900" algn="just">
              <a:buFont typeface="Wingdings" panose="05000000000000000000" pitchFamily="2" charset="2"/>
              <a:buChar char="Ø"/>
            </a:pPr>
            <a:r>
              <a:rPr lang="es-ES" sz="1700" dirty="0"/>
              <a:t>Cosas intangibles que tengan un valor económico </a:t>
            </a:r>
          </a:p>
        </p:txBody>
      </p:sp>
      <p:sp>
        <p:nvSpPr>
          <p:cNvPr id="4" name="TextBox 7">
            <a:extLst>
              <a:ext uri="{FF2B5EF4-FFF2-40B4-BE49-F238E27FC236}">
                <a16:creationId xmlns:a16="http://schemas.microsoft.com/office/drawing/2014/main" id="{C9EE4C34-3507-421D-80D6-016CD4B162C0}"/>
              </a:ext>
            </a:extLst>
          </p:cNvPr>
          <p:cNvSpPr txBox="1">
            <a:spLocks noChangeArrowheads="1"/>
          </p:cNvSpPr>
          <p:nvPr/>
        </p:nvSpPr>
        <p:spPr bwMode="auto">
          <a:xfrm>
            <a:off x="1413510" y="10160"/>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Fraude informático </a:t>
            </a:r>
          </a:p>
          <a:p>
            <a:pPr algn="r"/>
            <a:r>
              <a:rPr lang="es-ES" sz="3200" dirty="0">
                <a:solidFill>
                  <a:schemeClr val="bg1"/>
                </a:solidFill>
                <a:latin typeface="Verdana" panose="020B0604030504040204" pitchFamily="34" charset="0"/>
              </a:rPr>
              <a:t>(“perjuicio patrimonial”)</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0476315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307FADD-3E6B-406F-9B66-C841DF391B79}"/>
              </a:ext>
            </a:extLst>
          </p:cNvPr>
          <p:cNvSpPr/>
          <p:nvPr/>
        </p:nvSpPr>
        <p:spPr>
          <a:xfrm>
            <a:off x="304424" y="1325195"/>
            <a:ext cx="3889351" cy="4801314"/>
          </a:xfrm>
          <a:prstGeom prst="rect">
            <a:avLst/>
          </a:prstGeom>
        </p:spPr>
        <p:txBody>
          <a:bodyPr wrap="square">
            <a:spAutoFit/>
          </a:bodyPr>
          <a:lstStyle/>
          <a:p>
            <a:pPr marL="342900" indent="-342900" algn="just">
              <a:buFont typeface="Wingdings" pitchFamily="2" charset="2"/>
              <a:buChar char="Ø"/>
            </a:pPr>
            <a:r>
              <a:rPr lang="es-ES" sz="1700" dirty="0"/>
              <a:t>Las Partes adoptarán las medidas legislativas o de otro tipo que resulten necesarias para tipificar como delito en su derecho interno los actos deliberados e ilegítimos que causen perjuicio patrimonial a otra persona mediante: </a:t>
            </a:r>
          </a:p>
          <a:p>
            <a:pPr algn="just"/>
            <a:endParaRPr lang="es-ES" sz="1700" dirty="0"/>
          </a:p>
          <a:p>
            <a:pPr marL="800100" lvl="1" indent="-342900" algn="just">
              <a:buFont typeface="+mj-lt"/>
              <a:buAutoNum type="alphaLcParenR"/>
            </a:pPr>
            <a:r>
              <a:rPr lang="es-ES" sz="1700" dirty="0"/>
              <a:t>la introducción, alteración, borrado o supresión de datos informáticos, </a:t>
            </a:r>
          </a:p>
          <a:p>
            <a:pPr lvl="1" algn="just"/>
            <a:endParaRPr lang="es-ES" sz="1700" dirty="0"/>
          </a:p>
          <a:p>
            <a:pPr marL="800100" lvl="1" indent="-342900" algn="just">
              <a:buFont typeface="+mj-lt"/>
              <a:buAutoNum type="alphaLcParenR"/>
            </a:pPr>
            <a:r>
              <a:rPr lang="es-ES"/>
              <a:t>cualquier interferencia en el funcionamiento de un sistema informático</a:t>
            </a:r>
            <a:r>
              <a:rPr lang="es-ES" sz="1700" dirty="0"/>
              <a:t>, con la </a:t>
            </a:r>
            <a:r>
              <a:rPr lang="es-ES" sz="1700" b="1" dirty="0">
                <a:solidFill>
                  <a:srgbClr val="FF0000"/>
                </a:solidFill>
              </a:rPr>
              <a:t>intención fraudulenta o dolosa de obtener, de manera ilegítima, un beneficio económico para uno mismo o para otra persona</a:t>
            </a:r>
            <a:r>
              <a:rPr lang="es-ES" sz="1700" dirty="0"/>
              <a:t>.</a:t>
            </a:r>
          </a:p>
        </p:txBody>
      </p:sp>
      <p:sp>
        <p:nvSpPr>
          <p:cNvPr id="3" name="Rectangle 2">
            <a:extLst>
              <a:ext uri="{FF2B5EF4-FFF2-40B4-BE49-F238E27FC236}">
                <a16:creationId xmlns:a16="http://schemas.microsoft.com/office/drawing/2014/main" id="{A67DD044-0EFC-4C9C-9F28-8A71A6074482}"/>
              </a:ext>
            </a:extLst>
          </p:cNvPr>
          <p:cNvSpPr/>
          <p:nvPr/>
        </p:nvSpPr>
        <p:spPr>
          <a:xfrm>
            <a:off x="4958080" y="1436955"/>
            <a:ext cx="3627120" cy="1661993"/>
          </a:xfrm>
          <a:prstGeom prst="rect">
            <a:avLst/>
          </a:prstGeom>
        </p:spPr>
        <p:txBody>
          <a:bodyPr wrap="square">
            <a:spAutoFit/>
          </a:bodyPr>
          <a:lstStyle/>
          <a:p>
            <a:pPr marL="342900" indent="-342900" algn="just">
              <a:buFont typeface="Wingdings" panose="05000000000000000000" pitchFamily="2" charset="2"/>
              <a:buChar char="Ø"/>
            </a:pPr>
            <a:r>
              <a:rPr lang="es-ES" sz="1700" dirty="0"/>
              <a:t>Requisito de intención adicional </a:t>
            </a:r>
          </a:p>
          <a:p>
            <a:pPr marL="342900" indent="-342900" algn="just">
              <a:buFont typeface="Wingdings" panose="05000000000000000000" pitchFamily="2" charset="2"/>
              <a:buChar char="Ø"/>
            </a:pPr>
            <a:endParaRPr lang="es-ES" sz="1700" dirty="0"/>
          </a:p>
          <a:p>
            <a:pPr marL="342900" indent="-342900" algn="just">
              <a:buFont typeface="Wingdings" panose="05000000000000000000" pitchFamily="2" charset="2"/>
              <a:buChar char="Ø"/>
            </a:pPr>
            <a:r>
              <a:rPr lang="es-ES" sz="1700" dirty="0"/>
              <a:t>El acto debe ser cometido por el autor con la intención de obtener un beneficio ilícito para sí mismo o para otra persona</a:t>
            </a:r>
          </a:p>
        </p:txBody>
      </p:sp>
      <p:sp>
        <p:nvSpPr>
          <p:cNvPr id="4" name="TextBox 7">
            <a:extLst>
              <a:ext uri="{FF2B5EF4-FFF2-40B4-BE49-F238E27FC236}">
                <a16:creationId xmlns:a16="http://schemas.microsoft.com/office/drawing/2014/main" id="{30DA473C-36CF-4C97-B879-84956D695215}"/>
              </a:ext>
            </a:extLst>
          </p:cNvPr>
          <p:cNvSpPr txBox="1">
            <a:spLocks noChangeArrowheads="1"/>
          </p:cNvSpPr>
          <p:nvPr/>
        </p:nvSpPr>
        <p:spPr bwMode="auto">
          <a:xfrm>
            <a:off x="1511300" y="4137"/>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Fraude informático ("dolosa... delictiva...")</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4201784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z="3200" dirty="0">
                <a:latin typeface="+mn-lt"/>
              </a:rPr>
              <a:t>EXPLOTACIÓN SEXUAL INFANTIL EN LÍNEA</a:t>
            </a:r>
          </a:p>
        </p:txBody>
      </p:sp>
      <p:sp>
        <p:nvSpPr>
          <p:cNvPr id="3" name="Text Placeholder 2"/>
          <p:cNvSpPr>
            <a:spLocks noGrp="1"/>
          </p:cNvSpPr>
          <p:nvPr>
            <p:ph type="body" idx="1"/>
          </p:nvPr>
        </p:nvSpPr>
        <p:spPr>
          <a:xfrm>
            <a:off x="550561" y="3666226"/>
            <a:ext cx="8205131" cy="439859"/>
          </a:xfrm>
        </p:spPr>
        <p:txBody>
          <a:bodyPr/>
          <a:lstStyle/>
          <a:p>
            <a:r>
              <a:rPr lang="es-ES" dirty="0">
                <a:latin typeface="Verdana" panose="020B0604030504040204" pitchFamily="34" charset="0"/>
              </a:rPr>
              <a:t>Disposiciones sustantivas del Convenio de Budapest (Parte 2)</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21</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3</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3028149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
        <p:nvSpPr>
          <p:cNvPr id="3" name="Rectangle 3">
            <a:extLst>
              <a:ext uri="{FF2B5EF4-FFF2-40B4-BE49-F238E27FC236}">
                <a16:creationId xmlns:a16="http://schemas.microsoft.com/office/drawing/2014/main" id="{15B39241-1CAB-4C56-A927-C36C98C7F5E8}"/>
              </a:ext>
            </a:extLst>
          </p:cNvPr>
          <p:cNvSpPr txBox="1">
            <a:spLocks/>
          </p:cNvSpPr>
          <p:nvPr/>
        </p:nvSpPr>
        <p:spPr>
          <a:xfrm>
            <a:off x="442913" y="1270001"/>
            <a:ext cx="8367712" cy="5152014"/>
          </a:xfrm>
          <a:prstGeom prst="rect">
            <a:avLst/>
          </a:prstGeom>
          <a:ln w="38100">
            <a:solidFill>
              <a:srgbClr val="FF0000"/>
            </a:solidFill>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80000"/>
              </a:lnSpc>
              <a:buFont typeface="Arial" panose="020B0604020202020204" pitchFamily="34" charset="0"/>
              <a:buNone/>
              <a:defRPr/>
            </a:pPr>
            <a:endParaRPr lang="es-ES" altLang="sr-Latn-RS" sz="1000" b="1" i="1" dirty="0">
              <a:ea typeface="ＭＳ Ｐゴシック" pitchFamily="34" charset="-128"/>
            </a:endParaRPr>
          </a:p>
          <a:p>
            <a:pPr marL="0" indent="0" algn="ctr" eaLnBrk="1" hangingPunct="1">
              <a:lnSpc>
                <a:spcPct val="80000"/>
              </a:lnSpc>
              <a:buFont typeface="Arial" panose="020B0604020202020204" pitchFamily="34" charset="0"/>
              <a:buNone/>
              <a:defRPr/>
            </a:pPr>
            <a:r>
              <a:rPr lang="es-ES" altLang="sr-Latn-RS" sz="2700" b="1" i="1" dirty="0"/>
              <a:t>la pornografía infantil</a:t>
            </a:r>
          </a:p>
          <a:p>
            <a:pPr marL="0" indent="0" algn="ctr" eaLnBrk="1" hangingPunct="1">
              <a:lnSpc>
                <a:spcPct val="80000"/>
              </a:lnSpc>
              <a:buFont typeface="Arial" panose="020B0604020202020204" pitchFamily="34" charset="0"/>
              <a:buNone/>
              <a:defRPr/>
            </a:pPr>
            <a:r>
              <a:rPr lang="es-ES" altLang="sr-Latn-RS" sz="2700" b="1" i="1" dirty="0"/>
              <a:t>(Artículo 9 - Convenio de Budapest)</a:t>
            </a:r>
          </a:p>
          <a:p>
            <a:pPr eaLnBrk="1" hangingPunct="1">
              <a:lnSpc>
                <a:spcPct val="80000"/>
              </a:lnSpc>
              <a:buFont typeface="Arial" charset="0"/>
              <a:buChar char="•"/>
              <a:defRPr/>
            </a:pPr>
            <a:endParaRPr lang="es-ES" altLang="sr-Latn-RS" sz="2000" dirty="0">
              <a:ea typeface="ＭＳ Ｐゴシック" pitchFamily="34" charset="-128"/>
            </a:endParaRPr>
          </a:p>
          <a:p>
            <a:pPr algn="ctr" eaLnBrk="1" hangingPunct="1">
              <a:lnSpc>
                <a:spcPct val="80000"/>
              </a:lnSpc>
              <a:buFont typeface="Arial" charset="0"/>
              <a:buChar char="•"/>
              <a:defRPr/>
            </a:pPr>
            <a:r>
              <a:rPr lang="es-ES" altLang="sr-Latn-RS" sz="2400" i="1" dirty="0"/>
              <a:t>Gran innovación </a:t>
            </a:r>
          </a:p>
          <a:p>
            <a:pPr algn="ctr" eaLnBrk="1" hangingPunct="1">
              <a:lnSpc>
                <a:spcPct val="80000"/>
              </a:lnSpc>
              <a:buFont typeface="Arial" charset="0"/>
              <a:buChar char="•"/>
              <a:defRPr/>
            </a:pPr>
            <a:r>
              <a:rPr lang="es-ES" altLang="sr-Latn-RS" sz="2400" i="1" dirty="0"/>
              <a:t>Penalización de los actos relacionados con la pornografía infantil cometidos mediante un sistema informático</a:t>
            </a:r>
          </a:p>
          <a:p>
            <a:pPr eaLnBrk="1" hangingPunct="1">
              <a:lnSpc>
                <a:spcPct val="80000"/>
              </a:lnSpc>
              <a:buFont typeface="Arial" charset="0"/>
              <a:buChar char="•"/>
              <a:defRPr/>
            </a:pPr>
            <a:endParaRPr lang="es-ES" altLang="sr-Latn-RS" sz="1800" i="1" dirty="0">
              <a:ea typeface="ＭＳ Ｐゴシック" pitchFamily="34" charset="-128"/>
            </a:endParaRPr>
          </a:p>
          <a:p>
            <a:pPr eaLnBrk="1" hangingPunct="1">
              <a:lnSpc>
                <a:spcPct val="80000"/>
              </a:lnSpc>
              <a:buFont typeface="Arial" charset="0"/>
              <a:buChar char="•"/>
              <a:defRPr/>
            </a:pPr>
            <a:r>
              <a:rPr lang="es-ES" altLang="sr-Latn-RS" sz="2400" i="1" dirty="0"/>
              <a:t>Aspectos importantes: </a:t>
            </a:r>
          </a:p>
          <a:p>
            <a:pPr lvl="1" eaLnBrk="1" hangingPunct="1">
              <a:lnSpc>
                <a:spcPct val="80000"/>
              </a:lnSpc>
              <a:buFont typeface="Arial" charset="0"/>
              <a:buChar char="•"/>
              <a:defRPr/>
            </a:pPr>
            <a:r>
              <a:rPr lang="es-ES" sz="2000" i="1" dirty="0"/>
              <a:t>Penalización de “pseudoimágenes”;</a:t>
            </a:r>
          </a:p>
          <a:p>
            <a:pPr lvl="1" eaLnBrk="1" hangingPunct="1">
              <a:lnSpc>
                <a:spcPct val="80000"/>
              </a:lnSpc>
              <a:buFont typeface="Arial" charset="0"/>
              <a:buChar char="•"/>
              <a:defRPr/>
            </a:pPr>
            <a:r>
              <a:rPr lang="es-ES" altLang="sr-Latn-RS" sz="2000" i="1" dirty="0"/>
              <a:t>Castigo a la mera posesión de material de pornografía infantil </a:t>
            </a:r>
          </a:p>
          <a:p>
            <a:pPr lvl="2" eaLnBrk="1" hangingPunct="1">
              <a:lnSpc>
                <a:spcPct val="80000"/>
              </a:lnSpc>
              <a:buFont typeface="Arial" charset="0"/>
              <a:buChar char="•"/>
              <a:defRPr/>
            </a:pPr>
            <a:r>
              <a:rPr lang="es-ES" altLang="sr-Latn-RS" sz="1500" i="1" dirty="0"/>
              <a:t>No está contemplado en muchas de las legislaciones</a:t>
            </a:r>
          </a:p>
          <a:p>
            <a:pPr lvl="2" eaLnBrk="1" hangingPunct="1">
              <a:lnSpc>
                <a:spcPct val="80000"/>
              </a:lnSpc>
              <a:buFont typeface="Arial" charset="0"/>
              <a:buChar char="•"/>
              <a:defRPr/>
            </a:pPr>
            <a:r>
              <a:rPr lang="es-ES" altLang="sr-Latn-RS" sz="1500" i="1" dirty="0"/>
              <a:t>Enfoque muy común de todos los foros internacionales (por ejemplo, la ONU)</a:t>
            </a:r>
          </a:p>
          <a:p>
            <a:pPr lvl="2" eaLnBrk="1" hangingPunct="1">
              <a:lnSpc>
                <a:spcPct val="80000"/>
              </a:lnSpc>
              <a:buFont typeface="Arial" charset="0"/>
              <a:buChar char="•"/>
              <a:defRPr/>
            </a:pPr>
            <a:r>
              <a:rPr lang="es-ES" altLang="sr-Latn-RS" sz="1500" i="1" dirty="0"/>
              <a:t>Unión Europea </a:t>
            </a:r>
          </a:p>
          <a:p>
            <a:pPr lvl="3" eaLnBrk="1" hangingPunct="1">
              <a:lnSpc>
                <a:spcPct val="80000"/>
              </a:lnSpc>
              <a:buFont typeface="Arial" charset="0"/>
              <a:buChar char="•"/>
              <a:defRPr/>
            </a:pPr>
            <a:r>
              <a:rPr lang="es-ES" altLang="sr-Latn-RS" sz="1500" i="1" dirty="0"/>
              <a:t>Pone de relieve la mera posesión de material de pornografía infantil</a:t>
            </a:r>
          </a:p>
          <a:p>
            <a:pPr lvl="3" eaLnBrk="1" hangingPunct="1">
              <a:lnSpc>
                <a:spcPct val="80000"/>
              </a:lnSpc>
              <a:buFont typeface="Arial" charset="0"/>
              <a:buChar char="•"/>
              <a:defRPr/>
            </a:pPr>
            <a:r>
              <a:rPr lang="es-ES" altLang="sr-Latn-RS" sz="1500" i="1"/>
              <a:t>Directiva 2011/93/</a:t>
            </a:r>
            <a:r>
              <a:rPr lang="es-ES" altLang="sr-Latn-RS" sz="1500" i="1" dirty="0"/>
              <a:t>UE, del Parlamento Europeo y del Consejo</a:t>
            </a:r>
          </a:p>
        </p:txBody>
      </p:sp>
    </p:spTree>
    <p:extLst>
      <p:ext uri="{BB962C8B-B14F-4D97-AF65-F5344CB8AC3E}">
        <p14:creationId xmlns:p14="http://schemas.microsoft.com/office/powerpoint/2010/main" val="460548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F8BA2B5-8219-457C-83B4-864F46895EAF}"/>
              </a:ext>
            </a:extLst>
          </p:cNvPr>
          <p:cNvPicPr>
            <a:picLocks noChangeAspect="1"/>
          </p:cNvPicPr>
          <p:nvPr/>
        </p:nvPicPr>
        <p:blipFill>
          <a:blip r:embed="rId3"/>
          <a:stretch>
            <a:fillRect/>
          </a:stretch>
        </p:blipFill>
        <p:spPr>
          <a:xfrm>
            <a:off x="107504" y="1187018"/>
            <a:ext cx="9144000" cy="5373905"/>
          </a:xfrm>
          <a:prstGeom prst="rect">
            <a:avLst/>
          </a:prstGeom>
        </p:spPr>
      </p:pic>
      <p:sp>
        <p:nvSpPr>
          <p:cNvPr id="10" name="TextBox 7">
            <a:extLst>
              <a:ext uri="{FF2B5EF4-FFF2-40B4-BE49-F238E27FC236}">
                <a16:creationId xmlns:a16="http://schemas.microsoft.com/office/drawing/2014/main" id="{1BC04928-54A3-4734-AFE0-AD397A5960B5}"/>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Ejemplo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559000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Ejemplo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pic>
        <p:nvPicPr>
          <p:cNvPr id="2" name="Picture 1">
            <a:extLst>
              <a:ext uri="{FF2B5EF4-FFF2-40B4-BE49-F238E27FC236}">
                <a16:creationId xmlns:a16="http://schemas.microsoft.com/office/drawing/2014/main" id="{1EE1B024-E3ED-4217-A3EE-8C4FE35A2752}"/>
              </a:ext>
            </a:extLst>
          </p:cNvPr>
          <p:cNvPicPr>
            <a:picLocks noChangeAspect="1"/>
          </p:cNvPicPr>
          <p:nvPr/>
        </p:nvPicPr>
        <p:blipFill rotWithShape="1">
          <a:blip r:embed="rId3"/>
          <a:srcRect t="4314"/>
          <a:stretch/>
        </p:blipFill>
        <p:spPr>
          <a:xfrm>
            <a:off x="7937" y="992188"/>
            <a:ext cx="9128125" cy="5605462"/>
          </a:xfrm>
          <a:prstGeom prst="rect">
            <a:avLst/>
          </a:prstGeom>
        </p:spPr>
      </p:pic>
    </p:spTree>
    <p:extLst>
      <p:ext uri="{BB962C8B-B14F-4D97-AF65-F5344CB8AC3E}">
        <p14:creationId xmlns:p14="http://schemas.microsoft.com/office/powerpoint/2010/main" val="14441225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708981"/>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tipificar como delito en su derecho interno la comisión deliberada e </a:t>
            </a:r>
            <a:r>
              <a:rPr lang="es-ES" sz="1500" b="1" dirty="0">
                <a:solidFill>
                  <a:srgbClr val="FF0000"/>
                </a:solidFill>
              </a:rPr>
              <a:t>ilegítima </a:t>
            </a:r>
            <a:r>
              <a:rPr lang="es-ES" sz="1500" dirty="0"/>
              <a:t>de los siguientes actos: </a:t>
            </a:r>
          </a:p>
          <a:p>
            <a:pPr marL="342900" indent="-342900" algn="just">
              <a:buFont typeface="Wingdings" pitchFamily="2" charset="2"/>
              <a:buChar char="Ø"/>
            </a:pPr>
            <a:endParaRPr lang="es-ES" sz="1500" dirty="0"/>
          </a:p>
          <a:p>
            <a:pPr lvl="1" algn="just"/>
            <a:r>
              <a:rPr lang="es-ES" sz="1500" dirty="0"/>
              <a:t>a la producción de pornografía infantil con la intención de difundirla a través de un sistema informático; </a:t>
            </a:r>
          </a:p>
          <a:p>
            <a:pPr lvl="1" algn="just"/>
            <a:r>
              <a:rPr lang="es-ES" sz="1500" dirty="0"/>
              <a:t>b la oferta o la puesta a disposición de pornografía infantil a través de un sistema informático; </a:t>
            </a:r>
          </a:p>
          <a:p>
            <a:pPr lvl="1" algn="just"/>
            <a:r>
              <a:rPr lang="es-ES" sz="1500" dirty="0"/>
              <a:t>c la difusión o la transmisión de pornografía infantil a través de un sistema informático; </a:t>
            </a:r>
          </a:p>
          <a:p>
            <a:pPr lvl="1" algn="just"/>
            <a:r>
              <a:rPr lang="es-ES" sz="1500" dirty="0"/>
              <a:t>d la adquisición, para uno mismo o para otros, de pornografía infantil a través de un sistema informático; </a:t>
            </a:r>
          </a:p>
          <a:p>
            <a:pPr lvl="1" algn="just"/>
            <a:r>
              <a:rPr lang="es-ES" sz="1500" dirty="0"/>
              <a:t>e la posesión de pornografía infantil en un sistema informático o en un dispositivo de almacenamiento de datos informáticos.</a:t>
            </a:r>
          </a:p>
        </p:txBody>
      </p:sp>
      <p:sp>
        <p:nvSpPr>
          <p:cNvPr id="6" name="Rectangle 5">
            <a:extLst>
              <a:ext uri="{FF2B5EF4-FFF2-40B4-BE49-F238E27FC236}">
                <a16:creationId xmlns:a16="http://schemas.microsoft.com/office/drawing/2014/main" id="{524B6456-681F-2F44-A01A-AD3514E81BD2}"/>
              </a:ext>
            </a:extLst>
          </p:cNvPr>
          <p:cNvSpPr/>
          <p:nvPr/>
        </p:nvSpPr>
        <p:spPr>
          <a:xfrm>
            <a:off x="4549758" y="1336957"/>
            <a:ext cx="3893202" cy="3046988"/>
          </a:xfrm>
          <a:prstGeom prst="rect">
            <a:avLst/>
          </a:prstGeom>
        </p:spPr>
        <p:txBody>
          <a:bodyPr wrap="square">
            <a:spAutoFit/>
          </a:bodyPr>
          <a:lstStyle/>
          <a:p>
            <a:pPr marL="342900" indent="-342900" algn="just">
              <a:buFont typeface="Wingdings" panose="05000000000000000000" pitchFamily="2" charset="2"/>
              <a:buChar char="Ø"/>
            </a:pPr>
            <a:r>
              <a:rPr lang="es-ES" sz="1600" dirty="0"/>
              <a:t>Puede haber defensas, excusas o principios legales pertinentes similares que eximan a una persona de la responsabilidad penal </a:t>
            </a:r>
          </a:p>
          <a:p>
            <a:pPr marL="342900" indent="-342900" algn="just">
              <a:buFont typeface="Wingdings" panose="05000000000000000000" pitchFamily="2" charset="2"/>
              <a:buChar char="Ø"/>
            </a:pPr>
            <a:endParaRPr lang="es-ES" sz="1600" dirty="0"/>
          </a:p>
          <a:p>
            <a:pPr marL="342900" indent="-342900" algn="just">
              <a:buFont typeface="Wingdings" panose="05000000000000000000" pitchFamily="2" charset="2"/>
              <a:buChar char="Ø"/>
            </a:pPr>
            <a:r>
              <a:rPr lang="es-ES" sz="1600" dirty="0"/>
              <a:t>Estas defensas pueden basarse en la libertad de expresión, la libertad de pensamiento y el derecho a la privacidad</a:t>
            </a:r>
          </a:p>
          <a:p>
            <a:pPr marL="342900" indent="-342900" algn="just">
              <a:buFont typeface="Wingdings" panose="05000000000000000000" pitchFamily="2" charset="2"/>
              <a:buChar char="Ø"/>
            </a:pPr>
            <a:endParaRPr lang="es-ES" sz="1600" dirty="0"/>
          </a:p>
          <a:p>
            <a:pPr marL="342900" indent="-342900" algn="just">
              <a:buFont typeface="Wingdings" panose="05000000000000000000" pitchFamily="2" charset="2"/>
              <a:buChar char="Ø"/>
            </a:pPr>
            <a:r>
              <a:rPr lang="es-ES" sz="1600" dirty="0"/>
              <a:t>Las Partes también pueden permitir una defensa en relación con los materiales pornográficos que tengan un mérito artístico, médico, científico o similares características</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511300" y="215612"/>
            <a:ext cx="763270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(“ilegítima”)</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23571970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4288561" cy="5262979"/>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tipificar como delito en su derecho interno la comisión deliberada e ilegítima de los siguientes actos: </a:t>
            </a:r>
          </a:p>
          <a:p>
            <a:pPr marL="342900" indent="-342900" algn="just">
              <a:buFont typeface="Wingdings" pitchFamily="2" charset="2"/>
              <a:buChar char="Ø"/>
            </a:pPr>
            <a:endParaRPr lang="es-ES" sz="1500" dirty="0">
              <a:cs typeface="Arial" panose="020B0604020202020204" pitchFamily="34" charset="0"/>
            </a:endParaRPr>
          </a:p>
          <a:p>
            <a:pPr marL="800100" lvl="1" indent="-342900" algn="just">
              <a:buFont typeface="+mj-lt"/>
              <a:buAutoNum type="alphaLcParenR"/>
            </a:pPr>
            <a:r>
              <a:rPr lang="es-ES" dirty="0"/>
              <a:t>la </a:t>
            </a:r>
            <a:r>
              <a:rPr lang="es-ES" b="1" dirty="0"/>
              <a:t>producción</a:t>
            </a:r>
            <a:r>
              <a:rPr lang="es-ES" dirty="0"/>
              <a:t> de pornografía infantil con la intención de difundirla a través de un sistema informático;</a:t>
            </a:r>
            <a:r>
              <a:rPr lang="es-ES" sz="1500" dirty="0"/>
              <a:t> </a:t>
            </a:r>
          </a:p>
          <a:p>
            <a:pPr marL="800100" lvl="1" indent="-342900" algn="just">
              <a:buFont typeface="+mj-lt"/>
              <a:buAutoNum type="alphaLcParenR"/>
            </a:pPr>
            <a:r>
              <a:rPr lang="es-ES" b="1" dirty="0"/>
              <a:t>la oferta o la puesta a disposición</a:t>
            </a:r>
            <a:r>
              <a:rPr lang="es-ES" dirty="0"/>
              <a:t> de pornografía infantil a través de un sistema informático;</a:t>
            </a:r>
            <a:r>
              <a:rPr lang="es-ES" sz="1500" dirty="0"/>
              <a:t> </a:t>
            </a:r>
          </a:p>
          <a:p>
            <a:pPr marL="800100" lvl="1" indent="-342900" algn="just">
              <a:buFont typeface="+mj-lt"/>
              <a:buAutoNum type="alphaLcParenR"/>
            </a:pPr>
            <a:r>
              <a:rPr lang="es-ES" sz="1500" dirty="0"/>
              <a:t>la difusión o la transmisión de pornografía infantil a través de un sistema informático; </a:t>
            </a:r>
          </a:p>
          <a:p>
            <a:pPr marL="800100" lvl="1" indent="-342900" algn="just">
              <a:buFont typeface="+mj-lt"/>
              <a:buAutoNum type="alphaLcParenR"/>
            </a:pPr>
            <a:r>
              <a:rPr lang="es-ES" sz="1500" dirty="0"/>
              <a:t>la adquisición, para uno mismo o para otros, de pornografía infantil a través de un sistema informático; </a:t>
            </a:r>
          </a:p>
          <a:p>
            <a:pPr marL="800100" lvl="1" indent="-342900" algn="just">
              <a:buFont typeface="+mj-lt"/>
              <a:buAutoNum type="alphaLcParenR"/>
            </a:pPr>
            <a:r>
              <a:rPr lang="es-ES" sz="1500" dirty="0"/>
              <a:t>la posesión de pornografía infantil en un sistema informático o en un dispositivo de almacenamiento de datos informáticos.</a:t>
            </a:r>
            <a:endParaRPr lang="es-ES" sz="1500" dirty="0">
              <a:cs typeface="Arial" panose="020B0604020202020204" pitchFamily="34" charset="0"/>
            </a:endParaRPr>
          </a:p>
        </p:txBody>
      </p:sp>
      <p:sp>
        <p:nvSpPr>
          <p:cNvPr id="6" name="Rectangle 5">
            <a:extLst>
              <a:ext uri="{FF2B5EF4-FFF2-40B4-BE49-F238E27FC236}">
                <a16:creationId xmlns:a16="http://schemas.microsoft.com/office/drawing/2014/main" id="{524B6456-681F-2F44-A01A-AD3514E81BD2}"/>
              </a:ext>
            </a:extLst>
          </p:cNvPr>
          <p:cNvSpPr/>
          <p:nvPr/>
        </p:nvSpPr>
        <p:spPr>
          <a:xfrm>
            <a:off x="4417678" y="1336957"/>
            <a:ext cx="4035442" cy="3539430"/>
          </a:xfrm>
          <a:prstGeom prst="rect">
            <a:avLst/>
          </a:prstGeom>
        </p:spPr>
        <p:txBody>
          <a:bodyPr wrap="square">
            <a:spAutoFit/>
          </a:bodyPr>
          <a:lstStyle/>
          <a:p>
            <a:pPr marL="342900" indent="-342900" algn="just">
              <a:buFont typeface="Wingdings" pitchFamily="2" charset="2"/>
              <a:buChar char="ü"/>
            </a:pPr>
            <a:r>
              <a:rPr lang="es-ES" sz="1600" dirty="0"/>
              <a:t>Consecuencias penales vinculadas a cada participante en la cadena desde la producción hasta la posesión de pornografía infantil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Penaliza: </a:t>
            </a:r>
          </a:p>
          <a:p>
            <a:pPr marL="800100" lvl="1" indent="-342900" algn="just">
              <a:buFont typeface="Wingdings" pitchFamily="2" charset="2"/>
              <a:buChar char="ü"/>
            </a:pPr>
            <a:r>
              <a:rPr lang="es-ES" sz="1600" dirty="0"/>
              <a:t>La producción de pornografía infantil (con la intención de difundirla a través de un sistema informático)</a:t>
            </a:r>
          </a:p>
          <a:p>
            <a:pPr marL="800100" lvl="1" indent="-342900" algn="just">
              <a:buFont typeface="Wingdings" pitchFamily="2" charset="2"/>
              <a:buChar char="ü"/>
            </a:pPr>
            <a:r>
              <a:rPr lang="es-ES" sz="1600" dirty="0"/>
              <a:t>El ofrecimiento de pornografía infantil (pedir a otros que obtengan pornografía infantil) </a:t>
            </a:r>
          </a:p>
          <a:p>
            <a:pPr marL="800100" lvl="1" indent="-342900" algn="just">
              <a:buFont typeface="Wingdings" pitchFamily="2" charset="2"/>
              <a:buChar char="ü"/>
            </a:pPr>
            <a:r>
              <a:rPr lang="es-ES" sz="1600" dirty="0"/>
              <a:t>La puesta a disposición de pornografía infantil (colocación de pornografía infantil en línea para el uso de otros, en particular mediante la creación de sitios web de pornografía infantil)</a:t>
            </a:r>
          </a:p>
        </p:txBody>
      </p:sp>
      <p:sp>
        <p:nvSpPr>
          <p:cNvPr id="2" name="TextBox 7">
            <a:extLst>
              <a:ext uri="{FF2B5EF4-FFF2-40B4-BE49-F238E27FC236}">
                <a16:creationId xmlns:a16="http://schemas.microsoft.com/office/drawing/2014/main" id="{B0D3FB4C-F5C7-453D-B22B-4F18A750B895}"/>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a:t>
            </a:r>
          </a:p>
          <a:p>
            <a:pPr algn="r"/>
            <a:r>
              <a:rPr lang="es-ES" sz="3200" dirty="0">
                <a:solidFill>
                  <a:schemeClr val="bg1"/>
                </a:solidFill>
                <a:latin typeface="Verdana" panose="020B0604030504040204" pitchFamily="34" charset="0"/>
              </a:rPr>
              <a:t>(“producción… oferta…”)</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3415761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5170646"/>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tipificar como delito en su derecho interno la comisión deliberada e ilegítima de los siguientes actos: </a:t>
            </a:r>
          </a:p>
          <a:p>
            <a:pPr algn="just"/>
            <a:endParaRPr lang="es-ES" sz="1500" dirty="0"/>
          </a:p>
          <a:p>
            <a:pPr marL="800100" lvl="1" indent="-342900" algn="just">
              <a:buFont typeface="+mj-lt"/>
              <a:buAutoNum type="alphaLcParenR"/>
            </a:pPr>
            <a:r>
              <a:rPr lang="es-ES" sz="1500" dirty="0"/>
              <a:t>la producción de pornografía infantil con la intención de difundirla a través de un sistema informático; </a:t>
            </a:r>
          </a:p>
          <a:p>
            <a:pPr marL="800100" lvl="1" indent="-342900" algn="just">
              <a:buFont typeface="+mj-lt"/>
              <a:buAutoNum type="alphaLcParenR"/>
            </a:pPr>
            <a:r>
              <a:rPr lang="es-ES" sz="1500" dirty="0"/>
              <a:t>la oferta o la puesta a disposición de pornografía infantil a través de un sistema informático; </a:t>
            </a:r>
          </a:p>
          <a:p>
            <a:pPr marL="800100" lvl="1" indent="-342900" algn="just">
              <a:buFont typeface="+mj-lt"/>
              <a:buAutoNum type="alphaLcParenR"/>
            </a:pPr>
            <a:r>
              <a:rPr lang="es-ES"/>
              <a:t>La </a:t>
            </a:r>
            <a:r>
              <a:rPr lang="es-ES" sz="1500" b="1" dirty="0">
                <a:solidFill>
                  <a:srgbClr val="FF0000"/>
                </a:solidFill>
              </a:rPr>
              <a:t>difusión</a:t>
            </a:r>
            <a:r>
              <a:rPr lang="es-ES" sz="1500" dirty="0"/>
              <a:t> o la </a:t>
            </a:r>
            <a:r>
              <a:rPr lang="es-ES" sz="1500" b="1" dirty="0">
                <a:solidFill>
                  <a:srgbClr val="FF0000"/>
                </a:solidFill>
              </a:rPr>
              <a:t>transmisión</a:t>
            </a:r>
            <a:r>
              <a:rPr lang="es-ES" sz="1500" dirty="0"/>
              <a:t> de pornografía infantil a través de un sistema informático; </a:t>
            </a:r>
          </a:p>
          <a:p>
            <a:pPr marL="800100" lvl="1" indent="-342900" algn="just">
              <a:buFont typeface="+mj-lt"/>
              <a:buAutoNum type="alphaLcParenR"/>
            </a:pPr>
            <a:r>
              <a:rPr lang="es-ES"/>
              <a:t>La </a:t>
            </a:r>
            <a:r>
              <a:rPr lang="es-ES" sz="1500" b="1" dirty="0">
                <a:solidFill>
                  <a:srgbClr val="FF0000"/>
                </a:solidFill>
              </a:rPr>
              <a:t>adquisición</a:t>
            </a:r>
            <a:r>
              <a:rPr lang="es-ES" sz="1500" dirty="0"/>
              <a:t>, para uno mismo o para otros, de pornografía infantil a través de un sistema informático; </a:t>
            </a:r>
          </a:p>
          <a:p>
            <a:pPr marL="800100" lvl="1" indent="-342900" algn="just">
              <a:buFont typeface="+mj-lt"/>
              <a:buAutoNum type="alphaLcParenR"/>
            </a:pPr>
            <a:r>
              <a:rPr lang="es-ES"/>
              <a:t>La </a:t>
            </a:r>
            <a:r>
              <a:rPr lang="es-ES" sz="1500" b="1" dirty="0">
                <a:solidFill>
                  <a:srgbClr val="FF0000"/>
                </a:solidFill>
              </a:rPr>
              <a:t>posesión</a:t>
            </a:r>
            <a:r>
              <a:rPr lang="es-ES" sz="1500" dirty="0"/>
              <a:t> de pornografía infantil en un sistema informático o en un dispositivo de almacenamiento de datos informáticos.</a:t>
            </a:r>
          </a:p>
        </p:txBody>
      </p:sp>
      <p:sp>
        <p:nvSpPr>
          <p:cNvPr id="6" name="Rectangle 5">
            <a:extLst>
              <a:ext uri="{FF2B5EF4-FFF2-40B4-BE49-F238E27FC236}">
                <a16:creationId xmlns:a16="http://schemas.microsoft.com/office/drawing/2014/main" id="{524B6456-681F-2F44-A01A-AD3514E81BD2}"/>
              </a:ext>
            </a:extLst>
          </p:cNvPr>
          <p:cNvSpPr/>
          <p:nvPr/>
        </p:nvSpPr>
        <p:spPr>
          <a:xfrm>
            <a:off x="4285598" y="1336957"/>
            <a:ext cx="4045602" cy="3539430"/>
          </a:xfrm>
          <a:prstGeom prst="rect">
            <a:avLst/>
          </a:prstGeom>
        </p:spPr>
        <p:txBody>
          <a:bodyPr wrap="square">
            <a:spAutoFit/>
          </a:bodyPr>
          <a:lstStyle/>
          <a:p>
            <a:pPr marL="342900" indent="-342900" algn="just">
              <a:buFont typeface="Wingdings" pitchFamily="2" charset="2"/>
              <a:buChar char="ü"/>
            </a:pPr>
            <a:r>
              <a:rPr lang="es-ES" sz="1600" dirty="0"/>
              <a:t>Penaliza: </a:t>
            </a:r>
          </a:p>
          <a:p>
            <a:pPr marL="800100" lvl="1" indent="-342900" algn="just">
              <a:buFont typeface="Wingdings" pitchFamily="2" charset="2"/>
              <a:buChar char="ü"/>
            </a:pPr>
            <a:r>
              <a:rPr lang="es-ES" sz="1600" dirty="0"/>
              <a:t>La distribución de pornografía infantil (difusión activa de pornografía infantil) </a:t>
            </a:r>
          </a:p>
          <a:p>
            <a:pPr marL="800100" lvl="1" indent="-342900" algn="just">
              <a:buFont typeface="Wingdings" pitchFamily="2" charset="2"/>
              <a:buChar char="ü"/>
            </a:pPr>
            <a:r>
              <a:rPr lang="es-ES" sz="1600" dirty="0"/>
              <a:t>La transmisión de pornografía infantil (envío de pornografía infantil a través del sistema informático) </a:t>
            </a:r>
          </a:p>
          <a:p>
            <a:pPr marL="800100" lvl="1" indent="-342900" algn="just">
              <a:buFont typeface="Wingdings" pitchFamily="2" charset="2"/>
              <a:buChar char="ü"/>
            </a:pPr>
            <a:r>
              <a:rPr lang="es-ES" sz="1600" dirty="0"/>
              <a:t>La adquisición, para uno mismo o para otros, de pornografía infantil (obtener activamente pornografía infantil, por ej., descargándola) </a:t>
            </a:r>
          </a:p>
          <a:p>
            <a:pPr marL="800100" lvl="1" indent="-342900" algn="just">
              <a:buFont typeface="Wingdings" pitchFamily="2" charset="2"/>
              <a:buChar char="ü"/>
            </a:pPr>
            <a:r>
              <a:rPr lang="es-ES" sz="1600" dirty="0"/>
              <a:t>La posesión de pornografía infantil (posesión en sistema informático o dispositivo de almacenamiento de datos informáticos)</a:t>
            </a:r>
          </a:p>
        </p:txBody>
      </p:sp>
      <p:sp>
        <p:nvSpPr>
          <p:cNvPr id="2" name="TextBox 7">
            <a:extLst>
              <a:ext uri="{FF2B5EF4-FFF2-40B4-BE49-F238E27FC236}">
                <a16:creationId xmlns:a16="http://schemas.microsoft.com/office/drawing/2014/main" id="{27E3E54C-1985-4F48-9849-4EEA7632CAF0}"/>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(“difusión…transmisión…”)</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405307248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4414326" cy="5170646"/>
          </a:xfrm>
          <a:prstGeom prst="rect">
            <a:avLst/>
          </a:prstGeom>
        </p:spPr>
        <p:txBody>
          <a:bodyPr wrap="square">
            <a:spAutoFit/>
          </a:bodyPr>
          <a:lstStyle/>
          <a:p>
            <a:pPr marL="342900" indent="-342900" algn="just">
              <a:buFont typeface="Wingdings" pitchFamily="2" charset="2"/>
              <a:buChar char="Ø"/>
            </a:pPr>
            <a:r>
              <a:rPr lang="es-ES" sz="1500" dirty="0"/>
              <a:t>2 A los efectos del párrafo 1 anterior, se entenderá por «pornografía infantil» todo </a:t>
            </a:r>
            <a:r>
              <a:rPr lang="es-ES" sz="1500" b="1" dirty="0">
                <a:solidFill>
                  <a:srgbClr val="FF0000"/>
                </a:solidFill>
              </a:rPr>
              <a:t>material pornográfico </a:t>
            </a:r>
            <a:r>
              <a:rPr lang="es-ES" sz="1500" dirty="0"/>
              <a:t>que </a:t>
            </a:r>
            <a:r>
              <a:rPr lang="es-ES" sz="1500" b="1" dirty="0">
                <a:solidFill>
                  <a:srgbClr val="FF0000"/>
                </a:solidFill>
              </a:rPr>
              <a:t>contenga la representación visual de</a:t>
            </a:r>
            <a:r>
              <a:rPr lang="es-ES" sz="1500" dirty="0"/>
              <a:t>: </a:t>
            </a:r>
          </a:p>
          <a:p>
            <a:pPr marL="800100" lvl="1" indent="-342900" algn="just">
              <a:buFont typeface="+mj-lt"/>
              <a:buAutoNum type="alphaLcParenR"/>
            </a:pPr>
            <a:r>
              <a:rPr lang="es-ES" sz="1500" dirty="0"/>
              <a:t>un menor adoptando un comportamiento sexualmente explícito; </a:t>
            </a:r>
          </a:p>
          <a:p>
            <a:pPr marL="800100" lvl="1" indent="-342900" algn="just">
              <a:buFont typeface="+mj-lt"/>
              <a:buAutoNum type="alphaLcParenR"/>
            </a:pPr>
            <a:r>
              <a:rPr lang="es-ES" sz="1500" dirty="0"/>
              <a:t>una persona que parezca un menor adoptando un comportamiento sexualmente explícito; </a:t>
            </a:r>
          </a:p>
          <a:p>
            <a:pPr marL="800100" lvl="1" indent="-342900" algn="just">
              <a:buFont typeface="+mj-lt"/>
              <a:buAutoNum type="alphaLcParenR"/>
            </a:pPr>
            <a:r>
              <a:rPr lang="es-ES" sz="1500" dirty="0"/>
              <a:t>imágenes realistas que representen a un menor adoptando un comportamiento sexualmente explícito. </a:t>
            </a:r>
          </a:p>
          <a:p>
            <a:pPr algn="just"/>
            <a:endParaRPr lang="es-ES" sz="1500" dirty="0"/>
          </a:p>
          <a:p>
            <a:pPr marL="285750" indent="-285750" algn="just">
              <a:buFont typeface="Wingdings" panose="05000000000000000000" pitchFamily="2" charset="2"/>
              <a:buChar char="Ø"/>
            </a:pPr>
            <a:r>
              <a:rPr lang="es-ES" sz="1500" dirty="0"/>
              <a:t>3 A los efectos del párrafo 2 anterior, el término "menor" incluirá a todas las personas menores de 18 años. Las Partes podrán, no obstante, exigir un límite de edad inferior, que deberá ser como mínimo de 16 años. </a:t>
            </a:r>
          </a:p>
          <a:p>
            <a:pPr marL="285750" indent="-285750" algn="just">
              <a:buFont typeface="Wingdings" panose="05000000000000000000" pitchFamily="2" charset="2"/>
              <a:buChar char="Ø"/>
            </a:pPr>
            <a:endParaRPr lang="es-ES" sz="1500" dirty="0"/>
          </a:p>
          <a:p>
            <a:pPr marL="285750" indent="-285750" algn="just">
              <a:buFont typeface="Wingdings" panose="05000000000000000000" pitchFamily="2" charset="2"/>
              <a:buChar char="Ø"/>
            </a:pPr>
            <a:r>
              <a:rPr lang="es-ES" sz="1500" dirty="0"/>
              <a:t>4 Las Partes podrán reservarse el derecho a no aplicar, en todo o en parte, los apartados d) y e) del párrafo 1 y los apartados b) y c) del párrafo 2.</a:t>
            </a:r>
          </a:p>
        </p:txBody>
      </p:sp>
      <p:sp>
        <p:nvSpPr>
          <p:cNvPr id="6" name="Rectangle 5">
            <a:extLst>
              <a:ext uri="{FF2B5EF4-FFF2-40B4-BE49-F238E27FC236}">
                <a16:creationId xmlns:a16="http://schemas.microsoft.com/office/drawing/2014/main" id="{524B6456-681F-2F44-A01A-AD3514E81BD2}"/>
              </a:ext>
            </a:extLst>
          </p:cNvPr>
          <p:cNvSpPr/>
          <p:nvPr/>
        </p:nvSpPr>
        <p:spPr>
          <a:xfrm>
            <a:off x="4600558" y="1336957"/>
            <a:ext cx="4116722" cy="3293209"/>
          </a:xfrm>
          <a:prstGeom prst="rect">
            <a:avLst/>
          </a:prstGeom>
        </p:spPr>
        <p:txBody>
          <a:bodyPr wrap="square">
            <a:spAutoFit/>
          </a:bodyPr>
          <a:lstStyle/>
          <a:p>
            <a:pPr marL="342900" indent="-342900" algn="just">
              <a:buFont typeface="Wingdings" pitchFamily="2" charset="2"/>
              <a:buChar char="ü"/>
            </a:pPr>
            <a:r>
              <a:rPr lang="es-ES" sz="1600" dirty="0"/>
              <a:t>Se rige por las normas nacionales relativas a la clasificación de los materiales como: </a:t>
            </a:r>
          </a:p>
          <a:p>
            <a:pPr marL="800100" lvl="1" indent="-342900" algn="just">
              <a:buFont typeface="Wingdings" pitchFamily="2" charset="2"/>
              <a:buChar char="ü"/>
            </a:pPr>
            <a:r>
              <a:rPr lang="es-ES" sz="1600" dirty="0"/>
              <a:t>Obscenos</a:t>
            </a:r>
          </a:p>
          <a:p>
            <a:pPr marL="800100" lvl="1" indent="-342900" algn="just">
              <a:buFont typeface="Wingdings" pitchFamily="2" charset="2"/>
              <a:buChar char="ü"/>
            </a:pPr>
            <a:r>
              <a:rPr lang="es-ES" sz="1600" dirty="0"/>
              <a:t>Incompatibles con la moral pública</a:t>
            </a:r>
          </a:p>
          <a:p>
            <a:pPr marL="800100" lvl="1" indent="-342900" algn="just">
              <a:buFont typeface="Wingdings" pitchFamily="2" charset="2"/>
              <a:buChar char="ü"/>
            </a:pPr>
            <a:r>
              <a:rPr lang="es-ES" sz="1600" dirty="0"/>
              <a:t>Similarmente corruptos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Los materiales con méritos artísticos, médicos, científicos o similares características no pueden ser clasificados como pornográficos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La representación visual incluye los datos almacenados en un sistema informático o un medio de almacenamiento que puedan convertirse en imágenes visuales</a:t>
            </a:r>
          </a:p>
        </p:txBody>
      </p:sp>
      <p:sp>
        <p:nvSpPr>
          <p:cNvPr id="3" name="TextBox 7">
            <a:extLst>
              <a:ext uri="{FF2B5EF4-FFF2-40B4-BE49-F238E27FC236}">
                <a16:creationId xmlns:a16="http://schemas.microsoft.com/office/drawing/2014/main" id="{931BF0EC-278D-401A-8819-1BC807104473}"/>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a:t>
            </a:r>
          </a:p>
          <a:p>
            <a:pPr algn="r"/>
            <a:r>
              <a:rPr lang="es-ES" sz="3200" dirty="0">
                <a:solidFill>
                  <a:schemeClr val="bg1"/>
                </a:solidFill>
                <a:latin typeface="Verdana" panose="020B0604030504040204" pitchFamily="34" charset="0"/>
              </a:rPr>
              <a:t>(“material pornográfico…”)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1395653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4292571" cy="5170646"/>
          </a:xfrm>
          <a:prstGeom prst="rect">
            <a:avLst/>
          </a:prstGeom>
        </p:spPr>
        <p:txBody>
          <a:bodyPr wrap="square">
            <a:spAutoFit/>
          </a:bodyPr>
          <a:lstStyle/>
          <a:p>
            <a:pPr marL="342900" indent="-342900" algn="just">
              <a:buFont typeface="Wingdings" pitchFamily="2" charset="2"/>
              <a:buChar char="Ø"/>
            </a:pPr>
            <a:r>
              <a:rPr lang="es-ES" sz="1500" dirty="0"/>
              <a:t>2 A los efectos del párrafo 1 anterior, se entenderá por «pornografía infantil» todo material pornográfico que contenga la representación visual de: </a:t>
            </a:r>
          </a:p>
          <a:p>
            <a:pPr lvl="1" algn="just"/>
            <a:r>
              <a:rPr lang="es-ES" sz="1500" dirty="0"/>
              <a:t>a un menor adoptando un </a:t>
            </a:r>
            <a:r>
              <a:rPr lang="es-ES" sz="1500" b="1" dirty="0">
                <a:solidFill>
                  <a:srgbClr val="FF0000"/>
                </a:solidFill>
              </a:rPr>
              <a:t>comportamiento sexualmente explícito</a:t>
            </a:r>
            <a:r>
              <a:rPr lang="es-ES" sz="1500" dirty="0"/>
              <a:t>; </a:t>
            </a:r>
          </a:p>
          <a:p>
            <a:pPr lvl="1" algn="just"/>
            <a:r>
              <a:rPr lang="es-ES" sz="1500" dirty="0"/>
              <a:t>b una persona que parezca un menor adoptando un comportamiento sexualmente explícito; </a:t>
            </a:r>
          </a:p>
          <a:p>
            <a:pPr lvl="1" algn="just"/>
            <a:r>
              <a:rPr lang="es-ES" sz="1500" dirty="0"/>
              <a:t>c imágenes realistas que representen a un menor adoptando un comportamiento sexualmente explícito. </a:t>
            </a:r>
          </a:p>
          <a:p>
            <a:pPr algn="just"/>
            <a:endParaRPr lang="es-ES" sz="1500" dirty="0"/>
          </a:p>
          <a:p>
            <a:pPr marL="285750" indent="-285750" algn="just">
              <a:buFont typeface="Wingdings" panose="05000000000000000000" pitchFamily="2" charset="2"/>
              <a:buChar char="Ø"/>
            </a:pPr>
            <a:r>
              <a:rPr lang="es-ES" sz="1500" dirty="0"/>
              <a:t>3 A los efectos del párrafo 2 anterior, el término "menor" incluirá a todas las personas menores de 18 años. Las Partes podrán, no obstante, exigir un límite de edad inferior, que deberá ser como mínimo de 16 años. </a:t>
            </a:r>
          </a:p>
          <a:p>
            <a:pPr marL="285750" indent="-285750" algn="just">
              <a:buFont typeface="Wingdings" panose="05000000000000000000" pitchFamily="2" charset="2"/>
              <a:buChar char="Ø"/>
            </a:pPr>
            <a:endParaRPr lang="es-ES" sz="1500" dirty="0"/>
          </a:p>
          <a:p>
            <a:pPr marL="285750" indent="-285750" algn="just">
              <a:buFont typeface="Wingdings" panose="05000000000000000000" pitchFamily="2" charset="2"/>
              <a:buChar char="Ø"/>
            </a:pPr>
            <a:r>
              <a:rPr lang="es-ES" sz="1500" dirty="0"/>
              <a:t>4 Las Partes podrán reservarse el derecho a no aplicar, en todo o en parte, los apartados d) y e) del párrafo 1 y los apartados b) y c) del párrafo 2.</a:t>
            </a:r>
          </a:p>
        </p:txBody>
      </p:sp>
      <p:sp>
        <p:nvSpPr>
          <p:cNvPr id="6" name="Rectangle 5">
            <a:extLst>
              <a:ext uri="{FF2B5EF4-FFF2-40B4-BE49-F238E27FC236}">
                <a16:creationId xmlns:a16="http://schemas.microsoft.com/office/drawing/2014/main" id="{524B6456-681F-2F44-A01A-AD3514E81BD2}"/>
              </a:ext>
            </a:extLst>
          </p:cNvPr>
          <p:cNvSpPr/>
          <p:nvPr/>
        </p:nvSpPr>
        <p:spPr>
          <a:xfrm>
            <a:off x="4622800" y="1287212"/>
            <a:ext cx="3860800" cy="3785652"/>
          </a:xfrm>
          <a:prstGeom prst="rect">
            <a:avLst/>
          </a:prstGeom>
        </p:spPr>
        <p:txBody>
          <a:bodyPr wrap="square">
            <a:spAutoFit/>
          </a:bodyPr>
          <a:lstStyle/>
          <a:p>
            <a:pPr marL="342900" indent="-342900" algn="just">
              <a:buFont typeface="Wingdings" pitchFamily="2" charset="2"/>
              <a:buChar char="ü"/>
            </a:pPr>
            <a:r>
              <a:rPr lang="es-ES" sz="1500" dirty="0"/>
              <a:t>Abarca por lo menos: </a:t>
            </a:r>
          </a:p>
          <a:p>
            <a:pPr marL="800100" lvl="1" indent="-342900" algn="just">
              <a:buFont typeface="Wingdings" pitchFamily="2" charset="2"/>
              <a:buChar char="ü"/>
            </a:pPr>
            <a:r>
              <a:rPr lang="es-ES" sz="1500" dirty="0"/>
              <a:t>Las relaciones sexuales, ya sea en forma genital-genital, oral-genital, anal- genital u oral-anal, entre menores, o entre un adulto y un menor, del mismo sexo o del sexo opuesto</a:t>
            </a:r>
          </a:p>
          <a:p>
            <a:pPr marL="800100" lvl="1" indent="-342900" algn="just">
              <a:buFont typeface="Wingdings" pitchFamily="2" charset="2"/>
              <a:buChar char="ü"/>
            </a:pPr>
            <a:r>
              <a:rPr lang="es-ES" sz="1500" dirty="0"/>
              <a:t>La bestialidad</a:t>
            </a:r>
          </a:p>
          <a:p>
            <a:pPr marL="800100" lvl="1" indent="-342900" algn="just">
              <a:buFont typeface="Wingdings" pitchFamily="2" charset="2"/>
              <a:buChar char="ü"/>
            </a:pPr>
            <a:r>
              <a:rPr lang="es-ES" sz="1500" dirty="0"/>
              <a:t>La masturbación</a:t>
            </a:r>
          </a:p>
          <a:p>
            <a:pPr marL="800100" lvl="1" indent="-342900" algn="just">
              <a:buFont typeface="Wingdings" pitchFamily="2" charset="2"/>
              <a:buChar char="ü"/>
            </a:pPr>
            <a:r>
              <a:rPr lang="es-ES" sz="1500" dirty="0"/>
              <a:t>Los abusos sádicos o masoquistas en un contexto sexual</a:t>
            </a:r>
          </a:p>
          <a:p>
            <a:pPr marL="800100" lvl="1" indent="-342900" algn="just">
              <a:buFont typeface="Wingdings" pitchFamily="2" charset="2"/>
              <a:buChar char="ü"/>
            </a:pPr>
            <a:r>
              <a:rPr lang="es-ES" sz="1500" dirty="0"/>
              <a:t>La exhibición lasciva de los genitales o la zona púbica de un menor. </a:t>
            </a:r>
          </a:p>
          <a:p>
            <a:pPr marL="342900" indent="-342900" algn="just">
              <a:buFont typeface="Wingdings" pitchFamily="2" charset="2"/>
              <a:buChar char="ü"/>
            </a:pPr>
            <a:r>
              <a:rPr lang="es-ES" sz="1500" dirty="0"/>
              <a:t>Las Partes pueden utilizar una definición más amplia de comportamiento sexualmente explícito </a:t>
            </a:r>
          </a:p>
          <a:p>
            <a:pPr marL="342900" indent="-342900" algn="just">
              <a:buFont typeface="Wingdings" pitchFamily="2" charset="2"/>
              <a:buChar char="ü"/>
            </a:pPr>
            <a:r>
              <a:rPr lang="es-ES" sz="1500" dirty="0"/>
              <a:t>No es relevante si el comportamiento es real o simulado</a:t>
            </a:r>
          </a:p>
        </p:txBody>
      </p:sp>
      <p:sp>
        <p:nvSpPr>
          <p:cNvPr id="2" name="TextBox 7">
            <a:extLst>
              <a:ext uri="{FF2B5EF4-FFF2-40B4-BE49-F238E27FC236}">
                <a16:creationId xmlns:a16="http://schemas.microsoft.com/office/drawing/2014/main" id="{94EAFBE6-2A92-4D61-9499-6BB3EDD3AC0F}"/>
              </a:ext>
            </a:extLst>
          </p:cNvPr>
          <p:cNvSpPr txBox="1">
            <a:spLocks noChangeArrowheads="1"/>
          </p:cNvSpPr>
          <p:nvPr/>
        </p:nvSpPr>
        <p:spPr bwMode="auto">
          <a:xfrm>
            <a:off x="701458" y="-27384"/>
            <a:ext cx="833459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("comportamiento sexualmente explícito...")</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36239198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4440961" cy="4985980"/>
          </a:xfrm>
          <a:prstGeom prst="rect">
            <a:avLst/>
          </a:prstGeom>
        </p:spPr>
        <p:txBody>
          <a:bodyPr wrap="square">
            <a:spAutoFit/>
          </a:bodyPr>
          <a:lstStyle/>
          <a:p>
            <a:pPr marL="342900" indent="-342900" algn="just">
              <a:buFont typeface="Wingdings" pitchFamily="2" charset="2"/>
              <a:buChar char="Ø"/>
            </a:pPr>
            <a:r>
              <a:rPr lang="es-ES" sz="1500" dirty="0"/>
              <a:t>2 A los efectos del párrafo 1 anterior, se entenderá por «pornografía infantil» todo material pornográfico que contenga la </a:t>
            </a:r>
            <a:r>
              <a:rPr lang="es-ES" sz="1500" b="1" dirty="0">
                <a:solidFill>
                  <a:srgbClr val="FF0000"/>
                </a:solidFill>
              </a:rPr>
              <a:t>representación visual de</a:t>
            </a:r>
            <a:r>
              <a:rPr lang="es-ES" sz="1500" dirty="0"/>
              <a:t>: </a:t>
            </a:r>
          </a:p>
          <a:p>
            <a:pPr lvl="1" algn="just"/>
            <a:r>
              <a:rPr lang="es-ES" sz="1500" dirty="0"/>
              <a:t>a un</a:t>
            </a:r>
            <a:r>
              <a:rPr lang="es-ES" dirty="0"/>
              <a:t> </a:t>
            </a:r>
            <a:r>
              <a:rPr lang="es-ES" sz="1500" b="1" dirty="0">
                <a:solidFill>
                  <a:srgbClr val="FF0000"/>
                </a:solidFill>
              </a:rPr>
              <a:t>menor</a:t>
            </a:r>
            <a:r>
              <a:rPr lang="es-ES" sz="1500" dirty="0"/>
              <a:t> adoptando un comportamiento sexualmente explícito; </a:t>
            </a:r>
          </a:p>
          <a:p>
            <a:pPr lvl="1" algn="just"/>
            <a:r>
              <a:rPr lang="es-ES" sz="1500" dirty="0"/>
              <a:t>b una </a:t>
            </a:r>
            <a:r>
              <a:rPr lang="es-ES" sz="1500" b="1" dirty="0">
                <a:solidFill>
                  <a:srgbClr val="FF0000"/>
                </a:solidFill>
              </a:rPr>
              <a:t>persona que parezca un menor </a:t>
            </a:r>
            <a:r>
              <a:rPr lang="es-ES" sz="1500" dirty="0"/>
              <a:t>adoptando un comportamiento sexualmente explícito; </a:t>
            </a:r>
          </a:p>
          <a:p>
            <a:pPr lvl="1" algn="just"/>
            <a:r>
              <a:rPr lang="es-ES" sz="1500" dirty="0"/>
              <a:t>c </a:t>
            </a:r>
            <a:r>
              <a:rPr lang="es-ES" sz="1500" b="1" dirty="0">
                <a:solidFill>
                  <a:srgbClr val="FF0000"/>
                </a:solidFill>
              </a:rPr>
              <a:t>imágenes realistas que representen a un menor </a:t>
            </a:r>
            <a:r>
              <a:rPr lang="es-ES" sz="1500" dirty="0"/>
              <a:t>adoptando un comportamiento sexualmente explícito. </a:t>
            </a:r>
          </a:p>
          <a:p>
            <a:pPr algn="just"/>
            <a:endParaRPr lang="es-ES" sz="1500" dirty="0"/>
          </a:p>
          <a:p>
            <a:pPr marL="285750" indent="-285750" algn="just">
              <a:buFont typeface="Wingdings" panose="05000000000000000000" pitchFamily="2" charset="2"/>
              <a:buChar char="Ø"/>
            </a:pPr>
            <a:r>
              <a:rPr lang="es-ES" sz="1500" dirty="0"/>
              <a:t>3 A los efectos del párrafo 2 anterior, el término "menor" incluirá a todas las personas menores de 18 años. Las Partes podrán, no obstante, exigir un límite de edad inferior, que deberá ser como mínimo de 16 años. </a:t>
            </a:r>
          </a:p>
          <a:p>
            <a:pPr marL="285750" indent="-285750" algn="just">
              <a:buFont typeface="Wingdings" panose="05000000000000000000" pitchFamily="2" charset="2"/>
              <a:buChar char="Ø"/>
            </a:pPr>
            <a:endParaRPr lang="es-ES" sz="1500" dirty="0"/>
          </a:p>
          <a:p>
            <a:pPr marL="285750" indent="-285750" algn="just">
              <a:buFont typeface="Wingdings" panose="05000000000000000000" pitchFamily="2" charset="2"/>
              <a:buChar char="Ø"/>
            </a:pPr>
            <a:r>
              <a:rPr lang="es-ES" sz="1500" dirty="0"/>
              <a:t>4 Las Partes podrán reservarse el derecho a no aplicar, en todo o en parte, los apartados d) y e) del párrafo 1 y los apartados b) y c) del párrafo 2.</a:t>
            </a:r>
          </a:p>
        </p:txBody>
      </p:sp>
      <p:sp>
        <p:nvSpPr>
          <p:cNvPr id="6" name="Rectangle 5">
            <a:extLst>
              <a:ext uri="{FF2B5EF4-FFF2-40B4-BE49-F238E27FC236}">
                <a16:creationId xmlns:a16="http://schemas.microsoft.com/office/drawing/2014/main" id="{524B6456-681F-2F44-A01A-AD3514E81BD2}"/>
              </a:ext>
            </a:extLst>
          </p:cNvPr>
          <p:cNvSpPr/>
          <p:nvPr/>
        </p:nvSpPr>
        <p:spPr>
          <a:xfrm>
            <a:off x="4570078" y="1353114"/>
            <a:ext cx="3913522" cy="3093154"/>
          </a:xfrm>
          <a:prstGeom prst="rect">
            <a:avLst/>
          </a:prstGeom>
        </p:spPr>
        <p:txBody>
          <a:bodyPr wrap="square">
            <a:spAutoFit/>
          </a:bodyPr>
          <a:lstStyle/>
          <a:p>
            <a:pPr marL="342900" indent="-342900" algn="just">
              <a:buFont typeface="Wingdings" pitchFamily="2" charset="2"/>
              <a:buChar char="ü"/>
            </a:pPr>
            <a:r>
              <a:rPr lang="es-ES" sz="1500" dirty="0"/>
              <a:t>Se cubren las siguientes representaciones visuales: </a:t>
            </a:r>
          </a:p>
          <a:p>
            <a:pPr algn="just"/>
            <a:endParaRPr lang="es-ES" sz="1500" dirty="0"/>
          </a:p>
          <a:p>
            <a:pPr marL="800100" lvl="1" indent="-342900" algn="just">
              <a:buFont typeface="Wingdings" pitchFamily="2" charset="2"/>
              <a:buChar char="ü"/>
            </a:pPr>
            <a:r>
              <a:rPr lang="es-ES" sz="1500" dirty="0"/>
              <a:t>Abuso sexual de un niño real </a:t>
            </a:r>
          </a:p>
          <a:p>
            <a:pPr marL="800100" lvl="1" indent="-342900" algn="just">
              <a:buFont typeface="Wingdings" pitchFamily="2" charset="2"/>
              <a:buChar char="ü"/>
            </a:pPr>
            <a:r>
              <a:rPr lang="es-ES" sz="1500" dirty="0"/>
              <a:t>Imágenes pornográficas que muestran a una persona que parezca un menor adoptando un comportamiento sexualmente explícito; </a:t>
            </a:r>
          </a:p>
          <a:p>
            <a:pPr marL="800100" lvl="1" indent="-342900" algn="just">
              <a:buFont typeface="Wingdings" pitchFamily="2" charset="2"/>
              <a:buChar char="ü"/>
            </a:pPr>
            <a:r>
              <a:rPr lang="es-ES" sz="1500" dirty="0"/>
              <a:t>Imágenes que, si bien "realistas", no implican de hecho la participación de un niño real en un comportamiento sexualmente explícito; tales como las imágenes modificadas de personas físicas, o incluso generadas totalmente por medios informáticos</a:t>
            </a:r>
          </a:p>
        </p:txBody>
      </p:sp>
      <p:sp>
        <p:nvSpPr>
          <p:cNvPr id="2" name="TextBox 7">
            <a:extLst>
              <a:ext uri="{FF2B5EF4-FFF2-40B4-BE49-F238E27FC236}">
                <a16:creationId xmlns:a16="http://schemas.microsoft.com/office/drawing/2014/main" id="{F80B7E4C-CAF6-45F2-8408-A290F8703AC2}"/>
              </a:ext>
            </a:extLst>
          </p:cNvPr>
          <p:cNvSpPr txBox="1">
            <a:spLocks noChangeArrowheads="1"/>
          </p:cNvSpPr>
          <p:nvPr/>
        </p:nvSpPr>
        <p:spPr bwMode="auto">
          <a:xfrm>
            <a:off x="1403350" y="-27384"/>
            <a:ext cx="763270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panose="020B0604030504040204" pitchFamily="34" charset="0"/>
              </a:rPr>
              <a:t>Pornografía infantil </a:t>
            </a:r>
          </a:p>
          <a:p>
            <a:pPr algn="r"/>
            <a:r>
              <a:rPr lang="es-ES" sz="3200" dirty="0">
                <a:solidFill>
                  <a:schemeClr val="bg1"/>
                </a:solidFill>
                <a:latin typeface="Verdana" panose="020B0604030504040204" pitchFamily="34" charset="0"/>
              </a:rPr>
              <a:t>(“representación visual… menor…”)</a:t>
            </a:r>
            <a:endParaRPr lang="es-ES" sz="2000" dirty="0">
              <a:solidFill>
                <a:schemeClr val="bg1"/>
              </a:solidFill>
              <a:latin typeface="Verdana" panose="020B0604030504040204" pitchFamily="34" charset="0"/>
              <a:ea typeface="Verdana" panose="020B0604030504040204" pitchFamily="34" charset="0"/>
              <a:cs typeface="Verdana" charset="0"/>
            </a:endParaRPr>
          </a:p>
        </p:txBody>
      </p:sp>
    </p:spTree>
    <p:extLst>
      <p:ext uri="{BB962C8B-B14F-4D97-AF65-F5344CB8AC3E}">
        <p14:creationId xmlns:p14="http://schemas.microsoft.com/office/powerpoint/2010/main" val="4261414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4442883" cy="4939814"/>
          </a:xfrm>
          <a:prstGeom prst="rect">
            <a:avLst/>
          </a:prstGeom>
        </p:spPr>
        <p:txBody>
          <a:bodyPr wrap="square">
            <a:spAutoFit/>
          </a:bodyPr>
          <a:lstStyle/>
          <a:p>
            <a:pPr marL="342900" indent="-342900" algn="just">
              <a:buFont typeface="Wingdings" pitchFamily="2" charset="2"/>
              <a:buChar char="Ø"/>
            </a:pPr>
            <a:r>
              <a:rPr lang="es-ES" sz="1500" dirty="0"/>
              <a:t>2 A los efectos del párrafo 1 anterior, se entenderá por «pornografía infantil» todo material pornográfico que contenga la representación visual de: </a:t>
            </a:r>
          </a:p>
          <a:p>
            <a:pPr lvl="1" algn="just"/>
            <a:r>
              <a:rPr lang="es-ES" sz="1500" dirty="0"/>
              <a:t>a un menor adoptando un comportamiento sexualmente explícito; </a:t>
            </a:r>
          </a:p>
          <a:p>
            <a:pPr lvl="1" algn="just"/>
            <a:r>
              <a:rPr lang="es-ES" sz="1500" dirty="0"/>
              <a:t>b una persona que parezca un menor adoptando un comportamiento sexualmente explícito; </a:t>
            </a:r>
          </a:p>
          <a:p>
            <a:pPr lvl="1" algn="just"/>
            <a:r>
              <a:rPr lang="es-ES" sz="1500" dirty="0"/>
              <a:t>c imágenes realistas que representen a un menor adoptando un comportamiento sexualmente explícito. </a:t>
            </a:r>
          </a:p>
          <a:p>
            <a:pPr algn="just"/>
            <a:endParaRPr lang="es-ES" sz="1500" dirty="0"/>
          </a:p>
          <a:p>
            <a:pPr marL="285750" indent="-285750" algn="just">
              <a:buFont typeface="Wingdings" panose="05000000000000000000" pitchFamily="2" charset="2"/>
              <a:buChar char="Ø"/>
            </a:pPr>
            <a:r>
              <a:rPr lang="es-ES" sz="1500" dirty="0"/>
              <a:t>3 A los efectos del párrafo 2 anterior, el término "</a:t>
            </a:r>
            <a:r>
              <a:rPr lang="es-ES" sz="1500" b="1" dirty="0">
                <a:solidFill>
                  <a:srgbClr val="FF0000"/>
                </a:solidFill>
              </a:rPr>
              <a:t>menor</a:t>
            </a:r>
            <a:r>
              <a:rPr lang="es-ES" sz="1500" dirty="0"/>
              <a:t>" incluirá a todas las personas </a:t>
            </a:r>
            <a:r>
              <a:rPr lang="es-ES" sz="1500" b="1" dirty="0">
                <a:solidFill>
                  <a:srgbClr val="FF0000"/>
                </a:solidFill>
              </a:rPr>
              <a:t>menores de 18 años</a:t>
            </a:r>
            <a:r>
              <a:rPr lang="es-ES" sz="1500" dirty="0"/>
              <a:t>. Las Partes podrán, no obstante, exigir un límite de edad inferior, que deberá ser como mínimo de 16 años. </a:t>
            </a:r>
          </a:p>
          <a:p>
            <a:pPr marL="285750" indent="-285750" algn="just">
              <a:buFont typeface="Wingdings" panose="05000000000000000000" pitchFamily="2" charset="2"/>
              <a:buChar char="Ø"/>
            </a:pPr>
            <a:endParaRPr lang="es-ES" sz="1500" dirty="0"/>
          </a:p>
          <a:p>
            <a:pPr marL="285750" indent="-285750" algn="just">
              <a:buFont typeface="Wingdings" panose="05000000000000000000" pitchFamily="2" charset="2"/>
              <a:buChar char="Ø"/>
            </a:pPr>
            <a:r>
              <a:rPr lang="es-ES" sz="1500" dirty="0"/>
              <a:t>4 Las Partes podrán reservarse el derecho a no aplicar, en todo o en parte, los apartados d) y e) del párrafo 1 y los apartados b) y c) del párrafo 2.</a:t>
            </a:r>
          </a:p>
        </p:txBody>
      </p:sp>
      <p:sp>
        <p:nvSpPr>
          <p:cNvPr id="6" name="Rectangle 5">
            <a:extLst>
              <a:ext uri="{FF2B5EF4-FFF2-40B4-BE49-F238E27FC236}">
                <a16:creationId xmlns:a16="http://schemas.microsoft.com/office/drawing/2014/main" id="{524B6456-681F-2F44-A01A-AD3514E81BD2}"/>
              </a:ext>
            </a:extLst>
          </p:cNvPr>
          <p:cNvSpPr/>
          <p:nvPr/>
        </p:nvSpPr>
        <p:spPr>
          <a:xfrm>
            <a:off x="4712318" y="1403914"/>
            <a:ext cx="4015122" cy="2631490"/>
          </a:xfrm>
          <a:prstGeom prst="rect">
            <a:avLst/>
          </a:prstGeom>
        </p:spPr>
        <p:txBody>
          <a:bodyPr wrap="square">
            <a:spAutoFit/>
          </a:bodyPr>
          <a:lstStyle/>
          <a:p>
            <a:pPr marL="342900" indent="-342900" algn="just">
              <a:buFont typeface="Wingdings" pitchFamily="2" charset="2"/>
              <a:buChar char="ü"/>
            </a:pPr>
            <a:r>
              <a:rPr lang="es-ES" sz="1500" dirty="0"/>
              <a:t>En consonancia con la definición de niño del artículo 1 de la Convención de las Naciones Unidas sobre los Derechos del Niño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Por menor se entiende generalmente toda persona menor de 18 años. Las Partes pueden exigir un límite de edad inferior siempre que no sea inferior a 16 años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 edad se refiere al uso de menores (reales o ficticios) como objetos sexuales, y no a la edad necesaria para consentir una relación sexual</a:t>
            </a:r>
          </a:p>
        </p:txBody>
      </p:sp>
      <p:sp>
        <p:nvSpPr>
          <p:cNvPr id="2" name="TextBox 7">
            <a:extLst>
              <a:ext uri="{FF2B5EF4-FFF2-40B4-BE49-F238E27FC236}">
                <a16:creationId xmlns:a16="http://schemas.microsoft.com/office/drawing/2014/main" id="{9956BE49-BD59-4A6C-8636-069D99BCD03C}"/>
              </a:ext>
            </a:extLst>
          </p:cNvPr>
          <p:cNvSpPr txBox="1">
            <a:spLocks noChangeArrowheads="1"/>
          </p:cNvSpPr>
          <p:nvPr/>
        </p:nvSpPr>
        <p:spPr bwMode="auto">
          <a:xfrm>
            <a:off x="1403350" y="-27384"/>
            <a:ext cx="7632700" cy="1046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100" dirty="0">
                <a:solidFill>
                  <a:schemeClr val="bg1"/>
                </a:solidFill>
                <a:latin typeface="Verdana" panose="020B0604030504040204" pitchFamily="34" charset="0"/>
              </a:rPr>
              <a:t>Pornografía infantil </a:t>
            </a:r>
          </a:p>
          <a:p>
            <a:pPr algn="r"/>
            <a:r>
              <a:rPr lang="es-ES" sz="3100" dirty="0">
                <a:solidFill>
                  <a:schemeClr val="bg1"/>
                </a:solidFill>
                <a:latin typeface="Verdana" panose="020B0604030504040204" pitchFamily="34" charset="0"/>
              </a:rPr>
              <a:t>(“Menor…menores de 18 años”)</a:t>
            </a:r>
          </a:p>
        </p:txBody>
      </p:sp>
    </p:spTree>
    <p:extLst>
      <p:ext uri="{BB962C8B-B14F-4D97-AF65-F5344CB8AC3E}">
        <p14:creationId xmlns:p14="http://schemas.microsoft.com/office/powerpoint/2010/main" val="10714988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z="3200" dirty="0">
                <a:latin typeface="+mn-lt"/>
              </a:rPr>
              <a:t>INFRACCIONES DE LA PROPIEDAD INTELECTUAL Y DE LOS DERECHOS AFINES</a:t>
            </a:r>
          </a:p>
        </p:txBody>
      </p:sp>
      <p:sp>
        <p:nvSpPr>
          <p:cNvPr id="3" name="Text Placeholder 2"/>
          <p:cNvSpPr>
            <a:spLocks noGrp="1"/>
          </p:cNvSpPr>
          <p:nvPr>
            <p:ph type="body" idx="1"/>
          </p:nvPr>
        </p:nvSpPr>
        <p:spPr/>
        <p:txBody>
          <a:bodyPr>
            <a:normAutofit fontScale="92500"/>
          </a:bodyPr>
          <a:lstStyle/>
          <a:p>
            <a:r>
              <a:rPr lang="es-ES" dirty="0">
                <a:latin typeface="Verdana" panose="020B0604030504040204" pitchFamily="34" charset="0"/>
              </a:rPr>
              <a:t>Disposiciones sustantivas del Convenio de Budapest (Parte 2)</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32</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4</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34982738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344612" y="81875"/>
            <a:ext cx="76327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500" dirty="0">
                <a:solidFill>
                  <a:schemeClr val="bg1"/>
                </a:solidFill>
                <a:latin typeface="Verdana" panose="020B0604030504040204" pitchFamily="34" charset="0"/>
              </a:rPr>
              <a:t>Infracciones de la propiedad intelectual </a:t>
            </a:r>
          </a:p>
          <a:p>
            <a:pPr algn="r"/>
            <a:r>
              <a:rPr lang="es-ES" sz="2500" dirty="0">
                <a:solidFill>
                  <a:schemeClr val="bg1"/>
                </a:solidFill>
                <a:latin typeface="Verdana" panose="020B0604030504040204" pitchFamily="34" charset="0"/>
              </a:rPr>
              <a:t>y de los derechos afines</a:t>
            </a:r>
          </a:p>
        </p:txBody>
      </p:sp>
      <p:sp>
        <p:nvSpPr>
          <p:cNvPr id="3" name="Rectangle 3">
            <a:extLst>
              <a:ext uri="{FF2B5EF4-FFF2-40B4-BE49-F238E27FC236}">
                <a16:creationId xmlns:a16="http://schemas.microsoft.com/office/drawing/2014/main" id="{FF1DE2C0-37CE-43E9-B756-EA2E41D69D72}"/>
              </a:ext>
            </a:extLst>
          </p:cNvPr>
          <p:cNvSpPr txBox="1">
            <a:spLocks/>
          </p:cNvSpPr>
          <p:nvPr/>
        </p:nvSpPr>
        <p:spPr>
          <a:xfrm>
            <a:off x="196850" y="1196752"/>
            <a:ext cx="8750300" cy="5256584"/>
          </a:xfrm>
          <a:prstGeom prst="rect">
            <a:avLst/>
          </a:prstGeom>
          <a:ln w="38100">
            <a:solidFill>
              <a:srgbClr val="FF0000"/>
            </a:solidFill>
          </a:ln>
        </p:spPr>
        <p:txBody>
          <a:bodyPr/>
          <a:lstStyle>
            <a:lvl1pPr marL="342900" indent="-342900" algn="l" defTabSz="457200" rtl="0" eaLnBrk="0" fontAlgn="base" hangingPunct="0">
              <a:spcBef>
                <a:spcPct val="20000"/>
              </a:spcBef>
              <a:spcAft>
                <a:spcPct val="0"/>
              </a:spcAft>
              <a:buFont typeface="Arial" pitchFamily="34"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pitchFamily="34"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pitchFamily="34"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pitchFamily="34"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eaLnBrk="1" hangingPunct="1">
              <a:lnSpc>
                <a:spcPct val="90000"/>
              </a:lnSpc>
              <a:buFont typeface="Arial" panose="020B0604020202020204" pitchFamily="34" charset="0"/>
              <a:buNone/>
              <a:defRPr/>
            </a:pPr>
            <a:r>
              <a:rPr lang="es-ES" altLang="sr-Latn-RS" sz="2600" b="1" i="1" dirty="0"/>
              <a:t>Derechos de propiedad intelectual</a:t>
            </a:r>
          </a:p>
          <a:p>
            <a:pPr marL="0" indent="0" algn="ctr" eaLnBrk="1" hangingPunct="1">
              <a:lnSpc>
                <a:spcPct val="90000"/>
              </a:lnSpc>
              <a:buFont typeface="Arial" panose="020B0604020202020204" pitchFamily="34" charset="0"/>
              <a:buNone/>
              <a:defRPr/>
            </a:pPr>
            <a:r>
              <a:rPr lang="es-ES" altLang="sr-Latn-RS" sz="2600" b="1" i="1" dirty="0"/>
              <a:t>(Artículo 10 - Convenio de Budapest)</a:t>
            </a:r>
            <a:r>
              <a:rPr lang="es-ES"/>
              <a:t> </a:t>
            </a:r>
          </a:p>
          <a:p>
            <a:pPr algn="ctr" eaLnBrk="1" hangingPunct="1">
              <a:lnSpc>
                <a:spcPct val="90000"/>
              </a:lnSpc>
              <a:defRPr/>
            </a:pPr>
            <a:endParaRPr lang="es-ES" altLang="sr-Latn-RS" sz="2400" dirty="0"/>
          </a:p>
          <a:p>
            <a:pPr algn="ctr" eaLnBrk="1" hangingPunct="1">
              <a:lnSpc>
                <a:spcPct val="90000"/>
              </a:lnSpc>
              <a:defRPr/>
            </a:pPr>
            <a:r>
              <a:rPr lang="es-ES" altLang="sr-Latn-RS" sz="2200" i="1" dirty="0"/>
              <a:t>no crea una nueva normativa al respecto</a:t>
            </a:r>
          </a:p>
          <a:p>
            <a:pPr algn="ctr" eaLnBrk="1" hangingPunct="1">
              <a:lnSpc>
                <a:spcPct val="90000"/>
              </a:lnSpc>
              <a:defRPr/>
            </a:pPr>
            <a:r>
              <a:rPr lang="es-ES" altLang="sr-Latn-RS" sz="2200" i="1" dirty="0"/>
              <a:t>propósito del Convenio de Budapest</a:t>
            </a:r>
          </a:p>
          <a:p>
            <a:pPr lvl="1" algn="ctr" eaLnBrk="1" hangingPunct="1">
              <a:lnSpc>
                <a:spcPct val="90000"/>
              </a:lnSpc>
              <a:defRPr/>
            </a:pPr>
            <a:r>
              <a:rPr lang="es-ES" altLang="sr-Latn-RS" sz="1800" i="1" dirty="0"/>
              <a:t>aplicar las normas anteriores sobre propiedad intelectual: lo que se cumple en el mundo real debe cumplirse también en la realidad en línea</a:t>
            </a:r>
          </a:p>
          <a:p>
            <a:pPr lvl="1" algn="ctr" eaLnBrk="1" hangingPunct="1">
              <a:lnSpc>
                <a:spcPct val="90000"/>
              </a:lnSpc>
              <a:defRPr/>
            </a:pPr>
            <a:r>
              <a:rPr lang="es-ES" altLang="sr-Latn-RS" sz="1800" i="1" dirty="0"/>
              <a:t>las infracciones de la propiedad intelectual en línea, o cometidas por medio de un sistema informático, deben ser castigadas como si se cometieran en el mundo real</a:t>
            </a:r>
          </a:p>
          <a:p>
            <a:pPr lvl="2" eaLnBrk="1" hangingPunct="1">
              <a:lnSpc>
                <a:spcPct val="90000"/>
              </a:lnSpc>
              <a:defRPr/>
            </a:pPr>
            <a:endParaRPr lang="es-ES" altLang="sr-Latn-RS" sz="2000" dirty="0"/>
          </a:p>
          <a:p>
            <a:pPr eaLnBrk="1" hangingPunct="1">
              <a:lnSpc>
                <a:spcPct val="90000"/>
              </a:lnSpc>
              <a:defRPr/>
            </a:pPr>
            <a:r>
              <a:rPr lang="es-ES" altLang="sr-Latn-RS" sz="2200" dirty="0"/>
              <a:t>El Convenio de Budapest hace referencia a los tratados internacionales existentes </a:t>
            </a:r>
          </a:p>
          <a:p>
            <a:pPr lvl="1" eaLnBrk="1" hangingPunct="1">
              <a:lnSpc>
                <a:spcPct val="90000"/>
              </a:lnSpc>
              <a:defRPr/>
            </a:pPr>
            <a:r>
              <a:rPr lang="es-ES" altLang="sr-Latn-RS" sz="1800" dirty="0"/>
              <a:t>Acuerdo de París del 24 de julio de 1971</a:t>
            </a:r>
          </a:p>
          <a:p>
            <a:pPr lvl="1" eaLnBrk="1" hangingPunct="1">
              <a:lnSpc>
                <a:spcPct val="90000"/>
              </a:lnSpc>
              <a:defRPr/>
            </a:pPr>
            <a:r>
              <a:rPr lang="es-ES" altLang="sr-Latn-RS" sz="1800" dirty="0"/>
              <a:t>Convenio de Berna</a:t>
            </a:r>
          </a:p>
          <a:p>
            <a:pPr lvl="1" eaLnBrk="1" hangingPunct="1">
              <a:lnSpc>
                <a:spcPct val="90000"/>
              </a:lnSpc>
              <a:defRPr/>
            </a:pPr>
            <a:r>
              <a:rPr lang="es-ES" altLang="sr-Latn-RS" sz="1800" dirty="0"/>
              <a:t>Tratados de la OMPI</a:t>
            </a:r>
          </a:p>
        </p:txBody>
      </p:sp>
    </p:spTree>
    <p:extLst>
      <p:ext uri="{BB962C8B-B14F-4D97-AF65-F5344CB8AC3E}">
        <p14:creationId xmlns:p14="http://schemas.microsoft.com/office/powerpoint/2010/main" val="882598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344612" y="81875"/>
            <a:ext cx="76327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500" dirty="0">
                <a:solidFill>
                  <a:schemeClr val="bg1"/>
                </a:solidFill>
                <a:latin typeface="Verdana" panose="020B0604030504040204" pitchFamily="34" charset="0"/>
              </a:rPr>
              <a:t>Infracciones de la propiedad intelectual </a:t>
            </a:r>
          </a:p>
          <a:p>
            <a:pPr algn="r"/>
            <a:r>
              <a:rPr lang="es-ES" sz="2500" dirty="0">
                <a:solidFill>
                  <a:schemeClr val="bg1"/>
                </a:solidFill>
                <a:latin typeface="Verdana" panose="020B0604030504040204" pitchFamily="34" charset="0"/>
              </a:rPr>
              <a:t>y de los derechos afines</a:t>
            </a:r>
          </a:p>
        </p:txBody>
      </p:sp>
      <p:pic>
        <p:nvPicPr>
          <p:cNvPr id="2" name="Picture 3">
            <a:extLst>
              <a:ext uri="{FF2B5EF4-FFF2-40B4-BE49-F238E27FC236}">
                <a16:creationId xmlns:a16="http://schemas.microsoft.com/office/drawing/2014/main" id="{1C17FBF9-54C5-433D-AEBE-C095EFA9EA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84784"/>
            <a:ext cx="4551702" cy="4733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F38E3CC7-696C-4932-9C01-72868DCFF664}"/>
              </a:ext>
            </a:extLst>
          </p:cNvPr>
          <p:cNvPicPr>
            <a:picLocks noChangeAspect="1"/>
          </p:cNvPicPr>
          <p:nvPr/>
        </p:nvPicPr>
        <p:blipFill>
          <a:blip r:embed="rId4"/>
          <a:stretch>
            <a:fillRect/>
          </a:stretch>
        </p:blipFill>
        <p:spPr>
          <a:xfrm>
            <a:off x="4592299" y="1916832"/>
            <a:ext cx="4551233" cy="4392488"/>
          </a:xfrm>
          <a:prstGeom prst="rect">
            <a:avLst/>
          </a:prstGeom>
        </p:spPr>
      </p:pic>
    </p:spTree>
    <p:extLst>
      <p:ext uri="{BB962C8B-B14F-4D97-AF65-F5344CB8AC3E}">
        <p14:creationId xmlns:p14="http://schemas.microsoft.com/office/powerpoint/2010/main" val="24180550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393190" y="99060"/>
            <a:ext cx="76327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500" dirty="0">
                <a:solidFill>
                  <a:schemeClr val="bg1"/>
                </a:solidFill>
                <a:latin typeface="Verdana" panose="020B0604030504040204" pitchFamily="34" charset="0"/>
              </a:rPr>
              <a:t>Infracciones de la propiedad intelectual </a:t>
            </a:r>
          </a:p>
          <a:p>
            <a:pPr algn="r"/>
            <a:r>
              <a:rPr lang="es-ES" sz="2500" dirty="0">
                <a:solidFill>
                  <a:schemeClr val="bg1"/>
                </a:solidFill>
                <a:latin typeface="Verdana" panose="020B0604030504040204" pitchFamily="34" charset="0"/>
              </a:rPr>
              <a:t>y de los derechos afines</a:t>
            </a:r>
          </a:p>
        </p:txBody>
      </p:sp>
      <p:pic>
        <p:nvPicPr>
          <p:cNvPr id="3" name="Picture 3">
            <a:extLst>
              <a:ext uri="{FF2B5EF4-FFF2-40B4-BE49-F238E27FC236}">
                <a16:creationId xmlns:a16="http://schemas.microsoft.com/office/drawing/2014/main" id="{23DB36BD-73D9-41EC-A5A1-C3C3EC35D2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52275"/>
            <a:ext cx="9144000" cy="5545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981241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tipificar como delito en su derecho interno las </a:t>
            </a:r>
            <a:r>
              <a:rPr lang="es-ES" sz="1500" b="1" dirty="0">
                <a:solidFill>
                  <a:srgbClr val="FF0000"/>
                </a:solidFill>
              </a:rPr>
              <a:t>infracciones de la propiedad intelectual</a:t>
            </a:r>
            <a:r>
              <a:rPr lang="es-ES" sz="1500" dirty="0"/>
              <a:t>, de </a:t>
            </a:r>
            <a:r>
              <a:rPr lang="es-ES" sz="1500" b="1" dirty="0">
                <a:solidFill>
                  <a:srgbClr val="FF0000"/>
                </a:solidFill>
              </a:rPr>
              <a:t>conformidad con las obligaciones que haya contraído en aplicación del Acta de París de 24 de julio de 1971, por la cual se revisó el Convenio de Berna para la protección de las obras literarias y artísticas, del Acuerdo sobre los aspectos de los derechos de propiedad intelectual relacionados con el comercio y del Tratado de la OMPI sobre Derecho de Autor</a:t>
            </a:r>
            <a:r>
              <a:rPr lang="es-ES" sz="1500" dirty="0"/>
              <a:t>, a excepción de cualquier derecho moral otorgado por dichos Convenios, cuando tales actos se cometan </a:t>
            </a:r>
            <a:r>
              <a:rPr lang="es-ES" sz="1500" b="1" dirty="0">
                <a:solidFill>
                  <a:srgbClr val="FF0000"/>
                </a:solidFill>
              </a:rPr>
              <a:t>deliberadamente</a:t>
            </a:r>
            <a:r>
              <a:rPr lang="es-ES" sz="1500" dirty="0"/>
              <a:t>, a escala comercial y </a:t>
            </a:r>
            <a:r>
              <a:rPr lang="es-ES" sz="1500" b="1" dirty="0">
                <a:solidFill>
                  <a:srgbClr val="FF0000"/>
                </a:solidFill>
              </a:rPr>
              <a:t>por medio de un sistema informático. </a:t>
            </a:r>
          </a:p>
        </p:txBody>
      </p:sp>
      <p:sp>
        <p:nvSpPr>
          <p:cNvPr id="6" name="Rectangle 5">
            <a:extLst>
              <a:ext uri="{FF2B5EF4-FFF2-40B4-BE49-F238E27FC236}">
                <a16:creationId xmlns:a16="http://schemas.microsoft.com/office/drawing/2014/main" id="{524B6456-681F-2F44-A01A-AD3514E81BD2}"/>
              </a:ext>
            </a:extLst>
          </p:cNvPr>
          <p:cNvSpPr/>
          <p:nvPr/>
        </p:nvSpPr>
        <p:spPr>
          <a:xfrm>
            <a:off x="4653280" y="1336957"/>
            <a:ext cx="3992880" cy="2631490"/>
          </a:xfrm>
          <a:prstGeom prst="rect">
            <a:avLst/>
          </a:prstGeom>
        </p:spPr>
        <p:txBody>
          <a:bodyPr wrap="square">
            <a:spAutoFit/>
          </a:bodyPr>
          <a:lstStyle/>
          <a:p>
            <a:pPr marL="342900" indent="-342900" algn="just">
              <a:buFont typeface="Wingdings" pitchFamily="2" charset="2"/>
              <a:buChar char="ü"/>
            </a:pPr>
            <a:r>
              <a:rPr lang="es-ES"/>
              <a:t>Tipifica como delito las infracciones deliberadas de la propiedad intelectual y de derechos afines derivados de los acuerdos enumerados en el artículo, cuando dichas infracciones se hayan cometido mediante un sistema informático y a escala comercial</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 disposición se limita a asegurar que los delitos de propiedad intelectual existentes, promulgados en virtud de obligaciones internacionales, se apliquen a los actos cometidos por medio de un sistema informático</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252603" y="44624"/>
            <a:ext cx="7783447"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200" dirty="0">
                <a:solidFill>
                  <a:schemeClr val="bg1"/>
                </a:solidFill>
                <a:latin typeface="Verdana" panose="020B0604030504040204" pitchFamily="34" charset="0"/>
              </a:rPr>
              <a:t>Infracciones de la propiedad intelectual y de los derechos afines (“infracciones de la propiedad intelectual…”)</a:t>
            </a:r>
          </a:p>
        </p:txBody>
      </p:sp>
    </p:spTree>
    <p:extLst>
      <p:ext uri="{BB962C8B-B14F-4D97-AF65-F5344CB8AC3E}">
        <p14:creationId xmlns:p14="http://schemas.microsoft.com/office/powerpoint/2010/main" val="286002925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tipificar como delito en su derecho interno las infracciones de la propiedad intelectual, de conformidad con las obligaciones que haya contraído en aplicación del Acta de París de 24 de julio de 1971, por la cual se revisó el Convenio de Berna para la protección de las obras literarias y artísticas, del Acuerdo sobre los aspectos de los derechos de propiedad intelectual relacionados con el comercio y del Tratado de la OMPI sobre Derecho de Autor, a excepción de cualquier derecho moral otorgado por dichos Convenios, cuando tales actos se cometan deliberadamente, </a:t>
            </a:r>
            <a:r>
              <a:rPr lang="es-ES" sz="1500" b="1" dirty="0">
                <a:solidFill>
                  <a:srgbClr val="FF0000"/>
                </a:solidFill>
              </a:rPr>
              <a:t>a escala comercial</a:t>
            </a:r>
            <a:r>
              <a:rPr lang="es-ES" sz="1500" dirty="0"/>
              <a:t> y por medio de un sistema informático. </a:t>
            </a:r>
          </a:p>
        </p:txBody>
      </p:sp>
      <p:sp>
        <p:nvSpPr>
          <p:cNvPr id="6" name="Rectangle 5">
            <a:extLst>
              <a:ext uri="{FF2B5EF4-FFF2-40B4-BE49-F238E27FC236}">
                <a16:creationId xmlns:a16="http://schemas.microsoft.com/office/drawing/2014/main" id="{524B6456-681F-2F44-A01A-AD3514E81BD2}"/>
              </a:ext>
            </a:extLst>
          </p:cNvPr>
          <p:cNvSpPr/>
          <p:nvPr/>
        </p:nvSpPr>
        <p:spPr>
          <a:xfrm>
            <a:off x="4622800" y="1336957"/>
            <a:ext cx="4003040" cy="1815882"/>
          </a:xfrm>
          <a:prstGeom prst="rect">
            <a:avLst/>
          </a:prstGeom>
        </p:spPr>
        <p:txBody>
          <a:bodyPr wrap="square">
            <a:spAutoFit/>
          </a:bodyPr>
          <a:lstStyle/>
          <a:p>
            <a:pPr marL="342900" indent="-342900" algn="just">
              <a:buFont typeface="Wingdings" pitchFamily="2" charset="2"/>
              <a:buChar char="ü"/>
            </a:pPr>
            <a:r>
              <a:rPr lang="es-ES" sz="1600" dirty="0"/>
              <a:t>De acuerdo con el artículo 61 del Acuerdo sobre los ADPIC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Se ocupa de la piratería a escala comercial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Las Partes pueden ir más allá del umbral de la piratería a escala comercial y tipificar como delito otros casos de infracción de la propiedad intelectual</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511300" y="71120"/>
            <a:ext cx="76327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500" dirty="0">
                <a:solidFill>
                  <a:schemeClr val="bg1"/>
                </a:solidFill>
                <a:latin typeface="Verdana" panose="020B0604030504040204" pitchFamily="34" charset="0"/>
              </a:rPr>
              <a:t>Infracciones de la propiedad intelectual y </a:t>
            </a:r>
          </a:p>
          <a:p>
            <a:pPr algn="r"/>
            <a:r>
              <a:rPr lang="es-ES" sz="2500" dirty="0">
                <a:solidFill>
                  <a:schemeClr val="bg1"/>
                </a:solidFill>
                <a:latin typeface="Verdana" panose="020B0604030504040204" pitchFamily="34" charset="0"/>
              </a:rPr>
              <a:t>de derechos afines (“escala comercial”)</a:t>
            </a:r>
          </a:p>
        </p:txBody>
      </p:sp>
    </p:spTree>
    <p:extLst>
      <p:ext uri="{BB962C8B-B14F-4D97-AF65-F5344CB8AC3E}">
        <p14:creationId xmlns:p14="http://schemas.microsoft.com/office/powerpoint/2010/main" val="10621639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49437" y="1336957"/>
            <a:ext cx="3889351" cy="4247317"/>
          </a:xfrm>
          <a:prstGeom prst="rect">
            <a:avLst/>
          </a:prstGeom>
        </p:spPr>
        <p:txBody>
          <a:bodyPr wrap="square">
            <a:spAutoFit/>
          </a:bodyPr>
          <a:lstStyle/>
          <a:p>
            <a:pPr marL="342900" indent="-342900" algn="just">
              <a:buFont typeface="Wingdings" pitchFamily="2" charset="2"/>
              <a:buChar char="Ø"/>
            </a:pPr>
            <a:r>
              <a:rPr lang="es-ES" sz="1500" dirty="0"/>
              <a:t>2 Cada Parte adoptará las medidas legislativas y de otro tipo que resulten necesarias para tipificar como delito en su derecho interno las </a:t>
            </a:r>
            <a:r>
              <a:rPr lang="es-ES" sz="1500" b="1" dirty="0">
                <a:solidFill>
                  <a:srgbClr val="FF0000"/>
                </a:solidFill>
              </a:rPr>
              <a:t>infracciones de derechos afines</a:t>
            </a:r>
            <a:r>
              <a:rPr lang="es-ES" sz="1500" dirty="0"/>
              <a:t>, definidas en su legislación, de conformidad con las obligaciones que haya asumido en aplicación de la </a:t>
            </a:r>
            <a:r>
              <a:rPr lang="es-ES" sz="1500" b="1" dirty="0">
                <a:solidFill>
                  <a:srgbClr val="FF0000"/>
                </a:solidFill>
              </a:rPr>
              <a:t>Convención Internacional sobre la Protección de los Artistas Intérpretes o Ejecutantes, los Productores de Fonogramas y los Organismos de Radiodifusión (Convención de Roma), del Acuerdo sobre los aspectos de los derechos de propiedad intelectual relacionados con el comercio y del Tratado de la OMPI sobre Interpretación o Ejecución y Fonogramas</a:t>
            </a:r>
            <a:r>
              <a:rPr lang="es-ES" sz="1500" dirty="0"/>
              <a:t>, a excepción de cualquier derecho moral conferido por dichos Convenios, cuando tales actos se cometan </a:t>
            </a:r>
            <a:r>
              <a:rPr lang="es-ES" sz="1500" b="1" dirty="0">
                <a:solidFill>
                  <a:srgbClr val="FF0000"/>
                </a:solidFill>
              </a:rPr>
              <a:t>deliberadamente</a:t>
            </a:r>
            <a:r>
              <a:rPr lang="es-ES" sz="1500" dirty="0"/>
              <a:t>, a </a:t>
            </a:r>
            <a:r>
              <a:rPr lang="es-ES" sz="1500" b="1" dirty="0">
                <a:solidFill>
                  <a:srgbClr val="FF0000"/>
                </a:solidFill>
              </a:rPr>
              <a:t>escala comercial</a:t>
            </a:r>
            <a:r>
              <a:rPr lang="es-ES" sz="1500" dirty="0"/>
              <a:t> y </a:t>
            </a:r>
            <a:r>
              <a:rPr lang="es-ES" sz="1500" b="1" dirty="0">
                <a:solidFill>
                  <a:srgbClr val="FF0000"/>
                </a:solidFill>
              </a:rPr>
              <a:t>por medio de un sistema informático.  </a:t>
            </a:r>
          </a:p>
        </p:txBody>
      </p:sp>
      <p:sp>
        <p:nvSpPr>
          <p:cNvPr id="6" name="Rectangle 5">
            <a:extLst>
              <a:ext uri="{FF2B5EF4-FFF2-40B4-BE49-F238E27FC236}">
                <a16:creationId xmlns:a16="http://schemas.microsoft.com/office/drawing/2014/main" id="{524B6456-681F-2F44-A01A-AD3514E81BD2}"/>
              </a:ext>
            </a:extLst>
          </p:cNvPr>
          <p:cNvSpPr/>
          <p:nvPr/>
        </p:nvSpPr>
        <p:spPr>
          <a:xfrm>
            <a:off x="4575968" y="1336957"/>
            <a:ext cx="4245839" cy="2400657"/>
          </a:xfrm>
          <a:prstGeom prst="rect">
            <a:avLst/>
          </a:prstGeom>
        </p:spPr>
        <p:txBody>
          <a:bodyPr wrap="square">
            <a:spAutoFit/>
          </a:bodyPr>
          <a:lstStyle/>
          <a:p>
            <a:pPr marL="342900" indent="-342900" algn="just">
              <a:buFont typeface="Wingdings" pitchFamily="2" charset="2"/>
              <a:buChar char="ü"/>
            </a:pPr>
            <a:r>
              <a:rPr lang="es-ES" sz="1500" dirty="0"/>
              <a:t>Tipifica como delito las infracciones deliberadas de derechos afines derivados de los acuerdos enumerados en el artículo, cuando dichas infracciones se hayan cometido mediante un sistema informático y a escala comercial</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 disposición se limita a asegurar que las infracciones de los derechos afines existentes, promulgados en virtud de obligaciones internacionales, se apliquen a los actos cometidos por medio de un sistema informático</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13510" y="129540"/>
            <a:ext cx="76327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000" dirty="0">
                <a:solidFill>
                  <a:schemeClr val="bg1"/>
                </a:solidFill>
                <a:latin typeface="Verdana" panose="020B0604030504040204" pitchFamily="34" charset="0"/>
              </a:rPr>
              <a:t>Infracciones de la propiedad intelectual y de los derechos afines (“infracciones de los derechos afines…”)</a:t>
            </a:r>
          </a:p>
        </p:txBody>
      </p:sp>
    </p:spTree>
    <p:extLst>
      <p:ext uri="{BB962C8B-B14F-4D97-AF65-F5344CB8AC3E}">
        <p14:creationId xmlns:p14="http://schemas.microsoft.com/office/powerpoint/2010/main" val="32970798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2400657"/>
          </a:xfrm>
          <a:prstGeom prst="rect">
            <a:avLst/>
          </a:prstGeom>
        </p:spPr>
        <p:txBody>
          <a:bodyPr wrap="square">
            <a:spAutoFit/>
          </a:bodyPr>
          <a:lstStyle/>
          <a:p>
            <a:pPr marL="342900" indent="-342900" algn="just">
              <a:buFont typeface="Wingdings" pitchFamily="2" charset="2"/>
              <a:buChar char="Ø"/>
            </a:pPr>
            <a:r>
              <a:rPr lang="es-ES" sz="1500" dirty="0"/>
              <a:t>3 En </a:t>
            </a:r>
            <a:r>
              <a:rPr lang="es-ES" sz="1500" b="1" dirty="0">
                <a:solidFill>
                  <a:srgbClr val="FF0000"/>
                </a:solidFill>
              </a:rPr>
              <a:t>circunstancias bien limitadas</a:t>
            </a:r>
            <a:r>
              <a:rPr lang="es-ES" sz="1500" dirty="0"/>
              <a:t>, toda Parte podrá reservarse el derecho de no imponer responsabilidad penal en virtud de los párrafos 1 y 2 del presente artículo, siempre que se disponga de </a:t>
            </a:r>
            <a:r>
              <a:rPr lang="es-ES" sz="1500" b="1" dirty="0">
                <a:solidFill>
                  <a:srgbClr val="FF0000"/>
                </a:solidFill>
              </a:rPr>
              <a:t>otros recursos efectivos </a:t>
            </a:r>
            <a:r>
              <a:rPr lang="es-ES" sz="1500" dirty="0"/>
              <a:t>y que dicha </a:t>
            </a:r>
            <a:r>
              <a:rPr lang="es-ES" sz="1500" b="1" dirty="0">
                <a:solidFill>
                  <a:srgbClr val="FF0000"/>
                </a:solidFill>
              </a:rPr>
              <a:t>reserva no vulnere las obligaciones internacionales que incumban a dicha Parte </a:t>
            </a:r>
            <a:r>
              <a:rPr lang="es-ES" sz="1500" dirty="0"/>
              <a:t>en aplicación de los instrumentos internacionales mencionados en los párrafos 1 y 2 del presente artículo.</a:t>
            </a:r>
          </a:p>
        </p:txBody>
      </p:sp>
      <p:sp>
        <p:nvSpPr>
          <p:cNvPr id="6" name="Rectangle 5">
            <a:extLst>
              <a:ext uri="{FF2B5EF4-FFF2-40B4-BE49-F238E27FC236}">
                <a16:creationId xmlns:a16="http://schemas.microsoft.com/office/drawing/2014/main" id="{524B6456-681F-2F44-A01A-AD3514E81BD2}"/>
              </a:ext>
            </a:extLst>
          </p:cNvPr>
          <p:cNvSpPr/>
          <p:nvPr/>
        </p:nvSpPr>
        <p:spPr>
          <a:xfrm>
            <a:off x="4451121" y="1270001"/>
            <a:ext cx="4073119" cy="2400657"/>
          </a:xfrm>
          <a:prstGeom prst="rect">
            <a:avLst/>
          </a:prstGeom>
        </p:spPr>
        <p:txBody>
          <a:bodyPr wrap="square">
            <a:spAutoFit/>
          </a:bodyPr>
          <a:lstStyle/>
          <a:p>
            <a:pPr marL="342900" indent="-342900" algn="just">
              <a:buFont typeface="Wingdings" pitchFamily="2" charset="2"/>
              <a:buChar char="ü"/>
            </a:pPr>
            <a:r>
              <a:rPr lang="es-ES" sz="1500" dirty="0"/>
              <a:t>Algunas circunstancias bien delimitadas pueden justificar la no imposición de responsabilidad penal por la infracción de la propiedad intelectual y los derechos afines, como por ejemplo:</a:t>
            </a:r>
          </a:p>
          <a:p>
            <a:pPr algn="just"/>
            <a:endParaRPr lang="es-ES" sz="1500" dirty="0"/>
          </a:p>
          <a:p>
            <a:pPr marL="800100" lvl="1" indent="-342900" algn="just">
              <a:buFont typeface="Wingdings" pitchFamily="2" charset="2"/>
              <a:buChar char="ü"/>
            </a:pPr>
            <a:r>
              <a:rPr lang="es-ES" sz="1500" dirty="0"/>
              <a:t>Importaciones paralelas</a:t>
            </a:r>
          </a:p>
          <a:p>
            <a:pPr marL="800100" lvl="1" indent="-342900" algn="just">
              <a:buFont typeface="Wingdings" pitchFamily="2" charset="2"/>
              <a:buChar char="ü"/>
            </a:pPr>
            <a:r>
              <a:rPr lang="es-ES" sz="1500" dirty="0"/>
              <a:t>Derechos de alquiler</a:t>
            </a:r>
          </a:p>
          <a:p>
            <a:pPr marL="800100" lvl="1" indent="-342900" algn="just">
              <a:buFont typeface="Wingdings" pitchFamily="2" charset="2"/>
              <a:buChar char="ü"/>
            </a:pPr>
            <a:endParaRPr lang="es-ES" sz="1500" dirty="0"/>
          </a:p>
          <a:p>
            <a:pPr marL="342900" indent="-342900" algn="just">
              <a:buFont typeface="Wingdings" pitchFamily="2" charset="2"/>
              <a:buChar char="ü"/>
            </a:pPr>
            <a:r>
              <a:rPr lang="es-ES" sz="1500" dirty="0"/>
              <a:t>Sin embargo, en este caso debería haber recursos eficaces (por ejemplo, derechos civiles o medidas administrativas) </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511300" y="139700"/>
            <a:ext cx="7632700"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500" dirty="0">
                <a:solidFill>
                  <a:schemeClr val="bg1"/>
                </a:solidFill>
                <a:latin typeface="Verdana" panose="020B0604030504040204" pitchFamily="34" charset="0"/>
              </a:rPr>
              <a:t>Infracciones de la propiedad intelectual y de los derechos afines (“circunstancias bien delimitadas…”)</a:t>
            </a:r>
          </a:p>
        </p:txBody>
      </p:sp>
    </p:spTree>
    <p:extLst>
      <p:ext uri="{BB962C8B-B14F-4D97-AF65-F5344CB8AC3E}">
        <p14:creationId xmlns:p14="http://schemas.microsoft.com/office/powerpoint/2010/main" val="11205237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z="3200" dirty="0">
                <a:latin typeface="+mn-lt"/>
              </a:rPr>
              <a:t>OTRAS FORMAS DE RESPONSABILIDAD</a:t>
            </a:r>
          </a:p>
        </p:txBody>
      </p:sp>
      <p:sp>
        <p:nvSpPr>
          <p:cNvPr id="3" name="Text Placeholder 2"/>
          <p:cNvSpPr>
            <a:spLocks noGrp="1"/>
          </p:cNvSpPr>
          <p:nvPr>
            <p:ph type="body" idx="1"/>
          </p:nvPr>
        </p:nvSpPr>
        <p:spPr/>
        <p:txBody>
          <a:bodyPr>
            <a:normAutofit fontScale="92500"/>
          </a:bodyPr>
          <a:lstStyle/>
          <a:p>
            <a:r>
              <a:rPr lang="es-ES" dirty="0">
                <a:latin typeface="Verdana" panose="020B0604030504040204" pitchFamily="34" charset="0"/>
              </a:rPr>
              <a:t>Disposiciones sustantivas del Convenio de Budapest (Parte 2)</a:t>
            </a:r>
          </a:p>
          <a:p>
            <a:endParaRPr lang="es-ES" dirty="0"/>
          </a:p>
        </p:txBody>
      </p:sp>
      <p:sp>
        <p:nvSpPr>
          <p:cNvPr id="4" name="Slide Number Placeholder 3"/>
          <p:cNvSpPr>
            <a:spLocks noGrp="1"/>
          </p:cNvSpPr>
          <p:nvPr>
            <p:ph type="sldNum" sz="quarter" idx="10"/>
          </p:nvPr>
        </p:nvSpPr>
        <p:spPr/>
        <p:txBody>
          <a:bodyPr/>
          <a:lstStyle/>
          <a:p>
            <a:fld id="{49C04F3A-82BD-4011-AADB-1F79FD7DF4BC}" type="slidenum">
              <a:rPr lang="en-GB" smtClean="0"/>
              <a:pPr/>
              <a:t>40</a:t>
            </a:fld>
            <a:endParaRPr lang="es-ES" dirty="0"/>
          </a:p>
        </p:txBody>
      </p:sp>
      <p:sp>
        <p:nvSpPr>
          <p:cNvPr id="5" name="Text Placeholder 4"/>
          <p:cNvSpPr>
            <a:spLocks noGrp="1"/>
          </p:cNvSpPr>
          <p:nvPr>
            <p:ph type="body" sz="quarter" idx="11"/>
          </p:nvPr>
        </p:nvSpPr>
        <p:spPr/>
        <p:txBody>
          <a:bodyPr>
            <a:normAutofit lnSpcReduction="10000"/>
          </a:bodyPr>
          <a:lstStyle/>
          <a:p>
            <a:endParaRPr lang="es-ES" dirty="0">
              <a:latin typeface="Verdana" charset="0"/>
              <a:cs typeface="Verdana" charset="0"/>
            </a:endParaRPr>
          </a:p>
          <a:p>
            <a:r>
              <a:rPr lang="es-ES" dirty="0">
                <a:latin typeface="Verdana" charset="0"/>
              </a:rPr>
              <a:t>Sección 5</a:t>
            </a:r>
            <a:endParaRPr lang="es-ES" sz="2000" dirty="0">
              <a:latin typeface="Verdana" charset="0"/>
              <a:cs typeface="Verdana" charset="0"/>
            </a:endParaRPr>
          </a:p>
          <a:p>
            <a:endParaRPr lang="es-ES" dirty="0"/>
          </a:p>
        </p:txBody>
      </p:sp>
    </p:spTree>
    <p:extLst>
      <p:ext uri="{BB962C8B-B14F-4D97-AF65-F5344CB8AC3E}">
        <p14:creationId xmlns:p14="http://schemas.microsoft.com/office/powerpoint/2010/main" val="2629996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281517" y="1302314"/>
            <a:ext cx="3889351" cy="5170646"/>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tipificar como delito en su derecho interno </a:t>
            </a:r>
            <a:r>
              <a:rPr lang="es-ES" sz="1500" b="1" dirty="0">
                <a:solidFill>
                  <a:srgbClr val="FF0000"/>
                </a:solidFill>
              </a:rPr>
              <a:t>cualquier complicidad deliberada </a:t>
            </a:r>
            <a:r>
              <a:rPr lang="es-ES" sz="1500" dirty="0"/>
              <a:t>con vistas a la comisión de alguno de los delitos previstos en aplicación de los artículos 2 a 10 del presente Convenio </a:t>
            </a:r>
            <a:r>
              <a:rPr lang="es-ES" sz="1500" b="1" dirty="0">
                <a:solidFill>
                  <a:srgbClr val="FF0000"/>
                </a:solidFill>
              </a:rPr>
              <a:t>con la intención de que dicho delito sea cometido. </a:t>
            </a:r>
          </a:p>
          <a:p>
            <a:pPr marL="342900" indent="-342900" algn="just">
              <a:buFont typeface="Wingdings" pitchFamily="2" charset="2"/>
              <a:buChar char="Ø"/>
            </a:pPr>
            <a:endParaRPr lang="es-ES" sz="1500" dirty="0"/>
          </a:p>
          <a:p>
            <a:pPr marL="342900" indent="-342900" algn="just">
              <a:buFont typeface="Wingdings" pitchFamily="2" charset="2"/>
              <a:buChar char="Ø"/>
            </a:pPr>
            <a:r>
              <a:rPr lang="es-ES" sz="1500" dirty="0"/>
              <a:t>2 Cada Parte adoptará las medidas legislativas y de otro tipo que resulten necesarias para tipificar como delito en su derecho interno toda tentativa deliberada de cometer alguno de los delitos previstos en aplicación de los artículos 3 a 5, 7, 8, 9.1.a) y 9.1.c) del presente Convenio. </a:t>
            </a:r>
          </a:p>
          <a:p>
            <a:pPr marL="342900" indent="-342900" algn="just">
              <a:buFont typeface="Wingdings" pitchFamily="2" charset="2"/>
              <a:buChar char="Ø"/>
            </a:pPr>
            <a:endParaRPr lang="es-ES" sz="1500" dirty="0"/>
          </a:p>
          <a:p>
            <a:pPr marL="342900" indent="-342900" algn="just">
              <a:buFont typeface="Wingdings" pitchFamily="2" charset="2"/>
              <a:buChar char="Ø"/>
            </a:pPr>
            <a:r>
              <a:rPr lang="es-ES" sz="1500" dirty="0"/>
              <a:t>3 Las Partes podrán reservarse el derecho a no aplicar, en todo o en parte, el párrafo 2 del presente artículo.</a:t>
            </a:r>
          </a:p>
        </p:txBody>
      </p:sp>
      <p:sp>
        <p:nvSpPr>
          <p:cNvPr id="6" name="Rectangle 5">
            <a:extLst>
              <a:ext uri="{FF2B5EF4-FFF2-40B4-BE49-F238E27FC236}">
                <a16:creationId xmlns:a16="http://schemas.microsoft.com/office/drawing/2014/main" id="{524B6456-681F-2F44-A01A-AD3514E81BD2}"/>
              </a:ext>
            </a:extLst>
          </p:cNvPr>
          <p:cNvSpPr/>
          <p:nvPr/>
        </p:nvSpPr>
        <p:spPr>
          <a:xfrm>
            <a:off x="4815840" y="1336957"/>
            <a:ext cx="3779520" cy="3046988"/>
          </a:xfrm>
          <a:prstGeom prst="rect">
            <a:avLst/>
          </a:prstGeom>
        </p:spPr>
        <p:txBody>
          <a:bodyPr wrap="square">
            <a:spAutoFit/>
          </a:bodyPr>
          <a:lstStyle/>
          <a:p>
            <a:pPr marL="342900" indent="-342900" algn="just">
              <a:buFont typeface="Wingdings" pitchFamily="2" charset="2"/>
              <a:buChar char="ü"/>
            </a:pPr>
            <a:r>
              <a:rPr lang="es-ES" sz="1600" dirty="0"/>
              <a:t>El Convenio de Budapest exige la tipificación como delito de la tentativa o complicidad de cualquier delito tipificado con arreglo a sus disposiciones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Debe haber intención de cometer el delito </a:t>
            </a:r>
          </a:p>
          <a:p>
            <a:pPr marL="342900" indent="-342900" algn="just">
              <a:buFont typeface="Wingdings" pitchFamily="2" charset="2"/>
              <a:buChar char="ü"/>
            </a:pPr>
            <a:endParaRPr lang="es-ES" sz="1600" dirty="0"/>
          </a:p>
          <a:p>
            <a:pPr marL="342900" indent="-342900" algn="just">
              <a:buFont typeface="Wingdings" pitchFamily="2" charset="2"/>
              <a:buChar char="ü"/>
            </a:pPr>
            <a:r>
              <a:rPr lang="es-ES" sz="1600" dirty="0"/>
              <a:t>No puede recaer responsabilidad en un proveedor de servicios que proporciona un canal de transmisión para que se cometa un delito pero que no tiene intención de delinquir </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88176"/>
            <a:ext cx="76327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600" dirty="0">
                <a:solidFill>
                  <a:schemeClr val="bg1"/>
                </a:solidFill>
                <a:latin typeface="Verdana" panose="020B0604030504040204" pitchFamily="34" charset="0"/>
              </a:rPr>
              <a:t>Tentativa y complicidad (“tentativa o complicidad deliberadas…”)</a:t>
            </a:r>
          </a:p>
        </p:txBody>
      </p:sp>
    </p:spTree>
    <p:extLst>
      <p:ext uri="{BB962C8B-B14F-4D97-AF65-F5344CB8AC3E}">
        <p14:creationId xmlns:p14="http://schemas.microsoft.com/office/powerpoint/2010/main" val="22115602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210397" y="1336957"/>
            <a:ext cx="3889351" cy="5170646"/>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tipificar como delito en su derecho interno cualquier complicidad deliberada con vistas a la comisión de alguno de los delitos previstos en aplicación de los artículos 2 a 10 del presente Convenio con la intención de que dicho delito sea cometido. </a:t>
            </a:r>
          </a:p>
          <a:p>
            <a:pPr marL="342900" indent="-342900" algn="just">
              <a:buFont typeface="Wingdings" pitchFamily="2" charset="2"/>
              <a:buChar char="Ø"/>
            </a:pPr>
            <a:endParaRPr lang="es-ES" sz="1500" dirty="0"/>
          </a:p>
          <a:p>
            <a:pPr marL="342900" indent="-342900" algn="just">
              <a:buFont typeface="Wingdings" pitchFamily="2" charset="2"/>
              <a:buChar char="Ø"/>
            </a:pPr>
            <a:r>
              <a:rPr lang="es-ES" sz="1500" dirty="0"/>
              <a:t>2 Cada Parte adoptará las medidas legislativas y de otro tipo que resulten necesarias para tipificar como delito en su derecho interno, toda </a:t>
            </a:r>
            <a:r>
              <a:rPr lang="es-ES" sz="1500" b="1" dirty="0">
                <a:solidFill>
                  <a:srgbClr val="FF0000"/>
                </a:solidFill>
              </a:rPr>
              <a:t>tentativa deliberada de cometer alguno de los delitos</a:t>
            </a:r>
            <a:r>
              <a:rPr lang="es-ES" sz="1500" dirty="0"/>
              <a:t> previstos en aplicación de los </a:t>
            </a:r>
            <a:r>
              <a:rPr lang="es-ES" sz="1500" b="1" dirty="0">
                <a:solidFill>
                  <a:srgbClr val="FF0000"/>
                </a:solidFill>
              </a:rPr>
              <a:t>artículos 3 a 5, 7, 8, 9.1.a) y 9.1.c)</a:t>
            </a:r>
            <a:r>
              <a:rPr lang="es-ES" sz="1500" dirty="0"/>
              <a:t> del presente Convenio. </a:t>
            </a:r>
          </a:p>
          <a:p>
            <a:pPr marL="342900" indent="-342900" algn="just">
              <a:buFont typeface="Wingdings" pitchFamily="2" charset="2"/>
              <a:buChar char="Ø"/>
            </a:pPr>
            <a:endParaRPr lang="es-ES" sz="1500" dirty="0"/>
          </a:p>
          <a:p>
            <a:pPr marL="342900" indent="-342900" algn="just">
              <a:buFont typeface="Wingdings" pitchFamily="2" charset="2"/>
              <a:buChar char="Ø"/>
            </a:pPr>
            <a:r>
              <a:rPr lang="es-ES" sz="1500" dirty="0"/>
              <a:t>3 Las Partes </a:t>
            </a:r>
            <a:r>
              <a:rPr lang="es-ES" sz="1500" b="1" dirty="0">
                <a:solidFill>
                  <a:srgbClr val="FF0000"/>
                </a:solidFill>
              </a:rPr>
              <a:t>podrán reservarse el derecho a no aplicar, en todo o en parte, el párrafo 2</a:t>
            </a:r>
            <a:r>
              <a:rPr lang="es-ES" sz="1500" dirty="0"/>
              <a:t> del presente artículo.</a:t>
            </a:r>
          </a:p>
        </p:txBody>
      </p:sp>
      <p:sp>
        <p:nvSpPr>
          <p:cNvPr id="6" name="Rectangle 5">
            <a:extLst>
              <a:ext uri="{FF2B5EF4-FFF2-40B4-BE49-F238E27FC236}">
                <a16:creationId xmlns:a16="http://schemas.microsoft.com/office/drawing/2014/main" id="{524B6456-681F-2F44-A01A-AD3514E81BD2}"/>
              </a:ext>
            </a:extLst>
          </p:cNvPr>
          <p:cNvSpPr/>
          <p:nvPr/>
        </p:nvSpPr>
        <p:spPr>
          <a:xfrm>
            <a:off x="4480560" y="1336957"/>
            <a:ext cx="3992880" cy="3093154"/>
          </a:xfrm>
          <a:prstGeom prst="rect">
            <a:avLst/>
          </a:prstGeom>
        </p:spPr>
        <p:txBody>
          <a:bodyPr wrap="square">
            <a:spAutoFit/>
          </a:bodyPr>
          <a:lstStyle/>
          <a:p>
            <a:pPr marL="342900" indent="-342900" algn="just">
              <a:buFont typeface="Wingdings" pitchFamily="2" charset="2"/>
              <a:buChar char="ü"/>
            </a:pPr>
            <a:r>
              <a:rPr lang="es-ES" sz="1500" dirty="0"/>
              <a:t>El Convenio de Budapest no exige la penalización de la tentativa de todos los delitos</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Esto se debe a que es difícil anticiparse a las tentativas de ciertos delitos (por ejemplo, la tentativa de ofrecer o poner a disposición pornografía infantil)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 tentativa debe ser intencionada para que se incurra en responsabilidad penal </a:t>
            </a:r>
          </a:p>
          <a:p>
            <a:pPr marL="342900" indent="-342900" algn="just">
              <a:buFont typeface="Wingdings" pitchFamily="2" charset="2"/>
              <a:buChar char="ü"/>
            </a:pPr>
            <a:endParaRPr lang="es-ES" sz="1500" dirty="0"/>
          </a:p>
          <a:p>
            <a:pPr marL="342900" indent="-342900" algn="just">
              <a:buFont typeface="Wingdings" pitchFamily="2" charset="2"/>
              <a:buChar char="ü"/>
            </a:pPr>
            <a:r>
              <a:rPr lang="es-ES" sz="1500" dirty="0"/>
              <a:t>Las Partes tienen la facultad de no penalizar las tentativas en su totalidad o en parte </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403350" y="88176"/>
            <a:ext cx="76327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500" dirty="0">
                <a:solidFill>
                  <a:schemeClr val="bg1"/>
                </a:solidFill>
                <a:latin typeface="Verdana" panose="020B0604030504040204" pitchFamily="34" charset="0"/>
              </a:rPr>
              <a:t>Tentativa y complicidad </a:t>
            </a:r>
          </a:p>
          <a:p>
            <a:pPr algn="r"/>
            <a:r>
              <a:rPr lang="es-ES" sz="2500" dirty="0">
                <a:solidFill>
                  <a:schemeClr val="bg1"/>
                </a:solidFill>
                <a:latin typeface="Verdana" panose="020B0604030504040204" pitchFamily="34" charset="0"/>
              </a:rPr>
              <a:t>(“tentativa deliberada de cometer…”)</a:t>
            </a:r>
          </a:p>
        </p:txBody>
      </p:sp>
    </p:spTree>
    <p:extLst>
      <p:ext uri="{BB962C8B-B14F-4D97-AF65-F5344CB8AC3E}">
        <p14:creationId xmlns:p14="http://schemas.microsoft.com/office/powerpoint/2010/main" val="22327973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3785652"/>
          </a:xfrm>
          <a:prstGeom prst="rect">
            <a:avLst/>
          </a:prstGeom>
        </p:spPr>
        <p:txBody>
          <a:bodyPr wrap="square">
            <a:spAutoFit/>
          </a:bodyPr>
          <a:lstStyle/>
          <a:p>
            <a:pPr marL="342900" indent="-342900" algn="just">
              <a:buFont typeface="Wingdings" pitchFamily="2" charset="2"/>
              <a:buChar char="Ø"/>
            </a:pPr>
            <a:r>
              <a:rPr lang="es-ES" sz="1500" dirty="0"/>
              <a:t>1 Cada Parte adoptará las medidas legislativas y de otro tipo que resulten necesarias para que pueda exigirse </a:t>
            </a:r>
            <a:r>
              <a:rPr lang="es-ES" sz="1500" b="1" dirty="0">
                <a:solidFill>
                  <a:srgbClr val="FF0000"/>
                </a:solidFill>
              </a:rPr>
              <a:t>responsabilidad a las personas jurídicas</a:t>
            </a:r>
            <a:r>
              <a:rPr lang="es-ES" sz="1500" dirty="0"/>
              <a:t> por los delitos previstos en aplicación del presente Convenio, </a:t>
            </a:r>
            <a:r>
              <a:rPr lang="es-ES" sz="1500" b="1" dirty="0">
                <a:solidFill>
                  <a:srgbClr val="FF0000"/>
                </a:solidFill>
              </a:rPr>
              <a:t>cuando estos sean cometidos por cuenta de las mismas por una persona física</a:t>
            </a:r>
            <a:r>
              <a:rPr lang="es-ES" sz="1500" dirty="0"/>
              <a:t>, ya sea a título individual o como miembro de un órgano de dicha persona jurídica, que ejerza </a:t>
            </a:r>
            <a:r>
              <a:rPr lang="es-ES" sz="1500" b="1" dirty="0">
                <a:solidFill>
                  <a:srgbClr val="FF0000"/>
                </a:solidFill>
              </a:rPr>
              <a:t>funciones directivas </a:t>
            </a:r>
            <a:r>
              <a:rPr lang="es-ES" sz="1500" dirty="0"/>
              <a:t>en su seño, en virtud de: </a:t>
            </a:r>
          </a:p>
          <a:p>
            <a:pPr algn="just"/>
            <a:endParaRPr lang="es-ES" sz="1500" dirty="0"/>
          </a:p>
          <a:p>
            <a:pPr lvl="1" algn="just"/>
            <a:r>
              <a:rPr lang="es-ES" sz="1500" dirty="0"/>
              <a:t>a un</a:t>
            </a:r>
            <a:r>
              <a:rPr lang="es-ES"/>
              <a:t> </a:t>
            </a:r>
            <a:r>
              <a:rPr lang="es-ES" sz="1500" b="1" dirty="0">
                <a:solidFill>
                  <a:srgbClr val="FF0000"/>
                </a:solidFill>
              </a:rPr>
              <a:t>poder de representación </a:t>
            </a:r>
            <a:r>
              <a:rPr lang="es-ES" sz="1500" dirty="0"/>
              <a:t>de la persona jurídica; </a:t>
            </a:r>
          </a:p>
          <a:p>
            <a:pPr lvl="1" algn="just"/>
            <a:r>
              <a:rPr lang="es-ES" sz="1500" dirty="0"/>
              <a:t>b una</a:t>
            </a:r>
            <a:r>
              <a:rPr lang="es-ES" sz="1500" b="1" dirty="0">
                <a:solidFill>
                  <a:srgbClr val="FF0000"/>
                </a:solidFill>
              </a:rPr>
              <a:t> autorización para tomar decisiones </a:t>
            </a:r>
            <a:r>
              <a:rPr lang="es-ES" sz="1500" dirty="0"/>
              <a:t>en nombre de la persona jurídica; </a:t>
            </a:r>
          </a:p>
          <a:p>
            <a:pPr lvl="1" algn="just"/>
            <a:r>
              <a:rPr lang="es-ES" sz="1500" dirty="0"/>
              <a:t>c una </a:t>
            </a:r>
            <a:r>
              <a:rPr lang="es-ES" sz="1500" b="1" dirty="0">
                <a:solidFill>
                  <a:srgbClr val="FF0000"/>
                </a:solidFill>
              </a:rPr>
              <a:t>autorización para ejercer funciones de control </a:t>
            </a:r>
            <a:r>
              <a:rPr lang="es-ES" sz="1500" dirty="0"/>
              <a:t>en el seno de la persona jurídica.</a:t>
            </a:r>
          </a:p>
        </p:txBody>
      </p:sp>
      <p:sp>
        <p:nvSpPr>
          <p:cNvPr id="6" name="Rectangle 5">
            <a:extLst>
              <a:ext uri="{FF2B5EF4-FFF2-40B4-BE49-F238E27FC236}">
                <a16:creationId xmlns:a16="http://schemas.microsoft.com/office/drawing/2014/main" id="{524B6456-681F-2F44-A01A-AD3514E81BD2}"/>
              </a:ext>
            </a:extLst>
          </p:cNvPr>
          <p:cNvSpPr/>
          <p:nvPr/>
        </p:nvSpPr>
        <p:spPr>
          <a:xfrm>
            <a:off x="4275438" y="1287212"/>
            <a:ext cx="4360562" cy="3323987"/>
          </a:xfrm>
          <a:prstGeom prst="rect">
            <a:avLst/>
          </a:prstGeom>
        </p:spPr>
        <p:txBody>
          <a:bodyPr wrap="square">
            <a:spAutoFit/>
          </a:bodyPr>
          <a:lstStyle/>
          <a:p>
            <a:pPr marL="342900" indent="-342900" algn="just">
              <a:buFont typeface="Wingdings" pitchFamily="2" charset="2"/>
              <a:buChar char="ü"/>
            </a:pPr>
            <a:r>
              <a:rPr lang="es-ES" sz="1500" dirty="0"/>
              <a:t>Se deben cumplir cuatro condiciones para que se genere la responsabilidad de las personas jurídicas:</a:t>
            </a:r>
          </a:p>
          <a:p>
            <a:pPr marL="800100" lvl="1" indent="-342900" algn="just">
              <a:buFont typeface="Wingdings" pitchFamily="2" charset="2"/>
              <a:buChar char="ü"/>
            </a:pPr>
            <a:r>
              <a:rPr lang="es-ES" sz="1500" dirty="0"/>
              <a:t>Comisión de un delito en virtud del Convenio de Budapest</a:t>
            </a:r>
          </a:p>
          <a:p>
            <a:pPr marL="800100" lvl="1" indent="-342900" algn="just">
              <a:buFont typeface="Wingdings" pitchFamily="2" charset="2"/>
              <a:buChar char="ü"/>
            </a:pPr>
            <a:r>
              <a:rPr lang="es-ES" sz="1500" dirty="0"/>
              <a:t>El delito debe haberse cometido en beneficio de una persona jurídica</a:t>
            </a:r>
          </a:p>
          <a:p>
            <a:pPr marL="800100" lvl="1" indent="-342900" algn="just">
              <a:buFont typeface="Wingdings" pitchFamily="2" charset="2"/>
              <a:buChar char="ü"/>
            </a:pPr>
            <a:r>
              <a:rPr lang="es-ES" sz="1500" dirty="0"/>
              <a:t>La persona que tiene un "cargo directivo" (alto cargo en la organización) debe haber cometido el delito </a:t>
            </a:r>
          </a:p>
          <a:p>
            <a:pPr marL="800100" lvl="1" indent="-342900" algn="just">
              <a:buFont typeface="Wingdings" pitchFamily="2" charset="2"/>
              <a:buChar char="ü"/>
            </a:pPr>
            <a:r>
              <a:rPr lang="es-ES" sz="1500" dirty="0"/>
              <a:t>La persona que ejerza funciones directivas debe haber actuado sobre la base de:</a:t>
            </a:r>
          </a:p>
          <a:p>
            <a:pPr marL="1257300" lvl="2" indent="-342900" algn="just">
              <a:buFont typeface="Wingdings" pitchFamily="2" charset="2"/>
              <a:buChar char="ü"/>
            </a:pPr>
            <a:r>
              <a:rPr lang="es-ES" sz="1500" dirty="0"/>
              <a:t>un poder de representación</a:t>
            </a:r>
          </a:p>
          <a:p>
            <a:pPr marL="1257300" lvl="2" indent="-342900" algn="just">
              <a:buFont typeface="Wingdings" pitchFamily="2" charset="2"/>
              <a:buChar char="ü"/>
            </a:pPr>
            <a:r>
              <a:rPr lang="es-ES" sz="1500" dirty="0"/>
              <a:t>una autorización para tomar decisiones</a:t>
            </a:r>
          </a:p>
          <a:p>
            <a:pPr marL="1257300" lvl="2" indent="-342900" algn="just">
              <a:buFont typeface="Wingdings" pitchFamily="2" charset="2"/>
              <a:buChar char="ü"/>
            </a:pPr>
            <a:r>
              <a:rPr lang="es-ES" sz="1500" dirty="0"/>
              <a:t>una autorización para ejercer funciones de control</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389756" y="86152"/>
            <a:ext cx="7632700" cy="8925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500" dirty="0">
                <a:solidFill>
                  <a:schemeClr val="bg1"/>
                </a:solidFill>
                <a:latin typeface="Verdana" panose="020B0604030504040204" pitchFamily="34" charset="0"/>
              </a:rPr>
              <a:t>Responsabilidad de las personas jurídicas </a:t>
            </a:r>
          </a:p>
          <a:p>
            <a:pPr algn="r"/>
            <a:r>
              <a:rPr lang="es-ES" sz="2500" dirty="0">
                <a:solidFill>
                  <a:schemeClr val="bg1"/>
                </a:solidFill>
                <a:latin typeface="Verdana" panose="020B0604030504040204" pitchFamily="34" charset="0"/>
              </a:rPr>
              <a:t>(“exigirse responsabilidad a las personas jurídicas…”</a:t>
            </a:r>
          </a:p>
        </p:txBody>
      </p:sp>
    </p:spTree>
    <p:extLst>
      <p:ext uri="{BB962C8B-B14F-4D97-AF65-F5344CB8AC3E}">
        <p14:creationId xmlns:p14="http://schemas.microsoft.com/office/powerpoint/2010/main" val="11009739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FA81925-418B-D44C-9255-2AEBBFBC0ADA}"/>
              </a:ext>
            </a:extLst>
          </p:cNvPr>
          <p:cNvSpPr/>
          <p:nvPr/>
        </p:nvSpPr>
        <p:spPr>
          <a:xfrm>
            <a:off x="129117" y="1336957"/>
            <a:ext cx="3889351" cy="4770537"/>
          </a:xfrm>
          <a:prstGeom prst="rect">
            <a:avLst/>
          </a:prstGeom>
        </p:spPr>
        <p:txBody>
          <a:bodyPr wrap="square">
            <a:spAutoFit/>
          </a:bodyPr>
          <a:lstStyle/>
          <a:p>
            <a:pPr marL="342900" indent="-342900" algn="just">
              <a:buFont typeface="Wingdings" pitchFamily="2" charset="2"/>
              <a:buChar char="Ø"/>
            </a:pPr>
            <a:r>
              <a:rPr lang="es-ES" sz="1600" dirty="0"/>
              <a:t>2 Además de los casos previstos en el párrafo 1 del presente artículo, Cada Parte adoptará las medidas necesarias para garantizar que pueda exigirse responsabilidad a una persona jurídica cuando la </a:t>
            </a:r>
            <a:r>
              <a:rPr lang="es-ES" sz="1600" b="1" dirty="0">
                <a:solidFill>
                  <a:srgbClr val="FF0000"/>
                </a:solidFill>
              </a:rPr>
              <a:t>ausencia de vigilancia o de control por parte de cualquier persona física mencionada en el párrafo 1</a:t>
            </a:r>
            <a:r>
              <a:rPr lang="es-ES" sz="1600" dirty="0"/>
              <a:t> haya </a:t>
            </a:r>
            <a:r>
              <a:rPr lang="es-ES" sz="1600" b="1" dirty="0">
                <a:solidFill>
                  <a:srgbClr val="FF0000"/>
                </a:solidFill>
              </a:rPr>
              <a:t>permitido </a:t>
            </a:r>
            <a:r>
              <a:rPr lang="es-ES" sz="1600" dirty="0"/>
              <a:t>la </a:t>
            </a:r>
            <a:r>
              <a:rPr lang="es-ES" sz="1600" b="1" dirty="0">
                <a:solidFill>
                  <a:srgbClr val="FF0000"/>
                </a:solidFill>
              </a:rPr>
              <a:t>comisión </a:t>
            </a:r>
            <a:r>
              <a:rPr lang="es-ES" sz="1600" dirty="0"/>
              <a:t>de un delito previsto en aplicación del presente Convenio </a:t>
            </a:r>
            <a:r>
              <a:rPr lang="es-ES" sz="1600" b="1" dirty="0">
                <a:solidFill>
                  <a:srgbClr val="FF0000"/>
                </a:solidFill>
              </a:rPr>
              <a:t>por una persona física que actúe por cuenta de dicha persona jurídica y bajo su autoridad.</a:t>
            </a:r>
            <a:r>
              <a:rPr lang="es-ES"/>
              <a:t> </a:t>
            </a:r>
          </a:p>
          <a:p>
            <a:pPr marL="342900" indent="-342900" algn="just">
              <a:buFont typeface="Wingdings" pitchFamily="2" charset="2"/>
              <a:buChar char="Ø"/>
            </a:pPr>
            <a:r>
              <a:rPr lang="es-ES" sz="1600" dirty="0"/>
              <a:t>Dependiendo de los principios jurídicos de cada Parte, la responsabilidad de una persona jurídica podrá ser penal, civil o administrativa. </a:t>
            </a:r>
          </a:p>
          <a:p>
            <a:pPr marL="342900" indent="-342900" algn="just">
              <a:buFont typeface="Wingdings" pitchFamily="2" charset="2"/>
              <a:buChar char="Ø"/>
            </a:pPr>
            <a:r>
              <a:rPr lang="es-ES" sz="1600" dirty="0"/>
              <a:t>Dicha responsabilidad se entenderá sin perjuicio de la responsabilidad penal de las personas físicas que hayan cometido el delito.</a:t>
            </a:r>
          </a:p>
        </p:txBody>
      </p:sp>
      <p:sp>
        <p:nvSpPr>
          <p:cNvPr id="6" name="Rectangle 5">
            <a:extLst>
              <a:ext uri="{FF2B5EF4-FFF2-40B4-BE49-F238E27FC236}">
                <a16:creationId xmlns:a16="http://schemas.microsoft.com/office/drawing/2014/main" id="{524B6456-681F-2F44-A01A-AD3514E81BD2}"/>
              </a:ext>
            </a:extLst>
          </p:cNvPr>
          <p:cNvSpPr/>
          <p:nvPr/>
        </p:nvSpPr>
        <p:spPr>
          <a:xfrm>
            <a:off x="4417678" y="1336957"/>
            <a:ext cx="4147202" cy="3323987"/>
          </a:xfrm>
          <a:prstGeom prst="rect">
            <a:avLst/>
          </a:prstGeom>
        </p:spPr>
        <p:txBody>
          <a:bodyPr wrap="square">
            <a:spAutoFit/>
          </a:bodyPr>
          <a:lstStyle/>
          <a:p>
            <a:pPr marL="342900" indent="-342900" algn="just">
              <a:buFont typeface="Wingdings" pitchFamily="2" charset="2"/>
              <a:buChar char="ü"/>
            </a:pPr>
            <a:r>
              <a:rPr lang="es-ES" sz="1500" dirty="0"/>
              <a:t>La persona jurídica también puede ser considerada responsable si el delito lo comete alguien que no es la que ejerce funciones directivas (por ejemplo, un empleado o agente que actúa dentro del ámbito de su autoridad) si:</a:t>
            </a:r>
          </a:p>
          <a:p>
            <a:pPr marL="800100" lvl="1" indent="-342900" algn="just">
              <a:buFont typeface="Wingdings" pitchFamily="2" charset="2"/>
              <a:buChar char="ü"/>
            </a:pPr>
            <a:r>
              <a:rPr lang="es-ES" sz="1500" dirty="0"/>
              <a:t>el delito fue cometido por dicho empleado o agente </a:t>
            </a:r>
          </a:p>
          <a:p>
            <a:pPr marL="800100" lvl="1" indent="-342900" algn="just">
              <a:buFont typeface="Wingdings" pitchFamily="2" charset="2"/>
              <a:buChar char="ü"/>
            </a:pPr>
            <a:r>
              <a:rPr lang="es-ES" sz="1500" dirty="0"/>
              <a:t>el delito fue cometido en beneficio de una persona jurídica</a:t>
            </a:r>
          </a:p>
          <a:p>
            <a:pPr marL="800100" lvl="1" indent="-342900" algn="just">
              <a:buFont typeface="Wingdings" pitchFamily="2" charset="2"/>
              <a:buChar char="ü"/>
            </a:pPr>
            <a:r>
              <a:rPr lang="es-ES" sz="1500" dirty="0"/>
              <a:t>la comisión fue posible debido a que la persona que ejercía las funciones directivas no tomó las medidas razonables o apropiadas para supervisar al empleado o agente en cuestión</a:t>
            </a:r>
          </a:p>
          <a:p>
            <a:pPr marL="342900" indent="-342900" algn="just">
              <a:buFont typeface="Wingdings" pitchFamily="2" charset="2"/>
              <a:buChar char="ü"/>
            </a:pPr>
            <a:r>
              <a:rPr lang="es-ES" sz="1500" dirty="0"/>
              <a:t>No ordena la vigilancia general de las comunicaciones de los empleados</a:t>
            </a:r>
          </a:p>
        </p:txBody>
      </p:sp>
      <p:sp>
        <p:nvSpPr>
          <p:cNvPr id="10" name="TextBox 7">
            <a:extLst>
              <a:ext uri="{FF2B5EF4-FFF2-40B4-BE49-F238E27FC236}">
                <a16:creationId xmlns:a16="http://schemas.microsoft.com/office/drawing/2014/main" id="{C4DDA362-433C-4CC6-A381-E011890633CA}"/>
              </a:ext>
            </a:extLst>
          </p:cNvPr>
          <p:cNvSpPr txBox="1">
            <a:spLocks noChangeArrowheads="1"/>
          </p:cNvSpPr>
          <p:nvPr/>
        </p:nvSpPr>
        <p:spPr bwMode="auto">
          <a:xfrm>
            <a:off x="1511300" y="228392"/>
            <a:ext cx="7632700"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2600" dirty="0">
                <a:solidFill>
                  <a:schemeClr val="bg1"/>
                </a:solidFill>
                <a:latin typeface="Verdana" panose="020B0604030504040204" pitchFamily="34" charset="0"/>
              </a:rPr>
              <a:t>Responsabilidad de las personas jurídicas (“ausencia de vigilancia…”)</a:t>
            </a:r>
          </a:p>
        </p:txBody>
      </p:sp>
    </p:spTree>
    <p:extLst>
      <p:ext uri="{BB962C8B-B14F-4D97-AF65-F5344CB8AC3E}">
        <p14:creationId xmlns:p14="http://schemas.microsoft.com/office/powerpoint/2010/main" val="15061252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GB"/>
          </a:p>
        </p:txBody>
      </p:sp>
      <p:sp>
        <p:nvSpPr>
          <p:cNvPr id="53251" name="TextBox 7"/>
          <p:cNvSpPr txBox="1">
            <a:spLocks noChangeArrowheads="1"/>
          </p:cNvSpPr>
          <p:nvPr/>
        </p:nvSpPr>
        <p:spPr bwMode="auto">
          <a:xfrm>
            <a:off x="1403350" y="190500"/>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Calibri" charset="0"/>
                <a:ea typeface="MS PGothic" charset="0"/>
                <a:cs typeface="MS PGothic" charset="0"/>
              </a:defRPr>
            </a:lvl1pPr>
            <a:lvl2pPr marL="742950" indent="-285750">
              <a:defRPr sz="2400">
                <a:solidFill>
                  <a:schemeClr val="tx1"/>
                </a:solidFill>
                <a:latin typeface="Calibri" charset="0"/>
                <a:ea typeface="MS PGothic" charset="0"/>
                <a:cs typeface="MS PGothic" charset="0"/>
              </a:defRPr>
            </a:lvl2pPr>
            <a:lvl3pPr marL="1143000" indent="-228600">
              <a:defRPr sz="2400">
                <a:solidFill>
                  <a:schemeClr val="tx1"/>
                </a:solidFill>
                <a:latin typeface="Calibri" charset="0"/>
                <a:ea typeface="MS PGothic" charset="0"/>
                <a:cs typeface="MS PGothic" charset="0"/>
              </a:defRPr>
            </a:lvl3pPr>
            <a:lvl4pPr marL="1600200" indent="-228600">
              <a:defRPr sz="2400">
                <a:solidFill>
                  <a:schemeClr val="tx1"/>
                </a:solidFill>
                <a:latin typeface="Calibri" charset="0"/>
                <a:ea typeface="MS PGothic" charset="0"/>
                <a:cs typeface="MS PGothic" charset="0"/>
              </a:defRPr>
            </a:lvl4pPr>
            <a:lvl5pPr marL="2057400" indent="-228600">
              <a:defRPr sz="2400">
                <a:solidFill>
                  <a:schemeClr val="tx1"/>
                </a:solidFill>
                <a:latin typeface="Calibri"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Calibri"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Calibri"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Calibri"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Calibri" charset="0"/>
                <a:ea typeface="MS PGothic" charset="0"/>
                <a:cs typeface="MS PGothic" charset="0"/>
              </a:defRPr>
            </a:lvl9pPr>
          </a:lstStyle>
          <a:p>
            <a:pPr algn="r"/>
            <a:r>
              <a:rPr lang="es-ES" sz="3200" dirty="0">
                <a:solidFill>
                  <a:schemeClr val="bg1"/>
                </a:solidFill>
                <a:latin typeface="Verdana" charset="0"/>
              </a:rPr>
              <a:t>Objetivos de la sesión</a:t>
            </a:r>
            <a:endParaRPr lang="es-ES" sz="2000" dirty="0">
              <a:solidFill>
                <a:schemeClr val="bg1"/>
              </a:solidFill>
              <a:latin typeface="Verdana" charset="0"/>
              <a:cs typeface="Verdana" charset="0"/>
            </a:endParaRPr>
          </a:p>
        </p:txBody>
      </p:sp>
      <p:sp>
        <p:nvSpPr>
          <p:cNvPr id="3" name="Content Placeholder 2">
            <a:extLst>
              <a:ext uri="{FF2B5EF4-FFF2-40B4-BE49-F238E27FC236}">
                <a16:creationId xmlns:a16="http://schemas.microsoft.com/office/drawing/2014/main" id="{77B18497-BF37-4A20-ABA6-353886C26CA1}"/>
              </a:ext>
            </a:extLst>
          </p:cNvPr>
          <p:cNvSpPr>
            <a:spLocks noGrp="1"/>
          </p:cNvSpPr>
          <p:nvPr>
            <p:ph idx="1"/>
          </p:nvPr>
        </p:nvSpPr>
        <p:spPr>
          <a:xfrm>
            <a:off x="323528" y="1340767"/>
            <a:ext cx="8712522" cy="5240233"/>
          </a:xfrm>
        </p:spPr>
        <p:txBody>
          <a:bodyPr>
            <a:normAutofit/>
          </a:bodyPr>
          <a:lstStyle/>
          <a:p>
            <a:pPr marL="0" indent="0" algn="just">
              <a:buNone/>
            </a:pPr>
            <a:r>
              <a:rPr lang="es-ES" sz="2400" b="1" dirty="0"/>
              <a:t>Al final de la lección los alumnos podrán:</a:t>
            </a:r>
          </a:p>
          <a:p>
            <a:pPr marL="0" indent="0" algn="just">
              <a:buNone/>
            </a:pPr>
            <a:endParaRPr lang="es-ES" sz="2400" b="1" dirty="0">
              <a:ea typeface="Verdana" panose="020B0604030504040204" pitchFamily="34" charset="0"/>
            </a:endParaRPr>
          </a:p>
          <a:p>
            <a:pPr algn="just"/>
            <a:r>
              <a:rPr lang="es-ES" sz="2400" dirty="0"/>
              <a:t>Identificar los elementos que constituyen los delitos de:</a:t>
            </a:r>
          </a:p>
          <a:p>
            <a:pPr lvl="1" algn="just"/>
            <a:r>
              <a:rPr lang="es-ES"/>
              <a:t>Falsificación informática</a:t>
            </a:r>
          </a:p>
          <a:p>
            <a:pPr lvl="1" algn="just"/>
            <a:r>
              <a:rPr lang="es-ES"/>
              <a:t>Fraude informático</a:t>
            </a:r>
          </a:p>
          <a:p>
            <a:pPr lvl="1" algn="just"/>
            <a:r>
              <a:rPr lang="es-ES"/>
              <a:t>Pornografía infantil </a:t>
            </a:r>
          </a:p>
          <a:p>
            <a:pPr lvl="1" algn="just"/>
            <a:r>
              <a:rPr lang="es-ES"/>
              <a:t>Infracciones de la propiedad intelectual y de los derechos afines</a:t>
            </a:r>
          </a:p>
          <a:p>
            <a:pPr algn="just"/>
            <a:r>
              <a:rPr lang="es-ES" sz="2400" dirty="0"/>
              <a:t>Comprender cómo el Convenio de Budapest tipifica como delito la tentativa y la complicidad, así como el alcance de la responsabilidad de las personas jurídicas</a:t>
            </a:r>
          </a:p>
        </p:txBody>
      </p:sp>
    </p:spTree>
    <p:extLst>
      <p:ext uri="{BB962C8B-B14F-4D97-AF65-F5344CB8AC3E}">
        <p14:creationId xmlns:p14="http://schemas.microsoft.com/office/powerpoint/2010/main" val="6388740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2" name="Rectangle 4">
            <a:extLst>
              <a:ext uri="{FF2B5EF4-FFF2-40B4-BE49-F238E27FC236}">
                <a16:creationId xmlns:a16="http://schemas.microsoft.com/office/drawing/2014/main" id="{EDF64B36-81D9-458A-A194-0F302FFF98F0}"/>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7"/>
                    </a:schemeClr>
                  </a:outerShdw>
                </a:effectLst>
              </a14:hiddenEffects>
            </a:ext>
          </a:extLst>
        </p:spPr>
        <p:txBody>
          <a:bodyPr wrap="none" anchor="ctr">
            <a:spAutoFit/>
          </a:bodyPr>
          <a:lstStyle/>
          <a:p>
            <a:pPr eaLnBrk="1" hangingPunct="1">
              <a:defRPr/>
            </a:pPr>
            <a:endParaRPr lang="en-GB" dirty="0">
              <a:latin typeface="Calibri" charset="0"/>
              <a:ea typeface="ＭＳ Ｐゴシック" charset="0"/>
            </a:endParaRPr>
          </a:p>
        </p:txBody>
      </p:sp>
      <p:sp>
        <p:nvSpPr>
          <p:cNvPr id="12" name="Rectangle 11">
            <a:extLst>
              <a:ext uri="{FF2B5EF4-FFF2-40B4-BE49-F238E27FC236}">
                <a16:creationId xmlns:a16="http://schemas.microsoft.com/office/drawing/2014/main" id="{F2E812E5-70E7-496A-A514-625E50D09C58}"/>
              </a:ext>
            </a:extLst>
          </p:cNvPr>
          <p:cNvSpPr/>
          <p:nvPr/>
        </p:nvSpPr>
        <p:spPr>
          <a:xfrm>
            <a:off x="-36513" y="-26988"/>
            <a:ext cx="9180513" cy="1079501"/>
          </a:xfrm>
          <a:prstGeom prst="rect">
            <a:avLst/>
          </a:prstGeom>
          <a:solidFill>
            <a:srgbClr val="2F618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 name="Picture 4">
            <a:extLst>
              <a:ext uri="{FF2B5EF4-FFF2-40B4-BE49-F238E27FC236}">
                <a16:creationId xmlns:a16="http://schemas.microsoft.com/office/drawing/2014/main" id="{15364E51-4F34-4DA1-8843-ADA973D0B8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25" y="-22225"/>
            <a:ext cx="1322388" cy="1079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8">
            <a:extLst>
              <a:ext uri="{FF2B5EF4-FFF2-40B4-BE49-F238E27FC236}">
                <a16:creationId xmlns:a16="http://schemas.microsoft.com/office/drawing/2014/main" id="{B2A2B581-F8BC-48D4-AF7E-AAF0CE808C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6800" y="188913"/>
            <a:ext cx="4087813"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7" name="Rectangle 2">
            <a:extLst>
              <a:ext uri="{FF2B5EF4-FFF2-40B4-BE49-F238E27FC236}">
                <a16:creationId xmlns:a16="http://schemas.microsoft.com/office/drawing/2014/main" id="{D192EA30-54CE-4062-B518-E86D1D7BEC69}"/>
              </a:ext>
            </a:extLst>
          </p:cNvPr>
          <p:cNvSpPr>
            <a:spLocks noChangeArrowheads="1"/>
          </p:cNvSpPr>
          <p:nvPr/>
        </p:nvSpPr>
        <p:spPr bwMode="auto">
          <a:xfrm>
            <a:off x="290513" y="2352650"/>
            <a:ext cx="8599487" cy="37548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3600" b="1" dirty="0">
                <a:latin typeface="Verdana" panose="020B0604030504040204" pitchFamily="34" charset="0"/>
              </a:rPr>
              <a:t>Gracias</a:t>
            </a:r>
            <a:endParaRPr lang="es-ES" altLang="en-US" sz="16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2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r>
              <a:rPr lang="es-ES" altLang="en-US" sz="1800" b="1" dirty="0">
                <a:latin typeface="Verdana" panose="020B0604030504040204" pitchFamily="34" charset="0"/>
              </a:rPr>
              <a:t>Xxxxx XXXXXXXX</a:t>
            </a:r>
          </a:p>
          <a:p>
            <a:pPr algn="ctr" eaLnBrk="1" hangingPunct="1">
              <a:spcBef>
                <a:spcPct val="0"/>
              </a:spcBef>
              <a:buFontTx/>
              <a:buNone/>
            </a:pPr>
            <a:endParaRPr lang="es-ES" altLang="en-US" sz="600" dirty="0">
              <a:latin typeface="Verdana" panose="020B0604030504040204" pitchFamily="34" charset="0"/>
            </a:endParaRPr>
          </a:p>
          <a:p>
            <a:pPr algn="ctr" eaLnBrk="1" hangingPunct="1">
              <a:spcBef>
                <a:spcPct val="0"/>
              </a:spcBef>
              <a:buFontTx/>
              <a:buNone/>
            </a:pPr>
            <a:r>
              <a:rPr lang="es-ES" altLang="en-US" sz="1400" i="1" dirty="0">
                <a:latin typeface="Verdana" panose="020B0604030504040204" pitchFamily="34" charset="0"/>
              </a:rPr>
              <a:t>Consejo de Europa</a:t>
            </a:r>
          </a:p>
          <a:p>
            <a:pPr algn="ctr" eaLnBrk="1" hangingPunct="1">
              <a:spcBef>
                <a:spcPct val="0"/>
              </a:spcBef>
              <a:buFontTx/>
              <a:buNone/>
            </a:pPr>
            <a:endParaRPr lang="es-ES" altLang="en-US" sz="1400" b="1" dirty="0">
              <a:solidFill>
                <a:srgbClr val="2F618F"/>
              </a:solidFill>
              <a:latin typeface="Verdana" panose="020B0604030504040204" pitchFamily="34" charset="0"/>
            </a:endParaRPr>
          </a:p>
          <a:p>
            <a:pPr algn="ctr" eaLnBrk="1" hangingPunct="1">
              <a:spcBef>
                <a:spcPct val="0"/>
              </a:spcBef>
              <a:buFontTx/>
              <a:buNone/>
            </a:pPr>
            <a:r>
              <a:rPr lang="es-ES" altLang="en-US" sz="1200" b="1" dirty="0">
                <a:solidFill>
                  <a:srgbClr val="2F618F"/>
                </a:solidFill>
                <a:latin typeface="Verdana" panose="020B0604030504040204" pitchFamily="34" charset="0"/>
              </a:rPr>
              <a:t>correo electrónico</a:t>
            </a: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600" b="1" dirty="0">
              <a:latin typeface="Verdana" panose="020B0604030504040204" pitchFamily="34" charset="0"/>
            </a:endParaRPr>
          </a:p>
          <a:p>
            <a:pPr algn="ctr" eaLnBrk="1" hangingPunct="1">
              <a:spcBef>
                <a:spcPct val="0"/>
              </a:spcBef>
              <a:buFontTx/>
              <a:buNone/>
            </a:pPr>
            <a:endParaRPr lang="es-ES" altLang="en-US" sz="1400" b="1" dirty="0">
              <a:latin typeface="Verdana" panose="020B0604030504040204" pitchFamily="34" charset="0"/>
            </a:endParaRPr>
          </a:p>
          <a:p>
            <a:pPr algn="ctr" eaLnBrk="1" hangingPunct="1">
              <a:spcBef>
                <a:spcPct val="0"/>
              </a:spcBef>
              <a:buFontTx/>
              <a:buNone/>
            </a:pPr>
            <a:r>
              <a:rPr lang="es-ES" altLang="en-US" sz="1600" b="1" dirty="0">
                <a:latin typeface="Verdana" panose="020B0604030504040204" pitchFamily="34" charset="0"/>
              </a:rPr>
              <a:t>DD Mes AAAA</a:t>
            </a:r>
          </a:p>
        </p:txBody>
      </p:sp>
      <p:sp>
        <p:nvSpPr>
          <p:cNvPr id="10" name="Rectangle 2">
            <a:extLst>
              <a:ext uri="{FF2B5EF4-FFF2-40B4-BE49-F238E27FC236}">
                <a16:creationId xmlns:a16="http://schemas.microsoft.com/office/drawing/2014/main" id="{DF1503B2-B0B3-4330-9439-3D5954CA1625}"/>
              </a:ext>
            </a:extLst>
          </p:cNvPr>
          <p:cNvSpPr>
            <a:spLocks noChangeArrowheads="1"/>
          </p:cNvSpPr>
          <p:nvPr/>
        </p:nvSpPr>
        <p:spPr bwMode="auto">
          <a:xfrm>
            <a:off x="365125" y="1177588"/>
            <a:ext cx="859948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66925" algn="l"/>
              </a:tabLst>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tabLst>
                <a:tab pos="2066925" algn="l"/>
              </a:tabLst>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tabLst>
                <a:tab pos="2066925" algn="l"/>
              </a:tabLst>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tabLst>
                <a:tab pos="2066925" algn="l"/>
              </a:tabLst>
              <a:defRPr sz="2000">
                <a:solidFill>
                  <a:schemeClr val="tx1"/>
                </a:solidFill>
                <a:latin typeface="Calibri" panose="020F0502020204030204" pitchFamily="34" charset="0"/>
                <a:ea typeface="MS PGothic" panose="020B0600070205080204" pitchFamily="34" charset="-128"/>
              </a:defRPr>
            </a:lvl9pPr>
          </a:lstStyle>
          <a:p>
            <a:pPr algn="ctr" eaLnBrk="1" hangingPunct="1">
              <a:spcBef>
                <a:spcPct val="0"/>
              </a:spcBef>
              <a:buFontTx/>
              <a:buNone/>
            </a:pPr>
            <a:r>
              <a:rPr lang="es-ES" altLang="en-US" sz="1400" b="1" dirty="0">
                <a:latin typeface="Verdana" panose="020B0604030504040204" pitchFamily="34" charset="0"/>
              </a:rPr>
              <a:t>Curso introductorio de formación judicial sobre ciberdelincuencia y pruebas electrónicas</a:t>
            </a:r>
            <a:endParaRPr lang="es-ES" altLang="en-US" sz="1400" i="1" dirty="0">
              <a:latin typeface="Verdana" panose="020B0604030504040204" pitchFamily="34" charset="0"/>
            </a:endParaRPr>
          </a:p>
        </p:txBody>
      </p:sp>
    </p:spTree>
    <p:extLst>
      <p:ext uri="{BB962C8B-B14F-4D97-AF65-F5344CB8AC3E}">
        <p14:creationId xmlns:p14="http://schemas.microsoft.com/office/powerpoint/2010/main" val="5464304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820</TotalTime>
  <Words>10403</Words>
  <Application>Microsoft Office PowerPoint</Application>
  <PresentationFormat>On-screen Show (4:3)</PresentationFormat>
  <Paragraphs>631</Paragraphs>
  <Slides>46</Slides>
  <Notes>45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(heading)</vt:lpstr>
      <vt:lpstr>Calibri Light</vt:lpstr>
      <vt:lpstr>Verdana</vt:lpstr>
      <vt:lpstr>Wingdings</vt:lpstr>
      <vt:lpstr>Office Theme</vt:lpstr>
      <vt:lpstr>PowerPoint Presentation</vt:lpstr>
      <vt:lpstr>PowerPoint Presentation</vt:lpstr>
      <vt:lpstr>PowerPoint Presentation</vt:lpstr>
      <vt:lpstr>PowerPoint Presentation</vt:lpstr>
      <vt:lpstr>Falsificación informática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Fraude informático</vt:lpstr>
      <vt:lpstr>PowerPoint Presentation</vt:lpstr>
      <vt:lpstr>PowerPoint Presentation</vt:lpstr>
      <vt:lpstr>PowerPoint Presentation</vt:lpstr>
      <vt:lpstr>PowerPoint Presentation</vt:lpstr>
      <vt:lpstr>PowerPoint Presentation</vt:lpstr>
      <vt:lpstr>EXPLOTACIÓN SEXUAL INFANTIL EN LÍNEA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INFRACCIONES DE LA PROPIEDAD INTELECTUAL Y DE LOS DERECHOS AFINES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OTRAS FORMAS DE RESPONSABILIDAD</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Catalina</dc:creator>
  <cp:lastModifiedBy>JONES Ashley</cp:lastModifiedBy>
  <cp:revision>216</cp:revision>
  <dcterms:created xsi:type="dcterms:W3CDTF">2020-10-07T11:36:01Z</dcterms:created>
  <dcterms:modified xsi:type="dcterms:W3CDTF">2021-07-16T13:39:18Z</dcterms:modified>
</cp:coreProperties>
</file>