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0"/>
  </p:notesMasterIdLst>
  <p:sldIdLst>
    <p:sldId id="418" r:id="rId2"/>
    <p:sldId id="454" r:id="rId3"/>
    <p:sldId id="570" r:id="rId4"/>
    <p:sldId id="569" r:id="rId5"/>
    <p:sldId id="456" r:id="rId6"/>
    <p:sldId id="572" r:id="rId7"/>
    <p:sldId id="573" r:id="rId8"/>
    <p:sldId id="574" r:id="rId9"/>
    <p:sldId id="575" r:id="rId10"/>
    <p:sldId id="1490" r:id="rId11"/>
    <p:sldId id="1491" r:id="rId12"/>
    <p:sldId id="263" r:id="rId13"/>
    <p:sldId id="457" r:id="rId14"/>
    <p:sldId id="1435" r:id="rId15"/>
    <p:sldId id="1436" r:id="rId16"/>
    <p:sldId id="1437" r:id="rId17"/>
    <p:sldId id="1438" r:id="rId18"/>
    <p:sldId id="1439" r:id="rId19"/>
    <p:sldId id="1440" r:id="rId20"/>
    <p:sldId id="1441" r:id="rId21"/>
    <p:sldId id="1442" r:id="rId22"/>
    <p:sldId id="1443" r:id="rId23"/>
    <p:sldId id="1444" r:id="rId24"/>
    <p:sldId id="1492" r:id="rId25"/>
    <p:sldId id="571" r:id="rId26"/>
    <p:sldId id="458" r:id="rId27"/>
    <p:sldId id="1445" r:id="rId28"/>
    <p:sldId id="1446" r:id="rId29"/>
    <p:sldId id="1447" r:id="rId30"/>
    <p:sldId id="1448" r:id="rId31"/>
    <p:sldId id="1449" r:id="rId32"/>
    <p:sldId id="1450" r:id="rId33"/>
    <p:sldId id="1451" r:id="rId34"/>
    <p:sldId id="1452" r:id="rId35"/>
    <p:sldId id="1453" r:id="rId36"/>
    <p:sldId id="1454" r:id="rId37"/>
    <p:sldId id="1455" r:id="rId38"/>
    <p:sldId id="459" r:id="rId39"/>
    <p:sldId id="1456" r:id="rId40"/>
    <p:sldId id="1457" r:id="rId41"/>
    <p:sldId id="1458" r:id="rId42"/>
    <p:sldId id="1459" r:id="rId43"/>
    <p:sldId id="1460" r:id="rId44"/>
    <p:sldId id="1461" r:id="rId45"/>
    <p:sldId id="1462" r:id="rId46"/>
    <p:sldId id="1463" r:id="rId47"/>
    <p:sldId id="1464" r:id="rId48"/>
    <p:sldId id="1493" r:id="rId49"/>
    <p:sldId id="1432" r:id="rId50"/>
    <p:sldId id="556" r:id="rId51"/>
    <p:sldId id="1465" r:id="rId52"/>
    <p:sldId id="1466" r:id="rId53"/>
    <p:sldId id="1467" r:id="rId54"/>
    <p:sldId id="1468" r:id="rId55"/>
    <p:sldId id="1469" r:id="rId56"/>
    <p:sldId id="1470" r:id="rId57"/>
    <p:sldId id="1471" r:id="rId58"/>
    <p:sldId id="1472" r:id="rId59"/>
    <p:sldId id="1473" r:id="rId60"/>
    <p:sldId id="1433" r:id="rId61"/>
    <p:sldId id="1474" r:id="rId62"/>
    <p:sldId id="1476" r:id="rId63"/>
    <p:sldId id="1477" r:id="rId64"/>
    <p:sldId id="1478" r:id="rId65"/>
    <p:sldId id="1479" r:id="rId66"/>
    <p:sldId id="1480" r:id="rId67"/>
    <p:sldId id="1481" r:id="rId68"/>
    <p:sldId id="1482" r:id="rId69"/>
    <p:sldId id="1483" r:id="rId70"/>
    <p:sldId id="1484" r:id="rId71"/>
    <p:sldId id="1485" r:id="rId72"/>
    <p:sldId id="1486" r:id="rId73"/>
    <p:sldId id="1487" r:id="rId74"/>
    <p:sldId id="1488" r:id="rId75"/>
    <p:sldId id="1494" r:id="rId76"/>
    <p:sldId id="1475" r:id="rId77"/>
    <p:sldId id="1489" r:id="rId78"/>
    <p:sldId id="455"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418"/>
          </p14:sldIdLst>
        </p14:section>
        <p14:section name="Introduction" id="{DEED0A68-EF9C-4733-ADAA-766A859E58BB}">
          <p14:sldIdLst>
            <p14:sldId id="454"/>
            <p14:sldId id="570"/>
            <p14:sldId id="569"/>
          </p14:sldIdLst>
        </p14:section>
        <p14:section name="Section 1" id="{1F767E79-2A4A-4837-8114-C2475E36F49A}">
          <p14:sldIdLst>
            <p14:sldId id="456"/>
            <p14:sldId id="572"/>
            <p14:sldId id="573"/>
            <p14:sldId id="574"/>
            <p14:sldId id="575"/>
            <p14:sldId id="1490"/>
            <p14:sldId id="1491"/>
            <p14:sldId id="263"/>
          </p14:sldIdLst>
        </p14:section>
        <p14:section name="Section 2" id="{64A33C99-CD85-476B-80AE-285978042B74}">
          <p14:sldIdLst>
            <p14:sldId id="457"/>
            <p14:sldId id="1435"/>
            <p14:sldId id="1436"/>
            <p14:sldId id="1437"/>
            <p14:sldId id="1438"/>
            <p14:sldId id="1439"/>
            <p14:sldId id="1440"/>
            <p14:sldId id="1441"/>
            <p14:sldId id="1442"/>
            <p14:sldId id="1443"/>
            <p14:sldId id="1444"/>
            <p14:sldId id="1492"/>
            <p14:sldId id="571"/>
          </p14:sldIdLst>
        </p14:section>
        <p14:section name="Section 3" id="{308D822E-C220-4295-A91C-5C781A5093DF}">
          <p14:sldIdLst>
            <p14:sldId id="458"/>
            <p14:sldId id="1445"/>
            <p14:sldId id="1446"/>
            <p14:sldId id="1447"/>
            <p14:sldId id="1448"/>
            <p14:sldId id="1449"/>
            <p14:sldId id="1450"/>
            <p14:sldId id="1451"/>
            <p14:sldId id="1452"/>
            <p14:sldId id="1453"/>
            <p14:sldId id="1454"/>
            <p14:sldId id="1455"/>
          </p14:sldIdLst>
        </p14:section>
        <p14:section name="Section 4" id="{38C73E71-B393-48F5-B80B-01E7A0AD15A1}">
          <p14:sldIdLst>
            <p14:sldId id="459"/>
            <p14:sldId id="1456"/>
            <p14:sldId id="1457"/>
            <p14:sldId id="1458"/>
            <p14:sldId id="1459"/>
            <p14:sldId id="1460"/>
            <p14:sldId id="1461"/>
            <p14:sldId id="1462"/>
            <p14:sldId id="1463"/>
            <p14:sldId id="1464"/>
            <p14:sldId id="1493"/>
            <p14:sldId id="1432"/>
          </p14:sldIdLst>
        </p14:section>
        <p14:section name="Section 5" id="{37027A3F-69A3-4115-8FDF-843AC8EC035E}">
          <p14:sldIdLst>
            <p14:sldId id="556"/>
            <p14:sldId id="1465"/>
            <p14:sldId id="1466"/>
            <p14:sldId id="1467"/>
            <p14:sldId id="1468"/>
            <p14:sldId id="1469"/>
            <p14:sldId id="1470"/>
            <p14:sldId id="1471"/>
            <p14:sldId id="1472"/>
            <p14:sldId id="1473"/>
            <p14:sldId id="1433"/>
          </p14:sldIdLst>
        </p14:section>
        <p14:section name="Section 6" id="{180BC2D8-C805-46EF-86B5-C089A5DBB5FB}">
          <p14:sldIdLst>
            <p14:sldId id="1474"/>
            <p14:sldId id="1476"/>
            <p14:sldId id="1477"/>
            <p14:sldId id="1478"/>
            <p14:sldId id="1479"/>
            <p14:sldId id="1480"/>
            <p14:sldId id="1481"/>
            <p14:sldId id="1482"/>
            <p14:sldId id="1483"/>
            <p14:sldId id="1484"/>
            <p14:sldId id="1485"/>
            <p14:sldId id="1486"/>
            <p14:sldId id="1487"/>
            <p14:sldId id="1488"/>
            <p14:sldId id="1494"/>
            <p14:sldId id="1475"/>
          </p14:sldIdLst>
        </p14:section>
        <p14:section name="Conclusions" id="{AD901706-933A-4282-831D-2F305081F9D7}">
          <p14:sldIdLst>
            <p14:sldId id="1489"/>
            <p14:sldId id="4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47397" autoAdjust="0"/>
  </p:normalViewPr>
  <p:slideViewPr>
    <p:cSldViewPr snapToGrid="0">
      <p:cViewPr varScale="1">
        <p:scale>
          <a:sx n="40" d="100"/>
          <a:sy n="40" d="100"/>
        </p:scale>
        <p:origin x="2154"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22/03/2021</a:t>
            </a:fld>
            <a:endParaRPr lang="ka-G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ka-GE"/>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სესიის ხანგრძლივობა 90 წუთია.</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ka-GE"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სწორი პასუხია: c) შინაარსი და d) თემის სათაური (ეს შინაარსობრივი მონაცემებია)</a:t>
            </a:r>
            <a:endParaRPr lang="ka-GE"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ka-GE"/>
          </a:p>
        </p:txBody>
      </p:sp>
    </p:spTree>
    <p:extLst>
      <p:ext uri="{BB962C8B-B14F-4D97-AF65-F5344CB8AC3E}">
        <p14:creationId xmlns:p14="http://schemas.microsoft.com/office/powerpoint/2010/main" val="418837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სწორი პასუხია: b) შინაარსი (ეს შინაარსობრივი მონაცემია)</a:t>
            </a:r>
            <a:endParaRPr lang="ka-GE"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ka-GE"/>
          </a:p>
        </p:txBody>
      </p:sp>
    </p:spTree>
    <p:extLst>
      <p:ext uri="{BB962C8B-B14F-4D97-AF65-F5344CB8AC3E}">
        <p14:creationId xmlns:p14="http://schemas.microsoft.com/office/powerpoint/2010/main" val="45902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სანამ ინტერნეტზე გადავიდოდეთ, ცოტა გავერკვიოთ, თუ რა არის ქსელი და რისგან შედგება ის – ეს მნიშვნელოვანია იმისთვის, რომ გავიგოთ, თუ როგორ მუშაობს ინტერნეტი</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13</a:t>
            </a:fld>
            <a:endParaRPr lang="ka-GE" altLang="en-US"/>
          </a:p>
        </p:txBody>
      </p:sp>
    </p:spTree>
    <p:extLst>
      <p:ext uri="{BB962C8B-B14F-4D97-AF65-F5344CB8AC3E}">
        <p14:creationId xmlns:p14="http://schemas.microsoft.com/office/powerpoint/2010/main" val="60149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ka-GE" dirty="0" smtClean="0"/>
              <a:t>უკანონო წვდომის დანაშაულს იდენენ ისინი, ვინც სრულად ან ნაწილობრივ ახორციელებს წვდომას კომპიუტერულ სისტემაზე უფლების გარეშე. ეს ქმედება უნდა იყოს განზრახვა და ის აღწერილია ბუდაპეშტის კონვენციის მე-2 მუხლში.</a:t>
            </a:r>
          </a:p>
          <a:p>
            <a:pPr eaLnBrk="1" hangingPunct="1"/>
            <a:endParaRPr lang="ka-GE"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dirty="0" smtClean="0"/>
              <a:t>მას ხშირად კომპიუტერულ სისტემაზე </a:t>
            </a:r>
            <a:r>
              <a:rPr lang="ka-GE" i="1" dirty="0" smtClean="0"/>
              <a:t>ჰაკერული</a:t>
            </a:r>
            <a:r>
              <a:rPr lang="ka-GE" dirty="0" smtClean="0"/>
              <a:t> შეტევა ეწოდება და ყველაზე გავრცელებული კომპიუტერული დანაშაულია. თუმცა, </a:t>
            </a:r>
            <a:r>
              <a:rPr lang="ka-GE" i="1" dirty="0" smtClean="0"/>
              <a:t>ჰაკერული</a:t>
            </a:r>
            <a:r>
              <a:rPr lang="ka-GE" dirty="0" smtClean="0"/>
              <a:t> შეტევის გარდა, სხვა ფენომენიც არსებობს, რომელიც შეიძლება კლასიფიცირდეს როგორც უკანონო წვდომა – ფაქტობრივად, </a:t>
            </a:r>
            <a:r>
              <a:rPr lang="ka-GE" i="1" dirty="0" smtClean="0"/>
              <a:t>ჰაკერული</a:t>
            </a:r>
            <a:r>
              <a:rPr lang="ka-GE" dirty="0" smtClean="0"/>
              <a:t> შეტევა, ჩვეულებრივ, გამოიყენება ტექნოლოგიების მეშვეობით კომპიუტერულ სისტემაზე უკანონო წვდომის ქმედების აღსაწერად. მაგრამ უკანონო წვდომა ასევე მოიცავს ნებისმიერ უნებართვო შესვლას სისტემაში, მიუხედავად ტექნოლოგიის გამოყენებისა ან არგამოყენებისა. ასეთი შემთხვევა, მაგალითად, მონაცემების კონფიდენციალურობა.</a:t>
            </a:r>
            <a:endParaRPr lang="ka-GE"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dirty="0" smtClean="0"/>
              <a:t>შეიძლება იყოს დამნაშავის მიერ უკანონოდ მოპოვებული პაროლი. დაცული ინტერესი აქ არის კომპიუტერული სისტემის ან კომპიუტერული </a:t>
            </a:r>
            <a:endParaRPr lang="ka-GE"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ka-GE"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ka-GE" altLang="sr-Latn-RS" dirty="0"/>
          </a:p>
        </p:txBody>
      </p:sp>
    </p:spTree>
    <p:extLst>
      <p:ext uri="{BB962C8B-B14F-4D97-AF65-F5344CB8AC3E}">
        <p14:creationId xmlns:p14="http://schemas.microsoft.com/office/powerpoint/2010/main" val="155100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სლაიდი აჩვენებს ვებსაიტის სტატიის სქრინშოტს, რომელიც აღწერს, თუ როგორ დააკავა პოლიციამ შრი-ლანკაზე ორი კაცი, შრი-ლანკის კერძო უნივერსიტეტის კომპიუტერულ სისტემაში </a:t>
            </a:r>
            <a:r>
              <a:rPr lang="ka-GE" i="1" dirty="0" smtClean="0"/>
              <a:t>ჰაკერულად</a:t>
            </a:r>
            <a:r>
              <a:rPr lang="ka-GE" dirty="0" smtClean="0"/>
              <a:t> შეღწევის გამო. ეს უკანონო წვდომის სტანდარტული მაგალითია.</a:t>
            </a:r>
          </a:p>
          <a:p>
            <a:endParaRPr lang="ka-GE" dirty="0"/>
          </a:p>
          <a:p>
            <a:endParaRPr lang="ka-GE" dirty="0"/>
          </a:p>
          <a:p>
            <a:r>
              <a:rPr lang="ka-GE" dirty="0" smtClean="0"/>
              <a:t>ვებსაიტის სტატიის ბმული ხელმისაწვდომია აქ: https://www.newsfirst.lk/2020/02/05/130-million-rupee-hack-foiled-suspects-in-custody/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15</a:t>
            </a:fld>
            <a:endParaRPr lang="ka-GE" altLang="en-US"/>
          </a:p>
        </p:txBody>
      </p:sp>
    </p:spTree>
    <p:extLst>
      <p:ext uri="{BB962C8B-B14F-4D97-AF65-F5344CB8AC3E}">
        <p14:creationId xmlns:p14="http://schemas.microsoft.com/office/powerpoint/2010/main" val="235400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ეს სლაიდი აჩვენებს ახალი ამბების სტატიის სქრინშოტს პირის შესახებ, რომელიც აშშ-ში გაასამართლეს კომპიუტერზე ნებართვის გარეშე წვდომის მოპოვების შეთქმულებისთვის. ეს უკანონო წვდომის დანაშაულის ცნობილი და წინააღმდეგობრივი შემთხვევაა. ენდრიუ აუერჰეიმერი იყო ჰაკერული ჯგუფის წევრი, რომელმაც AT&amp;T-ის უსაფრთხოება გაარღვია, რამაც მოახდინა iPad-ის მომხმარებელთა ელ. ფოსტის მისამართების კომპრომეტირება.  მონაცემები, რომლებზეც აუერჰეიმერმა წვდომა მოიპოვა, ხელმისაწვდომი იყო საჯარო URL-ით. აუერჰეიმერს არ დასჭირდა წვდომა AT&amp;T-ის კერძო სისტემის რომელიმე ნაწილზე. თუმცა აუერჰეიმერი გაასამართლეს, ბევრი სვამდა კითხვას, უნდა გაესამართლებინათ თუ არა ის, იმის გათვალისწინებით, რომ წვდომა შეზღუდული იყო საჯაროდ ხელმისაწვდომ მონაცემებზე.</a:t>
            </a:r>
          </a:p>
          <a:p>
            <a:endParaRPr lang="ka-GE" dirty="0"/>
          </a:p>
          <a:p>
            <a:r>
              <a:rPr lang="ka-GE" dirty="0" smtClean="0"/>
              <a:t>ტრენერმა შეიძლება დაიწყოს დისკუსია, არის თუ არა ტრენინგის მონაწილეების ადგილობრივი კანონმდებლობით ასეთი ქმედება კრიმინალიზებული. </a:t>
            </a:r>
          </a:p>
          <a:p>
            <a:endParaRPr lang="ka-GE" dirty="0"/>
          </a:p>
          <a:p>
            <a:r>
              <a:rPr lang="ka-GE" dirty="0" smtClean="0"/>
              <a:t>სტატიის</a:t>
            </a:r>
            <a:r>
              <a:rPr lang="ka-GE" baseline="0" dirty="0" smtClean="0"/>
              <a:t> ბმული</a:t>
            </a:r>
            <a:r>
              <a:rPr lang="ka-GE" dirty="0" smtClean="0"/>
              <a:t> ხელმისაწვდომია აქ: https://www.wired.com/2012/11/att-hacker-found-guilty/</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16</a:t>
            </a:fld>
            <a:endParaRPr lang="ka-GE" altLang="en-US"/>
          </a:p>
        </p:txBody>
      </p:sp>
    </p:spTree>
    <p:extLst>
      <p:ext uri="{BB962C8B-B14F-4D97-AF65-F5344CB8AC3E}">
        <p14:creationId xmlns:p14="http://schemas.microsoft.com/office/powerpoint/2010/main" val="3755298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a:t>
            </a:r>
            <a:r>
              <a:rPr lang="ka-GE" baseline="0" dirty="0" smtClean="0"/>
              <a:t> </a:t>
            </a:r>
            <a:r>
              <a:rPr lang="ka-GE" dirty="0" smtClean="0"/>
              <a:t>მუხლის ტექსტი ერთი გამოყოფილი ელემენტით („წვდომა“).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მე-2 მუხლის შესაბამისად ფუნდამენტური ელემენტი და აუცილებელი ქმედებაა ტერმინი „წვდომა“. ტერმინი ეხება კომპიუტერულ სისტემაში სრულ ან ნაწილობრივ შეღწევას.  მე-2 მუხლი ტექნოლოგიურად ნეიტრალურია და არ აკონკრეტებს საშუალებებს, რომლითაც ხორციელდება წვდომა. სლაიდი განმარტავს თუ რა არის წვდომა და რა არა. </a:t>
            </a:r>
            <a:endParaRPr lang="ka-GE"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ka-GE"/>
          </a:p>
        </p:txBody>
      </p:sp>
    </p:spTree>
    <p:extLst>
      <p:ext uri="{BB962C8B-B14F-4D97-AF65-F5344CB8AC3E}">
        <p14:creationId xmlns:p14="http://schemas.microsoft.com/office/powerpoint/2010/main" val="297374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a:t>
            </a:r>
            <a:r>
              <a:rPr lang="ka-GE" baseline="0" dirty="0" smtClean="0"/>
              <a:t> </a:t>
            </a:r>
            <a:r>
              <a:rPr lang="ka-GE" dirty="0" smtClean="0"/>
              <a:t>მუხლის ტექსტი ერთი გამოყოფილი ელემენტით („მთლიანი კომპიუტერული სისტემა ან მისი ნაწილი“).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მაგალითების მეშვეობით ის განმარტავს, თუ რას ნიშნავს „კომპიუტერული სისტემის ნაწილი“ მე-2 მუხლის მიზნებისთვის. </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ka-GE"/>
          </a:p>
        </p:txBody>
      </p:sp>
    </p:spTree>
    <p:extLst>
      <p:ext uri="{BB962C8B-B14F-4D97-AF65-F5344CB8AC3E}">
        <p14:creationId xmlns:p14="http://schemas.microsoft.com/office/powerpoint/2010/main" val="426069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a:t>
            </a:r>
            <a:r>
              <a:rPr lang="ka-GE" baseline="0" dirty="0" smtClean="0"/>
              <a:t> </a:t>
            </a:r>
            <a:r>
              <a:rPr lang="ka-GE" dirty="0" smtClean="0"/>
              <a:t>მუხლის ტექსტი ერთი გამოყოფილი ელემენტით („უფლების გარეშე“).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dirty="0" smtClean="0"/>
              <a:t>კონვენციით გათვალისწინებული ბევრი დანაშაული მოითხოვს, რომ ჩადენილი იყოს „უფლების გარეშე“, ანუ შესაბამისი</a:t>
            </a:r>
            <a:r>
              <a:rPr lang="ka-GE" baseline="0" dirty="0" smtClean="0"/>
              <a:t> </a:t>
            </a:r>
            <a:r>
              <a:rPr lang="ka-GE" dirty="0" smtClean="0"/>
              <a:t>პირისგან ან</a:t>
            </a:r>
            <a:r>
              <a:rPr lang="ka-GE" baseline="0" dirty="0" smtClean="0"/>
              <a:t> სუბიექტისგან ნებართვის </a:t>
            </a:r>
            <a:r>
              <a:rPr lang="ka-GE" dirty="0" smtClean="0"/>
              <a:t>მიღების გარეშე. ნებართვა შეიძლება იყოს საკანონმდებლო, ადმინისტრაციული, სასამართლო, სახელშეკრულებო ან შეთანხმებული ნებისმიერ მოცემულ შემთხვევაში. ნებადართული ქმედება არ არის კრიმინალიზებული, ასევე არ არის კრიმინალიზებული კომპიუტერულ სისტემაზე წვდომა, რომელიც უფასო და ღია წვდომას იძლევა საზოგადოებისთვის. ტრენერს შეიძლება სურდეს ეს დაუკავშიროს „უნებართვო წვდომის“ განმარტებას, რომელიც მანამდე იქნა განხილული ასახსნელად, თუ როგორ შეიძლება განისაზღვროს ნებართვის</a:t>
            </a:r>
            <a:r>
              <a:rPr lang="ka-GE" baseline="0" dirty="0" smtClean="0"/>
              <a:t> </a:t>
            </a:r>
            <a:r>
              <a:rPr lang="ka-GE" dirty="0" smtClean="0"/>
              <a:t>ფაქტი</a:t>
            </a:r>
          </a:p>
          <a:p>
            <a:pPr eaLnBrk="1" hangingPunct="1"/>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ka-GE"/>
          </a:p>
        </p:txBody>
      </p:sp>
    </p:spTree>
    <p:extLst>
      <p:ext uri="{BB962C8B-B14F-4D97-AF65-F5344CB8AC3E}">
        <p14:creationId xmlns:p14="http://schemas.microsoft.com/office/powerpoint/2010/main" val="3995488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სლაიდი აჩვენებს, რომ ცნება „უფლების გარეშე“ არ არის განმარტებული ბუდაპეშტის კონვენციაში.</a:t>
            </a:r>
          </a:p>
          <a:p>
            <a:endParaRPr lang="ka-GE" dirty="0"/>
          </a:p>
          <a:p>
            <a:r>
              <a:rPr lang="ka-GE" dirty="0" smtClean="0"/>
              <a:t>ის ასევე აჩვენებს სხვადასხვა ქვეყნის მაგალითს, რომელმაც მიიღო განმარტება თავის საერთაშორისო საუკეთესო პრაქტიკაში</a:t>
            </a:r>
          </a:p>
          <a:p>
            <a:endParaRPr lang="ka-GE" dirty="0"/>
          </a:p>
          <a:p>
            <a:r>
              <a:rPr lang="ka-GE" dirty="0" smtClean="0"/>
              <a:t>ტრენერმა შეიძლება თქვას, რომ ამ ქვეყნების მიერ მიღებულ განმარტებას ორი ელემენტი აქვს, რომლებიც განიხილება მომდევნო სლაიდებზე.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ტრენერმა შეიძლება ხაზი გაუსვას, რომ „უნებართვოს “ განმარტება შეიძლება განსხვავებული იყოს კონკრეტულ დანაშაულებთან მიმართებით, როგორიცაა უკანონო წვდომა, მონაცემთა ხელყოფა და სისტემაში ჩარევა. ამიტომ არის, რომ ბევრ ქვეყანას სხვადასხვა განმარტება აქვს, მაგალითად, „უნებართვო</a:t>
            </a:r>
            <a:r>
              <a:rPr lang="ka-GE" baseline="0" dirty="0" smtClean="0"/>
              <a:t> შეცვლისა</a:t>
            </a:r>
            <a:r>
              <a:rPr lang="ka-GE" dirty="0" smtClean="0"/>
              <a:t> “ და „უნებართვო ქმედებისთვის“.</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ka-GE"/>
          </a:p>
        </p:txBody>
      </p:sp>
    </p:spTree>
    <p:extLst>
      <p:ext uri="{BB962C8B-B14F-4D97-AF65-F5344CB8AC3E}">
        <p14:creationId xmlns:p14="http://schemas.microsoft.com/office/powerpoint/2010/main" val="281225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15714A6-B05B-47A5-B92B-D727BD3A45D0}"/>
              </a:ext>
            </a:extLst>
          </p:cNvPr>
          <p:cNvSpPr>
            <a:spLocks noGrp="1"/>
          </p:cNvSpPr>
          <p:nvPr>
            <p:ph type="body" idx="1"/>
          </p:nvPr>
        </p:nvSpPr>
        <p:spPr/>
        <p:txBody>
          <a:bodyPr/>
          <a:lstStyle/>
          <a:p>
            <a:r>
              <a:rPr lang="ka-GE" sz="3600" dirty="0"/>
              <a:t>ეს სესია გაიყოფა 6 ნაწილად.</a:t>
            </a:r>
          </a:p>
          <a:p>
            <a:r>
              <a:rPr lang="ka-GE" sz="3600" dirty="0" smtClean="0"/>
              <a:t>სესიის </a:t>
            </a:r>
            <a:r>
              <a:rPr lang="ka-GE" sz="3600" dirty="0"/>
              <a:t>პირველი ნაწილი გადახედავს ბუდაპეშტის კონვენციის 1-ელ მუხლში მოცემულ განმარტებებს (კომპიუტერული მონაცემები, კომპიუტერული სისტემა, მომსახურების მიმწოდებელი და ტრაფიკის მონაცემები). </a:t>
            </a:r>
          </a:p>
          <a:p>
            <a:r>
              <a:rPr lang="ka-GE" sz="3600" dirty="0"/>
              <a:t>სესიის მეორე ნაწილი გადახედავს უკანონო წვდომის დანაშაულს, </a:t>
            </a:r>
            <a:r>
              <a:rPr lang="ka-GE" sz="3600" dirty="0" smtClean="0"/>
              <a:t>რომელიც გათვალისწინებულია </a:t>
            </a:r>
            <a:r>
              <a:rPr lang="ka-GE" sz="3600" dirty="0"/>
              <a:t>ბუდაპეშტის კონვენციის მე-2 მუხლით. </a:t>
            </a:r>
          </a:p>
          <a:p>
            <a:r>
              <a:rPr lang="ka-GE" sz="3600" dirty="0"/>
              <a:t>სესიის მესამე ნაწილი გადახედავს უკანონო გადაჭერის დანაშაულს, </a:t>
            </a:r>
            <a:r>
              <a:rPr lang="ka-GE" sz="3600" dirty="0" smtClean="0"/>
              <a:t>რომელიც გათვალისწინებულია </a:t>
            </a:r>
            <a:r>
              <a:rPr lang="ka-GE" sz="3600" dirty="0"/>
              <a:t>ბუდაპეშტის კონვენციის მე-3 მუხლით.</a:t>
            </a:r>
          </a:p>
          <a:p>
            <a:r>
              <a:rPr lang="ka-GE" sz="3600" dirty="0"/>
              <a:t>სესიის მეოთხე ნაწილი გადახედავს მონაცემთა ხელყოფის დანაშაულს, </a:t>
            </a:r>
            <a:r>
              <a:rPr lang="ka-GE" sz="3600" dirty="0" smtClean="0"/>
              <a:t>რომელიც გათვალისწინებულია  </a:t>
            </a:r>
            <a:r>
              <a:rPr lang="ka-GE" sz="3600" dirty="0"/>
              <a:t>ბუდაპეშტის კონვენციის მე-4 მუხლით.</a:t>
            </a: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3600" dirty="0"/>
              <a:t>სესიის მეხუთე ნაწილი გადახედავს სისტემაში ჩარევის დანაშაულს</a:t>
            </a:r>
            <a:r>
              <a:rPr lang="ka-GE" sz="3600" dirty="0" smtClean="0"/>
              <a:t>, რომელიც გათვალისწინებულია ბუდაპეშტის </a:t>
            </a:r>
            <a:r>
              <a:rPr lang="ka-GE" sz="3600" dirty="0"/>
              <a:t>კონვენციის მე-5 მუხლით.</a:t>
            </a: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3600" dirty="0"/>
              <a:t>სესიის მეექვსე ნაწილი გადახედავს მოწყობილობების ბოროტად გამოყენების </a:t>
            </a:r>
            <a:r>
              <a:rPr lang="ka-GE" sz="3600" dirty="0" smtClean="0"/>
              <a:t>დანაშაულს, რომელიც გათვალისწინებულია ბუდაპეშტის </a:t>
            </a:r>
            <a:r>
              <a:rPr lang="ka-GE" sz="3600" dirty="0"/>
              <a:t>კონვენციის მე-6 მუხლით.</a:t>
            </a:r>
          </a:p>
        </p:txBody>
      </p:sp>
    </p:spTree>
    <p:extLst>
      <p:ext uri="{BB962C8B-B14F-4D97-AF65-F5344CB8AC3E}">
        <p14:creationId xmlns:p14="http://schemas.microsoft.com/office/powerpoint/2010/main" val="1853117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სლაიდის მარცხენა მხარეს ნაჩვენებია „უნებართვო წვდომის“ განმარტება „კომპიუტერის ბოროტად გამოყენების შესახებ“ გაერთიანებული სამეფოს კანონის შესაბამისად. ამ განმარტებას ორი ელემენტი აქვს. პირველი ელემენტი, რომელიც ხაზგასმულია,</a:t>
            </a:r>
            <a:r>
              <a:rPr lang="ka-GE" baseline="0" dirty="0" smtClean="0"/>
              <a:t> არის</a:t>
            </a:r>
            <a:r>
              <a:rPr lang="ka-GE" dirty="0" smtClean="0"/>
              <a:t> „თავად არ აქვს უფლება აკონტროლოს ამ სახის წვდომა“</a:t>
            </a:r>
          </a:p>
          <a:p>
            <a:endParaRPr lang="ka-GE" dirty="0"/>
          </a:p>
          <a:p>
            <a:r>
              <a:rPr lang="ka-GE" dirty="0" smtClean="0"/>
              <a:t>სლაიდის მარჯვენა მხარეს მოცემულია ამ ელემენტის ახსნა.</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21</a:t>
            </a:fld>
            <a:endParaRPr lang="ka-GE" altLang="en-US"/>
          </a:p>
        </p:txBody>
      </p:sp>
    </p:spTree>
    <p:extLst>
      <p:ext uri="{BB962C8B-B14F-4D97-AF65-F5344CB8AC3E}">
        <p14:creationId xmlns:p14="http://schemas.microsoft.com/office/powerpoint/2010/main" val="241270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სლაიდის მარცხენა მხარეს ნაჩვენებია „უნებართვო წვდომის“ განმარტება „კომპიუტერის ბოროტად გამოყენების შესახებ“ გაერთიანებული სამეფოს კანონის შესაბამისად. ამ განმარტებას ორი ელემენტი აქვს. მეორე ელემენტი, რომელიც გამოყოფილია, არის „არ აქვს ... ამ სახის წვდომის თანხმობა შესაბამისი უფლების მქონე პირისგან “</a:t>
            </a:r>
          </a:p>
          <a:p>
            <a:endParaRPr lang="ka-GE" dirty="0"/>
          </a:p>
          <a:p>
            <a:r>
              <a:rPr lang="ka-GE" dirty="0" smtClean="0"/>
              <a:t>სლაიდის მარჯვენა მხარეს მოცემულია ამ ელემენტის ახსნა.</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22</a:t>
            </a:fld>
            <a:endParaRPr lang="ka-GE" altLang="en-US"/>
          </a:p>
        </p:txBody>
      </p:sp>
    </p:spTree>
    <p:extLst>
      <p:ext uri="{BB962C8B-B14F-4D97-AF65-F5344CB8AC3E}">
        <p14:creationId xmlns:p14="http://schemas.microsoft.com/office/powerpoint/2010/main" val="418329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a:t>
            </a:r>
            <a:r>
              <a:rPr lang="ka-GE" baseline="0" dirty="0" smtClean="0"/>
              <a:t> </a:t>
            </a:r>
            <a:r>
              <a:rPr lang="ka-GE" dirty="0" smtClean="0"/>
              <a:t>მუხლის ტექსტი ერთი გამოყოფილი ელემენტით („უსაფრთხოების ზომების დარღვევა“).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dirty="0" smtClean="0"/>
              <a:t>მხარეებს შეუძლიათ მე-2 მუხლის მოქმედება შეავიწროონ, რომელიც ითვალისწინებს უკანონო წვდომის ზოგად კრიმინალიზაციას, კონკრეტული საკვალიფიკაციო ელემენტებით. მაგალითად, მხარეებმა შეიძლება მოითხოვონ, რომ უკანონო წვდომის ქმედება განხორციელებული</a:t>
            </a:r>
            <a:r>
              <a:rPr lang="ka-GE" baseline="0" dirty="0" smtClean="0"/>
              <a:t> იყოს</a:t>
            </a:r>
            <a:r>
              <a:rPr lang="ka-GE" dirty="0" smtClean="0"/>
              <a:t> უსაფრთხოების ზომების დარღვევით (მაგ., პაროლები ან წვდომის კოდები) ან სხვაგვარად, არაკეთილსინდისიერი განზრახვით, ან კომპიუტერული მონაცემების წვდომამოპოვებული კომპიუტერული სისტემიდან ან ნებისმიერი სხვა კომპიუტერული სისტემიდან მოსაპოვებლად. ამ სლაიდზე ჩამოთვლილია ყველა საკვალიფიკაციო ელემენტი, რომელთა თავიანთ შიდასახელმწიფოებრივ კანონმდებლობაში მიღება შეიძლება მოისურვონ მხარეებმა.</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ka-GE"/>
          </a:p>
        </p:txBody>
      </p:sp>
    </p:spTree>
    <p:extLst>
      <p:ext uri="{BB962C8B-B14F-4D97-AF65-F5344CB8AC3E}">
        <p14:creationId xmlns:p14="http://schemas.microsoft.com/office/powerpoint/2010/main" val="194709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სწორი პასუხია: A) დიახ. ეს იმიტომ, რომ ნებართვა, რომელიც ჩვეულებრივ ეძლევა თანამშრომელს, არ იძლევა წვდომის უფლებას დანაშაულის ჩადენის მიზნით. ამდენად, თანამშრომელი იმოქმედებდა უფლებამოსილების გადამეტებით კომპიუტერზე წვდომისას დანაშაულის ჩადენის ხელშესაწყობად.</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ka-GE"/>
          </a:p>
        </p:txBody>
      </p:sp>
    </p:spTree>
    <p:extLst>
      <p:ext uri="{BB962C8B-B14F-4D97-AF65-F5344CB8AC3E}">
        <p14:creationId xmlns:p14="http://schemas.microsoft.com/office/powerpoint/2010/main" val="981665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ka-GE" dirty="0" smtClean="0"/>
              <a:t>უკანონო გადაჭერა, როგორც აღწერილია ბუდაპეშტის კონვენციის მე-3 მუხლში, ასევე არის განზრახ დარღვევა. ის ჩადენილია მათ მიერ, ვისაც არა აქვს უფლება, ტექნიკური საშუალებებით</a:t>
            </a:r>
            <a:r>
              <a:rPr lang="ka-GE" baseline="0" dirty="0" smtClean="0"/>
              <a:t> </a:t>
            </a:r>
            <a:r>
              <a:rPr lang="ka-GE" dirty="0" smtClean="0"/>
              <a:t>გადაიჭიროს კომპიუტერული მონაცემების არასაჯარო გადაცემა კომპიუტერულ სისტემაზე, სისტემიდან ან სისტემის შიგნით.</a:t>
            </a:r>
          </a:p>
          <a:p>
            <a:pPr eaLnBrk="1" hangingPunct="1"/>
            <a:endParaRPr lang="ka-GE" altLang="sr-Latn-RS" dirty="0"/>
          </a:p>
          <a:p>
            <a:r>
              <a:rPr lang="ka-GE" dirty="0" smtClean="0"/>
              <a:t>ეს დებულება იცავს კომპიუტერული მონაცემების არასაჯარო გადაცემას</a:t>
            </a:r>
            <a:r>
              <a:rPr lang="ka-GE" baseline="0" dirty="0" smtClean="0"/>
              <a:t> და</a:t>
            </a:r>
            <a:r>
              <a:rPr lang="ka-GE" dirty="0" smtClean="0"/>
              <a:t> ახდენს მათი უნებართვო გადაჭერის კრიმინალიზაციას.</a:t>
            </a:r>
          </a:p>
          <a:p>
            <a:r>
              <a:rPr lang="ka-GE" dirty="0" smtClean="0"/>
              <a:t> </a:t>
            </a:r>
          </a:p>
          <a:p>
            <a:r>
              <a:rPr lang="ka-GE" dirty="0" smtClean="0"/>
              <a:t>მონაცემთა გადაცემა კომპიუტერულ სისტემაზე, სისტემიდან ან იმავე სისტემის შიგნით ყველაზე აქტუალური რეალობაა დღესდღეობით თანამედროვე ცხოვრებაში ქსელებში.</a:t>
            </a:r>
          </a:p>
          <a:p>
            <a:r>
              <a:rPr lang="ka-GE" dirty="0" smtClean="0"/>
              <a:t> </a:t>
            </a:r>
          </a:p>
          <a:p>
            <a:r>
              <a:rPr lang="ka-GE" dirty="0" smtClean="0"/>
              <a:t>ტექნიკურად, შეიძლება ძალიან მარტივი იყოს კომუნიკაციის გადაჭერა, თუ ქსელი და კომუნიკაციები სათანადოდ დაცული არაა. კომუნიკაციის გადაჭერამ შეიძლება გამოავლინოს, მაგალითად, რომელი ვებსაიტები იქნა მონახულებული ან ელ. ფოსტის გაგზავნილი ან მიღებული შეტყობინებები.</a:t>
            </a:r>
          </a:p>
          <a:p>
            <a:r>
              <a:rPr lang="ka-GE" dirty="0" smtClean="0"/>
              <a:t> </a:t>
            </a:r>
          </a:p>
          <a:p>
            <a:r>
              <a:rPr lang="ka-GE" dirty="0" smtClean="0"/>
              <a:t>ამდენად, უკანონო გადაჭერის დანაშაულის მიზანია საკომუნიკაციო ტექნოლოგიების ხარვეზების გამოაშკარავება, იცავს რა არასაჯარო კომუნიკაციების კონფიდენციალურობას. </a:t>
            </a:r>
            <a:endParaRPr lang="ka-GE" altLang="sr-Latn-RS" dirty="0"/>
          </a:p>
          <a:p>
            <a:endParaRPr lang="ka-GE" dirty="0"/>
          </a:p>
          <a:p>
            <a:r>
              <a:rPr lang="ka-GE" dirty="0" smtClean="0"/>
              <a:t>ტრენერმა უნდა განასხვაოს „წვდომისა“ და „გადაჭერის“ დანაშაულებს შორის კონცეპტუალურ საფუძველზე. წვდომის დანაშაული უკავშირდება კომპიუტერზე ან კომპიუტერულ მონაცემზე წვდომას, როცა ის სტატიკურია, ხოლო გადაჭერის დანაშაული უკავშირდება კომპიუტერული მონაცემების გადაცემის გადაჭერას (ანუ მონაცემები გადაცემის პროცესშია). გადაცემა შეიძლება იყოს კომპიუტერულ სისტემაზე, სისტემიდან ან სისტემის შიგნით.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ka-GE"/>
          </a:p>
        </p:txBody>
      </p:sp>
    </p:spTree>
    <p:extLst>
      <p:ext uri="{BB962C8B-B14F-4D97-AF65-F5344CB8AC3E}">
        <p14:creationId xmlns:p14="http://schemas.microsoft.com/office/powerpoint/2010/main" val="398961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სლაიდი აჩვენებს 2015 წელს გამოცემული ევროპოლის პრესრელიზის სქრინშოტს. პრესრელიზი აღწერს 49 პირის დაკავებას, რომლებიც დამნაშავეთა ჯგუფს ეკუთვნოდნენ, რომელიც მრავალ ქვეყანაში ოპერირებდა ევროპის მასშტაბით. პრესრილიზის მესამე აბზაცი აღწერს დანაშაულებრივი ჯგუფის მუშაობის მეთოდს, რაც შეიძლება ტრენერმა გამოიყენოს უკანონო გადაჭერის ერთ-ერთ მაგალითად. კერძოდ, ტრენერმა შეიძლება ხაზი გაუსვას, რომ დამნაშავეები აკვირდებოდნენ კორპორაციული ელ. ფოსტის ანგარიშების კომუნიკაციას, რომ აღმოეჩინათ სხვადასხვა კორპორაციას შორის განხორციელებული საგადახდო მოთხოვნები. </a:t>
            </a:r>
            <a:endParaRPr lang="ka-GE" b="0" i="0" dirty="0">
              <a:solidFill>
                <a:srgbClr val="171E24"/>
              </a:solidFill>
              <a:effectLst/>
              <a:latin typeface="Georgia" panose="02040502050405020303" pitchFamily="18" charset="0"/>
            </a:endParaRPr>
          </a:p>
          <a:p>
            <a:endParaRPr lang="ka-GE" b="0" i="0" dirty="0">
              <a:solidFill>
                <a:srgbClr val="171E24"/>
              </a:solidFill>
              <a:effectLst/>
              <a:latin typeface="Georgia" panose="02040502050405020303" pitchFamily="18" charset="0"/>
            </a:endParaRPr>
          </a:p>
          <a:p>
            <a:r>
              <a:rPr lang="ka-GE" b="0" i="0" dirty="0" smtClean="0">
                <a:solidFill>
                  <a:srgbClr val="171E24"/>
                </a:solidFill>
                <a:effectLst/>
                <a:latin typeface="Georgia" panose="02040502050405020303" pitchFamily="18" charset="0"/>
              </a:rPr>
              <a:t>პრესრელიზის </a:t>
            </a:r>
            <a:r>
              <a:rPr lang="ka-GE" b="0" i="0" dirty="0">
                <a:solidFill>
                  <a:srgbClr val="171E24"/>
                </a:solidFill>
                <a:effectLst/>
                <a:latin typeface="Georgia" panose="02040502050405020303" pitchFamily="18" charset="0"/>
              </a:rPr>
              <a:t>ბმული: https://www.europol.europa.eu/newsroom/news/international-operation-dismantles-criminal-group-of-cyber-fraudsters</a:t>
            </a:r>
          </a:p>
          <a:p>
            <a:endParaRPr lang="ka-GE" dirty="0"/>
          </a:p>
          <a:p>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28</a:t>
            </a:fld>
            <a:endParaRPr lang="ka-GE" altLang="en-US"/>
          </a:p>
        </p:txBody>
      </p:sp>
    </p:spTree>
    <p:extLst>
      <p:ext uri="{BB962C8B-B14F-4D97-AF65-F5344CB8AC3E}">
        <p14:creationId xmlns:p14="http://schemas.microsoft.com/office/powerpoint/2010/main" val="241917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სლაიდი აჩვენებს აშშ-ს იუსტიციის სამინისტროს პრესრელიზის სქრინშოტს, რომელიც განმარტავს, თუ როგორ მიესაჯა პირს ელ.ფოსტის კომუნიკაციაზე უკანონო მიყურადებისთვის (გადაჭერა). პრესრილიზის თანახმად, პირმა „</a:t>
            </a:r>
            <a:r>
              <a:rPr lang="ka-GE" b="0" i="0" dirty="0">
                <a:solidFill>
                  <a:srgbClr val="171E24"/>
                </a:solidFill>
                <a:effectLst/>
                <a:latin typeface="Georgia" panose="02040502050405020303" pitchFamily="18" charset="0"/>
              </a:rPr>
              <a:t>ისარგებლა სისტემის ადმინისტრატორის </a:t>
            </a:r>
            <a:r>
              <a:rPr lang="ka-GE" dirty="0" smtClean="0"/>
              <a:t>პრივილეგიით, რომ </a:t>
            </a:r>
            <a:r>
              <a:rPr lang="en-US" dirty="0" smtClean="0"/>
              <a:t>EMF-</a:t>
            </a:r>
            <a:r>
              <a:rPr lang="ka-GE" dirty="0" smtClean="0"/>
              <a:t>ის ელ. ფოსტა საიდუმლოდ დაეკონფიგურირებინა ისე, რომ ყველა წერილი ავტომატურად გადამისამართებულიყო მის მიერ დარეგისტრირებულ ორ ელ. ფოსტის ანგარიშზე. ეს გადაჭერილი ელ. ფოსტა მოიცავდა პირად კორესპონდენციას, კერძო ფინანსურ და იურიდიულ ინფორმაციას, ასევე, ბუზნესგარიგებებს </a:t>
            </a:r>
            <a:r>
              <a:rPr lang="en-US" dirty="0" smtClean="0"/>
              <a:t>EMF-</a:t>
            </a:r>
            <a:r>
              <a:rPr lang="ka-GE" dirty="0" smtClean="0"/>
              <a:t>სა და მის კლიენტებს შორის.“</a:t>
            </a:r>
            <a:endParaRPr lang="ka-GE" b="0" i="0" dirty="0">
              <a:solidFill>
                <a:srgbClr val="171E24"/>
              </a:solidFill>
              <a:effectLst/>
              <a:latin typeface="Georgia" panose="02040502050405020303" pitchFamily="18" charset="0"/>
            </a:endParaRPr>
          </a:p>
          <a:p>
            <a:endParaRPr lang="ka-GE" b="0" i="0" dirty="0">
              <a:solidFill>
                <a:srgbClr val="171E24"/>
              </a:solidFill>
              <a:effectLst/>
              <a:latin typeface="Georgia" panose="02040502050405020303" pitchFamily="18" charset="0"/>
            </a:endParaRPr>
          </a:p>
          <a:p>
            <a:r>
              <a:rPr lang="ka-GE" b="0" i="0" dirty="0" smtClean="0">
                <a:solidFill>
                  <a:srgbClr val="171E24"/>
                </a:solidFill>
                <a:effectLst/>
                <a:latin typeface="Georgia" panose="02040502050405020303" pitchFamily="18" charset="0"/>
              </a:rPr>
              <a:t>პრესრელიზის </a:t>
            </a:r>
            <a:r>
              <a:rPr lang="ka-GE" b="0" i="0" dirty="0">
                <a:solidFill>
                  <a:srgbClr val="171E24"/>
                </a:solidFill>
                <a:effectLst/>
                <a:latin typeface="Georgia" panose="02040502050405020303" pitchFamily="18" charset="0"/>
              </a:rPr>
              <a:t>ბმული: https://</a:t>
            </a:r>
            <a:r>
              <a:rPr lang="ka-GE" b="0" i="0" dirty="0" smtClean="0">
                <a:solidFill>
                  <a:srgbClr val="171E24"/>
                </a:solidFill>
                <a:effectLst/>
                <a:latin typeface="Georgia" panose="02040502050405020303" pitchFamily="18" charset="0"/>
              </a:rPr>
              <a:t>www.justice.gov/usao-sdin/pr/it-system-administrator-sentenced-theft-proprietary-information-and-illegal-wiretapping</a:t>
            </a:r>
            <a:endParaRPr lang="ka-GE" b="0" i="0" dirty="0">
              <a:solidFill>
                <a:srgbClr val="171E24"/>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29</a:t>
            </a:fld>
            <a:endParaRPr lang="ka-GE" altLang="en-US"/>
          </a:p>
        </p:txBody>
      </p:sp>
    </p:spTree>
    <p:extLst>
      <p:ext uri="{BB962C8B-B14F-4D97-AF65-F5344CB8AC3E}">
        <p14:creationId xmlns:p14="http://schemas.microsoft.com/office/powerpoint/2010/main" val="132243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მე-3</a:t>
            </a:r>
            <a:r>
              <a:rPr lang="ka-GE" baseline="0" dirty="0" smtClean="0"/>
              <a:t> </a:t>
            </a:r>
            <a:r>
              <a:rPr lang="ka-GE" dirty="0" smtClean="0"/>
              <a:t>მუხლის ტექსტი ერთი გამოყოფილი ელემენტით („გადაჭერა“).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მე-3 მუხლის შესაბამისად ფუნდამენტური ელემენტი და აუცილებელი ქმედებაა ტერმინი „გადაჭერა“. გადაჭერა ეხება კომუნიკაციაზე მიყურადებას, მონიტორინგს ან დაკვირვებას. გადაჭერა გავლენას ახდენს მონაცემთა გადაცემის კონფიდენციალურობაზე; ხოლო კონვენციის მე-3 მუხლის მიზანია, დაიცვას მონაცემთა არასაჯარო გადაცემა გადაჭერისგან.</a:t>
            </a:r>
            <a:endParaRPr lang="ka-GE"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ka-GE"/>
          </a:p>
        </p:txBody>
      </p:sp>
    </p:spTree>
    <p:extLst>
      <p:ext uri="{BB962C8B-B14F-4D97-AF65-F5344CB8AC3E}">
        <p14:creationId xmlns:p14="http://schemas.microsoft.com/office/powerpoint/2010/main" val="1900539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3-მუხლის ტექსტი ერთი გამოყოფილი ელემენტით („უფლების გარეშე“).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dirty="0" smtClean="0"/>
              <a:t>კონვენციით გათვალისწინებული ბევრი დანაშაული მოითხოვს, რომ ჩადენილი იყოს „უფლების გარეშე“, ანუ შესაბამისი პირისგან ან</a:t>
            </a:r>
            <a:r>
              <a:rPr lang="ka-GE" baseline="0" dirty="0" smtClean="0"/>
              <a:t> სუბიექტისგან </a:t>
            </a:r>
            <a:r>
              <a:rPr lang="ka-GE" dirty="0" smtClean="0"/>
              <a:t> ნებართვის მიღების გარეშე. ნებართვა შეიძლება იყოს სამართლებრივი, ადმინისტრაციული, სასამართლო, სახელშეკრულებო ან შეთანხმებული ნებისმიერ მოცემულ შემთხვევაში. გადაჭერის შემთხვევაში შესაძლებელია, რომ ქმედება განხორციელდეს ნებართვით; შესაძლოა სამართალდამცავი ორგანოებისგან ან შემოწმების ავტორიზაციის მქონე პირებისგან ან დაცვის ღონისძიებებისთვის. ამდენად, კანონიერი გადაჭერა „უფლებით“ არ ხვდება მე-3 მუხლის მოქმედების სფეროში.</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ka-GE" altLang="sr-Latn-RS"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ka-GE"/>
          </a:p>
        </p:txBody>
      </p:sp>
    </p:spTree>
    <p:extLst>
      <p:ext uri="{BB962C8B-B14F-4D97-AF65-F5344CB8AC3E}">
        <p14:creationId xmlns:p14="http://schemas.microsoft.com/office/powerpoint/2010/main" val="133736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მე-3</a:t>
            </a:r>
            <a:r>
              <a:rPr lang="ka-GE" baseline="0" dirty="0" smtClean="0"/>
              <a:t> </a:t>
            </a:r>
            <a:r>
              <a:rPr lang="ka-GE" dirty="0" smtClean="0"/>
              <a:t>მუხლის ტექსტი, ერთი გამოყოფილი ელემენტით („ტექნიკური საშუალებებით განხორციელებული“).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dirty="0" smtClean="0"/>
              <a:t>მე-3 მუხლი არ ითვალისწინებს გადაცემის არატექნიკურ გადაჭერას და გამოიყენება, როცა პირი ახორციელებს კომპიუტერულ სისტემაზე წვდომას და იყენებს მას გადაცემის გადასაჭერად, ან იყენებს ელექტრონულ მისაყურადებელ ან მოსასმენ მოწყობილობას, ან სხვა ტექნიკურ საშუალებას. ამ სლაიდზე ჩამოთვლილია გადაჭერის ფორმები, რომლებიც შეიძლება მოიცვას „ტექნიკურმა საშუალებებმა“.</a:t>
            </a:r>
            <a:endParaRPr lang="ka-GE" altLang="sr-Latn-RS"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ka-GE"/>
          </a:p>
        </p:txBody>
      </p:sp>
    </p:spTree>
    <p:extLst>
      <p:ext uri="{BB962C8B-B14F-4D97-AF65-F5344CB8AC3E}">
        <p14:creationId xmlns:p14="http://schemas.microsoft.com/office/powerpoint/2010/main" val="60558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3600" dirty="0"/>
              <a:t>სესიის მიზანია მონაწილეებისთვის ყოვლისმომცველი ცოდნის მიწოდება განმარტებებისა და </a:t>
            </a:r>
            <a:r>
              <a:rPr lang="ka-GE" sz="3600" dirty="0" smtClean="0"/>
              <a:t>კომპიუტერული სისტემებისა და მონაცემების კონფიდენციალურობის, ერთიანობისა და ხელმისაწვდომობის წინააღმდეგ მიმართული დანაშაულების შესახებ, რომლებიც გათვალისწინებული</a:t>
            </a:r>
            <a:r>
              <a:rPr lang="ka-GE" sz="3600" baseline="0" dirty="0" smtClean="0"/>
              <a:t>ა</a:t>
            </a:r>
            <a:r>
              <a:rPr lang="ka-GE" sz="3600" dirty="0" smtClean="0"/>
              <a:t> ბუდაპეშტის კონვენციით.</a:t>
            </a:r>
            <a:endParaRPr lang="ka-GE" sz="3600" dirty="0"/>
          </a:p>
        </p:txBody>
      </p:sp>
    </p:spTree>
    <p:extLst>
      <p:ext uri="{BB962C8B-B14F-4D97-AF65-F5344CB8AC3E}">
        <p14:creationId xmlns:p14="http://schemas.microsoft.com/office/powerpoint/2010/main" val="2157838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მე-3</a:t>
            </a:r>
            <a:r>
              <a:rPr lang="ka-GE" baseline="0" dirty="0" smtClean="0"/>
              <a:t> </a:t>
            </a:r>
            <a:r>
              <a:rPr lang="ka-GE" dirty="0" smtClean="0"/>
              <a:t>მუხლის ტექსტი ერთი გამოყოფილი ელემენტით („არასაჯარო გადაცემა“).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საჯარო გადაცემის გადაჭერა არ არის დანაშაული მე-3 მუხლის შესაბამისად, რომელიც განსაზღვრავს, რომ მუხლის მოქმედების სფერო უკავშირდება მხოლოდ არასაჯარო გადაცემებს. მნიშვნელოვანია ერთმანეთისგან განვასხვაოთ არასაჯარო გადაცემა და არასაჯარო მონაცემი, რადგან მე-3 მუხლი ითვალისწინებს არა იმდენად მონაცემთა ხასიათს, არამედ გადაცემას. ამდენად, საჯაროდ ხელმისაწვდომი მონაცემების გადაცემის</a:t>
            </a:r>
            <a:r>
              <a:rPr lang="ka-GE" baseline="0" dirty="0" smtClean="0"/>
              <a:t> საშუალებით გაგზავნილი</a:t>
            </a:r>
            <a:r>
              <a:rPr lang="ka-GE" dirty="0" smtClean="0"/>
              <a:t> კონფიდენციალური ინფორმაციის გადაჭერა არ იქნება დანაშაული; ხოლო საჯაროდ ხელმისაწვდომი ინფორმაციის გაგზავნა მონაცემთა არასაჯარო გადაცემის</a:t>
            </a:r>
            <a:r>
              <a:rPr lang="ka-GE" baseline="0" dirty="0" smtClean="0"/>
              <a:t> საშუალებით</a:t>
            </a:r>
            <a:r>
              <a:rPr lang="ka-GE" dirty="0" smtClean="0"/>
              <a:t> იქნება დანაშაული მე-3 მუხლის შესაბამისად.</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ka-GE"/>
          </a:p>
        </p:txBody>
      </p:sp>
    </p:spTree>
    <p:extLst>
      <p:ext uri="{BB962C8B-B14F-4D97-AF65-F5344CB8AC3E}">
        <p14:creationId xmlns:p14="http://schemas.microsoft.com/office/powerpoint/2010/main" val="3649982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მე-3</a:t>
            </a:r>
            <a:r>
              <a:rPr lang="ka-GE" baseline="0" dirty="0" smtClean="0"/>
              <a:t> </a:t>
            </a:r>
            <a:r>
              <a:rPr lang="ka-GE" dirty="0" smtClean="0"/>
              <a:t>მუხლის ტექსტი ერთი გამოყოფილი ელემენტით („კომპიუტერულ სისტემაზე, სისტემიდან ან მის ფარგლებში“).</a:t>
            </a:r>
          </a:p>
          <a:p>
            <a:endParaRPr lang="ka-GE" dirty="0"/>
          </a:p>
          <a:p>
            <a:pPr marL="0" indent="0" algn="just">
              <a:buFont typeface="Arial" panose="020B0604020202020204" pitchFamily="34" charset="0"/>
              <a:buNone/>
            </a:pPr>
            <a:r>
              <a:rPr lang="ka-GE" dirty="0" smtClean="0"/>
              <a:t>მარჯვენა მხარეს მოცემულია გამოყოფილი ელემენტის ახსნა.</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კრიმინალიზებულია</a:t>
            </a:r>
            <a:r>
              <a:rPr lang="ka-GE" baseline="0" dirty="0" smtClean="0"/>
              <a:t> </a:t>
            </a:r>
            <a:r>
              <a:rPr lang="ka-GE" dirty="0" smtClean="0"/>
              <a:t>გადაცემის გადაჭერა კომპიუტერულ სისტემაზე, სისტემიდან ან მის</a:t>
            </a:r>
            <a:r>
              <a:rPr lang="ka-GE" baseline="0" dirty="0" smtClean="0"/>
              <a:t> ფარგლებში</a:t>
            </a:r>
            <a:r>
              <a:rPr lang="ka-GE" dirty="0" smtClean="0"/>
              <a:t>. ეს სლაიდი აჩვენებს მაგალითებს, რომლებიც ხსნის მე-3 მუხლის მოქმედების სფეროს ამ თვალსაზრისით და განსხვავებებს ამ სამ ელემენტს შორის.</a:t>
            </a:r>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ka-GE"/>
          </a:p>
        </p:txBody>
      </p:sp>
    </p:spTree>
    <p:extLst>
      <p:ext uri="{BB962C8B-B14F-4D97-AF65-F5344CB8AC3E}">
        <p14:creationId xmlns:p14="http://schemas.microsoft.com/office/powerpoint/2010/main" val="3883534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მე-3 მუხლის ტექსტი ერთი გამოყოფილი ელემენტით („ელექტრომაგნიტური ემისია“).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გარდა კომპიუტერული მონაცემების გადაცემისა, ბუდაპეშტის კონვენცია ასევე ახდენს ელექტრომაგნიტური ემისიის გადაცემის გადაჭერის კრიმინალიზაციას, რომელიც არ მიეკუთვნება ბუდაპეშტის კონვენციის 1-ელი მუხლით გათვალისწინებულ „კომპიუტერული მონაცემების“ განმარტებას. კომპიუტერული სისტემები ხშირად ელექტრომაგნიტურ ემისიას გამოყოფს, რომელიც შეიცავს მონაცემებს. ელექტრომაგნიტური ემისიის გადაჭერა კრიმინალიზებულია, რადგან ელექტრომაგნიტური  შესაძლებელია კომპიუტერული მონაცემების აღდგენა; ამდენად, ამ ელემენტის კრიმინალიზაციის გარეშე დატოვება კანონმდებლობაში ხარვეზს გააჩენდა.</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ka-GE"/>
          </a:p>
        </p:txBody>
      </p:sp>
    </p:spTree>
    <p:extLst>
      <p:ext uri="{BB962C8B-B14F-4D97-AF65-F5344CB8AC3E}">
        <p14:creationId xmlns:p14="http://schemas.microsoft.com/office/powerpoint/2010/main" val="1934010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მე-3</a:t>
            </a:r>
            <a:r>
              <a:rPr lang="ka-GE" baseline="0" dirty="0" smtClean="0"/>
              <a:t> </a:t>
            </a:r>
            <a:r>
              <a:rPr lang="ka-GE" dirty="0" smtClean="0"/>
              <a:t>მუხლის ტექსტი ერთი გამოყოფილი ელემენტით („არაკეთილსინდისიერი განზრახვა ან ... კომპიუტერულ სისტემასთან მიმართებით, რომელიც</a:t>
            </a:r>
            <a:r>
              <a:rPr lang="ka-GE" baseline="0" dirty="0" smtClean="0"/>
              <a:t> შეერთებულია მეორე</a:t>
            </a:r>
            <a:r>
              <a:rPr lang="ka-GE" dirty="0" smtClean="0"/>
              <a:t> კომპიუტერულ სისტემასთან“).</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მე-3 მუხლი ითვალისწინებს კომპიუტერული მონაცემების არასაჯარო გადაცემის, უფლების გარეშე,</a:t>
            </a:r>
            <a:r>
              <a:rPr lang="ka-GE" baseline="0" dirty="0" smtClean="0"/>
              <a:t> წინასწარი </a:t>
            </a:r>
            <a:r>
              <a:rPr lang="ka-GE" dirty="0" smtClean="0"/>
              <a:t>განზრახვით გადაჭერის ზოგად კრიმინალიზაციას, რომელიც ტექნიკური საშუალებების გამოყენებით ხორციელდება. მხარეებს შეუძლიათ შეზღუდონ მე-3 მუხლის მოქმედების სფერო კონკრეტული საკვალიფიკაციო ელემენტებით,</a:t>
            </a:r>
            <a:r>
              <a:rPr lang="ka-GE" baseline="0" dirty="0" smtClean="0"/>
              <a:t> რომლებიც უნდა</a:t>
            </a:r>
            <a:r>
              <a:rPr lang="ka-GE" dirty="0" smtClean="0"/>
              <a:t> დაკმაყოფილდეს. საკვალიფიკაციო ელემენტები, რომლებიც შეიძლება მიიღონ მხარეებმა, ჩამოთვლილია აქ.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ka-GE"/>
          </a:p>
        </p:txBody>
      </p:sp>
    </p:spTree>
    <p:extLst>
      <p:ext uri="{BB962C8B-B14F-4D97-AF65-F5344CB8AC3E}">
        <p14:creationId xmlns:p14="http://schemas.microsoft.com/office/powerpoint/2010/main" val="3558064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ka-GE" dirty="0" smtClean="0"/>
              <a:t>კომპიუტერული მონაცემების წინასწარი განზრახვითა და უფლების გარეშე დაზიანება, წაშლა, გაუარესება, შეცვლა ან ჩახშობა შეადგენს ბუდაპეშტის კონვენციის მე-4 მუხლით გათვალისწინებულ</a:t>
            </a:r>
            <a:r>
              <a:rPr lang="ka-GE" baseline="0" dirty="0" smtClean="0"/>
              <a:t> </a:t>
            </a:r>
            <a:r>
              <a:rPr lang="ka-GE" dirty="0" smtClean="0"/>
              <a:t>მონაცემთა ხელყოფის დანაშაულს.</a:t>
            </a:r>
          </a:p>
          <a:p>
            <a:pPr eaLnBrk="1" hangingPunct="1"/>
            <a:endParaRPr lang="ka-GE" altLang="sr-Latn-RS" dirty="0"/>
          </a:p>
          <a:p>
            <a:r>
              <a:rPr lang="ka-GE" dirty="0" smtClean="0"/>
              <a:t>მონაცემთა ხელყოფა იცავს მონაცემთა მთლიანობას უნებართვო ხელყოფისგან. მონაცემების მფლობელს უფლება აქვს დაიცვას ისინი, როგორც რეალურ ცხოვრებაში საქონლის მფლობელს აქვს უფლება</a:t>
            </a:r>
            <a:r>
              <a:rPr lang="ka-GE" baseline="0" dirty="0" smtClean="0"/>
              <a:t> </a:t>
            </a:r>
            <a:r>
              <a:rPr lang="ka-GE" dirty="0" smtClean="0"/>
              <a:t>დაიცვას თავისი საკუთრება სხვების მხრიდან ხელყოფისგან. ზოგ იურისდიქციაში ჩვეულებრივი და კლასიკური ზიანი მოიცავს მონაცემთა ხელყოფასაც; ზოგში არსებობს აუცილებლობა, რომ კომპიუტერული მონაცემების ზიანი ან მონაცემთა ხელყოფა აღიწეროს ცალკე. </a:t>
            </a:r>
          </a:p>
          <a:p>
            <a:r>
              <a:rPr lang="ka-GE" dirty="0" smtClean="0"/>
              <a:t> </a:t>
            </a:r>
          </a:p>
          <a:p>
            <a:r>
              <a:rPr lang="ka-GE" dirty="0" smtClean="0"/>
              <a:t>ეს დანაშაული მოწმობს თანამედროვე ცხოვრებაში შესაბამის მონაცემთა (კომპიუტერული მონაცემები) მოცულობის ზრდას. კომპიუტერული მონაცემები ძალიან მოწყვლადია და ადვილი შესაძლებელია მათი განადგურება ან მანიპულაცია. ეს წესი იცავს მათ მთლიანობას და მოწყვლადობას.</a:t>
            </a:r>
          </a:p>
          <a:p>
            <a:r>
              <a:rPr lang="ka-GE" dirty="0" smtClean="0"/>
              <a:t> </a:t>
            </a:r>
          </a:p>
          <a:p>
            <a:r>
              <a:rPr lang="ka-GE" dirty="0" smtClean="0"/>
              <a:t>მონაცემთა ხელყოფის ერთ-ერთი ყველაზე ხშირი შემთხვევაა ვირუსების ქმედების შედეგი</a:t>
            </a:r>
            <a:r>
              <a:rPr lang="ka-GE" baseline="0" dirty="0" smtClean="0"/>
              <a:t> - როდესაც</a:t>
            </a:r>
            <a:r>
              <a:rPr lang="ka-GE" dirty="0" smtClean="0"/>
              <a:t> უფლების გარეშე ისინი ახდენს დაზარალებულის კომპიუტერზე თვითინსტალაციას</a:t>
            </a:r>
            <a:r>
              <a:rPr lang="ka-GE" baseline="0" dirty="0" smtClean="0"/>
              <a:t> და,</a:t>
            </a:r>
            <a:r>
              <a:rPr lang="ka-GE" dirty="0" smtClean="0"/>
              <a:t> მაგალითად, მონაცემების წაშლას. </a:t>
            </a:r>
            <a:endParaRPr lang="ka-GE"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ka-GE"/>
          </a:p>
        </p:txBody>
      </p:sp>
    </p:spTree>
    <p:extLst>
      <p:ext uri="{BB962C8B-B14F-4D97-AF65-F5344CB8AC3E}">
        <p14:creationId xmlns:p14="http://schemas.microsoft.com/office/powerpoint/2010/main" val="3393898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სლაიდზე ნაჩვენებია ახალი ამბების სტატიის სქრინშოტი 1991 წელს 47 პუნქტით</a:t>
            </a:r>
            <a:r>
              <a:rPr lang="ka-GE" baseline="0" dirty="0" smtClean="0"/>
              <a:t> </a:t>
            </a:r>
            <a:r>
              <a:rPr lang="ka-GE" dirty="0" smtClean="0"/>
              <a:t>გასამართლებული კაცის შესახებ, ავსტრალიურ და აშშ-ს კომპიუტერებზე წვდომისა და მონაცემთა შეცვლის ან წაშლის გამო. ის ასევე გასამართლებული იქნა კალიფორნიის ბირთვული კვლევითი დაწესებულების მონაცემებში დაუდგენელი ცვლილებების შეტანის გამო, მას შემდეგ, რაც მან უნებართვო წვდომა მოიპოვა ამ კომპიუტერულ სისტემებზე. ტრენერმა შეიძლება გამოიყენოს ეს როგორც მონაცემთა ხელყოფის მაგალითი, იმის ხაზგასმით, რომ პირმა უნებართვო წვდომა მოიპოვა, რამაც გამოიწვია NASA-ს სისტემის ხელყოფა. ეს მაგალითი კარგად აჩვენებს, რომ კიბერდამნაშავეები ხშირად ერთზე მეტ დანაშაულს ჩადიან. </a:t>
            </a:r>
            <a:endParaRPr lang="ka-GE" b="0" i="0" dirty="0">
              <a:solidFill>
                <a:srgbClr val="171E24"/>
              </a:solidFill>
              <a:effectLst/>
              <a:latin typeface="Georgia" panose="02040502050405020303" pitchFamily="18" charset="0"/>
            </a:endParaRPr>
          </a:p>
          <a:p>
            <a:endParaRPr lang="ka-GE" b="0" i="0" dirty="0">
              <a:solidFill>
                <a:srgbClr val="171E24"/>
              </a:solidFill>
              <a:effectLst/>
              <a:latin typeface="Georgia" panose="02040502050405020303" pitchFamily="18" charset="0"/>
            </a:endParaRPr>
          </a:p>
          <a:p>
            <a:r>
              <a:rPr lang="ka-GE" b="0" i="0" dirty="0">
                <a:solidFill>
                  <a:srgbClr val="171E24"/>
                </a:solidFill>
                <a:effectLst/>
                <a:latin typeface="Georgia" panose="02040502050405020303" pitchFamily="18" charset="0"/>
              </a:rPr>
              <a:t>ახალი ამბების სტატიის ბმული: https://www.washingtonpost.com/archive/politics/1991/08/15/australia-to-try-computer-hacker-accused-of-damaging-nasa-network/b24d3189-7631-4648-839d-0fe6b121537b/</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40</a:t>
            </a:fld>
            <a:endParaRPr lang="ka-GE" altLang="en-US"/>
          </a:p>
        </p:txBody>
      </p:sp>
    </p:spTree>
    <p:extLst>
      <p:ext uri="{BB962C8B-B14F-4D97-AF65-F5344CB8AC3E}">
        <p14:creationId xmlns:p14="http://schemas.microsoft.com/office/powerpoint/2010/main" val="2871424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სლაიდი აჩვენებს ტროის ცხენის გამოსახულებას. </a:t>
            </a:r>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ტრენერს შეუძლია განმარტოს, თუ როგორ არის ტროიანი მავნე პროგრამა, რომელსაც შეცდომაში შეჰყავს მომხმარებელი თავის ნამდვილ განზრახვასთან დაკავშირებით და თუ როგორ მუშაობს ის მატყუარა ტროის ცხენის ანალოგიურად, რომელმაც ტროის დაცემა გამოიწვია ძველბერძნულ ისტორიაში. </a:t>
            </a:r>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ტროიანი არის მავნე კოდი ან მავნე პროგრამა, რომელიც შეიძლება შენიღბული იყოს, როგორც კანონიერი, მაგრამ კიბერდამნაშავეებს კომპიუტერზე წვდომისა და მონაცემთა ხელყოფის საშუალებას აძლევდეს.  ტროიანების გამოყენება არის ქმედების მაგალითი, რომელიც შეიძლება კრიმინალიზებული იქნეს ბუდაპეშტის კონვენციის მე-4 მუხლის შესაბამისად. </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41</a:t>
            </a:fld>
            <a:endParaRPr lang="ka-GE" altLang="en-US"/>
          </a:p>
        </p:txBody>
      </p:sp>
    </p:spTree>
    <p:extLst>
      <p:ext uri="{BB962C8B-B14F-4D97-AF65-F5344CB8AC3E}">
        <p14:creationId xmlns:p14="http://schemas.microsoft.com/office/powerpoint/2010/main" val="4078472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მე-4</a:t>
            </a:r>
            <a:r>
              <a:rPr lang="ka-GE" baseline="0" dirty="0" smtClean="0"/>
              <a:t> </a:t>
            </a:r>
            <a:r>
              <a:rPr lang="ka-GE" dirty="0" smtClean="0"/>
              <a:t>მუხლის ტექსტი ერთი გამოყოფილი ელემენტით („დაზიანება... გაუარესება“).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კომპიუტერული მონაცემების დაზიანება და გაუარესება უფლების გარეშე ეხება შინაარსობრივი მონაცემებისა და პროგრამების მთლიანობის ან საინფორმაციო შინაარსის უარყოფით ცვლილებას. ორივე ტერმინი ურთიერთდაკავშირებულია.</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ka-GE"/>
          </a:p>
        </p:txBody>
      </p:sp>
    </p:spTree>
    <p:extLst>
      <p:ext uri="{BB962C8B-B14F-4D97-AF65-F5344CB8AC3E}">
        <p14:creationId xmlns:p14="http://schemas.microsoft.com/office/powerpoint/2010/main" val="3710289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მე-4</a:t>
            </a:r>
            <a:r>
              <a:rPr lang="ka-GE" baseline="0" dirty="0" smtClean="0"/>
              <a:t> </a:t>
            </a:r>
            <a:r>
              <a:rPr lang="ka-GE" dirty="0" smtClean="0"/>
              <a:t>მუხლის ტექსტი ერთი გამოყოფილი ელემენტით („წაშლა“).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წაშლა ნიშნავს მონაცემთა განადგურებას; და მივყავართ იქამდე, რომ მონაცემები ამოუცნობი ხდება. </a:t>
            </a:r>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ka-GE"/>
          </a:p>
        </p:txBody>
      </p:sp>
    </p:spTree>
    <p:extLst>
      <p:ext uri="{BB962C8B-B14F-4D97-AF65-F5344CB8AC3E}">
        <p14:creationId xmlns:p14="http://schemas.microsoft.com/office/powerpoint/2010/main" val="871244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მე-4</a:t>
            </a:r>
            <a:r>
              <a:rPr lang="ka-GE" baseline="0" dirty="0" smtClean="0"/>
              <a:t> </a:t>
            </a:r>
            <a:r>
              <a:rPr lang="ka-GE" dirty="0" smtClean="0"/>
              <a:t>მუხლის ტექსტი ერთი გამოყოფილი ელემენტით („შეცვლა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ცვლილება ეხება არსებულ მონაცემთა მოდიფიცირებას (მაგრამ არა მათ წაშლას). მონაცემების ცვლილება სხვადასხვა გზითაა შესაძლებელი, მათ შორის, მავნე კოდის შეყვანით, როგორიცაა ვირუსი ან ტროის ცხენი.</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ka-GE"/>
          </a:p>
        </p:txBody>
      </p:sp>
    </p:spTree>
    <p:extLst>
      <p:ext uri="{BB962C8B-B14F-4D97-AF65-F5344CB8AC3E}">
        <p14:creationId xmlns:p14="http://schemas.microsoft.com/office/powerpoint/2010/main" val="140258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3600" dirty="0"/>
              <a:t>ეს სლაიდი ხაზს უსვამს სესიის ამოცანებს. ის ხაზს უსვამს, თუ </a:t>
            </a:r>
            <a:r>
              <a:rPr lang="ka-GE" sz="3600" dirty="0" smtClean="0"/>
              <a:t>რის</a:t>
            </a:r>
            <a:r>
              <a:rPr lang="ka-GE" sz="3600" baseline="0" dirty="0" smtClean="0"/>
              <a:t> სწავლას </a:t>
            </a:r>
            <a:r>
              <a:rPr lang="ka-GE" sz="3600" dirty="0" smtClean="0"/>
              <a:t>უნდა </a:t>
            </a:r>
            <a:r>
              <a:rPr lang="ka-GE" sz="3600" dirty="0"/>
              <a:t>მოელოდნენ </a:t>
            </a:r>
            <a:r>
              <a:rPr lang="ka-GE" sz="3600" dirty="0" smtClean="0"/>
              <a:t>მონაწილეები</a:t>
            </a:r>
            <a:r>
              <a:rPr lang="ka-GE" sz="3600" baseline="0" dirty="0" smtClean="0"/>
              <a:t> </a:t>
            </a:r>
            <a:r>
              <a:rPr lang="ka-GE" sz="3600" dirty="0" smtClean="0"/>
              <a:t>სლაიდებიდან</a:t>
            </a:r>
            <a:r>
              <a:rPr lang="ka-GE" sz="3600" dirty="0"/>
              <a:t>. მონაწილეებს შეიძლება ინფორმაცია მიეწოდოს, რომ ეს სლაიდი ხელახლა იქნება ნაჩვენები სესიის ბოლოს, რათა შეაფასონ, იქნა თუ არა მიღწეული </a:t>
            </a:r>
            <a:r>
              <a:rPr lang="ka-GE" sz="3600" dirty="0" smtClean="0"/>
              <a:t>დასახული </a:t>
            </a:r>
            <a:r>
              <a:rPr lang="ka-GE" sz="3600" dirty="0"/>
              <a:t>ამოცანები. </a:t>
            </a:r>
          </a:p>
        </p:txBody>
      </p:sp>
    </p:spTree>
    <p:extLst>
      <p:ext uri="{BB962C8B-B14F-4D97-AF65-F5344CB8AC3E}">
        <p14:creationId xmlns:p14="http://schemas.microsoft.com/office/powerpoint/2010/main" val="3423989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მე-4</a:t>
            </a:r>
            <a:r>
              <a:rPr lang="ka-GE" baseline="0" dirty="0" smtClean="0"/>
              <a:t> </a:t>
            </a:r>
            <a:r>
              <a:rPr lang="ka-GE" dirty="0" smtClean="0"/>
              <a:t>მუხლის ტექსტი ერთი გამოყოფილი ელემენტით („ჩახშობა“).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მონაცემთა ჩახშობა ნიშნავს ნებისმიერ ქმედებას, რომელიც ახდენს პირისთვის მონაცემების ხელმისაწვდომობის აღკვეთას ან შეწყვეტას, ვისაც წვდომა აქვს მონაცემებზე ან შენახვის საშუალებაზე, რომელზეც ისინი იყო შენახული. მონაცემთა წაშლისგან განსხვავებით, მონაცემთა ჩახშობა მოიცავს არა მონაცემთა განადგურებას, არამედ მონაცემთა ხელმიუწვდომლობას.</a:t>
            </a:r>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ka-GE"/>
          </a:p>
        </p:txBody>
      </p:sp>
    </p:spTree>
    <p:extLst>
      <p:ext uri="{BB962C8B-B14F-4D97-AF65-F5344CB8AC3E}">
        <p14:creationId xmlns:p14="http://schemas.microsoft.com/office/powerpoint/2010/main" val="2001987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მე-4</a:t>
            </a:r>
            <a:r>
              <a:rPr lang="ka-GE" baseline="0" dirty="0" smtClean="0"/>
              <a:t> </a:t>
            </a:r>
            <a:r>
              <a:rPr lang="ka-GE" dirty="0" smtClean="0"/>
              <a:t>მუხლის ტექსტი ერთი გამოყოფილი ელემენტით („უფლების გარეშე“).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კონვენციით გათვალისწინებული ბევრი დანაშაული მოითხოვს, რომ ჩადენილი იყოს „უფლების გარეშე“, ანუ შესაბამისი პირისგან ნებართვის მიღების გარეშე. ბევრ შემთხვევაში შესაძლებელია, რომ პირი, რომელიც მონაცემებს ხელყოფს, ამას „უფლებით“ აკეთებს. ამ სლაიდზე ჩამოთვლილია მაგალითები, როცა პირმა შეიძლება კანონიერად ხელყოს მონაცემები, მე-4 მუხლის შესაბამისად სისხლისსამართლებრივი პასუხისმგებლობის დაკისრების გარეშე.</a:t>
            </a:r>
          </a:p>
          <a:p>
            <a:pPr eaLnBrk="1" hangingPunct="1"/>
            <a:endParaRPr lang="ka-GE" altLang="sr-Latn-RS"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ka-GE"/>
          </a:p>
        </p:txBody>
      </p:sp>
    </p:spTree>
    <p:extLst>
      <p:ext uri="{BB962C8B-B14F-4D97-AF65-F5344CB8AC3E}">
        <p14:creationId xmlns:p14="http://schemas.microsoft.com/office/powerpoint/2010/main" val="1286202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მე-4</a:t>
            </a:r>
            <a:r>
              <a:rPr lang="ka-GE" baseline="0" dirty="0" smtClean="0"/>
              <a:t> </a:t>
            </a:r>
            <a:r>
              <a:rPr lang="ka-GE" dirty="0" smtClean="0"/>
              <a:t>მუხლის ტექსტი, ერთი გამოყოფილი ელემენტით („სერიოზული ზიანი“).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იმის გათვალისწინებით, რომ მონაცემთა ხელყოფას ფართო მოქმედების სფერო აქვს, მხარეებმა შეიძლება აირჩიონ ამ დანაშაულის შეზღუდვა მოთხოვნით, რომ შედეგი სერიოზული ზიანის მომტანი იყოს. „სერიოზული ზიანის“ კონკრეტული განმარტება არ არის გათვალისწინებული მე-4 მუხლით, ხოლო კრიტერიუმები შეიძლება განისაზღვროს შიდასახელმწიფოებრივი კანონმდებლობით.</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ka-GE"/>
          </a:p>
        </p:txBody>
      </p:sp>
    </p:spTree>
    <p:extLst>
      <p:ext uri="{BB962C8B-B14F-4D97-AF65-F5344CB8AC3E}">
        <p14:creationId xmlns:p14="http://schemas.microsoft.com/office/powerpoint/2010/main" val="4007534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სწორი პასუხია: a) უკანონო წვდომა და c) მონაცემთა ხელყოფა. ეს იმიტომ, რომ თანამშრომელმა უნდა განახორციელოს მონაცემებზე წვდომა უფლებამოსილების გადამეტებით, რაც წარმოადგენს უკანონო წვდომის დანაშაულს, ხოლო შემდეგ შეიყვანოს მონაცემები </a:t>
            </a:r>
            <a:r>
              <a:rPr lang="ka-GE" sz="1200" kern="1200" dirty="0" smtClean="0">
                <a:solidFill>
                  <a:schemeClr val="tx1">
                    <a:lumMod val="65000"/>
                    <a:lumOff val="35000"/>
                  </a:schemeClr>
                </a:solidFill>
                <a:latin typeface="+mn-lt"/>
                <a:ea typeface="+mn-ea"/>
                <a:cs typeface="+mn-cs"/>
              </a:rPr>
              <a:t>თანამზრახველის</a:t>
            </a:r>
            <a:r>
              <a:rPr lang="ka-GE" dirty="0" smtClean="0"/>
              <a:t> კომპიუტერულ სისტემაში ნებართვის</a:t>
            </a:r>
            <a:r>
              <a:rPr lang="ka-GE" baseline="0" dirty="0" smtClean="0"/>
              <a:t> </a:t>
            </a:r>
            <a:r>
              <a:rPr lang="ka-GE" dirty="0" smtClean="0"/>
              <a:t>გარეშე, რაც მონაცემთა ხელყოფის დანაშაულია.  </a:t>
            </a:r>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ka-GE"/>
          </a:p>
        </p:txBody>
      </p:sp>
    </p:spTree>
    <p:extLst>
      <p:ext uri="{BB962C8B-B14F-4D97-AF65-F5344CB8AC3E}">
        <p14:creationId xmlns:p14="http://schemas.microsoft.com/office/powerpoint/2010/main" val="2653542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49</a:t>
            </a:fld>
            <a:endParaRPr lang="ka-GE"/>
          </a:p>
        </p:txBody>
      </p:sp>
    </p:spTree>
    <p:extLst>
      <p:ext uri="{BB962C8B-B14F-4D97-AF65-F5344CB8AC3E}">
        <p14:creationId xmlns:p14="http://schemas.microsoft.com/office/powerpoint/2010/main" val="1111316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50</a:t>
            </a:fld>
            <a:endParaRPr lang="ka-GE" altLang="en-US"/>
          </a:p>
        </p:txBody>
      </p:sp>
    </p:spTree>
    <p:extLst>
      <p:ext uri="{BB962C8B-B14F-4D97-AF65-F5344CB8AC3E}">
        <p14:creationId xmlns:p14="http://schemas.microsoft.com/office/powerpoint/2010/main" val="2804134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ka-GE" dirty="0" smtClean="0"/>
              <a:t>სისტემაში ჩარევა არის კომპიუტერული სისტემის ფუნქციონირების შეფერხება – სერიოზული შეფერხება: ბუდაპეშტის კონვენციის მე-5 მუხლი არ მოიცავს არასერიოზულ შეფერხებას. ეს შეიძლება იყოს კომპიუტერული მონაცემების შეყვანის, გადაცემის, დაზიანების, წაშლის, გაუარესების, შეცვლის ან ჩახშობის შედეგი, თუ ეს ხორციელდება განზრახ და უფლების გარეშე. </a:t>
            </a:r>
            <a:endParaRPr lang="ka-GE" altLang="en-US" dirty="0">
              <a:ea typeface="ＭＳ Ｐゴシック" panose="020B0600070205080204" pitchFamily="34" charset="-128"/>
            </a:endParaRPr>
          </a:p>
          <a:p>
            <a:pPr eaLnBrk="1" hangingPunct="1">
              <a:defRPr/>
            </a:pPr>
            <a:endParaRPr lang="ka-GE" altLang="sr-Latn-RS" dirty="0">
              <a:ea typeface="ＭＳ Ｐゴシック" panose="020B0600070205080204" pitchFamily="34" charset="-128"/>
            </a:endParaRPr>
          </a:p>
          <a:p>
            <a:pPr>
              <a:defRPr/>
            </a:pPr>
            <a:r>
              <a:rPr lang="ka-GE" dirty="0" smtClean="0"/>
              <a:t>ეს კონკრეტული ასპექტი გამორიცხავს, ზოგადად, მაგალითად, ქსელის ადმინისტრატორის მიერ განხორციელებულ უსაფრთხოების შემოწმებებს. ეს დარღვევა მოიცავს ასპექტების ფართო სპექტრს, რომლებსაც შეუძლია ხელი შეუშალოს ქსელის ნორმალურ და გამართულ ფუნქციონირებას. ფაქტობრივად, ბუდაპეშტის კონვენცია აღიარებს საკომუნიკაციო სისტემებისა და კომპიუტერული ტექნოლოგიის მნიშვნელოვნებას ყოველდღიურ ცხოვრებაში – ამ სისტემების ხელმისაწვდომობა სასიცოცხლოდ მნიშვნელოვანია საზოგადოებრივი, ეკონომიკური და სოციალური საქმიანობების ფუნქციონირებისთვის. მაგრამ დანაშაულის ეს სახეობა მოიცავს არა მხოლოდ ფართომასშტაბიან ჩარევებს, როგორიცაა მომსახურების დაბლოკვის მიზნით განაწილებული შეტევები.</a:t>
            </a:r>
          </a:p>
          <a:p>
            <a:pPr>
              <a:defRPr/>
            </a:pPr>
            <a:r>
              <a:rPr lang="ka-GE" dirty="0" smtClean="0"/>
              <a:t> </a:t>
            </a:r>
          </a:p>
          <a:p>
            <a:pPr>
              <a:defRPr/>
            </a:pPr>
            <a:r>
              <a:rPr lang="ka-GE" dirty="0" smtClean="0"/>
              <a:t>არამედ მცირე ქმედებები, რომლებიც მხოლოდ ერთ კომპიუტერს ითვალისწინებს, შეიძლება იყოს სისტემაში ჩარევა – ასეთია ერთ ელ. ფოსტის მისამართზე განხორციელებული </a:t>
            </a:r>
            <a:r>
              <a:rPr lang="ka-GE" i="1" dirty="0" smtClean="0"/>
              <a:t>ფოსტის დაბომბვის</a:t>
            </a:r>
            <a:r>
              <a:rPr lang="ka-GE" dirty="0" smtClean="0"/>
              <a:t> შემთხვევა. ფაქტობრივად, სისტემაში ჩარევის დანაშაული იქნება ყოველთვის, როცა დამნაშავე კომპიუტერულ სისტემაზე აგზავნის უფრო მეტ მოთხოვნას, ვიდრე სისტემას გამკლავება შეუძლია.</a:t>
            </a:r>
          </a:p>
          <a:p>
            <a:pPr>
              <a:defRPr/>
            </a:pPr>
            <a:r>
              <a:rPr lang="ka-GE" dirty="0" smtClean="0"/>
              <a:t> </a:t>
            </a:r>
          </a:p>
          <a:p>
            <a:pPr>
              <a:defRPr/>
            </a:pPr>
            <a:r>
              <a:rPr lang="ka-GE" dirty="0" smtClean="0"/>
              <a:t>ეს დანაშაული ითვალისწინებს საკომუნიკაციო ქსელების წვდომის დაცვას, როგორც სისტემის დამცავი ოპერატორებისა, ისე ბოლო მომხმარებლისა.</a:t>
            </a:r>
          </a:p>
          <a:p>
            <a:pPr>
              <a:defRPr/>
            </a:pPr>
            <a:endParaRPr lang="ka-GE" altLang="sr-Latn-RS" dirty="0">
              <a:ea typeface="ＭＳ Ｐゴシック" panose="020B0600070205080204" pitchFamily="34" charset="-128"/>
            </a:endParaRPr>
          </a:p>
          <a:p>
            <a:pPr>
              <a:defRPr/>
            </a:pPr>
            <a:r>
              <a:rPr lang="ka-GE" dirty="0" smtClean="0"/>
              <a:t>ტრენერმა ხაზი უნდა გაუსვას, რომ ამ დანაშაულის შინაარსი განსხვავდება მე-2 მულში გათვალისწინებული უკანონო წვდომისგან. შეიძლება იყოს შემთხვევები, როცა კომპიუტერში ჩარევა წვდომის გარეშე მოხდეს, მაგალითად, დაბლოკვის მიზნით განაწილებული შეტევის შემთხვევაში. გარდა ამისა, შეიძლება ასევე იყოს შემთხვევები, როცა წვდომა განხორციელდა „უფლებით“, მაგრამ მომდევნო ჩარევა – „უფლების გარეშე“.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ka-GE"/>
          </a:p>
        </p:txBody>
      </p:sp>
    </p:spTree>
    <p:extLst>
      <p:ext uri="{BB962C8B-B14F-4D97-AF65-F5344CB8AC3E}">
        <p14:creationId xmlns:p14="http://schemas.microsoft.com/office/powerpoint/2010/main" val="1219687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მიზანია, მიიპყროს ტრენერების ყურადღება. ეს და მომდევნო სლაიდები ცდილობს, მსგავსება დაგვანახოს სატელეფონო ჩარევის ცნებასა და სისტემაში ჩარევის ცნებას შორის.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ka-GE" dirty="0"/>
          </a:p>
          <a:p>
            <a:r>
              <a:rPr lang="ka-GE" dirty="0" smtClean="0"/>
              <a:t>მარცხენა გამოსახულებები შეიძლება გამოყენებული იქნეს დელეგატებისთვის იმის შესახსენებლად, რომ პირველი ტრანსატლანტიკური წყალქვეშა კაბელის ღრმაწყლოვანი ნაწილი ჯერ კიდევ 1858 წელს ჩაიდო, რამაც გზა გაუხსნა საერთაშორისო ტელეკომუნიკაციას. მარჯვენა გამოსახულებაზე ჩანს, თუ როგორ იდებოდა კაბელი. </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ტრენერმა შეიძლება ახსნას, რომ ძველად სატელეფონო სადგურებში დაკავშირება ხელით ხორციელდებოდა საკომუტაციო</a:t>
            </a:r>
            <a:r>
              <a:rPr lang="ka-GE" baseline="0" dirty="0" smtClean="0"/>
              <a:t> კვანძის </a:t>
            </a:r>
            <a:r>
              <a:rPr lang="ka-GE" dirty="0" smtClean="0"/>
              <a:t>მეშვეობით. როცა ეს ხდებოდა, ძალიან ხშირად გაიგონებდით „დაკავების ზუმერს“, როცა კომუტატორი გადატვირთული იყო ზედმეტი ზარით. </a:t>
            </a:r>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52</a:t>
            </a:fld>
            <a:endParaRPr lang="ka-GE" altLang="en-US"/>
          </a:p>
        </p:txBody>
      </p:sp>
    </p:spTree>
    <p:extLst>
      <p:ext uri="{BB962C8B-B14F-4D97-AF65-F5344CB8AC3E}">
        <p14:creationId xmlns:p14="http://schemas.microsoft.com/office/powerpoint/2010/main" val="3449563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მიზანია, მიიპყროს ტრენერების ყურადღება. ეს და მომდევნო სლაიდები ცდილობს, მსგავსება დაგვანახოს სატელეფონო ჩარევის ცნებასა და სისტემაში ჩარევის ცნებას შორის.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ka-GE" dirty="0"/>
          </a:p>
          <a:p>
            <a:r>
              <a:rPr lang="ka-GE" dirty="0" smtClean="0"/>
              <a:t>მარცხენა და ზედა მარჯვენა გამოსახულებებზე ჩანს საკომუტაციო</a:t>
            </a:r>
            <a:r>
              <a:rPr lang="ka-GE" baseline="0" dirty="0" smtClean="0"/>
              <a:t> კვანძები</a:t>
            </a:r>
            <a:r>
              <a:rPr lang="ka-GE" dirty="0" smtClean="0"/>
              <a:t>, რომლებიც ძველად გამოიყენებოდა პირების დასაკავშირებლად. ქვედა მარჯვენა გამოსახულებაზე ნაჩვენებია საბოლოო შედეგი, როცა სატელეფონო ზარი სწორადაა დაკავშირებული.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ტრენერმა შეიძლება ახსნას, რომ ძველად სატელეფონო სადგურებში დაკავშირება ხელით ხორციელდებოდა საკომუტაციო</a:t>
            </a:r>
            <a:r>
              <a:rPr lang="ka-GE" baseline="0" dirty="0" smtClean="0"/>
              <a:t> კვანძის </a:t>
            </a:r>
            <a:r>
              <a:rPr lang="ka-GE" dirty="0" smtClean="0"/>
              <a:t>მეშვეობით. როცა ეს ხდებოდა, ძალიან ხშირად გაიგონებდით „დაკავების ზუმერს“, როცა საკომუტაციო</a:t>
            </a:r>
            <a:r>
              <a:rPr lang="ka-GE" baseline="0" dirty="0" smtClean="0"/>
              <a:t> კვანძი </a:t>
            </a:r>
            <a:r>
              <a:rPr lang="ka-GE" dirty="0" smtClean="0"/>
              <a:t>გადატვირთული იყო ზედმეტი ზარით.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53</a:t>
            </a:fld>
            <a:endParaRPr lang="ka-GE" altLang="en-US"/>
          </a:p>
        </p:txBody>
      </p:sp>
    </p:spTree>
    <p:extLst>
      <p:ext uri="{BB962C8B-B14F-4D97-AF65-F5344CB8AC3E}">
        <p14:creationId xmlns:p14="http://schemas.microsoft.com/office/powerpoint/2010/main" val="1796537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სლაიდზე ნაჩვენებია სატელეფონო ბოლო</a:t>
            </a:r>
            <a:r>
              <a:rPr lang="ka-GE" baseline="0" dirty="0" smtClean="0"/>
              <a:t> სადგური</a:t>
            </a:r>
            <a:r>
              <a:rPr lang="ka-GE" dirty="0" smtClean="0"/>
              <a:t>, რომელიც იძლევა არხების</a:t>
            </a:r>
            <a:r>
              <a:rPr lang="ka-GE" baseline="0" dirty="0" smtClean="0"/>
              <a:t> კომუტაციის გზით </a:t>
            </a:r>
            <a:r>
              <a:rPr lang="ka-GE" dirty="0" smtClean="0"/>
              <a:t>ზარების განხორციელების საშუალებას. </a:t>
            </a:r>
          </a:p>
          <a:p>
            <a:endParaRPr lang="ka-GE" dirty="0"/>
          </a:p>
          <a:p>
            <a:r>
              <a:rPr lang="ka-GE" dirty="0" smtClean="0"/>
              <a:t>ამ სლაიდის მიზანია აჩვენოს, რომ ჩვეულებრივ სატელეკომუნიკაციო სისტემები ცენტრალიზებულია, რაც იმას ნიშნავს, რომ არსებობს მტყუნების გარკვეული იდენტიფიცირებადი წერტილები. დამნაშავეები, რომლებსაც სურთ სატელეკომუნიკაციო სისტემის გამოყენების შეფერხება, შეიძლება ჩაერიონ ამ წერტილში, რომ გავლენა მოახდინონ მთელს სატელეკომუნიკაციო ქსელზე. </a:t>
            </a:r>
          </a:p>
          <a:p>
            <a:endParaRPr lang="ka-GE" dirty="0"/>
          </a:p>
          <a:p>
            <a:r>
              <a:rPr lang="ka-GE" dirty="0" smtClean="0"/>
              <a:t>მომდევნო სლაიდზე ნაჩვენებია ოთხი შენობის სატელეკომუნიკაციო სისტემა.</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54</a:t>
            </a:fld>
            <a:endParaRPr lang="ka-GE" altLang="en-US"/>
          </a:p>
        </p:txBody>
      </p:sp>
    </p:spTree>
    <p:extLst>
      <p:ext uri="{BB962C8B-B14F-4D97-AF65-F5344CB8AC3E}">
        <p14:creationId xmlns:p14="http://schemas.microsoft.com/office/powerpoint/2010/main" val="64650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endParaRPr lang="ka-GE" altLang="en-US"/>
          </a:p>
        </p:txBody>
      </p:sp>
    </p:spTree>
    <p:extLst>
      <p:ext uri="{BB962C8B-B14F-4D97-AF65-F5344CB8AC3E}">
        <p14:creationId xmlns:p14="http://schemas.microsoft.com/office/powerpoint/2010/main" val="444726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a:t>
            </a:r>
            <a:r>
              <a:rPr lang="ka-GE" dirty="0" smtClean="0">
                <a:solidFill>
                  <a:srgbClr val="FF0000"/>
                </a:solidFill>
              </a:rPr>
              <a:t>სლაიდზე ნაჩვენებია, თუ როგორ მუშაობს მომსახურების დაბლოკვის მიზნით განაწილებული შეტევა (DDOS), ერთ-ერთი სახის სისტემაში ჩარევა. </a:t>
            </a:r>
          </a:p>
          <a:p>
            <a:endParaRPr lang="ka-GE" dirty="0">
              <a:solidFill>
                <a:srgbClr val="FF0000"/>
              </a:solidFill>
            </a:endParaRPr>
          </a:p>
          <a:p>
            <a:r>
              <a:rPr lang="ka-GE" dirty="0" smtClean="0">
                <a:solidFill>
                  <a:srgbClr val="FF0000"/>
                </a:solidFill>
              </a:rPr>
              <a:t>ტრენერმა შეიძლება გამოიყენოს ეს სლაიდი წინა სლაიდების ნაკრების კულმინაციად და სთხოვოს მონაწილეებს, აჩვენონ მსგავსება ტელეფონის „დაკავების ზუმერსა“ და სისტემაში ჩარევის დანაშაულს შორის.</a:t>
            </a:r>
          </a:p>
          <a:p>
            <a:endParaRPr lang="ka-GE" dirty="0">
              <a:solidFill>
                <a:srgbClr val="FF0000"/>
              </a:solidFill>
            </a:endParaRPr>
          </a:p>
          <a:p>
            <a:r>
              <a:rPr lang="ka-GE" dirty="0" smtClean="0">
                <a:solidFill>
                  <a:srgbClr val="FF0000"/>
                </a:solidFill>
              </a:rPr>
              <a:t>DDOS-შეტევებს იგივე ეფექტი აქვს, რაც „დაკავების ზუმერს“ ტელეფონზე.</a:t>
            </a:r>
          </a:p>
          <a:p>
            <a:endParaRPr lang="ka-GE" dirty="0">
              <a:solidFill>
                <a:srgbClr val="FF0000"/>
              </a:solidFill>
            </a:endParaRPr>
          </a:p>
          <a:p>
            <a:r>
              <a:rPr lang="ka-GE" dirty="0" smtClean="0">
                <a:solidFill>
                  <a:srgbClr val="FF0000"/>
                </a:solidFill>
              </a:rPr>
              <a:t>თუმცა</a:t>
            </a:r>
            <a:r>
              <a:rPr lang="ka-GE" dirty="0" smtClean="0"/>
              <a:t>, სატელეკომუნიკაციო ქსელებისგან განსხვავებით, ინტერნეტს არ აქვს „მტყუნების ერთი წერტილი“. ასე იქნა ჩაფიქრებული აპრანეტი (APRANET), ინტერნეტის წინამორბედი – კონკრეტულად, შეერთებული შტატების მიერ, რათა უზრუნველყოფილიყო, რომ სატელეფონო ქსელების მოწყვლადობას ხელი არ შეეშალა მნიშვნელოვანი კომუნიკაციებისთვის.</a:t>
            </a:r>
          </a:p>
          <a:p>
            <a:endParaRPr lang="ka-GE" dirty="0"/>
          </a:p>
          <a:p>
            <a:r>
              <a:rPr lang="ka-GE" dirty="0" smtClean="0"/>
              <a:t>ტრენერმა შეიძლება მიუთითოს შემდეგ გზამკვლევზე: https://www.history.com/topics/inventions/invention-of-the-internet</a:t>
            </a:r>
          </a:p>
          <a:p>
            <a:endParaRPr lang="ka-GE" dirty="0"/>
          </a:p>
          <a:p>
            <a:r>
              <a:rPr lang="ka-GE" dirty="0" smtClean="0"/>
              <a:t>DDOS-შეტევისას ჰაკერი იყენებს „მაკონტროლებელ კომპიუტერს“ „ზომბი“ კომპიუტერების ქსელის საკონტროლებლად, რომ განახორციელოს ვებსაიტის ან სერვერის საბოტაჟი. ეს ხორციელდება „ზომბი“ კომპიუტერების მავნე პროგრამით ინფიცირებით, რაც აიძულებს მათ, რომ მუდმივად დაუკავშირდეს დაზარალებულ სერვერს ან ვებსაიტს. ეს გაზრდილი ტრაფიკი ან შეანელებს, ან დახურავს წვდომას სერვერსა თუ ვებსაიტზე. DDOS-შეტევა სისტემაში ჩარევის დანაშაულის მხოლოდ ერთი მაგალითია. </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55</a:t>
            </a:fld>
            <a:endParaRPr lang="ka-GE" altLang="en-US"/>
          </a:p>
        </p:txBody>
      </p:sp>
    </p:spTree>
    <p:extLst>
      <p:ext uri="{BB962C8B-B14F-4D97-AF65-F5344CB8AC3E}">
        <p14:creationId xmlns:p14="http://schemas.microsoft.com/office/powerpoint/2010/main" val="646937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სლაიდზე ნაჩვენებია ახალი ამბების სტატიის სქრინშოტი ისტორიაში ერთ-ერთი უდიდესი DDoS-შეტევის შესახებ – შეტევა Dyn-ზე, კომპანია, რომელიც აკონტროლებს დომენების სახელების სისტემის (DNS) ინფრასტრუქტურას ინტერნეტში. 2016 წლის 21 ოქტომბერს Dyn-ზე განხორციელებულმა კოორდინირებულმა შეტევამ გამოიწვია, რომ მთავარი ინტერნეტპლატფორმები და მომსახურებები ხელმიუწვდომელი ყოფილიყო მომხმარებელთა დიდი რაოდენობითვის ევროპასა და ჩრდილოეთ ამერიკაში. შეტევას კოორდინირებდა ბოტნეტი უამრავი ნივთების ინტერნეტის (IoT) მხარდაჭერის მქონე მოწყობილობის მეშვეობით, მათ შორის, ფოტოაპარატები, საყოფაცხოვრებო კარიბჭეები და ჩვილის მონიტორინგის მოწყობილობები, რომლებიც ინფიცირებული იყო მავნე პროგრამით მირაი (Mirai). ეს სისტემაში ჩარევის ერთ-ერთი ყველაზე ცნობილი მაგალითია. </a:t>
            </a:r>
          </a:p>
          <a:p>
            <a:endParaRPr lang="ka-GE" b="0" i="0" dirty="0">
              <a:solidFill>
                <a:srgbClr val="171E24"/>
              </a:solidFill>
              <a:effectLst/>
              <a:latin typeface="Georgia" panose="02040502050405020303" pitchFamily="18" charset="0"/>
            </a:endParaRPr>
          </a:p>
          <a:p>
            <a:r>
              <a:rPr lang="ka-GE" b="0" i="0" dirty="0">
                <a:solidFill>
                  <a:srgbClr val="171E24"/>
                </a:solidFill>
                <a:effectLst/>
                <a:latin typeface="Georgia" panose="02040502050405020303" pitchFamily="18" charset="0"/>
              </a:rPr>
              <a:t>ახალი ამბების სტატიის ბმული: https://www.theguardian.com/technology/2016/oct/26/ddos-attack-dyn-mirai-botnet</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56</a:t>
            </a:fld>
            <a:endParaRPr lang="ka-GE" altLang="en-US"/>
          </a:p>
        </p:txBody>
      </p:sp>
    </p:spTree>
    <p:extLst>
      <p:ext uri="{BB962C8B-B14F-4D97-AF65-F5344CB8AC3E}">
        <p14:creationId xmlns:p14="http://schemas.microsoft.com/office/powerpoint/2010/main" val="34537537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მე-5</a:t>
            </a:r>
            <a:r>
              <a:rPr lang="ka-GE" baseline="0" dirty="0" smtClean="0"/>
              <a:t> </a:t>
            </a:r>
            <a:r>
              <a:rPr lang="ka-GE" dirty="0" smtClean="0"/>
              <a:t>მუხლის ტექსტი ერთი გამოყოფილი ელემენტით („სერიოზული“).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ეს ელემენტი ჩართულია დანაშაულის შესავიწროებლად და იმ შეფერხებების ზედმეტად კრიმინალიზების თავიდან</a:t>
            </a:r>
            <a:r>
              <a:rPr lang="ka-GE" baseline="0" dirty="0" smtClean="0"/>
              <a:t> ასაცილებლად</a:t>
            </a:r>
            <a:r>
              <a:rPr lang="ka-GE" dirty="0" smtClean="0"/>
              <a:t>, რომლებიც სერიოზული არაა. შეფერხების</a:t>
            </a:r>
            <a:r>
              <a:rPr lang="ka-GE" baseline="0" dirty="0" smtClean="0"/>
              <a:t> </a:t>
            </a:r>
            <a:r>
              <a:rPr lang="ka-GE" dirty="0" smtClean="0"/>
              <a:t>სერიოზულობა განისაზღვრება შიდასახელმწიფოებრივი კანონმდებლობით და შეიძლება დამოკიდებული იყოს შეფერხების ფორმაზე, მოცულობასა და სიხშირეზე ან შეფერხების</a:t>
            </a:r>
            <a:r>
              <a:rPr lang="ka-GE" baseline="0" dirty="0" smtClean="0"/>
              <a:t> </a:t>
            </a:r>
            <a:r>
              <a:rPr lang="ka-GE" dirty="0" smtClean="0"/>
              <a:t>გავლენაზე კომპიუტერის გამოყენების უწყვეტობაზე.</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ka-GE"/>
          </a:p>
        </p:txBody>
      </p:sp>
    </p:spTree>
    <p:extLst>
      <p:ext uri="{BB962C8B-B14F-4D97-AF65-F5344CB8AC3E}">
        <p14:creationId xmlns:p14="http://schemas.microsoft.com/office/powerpoint/2010/main" val="1975857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მე-5</a:t>
            </a:r>
            <a:r>
              <a:rPr lang="ka-GE" baseline="0" dirty="0" smtClean="0"/>
              <a:t> </a:t>
            </a:r>
            <a:r>
              <a:rPr lang="ka-GE" dirty="0" smtClean="0"/>
              <a:t>მუხლის ტექსტი ერთი გამოყოფილი ელემენტით („კომპიუტერულ მონაცემთა შეყვანის, გადაცემის, დაზიანების, გაუარესების, შეცვლის ან ჩახშობის</a:t>
            </a:r>
            <a:r>
              <a:rPr lang="ka-GE" baseline="0" dirty="0" smtClean="0"/>
              <a:t> გზით</a:t>
            </a:r>
            <a:r>
              <a:rPr lang="ka-GE" dirty="0" smtClean="0"/>
              <a:t> ... შეფერხება“).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dirty="0" smtClean="0"/>
              <a:t>სისტემაში ჩარევის დანაშაული მოითხოვს ქმედებას, რომლის შედეგია კომპიუტერული სისტემის გამართული ფუნქციონირების შეფერხება. მე-4 მუხლი განსაზღვრავს, რომ შეფერხება უნდა ხორციელდებოდეს კომპიუტერული მონაცემების (i) შეყვანით (ii) გადაცემით (iii) დაზიანებით (iv) შეცვლით და (v) ჩახშობით.  თითოეული ამ ტერმინის განმარტება უკვე განვიხილეთ მონაცემთა ხელყოფის (მუხლი 4) დანაშაულის ფარგლებში და იგივე განმარტება გამოიყენება სისტემაში ჩარევის შემთხვევაშიც.</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ka-GE"/>
          </a:p>
        </p:txBody>
      </p:sp>
    </p:spTree>
    <p:extLst>
      <p:ext uri="{BB962C8B-B14F-4D97-AF65-F5344CB8AC3E}">
        <p14:creationId xmlns:p14="http://schemas.microsoft.com/office/powerpoint/2010/main" val="6412723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მე-5</a:t>
            </a:r>
            <a:r>
              <a:rPr lang="ka-GE" baseline="0" dirty="0" smtClean="0"/>
              <a:t> </a:t>
            </a:r>
            <a:r>
              <a:rPr lang="ka-GE" dirty="0" smtClean="0"/>
              <a:t>მუხლის ტექსტი, ერთი გამოყოფილი ელემენტით („უფლების გარეშე“).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კონვენციით გათვალისწინებული ბევრი დანაშაული მოითხოვს, რომ ჩადენილი იყოს „უფლების გარეშე“, ანუ შესაბამისი პირისგან ნებართვის მიღების გარეშე. ბევრ შემთხვევაში შესაძლებელია, რომ პირი, რომელიც კომპიუტერულ სისტემაში ერევა, ამას „უფლებით“ აკეთებს. ამ სლაიდზე ჩამოთვლილია მაგალითები, როცა პირმა შეიძლება კანონიერად ჩაერიოს კომპიუტერულ სისტემაში, მე-5 მუხლის შესაბამისად სისხლისსამართლებრივი პასუხისმგებლობის დაკისრების გარეშე.</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ka-GE"/>
          </a:p>
        </p:txBody>
      </p:sp>
    </p:spTree>
    <p:extLst>
      <p:ext uri="{BB962C8B-B14F-4D97-AF65-F5344CB8AC3E}">
        <p14:creationId xmlns:p14="http://schemas.microsoft.com/office/powerpoint/2010/main" val="13276892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61</a:t>
            </a:fld>
            <a:endParaRPr lang="ka-GE" altLang="en-US"/>
          </a:p>
        </p:txBody>
      </p:sp>
    </p:spTree>
    <p:extLst>
      <p:ext uri="{BB962C8B-B14F-4D97-AF65-F5344CB8AC3E}">
        <p14:creationId xmlns:p14="http://schemas.microsoft.com/office/powerpoint/2010/main" val="20371162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ka-GE" dirty="0" smtClean="0"/>
              <a:t>ბუდაპეშტის კონვენციის ერთ-ერთი ყველაზე მნიშვნელოვანი დანაშაულია მოწყობილობების ბოროტად გამოყენება – მუხლი 6.</a:t>
            </a:r>
          </a:p>
          <a:p>
            <a:pPr>
              <a:defRPr/>
            </a:pPr>
            <a:r>
              <a:rPr lang="ka-GE" dirty="0" smtClean="0"/>
              <a:t> </a:t>
            </a:r>
          </a:p>
          <a:p>
            <a:pPr>
              <a:defRPr/>
            </a:pPr>
            <a:r>
              <a:rPr lang="ka-GE" dirty="0" smtClean="0"/>
              <a:t>სხვა დანაშაულების მსგავსად, დამნაშავის ქმედება უნდა იყოს წინასწარი</a:t>
            </a:r>
            <a:r>
              <a:rPr lang="ka-GE" baseline="0" dirty="0" smtClean="0"/>
              <a:t> </a:t>
            </a:r>
            <a:r>
              <a:rPr lang="ka-GE" dirty="0" smtClean="0"/>
              <a:t>განზრახვით და უფლების გარეშე. ეს დანაშაული მოიცავს საქმიანობების მთელ რიგს და ყველა მათგანი უკავშირდება მოწყობილობების ბოროტად გამოყენებას. </a:t>
            </a:r>
          </a:p>
          <a:p>
            <a:pPr>
              <a:defRPr/>
            </a:pPr>
            <a:endParaRPr lang="ka-GE" altLang="sr-Latn-RS" dirty="0">
              <a:ea typeface="ＭＳ Ｐゴシック" panose="020B0600070205080204" pitchFamily="34" charset="-128"/>
            </a:endParaRPr>
          </a:p>
          <a:p>
            <a:pPr>
              <a:defRPr/>
            </a:pPr>
            <a:r>
              <a:rPr lang="ka-GE" dirty="0" smtClean="0"/>
              <a:t>ეს ძალიან „ახალი“ დანაშაულია, რომელიც 1989 წლის რეკომენდაციებში შეტანილი არაა. ის ასევე ძალიან ინოვაციურია – მასში აღწერილი ფაქტები მანამდე აღიარებული არ იყო დანაშაულად ბევრ ეროვნულ კანონმდებლობაში. </a:t>
            </a:r>
          </a:p>
          <a:p>
            <a:pPr>
              <a:defRPr/>
            </a:pPr>
            <a:r>
              <a:rPr lang="ka-GE" dirty="0" smtClean="0"/>
              <a:t> </a:t>
            </a:r>
          </a:p>
          <a:p>
            <a:pPr>
              <a:defRPr/>
            </a:pPr>
            <a:r>
              <a:rPr lang="ka-GE" dirty="0" smtClean="0"/>
              <a:t>ძირითადად ის კრძალავს მოწყობილობების წარმოებას, გაყიდვას, გამოსაყენებლად შესყიდვას, იმპორტს, გავრცელებას ან სხვაგვარად ხელმისაწვდომობას, რომლებიც შეიცავს კომპიუტერულ პროგრამას, რომელიც ძირითადად შექმნილი ან ადაპტირებულია ბუდაპეშტის კონვენციაში მოცემული ნებისმიერი მატერიალური დანაშაულის ჩასადენად. </a:t>
            </a:r>
          </a:p>
          <a:p>
            <a:pPr>
              <a:defRPr/>
            </a:pPr>
            <a:endParaRPr lang="ka-GE" altLang="sr-Latn-RS" dirty="0">
              <a:ea typeface="ＭＳ Ｐゴシック" panose="020B0600070205080204" pitchFamily="34" charset="-128"/>
            </a:endParaRPr>
          </a:p>
          <a:p>
            <a:pPr>
              <a:defRPr/>
            </a:pPr>
            <a:r>
              <a:rPr lang="ka-GE" dirty="0" smtClean="0"/>
              <a:t>ანალოგიურად, ის ახდენს კომპიუტერის პაროლების, წვდომის კოდის ან მსგავსი მონაცემების გაყიდვის კრიმინალიზაციას, რომლითაც შესაძლებელია მთლიან</a:t>
            </a:r>
            <a:r>
              <a:rPr lang="ka-GE" baseline="0" dirty="0" smtClean="0"/>
              <a:t> </a:t>
            </a:r>
            <a:r>
              <a:rPr lang="ka-GE" dirty="0" smtClean="0"/>
              <a:t>კომპიუტერულ სისტემაზე ან მის ნაწილზე წვდომა. </a:t>
            </a:r>
          </a:p>
          <a:p>
            <a:pPr>
              <a:defRPr/>
            </a:pPr>
            <a:endParaRPr lang="ka-GE" altLang="en-US" dirty="0">
              <a:ea typeface="ＭＳ Ｐゴシック" panose="020B0600070205080204" pitchFamily="34" charset="-128"/>
            </a:endParaRPr>
          </a:p>
          <a:p>
            <a:pPr>
              <a:defRPr/>
            </a:pPr>
            <a:r>
              <a:rPr lang="ka-GE" dirty="0" smtClean="0"/>
              <a:t>ამ დებულებით კონვენცია აღიარებს „დანაშაულის ხელშემწყობი აღჭურვილობის“ აყვავებული და ეკონომიკურად მნიშვნელოვანი „მეორადი ბაზრის“ კრიმინალიზაციის საჭიროებას: ჰაკერები, რომლებიც ონლაინ ყიდიან თავიანთ სავაჭრო ინსტრუმენტებს, ფართოდ გავრცელებულ თვითნაკეთ ვირუსების პაკეტებს ან პაროლებს ბითუმად, რომლებიც ტროიანების ან სხვა მოწყობილობების მეშვეობით იქნა მოპოვებული. ეს ნიშნავს, რომ კომპიუტერული სისტემის გატეხვა უკვე დიდი ხანია აღარ არის მხოლოდ მაღალკვალიფიციური პროგრამისტების პრეროგატივა. ნებისმიერ „ჩვეულებრივ“ დამნაშავეს შეუძლია ადვილად იყიდოს საჭირო ინსტრუმენტი ან მოპარული პაროლი. ძალიან ხშირად დამნაშავე გამყიდველი სთავაზობს „სამომხმარებლო მომსახურებას“ და ეხმარება თავის კლიენტს თავისი კომპიუტერის დანაშაულის ჩასადენად კონფიგურირებაში.</a:t>
            </a:r>
            <a:endParaRPr lang="ka-GE"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ka-GE"/>
          </a:p>
        </p:txBody>
      </p:sp>
    </p:spTree>
    <p:extLst>
      <p:ext uri="{BB962C8B-B14F-4D97-AF65-F5344CB8AC3E}">
        <p14:creationId xmlns:p14="http://schemas.microsoft.com/office/powerpoint/2010/main" val="16199170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სლაიდების ეს ნაკრები შეიცავს მოწყობილობების ბოროტად გამოყენების ყველაზე ცნობილი დანაშაულის გამოსახულებებს – ბანკომატებში სკიმინგის მოწყობილობების ჩასმა.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ka-GE"/>
          </a:p>
        </p:txBody>
      </p:sp>
    </p:spTree>
    <p:extLst>
      <p:ext uri="{BB962C8B-B14F-4D97-AF65-F5344CB8AC3E}">
        <p14:creationId xmlns:p14="http://schemas.microsoft.com/office/powerpoint/2010/main" val="3125964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სლაიდების ეს ნაკრები შეიცავს მოწყობილობების ბოროტად გამოყენების ყველაზე ცნობილი დანაშაულის გამოსახულებებს – ბანკომატებში სკიმინგის მოწყობილობების ჩასმა.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ka-GE"/>
          </a:p>
        </p:txBody>
      </p:sp>
    </p:spTree>
    <p:extLst>
      <p:ext uri="{BB962C8B-B14F-4D97-AF65-F5344CB8AC3E}">
        <p14:creationId xmlns:p14="http://schemas.microsoft.com/office/powerpoint/2010/main" val="4112327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სლაიდების ეს ნაკრები შეიცავს მოწყობილობების ბოროტად გამოყენების ყველაზე ცნობილი დანაშაულის გამოსახულებებს – ბანკომატებში სკიმინგის მოწყობილობების ჩასმა. </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ka-GE"/>
          </a:p>
        </p:txBody>
      </p:sp>
    </p:spTree>
    <p:extLst>
      <p:ext uri="{BB962C8B-B14F-4D97-AF65-F5344CB8AC3E}">
        <p14:creationId xmlns:p14="http://schemas.microsoft.com/office/powerpoint/2010/main" val="264226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1.a-მუხლის ტექსტი, რაც არის „კომპიუტერული სისტემის“ განმარტება.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განმარტების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ბუდაპეშტის კონვენციის შესაბამისად, კომპიუტერული სისტემა არის მოწყობილობა, რომელიც შედგება აპარატული და პროგრამული უზრუნველყოფისგან, რომ ავტომატურად დაამუშაოს ციფრული მონაცემები. ის შეიძლება შეიცავდეს შემავალი სიგნალის მოწყობილობებს, გამომავალი სიგნალის მოწყობილობებსა და სათავსებს. ის შეიძლება დამოუკიდებელი იყოს ან დაკავშირებული იყოს ქსელით სხვა მსგავს მოწყობილობებთან.</a:t>
            </a:r>
          </a:p>
          <a:p>
            <a:pPr eaLnBrk="1" hangingPunct="1"/>
            <a:endParaRPr lang="ka-GE" sz="1200" kern="1200" dirty="0">
              <a:solidFill>
                <a:schemeClr val="tx1"/>
              </a:solidFill>
              <a:latin typeface="+mn-lt"/>
              <a:ea typeface="MS PGothic" pitchFamily="34" charset="-128"/>
              <a:cs typeface="ＭＳ Ｐゴシック" charset="0"/>
            </a:endParaRPr>
          </a:p>
          <a:p>
            <a:pPr eaLnBrk="1" hangingPunct="1"/>
            <a:r>
              <a:rPr lang="ka-GE" sz="1200" kern="1200" dirty="0">
                <a:solidFill>
                  <a:schemeClr val="tx1"/>
                </a:solidFill>
                <a:latin typeface="+mn-lt"/>
              </a:rPr>
              <a:t>კომპიუტერული სისტემა ჩვეულებრივ შედგება სხვადასხვა მოწყობილობებისგან, რომლებიც უნდა </a:t>
            </a:r>
            <a:r>
              <a:rPr lang="ka-GE" sz="1200" kern="1200" dirty="0" smtClean="0">
                <a:solidFill>
                  <a:schemeClr val="tx1"/>
                </a:solidFill>
                <a:latin typeface="+mn-lt"/>
              </a:rPr>
              <a:t>განვასხვაოთ</a:t>
            </a:r>
            <a:r>
              <a:rPr lang="ka-GE" sz="1200" kern="1200" dirty="0">
                <a:solidFill>
                  <a:schemeClr val="tx1"/>
                </a:solidFill>
                <a:latin typeface="+mn-lt"/>
              </a:rPr>
              <a:t>, როგორც პროცესორი ან ცენტრალური პროცესორი და პერიფერიული მოწყობილობები. „პერიფერიული მოწყობილობა“ არის მოწყობილობა, რომელიც ასრულებს კონკრეტულ სპეციფიკურ ფუნქციებს პროცესორთან ურთიერთქმედებით, როგორიცაა პრინტერი, ვიდეოეკრანი, Cd-ის წამკითხველი/ჩამწერი ან სხვა შენახვის მოწყობილობა. </a:t>
            </a:r>
          </a:p>
          <a:p>
            <a:pPr eaLnBrk="1" hangingPunct="1"/>
            <a:endParaRPr lang="ka-GE" sz="1200" kern="1200" dirty="0">
              <a:solidFill>
                <a:schemeClr val="tx1"/>
              </a:solidFill>
              <a:latin typeface="+mn-lt"/>
              <a:ea typeface="MS PGothic" pitchFamily="34" charset="-128"/>
              <a:cs typeface="ＭＳ Ｐゴシック" charset="0"/>
            </a:endParaRPr>
          </a:p>
          <a:p>
            <a:pPr eaLnBrk="1" hangingPunct="1"/>
            <a:r>
              <a:rPr lang="ka-GE" sz="1200" kern="1200" dirty="0">
                <a:solidFill>
                  <a:schemeClr val="tx1"/>
                </a:solidFill>
                <a:latin typeface="+mn-lt"/>
              </a:rPr>
              <a:t>კომპიუტერული სისტემა შეიძლება დაუკავშირდეს ქსელს როგორც ბოლო წერტილი ან საშუალება, ქსელში კომუნიკაციის დასახმარებლად. მნიშვნელოვანია, რომ მონაცემების გაცვლა მოხდეს ქსელში.</a:t>
            </a:r>
          </a:p>
          <a:p>
            <a:pPr eaLnBrk="1" hangingPunct="1"/>
            <a:endParaRPr lang="ka-GE" sz="1200" kern="1200" dirty="0">
              <a:solidFill>
                <a:schemeClr val="tx1"/>
              </a:solidFill>
              <a:latin typeface="+mn-lt"/>
              <a:ea typeface="MS PGothic" pitchFamily="34" charset="-128"/>
              <a:cs typeface="ＭＳ Ｐゴシック" charset="0"/>
            </a:endParaRPr>
          </a:p>
          <a:p>
            <a:pPr eaLnBrk="1" hangingPunct="1"/>
            <a:r>
              <a:rPr lang="ka-GE" sz="1200" kern="1200" dirty="0">
                <a:solidFill>
                  <a:schemeClr val="tx1"/>
                </a:solidFill>
                <a:latin typeface="+mn-lt"/>
              </a:rPr>
              <a:t>ტრენერმა შეიძლება გააზიაროს დამატებითი რესურსი, სახელმძღვანელო მითითება N1: http://rm.coe.int/CoERMPublicCommonSearchServices/DisplayDCTMContent?documentId=09000016802e79e6</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endParaRPr lang="ka-GE" altLang="en-US"/>
          </a:p>
        </p:txBody>
      </p:sp>
    </p:spTree>
    <p:extLst>
      <p:ext uri="{BB962C8B-B14F-4D97-AF65-F5344CB8AC3E}">
        <p14:creationId xmlns:p14="http://schemas.microsoft.com/office/powerpoint/2010/main" val="31821814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სლაიდების ეს ნაკრები შეიცავს მოწყობილობების ბოროტად გამოყენების ყველაზე ცნობილი დანაშაულის გამოსახულებებს – ბანკომატებში სკიმინგის მოწყობილობების ჩასმა. </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ka-GE"/>
          </a:p>
        </p:txBody>
      </p:sp>
    </p:spTree>
    <p:extLst>
      <p:ext uri="{BB962C8B-B14F-4D97-AF65-F5344CB8AC3E}">
        <p14:creationId xmlns:p14="http://schemas.microsoft.com/office/powerpoint/2010/main" val="33974469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გამოსახულება წარმოადგენს ახალი ამბების სტატიის სქრინშოტს კაცის შესახებ, რომელიც გაასამართლეს მავნე პროგრამების შესამოწმებელი</a:t>
            </a:r>
            <a:r>
              <a:rPr lang="ka-GE" baseline="0" dirty="0" smtClean="0"/>
              <a:t> პროგრამული უზრუნველყოფის</a:t>
            </a:r>
            <a:r>
              <a:rPr lang="ka-GE" dirty="0" smtClean="0"/>
              <a:t> გაშვებისთვის, რომელიც მან კიბერდამნაშავეებს მიჰყიდა, რათა მათთვის შესაძლებლობა მიეცა, შეემოწმებინათ და მოეხდინათ თავიანთი მავნე პროგრამის კონფიგურაცია, რომ ის კომპიუტერებზე უკანონო წვდომისთვის და მონაცემთა ხელყოფისთვისა და სისტემაში ჩასარევად გამოეყენებინათ. მომსახურებამ სახელად „Scan4You“ საშუალება მისცა დამნაშავეებს, ჩაედინათ დანაშაული, რომელმაც გამოიწვია ასობით მილიონი დოლარის ზარალი.  მაგალითად, კლიენტმა, რომელმაც Scan4You გამოიყენა თავისი მავნე პროგრამის შესამოწმებლად, შედეგად მოიპარა 40 მილიონი გადახდის ბარათი, ხოლო მეორემ შეიმუშავა მავნე პროგრამის შტამი, რომელმაც 11 მილიონი კომპიუტერი დააინფიცირა. ტრენერმა შეიძლება ეს გამოიყენოს როგორც საქმის მაგალითი მუხლის 6.1.a.i-ის</a:t>
            </a:r>
            <a:r>
              <a:rPr lang="ka-GE" baseline="0" dirty="0" smtClean="0"/>
              <a:t> ფარგლებში, სადაც კომპიუტერული პროგრამა იყიდება სხვა კიბერდანაშაულის ჩასადენად გამოყენების განზრახვით.</a:t>
            </a:r>
            <a:endParaRPr lang="ka-GE" dirty="0" smtClean="0"/>
          </a:p>
          <a:p>
            <a:r>
              <a:rPr lang="ka-GE" dirty="0" smtClean="0"/>
              <a:t>ახალი ამბების სტატიის ბმული: https://www.pcmag.com/news/man-convicted-for-helping-hackers-beat-antivirus-products</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67</a:t>
            </a:fld>
            <a:endParaRPr lang="ka-GE" altLang="en-US"/>
          </a:p>
        </p:txBody>
      </p:sp>
    </p:spTree>
    <p:extLst>
      <p:ext uri="{BB962C8B-B14F-4D97-AF65-F5344CB8AC3E}">
        <p14:creationId xmlns:p14="http://schemas.microsoft.com/office/powerpoint/2010/main" val="4869660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გამოსახულება წარმოადგენს ახალი ამბების სტატიის სქრინშოტს ავსტრალიელი კაცის შესახებ, რომელიც დააკავეს ისეთი</a:t>
            </a:r>
            <a:r>
              <a:rPr lang="ka-GE" baseline="0" dirty="0" smtClean="0"/>
              <a:t> </a:t>
            </a:r>
            <a:r>
              <a:rPr lang="ka-GE" dirty="0" smtClean="0"/>
              <a:t>მომსახურებების პაროლების გაყიდვისთვის, როგორიცაა Netflix, Spotify, Hulu, PSN და Origin, უნებართვო წვდომისთვის გამოყენების მიზნით. როგორც ამბობენ, კაცმა პაროლების გაყიდვით, რასაც ვებსაიტზე WickedGen.com ახორციელებდა, 187000 ევრო გააკეთა. ტრენერმა შეიძლება ეს გამოიყენოს საქმის მაგალითად, მუხლის 6.1.a.ii ფარგლებში. </a:t>
            </a:r>
          </a:p>
          <a:p>
            <a:endParaRPr lang="ka-GE" dirty="0"/>
          </a:p>
          <a:p>
            <a:r>
              <a:rPr lang="ka-GE" dirty="0" smtClean="0"/>
              <a:t>ახალი ამბების სტატიის ბმული: https://www.broadbandtvnews.com/2019/03/14/australian-man-arrested-for-selling-one-million-netflix-spotify-hulu-passwords/</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68</a:t>
            </a:fld>
            <a:endParaRPr lang="ka-GE" altLang="en-US"/>
          </a:p>
        </p:txBody>
      </p:sp>
    </p:spTree>
    <p:extLst>
      <p:ext uri="{BB962C8B-B14F-4D97-AF65-F5344CB8AC3E}">
        <p14:creationId xmlns:p14="http://schemas.microsoft.com/office/powerpoint/2010/main" val="36167452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მე-6</a:t>
            </a:r>
            <a:r>
              <a:rPr lang="ka-GE" baseline="0" dirty="0" smtClean="0"/>
              <a:t> </a:t>
            </a:r>
            <a:r>
              <a:rPr lang="ka-GE" dirty="0" smtClean="0"/>
              <a:t>მუხლის ტექსტი ერთი გამოყოფილი ელემენტით („წარმოება, გაყიდვა, გამოყენებისთვის შესყიდვა, იმპორტი, გავრცელება ... ხელმისაწვდომობა“).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მე-6 მუხლი დანაშაულად აქცევს მოწყობილობების წარმოებას, გაყიდვას, გამოყენებისთვის შესყიდვას, გავრცელებას ან სხვაგვარად ხელმისაწვდომობას, რომლებიც ძირითადად შექმნილი ან ადაპტირებულია კიბერდანაშაულის ჩადენის მიზნით.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ka-GE"/>
          </a:p>
        </p:txBody>
      </p:sp>
    </p:spTree>
    <p:extLst>
      <p:ext uri="{BB962C8B-B14F-4D97-AF65-F5344CB8AC3E}">
        <p14:creationId xmlns:p14="http://schemas.microsoft.com/office/powerpoint/2010/main" val="8994020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მე-6</a:t>
            </a:r>
            <a:r>
              <a:rPr lang="ka-GE" baseline="0" dirty="0" smtClean="0"/>
              <a:t> </a:t>
            </a:r>
            <a:r>
              <a:rPr lang="ka-GE" dirty="0" smtClean="0"/>
              <a:t>მუხლის ტექსტი ერთი გამოყოფილი ელემენტით („მოწყობილობა ... კომპიუტერული პროგრამა“).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მე-6 მუხლი ვრცელდება როგორც მოწყობილობების, ისე კომპიუტერული პროგრამების ბოროტად გამოყენებაზე. ეს ნიშნავს, რომ მე-6 მუხლი მოიცავს პროგრამების წარმოებას, გაყიდვას და ა.შ., რომლებიც შექმნილია მონაცემთა შესაცვლელად ან განადგურებისთვის, ან კომპიუტერული სისტემების ფუნქციონირების ხელყოფისთვის. ეს ნიშნავს, რომ ვირუსული პროგრამები, რომლებიც მოწყობილობებში არაა, ასევე ხვდება მე-6 მუხლის მოქმედების სფეროში, როცა ადგილი არა აქვს ფიზიკური მოწყობილობის ბოროტად გამოყენებას. </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ka-GE"/>
          </a:p>
        </p:txBody>
      </p:sp>
    </p:spTree>
    <p:extLst>
      <p:ext uri="{BB962C8B-B14F-4D97-AF65-F5344CB8AC3E}">
        <p14:creationId xmlns:p14="http://schemas.microsoft.com/office/powerpoint/2010/main" val="3732816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მე-6</a:t>
            </a:r>
            <a:r>
              <a:rPr lang="ka-GE" baseline="0" dirty="0" smtClean="0"/>
              <a:t> </a:t>
            </a:r>
            <a:r>
              <a:rPr lang="ka-GE" dirty="0" smtClean="0"/>
              <a:t>მუხლის ტექსტი, ერთი გამოყოფილი ელემენტით („შექმნილი ან ადაპტირებული ძირითადად“).</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ბუდაპეშტის კონვენციის პროექტის შემქმნელებს უნდა გადაეწყვიტათ, შეეტანათ თუ გამოერიცხათ ორმაგი გამოყენების მოწყობილობები მე-6 მუხლის მოქმედების სფეროდან. ორმაგი გამოყენების მოწყობილობების შეტანის შედეგი იქნებოდა მოწყობილობების წარმოებისა და გავრცელების ზედმეტად კრიმინალიზაცია მაშინაც კი, თუ ისინი წარმოებული და გავრცელებული იქნებოდა არადანაშაულებრივი მიზნებისთვის. ორმაგი გამოყენების მოწყობილობების გამორიცხვა ძალიან ვიწრო იქნებოდა, რადგან ეს მოითხოვდა, რომ დამტკიცებულიყო, რომ მოწყობილობები კონკრეტულად კიბერდანაშაულის ჩასადენად იქნა წარმოებული. ბუდაპეშტის კონვენციამ მიიღო დაბალანსებული მიდგომა, რომლის თანახმადაც მოწყობილობები, რომლებიც შექმნილი ან ადაპტირებულია ძირითადად, მაგრამ არა მხოლოდ, ბუდაპეშტის კონვენციის მე-2-მე-5 მუხლებით დადგენილი კიბერდანაშაულის ჩასადენად (უკანონო წვდომა, უკანონო გადაჭერა, მონაცემთა ხელყოფა და სისტემაში ჩარევა), მოცულია მე-6 მუხლში.</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ka-GE"/>
          </a:p>
        </p:txBody>
      </p:sp>
    </p:spTree>
    <p:extLst>
      <p:ext uri="{BB962C8B-B14F-4D97-AF65-F5344CB8AC3E}">
        <p14:creationId xmlns:p14="http://schemas.microsoft.com/office/powerpoint/2010/main" val="41411326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სლაიდის მარცხენა მხარეს ნაჩვენებია ბუდაპეშტის კონვენციის მე-6 მუხლის ტექსტი ერთი გამოყოფილი ელემენტით (კომპიუტერის პაროლი, წვდომის კოდი ან მსგავსი მონაცემი... რომ გამოყენებული იქნეს</a:t>
            </a:r>
            <a:r>
              <a:rPr lang="ka-GE" b="0" dirty="0" smtClean="0"/>
              <a:t> </a:t>
            </a:r>
            <a:r>
              <a:rPr lang="ka-GE" sz="1200" b="0" dirty="0" smtClean="0">
                <a:solidFill>
                  <a:srgbClr val="FF0000"/>
                </a:solidFill>
              </a:rPr>
              <a:t>მე-2-მე-5 მუხლებით გათვალისწინებული ნებისმიერი დანაშაულის ჩასადენად</a:t>
            </a:r>
            <a:r>
              <a:rPr lang="ka-GE" b="0" dirty="0" smtClean="0"/>
              <a:t>).</a:t>
            </a:r>
          </a:p>
          <a:p>
            <a:endParaRPr lang="ka-G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ka-GE" dirty="0" smtClean="0"/>
              <a:t>მოწყობილობებისა და კომპიუტერული პროგრამების ბოროტად გამოყენებასთან ერთად მე-6 მუხლი ასევე ახდენს წვდომის კოდების, კომპიუტერის პაროლების და მსგავსი მონაცემების წარმოებას, გაყიდვას და ა.შ. კრიმინალიზაციას, რომლებითაც შესაძლებელია მთლიან კომპიუტერულ სისტემაზე ან მის ნაწილზე წვდომა. </a:t>
            </a:r>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ka-GE"/>
          </a:p>
        </p:txBody>
      </p:sp>
    </p:spTree>
    <p:extLst>
      <p:ext uri="{BB962C8B-B14F-4D97-AF65-F5344CB8AC3E}">
        <p14:creationId xmlns:p14="http://schemas.microsoft.com/office/powerpoint/2010/main" val="6998888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სლაიდის მარცხენა მხარეს ნაჩვენებია ბუდაპეშტის კონვენციის მე-6 მუხლის ტექსტი ერთი გამოყოფილი </a:t>
            </a:r>
            <a:r>
              <a:rPr lang="ka-GE" b="0" dirty="0" smtClean="0"/>
              <a:t>ელემენტით (ფლობა იმ</a:t>
            </a:r>
            <a:r>
              <a:rPr lang="ka-GE" b="0" baseline="0" dirty="0" smtClean="0"/>
              <a:t> </a:t>
            </a:r>
            <a:r>
              <a:rPr lang="ka-GE" b="0" dirty="0" smtClean="0"/>
              <a:t>განზრახვით, რომ ის გამოყენებული იქნება </a:t>
            </a:r>
            <a:r>
              <a:rPr lang="ka-GE" sz="1200" b="0" dirty="0" smtClean="0">
                <a:solidFill>
                  <a:srgbClr val="FF0000"/>
                </a:solidFill>
              </a:rPr>
              <a:t>მე-2-მე-5 მუხლებით გათვალისწინებული ნებისმიერი დანაშაულის ჩასადენად</a:t>
            </a:r>
            <a:r>
              <a:rPr lang="ka-GE" b="0" dirty="0" smtClean="0"/>
              <a:t>... </a:t>
            </a:r>
            <a:r>
              <a:rPr lang="ka-GE" sz="1200" b="0" dirty="0" smtClean="0">
                <a:solidFill>
                  <a:srgbClr val="FF0000"/>
                </a:solidFill>
              </a:rPr>
              <a:t>ამგვარი საგნების</a:t>
            </a:r>
            <a:r>
              <a:rPr lang="ka-GE" sz="1200" b="0" dirty="0" smtClean="0"/>
              <a:t> </a:t>
            </a:r>
            <a:r>
              <a:rPr lang="ka-GE" b="0" dirty="0" smtClean="0"/>
              <a:t>რაოდენობა).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მოწყობილობების, კომპიუტერული პროგრამების, პაროლების, წვდომის კოდების და ა.შ. წარმოებასა და გავრცელებასთან ერთად მე-6 მუხლი ასევე ახდენს იგივეს ფლობის კრიმინალიზაციას, თუ ეს საგნები მფლობელობაშია კიბერდანაშაულის ჩადენის განზრახვით. ის საშუალებას აძლევს მხარეებს, მოახდინონ მხოლოდ კონკრეტული რაოდენობის ნივთების კრიმინალიზაცია (რაც მხოლოდ კომერციული მიზნებისთვის ფლობის კრიმინალიზაციისთვის შეიძლება</a:t>
            </a:r>
            <a:r>
              <a:rPr lang="ka-GE" baseline="0" dirty="0" smtClean="0"/>
              <a:t> იქნეს გამოყენებული</a:t>
            </a:r>
            <a:r>
              <a:rPr lang="ka-GE" dirty="0" smtClean="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ka-GE"/>
          </a:p>
        </p:txBody>
      </p:sp>
    </p:spTree>
    <p:extLst>
      <p:ext uri="{BB962C8B-B14F-4D97-AF65-F5344CB8AC3E}">
        <p14:creationId xmlns:p14="http://schemas.microsoft.com/office/powerpoint/2010/main" val="18813298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6-მუხლის ტექსტი ერთი გამოყოფილი </a:t>
            </a:r>
            <a:r>
              <a:rPr lang="ka-GE" b="0" dirty="0" smtClean="0"/>
              <a:t>ელემენტით („</a:t>
            </a:r>
            <a:r>
              <a:rPr lang="ka-GE" sz="1200" b="0" dirty="0" smtClean="0">
                <a:solidFill>
                  <a:srgbClr val="FF0000"/>
                </a:solidFill>
              </a:rPr>
              <a:t>მიზანი არ არის</a:t>
            </a:r>
            <a:r>
              <a:rPr lang="ka-GE" b="0" dirty="0" smtClean="0"/>
              <a:t>... დანაშაულის ჩადენა.... </a:t>
            </a:r>
            <a:r>
              <a:rPr lang="ka-GE" sz="1200" b="0" dirty="0" smtClean="0">
                <a:solidFill>
                  <a:srgbClr val="FF0000"/>
                </a:solidFill>
              </a:rPr>
              <a:t>ნებადართული ტესტირება ან დაცვა</a:t>
            </a:r>
            <a:r>
              <a:rPr lang="ka-GE" b="0" dirty="0" smtClean="0"/>
              <a:t>“).</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r>
              <a:rPr lang="ka-GE" dirty="0" smtClean="0"/>
              <a:t>ეს ქმედება განმარტავს დანაშაულის კონკრეტულ გამონაკლისებს. ბუდაპეშტის კონვენციით გათვალისწინებული სხვა დანაშაულების მსგავსად მე-6 მუხლი არ ვრცელდება „უფლებით“ ჩადენილ ქმედებებზე. ეს შეიძლება მოიცავდეს, მაგალითად, კომპიუტერული სისტემის ნებადართული ტესტირების</a:t>
            </a:r>
            <a:r>
              <a:rPr lang="ka-GE" baseline="0" dirty="0" smtClean="0"/>
              <a:t> </a:t>
            </a:r>
            <a:r>
              <a:rPr lang="ka-GE" dirty="0" smtClean="0"/>
              <a:t>ქმედებას.</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ka-GE"/>
          </a:p>
        </p:txBody>
      </p:sp>
    </p:spTree>
    <p:extLst>
      <p:ext uri="{BB962C8B-B14F-4D97-AF65-F5344CB8AC3E}">
        <p14:creationId xmlns:p14="http://schemas.microsoft.com/office/powerpoint/2010/main" val="1668945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სწორი პასუხია: b) არა. მოწყობილობის ყიდვა, რომელიც შექმნილია კომპიუტერზე წვდომის მოსაპოვებლად ნებართვის გარეშე წარმოადგენს დანაშაულს მხოლოდ მაშინ, თუ ის შეძენილია ბუდაპეშტის კონვენციით გათვალისწინებული დანაშაულის ჩადენის განზრახვით. ამ შემთხვევაში პირი ყიდულობს მოწყობილობას კომპიუტერული სისტემის ნებადართული</a:t>
            </a:r>
            <a:r>
              <a:rPr lang="ka-GE" baseline="0" dirty="0" smtClean="0"/>
              <a:t> ტესტირების </a:t>
            </a:r>
            <a:r>
              <a:rPr lang="ka-GE" dirty="0" smtClean="0"/>
              <a:t>განსახორციელებლად და არა დანაშაულის ჩადენის განზრახვით. ამდენად, ეს არ არის ბუდაპეშტის კონვენციის მე-6 მუხლით გათვალისწინებული დანაშაული.  </a:t>
            </a:r>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ka-GE"/>
          </a:p>
        </p:txBody>
      </p:sp>
    </p:spTree>
    <p:extLst>
      <p:ext uri="{BB962C8B-B14F-4D97-AF65-F5344CB8AC3E}">
        <p14:creationId xmlns:p14="http://schemas.microsoft.com/office/powerpoint/2010/main" val="250000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1.b-მუხლის ტექსტი, რაც არის „კომპიუტერული მონაცემების“ განმარტება.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განმარტების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eaLnBrk="1" hangingPunct="1"/>
            <a:r>
              <a:rPr lang="ka-GE" dirty="0" smtClean="0"/>
              <a:t>კომპიუტერული მონაცემების განმარტება ეფუძნება მონაცემთა განმარტებას ISO-ს შესაბამისად. ეს განმარტება შეიცავს ტერმინს „დამუშავებისთვის შესაფერისი“. ეს ნიშნავს, რომ მონაცემები ისეთი სახითაა, რომ მათი პირდაპირ დამუშავებაა შესაძლებელი კომპიუტერული სისტემის მიერ. უფრო ნათელი რომ გახდეს, იმისთვის, რომ ბუდაპეშტის კონვენციაში მოცემული მონაცემები გაგებული იქნეს როგორც ელექტრონული ან პირდაპირ დამუშავებადი მონაცემები, შემოტანილია ცნება „კომპიუტერული მონაცემები“. </a:t>
            </a:r>
          </a:p>
          <a:p>
            <a:pPr eaLnBrk="1" hangingPunct="1"/>
            <a:endParaRPr lang="ka-GE" altLang="sr-Latn-RS" dirty="0"/>
          </a:p>
          <a:p>
            <a:pPr eaLnBrk="1" hangingPunct="1"/>
            <a:r>
              <a:rPr lang="ka-GE" dirty="0" smtClean="0"/>
              <a:t>კომპიუტერული მონაცემები, როგორც აღვნიშნეთ, შეიძლება გახდეს იმ სისხლის სამართლის დანაშაულების სამიზნე, რომლებიც განმარტებულია ბუდაპეშტის კონვენციაში (თავი 2, ნაწილი 1), ასევე საგამოძიებო ზომების გამოყენების ობიექტი, ბუდაპეშტის კონვენციის შესაბამისად (თავი 2, ნაწილი 2).</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ka-GE" altLang="en-US"/>
          </a:p>
        </p:txBody>
      </p:sp>
    </p:spTree>
    <p:extLst>
      <p:ext uri="{BB962C8B-B14F-4D97-AF65-F5344CB8AC3E}">
        <p14:creationId xmlns:p14="http://schemas.microsoft.com/office/powerpoint/2010/main" val="18956859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3600" dirty="0" smtClean="0"/>
              <a:t>სლაიდი </a:t>
            </a:r>
            <a:r>
              <a:rPr lang="ka-GE" sz="3600" dirty="0"/>
              <a:t>იმეორებს სესიის ამოცანებს. ტრენერს შეუძლია </a:t>
            </a:r>
            <a:r>
              <a:rPr lang="ka-GE" sz="3600" dirty="0" smtClean="0"/>
              <a:t>გაიაროს ეს ამოცანები,</a:t>
            </a:r>
            <a:r>
              <a:rPr lang="ka-GE" sz="3600" baseline="0" dirty="0" smtClean="0"/>
              <a:t> რათა</a:t>
            </a:r>
            <a:r>
              <a:rPr lang="ka-GE" sz="3600" dirty="0" smtClean="0"/>
              <a:t> უზრუნველყოს</a:t>
            </a:r>
            <a:r>
              <a:rPr lang="ka-GE" sz="3600" dirty="0"/>
              <a:t>, რომ ეს ასპექტები </a:t>
            </a:r>
            <a:r>
              <a:rPr lang="ka-GE" sz="3600" dirty="0" smtClean="0"/>
              <a:t>მოცულია </a:t>
            </a:r>
            <a:r>
              <a:rPr lang="ka-GE" sz="3600" dirty="0"/>
              <a:t>ამ </a:t>
            </a:r>
            <a:r>
              <a:rPr lang="ka-GE" sz="3600" dirty="0" smtClean="0"/>
              <a:t>მოდულით. </a:t>
            </a:r>
            <a:endParaRPr lang="ka-GE" sz="3600" dirty="0"/>
          </a:p>
          <a:p>
            <a:endParaRPr lang="ka-GE" sz="3600" dirty="0"/>
          </a:p>
          <a:p>
            <a:endParaRPr lang="ka-GE" sz="3600" dirty="0"/>
          </a:p>
        </p:txBody>
      </p:sp>
    </p:spTree>
    <p:extLst>
      <p:ext uri="{BB962C8B-B14F-4D97-AF65-F5344CB8AC3E}">
        <p14:creationId xmlns:p14="http://schemas.microsoft.com/office/powerpoint/2010/main" val="13602851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78</a:t>
            </a:fld>
            <a:endParaRPr lang="ka-GE"/>
          </a:p>
        </p:txBody>
      </p:sp>
    </p:spTree>
    <p:extLst>
      <p:ext uri="{BB962C8B-B14F-4D97-AF65-F5344CB8AC3E}">
        <p14:creationId xmlns:p14="http://schemas.microsoft.com/office/powerpoint/2010/main" val="164669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1.c-მუხლის ტექსტი, რაც არის „მომსახურების მიმწოდებლის“ განმარტება.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განმარტების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ტერმინი მომსახურების მიმწოდებელი, როგორც ბუდაპეშტის კონვენციაშია განმარტებული, მოიცავს პირების ფართო კატეგორიას, რომლებიც კონკრეტულ როლს თამაშობენ კომუნიკაციასთან ან კომპიუტერულ სისტემაში მონაცემთა დამუშავებასთან მიმართებით.  ის მოიცავს როგორც კერძო, ისე საჯარო პირებს, მოიცავს მომსახურებების მიწოდებას დახურული ჯგუფისთვის ან საზოგადოებისთვის, უფასო ან ფასიან მომსახურებებს.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endParaRPr lang="ka-GE" altLang="en-US"/>
          </a:p>
        </p:txBody>
      </p:sp>
    </p:spTree>
    <p:extLst>
      <p:ext uri="{BB962C8B-B14F-4D97-AF65-F5344CB8AC3E}">
        <p14:creationId xmlns:p14="http://schemas.microsoft.com/office/powerpoint/2010/main" val="390309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1.d-მუხლის ტექსტი, რაც არის „ტრაფიკის მონაცემების“ განმარტება.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განმარტების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p>
          <a:p>
            <a:r>
              <a:rPr lang="ka-GE" sz="1200" kern="1200" dirty="0">
                <a:solidFill>
                  <a:schemeClr val="tx1"/>
                </a:solidFill>
                <a:latin typeface="+mn-lt"/>
              </a:rPr>
              <a:t>ტრაფიკის მონაცემები, როგორც განმარტებულია ბუდაპეშტის კონვენციაში, არის კომპიუტერული მონაცემების კატეგორია, რომელიც კონკრეტულ სამართლებრივ რეჟიმს ექვემდებარება. ეს მონაცემები განერირდება კომპიუტერების მიერ კომუნიკაციის ჯაჭვში, რათა მოახდინოს კომუნიკაციის მარშრუტიზაცია მათი წარმოშობიდან დანიშნულების ადგილამდე. ამდენად, ის თავად კომუნიკაციის დამხმარეა. ეს სლაიდი აღწერს ტრაფიკის მონაცემების ზოგ საკვანძო მახასიათებელს. </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a:t>
            </a:fld>
            <a:endParaRPr lang="ka-GE" altLang="en-US"/>
          </a:p>
        </p:txBody>
      </p:sp>
    </p:spTree>
    <p:extLst>
      <p:ext uri="{BB962C8B-B14F-4D97-AF65-F5344CB8AC3E}">
        <p14:creationId xmlns:p14="http://schemas.microsoft.com/office/powerpoint/2010/main" val="4221252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22/03/2021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365638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22/03/2021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156882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22/03/2021</a:t>
            </a:fld>
            <a:endParaRPr lang="en-GB"/>
          </a:p>
        </p:txBody>
      </p:sp>
      <p:sp>
        <p:nvSpPr>
          <p:cNvPr id="5" name="Footer Placeholder 4">
            <a:extLst>
              <a:ext uri="{FF2B5EF4-FFF2-40B4-BE49-F238E27FC236}">
                <a16:creationId xmlns=""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403991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baseline="0" dirty="0">
                <a:solidFill>
                  <a:srgbClr val="FFFFFF"/>
                </a:solidFill>
                <a:latin typeface="Verdana" panose="020B0604030504040204" pitchFamily="34" charset="0"/>
              </a:rPr>
              <a:t>www.coe.int/cybercrime</a:t>
            </a:r>
            <a:r>
              <a:rPr lang="en-US" altLang="en-US" sz="900" b="1" baseline="0" dirty="0">
                <a:solidFill>
                  <a:srgbClr val="FFFFFF"/>
                </a:solidFill>
                <a:latin typeface="Verdana" panose="020B0604030504040204" pitchFamily="34" charset="0"/>
              </a:rPr>
              <a:t>			</a:t>
            </a:r>
          </a:p>
        </p:txBody>
      </p:sp>
      <p:sp>
        <p:nvSpPr>
          <p:cNvPr id="15" name="Text Placeholder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840FB52-8F74-4C62-BC14-146E373525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11" name="Rectangle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i="0" baseline="0" dirty="0">
                <a:solidFill>
                  <a:srgbClr val="FFFFFF"/>
                </a:solidFill>
                <a:latin typeface="Verdana" panose="020B0604030504040204" pitchFamily="34" charset="0"/>
              </a:rPr>
              <a:t>www.coe.int/cybercrime</a:t>
            </a:r>
            <a:r>
              <a:rPr lang="en-US" altLang="en-US" sz="900" b="1" i="0" baseline="0" dirty="0">
                <a:solidFill>
                  <a:srgbClr val="FFFFFF"/>
                </a:solidFill>
                <a:latin typeface="Verdana" panose="020B0604030504040204" pitchFamily="34" charset="0"/>
              </a:rPr>
              <a:t>			</a:t>
            </a:r>
          </a:p>
        </p:txBody>
      </p:sp>
      <p:sp>
        <p:nvSpPr>
          <p:cNvPr id="14" name="Slide Number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07588A1-E747-44DA-B866-F09C9C76894B}"/>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ka-GE"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80" r:id="rId11"/>
    <p:sldLayoutId id="2147483681" r:id="rId12"/>
    <p:sldLayoutId id="214748368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27.gif"/><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6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58.xml"/><Relationship Id="rId7" Type="http://schemas.openxmlformats.org/officeDocument/2006/relationships/image" Target="../media/image39.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8.jpeg"/><Relationship Id="rId11" Type="http://schemas.openxmlformats.org/officeDocument/2006/relationships/oleObject" Target="../embeddings/oleObject2.bin"/><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oleObject" Target="../embeddings/oleObject1.bin"/><Relationship Id="rId9" Type="http://schemas.openxmlformats.org/officeDocument/2006/relationships/image" Target="../media/image41.jpeg"/></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192EA30-54CE-4062-B518-E86D1D7BEC69}"/>
              </a:ext>
            </a:extLst>
          </p:cNvPr>
          <p:cNvSpPr>
            <a:spLocks noChangeArrowheads="1"/>
          </p:cNvSpPr>
          <p:nvPr/>
        </p:nvSpPr>
        <p:spPr bwMode="auto">
          <a:xfrm>
            <a:off x="290513" y="2352650"/>
            <a:ext cx="859948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3600" b="1" dirty="0">
                <a:latin typeface="+mn-lt"/>
              </a:rPr>
              <a:t>სესია </a:t>
            </a:r>
            <a:r>
              <a:rPr lang="ka-GE" altLang="en-US" sz="3600" b="1" dirty="0" smtClean="0">
                <a:latin typeface="+mn-lt"/>
              </a:rPr>
              <a:t>2</a:t>
            </a:r>
            <a:r>
              <a:rPr lang="en-US" altLang="en-US" sz="3600" b="1" dirty="0" smtClean="0">
                <a:latin typeface="+mn-lt"/>
              </a:rPr>
              <a:t>.</a:t>
            </a:r>
            <a:r>
              <a:rPr lang="ka-GE" altLang="en-US" sz="3600" b="1" dirty="0" smtClean="0">
                <a:latin typeface="+mn-lt"/>
              </a:rPr>
              <a:t>2</a:t>
            </a:r>
            <a:endParaRPr lang="ka-GE" altLang="en-US" sz="3600" b="1" dirty="0">
              <a:latin typeface="+mn-lt"/>
            </a:endParaRPr>
          </a:p>
          <a:p>
            <a:pPr algn="ctr">
              <a:spcBef>
                <a:spcPct val="0"/>
              </a:spcBef>
              <a:buNone/>
            </a:pPr>
            <a:r>
              <a:rPr lang="ka-GE" altLang="en-US" sz="3600" b="1" dirty="0">
                <a:latin typeface="+mn-lt"/>
              </a:rPr>
              <a:t>ბუდაპეშტის კონვენციის მატერიალური დებულებები - ნაწილი 1</a:t>
            </a: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600" b="1" dirty="0">
              <a:latin typeface="+mn-lt"/>
            </a:endParaRPr>
          </a:p>
          <a:p>
            <a:pPr algn="ctr" eaLnBrk="1" hangingPunct="1">
              <a:spcBef>
                <a:spcPct val="0"/>
              </a:spcBef>
              <a:buFontTx/>
              <a:buNone/>
            </a:pPr>
            <a:r>
              <a:rPr lang="ka-GE" altLang="en-US" sz="1800" b="1" dirty="0">
                <a:latin typeface="+mn-lt"/>
              </a:rPr>
              <a:t>Xxxxx XXXXXXXX</a:t>
            </a:r>
          </a:p>
          <a:p>
            <a:pPr algn="ctr" eaLnBrk="1" hangingPunct="1">
              <a:spcBef>
                <a:spcPct val="0"/>
              </a:spcBef>
              <a:buFontTx/>
              <a:buNone/>
            </a:pPr>
            <a:endParaRPr lang="ka-GE" altLang="en-US" sz="600" dirty="0">
              <a:latin typeface="+mn-lt"/>
            </a:endParaRPr>
          </a:p>
          <a:p>
            <a:pPr algn="ctr" eaLnBrk="1" hangingPunct="1">
              <a:spcBef>
                <a:spcPct val="0"/>
              </a:spcBef>
              <a:buFontTx/>
              <a:buNone/>
            </a:pPr>
            <a:r>
              <a:rPr lang="ka-GE" altLang="en-US" sz="1400" i="1" dirty="0">
                <a:latin typeface="+mn-lt"/>
              </a:rPr>
              <a:t>ევროპის საბჭო</a:t>
            </a:r>
          </a:p>
          <a:p>
            <a:pPr algn="ctr" eaLnBrk="1" hangingPunct="1">
              <a:spcBef>
                <a:spcPct val="0"/>
              </a:spcBef>
              <a:buFontTx/>
              <a:buNone/>
            </a:pPr>
            <a:endParaRPr lang="ka-GE" altLang="en-US" sz="1400" b="1" dirty="0">
              <a:solidFill>
                <a:srgbClr val="2F618F"/>
              </a:solidFill>
              <a:latin typeface="+mn-lt"/>
            </a:endParaRPr>
          </a:p>
          <a:p>
            <a:pPr algn="ctr" eaLnBrk="1" hangingPunct="1">
              <a:spcBef>
                <a:spcPct val="0"/>
              </a:spcBef>
              <a:buFontTx/>
              <a:buNone/>
            </a:pPr>
            <a:r>
              <a:rPr lang="ka-GE" altLang="en-US" sz="1200" b="1" dirty="0">
                <a:solidFill>
                  <a:srgbClr val="2F618F"/>
                </a:solidFill>
                <a:latin typeface="+mn-lt"/>
              </a:rPr>
              <a:t>ელ. ფოსტა</a:t>
            </a:r>
          </a:p>
          <a:p>
            <a:pPr algn="ctr" eaLnBrk="1" hangingPunct="1">
              <a:spcBef>
                <a:spcPct val="0"/>
              </a:spcBef>
              <a:buFontTx/>
              <a:buNone/>
            </a:pPr>
            <a:endParaRPr lang="ka-GE" altLang="en-US" sz="1600" b="1" dirty="0">
              <a:latin typeface="+mn-lt"/>
            </a:endParaRPr>
          </a:p>
          <a:p>
            <a:pPr algn="ctr" eaLnBrk="1" hangingPunct="1">
              <a:spcBef>
                <a:spcPct val="0"/>
              </a:spcBef>
              <a:buFontTx/>
              <a:buNone/>
            </a:pPr>
            <a:endParaRPr lang="ka-GE" altLang="en-US" sz="1400" b="1" dirty="0">
              <a:latin typeface="+mn-lt"/>
            </a:endParaRPr>
          </a:p>
          <a:p>
            <a:pPr algn="ctr" eaLnBrk="1" hangingPunct="1">
              <a:spcBef>
                <a:spcPct val="0"/>
              </a:spcBef>
              <a:buFontTx/>
              <a:buNone/>
            </a:pPr>
            <a:r>
              <a:rPr lang="ka-GE" altLang="en-US" sz="1600" b="1" dirty="0">
                <a:latin typeface="+mn-lt"/>
              </a:rPr>
              <a:t>დდ თვე წწწწ</a:t>
            </a:r>
          </a:p>
        </p:txBody>
      </p:sp>
      <p:sp>
        <p:nvSpPr>
          <p:cNvPr id="10"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F1503B2-B0B3-4330-9439-3D5954CA1625}"/>
              </a:ext>
            </a:extLst>
          </p:cNvPr>
          <p:cNvSpPr>
            <a:spLocks noChangeArrowheads="1"/>
          </p:cNvSpPr>
          <p:nvPr/>
        </p:nvSpPr>
        <p:spPr bwMode="auto">
          <a:xfrm>
            <a:off x="365125" y="1177588"/>
            <a:ext cx="8599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1600" b="1" dirty="0">
                <a:latin typeface="+mn-lt"/>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600"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გამოკითხვის კითხვა</a:t>
            </a:r>
            <a:endParaRPr lang="ka-GE" sz="3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F4A5A40-4F3B-49B6-9081-1646BBF20341}"/>
              </a:ext>
            </a:extLst>
          </p:cNvPr>
          <p:cNvSpPr txBox="1"/>
          <p:nvPr/>
        </p:nvSpPr>
        <p:spPr>
          <a:xfrm>
            <a:off x="588962" y="1281981"/>
            <a:ext cx="8030033" cy="830997"/>
          </a:xfrm>
          <a:prstGeom prst="rect">
            <a:avLst/>
          </a:prstGeom>
          <a:solidFill>
            <a:srgbClr val="BDD8F3"/>
          </a:solidFill>
        </p:spPr>
        <p:txBody>
          <a:bodyPr wrap="square" rtlCol="0">
            <a:spAutoFit/>
          </a:bodyPr>
          <a:lstStyle/>
          <a:p>
            <a:pPr algn="ctr"/>
            <a:r>
              <a:rPr lang="ka-GE" sz="2400" dirty="0">
                <a:solidFill>
                  <a:schemeClr val="tx1">
                    <a:lumMod val="65000"/>
                    <a:lumOff val="35000"/>
                  </a:schemeClr>
                </a:solidFill>
                <a:latin typeface="+mj-lt"/>
              </a:rPr>
              <a:t>ჩამოთვლილთაგან რომელს არ შეიცავს ტრაფიკის მონაცემები:</a:t>
            </a:r>
          </a:p>
        </p:txBody>
      </p:sp>
      <p:sp>
        <p:nvSpPr>
          <p:cNvPr id="9" name="TextBox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პასუხებია C და D</a:t>
            </a:r>
          </a:p>
        </p:txBody>
      </p:sp>
      <p:sp>
        <p:nvSpPr>
          <p:cNvPr id="10" name="TextBox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5BF146C-DBC3-44BF-AA98-DDEC334987B8}"/>
              </a:ext>
            </a:extLst>
          </p:cNvPr>
          <p:cNvSpPr txBox="1"/>
          <p:nvPr/>
        </p:nvSpPr>
        <p:spPr>
          <a:xfrm>
            <a:off x="556984" y="2828835"/>
            <a:ext cx="8030032" cy="1938992"/>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დრო</a:t>
            </a:r>
          </a:p>
          <a:p>
            <a:pPr marL="1828800" lvl="3" indent="-457200">
              <a:buAutoNum type="alphaUcPeriod"/>
            </a:pPr>
            <a:r>
              <a:rPr lang="ka-GE" sz="2400" dirty="0">
                <a:solidFill>
                  <a:schemeClr val="bg1"/>
                </a:solidFill>
                <a:latin typeface="+mj-lt"/>
              </a:rPr>
              <a:t>ხანგრძლივობა</a:t>
            </a:r>
          </a:p>
          <a:p>
            <a:pPr marL="1828800" lvl="3" indent="-457200">
              <a:buAutoNum type="alphaUcPeriod"/>
            </a:pPr>
            <a:r>
              <a:rPr lang="ka-GE" sz="2400" dirty="0">
                <a:solidFill>
                  <a:schemeClr val="bg1"/>
                </a:solidFill>
                <a:latin typeface="+mj-lt"/>
              </a:rPr>
              <a:t>შინაარსი</a:t>
            </a:r>
          </a:p>
          <a:p>
            <a:pPr marL="1828800" lvl="3" indent="-457200">
              <a:buAutoNum type="alphaUcPeriod"/>
            </a:pPr>
            <a:r>
              <a:rPr lang="ka-GE" sz="2400" dirty="0">
                <a:solidFill>
                  <a:schemeClr val="bg1"/>
                </a:solidFill>
                <a:latin typeface="+mj-lt"/>
              </a:rPr>
              <a:t>თემის სათაური</a:t>
            </a:r>
          </a:p>
          <a:p>
            <a:pPr marL="1828800" lvl="3" indent="-457200">
              <a:buAutoNum type="alphaUcPeriod"/>
            </a:pPr>
            <a:r>
              <a:rPr lang="ka-GE" sz="2400" dirty="0">
                <a:solidFill>
                  <a:schemeClr val="bg1"/>
                </a:solidFill>
                <a:latin typeface="+mj-lt"/>
              </a:rPr>
              <a:t>კომუნიკაციის მოცულობა</a:t>
            </a:r>
          </a:p>
        </p:txBody>
      </p:sp>
    </p:spTree>
    <p:extLst>
      <p:ext uri="{BB962C8B-B14F-4D97-AF65-F5344CB8AC3E}">
        <p14:creationId xmlns:p14="http://schemas.microsoft.com/office/powerpoint/2010/main" val="10249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F4A5A40-4F3B-49B6-9081-1646BBF20341}"/>
              </a:ext>
            </a:extLst>
          </p:cNvPr>
          <p:cNvSpPr txBox="1"/>
          <p:nvPr/>
        </p:nvSpPr>
        <p:spPr>
          <a:xfrm>
            <a:off x="588962" y="1281981"/>
            <a:ext cx="8030033" cy="830997"/>
          </a:xfrm>
          <a:prstGeom prst="rect">
            <a:avLst/>
          </a:prstGeom>
          <a:solidFill>
            <a:srgbClr val="BDD8F3"/>
          </a:solidFill>
        </p:spPr>
        <p:txBody>
          <a:bodyPr wrap="square" rtlCol="0">
            <a:spAutoFit/>
          </a:bodyPr>
          <a:lstStyle/>
          <a:p>
            <a:pPr algn="ctr"/>
            <a:r>
              <a:rPr lang="ka-GE" sz="2400" dirty="0">
                <a:solidFill>
                  <a:schemeClr val="tx1">
                    <a:lumMod val="65000"/>
                    <a:lumOff val="35000"/>
                  </a:schemeClr>
                </a:solidFill>
                <a:latin typeface="+mj-lt"/>
              </a:rPr>
              <a:t>ჩამოთვლილთაგან რომელს არ შეიცავს აბონენტის შესახებ ინფორმაცია:</a:t>
            </a:r>
          </a:p>
        </p:txBody>
      </p:sp>
      <p:sp>
        <p:nvSpPr>
          <p:cNvPr id="9" name="TextBox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B</a:t>
            </a:r>
          </a:p>
        </p:txBody>
      </p:sp>
      <p:sp>
        <p:nvSpPr>
          <p:cNvPr id="10" name="TextBox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5BF146C-DBC3-44BF-AA98-DDEC334987B8}"/>
              </a:ext>
            </a:extLst>
          </p:cNvPr>
          <p:cNvSpPr txBox="1"/>
          <p:nvPr/>
        </p:nvSpPr>
        <p:spPr>
          <a:xfrm>
            <a:off x="556984" y="2828835"/>
            <a:ext cx="8030032" cy="1938992"/>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მისამართი</a:t>
            </a:r>
          </a:p>
          <a:p>
            <a:pPr marL="1828800" lvl="3" indent="-457200">
              <a:buAutoNum type="alphaUcPeriod"/>
            </a:pPr>
            <a:r>
              <a:rPr lang="ka-GE" sz="2400" dirty="0">
                <a:solidFill>
                  <a:schemeClr val="bg1"/>
                </a:solidFill>
                <a:latin typeface="+mj-lt"/>
              </a:rPr>
              <a:t>შინაარსი</a:t>
            </a:r>
          </a:p>
          <a:p>
            <a:pPr marL="1828800" lvl="3" indent="-457200">
              <a:buAutoNum type="alphaUcPeriod"/>
            </a:pPr>
            <a:r>
              <a:rPr lang="ka-GE" sz="2400" dirty="0">
                <a:solidFill>
                  <a:schemeClr val="bg1"/>
                </a:solidFill>
                <a:latin typeface="+mj-lt"/>
              </a:rPr>
              <a:t>ელ. ფოსტის მისამართი</a:t>
            </a:r>
          </a:p>
          <a:p>
            <a:pPr marL="1828800" lvl="3" indent="-457200">
              <a:buAutoNum type="alphaUcPeriod"/>
            </a:pPr>
            <a:r>
              <a:rPr lang="ka-GE" sz="2400" dirty="0">
                <a:solidFill>
                  <a:schemeClr val="bg1"/>
                </a:solidFill>
                <a:latin typeface="+mj-lt"/>
              </a:rPr>
              <a:t>საკრედიტო ბარათების ინფორმაცია </a:t>
            </a:r>
          </a:p>
          <a:p>
            <a:pPr marL="1828800" lvl="3" indent="-457200">
              <a:buAutoNum type="alphaUcPeriod"/>
            </a:pPr>
            <a:r>
              <a:rPr lang="ka-GE" sz="2400" dirty="0">
                <a:solidFill>
                  <a:schemeClr val="bg1"/>
                </a:solidFill>
                <a:latin typeface="+mj-lt"/>
              </a:rPr>
              <a:t>მობ. ტელეფონის ნომერი</a:t>
            </a:r>
          </a:p>
        </p:txBody>
      </p:sp>
      <p:sp>
        <p:nvSpPr>
          <p:cNvPr id="11" name="Rectangle 1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გამოკითხვის კითხვა</a:t>
            </a: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067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15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a:spLocks noGrp="1"/>
          </p:cNvSpPr>
          <p:nvPr>
            <p:ph type="title"/>
          </p:nvPr>
        </p:nvSpPr>
        <p:spPr/>
        <p:txBody>
          <a:bodyPr/>
          <a:lstStyle/>
          <a:p>
            <a:r>
              <a:rPr lang="ka-GE" dirty="0">
                <a:latin typeface="+mn-lt"/>
              </a:rPr>
              <a:t>უკანონო წვდომა</a:t>
            </a:r>
          </a:p>
        </p:txBody>
      </p:sp>
      <p:sp>
        <p:nvSpPr>
          <p:cNvPr id="3"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a:spLocks noGrp="1"/>
          </p:cNvSpPr>
          <p:nvPr>
            <p:ph type="body" idx="1"/>
          </p:nvPr>
        </p:nvSpPr>
        <p:spPr/>
        <p:txBody>
          <a:bodyPr/>
          <a:lstStyle/>
          <a:p>
            <a:r>
              <a:rPr lang="ka-GE" dirty="0" smtClean="0">
                <a:latin typeface="+mn-lt"/>
              </a:rPr>
              <a:t>ბუდაპეშტის კონვენციის მატერიალური დებულებები (ნაწილი 1)</a:t>
            </a:r>
          </a:p>
        </p:txBody>
      </p:sp>
      <p:sp>
        <p:nvSpPr>
          <p:cNvPr id="6"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E44B28D-96A4-4B71-A353-916AB546715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განყოფილება 2</a:t>
            </a:r>
            <a:endParaRPr lang="ka-GE" sz="2000" dirty="0">
              <a:solidFill>
                <a:schemeClr val="bg1"/>
              </a:solidFill>
              <a:latin typeface="Verdana" charset="0"/>
              <a:cs typeface="Verdana" charset="0"/>
            </a:endParaRPr>
          </a:p>
        </p:txBody>
      </p:sp>
    </p:spTree>
    <p:extLst>
      <p:ext uri="{BB962C8B-B14F-4D97-AF65-F5344CB8AC3E}">
        <p14:creationId xmlns:p14="http://schemas.microsoft.com/office/powerpoint/2010/main" val="3372764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01B2789-EF2E-4BD2-B40F-2EDEBF060E14}"/>
              </a:ext>
            </a:extLst>
          </p:cNvPr>
          <p:cNvSpPr>
            <a:spLocks noGrp="1"/>
          </p:cNvSpPr>
          <p:nvPr>
            <p:ph type="body" idx="4294967295"/>
          </p:nvPr>
        </p:nvSpPr>
        <p:spPr>
          <a:xfrm>
            <a:off x="461169" y="1423193"/>
            <a:ext cx="8229600" cy="4525963"/>
          </a:xfrm>
          <a:ln w="38100">
            <a:solidFill>
              <a:srgbClr val="FF0000"/>
            </a:solidFill>
            <a:miter lim="800000"/>
            <a:headEnd/>
            <a:tailEnd/>
          </a:ln>
        </p:spPr>
        <p:txBody>
          <a:bodyPr/>
          <a:lstStyle/>
          <a:p>
            <a:pPr algn="ctr" eaLnBrk="1" hangingPunct="1">
              <a:lnSpc>
                <a:spcPct val="80000"/>
              </a:lnSpc>
              <a:buFont typeface="Arial" panose="020B0604020202020204" pitchFamily="34" charset="0"/>
              <a:buNone/>
            </a:pPr>
            <a:endParaRPr lang="ka-GE" altLang="sr-Latn-RS" sz="2800" dirty="0">
              <a:latin typeface="+mn-lt"/>
              <a:cs typeface="Times New Roman" panose="02020603050405020304" pitchFamily="18" charset="0"/>
            </a:endParaRPr>
          </a:p>
          <a:p>
            <a:pPr algn="ctr" eaLnBrk="1" hangingPunct="1">
              <a:lnSpc>
                <a:spcPct val="80000"/>
              </a:lnSpc>
              <a:buFont typeface="Arial" panose="020B0604020202020204" pitchFamily="34" charset="0"/>
              <a:buNone/>
            </a:pPr>
            <a:r>
              <a:rPr lang="ka-GE" altLang="sr-Latn-RS" b="1" i="1" dirty="0">
                <a:latin typeface="+mn-lt"/>
              </a:rPr>
              <a:t>უკანონო წვდომა</a:t>
            </a:r>
          </a:p>
          <a:p>
            <a:pPr algn="ctr" eaLnBrk="1" hangingPunct="1">
              <a:lnSpc>
                <a:spcPct val="80000"/>
              </a:lnSpc>
              <a:buFont typeface="Arial" panose="020B0604020202020204" pitchFamily="34" charset="0"/>
              <a:buNone/>
            </a:pPr>
            <a:r>
              <a:rPr lang="ka-GE" altLang="sr-Latn-RS" b="1" i="1" dirty="0">
                <a:latin typeface="+mn-lt"/>
              </a:rPr>
              <a:t>(ბუდაპეშტის კონვენცია – მუხლი 2)</a:t>
            </a:r>
          </a:p>
          <a:p>
            <a:pPr eaLnBrk="1" hangingPunct="1">
              <a:lnSpc>
                <a:spcPct val="80000"/>
              </a:lnSpc>
              <a:buFont typeface="Arial" panose="020B0604020202020204" pitchFamily="34" charset="0"/>
              <a:buNone/>
            </a:pPr>
            <a:endParaRPr lang="ka-GE" altLang="sr-Latn-RS" dirty="0">
              <a:latin typeface="+mn-lt"/>
              <a:cs typeface="Times New Roman" panose="02020603050405020304" pitchFamily="18" charset="0"/>
            </a:endParaRPr>
          </a:p>
          <a:p>
            <a:pPr eaLnBrk="1" hangingPunct="1">
              <a:lnSpc>
                <a:spcPct val="80000"/>
              </a:lnSpc>
              <a:buFont typeface="Arial" panose="020B0604020202020204" pitchFamily="34" charset="0"/>
              <a:buNone/>
            </a:pPr>
            <a:endParaRPr lang="ka-GE" altLang="sr-Latn-RS" dirty="0">
              <a:latin typeface="+mn-lt"/>
              <a:cs typeface="Times New Roman" panose="02020603050405020304" pitchFamily="18" charset="0"/>
            </a:endParaRPr>
          </a:p>
          <a:p>
            <a:pPr algn="ctr">
              <a:lnSpc>
                <a:spcPct val="80000"/>
              </a:lnSpc>
            </a:pPr>
            <a:r>
              <a:rPr lang="ka-GE" i="1" dirty="0">
                <a:latin typeface="+mn-lt"/>
              </a:rPr>
              <a:t>კომპიუტერულ სისტემაზე ან მის ნაწილზე უფლების </a:t>
            </a:r>
            <a:r>
              <a:rPr lang="ka-GE" i="1" dirty="0" smtClean="0">
                <a:latin typeface="+mn-lt"/>
              </a:rPr>
              <a:t>გარეშე წვდომა</a:t>
            </a:r>
            <a:endParaRPr lang="ka-GE" altLang="sr-Latn-RS" i="1" dirty="0">
              <a:latin typeface="+mn-lt"/>
              <a:cs typeface="Times New Roman" panose="02020603050405020304" pitchFamily="18" charset="0"/>
            </a:endParaRPr>
          </a:p>
          <a:p>
            <a:pPr algn="ctr" eaLnBrk="1" hangingPunct="1">
              <a:lnSpc>
                <a:spcPct val="80000"/>
              </a:lnSpc>
            </a:pPr>
            <a:r>
              <a:rPr lang="ka-GE" altLang="sr-Latn-RS" i="1" dirty="0" smtClean="0">
                <a:latin typeface="+mn-lt"/>
              </a:rPr>
              <a:t>წინასწარი განზრახვით</a:t>
            </a:r>
            <a:endParaRPr lang="ka-GE" altLang="sr-Latn-RS" i="1" dirty="0">
              <a:latin typeface="+mn-lt"/>
            </a:endParaRPr>
          </a:p>
          <a:p>
            <a:pPr algn="ctr" eaLnBrk="1" hangingPunct="1">
              <a:lnSpc>
                <a:spcPct val="80000"/>
              </a:lnSpc>
              <a:buFont typeface="Arial" panose="020B0604020202020204" pitchFamily="34" charset="0"/>
              <a:buNone/>
            </a:pPr>
            <a:endParaRPr lang="ka-GE" altLang="sr-Latn-RS" dirty="0">
              <a:latin typeface="+mn-lt"/>
              <a:cs typeface="Times New Roman" panose="02020603050405020304" pitchFamily="18" charset="0"/>
            </a:endParaRPr>
          </a:p>
        </p:txBody>
      </p:sp>
      <p:sp>
        <p:nvSpPr>
          <p:cNvPr id="15"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E7D0AE-F5E2-48F0-87FE-9287F73A74D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წვდომა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499104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9D2C1A8-035C-489B-9779-EDA8D4023D4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წვდომა: მაგალითი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2" name="Pictur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A2BF149-940F-4650-B2D7-4286106D949A}"/>
              </a:ext>
            </a:extLst>
          </p:cNvPr>
          <p:cNvPicPr>
            <a:picLocks noChangeAspect="1"/>
          </p:cNvPicPr>
          <p:nvPr/>
        </p:nvPicPr>
        <p:blipFill rotWithShape="1">
          <a:blip r:embed="rId3"/>
          <a:srcRect b="7404"/>
          <a:stretch/>
        </p:blipFill>
        <p:spPr>
          <a:xfrm>
            <a:off x="7937" y="1188862"/>
            <a:ext cx="9144000" cy="5262913"/>
          </a:xfrm>
          <a:prstGeom prst="rect">
            <a:avLst/>
          </a:prstGeom>
        </p:spPr>
      </p:pic>
      <p:pic>
        <p:nvPicPr>
          <p:cNvPr id="3" name="Picture 2"/>
          <p:cNvPicPr>
            <a:picLocks noChangeAspect="1"/>
          </p:cNvPicPr>
          <p:nvPr/>
        </p:nvPicPr>
        <p:blipFill>
          <a:blip r:embed="rId4"/>
          <a:stretch>
            <a:fillRect/>
          </a:stretch>
        </p:blipFill>
        <p:spPr>
          <a:xfrm>
            <a:off x="3492" y="1188862"/>
            <a:ext cx="9140508" cy="5262913"/>
          </a:xfrm>
          <a:prstGeom prst="rect">
            <a:avLst/>
          </a:prstGeom>
        </p:spPr>
      </p:pic>
    </p:spTree>
    <p:extLst>
      <p:ext uri="{BB962C8B-B14F-4D97-AF65-F5344CB8AC3E}">
        <p14:creationId xmlns:p14="http://schemas.microsoft.com/office/powerpoint/2010/main" val="353287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B002625-AEB0-4080-8EA6-8084073613D3}"/>
              </a:ext>
            </a:extLst>
          </p:cNvPr>
          <p:cNvPicPr>
            <a:picLocks noChangeAspect="1"/>
          </p:cNvPicPr>
          <p:nvPr/>
        </p:nvPicPr>
        <p:blipFill>
          <a:blip r:embed="rId3"/>
          <a:stretch>
            <a:fillRect/>
          </a:stretch>
        </p:blipFill>
        <p:spPr>
          <a:xfrm>
            <a:off x="333014" y="1057537"/>
            <a:ext cx="8703036" cy="5466961"/>
          </a:xfrm>
          <a:prstGeom prst="rect">
            <a:avLst/>
          </a:prstGeom>
        </p:spPr>
      </p:pic>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9D2C1A8-035C-489B-9779-EDA8D4023D4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წვდომა: მაგალითი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2" name="Picture 1"/>
          <p:cNvPicPr>
            <a:picLocks noChangeAspect="1"/>
          </p:cNvPicPr>
          <p:nvPr/>
        </p:nvPicPr>
        <p:blipFill>
          <a:blip r:embed="rId4"/>
          <a:stretch>
            <a:fillRect/>
          </a:stretch>
        </p:blipFill>
        <p:spPr>
          <a:xfrm>
            <a:off x="0" y="1057537"/>
            <a:ext cx="9144000" cy="5467350"/>
          </a:xfrm>
          <a:prstGeom prst="rect">
            <a:avLst/>
          </a:prstGeom>
        </p:spPr>
      </p:pic>
    </p:spTree>
    <p:extLst>
      <p:ext uri="{BB962C8B-B14F-4D97-AF65-F5344CB8AC3E}">
        <p14:creationId xmlns:p14="http://schemas.microsoft.com/office/powerpoint/2010/main" val="10895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43252" y="1151172"/>
            <a:ext cx="4131581" cy="4770537"/>
          </a:xfrm>
          <a:prstGeom prst="rect">
            <a:avLst/>
          </a:prstGeom>
        </p:spPr>
        <p:txBody>
          <a:bodyPr wrap="square">
            <a:spAutoFit/>
          </a:bodyPr>
          <a:lstStyle/>
          <a:p>
            <a:pPr algn="just"/>
            <a:r>
              <a:rPr lang="ka-GE" sz="1600" dirty="0"/>
              <a:t>თითოეული  მხარე ვალდებულია, მიიღოს საჭირო საკანონმდებლო და სხვა ზომები, რომლებიც მოახდენს მთლიან კომპიუტერულ სისტემაზე ან მის ნაწილზე უფლების გარეშე </a:t>
            </a:r>
            <a:r>
              <a:rPr lang="ka-GE" sz="1600" b="1" dirty="0">
                <a:solidFill>
                  <a:srgbClr val="FF0000"/>
                </a:solidFill>
              </a:rPr>
              <a:t>წვდომის</a:t>
            </a:r>
            <a:r>
              <a:rPr lang="ka-GE" sz="1600" dirty="0"/>
              <a:t>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a:t>
            </a:r>
            <a:r>
              <a:rPr lang="ka-GE" sz="1600" dirty="0" smtClean="0"/>
              <a:t>წინასწარი </a:t>
            </a:r>
            <a:r>
              <a:rPr lang="ka-GE" sz="1600" dirty="0"/>
              <a:t>განზრახვითაა ჩადენილი. მხარემ შეიძლება მოითხოვოს, რომ დანაშაულის ჩადენის პირობად ჩაითვალოს უსაფრთხოების ზომების დარღვევა კომპიუტერული მონაცემების მოპოვების ან სხვა არაკეთილსინდისიერი განზრახვით; ან სხვა კომპიუტერულ სისტემასთან მიმართებით, რომელიც შეერთებულია მეორე კომპიუტერულ სისტემასთან.</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74833" y="1151172"/>
            <a:ext cx="4747018" cy="5078313"/>
          </a:xfrm>
          <a:prstGeom prst="rect">
            <a:avLst/>
          </a:prstGeom>
        </p:spPr>
        <p:txBody>
          <a:bodyPr wrap="square">
            <a:spAutoFit/>
          </a:bodyPr>
          <a:lstStyle/>
          <a:p>
            <a:pPr marL="342900" indent="-342900" algn="just">
              <a:buFont typeface="Arial" panose="020B0604020202020204" pitchFamily="34" charset="0"/>
              <a:buChar char="•"/>
            </a:pPr>
            <a:r>
              <a:rPr lang="ka-GE" dirty="0"/>
              <a:t>წვდომა მოიცავს სხვა </a:t>
            </a:r>
            <a:r>
              <a:rPr lang="ka-GE" dirty="0" smtClean="0"/>
              <a:t>კომპიუტერული სისტემის </a:t>
            </a:r>
            <a:r>
              <a:rPr lang="ka-GE" dirty="0"/>
              <a:t>შესვლას:</a:t>
            </a:r>
          </a:p>
          <a:p>
            <a:pPr marL="800100" lvl="1" indent="-342900" algn="just">
              <a:buFont typeface="Calibri Light" panose="020F0302020204030204" pitchFamily="34" charset="0"/>
              <a:buChar char="‐"/>
            </a:pPr>
            <a:r>
              <a:rPr lang="ka-GE" dirty="0"/>
              <a:t>როცა ის დაკავშირებულია საზოგადო </a:t>
            </a:r>
            <a:r>
              <a:rPr lang="ka-GE" dirty="0" smtClean="0"/>
              <a:t>სატელეკომუნიკაციო </a:t>
            </a:r>
            <a:r>
              <a:rPr lang="ka-GE" dirty="0"/>
              <a:t>ქსელის მეშვეობით; </a:t>
            </a:r>
          </a:p>
          <a:p>
            <a:pPr marL="800100" lvl="1" indent="-342900" algn="just">
              <a:buFont typeface="Calibri Light" panose="020F0302020204030204" pitchFamily="34" charset="0"/>
              <a:buChar char="‐"/>
            </a:pPr>
            <a:r>
              <a:rPr lang="ka-GE" dirty="0" smtClean="0"/>
              <a:t>კომპიუტერულ </a:t>
            </a:r>
            <a:r>
              <a:rPr lang="ka-GE" dirty="0"/>
              <a:t>სისტემაში იმავე ქსელში (LAN ან ორგანიზაციის შიდა ინტრანეტი) </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a:t>წვდომა არ მოიცავს მხოლოდ ელ. ფოსტის შეტყობინების ან ფაილის გაგზავნას კომპიუტერულ სისტემაზე </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a:t>კომპიუტერულ სისტემასთან კომუნიკაციის მეთოდს მნიშვნელობა არა აქვს (იქნება დისტანციურად უსადენო კავშირის მეშვეობით თუ ახლო მანძილზე)</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წვდომა („წვდომა“)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719391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43252" y="1124744"/>
            <a:ext cx="4131581" cy="4869656"/>
          </a:xfrm>
          <a:prstGeom prst="rect">
            <a:avLst/>
          </a:prstGeom>
        </p:spPr>
        <p:txBody>
          <a:bodyPr wrap="square">
            <a:spAutoFit/>
          </a:bodyPr>
          <a:lstStyle/>
          <a:p>
            <a:pPr algn="just"/>
            <a:r>
              <a:rPr lang="ka-GE" sz="1600" dirty="0"/>
              <a:t>თითოეული  მხარე ვალდებულია, მიიღოს საჭირო საკანონმდებლო და სხვა ზომები, რომლებიც მოახდენს </a:t>
            </a:r>
            <a:r>
              <a:rPr lang="ka-GE" sz="1600" b="1" dirty="0">
                <a:solidFill>
                  <a:srgbClr val="FF0000"/>
                </a:solidFill>
              </a:rPr>
              <a:t>მთლიან კომპიუტერულ სისტემაზე ან მის ნაწილზე</a:t>
            </a:r>
            <a:r>
              <a:rPr lang="ka-GE" sz="1600" dirty="0"/>
              <a:t> უფლების გარეშე წვდომის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a:t>
            </a:r>
            <a:r>
              <a:rPr lang="ka-GE" sz="1600" dirty="0" smtClean="0"/>
              <a:t>წინასწარი </a:t>
            </a:r>
            <a:r>
              <a:rPr lang="ka-GE" sz="1600" dirty="0"/>
              <a:t>განზრახვითაა ჩადენილი. მხარემ შეიძლება მოითხოვოს, რომ დანაშაულის ჩადენის პირობად ჩაითვალოს უსაფრთხოების ზომების დარღვევა კომპიუტერული მონაცემების მოპოვების ან სხვა არაკეთილსინდისიერი განზრახვით; ან სხვა კომპიუტერულ სისტემასთან მიმართებით, რომელიც შეერთებულია მეორე კომპიუტერულ სისტემასთან.</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74833" y="1151172"/>
            <a:ext cx="4747018" cy="3816429"/>
          </a:xfrm>
          <a:prstGeom prst="rect">
            <a:avLst/>
          </a:prstGeom>
        </p:spPr>
        <p:txBody>
          <a:bodyPr wrap="square">
            <a:spAutoFit/>
          </a:bodyPr>
          <a:lstStyle/>
          <a:p>
            <a:pPr algn="just"/>
            <a:r>
              <a:rPr lang="ka-GE" sz="2200" dirty="0" smtClean="0"/>
              <a:t>კომპიუტერული </a:t>
            </a:r>
            <a:r>
              <a:rPr lang="ka-GE" sz="2200" dirty="0"/>
              <a:t>სისტემის ნაწილი მოიცავს შემდეგს:</a:t>
            </a:r>
          </a:p>
          <a:p>
            <a:pPr marL="800100" lvl="1" indent="-342900" algn="just">
              <a:buFont typeface="Arial" panose="020B0604020202020204" pitchFamily="34" charset="0"/>
              <a:buChar char="•"/>
            </a:pPr>
            <a:r>
              <a:rPr lang="ka-GE" sz="2200" dirty="0"/>
              <a:t>აპარატული უზრუნველყოფა </a:t>
            </a:r>
          </a:p>
          <a:p>
            <a:pPr marL="800100" lvl="1" indent="-342900" algn="just">
              <a:buFont typeface="Arial" panose="020B0604020202020204" pitchFamily="34" charset="0"/>
              <a:buChar char="•"/>
            </a:pPr>
            <a:r>
              <a:rPr lang="ka-GE" sz="2200" dirty="0"/>
              <a:t>კომპონენტები </a:t>
            </a:r>
          </a:p>
          <a:p>
            <a:pPr marL="800100" lvl="1" indent="-342900" algn="just">
              <a:buFont typeface="Arial" panose="020B0604020202020204" pitchFamily="34" charset="0"/>
              <a:buChar char="•"/>
            </a:pPr>
            <a:r>
              <a:rPr lang="ka-GE" sz="2200" dirty="0"/>
              <a:t>დაინსტალირებული სისტემის შენახული მონაცემები </a:t>
            </a:r>
          </a:p>
          <a:p>
            <a:pPr marL="800100" lvl="1" indent="-342900" algn="just">
              <a:buFont typeface="Arial" panose="020B0604020202020204" pitchFamily="34" charset="0"/>
              <a:buChar char="•"/>
            </a:pPr>
            <a:r>
              <a:rPr lang="ka-GE" sz="2200" dirty="0"/>
              <a:t>კატალოგები </a:t>
            </a:r>
          </a:p>
          <a:p>
            <a:pPr marL="800100" lvl="1" indent="-342900" algn="just">
              <a:buFont typeface="Arial" panose="020B0604020202020204" pitchFamily="34" charset="0"/>
              <a:buChar char="•"/>
            </a:pPr>
            <a:r>
              <a:rPr lang="ka-GE" sz="2200" dirty="0"/>
              <a:t>ტრაფიკის </a:t>
            </a:r>
            <a:r>
              <a:rPr lang="ka-GE" sz="2200" dirty="0" smtClean="0"/>
              <a:t>მონაცემები </a:t>
            </a:r>
            <a:endParaRPr lang="ka-GE" sz="2200" dirty="0"/>
          </a:p>
          <a:p>
            <a:pPr marL="800100" lvl="1" indent="-342900" algn="just">
              <a:buFont typeface="Arial" panose="020B0604020202020204" pitchFamily="34" charset="0"/>
              <a:buChar char="•"/>
            </a:pPr>
            <a:r>
              <a:rPr lang="ka-GE" sz="2200" dirty="0"/>
              <a:t>შინაარსთან დაკავშირებული მონაცემები</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AA5BF5E-B46D-4B19-A63B-6B1FE8043F14}"/>
              </a:ext>
            </a:extLst>
          </p:cNvPr>
          <p:cNvSpPr txBox="1">
            <a:spLocks noChangeArrowheads="1"/>
          </p:cNvSpPr>
          <p:nvPr/>
        </p:nvSpPr>
        <p:spPr bwMode="auto">
          <a:xfrm>
            <a:off x="1389151"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წვდომა </a:t>
            </a:r>
            <a:r>
              <a:rPr lang="ka-GE" sz="3200" dirty="0" smtClean="0">
                <a:solidFill>
                  <a:schemeClr val="bg1"/>
                </a:solidFill>
                <a:latin typeface="Verdana" panose="020B0604030504040204" pitchFamily="34" charset="0"/>
              </a:rPr>
              <a:t>(„მთლიანი </a:t>
            </a:r>
            <a:r>
              <a:rPr lang="ka-GE" sz="3200" dirty="0">
                <a:solidFill>
                  <a:schemeClr val="bg1"/>
                </a:solidFill>
                <a:latin typeface="Verdana" panose="020B0604030504040204" pitchFamily="34" charset="0"/>
              </a:rPr>
              <a:t>ან </a:t>
            </a:r>
            <a:r>
              <a:rPr lang="ka-GE" sz="3200" dirty="0" smtClean="0">
                <a:solidFill>
                  <a:schemeClr val="bg1"/>
                </a:solidFill>
                <a:latin typeface="Verdana" panose="020B0604030504040204" pitchFamily="34" charset="0"/>
              </a:rPr>
              <a:t>ნაწილი“)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403909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43252" y="1124744"/>
            <a:ext cx="4131581" cy="4770537"/>
          </a:xfrm>
          <a:prstGeom prst="rect">
            <a:avLst/>
          </a:prstGeom>
        </p:spPr>
        <p:txBody>
          <a:bodyPr wrap="square">
            <a:spAutoFit/>
          </a:bodyPr>
          <a:lstStyle/>
          <a:p>
            <a:pPr algn="just"/>
            <a:r>
              <a:rPr lang="ka-GE" sz="1600" dirty="0"/>
              <a:t>თითოეული  მხარე ვალდებულია, მიიღოს საჭირო საკანონმდებლო და სხვა ზომები, რომლებიც მოახდენს მთლიან კომპიუტერულ სისტემაზე ან მის ნაწილზე </a:t>
            </a:r>
            <a:r>
              <a:rPr lang="ka-GE" sz="1600" b="1" dirty="0">
                <a:solidFill>
                  <a:srgbClr val="FF0000"/>
                </a:solidFill>
              </a:rPr>
              <a:t>უფლების გარეშე</a:t>
            </a:r>
            <a:r>
              <a:rPr lang="ka-GE" sz="1600" dirty="0"/>
              <a:t> წვდომის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a:t>
            </a:r>
            <a:r>
              <a:rPr lang="ka-GE" sz="1600" dirty="0" smtClean="0"/>
              <a:t>წინასწარი </a:t>
            </a:r>
            <a:r>
              <a:rPr lang="ka-GE" sz="1600" dirty="0"/>
              <a:t>განზრახვითაა ჩადენილი. მხარემ შეიძლება მოითხოვოს, რომ დანაშაულის ჩადენის პირობად ჩაითვალოს უსაფრთხოების ზომების დარღვევა კომპიუტერული მონაცემების მოპოვების ან სხვა არაკეთილსინდისიერი განზრახვით; ან სხვა კომპიუტერულ სისტემასთან მიმართებით, რომელიც შეერთებულია მეორე კომპიუტერულ სისტემასთან.</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74833" y="1151172"/>
            <a:ext cx="4747018" cy="5847755"/>
          </a:xfrm>
          <a:prstGeom prst="rect">
            <a:avLst/>
          </a:prstGeom>
        </p:spPr>
        <p:txBody>
          <a:bodyPr wrap="square">
            <a:spAutoFit/>
          </a:bodyPr>
          <a:lstStyle/>
          <a:p>
            <a:pPr marL="342900" indent="-342900" algn="just">
              <a:buFont typeface="Arial" panose="020B0604020202020204" pitchFamily="34" charset="0"/>
              <a:buChar char="•"/>
            </a:pPr>
            <a:r>
              <a:rPr lang="ka-GE" sz="2200" dirty="0"/>
              <a:t>წვდომა უნდა იყოს </a:t>
            </a:r>
            <a:r>
              <a:rPr lang="ka-GE" sz="2200" dirty="0" smtClean="0"/>
              <a:t>უნებართვო, </a:t>
            </a:r>
            <a:r>
              <a:rPr lang="ka-GE" sz="2200" dirty="0"/>
              <a:t>რომ ის ჩაითვალოს დანაშაულად</a:t>
            </a:r>
          </a:p>
          <a:p>
            <a:pPr algn="just"/>
            <a:endParaRPr lang="ka-GE" sz="2200" dirty="0"/>
          </a:p>
          <a:p>
            <a:pPr marL="342900" indent="-342900" algn="just">
              <a:buFont typeface="Arial" panose="020B0604020202020204" pitchFamily="34" charset="0"/>
              <a:buChar char="•"/>
            </a:pPr>
            <a:r>
              <a:rPr lang="ka-GE" sz="2200" dirty="0" smtClean="0"/>
              <a:t>ნებართვა </a:t>
            </a:r>
            <a:r>
              <a:rPr lang="ka-GE" sz="2200" dirty="0"/>
              <a:t>შეიძლება იყოს </a:t>
            </a:r>
            <a:r>
              <a:rPr lang="ka-GE" sz="2200" dirty="0" smtClean="0"/>
              <a:t>საკანონმდებლო, აღმასრულებითი, ადმინისტრაციული, სასამართლო</a:t>
            </a:r>
            <a:r>
              <a:rPr lang="ka-GE" sz="2200" dirty="0"/>
              <a:t>, </a:t>
            </a:r>
            <a:r>
              <a:rPr lang="ka-GE" sz="2200" dirty="0" smtClean="0"/>
              <a:t>სახელშეკრულებო ან </a:t>
            </a:r>
            <a:r>
              <a:rPr lang="ka-GE" sz="2200" dirty="0"/>
              <a:t>სხვა</a:t>
            </a:r>
          </a:p>
          <a:p>
            <a:pPr marL="342900" indent="-342900" algn="just">
              <a:buFont typeface="Arial" panose="020B0604020202020204" pitchFamily="34" charset="0"/>
              <a:buChar char="•"/>
            </a:pPr>
            <a:endParaRPr lang="ka-GE" sz="2200" dirty="0"/>
          </a:p>
          <a:p>
            <a:pPr marL="342900" indent="-342900" algn="just">
              <a:buFont typeface="Arial" panose="020B0604020202020204" pitchFamily="34" charset="0"/>
              <a:buChar char="•"/>
            </a:pPr>
            <a:r>
              <a:rPr lang="ka-GE" sz="2200" dirty="0" smtClean="0"/>
              <a:t>კომპიუტერულ სისტემაზე წვდომა, რომელიც იძლევა საზოგადოებისთვის უფასო და ღია წვდომის უფლებას, არ უნდა იქნეს კრიმინალიზებული </a:t>
            </a:r>
          </a:p>
          <a:p>
            <a:pPr marL="342900" indent="-342900" algn="just">
              <a:buFont typeface="Wingdings" pitchFamily="2" charset="2"/>
              <a:buChar char="ü"/>
            </a:pPr>
            <a:endParaRPr lang="ka-GE" sz="2200" dirty="0"/>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წვდომა („უფლების გარეშე“)</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743183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შინაარსი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B18497-BF37-4A20-ABA6-353886C26CA1}"/>
              </a:ext>
            </a:extLst>
          </p:cNvPr>
          <p:cNvSpPr>
            <a:spLocks noGrp="1"/>
          </p:cNvSpPr>
          <p:nvPr>
            <p:ph idx="4294967295"/>
          </p:nvPr>
        </p:nvSpPr>
        <p:spPr>
          <a:xfrm>
            <a:off x="287337" y="1266024"/>
            <a:ext cx="8569325" cy="5240337"/>
          </a:xfrm>
        </p:spPr>
        <p:txBody>
          <a:bodyPr>
            <a:normAutofit/>
          </a:bodyPr>
          <a:lstStyle/>
          <a:p>
            <a:pPr marL="514350" indent="-514350">
              <a:lnSpc>
                <a:spcPct val="150000"/>
              </a:lnSpc>
              <a:buFont typeface="+mj-lt"/>
              <a:buAutoNum type="arabicPeriod"/>
            </a:pPr>
            <a:r>
              <a:rPr lang="ka-GE" dirty="0" smtClean="0">
                <a:latin typeface="+mn-lt"/>
              </a:rPr>
              <a:t>განმარტებები</a:t>
            </a:r>
          </a:p>
          <a:p>
            <a:pPr marL="514350" indent="-514350">
              <a:lnSpc>
                <a:spcPct val="150000"/>
              </a:lnSpc>
              <a:buFont typeface="+mj-lt"/>
              <a:buAutoNum type="arabicPeriod"/>
            </a:pPr>
            <a:r>
              <a:rPr lang="ka-GE" dirty="0" smtClean="0">
                <a:latin typeface="+mn-lt"/>
              </a:rPr>
              <a:t>უკანონო წვდომა</a:t>
            </a:r>
          </a:p>
          <a:p>
            <a:pPr marL="514350" indent="-514350">
              <a:lnSpc>
                <a:spcPct val="150000"/>
              </a:lnSpc>
              <a:buFont typeface="+mj-lt"/>
              <a:buAutoNum type="arabicPeriod"/>
            </a:pPr>
            <a:r>
              <a:rPr lang="ka-GE" dirty="0" smtClean="0">
                <a:latin typeface="+mn-lt"/>
              </a:rPr>
              <a:t>უკანონო გადაჭერა </a:t>
            </a:r>
          </a:p>
          <a:p>
            <a:pPr marL="514350" indent="-514350">
              <a:lnSpc>
                <a:spcPct val="150000"/>
              </a:lnSpc>
              <a:buFont typeface="+mj-lt"/>
              <a:buAutoNum type="arabicPeriod"/>
            </a:pPr>
            <a:r>
              <a:rPr lang="ka-GE" dirty="0" smtClean="0">
                <a:latin typeface="+mn-lt"/>
              </a:rPr>
              <a:t>მონაცემთა ხელყოფა </a:t>
            </a:r>
          </a:p>
          <a:p>
            <a:pPr marL="514350" indent="-514350">
              <a:lnSpc>
                <a:spcPct val="150000"/>
              </a:lnSpc>
              <a:buFont typeface="+mj-lt"/>
              <a:buAutoNum type="arabicPeriod"/>
            </a:pPr>
            <a:r>
              <a:rPr lang="ka-GE" dirty="0" smtClean="0">
                <a:latin typeface="+mn-lt"/>
              </a:rPr>
              <a:t>სისტემაში ჩარევა </a:t>
            </a:r>
          </a:p>
          <a:p>
            <a:pPr marL="514350" indent="-514350">
              <a:lnSpc>
                <a:spcPct val="150000"/>
              </a:lnSpc>
              <a:buFont typeface="+mj-lt"/>
              <a:buAutoNum type="arabicPeriod"/>
            </a:pPr>
            <a:r>
              <a:rPr lang="ka-GE" dirty="0" smtClean="0">
                <a:latin typeface="+mn-lt"/>
              </a:rPr>
              <a:t>მოწყობილობების ბოროტად გამოყენება </a:t>
            </a:r>
          </a:p>
        </p:txBody>
      </p:sp>
    </p:spTree>
    <p:extLst>
      <p:ext uri="{BB962C8B-B14F-4D97-AF65-F5344CB8AC3E}">
        <p14:creationId xmlns:p14="http://schemas.microsoft.com/office/powerpoint/2010/main" val="2735723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755576" y="1556792"/>
            <a:ext cx="7704856" cy="4770537"/>
          </a:xfrm>
          <a:prstGeom prst="rect">
            <a:avLst/>
          </a:prstGeom>
        </p:spPr>
        <p:txBody>
          <a:bodyPr wrap="square">
            <a:spAutoFit/>
          </a:bodyPr>
          <a:lstStyle/>
          <a:p>
            <a:pPr algn="just"/>
            <a:r>
              <a:rPr lang="ka-GE" sz="2400" dirty="0"/>
              <a:t>ბუდაპეშტის კონვენციაში არ არის განმარტებული </a:t>
            </a:r>
            <a:r>
              <a:rPr lang="ka-GE" sz="2400" dirty="0" smtClean="0"/>
              <a:t>„ნებართვის </a:t>
            </a:r>
            <a:r>
              <a:rPr lang="ka-GE" sz="2400" dirty="0"/>
              <a:t>გარეშე“</a:t>
            </a:r>
          </a:p>
          <a:p>
            <a:pPr marL="342900" indent="-342900" algn="just">
              <a:buFont typeface="Wingdings" pitchFamily="2" charset="2"/>
              <a:buChar char="Ø"/>
            </a:pPr>
            <a:endParaRPr lang="ka-GE" sz="2400" dirty="0"/>
          </a:p>
          <a:p>
            <a:pPr algn="just"/>
            <a:r>
              <a:rPr lang="ka-GE" sz="2400" dirty="0"/>
              <a:t>ქვეყნები, რომლებმაც მიიღეს განმარტებები:</a:t>
            </a:r>
          </a:p>
          <a:p>
            <a:pPr marL="342900" indent="-342900" algn="just">
              <a:buFont typeface="Wingdings" pitchFamily="2" charset="2"/>
              <a:buChar char="Ø"/>
            </a:pPr>
            <a:endParaRPr lang="ka-GE" sz="2400" i="1" dirty="0">
              <a:ea typeface="Verdana" panose="020B0604030504040204" pitchFamily="34" charset="0"/>
            </a:endParaRPr>
          </a:p>
          <a:p>
            <a:pPr marL="342900" indent="-342900" algn="just">
              <a:buFont typeface="Wingdings" pitchFamily="2" charset="2"/>
              <a:buChar char="Ø"/>
            </a:pPr>
            <a:endParaRPr lang="ka-GE" sz="2400" i="1" dirty="0">
              <a:ea typeface="Verdana" panose="020B0604030504040204" pitchFamily="34" charset="0"/>
            </a:endParaRPr>
          </a:p>
          <a:p>
            <a:pPr marL="342900" indent="-342900" algn="just">
              <a:buFont typeface="Wingdings" pitchFamily="2" charset="2"/>
              <a:buChar char="Ø"/>
            </a:pPr>
            <a:endParaRPr lang="ka-GE" sz="2400" i="1" dirty="0">
              <a:ea typeface="Verdana" panose="020B0604030504040204" pitchFamily="34" charset="0"/>
            </a:endParaRPr>
          </a:p>
          <a:p>
            <a:pPr marL="342900" indent="-342900" algn="just">
              <a:buFont typeface="Wingdings" pitchFamily="2" charset="2"/>
              <a:buChar char="Ø"/>
            </a:pPr>
            <a:endParaRPr lang="ka-GE" sz="2400" i="1" dirty="0">
              <a:ea typeface="Verdana" panose="020B0604030504040204" pitchFamily="34" charset="0"/>
            </a:endParaRPr>
          </a:p>
          <a:p>
            <a:pPr marL="342900" indent="-342900" algn="just">
              <a:buFont typeface="Wingdings" pitchFamily="2" charset="2"/>
              <a:buChar char="Ø"/>
            </a:pPr>
            <a:endParaRPr lang="ka-GE" sz="2400" i="1" dirty="0">
              <a:ea typeface="Verdana" panose="020B0604030504040204" pitchFamily="34" charset="0"/>
            </a:endParaRPr>
          </a:p>
          <a:p>
            <a:pPr marL="342900" indent="-342900" algn="just">
              <a:buFont typeface="Wingdings" pitchFamily="2" charset="2"/>
              <a:buChar char="Ø"/>
            </a:pPr>
            <a:endParaRPr lang="ka-GE" sz="2400" i="1" dirty="0">
              <a:ea typeface="Verdana" panose="020B0604030504040204" pitchFamily="34" charset="0"/>
            </a:endParaRPr>
          </a:p>
          <a:p>
            <a:pPr algn="just"/>
            <a:r>
              <a:rPr lang="ka-GE" sz="2400" dirty="0"/>
              <a:t>ელემენტები: </a:t>
            </a:r>
          </a:p>
          <a:p>
            <a:pPr marL="800100" lvl="1" indent="-342900" algn="just">
              <a:buFont typeface="Arial" panose="020B0604020202020204" pitchFamily="34" charset="0"/>
              <a:buChar char="•"/>
            </a:pPr>
            <a:r>
              <a:rPr lang="ka-GE" sz="2000" dirty="0"/>
              <a:t>ამ სახის წვდომის კონტროლის უფლება</a:t>
            </a:r>
          </a:p>
          <a:p>
            <a:pPr marL="800100" lvl="1" indent="-342900" algn="just">
              <a:buFont typeface="Arial" panose="020B0604020202020204" pitchFamily="34" charset="0"/>
              <a:buChar char="•"/>
            </a:pPr>
            <a:r>
              <a:rPr lang="ka-GE" sz="2000" dirty="0" smtClean="0"/>
              <a:t>ამ </a:t>
            </a:r>
            <a:r>
              <a:rPr lang="ka-GE" sz="2000" dirty="0"/>
              <a:t>უფლების მქონე პირის თანხმობა </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წვდომა („უფლების გარეშე“)</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2" name="Picture 2" descr="Flag of Singapore - Wikipedi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909F095-956F-4593-9F60-8CD852F4E5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820" y="3265025"/>
            <a:ext cx="1522335" cy="676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Flag of Ghana - Wikipedi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F850EBC-8C27-46B9-B5D6-3677E10DB1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7670" y="4221087"/>
            <a:ext cx="1504825" cy="667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216078A-5407-42DF-9DD6-8244BADAB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715" y="4221089"/>
            <a:ext cx="1504824" cy="6676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FF5B4D4-9CE0-4378-B87F-06236455F15B}"/>
              </a:ext>
            </a:extLst>
          </p:cNvPr>
          <p:cNvPicPr>
            <a:picLocks noChangeAspect="1"/>
          </p:cNvPicPr>
          <p:nvPr/>
        </p:nvPicPr>
        <p:blipFill>
          <a:blip r:embed="rId6"/>
          <a:stretch>
            <a:fillRect/>
          </a:stretch>
        </p:blipFill>
        <p:spPr>
          <a:xfrm>
            <a:off x="3097820" y="4221088"/>
            <a:ext cx="1490019" cy="667615"/>
          </a:xfrm>
          <a:prstGeom prst="rect">
            <a:avLst/>
          </a:prstGeom>
        </p:spPr>
      </p:pic>
      <p:pic>
        <p:nvPicPr>
          <p:cNvPr id="20" name="Picture 1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4D4336C-F224-4D4C-8F9A-0C061F1D9850}"/>
              </a:ext>
            </a:extLst>
          </p:cNvPr>
          <p:cNvPicPr>
            <a:picLocks noChangeAspect="1"/>
          </p:cNvPicPr>
          <p:nvPr/>
        </p:nvPicPr>
        <p:blipFill>
          <a:blip r:embed="rId7"/>
          <a:stretch>
            <a:fillRect/>
          </a:stretch>
        </p:blipFill>
        <p:spPr>
          <a:xfrm>
            <a:off x="6164413" y="3250951"/>
            <a:ext cx="1494886" cy="676068"/>
          </a:xfrm>
          <a:prstGeom prst="rect">
            <a:avLst/>
          </a:prstGeom>
        </p:spPr>
      </p:pic>
      <p:pic>
        <p:nvPicPr>
          <p:cNvPr id="2050" name="Picture 2" descr="Flag of the United Kingdom - Wikipedia">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98069C3-345D-402B-9E1A-15A5D36267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418" y="3265025"/>
            <a:ext cx="1504824" cy="6760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9404B7E-160C-4D4D-AAB7-440B57B98925}"/>
              </a:ext>
            </a:extLst>
          </p:cNvPr>
          <p:cNvSpPr/>
          <p:nvPr/>
        </p:nvSpPr>
        <p:spPr>
          <a:xfrm>
            <a:off x="1535555" y="3290257"/>
            <a:ext cx="1680354" cy="523220"/>
          </a:xfrm>
          <a:prstGeom prst="rect">
            <a:avLst/>
          </a:prstGeom>
        </p:spPr>
        <p:txBody>
          <a:bodyPr wrap="square">
            <a:spAutoFit/>
          </a:bodyPr>
          <a:lstStyle/>
          <a:p>
            <a:pPr algn="ctr"/>
            <a:r>
              <a:rPr lang="ka-GE" sz="1400" dirty="0"/>
              <a:t>გაერთიანებული სამეფო</a:t>
            </a:r>
            <a:endParaRPr lang="ka-GE" sz="1400" i="1" dirty="0">
              <a:ea typeface="Verdana" panose="020B0604030504040204" pitchFamily="34" charset="0"/>
            </a:endParaRPr>
          </a:p>
        </p:txBody>
      </p:sp>
      <p:sp>
        <p:nvSpPr>
          <p:cNvPr id="23" name="Rectangle 2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32F466B-2E68-4023-80CD-1145A53840B2}"/>
              </a:ext>
            </a:extLst>
          </p:cNvPr>
          <p:cNvSpPr/>
          <p:nvPr/>
        </p:nvSpPr>
        <p:spPr>
          <a:xfrm>
            <a:off x="4484059" y="3388930"/>
            <a:ext cx="1680354" cy="400110"/>
          </a:xfrm>
          <a:prstGeom prst="rect">
            <a:avLst/>
          </a:prstGeom>
        </p:spPr>
        <p:txBody>
          <a:bodyPr wrap="square">
            <a:spAutoFit/>
          </a:bodyPr>
          <a:lstStyle/>
          <a:p>
            <a:pPr algn="ctr"/>
            <a:r>
              <a:rPr lang="ka-GE" sz="2000" dirty="0"/>
              <a:t>სინგაპური</a:t>
            </a:r>
            <a:endParaRPr lang="ka-GE" sz="2000" i="1" dirty="0">
              <a:ea typeface="Verdana" panose="020B0604030504040204" pitchFamily="34" charset="0"/>
            </a:endParaRPr>
          </a:p>
        </p:txBody>
      </p:sp>
      <p:sp>
        <p:nvSpPr>
          <p:cNvPr id="25" name="Rectangle 2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33F5B77-6E9A-43E3-BA81-DD775C9FA74D}"/>
              </a:ext>
            </a:extLst>
          </p:cNvPr>
          <p:cNvSpPr/>
          <p:nvPr/>
        </p:nvSpPr>
        <p:spPr>
          <a:xfrm>
            <a:off x="7571267" y="3371579"/>
            <a:ext cx="1680354" cy="707886"/>
          </a:xfrm>
          <a:prstGeom prst="rect">
            <a:avLst/>
          </a:prstGeom>
        </p:spPr>
        <p:txBody>
          <a:bodyPr wrap="square">
            <a:spAutoFit/>
          </a:bodyPr>
          <a:lstStyle/>
          <a:p>
            <a:pPr algn="ctr"/>
            <a:r>
              <a:rPr lang="ka-GE" sz="2000" dirty="0"/>
              <a:t>ანტიგუა და ბარბუდა</a:t>
            </a:r>
            <a:endParaRPr lang="ka-GE" sz="2000" i="1" dirty="0">
              <a:ea typeface="Verdana" panose="020B0604030504040204" pitchFamily="34" charset="0"/>
            </a:endParaRPr>
          </a:p>
        </p:txBody>
      </p:sp>
      <p:sp>
        <p:nvSpPr>
          <p:cNvPr id="37" name="Rectangle 3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94E2B14-0E95-4D84-B2AE-4607B8B7AC9C}"/>
              </a:ext>
            </a:extLst>
          </p:cNvPr>
          <p:cNvSpPr/>
          <p:nvPr/>
        </p:nvSpPr>
        <p:spPr>
          <a:xfrm>
            <a:off x="1497430" y="4396600"/>
            <a:ext cx="1680354" cy="400110"/>
          </a:xfrm>
          <a:prstGeom prst="rect">
            <a:avLst/>
          </a:prstGeom>
        </p:spPr>
        <p:txBody>
          <a:bodyPr wrap="square">
            <a:spAutoFit/>
          </a:bodyPr>
          <a:lstStyle/>
          <a:p>
            <a:pPr algn="ctr"/>
            <a:r>
              <a:rPr lang="ka-GE" sz="2000" dirty="0"/>
              <a:t>მავრიკი</a:t>
            </a:r>
            <a:endParaRPr lang="ka-GE" sz="2000" i="1" dirty="0">
              <a:ea typeface="Verdana" panose="020B0604030504040204" pitchFamily="34" charset="0"/>
            </a:endParaRPr>
          </a:p>
        </p:txBody>
      </p:sp>
      <p:sp>
        <p:nvSpPr>
          <p:cNvPr id="39" name="Rectangle 3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C403F4D-FE74-44D5-980B-74E165E19353}"/>
              </a:ext>
            </a:extLst>
          </p:cNvPr>
          <p:cNvSpPr/>
          <p:nvPr/>
        </p:nvSpPr>
        <p:spPr>
          <a:xfrm>
            <a:off x="4445934" y="4361799"/>
            <a:ext cx="1680354" cy="400110"/>
          </a:xfrm>
          <a:prstGeom prst="rect">
            <a:avLst/>
          </a:prstGeom>
        </p:spPr>
        <p:txBody>
          <a:bodyPr wrap="square">
            <a:spAutoFit/>
          </a:bodyPr>
          <a:lstStyle/>
          <a:p>
            <a:pPr algn="ctr"/>
            <a:r>
              <a:rPr lang="ka-GE" sz="2000" dirty="0"/>
              <a:t>ბერმუდა</a:t>
            </a:r>
            <a:endParaRPr lang="ka-GE" sz="2000" i="1" dirty="0">
              <a:ea typeface="Verdana" panose="020B0604030504040204" pitchFamily="34" charset="0"/>
            </a:endParaRPr>
          </a:p>
        </p:txBody>
      </p:sp>
      <p:sp>
        <p:nvSpPr>
          <p:cNvPr id="41" name="Rectangle 4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D6BEAC9-6039-4156-85B3-148CA3924465}"/>
              </a:ext>
            </a:extLst>
          </p:cNvPr>
          <p:cNvSpPr/>
          <p:nvPr/>
        </p:nvSpPr>
        <p:spPr>
          <a:xfrm>
            <a:off x="7533142" y="4396600"/>
            <a:ext cx="1680354" cy="400110"/>
          </a:xfrm>
          <a:prstGeom prst="rect">
            <a:avLst/>
          </a:prstGeom>
        </p:spPr>
        <p:txBody>
          <a:bodyPr wrap="square">
            <a:spAutoFit/>
          </a:bodyPr>
          <a:lstStyle/>
          <a:p>
            <a:pPr algn="ctr"/>
            <a:r>
              <a:rPr lang="ka-GE" sz="2000" dirty="0"/>
              <a:t>განა</a:t>
            </a:r>
            <a:endParaRPr lang="ka-GE" sz="2000" i="1" dirty="0">
              <a:ea typeface="Verdana" panose="020B0604030504040204" pitchFamily="34" charset="0"/>
            </a:endParaRPr>
          </a:p>
        </p:txBody>
      </p:sp>
    </p:spTree>
    <p:extLst>
      <p:ext uri="{BB962C8B-B14F-4D97-AF65-F5344CB8AC3E}">
        <p14:creationId xmlns:p14="http://schemas.microsoft.com/office/powerpoint/2010/main" val="732194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C52B17A-14C8-4A54-A0DE-FFB2521D3FE2}"/>
              </a:ext>
            </a:extLst>
          </p:cNvPr>
          <p:cNvSpPr/>
          <p:nvPr/>
        </p:nvSpPr>
        <p:spPr>
          <a:xfrm>
            <a:off x="4663440" y="1261488"/>
            <a:ext cx="4267496" cy="4708981"/>
          </a:xfrm>
          <a:prstGeom prst="rect">
            <a:avLst/>
          </a:prstGeom>
        </p:spPr>
        <p:txBody>
          <a:bodyPr wrap="square">
            <a:spAutoFit/>
          </a:bodyPr>
          <a:lstStyle/>
          <a:p>
            <a:pPr marL="342900" indent="-342900" algn="just">
              <a:buFont typeface="Arial" panose="020B0604020202020204" pitchFamily="34" charset="0"/>
              <a:buChar char="•"/>
            </a:pPr>
            <a:r>
              <a:rPr lang="ka-GE" sz="2000" dirty="0"/>
              <a:t>წვდომის განმახორციელებელ პირს არ უნდა ჰქონდეს ამ სახის წვდომის კონტროლის უფლება</a:t>
            </a:r>
          </a:p>
          <a:p>
            <a:pPr algn="just"/>
            <a:endParaRPr lang="ka-GE" sz="2000" dirty="0">
              <a:ea typeface="Verdana" panose="020B0604030504040204" pitchFamily="34" charset="0"/>
            </a:endParaRPr>
          </a:p>
          <a:p>
            <a:pPr marL="342900" indent="-342900" algn="just">
              <a:buFont typeface="Arial" panose="020B0604020202020204" pitchFamily="34" charset="0"/>
              <a:buChar char="•"/>
            </a:pPr>
            <a:r>
              <a:rPr lang="ka-GE" sz="2000" dirty="0"/>
              <a:t>უფლება შეიძლება იყოს:</a:t>
            </a:r>
          </a:p>
          <a:p>
            <a:pPr marL="800100" lvl="1" indent="-342900" algn="just">
              <a:buFont typeface="Calibri Light" panose="020F0302020204030204" pitchFamily="34" charset="0"/>
              <a:buChar char="‐"/>
            </a:pPr>
            <a:r>
              <a:rPr lang="ka-GE" sz="2000" dirty="0" smtClean="0"/>
              <a:t>საკანონმდებლო აღმასრულებითი</a:t>
            </a:r>
            <a:endParaRPr lang="ka-GE" sz="2000" dirty="0"/>
          </a:p>
          <a:p>
            <a:pPr marL="800100" lvl="1" indent="-342900" algn="just">
              <a:buFont typeface="Calibri Light" panose="020F0302020204030204" pitchFamily="34" charset="0"/>
              <a:buChar char="‐"/>
            </a:pPr>
            <a:r>
              <a:rPr lang="ka-GE" sz="2000" dirty="0"/>
              <a:t>ადმინისტრაციული</a:t>
            </a:r>
          </a:p>
          <a:p>
            <a:pPr marL="800100" lvl="1" indent="-342900" algn="just">
              <a:buFont typeface="Calibri Light" panose="020F0302020204030204" pitchFamily="34" charset="0"/>
              <a:buChar char="‐"/>
            </a:pPr>
            <a:r>
              <a:rPr lang="ka-GE" sz="2000" dirty="0"/>
              <a:t>სასამართლო </a:t>
            </a:r>
          </a:p>
          <a:p>
            <a:pPr marL="800100" lvl="1" indent="-342900" algn="just">
              <a:buFont typeface="Calibri Light" panose="020F0302020204030204" pitchFamily="34" charset="0"/>
              <a:buChar char="‐"/>
            </a:pPr>
            <a:r>
              <a:rPr lang="ka-GE" sz="2000" dirty="0" smtClean="0"/>
              <a:t>სახელშეკრულებო</a:t>
            </a:r>
            <a:endParaRPr lang="ka-GE" sz="2000" dirty="0"/>
          </a:p>
          <a:p>
            <a:pPr marL="800100" lvl="1" indent="-342900" algn="just">
              <a:buFont typeface="Calibri Light" panose="020F0302020204030204" pitchFamily="34" charset="0"/>
              <a:buChar char="‐"/>
            </a:pPr>
            <a:r>
              <a:rPr lang="ka-GE" sz="2000" dirty="0"/>
              <a:t>დაფუძნებული დადგენილ </a:t>
            </a:r>
            <a:r>
              <a:rPr lang="ka-GE" sz="2000" dirty="0" smtClean="0"/>
              <a:t>სამართლებრივ დაცვაზე</a:t>
            </a:r>
            <a:r>
              <a:rPr lang="ka-GE" sz="2000" dirty="0"/>
              <a:t>, პასუხისმგებლობისგან </a:t>
            </a:r>
            <a:r>
              <a:rPr lang="ka-GE" sz="2000" dirty="0" smtClean="0"/>
              <a:t>გათავისუფლებასა </a:t>
            </a:r>
            <a:r>
              <a:rPr lang="ka-GE" sz="2000" dirty="0"/>
              <a:t>და დასაბუთებაზე</a:t>
            </a:r>
          </a:p>
        </p:txBody>
      </p:sp>
      <p:sp>
        <p:nvSpPr>
          <p:cNvPr id="8" name="Rectangle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87B7C23-9E4D-47A3-872A-857DE10440B9}"/>
              </a:ext>
            </a:extLst>
          </p:cNvPr>
          <p:cNvSpPr/>
          <p:nvPr/>
        </p:nvSpPr>
        <p:spPr>
          <a:xfrm>
            <a:off x="107503" y="1217429"/>
            <a:ext cx="4401974" cy="4893647"/>
          </a:xfrm>
          <a:prstGeom prst="rect">
            <a:avLst/>
          </a:prstGeom>
        </p:spPr>
        <p:txBody>
          <a:bodyPr wrap="square">
            <a:spAutoFit/>
          </a:bodyPr>
          <a:lstStyle/>
          <a:p>
            <a:pPr algn="just"/>
            <a:r>
              <a:rPr lang="ka-GE" sz="2000" b="1" u="sng" dirty="0"/>
              <a:t>მაგ.: გაერთიანებული სამეფოს </a:t>
            </a:r>
            <a:r>
              <a:rPr lang="ka-GE" sz="2000" b="1" u="sng" dirty="0" smtClean="0"/>
              <a:t>კანონი „კომპიუტერის </a:t>
            </a:r>
            <a:r>
              <a:rPr lang="ka-GE" sz="2000" b="1" u="sng" dirty="0"/>
              <a:t>ბოროტად გამოყენების </a:t>
            </a:r>
            <a:r>
              <a:rPr lang="ka-GE" sz="2000" b="1" u="sng" dirty="0" smtClean="0"/>
              <a:t>შესახებ“</a:t>
            </a:r>
            <a:endParaRPr lang="ka-GE" sz="2000" b="1" u="sng" dirty="0"/>
          </a:p>
          <a:p>
            <a:pPr marL="342900" indent="-342900" algn="just">
              <a:buFont typeface="Wingdings" pitchFamily="2" charset="2"/>
              <a:buChar char="Ø"/>
            </a:pPr>
            <a:endParaRPr lang="ka-GE" dirty="0">
              <a:ea typeface="Verdana" panose="020B0604030504040204" pitchFamily="34" charset="0"/>
            </a:endParaRPr>
          </a:p>
          <a:p>
            <a:pPr marL="342900" indent="-342900" algn="just">
              <a:buFont typeface="Arial" panose="020B0604020202020204" pitchFamily="34" charset="0"/>
              <a:buChar char="•"/>
            </a:pPr>
            <a:r>
              <a:rPr lang="ka-GE" dirty="0"/>
              <a:t>ნებისმიერი პირის მიერ ნებისმიერი სახის წვდომა კომპიუტერში არსებულ ნებისმიერ პროგრამასა თუ მონაცემზე არის </a:t>
            </a:r>
            <a:r>
              <a:rPr lang="ka-GE" dirty="0" smtClean="0"/>
              <a:t>უნებართვო, </a:t>
            </a:r>
            <a:r>
              <a:rPr lang="ka-GE" dirty="0"/>
              <a:t>თუ </a:t>
            </a:r>
          </a:p>
          <a:p>
            <a:pPr marL="457200" indent="-457200" algn="just">
              <a:buFont typeface="+mj-lt"/>
              <a:buAutoNum type="alphaLcParenR"/>
            </a:pPr>
            <a:r>
              <a:rPr lang="ka-GE" dirty="0" smtClean="0"/>
              <a:t>მას </a:t>
            </a:r>
            <a:r>
              <a:rPr lang="ka-GE" b="1" dirty="0" smtClean="0">
                <a:solidFill>
                  <a:srgbClr val="FF0000"/>
                </a:solidFill>
              </a:rPr>
              <a:t>თავად არ აქვს უფლება აკონტროლოს ამ სახის წვდომა</a:t>
            </a:r>
            <a:r>
              <a:rPr lang="ka-GE" dirty="0" smtClean="0">
                <a:solidFill>
                  <a:srgbClr val="FF0000"/>
                </a:solidFill>
              </a:rPr>
              <a:t> </a:t>
            </a:r>
            <a:r>
              <a:rPr lang="ka-GE" dirty="0" smtClean="0"/>
              <a:t>პროგრამასა თუ მონაცემზე; და</a:t>
            </a:r>
            <a:r>
              <a:rPr lang="ka-GE" dirty="0"/>
              <a:t> </a:t>
            </a:r>
          </a:p>
          <a:p>
            <a:pPr marL="457200" indent="-457200" algn="just">
              <a:buFont typeface="+mj-lt"/>
              <a:buAutoNum type="alphaLcParenR"/>
            </a:pPr>
            <a:r>
              <a:rPr lang="ka-GE" dirty="0"/>
              <a:t>მას </a:t>
            </a:r>
            <a:r>
              <a:rPr lang="ka-GE" dirty="0" smtClean="0"/>
              <a:t>არ </a:t>
            </a:r>
            <a:r>
              <a:rPr lang="ka-GE" dirty="0"/>
              <a:t>აქვს პროგრამასა თუ </a:t>
            </a:r>
            <a:r>
              <a:rPr lang="ka-GE" dirty="0" smtClean="0"/>
              <a:t>მონაცემზე ამ სახის წვდომის თანხმობა შესაბამისი უფლების მქონე პირისგან, მაგრამ </a:t>
            </a:r>
            <a:r>
              <a:rPr lang="ka-GE" dirty="0"/>
              <a:t>ეს </a:t>
            </a:r>
            <a:r>
              <a:rPr lang="ka-GE" dirty="0" smtClean="0"/>
              <a:t>ქვეპუნქტი გამოიყენება მე-10 პუნქტის გათვალისწინებით. </a:t>
            </a:r>
            <a:endParaRPr lang="ka-GE" dirty="0"/>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02ADDF0-4C8F-4EBA-A446-C1BF4AD3F3D9}"/>
              </a:ext>
            </a:extLst>
          </p:cNvPr>
          <p:cNvSpPr txBox="1">
            <a:spLocks noChangeArrowheads="1"/>
          </p:cNvSpPr>
          <p:nvPr/>
        </p:nvSpPr>
        <p:spPr bwMode="auto">
          <a:xfrm>
            <a:off x="1371872" y="-1367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„უფლების გარეშე“ – განხორციელების მაგალითები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266618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C52B17A-14C8-4A54-A0DE-FFB2521D3FE2}"/>
              </a:ext>
            </a:extLst>
          </p:cNvPr>
          <p:cNvSpPr/>
          <p:nvPr/>
        </p:nvSpPr>
        <p:spPr>
          <a:xfrm>
            <a:off x="4473977" y="1880369"/>
            <a:ext cx="4224697" cy="2862322"/>
          </a:xfrm>
          <a:prstGeom prst="rect">
            <a:avLst/>
          </a:prstGeom>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a:ln>
                  <a:noFill/>
                </a:ln>
                <a:solidFill>
                  <a:prstClr val="black"/>
                </a:solidFill>
                <a:effectLst/>
                <a:uLnTx/>
                <a:uFillTx/>
              </a:rPr>
              <a:t>წვდომის განმახორციელებელ პირს არ უნდა </a:t>
            </a:r>
            <a:r>
              <a:rPr kumimoji="0" lang="ka-GE" sz="2000" b="0" i="0" u="none" strike="noStrike" kern="1200" cap="none" spc="0" normalizeH="0" baseline="0" noProof="0" dirty="0" smtClean="0">
                <a:ln>
                  <a:noFill/>
                </a:ln>
                <a:solidFill>
                  <a:prstClr val="black"/>
                </a:solidFill>
                <a:effectLst/>
                <a:uLnTx/>
                <a:uFillTx/>
              </a:rPr>
              <a:t>ჰქონდეს თანხმობა </a:t>
            </a:r>
            <a:r>
              <a:rPr kumimoji="0" lang="ka-GE" sz="2000" b="0" i="0" u="none" strike="noStrike" kern="1200" cap="none" spc="0" normalizeH="0" baseline="0" noProof="0" dirty="0">
                <a:ln>
                  <a:noFill/>
                </a:ln>
                <a:solidFill>
                  <a:prstClr val="black"/>
                </a:solidFill>
                <a:effectLst/>
                <a:uLnTx/>
                <a:uFillTx/>
              </a:rPr>
              <a:t>ამ სახის წვდომის კონტროლის </a:t>
            </a:r>
            <a:r>
              <a:rPr kumimoji="0" lang="ka-GE" sz="2000" b="0" i="0" u="none" strike="noStrike" kern="1200" cap="none" spc="0" normalizeH="0" baseline="0" noProof="0" dirty="0" smtClean="0">
                <a:ln>
                  <a:noFill/>
                </a:ln>
                <a:solidFill>
                  <a:prstClr val="black"/>
                </a:solidFill>
                <a:effectLst/>
                <a:uLnTx/>
                <a:uFillTx/>
              </a:rPr>
              <a:t>უფლების</a:t>
            </a:r>
            <a:r>
              <a:rPr kumimoji="0" lang="ka-GE" sz="2000" b="0" i="0" u="none" strike="noStrike" kern="1200" cap="none" spc="0" normalizeH="0" noProof="0" dirty="0" smtClean="0">
                <a:ln>
                  <a:noFill/>
                </a:ln>
                <a:solidFill>
                  <a:prstClr val="black"/>
                </a:solidFill>
                <a:effectLst/>
                <a:uLnTx/>
                <a:uFillTx/>
              </a:rPr>
              <a:t> მქონე</a:t>
            </a:r>
            <a:r>
              <a:rPr kumimoji="0" lang="ka-GE" sz="2000" b="0" i="0" u="none" strike="noStrike" kern="1200" cap="none" spc="0" normalizeH="0" baseline="0" noProof="0" dirty="0" smtClean="0">
                <a:ln>
                  <a:noFill/>
                </a:ln>
                <a:solidFill>
                  <a:prstClr val="black"/>
                </a:solidFill>
                <a:effectLst/>
                <a:uLnTx/>
                <a:uFillTx/>
              </a:rPr>
              <a:t>  პირისგან</a:t>
            </a:r>
            <a:endParaRPr kumimoji="0" lang="ka-GE" sz="2000" b="0" i="0" u="none" strike="noStrike" kern="1200" cap="none" spc="0" normalizeH="0" baseline="0" noProof="0" dirty="0">
              <a:ln>
                <a:noFill/>
              </a:ln>
              <a:solidFill>
                <a:prstClr val="black"/>
              </a:solidFill>
              <a:effectLst/>
              <a:uLnTx/>
              <a:uFillTx/>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endParaRPr kumimoji="0" lang="ka-GE" sz="2000" b="0" i="0" u="none" strike="noStrike" kern="120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a:ln>
                  <a:noFill/>
                </a:ln>
                <a:solidFill>
                  <a:prstClr val="black"/>
                </a:solidFill>
                <a:effectLst/>
                <a:uLnTx/>
                <a:uFillTx/>
              </a:rPr>
              <a:t>ასეთი პირის თანხმობა შეიძლება იყოს აშკარა ან ნაგულისხმები.</a:t>
            </a:r>
          </a:p>
        </p:txBody>
      </p:sp>
      <p:sp>
        <p:nvSpPr>
          <p:cNvPr id="8" name="Rectangle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87B7C23-9E4D-47A3-872A-857DE10440B9}"/>
              </a:ext>
            </a:extLst>
          </p:cNvPr>
          <p:cNvSpPr/>
          <p:nvPr/>
        </p:nvSpPr>
        <p:spPr>
          <a:xfrm>
            <a:off x="319596" y="1217429"/>
            <a:ext cx="3986074" cy="5078313"/>
          </a:xfrm>
          <a:prstGeom prst="rect">
            <a:avLst/>
          </a:prstGeom>
        </p:spPr>
        <p:txBody>
          <a:bodyPr wrap="square">
            <a:spAutoFit/>
          </a:bodyPr>
          <a:lstStyle/>
          <a:p>
            <a:pPr algn="just"/>
            <a:r>
              <a:rPr lang="ka-GE" b="1" u="sng" dirty="0"/>
              <a:t>მაგ.: გაერთიანებული სამეფოს კანონი „კომპიუტერის ბოროტად გამოყენების შესახებ“</a:t>
            </a:r>
          </a:p>
          <a:p>
            <a:pPr marL="342900" indent="-342900" algn="just">
              <a:buFont typeface="Wingdings" pitchFamily="2" charset="2"/>
              <a:buChar char="Ø"/>
            </a:pPr>
            <a:endParaRPr lang="ka-GE" dirty="0">
              <a:ea typeface="Verdana" panose="020B0604030504040204" pitchFamily="34" charset="0"/>
            </a:endParaRPr>
          </a:p>
          <a:p>
            <a:pPr marL="342900" indent="-342900" algn="just">
              <a:buFont typeface="Arial" panose="020B0604020202020204" pitchFamily="34" charset="0"/>
              <a:buChar char="•"/>
            </a:pPr>
            <a:r>
              <a:rPr lang="ka-GE" dirty="0"/>
              <a:t>ნებისმიერი პირის მიერ ნებისმიერი სახის წვდომა კომპიუტერში არსებულ ნებისმიერ პროგრამასა თუ მონაცემზე არის უნებართვო, თუ </a:t>
            </a:r>
          </a:p>
          <a:p>
            <a:pPr marL="457200" indent="-457200" algn="just">
              <a:buFont typeface="+mj-lt"/>
              <a:buAutoNum type="alphaLcParenR"/>
            </a:pPr>
            <a:r>
              <a:rPr lang="ka-GE" dirty="0"/>
              <a:t>მას თავად არ აქვს უფლება აკონტროლოს ამ სახის წვდომა პროგრამასა თუ მონაცემზე; და </a:t>
            </a:r>
          </a:p>
          <a:p>
            <a:pPr marL="457200" indent="-457200" algn="just">
              <a:buFont typeface="+mj-lt"/>
              <a:buAutoNum type="alphaLcParenR"/>
            </a:pPr>
            <a:r>
              <a:rPr lang="ka-GE" dirty="0"/>
              <a:t>მას </a:t>
            </a:r>
            <a:r>
              <a:rPr lang="ka-GE" b="1" dirty="0">
                <a:solidFill>
                  <a:srgbClr val="FF0000"/>
                </a:solidFill>
              </a:rPr>
              <a:t>არ აქვს </a:t>
            </a:r>
            <a:r>
              <a:rPr lang="ka-GE" dirty="0"/>
              <a:t>პროგრამასა თუ მონაცემზე </a:t>
            </a:r>
            <a:r>
              <a:rPr lang="ka-GE" b="1" dirty="0">
                <a:solidFill>
                  <a:srgbClr val="FF0000"/>
                </a:solidFill>
              </a:rPr>
              <a:t>ამ სახის წვდომის თანხმობა შესაბამისი უფლების მქონე პირისგან</a:t>
            </a:r>
            <a:r>
              <a:rPr lang="ka-GE" dirty="0"/>
              <a:t>, მაგრამ ეს ქვეპუნქტი გამოიყენება მე-10 პუნქტის გათვალისწინებით. </a:t>
            </a: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EA969E1-6433-434E-BBE7-AA8FA790DA46}"/>
              </a:ext>
            </a:extLst>
          </p:cNvPr>
          <p:cNvSpPr txBox="1">
            <a:spLocks noChangeArrowheads="1"/>
          </p:cNvSpPr>
          <p:nvPr/>
        </p:nvSpPr>
        <p:spPr bwMode="auto">
          <a:xfrm>
            <a:off x="1371872" y="-1367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„უფლების გარეშე“ – განხორციელების მაგალითები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336653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43252" y="1124744"/>
            <a:ext cx="4049008" cy="4898685"/>
          </a:xfrm>
          <a:prstGeom prst="rect">
            <a:avLst/>
          </a:prstGeom>
        </p:spPr>
        <p:txBody>
          <a:bodyPr wrap="square">
            <a:spAutoFit/>
          </a:bodyPr>
          <a:lstStyle/>
          <a:p>
            <a:pPr algn="just"/>
            <a:r>
              <a:rPr lang="ka-GE" sz="1600" dirty="0"/>
              <a:t>თითოეული  მხარე ვალდებულია, მიიღოს საჭირო საკანონმდებლო და სხვა ზომები, რომლებიც მოახდენს მთლიან კომპიუტერულ სისტემაზე ან მის ნაწილზე უფლების გარეშე წვდომის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a:t>
            </a:r>
            <a:r>
              <a:rPr lang="ka-GE" sz="1600" dirty="0" smtClean="0"/>
              <a:t>წინასწარი </a:t>
            </a:r>
            <a:r>
              <a:rPr lang="ka-GE" sz="1600" dirty="0"/>
              <a:t>განზრახვითაა ჩადენილი. მხარემ შეიძლება მოითხოვოს, რომ დანაშაულის ჩადენის პირობად ჩაითვალოს </a:t>
            </a:r>
            <a:r>
              <a:rPr lang="ka-GE" sz="1600" b="1" dirty="0">
                <a:solidFill>
                  <a:srgbClr val="FF0000"/>
                </a:solidFill>
              </a:rPr>
              <a:t>უსაფრთხოების ზომების დარღვევა კომპიუტერული მონაცემების მოპოვების ან სხვა არაკეთილსინდისიერი განზრახვით</a:t>
            </a:r>
            <a:r>
              <a:rPr lang="ka-GE" sz="1600" dirty="0"/>
              <a:t>; </a:t>
            </a:r>
            <a:r>
              <a:rPr lang="ka-GE" sz="1600" b="1" dirty="0">
                <a:solidFill>
                  <a:srgbClr val="FF0000"/>
                </a:solidFill>
              </a:rPr>
              <a:t>ან სხვა კომპიუტერულ სისტემასთან </a:t>
            </a:r>
            <a:r>
              <a:rPr lang="ka-GE" sz="1600" dirty="0"/>
              <a:t>მიმართებით, </a:t>
            </a:r>
            <a:r>
              <a:rPr lang="ka-GE" sz="1600" b="1" dirty="0">
                <a:solidFill>
                  <a:srgbClr val="FF0000"/>
                </a:solidFill>
              </a:rPr>
              <a:t>რომელიც შეერთებულია მეორე კომპიუტერულ სისტემასთან.</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192260" y="1124744"/>
            <a:ext cx="4617911" cy="5324535"/>
          </a:xfrm>
          <a:prstGeom prst="rect">
            <a:avLst/>
          </a:prstGeom>
        </p:spPr>
        <p:txBody>
          <a:bodyPr wrap="square">
            <a:spAutoFit/>
          </a:bodyPr>
          <a:lstStyle/>
          <a:p>
            <a:pPr algn="just"/>
            <a:r>
              <a:rPr lang="ka-GE" sz="2000" dirty="0"/>
              <a:t>მხარეებს შეუძლიათ წვდომის კრიმინალიზაციის შეზღუდვა შემდეგი საკვალიფიკაციო ელემენტებით:</a:t>
            </a:r>
          </a:p>
          <a:p>
            <a:pPr marL="800100" lvl="1" indent="-342900" algn="just">
              <a:buFont typeface="Arial" panose="020B0604020202020204" pitchFamily="34" charset="0"/>
              <a:buChar char="•"/>
            </a:pPr>
            <a:r>
              <a:rPr lang="ka-GE" sz="2000" dirty="0"/>
              <a:t>უსაფრთხოების ზომების დარღვევა</a:t>
            </a:r>
          </a:p>
          <a:p>
            <a:pPr marL="800100" lvl="1" indent="-342900" algn="just">
              <a:buFont typeface="Arial" panose="020B0604020202020204" pitchFamily="34" charset="0"/>
              <a:buChar char="•"/>
            </a:pPr>
            <a:r>
              <a:rPr lang="ka-GE" sz="2000" dirty="0"/>
              <a:t>კომპიუტერული მონაცემების მოპოვების განზრახვა</a:t>
            </a:r>
          </a:p>
          <a:p>
            <a:pPr marL="800100" lvl="1" indent="-342900" algn="just">
              <a:buFont typeface="Arial" panose="020B0604020202020204" pitchFamily="34" charset="0"/>
              <a:buChar char="•"/>
            </a:pPr>
            <a:r>
              <a:rPr lang="ka-GE" sz="2000" dirty="0"/>
              <a:t>არაკეთილსინდისიერი განზრახვა </a:t>
            </a:r>
          </a:p>
          <a:p>
            <a:pPr marL="800100" lvl="1" indent="-342900" algn="just">
              <a:buFont typeface="Arial" panose="020B0604020202020204" pitchFamily="34" charset="0"/>
              <a:buChar char="•"/>
            </a:pPr>
            <a:r>
              <a:rPr lang="ka-GE" sz="2000" dirty="0"/>
              <a:t>წვდომა კომპიუტერულ სისტემასთან მიმართებით, რომელიც დაკავშირებულია სხვა კომპიუტერულ სისტემასთან (გამონაკლისი: წვდომა დამოუკიდებელ კომპიუტერულ სისტემაზე)</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AA5BF5E-B46D-4B19-A63B-6B1FE8043F14}"/>
              </a:ext>
            </a:extLst>
          </p:cNvPr>
          <p:cNvSpPr txBox="1">
            <a:spLocks noChangeArrowheads="1"/>
          </p:cNvSpPr>
          <p:nvPr/>
        </p:nvSpPr>
        <p:spPr bwMode="auto">
          <a:xfrm>
            <a:off x="1475804" y="-24482"/>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წვდომა („უსაფრთხოების ზომების დარღვევა“)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262518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F4A5A40-4F3B-49B6-9081-1646BBF20341}"/>
              </a:ext>
            </a:extLst>
          </p:cNvPr>
          <p:cNvSpPr txBox="1"/>
          <p:nvPr/>
        </p:nvSpPr>
        <p:spPr>
          <a:xfrm>
            <a:off x="588962" y="1281981"/>
            <a:ext cx="8030033" cy="1323439"/>
          </a:xfrm>
          <a:prstGeom prst="rect">
            <a:avLst/>
          </a:prstGeom>
          <a:solidFill>
            <a:srgbClr val="BDD8F3"/>
          </a:solidFill>
        </p:spPr>
        <p:txBody>
          <a:bodyPr wrap="square" rtlCol="0">
            <a:spAutoFit/>
          </a:bodyPr>
          <a:lstStyle/>
          <a:p>
            <a:pPr algn="ctr"/>
            <a:r>
              <a:rPr lang="ka-GE" sz="2000" dirty="0">
                <a:solidFill>
                  <a:schemeClr val="tx1">
                    <a:lumMod val="65000"/>
                    <a:lumOff val="35000"/>
                  </a:schemeClr>
                </a:solidFill>
                <a:latin typeface="+mj-lt"/>
              </a:rPr>
              <a:t>თუ </a:t>
            </a:r>
            <a:r>
              <a:rPr lang="ka-GE" sz="2000" dirty="0" smtClean="0">
                <a:solidFill>
                  <a:schemeClr val="tx1">
                    <a:lumMod val="65000"/>
                    <a:lumOff val="35000"/>
                  </a:schemeClr>
                </a:solidFill>
                <a:latin typeface="+mj-lt"/>
              </a:rPr>
              <a:t>თანამშრომელი სარგებლობს ნებადართული წვდომით </a:t>
            </a:r>
            <a:r>
              <a:rPr lang="ka-GE" sz="2000" dirty="0">
                <a:solidFill>
                  <a:schemeClr val="tx1">
                    <a:lumMod val="65000"/>
                    <a:lumOff val="35000"/>
                  </a:schemeClr>
                </a:solidFill>
                <a:latin typeface="+mj-lt"/>
              </a:rPr>
              <a:t>საბანკო მონაცემებზე, შეიძლება თუ არა </a:t>
            </a:r>
            <a:r>
              <a:rPr lang="ka-GE" sz="2000" dirty="0" smtClean="0">
                <a:solidFill>
                  <a:schemeClr val="tx1">
                    <a:lumMod val="65000"/>
                    <a:lumOff val="35000"/>
                  </a:schemeClr>
                </a:solidFill>
                <a:latin typeface="+mj-lt"/>
              </a:rPr>
              <a:t>ის </a:t>
            </a:r>
            <a:r>
              <a:rPr lang="ka-GE" sz="2000" dirty="0">
                <a:solidFill>
                  <a:schemeClr val="tx1">
                    <a:lumMod val="65000"/>
                    <a:lumOff val="35000"/>
                  </a:schemeClr>
                </a:solidFill>
                <a:latin typeface="+mj-lt"/>
              </a:rPr>
              <a:t>გასამართლებული იქნეს უკანონო წვდომის გამო, თუ თანამშრომელი მონაცემებზე წვდომით </a:t>
            </a:r>
            <a:r>
              <a:rPr lang="ka-GE" sz="2000" dirty="0" smtClean="0">
                <a:solidFill>
                  <a:schemeClr val="tx1">
                    <a:lumMod val="65000"/>
                    <a:lumOff val="35000"/>
                  </a:schemeClr>
                </a:solidFill>
                <a:latin typeface="+mj-lt"/>
              </a:rPr>
              <a:t>ხელს უწყობს </a:t>
            </a:r>
            <a:r>
              <a:rPr lang="ka-GE" sz="2000" dirty="0">
                <a:solidFill>
                  <a:schemeClr val="tx1">
                    <a:lumMod val="65000"/>
                    <a:lumOff val="35000"/>
                  </a:schemeClr>
                </a:solidFill>
                <a:latin typeface="+mj-lt"/>
              </a:rPr>
              <a:t>დანაშაულის </a:t>
            </a:r>
            <a:r>
              <a:rPr lang="ka-GE" sz="2000" dirty="0" smtClean="0">
                <a:solidFill>
                  <a:schemeClr val="tx1">
                    <a:lumMod val="65000"/>
                    <a:lumOff val="35000"/>
                  </a:schemeClr>
                </a:solidFill>
                <a:latin typeface="+mj-lt"/>
              </a:rPr>
              <a:t>ჩადენას?</a:t>
            </a:r>
            <a:endParaRPr lang="ka-GE" sz="2000" dirty="0">
              <a:solidFill>
                <a:schemeClr val="tx1">
                  <a:lumMod val="65000"/>
                  <a:lumOff val="35000"/>
                </a:schemeClr>
              </a:solidFill>
              <a:latin typeface="+mj-lt"/>
            </a:endParaRPr>
          </a:p>
        </p:txBody>
      </p:sp>
      <p:sp>
        <p:nvSpPr>
          <p:cNvPr id="9" name="TextBox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A</a:t>
            </a:r>
          </a:p>
        </p:txBody>
      </p:sp>
      <p:sp>
        <p:nvSpPr>
          <p:cNvPr id="10" name="TextBox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5BF146C-DBC3-44BF-AA98-DDEC334987B8}"/>
              </a:ext>
            </a:extLst>
          </p:cNvPr>
          <p:cNvSpPr txBox="1"/>
          <p:nvPr/>
        </p:nvSpPr>
        <p:spPr>
          <a:xfrm>
            <a:off x="556984" y="3471831"/>
            <a:ext cx="8030032" cy="830997"/>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დიახ</a:t>
            </a:r>
          </a:p>
          <a:p>
            <a:pPr marL="1828800" lvl="3" indent="-457200">
              <a:buAutoNum type="alphaUcPeriod"/>
            </a:pPr>
            <a:r>
              <a:rPr lang="ka-GE" sz="2400" dirty="0">
                <a:solidFill>
                  <a:schemeClr val="bg1"/>
                </a:solidFill>
                <a:latin typeface="+mj-lt"/>
              </a:rPr>
              <a:t>არა</a:t>
            </a:r>
          </a:p>
        </p:txBody>
      </p:sp>
      <p:sp>
        <p:nvSpPr>
          <p:cNvPr id="11" name="Rectangle 1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გამოკითხვის კითხვა</a:t>
            </a: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15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22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a:spLocks noGrp="1"/>
          </p:cNvSpPr>
          <p:nvPr>
            <p:ph type="title"/>
          </p:nvPr>
        </p:nvSpPr>
        <p:spPr/>
        <p:txBody>
          <a:bodyPr/>
          <a:lstStyle/>
          <a:p>
            <a:r>
              <a:rPr lang="ka-GE" dirty="0">
                <a:latin typeface="+mn-lt"/>
              </a:rPr>
              <a:t>უკანონო გადაჭერა</a:t>
            </a:r>
          </a:p>
        </p:txBody>
      </p:sp>
      <p:sp>
        <p:nvSpPr>
          <p:cNvPr id="3"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a:spLocks noGrp="1"/>
          </p:cNvSpPr>
          <p:nvPr>
            <p:ph type="body" idx="1"/>
          </p:nvPr>
        </p:nvSpPr>
        <p:spPr/>
        <p:txBody>
          <a:bodyPr/>
          <a:lstStyle/>
          <a:p>
            <a:r>
              <a:rPr lang="ka-GE" dirty="0" smtClean="0">
                <a:latin typeface="+mn-lt"/>
              </a:rPr>
              <a:t>ბუდაპეშტის კონვენციის მატერიალური დებულებები (ნაწილი 1)</a:t>
            </a:r>
          </a:p>
        </p:txBody>
      </p:sp>
      <p:sp>
        <p:nvSpPr>
          <p:cNvPr id="6"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56E239A-32FB-4A4C-8FCA-79491A7D860B}"/>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განყოფილება 3</a:t>
            </a:r>
            <a:endParaRPr lang="ka-GE" sz="2000" dirty="0">
              <a:solidFill>
                <a:schemeClr val="bg1"/>
              </a:solidFill>
              <a:latin typeface="Verdana" charset="0"/>
              <a:cs typeface="Verdana" charset="0"/>
            </a:endParaRPr>
          </a:p>
        </p:txBody>
      </p:sp>
    </p:spTree>
    <p:extLst>
      <p:ext uri="{BB962C8B-B14F-4D97-AF65-F5344CB8AC3E}">
        <p14:creationId xmlns:p14="http://schemas.microsoft.com/office/powerpoint/2010/main" val="1084515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გადაჭერა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
        <p:nvSpPr>
          <p:cNvPr id="2"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D5A03CE-8228-488C-B870-1AE3D665E3CC}"/>
              </a:ext>
            </a:extLst>
          </p:cNvPr>
          <p:cNvSpPr txBox="1">
            <a:spLocks/>
          </p:cNvSpPr>
          <p:nvPr/>
        </p:nvSpPr>
        <p:spPr>
          <a:xfrm>
            <a:off x="457200" y="1270001"/>
            <a:ext cx="8229600" cy="510698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ka-GE" altLang="sr-Latn-RS" sz="2800" b="1" i="1" dirty="0">
              <a:cs typeface="Times New Roman" panose="02020603050405020304" pitchFamily="18" charset="0"/>
            </a:endParaRPr>
          </a:p>
          <a:p>
            <a:pPr algn="ctr" eaLnBrk="1" hangingPunct="1">
              <a:lnSpc>
                <a:spcPct val="80000"/>
              </a:lnSpc>
              <a:buFont typeface="Arial" panose="020B0604020202020204" pitchFamily="34" charset="0"/>
              <a:buNone/>
            </a:pPr>
            <a:r>
              <a:rPr lang="ka-GE" altLang="sr-Latn-RS" sz="2800" b="1" i="1" dirty="0"/>
              <a:t>უკანონო გადაჭერა</a:t>
            </a:r>
          </a:p>
          <a:p>
            <a:pPr algn="ctr" eaLnBrk="1" hangingPunct="1">
              <a:lnSpc>
                <a:spcPct val="80000"/>
              </a:lnSpc>
              <a:buFont typeface="Arial" panose="020B0604020202020204" pitchFamily="34" charset="0"/>
              <a:buNone/>
            </a:pPr>
            <a:r>
              <a:rPr lang="ka-GE" altLang="sr-Latn-RS" sz="2800" b="1" i="1" dirty="0"/>
              <a:t>(ბუდაპეშტის კონვენცია – მუხლი 3)</a:t>
            </a:r>
          </a:p>
          <a:p>
            <a:pPr eaLnBrk="1" hangingPunct="1">
              <a:lnSpc>
                <a:spcPct val="80000"/>
              </a:lnSpc>
              <a:buFont typeface="Arial" pitchFamily="34" charset="0"/>
              <a:buNone/>
            </a:pPr>
            <a:endParaRPr lang="ka-GE" altLang="sr-Latn-RS" sz="2800" dirty="0">
              <a:cs typeface="Times New Roman" panose="02020603050405020304" pitchFamily="18" charset="0"/>
            </a:endParaRPr>
          </a:p>
          <a:p>
            <a:pPr algn="ctr" eaLnBrk="1" hangingPunct="1">
              <a:lnSpc>
                <a:spcPct val="80000"/>
              </a:lnSpc>
            </a:pPr>
            <a:r>
              <a:rPr lang="ka-GE" altLang="sr-Latn-RS" sz="2800" i="1" dirty="0" smtClean="0"/>
              <a:t>წინასწარი განზრახვით </a:t>
            </a:r>
            <a:r>
              <a:rPr lang="ka-GE" altLang="sr-Latn-RS" sz="2800" i="1" dirty="0"/>
              <a:t>და უფლების გარეშე</a:t>
            </a:r>
          </a:p>
          <a:p>
            <a:pPr algn="ctr" eaLnBrk="1" hangingPunct="1">
              <a:lnSpc>
                <a:spcPct val="80000"/>
              </a:lnSpc>
            </a:pPr>
            <a:endParaRPr lang="ka-GE" altLang="sr-Latn-RS" sz="2800" i="1" dirty="0">
              <a:cs typeface="Times New Roman" panose="02020603050405020304" pitchFamily="18" charset="0"/>
            </a:endParaRPr>
          </a:p>
          <a:p>
            <a:pPr algn="ctr" eaLnBrk="1" hangingPunct="1">
              <a:lnSpc>
                <a:spcPct val="80000"/>
              </a:lnSpc>
            </a:pPr>
            <a:r>
              <a:rPr lang="ka-GE" sz="2800" i="1" dirty="0"/>
              <a:t>კომპიუტერულ მონაცემთა არასაჯარო </a:t>
            </a:r>
            <a:r>
              <a:rPr lang="ka-GE" sz="2800" i="1" dirty="0" smtClean="0"/>
              <a:t>გადაცემის ტექნიკური საშუალებებით გადაჭერა </a:t>
            </a:r>
            <a:endParaRPr lang="ka-GE" altLang="sr-Latn-RS" sz="2800" i="1" dirty="0">
              <a:cs typeface="Times New Roman" panose="02020603050405020304" pitchFamily="18" charset="0"/>
            </a:endParaRPr>
          </a:p>
          <a:p>
            <a:pPr algn="ctr" eaLnBrk="1" hangingPunct="1">
              <a:lnSpc>
                <a:spcPct val="80000"/>
              </a:lnSpc>
            </a:pPr>
            <a:r>
              <a:rPr lang="ka-GE" altLang="sr-Latn-RS" sz="2800" i="1" dirty="0" smtClean="0"/>
              <a:t>კომპიუტერულ </a:t>
            </a:r>
            <a:r>
              <a:rPr lang="ka-GE" altLang="sr-Latn-RS" sz="2800" i="1" dirty="0"/>
              <a:t>სისტემაზე, სისტემიდან ან სისტემის </a:t>
            </a:r>
            <a:r>
              <a:rPr lang="ka-GE" altLang="sr-Latn-RS" sz="2800" i="1" dirty="0" smtClean="0"/>
              <a:t>შიგნით</a:t>
            </a:r>
            <a:endParaRPr lang="ka-GE" altLang="sr-Latn-RS" sz="2800" i="1" dirty="0"/>
          </a:p>
        </p:txBody>
      </p:sp>
    </p:spTree>
    <p:extLst>
      <p:ext uri="{BB962C8B-B14F-4D97-AF65-F5344CB8AC3E}">
        <p14:creationId xmlns:p14="http://schemas.microsoft.com/office/powerpoint/2010/main" val="2453419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78B80CA-5FBB-4127-BEE1-9F94909C149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გადაჭერა: მაგალითი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2" name="Pictur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C6BB911-1495-4F20-B501-69CB31F9EC90}"/>
              </a:ext>
            </a:extLst>
          </p:cNvPr>
          <p:cNvPicPr>
            <a:picLocks noChangeAspect="1"/>
          </p:cNvPicPr>
          <p:nvPr/>
        </p:nvPicPr>
        <p:blipFill rotWithShape="1">
          <a:blip r:embed="rId3"/>
          <a:srcRect b="3232"/>
          <a:stretch/>
        </p:blipFill>
        <p:spPr>
          <a:xfrm>
            <a:off x="0" y="992187"/>
            <a:ext cx="9144000" cy="5605463"/>
          </a:xfrm>
          <a:prstGeom prst="rect">
            <a:avLst/>
          </a:prstGeom>
        </p:spPr>
      </p:pic>
      <p:pic>
        <p:nvPicPr>
          <p:cNvPr id="4" name="Picture 3"/>
          <p:cNvPicPr>
            <a:picLocks noChangeAspect="1"/>
          </p:cNvPicPr>
          <p:nvPr/>
        </p:nvPicPr>
        <p:blipFill>
          <a:blip r:embed="rId4"/>
          <a:stretch>
            <a:fillRect/>
          </a:stretch>
        </p:blipFill>
        <p:spPr>
          <a:xfrm>
            <a:off x="0" y="987425"/>
            <a:ext cx="9144000" cy="5610225"/>
          </a:xfrm>
          <a:prstGeom prst="rect">
            <a:avLst/>
          </a:prstGeom>
        </p:spPr>
      </p:pic>
    </p:spTree>
    <p:extLst>
      <p:ext uri="{BB962C8B-B14F-4D97-AF65-F5344CB8AC3E}">
        <p14:creationId xmlns:p14="http://schemas.microsoft.com/office/powerpoint/2010/main" val="354375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78B80CA-5FBB-4127-BEE1-9F94909C149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გადაჭერა: მაგალითი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14" name="Picture 1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0E030D5-FDF6-4B7A-8CC1-F1C040680CBE}"/>
              </a:ext>
            </a:extLst>
          </p:cNvPr>
          <p:cNvPicPr>
            <a:picLocks noChangeAspect="1"/>
          </p:cNvPicPr>
          <p:nvPr/>
        </p:nvPicPr>
        <p:blipFill>
          <a:blip r:embed="rId3"/>
          <a:stretch>
            <a:fillRect/>
          </a:stretch>
        </p:blipFill>
        <p:spPr>
          <a:xfrm>
            <a:off x="14282" y="1628800"/>
            <a:ext cx="9144000" cy="4176464"/>
          </a:xfrm>
          <a:prstGeom prst="rect">
            <a:avLst/>
          </a:prstGeom>
        </p:spPr>
      </p:pic>
      <p:pic>
        <p:nvPicPr>
          <p:cNvPr id="2" name="Picture 1"/>
          <p:cNvPicPr>
            <a:picLocks noChangeAspect="1"/>
          </p:cNvPicPr>
          <p:nvPr/>
        </p:nvPicPr>
        <p:blipFill>
          <a:blip r:embed="rId4"/>
          <a:stretch>
            <a:fillRect/>
          </a:stretch>
        </p:blipFill>
        <p:spPr>
          <a:xfrm>
            <a:off x="0" y="1633314"/>
            <a:ext cx="9144000" cy="4171950"/>
          </a:xfrm>
          <a:prstGeom prst="rect">
            <a:avLst/>
          </a:prstGeom>
        </p:spPr>
      </p:pic>
    </p:spTree>
    <p:extLst>
      <p:ext uri="{BB962C8B-B14F-4D97-AF65-F5344CB8AC3E}">
        <p14:creationId xmlns:p14="http://schemas.microsoft.com/office/powerpoint/2010/main" val="23015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მიზანი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B18497-BF37-4A20-ABA6-353886C26CA1}"/>
              </a:ext>
            </a:extLst>
          </p:cNvPr>
          <p:cNvSpPr>
            <a:spLocks noGrp="1"/>
          </p:cNvSpPr>
          <p:nvPr>
            <p:ph idx="4294967295"/>
          </p:nvPr>
        </p:nvSpPr>
        <p:spPr>
          <a:xfrm>
            <a:off x="215900" y="2413327"/>
            <a:ext cx="8712200" cy="2031346"/>
          </a:xfrm>
        </p:spPr>
        <p:txBody>
          <a:bodyPr>
            <a:normAutofit fontScale="92500" lnSpcReduction="10000"/>
          </a:bodyPr>
          <a:lstStyle/>
          <a:p>
            <a:pPr marL="0" indent="0" algn="just">
              <a:buNone/>
            </a:pPr>
            <a:r>
              <a:rPr lang="ka-GE" dirty="0" smtClean="0">
                <a:latin typeface="+mn-lt"/>
              </a:rPr>
              <a:t>მონაწილეებისთვის ბუდაპეშტის კონვენციით გათვალისწინებული  კომპიუტერული სისტემებისა და მონაცემების კონფიდენციალურობის, </a:t>
            </a:r>
            <a:r>
              <a:rPr lang="ka-GE" dirty="0">
                <a:latin typeface="+mn-lt"/>
              </a:rPr>
              <a:t>ერთიანობისა და ხელმისაწვდომობის </a:t>
            </a:r>
            <a:r>
              <a:rPr lang="ka-GE" dirty="0" smtClean="0">
                <a:latin typeface="+mn-lt"/>
              </a:rPr>
              <a:t>წინააღმდეგ მიმართული  დანაშაულების ელემენტების შესახებ </a:t>
            </a:r>
            <a:r>
              <a:rPr lang="ka-GE" dirty="0">
                <a:latin typeface="+mn-lt"/>
              </a:rPr>
              <a:t>ყოვლისმომცველი ცოდნის </a:t>
            </a:r>
            <a:r>
              <a:rPr lang="ka-GE" dirty="0" smtClean="0">
                <a:latin typeface="+mn-lt"/>
              </a:rPr>
              <a:t>მიწოდება.</a:t>
            </a:r>
          </a:p>
        </p:txBody>
      </p:sp>
    </p:spTree>
    <p:extLst>
      <p:ext uri="{BB962C8B-B14F-4D97-AF65-F5344CB8AC3E}">
        <p14:creationId xmlns:p14="http://schemas.microsoft.com/office/powerpoint/2010/main" val="1786502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51977" y="1215397"/>
            <a:ext cx="3889351" cy="4832092"/>
          </a:xfrm>
          <a:prstGeom prst="rect">
            <a:avLst/>
          </a:prstGeom>
        </p:spPr>
        <p:txBody>
          <a:bodyPr wrap="square">
            <a:spAutoFit/>
          </a:bodyPr>
          <a:lstStyle/>
          <a:p>
            <a:pPr algn="just"/>
            <a:r>
              <a:rPr lang="ka-GE" sz="1400" dirty="0"/>
              <a:t>თითოეული  მხარე ვალდებულია, მიიღოს საჭირო საკანონმდებლო და სხვა ზომები, რომლებიც მოახდენს </a:t>
            </a:r>
            <a:r>
              <a:rPr lang="ka-GE" sz="1400" dirty="0" smtClean="0"/>
              <a:t>კომპიუტერულ სისტემაზე, </a:t>
            </a:r>
            <a:r>
              <a:rPr lang="ka-GE" sz="1400" dirty="0"/>
              <a:t>სისტემიდან ან მის ფარგლებში </a:t>
            </a:r>
            <a:r>
              <a:rPr lang="ka-GE" sz="1400" dirty="0" smtClean="0"/>
              <a:t>კომპიუტერულ მონაცემთა არასაჯარო</a:t>
            </a:r>
            <a:r>
              <a:rPr lang="ka-GE" sz="1400" dirty="0"/>
              <a:t> </a:t>
            </a:r>
            <a:r>
              <a:rPr lang="ka-GE" sz="1400" dirty="0" smtClean="0"/>
              <a:t>გადაცემის</a:t>
            </a:r>
            <a:r>
              <a:rPr lang="ka-GE" sz="1400" dirty="0"/>
              <a:t>, მათ შორის, კომპიუტერული სისტემიდან ამგვარ კომპიუტერულ მონაცემთა მატარებელი ელექტრომაგნიტური </a:t>
            </a:r>
            <a:r>
              <a:rPr lang="ka-GE" sz="1400" dirty="0" smtClean="0"/>
              <a:t>ემისიის</a:t>
            </a:r>
            <a:r>
              <a:rPr lang="ka-GE" sz="1400" dirty="0"/>
              <a:t>, უფლების გარეშე, </a:t>
            </a:r>
            <a:r>
              <a:rPr lang="ka-GE" sz="1400" b="1" dirty="0">
                <a:solidFill>
                  <a:srgbClr val="FF0000"/>
                </a:solidFill>
              </a:rPr>
              <a:t>გადაჭერის</a:t>
            </a:r>
            <a:r>
              <a:rPr lang="ka-GE" sz="1400" dirty="0"/>
              <a:t>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a:t>
            </a:r>
            <a:r>
              <a:rPr lang="ka-GE" sz="1400" dirty="0" smtClean="0"/>
              <a:t>ტექნიკური საშუალებებითაა განხორციელებული </a:t>
            </a:r>
            <a:r>
              <a:rPr lang="ka-GE" sz="1400" dirty="0"/>
              <a:t>და თუ </a:t>
            </a:r>
            <a:r>
              <a:rPr lang="ka-GE" sz="1400" dirty="0" smtClean="0"/>
              <a:t>ის </a:t>
            </a:r>
            <a:r>
              <a:rPr lang="ka-GE" sz="1400" dirty="0"/>
              <a:t>წინასწარი განზრახვითაა ჩადენილი. მხარემ შეიძლება მოითხოვოს, რომ დანაშაულის ჩადენის პირობად ჩაითვალოს არაკეთილსინდისიერი განზრახვა ან ქმედების ჩადენა </a:t>
            </a:r>
            <a:r>
              <a:rPr lang="ka-GE" sz="1400" dirty="0" smtClean="0"/>
              <a:t>კომპიუტერულ სისტემასთან მიმართებით, </a:t>
            </a:r>
            <a:r>
              <a:rPr lang="ka-GE" sz="1400" dirty="0"/>
              <a:t>რომელიც შეერთებულია მეორე კომპიუტერულ სისტემასთან.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041328" y="1287212"/>
            <a:ext cx="4981128" cy="3416320"/>
          </a:xfrm>
          <a:prstGeom prst="rect">
            <a:avLst/>
          </a:prstGeom>
        </p:spPr>
        <p:txBody>
          <a:bodyPr wrap="square">
            <a:spAutoFit/>
          </a:bodyPr>
          <a:lstStyle/>
          <a:p>
            <a:pPr marL="342900" indent="-342900" algn="just">
              <a:buFont typeface="Arial" panose="020B0604020202020204" pitchFamily="34" charset="0"/>
              <a:buChar char="•"/>
            </a:pPr>
            <a:r>
              <a:rPr lang="ka-GE" dirty="0"/>
              <a:t>გადაჭერა ნიშნავს </a:t>
            </a:r>
            <a:r>
              <a:rPr lang="ka-GE" dirty="0" smtClean="0"/>
              <a:t>კომუნიკაციაზე </a:t>
            </a:r>
            <a:r>
              <a:rPr lang="ka-GE" dirty="0"/>
              <a:t>მიყურადებას, მონიტორინგს ან დაკვირვებას </a:t>
            </a:r>
          </a:p>
          <a:p>
            <a:pPr algn="just"/>
            <a:endParaRPr lang="ka-GE" dirty="0"/>
          </a:p>
          <a:p>
            <a:pPr marL="342900" indent="-342900" algn="just">
              <a:buFont typeface="Arial" panose="020B0604020202020204" pitchFamily="34" charset="0"/>
              <a:buChar char="•"/>
            </a:pPr>
            <a:r>
              <a:rPr lang="ka-GE" dirty="0"/>
              <a:t>დებულების </a:t>
            </a:r>
            <a:r>
              <a:rPr lang="ka-GE" dirty="0" smtClean="0"/>
              <a:t>მიზანია, </a:t>
            </a:r>
            <a:r>
              <a:rPr lang="ka-GE" dirty="0"/>
              <a:t>დაიცვას მონაცემთა </a:t>
            </a:r>
            <a:r>
              <a:rPr lang="ka-GE" dirty="0" smtClean="0"/>
              <a:t>გადაცემის </a:t>
            </a:r>
            <a:r>
              <a:rPr lang="ka-GE" dirty="0"/>
              <a:t>კონფიდენციალურობა </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ეხება ზეპირი სატელეფონო კომუნიკაციის ტრადიციული მიყურადებისა და ჩაწერის ეკვივალენტებს, როცა ისინი კომპიუტერული მონაცემების გადაცემისას ხორციელდება</a:t>
            </a:r>
            <a:endParaRPr lang="ka-GE" dirty="0"/>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511300" y="155496"/>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გადაჭერა („გადაჭერა“)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18732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45639" y="1212743"/>
            <a:ext cx="3889351" cy="4832092"/>
          </a:xfrm>
          <a:prstGeom prst="rect">
            <a:avLst/>
          </a:prstGeom>
        </p:spPr>
        <p:txBody>
          <a:bodyPr wrap="square">
            <a:spAutoFit/>
          </a:bodyPr>
          <a:lstStyle/>
          <a:p>
            <a:pPr algn="just"/>
            <a:r>
              <a:rPr lang="ka-GE" sz="1400"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სისტემაზე, სისტემიდან ან მის ფარგლებში კომპიუტერულ მონაცემთა არასაჯარო გადაცემის, მათ შორის, კომპიუტერული სისტემიდან ამგვარ კომპიუტერულ მონაცემთა მატარებელი ელექტრომაგნიტური </a:t>
            </a:r>
            <a:r>
              <a:rPr lang="ka-GE" sz="1400" dirty="0" smtClean="0"/>
              <a:t>ემისიის</a:t>
            </a:r>
            <a:r>
              <a:rPr lang="ka-GE" sz="1400" dirty="0"/>
              <a:t>, </a:t>
            </a:r>
            <a:r>
              <a:rPr lang="ka-GE" sz="1400" b="1" dirty="0">
                <a:solidFill>
                  <a:srgbClr val="FF0000"/>
                </a:solidFill>
              </a:rPr>
              <a:t>უფლების გარეშე</a:t>
            </a:r>
            <a:r>
              <a:rPr lang="ka-GE" sz="1400" dirty="0"/>
              <a:t>, გადაჭერის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ტექნიკური საშუალებებითაა განხორციელებული და თუ ის წინასწარი განზრახვითაა ჩადენილი. მხარემ შეიძლება მოითხოვოს, რომ დანაშაულის ჩადენის პირობად ჩაითვალოს არაკეთილსინდისიერი განზრახვა ან ქმედების ჩადენა </a:t>
            </a:r>
            <a:r>
              <a:rPr lang="ka-GE" sz="1400" dirty="0" smtClean="0"/>
              <a:t>კომპიუტერულ სისტემასთან მიმართებით, </a:t>
            </a:r>
            <a:r>
              <a:rPr lang="ka-GE" sz="1400" dirty="0"/>
              <a:t>რომელიც შეერთებულია მეორე კომპიუტერულ სისტემასთან.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311950" y="1287212"/>
            <a:ext cx="4747018" cy="4370427"/>
          </a:xfrm>
          <a:prstGeom prst="rect">
            <a:avLst/>
          </a:prstGeom>
        </p:spPr>
        <p:txBody>
          <a:bodyPr wrap="square">
            <a:spAutoFit/>
          </a:bodyPr>
          <a:lstStyle/>
          <a:p>
            <a:pPr algn="just"/>
            <a:r>
              <a:rPr lang="ka-GE" dirty="0"/>
              <a:t>შესაძლო გადაჭერების მაგალითები, უფლებით:</a:t>
            </a:r>
          </a:p>
          <a:p>
            <a:pPr marL="800100" lvl="1" indent="-342900" algn="just">
              <a:buFont typeface="Arial" panose="020B0604020202020204" pitchFamily="34" charset="0"/>
              <a:buChar char="•"/>
            </a:pPr>
            <a:r>
              <a:rPr lang="ka-GE" dirty="0"/>
              <a:t>გადაცემის მონაწილე მხარეების მიერ ინსტრუქტირებული ან </a:t>
            </a:r>
            <a:r>
              <a:rPr lang="ka-GE" dirty="0" smtClean="0"/>
              <a:t>ავტორიზებული </a:t>
            </a:r>
            <a:r>
              <a:rPr lang="ka-GE" dirty="0"/>
              <a:t>პირი, მათ შორის შემდეგი მიზნით: </a:t>
            </a:r>
          </a:p>
          <a:p>
            <a:pPr marL="1257300" lvl="2" indent="-342900" algn="just">
              <a:buFont typeface="Calibri Light" panose="020F0302020204030204" pitchFamily="34" charset="0"/>
              <a:buChar char="‐"/>
            </a:pPr>
            <a:r>
              <a:rPr lang="ka-GE" sz="1600" dirty="0" smtClean="0"/>
              <a:t>მონაწილეებთან შეთანხმებული ავტორიზებული შემოწმება </a:t>
            </a:r>
          </a:p>
          <a:p>
            <a:pPr marL="1257300" lvl="2" indent="-342900" algn="just">
              <a:buFont typeface="Calibri Light" panose="020F0302020204030204" pitchFamily="34" charset="0"/>
              <a:buChar char="‐"/>
            </a:pPr>
            <a:r>
              <a:rPr lang="ka-GE" sz="1600" dirty="0" smtClean="0"/>
              <a:t>მონაწილეებთან შეთანხმებული დაცვის ღონისძიებები </a:t>
            </a:r>
          </a:p>
          <a:p>
            <a:pPr lvl="2" algn="just"/>
            <a:endParaRPr lang="ka-GE" sz="1600" dirty="0"/>
          </a:p>
          <a:p>
            <a:pPr marL="800100" lvl="1" indent="-342900" algn="just">
              <a:buFont typeface="Arial" panose="020B0604020202020204" pitchFamily="34" charset="0"/>
              <a:buChar char="•"/>
            </a:pPr>
            <a:r>
              <a:rPr lang="ka-GE" dirty="0"/>
              <a:t>ვებსაიტზე ქუქის გამოსაყენებლად </a:t>
            </a:r>
          </a:p>
          <a:p>
            <a:pPr lvl="1" algn="just"/>
            <a:endParaRPr lang="ka-GE" dirty="0"/>
          </a:p>
          <a:p>
            <a:pPr marL="800100" lvl="1" indent="-342900" algn="just">
              <a:buFont typeface="Arial" panose="020B0604020202020204" pitchFamily="34" charset="0"/>
              <a:buChar char="•"/>
            </a:pPr>
            <a:r>
              <a:rPr lang="ka-GE" dirty="0"/>
              <a:t>სამართალდამცავი ორგანოების მიერ კანონიერად ავტორიზებული დაკვირვება</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39862" y="4462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წვდომა („უფლების გარეშე“)</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408647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93044" y="1192537"/>
            <a:ext cx="3889351" cy="4832092"/>
          </a:xfrm>
          <a:prstGeom prst="rect">
            <a:avLst/>
          </a:prstGeom>
        </p:spPr>
        <p:txBody>
          <a:bodyPr wrap="square">
            <a:spAutoFit/>
          </a:bodyPr>
          <a:lstStyle/>
          <a:p>
            <a:pPr algn="just"/>
            <a:r>
              <a:rPr lang="ka-GE" sz="1400"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სისტემაზე, სისტემიდან ან მის ფარგლებში კომპიუტერულ მონაცემთა არასაჯარო გადაცემის, მათ შორის, კომპიუტერული სისტემიდან ამგვარ კომპიუტერულ მონაცემთა მატარებელი </a:t>
            </a:r>
            <a:r>
              <a:rPr lang="ka-GE" sz="1400" dirty="0" smtClean="0"/>
              <a:t>ელექტრომაგნიტური ემისიის</a:t>
            </a:r>
            <a:r>
              <a:rPr lang="ka-GE" sz="1400" dirty="0"/>
              <a:t>, უფლების გარეშე, გადაჭერის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a:t>
            </a:r>
            <a:r>
              <a:rPr lang="ka-GE" sz="1400" b="1" dirty="0">
                <a:solidFill>
                  <a:srgbClr val="FF0000"/>
                </a:solidFill>
              </a:rPr>
              <a:t>ტექნიკური საშუალებებითაა განხორციელებული </a:t>
            </a:r>
            <a:r>
              <a:rPr lang="ka-GE" sz="1400" dirty="0"/>
              <a:t>და თუ ის წინასწარი განზრახვითაა ჩადენილი. მხარემ შეიძლება მოითხოვოს, რომ დანაშაულის ჩადენის პირობად ჩაითვალოს არაკეთილსინდისიერი განზრახვა ან ქმედების ჩადენა </a:t>
            </a:r>
            <a:r>
              <a:rPr lang="ka-GE" sz="1400" dirty="0" smtClean="0"/>
              <a:t>კომპიუტერულ სისტემასთან მიმართებით, </a:t>
            </a:r>
            <a:r>
              <a:rPr lang="ka-GE" sz="1400" dirty="0"/>
              <a:t>რომელიც შეერთებულია მეორე კომპიუტერულ სისტემასთან.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75438" y="1287212"/>
            <a:ext cx="4747018" cy="4647426"/>
          </a:xfrm>
          <a:prstGeom prst="rect">
            <a:avLst/>
          </a:prstGeom>
        </p:spPr>
        <p:txBody>
          <a:bodyPr wrap="square">
            <a:spAutoFit/>
          </a:bodyPr>
          <a:lstStyle/>
          <a:p>
            <a:pPr marL="342900" indent="-342900" algn="just">
              <a:buFont typeface="Arial" panose="020B0604020202020204" pitchFamily="34" charset="0"/>
              <a:buChar char="•"/>
            </a:pPr>
            <a:r>
              <a:rPr lang="ka-GE" dirty="0"/>
              <a:t>ტექნიკური საშუალებების გამოყენება მოიცავს გადაჭერას: </a:t>
            </a:r>
          </a:p>
          <a:p>
            <a:pPr marL="800100" lvl="1" indent="-342900" algn="just">
              <a:buFont typeface="Calibri Light" panose="020F0302020204030204" pitchFamily="34" charset="0"/>
              <a:buChar char="‐"/>
            </a:pPr>
            <a:r>
              <a:rPr lang="ka-GE" sz="1600" dirty="0" smtClean="0"/>
              <a:t>კომპიუტერული სისტემაზე წვდომითა და მისი გამოყენებით; </a:t>
            </a:r>
          </a:p>
          <a:p>
            <a:pPr marL="800100" lvl="1" indent="-342900" algn="just">
              <a:buFont typeface="Calibri Light" panose="020F0302020204030204" pitchFamily="34" charset="0"/>
              <a:buChar char="‐"/>
            </a:pPr>
            <a:r>
              <a:rPr lang="ka-GE" sz="1600" dirty="0" smtClean="0"/>
              <a:t>ელექტრონული მისაყურადებელი და მოსასმენი მოწყობილობების გამოყენებით </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შეიძლება მოიცავდეს</a:t>
            </a:r>
            <a:r>
              <a:rPr lang="ka-GE" dirty="0"/>
              <a:t>:</a:t>
            </a:r>
          </a:p>
          <a:p>
            <a:pPr marL="800100" lvl="1" indent="-342900" algn="just">
              <a:buFont typeface="Calibri Light" panose="020F0302020204030204" pitchFamily="34" charset="0"/>
              <a:buChar char="‐"/>
            </a:pPr>
            <a:r>
              <a:rPr lang="ka-GE" sz="1600" dirty="0" smtClean="0"/>
              <a:t>ჩაწერას </a:t>
            </a:r>
          </a:p>
          <a:p>
            <a:pPr marL="800100" lvl="1" indent="-342900" algn="just">
              <a:buFont typeface="Calibri Light" panose="020F0302020204030204" pitchFamily="34" charset="0"/>
              <a:buChar char="‐"/>
            </a:pPr>
            <a:r>
              <a:rPr lang="ka-GE" sz="1600" dirty="0" smtClean="0"/>
              <a:t>გადაცემის ხაზებზე დამაგრებული ტექნიკური მოწყობილობების გამოყენებას </a:t>
            </a:r>
          </a:p>
          <a:p>
            <a:pPr marL="800100" lvl="1" indent="-342900" algn="just">
              <a:buFont typeface="Calibri Light" panose="020F0302020204030204" pitchFamily="34" charset="0"/>
              <a:buChar char="‐"/>
            </a:pPr>
            <a:r>
              <a:rPr lang="ka-GE" sz="1600" dirty="0" smtClean="0"/>
              <a:t>უსადენო კომუნიკაციების შესაგროვებლად და ჩასაწერად მოწყობილობების გამოყენებას </a:t>
            </a:r>
          </a:p>
          <a:p>
            <a:pPr marL="800100" lvl="1" indent="-342900" algn="just">
              <a:buFont typeface="Calibri Light" panose="020F0302020204030204" pitchFamily="34" charset="0"/>
              <a:buChar char="‐"/>
            </a:pPr>
            <a:r>
              <a:rPr lang="ka-GE" sz="1600" dirty="0" smtClean="0"/>
              <a:t>პროგრამული უზრუნველყოფის, პაროლებისა და კოდების გამოყენებას</a:t>
            </a:r>
          </a:p>
        </p:txBody>
      </p:sp>
      <p:sp>
        <p:nvSpPr>
          <p:cNvPr id="7" name="Rectangle 1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panose="020B0604030504040204" pitchFamily="34" charset="0"/>
              </a:rPr>
              <a:t>www.coe.int/cybercrime</a:t>
            </a:r>
            <a:r>
              <a:rPr lang="en-US" sz="1200" b="1" dirty="0">
                <a:solidFill>
                  <a:srgbClr val="FFFFFF"/>
                </a:solidFill>
                <a:latin typeface="Verdana" panose="020B0604030504040204" pitchFamily="34" charset="0"/>
              </a:rPr>
              <a:t>						</a:t>
            </a:r>
            <a:r>
              <a:rPr lang="ka-GE" sz="1200" b="1" dirty="0">
                <a:solidFill>
                  <a:srgbClr val="FFFFFF"/>
                </a:solidFill>
                <a:latin typeface="Verdana" panose="020B0604030504040204" pitchFamily="34" charset="0"/>
              </a:rPr>
              <a:t>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32</a:t>
            </a:fld>
            <a:r>
              <a:rPr lang="ka-GE" sz="1200" b="1" dirty="0">
                <a:solidFill>
                  <a:srgbClr val="FFFFFF"/>
                </a:solidFill>
                <a:latin typeface="Verdana" panose="020B0604030504040204" pitchFamily="34" charset="0"/>
              </a:rPr>
              <a:t> -</a:t>
            </a:r>
          </a:p>
        </p:txBody>
      </p:sp>
      <p:sp>
        <p:nvSpPr>
          <p:cNvPr id="8" name="Rectangle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panose="020B0604030504040204" pitchFamily="34" charset="0"/>
              </a:rPr>
              <a:t>www.coe.int/cybercrime</a:t>
            </a:r>
            <a:endParaRPr lang="ka-GE" sz="1200" dirty="0">
              <a:latin typeface="Verdana" panose="020B0604030504040204" pitchFamily="34" charset="0"/>
              <a:ea typeface="Verdana" panose="020B0604030504040204" pitchFamily="34" charset="0"/>
            </a:endParaRP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B42FE2B-4ED4-40A8-AC9F-DF13D8B6DD6C}"/>
              </a:ext>
            </a:extLst>
          </p:cNvPr>
          <p:cNvSpPr txBox="1">
            <a:spLocks noChangeArrowheads="1"/>
          </p:cNvSpPr>
          <p:nvPr/>
        </p:nvSpPr>
        <p:spPr bwMode="auto">
          <a:xfrm>
            <a:off x="1389756" y="-79217"/>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გადაჭერა („ტექნიკური </a:t>
            </a:r>
            <a:r>
              <a:rPr lang="ka-GE" sz="3200" dirty="0" smtClean="0">
                <a:solidFill>
                  <a:schemeClr val="bg1"/>
                </a:solidFill>
                <a:latin typeface="Verdana" panose="020B0604030504040204" pitchFamily="34" charset="0"/>
              </a:rPr>
              <a:t>საშუალებებით განხორციელებული“)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254171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40547" y="1158051"/>
            <a:ext cx="3889351" cy="4832092"/>
          </a:xfrm>
          <a:prstGeom prst="rect">
            <a:avLst/>
          </a:prstGeom>
        </p:spPr>
        <p:txBody>
          <a:bodyPr wrap="square">
            <a:spAutoFit/>
          </a:bodyPr>
          <a:lstStyle/>
          <a:p>
            <a:pPr algn="just"/>
            <a:r>
              <a:rPr lang="ka-GE" sz="1400"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სისტემაზე, სისტემიდან ან მის ფარგლებში კომპიუტერულ მონაცემთა </a:t>
            </a:r>
            <a:r>
              <a:rPr lang="ka-GE" sz="1400" b="1" dirty="0">
                <a:solidFill>
                  <a:srgbClr val="FF0000"/>
                </a:solidFill>
              </a:rPr>
              <a:t>არასაჯარო გადაცემის</a:t>
            </a:r>
            <a:r>
              <a:rPr lang="ka-GE" sz="1400" dirty="0"/>
              <a:t>, მათ შორის, კომპიუტერული სისტემიდან ამგვარ კომპიუტერულ მონაცემთა მატარებელი ელექტრომაგნიტური </a:t>
            </a:r>
            <a:r>
              <a:rPr lang="ka-GE" sz="1400" dirty="0" smtClean="0"/>
              <a:t>ემისიის</a:t>
            </a:r>
            <a:r>
              <a:rPr lang="ka-GE" sz="1400" dirty="0"/>
              <a:t>, უფლების გარეშე, გადაჭერის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ტექნიკური საშუალებებითაა განხორციელებული და თუ ის წინასწარი განზრახვითაა ჩადენილი. მხარემ შეიძლება მოითხოვოს, რომ დანაშაულის ჩადენის პირობად ჩაითვალოს არაკეთილსინდისიერი განზრახვა ან ქმედების ჩადენა </a:t>
            </a:r>
            <a:r>
              <a:rPr lang="ka-GE" sz="1400" dirty="0" smtClean="0"/>
              <a:t>კომპიუტერულ სისტემასთან მიმართებით, </a:t>
            </a:r>
            <a:r>
              <a:rPr lang="ka-GE" sz="1400" dirty="0"/>
              <a:t>რომელიც შეერთებულია მეორე კომპიუტერულ სისტემასთან.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75438" y="1287212"/>
            <a:ext cx="4747018" cy="3693319"/>
          </a:xfrm>
          <a:prstGeom prst="rect">
            <a:avLst/>
          </a:prstGeom>
        </p:spPr>
        <p:txBody>
          <a:bodyPr wrap="square">
            <a:spAutoFit/>
          </a:bodyPr>
          <a:lstStyle/>
          <a:p>
            <a:pPr marL="342900" indent="-342900" algn="just">
              <a:buFont typeface="Arial" panose="020B0604020202020204" pitchFamily="34" charset="0"/>
              <a:buChar char="•"/>
            </a:pPr>
            <a:r>
              <a:rPr lang="ka-GE" dirty="0"/>
              <a:t>დანაშაული, რომელიც </a:t>
            </a:r>
            <a:r>
              <a:rPr lang="ka-GE" dirty="0" smtClean="0"/>
              <a:t>შემოიფარგლება </a:t>
            </a:r>
            <a:r>
              <a:rPr lang="ka-GE" dirty="0"/>
              <a:t>მონაცემების არასაჯარო </a:t>
            </a:r>
            <a:r>
              <a:rPr lang="ka-GE" dirty="0" smtClean="0"/>
              <a:t>გადაცემის გადაჭერით</a:t>
            </a:r>
            <a:endParaRPr lang="ka-GE" dirty="0"/>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a:t>არის თუ არა მონაცემები საჯაროდ ხელმისაწვდომი, </a:t>
            </a:r>
            <a:r>
              <a:rPr lang="ka-GE" dirty="0" smtClean="0"/>
              <a:t>ამ დანაშაულთან კავშირში </a:t>
            </a:r>
            <a:r>
              <a:rPr lang="ka-GE" dirty="0"/>
              <a:t>არაა</a:t>
            </a:r>
            <a:r>
              <a:rPr lang="ka-GE" dirty="0" smtClean="0"/>
              <a:t>. მნიშვნელოვანია, არის </a:t>
            </a:r>
            <a:r>
              <a:rPr lang="ka-GE" dirty="0"/>
              <a:t>თუ არა გადაცემა არასაჯარო</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a:t>დანაშაულმა შეიძლება მოახდინოს არასაჯარო </a:t>
            </a:r>
            <a:r>
              <a:rPr lang="ka-GE" dirty="0" smtClean="0"/>
              <a:t>გადაცემის საშუალებით  გაგზავნილი </a:t>
            </a:r>
            <a:r>
              <a:rPr lang="ka-GE" dirty="0"/>
              <a:t>საჯაროდ ხელმისაწვდომი ინფორმაციის კრიმინალიზაცია</a:t>
            </a: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CF507C5-CF30-4464-8FB4-D08CE8A7A03B}"/>
              </a:ext>
            </a:extLst>
          </p:cNvPr>
          <p:cNvSpPr txBox="1">
            <a:spLocks noChangeArrowheads="1"/>
          </p:cNvSpPr>
          <p:nvPr/>
        </p:nvSpPr>
        <p:spPr bwMode="auto">
          <a:xfrm>
            <a:off x="1389756"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გადაჭერა </a:t>
            </a:r>
            <a:r>
              <a:rPr lang="ka-GE" sz="3200" dirty="0" smtClean="0">
                <a:solidFill>
                  <a:schemeClr val="bg1"/>
                </a:solidFill>
                <a:latin typeface="Verdana" panose="020B0604030504040204" pitchFamily="34" charset="0"/>
              </a:rPr>
              <a:t>(„არასაჯარო გადაცემა“)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363026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77707" y="1287212"/>
            <a:ext cx="3889351" cy="4832092"/>
          </a:xfrm>
          <a:prstGeom prst="rect">
            <a:avLst/>
          </a:prstGeom>
        </p:spPr>
        <p:txBody>
          <a:bodyPr wrap="square">
            <a:spAutoFit/>
          </a:bodyPr>
          <a:lstStyle/>
          <a:p>
            <a:pPr algn="just"/>
            <a:r>
              <a:rPr lang="ka-GE" sz="1400" dirty="0"/>
              <a:t>თითოეული  მხარე ვალდებულია, მიიღოს საჭირო საკანონმდებლო და სხვა ზომები, რომლებიც მოახდენს </a:t>
            </a:r>
            <a:r>
              <a:rPr lang="ka-GE" sz="1400" b="1" dirty="0">
                <a:solidFill>
                  <a:srgbClr val="FF0000"/>
                </a:solidFill>
              </a:rPr>
              <a:t>კომპიუტერულ სისტემაზე, სისტემიდან ან მის ფარგლებში </a:t>
            </a:r>
            <a:r>
              <a:rPr lang="ka-GE" sz="1400" dirty="0"/>
              <a:t>კომპიუტერულ მონაცემთა არასაჯარო გადაცემის, მათ შორის, კომპიუტერული სისტემიდან ამგვარ კომპიუტერულ მონაცემთა მატარებელი </a:t>
            </a:r>
            <a:r>
              <a:rPr lang="ka-GE" sz="1400" dirty="0" smtClean="0"/>
              <a:t>ელექტრომაგნიტური ემისიის</a:t>
            </a:r>
            <a:r>
              <a:rPr lang="ka-GE" sz="1400" dirty="0"/>
              <a:t>, უფლების გარეშე, გადაჭერის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ტექნიკური საშუალებებითაა განხორციელებული და თუ ის წინასწარი განზრახვითაა ჩადენილი. მხარემ შეიძლება მოითხოვოს, რომ დანაშაულის ჩადენის პირობად ჩაითვალოს არაკეთილსინდისიერი განზრახვა ან ქმედების ჩადენა </a:t>
            </a:r>
            <a:r>
              <a:rPr lang="ka-GE" sz="1400" dirty="0" smtClean="0"/>
              <a:t>კომპიუტერულ სისტემასთან მიმართებით, </a:t>
            </a:r>
            <a:r>
              <a:rPr lang="ka-GE" sz="1400" dirty="0"/>
              <a:t>რომელიც შეერთებულია მეორე კომპიუტერულ სისტემასთან.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75438" y="1287212"/>
            <a:ext cx="4747018" cy="3724096"/>
          </a:xfrm>
          <a:prstGeom prst="rect">
            <a:avLst/>
          </a:prstGeom>
        </p:spPr>
        <p:txBody>
          <a:bodyPr wrap="square">
            <a:spAutoFit/>
          </a:bodyPr>
          <a:lstStyle/>
          <a:p>
            <a:pPr marL="342900" indent="-342900" algn="just">
              <a:buFont typeface="Arial" panose="020B0604020202020204" pitchFamily="34" charset="0"/>
              <a:buChar char="•"/>
            </a:pPr>
            <a:r>
              <a:rPr lang="ka-GE" sz="2000" dirty="0" smtClean="0"/>
              <a:t>გადაჭერა უკავშირდება გადაცემას:</a:t>
            </a:r>
          </a:p>
          <a:p>
            <a:pPr marL="800100" lvl="1" indent="-342900" algn="just">
              <a:buFont typeface="Calibri Light" panose="020F0302020204030204" pitchFamily="34" charset="0"/>
              <a:buChar char="‐"/>
            </a:pPr>
            <a:r>
              <a:rPr lang="ka-GE" dirty="0" smtClean="0"/>
              <a:t>კომპიუტერულ სისტემაზე (მაგ., გადაცემა ადამიანიდან კომპიუტერზე კლავიატურის მეშვეობით)</a:t>
            </a:r>
          </a:p>
          <a:p>
            <a:pPr marL="800100" lvl="1" indent="-342900" algn="just">
              <a:buFont typeface="Calibri Light" panose="020F0302020204030204" pitchFamily="34" charset="0"/>
              <a:buChar char="‐"/>
            </a:pPr>
            <a:r>
              <a:rPr lang="ka-GE" dirty="0" smtClean="0"/>
              <a:t>კომპიუტერული სისტემიდან (მაგ., გადა</a:t>
            </a:r>
            <a:r>
              <a:rPr lang="ka-GE" dirty="0"/>
              <a:t>ც</a:t>
            </a:r>
            <a:r>
              <a:rPr lang="ka-GE" dirty="0" smtClean="0"/>
              <a:t>ემა ერთი კომპიუტერული სისტემიდან სხვა კომპიუტერულ სისტემაზე)</a:t>
            </a:r>
          </a:p>
          <a:p>
            <a:pPr marL="800100" lvl="1" indent="-342900" algn="just">
              <a:buFont typeface="Calibri Light" panose="020F0302020204030204" pitchFamily="34" charset="0"/>
              <a:buChar char="‐"/>
            </a:pPr>
            <a:r>
              <a:rPr lang="ka-GE" dirty="0" smtClean="0"/>
              <a:t>კომპიუტერული სისტემის შიგნით (მაგ., გადაცემა ცენტრალური პროცესორიდან დაკავშირებულ პრინტერზე)</a:t>
            </a: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F6425BE-BF09-4B4D-8E80-631789160731}"/>
              </a:ext>
            </a:extLst>
          </p:cNvPr>
          <p:cNvSpPr txBox="1">
            <a:spLocks noChangeArrowheads="1"/>
          </p:cNvSpPr>
          <p:nvPr/>
        </p:nvSpPr>
        <p:spPr bwMode="auto">
          <a:xfrm>
            <a:off x="1439862" y="44624"/>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a:solidFill>
                  <a:schemeClr val="bg1"/>
                </a:solidFill>
                <a:latin typeface="Verdana" panose="020B0604030504040204" pitchFamily="34" charset="0"/>
              </a:rPr>
              <a:t>უკანონო გადაჭერა </a:t>
            </a:r>
            <a:r>
              <a:rPr lang="ka-GE" dirty="0" smtClean="0">
                <a:solidFill>
                  <a:schemeClr val="bg1"/>
                </a:solidFill>
                <a:latin typeface="Verdana" panose="020B0604030504040204" pitchFamily="34" charset="0"/>
              </a:rPr>
              <a:t>(„კომპიუტერულ </a:t>
            </a:r>
            <a:r>
              <a:rPr lang="ka-GE" dirty="0">
                <a:solidFill>
                  <a:schemeClr val="bg1"/>
                </a:solidFill>
                <a:latin typeface="Verdana" panose="020B0604030504040204" pitchFamily="34" charset="0"/>
              </a:rPr>
              <a:t>სისტემაზე, სისტემიდან ან </a:t>
            </a:r>
            <a:r>
              <a:rPr lang="ka-GE" dirty="0" smtClean="0">
                <a:solidFill>
                  <a:schemeClr val="bg1"/>
                </a:solidFill>
                <a:latin typeface="Verdana" panose="020B0604030504040204" pitchFamily="34" charset="0"/>
              </a:rPr>
              <a:t>მის ფარგლში“)</a:t>
            </a:r>
            <a:endParaRPr lang="ka-GE" sz="16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779312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86267" y="1192537"/>
            <a:ext cx="3889351" cy="4832092"/>
          </a:xfrm>
          <a:prstGeom prst="rect">
            <a:avLst/>
          </a:prstGeom>
        </p:spPr>
        <p:txBody>
          <a:bodyPr wrap="square">
            <a:spAutoFit/>
          </a:bodyPr>
          <a:lstStyle/>
          <a:p>
            <a:pPr algn="just"/>
            <a:r>
              <a:rPr lang="ka-GE" sz="1400"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სისტემაზე, სისტემიდან ან მის ფარგლებში კომპიუტერულ მონაცემთა არასაჯარო გადაცემის, მათ შორის, კომპიუტერული სისტემიდან ამგვარ კომპიუტერულ მონაცემთა მატარებელი </a:t>
            </a:r>
            <a:r>
              <a:rPr lang="ka-GE" sz="1400" b="1" dirty="0">
                <a:solidFill>
                  <a:srgbClr val="FF0000"/>
                </a:solidFill>
              </a:rPr>
              <a:t>ელექტრომაგნიტური ემისიის</a:t>
            </a:r>
            <a:r>
              <a:rPr lang="ka-GE" sz="1400" dirty="0"/>
              <a:t>, უფლების გარეშე, გადაჭერის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ტექნიკური საშუალებებითაა განხორციელებული და თუ ის წინასწარი განზრახვითაა ჩადენილი. მხარემ შეიძლება მოითხოვოს, რომ დანაშაულის ჩადენის პირობად ჩაითვალოს არაკეთილსინდისიერი განზრახვა ან ქმედების ჩადენა </a:t>
            </a:r>
            <a:r>
              <a:rPr lang="ka-GE" sz="1400" dirty="0" smtClean="0"/>
              <a:t>კომპიუტერულ სისტემასთან მიმართებით, </a:t>
            </a:r>
            <a:r>
              <a:rPr lang="ka-GE" sz="1400" dirty="0"/>
              <a:t>რომელიც შეერთებულია მეორე კომპიუტერულ სისტემასთან.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75438" y="1287212"/>
            <a:ext cx="4747018" cy="3724096"/>
          </a:xfrm>
          <a:prstGeom prst="rect">
            <a:avLst/>
          </a:prstGeom>
        </p:spPr>
        <p:txBody>
          <a:bodyPr wrap="square">
            <a:spAutoFit/>
          </a:bodyPr>
          <a:lstStyle/>
          <a:p>
            <a:pPr marL="342900" indent="-342900" algn="just">
              <a:buFont typeface="Arial" panose="020B0604020202020204" pitchFamily="34" charset="0"/>
              <a:buChar char="•"/>
            </a:pPr>
            <a:r>
              <a:rPr lang="ka-GE" sz="2000" dirty="0"/>
              <a:t>კომპიუტერულმა სისტემებმა შეიძლება გამოყოს ელექტრომაგნიტური </a:t>
            </a:r>
            <a:r>
              <a:rPr lang="ka-GE" sz="2000" dirty="0" smtClean="0"/>
              <a:t>ემისია, </a:t>
            </a:r>
            <a:r>
              <a:rPr lang="ka-GE" sz="2000" dirty="0"/>
              <a:t>რომელიც ატარებს კომპიუტერულ მონაცემებს</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კომპიუტერული </a:t>
            </a:r>
            <a:r>
              <a:rPr lang="ka-GE" sz="2000" dirty="0" smtClean="0"/>
              <a:t>მონაცემების აღდგენა შესაძლებელია ასეთი ემისიიდან</a:t>
            </a:r>
            <a:endParaRPr lang="ka-GE" sz="2000" dirty="0"/>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dirty="0" smtClean="0"/>
              <a:t>ამდენად, ელექტრომაგნიტური ემისიის გადაჭერა კრიმინალიზებულია </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389756"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უკანონო გადაჭერა („ელექტრომაგნიტური </a:t>
            </a:r>
            <a:r>
              <a:rPr lang="ka-GE" sz="3200" dirty="0" smtClean="0">
                <a:solidFill>
                  <a:schemeClr val="bg1"/>
                </a:solidFill>
                <a:latin typeface="Verdana" panose="020B0604030504040204" pitchFamily="34" charset="0"/>
              </a:rPr>
              <a:t>ემისია“)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856806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209127" y="1192537"/>
            <a:ext cx="3889351" cy="4832092"/>
          </a:xfrm>
          <a:prstGeom prst="rect">
            <a:avLst/>
          </a:prstGeom>
        </p:spPr>
        <p:txBody>
          <a:bodyPr wrap="square">
            <a:spAutoFit/>
          </a:bodyPr>
          <a:lstStyle/>
          <a:p>
            <a:pPr algn="just"/>
            <a:r>
              <a:rPr lang="ka-GE" sz="1400"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სისტემაზე, სისტემიდან ან მის ფარგლებში კომპიუტერულ მონაცემთა არასაჯარო გადაცემის, მათ შორის, კომპიუტერული სისტემიდან ამგვარ კომპიუტერულ მონაცემთა მატარებელი ელექტრომაგნიტური ემისიის, უფლების გარეშე, გადაჭერის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როცა ეს ქმედება ტექნიკური საშუალებებითაა განხორციელებული და თუ ის წინასწარი განზრახვითაა ჩადენილი. მხარემ შეიძლება მოითხოვოს, რომ დანაშაულის ჩადენის პირობად ჩაითვალოს </a:t>
            </a:r>
            <a:r>
              <a:rPr lang="ka-GE" sz="1400" b="1" dirty="0" smtClean="0">
                <a:solidFill>
                  <a:srgbClr val="FF0000"/>
                </a:solidFill>
              </a:rPr>
              <a:t>არაკეთილსინდისიერი განზრახვა </a:t>
            </a:r>
            <a:r>
              <a:rPr lang="ka-GE" sz="1400" b="1" dirty="0">
                <a:solidFill>
                  <a:srgbClr val="FF0000"/>
                </a:solidFill>
              </a:rPr>
              <a:t>ან </a:t>
            </a:r>
            <a:r>
              <a:rPr lang="ka-GE" sz="1400" dirty="0"/>
              <a:t>ქმედების ჩადენა </a:t>
            </a:r>
            <a:r>
              <a:rPr lang="ka-GE" sz="1400" b="1" dirty="0" smtClean="0">
                <a:solidFill>
                  <a:srgbClr val="FF0000"/>
                </a:solidFill>
              </a:rPr>
              <a:t>კომპიუტერულ სისტემასთან მიმართებით, </a:t>
            </a:r>
            <a:r>
              <a:rPr lang="ka-GE" sz="1400" b="1" dirty="0">
                <a:solidFill>
                  <a:srgbClr val="FF0000"/>
                </a:solidFill>
              </a:rPr>
              <a:t>რომელიც შეერთებულია მეორე კომპიუტერულ სისტემასთან.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75438" y="1287212"/>
            <a:ext cx="4747018" cy="440120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a:ln>
                  <a:noFill/>
                </a:ln>
                <a:solidFill>
                  <a:prstClr val="black"/>
                </a:solidFill>
                <a:effectLst/>
                <a:uLnTx/>
                <a:uFillTx/>
              </a:rPr>
              <a:t>მხარეებს შეუძლიათ გადაჭერის კრიმინალიზაციის შეზღუდვა შემდეგი საკვალიფიკაციო ელემენტებით:</a:t>
            </a:r>
          </a:p>
          <a:p>
            <a:pPr marL="800100" marR="0" lvl="1" indent="-342900" algn="just" defTabSz="457200" rtl="0" eaLnBrk="1" fontAlgn="base" latinLnBrk="0" hangingPunct="1">
              <a:lnSpc>
                <a:spcPct val="100000"/>
              </a:lnSpc>
              <a:spcBef>
                <a:spcPct val="0"/>
              </a:spcBef>
              <a:spcAft>
                <a:spcPct val="0"/>
              </a:spcAft>
              <a:buClrTx/>
              <a:buSzTx/>
              <a:buFont typeface="Calibri Light" panose="020F0302020204030204" pitchFamily="34" charset="0"/>
              <a:buChar char="‐"/>
              <a:tabLst/>
              <a:defRPr/>
            </a:pPr>
            <a:r>
              <a:rPr kumimoji="0" lang="ka-GE" sz="2000" b="0" i="0" u="none" strike="noStrike" kern="1200" cap="none" spc="0" normalizeH="0" baseline="0" noProof="0" dirty="0">
                <a:ln>
                  <a:noFill/>
                </a:ln>
                <a:solidFill>
                  <a:prstClr val="black"/>
                </a:solidFill>
                <a:effectLst/>
                <a:uLnTx/>
                <a:uFillTx/>
              </a:rPr>
              <a:t>არაკეთილსინდისიერი განზრახვა </a:t>
            </a:r>
          </a:p>
          <a:p>
            <a:pPr marL="800100" marR="0" lvl="1" indent="-342900" algn="just" defTabSz="457200" rtl="0" eaLnBrk="1" fontAlgn="base" latinLnBrk="0" hangingPunct="1">
              <a:lnSpc>
                <a:spcPct val="100000"/>
              </a:lnSpc>
              <a:spcBef>
                <a:spcPct val="0"/>
              </a:spcBef>
              <a:spcAft>
                <a:spcPct val="0"/>
              </a:spcAft>
              <a:buClrTx/>
              <a:buSzTx/>
              <a:buFont typeface="Calibri Light" panose="020F0302020204030204" pitchFamily="34" charset="0"/>
              <a:buChar char="‐"/>
              <a:tabLst/>
              <a:defRPr/>
            </a:pPr>
            <a:r>
              <a:rPr kumimoji="0" lang="ka-GE" sz="2000" b="0" i="0" u="none" strike="noStrike" kern="1200" cap="none" spc="0" normalizeH="0" baseline="0" noProof="0" dirty="0">
                <a:ln>
                  <a:noFill/>
                </a:ln>
                <a:solidFill>
                  <a:prstClr val="black"/>
                </a:solidFill>
                <a:effectLst/>
                <a:uLnTx/>
                <a:uFillTx/>
              </a:rPr>
              <a:t>გადაჭერა კომპიუტერულ სისტემასთან მიმართებით, რომელიც </a:t>
            </a:r>
            <a:r>
              <a:rPr lang="ka-GE" sz="2000" dirty="0" smtClean="0">
                <a:solidFill>
                  <a:prstClr val="black"/>
                </a:solidFill>
              </a:rPr>
              <a:t>შეერთებულია</a:t>
            </a:r>
            <a:r>
              <a:rPr kumimoji="0" lang="ka-GE" sz="2000" b="0" i="0" u="none" strike="noStrike" kern="1200" cap="none" spc="0" normalizeH="0" baseline="0" noProof="0" dirty="0" smtClean="0">
                <a:ln>
                  <a:noFill/>
                </a:ln>
                <a:solidFill>
                  <a:prstClr val="black"/>
                </a:solidFill>
                <a:effectLst/>
                <a:uLnTx/>
                <a:uFillTx/>
              </a:rPr>
              <a:t> </a:t>
            </a:r>
            <a:r>
              <a:rPr lang="ka-GE" sz="2000" dirty="0" smtClean="0">
                <a:solidFill>
                  <a:prstClr val="black"/>
                </a:solidFill>
              </a:rPr>
              <a:t>მეორე</a:t>
            </a:r>
            <a:r>
              <a:rPr kumimoji="0" lang="ka-GE" sz="2000" b="0" i="0" u="none" strike="noStrike" kern="1200" cap="none" spc="0" normalizeH="0" baseline="0" noProof="0" dirty="0" smtClean="0">
                <a:ln>
                  <a:noFill/>
                </a:ln>
                <a:solidFill>
                  <a:prstClr val="black"/>
                </a:solidFill>
                <a:effectLst/>
                <a:uLnTx/>
                <a:uFillTx/>
              </a:rPr>
              <a:t> კომპიუტერულ </a:t>
            </a:r>
            <a:r>
              <a:rPr kumimoji="0" lang="ka-GE" sz="2000" b="0" i="0" u="none" strike="noStrike" kern="1200" cap="none" spc="0" normalizeH="0" baseline="0" noProof="0" dirty="0">
                <a:ln>
                  <a:noFill/>
                </a:ln>
                <a:solidFill>
                  <a:prstClr val="black"/>
                </a:solidFill>
                <a:effectLst/>
                <a:uLnTx/>
                <a:uFillTx/>
              </a:rPr>
              <a:t>სისტემასთან (გამონაკლისი: გადაჭერა, რომელიც უკავშირდება დამოუკიდებელ კომპიუტერულ სისტემას)</a:t>
            </a:r>
          </a:p>
        </p:txBody>
      </p:sp>
      <p:sp>
        <p:nvSpPr>
          <p:cNvPr id="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AAF469C-020A-4376-AE52-086AFE35F090}"/>
              </a:ext>
            </a:extLst>
          </p:cNvPr>
          <p:cNvSpPr txBox="1">
            <a:spLocks noChangeArrowheads="1"/>
          </p:cNvSpPr>
          <p:nvPr/>
        </p:nvSpPr>
        <p:spPr bwMode="auto">
          <a:xfrm>
            <a:off x="1439862" y="44624"/>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უკანონო გადაჭერა </a:t>
            </a:r>
            <a:r>
              <a:rPr lang="ka-GE" sz="2800" dirty="0" smtClean="0">
                <a:solidFill>
                  <a:schemeClr val="bg1"/>
                </a:solidFill>
                <a:latin typeface="Verdana" panose="020B0604030504040204" pitchFamily="34" charset="0"/>
              </a:rPr>
              <a:t>(„არაკეთილსინდისიერი განზრახვა...“)</a:t>
            </a:r>
            <a:endParaRPr lang="ka-GE" sz="18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873657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758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a:spLocks noGrp="1"/>
          </p:cNvSpPr>
          <p:nvPr>
            <p:ph type="title"/>
          </p:nvPr>
        </p:nvSpPr>
        <p:spPr/>
        <p:txBody>
          <a:bodyPr/>
          <a:lstStyle/>
          <a:p>
            <a:r>
              <a:rPr lang="ka-GE" dirty="0">
                <a:latin typeface="+mn-lt"/>
              </a:rPr>
              <a:t>მონაცემთა ხელყოფა</a:t>
            </a:r>
          </a:p>
        </p:txBody>
      </p:sp>
      <p:sp>
        <p:nvSpPr>
          <p:cNvPr id="3"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a:spLocks noGrp="1"/>
          </p:cNvSpPr>
          <p:nvPr>
            <p:ph type="body" idx="1"/>
          </p:nvPr>
        </p:nvSpPr>
        <p:spPr/>
        <p:txBody>
          <a:bodyPr/>
          <a:lstStyle/>
          <a:p>
            <a:r>
              <a:rPr lang="ka-GE" dirty="0" smtClean="0">
                <a:latin typeface="+mn-lt"/>
              </a:rPr>
              <a:t>ბუდაპეშტის კონვენციის მატერიალური დებულებები (ნაწილი 1)</a:t>
            </a:r>
          </a:p>
        </p:txBody>
      </p:sp>
      <p:sp>
        <p:nvSpPr>
          <p:cNvPr id="6"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3FF185F-D1F2-46C0-8941-FE80F33430C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განყოფილება 4</a:t>
            </a:r>
            <a:endParaRPr lang="ka-GE" sz="2000" dirty="0">
              <a:solidFill>
                <a:schemeClr val="bg1"/>
              </a:solidFill>
              <a:latin typeface="Verdana" charset="0"/>
              <a:cs typeface="Verdana" charset="0"/>
            </a:endParaRPr>
          </a:p>
        </p:txBody>
      </p:sp>
    </p:spTree>
    <p:extLst>
      <p:ext uri="{BB962C8B-B14F-4D97-AF65-F5344CB8AC3E}">
        <p14:creationId xmlns:p14="http://schemas.microsoft.com/office/powerpoint/2010/main" val="3342579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მონაცემთა ხელყოფა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
        <p:nvSpPr>
          <p:cNvPr id="2"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E82E4D4-2F31-400F-9A04-5104905AC2B7}"/>
              </a:ext>
            </a:extLst>
          </p:cNvPr>
          <p:cNvSpPr txBox="1">
            <a:spLocks/>
          </p:cNvSpPr>
          <p:nvPr/>
        </p:nvSpPr>
        <p:spPr>
          <a:xfrm>
            <a:off x="457200" y="1460721"/>
            <a:ext cx="8229600" cy="452596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ka-GE"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ka-GE" altLang="sr-Latn-RS" b="1" i="1" dirty="0"/>
              <a:t>მონაცემთა ხელყოფა</a:t>
            </a:r>
          </a:p>
          <a:p>
            <a:pPr algn="ctr" eaLnBrk="1" hangingPunct="1">
              <a:lnSpc>
                <a:spcPct val="80000"/>
              </a:lnSpc>
              <a:buFont typeface="Arial" panose="020B0604020202020204" pitchFamily="34" charset="0"/>
              <a:buNone/>
            </a:pPr>
            <a:r>
              <a:rPr lang="ka-GE" altLang="sr-Latn-RS" b="1" i="1" dirty="0"/>
              <a:t>(ბუდაპეშტის კონვენცია – მუხლი 4)</a:t>
            </a:r>
            <a:endParaRPr lang="ka-GE" altLang="sr-Latn-RS" dirty="0">
              <a:cs typeface="Times New Roman" panose="02020603050405020304" pitchFamily="18" charset="0"/>
            </a:endParaRPr>
          </a:p>
          <a:p>
            <a:pPr eaLnBrk="1" hangingPunct="1">
              <a:lnSpc>
                <a:spcPct val="80000"/>
              </a:lnSpc>
              <a:buFont typeface="Arial" pitchFamily="34" charset="0"/>
              <a:buNone/>
            </a:pPr>
            <a:endParaRPr lang="ka-GE" altLang="sr-Latn-RS" dirty="0">
              <a:cs typeface="Times New Roman" panose="02020603050405020304" pitchFamily="18" charset="0"/>
            </a:endParaRPr>
          </a:p>
          <a:p>
            <a:pPr algn="ctr" eaLnBrk="1" hangingPunct="1">
              <a:lnSpc>
                <a:spcPct val="80000"/>
              </a:lnSpc>
            </a:pPr>
            <a:r>
              <a:rPr lang="ka-GE" i="1" dirty="0" smtClean="0"/>
              <a:t>კომპიუტერულ მონაცემთა დაზიანება, წაშლა, გაუარესება, შეცვლა ან ჩახშობა</a:t>
            </a:r>
          </a:p>
          <a:p>
            <a:pPr algn="ctr" eaLnBrk="1" hangingPunct="1">
              <a:lnSpc>
                <a:spcPct val="80000"/>
              </a:lnSpc>
            </a:pPr>
            <a:endParaRPr lang="ka-GE" altLang="sr-Latn-RS" i="1" dirty="0">
              <a:cs typeface="Times New Roman" panose="02020603050405020304" pitchFamily="18" charset="0"/>
            </a:endParaRPr>
          </a:p>
          <a:p>
            <a:pPr algn="ctr" eaLnBrk="1" hangingPunct="1">
              <a:lnSpc>
                <a:spcPct val="80000"/>
              </a:lnSpc>
            </a:pPr>
            <a:r>
              <a:rPr lang="ka-GE" altLang="sr-Latn-RS" i="1" dirty="0" smtClean="0"/>
              <a:t>წინასწარი განზრახვით, </a:t>
            </a:r>
            <a:r>
              <a:rPr lang="ka-GE" altLang="sr-Latn-RS" i="1" dirty="0"/>
              <a:t>უფლების გარეშე</a:t>
            </a:r>
          </a:p>
          <a:p>
            <a:pPr algn="ctr" eaLnBrk="1" hangingPunct="1">
              <a:lnSpc>
                <a:spcPct val="80000"/>
              </a:lnSpc>
              <a:buFont typeface="Arial" pitchFamily="34" charset="0"/>
              <a:buNone/>
            </a:pPr>
            <a:endParaRPr lang="ka-GE" altLang="sr-Latn-RS" dirty="0">
              <a:cs typeface="Times New Roman" panose="02020603050405020304" pitchFamily="18" charset="0"/>
            </a:endParaRPr>
          </a:p>
          <a:p>
            <a:pPr algn="ctr" eaLnBrk="1" hangingPunct="1">
              <a:lnSpc>
                <a:spcPct val="80000"/>
              </a:lnSpc>
              <a:buFont typeface="Arial" pitchFamily="34" charset="0"/>
              <a:buNone/>
            </a:pPr>
            <a:endParaRPr lang="ka-GE" altLang="sr-Latn-RS" dirty="0">
              <a:cs typeface="Times New Roman" panose="02020603050405020304" pitchFamily="18" charset="0"/>
            </a:endParaRPr>
          </a:p>
        </p:txBody>
      </p:sp>
    </p:spTree>
    <p:extLst>
      <p:ext uri="{BB962C8B-B14F-4D97-AF65-F5344CB8AC3E}">
        <p14:creationId xmlns:p14="http://schemas.microsoft.com/office/powerpoint/2010/main" val="3805407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ამოცანები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B18497-BF37-4A20-ABA6-353886C26CA1}"/>
              </a:ext>
            </a:extLst>
          </p:cNvPr>
          <p:cNvSpPr>
            <a:spLocks noGrp="1"/>
          </p:cNvSpPr>
          <p:nvPr>
            <p:ph idx="4294967295"/>
          </p:nvPr>
        </p:nvSpPr>
        <p:spPr>
          <a:xfrm>
            <a:off x="215900" y="1139704"/>
            <a:ext cx="8712200" cy="5240337"/>
          </a:xfrm>
        </p:spPr>
        <p:txBody>
          <a:bodyPr>
            <a:noAutofit/>
          </a:bodyPr>
          <a:lstStyle/>
          <a:p>
            <a:pPr marL="0" indent="0" algn="just">
              <a:lnSpc>
                <a:spcPct val="150000"/>
              </a:lnSpc>
              <a:buNone/>
            </a:pPr>
            <a:r>
              <a:rPr lang="ka-GE" sz="1800" dirty="0" smtClean="0">
                <a:latin typeface="+mn-lt"/>
              </a:rPr>
              <a:t>ამ სესიის ბოლოს დელეგატები შეძლებენ:</a:t>
            </a:r>
          </a:p>
          <a:p>
            <a:pPr lvl="1" algn="just">
              <a:lnSpc>
                <a:spcPct val="150000"/>
              </a:lnSpc>
            </a:pPr>
            <a:r>
              <a:rPr lang="ka-GE" sz="1600" dirty="0" smtClean="0">
                <a:latin typeface="+mn-lt"/>
              </a:rPr>
              <a:t>გაიგონ ფუნდამენტური ცნებების მნიშვნელობა, როგორიცაა:</a:t>
            </a:r>
          </a:p>
          <a:p>
            <a:pPr lvl="2" algn="just">
              <a:lnSpc>
                <a:spcPct val="150000"/>
              </a:lnSpc>
            </a:pPr>
            <a:r>
              <a:rPr lang="ka-GE" sz="1400" dirty="0" smtClean="0">
                <a:latin typeface="+mn-lt"/>
              </a:rPr>
              <a:t>კომპიუტერული მონაცემები</a:t>
            </a:r>
          </a:p>
          <a:p>
            <a:pPr lvl="2" algn="just">
              <a:lnSpc>
                <a:spcPct val="150000"/>
              </a:lnSpc>
            </a:pPr>
            <a:r>
              <a:rPr lang="ka-GE" sz="1400" dirty="0" smtClean="0">
                <a:latin typeface="+mn-lt"/>
              </a:rPr>
              <a:t>კომპიუტერული სისტემა</a:t>
            </a:r>
          </a:p>
          <a:p>
            <a:pPr lvl="2" algn="just">
              <a:lnSpc>
                <a:spcPct val="150000"/>
              </a:lnSpc>
            </a:pPr>
            <a:r>
              <a:rPr lang="ka-GE" sz="1400" dirty="0" smtClean="0">
                <a:latin typeface="+mn-lt"/>
              </a:rPr>
              <a:t>ტრაფიკის მონაცემები </a:t>
            </a:r>
          </a:p>
          <a:p>
            <a:pPr lvl="2" algn="just">
              <a:lnSpc>
                <a:spcPct val="150000"/>
              </a:lnSpc>
            </a:pPr>
            <a:r>
              <a:rPr lang="ka-GE" sz="1400" dirty="0" smtClean="0">
                <a:latin typeface="+mn-lt"/>
              </a:rPr>
              <a:t>მომსახურების მიმწოდებელი</a:t>
            </a:r>
          </a:p>
          <a:p>
            <a:pPr lvl="1" algn="just">
              <a:lnSpc>
                <a:spcPct val="150000"/>
              </a:lnSpc>
            </a:pPr>
            <a:r>
              <a:rPr lang="ka-GE" sz="1600" dirty="0" smtClean="0">
                <a:latin typeface="+mn-lt"/>
              </a:rPr>
              <a:t>ელემენტების იდენტიფიცირებას, რომლებიც შეადგენს შემდეგ დანაშაულებს:</a:t>
            </a:r>
          </a:p>
          <a:p>
            <a:pPr lvl="2" algn="just">
              <a:lnSpc>
                <a:spcPct val="150000"/>
              </a:lnSpc>
            </a:pPr>
            <a:r>
              <a:rPr lang="ka-GE" sz="1400" dirty="0" smtClean="0">
                <a:latin typeface="+mn-lt"/>
              </a:rPr>
              <a:t>უკანონო წვდომა</a:t>
            </a:r>
          </a:p>
          <a:p>
            <a:pPr lvl="2" algn="just">
              <a:lnSpc>
                <a:spcPct val="150000"/>
              </a:lnSpc>
            </a:pPr>
            <a:r>
              <a:rPr lang="ka-GE" sz="1400" dirty="0" smtClean="0">
                <a:latin typeface="+mn-lt"/>
              </a:rPr>
              <a:t>უკანონო გადაჭერა</a:t>
            </a:r>
          </a:p>
          <a:p>
            <a:pPr lvl="2" algn="just">
              <a:lnSpc>
                <a:spcPct val="150000"/>
              </a:lnSpc>
            </a:pPr>
            <a:r>
              <a:rPr lang="ka-GE" sz="1400" dirty="0" smtClean="0">
                <a:latin typeface="+mn-lt"/>
              </a:rPr>
              <a:t>მონაცემთა ხელყოფა </a:t>
            </a:r>
          </a:p>
          <a:p>
            <a:pPr lvl="2" algn="just">
              <a:lnSpc>
                <a:spcPct val="150000"/>
              </a:lnSpc>
            </a:pPr>
            <a:r>
              <a:rPr lang="ka-GE" sz="1400" dirty="0" smtClean="0">
                <a:latin typeface="+mn-lt"/>
              </a:rPr>
              <a:t>სისტემაში ჩარევა </a:t>
            </a:r>
          </a:p>
          <a:p>
            <a:pPr lvl="2" algn="just">
              <a:lnSpc>
                <a:spcPct val="150000"/>
              </a:lnSpc>
            </a:pPr>
            <a:r>
              <a:rPr lang="ka-GE" sz="1400" dirty="0" smtClean="0">
                <a:latin typeface="+mn-lt"/>
              </a:rPr>
              <a:t>მოწყობილობების ბოროტად გამოყენება </a:t>
            </a:r>
          </a:p>
          <a:p>
            <a:pPr algn="just">
              <a:lnSpc>
                <a:spcPct val="150000"/>
              </a:lnSpc>
            </a:pPr>
            <a:endParaRPr lang="ka-GE" sz="1800" dirty="0">
              <a:latin typeface="+mn-lt"/>
              <a:ea typeface="Verdana" panose="020B0604030504040204" pitchFamily="34" charset="0"/>
            </a:endParaRPr>
          </a:p>
        </p:txBody>
      </p:sp>
    </p:spTree>
    <p:extLst>
      <p:ext uri="{BB962C8B-B14F-4D97-AF65-F5344CB8AC3E}">
        <p14:creationId xmlns:p14="http://schemas.microsoft.com/office/powerpoint/2010/main" val="543462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3E128FF-980E-44C2-9171-A80C5BF64338}"/>
              </a:ext>
            </a:extLst>
          </p:cNvPr>
          <p:cNvPicPr>
            <a:picLocks noChangeAspect="1"/>
          </p:cNvPicPr>
          <p:nvPr/>
        </p:nvPicPr>
        <p:blipFill>
          <a:blip r:embed="rId3"/>
          <a:stretch>
            <a:fillRect/>
          </a:stretch>
        </p:blipFill>
        <p:spPr>
          <a:xfrm>
            <a:off x="0" y="1227475"/>
            <a:ext cx="9144000" cy="5360649"/>
          </a:xfrm>
          <a:prstGeom prst="rect">
            <a:avLst/>
          </a:prstGeom>
        </p:spPr>
      </p:pic>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379C7A1-56A8-47DD-973E-421D5EA5B526}"/>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mn-lt"/>
              </a:rPr>
              <a:t>მონაცემთა ხელყოფა: მაგალითი</a:t>
            </a:r>
            <a:endParaRPr lang="ka-GE" sz="2000" dirty="0">
              <a:solidFill>
                <a:schemeClr val="bg1"/>
              </a:solidFill>
              <a:latin typeface="+mn-lt"/>
              <a:ea typeface="Verdana" panose="020B0604030504040204" pitchFamily="34" charset="0"/>
              <a:cs typeface="Verdana" charset="0"/>
            </a:endParaRPr>
          </a:p>
        </p:txBody>
      </p:sp>
      <p:pic>
        <p:nvPicPr>
          <p:cNvPr id="4" name="Picture 3"/>
          <p:cNvPicPr>
            <a:picLocks noChangeAspect="1"/>
          </p:cNvPicPr>
          <p:nvPr/>
        </p:nvPicPr>
        <p:blipFill>
          <a:blip r:embed="rId4"/>
          <a:stretch>
            <a:fillRect/>
          </a:stretch>
        </p:blipFill>
        <p:spPr>
          <a:xfrm>
            <a:off x="0" y="1081540"/>
            <a:ext cx="9144000" cy="5362575"/>
          </a:xfrm>
          <a:prstGeom prst="rect">
            <a:avLst/>
          </a:prstGeom>
        </p:spPr>
      </p:pic>
    </p:spTree>
    <p:extLst>
      <p:ext uri="{BB962C8B-B14F-4D97-AF65-F5344CB8AC3E}">
        <p14:creationId xmlns:p14="http://schemas.microsoft.com/office/powerpoint/2010/main" val="411787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მონაცემთა ხელყოფა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4" name="Picture 4" descr="http://joymachine.typepad.com/.a/6a00d83451bf9f69e201bb07b6728f970d-pi">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6592FDB-CB67-4733-A70E-85F58BAC1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017283"/>
            <a:ext cx="9128125" cy="563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365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4210654" cy="5078313"/>
          </a:xfrm>
          <a:prstGeom prst="rect">
            <a:avLst/>
          </a:prstGeom>
        </p:spPr>
        <p:txBody>
          <a:bodyPr wrap="square">
            <a:spAutoFit/>
          </a:bodyPr>
          <a:lstStyle/>
          <a:p>
            <a:pPr lvl="0" algn="just" fontAlgn="base">
              <a:spcBef>
                <a:spcPct val="0"/>
              </a:spcBef>
              <a:spcAft>
                <a:spcPct val="0"/>
              </a:spcAft>
              <a:defRPr/>
            </a:pPr>
            <a:r>
              <a:rPr lang="ka-GE" dirty="0" smtClean="0"/>
              <a:t>1. თითოეული </a:t>
            </a:r>
            <a:r>
              <a:rPr lang="ka-GE" dirty="0"/>
              <a:t>მხარე ვალდებულია, მიიღოს საჭირო საკანონმდებლო და სხვა ზომები, რომლებიც მოახდენს კომპიუტერულ მონაცემთა უფლების გარეშე </a:t>
            </a:r>
            <a:r>
              <a:rPr lang="ka-GE" b="1" dirty="0">
                <a:solidFill>
                  <a:srgbClr val="FF0000"/>
                </a:solidFill>
              </a:rPr>
              <a:t>დაზიანების,</a:t>
            </a:r>
            <a:r>
              <a:rPr lang="ka-GE" dirty="0"/>
              <a:t> წაშლის, </a:t>
            </a:r>
            <a:r>
              <a:rPr lang="ka-GE" b="1" dirty="0">
                <a:solidFill>
                  <a:srgbClr val="FF0000"/>
                </a:solidFill>
              </a:rPr>
              <a:t>გაუარესების</a:t>
            </a:r>
            <a:r>
              <a:rPr lang="ka-GE" dirty="0"/>
              <a:t>, შეცვლის ან </a:t>
            </a:r>
            <a:r>
              <a:rPr lang="ka-GE" dirty="0" smtClean="0"/>
              <a:t>ჩახშობის </a:t>
            </a:r>
            <a:r>
              <a:rPr lang="ka-GE" dirty="0"/>
              <a:t>სისხლის სამართლის დანაშაულად კვალიფიცირებას მისი შიდასახელმწიფოებრივი კანონმდებლობის შესაბამისად, თუ ეს ქმედება წინასწარ განზრახვითაა ჩადენილი. </a:t>
            </a:r>
            <a:endParaRPr lang="ka-GE" dirty="0" smtClean="0"/>
          </a:p>
          <a:p>
            <a:pPr marL="342900" lvl="0" indent="-342900" algn="just" fontAlgn="base">
              <a:spcBef>
                <a:spcPct val="0"/>
              </a:spcBef>
              <a:spcAft>
                <a:spcPct val="0"/>
              </a:spcAft>
              <a:buFont typeface="+mj-lt"/>
              <a:buAutoNum type="arabicPeriod"/>
              <a:defRPr/>
            </a:pPr>
            <a:endParaRPr lang="ka-GE" dirty="0"/>
          </a:p>
          <a:p>
            <a:pPr lvl="0" algn="just" fontAlgn="base">
              <a:spcBef>
                <a:spcPct val="0"/>
              </a:spcBef>
              <a:spcAft>
                <a:spcPct val="0"/>
              </a:spcAft>
              <a:defRPr/>
            </a:pPr>
            <a:r>
              <a:rPr lang="ka-GE" dirty="0" smtClean="0"/>
              <a:t>2</a:t>
            </a:r>
            <a:r>
              <a:rPr lang="ka-GE" dirty="0"/>
              <a:t>. მხარემ შეიძლება დაიტოვოს უფლება, მოითხოვოს, რომ 1-ელ პუნქტში აღწერილი ქმედების შედეგი სერიოზული ზიანის მომტანი უნდა იყოს.</a:t>
            </a:r>
            <a:endParaRPr kumimoji="0" lang="ka-GE" b="0" i="0" u="none" strike="noStrike" kern="1200" cap="none" spc="0" normalizeH="0" baseline="0" noProof="0" dirty="0">
              <a:ln>
                <a:noFill/>
              </a:ln>
              <a:solidFill>
                <a:prstClr val="black"/>
              </a:solidFill>
              <a:effectLst/>
              <a:uLnTx/>
              <a:uFillTx/>
              <a:ea typeface="ＭＳ Ｐゴシック" pitchFamily="34" charset="-128"/>
            </a:endParaRP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99428" y="1336956"/>
            <a:ext cx="4536621" cy="255454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a:ln>
                  <a:noFill/>
                </a:ln>
                <a:solidFill>
                  <a:prstClr val="black"/>
                </a:solidFill>
                <a:effectLst/>
                <a:uLnTx/>
                <a:uFillTx/>
              </a:rPr>
              <a:t>დაზიანება და გაუარესება ურთიერთდაკავშირებული ქმედებებია </a:t>
            </a: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ka-GE" sz="2000" b="0" i="0" u="none" strike="noStrike" kern="1200" cap="none" spc="0" normalizeH="0" baseline="0" noProof="0" dirty="0">
              <a:ln>
                <a:noFill/>
              </a:ln>
              <a:solidFill>
                <a:prstClr val="black"/>
              </a:solidFill>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a:ln>
                  <a:noFill/>
                </a:ln>
                <a:solidFill>
                  <a:prstClr val="black"/>
                </a:solidFill>
                <a:effectLst/>
                <a:uLnTx/>
                <a:uFillTx/>
              </a:rPr>
              <a:t>ისინი ეხება შინაარსობრივი მონაცემებისა და პროგრამების მთლიანობის ან საინფორმაციო შინაარსის </a:t>
            </a:r>
            <a:r>
              <a:rPr lang="ka-GE" sz="2000" dirty="0" smtClean="0">
                <a:solidFill>
                  <a:prstClr val="black"/>
                </a:solidFill>
              </a:rPr>
              <a:t>უარყოფით</a:t>
            </a:r>
            <a:r>
              <a:rPr kumimoji="0" lang="ka-GE" sz="2000" b="0" i="0" u="none" strike="noStrike" kern="1200" cap="none" spc="0" normalizeH="0" baseline="0" noProof="0" dirty="0" smtClean="0">
                <a:ln>
                  <a:noFill/>
                </a:ln>
                <a:solidFill>
                  <a:prstClr val="black"/>
                </a:solidFill>
                <a:effectLst/>
                <a:uLnTx/>
                <a:uFillTx/>
              </a:rPr>
              <a:t> </a:t>
            </a:r>
            <a:r>
              <a:rPr kumimoji="0" lang="ka-GE" sz="2000" b="0" i="0" u="none" strike="noStrike" kern="1200" cap="none" spc="0" normalizeH="0" baseline="0" noProof="0" dirty="0">
                <a:ln>
                  <a:noFill/>
                </a:ln>
                <a:solidFill>
                  <a:prstClr val="black"/>
                </a:solidFill>
                <a:effectLst/>
                <a:uLnTx/>
                <a:uFillTx/>
              </a:rPr>
              <a:t>ცვლილებას</a:t>
            </a:r>
            <a:endParaRPr kumimoji="0" lang="ka-GE" sz="2000" b="0" i="0" u="none" strike="noStrike" kern="1200" cap="none" spc="0" normalizeH="0" baseline="0" noProof="0" dirty="0">
              <a:ln>
                <a:noFill/>
              </a:ln>
              <a:solidFill>
                <a:prstClr val="black"/>
              </a:solidFill>
              <a:effectLst/>
              <a:uLnTx/>
              <a:uFillTx/>
              <a:ea typeface="ＭＳ Ｐゴシック" pitchFamily="34" charset="-128"/>
              <a:cs typeface="+mn-cs"/>
            </a:endParaRP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მონაცემთა ხელყოფა </a:t>
            </a:r>
            <a:r>
              <a:rPr lang="ka-GE" sz="3200" dirty="0" smtClean="0">
                <a:solidFill>
                  <a:schemeClr val="bg1"/>
                </a:solidFill>
                <a:latin typeface="Verdana" panose="020B0604030504040204" pitchFamily="34" charset="0"/>
              </a:rPr>
              <a:t>(„დაზიანება</a:t>
            </a:r>
            <a:r>
              <a:rPr lang="ka-GE" sz="3200" dirty="0">
                <a:solidFill>
                  <a:schemeClr val="bg1"/>
                </a:solidFill>
                <a:latin typeface="Verdana" panose="020B0604030504040204" pitchFamily="34" charset="0"/>
              </a:rPr>
              <a:t>, </a:t>
            </a:r>
            <a:r>
              <a:rPr lang="ka-GE" sz="3200" dirty="0" smtClean="0">
                <a:solidFill>
                  <a:schemeClr val="bg1"/>
                </a:solidFill>
                <a:latin typeface="Verdana" panose="020B0604030504040204" pitchFamily="34" charset="0"/>
              </a:rPr>
              <a:t>გაუარესება“)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095385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524315"/>
          </a:xfrm>
          <a:prstGeom prst="rect">
            <a:avLst/>
          </a:prstGeom>
        </p:spPr>
        <p:txBody>
          <a:bodyPr wrap="square">
            <a:spAutoFit/>
          </a:bodyPr>
          <a:lstStyle/>
          <a:p>
            <a:pPr lvl="0" algn="just" fontAlgn="base">
              <a:spcBef>
                <a:spcPct val="0"/>
              </a:spcBef>
              <a:spcAft>
                <a:spcPct val="0"/>
              </a:spcAft>
              <a:defRPr/>
            </a:pPr>
            <a:r>
              <a:rPr lang="ka-GE" sz="1600" dirty="0"/>
              <a:t>1. 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უფლების გარეშე დაზიანების, </a:t>
            </a:r>
            <a:r>
              <a:rPr lang="ka-GE" sz="1600" b="1" dirty="0">
                <a:solidFill>
                  <a:srgbClr val="FF0000"/>
                </a:solidFill>
              </a:rPr>
              <a:t>წაშლის</a:t>
            </a:r>
            <a:r>
              <a:rPr lang="ka-GE" sz="1600" dirty="0"/>
              <a:t>, გაუარესების, შეცვლის ან </a:t>
            </a:r>
            <a:r>
              <a:rPr lang="ka-GE" sz="1600" dirty="0" smtClean="0"/>
              <a:t>ჩახშობის </a:t>
            </a:r>
            <a:r>
              <a:rPr lang="ka-GE" sz="1600" dirty="0"/>
              <a:t>სისხლის სამართლის დანაშაულად კვალიფიცირებას მისი შიდასახელმწიფოებრივი კანონმდებლობის შესაბამისად, თუ ეს ქმედება წინასწარ განზრახვითაა ჩადენილი. </a:t>
            </a:r>
          </a:p>
          <a:p>
            <a:pPr marL="342900" lvl="0" indent="-342900" algn="just" fontAlgn="base">
              <a:spcBef>
                <a:spcPct val="0"/>
              </a:spcBef>
              <a:spcAft>
                <a:spcPct val="0"/>
              </a:spcAft>
              <a:buFont typeface="+mj-lt"/>
              <a:buAutoNum type="arabicPeriod"/>
              <a:defRPr/>
            </a:pPr>
            <a:endParaRPr lang="ka-GE" sz="1600" dirty="0"/>
          </a:p>
          <a:p>
            <a:pPr lvl="0" algn="just" fontAlgn="base">
              <a:spcBef>
                <a:spcPct val="0"/>
              </a:spcBef>
              <a:spcAft>
                <a:spcPct val="0"/>
              </a:spcAft>
              <a:defRPr/>
            </a:pPr>
            <a:r>
              <a:rPr lang="ka-GE" sz="1600" dirty="0"/>
              <a:t>2. მხარემ შეიძლება დაიტოვოს უფლება, მოითხოვოს, რომ 1-ელ პუნქტში აღწერილი ქმედების შედეგი სერიოზული ზიანის მომტანი უნდა იყოს.</a:t>
            </a:r>
            <a:endParaRPr lang="ka-GE" sz="1600" dirty="0">
              <a:solidFill>
                <a:prstClr val="black"/>
              </a:solidFill>
              <a:ea typeface="ＭＳ Ｐゴシック" pitchFamily="34" charset="-128"/>
            </a:endParaRP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91016" y="1336957"/>
            <a:ext cx="4545034" cy="2585323"/>
          </a:xfrm>
          <a:prstGeom prst="rect">
            <a:avLst/>
          </a:prstGeom>
        </p:spPr>
        <p:txBody>
          <a:bodyPr wrap="square">
            <a:spAutoFit/>
          </a:bodyPr>
          <a:lstStyle/>
          <a:p>
            <a:pPr marL="342900" lvl="0" indent="-342900" algn="just" fontAlgn="base">
              <a:spcBef>
                <a:spcPct val="0"/>
              </a:spcBef>
              <a:spcAft>
                <a:spcPct val="0"/>
              </a:spcAft>
              <a:buFont typeface="Arial" panose="020B0604020202020204" pitchFamily="34" charset="0"/>
              <a:buChar char="•"/>
              <a:defRPr/>
            </a:pPr>
            <a:r>
              <a:rPr kumimoji="0" lang="ka-GE" sz="2000" b="0" i="0" u="none" strike="noStrike" kern="1200" cap="none" spc="0" normalizeH="0" baseline="0" noProof="0" dirty="0">
                <a:ln>
                  <a:noFill/>
                </a:ln>
                <a:solidFill>
                  <a:prstClr val="black"/>
                </a:solidFill>
                <a:effectLst/>
                <a:uLnTx/>
                <a:uFillTx/>
              </a:rPr>
              <a:t>მონაცემთა წაშლა </a:t>
            </a:r>
            <a:r>
              <a:rPr kumimoji="0" lang="ka-GE" sz="2000" b="0" i="0" u="none" strike="noStrike" kern="1200" cap="none" spc="0" normalizeH="0" baseline="0" noProof="0" dirty="0" smtClean="0">
                <a:ln>
                  <a:noFill/>
                </a:ln>
                <a:solidFill>
                  <a:prstClr val="black"/>
                </a:solidFill>
                <a:effectLst/>
                <a:uLnTx/>
                <a:uFillTx/>
              </a:rPr>
              <a:t>მატერიალური </a:t>
            </a:r>
            <a:r>
              <a:rPr kumimoji="0" lang="ka-GE" sz="2000" b="0" i="0" u="none" strike="noStrike" kern="1200" cap="none" spc="0" normalizeH="0" baseline="0" noProof="0" dirty="0">
                <a:ln>
                  <a:noFill/>
                </a:ln>
                <a:solidFill>
                  <a:prstClr val="black"/>
                </a:solidFill>
                <a:effectLst/>
                <a:uLnTx/>
                <a:uFillTx/>
              </a:rPr>
              <a:t>ნივთის </a:t>
            </a:r>
            <a:r>
              <a:rPr kumimoji="0" lang="ka-GE" sz="2000" b="0" i="0" u="none" strike="noStrike" kern="1200" cap="none" spc="0" normalizeH="0" baseline="0" noProof="0" dirty="0" smtClean="0">
                <a:ln>
                  <a:noFill/>
                </a:ln>
                <a:solidFill>
                  <a:prstClr val="black"/>
                </a:solidFill>
                <a:effectLst/>
                <a:uLnTx/>
                <a:uFillTx/>
              </a:rPr>
              <a:t>განადგურების</a:t>
            </a:r>
            <a:r>
              <a:rPr lang="ka-GE" sz="2000" dirty="0">
                <a:solidFill>
                  <a:prstClr val="black"/>
                </a:solidFill>
              </a:rPr>
              <a:t> </a:t>
            </a:r>
            <a:r>
              <a:rPr lang="ka-GE" sz="2000" dirty="0" smtClean="0">
                <a:solidFill>
                  <a:prstClr val="black"/>
                </a:solidFill>
              </a:rPr>
              <a:t>ეკვივალენტურია</a:t>
            </a:r>
            <a:endParaRPr kumimoji="0" lang="ka-GE" sz="2000" b="0" i="0" u="none" strike="noStrike" kern="1200" cap="none" spc="0" normalizeH="0" baseline="0" noProof="0" dirty="0">
              <a:ln>
                <a:noFill/>
              </a:ln>
              <a:solidFill>
                <a:prstClr val="black"/>
              </a:solidFill>
              <a:effectLst/>
              <a:uLnTx/>
              <a:uFillTx/>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ka-GE" sz="2000" b="0" i="0" u="none" strike="noStrike" kern="1200" cap="none" spc="0" normalizeH="0" baseline="0" noProof="0" dirty="0">
              <a:ln>
                <a:noFill/>
              </a:ln>
              <a:solidFill>
                <a:prstClr val="black"/>
              </a:solidFill>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smtClean="0">
                <a:ln>
                  <a:noFill/>
                </a:ln>
                <a:solidFill>
                  <a:prstClr val="black"/>
                </a:solidFill>
                <a:effectLst/>
                <a:uLnTx/>
                <a:uFillTx/>
              </a:rPr>
              <a:t>წაშლა </a:t>
            </a:r>
            <a:r>
              <a:rPr lang="ka-GE" sz="2000" dirty="0" smtClean="0">
                <a:solidFill>
                  <a:prstClr val="black"/>
                </a:solidFill>
              </a:rPr>
              <a:t>იწვევს </a:t>
            </a:r>
            <a:r>
              <a:rPr kumimoji="0" lang="ka-GE" sz="2000" b="0" i="0" u="none" strike="noStrike" kern="1200" cap="none" spc="0" normalizeH="0" baseline="0" noProof="0" dirty="0" smtClean="0">
                <a:ln>
                  <a:noFill/>
                </a:ln>
                <a:solidFill>
                  <a:prstClr val="black"/>
                </a:solidFill>
                <a:effectLst/>
                <a:uLnTx/>
                <a:uFillTx/>
              </a:rPr>
              <a:t>მონაცემთა განადგურებას </a:t>
            </a:r>
            <a:r>
              <a:rPr kumimoji="0" lang="ka-GE" sz="2000" b="0" i="0" u="none" strike="noStrike" kern="1200" cap="none" spc="0" normalizeH="0" baseline="0" noProof="0" dirty="0">
                <a:ln>
                  <a:noFill/>
                </a:ln>
                <a:solidFill>
                  <a:prstClr val="black"/>
                </a:solidFill>
                <a:effectLst/>
                <a:uLnTx/>
                <a:uFillTx/>
              </a:rPr>
              <a:t>ან </a:t>
            </a:r>
            <a:r>
              <a:rPr kumimoji="0" lang="ka-GE" sz="2000" b="0" i="0" u="none" strike="noStrike" kern="1200" cap="none" spc="0" normalizeH="0" baseline="0" noProof="0" dirty="0" smtClean="0">
                <a:ln>
                  <a:noFill/>
                </a:ln>
                <a:solidFill>
                  <a:prstClr val="black"/>
                </a:solidFill>
                <a:effectLst/>
                <a:uLnTx/>
                <a:uFillTx/>
              </a:rPr>
              <a:t>მონაცემებს ამოუცნობს ხდის.</a:t>
            </a:r>
            <a:r>
              <a:rPr lang="ka-GE" dirty="0" smtClean="0"/>
              <a:t> </a:t>
            </a:r>
          </a:p>
          <a:p>
            <a:pPr marR="0" lvl="0" algn="just" defTabSz="457200" rtl="0" eaLnBrk="1" fontAlgn="base" latinLnBrk="0" hangingPunct="1">
              <a:lnSpc>
                <a:spcPct val="100000"/>
              </a:lnSpc>
              <a:spcBef>
                <a:spcPct val="0"/>
              </a:spcBef>
              <a:spcAft>
                <a:spcPct val="0"/>
              </a:spcAft>
              <a:buClrTx/>
              <a:buSzTx/>
              <a:tabLst/>
              <a:defRPr/>
            </a:pPr>
            <a:endParaRPr kumimoji="0" lang="ka-GE" sz="2200" b="0"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მონაცემთა ხელყოფა („წაშლა“)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719668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524315"/>
          </a:xfrm>
          <a:prstGeom prst="rect">
            <a:avLst/>
          </a:prstGeom>
        </p:spPr>
        <p:txBody>
          <a:bodyPr wrap="square">
            <a:spAutoFit/>
          </a:bodyPr>
          <a:lstStyle/>
          <a:p>
            <a:pPr lvl="0" algn="just" fontAlgn="base">
              <a:spcBef>
                <a:spcPct val="0"/>
              </a:spcBef>
              <a:spcAft>
                <a:spcPct val="0"/>
              </a:spcAft>
              <a:defRPr/>
            </a:pPr>
            <a:r>
              <a:rPr lang="ka-GE" sz="1600" dirty="0"/>
              <a:t>1. 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უფლების გარეშე დაზიანების, წაშლის, გაუარესების, </a:t>
            </a:r>
            <a:r>
              <a:rPr lang="ka-GE" sz="1600" b="1" dirty="0">
                <a:solidFill>
                  <a:srgbClr val="FF0000"/>
                </a:solidFill>
              </a:rPr>
              <a:t>შეცვლის</a:t>
            </a:r>
            <a:r>
              <a:rPr lang="ka-GE" sz="1600" dirty="0"/>
              <a:t> ან ჩახშობის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თუ ეს ქმედება წინასწარ განზრახვითაა ჩადენილი. </a:t>
            </a:r>
          </a:p>
          <a:p>
            <a:pPr marL="342900" lvl="0" indent="-342900" algn="just" fontAlgn="base">
              <a:spcBef>
                <a:spcPct val="0"/>
              </a:spcBef>
              <a:spcAft>
                <a:spcPct val="0"/>
              </a:spcAft>
              <a:buFont typeface="+mj-lt"/>
              <a:buAutoNum type="arabicPeriod"/>
              <a:defRPr/>
            </a:pPr>
            <a:endParaRPr lang="ka-GE" sz="1600" dirty="0"/>
          </a:p>
          <a:p>
            <a:pPr lvl="0" algn="just" fontAlgn="base">
              <a:spcBef>
                <a:spcPct val="0"/>
              </a:spcBef>
              <a:spcAft>
                <a:spcPct val="0"/>
              </a:spcAft>
              <a:defRPr/>
            </a:pPr>
            <a:r>
              <a:rPr lang="ka-GE" sz="1600" dirty="0"/>
              <a:t>2. მხარემ შეიძლება დაიტოვოს უფლება, მოითხოვოს, რომ 1-ელ პუნქტში აღწერილი ქმედების შედეგი სერიოზული ზიანის მომტანი უნდა იყოს.</a:t>
            </a:r>
            <a:endParaRPr lang="ka-GE" sz="1600" dirty="0">
              <a:ea typeface="ＭＳ Ｐゴシック" pitchFamily="34" charset="-128"/>
            </a:endParaRP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572000" y="1336956"/>
            <a:ext cx="4464050" cy="2246769"/>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smtClean="0">
                <a:ln>
                  <a:noFill/>
                </a:ln>
                <a:solidFill>
                  <a:prstClr val="black"/>
                </a:solidFill>
                <a:effectLst/>
                <a:uLnTx/>
                <a:uFillTx/>
              </a:rPr>
              <a:t>შეცვლა </a:t>
            </a:r>
            <a:r>
              <a:rPr kumimoji="0" lang="ka-GE" sz="2000" b="0" i="0" u="none" strike="noStrike" kern="1200" cap="none" spc="0" normalizeH="0" baseline="0" noProof="0" dirty="0">
                <a:ln>
                  <a:noFill/>
                </a:ln>
                <a:solidFill>
                  <a:prstClr val="black"/>
                </a:solidFill>
                <a:effectLst/>
                <a:uLnTx/>
                <a:uFillTx/>
              </a:rPr>
              <a:t>ეხება არსებულ </a:t>
            </a:r>
            <a:r>
              <a:rPr kumimoji="0" lang="ka-GE" sz="2000" b="0" i="0" u="none" strike="noStrike" kern="1200" cap="none" spc="0" normalizeH="0" baseline="0" noProof="0" dirty="0" smtClean="0">
                <a:ln>
                  <a:noFill/>
                </a:ln>
                <a:solidFill>
                  <a:prstClr val="black"/>
                </a:solidFill>
                <a:effectLst/>
                <a:uLnTx/>
                <a:uFillTx/>
              </a:rPr>
              <a:t>მონაცემთა</a:t>
            </a:r>
            <a:r>
              <a:rPr kumimoji="0" lang="ka-GE" sz="2000" b="0" i="0" u="none" strike="noStrike" kern="1200" cap="none" spc="0" normalizeH="0" noProof="0" dirty="0" smtClean="0">
                <a:ln>
                  <a:noFill/>
                </a:ln>
                <a:solidFill>
                  <a:prstClr val="black"/>
                </a:solidFill>
                <a:effectLst/>
                <a:uLnTx/>
                <a:uFillTx/>
              </a:rPr>
              <a:t> მოდიფიცირებას</a:t>
            </a:r>
          </a:p>
          <a:p>
            <a:pPr marR="0" lvl="0" algn="just" defTabSz="457200" rtl="0" eaLnBrk="1" fontAlgn="base" latinLnBrk="0" hangingPunct="1">
              <a:lnSpc>
                <a:spcPct val="100000"/>
              </a:lnSpc>
              <a:spcBef>
                <a:spcPct val="0"/>
              </a:spcBef>
              <a:spcAft>
                <a:spcPct val="0"/>
              </a:spcAft>
              <a:buClrTx/>
              <a:buSzTx/>
              <a:tabLst/>
              <a:defRPr/>
            </a:pPr>
            <a:endParaRPr kumimoji="0" lang="ka-GE" sz="2000" b="0" i="0" u="none" strike="noStrike" kern="1200" cap="none" spc="0" normalizeH="0" baseline="0" noProof="0" dirty="0">
              <a:ln>
                <a:noFill/>
              </a:ln>
              <a:solidFill>
                <a:prstClr val="black"/>
              </a:solidFill>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a:ln>
                  <a:noFill/>
                </a:ln>
                <a:solidFill>
                  <a:prstClr val="black"/>
                </a:solidFill>
                <a:effectLst/>
                <a:uLnTx/>
                <a:uFillTx/>
              </a:rPr>
              <a:t>მოიცავს მავნე კოდის შეყვანას, როგორიცაა ვირუსი და </a:t>
            </a:r>
            <a:r>
              <a:rPr kumimoji="0" lang="ka-GE" sz="2000" b="0" i="0" u="none" strike="noStrike" kern="1200" cap="none" spc="0" normalizeH="0" baseline="0" noProof="0" dirty="0" smtClean="0">
                <a:ln>
                  <a:noFill/>
                </a:ln>
                <a:solidFill>
                  <a:prstClr val="black"/>
                </a:solidFill>
                <a:effectLst/>
                <a:uLnTx/>
                <a:uFillTx/>
              </a:rPr>
              <a:t>ტროის </a:t>
            </a:r>
            <a:r>
              <a:rPr kumimoji="0" lang="ka-GE" sz="2000" b="0" i="0" u="none" strike="noStrike" kern="1200" cap="none" spc="0" normalizeH="0" baseline="0" noProof="0" dirty="0">
                <a:ln>
                  <a:noFill/>
                </a:ln>
                <a:solidFill>
                  <a:prstClr val="black"/>
                </a:solidFill>
                <a:effectLst/>
                <a:uLnTx/>
                <a:uFillTx/>
              </a:rPr>
              <a:t>ცხენი, რასაც შედეგად მოსდევს მონაცემთა მოდიფიცირება</a:t>
            </a:r>
          </a:p>
        </p:txBody>
      </p:sp>
      <p:sp>
        <p:nvSpPr>
          <p:cNvPr id="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876ED17-771B-4B20-9BB8-ECDB54FC7B12}"/>
              </a:ext>
            </a:extLst>
          </p:cNvPr>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მონაცემთა ხელყოფა („ცვლილება“)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209049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524315"/>
          </a:xfrm>
          <a:prstGeom prst="rect">
            <a:avLst/>
          </a:prstGeom>
        </p:spPr>
        <p:txBody>
          <a:bodyPr wrap="square">
            <a:spAutoFit/>
          </a:bodyPr>
          <a:lstStyle/>
          <a:p>
            <a:pPr lvl="0" algn="just" fontAlgn="base">
              <a:spcBef>
                <a:spcPct val="0"/>
              </a:spcBef>
              <a:spcAft>
                <a:spcPct val="0"/>
              </a:spcAft>
              <a:defRPr/>
            </a:pPr>
            <a:r>
              <a:rPr lang="ka-GE" sz="1600" dirty="0"/>
              <a:t>1. 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უფლების გარეშე დაზიანების, წაშლის, გაუარესების, შეცვლის ან </a:t>
            </a:r>
            <a:r>
              <a:rPr lang="ka-GE" sz="1600" b="1" dirty="0">
                <a:solidFill>
                  <a:srgbClr val="FF0000"/>
                </a:solidFill>
              </a:rPr>
              <a:t>ჩახშობის</a:t>
            </a:r>
            <a:r>
              <a:rPr lang="ka-GE" sz="1600" dirty="0"/>
              <a:t> სისხლის სამართლის დანაშაულად კვალიფიცირებას მისი შიდასახელმწიფოებრივი კანონმდებლობის შესაბამისად, თუ ეს ქმედება წინასწარ განზრახვითაა ჩადენილი. </a:t>
            </a:r>
          </a:p>
          <a:p>
            <a:pPr marL="342900" lvl="0" indent="-342900" algn="just" fontAlgn="base">
              <a:spcBef>
                <a:spcPct val="0"/>
              </a:spcBef>
              <a:spcAft>
                <a:spcPct val="0"/>
              </a:spcAft>
              <a:buFont typeface="+mj-lt"/>
              <a:buAutoNum type="arabicPeriod"/>
              <a:defRPr/>
            </a:pPr>
            <a:endParaRPr lang="ka-GE" sz="1600" dirty="0"/>
          </a:p>
          <a:p>
            <a:pPr lvl="0" algn="just" fontAlgn="base">
              <a:spcBef>
                <a:spcPct val="0"/>
              </a:spcBef>
              <a:spcAft>
                <a:spcPct val="0"/>
              </a:spcAft>
              <a:defRPr/>
            </a:pPr>
            <a:r>
              <a:rPr lang="ka-GE" sz="1600" dirty="0"/>
              <a:t>2. მხარემ შეიძლება დაიტოვოს უფლება, მოითხოვოს, რომ 1-ელ პუნქტში აღწერილი ქმედების შედეგი სერიოზული ზიანის მომტანი უნდა იყოს.</a:t>
            </a:r>
            <a:endParaRPr lang="ka-GE" sz="1600" dirty="0">
              <a:ea typeface="ＭＳ Ｐゴシック" pitchFamily="34" charset="-128"/>
            </a:endParaRP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51121" y="1336957"/>
            <a:ext cx="4545034" cy="4093428"/>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a:ln>
                  <a:noFill/>
                </a:ln>
                <a:solidFill>
                  <a:prstClr val="black"/>
                </a:solidFill>
                <a:effectLst/>
                <a:uLnTx/>
                <a:uFillTx/>
              </a:rPr>
              <a:t>ჩახშობა ნიშნავს ნებისმიერ ქმედებას, </a:t>
            </a:r>
            <a:r>
              <a:rPr lang="ka-GE" sz="2000" dirty="0" smtClean="0">
                <a:solidFill>
                  <a:prstClr val="black"/>
                </a:solidFill>
              </a:rPr>
              <a:t>რომელიც</a:t>
            </a:r>
            <a:r>
              <a:rPr kumimoji="0" lang="ka-GE" sz="2000" b="0" i="0" u="none" strike="noStrike" kern="1200" cap="none" spc="0" normalizeH="0" baseline="0" noProof="0" dirty="0" smtClean="0">
                <a:ln>
                  <a:noFill/>
                </a:ln>
                <a:solidFill>
                  <a:prstClr val="black"/>
                </a:solidFill>
                <a:effectLst/>
                <a:uLnTx/>
                <a:uFillTx/>
              </a:rPr>
              <a:t> </a:t>
            </a:r>
            <a:r>
              <a:rPr kumimoji="0" lang="ka-GE" sz="2000" b="0" i="0" u="none" strike="noStrike" kern="1200" cap="none" spc="0" normalizeH="0" baseline="0" noProof="0" dirty="0">
                <a:ln>
                  <a:noFill/>
                </a:ln>
                <a:solidFill>
                  <a:prstClr val="black"/>
                </a:solidFill>
                <a:effectLst/>
                <a:uLnTx/>
                <a:uFillTx/>
              </a:rPr>
              <a:t>ახდენს პირისთვის მონაცემების ხელმისაწვდომობის აღკვეთას ან შეწყვეტას, ვისაც წვდომა აქვს კომპიუტერზე ან შენახვის საშუალებაზე, რომელზეც ისინი იყო შენახული </a:t>
            </a: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ka-GE" sz="2000" b="0" i="0" u="none" strike="noStrike" kern="1200" cap="none" spc="0" normalizeH="0" baseline="0" noProof="0" dirty="0">
              <a:ln>
                <a:noFill/>
              </a:ln>
              <a:solidFill>
                <a:prstClr val="black"/>
              </a:solidFill>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a-GE" sz="2000" b="0" i="0" u="none" strike="noStrike" kern="1200" cap="none" spc="0" normalizeH="0" baseline="0" noProof="0" dirty="0">
                <a:ln>
                  <a:noFill/>
                </a:ln>
                <a:solidFill>
                  <a:prstClr val="black"/>
                </a:solidFill>
                <a:effectLst/>
                <a:uLnTx/>
                <a:uFillTx/>
              </a:rPr>
              <a:t>მონაცემთა ჩახშობა ახდენს გავლენას არა თავად მონაცემთა შინაარსზე, არამედ ხელმისაწვდომობაზე</a:t>
            </a:r>
          </a:p>
        </p:txBody>
      </p:sp>
      <p:sp>
        <p:nvSpPr>
          <p:cNvPr id="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58708DA-3AE8-473A-B408-9AA95893C4AC}"/>
              </a:ext>
            </a:extLst>
          </p:cNvPr>
          <p:cNvSpPr txBox="1">
            <a:spLocks noChangeArrowheads="1"/>
          </p:cNvSpPr>
          <p:nvPr/>
        </p:nvSpPr>
        <p:spPr bwMode="auto">
          <a:xfrm>
            <a:off x="1616710" y="235372"/>
            <a:ext cx="75272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მონაცემთა ხელყოფა („ჩახშობა“)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267550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524315"/>
          </a:xfrm>
          <a:prstGeom prst="rect">
            <a:avLst/>
          </a:prstGeom>
        </p:spPr>
        <p:txBody>
          <a:bodyPr wrap="square">
            <a:spAutoFit/>
          </a:bodyPr>
          <a:lstStyle/>
          <a:p>
            <a:pPr lvl="0" algn="just" fontAlgn="base">
              <a:spcBef>
                <a:spcPct val="0"/>
              </a:spcBef>
              <a:spcAft>
                <a:spcPct val="0"/>
              </a:spcAft>
              <a:defRPr/>
            </a:pPr>
            <a:r>
              <a:rPr lang="ka-GE" sz="1600" dirty="0"/>
              <a:t>1. 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a:t>
            </a:r>
            <a:r>
              <a:rPr lang="ka-GE" sz="1600" b="1" dirty="0">
                <a:solidFill>
                  <a:srgbClr val="FF0000"/>
                </a:solidFill>
              </a:rPr>
              <a:t>უფლების გარეშე</a:t>
            </a:r>
            <a:r>
              <a:rPr lang="ka-GE" sz="1600" dirty="0"/>
              <a:t> დაზიანების, წაშლის, გაუარესების, შეცვლის ან ჩახშობის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თუ ეს ქმედება წინასწარ განზრახვითაა ჩადენილი. </a:t>
            </a:r>
          </a:p>
          <a:p>
            <a:pPr marL="342900" lvl="0" indent="-342900" algn="just" fontAlgn="base">
              <a:spcBef>
                <a:spcPct val="0"/>
              </a:spcBef>
              <a:spcAft>
                <a:spcPct val="0"/>
              </a:spcAft>
              <a:buFont typeface="+mj-lt"/>
              <a:buAutoNum type="arabicPeriod"/>
              <a:defRPr/>
            </a:pPr>
            <a:endParaRPr lang="ka-GE" sz="1600" dirty="0"/>
          </a:p>
          <a:p>
            <a:pPr lvl="0" algn="just" fontAlgn="base">
              <a:spcBef>
                <a:spcPct val="0"/>
              </a:spcBef>
              <a:spcAft>
                <a:spcPct val="0"/>
              </a:spcAft>
              <a:defRPr/>
            </a:pPr>
            <a:r>
              <a:rPr lang="ka-GE" sz="1600" dirty="0"/>
              <a:t>2. მხარემ შეიძლება დაიტოვოს უფლება, მოითხოვოს, რომ 1-ელ პუნქტში აღწერილი ქმედების შედეგი სერიოზული ზიანის მომტანი უნდა იყოს.</a:t>
            </a:r>
            <a:endParaRPr lang="ka-GE" sz="1600" dirty="0">
              <a:ea typeface="ＭＳ Ｐゴシック" pitchFamily="34" charset="-128"/>
            </a:endParaRP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15904" y="1314671"/>
            <a:ext cx="4545034" cy="3816429"/>
          </a:xfrm>
          <a:prstGeom prst="rect">
            <a:avLst/>
          </a:prstGeom>
        </p:spPr>
        <p:txBody>
          <a:bodyPr wrap="square">
            <a:spAutoFit/>
          </a:bodyPr>
          <a:lstStyle/>
          <a:p>
            <a:pPr marL="285750" indent="-285750" algn="just">
              <a:buFont typeface="Arial" panose="020B0604020202020204" pitchFamily="34" charset="0"/>
              <a:buChar char="•"/>
            </a:pPr>
            <a:r>
              <a:rPr lang="ka-GE" sz="1600" dirty="0" smtClean="0"/>
              <a:t>მონაცემთა </a:t>
            </a:r>
            <a:r>
              <a:rPr lang="ka-GE" sz="1600" dirty="0"/>
              <a:t>ხელყოფის </a:t>
            </a:r>
            <a:r>
              <a:rPr lang="ka-GE" sz="1600" dirty="0" smtClean="0"/>
              <a:t>მაგალითები უფლებით:</a:t>
            </a:r>
            <a:endParaRPr lang="ka-GE" sz="1600" dirty="0"/>
          </a:p>
          <a:p>
            <a:pPr marL="742950" lvl="1" indent="-285750" algn="just">
              <a:buFont typeface="Calibri Light" panose="020F0302020204030204" pitchFamily="34" charset="0"/>
              <a:buChar char="‐"/>
            </a:pPr>
            <a:r>
              <a:rPr lang="ka-GE" sz="1400" dirty="0" smtClean="0"/>
              <a:t>საქმიანობები, რომლებიც დაკავშირებულია ქსელების აგებულებასთან ან საერთო საოპერაციო ან კომერციულ პრაქტიკასთან </a:t>
            </a:r>
          </a:p>
          <a:p>
            <a:pPr marL="742950" lvl="1" indent="-285750" algn="just">
              <a:buFont typeface="Calibri Light" panose="020F0302020204030204" pitchFamily="34" charset="0"/>
              <a:buChar char="‐"/>
            </a:pPr>
            <a:r>
              <a:rPr lang="ka-GE" sz="1400" dirty="0" smtClean="0"/>
              <a:t>კომპიუტერული სისტემის უსაფრთხოების შემოწმება ან დაცვა მფლობელის ან ოპერატორის ნებართვით</a:t>
            </a:r>
          </a:p>
          <a:p>
            <a:pPr marL="742950" lvl="1" indent="-285750" algn="just">
              <a:buFont typeface="Calibri Light" panose="020F0302020204030204" pitchFamily="34" charset="0"/>
              <a:buChar char="‐"/>
            </a:pPr>
            <a:r>
              <a:rPr lang="ka-GE" sz="1400" dirty="0" smtClean="0"/>
              <a:t>ახალი პროგრამული უზრუნველყოფის დაყენებისას კომპიუტერის ოპერაციული სისტემის რეკონფიგურაცია </a:t>
            </a:r>
          </a:p>
          <a:p>
            <a:pPr marL="742950" lvl="1" indent="-285750" algn="just">
              <a:buFont typeface="Calibri Light" panose="020F0302020204030204" pitchFamily="34" charset="0"/>
              <a:buChar char="‐"/>
            </a:pPr>
            <a:r>
              <a:rPr lang="ka-GE" sz="1400" dirty="0" smtClean="0"/>
              <a:t>ტრაფიკის მონაცემების მოდიფიცირება ანონიმური კომუნიკაციის ხელშესაწყობად (მაგ., ანონიმური გადამმისამართებელი სისტემები) </a:t>
            </a:r>
          </a:p>
          <a:p>
            <a:pPr marL="742950" lvl="1" indent="-285750" algn="just">
              <a:buFont typeface="Calibri Light" panose="020F0302020204030204" pitchFamily="34" charset="0"/>
              <a:buChar char="‐"/>
            </a:pPr>
            <a:r>
              <a:rPr lang="ka-GE" sz="1400" dirty="0" smtClean="0"/>
              <a:t>მონაცემთა მოდიფიცირება უსაფრთხო კომუნიკაციის მიზნით (მაგ., დაშიფვრა)</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856740" y="0"/>
            <a:ext cx="72872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მონაცემთა ხელყოფა </a:t>
            </a:r>
            <a:r>
              <a:rPr lang="ka-GE" sz="3200" dirty="0" smtClean="0">
                <a:solidFill>
                  <a:schemeClr val="bg1"/>
                </a:solidFill>
                <a:latin typeface="Verdana" panose="020B0604030504040204" pitchFamily="34" charset="0"/>
              </a:rPr>
              <a:t>(„უფლების </a:t>
            </a:r>
            <a:r>
              <a:rPr lang="ka-GE" sz="3200" dirty="0">
                <a:solidFill>
                  <a:schemeClr val="bg1"/>
                </a:solidFill>
                <a:latin typeface="Verdana" panose="020B0604030504040204" pitchFamily="34" charset="0"/>
              </a:rPr>
              <a:t>გარეშე“)</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53292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5355312"/>
          </a:xfrm>
          <a:prstGeom prst="rect">
            <a:avLst/>
          </a:prstGeom>
        </p:spPr>
        <p:txBody>
          <a:bodyPr wrap="square">
            <a:spAutoFit/>
          </a:bodyPr>
          <a:lstStyle/>
          <a:p>
            <a:pPr lvl="0" algn="just" fontAlgn="base">
              <a:spcBef>
                <a:spcPct val="0"/>
              </a:spcBef>
              <a:spcAft>
                <a:spcPct val="0"/>
              </a:spcAft>
              <a:defRPr/>
            </a:pPr>
            <a:r>
              <a:rPr lang="ka-GE" dirty="0"/>
              <a:t>1. 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უფლების გარეშე დაზიანების, წაშლის, გაუარესების, შეცვლის ან ჩახშობის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თუ ეს ქმედება წინასწარ განზრახვითაა ჩადენილი. </a:t>
            </a:r>
          </a:p>
          <a:p>
            <a:pPr marL="342900" lvl="0" indent="-342900" algn="just" fontAlgn="base">
              <a:spcBef>
                <a:spcPct val="0"/>
              </a:spcBef>
              <a:spcAft>
                <a:spcPct val="0"/>
              </a:spcAft>
              <a:buFont typeface="+mj-lt"/>
              <a:buAutoNum type="arabicPeriod"/>
              <a:defRPr/>
            </a:pPr>
            <a:endParaRPr lang="ka-GE" dirty="0"/>
          </a:p>
          <a:p>
            <a:pPr lvl="0" algn="just" fontAlgn="base">
              <a:spcBef>
                <a:spcPct val="0"/>
              </a:spcBef>
              <a:spcAft>
                <a:spcPct val="0"/>
              </a:spcAft>
              <a:defRPr/>
            </a:pPr>
            <a:r>
              <a:rPr lang="ka-GE" dirty="0"/>
              <a:t>2. მხარემ შეიძლება დაიტოვოს უფლება, მოითხოვოს, რომ 1-ელ პუნქტში აღწერილი ქმედების შედეგი </a:t>
            </a:r>
            <a:r>
              <a:rPr lang="ka-GE" b="1" dirty="0">
                <a:solidFill>
                  <a:srgbClr val="FF0000"/>
                </a:solidFill>
              </a:rPr>
              <a:t>სერიოზული ზიანის </a:t>
            </a:r>
            <a:r>
              <a:rPr lang="ka-GE" dirty="0"/>
              <a:t>მომტანი უნდა იყოს.</a:t>
            </a:r>
            <a:endParaRPr lang="ka-GE" dirty="0">
              <a:ea typeface="ＭＳ Ｐゴシック" pitchFamily="34" charset="-128"/>
            </a:endParaRP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05401" y="1336957"/>
            <a:ext cx="4545034" cy="4708981"/>
          </a:xfrm>
          <a:prstGeom prst="rect">
            <a:avLst/>
          </a:prstGeom>
        </p:spPr>
        <p:txBody>
          <a:bodyPr wrap="square">
            <a:spAutoFit/>
          </a:bodyPr>
          <a:lstStyle/>
          <a:p>
            <a:pPr marL="342900" indent="-342900" algn="just">
              <a:buFont typeface="Arial" panose="020B0604020202020204" pitchFamily="34" charset="0"/>
              <a:buChar char="•"/>
            </a:pPr>
            <a:r>
              <a:rPr lang="ka-GE" sz="2000" dirty="0"/>
              <a:t>მხარეებმა შეიძლება შეზღუდონ მონაცემთა ხელყოფის კრიმინალიზაცია </a:t>
            </a:r>
            <a:r>
              <a:rPr lang="ka-GE" sz="2000" dirty="0" smtClean="0"/>
              <a:t>ქმედებით, </a:t>
            </a:r>
            <a:r>
              <a:rPr lang="ka-GE" sz="2000" dirty="0"/>
              <a:t>რომელიც იწვევს </a:t>
            </a:r>
            <a:r>
              <a:rPr lang="ka-GE" sz="2000" dirty="0" smtClean="0"/>
              <a:t>სერიოზულ </a:t>
            </a:r>
            <a:r>
              <a:rPr lang="ka-GE" sz="2000" dirty="0"/>
              <a:t>ზიანს </a:t>
            </a:r>
          </a:p>
          <a:p>
            <a:pPr algn="just"/>
            <a:endParaRPr lang="ka-GE" sz="2000" dirty="0"/>
          </a:p>
          <a:p>
            <a:pPr marL="342900" indent="-342900" algn="just">
              <a:buFont typeface="Arial" panose="020B0604020202020204" pitchFamily="34" charset="0"/>
              <a:buChar char="•"/>
            </a:pPr>
            <a:r>
              <a:rPr lang="ka-GE" sz="2000" dirty="0"/>
              <a:t>სერიოზული ზიანის განმარტებას უნდა ითვალისწინებდეს შიდასახელმწიფოებრივი კანონმდებლობა </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ის შეიძლება კვალიფიცირდეს ფულადი ზიანის რაოდენობაზე დაყრდნობით, რომელიც ქმედებამ გამოიწვია</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891030" y="0"/>
            <a:ext cx="72529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მონაცემთა ხელყოფა („სერიოზული ზიანი“)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958481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F4A5A40-4F3B-49B6-9081-1646BBF20341}"/>
              </a:ext>
            </a:extLst>
          </p:cNvPr>
          <p:cNvSpPr txBox="1"/>
          <p:nvPr/>
        </p:nvSpPr>
        <p:spPr>
          <a:xfrm>
            <a:off x="588962" y="1281981"/>
            <a:ext cx="8030033" cy="1631216"/>
          </a:xfrm>
          <a:prstGeom prst="rect">
            <a:avLst/>
          </a:prstGeom>
          <a:solidFill>
            <a:srgbClr val="BDD8F3"/>
          </a:solidFill>
        </p:spPr>
        <p:txBody>
          <a:bodyPr wrap="square" rtlCol="0">
            <a:spAutoFit/>
          </a:bodyPr>
          <a:lstStyle/>
          <a:p>
            <a:pPr algn="ctr"/>
            <a:r>
              <a:rPr lang="ka-GE" sz="2000" dirty="0">
                <a:solidFill>
                  <a:schemeClr val="tx1">
                    <a:lumMod val="65000"/>
                    <a:lumOff val="35000"/>
                  </a:schemeClr>
                </a:solidFill>
                <a:latin typeface="+mj-lt"/>
              </a:rPr>
              <a:t>თუ თანამშრომელს </a:t>
            </a:r>
            <a:r>
              <a:rPr lang="ka-GE" sz="2000" dirty="0" smtClean="0">
                <a:solidFill>
                  <a:schemeClr val="tx1">
                    <a:lumMod val="65000"/>
                    <a:lumOff val="35000"/>
                  </a:schemeClr>
                </a:solidFill>
                <a:latin typeface="+mj-lt"/>
              </a:rPr>
              <a:t>აქვს </a:t>
            </a:r>
            <a:r>
              <a:rPr lang="ka-GE" sz="2000" dirty="0">
                <a:solidFill>
                  <a:schemeClr val="tx1">
                    <a:lumMod val="65000"/>
                    <a:lumOff val="35000"/>
                  </a:schemeClr>
                </a:solidFill>
                <a:latin typeface="+mj-lt"/>
              </a:rPr>
              <a:t>საბანკო მონაცემებზე წვდომის </a:t>
            </a:r>
            <a:r>
              <a:rPr lang="ka-GE" sz="2000" dirty="0" smtClean="0">
                <a:solidFill>
                  <a:schemeClr val="tx1">
                    <a:lumMod val="65000"/>
                    <a:lumOff val="35000"/>
                  </a:schemeClr>
                </a:solidFill>
                <a:latin typeface="+mj-lt"/>
              </a:rPr>
              <a:t>ნებართვა და </a:t>
            </a:r>
            <a:r>
              <a:rPr lang="ka-GE" sz="2000" dirty="0">
                <a:solidFill>
                  <a:schemeClr val="tx1">
                    <a:lumMod val="65000"/>
                    <a:lumOff val="35000"/>
                  </a:schemeClr>
                </a:solidFill>
                <a:latin typeface="+mj-lt"/>
              </a:rPr>
              <a:t>თუ თანამშრომელი ახორციელებს წვდომას მონაცემებზე დანაშაულის </a:t>
            </a:r>
            <a:r>
              <a:rPr lang="ka-GE" sz="2000" dirty="0" smtClean="0">
                <a:solidFill>
                  <a:schemeClr val="tx1">
                    <a:lumMod val="65000"/>
                    <a:lumOff val="35000"/>
                  </a:schemeClr>
                </a:solidFill>
                <a:latin typeface="+mj-lt"/>
              </a:rPr>
              <a:t>ჩადენის ხელშესაწყობად, უგზავნის </a:t>
            </a:r>
            <a:r>
              <a:rPr lang="ka-GE" sz="2000" dirty="0">
                <a:solidFill>
                  <a:schemeClr val="tx1">
                    <a:lumMod val="65000"/>
                    <a:lumOff val="35000"/>
                  </a:schemeClr>
                </a:solidFill>
                <a:latin typeface="+mj-lt"/>
              </a:rPr>
              <a:t>რა თავის თანამზრახველს მონაცემებს, რომელი </a:t>
            </a:r>
            <a:r>
              <a:rPr lang="ka-GE" sz="2000" dirty="0" smtClean="0">
                <a:solidFill>
                  <a:schemeClr val="tx1">
                    <a:lumMod val="65000"/>
                    <a:lumOff val="35000"/>
                  </a:schemeClr>
                </a:solidFill>
                <a:latin typeface="+mj-lt"/>
              </a:rPr>
              <a:t>დანაშაულ(ებ)ისთვის </a:t>
            </a:r>
            <a:r>
              <a:rPr lang="ka-GE" sz="2000" dirty="0">
                <a:solidFill>
                  <a:schemeClr val="tx1">
                    <a:lumMod val="65000"/>
                    <a:lumOff val="35000"/>
                  </a:schemeClr>
                </a:solidFill>
                <a:latin typeface="+mj-lt"/>
              </a:rPr>
              <a:t>გაასამართლებდით თანამშრომელს?</a:t>
            </a:r>
          </a:p>
        </p:txBody>
      </p:sp>
      <p:sp>
        <p:nvSpPr>
          <p:cNvPr id="9" name="TextBox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პასუხებია A და C</a:t>
            </a:r>
          </a:p>
        </p:txBody>
      </p:sp>
      <p:sp>
        <p:nvSpPr>
          <p:cNvPr id="10" name="TextBox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5BF146C-DBC3-44BF-AA98-DDEC334987B8}"/>
              </a:ext>
            </a:extLst>
          </p:cNvPr>
          <p:cNvSpPr txBox="1"/>
          <p:nvPr/>
        </p:nvSpPr>
        <p:spPr>
          <a:xfrm>
            <a:off x="556984" y="3471831"/>
            <a:ext cx="8030032" cy="1200329"/>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უკანონო წვდომა </a:t>
            </a:r>
          </a:p>
          <a:p>
            <a:pPr marL="1828800" lvl="3" indent="-457200">
              <a:buAutoNum type="alphaUcPeriod"/>
            </a:pPr>
            <a:r>
              <a:rPr lang="ka-GE" sz="2400" dirty="0">
                <a:solidFill>
                  <a:schemeClr val="bg1"/>
                </a:solidFill>
                <a:latin typeface="+mj-lt"/>
              </a:rPr>
              <a:t>უკანონო გადაჭერა</a:t>
            </a:r>
          </a:p>
          <a:p>
            <a:pPr marL="1828800" lvl="3" indent="-457200">
              <a:buAutoNum type="alphaUcPeriod"/>
            </a:pPr>
            <a:r>
              <a:rPr lang="ka-GE" sz="2400" dirty="0">
                <a:solidFill>
                  <a:schemeClr val="bg1"/>
                </a:solidFill>
                <a:latin typeface="+mj-lt"/>
              </a:rPr>
              <a:t>მონაცემთა ხელყოფა </a:t>
            </a:r>
          </a:p>
        </p:txBody>
      </p:sp>
      <p:sp>
        <p:nvSpPr>
          <p:cNvPr id="11" name="Rectangle 1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გამოკითხვის კითხვა</a:t>
            </a: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4374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36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a:spLocks noGrp="1"/>
          </p:cNvSpPr>
          <p:nvPr>
            <p:ph type="title"/>
          </p:nvPr>
        </p:nvSpPr>
        <p:spPr/>
        <p:txBody>
          <a:bodyPr/>
          <a:lstStyle/>
          <a:p>
            <a:r>
              <a:rPr lang="ka-GE" dirty="0">
                <a:latin typeface="+mn-lt"/>
              </a:rPr>
              <a:t>განმარტებები</a:t>
            </a:r>
          </a:p>
        </p:txBody>
      </p:sp>
      <p:sp>
        <p:nvSpPr>
          <p:cNvPr id="3"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a:spLocks noGrp="1"/>
          </p:cNvSpPr>
          <p:nvPr>
            <p:ph type="body" idx="1"/>
          </p:nvPr>
        </p:nvSpPr>
        <p:spPr>
          <a:xfrm>
            <a:off x="722313" y="2906713"/>
            <a:ext cx="8075698" cy="1500187"/>
          </a:xfrm>
        </p:spPr>
        <p:txBody>
          <a:bodyPr/>
          <a:lstStyle/>
          <a:p>
            <a:r>
              <a:rPr lang="ka-GE" dirty="0">
                <a:latin typeface="Verdana" panose="020B0604030504040204" pitchFamily="34" charset="0"/>
              </a:rPr>
              <a:t>ბუდაპეშტის კონვენციის მატერიალური დებულებები (ნაწილი 1)</a:t>
            </a:r>
          </a:p>
        </p:txBody>
      </p:sp>
      <p:sp>
        <p:nvSpPr>
          <p:cNvPr id="9"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განყოფილება 1</a:t>
            </a:r>
            <a:endParaRPr lang="ka-GE" sz="2000" dirty="0">
              <a:solidFill>
                <a:schemeClr val="bg1"/>
              </a:solidFill>
              <a:latin typeface="Verdana" charset="0"/>
              <a:cs typeface="Verdana" charset="0"/>
            </a:endParaRPr>
          </a:p>
        </p:txBody>
      </p:sp>
      <p:sp>
        <p:nvSpPr>
          <p:cNvPr id="12" name="Slide Number Placeholder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5</a:t>
            </a:fld>
            <a:endParaRPr lang="ka-GE"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04817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a:spLocks noGrp="1"/>
          </p:cNvSpPr>
          <p:nvPr>
            <p:ph type="title"/>
          </p:nvPr>
        </p:nvSpPr>
        <p:spPr/>
        <p:txBody>
          <a:bodyPr/>
          <a:lstStyle/>
          <a:p>
            <a:r>
              <a:rPr lang="ka-GE" dirty="0">
                <a:latin typeface="+mn-lt"/>
              </a:rPr>
              <a:t>სისტემაში ჩარევა</a:t>
            </a:r>
          </a:p>
        </p:txBody>
      </p:sp>
      <p:sp>
        <p:nvSpPr>
          <p:cNvPr id="3"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a:spLocks noGrp="1"/>
          </p:cNvSpPr>
          <p:nvPr>
            <p:ph type="body" idx="1"/>
          </p:nvPr>
        </p:nvSpPr>
        <p:spPr/>
        <p:txBody>
          <a:bodyPr/>
          <a:lstStyle/>
          <a:p>
            <a:r>
              <a:rPr lang="ka-GE" dirty="0" smtClean="0">
                <a:latin typeface="+mn-lt"/>
              </a:rPr>
              <a:t>ბუდაპეშტის კონვენციის მატერიალური დებულებები (ნაწილი 1)</a:t>
            </a:r>
          </a:p>
        </p:txBody>
      </p:sp>
      <p:sp>
        <p:nvSpPr>
          <p:cNvPr id="9"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განყოფილება 5</a:t>
            </a:r>
            <a:endParaRPr lang="ka-GE" sz="2000" dirty="0">
              <a:solidFill>
                <a:schemeClr val="bg1"/>
              </a:solidFill>
              <a:latin typeface="Verdana" charset="0"/>
              <a:cs typeface="Verdana" charset="0"/>
            </a:endParaRPr>
          </a:p>
        </p:txBody>
      </p:sp>
    </p:spTree>
    <p:extLst>
      <p:ext uri="{BB962C8B-B14F-4D97-AF65-F5344CB8AC3E}">
        <p14:creationId xmlns:p14="http://schemas.microsoft.com/office/powerpoint/2010/main" val="129192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სისტემაში ჩარევა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
        <p:nvSpPr>
          <p:cNvPr id="3"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117A471-3378-4AD4-B029-5022DBBCF53C}"/>
              </a:ext>
            </a:extLst>
          </p:cNvPr>
          <p:cNvSpPr txBox="1">
            <a:spLocks/>
          </p:cNvSpPr>
          <p:nvPr/>
        </p:nvSpPr>
        <p:spPr>
          <a:xfrm>
            <a:off x="534380" y="1270001"/>
            <a:ext cx="8075240" cy="509524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ka-GE" altLang="sr-Latn-RS" sz="2800" b="1" i="1" dirty="0">
              <a:cs typeface="Times New Roman" panose="02020603050405020304" pitchFamily="18" charset="0"/>
            </a:endParaRPr>
          </a:p>
          <a:p>
            <a:pPr algn="ctr" eaLnBrk="1" hangingPunct="1">
              <a:lnSpc>
                <a:spcPct val="80000"/>
              </a:lnSpc>
              <a:buFont typeface="Arial" panose="020B0604020202020204" pitchFamily="34" charset="0"/>
              <a:buNone/>
            </a:pPr>
            <a:r>
              <a:rPr lang="ka-GE" altLang="sr-Latn-RS" sz="2800" b="1" i="1" dirty="0"/>
              <a:t>სისტემაში ჩარევა</a:t>
            </a:r>
          </a:p>
          <a:p>
            <a:pPr algn="ctr" eaLnBrk="1" hangingPunct="1">
              <a:lnSpc>
                <a:spcPct val="80000"/>
              </a:lnSpc>
              <a:buFont typeface="Arial" panose="020B0604020202020204" pitchFamily="34" charset="0"/>
              <a:buNone/>
            </a:pPr>
            <a:r>
              <a:rPr lang="ka-GE" altLang="sr-Latn-RS" sz="2800" b="1" i="1" dirty="0"/>
              <a:t>(ბუდაპეშტის კონვენცია – მუხლი 5)</a:t>
            </a:r>
          </a:p>
          <a:p>
            <a:pPr algn="ctr" eaLnBrk="1" hangingPunct="1">
              <a:lnSpc>
                <a:spcPct val="80000"/>
              </a:lnSpc>
              <a:buFont typeface="Arial" panose="020B0604020202020204" pitchFamily="34" charset="0"/>
              <a:buNone/>
            </a:pPr>
            <a:endParaRPr lang="ka-GE" altLang="sr-Latn-RS" sz="2800" i="1" dirty="0">
              <a:cs typeface="Times New Roman" panose="02020603050405020304" pitchFamily="18" charset="0"/>
            </a:endParaRPr>
          </a:p>
          <a:p>
            <a:pPr algn="ctr" eaLnBrk="1" hangingPunct="1">
              <a:lnSpc>
                <a:spcPct val="80000"/>
              </a:lnSpc>
            </a:pPr>
            <a:r>
              <a:rPr lang="ka-GE" altLang="sr-Latn-RS" sz="2800" i="1" dirty="0"/>
              <a:t>კომპიუტერული სისტემის ფუნქციონირების სერიოზული </a:t>
            </a:r>
            <a:r>
              <a:rPr lang="ka-GE" altLang="sr-Latn-RS" sz="2800" i="1" dirty="0" smtClean="0"/>
              <a:t>შეფერხება</a:t>
            </a:r>
            <a:endParaRPr lang="ka-GE" altLang="sr-Latn-RS" sz="2800" i="1" dirty="0"/>
          </a:p>
          <a:p>
            <a:pPr algn="ctr" eaLnBrk="1" hangingPunct="1">
              <a:lnSpc>
                <a:spcPct val="80000"/>
              </a:lnSpc>
              <a:buFont typeface="Arial" panose="020B0604020202020204" pitchFamily="34" charset="0"/>
              <a:buNone/>
            </a:pPr>
            <a:endParaRPr lang="ka-GE" altLang="sr-Latn-RS" sz="2800" i="1" dirty="0">
              <a:cs typeface="Times New Roman" panose="02020603050405020304" pitchFamily="18" charset="0"/>
            </a:endParaRPr>
          </a:p>
          <a:p>
            <a:pPr algn="ctr" eaLnBrk="1" hangingPunct="1">
              <a:lnSpc>
                <a:spcPct val="80000"/>
              </a:lnSpc>
            </a:pPr>
            <a:r>
              <a:rPr lang="ka-GE" altLang="sr-Latn-RS" sz="2800" i="1" dirty="0"/>
              <a:t>კომპიუტერული მონაცემების შეყვანის, გადაცემის, </a:t>
            </a:r>
            <a:r>
              <a:rPr lang="ka-GE" altLang="sr-Latn-RS" sz="2800" i="1" dirty="0" smtClean="0"/>
              <a:t>დაზიანების, </a:t>
            </a:r>
            <a:r>
              <a:rPr lang="ka-GE" altLang="sr-Latn-RS" sz="2800" i="1" dirty="0"/>
              <a:t>წაშლის, გაუარესების, </a:t>
            </a:r>
            <a:r>
              <a:rPr lang="ka-GE" altLang="sr-Latn-RS" sz="2800" i="1" dirty="0" smtClean="0"/>
              <a:t>შეცვლის </a:t>
            </a:r>
            <a:r>
              <a:rPr lang="ka-GE" altLang="sr-Latn-RS" sz="2800" i="1" dirty="0"/>
              <a:t>ან ჩახშობის გზით</a:t>
            </a:r>
          </a:p>
          <a:p>
            <a:pPr algn="ctr" eaLnBrk="1" hangingPunct="1">
              <a:lnSpc>
                <a:spcPct val="80000"/>
              </a:lnSpc>
            </a:pPr>
            <a:endParaRPr lang="ka-GE" altLang="sr-Latn-RS" sz="2800" i="1" dirty="0">
              <a:cs typeface="Times New Roman" panose="02020603050405020304" pitchFamily="18" charset="0"/>
            </a:endParaRPr>
          </a:p>
          <a:p>
            <a:pPr algn="ctr" eaLnBrk="1" hangingPunct="1">
              <a:lnSpc>
                <a:spcPct val="80000"/>
              </a:lnSpc>
            </a:pPr>
            <a:r>
              <a:rPr lang="ka-GE" altLang="sr-Latn-RS" sz="2800" i="1" dirty="0" smtClean="0"/>
              <a:t>წინასწარი განზრახვით, </a:t>
            </a:r>
            <a:r>
              <a:rPr lang="ka-GE" altLang="sr-Latn-RS" sz="2800" i="1" dirty="0"/>
              <a:t>უფლების გარეშე </a:t>
            </a:r>
          </a:p>
        </p:txBody>
      </p:sp>
    </p:spTree>
    <p:extLst>
      <p:ext uri="{BB962C8B-B14F-4D97-AF65-F5344CB8AC3E}">
        <p14:creationId xmlns:p14="http://schemas.microsoft.com/office/powerpoint/2010/main" val="27702732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სისტემაში ჩარევა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2" name="Pictur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F50C3F1-7205-4EFB-B3F0-7BAE05A35570}"/>
              </a:ext>
            </a:extLst>
          </p:cNvPr>
          <p:cNvPicPr>
            <a:picLocks noChangeAspect="1"/>
          </p:cNvPicPr>
          <p:nvPr/>
        </p:nvPicPr>
        <p:blipFill>
          <a:blip r:embed="rId3"/>
          <a:stretch>
            <a:fillRect/>
          </a:stretch>
        </p:blipFill>
        <p:spPr>
          <a:xfrm>
            <a:off x="283132" y="1069406"/>
            <a:ext cx="3937698" cy="3328352"/>
          </a:xfrm>
          <a:prstGeom prst="rect">
            <a:avLst/>
          </a:prstGeom>
        </p:spPr>
      </p:pic>
      <p:pic>
        <p:nvPicPr>
          <p:cNvPr id="3" name="Pictur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9FC85D8-5229-4BBA-BDEE-43FAEB11E2D1}"/>
              </a:ext>
            </a:extLst>
          </p:cNvPr>
          <p:cNvPicPr>
            <a:picLocks noChangeAspect="1"/>
          </p:cNvPicPr>
          <p:nvPr/>
        </p:nvPicPr>
        <p:blipFill>
          <a:blip r:embed="rId4"/>
          <a:stretch>
            <a:fillRect/>
          </a:stretch>
        </p:blipFill>
        <p:spPr>
          <a:xfrm>
            <a:off x="418278" y="4674780"/>
            <a:ext cx="3802552" cy="1864543"/>
          </a:xfrm>
          <a:prstGeom prst="rect">
            <a:avLst/>
          </a:prstGeom>
        </p:spPr>
      </p:pic>
      <p:pic>
        <p:nvPicPr>
          <p:cNvPr id="4" name="Pictur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115BFC6-7E24-43F3-8230-01C75A58E94C}"/>
              </a:ext>
            </a:extLst>
          </p:cNvPr>
          <p:cNvPicPr>
            <a:picLocks noChangeAspect="1"/>
          </p:cNvPicPr>
          <p:nvPr/>
        </p:nvPicPr>
        <p:blipFill>
          <a:blip r:embed="rId5"/>
          <a:stretch>
            <a:fillRect/>
          </a:stretch>
        </p:blipFill>
        <p:spPr>
          <a:xfrm>
            <a:off x="4526600" y="1069405"/>
            <a:ext cx="4509450" cy="5501825"/>
          </a:xfrm>
          <a:prstGeom prst="rect">
            <a:avLst/>
          </a:prstGeom>
        </p:spPr>
      </p:pic>
      <p:sp>
        <p:nvSpPr>
          <p:cNvPr id="5" name="Rectangle 4"/>
          <p:cNvSpPr/>
          <p:nvPr/>
        </p:nvSpPr>
        <p:spPr>
          <a:xfrm>
            <a:off x="1285103" y="2557849"/>
            <a:ext cx="2162432" cy="8816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a-GE" sz="1200" dirty="0" smtClean="0"/>
              <a:t>პირველი ტრანსატლანტიკური წყალქვეშა კაბელის ღრმაწყლოვანი ნაწილი</a:t>
            </a:r>
          </a:p>
          <a:p>
            <a:pPr algn="ctr"/>
            <a:r>
              <a:rPr lang="ka-GE" sz="1200" dirty="0" smtClean="0"/>
              <a:t>დამზადებული 1858 წ.</a:t>
            </a:r>
            <a:endParaRPr lang="de-DE" sz="1200" dirty="0"/>
          </a:p>
        </p:txBody>
      </p:sp>
      <p:sp>
        <p:nvSpPr>
          <p:cNvPr id="6" name="Rectangle 5"/>
          <p:cNvSpPr/>
          <p:nvPr/>
        </p:nvSpPr>
        <p:spPr>
          <a:xfrm>
            <a:off x="4522573" y="6104238"/>
            <a:ext cx="4513477" cy="4350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ka-GE" sz="1200" dirty="0"/>
              <a:t>მექანიზმი აშშ-ს წყალქვეშა ნავზე „ნიაგარა“, ოკეანეთაშორისი კაბელის ჩადების მეორე მცდელობისას</a:t>
            </a:r>
            <a:endParaRPr lang="de-DE" sz="1200" dirty="0"/>
          </a:p>
        </p:txBody>
      </p:sp>
    </p:spTree>
    <p:extLst>
      <p:ext uri="{BB962C8B-B14F-4D97-AF65-F5344CB8AC3E}">
        <p14:creationId xmlns:p14="http://schemas.microsoft.com/office/powerpoint/2010/main" val="2674411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C9087AD-FD86-4082-9A0A-434796B1D7E4}"/>
              </a:ext>
            </a:extLst>
          </p:cNvPr>
          <p:cNvPicPr>
            <a:picLocks noChangeAspect="1"/>
          </p:cNvPicPr>
          <p:nvPr/>
        </p:nvPicPr>
        <p:blipFill>
          <a:blip r:embed="rId3"/>
          <a:stretch>
            <a:fillRect/>
          </a:stretch>
        </p:blipFill>
        <p:spPr>
          <a:xfrm>
            <a:off x="413784" y="1162017"/>
            <a:ext cx="5096649" cy="5250496"/>
          </a:xfrm>
          <a:prstGeom prst="rect">
            <a:avLst/>
          </a:prstGeom>
        </p:spPr>
      </p:pic>
      <p:pic>
        <p:nvPicPr>
          <p:cNvPr id="2" name="Pictur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BC34F0B-A53B-495F-84B0-CC6F98AD7378}"/>
              </a:ext>
            </a:extLst>
          </p:cNvPr>
          <p:cNvPicPr>
            <a:picLocks noChangeAspect="1"/>
          </p:cNvPicPr>
          <p:nvPr/>
        </p:nvPicPr>
        <p:blipFill>
          <a:blip r:embed="rId4"/>
          <a:stretch>
            <a:fillRect/>
          </a:stretch>
        </p:blipFill>
        <p:spPr>
          <a:xfrm>
            <a:off x="5922627" y="1182836"/>
            <a:ext cx="2685303" cy="2421776"/>
          </a:xfrm>
          <a:prstGeom prst="rect">
            <a:avLst/>
          </a:prstGeom>
        </p:spPr>
      </p:pic>
      <p:pic>
        <p:nvPicPr>
          <p:cNvPr id="3" name="Content Placeholder 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D4784CD-6C58-45CE-9D72-599FB8EC0846}"/>
              </a:ext>
            </a:extLst>
          </p:cNvPr>
          <p:cNvPicPr>
            <a:picLocks noChangeAspect="1"/>
          </p:cNvPicPr>
          <p:nvPr/>
        </p:nvPicPr>
        <p:blipFill>
          <a:blip r:embed="rId5"/>
          <a:stretch>
            <a:fillRect/>
          </a:stretch>
        </p:blipFill>
        <p:spPr>
          <a:xfrm>
            <a:off x="5647831" y="3604612"/>
            <a:ext cx="3234897" cy="2807901"/>
          </a:xfrm>
          <a:prstGeom prst="rect">
            <a:avLst/>
          </a:prstGeom>
        </p:spPr>
      </p:pic>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სისტემაში ჩარევა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185592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სისტემაში ჩარევა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2" name="Picture 1"/>
          <p:cNvPicPr>
            <a:picLocks noChangeAspect="1"/>
          </p:cNvPicPr>
          <p:nvPr/>
        </p:nvPicPr>
        <p:blipFill>
          <a:blip r:embed="rId3"/>
          <a:stretch>
            <a:fillRect/>
          </a:stretch>
        </p:blipFill>
        <p:spPr>
          <a:xfrm>
            <a:off x="1289050" y="1201190"/>
            <a:ext cx="6591300" cy="5219700"/>
          </a:xfrm>
          <a:prstGeom prst="rect">
            <a:avLst/>
          </a:prstGeom>
        </p:spPr>
      </p:pic>
      <p:sp>
        <p:nvSpPr>
          <p:cNvPr id="9" name="Frame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12C14FE-BDB5-483A-9C76-66D662A39CFF}"/>
              </a:ext>
            </a:extLst>
          </p:cNvPr>
          <p:cNvSpPr/>
          <p:nvPr/>
        </p:nvSpPr>
        <p:spPr>
          <a:xfrm>
            <a:off x="3289300" y="2994991"/>
            <a:ext cx="2146300" cy="1881809"/>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54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სისტემაში ჩარევა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4158"/>
            <a:ext cx="8699735" cy="5317148"/>
          </a:xfrm>
          <a:prstGeom prst="rect">
            <a:avLst/>
          </a:prstGeom>
        </p:spPr>
      </p:pic>
    </p:spTree>
    <p:extLst>
      <p:ext uri="{BB962C8B-B14F-4D97-AF65-F5344CB8AC3E}">
        <p14:creationId xmlns:p14="http://schemas.microsoft.com/office/powerpoint/2010/main" val="14697265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366F74F-43D7-4A68-886F-A1468FB078F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სისტემაში ჩარევა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3" name="Pictur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692DCC4-AADE-4790-850E-CB187F8DD07E}"/>
              </a:ext>
            </a:extLst>
          </p:cNvPr>
          <p:cNvPicPr>
            <a:picLocks noChangeAspect="1"/>
          </p:cNvPicPr>
          <p:nvPr/>
        </p:nvPicPr>
        <p:blipFill>
          <a:blip r:embed="rId3"/>
          <a:stretch>
            <a:fillRect/>
          </a:stretch>
        </p:blipFill>
        <p:spPr>
          <a:xfrm>
            <a:off x="0" y="1052513"/>
            <a:ext cx="6576195" cy="1816417"/>
          </a:xfrm>
          <a:prstGeom prst="rect">
            <a:avLst/>
          </a:prstGeom>
        </p:spPr>
      </p:pic>
      <p:pic>
        <p:nvPicPr>
          <p:cNvPr id="5" name="Pictur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1944D80-7B17-4955-9772-49D4704315C7}"/>
              </a:ext>
            </a:extLst>
          </p:cNvPr>
          <p:cNvPicPr>
            <a:picLocks noChangeAspect="1"/>
          </p:cNvPicPr>
          <p:nvPr/>
        </p:nvPicPr>
        <p:blipFill>
          <a:blip r:embed="rId4"/>
          <a:stretch>
            <a:fillRect/>
          </a:stretch>
        </p:blipFill>
        <p:spPr>
          <a:xfrm>
            <a:off x="1943707" y="2868930"/>
            <a:ext cx="5388215" cy="3615712"/>
          </a:xfrm>
          <a:prstGeom prst="rect">
            <a:avLst/>
          </a:prstGeom>
        </p:spPr>
      </p:pic>
      <p:pic>
        <p:nvPicPr>
          <p:cNvPr id="2" name="Picture 1"/>
          <p:cNvPicPr>
            <a:picLocks noChangeAspect="1"/>
          </p:cNvPicPr>
          <p:nvPr/>
        </p:nvPicPr>
        <p:blipFill>
          <a:blip r:embed="rId5"/>
          <a:stretch>
            <a:fillRect/>
          </a:stretch>
        </p:blipFill>
        <p:spPr>
          <a:xfrm>
            <a:off x="3945" y="1056301"/>
            <a:ext cx="6572250" cy="1816417"/>
          </a:xfrm>
          <a:prstGeom prst="rect">
            <a:avLst/>
          </a:prstGeom>
        </p:spPr>
      </p:pic>
      <p:pic>
        <p:nvPicPr>
          <p:cNvPr id="4" name="Picture 3"/>
          <p:cNvPicPr>
            <a:picLocks noChangeAspect="1"/>
          </p:cNvPicPr>
          <p:nvPr/>
        </p:nvPicPr>
        <p:blipFill>
          <a:blip r:embed="rId6"/>
          <a:stretch>
            <a:fillRect/>
          </a:stretch>
        </p:blipFill>
        <p:spPr>
          <a:xfrm>
            <a:off x="1940772" y="2875597"/>
            <a:ext cx="5391150" cy="3619500"/>
          </a:xfrm>
          <a:prstGeom prst="rect">
            <a:avLst/>
          </a:prstGeom>
        </p:spPr>
      </p:pic>
    </p:spTree>
    <p:extLst>
      <p:ext uri="{BB962C8B-B14F-4D97-AF65-F5344CB8AC3E}">
        <p14:creationId xmlns:p14="http://schemas.microsoft.com/office/powerpoint/2010/main" val="337746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524315"/>
          </a:xfrm>
          <a:prstGeom prst="rect">
            <a:avLst/>
          </a:prstGeom>
        </p:spPr>
        <p:txBody>
          <a:bodyPr wrap="square">
            <a:spAutoFit/>
          </a:bodyPr>
          <a:lstStyle/>
          <a:p>
            <a:pPr lvl="0" algn="just" defTabSz="914400">
              <a:defRPr/>
            </a:pPr>
            <a:r>
              <a:rPr lang="ka-GE"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შეყვანის, გადაცემის, დაზიანების, წაშლის, გაუარესების, შეცვლის ან ჩახშობის გზით, უფლების გარეშე, კომპიუტერული სისტემის ფუნქციონირების </a:t>
            </a:r>
            <a:r>
              <a:rPr lang="ka-GE" b="1" dirty="0">
                <a:solidFill>
                  <a:srgbClr val="FF0000"/>
                </a:solidFill>
              </a:rPr>
              <a:t>სერიოზული</a:t>
            </a:r>
            <a:r>
              <a:rPr lang="ka-GE" dirty="0"/>
              <a:t> შეფერხების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თუ ეს ქმედება წინასწარ განზრახვითაა ჩადენილი.</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382541" y="1336957"/>
            <a:ext cx="4545034" cy="4524315"/>
          </a:xfrm>
          <a:prstGeom prst="rect">
            <a:avLst/>
          </a:prstGeom>
        </p:spPr>
        <p:txBody>
          <a:bodyPr wrap="square">
            <a:spAutoFit/>
          </a:bodyPr>
          <a:lstStyle/>
          <a:p>
            <a:pPr marL="342900" indent="-342900" algn="just">
              <a:buFont typeface="Arial" panose="020B0604020202020204" pitchFamily="34" charset="0"/>
              <a:buChar char="•"/>
            </a:pPr>
            <a:r>
              <a:rPr lang="ka-GE" dirty="0"/>
              <a:t>ტერმინი „სერიოზული“ მოსალოდნელია, რომ მოიცავდეს კონკრეტულ სისტემაზე მონაცემების ისეთი ფორმით, მოცულობით ან სიხშირით გაგზავნას, რომ ამან მოახდინოს მნიშვნელოვანი მავნე გავლენა მფლობელის ან ოპერატორის მიერ სისტემის გამოყენებაზე ან სხვა სისტემებთან კომუნიკაციაზე.</a:t>
            </a:r>
          </a:p>
          <a:p>
            <a:pPr algn="just"/>
            <a:endParaRPr lang="ka-GE" dirty="0"/>
          </a:p>
          <a:p>
            <a:pPr marL="342900" indent="-342900" algn="just">
              <a:buFont typeface="Arial" panose="020B0604020202020204" pitchFamily="34" charset="0"/>
              <a:buChar char="•"/>
            </a:pPr>
            <a:r>
              <a:rPr lang="ka-GE" dirty="0"/>
              <a:t>კონკრეტულად თუ რას შეიძლება წარმოადგენდეს სერიოზული </a:t>
            </a:r>
            <a:r>
              <a:rPr lang="ka-GE" dirty="0" smtClean="0"/>
              <a:t>შეფერხება, ამის განმარტებას </a:t>
            </a:r>
            <a:r>
              <a:rPr lang="ka-GE" dirty="0"/>
              <a:t>უნდა ითვალისწინებდეს შიდასახელმწიფოებრივი კანონმდებლობა</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სისტემაში ჩარევა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407812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524315"/>
          </a:xfrm>
          <a:prstGeom prst="rect">
            <a:avLst/>
          </a:prstGeom>
        </p:spPr>
        <p:txBody>
          <a:bodyPr wrap="square">
            <a:spAutoFit/>
          </a:bodyPr>
          <a:lstStyle/>
          <a:p>
            <a:pPr lvl="0" algn="just" defTabSz="914400">
              <a:defRPr/>
            </a:pPr>
            <a:r>
              <a:rPr lang="ka-GE" dirty="0"/>
              <a:t>თითოეული მხარე ვალდებულია, მიიღოს საჭირო საკანონმდებლო და სხვა ზომები, რომლებიც მოახდენს </a:t>
            </a:r>
            <a:r>
              <a:rPr lang="ka-GE" b="1" dirty="0">
                <a:solidFill>
                  <a:srgbClr val="FF0000"/>
                </a:solidFill>
              </a:rPr>
              <a:t>კომპიუტერულ მონაცემთა შეყვანის, გადაცემის, დაზიანების, წაშლის, გაუარესების, შეცვლის ან ჩახშობის გზით, </a:t>
            </a:r>
            <a:r>
              <a:rPr lang="ka-GE" dirty="0"/>
              <a:t>უფლების გარეშე, კომპიუტერული სისტემის </a:t>
            </a:r>
            <a:r>
              <a:rPr lang="ka-GE" dirty="0" smtClean="0"/>
              <a:t>ფუნქციონირების </a:t>
            </a:r>
            <a:r>
              <a:rPr lang="ka-GE" dirty="0"/>
              <a:t>სერიოზული </a:t>
            </a:r>
            <a:r>
              <a:rPr lang="ka-GE" b="1" dirty="0" smtClean="0">
                <a:solidFill>
                  <a:srgbClr val="FF0000"/>
                </a:solidFill>
              </a:rPr>
              <a:t>შეფერხების</a:t>
            </a:r>
            <a:r>
              <a:rPr lang="ka-GE" dirty="0" smtClean="0"/>
              <a:t> სისხლის </a:t>
            </a:r>
            <a:r>
              <a:rPr lang="ka-GE" dirty="0"/>
              <a:t>სამართლის დანაშაულად კვალიფიცირებას მისი შიდასახელმწიფოებრივი კანონმდებლობის შესაბამისად, თუ ეს ქმედება წინასწარ განზრახვითაა ჩადენილი.</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336821" y="1336957"/>
            <a:ext cx="4545034" cy="4955203"/>
          </a:xfrm>
          <a:prstGeom prst="rect">
            <a:avLst/>
          </a:prstGeom>
        </p:spPr>
        <p:txBody>
          <a:bodyPr wrap="square">
            <a:spAutoFit/>
          </a:bodyPr>
          <a:lstStyle/>
          <a:p>
            <a:pPr marL="342900" indent="-342900" algn="just">
              <a:buFont typeface="Arial" panose="020B0604020202020204" pitchFamily="34" charset="0"/>
              <a:buChar char="•"/>
            </a:pPr>
            <a:r>
              <a:rPr lang="ka-GE" sz="2200" dirty="0" smtClean="0"/>
              <a:t>შეფერხება </a:t>
            </a:r>
            <a:r>
              <a:rPr lang="ka-GE" sz="2200" dirty="0"/>
              <a:t>არის ქმედება, რომელიც კომპიუტერული სისტემის გამართულ ფუნქციონირებაში ერევა. </a:t>
            </a:r>
          </a:p>
          <a:p>
            <a:pPr marL="342900" indent="-342900" algn="just">
              <a:buFont typeface="Arial" panose="020B0604020202020204" pitchFamily="34" charset="0"/>
              <a:buChar char="•"/>
            </a:pPr>
            <a:endParaRPr lang="ka-GE" sz="2200" dirty="0"/>
          </a:p>
          <a:p>
            <a:pPr marL="342900" indent="-342900" algn="just">
              <a:buFont typeface="Arial" panose="020B0604020202020204" pitchFamily="34" charset="0"/>
              <a:buChar char="•"/>
            </a:pPr>
            <a:r>
              <a:rPr lang="ka-GE" sz="2200" dirty="0" smtClean="0"/>
              <a:t>შეფერხება </a:t>
            </a:r>
            <a:r>
              <a:rPr lang="ka-GE" sz="2200" dirty="0"/>
              <a:t>უნდა განხორციელდეს შემდეგი გზით: </a:t>
            </a:r>
          </a:p>
          <a:p>
            <a:pPr marL="800100" lvl="1" indent="-342900" algn="just">
              <a:buFont typeface="Calibri Light" panose="020F0302020204030204" pitchFamily="34" charset="0"/>
              <a:buChar char="‐"/>
            </a:pPr>
            <a:r>
              <a:rPr lang="ka-GE" sz="2000" dirty="0"/>
              <a:t>შეყვანით</a:t>
            </a:r>
          </a:p>
          <a:p>
            <a:pPr marL="800100" lvl="1" indent="-342900" algn="just">
              <a:buFont typeface="Calibri Light" panose="020F0302020204030204" pitchFamily="34" charset="0"/>
              <a:buChar char="‐"/>
            </a:pPr>
            <a:r>
              <a:rPr lang="ka-GE" sz="2000" dirty="0"/>
              <a:t>გადაცემით</a:t>
            </a:r>
          </a:p>
          <a:p>
            <a:pPr marL="800100" lvl="1" indent="-342900" algn="just">
              <a:buFont typeface="Calibri Light" panose="020F0302020204030204" pitchFamily="34" charset="0"/>
              <a:buChar char="‐"/>
            </a:pPr>
            <a:r>
              <a:rPr lang="ka-GE" sz="2000" dirty="0"/>
              <a:t>დაზიანებით</a:t>
            </a:r>
          </a:p>
          <a:p>
            <a:pPr marL="800100" lvl="1" indent="-342900" algn="just">
              <a:buFont typeface="Calibri Light" panose="020F0302020204030204" pitchFamily="34" charset="0"/>
              <a:buChar char="‐"/>
            </a:pPr>
            <a:r>
              <a:rPr lang="ka-GE" sz="2000" dirty="0"/>
              <a:t>წაშლით</a:t>
            </a:r>
          </a:p>
          <a:p>
            <a:pPr marL="800100" lvl="1" indent="-342900" algn="just">
              <a:buFont typeface="Calibri Light" panose="020F0302020204030204" pitchFamily="34" charset="0"/>
              <a:buChar char="‐"/>
            </a:pPr>
            <a:r>
              <a:rPr lang="ka-GE" sz="2000" dirty="0" smtClean="0"/>
              <a:t>შეცვლით</a:t>
            </a:r>
            <a:endParaRPr lang="ka-GE" sz="2000" dirty="0"/>
          </a:p>
          <a:p>
            <a:pPr marL="800100" lvl="1" indent="-342900" algn="just">
              <a:buFont typeface="Calibri Light" panose="020F0302020204030204" pitchFamily="34" charset="0"/>
              <a:buChar char="‐"/>
            </a:pPr>
            <a:r>
              <a:rPr lang="ka-GE" sz="2000" dirty="0"/>
              <a:t>ჩახშობით</a:t>
            </a:r>
          </a:p>
          <a:p>
            <a:pPr marL="800100" lvl="1" indent="-342900" algn="just">
              <a:buFont typeface="Calibri Light" panose="020F0302020204030204" pitchFamily="34" charset="0"/>
              <a:buChar char="‐"/>
            </a:pPr>
            <a:r>
              <a:rPr lang="ka-GE" sz="2000" dirty="0"/>
              <a:t>კომპიუტერული მონაცემებისა  </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სისტემაში ჩარევა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1834416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29117" y="1336957"/>
            <a:ext cx="3889351" cy="4524315"/>
          </a:xfrm>
          <a:prstGeom prst="rect">
            <a:avLst/>
          </a:prstGeom>
        </p:spPr>
        <p:txBody>
          <a:bodyPr wrap="square">
            <a:spAutoFit/>
          </a:bodyPr>
          <a:lstStyle/>
          <a:p>
            <a:pPr lvl="0" algn="just" defTabSz="914400">
              <a:defRPr/>
            </a:pPr>
            <a:r>
              <a:rPr lang="ka-GE" dirty="0"/>
              <a:t>თითოეული მხარე ვალდებულია, მიიღოს საჭირო საკანონმდებლო და სხვა ზომები, რომლებიც მოახდენს კომპიუტერულ მონაცემთა შეყვანის, გადაცემის, დაზიანების, წაშლის, გაუარესების, შეცვლის ან ჩახშობის გზით, </a:t>
            </a:r>
            <a:r>
              <a:rPr lang="ka-GE" b="1" dirty="0">
                <a:solidFill>
                  <a:srgbClr val="FF0000"/>
                </a:solidFill>
              </a:rPr>
              <a:t>უფლების გარეშე, </a:t>
            </a:r>
            <a:r>
              <a:rPr lang="ka-GE" dirty="0"/>
              <a:t>კომპიუტერული სისტემის ფუნქციონირების სერიოზული შეფერხების სისხლის სამართლის დანაშაულად კვალიფიცირებას მისი შიდასახელმწიფოებრივი კანონმდებლობის შესაბამისად, თუ ეს ქმედება წინასწარ განზრახვითაა ჩადენილი.</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22521" y="1336957"/>
            <a:ext cx="4545034" cy="5078313"/>
          </a:xfrm>
          <a:prstGeom prst="rect">
            <a:avLst/>
          </a:prstGeom>
        </p:spPr>
        <p:txBody>
          <a:bodyPr wrap="square">
            <a:spAutoFit/>
          </a:bodyPr>
          <a:lstStyle/>
          <a:p>
            <a:pPr marL="342900" indent="-342900" algn="just">
              <a:buFont typeface="Arial" panose="020B0604020202020204" pitchFamily="34" charset="0"/>
              <a:buChar char="•"/>
            </a:pPr>
            <a:r>
              <a:rPr lang="ka-GE" dirty="0" smtClean="0"/>
              <a:t>სისტემაში </a:t>
            </a:r>
            <a:r>
              <a:rPr lang="ka-GE" dirty="0"/>
              <a:t>ჩარევის </a:t>
            </a:r>
            <a:r>
              <a:rPr lang="ka-GE" dirty="0" smtClean="0"/>
              <a:t>მაგალითები</a:t>
            </a:r>
            <a:r>
              <a:rPr lang="en-US" dirty="0" smtClean="0"/>
              <a:t> </a:t>
            </a:r>
            <a:r>
              <a:rPr lang="ka-GE" dirty="0" smtClean="0"/>
              <a:t>უფლებით:</a:t>
            </a:r>
            <a:endParaRPr lang="ka-GE" dirty="0"/>
          </a:p>
          <a:p>
            <a:pPr marL="800100" lvl="1" indent="-342900" algn="just">
              <a:buFont typeface="Calibri Light" panose="020F0302020204030204" pitchFamily="34" charset="0"/>
              <a:buChar char="‐"/>
            </a:pPr>
            <a:r>
              <a:rPr lang="ka-GE" sz="1600" dirty="0"/>
              <a:t>საქმიანობები, რომლებიც დაკავშირებულია ქსელების აგებულებასთან ან საერთო საოპერაციო ან კომერციულ მიზნებთან </a:t>
            </a:r>
          </a:p>
          <a:p>
            <a:pPr marL="800100" lvl="1" indent="-342900" algn="just">
              <a:buFont typeface="Calibri Light" panose="020F0302020204030204" pitchFamily="34" charset="0"/>
              <a:buChar char="‐"/>
            </a:pPr>
            <a:r>
              <a:rPr lang="ka-GE" sz="1600" dirty="0"/>
              <a:t>კომპიუტერული სისტემის უსაფრთხოების </a:t>
            </a:r>
            <a:r>
              <a:rPr lang="ka-GE" sz="1600" dirty="0" smtClean="0"/>
              <a:t>შემოწმება </a:t>
            </a:r>
            <a:r>
              <a:rPr lang="ka-GE" sz="1600" dirty="0"/>
              <a:t>მფლობელის ან ოპერატორის </a:t>
            </a:r>
            <a:r>
              <a:rPr lang="ka-GE" sz="1600" dirty="0" smtClean="0"/>
              <a:t>ნებართვით</a:t>
            </a:r>
            <a:endParaRPr lang="ka-GE" sz="1600" dirty="0"/>
          </a:p>
          <a:p>
            <a:pPr marL="800100" lvl="1" indent="-342900" algn="just">
              <a:buFont typeface="Calibri Light" panose="020F0302020204030204" pitchFamily="34" charset="0"/>
              <a:buChar char="‐"/>
            </a:pPr>
            <a:r>
              <a:rPr lang="ka-GE" sz="1600" dirty="0"/>
              <a:t>კომპიუტერული სისტემის უსაფრთხოების </a:t>
            </a:r>
            <a:r>
              <a:rPr lang="ka-GE" sz="1600" dirty="0" smtClean="0"/>
              <a:t>დაცვა </a:t>
            </a:r>
            <a:r>
              <a:rPr lang="ka-GE" sz="1600" dirty="0"/>
              <a:t>მფლობელის ან ოპერატორის მიერ</a:t>
            </a:r>
          </a:p>
          <a:p>
            <a:pPr marL="800100" lvl="1" indent="-342900" algn="just">
              <a:buFont typeface="Calibri Light" panose="020F0302020204030204" pitchFamily="34" charset="0"/>
              <a:buChar char="‐"/>
            </a:pPr>
            <a:r>
              <a:rPr lang="ka-GE" sz="1600" dirty="0"/>
              <a:t>კომპიუტერის ოპერაციული სისტემის რეკონფიგურაცია, როცა სისტემის </a:t>
            </a:r>
            <a:r>
              <a:rPr lang="ka-GE" sz="1600" dirty="0" smtClean="0"/>
              <a:t>ოპერატორი </a:t>
            </a:r>
            <a:r>
              <a:rPr lang="ka-GE" sz="1600" dirty="0"/>
              <a:t>აყენებს ახალ პროგრამულ უზრუნველყოფას, რომელიც თიშავს მანამდე ინსტალირებულ პროგრამებს</a:t>
            </a:r>
          </a:p>
        </p:txBody>
      </p:sp>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სისტემაში ჩარევა </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70044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კომპიუტერული სისტემა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4F24D1B-9D55-4FA7-A726-9D120B9F6797}"/>
              </a:ext>
            </a:extLst>
          </p:cNvPr>
          <p:cNvSpPr/>
          <p:nvPr/>
        </p:nvSpPr>
        <p:spPr>
          <a:xfrm>
            <a:off x="4744995" y="1720146"/>
            <a:ext cx="4185941" cy="4524315"/>
          </a:xfrm>
          <a:prstGeom prst="rect">
            <a:avLst/>
          </a:prstGeom>
        </p:spPr>
        <p:txBody>
          <a:bodyPr wrap="square">
            <a:spAutoFit/>
          </a:bodyPr>
          <a:lstStyle/>
          <a:p>
            <a:pPr algn="just"/>
            <a:r>
              <a:rPr lang="ka-GE" dirty="0"/>
              <a:t>მოწყობილობა, რომელიც შედგება აპარატული და პროგრამული უზრუნველყოფისგან და ავტომატურად ამუშავებს კომპიუტერულ მონაცემებს</a:t>
            </a:r>
          </a:p>
          <a:p>
            <a:pPr marL="342900" indent="-342900" algn="just">
              <a:buFont typeface="Wingdings" pitchFamily="2" charset="2"/>
              <a:buChar char="Ø"/>
            </a:pPr>
            <a:endParaRPr lang="ka-GE" dirty="0">
              <a:ea typeface="Verdana" panose="020B0604030504040204" pitchFamily="34" charset="0"/>
            </a:endParaRPr>
          </a:p>
          <a:p>
            <a:pPr algn="just"/>
            <a:r>
              <a:rPr lang="ka-GE" dirty="0"/>
              <a:t>მოწყობილობა შეიძლება იყოს დამოუკიდებელი ან ქსელთან დაკავშირებული </a:t>
            </a:r>
          </a:p>
          <a:p>
            <a:pPr algn="just"/>
            <a:endParaRPr lang="ka-GE" dirty="0">
              <a:ea typeface="Verdana" panose="020B0604030504040204" pitchFamily="34" charset="0"/>
            </a:endParaRPr>
          </a:p>
          <a:p>
            <a:pPr algn="just"/>
            <a:r>
              <a:rPr lang="ka-GE" dirty="0"/>
              <a:t>მოიცავს:</a:t>
            </a:r>
          </a:p>
          <a:p>
            <a:pPr marL="800100" lvl="1" indent="-342900" algn="just">
              <a:buFont typeface="Arial" panose="020B0604020202020204" pitchFamily="34" charset="0"/>
              <a:buChar char="•"/>
            </a:pPr>
            <a:r>
              <a:rPr lang="ka-GE" dirty="0" smtClean="0"/>
              <a:t>შემავალი </a:t>
            </a:r>
            <a:r>
              <a:rPr lang="ka-GE" dirty="0"/>
              <a:t>სიგნალის მოწყობილობებს</a:t>
            </a:r>
          </a:p>
          <a:p>
            <a:pPr marL="800100" lvl="1" indent="-342900" algn="just">
              <a:buFont typeface="Arial" panose="020B0604020202020204" pitchFamily="34" charset="0"/>
              <a:buChar char="•"/>
            </a:pPr>
            <a:r>
              <a:rPr lang="ka-GE" dirty="0"/>
              <a:t>გამომავალი სიგნალის მოწყობილობებს </a:t>
            </a:r>
          </a:p>
          <a:p>
            <a:pPr marL="800100" lvl="1" indent="-342900" algn="just">
              <a:buFont typeface="Arial" panose="020B0604020202020204" pitchFamily="34" charset="0"/>
              <a:buChar char="•"/>
            </a:pPr>
            <a:r>
              <a:rPr lang="ka-GE" dirty="0"/>
              <a:t>სათავსებს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DBCF031-306C-4475-A8B4-DF3F8352ECB8}"/>
              </a:ext>
            </a:extLst>
          </p:cNvPr>
          <p:cNvSpPr/>
          <p:nvPr/>
        </p:nvSpPr>
        <p:spPr>
          <a:xfrm>
            <a:off x="200871" y="1720146"/>
            <a:ext cx="4211329" cy="3785652"/>
          </a:xfrm>
          <a:prstGeom prst="rect">
            <a:avLst/>
          </a:prstGeom>
        </p:spPr>
        <p:txBody>
          <a:bodyPr wrap="square">
            <a:spAutoFit/>
          </a:bodyPr>
          <a:lstStyle/>
          <a:p>
            <a:pPr algn="just"/>
            <a:r>
              <a:rPr lang="ka-GE" sz="2400" dirty="0" smtClean="0"/>
              <a:t>„</a:t>
            </a:r>
            <a:r>
              <a:rPr lang="ka-GE" sz="2400" b="1" dirty="0" smtClean="0"/>
              <a:t>კომპიუტერული სისტემა“</a:t>
            </a:r>
            <a:r>
              <a:rPr lang="ka-GE" sz="2400" dirty="0" smtClean="0"/>
              <a:t> ნიშნავს ნებისმიერ მოწყობილობას ან ურთიერთდაკავშირებული მოწყობილობების ჯგუფს, რომელთაგან ერთი ან რამდენიმე, პროგრამის შესაბამისად, ახორციელებს მონაცემთა ავტომატურ დამუშავებას;</a:t>
            </a:r>
            <a:endParaRPr lang="ka-GE" sz="2400" dirty="0"/>
          </a:p>
        </p:txBody>
      </p:sp>
    </p:spTree>
    <p:extLst>
      <p:ext uri="{BB962C8B-B14F-4D97-AF65-F5344CB8AC3E}">
        <p14:creationId xmlns:p14="http://schemas.microsoft.com/office/powerpoint/2010/main" val="610275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636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2BA244C-489D-417D-B8AB-CB954192CB36}"/>
              </a:ext>
            </a:extLst>
          </p:cNvPr>
          <p:cNvSpPr>
            <a:spLocks noGrp="1"/>
          </p:cNvSpPr>
          <p:nvPr>
            <p:ph type="title"/>
          </p:nvPr>
        </p:nvSpPr>
        <p:spPr/>
        <p:txBody>
          <a:bodyPr/>
          <a:lstStyle/>
          <a:p>
            <a:r>
              <a:rPr lang="ka-GE" dirty="0">
                <a:latin typeface="+mn-lt"/>
              </a:rPr>
              <a:t>მოწყობილობების ბოროტად გამოყენება</a:t>
            </a:r>
          </a:p>
        </p:txBody>
      </p:sp>
      <p:sp>
        <p:nvSpPr>
          <p:cNvPr id="3" name="Tex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380FE40-902C-48A0-8E4E-962AA387FB67}"/>
              </a:ext>
            </a:extLst>
          </p:cNvPr>
          <p:cNvSpPr>
            <a:spLocks noGrp="1"/>
          </p:cNvSpPr>
          <p:nvPr>
            <p:ph type="body" idx="1"/>
          </p:nvPr>
        </p:nvSpPr>
        <p:spPr/>
        <p:txBody>
          <a:bodyPr/>
          <a:lstStyle/>
          <a:p>
            <a:r>
              <a:rPr lang="ka-GE" dirty="0" smtClean="0">
                <a:latin typeface="+mn-lt"/>
              </a:rPr>
              <a:t>ბუდაპეშტის კონვენციის მატერიალური დებულებები (ნაწილი 1)</a:t>
            </a:r>
          </a:p>
        </p:txBody>
      </p:sp>
      <p:sp>
        <p:nvSpPr>
          <p:cNvPr id="9"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განყოფილება 6</a:t>
            </a:r>
            <a:endParaRPr lang="ka-GE" sz="2000" dirty="0">
              <a:solidFill>
                <a:schemeClr val="bg1"/>
              </a:solidFill>
              <a:latin typeface="Verdana" charset="0"/>
              <a:cs typeface="Verdana" charset="0"/>
            </a:endParaRPr>
          </a:p>
        </p:txBody>
      </p:sp>
    </p:spTree>
    <p:extLst>
      <p:ext uri="{BB962C8B-B14F-4D97-AF65-F5344CB8AC3E}">
        <p14:creationId xmlns:p14="http://schemas.microsoft.com/office/powerpoint/2010/main" val="26563385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b="1" dirty="0">
                <a:solidFill>
                  <a:schemeClr val="bg1"/>
                </a:solidFill>
                <a:latin typeface="Verdana" panose="020B0604030504040204" pitchFamily="34" charset="0"/>
              </a:rPr>
              <a:t>მოწყობილობების ბოროტად გამოყენება</a:t>
            </a:r>
            <a:endParaRPr lang="ka-GE" sz="2000" b="1" dirty="0">
              <a:solidFill>
                <a:schemeClr val="bg1"/>
              </a:solidFill>
              <a:latin typeface="Verdana" panose="020B0604030504040204" pitchFamily="34" charset="0"/>
              <a:ea typeface="Verdana" panose="020B0604030504040204" pitchFamily="34" charset="0"/>
              <a:cs typeface="Verdana" charset="0"/>
            </a:endParaRPr>
          </a:p>
        </p:txBody>
      </p:sp>
      <p:sp>
        <p:nvSpPr>
          <p:cNvPr id="2"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61E7CC5-C316-460E-9693-99EEBE53B6BA}"/>
              </a:ext>
            </a:extLst>
          </p:cNvPr>
          <p:cNvSpPr txBox="1">
            <a:spLocks/>
          </p:cNvSpPr>
          <p:nvPr/>
        </p:nvSpPr>
        <p:spPr>
          <a:xfrm>
            <a:off x="457200" y="1216922"/>
            <a:ext cx="8229600" cy="525385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endParaRPr lang="ka-GE" altLang="sr-Latn-RS" sz="300" b="1" i="1" dirty="0">
              <a:cs typeface="Times New Roman" panose="02020603050405020304" pitchFamily="18" charset="0"/>
            </a:endParaRPr>
          </a:p>
          <a:p>
            <a:pPr algn="ctr" eaLnBrk="1" hangingPunct="1">
              <a:buFont typeface="Arial" panose="020B0604020202020204" pitchFamily="34" charset="0"/>
              <a:buNone/>
            </a:pPr>
            <a:r>
              <a:rPr lang="ka-GE" altLang="sr-Latn-RS" b="1" i="1" dirty="0"/>
              <a:t>მოწყობილობების ბოროტად გამოყენება</a:t>
            </a:r>
          </a:p>
          <a:p>
            <a:pPr algn="ctr" eaLnBrk="1" hangingPunct="1">
              <a:buFont typeface="Arial" panose="020B0604020202020204" pitchFamily="34" charset="0"/>
              <a:buNone/>
            </a:pPr>
            <a:r>
              <a:rPr lang="ka-GE" altLang="sr-Latn-RS" b="1" i="1" dirty="0"/>
              <a:t>(ბუდაპეშტის კონვენცია – მუხლი 6)</a:t>
            </a:r>
          </a:p>
          <a:p>
            <a:pPr algn="ctr" eaLnBrk="1" hangingPunct="1">
              <a:buFont typeface="Arial" panose="020B0604020202020204" pitchFamily="34" charset="0"/>
              <a:buNone/>
            </a:pPr>
            <a:endParaRPr lang="ka-GE" altLang="sr-Latn-RS" i="1" dirty="0">
              <a:cs typeface="Times New Roman" panose="02020603050405020304" pitchFamily="18" charset="0"/>
            </a:endParaRPr>
          </a:p>
          <a:p>
            <a:pPr algn="ctr" eaLnBrk="1" hangingPunct="1"/>
            <a:r>
              <a:rPr lang="ka-GE" altLang="sr-Latn-RS" sz="2800" i="1" dirty="0" smtClean="0"/>
              <a:t>წინასწარი განზრახვით </a:t>
            </a:r>
            <a:r>
              <a:rPr lang="ka-GE" altLang="sr-Latn-RS" sz="2800" i="1" dirty="0"/>
              <a:t>და უფლების გარეშე</a:t>
            </a:r>
          </a:p>
          <a:p>
            <a:pPr algn="ctr" eaLnBrk="1" hangingPunct="1"/>
            <a:endParaRPr lang="ka-GE" altLang="sr-Latn-RS" sz="2800" i="1" dirty="0">
              <a:cs typeface="Times New Roman" panose="02020603050405020304" pitchFamily="18" charset="0"/>
            </a:endParaRPr>
          </a:p>
          <a:p>
            <a:pPr algn="ctr" eaLnBrk="1" hangingPunct="1"/>
            <a:r>
              <a:rPr lang="ka-GE" sz="2800" i="1" dirty="0"/>
              <a:t>a.i ან ii ქვეპუნქტებში ხსენებული საგნის ფლობა იმ განზრახვით, რომ ის გამოყენებული იქნება მე-2-მე-5 მუხლებით გათვალისწინებული ნებისმიერი დანაშაულის ჩასადენად</a:t>
            </a:r>
            <a:endParaRPr lang="ka-GE" altLang="sr-Latn-RS" sz="2400" i="1" dirty="0"/>
          </a:p>
        </p:txBody>
      </p:sp>
    </p:spTree>
    <p:extLst>
      <p:ext uri="{BB962C8B-B14F-4D97-AF65-F5344CB8AC3E}">
        <p14:creationId xmlns:p14="http://schemas.microsoft.com/office/powerpoint/2010/main" val="3733541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19881"/>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grpSp>
        <p:nvGrpSpPr>
          <p:cNvPr id="19" name="Group 1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5650F3D-1B98-488B-8151-313DB25F5AB1}"/>
              </a:ext>
            </a:extLst>
          </p:cNvPr>
          <p:cNvGrpSpPr/>
          <p:nvPr/>
        </p:nvGrpSpPr>
        <p:grpSpPr>
          <a:xfrm>
            <a:off x="537210" y="1070836"/>
            <a:ext cx="8236443" cy="5323098"/>
            <a:chOff x="827095" y="0"/>
            <a:chExt cx="8316905" cy="5734058"/>
          </a:xfrm>
        </p:grpSpPr>
        <p:pic>
          <p:nvPicPr>
            <p:cNvPr id="20" name="Picture 4" descr="P000095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2F68D72-02E6-48B0-AED4-EF985785A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95" y="188919"/>
              <a:ext cx="2828925"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000096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6BFDEDC-9231-4162-ABB2-C5F9FAD2DB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070233"/>
              <a:ext cx="4038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P000096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90C841-7007-459E-B0FA-1500FE3EE7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3488" y="0"/>
              <a:ext cx="4100512"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6786DAA-00C1-4F7E-80FD-E9FE27416C71}"/>
                </a:ext>
              </a:extLst>
            </p:cNvPr>
            <p:cNvSpPr>
              <a:spLocks noChangeShapeType="1"/>
            </p:cNvSpPr>
            <p:nvPr/>
          </p:nvSpPr>
          <p:spPr bwMode="auto">
            <a:xfrm>
              <a:off x="1547819" y="1557343"/>
              <a:ext cx="4679951" cy="31670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4" name="Line 1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7B83F3D-048B-486C-BF6F-21F8E812366D}"/>
                </a:ext>
              </a:extLst>
            </p:cNvPr>
            <p:cNvSpPr>
              <a:spLocks noChangeShapeType="1"/>
            </p:cNvSpPr>
            <p:nvPr/>
          </p:nvSpPr>
          <p:spPr bwMode="auto">
            <a:xfrm>
              <a:off x="2268543" y="836620"/>
              <a:ext cx="4513263" cy="1220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5" name="Oval 1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0C2E50F-CAA5-4433-AC7C-CE612C7FA651}"/>
                </a:ext>
              </a:extLst>
            </p:cNvPr>
            <p:cNvSpPr>
              <a:spLocks noChangeArrowheads="1"/>
            </p:cNvSpPr>
            <p:nvPr/>
          </p:nvSpPr>
          <p:spPr bwMode="auto">
            <a:xfrm>
              <a:off x="6477000" y="1676400"/>
              <a:ext cx="914400" cy="838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grpSp>
    </p:spTree>
    <p:extLst>
      <p:ext uri="{BB962C8B-B14F-4D97-AF65-F5344CB8AC3E}">
        <p14:creationId xmlns:p14="http://schemas.microsoft.com/office/powerpoint/2010/main" val="7348652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9234B7C-4772-4934-A7B8-CF377C394806}"/>
              </a:ext>
            </a:extLst>
          </p:cNvPr>
          <p:cNvGrpSpPr/>
          <p:nvPr/>
        </p:nvGrpSpPr>
        <p:grpSpPr>
          <a:xfrm>
            <a:off x="323528" y="1268760"/>
            <a:ext cx="12774614" cy="4939328"/>
            <a:chOff x="250825" y="61298"/>
            <a:chExt cx="12774614" cy="4939328"/>
          </a:xfrm>
        </p:grpSpPr>
        <p:graphicFrame>
          <p:nvGraphicFramePr>
            <p:cNvPr id="15" name="Object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2314CE8-39B4-4EC1-A47C-4B29628D3945}"/>
                </a:ext>
              </a:extLst>
            </p:cNvPr>
            <p:cNvGraphicFramePr>
              <a:graphicFrameLocks noChangeAspect="1"/>
            </p:cNvGraphicFramePr>
            <p:nvPr/>
          </p:nvGraphicFramePr>
          <p:xfrm>
            <a:off x="250825" y="107951"/>
            <a:ext cx="4343400" cy="2628900"/>
          </p:xfrm>
          <a:graphic>
            <a:graphicData uri="http://schemas.openxmlformats.org/presentationml/2006/ole">
              <mc:AlternateContent xmlns:mc="http://schemas.openxmlformats.org/markup-compatibility/2006">
                <mc:Choice xmlns:v="urn:schemas-microsoft-com:vml" Requires="v">
                  <p:oleObj spid="_x0000_s1136" r:id="rId4" imgW="2077239" imgH="1257858" progId="Word.Picture.8">
                    <p:embed/>
                  </p:oleObj>
                </mc:Choice>
                <mc:Fallback>
                  <p:oleObj r:id="rId4" imgW="2077239" imgH="1257858" progId="Word.Picture.8">
                    <p:embed/>
                    <p:pic>
                      <p:nvPicPr>
                        <p:cNvPr id="15" name="Object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a16="http://schemas.microsoft.com/office/drawing/2014/main" id="{72314CE8-39B4-4EC1-A47C-4B29628D3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07951"/>
                          <a:ext cx="4343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0498185-0DE7-4258-A868-56E3599792C5}"/>
                </a:ext>
              </a:extLst>
            </p:cNvPr>
            <p:cNvSpPr>
              <a:spLocks noChangeArrowheads="1"/>
            </p:cNvSpPr>
            <p:nvPr/>
          </p:nvSpPr>
          <p:spPr bwMode="auto">
            <a:xfrm>
              <a:off x="3748088" y="28575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17" name="Picture 4" descr="P000095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480B34E-D04F-4BD1-B3F9-340A84F70D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182" y="1485900"/>
              <a:ext cx="164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0533C89-1DB6-42A5-A971-9218C06D19D6}"/>
                </a:ext>
              </a:extLst>
            </p:cNvPr>
            <p:cNvSpPr>
              <a:spLocks noChangeArrowheads="1"/>
            </p:cNvSpPr>
            <p:nvPr/>
          </p:nvSpPr>
          <p:spPr bwMode="auto">
            <a:xfrm>
              <a:off x="3752851" y="284798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26" name="Picture 6" descr="P000095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6AF8B6D-1542-44A8-9F51-F0B8D4CE9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1" y="107954"/>
              <a:ext cx="1638300"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68B15E5B-4783-4E38-BF36-094E34C0BF85}"/>
                </a:ext>
              </a:extLst>
            </p:cNvPr>
            <p:cNvSpPr>
              <a:spLocks noChangeArrowheads="1"/>
            </p:cNvSpPr>
            <p:nvPr/>
          </p:nvSpPr>
          <p:spPr bwMode="auto">
            <a:xfrm>
              <a:off x="685800" y="22098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sp>
          <p:nvSpPr>
            <p:cNvPr id="28" name="Rectangle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EF31ACB-689D-404B-BE2D-C55DFC7A901C}"/>
                </a:ext>
              </a:extLst>
            </p:cNvPr>
            <p:cNvSpPr>
              <a:spLocks noChangeArrowheads="1"/>
            </p:cNvSpPr>
            <p:nvPr/>
          </p:nvSpPr>
          <p:spPr bwMode="auto">
            <a:xfrm>
              <a:off x="3319463" y="277178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29" name="Picture 9" descr="P000096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7F42DA5-FAC1-48A8-8996-2757FDB2C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6" y="2847975"/>
              <a:ext cx="28575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DDF2484-A5B6-40D0-8642-1D82D762B73A}"/>
                </a:ext>
              </a:extLst>
            </p:cNvPr>
            <p:cNvSpPr>
              <a:spLocks noChangeArrowheads="1"/>
            </p:cNvSpPr>
            <p:nvPr/>
          </p:nvSpPr>
          <p:spPr bwMode="auto">
            <a:xfrm>
              <a:off x="3338513" y="290513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31" name="Picture 11" descr="P0000956">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C05720C-E993-4902-AFEB-20F2B8CC39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0643" y="2905126"/>
              <a:ext cx="4933951"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9753EDD0-9D30-4FBB-B8AB-09F10A678F92}"/>
                </a:ext>
              </a:extLst>
            </p:cNvPr>
            <p:cNvSpPr>
              <a:spLocks noChangeArrowheads="1"/>
            </p:cNvSpPr>
            <p:nvPr/>
          </p:nvSpPr>
          <p:spPr bwMode="auto">
            <a:xfrm>
              <a:off x="3881439" y="26289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33" name="Picture 13" descr="P000094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E2A16B2-D130-4094-9D80-4EA421F9F13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9570" y="107951"/>
              <a:ext cx="2105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1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95F9791-D9B4-41E4-B5DE-2DBE0B7F1E09}"/>
                </a:ext>
              </a:extLst>
            </p:cNvPr>
            <p:cNvSpPr>
              <a:spLocks noChangeArrowheads="1"/>
            </p:cNvSpPr>
            <p:nvPr/>
          </p:nvSpPr>
          <p:spPr bwMode="auto">
            <a:xfrm>
              <a:off x="5076825" y="4043363"/>
              <a:ext cx="4572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solidFill>
                  <a:srgbClr val="FF0000"/>
                </a:solidFill>
                <a:latin typeface="Trebuchet MS" panose="020B0603020202020204" pitchFamily="34" charset="0"/>
              </a:endParaRPr>
            </a:p>
          </p:txBody>
        </p:sp>
        <p:graphicFrame>
          <p:nvGraphicFramePr>
            <p:cNvPr id="35" name="Object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5B3ED8E-B337-4E44-B421-8B62150340CD}"/>
                </a:ext>
              </a:extLst>
            </p:cNvPr>
            <p:cNvGraphicFramePr>
              <a:graphicFrameLocks noChangeAspect="1"/>
            </p:cNvGraphicFramePr>
            <p:nvPr/>
          </p:nvGraphicFramePr>
          <p:xfrm>
            <a:off x="250825" y="61298"/>
            <a:ext cx="4343400" cy="2628900"/>
          </p:xfrm>
          <a:graphic>
            <a:graphicData uri="http://schemas.openxmlformats.org/presentationml/2006/ole">
              <mc:AlternateContent xmlns:mc="http://schemas.openxmlformats.org/markup-compatibility/2006">
                <mc:Choice xmlns:v="urn:schemas-microsoft-com:vml" Requires="v">
                  <p:oleObj spid="_x0000_s1137" r:id="rId11" imgW="2077239" imgH="1257858" progId="Word.Picture.8">
                    <p:embed/>
                  </p:oleObj>
                </mc:Choice>
                <mc:Fallback>
                  <p:oleObj r:id="rId11" imgW="2077239" imgH="1257858" progId="Word.Picture.8">
                    <p:embed/>
                    <p:pic>
                      <p:nvPicPr>
                        <p:cNvPr id="35" name="Object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a16="http://schemas.microsoft.com/office/drawing/2014/main" id="{B5B3ED8E-B337-4E44-B421-8B6215034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1298"/>
                          <a:ext cx="4343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 name="Picture 6" descr="P000095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C1315CA-39D6-42CD-A53F-A88FB6A5E3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1" y="61301"/>
              <a:ext cx="1638300"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333178" y="-50941"/>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4225990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Picture 029.jpg">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AEA52F6-E489-44A0-A171-F24D8B260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04059"/>
            <a:ext cx="3615865" cy="543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Picture 015.jpg">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F57C528F-CB25-488F-8B6C-B493E5969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04059"/>
            <a:ext cx="3598108" cy="540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15707"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0579861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2" descr="Picture 007.jpg">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33C80F4D-8B0D-4469-99F2-383FF75A1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291" y="1145405"/>
            <a:ext cx="4180205" cy="278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3" descr="Picture 013.jpg">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8D4BE42-62BE-49F4-A2D6-0B0DEED1F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272" y="4056670"/>
            <a:ext cx="3718242" cy="24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 descr="Picture 028.jpg">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500E79E-B57C-4C71-9AF0-AE00468B5D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73" y="1117313"/>
            <a:ext cx="3600742" cy="541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15707"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5704397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63B90A4-FEBB-48DD-9393-1E246AD3D4CF}"/>
              </a:ext>
            </a:extLst>
          </p:cNvPr>
          <p:cNvPicPr>
            <a:picLocks noChangeAspect="1"/>
          </p:cNvPicPr>
          <p:nvPr/>
        </p:nvPicPr>
        <p:blipFill>
          <a:blip r:embed="rId3"/>
          <a:stretch>
            <a:fillRect/>
          </a:stretch>
        </p:blipFill>
        <p:spPr>
          <a:xfrm>
            <a:off x="0" y="1412776"/>
            <a:ext cx="9144000" cy="4549283"/>
          </a:xfrm>
          <a:prstGeom prst="rect">
            <a:avLst/>
          </a:prstGeom>
        </p:spPr>
      </p:pic>
      <p:sp>
        <p:nvSpPr>
          <p:cNvPr id="9"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03350"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3" name="Picture 2"/>
          <p:cNvPicPr>
            <a:picLocks noChangeAspect="1"/>
          </p:cNvPicPr>
          <p:nvPr/>
        </p:nvPicPr>
        <p:blipFill>
          <a:blip r:embed="rId4"/>
          <a:stretch>
            <a:fillRect/>
          </a:stretch>
        </p:blipFill>
        <p:spPr>
          <a:xfrm>
            <a:off x="0" y="1412776"/>
            <a:ext cx="9144000" cy="4552950"/>
          </a:xfrm>
          <a:prstGeom prst="rect">
            <a:avLst/>
          </a:prstGeom>
        </p:spPr>
      </p:pic>
    </p:spTree>
    <p:extLst>
      <p:ext uri="{BB962C8B-B14F-4D97-AF65-F5344CB8AC3E}">
        <p14:creationId xmlns:p14="http://schemas.microsoft.com/office/powerpoint/2010/main" val="32556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8DF05D8A-601B-42B6-84EF-1EE111CA1C51}"/>
              </a:ext>
            </a:extLst>
          </p:cNvPr>
          <p:cNvPicPr>
            <a:picLocks noChangeAspect="1"/>
          </p:cNvPicPr>
          <p:nvPr/>
        </p:nvPicPr>
        <p:blipFill>
          <a:blip r:embed="rId3"/>
          <a:stretch>
            <a:fillRect/>
          </a:stretch>
        </p:blipFill>
        <p:spPr>
          <a:xfrm>
            <a:off x="1558502" y="1052117"/>
            <a:ext cx="6026996" cy="5442102"/>
          </a:xfrm>
          <a:prstGeom prst="rect">
            <a:avLst/>
          </a:prstGeom>
        </p:spPr>
      </p:pic>
      <p:sp>
        <p:nvSpPr>
          <p:cNvPr id="7"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15707"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3" name="Picture 2"/>
          <p:cNvPicPr>
            <a:picLocks noChangeAspect="1"/>
          </p:cNvPicPr>
          <p:nvPr/>
        </p:nvPicPr>
        <p:blipFill>
          <a:blip r:embed="rId4"/>
          <a:stretch>
            <a:fillRect/>
          </a:stretch>
        </p:blipFill>
        <p:spPr>
          <a:xfrm>
            <a:off x="1558502" y="1052117"/>
            <a:ext cx="6019800" cy="5448300"/>
          </a:xfrm>
          <a:prstGeom prst="rect">
            <a:avLst/>
          </a:prstGeom>
        </p:spPr>
      </p:pic>
    </p:spTree>
    <p:extLst>
      <p:ext uri="{BB962C8B-B14F-4D97-AF65-F5344CB8AC3E}">
        <p14:creationId xmlns:p14="http://schemas.microsoft.com/office/powerpoint/2010/main" val="71689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5577" y="1047580"/>
            <a:ext cx="4435544" cy="5355312"/>
          </a:xfrm>
          <a:prstGeom prst="rect">
            <a:avLst/>
          </a:prstGeom>
        </p:spPr>
        <p:txBody>
          <a:bodyPr wrap="square">
            <a:spAutoFit/>
          </a:bodyPr>
          <a:lstStyle/>
          <a:p>
            <a:pPr algn="just"/>
            <a:r>
              <a:rPr lang="ka-GE" sz="1400" dirty="0"/>
              <a:t>თითოეული მხარე</a:t>
            </a:r>
            <a:r>
              <a:rPr lang="en-US" sz="1400" dirty="0"/>
              <a:t> </a:t>
            </a:r>
            <a:r>
              <a:rPr lang="ka-GE" sz="1400" dirty="0"/>
              <a:t>ვალდებულია, მიიღოს საჭირო საკანონმდებლო და სხვა ზომები, რომლებიც მოახდენს წინასწარ განზრახვითა და უფლების გარეშე ჩადენილ შემდეგ ქმედებათა სისხლის სამართლის დანაშაულად კვალიფიცირებას მისი შიდასახელმწიფოებრივი კანონმდებლობის შესაბამისად:</a:t>
            </a:r>
          </a:p>
          <a:p>
            <a:pPr marL="342900" indent="-342900" algn="just">
              <a:buFont typeface="+mj-lt"/>
              <a:buAutoNum type="alphaLcPeriod"/>
            </a:pPr>
            <a:r>
              <a:rPr lang="ka-GE" sz="1600" b="1" dirty="0" smtClean="0">
                <a:solidFill>
                  <a:srgbClr val="FF0000"/>
                </a:solidFill>
              </a:rPr>
              <a:t>წარმოება, გაყიდვა, გამოყენებისთვის შესყიდვა, იმპორტი, გავრცელება ან </a:t>
            </a:r>
            <a:r>
              <a:rPr lang="ka-GE" sz="1600" dirty="0" smtClean="0"/>
              <a:t>სხვაგვარად </a:t>
            </a:r>
            <a:r>
              <a:rPr lang="ka-GE" sz="1600" b="1" dirty="0" smtClean="0">
                <a:solidFill>
                  <a:srgbClr val="FF0000"/>
                </a:solidFill>
              </a:rPr>
              <a:t>ხელმისაწვდომობა</a:t>
            </a:r>
            <a:r>
              <a:rPr lang="ka-GE" sz="1600" dirty="0" smtClean="0"/>
              <a:t>:</a:t>
            </a:r>
            <a:r>
              <a:rPr lang="ka-GE" sz="1400" dirty="0"/>
              <a:t> </a:t>
            </a:r>
          </a:p>
          <a:p>
            <a:pPr marL="857250" lvl="1" indent="-400050" algn="just">
              <a:buFont typeface="+mj-lt"/>
              <a:buAutoNum type="romanLcPeriod"/>
            </a:pPr>
            <a:r>
              <a:rPr lang="ka-GE" sz="1400" dirty="0"/>
              <a:t>მოწყობილობის, მათ შორის, კომპიუტერული პროგრამის, რომელიც </a:t>
            </a:r>
            <a:r>
              <a:rPr lang="ka-GE" sz="1400" dirty="0" smtClean="0"/>
              <a:t>შექმნილია </a:t>
            </a:r>
            <a:r>
              <a:rPr lang="ka-GE" sz="1400" dirty="0"/>
              <a:t>ან ადაპტირებულია ძირითადად </a:t>
            </a:r>
            <a:r>
              <a:rPr lang="ka-GE" sz="1400" dirty="0" smtClean="0"/>
              <a:t>მე-2-მე-5 მუხლებით გათვალისწინებული ნებისმიერი  </a:t>
            </a:r>
            <a:r>
              <a:rPr lang="ka-GE" sz="1400" dirty="0"/>
              <a:t>დანაშაულის </a:t>
            </a:r>
            <a:r>
              <a:rPr lang="ka-GE" sz="1400" dirty="0" smtClean="0"/>
              <a:t>ჩასადენად;</a:t>
            </a:r>
            <a:endParaRPr lang="ka-GE" sz="1400" dirty="0"/>
          </a:p>
          <a:p>
            <a:pPr marL="857250" lvl="1" indent="-400050" algn="just">
              <a:buFont typeface="+mj-lt"/>
              <a:buAutoNum type="romanLcPeriod"/>
            </a:pPr>
            <a:r>
              <a:rPr lang="ka-GE" sz="1400" dirty="0" smtClean="0"/>
              <a:t>კომპიუტერის პაროლის, </a:t>
            </a:r>
            <a:r>
              <a:rPr lang="ka-GE" sz="1400" dirty="0"/>
              <a:t>წვდომის </a:t>
            </a:r>
            <a:r>
              <a:rPr lang="ka-GE" sz="1400" dirty="0" smtClean="0"/>
              <a:t>კოდის </a:t>
            </a:r>
            <a:r>
              <a:rPr lang="ka-GE" sz="1400" dirty="0"/>
              <a:t>ან მსგავსი </a:t>
            </a:r>
            <a:r>
              <a:rPr lang="ka-GE" sz="1400" dirty="0" smtClean="0"/>
              <a:t>მონაცემისა, რომლითაც </a:t>
            </a:r>
            <a:r>
              <a:rPr lang="ka-GE" sz="1400" dirty="0"/>
              <a:t>შესაძლებელია </a:t>
            </a:r>
            <a:r>
              <a:rPr lang="ka-GE" sz="1400" dirty="0" smtClean="0"/>
              <a:t>მთლიან </a:t>
            </a:r>
            <a:r>
              <a:rPr lang="ka-GE" sz="1400" dirty="0"/>
              <a:t>კომპიუტერულ </a:t>
            </a:r>
            <a:r>
              <a:rPr lang="ka-GE" sz="1400" dirty="0" smtClean="0"/>
              <a:t>სისტემაზე ან მის ნაწილზე წვდომა, იმ განზრახვით</a:t>
            </a:r>
            <a:r>
              <a:rPr lang="ka-GE" sz="1400" dirty="0"/>
              <a:t>, რომ გამოყენებული იქნეს მე-2-მე-5 </a:t>
            </a:r>
            <a:r>
              <a:rPr lang="ka-GE" sz="1400" dirty="0" smtClean="0"/>
              <a:t>მუხლებით გათვალისწინებული </a:t>
            </a:r>
            <a:r>
              <a:rPr lang="ka-GE" sz="1400" dirty="0"/>
              <a:t>ნებისმიერი </a:t>
            </a:r>
            <a:r>
              <a:rPr lang="ka-GE" sz="1400" dirty="0" smtClean="0"/>
              <a:t> </a:t>
            </a:r>
            <a:r>
              <a:rPr lang="ka-GE" sz="1400" dirty="0"/>
              <a:t>დანაშაულის </a:t>
            </a:r>
            <a:r>
              <a:rPr lang="ka-GE" sz="1400" dirty="0" smtClean="0"/>
              <a:t>ჩასადენად; </a:t>
            </a:r>
            <a:r>
              <a:rPr lang="ka-GE" sz="1400" dirty="0"/>
              <a:t>და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51121" y="1270001"/>
            <a:ext cx="4545034" cy="4278094"/>
          </a:xfrm>
          <a:prstGeom prst="rect">
            <a:avLst/>
          </a:prstGeom>
        </p:spPr>
        <p:txBody>
          <a:bodyPr wrap="square">
            <a:spAutoFit/>
          </a:bodyPr>
          <a:lstStyle/>
          <a:p>
            <a:pPr marL="342900" indent="-342900" algn="just">
              <a:buFont typeface="Arial" panose="020B0604020202020204" pitchFamily="34" charset="0"/>
              <a:buChar char="•"/>
            </a:pPr>
            <a:r>
              <a:rPr lang="ka-GE" sz="2000" dirty="0"/>
              <a:t>შემდეგის კრიმინალიზაცია: </a:t>
            </a:r>
          </a:p>
          <a:p>
            <a:pPr marL="800100" lvl="1" indent="-342900" algn="just">
              <a:buFont typeface="Calibri Light" panose="020F0302020204030204" pitchFamily="34" charset="0"/>
              <a:buChar char="‐"/>
            </a:pPr>
            <a:r>
              <a:rPr lang="ka-GE" dirty="0"/>
              <a:t>წარმოება</a:t>
            </a:r>
          </a:p>
          <a:p>
            <a:pPr marL="800100" lvl="1" indent="-342900" algn="just">
              <a:buFont typeface="Calibri Light" panose="020F0302020204030204" pitchFamily="34" charset="0"/>
              <a:buChar char="‐"/>
            </a:pPr>
            <a:r>
              <a:rPr lang="ka-GE" dirty="0"/>
              <a:t>გაყიდვა</a:t>
            </a:r>
          </a:p>
          <a:p>
            <a:pPr marL="800100" lvl="1" indent="-342900" algn="just">
              <a:buFont typeface="Calibri Light" panose="020F0302020204030204" pitchFamily="34" charset="0"/>
              <a:buChar char="‐"/>
            </a:pPr>
            <a:r>
              <a:rPr lang="ka-GE" dirty="0"/>
              <a:t>გამოყენებისთვის შესყიდვა</a:t>
            </a:r>
          </a:p>
          <a:p>
            <a:pPr marL="800100" lvl="1" indent="-342900" algn="just">
              <a:buFont typeface="Calibri Light" panose="020F0302020204030204" pitchFamily="34" charset="0"/>
              <a:buChar char="‐"/>
            </a:pPr>
            <a:r>
              <a:rPr lang="ka-GE" dirty="0"/>
              <a:t>იმპორტი</a:t>
            </a:r>
          </a:p>
          <a:p>
            <a:pPr marL="800100" lvl="1" indent="-342900" algn="just">
              <a:buFont typeface="Calibri Light" panose="020F0302020204030204" pitchFamily="34" charset="0"/>
              <a:buChar char="‐"/>
            </a:pPr>
            <a:r>
              <a:rPr lang="ka-GE" dirty="0"/>
              <a:t>გავრცელება (</a:t>
            </a:r>
            <a:r>
              <a:rPr lang="ka-GE" dirty="0" smtClean="0"/>
              <a:t>სხვებთან </a:t>
            </a:r>
            <a:r>
              <a:rPr lang="ka-GE" dirty="0"/>
              <a:t>გადამისამართების აქტიური ქმედება)</a:t>
            </a:r>
          </a:p>
          <a:p>
            <a:pPr marL="800100" lvl="1" indent="-342900" algn="just">
              <a:buFont typeface="Calibri Light" panose="020F0302020204030204" pitchFamily="34" charset="0"/>
              <a:buChar char="‐"/>
            </a:pPr>
            <a:r>
              <a:rPr lang="ka-GE" dirty="0"/>
              <a:t>ხელმისაწვდომობა (</a:t>
            </a:r>
            <a:r>
              <a:rPr lang="ka-GE" dirty="0" smtClean="0"/>
              <a:t>სხვების მიერ </a:t>
            </a:r>
            <a:r>
              <a:rPr lang="ka-GE" dirty="0"/>
              <a:t>გამოსაყენებლად განთავსება. მოიცავს ონლაინჰიპერბმულების შექმნას ან შედგენას, რათა დაეხმაროს ასეთ მოწყობილობებზე/პაროლებზე წვდომაში)</a:t>
            </a:r>
          </a:p>
        </p:txBody>
      </p:sp>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363455" y="3947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581104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კომპიუტერული მონაცემები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
        <p:nvSpPr>
          <p:cNvPr id="2" name="Rectang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F998D42-3E41-48B1-892B-F108108468D9}"/>
              </a:ext>
            </a:extLst>
          </p:cNvPr>
          <p:cNvSpPr/>
          <p:nvPr/>
        </p:nvSpPr>
        <p:spPr>
          <a:xfrm>
            <a:off x="4410308" y="1463277"/>
            <a:ext cx="4518735" cy="4708981"/>
          </a:xfrm>
          <a:prstGeom prst="rect">
            <a:avLst/>
          </a:prstGeom>
        </p:spPr>
        <p:txBody>
          <a:bodyPr wrap="square">
            <a:spAutoFit/>
          </a:bodyPr>
          <a:lstStyle/>
          <a:p>
            <a:pPr algn="just"/>
            <a:r>
              <a:rPr lang="ka-GE" sz="2000" dirty="0"/>
              <a:t>კომპიუტერული მონაცემი არის ნებისმიერი მონაცემი იმ სახით, რომლითაც </a:t>
            </a:r>
            <a:r>
              <a:rPr lang="ka-GE" sz="2000" dirty="0" smtClean="0"/>
              <a:t>კომპიუტერულ </a:t>
            </a:r>
            <a:r>
              <a:rPr lang="ka-GE" sz="2000" dirty="0"/>
              <a:t>სისტემას შეუძლია პირდაპირ დამუშავება.</a:t>
            </a:r>
          </a:p>
          <a:p>
            <a:pPr marL="342900" indent="-342900" algn="just">
              <a:buFont typeface="Wingdings" pitchFamily="2" charset="2"/>
              <a:buChar char="Ø"/>
            </a:pPr>
            <a:endParaRPr lang="ka-GE" sz="2000" dirty="0">
              <a:ea typeface="Verdana" panose="020B0604030504040204" pitchFamily="34" charset="0"/>
            </a:endParaRPr>
          </a:p>
          <a:p>
            <a:pPr algn="just"/>
            <a:r>
              <a:rPr lang="ka-GE" sz="2000" dirty="0"/>
              <a:t>კომპიუტერული მონაცემები, რომლებიც ავტომატურად მუშავდება, შეიძლება იყოს იმ სისხლის სამართლის დანაშაულების სამიზნე, რომლებიც განსაზღვრულია ბუდაპეშტის </a:t>
            </a:r>
            <a:r>
              <a:rPr lang="ka-GE" sz="2000" dirty="0" smtClean="0"/>
              <a:t>კონვენციით, </a:t>
            </a:r>
            <a:r>
              <a:rPr lang="ka-GE" sz="2000" dirty="0"/>
              <a:t>ან </a:t>
            </a:r>
            <a:r>
              <a:rPr lang="ka-GE" sz="2000" dirty="0" smtClean="0"/>
              <a:t>იმ </a:t>
            </a:r>
            <a:r>
              <a:rPr lang="ka-GE" sz="2000" dirty="0"/>
              <a:t>საგამოძიებო ზომების გამოყენების </a:t>
            </a:r>
            <a:r>
              <a:rPr lang="ka-GE" sz="2000" dirty="0" smtClean="0"/>
              <a:t>ობიექტი, რომლებიც </a:t>
            </a:r>
            <a:r>
              <a:rPr lang="ka-GE" sz="2000" dirty="0"/>
              <a:t>განსაზღვრულია ბუდაპეშტის </a:t>
            </a:r>
            <a:r>
              <a:rPr lang="ka-GE" sz="2000" dirty="0" smtClean="0"/>
              <a:t>კონვენციით</a:t>
            </a:r>
            <a:endParaRPr lang="ka-GE" sz="2000" dirty="0"/>
          </a:p>
        </p:txBody>
      </p:sp>
      <p:sp>
        <p:nvSpPr>
          <p:cNvPr id="3"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22B23B8C-EBB4-4825-AB22-2544600253B2}"/>
              </a:ext>
            </a:extLst>
          </p:cNvPr>
          <p:cNvSpPr/>
          <p:nvPr/>
        </p:nvSpPr>
        <p:spPr>
          <a:xfrm>
            <a:off x="214957" y="1463499"/>
            <a:ext cx="3986074" cy="3785652"/>
          </a:xfrm>
          <a:prstGeom prst="rect">
            <a:avLst/>
          </a:prstGeom>
        </p:spPr>
        <p:txBody>
          <a:bodyPr wrap="square">
            <a:spAutoFit/>
          </a:bodyPr>
          <a:lstStyle/>
          <a:p>
            <a:pPr algn="just"/>
            <a:r>
              <a:rPr lang="ka-GE" sz="2000" dirty="0" smtClean="0"/>
              <a:t>„</a:t>
            </a:r>
            <a:r>
              <a:rPr lang="ka-GE" sz="2000" b="1" dirty="0" smtClean="0"/>
              <a:t>კომპიუტერული მონაცემები“</a:t>
            </a:r>
            <a:r>
              <a:rPr lang="ka-GE" sz="2000" dirty="0" smtClean="0"/>
              <a:t> </a:t>
            </a:r>
            <a:r>
              <a:rPr lang="ka-GE" sz="2000" dirty="0"/>
              <a:t>ნიშნავს </a:t>
            </a:r>
            <a:r>
              <a:rPr lang="ka-GE" sz="2000" dirty="0" smtClean="0"/>
              <a:t>ფაქტობრივი </a:t>
            </a:r>
            <a:r>
              <a:rPr lang="ka-GE" sz="2000" dirty="0"/>
              <a:t>გარემოებების, ინფორმაციისა თუ ცნებების ნებისმიერ წარდგენას იმ სახით, რომელიც შესაფერისია კომპიუტერულ სისტემაში დასამუშავებლად, მათ შორის, პროგრამა, რომელიც გამოიყენება იმისთვის, რომ კომპიუტერული სისტემა აიძულოს, შეასრულოს რაიმე ფუნქცია;</a:t>
            </a:r>
          </a:p>
        </p:txBody>
      </p:sp>
    </p:spTree>
    <p:extLst>
      <p:ext uri="{BB962C8B-B14F-4D97-AF65-F5344CB8AC3E}">
        <p14:creationId xmlns:p14="http://schemas.microsoft.com/office/powerpoint/2010/main" val="34737925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0" y="1163678"/>
            <a:ext cx="4377969" cy="5355312"/>
          </a:xfrm>
          <a:prstGeom prst="rect">
            <a:avLst/>
          </a:prstGeom>
        </p:spPr>
        <p:txBody>
          <a:bodyPr wrap="square">
            <a:spAutoFit/>
          </a:bodyPr>
          <a:lstStyle/>
          <a:p>
            <a:pPr algn="just"/>
            <a:r>
              <a:rPr lang="ka-GE" sz="1400" dirty="0"/>
              <a:t>თითოეული მხარე</a:t>
            </a:r>
            <a:r>
              <a:rPr lang="en-US" sz="1400" dirty="0"/>
              <a:t> </a:t>
            </a:r>
            <a:r>
              <a:rPr lang="ka-GE" sz="1400" dirty="0"/>
              <a:t>ვალდებულია, მიიღოს საჭირო საკანონმდებლო და სხვა ზომები, რომლებიც მოახდენს წინასწარ განზრახვითა და უფლების გარეშე ჩადენილ შემდეგ ქმედებათა სისხლის სამართლის დანაშაულად კვალიფიცირებას მისი შიდასახელმწიფოებრივი კანონმდებლობის შესაბამისად:</a:t>
            </a:r>
          </a:p>
          <a:p>
            <a:pPr marL="342900" indent="-342900" algn="just">
              <a:buFont typeface="+mj-lt"/>
              <a:buAutoNum type="alphaLcPeriod"/>
            </a:pPr>
            <a:r>
              <a:rPr lang="ka-GE" sz="1600" dirty="0"/>
              <a:t>წარმოება, გაყიდვა, გამოყენებისთვის შესყიდვა, იმპორტი, გავრცელება ან სხვაგვარად ხელმისაწვდომობა:</a:t>
            </a:r>
            <a:r>
              <a:rPr lang="ka-GE" sz="1400" dirty="0"/>
              <a:t> </a:t>
            </a:r>
          </a:p>
          <a:p>
            <a:pPr marL="857250" lvl="1" indent="-400050" algn="just">
              <a:buFont typeface="+mj-lt"/>
              <a:buAutoNum type="romanLcPeriod"/>
            </a:pPr>
            <a:r>
              <a:rPr lang="ka-GE" sz="1400" b="1" dirty="0">
                <a:solidFill>
                  <a:srgbClr val="FF0000"/>
                </a:solidFill>
              </a:rPr>
              <a:t>მოწყობილობის</a:t>
            </a:r>
            <a:r>
              <a:rPr lang="ka-GE" sz="1400" dirty="0"/>
              <a:t>, მათ შორის, </a:t>
            </a:r>
            <a:r>
              <a:rPr lang="ka-GE" sz="1400" b="1" dirty="0">
                <a:solidFill>
                  <a:srgbClr val="FF0000"/>
                </a:solidFill>
              </a:rPr>
              <a:t>კომპიუტერული პროგრამის, </a:t>
            </a:r>
            <a:r>
              <a:rPr lang="ka-GE" sz="1400" dirty="0"/>
              <a:t>რომელიც შექმნილია ან ადაპტირებულია ძირითადად მე-2-მე-5 მუხლებით გათვალისწინებული ნებისმიერი  დანაშაულის ჩასადენად;</a:t>
            </a:r>
          </a:p>
          <a:p>
            <a:pPr marL="857250" lvl="1" indent="-400050" algn="just">
              <a:buFont typeface="+mj-lt"/>
              <a:buAutoNum type="romanLcPeriod"/>
            </a:pPr>
            <a:r>
              <a:rPr lang="ka-GE" sz="1400" dirty="0"/>
              <a:t>კომპიუტერის პაროლის, წვდომის კოდის ან მსგავსი მონაცემისა, რომლითაც შესაძლებელია მთლიან კომპიუტერულ სისტემაზე ან მის ნაწილზე წვდომა, იმ განზრახვით, რომ გამოყენებული იქნეს მე-2-მე-5 მუხლებით გათვალისწინებული ნებისმიერი  დანაშაულის ჩასადენად; და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377969" y="1163678"/>
            <a:ext cx="4670438" cy="3170099"/>
          </a:xfrm>
          <a:prstGeom prst="rect">
            <a:avLst/>
          </a:prstGeom>
        </p:spPr>
        <p:txBody>
          <a:bodyPr wrap="square">
            <a:spAutoFit/>
          </a:bodyPr>
          <a:lstStyle/>
          <a:p>
            <a:pPr marL="342900" indent="-342900" algn="just">
              <a:buFont typeface="Arial" panose="020B0604020202020204" pitchFamily="34" charset="0"/>
              <a:buChar char="•"/>
            </a:pPr>
            <a:r>
              <a:rPr lang="ka-GE" sz="2000" dirty="0"/>
              <a:t>ამ დანაშაულის </a:t>
            </a:r>
            <a:r>
              <a:rPr lang="ka-GE" sz="2000" dirty="0" smtClean="0"/>
              <a:t>შინაარსი უკავშირდება მოწყობილობებსა </a:t>
            </a:r>
            <a:r>
              <a:rPr lang="ka-GE" sz="2000" dirty="0"/>
              <a:t>და კომპიუტერულ პროგრამებს</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მან შეიძლება მოიცვას ვირუსული პროგრამები და პროგრამები, რომლებიც შექმნილი ან ადაპტირებულია კომპიუტერულ სისტემებზე წვდომის მოსაპოვებლად</a:t>
            </a:r>
          </a:p>
        </p:txBody>
      </p:sp>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415707"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699813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14431" y="1270001"/>
            <a:ext cx="4336690" cy="4293483"/>
          </a:xfrm>
          <a:prstGeom prst="rect">
            <a:avLst/>
          </a:prstGeom>
        </p:spPr>
        <p:txBody>
          <a:bodyPr wrap="square">
            <a:spAutoFit/>
          </a:bodyPr>
          <a:lstStyle/>
          <a:p>
            <a:pPr algn="just"/>
            <a:r>
              <a:rPr lang="ka-GE" sz="1300" dirty="0"/>
              <a:t>თითოეული მხარე</a:t>
            </a:r>
            <a:r>
              <a:rPr lang="en-US" sz="1300" dirty="0"/>
              <a:t> </a:t>
            </a:r>
            <a:r>
              <a:rPr lang="ka-GE" sz="1300" dirty="0"/>
              <a:t>ვალდებულია, მიიღოს საჭირო საკანონმდებლო და სხვა ზომები, რომლებიც მოახდენს წინასწარ განზრახვითა და უფლების გარეშე ჩადენილ შემდეგ ქმედებათა სისხლის სამართლის დანაშაულად კვალიფიცირებას მისი შიდასახელმწიფოებრივი კანონმდებლობის შესაბამისად:</a:t>
            </a:r>
          </a:p>
          <a:p>
            <a:pPr marL="342900" indent="-342900" algn="just">
              <a:buFont typeface="+mj-lt"/>
              <a:buAutoNum type="alphaLcPeriod"/>
            </a:pPr>
            <a:r>
              <a:rPr lang="ka-GE" sz="1300" dirty="0"/>
              <a:t>წარმოება, გაყიდვა, გამოყენებისთვის შესყიდვა, იმპორტი, გავრცელება ან სხვაგვარად ხელმისაწვდომობა: </a:t>
            </a:r>
          </a:p>
          <a:p>
            <a:pPr marL="857250" lvl="1" indent="-400050" algn="just">
              <a:buFont typeface="+mj-lt"/>
              <a:buAutoNum type="romanLcPeriod"/>
            </a:pPr>
            <a:r>
              <a:rPr lang="ka-GE" sz="1300" dirty="0"/>
              <a:t>მოწყობილობის, მათ შორის, კომპიუტერული პროგრამის, რომელიც </a:t>
            </a:r>
            <a:r>
              <a:rPr lang="ka-GE" sz="1300" b="1" dirty="0">
                <a:solidFill>
                  <a:srgbClr val="FF0000"/>
                </a:solidFill>
              </a:rPr>
              <a:t>შექმნილია ან ადაპტირებულია ძირითადად</a:t>
            </a:r>
            <a:r>
              <a:rPr lang="ka-GE" sz="1300" dirty="0"/>
              <a:t> მე-2-მე-5 მუხლებით გათვალისწინებული ნებისმიერი  დანაშაულის ჩასადენად;</a:t>
            </a:r>
          </a:p>
          <a:p>
            <a:pPr marL="857250" lvl="1" indent="-400050" algn="just">
              <a:buFont typeface="+mj-lt"/>
              <a:buAutoNum type="romanLcPeriod"/>
            </a:pPr>
            <a:r>
              <a:rPr lang="ka-GE" sz="1300" dirty="0"/>
              <a:t>კომპიუტერის პაროლის, წვდომის კოდის ან მსგავსი მონაცემისა, რომლითაც შესაძლებელია მთლიან კომპიუტერულ სისტემაზე ან მის ნაწილზე წვდომა, იმ განზრახვით, რომ გამოყენებული იქნეს მე-2-მე-5 მუხლებით გათვალისწინებული ნებისმიერი  დანაშაულის ჩასადენად; და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51121" y="1270001"/>
            <a:ext cx="4545034" cy="4216539"/>
          </a:xfrm>
          <a:prstGeom prst="rect">
            <a:avLst/>
          </a:prstGeom>
        </p:spPr>
        <p:txBody>
          <a:bodyPr wrap="square">
            <a:spAutoFit/>
          </a:bodyPr>
          <a:lstStyle/>
          <a:p>
            <a:pPr marL="285750" indent="-285750" algn="just">
              <a:buFont typeface="Arial" panose="020B0604020202020204" pitchFamily="34" charset="0"/>
              <a:buChar char="•"/>
            </a:pPr>
            <a:r>
              <a:rPr lang="ka-GE" sz="1600" dirty="0"/>
              <a:t>ბუდაპეშტის კონვენცია მოითხოვს, რომ მოწყობილობა </a:t>
            </a:r>
            <a:r>
              <a:rPr lang="ka-GE" sz="1600" dirty="0" smtClean="0"/>
              <a:t>შექმნილი </a:t>
            </a:r>
            <a:r>
              <a:rPr lang="ka-GE" sz="1600" dirty="0"/>
              <a:t>ან ადაპტირებული იყოს ძირითადად (მაგრამ არა მხოლოდ) დანაშაულის ჩასადენად, რომელიც გათვალისწინებულია მე-2-მე-5 მუხლებით </a:t>
            </a:r>
          </a:p>
          <a:p>
            <a:pPr algn="just"/>
            <a:endParaRPr lang="ka-GE" sz="1600" dirty="0"/>
          </a:p>
          <a:p>
            <a:pPr marL="285750" indent="-285750" algn="just">
              <a:buFont typeface="Arial" panose="020B0604020202020204" pitchFamily="34" charset="0"/>
              <a:buChar char="•"/>
            </a:pPr>
            <a:r>
              <a:rPr lang="ka-GE" sz="1600" dirty="0"/>
              <a:t>ეს დებულება ცდილობს ბალანსი იპოვოს: </a:t>
            </a:r>
          </a:p>
          <a:p>
            <a:pPr marL="742950" lvl="1" indent="-285750" algn="just">
              <a:buFont typeface="Calibri Light" panose="020F0302020204030204" pitchFamily="34" charset="0"/>
              <a:buChar char="‐"/>
            </a:pPr>
            <a:r>
              <a:rPr lang="ka-GE" sz="1400" dirty="0" smtClean="0"/>
              <a:t>ორმაგი გამოყენების მოწყობილობების (რომლებიც ძალიან ვიწროა და დასამტკიცებლად რთული) გამორიცხვასა და</a:t>
            </a:r>
          </a:p>
          <a:p>
            <a:pPr marL="742950" lvl="1" indent="-285750" algn="just">
              <a:buFont typeface="Calibri Light" panose="020F0302020204030204" pitchFamily="34" charset="0"/>
              <a:buChar char="‐"/>
            </a:pPr>
            <a:r>
              <a:rPr lang="ka-GE" sz="1400" dirty="0" smtClean="0"/>
              <a:t>ორმაგი გამოყენების მოწყობილობების მოცვას შორის (რისი შედეგიც ზედმეტად კრიმინალიზაცია იქნებოდა, თუ მოიცავდა ყველა მოწყობილობას, მათ შორის, იმათაც, რომლებიც კანონიერად იქნა ნაწარმოები და გავრცელებული)</a:t>
            </a:r>
          </a:p>
        </p:txBody>
      </p:sp>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511300"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901683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5577" y="1163678"/>
            <a:ext cx="4082843" cy="4893647"/>
          </a:xfrm>
          <a:prstGeom prst="rect">
            <a:avLst/>
          </a:prstGeom>
        </p:spPr>
        <p:txBody>
          <a:bodyPr wrap="square">
            <a:spAutoFit/>
          </a:bodyPr>
          <a:lstStyle/>
          <a:p>
            <a:pPr algn="just"/>
            <a:r>
              <a:rPr lang="ka-GE" sz="1300" dirty="0"/>
              <a:t>თითოეული მხარე</a:t>
            </a:r>
            <a:r>
              <a:rPr lang="en-US" sz="1300" dirty="0"/>
              <a:t> </a:t>
            </a:r>
            <a:r>
              <a:rPr lang="ka-GE" sz="1300" dirty="0"/>
              <a:t>ვალდებულია, მიიღოს საჭირო საკანონმდებლო და სხვა ზომები, რომლებიც მოახდენს წინასწარ განზრახვითა და უფლების გარეშე ჩადენილ შემდეგ ქმედებათა სისხლის სამართლის დანაშაულად კვალიფიცირებას მისი შიდასახელმწიფოებრივი კანონმდებლობის შესაბამისად:</a:t>
            </a:r>
          </a:p>
          <a:p>
            <a:pPr marL="342900" indent="-342900" algn="just">
              <a:buFont typeface="+mj-lt"/>
              <a:buAutoNum type="alphaLcPeriod"/>
            </a:pPr>
            <a:r>
              <a:rPr lang="ka-GE" sz="1300" dirty="0"/>
              <a:t>წარმოება, გაყიდვა, გამოყენებისთვის შესყიდვა, იმპორტი, გავრცელება ან სხვაგვარად ხელმისაწვდომობა: </a:t>
            </a:r>
          </a:p>
          <a:p>
            <a:pPr marL="857250" lvl="1" indent="-400050" algn="just">
              <a:buFont typeface="+mj-lt"/>
              <a:buAutoNum type="romanLcPeriod"/>
            </a:pPr>
            <a:r>
              <a:rPr lang="ka-GE" sz="1300" dirty="0"/>
              <a:t>მოწყობილობის, მათ შორის, კომპიუტერული პროგრამის, რომელიც შექმნილია ან ადაპტირებულია ძირითადად მე-2-მე-5 მუხლებით გათვალისწინებული ნებისმიერი  დანაშაულის ჩასადენად;</a:t>
            </a:r>
          </a:p>
          <a:p>
            <a:pPr marL="857250" lvl="1" indent="-400050" algn="just">
              <a:buFont typeface="+mj-lt"/>
              <a:buAutoNum type="romanLcPeriod"/>
            </a:pPr>
            <a:r>
              <a:rPr lang="ka-GE" sz="1300" b="1" dirty="0">
                <a:solidFill>
                  <a:srgbClr val="FF0000"/>
                </a:solidFill>
              </a:rPr>
              <a:t>კომპიუტერის პაროლის, წვდომის კოდის ან მსგავსი მონაცემისა</a:t>
            </a:r>
            <a:r>
              <a:rPr lang="ka-GE" sz="1300" dirty="0"/>
              <a:t>, რომლითაც შესაძლებელია მთლიან კომპიუტერულ სისტემაზე ან მის ნაწილზე წვდომა, იმ განზრახვით, </a:t>
            </a:r>
            <a:r>
              <a:rPr lang="ka-GE" sz="1300" b="1" dirty="0">
                <a:solidFill>
                  <a:srgbClr val="FF0000"/>
                </a:solidFill>
              </a:rPr>
              <a:t>რომ გამოყენებული იქნეს მე-2-მე-5 მუხლებით გათვალისწინებული ნებისმიერი  დანაშაულის ჩასადენად</a:t>
            </a:r>
            <a:r>
              <a:rPr lang="ka-GE" sz="1300" dirty="0"/>
              <a:t>; და </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393971" y="1163678"/>
            <a:ext cx="4545034" cy="4124206"/>
          </a:xfrm>
          <a:prstGeom prst="rect">
            <a:avLst/>
          </a:prstGeom>
        </p:spPr>
        <p:txBody>
          <a:bodyPr wrap="square">
            <a:spAutoFit/>
          </a:bodyPr>
          <a:lstStyle/>
          <a:p>
            <a:pPr marL="342900" indent="-342900" algn="just">
              <a:buFont typeface="Arial" panose="020B0604020202020204" pitchFamily="34" charset="0"/>
              <a:buChar char="•"/>
            </a:pPr>
            <a:r>
              <a:rPr lang="ka-GE" sz="2200" dirty="0">
                <a:latin typeface="+mj-lt"/>
              </a:rPr>
              <a:t>შემდეგის კრიმინალიზაცია: </a:t>
            </a:r>
          </a:p>
          <a:p>
            <a:pPr marL="800100" lvl="1" indent="-342900" algn="just">
              <a:buFont typeface="Calibri Light" panose="020F0302020204030204" pitchFamily="34" charset="0"/>
              <a:buChar char="‐"/>
            </a:pPr>
            <a:r>
              <a:rPr lang="ka-GE" sz="2000" dirty="0">
                <a:latin typeface="+mj-lt"/>
              </a:rPr>
              <a:t>წარმოება</a:t>
            </a:r>
          </a:p>
          <a:p>
            <a:pPr marL="800100" lvl="1" indent="-342900" algn="just">
              <a:buFont typeface="Calibri Light" panose="020F0302020204030204" pitchFamily="34" charset="0"/>
              <a:buChar char="‐"/>
            </a:pPr>
            <a:r>
              <a:rPr lang="ka-GE" sz="2000" dirty="0">
                <a:latin typeface="+mj-lt"/>
              </a:rPr>
              <a:t>გაყიდვა</a:t>
            </a:r>
          </a:p>
          <a:p>
            <a:pPr marL="800100" lvl="1" indent="-342900" algn="just">
              <a:buFont typeface="Calibri Light" panose="020F0302020204030204" pitchFamily="34" charset="0"/>
              <a:buChar char="‐"/>
            </a:pPr>
            <a:r>
              <a:rPr lang="ka-GE" sz="2000" dirty="0">
                <a:latin typeface="+mj-lt"/>
              </a:rPr>
              <a:t>გამოყენებისთვის შესყიდვა</a:t>
            </a:r>
          </a:p>
          <a:p>
            <a:pPr marL="800100" lvl="1" indent="-342900" algn="just">
              <a:buFont typeface="Calibri Light" panose="020F0302020204030204" pitchFamily="34" charset="0"/>
              <a:buChar char="‐"/>
            </a:pPr>
            <a:r>
              <a:rPr lang="ka-GE" sz="2000" dirty="0">
                <a:latin typeface="+mj-lt"/>
              </a:rPr>
              <a:t>იმპორტი</a:t>
            </a:r>
          </a:p>
          <a:p>
            <a:pPr marL="800100" lvl="1" indent="-342900" algn="just">
              <a:buFont typeface="Calibri Light" panose="020F0302020204030204" pitchFamily="34" charset="0"/>
              <a:buChar char="‐"/>
            </a:pPr>
            <a:r>
              <a:rPr lang="ka-GE" sz="2000" dirty="0">
                <a:latin typeface="+mj-lt"/>
              </a:rPr>
              <a:t>გავრცელება</a:t>
            </a:r>
          </a:p>
          <a:p>
            <a:pPr marL="800100" lvl="1" indent="-342900" algn="just">
              <a:buFont typeface="Calibri Light" panose="020F0302020204030204" pitchFamily="34" charset="0"/>
              <a:buChar char="‐"/>
            </a:pPr>
            <a:r>
              <a:rPr lang="ka-GE" sz="2000" dirty="0">
                <a:latin typeface="+mj-lt"/>
              </a:rPr>
              <a:t>ხელმისაწვდომობა</a:t>
            </a:r>
          </a:p>
          <a:p>
            <a:pPr marL="800100" lvl="1" indent="-342900" algn="just">
              <a:buFont typeface="Calibri Light" panose="020F0302020204030204" pitchFamily="34" charset="0"/>
              <a:buChar char="‐"/>
            </a:pPr>
            <a:r>
              <a:rPr lang="ka-GE" sz="2000" dirty="0">
                <a:latin typeface="+mj-lt"/>
              </a:rPr>
              <a:t>კომპიუტერის </a:t>
            </a:r>
            <a:r>
              <a:rPr lang="ka-GE" sz="2000" dirty="0" smtClean="0">
                <a:latin typeface="+mj-lt"/>
              </a:rPr>
              <a:t>პაროლის</a:t>
            </a:r>
            <a:r>
              <a:rPr lang="ka-GE" sz="2000" dirty="0">
                <a:latin typeface="+mj-lt"/>
              </a:rPr>
              <a:t>, წვდომის კოდის ან მსგავსი მონაცემებისა, რომლითაც შესაძლებელია </a:t>
            </a:r>
            <a:r>
              <a:rPr lang="ka-GE" sz="2000" dirty="0"/>
              <a:t>მთლიან კომპიუტერულ სისტემაზე ან მის ნაწილზე წვდომა</a:t>
            </a:r>
            <a:r>
              <a:rPr lang="ka-GE" sz="2000" dirty="0" smtClean="0">
                <a:latin typeface="+mj-lt"/>
              </a:rPr>
              <a:t>.</a:t>
            </a:r>
            <a:endParaRPr lang="ka-GE" sz="2000" dirty="0">
              <a:latin typeface="+mj-lt"/>
            </a:endParaRPr>
          </a:p>
        </p:txBody>
      </p:sp>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511300"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8876638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5577" y="1163678"/>
            <a:ext cx="4224953" cy="4708981"/>
          </a:xfrm>
          <a:prstGeom prst="rect">
            <a:avLst/>
          </a:prstGeom>
        </p:spPr>
        <p:txBody>
          <a:bodyPr wrap="square">
            <a:spAutoFit/>
          </a:bodyPr>
          <a:lstStyle/>
          <a:p>
            <a:pPr marL="800100" lvl="1" indent="-342900" algn="just">
              <a:buFont typeface="+mj-lt"/>
              <a:buAutoNum type="alphaLcPeriod" startAt="2"/>
            </a:pPr>
            <a:r>
              <a:rPr lang="ka-GE" sz="1200" dirty="0"/>
              <a:t>a.i ან ii ქვეპუნქტებში ხსენებული საგნის </a:t>
            </a:r>
            <a:r>
              <a:rPr lang="ka-GE" sz="1200" b="1" dirty="0">
                <a:solidFill>
                  <a:srgbClr val="FF0000"/>
                </a:solidFill>
              </a:rPr>
              <a:t>ფლობა</a:t>
            </a:r>
            <a:r>
              <a:rPr lang="ka-GE" sz="1200" dirty="0"/>
              <a:t> </a:t>
            </a:r>
            <a:r>
              <a:rPr lang="ka-GE" sz="1200" b="1" dirty="0">
                <a:solidFill>
                  <a:srgbClr val="FF0000"/>
                </a:solidFill>
              </a:rPr>
              <a:t>იმ განზრახვით, რომ ის გამოყენებული იქნება მე-2-მე-5 მუხლებით გათვალისწინებული ნებისმიერი დანაშაულის ჩასადენად</a:t>
            </a:r>
            <a:r>
              <a:rPr lang="ka-GE" sz="1200" dirty="0"/>
              <a:t>. მხარეს აქვს კანონიერი უფლება, მოითხოვოს </a:t>
            </a:r>
            <a:r>
              <a:rPr lang="ka-GE" sz="1200" b="1" dirty="0">
                <a:solidFill>
                  <a:srgbClr val="FF0000"/>
                </a:solidFill>
              </a:rPr>
              <a:t>ამგვარი საგნების</a:t>
            </a:r>
            <a:r>
              <a:rPr lang="ka-GE" sz="1200" dirty="0"/>
              <a:t> გარკვეული </a:t>
            </a:r>
            <a:r>
              <a:rPr lang="ka-GE" sz="1200" b="1" dirty="0">
                <a:solidFill>
                  <a:srgbClr val="FF0000"/>
                </a:solidFill>
              </a:rPr>
              <a:t>რაოდენობის</a:t>
            </a:r>
            <a:r>
              <a:rPr lang="ka-GE" sz="1200" dirty="0"/>
              <a:t> ფლობა, როგორც სისხლის სამართლის პასუხისმგებლობის საფუძველი.</a:t>
            </a:r>
          </a:p>
          <a:p>
            <a:pPr lvl="1" algn="just"/>
            <a:endParaRPr lang="ka-GE" sz="1200" dirty="0"/>
          </a:p>
          <a:p>
            <a:pPr algn="just"/>
            <a:r>
              <a:rPr lang="ka-GE" sz="1200" dirty="0"/>
              <a:t>ეს მუხლი არ უნდა განიმარტებოდეს როგორც სისხლის სამართლის პასუხისმგებლობის დაკისრება ამ მუხლის 1-ელ პუნქტში მოხსენიებული წარმოების, გაყიდვის, გამოყენებისთვის შესყიდვის, იმპორტის, გავრცელების ან სხვაგვარი ხელმისაწვდომობის ან ფლობის ისეთი ქმედებისათვის, რომლის მიზანიც არ არის ამ კონვენციის მე-2-მე-5 მუხლებით გათვალისწინებული დანაშაულის ჩადენა. ამგვარი ქმედების მაგალითი შეიძლება იყოს კომპიუტერული სისტემის ნებადართული ტესტირება ან დაცვა.</a:t>
            </a:r>
          </a:p>
          <a:p>
            <a:pPr algn="just"/>
            <a:endParaRPr lang="ka-GE" sz="1200" dirty="0"/>
          </a:p>
          <a:p>
            <a:pPr algn="just"/>
            <a:r>
              <a:rPr lang="ka-GE" sz="1200" dirty="0"/>
              <a:t>თითოეულ მხარეს აქვს უფლება, არ გამოიყენოს ამ მუხლის 1-ელი პუნქტი იმ პირობით, რომ ამგვარი დათქმა არ უკავშირდება ამ მუხლის 1-ელი პუნქტის </a:t>
            </a:r>
            <a:r>
              <a:rPr lang="ru-RU" sz="1200" dirty="0"/>
              <a:t>а</a:t>
            </a:r>
            <a:r>
              <a:rPr lang="ka-GE" sz="1200" dirty="0"/>
              <a:t>.</a:t>
            </a:r>
            <a:r>
              <a:rPr lang="en-US" sz="1200" dirty="0"/>
              <a:t>ii</a:t>
            </a:r>
            <a:r>
              <a:rPr lang="ka-GE" sz="1200" dirty="0"/>
              <a:t> ქვეპუნქტით გათვალისწინებული საგნების გაყიდვას, გავრცელებას ან სხვაგვარად ხელმისაწვდომობას.</a:t>
            </a:r>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240530" y="1163678"/>
            <a:ext cx="4755625" cy="2246769"/>
          </a:xfrm>
          <a:prstGeom prst="rect">
            <a:avLst/>
          </a:prstGeom>
        </p:spPr>
        <p:txBody>
          <a:bodyPr wrap="square">
            <a:spAutoFit/>
          </a:bodyPr>
          <a:lstStyle/>
          <a:p>
            <a:pPr marL="342900" indent="-342900" algn="just">
              <a:buFont typeface="Arial" panose="020B0604020202020204" pitchFamily="34" charset="0"/>
              <a:buChar char="•"/>
            </a:pPr>
            <a:r>
              <a:rPr lang="ka-GE" sz="2000" dirty="0"/>
              <a:t>მოწყობილობების ან პაროლების ფლობა ბუდაპეშტის კონვენციის მე-2-მე-5 მუხლებით გათვალისწინებული დანაშაულის ჩადენის განზრახვით </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ეს შეიძლება გამოყენებული იქნეს კონკრეტული მინიმალური რაოდენობის ფლობის შემთხვევაში</a:t>
            </a:r>
          </a:p>
        </p:txBody>
      </p:sp>
      <p:sp>
        <p:nvSpPr>
          <p:cNvPr id="10"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363455"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b="1" dirty="0">
                <a:solidFill>
                  <a:schemeClr val="bg1"/>
                </a:solidFill>
                <a:latin typeface="+mj-lt"/>
              </a:rPr>
              <a:t>მოწყობილობების ბოროტად გამოყენება</a:t>
            </a:r>
            <a:endParaRPr lang="ka-GE" sz="2000" b="1" dirty="0">
              <a:solidFill>
                <a:schemeClr val="bg1"/>
              </a:solidFill>
              <a:latin typeface="+mj-lt"/>
              <a:ea typeface="Verdana" panose="020B0604030504040204" pitchFamily="34" charset="0"/>
              <a:cs typeface="Verdana" charset="0"/>
            </a:endParaRPr>
          </a:p>
        </p:txBody>
      </p:sp>
    </p:spTree>
    <p:extLst>
      <p:ext uri="{BB962C8B-B14F-4D97-AF65-F5344CB8AC3E}">
        <p14:creationId xmlns:p14="http://schemas.microsoft.com/office/powerpoint/2010/main" val="41088191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FA81925-418B-D44C-9255-2AEBBFBC0ADA}"/>
              </a:ext>
            </a:extLst>
          </p:cNvPr>
          <p:cNvSpPr/>
          <p:nvPr/>
        </p:nvSpPr>
        <p:spPr>
          <a:xfrm>
            <a:off x="15577" y="1270001"/>
            <a:ext cx="4435544" cy="4708981"/>
          </a:xfrm>
          <a:prstGeom prst="rect">
            <a:avLst/>
          </a:prstGeom>
        </p:spPr>
        <p:txBody>
          <a:bodyPr wrap="square">
            <a:spAutoFit/>
          </a:bodyPr>
          <a:lstStyle/>
          <a:p>
            <a:pPr marL="800100" lvl="1" indent="-342900" algn="just">
              <a:buFont typeface="+mj-lt"/>
              <a:buAutoNum type="alphaLcPeriod" startAt="2"/>
            </a:pPr>
            <a:r>
              <a:rPr lang="ka-GE" sz="1200" dirty="0" smtClean="0"/>
              <a:t>a.i ან ii ქვეპუნქტებში </a:t>
            </a:r>
            <a:r>
              <a:rPr lang="ka-GE" sz="1200" dirty="0"/>
              <a:t>ხსენებული საგნის ფლობა იმ განზრახვით, რომ ის </a:t>
            </a:r>
            <a:r>
              <a:rPr lang="ka-GE" sz="1200" dirty="0" smtClean="0"/>
              <a:t>გამოყენებული </a:t>
            </a:r>
            <a:r>
              <a:rPr lang="ka-GE" sz="1200" dirty="0"/>
              <a:t>იქნება </a:t>
            </a:r>
            <a:r>
              <a:rPr lang="ka-GE" sz="1200" dirty="0" smtClean="0"/>
              <a:t>მე-2-მე-5 მუხლებით გათვალისწინებული ნებისმიერი დანაშაულის ჩასადენად. მხარეს </a:t>
            </a:r>
            <a:r>
              <a:rPr lang="ka-GE" sz="1200" dirty="0"/>
              <a:t>აქვს კანონიერი უფლება, მოითხოვოს ამგვარი საგნების გარკვეული რაოდენობის ფლობა, როგორც სისხლის სამართლის პასუხისმგებლობის საფუძველი.</a:t>
            </a:r>
          </a:p>
          <a:p>
            <a:pPr lvl="1" algn="just"/>
            <a:endParaRPr lang="ka-GE" sz="1200" dirty="0"/>
          </a:p>
          <a:p>
            <a:pPr algn="just"/>
            <a:r>
              <a:rPr lang="ka-GE" sz="1200" dirty="0"/>
              <a:t>ეს მუხლი არ უნდა განიმარტებოდეს როგორც სისხლის სამართლის პასუხისმგებლობის დაკისრება ამ მუხლის 1-ელ პუნქტში მოხსენიებული წარმოების, გაყიდვის, გამოყენებისთვის შესყიდვის, იმპორტის, გავრცელების ან სხვაგვარი ხელმისაწვდომობის ან ფლობის ისეთი ქმედებისათვის, რომლის </a:t>
            </a:r>
            <a:r>
              <a:rPr lang="ka-GE" sz="1200" b="1" dirty="0">
                <a:solidFill>
                  <a:srgbClr val="FF0000"/>
                </a:solidFill>
              </a:rPr>
              <a:t>მიზანიც არ არის </a:t>
            </a:r>
            <a:r>
              <a:rPr lang="ka-GE" sz="1200" dirty="0"/>
              <a:t>ამ კონვენციის მე-2-მე-5 მუხლებით გათვალისწინებული </a:t>
            </a:r>
            <a:r>
              <a:rPr lang="ka-GE" sz="1200" b="1" dirty="0">
                <a:solidFill>
                  <a:srgbClr val="FF0000"/>
                </a:solidFill>
              </a:rPr>
              <a:t>დანაშაულის ჩადენა</a:t>
            </a:r>
            <a:r>
              <a:rPr lang="ka-GE" sz="1200" dirty="0"/>
              <a:t>. ამგვარი ქმედების მაგალითი შეიძლება იყოს კომპიუტერული სისტემის </a:t>
            </a:r>
            <a:r>
              <a:rPr lang="ka-GE" sz="1200" b="1" dirty="0">
                <a:solidFill>
                  <a:srgbClr val="FF0000"/>
                </a:solidFill>
              </a:rPr>
              <a:t>ნებადართული ტესტირება ან დაცვა</a:t>
            </a:r>
            <a:r>
              <a:rPr lang="ka-GE" sz="1200" dirty="0"/>
              <a:t>.</a:t>
            </a:r>
          </a:p>
          <a:p>
            <a:pPr algn="just"/>
            <a:endParaRPr lang="ka-GE" sz="1200" dirty="0"/>
          </a:p>
          <a:p>
            <a:pPr algn="just"/>
            <a:r>
              <a:rPr lang="ka-GE" sz="1200" dirty="0" smtClean="0"/>
              <a:t>თითოეულ მხარეს </a:t>
            </a:r>
            <a:r>
              <a:rPr lang="ka-GE" sz="1200" dirty="0"/>
              <a:t>აქვს უფლება, არ გამოიყენოს ამ მუხლის </a:t>
            </a:r>
            <a:r>
              <a:rPr lang="ka-GE" sz="1200" dirty="0" smtClean="0"/>
              <a:t>1-ელი </a:t>
            </a:r>
            <a:r>
              <a:rPr lang="ka-GE" sz="1200" dirty="0"/>
              <a:t>პუნქტი იმ პირობით, რომ ამგვარი დათქმა არ </a:t>
            </a:r>
            <a:r>
              <a:rPr lang="ka-GE" sz="1200" dirty="0" smtClean="0"/>
              <a:t>უკავშირდება </a:t>
            </a:r>
            <a:r>
              <a:rPr lang="ka-GE" sz="1200" dirty="0"/>
              <a:t>ამ მუხლის </a:t>
            </a:r>
            <a:r>
              <a:rPr lang="ka-GE" sz="1200" dirty="0" smtClean="0"/>
              <a:t>1-ელი პუნქტის </a:t>
            </a:r>
            <a:r>
              <a:rPr lang="ru-RU" sz="1200" dirty="0" smtClean="0"/>
              <a:t>а</a:t>
            </a:r>
            <a:r>
              <a:rPr lang="ka-GE" sz="1200" dirty="0" smtClean="0"/>
              <a:t>.</a:t>
            </a:r>
            <a:r>
              <a:rPr lang="en-US" sz="1200" dirty="0" smtClean="0"/>
              <a:t>ii</a:t>
            </a:r>
            <a:r>
              <a:rPr lang="ka-GE" sz="1200" dirty="0" smtClean="0"/>
              <a:t> </a:t>
            </a:r>
            <a:r>
              <a:rPr lang="ka-GE" sz="1200" dirty="0"/>
              <a:t>ქვეპუნქტით გათვალისწინებული საგნების </a:t>
            </a:r>
            <a:r>
              <a:rPr lang="ka-GE" sz="1200" dirty="0" smtClean="0"/>
              <a:t>გაყიდვას</a:t>
            </a:r>
            <a:r>
              <a:rPr lang="ka-GE" sz="1200" dirty="0"/>
              <a:t>, </a:t>
            </a:r>
            <a:r>
              <a:rPr lang="ka-GE" sz="1200" dirty="0" smtClean="0"/>
              <a:t>გავრცელებას ან </a:t>
            </a:r>
            <a:r>
              <a:rPr lang="ka-GE" sz="1200" dirty="0"/>
              <a:t>სხვაგვარად </a:t>
            </a:r>
            <a:r>
              <a:rPr lang="ka-GE" sz="1200" dirty="0" smtClean="0"/>
              <a:t>ხელმისაწვდომობას.</a:t>
            </a:r>
            <a:endParaRPr lang="ka-GE" sz="1200" dirty="0"/>
          </a:p>
        </p:txBody>
      </p:sp>
      <p:sp>
        <p:nvSpPr>
          <p:cNvPr id="6" name="Rectangle 5">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524B6456-681F-2F44-A01A-AD3514E81BD2}"/>
              </a:ext>
            </a:extLst>
          </p:cNvPr>
          <p:cNvSpPr/>
          <p:nvPr/>
        </p:nvSpPr>
        <p:spPr>
          <a:xfrm>
            <a:off x="4451121" y="1270001"/>
            <a:ext cx="4545034" cy="3785652"/>
          </a:xfrm>
          <a:prstGeom prst="rect">
            <a:avLst/>
          </a:prstGeom>
        </p:spPr>
        <p:txBody>
          <a:bodyPr wrap="square">
            <a:spAutoFit/>
          </a:bodyPr>
          <a:lstStyle/>
          <a:p>
            <a:pPr marL="342900" indent="-342900" algn="just">
              <a:buFont typeface="Arial" panose="020B0604020202020204" pitchFamily="34" charset="0"/>
              <a:buChar char="•"/>
            </a:pPr>
            <a:r>
              <a:rPr lang="ka-GE" sz="2000" dirty="0"/>
              <a:t>ქმედება წარმოადგენს დანაშაულს, თუ ის ხორციელდება იმ დანაშაულის ჩასადენად, რომელიც </a:t>
            </a:r>
            <a:r>
              <a:rPr lang="ka-GE" sz="2000" dirty="0" smtClean="0"/>
              <a:t>გათვალისწინებულია </a:t>
            </a:r>
            <a:r>
              <a:rPr lang="ka-GE" sz="2000" dirty="0"/>
              <a:t>ბუდაპეშტის კონვენციის მე-2-მე-5 მუხლებით </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ქმედება, რომელიც განხორციელდა </a:t>
            </a:r>
            <a:r>
              <a:rPr lang="ka-GE" sz="2000" dirty="0" smtClean="0"/>
              <a:t>ნებადართული ტესტირებისთვის ან </a:t>
            </a:r>
            <a:r>
              <a:rPr lang="ka-GE" sz="2000" dirty="0"/>
              <a:t>კომპიუტერული სისტემის დასაცავად</a:t>
            </a:r>
          </a:p>
        </p:txBody>
      </p:sp>
      <p:sp>
        <p:nvSpPr>
          <p:cNvPr id="12"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4DDA362-433C-4CC6-A381-E011890633CA}"/>
              </a:ext>
            </a:extLst>
          </p:cNvPr>
          <p:cNvSpPr txBox="1">
            <a:spLocks noChangeArrowheads="1"/>
          </p:cNvSpPr>
          <p:nvPr/>
        </p:nvSpPr>
        <p:spPr bwMode="auto">
          <a:xfrm>
            <a:off x="1363455" y="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მოწყობილობების ბოროტად გამოყენება</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4248511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F4A5A40-4F3B-49B6-9081-1646BBF20341}"/>
              </a:ext>
            </a:extLst>
          </p:cNvPr>
          <p:cNvSpPr txBox="1"/>
          <p:nvPr/>
        </p:nvSpPr>
        <p:spPr>
          <a:xfrm>
            <a:off x="588962" y="1281981"/>
            <a:ext cx="8030033" cy="2554545"/>
          </a:xfrm>
          <a:prstGeom prst="rect">
            <a:avLst/>
          </a:prstGeom>
          <a:solidFill>
            <a:srgbClr val="BDD8F3"/>
          </a:solidFill>
        </p:spPr>
        <p:txBody>
          <a:bodyPr wrap="square" rtlCol="0">
            <a:spAutoFit/>
          </a:bodyPr>
          <a:lstStyle/>
          <a:p>
            <a:pPr algn="just"/>
            <a:r>
              <a:rPr lang="ka-GE" sz="2000" dirty="0">
                <a:solidFill>
                  <a:schemeClr val="tx1">
                    <a:lumMod val="65000"/>
                    <a:lumOff val="35000"/>
                  </a:schemeClr>
                </a:solidFill>
                <a:latin typeface="+mj-lt"/>
              </a:rPr>
              <a:t>პირი გამოყენების მიზნით ყიდულობს შეღწევის შემოწმების მოწყობილობას, რომელიც შექმნილია კომპიუტერზე წვდომის მოსაპოვებლად </a:t>
            </a:r>
            <a:r>
              <a:rPr lang="ka-GE" sz="2000" dirty="0" smtClean="0">
                <a:solidFill>
                  <a:schemeClr val="tx1">
                    <a:lumMod val="65000"/>
                    <a:lumOff val="35000"/>
                  </a:schemeClr>
                </a:solidFill>
                <a:latin typeface="+mj-lt"/>
              </a:rPr>
              <a:t>ნებართვის </a:t>
            </a:r>
            <a:r>
              <a:rPr lang="ka-GE" sz="2000" dirty="0">
                <a:solidFill>
                  <a:schemeClr val="tx1">
                    <a:lumMod val="65000"/>
                    <a:lumOff val="35000"/>
                  </a:schemeClr>
                </a:solidFill>
                <a:latin typeface="+mj-lt"/>
              </a:rPr>
              <a:t>გარეშე. პირის განზრახვაა, გამოიყენოს ის კომპიუტერული სისტემის </a:t>
            </a:r>
            <a:r>
              <a:rPr lang="ka-GE" sz="2000" dirty="0" smtClean="0">
                <a:solidFill>
                  <a:schemeClr val="tx1">
                    <a:lumMod val="65000"/>
                    <a:lumOff val="35000"/>
                  </a:schemeClr>
                </a:solidFill>
                <a:latin typeface="+mj-lt"/>
              </a:rPr>
              <a:t>ნებადართული ტესტირების განსახორციელებლად</a:t>
            </a:r>
            <a:r>
              <a:rPr lang="ka-GE" sz="2000" dirty="0">
                <a:solidFill>
                  <a:schemeClr val="tx1">
                    <a:lumMod val="65000"/>
                    <a:lumOff val="35000"/>
                  </a:schemeClr>
                </a:solidFill>
                <a:latin typeface="+mj-lt"/>
              </a:rPr>
              <a:t>. </a:t>
            </a:r>
          </a:p>
          <a:p>
            <a:pPr algn="ctr"/>
            <a:endParaRPr lang="ka-GE" sz="2000" dirty="0">
              <a:solidFill>
                <a:schemeClr val="tx1">
                  <a:lumMod val="65000"/>
                  <a:lumOff val="35000"/>
                </a:schemeClr>
              </a:solidFill>
              <a:latin typeface="+mj-lt"/>
            </a:endParaRPr>
          </a:p>
          <a:p>
            <a:pPr algn="ctr"/>
            <a:r>
              <a:rPr lang="ka-GE" sz="2000" dirty="0">
                <a:solidFill>
                  <a:schemeClr val="tx1">
                    <a:lumMod val="65000"/>
                    <a:lumOff val="35000"/>
                  </a:schemeClr>
                </a:solidFill>
                <a:latin typeface="+mj-lt"/>
              </a:rPr>
              <a:t>არის თუ არა ეს ბუდაპეშტის კონვენციის მე-6 მუხლით გათვალისწინებული დანაშაული?</a:t>
            </a:r>
          </a:p>
        </p:txBody>
      </p:sp>
      <p:sp>
        <p:nvSpPr>
          <p:cNvPr id="9" name="TextBox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B</a:t>
            </a:r>
          </a:p>
        </p:txBody>
      </p:sp>
      <p:sp>
        <p:nvSpPr>
          <p:cNvPr id="10" name="TextBox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A5BF146C-DBC3-44BF-AA98-DDEC334987B8}"/>
              </a:ext>
            </a:extLst>
          </p:cNvPr>
          <p:cNvSpPr txBox="1"/>
          <p:nvPr/>
        </p:nvSpPr>
        <p:spPr>
          <a:xfrm>
            <a:off x="588963" y="4287509"/>
            <a:ext cx="8030032" cy="830997"/>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დიახ</a:t>
            </a:r>
          </a:p>
          <a:p>
            <a:pPr marL="1828800" lvl="3" indent="-457200">
              <a:buAutoNum type="alphaUcPeriod"/>
            </a:pPr>
            <a:r>
              <a:rPr lang="ka-GE" sz="2400" dirty="0">
                <a:solidFill>
                  <a:schemeClr val="bg1"/>
                </a:solidFill>
                <a:latin typeface="+mj-lt"/>
              </a:rPr>
              <a:t>არა</a:t>
            </a:r>
          </a:p>
        </p:txBody>
      </p:sp>
      <p:sp>
        <p:nvSpPr>
          <p:cNvPr id="11" name="Rectangle 10">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გამოკითხვის კითხვა</a:t>
            </a: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91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7517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ამოცანები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77B18497-BF37-4A20-ABA6-353886C26CA1}"/>
              </a:ext>
            </a:extLst>
          </p:cNvPr>
          <p:cNvSpPr>
            <a:spLocks noGrp="1"/>
          </p:cNvSpPr>
          <p:nvPr>
            <p:ph idx="1"/>
          </p:nvPr>
        </p:nvSpPr>
        <p:spPr>
          <a:xfrm>
            <a:off x="323528" y="1340767"/>
            <a:ext cx="8712522" cy="5240233"/>
          </a:xfrm>
        </p:spPr>
        <p:txBody>
          <a:bodyPr>
            <a:normAutofit lnSpcReduction="10000"/>
          </a:bodyPr>
          <a:lstStyle/>
          <a:p>
            <a:pPr marL="0" indent="0" algn="just">
              <a:buNone/>
            </a:pPr>
            <a:r>
              <a:rPr lang="ka-GE" dirty="0">
                <a:latin typeface="+mn-lt"/>
              </a:rPr>
              <a:t>ამ სესიის ბოლოს დელეგატები შეძლებენ:</a:t>
            </a:r>
          </a:p>
          <a:p>
            <a:pPr algn="just"/>
            <a:r>
              <a:rPr lang="ka-GE" dirty="0">
                <a:latin typeface="+mn-lt"/>
              </a:rPr>
              <a:t>გაიგონ ფუნდამენტური ცნებების </a:t>
            </a:r>
            <a:r>
              <a:rPr lang="ka-GE" dirty="0" smtClean="0">
                <a:latin typeface="+mn-lt"/>
              </a:rPr>
              <a:t>მნიშვნელობა</a:t>
            </a:r>
            <a:r>
              <a:rPr lang="ka-GE" dirty="0">
                <a:latin typeface="+mn-lt"/>
              </a:rPr>
              <a:t>, როგორიცაა კომპიუტერული მონაცემები, კომპიუტერული სისტემა, ტრაფიკის მონაცემები და მომსახურების მიმწოდებელი</a:t>
            </a:r>
          </a:p>
          <a:p>
            <a:pPr algn="just"/>
            <a:r>
              <a:rPr lang="ka-GE" dirty="0">
                <a:latin typeface="+mn-lt"/>
              </a:rPr>
              <a:t>ელემენტების იდენტიფიცირებას, რომლებიც შეადგენს შემდეგ დანაშაულებს:</a:t>
            </a:r>
          </a:p>
          <a:p>
            <a:pPr lvl="1" algn="just"/>
            <a:r>
              <a:rPr lang="ka-GE" sz="2800" dirty="0">
                <a:latin typeface="+mn-lt"/>
              </a:rPr>
              <a:t>უკანონო წვდომა</a:t>
            </a:r>
          </a:p>
          <a:p>
            <a:pPr lvl="1" algn="just"/>
            <a:r>
              <a:rPr lang="ka-GE" sz="2800" dirty="0">
                <a:latin typeface="+mn-lt"/>
              </a:rPr>
              <a:t>უკანონო გადაჭერა</a:t>
            </a:r>
          </a:p>
          <a:p>
            <a:pPr lvl="1" algn="just"/>
            <a:r>
              <a:rPr lang="ka-GE" sz="2800" dirty="0">
                <a:latin typeface="+mn-lt"/>
              </a:rPr>
              <a:t>მონაცემთა ხელყოფა </a:t>
            </a:r>
          </a:p>
          <a:p>
            <a:pPr lvl="1" algn="just"/>
            <a:r>
              <a:rPr lang="ka-GE" sz="2800" dirty="0">
                <a:latin typeface="+mn-lt"/>
              </a:rPr>
              <a:t>სისტემაში ჩარევა </a:t>
            </a:r>
          </a:p>
          <a:p>
            <a:pPr lvl="1" algn="just"/>
            <a:r>
              <a:rPr lang="ka-GE" sz="2800" dirty="0">
                <a:latin typeface="+mn-lt"/>
              </a:rPr>
              <a:t>მოწყობილობების ბოროტად გამოყენება </a:t>
            </a:r>
          </a:p>
        </p:txBody>
      </p:sp>
    </p:spTree>
    <p:extLst>
      <p:ext uri="{BB962C8B-B14F-4D97-AF65-F5344CB8AC3E}">
        <p14:creationId xmlns:p14="http://schemas.microsoft.com/office/powerpoint/2010/main" val="280871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3600" b="1" dirty="0">
                <a:latin typeface="Verdana" panose="020B0604030504040204" pitchFamily="34" charset="0"/>
              </a:rPr>
              <a:t>გმადლობთ</a:t>
            </a:r>
            <a:endParaRPr lang="ka-GE" altLang="en-US" sz="16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r>
              <a:rPr lang="ka-GE" altLang="en-US" sz="1800" b="1" dirty="0">
                <a:latin typeface="Verdana" panose="020B0604030504040204" pitchFamily="34" charset="0"/>
              </a:rPr>
              <a:t>Xxxxx XXXXXXXX</a:t>
            </a:r>
          </a:p>
          <a:p>
            <a:pPr algn="ctr" eaLnBrk="1" hangingPunct="1">
              <a:spcBef>
                <a:spcPct val="0"/>
              </a:spcBef>
              <a:buFontTx/>
              <a:buNone/>
            </a:pPr>
            <a:endParaRPr lang="ka-GE" altLang="en-US" sz="600" dirty="0">
              <a:latin typeface="Verdana" panose="020B0604030504040204" pitchFamily="34" charset="0"/>
            </a:endParaRPr>
          </a:p>
          <a:p>
            <a:pPr algn="ctr" eaLnBrk="1" hangingPunct="1">
              <a:spcBef>
                <a:spcPct val="0"/>
              </a:spcBef>
              <a:buFontTx/>
              <a:buNone/>
            </a:pPr>
            <a:r>
              <a:rPr lang="ka-GE" altLang="en-US" sz="1400" i="1" dirty="0">
                <a:latin typeface="Verdana" panose="020B0604030504040204" pitchFamily="34" charset="0"/>
              </a:rPr>
              <a:t>ევროპის საბჭო</a:t>
            </a:r>
          </a:p>
          <a:p>
            <a:pPr algn="ctr" eaLnBrk="1" hangingPunct="1">
              <a:spcBef>
                <a:spcPct val="0"/>
              </a:spcBef>
              <a:buFontTx/>
              <a:buNone/>
            </a:pPr>
            <a:endParaRPr lang="ka-GE" altLang="en-US" sz="1400" b="1" dirty="0">
              <a:solidFill>
                <a:srgbClr val="2F618F"/>
              </a:solidFill>
              <a:latin typeface="Verdana" panose="020B0604030504040204" pitchFamily="34" charset="0"/>
            </a:endParaRPr>
          </a:p>
          <a:p>
            <a:pPr algn="ctr" eaLnBrk="1" hangingPunct="1">
              <a:spcBef>
                <a:spcPct val="0"/>
              </a:spcBef>
              <a:buFontTx/>
              <a:buNone/>
            </a:pPr>
            <a:r>
              <a:rPr lang="ka-GE" altLang="en-US" sz="1200" b="1" dirty="0">
                <a:solidFill>
                  <a:srgbClr val="2F618F"/>
                </a:solidFill>
                <a:latin typeface="Verdana" panose="020B0604030504040204" pitchFamily="34" charset="0"/>
              </a:rPr>
              <a:t>ელ. ფოსტა</a:t>
            </a: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endParaRPr lang="ka-GE" altLang="en-US" sz="1400" b="1" dirty="0">
              <a:latin typeface="Verdana" panose="020B0604030504040204" pitchFamily="34" charset="0"/>
            </a:endParaRPr>
          </a:p>
          <a:p>
            <a:pPr algn="ctr" eaLnBrk="1" hangingPunct="1">
              <a:spcBef>
                <a:spcPct val="0"/>
              </a:spcBef>
              <a:buFontTx/>
              <a:buNone/>
            </a:pPr>
            <a:r>
              <a:rPr lang="ka-GE" altLang="en-US" sz="1600" b="1" dirty="0">
                <a:latin typeface="Verdana" panose="020B0604030504040204" pitchFamily="34" charset="0"/>
              </a:rPr>
              <a:t>დდ თვე წწწწ</a:t>
            </a:r>
          </a:p>
        </p:txBody>
      </p:sp>
      <p:sp>
        <p:nvSpPr>
          <p:cNvPr id="10"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1400" b="1" dirty="0">
                <a:latin typeface="Verdana" panose="020B0604030504040204" pitchFamily="34" charset="0"/>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400" i="1" dirty="0">
              <a:latin typeface="Verdana" panose="020B0604030504040204" pitchFamily="34" charset="0"/>
            </a:endParaRPr>
          </a:p>
        </p:txBody>
      </p:sp>
    </p:spTree>
    <p:extLst>
      <p:ext uri="{BB962C8B-B14F-4D97-AF65-F5344CB8AC3E}">
        <p14:creationId xmlns:p14="http://schemas.microsoft.com/office/powerpoint/2010/main" val="1064309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panose="020B0604030504040204" pitchFamily="34" charset="0"/>
              </a:rPr>
              <a:t>მომსახურების მიმწოდებელი</a:t>
            </a:r>
            <a:endParaRPr lang="ka-GE" sz="2000" dirty="0">
              <a:solidFill>
                <a:schemeClr val="bg1"/>
              </a:solidFill>
              <a:latin typeface="Verdana" panose="020B0604030504040204" pitchFamily="34" charset="0"/>
              <a:ea typeface="Verdana" panose="020B0604030504040204" pitchFamily="34" charset="0"/>
              <a:cs typeface="Verdana" charset="0"/>
            </a:endParaRPr>
          </a:p>
        </p:txBody>
      </p:sp>
      <p:pic>
        <p:nvPicPr>
          <p:cNvPr id="12" name="Pictur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EC2C0B75-C285-4AA8-826D-DF71D718E6A3}"/>
              </a:ext>
            </a:extLst>
          </p:cNvPr>
          <p:cNvSpPr/>
          <p:nvPr/>
        </p:nvSpPr>
        <p:spPr>
          <a:xfrm>
            <a:off x="4378649" y="1314066"/>
            <a:ext cx="4518735" cy="4708981"/>
          </a:xfrm>
          <a:prstGeom prst="rect">
            <a:avLst/>
          </a:prstGeom>
        </p:spPr>
        <p:txBody>
          <a:bodyPr wrap="square">
            <a:spAutoFit/>
          </a:bodyPr>
          <a:lstStyle/>
          <a:p>
            <a:r>
              <a:rPr lang="ka-GE" sz="2000" dirty="0"/>
              <a:t>დიახ:</a:t>
            </a:r>
          </a:p>
          <a:p>
            <a:pPr marL="800100" lvl="1" indent="-342900" algn="just">
              <a:buFont typeface="Arial" panose="020B0604020202020204" pitchFamily="34" charset="0"/>
              <a:buChar char="•"/>
            </a:pPr>
            <a:r>
              <a:rPr lang="ka-GE" sz="2000" dirty="0"/>
              <a:t>კომუნიკაცია ან </a:t>
            </a:r>
            <a:r>
              <a:rPr lang="ka-GE" sz="2000" dirty="0" smtClean="0"/>
              <a:t>მონაცემთა </a:t>
            </a:r>
            <a:r>
              <a:rPr lang="ka-GE" sz="2000" dirty="0"/>
              <a:t>დამუშავების დაკავშირებული მომსახურებები (მაგ., ჰოსტინგისა და ქეშინგის მიმწოდებლები)</a:t>
            </a:r>
          </a:p>
          <a:p>
            <a:pPr marL="800100" lvl="1" indent="-342900">
              <a:buFont typeface="Arial" panose="020B0604020202020204" pitchFamily="34" charset="0"/>
              <a:buChar char="•"/>
            </a:pPr>
            <a:r>
              <a:rPr lang="ka-GE" sz="2000" dirty="0"/>
              <a:t>კერძო და საჯარო პირები</a:t>
            </a:r>
          </a:p>
          <a:p>
            <a:pPr marL="800100" lvl="1" indent="-342900">
              <a:buFont typeface="Arial" panose="020B0604020202020204" pitchFamily="34" charset="0"/>
              <a:buChar char="•"/>
            </a:pPr>
            <a:r>
              <a:rPr lang="ka-GE" sz="2000" dirty="0"/>
              <a:t>უფასო ან ფასიანი მომსახურებები</a:t>
            </a:r>
          </a:p>
          <a:p>
            <a:pPr marL="800100" lvl="1" indent="-342900">
              <a:buFont typeface="Arial" panose="020B0604020202020204" pitchFamily="34" charset="0"/>
              <a:buChar char="•"/>
            </a:pPr>
            <a:r>
              <a:rPr lang="ka-GE" sz="2000" dirty="0"/>
              <a:t>დახურული ჯგუფისთვის ან საზოგადოებისთვის უზრუნველყოფა</a:t>
            </a:r>
          </a:p>
          <a:p>
            <a:pPr marL="342900" indent="-342900">
              <a:buFont typeface="Wingdings" pitchFamily="2" charset="2"/>
              <a:buChar char="Ø"/>
            </a:pPr>
            <a:endParaRPr lang="ka-GE" sz="2000" dirty="0">
              <a:ea typeface="Verdana" panose="020B0604030504040204" pitchFamily="34" charset="0"/>
            </a:endParaRPr>
          </a:p>
          <a:p>
            <a:r>
              <a:rPr lang="ka-GE" sz="2000" dirty="0"/>
              <a:t>არა:</a:t>
            </a:r>
          </a:p>
          <a:p>
            <a:pPr marL="800100" lvl="1" indent="-342900">
              <a:buFont typeface="Arial" panose="020B0604020202020204" pitchFamily="34" charset="0"/>
              <a:buChar char="•"/>
            </a:pPr>
            <a:r>
              <a:rPr lang="ka-GE" sz="2000" dirty="0" smtClean="0"/>
              <a:t>კონტენტის </a:t>
            </a:r>
            <a:r>
              <a:rPr lang="ka-GE" sz="2000" dirty="0"/>
              <a:t>მიმწოდებლები</a:t>
            </a:r>
          </a:p>
        </p:txBody>
      </p:sp>
      <p:sp>
        <p:nvSpPr>
          <p:cNvPr id="5" name="Rectangl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D7DC6796-0E1A-4774-ADD1-478910A31206}"/>
              </a:ext>
            </a:extLst>
          </p:cNvPr>
          <p:cNvSpPr/>
          <p:nvPr/>
        </p:nvSpPr>
        <p:spPr>
          <a:xfrm>
            <a:off x="246616" y="1314066"/>
            <a:ext cx="3986074" cy="4524315"/>
          </a:xfrm>
          <a:prstGeom prst="rect">
            <a:avLst/>
          </a:prstGeom>
        </p:spPr>
        <p:txBody>
          <a:bodyPr wrap="square">
            <a:spAutoFit/>
          </a:bodyPr>
          <a:lstStyle/>
          <a:p>
            <a:pPr algn="just"/>
            <a:r>
              <a:rPr lang="ka-GE" b="1" dirty="0"/>
              <a:t>„მომსახურების მიმწოდებელი“ </a:t>
            </a:r>
            <a:r>
              <a:rPr lang="ka-GE" dirty="0"/>
              <a:t>ნიშნავს</a:t>
            </a:r>
            <a:r>
              <a:rPr lang="ka-GE" b="1" dirty="0"/>
              <a:t>:</a:t>
            </a:r>
            <a:r>
              <a:rPr lang="ka-GE" dirty="0"/>
              <a:t> </a:t>
            </a:r>
          </a:p>
          <a:p>
            <a:pPr lvl="1" algn="just"/>
            <a:r>
              <a:rPr lang="ka-GE" dirty="0"/>
              <a:t>i. ნებისმიერ საჯარო ან კერძო პირს, რომელიც მისი მომსახურების მომხმარებლებს უზრუნველყოფს კომპიუტერული სისტემის საშუალებით ურთიერთობის შესაძლებლობით, ასევე </a:t>
            </a:r>
          </a:p>
          <a:p>
            <a:pPr lvl="1" algn="just"/>
            <a:r>
              <a:rPr lang="ka-GE" dirty="0"/>
              <a:t>ii. ნებისმიერ სხვა პირს, რომელიც გადაამუშავებს ან ინახავს კომპიუტერულ მონაცემებს ასეთი საკომუნიკაციო მომსახურების ან ასეთი მომსახურების მომხმარებელთა სახელით.</a:t>
            </a:r>
          </a:p>
        </p:txBody>
      </p:sp>
    </p:spTree>
    <p:extLst>
      <p:ext uri="{BB962C8B-B14F-4D97-AF65-F5344CB8AC3E}">
        <p14:creationId xmlns:p14="http://schemas.microsoft.com/office/powerpoint/2010/main" val="2297862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b="1" dirty="0">
                <a:solidFill>
                  <a:schemeClr val="bg1"/>
                </a:solidFill>
                <a:latin typeface="Verdana" panose="020B0604030504040204" pitchFamily="34" charset="0"/>
              </a:rPr>
              <a:t>ტრაფიკის </a:t>
            </a:r>
            <a:r>
              <a:rPr lang="ka-GE" sz="3200" b="1" dirty="0" smtClean="0">
                <a:solidFill>
                  <a:schemeClr val="bg1"/>
                </a:solidFill>
                <a:latin typeface="Verdana" panose="020B0604030504040204" pitchFamily="34" charset="0"/>
              </a:rPr>
              <a:t>მონაცემები</a:t>
            </a:r>
            <a:endParaRPr lang="ka-GE" sz="2000" b="1" dirty="0">
              <a:solidFill>
                <a:schemeClr val="bg1"/>
              </a:solidFill>
              <a:latin typeface="Verdana" panose="020B0604030504040204" pitchFamily="34" charset="0"/>
              <a:ea typeface="Verdana" panose="020B0604030504040204" pitchFamily="34" charset="0"/>
              <a:cs typeface="Verdana" charset="0"/>
            </a:endParaRPr>
          </a:p>
        </p:txBody>
      </p:sp>
      <p:pic>
        <p:nvPicPr>
          <p:cNvPr id="12" name="Picture 4">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C3AD9E37-2C54-40B6-B211-90159F05A43B}"/>
              </a:ext>
            </a:extLst>
          </p:cNvPr>
          <p:cNvSpPr/>
          <p:nvPr/>
        </p:nvSpPr>
        <p:spPr>
          <a:xfrm>
            <a:off x="4410784" y="1158300"/>
            <a:ext cx="4625266" cy="4801314"/>
          </a:xfrm>
          <a:prstGeom prst="rect">
            <a:avLst/>
          </a:prstGeom>
        </p:spPr>
        <p:txBody>
          <a:bodyPr wrap="square">
            <a:spAutoFit/>
          </a:bodyPr>
          <a:lstStyle/>
          <a:p>
            <a:r>
              <a:rPr lang="ka-GE" dirty="0"/>
              <a:t>დიახ:</a:t>
            </a:r>
          </a:p>
          <a:p>
            <a:pPr marL="800100" lvl="1" indent="-342900" algn="just">
              <a:buFont typeface="Arial" panose="020B0604020202020204" pitchFamily="34" charset="0"/>
              <a:buChar char="•"/>
            </a:pPr>
            <a:r>
              <a:rPr lang="ka-GE" dirty="0"/>
              <a:t>კომპიუტერული მონაცემების კატეგორია</a:t>
            </a:r>
          </a:p>
          <a:p>
            <a:pPr marL="800100" lvl="1" indent="-342900" algn="just">
              <a:buFont typeface="Arial" panose="020B0604020202020204" pitchFamily="34" charset="0"/>
              <a:buChar char="•"/>
            </a:pPr>
            <a:r>
              <a:rPr lang="ka-GE" dirty="0"/>
              <a:t>გენერირდება კომპიუტერის მიერ და </a:t>
            </a:r>
            <a:r>
              <a:rPr lang="ka-GE" dirty="0" smtClean="0"/>
              <a:t>შეადგენს </a:t>
            </a:r>
            <a:r>
              <a:rPr lang="ka-GE" dirty="0"/>
              <a:t>კომუნიკაციის ჯაჭვს</a:t>
            </a:r>
          </a:p>
          <a:p>
            <a:pPr marL="800100" lvl="1" indent="-342900" algn="just">
              <a:buFont typeface="Arial" panose="020B0604020202020204" pitchFamily="34" charset="0"/>
              <a:buChar char="•"/>
            </a:pPr>
            <a:r>
              <a:rPr lang="ka-GE" dirty="0"/>
              <a:t>მიუთითებს კომუნიკაციის:</a:t>
            </a:r>
          </a:p>
          <a:p>
            <a:pPr marL="1257300" lvl="2" indent="-342900" algn="just">
              <a:buFont typeface="Calibri" panose="020F0502020204030204" pitchFamily="34" charset="0"/>
              <a:buChar char="‐"/>
            </a:pPr>
            <a:r>
              <a:rPr lang="ka-GE" dirty="0" smtClean="0"/>
              <a:t>წყაროს </a:t>
            </a:r>
            <a:endParaRPr lang="ka-GE" dirty="0"/>
          </a:p>
          <a:p>
            <a:pPr marL="1257300" lvl="2" indent="-342900" algn="just">
              <a:buFont typeface="Calibri" panose="020F0502020204030204" pitchFamily="34" charset="0"/>
              <a:buChar char="‐"/>
            </a:pPr>
            <a:r>
              <a:rPr lang="ka-GE" dirty="0"/>
              <a:t>დანიშნულების </a:t>
            </a:r>
            <a:r>
              <a:rPr lang="ka-GE" dirty="0" smtClean="0"/>
              <a:t>ადგილს</a:t>
            </a:r>
            <a:endParaRPr lang="ka-GE" dirty="0"/>
          </a:p>
          <a:p>
            <a:pPr marL="1257300" lvl="2" indent="-342900" algn="just">
              <a:buFont typeface="Calibri" panose="020F0502020204030204" pitchFamily="34" charset="0"/>
              <a:buChar char="‐"/>
            </a:pPr>
            <a:r>
              <a:rPr lang="ka-GE" dirty="0" smtClean="0"/>
              <a:t>მარშრუტს</a:t>
            </a:r>
            <a:endParaRPr lang="ka-GE" dirty="0"/>
          </a:p>
          <a:p>
            <a:pPr marL="1257300" lvl="2" indent="-342900" algn="just">
              <a:buFont typeface="Calibri" panose="020F0502020204030204" pitchFamily="34" charset="0"/>
              <a:buChar char="‐"/>
            </a:pPr>
            <a:r>
              <a:rPr lang="ka-GE" dirty="0" smtClean="0"/>
              <a:t>დროს</a:t>
            </a:r>
            <a:endParaRPr lang="ka-GE" dirty="0"/>
          </a:p>
          <a:p>
            <a:pPr marL="1257300" lvl="2" indent="-342900" algn="just">
              <a:buFont typeface="Calibri" panose="020F0502020204030204" pitchFamily="34" charset="0"/>
              <a:buChar char="‐"/>
            </a:pPr>
            <a:r>
              <a:rPr lang="ka-GE" dirty="0" smtClean="0"/>
              <a:t>თარიღს</a:t>
            </a:r>
            <a:endParaRPr lang="ka-GE" dirty="0"/>
          </a:p>
          <a:p>
            <a:pPr marL="1257300" lvl="2" indent="-342900" algn="just">
              <a:buFont typeface="Calibri" panose="020F0502020204030204" pitchFamily="34" charset="0"/>
              <a:buChar char="‐"/>
            </a:pPr>
            <a:r>
              <a:rPr lang="ka-GE" dirty="0" smtClean="0"/>
              <a:t>ზომას</a:t>
            </a:r>
            <a:endParaRPr lang="ka-GE" dirty="0"/>
          </a:p>
          <a:p>
            <a:pPr marL="1257300" lvl="2" indent="-342900" algn="just">
              <a:buFont typeface="Calibri" panose="020F0502020204030204" pitchFamily="34" charset="0"/>
              <a:buChar char="‐"/>
            </a:pPr>
            <a:r>
              <a:rPr lang="ka-GE" dirty="0" smtClean="0"/>
              <a:t>ხანგრძლივობას</a:t>
            </a:r>
            <a:endParaRPr lang="ka-GE" dirty="0"/>
          </a:p>
          <a:p>
            <a:pPr marL="1257300" lvl="2" indent="-342900" algn="just">
              <a:buFont typeface="Calibri" panose="020F0502020204030204" pitchFamily="34" charset="0"/>
              <a:buChar char="‐"/>
            </a:pPr>
            <a:r>
              <a:rPr lang="ka-GE" dirty="0"/>
              <a:t>ძირითადი მომსახურების </a:t>
            </a:r>
            <a:r>
              <a:rPr lang="ka-GE" dirty="0" smtClean="0"/>
              <a:t>ტიპს</a:t>
            </a:r>
            <a:endParaRPr lang="ka-GE" dirty="0"/>
          </a:p>
          <a:p>
            <a:r>
              <a:rPr lang="ka-GE" dirty="0"/>
              <a:t>არა:</a:t>
            </a:r>
          </a:p>
          <a:p>
            <a:pPr marL="800100" lvl="1" indent="-342900">
              <a:buFont typeface="Arial" panose="020B0604020202020204" pitchFamily="34" charset="0"/>
              <a:buChar char="•"/>
            </a:pPr>
            <a:r>
              <a:rPr lang="ka-GE" dirty="0"/>
              <a:t>კომუნიკაციის შინაარსი</a:t>
            </a:r>
          </a:p>
        </p:txBody>
      </p:sp>
      <p:sp>
        <p:nvSpPr>
          <p:cNvPr id="3" name="Rectangle 2">
            <a:extLst>
              <a:ext uri="{FF2B5EF4-FFF2-40B4-BE49-F238E27FC236}">
                <a16: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id="{BB01725E-78F8-40B1-B3A6-D94B18471C00}"/>
              </a:ext>
            </a:extLst>
          </p:cNvPr>
          <p:cNvSpPr/>
          <p:nvPr/>
        </p:nvSpPr>
        <p:spPr>
          <a:xfrm>
            <a:off x="213064" y="1780284"/>
            <a:ext cx="3986074" cy="4401205"/>
          </a:xfrm>
          <a:prstGeom prst="rect">
            <a:avLst/>
          </a:prstGeom>
        </p:spPr>
        <p:txBody>
          <a:bodyPr wrap="square">
            <a:spAutoFit/>
          </a:bodyPr>
          <a:lstStyle/>
          <a:p>
            <a:pPr algn="just"/>
            <a:r>
              <a:rPr lang="ka-GE" sz="2000" dirty="0"/>
              <a:t>„</a:t>
            </a:r>
            <a:r>
              <a:rPr lang="ka-GE" sz="2000" b="1" dirty="0"/>
              <a:t>ტრაფიკის მონაცემები</a:t>
            </a:r>
            <a:r>
              <a:rPr lang="ka-GE" sz="2000" dirty="0"/>
              <a:t>“ ნიშნავს </a:t>
            </a:r>
            <a:r>
              <a:rPr lang="ka-GE" sz="2000" dirty="0" smtClean="0"/>
              <a:t>კომუნიკაციასთან დაკავშირებულ </a:t>
            </a:r>
            <a:r>
              <a:rPr lang="ka-GE" sz="2000" dirty="0"/>
              <a:t>და კომპიუტერული სისტემის მიერ </a:t>
            </a:r>
            <a:r>
              <a:rPr lang="ka-GE" sz="2000" dirty="0" smtClean="0"/>
              <a:t>გენერირებულ ნებისმიერ კომპიუტერულ მონაცემებს, რომლებიც </a:t>
            </a:r>
            <a:r>
              <a:rPr lang="ka-GE" sz="2000" dirty="0"/>
              <a:t>წარმოადგენს კომუნიკაციათა ჯაჭვის ნაწილს, მიუთითებს კომუნიკაციის წყაროს, დანიშნულების ადგილს, მიმართულებას, დროს, </a:t>
            </a:r>
            <a:r>
              <a:rPr lang="ka-GE" sz="2000" dirty="0" smtClean="0"/>
              <a:t>თარიღს, ზომას</a:t>
            </a:r>
            <a:r>
              <a:rPr lang="ka-GE" sz="2000" dirty="0"/>
              <a:t>, ხანგრძლივობას, ძირითადი მომსახურების ტიპს.</a:t>
            </a:r>
          </a:p>
        </p:txBody>
      </p:sp>
    </p:spTree>
    <p:extLst>
      <p:ext uri="{BB962C8B-B14F-4D97-AF65-F5344CB8AC3E}">
        <p14:creationId xmlns:p14="http://schemas.microsoft.com/office/powerpoint/2010/main" val="1467665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1594</TotalTime>
  <Words>9106</Words>
  <Application>Microsoft Office PowerPoint</Application>
  <PresentationFormat>On-screen Show (4:3)</PresentationFormat>
  <Paragraphs>840</Paragraphs>
  <Slides>78</Slides>
  <Notes>71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2" baseType="lpstr">
      <vt:lpstr>ＭＳ Ｐゴシック</vt:lpstr>
      <vt:lpstr>ＭＳ Ｐゴシック</vt:lpstr>
      <vt:lpstr>Arial</vt:lpstr>
      <vt:lpstr>Calibri</vt:lpstr>
      <vt:lpstr>Calibri (heading)</vt:lpstr>
      <vt:lpstr>Calibri Light</vt:lpstr>
      <vt:lpstr>Georgia</vt:lpstr>
      <vt:lpstr>Sylfaen</vt:lpstr>
      <vt:lpstr>Times New Roman</vt:lpstr>
      <vt:lpstr>Trebuchet MS</vt:lpstr>
      <vt:lpstr>Verdana</vt:lpstr>
      <vt:lpstr>Wingdings</vt:lpstr>
      <vt:lpstr>Office Theme</vt:lpstr>
      <vt:lpstr>Microsoft Word Picture</vt:lpstr>
      <vt:lpstr>PowerPoint Presentation</vt:lpstr>
      <vt:lpstr>PowerPoint Presentation</vt:lpstr>
      <vt:lpstr>PowerPoint Presentation</vt:lpstr>
      <vt:lpstr>PowerPoint Presentation</vt:lpstr>
      <vt:lpstr>განმარტებები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უკანონო წვდომა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უკანონო გადაჭერა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მონაცემთა ხელყოფა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სისტემაში ჩარევა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მოწყობილობების ბოროტად გამოყენება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Nino Ali</cp:lastModifiedBy>
  <cp:revision>287</cp:revision>
  <dcterms:created xsi:type="dcterms:W3CDTF">2020-10-07T11:36:01Z</dcterms:created>
  <dcterms:modified xsi:type="dcterms:W3CDTF">2021-03-21T20:58:49Z</dcterms:modified>
</cp:coreProperties>
</file>