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4" r:id="rId3"/>
    <p:sldId id="296" r:id="rId4"/>
    <p:sldId id="285" r:id="rId5"/>
    <p:sldId id="344" r:id="rId6"/>
    <p:sldId id="286" r:id="rId7"/>
    <p:sldId id="345" r:id="rId8"/>
    <p:sldId id="349" r:id="rId9"/>
    <p:sldId id="356" r:id="rId10"/>
    <p:sldId id="346" r:id="rId11"/>
    <p:sldId id="350" r:id="rId12"/>
    <p:sldId id="351" r:id="rId13"/>
    <p:sldId id="352" r:id="rId14"/>
    <p:sldId id="354" r:id="rId15"/>
    <p:sldId id="353" r:id="rId16"/>
    <p:sldId id="357" r:id="rId17"/>
    <p:sldId id="355" r:id="rId18"/>
    <p:sldId id="347" r:id="rId19"/>
    <p:sldId id="359" r:id="rId20"/>
    <p:sldId id="360" r:id="rId21"/>
    <p:sldId id="361" r:id="rId22"/>
    <p:sldId id="362" r:id="rId23"/>
    <p:sldId id="367" r:id="rId24"/>
    <p:sldId id="364" r:id="rId25"/>
    <p:sldId id="365" r:id="rId26"/>
    <p:sldId id="366" r:id="rId27"/>
    <p:sldId id="368" r:id="rId28"/>
    <p:sldId id="369" r:id="rId29"/>
    <p:sldId id="316" r:id="rId30"/>
  </p:sldIdLst>
  <p:sldSz cx="9144000" cy="6858000" type="screen4x3"/>
  <p:notesSz cx="9874250" cy="6724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8E"/>
    <a:srgbClr val="2F618F"/>
    <a:srgbClr val="81ADD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7F8B0-4A3D-43B3-B749-E6351D2099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2C470-B1BD-4EEB-9F44-A30DA03BB7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CA5469-ED69-440F-8289-B6D8458A2F11}" type="datetimeFigureOut">
              <a:rPr lang="en-US" altLang="en-US"/>
              <a:pPr/>
              <a:t>11/10/2023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74335-B59C-459F-ACA9-551C842A2A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86513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E304C-42BE-431C-8B2D-9313675B5C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386513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19CB7E-418C-43DD-BE93-4E070BC0F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BE836D-A97F-46A3-9DE7-7142C3D62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75B52-A82D-4E6E-A141-6B23953801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A2C0AD-3CAB-4FDB-B9F5-604FD2F2C3CF}" type="datetimeFigureOut">
              <a:rPr lang="en-US" altLang="en-US"/>
              <a:pPr/>
              <a:t>11/10/2023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405089-587B-4E49-AE44-0678D8AC7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55963" y="504825"/>
            <a:ext cx="3362325" cy="252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4A9C4B1-C4D0-4892-A4F4-2944BD0D1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7425" y="3194050"/>
            <a:ext cx="7899400" cy="3025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B5B3E-929D-45C3-BA15-332E6057FA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86513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A507D-F9C6-48D0-8A65-18CB638FB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92763" y="6386513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B23166-2A6E-4B9B-BADD-8098129889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ACFDD241-9954-4B94-AA43-223885DA5B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602A564A-91D5-4319-835F-F70C71EEF7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E991052A-0E72-43CC-B9B5-14CDF3402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86C2CD4-D4AA-4379-AE7E-CD4E189580A2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198EE301-8442-499A-BFE0-273456AD58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2EC61363-61D5-48E4-8F91-FF8901E115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6CC30806-D44B-4CF8-A404-CD5B2EB8C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5C80839-D241-48A4-8DD1-8BB5B6FF9A04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BD79DD90-8476-4371-BAB9-6365A17D04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38608F0A-B2D7-48B8-B627-532AE69343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2E50D624-9ADB-4C59-B6E1-CF2D21E43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4D45808-A336-4CCA-A7EC-B761BF91AB62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F8DBA35B-4E8A-487E-A5F9-B6C568A549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EA04C99E-25D1-427F-AA4E-8E2490DEF6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5D6A2897-0FEC-4BAF-A17A-81DE59E50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68CD1D-1E3C-45A5-A506-75F30DA53BF4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B6EF647A-AB06-4F24-AACE-C537FDABE4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204C38C9-1D1F-4512-A09F-D0541EF7F9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683ED4BF-D929-44B4-81E5-8FDBF6117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3AF5F5-84C8-40AC-9334-E8B82DDEB4EF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B9EBA81D-3878-4125-8F9F-1EE237CD6C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D30A71C6-9AE6-47A4-A8D5-85B23C1058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0D092D0D-0FB9-4D92-B47F-563C53F95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53DC72F-B845-4BCE-85E1-8570B4A30094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AF3ADEF9-BC8A-4704-A455-179B2150FB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2529E9BA-0298-4933-BD05-62FE31AF0E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AFA1D361-7B38-4458-8D54-04FF98470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71EA8B7-830D-4462-B1C0-44782DAE7B85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4AC411C6-99EF-438C-ACCA-68F6C7AFC9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14C5A5DD-0445-4AAD-9369-3E3DD3A461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9338A688-2E05-4AD2-996B-E4D6F1241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D7B11A4-98D6-4818-9993-81D3E06812A2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D90440B7-A546-43A1-BB68-50788DFFD9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43771660-AF27-49B1-95AE-DD3BE83FFA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6B055743-F0AB-4A7B-883D-62CC7177D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975E836-7B55-48FE-A248-C6A1BCFAE081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2A933E0A-1504-4516-AB18-081C28E94A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E389A712-AF36-498F-A7B2-28F40F53BF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6E2B4F44-AE60-4B3D-8143-33C953DD1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7EFC32E-F354-4E1D-8353-FCB0B24FDFD4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789FA577-E8AF-425E-A85D-4EA8B5A6DB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7BFD0F6D-4996-4A79-A7B5-1B045C5B28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C3362AFB-7F7E-4465-9EDC-5CA897FBE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6D5CB76-EF9D-4432-BEE3-746354016DB1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64605A54-66BE-4B2C-8212-691F01519D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F332C52B-3048-423E-809C-E632F5ACE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2DB7E77-F6D7-4210-8E4F-C2F094C85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1A87A57-9B5A-4EDA-ADE1-2742E3876A71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AE0F4AFE-6857-4027-B517-648D44C172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D64894F3-EEDC-4324-882E-8C57D8E8AC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B58C685F-F41F-403A-9A16-6AD708A9A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576DBC-6AF5-402A-BD2F-AE842D974C25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82E96A30-0670-463B-9702-F8CD833C18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A58322EB-27F7-4E91-8840-4F14385B4F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E1A3A9C0-AA1A-4439-9C67-7A2ADD45E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4D5CFFB-102C-47FA-BA75-FC20EDBE0D81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80F46760-00C1-4CC5-BD93-CEE9A278BC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E338AA7-648C-445D-B58C-67FE6904D2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D2296E48-A1C2-4934-AB54-464BAEEA8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6929668-EFE2-449D-A7A2-0A9E4135D91A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0DE22656-E33F-443D-A5EE-A8EB55F1A9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A52BE6A6-07BE-4BB2-85E5-06BD044DD4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D19C4C1F-AB92-43D0-8B29-EC7F93CE0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6E38802-AE40-4AD6-8E4D-12DA5E4EE4BB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04493C3C-9210-47CD-89FD-CEBFD65390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84FCA77E-5D69-4E37-A6A8-60F88FB959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8FCBCD9C-D294-42B2-BD87-911EC77EA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C387DBE-DAB0-43DC-A9EE-51EDC8E89CCD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A229E809-2191-4B1C-9FF4-00B450F949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3DE1AD71-8EAC-4630-A768-57694CF216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76F5FF4E-3BF5-4F5D-8518-9DD18A914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1EEB336-9290-4DAA-A892-1EF943DC9587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E234B5BE-866B-4B58-998F-9573034DDE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2FC608CE-6ADD-4D7F-9533-CEB68C1BF6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D1BFC8B-0811-4752-833F-6713362EF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48DFBCC-8B1C-44B2-9FBF-37987948966D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A32CB727-F518-44B5-BB1B-F42899DE0B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5CFB7620-0597-4BE5-9B7E-351F90F50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DE022BB0-D0EC-4AEA-ACA2-5610C8BEA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11BA0F2-E77D-41B6-A36D-9AF202714029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05E94C4A-F6B0-45C5-9119-0E5A9AD3B7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833A21DB-0868-4FE8-89A3-186341A081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E177DDA2-ECA5-4671-AEB4-FC5EC73C1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6FA5EBB-E63A-4BF1-951D-8D4970E7A395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30" y="2735035"/>
            <a:ext cx="6229350" cy="1820636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30" y="5216979"/>
            <a:ext cx="3077934" cy="79193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4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5028"/>
            <a:ext cx="2949178" cy="1507671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5028"/>
            <a:ext cx="4629150" cy="511900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12570"/>
            <a:ext cx="2949178" cy="35514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CE7200-17F1-4C69-8D40-842273254AB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9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499"/>
            <a:ext cx="7886700" cy="112667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79863"/>
            <a:ext cx="7886700" cy="3997099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EA9C4C-AC6A-490B-A902-7E48F5BE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7BA96BA-13A4-45BE-9FA2-D02F1ED5332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236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1623"/>
            <a:ext cx="1971675" cy="5065339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11623"/>
            <a:ext cx="5800725" cy="5065340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09C25C-8921-4FF5-B354-D78C972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C2BEDD5-AEC0-40E8-88FA-C11176ECE85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849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8454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1756"/>
            <a:ext cx="6858000" cy="996043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5E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38B994-6D08-4BA4-AE2D-186DFD1E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DACA513-2835-42D6-8D13-290984816AA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74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4303"/>
            <a:ext cx="7886700" cy="10096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343"/>
            <a:ext cx="7886700" cy="3923620"/>
          </a:xfrm>
        </p:spPr>
        <p:txBody>
          <a:bodyPr/>
          <a:lstStyle>
            <a:lvl1pPr>
              <a:defRPr sz="2400" b="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4FFC87-145A-4EDD-9BD0-18F1FFA551E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413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257579"/>
          </a:xfrm>
        </p:spPr>
        <p:txBody>
          <a:bodyPr anchor="b">
            <a:normAutofit/>
          </a:bodyPr>
          <a:lstStyle>
            <a:lvl1pPr>
              <a:defRPr sz="45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10754"/>
            <a:ext cx="7886700" cy="2978898"/>
          </a:xfrm>
          <a:solidFill>
            <a:srgbClr val="005E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AE3919-D0EC-4ACD-A757-9B1CCECA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3C1BA98-E1F7-4E38-86FB-3AAAEBFE6F8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94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  <a:custGeom>
            <a:avLst/>
            <a:gdLst>
              <a:gd name="connsiteX0" fmla="*/ 0 w 7886700"/>
              <a:gd name="connsiteY0" fmla="*/ 0 h 898606"/>
              <a:gd name="connsiteX1" fmla="*/ 578358 w 7886700"/>
              <a:gd name="connsiteY1" fmla="*/ 0 h 898606"/>
              <a:gd name="connsiteX2" fmla="*/ 1314450 w 7886700"/>
              <a:gd name="connsiteY2" fmla="*/ 0 h 898606"/>
              <a:gd name="connsiteX3" fmla="*/ 1813941 w 7886700"/>
              <a:gd name="connsiteY3" fmla="*/ 0 h 898606"/>
              <a:gd name="connsiteX4" fmla="*/ 2471166 w 7886700"/>
              <a:gd name="connsiteY4" fmla="*/ 0 h 898606"/>
              <a:gd name="connsiteX5" fmla="*/ 2891790 w 7886700"/>
              <a:gd name="connsiteY5" fmla="*/ 0 h 898606"/>
              <a:gd name="connsiteX6" fmla="*/ 3706749 w 7886700"/>
              <a:gd name="connsiteY6" fmla="*/ 0 h 898606"/>
              <a:gd name="connsiteX7" fmla="*/ 4127373 w 7886700"/>
              <a:gd name="connsiteY7" fmla="*/ 0 h 898606"/>
              <a:gd name="connsiteX8" fmla="*/ 4626864 w 7886700"/>
              <a:gd name="connsiteY8" fmla="*/ 0 h 898606"/>
              <a:gd name="connsiteX9" fmla="*/ 5284089 w 7886700"/>
              <a:gd name="connsiteY9" fmla="*/ 0 h 898606"/>
              <a:gd name="connsiteX10" fmla="*/ 6020181 w 7886700"/>
              <a:gd name="connsiteY10" fmla="*/ 0 h 898606"/>
              <a:gd name="connsiteX11" fmla="*/ 6598539 w 7886700"/>
              <a:gd name="connsiteY11" fmla="*/ 0 h 898606"/>
              <a:gd name="connsiteX12" fmla="*/ 7098030 w 7886700"/>
              <a:gd name="connsiteY12" fmla="*/ 0 h 898606"/>
              <a:gd name="connsiteX13" fmla="*/ 7886700 w 7886700"/>
              <a:gd name="connsiteY13" fmla="*/ 0 h 898606"/>
              <a:gd name="connsiteX14" fmla="*/ 7886700 w 7886700"/>
              <a:gd name="connsiteY14" fmla="*/ 449303 h 898606"/>
              <a:gd name="connsiteX15" fmla="*/ 7886700 w 7886700"/>
              <a:gd name="connsiteY15" fmla="*/ 898606 h 898606"/>
              <a:gd name="connsiteX16" fmla="*/ 7150608 w 7886700"/>
              <a:gd name="connsiteY16" fmla="*/ 898606 h 898606"/>
              <a:gd name="connsiteX17" fmla="*/ 6651117 w 7886700"/>
              <a:gd name="connsiteY17" fmla="*/ 898606 h 898606"/>
              <a:gd name="connsiteX18" fmla="*/ 6072759 w 7886700"/>
              <a:gd name="connsiteY18" fmla="*/ 898606 h 898606"/>
              <a:gd name="connsiteX19" fmla="*/ 5415534 w 7886700"/>
              <a:gd name="connsiteY19" fmla="*/ 898606 h 898606"/>
              <a:gd name="connsiteX20" fmla="*/ 4994910 w 7886700"/>
              <a:gd name="connsiteY20" fmla="*/ 898606 h 898606"/>
              <a:gd name="connsiteX21" fmla="*/ 4337685 w 7886700"/>
              <a:gd name="connsiteY21" fmla="*/ 898606 h 898606"/>
              <a:gd name="connsiteX22" fmla="*/ 3680460 w 7886700"/>
              <a:gd name="connsiteY22" fmla="*/ 898606 h 898606"/>
              <a:gd name="connsiteX23" fmla="*/ 3180969 w 7886700"/>
              <a:gd name="connsiteY23" fmla="*/ 898606 h 898606"/>
              <a:gd name="connsiteX24" fmla="*/ 2760345 w 7886700"/>
              <a:gd name="connsiteY24" fmla="*/ 898606 h 898606"/>
              <a:gd name="connsiteX25" fmla="*/ 2181987 w 7886700"/>
              <a:gd name="connsiteY25" fmla="*/ 898606 h 898606"/>
              <a:gd name="connsiteX26" fmla="*/ 1367028 w 7886700"/>
              <a:gd name="connsiteY26" fmla="*/ 898606 h 898606"/>
              <a:gd name="connsiteX27" fmla="*/ 788670 w 7886700"/>
              <a:gd name="connsiteY27" fmla="*/ 898606 h 898606"/>
              <a:gd name="connsiteX28" fmla="*/ 0 w 7886700"/>
              <a:gd name="connsiteY28" fmla="*/ 898606 h 898606"/>
              <a:gd name="connsiteX29" fmla="*/ 0 w 7886700"/>
              <a:gd name="connsiteY29" fmla="*/ 440317 h 898606"/>
              <a:gd name="connsiteX30" fmla="*/ 0 w 7886700"/>
              <a:gd name="connsiteY30" fmla="*/ 0 h 89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898606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84721" y="108245"/>
                  <a:pt x="7898948" y="338295"/>
                  <a:pt x="7886700" y="449303"/>
                </a:cubicBezTo>
                <a:cubicBezTo>
                  <a:pt x="7874452" y="560311"/>
                  <a:pt x="7866198" y="726180"/>
                  <a:pt x="7886700" y="898606"/>
                </a:cubicBezTo>
                <a:cubicBezTo>
                  <a:pt x="7678853" y="874656"/>
                  <a:pt x="7460024" y="887112"/>
                  <a:pt x="7150608" y="898606"/>
                </a:cubicBezTo>
                <a:cubicBezTo>
                  <a:pt x="6841192" y="910100"/>
                  <a:pt x="6825168" y="907546"/>
                  <a:pt x="6651117" y="898606"/>
                </a:cubicBezTo>
                <a:cubicBezTo>
                  <a:pt x="6477066" y="889666"/>
                  <a:pt x="6338245" y="897915"/>
                  <a:pt x="6072759" y="898606"/>
                </a:cubicBezTo>
                <a:cubicBezTo>
                  <a:pt x="5807273" y="899297"/>
                  <a:pt x="5675761" y="870279"/>
                  <a:pt x="5415534" y="898606"/>
                </a:cubicBezTo>
                <a:cubicBezTo>
                  <a:pt x="5155307" y="926933"/>
                  <a:pt x="5176474" y="877755"/>
                  <a:pt x="4994910" y="898606"/>
                </a:cubicBezTo>
                <a:cubicBezTo>
                  <a:pt x="4813346" y="919457"/>
                  <a:pt x="4501069" y="884830"/>
                  <a:pt x="4337685" y="898606"/>
                </a:cubicBezTo>
                <a:cubicBezTo>
                  <a:pt x="4174301" y="912382"/>
                  <a:pt x="3931716" y="884060"/>
                  <a:pt x="3680460" y="898606"/>
                </a:cubicBezTo>
                <a:cubicBezTo>
                  <a:pt x="3429205" y="913152"/>
                  <a:pt x="3338025" y="903618"/>
                  <a:pt x="3180969" y="898606"/>
                </a:cubicBezTo>
                <a:cubicBezTo>
                  <a:pt x="3023913" y="893594"/>
                  <a:pt x="2936236" y="907549"/>
                  <a:pt x="2760345" y="898606"/>
                </a:cubicBezTo>
                <a:cubicBezTo>
                  <a:pt x="2584454" y="889663"/>
                  <a:pt x="2356790" y="891915"/>
                  <a:pt x="2181987" y="898606"/>
                </a:cubicBezTo>
                <a:cubicBezTo>
                  <a:pt x="2007184" y="905297"/>
                  <a:pt x="1562870" y="863112"/>
                  <a:pt x="1367028" y="898606"/>
                </a:cubicBezTo>
                <a:cubicBezTo>
                  <a:pt x="1171186" y="934100"/>
                  <a:pt x="1069898" y="902727"/>
                  <a:pt x="788670" y="898606"/>
                </a:cubicBezTo>
                <a:cubicBezTo>
                  <a:pt x="507442" y="894485"/>
                  <a:pt x="223432" y="865317"/>
                  <a:pt x="0" y="898606"/>
                </a:cubicBezTo>
                <a:cubicBezTo>
                  <a:pt x="22844" y="752400"/>
                  <a:pt x="-9782" y="627885"/>
                  <a:pt x="0" y="440317"/>
                </a:cubicBezTo>
                <a:cubicBezTo>
                  <a:pt x="9782" y="252749"/>
                  <a:pt x="-3553" y="147521"/>
                  <a:pt x="0" y="0"/>
                </a:cubicBezTo>
                <a:close/>
              </a:path>
              <a:path w="7886700" h="898606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2019" y="111801"/>
                  <a:pt x="7876831" y="271665"/>
                  <a:pt x="7886700" y="422345"/>
                </a:cubicBezTo>
                <a:cubicBezTo>
                  <a:pt x="7896569" y="573026"/>
                  <a:pt x="7907020" y="694044"/>
                  <a:pt x="7886700" y="898606"/>
                </a:cubicBezTo>
                <a:cubicBezTo>
                  <a:pt x="7747996" y="930222"/>
                  <a:pt x="7472638" y="868425"/>
                  <a:pt x="7229475" y="898606"/>
                </a:cubicBezTo>
                <a:cubicBezTo>
                  <a:pt x="6986313" y="928787"/>
                  <a:pt x="6878421" y="880582"/>
                  <a:pt x="6572250" y="898606"/>
                </a:cubicBezTo>
                <a:cubicBezTo>
                  <a:pt x="6266079" y="916630"/>
                  <a:pt x="6274525" y="892700"/>
                  <a:pt x="6151626" y="898606"/>
                </a:cubicBezTo>
                <a:cubicBezTo>
                  <a:pt x="6028727" y="904512"/>
                  <a:pt x="5873470" y="891715"/>
                  <a:pt x="5652135" y="898606"/>
                </a:cubicBezTo>
                <a:cubicBezTo>
                  <a:pt x="5430800" y="905497"/>
                  <a:pt x="5370996" y="882266"/>
                  <a:pt x="5152644" y="898606"/>
                </a:cubicBezTo>
                <a:cubicBezTo>
                  <a:pt x="4934292" y="914946"/>
                  <a:pt x="4789638" y="923991"/>
                  <a:pt x="4574286" y="898606"/>
                </a:cubicBezTo>
                <a:cubicBezTo>
                  <a:pt x="4358934" y="873221"/>
                  <a:pt x="4277605" y="915043"/>
                  <a:pt x="4153662" y="898606"/>
                </a:cubicBezTo>
                <a:cubicBezTo>
                  <a:pt x="4029719" y="882169"/>
                  <a:pt x="3761634" y="913647"/>
                  <a:pt x="3575304" y="898606"/>
                </a:cubicBezTo>
                <a:cubicBezTo>
                  <a:pt x="3388974" y="883565"/>
                  <a:pt x="2977800" y="938274"/>
                  <a:pt x="2760345" y="898606"/>
                </a:cubicBezTo>
                <a:cubicBezTo>
                  <a:pt x="2542890" y="858938"/>
                  <a:pt x="2283708" y="876132"/>
                  <a:pt x="2103120" y="898606"/>
                </a:cubicBezTo>
                <a:cubicBezTo>
                  <a:pt x="1922533" y="921080"/>
                  <a:pt x="1782115" y="876537"/>
                  <a:pt x="1524762" y="898606"/>
                </a:cubicBezTo>
                <a:cubicBezTo>
                  <a:pt x="1267409" y="920675"/>
                  <a:pt x="1295275" y="906150"/>
                  <a:pt x="1104138" y="898606"/>
                </a:cubicBezTo>
                <a:cubicBezTo>
                  <a:pt x="913001" y="891062"/>
                  <a:pt x="367820" y="865925"/>
                  <a:pt x="0" y="898606"/>
                </a:cubicBezTo>
                <a:cubicBezTo>
                  <a:pt x="8530" y="790428"/>
                  <a:pt x="-19458" y="589111"/>
                  <a:pt x="0" y="476261"/>
                </a:cubicBezTo>
                <a:cubicBezTo>
                  <a:pt x="19458" y="363412"/>
                  <a:pt x="-7196" y="134630"/>
                  <a:pt x="0" y="0"/>
                </a:cubicBezTo>
                <a:close/>
              </a:path>
            </a:pathLst>
          </a:custGeom>
          <a:ln w="38100">
            <a:solidFill>
              <a:srgbClr val="005E8E"/>
            </a:solidFill>
            <a:extLst>
              <a:ext uri="{C807C97D-BFC1-408E-A445-0C87EB9F89A2}">
                <ask:lineSketchStyleProps xmlns:ask="http://schemas.microsoft.com/office/drawing/2018/sketchyshapes" sd="97190951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14549"/>
            <a:ext cx="3886200" cy="4062413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14549"/>
            <a:ext cx="3886200" cy="4062414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27B9-7570-4D50-9A1B-571BB5D3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23D70BF-C9E2-41C0-9973-3A40EB3F273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8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4221"/>
            <a:ext cx="7886700" cy="10223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1966573"/>
            <a:ext cx="3868340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3829"/>
            <a:ext cx="3868340" cy="331583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966573"/>
            <a:ext cx="3887391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3827"/>
            <a:ext cx="3887391" cy="3315835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768BDF-CF8C-4E6A-B64D-4BAED37C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5B98FE6-FFA7-4A97-A2D9-3F4F3DCB8CD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274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BEDAF7-EDB4-4016-918B-530B329B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D4312AE-CAE6-426A-A056-2D74FCB7C6F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228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CAF8D5-8C09-46D3-AF32-2EB2FE3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BC17D69-A1AA-49F3-915A-31D9A1CD952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559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048871"/>
            <a:ext cx="2949178" cy="1375922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48871"/>
            <a:ext cx="4629150" cy="5090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2471"/>
            <a:ext cx="2949178" cy="355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1BD2-9498-4D9E-A752-27AD4491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0F73369-7D72-4041-AC48-AF4F788959F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98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45142"/>
            <a:ext cx="7886700" cy="107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12521"/>
            <a:ext cx="7886700" cy="39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24CDE4-C7C6-433A-8DD4-DA42A699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DACA513-2835-42D6-8D13-290984816AAD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B5828-1C46-4C20-8273-B64D0A07D22A}"/>
              </a:ext>
            </a:extLst>
          </p:cNvPr>
          <p:cNvSpPr/>
          <p:nvPr userDrawn="1"/>
        </p:nvSpPr>
        <p:spPr>
          <a:xfrm>
            <a:off x="-36513" y="-26988"/>
            <a:ext cx="918051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EF4CC5F-137B-458F-87EC-8521B7E170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2225"/>
            <a:ext cx="13223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644E5ADE-E20E-4245-82F2-427F7589F6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8888" y="-33338"/>
            <a:ext cx="3817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b="1" dirty="0" err="1">
                <a:solidFill>
                  <a:schemeClr val="bg1"/>
                </a:solidFill>
                <a:latin typeface="Arial Narrow" charset="0"/>
              </a:rPr>
              <a:t>iPROCEEDS</a:t>
            </a:r>
            <a:r>
              <a:rPr lang="en-GB" b="1" dirty="0">
                <a:solidFill>
                  <a:schemeClr val="bg1"/>
                </a:solidFill>
                <a:latin typeface="Arial Narrow" charset="0"/>
              </a:rPr>
              <a:t> </a:t>
            </a:r>
          </a:p>
          <a:p>
            <a:pPr eaLnBrk="1" hangingPunct="1">
              <a:defRPr/>
            </a:pPr>
            <a:r>
              <a:rPr lang="en-GB" sz="1400" b="1" dirty="0">
                <a:solidFill>
                  <a:schemeClr val="bg1"/>
                </a:solidFill>
              </a:rPr>
              <a:t>Project on targeting crime proceeds on the Internet in South-eastern Europe and Turkey</a:t>
            </a:r>
            <a:endParaRPr lang="en-US" sz="1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GB" sz="1600" b="1" dirty="0">
              <a:solidFill>
                <a:schemeClr val="bg1"/>
              </a:solidFill>
              <a:latin typeface="Arial Narrow" charset="0"/>
            </a:endParaRPr>
          </a:p>
        </p:txBody>
      </p:sp>
      <p:pic>
        <p:nvPicPr>
          <p:cNvPr id="9" name="Picture 8" descr="http://www.coe.int/documents/16695/995226/Funded+EU%2BCOE+-+Implemented+COE+dark+background.png/643b8f9d-517b-4fad-82f4-488bde2625b0?t=1375371137000?t=1375371137000">
            <a:extLst>
              <a:ext uri="{FF2B5EF4-FFF2-40B4-BE49-F238E27FC236}">
                <a16:creationId xmlns:a16="http://schemas.microsoft.com/office/drawing/2014/main" id="{68019824-F2EF-4F01-A9C8-E02CC588EC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8913"/>
            <a:ext cx="40878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8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rainianlaw.blogspot.com/2015/09/new-students-should-look-closely-at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1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awpixel.com/image/38406/bank-money-atm-banking-financial-finance-credit-withdraw-card-withdrawal-account-automatic-cash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ublicdomainpictures.net/en/view-image.php?image=266255&amp;picture=money-transfer-banking-ico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5F346D65-DF40-4547-9883-945DE1F95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GB">
              <a:latin typeface="Calibri" charset="0"/>
              <a:ea typeface="ＭＳ Ｐゴシック" charset="0"/>
            </a:endParaRPr>
          </a:p>
        </p:txBody>
      </p:sp>
      <p:sp>
        <p:nvSpPr>
          <p:cNvPr id="15369" name="Subtitle 3">
            <a:extLst>
              <a:ext uri="{FF2B5EF4-FFF2-40B4-BE49-F238E27FC236}">
                <a16:creationId xmlns:a16="http://schemas.microsoft.com/office/drawing/2014/main" id="{8ADAA798-D7F7-414E-8F95-B9CCC6DA6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>
                <a:solidFill>
                  <a:srgbClr val="005E8E"/>
                </a:solidFill>
              </a:rPr>
              <a:t>Session 1.4.2/Hour 1</a:t>
            </a:r>
          </a:p>
          <a:p>
            <a:r>
              <a:rPr lang="en-US" altLang="en-US" dirty="0">
                <a:solidFill>
                  <a:srgbClr val="005E8E"/>
                </a:solidFill>
              </a:rPr>
              <a:t>Online Criminal Money Flow Typologies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C5FB7E82-2DC6-4716-A313-2A874E340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30" y="1362635"/>
            <a:ext cx="3817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iPROCEEDS</a:t>
            </a:r>
            <a:r>
              <a:rPr lang="en-GB" alt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Project on targeting crime proceeds on the Internet in South-eastern Europe and Turkey</a:t>
            </a:r>
            <a:endParaRPr lang="en-US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9E0CC5-E71D-41E0-ADD8-A7CCB75FDB59}"/>
              </a:ext>
            </a:extLst>
          </p:cNvPr>
          <p:cNvSpPr txBox="1">
            <a:spLocks/>
          </p:cNvSpPr>
          <p:nvPr/>
        </p:nvSpPr>
        <p:spPr>
          <a:xfrm>
            <a:off x="130630" y="2810435"/>
            <a:ext cx="6149146" cy="1748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005E8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Introductory Training on Cybercrime, Electronic Evidence and Online Crime Proceeds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A51E86-0842-455B-8D03-9E3A13A1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credit card and a check&#10;&#10;Description automatically generated">
            <a:extLst>
              <a:ext uri="{FF2B5EF4-FFF2-40B4-BE49-F238E27FC236}">
                <a16:creationId xmlns:a16="http://schemas.microsoft.com/office/drawing/2014/main" id="{E1D8C2DE-3141-4F65-89EE-D633DE81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61" t="3065" r="2182"/>
          <a:stretch/>
        </p:blipFill>
        <p:spPr>
          <a:xfrm>
            <a:off x="0" y="980728"/>
            <a:ext cx="9144000" cy="5458172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95B145D3-C512-442C-AD9B-064D6F267000}"/>
              </a:ext>
            </a:extLst>
          </p:cNvPr>
          <p:cNvSpPr txBox="1">
            <a:spLocks/>
          </p:cNvSpPr>
          <p:nvPr/>
        </p:nvSpPr>
        <p:spPr>
          <a:xfrm>
            <a:off x="0" y="5589240"/>
            <a:ext cx="9144000" cy="98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200" dirty="0">
                <a:solidFill>
                  <a:schemeClr val="bg1"/>
                </a:solidFill>
              </a:rPr>
              <a:t>Wire Transfer, Takeover/Opening of Bank Accounts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26567DC-9FE3-4CB3-95EB-85D0B128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Traditional Banking Services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E57D7401-0D80-4498-9E3F-3DCE6A90A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Cybercriminals continue to rely on traditional banking services.</a:t>
            </a:r>
          </a:p>
          <a:p>
            <a:r>
              <a:rPr lang="en-US" altLang="en-US" dirty="0"/>
              <a:t>This is obviously particularly relevant in cases that involve extracting money from victim’s bank accounts.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903D6158-7448-4B71-9FE2-47470C48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Traditional Banking Services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0EBA6931-D045-43AD-BEE8-FDF3D0BAA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dirty="0"/>
              <a:t>DISCUSSION: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i="1" dirty="0"/>
              <a:t>Within the traditional banking sector, what techniques can be used to obfuscate the sources of funds extracted from a victim’s bank account?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D3AC42AF-5862-451F-A062-9267EF46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Wire Transfer Typology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D445979-ED58-4359-AC2B-0CB54F6A1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500"/>
              <a:t>Victim bank accounts are compromised through various cybercrime techniques (e.g. phishing, malware).</a:t>
            </a:r>
          </a:p>
          <a:p>
            <a:pPr>
              <a:lnSpc>
                <a:spcPct val="80000"/>
              </a:lnSpc>
            </a:pPr>
            <a:r>
              <a:rPr lang="en-US" altLang="en-US" sz="2500"/>
              <a:t>New beneficiaries are added to the victim’s bank account and funds are transferred to mule accounts.</a:t>
            </a:r>
          </a:p>
          <a:p>
            <a:pPr>
              <a:lnSpc>
                <a:spcPct val="80000"/>
              </a:lnSpc>
            </a:pPr>
            <a:r>
              <a:rPr lang="en-US" altLang="en-US" sz="2500"/>
              <a:t>Funds are withdrawn in cash or transferred to other destinations.</a:t>
            </a:r>
          </a:p>
          <a:p>
            <a:pPr>
              <a:lnSpc>
                <a:spcPct val="80000"/>
              </a:lnSpc>
            </a:pPr>
            <a:r>
              <a:rPr lang="en-US" altLang="en-US" sz="2500"/>
              <a:t>Transfers are made in small amounts to avoid reporting thresholds.</a:t>
            </a:r>
          </a:p>
          <a:p>
            <a:pPr>
              <a:lnSpc>
                <a:spcPct val="80000"/>
              </a:lnSpc>
            </a:pPr>
            <a:r>
              <a:rPr lang="en-US" altLang="en-US" sz="2500"/>
              <a:t>Complex structures of meaningless transfers to mule accounts are used to obfuscate the source of funds.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28CC5B9-6D87-417C-9A34-DBDA47ED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Customer Protection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2F097AC4-08B0-4FC8-8E7E-831EE9F45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DISCUSSION: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/>
              <a:t>What controls do financial institutions use to prevent the misuse of customer’s compromised online banking credentials?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7EB5A587-248E-4CCF-BEC7-DEB7826A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Wire Transfers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35AC46F-8F9B-49BB-BCC8-419D38BE9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sources of evidence can be used to indicate the use of wire transfers?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C68A4B97-7BD7-435B-AF42-22AE3D25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Wire Transfers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1A89672D-DBB0-4D99-80E9-57624999D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wire transfers?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atm machine&#10;&#10;Description automatically generated">
            <a:extLst>
              <a:ext uri="{FF2B5EF4-FFF2-40B4-BE49-F238E27FC236}">
                <a16:creationId xmlns:a16="http://schemas.microsoft.com/office/drawing/2014/main" id="{839AFB4A-2CEB-4212-9AC1-AF52DDECD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3069" b="17713"/>
          <a:stretch/>
        </p:blipFill>
        <p:spPr>
          <a:xfrm>
            <a:off x="0" y="982890"/>
            <a:ext cx="9144000" cy="5414883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5937F0B-6CE7-4D03-88F6-9734B18A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-19050"/>
            <a:ext cx="7886700" cy="1130915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Cash Withdrawals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2CEBF46F-6A50-4CDE-B11A-4CCB14E3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What challenges does cash present for cybercriminals?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2C08834-3C3B-4164-88BC-85AECB506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What do YOU think?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6C2BA60-BAE1-4FBA-AD72-8E37D6E2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Cash Withdrawal Typology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CC7074-03E8-4954-8D3D-671C58616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In some instances of cybercrime, such as payment card-related crime, crime proceeds are immediately withdrawn in cash.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In other instances, crime proceeds from other types of crime are transferred to mule accounts, from which they are withdrawn.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Cash it typically re-introduced to the financial system through a variety of techniques such as: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Purchase of pre-paid cards of various types (e.g. store credit, mobile phone credit).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The use of money mules or compromised bank accounts.</a:t>
            </a: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8ABC72B-D092-4056-95B1-D872F19B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Session Objectives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6BDC8F2-85AB-4B6D-B835-7EC1EA8BE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Explain the criminal money flow typologies of the use of: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Money Remittance Providers</a:t>
            </a:r>
          </a:p>
          <a:p>
            <a:pPr lvl="1"/>
            <a:r>
              <a:rPr lang="en-US" altLang="en-US" dirty="0"/>
              <a:t>Wire Transfers, Takeover/Opening of Bank Accounts</a:t>
            </a:r>
          </a:p>
          <a:p>
            <a:pPr lvl="1"/>
            <a:r>
              <a:rPr lang="en-US" altLang="en-US" dirty="0"/>
              <a:t>Cash Withdrawals</a:t>
            </a:r>
          </a:p>
          <a:p>
            <a:pPr lvl="1"/>
            <a:r>
              <a:rPr lang="en-US" altLang="en-US" dirty="0"/>
              <a:t>Internet Payment Services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BD093863-452D-4804-8652-6C61CAF7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Cash Withdrawals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47B17B1-A4FA-41CD-A7AD-DBDA780B8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sources of evidence can be used to indicate the use of cash withdrawals?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99A3CD57-6EE3-42AC-86AD-887AE74A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Cash Withdrawals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4843B741-8CD0-4DC7-992D-7D397C659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cash withdrawals?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4EC78BBC-9A9C-49D0-8DA2-6F21C3D650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50" t="22700" r="2450" b="21650"/>
          <a:stretch/>
        </p:blipFill>
        <p:spPr>
          <a:xfrm>
            <a:off x="0" y="1030541"/>
            <a:ext cx="9144000" cy="537938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FE0E697-B95F-4354-8D44-91669F2A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33070"/>
            <a:ext cx="7886700" cy="1008112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Internet Payment Services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C56CB41C-8FC1-483C-8C2F-F3347705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/>
              <a:t>What is an Internet Payment Service?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6A0DB4AA-9D09-4A87-9D67-046B8E5BD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do </a:t>
            </a:r>
            <a:r>
              <a:rPr lang="en-US" b="1" i="1" dirty="0">
                <a:ea typeface="MS PGothic" charset="0"/>
              </a:rPr>
              <a:t>YOU</a:t>
            </a:r>
            <a:r>
              <a:rPr lang="en-US" i="1" dirty="0">
                <a:ea typeface="MS PGothic" charset="0"/>
              </a:rPr>
              <a:t> think?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E1CA3F79-A60C-4CC5-B5C9-B5273A28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Internet Payment Service Typology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B7599D1E-D451-4059-96F2-8712B1E63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 dirty="0"/>
              <a:t>Criminally obtained funds are transferred to an Internet Payment Service account. </a:t>
            </a:r>
          </a:p>
          <a:p>
            <a:pPr>
              <a:lnSpc>
                <a:spcPct val="80000"/>
              </a:lnSpc>
            </a:pPr>
            <a:r>
              <a:rPr lang="en-US" altLang="en-US" sz="3000" dirty="0"/>
              <a:t>Two options: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The Internet Payment Service offers services similar to an online bank account, in which case typologies similar to “wire transfer/bank account creation or </a:t>
            </a:r>
            <a:r>
              <a:rPr lang="en-US" altLang="en-US" sz="2600" dirty="0" err="1"/>
              <a:t>takover</a:t>
            </a:r>
            <a:r>
              <a:rPr lang="en-US" altLang="en-US" sz="2600" dirty="0"/>
              <a:t>” are used.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Funds held with the Internet Payment Service are used to purchase products and services on the Internet.</a:t>
            </a:r>
          </a:p>
          <a:p>
            <a:pPr lvl="1">
              <a:lnSpc>
                <a:spcPct val="80000"/>
              </a:lnSpc>
            </a:pPr>
            <a:endParaRPr lang="en-US" altLang="en-US" sz="2600" dirty="0"/>
          </a:p>
          <a:p>
            <a:pPr lvl="1">
              <a:lnSpc>
                <a:spcPct val="80000"/>
              </a:lnSpc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3B64C4E7-E7F9-4B1F-BA79-7F718F68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/>
              <a:t>Identification of Internet Payment Services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034FD0B-E7E6-42A3-BF71-575AC69EA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sources of evidence can be used to indicate the use of Internet Payment Services?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379AA989-3B8C-47B4-BE35-E8E11B84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Internet Payment Services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B2C07E06-44D2-4405-9A3F-A7B7D6008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Internet payment services?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D78E8AE9-C820-4071-B361-19BD339A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Freezing, Seizing and Confiscation of funds from Internet Payment Services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66B51AF1-90AA-407A-B585-A53E4BFE4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freezing, seizing and confiscation of funds held by an Internet payment service provider?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8549670C-B8BB-4638-8DCC-8D282447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A370E84D-4F8C-4FDE-82CB-22F4946B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Explain the criminal money flow typologies of the use of:</a:t>
            </a:r>
          </a:p>
          <a:p>
            <a:pPr lvl="1"/>
            <a:r>
              <a:rPr lang="en-US" altLang="en-US"/>
              <a:t>Money Remittance Providers</a:t>
            </a:r>
          </a:p>
          <a:p>
            <a:pPr lvl="1"/>
            <a:r>
              <a:rPr lang="en-US" altLang="en-US"/>
              <a:t>Wire Transfers, Takeover/Opening of Bank Accounts</a:t>
            </a:r>
          </a:p>
          <a:p>
            <a:pPr lvl="1"/>
            <a:r>
              <a:rPr lang="en-US" altLang="en-US"/>
              <a:t>Cash Withdrawals</a:t>
            </a:r>
          </a:p>
          <a:p>
            <a:pPr lvl="1"/>
            <a:r>
              <a:rPr lang="en-US" altLang="en-US"/>
              <a:t>Internet Payment Services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Questions outline">
            <a:extLst>
              <a:ext uri="{FF2B5EF4-FFF2-40B4-BE49-F238E27FC236}">
                <a16:creationId xmlns:a16="http://schemas.microsoft.com/office/drawing/2014/main" id="{98304605-11D8-44AC-846D-418399A6A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5492" y="2073955"/>
            <a:ext cx="4053015" cy="4053015"/>
          </a:xfrm>
          <a:prstGeom prst="rect">
            <a:avLst/>
          </a:prstGeom>
        </p:spPr>
      </p:pic>
      <p:sp>
        <p:nvSpPr>
          <p:cNvPr id="5" name="Title 50">
            <a:extLst>
              <a:ext uri="{FF2B5EF4-FFF2-40B4-BE49-F238E27FC236}">
                <a16:creationId xmlns:a16="http://schemas.microsoft.com/office/drawing/2014/main" id="{524704C5-C385-4629-8DF9-14E73AC7F454}"/>
              </a:ext>
            </a:extLst>
          </p:cNvPr>
          <p:cNvSpPr txBox="1">
            <a:spLocks/>
          </p:cNvSpPr>
          <p:nvPr/>
        </p:nvSpPr>
        <p:spPr>
          <a:xfrm>
            <a:off x="628650" y="1064303"/>
            <a:ext cx="7886700" cy="100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est international money transfer companies - Daily Mail">
            <a:extLst>
              <a:ext uri="{FF2B5EF4-FFF2-40B4-BE49-F238E27FC236}">
                <a16:creationId xmlns:a16="http://schemas.microsoft.com/office/drawing/2014/main" id="{09D68FEF-DEBE-4410-910C-28512612C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r="23048"/>
          <a:stretch/>
        </p:blipFill>
        <p:spPr bwMode="auto">
          <a:xfrm>
            <a:off x="-1" y="980728"/>
            <a:ext cx="9144001" cy="54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D4932A-BEF1-4779-B5E9-00BD4258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628800"/>
            <a:ext cx="3583310" cy="145487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Money Remittance Providers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4E7D202-E908-4F56-8439-1027B8E3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What is a money remittance provider?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0F020FA-7CC0-4E31-812A-2D2D579F0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DISCUSSION: </a:t>
            </a:r>
          </a:p>
          <a:p>
            <a:pPr algn="ctr"/>
            <a:r>
              <a:rPr lang="en-US" i="1" dirty="0"/>
              <a:t>What do </a:t>
            </a:r>
            <a:r>
              <a:rPr lang="en-US" b="1" i="1" dirty="0"/>
              <a:t>YOU</a:t>
            </a:r>
            <a:r>
              <a:rPr lang="en-US" i="1" dirty="0"/>
              <a:t> think?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C8583992-6075-498B-87E4-1E539BCE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What is a money remittance provider?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ACB7B51-1A77-4562-A2B9-05BE6B16A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is the problem with remittance providers?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FB2EBD0-5DE0-430F-8B89-28E01522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Remittance Provider Typology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D21CD9E-D752-4C75-AF48-8D2923888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200" dirty="0"/>
              <a:t>Individuals (both knowingly and without knowledge) are recruited as mules to the laundering scheme, often via “work at home” job offers.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Crime proceeds are transferred to the bank accounts of the mules.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The mule withdraws the cash and transfers the cash by wire transfer to a specific beneficiary. 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The mule retains a payment as commission for performing this service. 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Transfers are usually of an amount lower than the reporting threshold, to avoid detection.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Remittance providers are used again to move the cash to its final destination.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ACE561A-E588-4E57-A4A2-C760B452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Complicit Provider Typology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2B7C0067-04B3-492C-9A60-0C09F7E3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Cases have been identified where extensive use of particular remittance providers has raised concerns about possible collusion or infiltration of such businesses.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F2ACF8FC-B812-4385-9AA8-F1A3D506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/>
              <a:t>Identification of use of Remittance Providers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88BE8059-E622-4159-9E16-4342E69B0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sources of evidence can be used to indicate the use of remittance providers?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876350F-4FC0-47BE-9DCC-D6FCD078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Remittance Providers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7AC9576-EC6A-4CB0-A49F-0004B5B5A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remittance providers?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_theme_v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heme_v7" id="{8CEAEF11-8DD7-42E4-8B50-E070E61E085B}" vid="{180C96AB-83AB-43A3-9AD5-620A1EA01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PPT_theme_v7</Template>
  <TotalTime>49834</TotalTime>
  <Words>860</Words>
  <Application>Microsoft Office PowerPoint</Application>
  <PresentationFormat>On-screen Show (4:3)</PresentationFormat>
  <Paragraphs>147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Georgia</vt:lpstr>
      <vt:lpstr>Helvetica</vt:lpstr>
      <vt:lpstr>PPT_theme_v7</vt:lpstr>
      <vt:lpstr>PowerPoint Presentation</vt:lpstr>
      <vt:lpstr>Session Objectives</vt:lpstr>
      <vt:lpstr>Money Remittance Providers</vt:lpstr>
      <vt:lpstr>What is a money remittance provider?</vt:lpstr>
      <vt:lpstr>What is a money remittance provider?</vt:lpstr>
      <vt:lpstr>Remittance Provider Typology</vt:lpstr>
      <vt:lpstr>Complicit Provider Typology</vt:lpstr>
      <vt:lpstr>Identification of use of Remittance Providers</vt:lpstr>
      <vt:lpstr>Identification of use of Remittance Providers</vt:lpstr>
      <vt:lpstr>PowerPoint Presentation</vt:lpstr>
      <vt:lpstr>Traditional Banking Services</vt:lpstr>
      <vt:lpstr>Traditional Banking Services</vt:lpstr>
      <vt:lpstr>Wire Transfer Typology</vt:lpstr>
      <vt:lpstr>Customer Protection</vt:lpstr>
      <vt:lpstr>Identification of use of Wire Transfers</vt:lpstr>
      <vt:lpstr>Identification of use of Wire Transfers</vt:lpstr>
      <vt:lpstr>Cash Withdrawals</vt:lpstr>
      <vt:lpstr>What challenges does cash present for cybercriminals?</vt:lpstr>
      <vt:lpstr>Cash Withdrawal Typology</vt:lpstr>
      <vt:lpstr>Identification of Cash Withdrawals</vt:lpstr>
      <vt:lpstr>Identification of use of Cash Withdrawals</vt:lpstr>
      <vt:lpstr>Internet Payment Services</vt:lpstr>
      <vt:lpstr>What is an Internet Payment Service?</vt:lpstr>
      <vt:lpstr>Internet Payment Service Typology</vt:lpstr>
      <vt:lpstr>Identification of Internet Payment Services</vt:lpstr>
      <vt:lpstr>Identification of use of Internet Payment Services</vt:lpstr>
      <vt:lpstr>Freezing, Seizing and Confiscation of funds from Internet Payment Services</vt:lpstr>
      <vt:lpstr>Summary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</dc:creator>
  <cp:lastModifiedBy>Hortensia Pasalau</cp:lastModifiedBy>
  <cp:revision>323</cp:revision>
  <cp:lastPrinted>2016-05-18T07:38:13Z</cp:lastPrinted>
  <dcterms:created xsi:type="dcterms:W3CDTF">2013-06-24T06:40:18Z</dcterms:created>
  <dcterms:modified xsi:type="dcterms:W3CDTF">2023-11-10T10:23:44Z</dcterms:modified>
</cp:coreProperties>
</file>