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sldIdLst>
    <p:sldId id="418" r:id="rId2"/>
    <p:sldId id="1435" r:id="rId3"/>
    <p:sldId id="1436" r:id="rId4"/>
    <p:sldId id="1437" r:id="rId5"/>
    <p:sldId id="456" r:id="rId6"/>
    <p:sldId id="1438" r:id="rId7"/>
    <p:sldId id="1439" r:id="rId8"/>
    <p:sldId id="1440" r:id="rId9"/>
    <p:sldId id="1441" r:id="rId10"/>
    <p:sldId id="1442" r:id="rId11"/>
    <p:sldId id="1443" r:id="rId12"/>
    <p:sldId id="1444" r:id="rId13"/>
    <p:sldId id="1445" r:id="rId14"/>
    <p:sldId id="1446" r:id="rId15"/>
    <p:sldId id="1447" r:id="rId16"/>
    <p:sldId id="1448" r:id="rId17"/>
    <p:sldId id="1449" r:id="rId18"/>
    <p:sldId id="1450" r:id="rId19"/>
    <p:sldId id="263" r:id="rId20"/>
    <p:sldId id="457" r:id="rId21"/>
    <p:sldId id="1451" r:id="rId22"/>
    <p:sldId id="1452" r:id="rId23"/>
    <p:sldId id="1453" r:id="rId24"/>
    <p:sldId id="1454" r:id="rId25"/>
    <p:sldId id="1455" r:id="rId26"/>
    <p:sldId id="1456" r:id="rId27"/>
    <p:sldId id="1457" r:id="rId28"/>
    <p:sldId id="1458" r:id="rId29"/>
    <p:sldId id="1459" r:id="rId30"/>
    <p:sldId id="1460" r:id="rId31"/>
    <p:sldId id="571" r:id="rId32"/>
    <p:sldId id="458" r:id="rId33"/>
    <p:sldId id="1076" r:id="rId34"/>
    <p:sldId id="1098" r:id="rId35"/>
    <p:sldId id="1077" r:id="rId36"/>
    <p:sldId id="1079" r:id="rId37"/>
    <p:sldId id="1080" r:id="rId38"/>
    <p:sldId id="1081" r:id="rId39"/>
    <p:sldId id="1087" r:id="rId40"/>
    <p:sldId id="1082" r:id="rId41"/>
    <p:sldId id="1083" r:id="rId42"/>
    <p:sldId id="1084" r:id="rId43"/>
    <p:sldId id="1085" r:id="rId44"/>
    <p:sldId id="1086" r:id="rId45"/>
    <p:sldId id="1095" r:id="rId46"/>
    <p:sldId id="1054" r:id="rId47"/>
    <p:sldId id="1090" r:id="rId48"/>
    <p:sldId id="1091" r:id="rId49"/>
    <p:sldId id="1092" r:id="rId50"/>
    <p:sldId id="1088" r:id="rId51"/>
    <p:sldId id="1093" r:id="rId52"/>
    <p:sldId id="1094" r:id="rId53"/>
    <p:sldId id="1432" r:id="rId54"/>
    <p:sldId id="1039" r:id="rId55"/>
    <p:sldId id="45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ulli" id="{2CD8423E-0CCD-48E0-A715-3EC094151D76}">
          <p14:sldIdLst>
            <p14:sldId id="418"/>
          </p14:sldIdLst>
        </p14:section>
        <p14:section name="Hyrje" id="{DEED0A68-EF9C-4733-ADAA-766A859E58BB}">
          <p14:sldIdLst>
            <p14:sldId id="1435"/>
            <p14:sldId id="1436"/>
            <p14:sldId id="1437"/>
          </p14:sldIdLst>
        </p14:section>
        <p14:section name="Seksioni 1" id="{1F767E79-2A4A-4837-8114-C2475E36F49A}">
          <p14:sldIdLst>
            <p14:sldId id="456"/>
            <p14:sldId id="1438"/>
            <p14:sldId id="1439"/>
            <p14:sldId id="1440"/>
            <p14:sldId id="1441"/>
            <p14:sldId id="1442"/>
            <p14:sldId id="1443"/>
            <p14:sldId id="1444"/>
            <p14:sldId id="1445"/>
            <p14:sldId id="1446"/>
            <p14:sldId id="1447"/>
            <p14:sldId id="1448"/>
            <p14:sldId id="1449"/>
            <p14:sldId id="1450"/>
            <p14:sldId id="263"/>
          </p14:sldIdLst>
        </p14:section>
        <p14:section name="Seksioni 2" id="{64A33C99-CD85-476B-80AE-285978042B74}">
          <p14:sldIdLst>
            <p14:sldId id="457"/>
            <p14:sldId id="1451"/>
            <p14:sldId id="1452"/>
            <p14:sldId id="1453"/>
            <p14:sldId id="1454"/>
            <p14:sldId id="1455"/>
            <p14:sldId id="1456"/>
            <p14:sldId id="1457"/>
            <p14:sldId id="1458"/>
            <p14:sldId id="1459"/>
            <p14:sldId id="1460"/>
            <p14:sldId id="571"/>
          </p14:sldIdLst>
        </p14:section>
        <p14:section name="Seksioni 3" id="{308D822E-C220-4295-A91C-5C781A5093DF}">
          <p14:sldIdLst>
            <p14:sldId id="458"/>
            <p14:sldId id="1076"/>
            <p14:sldId id="1098"/>
            <p14:sldId id="1077"/>
            <p14:sldId id="1079"/>
            <p14:sldId id="1080"/>
            <p14:sldId id="1081"/>
            <p14:sldId id="1087"/>
            <p14:sldId id="1082"/>
            <p14:sldId id="1083"/>
            <p14:sldId id="1084"/>
            <p14:sldId id="1085"/>
            <p14:sldId id="1086"/>
            <p14:sldId id="1095"/>
            <p14:sldId id="1054"/>
            <p14:sldId id="1090"/>
            <p14:sldId id="1091"/>
            <p14:sldId id="1092"/>
            <p14:sldId id="1088"/>
            <p14:sldId id="1093"/>
            <p14:sldId id="1094"/>
            <p14:sldId id="1432"/>
          </p14:sldIdLst>
        </p14:section>
        <p14:section name="Konkluzione" id="{AD901706-933A-4282-831D-2F305081F9D7}">
          <p14:sldIdLst>
            <p14:sldId id="1039"/>
            <p14:sldId id="4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968" autoAdjust="0"/>
  </p:normalViewPr>
  <p:slideViewPr>
    <p:cSldViewPr snapToGrid="0">
      <p:cViewPr varScale="1">
        <p:scale>
          <a:sx n="79" d="100"/>
          <a:sy n="79" d="100"/>
        </p:scale>
        <p:origin x="102"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48BC7-8A05-4CF5-B7E9-1CE8C11A5071}" type="datetimeFigureOut">
              <a:rPr lang="en-GB" smtClean="0"/>
              <a:t>16/10/2020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DFBB1-7B02-4717-AEA4-A0D2A92F6065}" type="slidenum">
              <a:rPr lang="en-GB" smtClean="0"/>
              <a:t>‹#›</a:t>
            </a:fld>
            <a:endParaRPr lang="en-GB"/>
          </a:p>
        </p:txBody>
      </p:sp>
    </p:spTree>
    <p:extLst>
      <p:ext uri="{BB962C8B-B14F-4D97-AF65-F5344CB8AC3E}">
        <p14:creationId xmlns:p14="http://schemas.microsoft.com/office/powerpoint/2010/main" val="237759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Kjo seancë është e gjatë 90 minuta</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1</a:t>
            </a:fld>
          </a:p>
        </p:txBody>
      </p:sp>
    </p:spTree>
    <p:extLst>
      <p:ext uri="{BB962C8B-B14F-4D97-AF65-F5344CB8AC3E}">
        <p14:creationId xmlns:p14="http://schemas.microsoft.com/office/powerpoint/2010/main" val="157566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19 të Konventës së Budapestit me një element të theksuar</a:t>
            </a:r>
            <a:r>
              <a:rPr lang="sq-AL" dirty="1" b="0"/>
              <a:t> (“</a:t>
            </a:r>
            <a:r>
              <a:rPr lang="sq-AL" dirty="1" sz="1200" b="0">
                <a:solidFill>
                  <a:srgbClr val="FF0000"/>
                </a:solidFill>
                <a:latin typeface="+mj-lt"/>
              </a:rPr>
              <a:t>kontroll apo qasje e ngjashme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Konventa e Budapestit përdor gjuhë tradicionale dhe më specifike për sistemet kompjuterike në mënyrë që gjuha e saj të jetë neutrale ndaj teknologjisë dhe e përshtatshme për të gjitha sistemet ligjore.</a:t>
            </a:r>
            <a:r>
              <a:rPr lang="sq-AL" dirty="1" baseline="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p>
        </p:txBody>
      </p:sp>
    </p:spTree>
    <p:extLst>
      <p:ext uri="{BB962C8B-B14F-4D97-AF65-F5344CB8AC3E}">
        <p14:creationId xmlns:p14="http://schemas.microsoft.com/office/powerpoint/2010/main" val="335429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19 të Konventës së Budapestit me një element të theksuar</a:t>
            </a:r>
            <a:r>
              <a:rPr lang="sq-AL" dirty="1" b="0"/>
              <a:t> (“</a:t>
            </a:r>
            <a:r>
              <a:rPr lang="sq-AL" dirty="1" sz="1200" b="0">
                <a:solidFill>
                  <a:srgbClr val="FF0000"/>
                </a:solidFill>
                <a:latin typeface="+mj-lt"/>
              </a:rPr>
              <a:t>sistem kompjuterik... një pjesë e tij... të dhënat kompjuterike të ruajtura në të... hapësirë për ruajtjen e të dhënave kompjuterike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r>
              <a:rPr lang="sq-AL" dirty="1"/>
              <a:t>Kompetenca për të kontrolluar dhe qasje të ngjashme sipas Nenit 19 të Konventës së Budapestit shtrihet në sistemet kompjuterike, pjesë të sistemeve kompjuterike dhe mjete kompjuterike për ruajtjen e të dhënave.</a:t>
            </a:r>
            <a:r>
              <a:rPr lang="sq-AL" dirty="1" baseline="0"/>
              <a:t> </a:t>
            </a:r>
            <a:r>
              <a:rPr lang="sq-AL" dirty="1" baseline="0"/>
              <a:t>Ky slajd shpjegon fushën e nenit.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p>
        </p:txBody>
      </p:sp>
    </p:spTree>
    <p:extLst>
      <p:ext uri="{BB962C8B-B14F-4D97-AF65-F5344CB8AC3E}">
        <p14:creationId xmlns:p14="http://schemas.microsoft.com/office/powerpoint/2010/main" val="2708531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19 të Konventës së Budapestit me një element të theksuar (sistem kompjuterik specifik</a:t>
            </a:r>
            <a:r>
              <a:rPr lang="sq-AL" dirty="1" b="0"/>
              <a:t>…</a:t>
            </a:r>
            <a:r>
              <a:rPr lang="sq-AL" dirty="1" sz="1200" b="0">
                <a:solidFill>
                  <a:srgbClr val="FF0000"/>
                </a:solidFill>
                <a:latin typeface="+mj-lt"/>
              </a:rPr>
              <a:t>i arritshëm në mënyrë të ligjshme nga ose në dispozicion të sistemit fillestar... zgjerimi i përshpejtuar i kontrollit ose qasje të ngjashme…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r>
              <a:rPr lang="sq-AL" dirty="1"/>
              <a:t>Kompetenca për të kryer një kontroll lidhet me një sistem specifik kompjuterik - prandaj leja për të kryer një kontroll nuk mund të jetë në lidhje me një numër të paspecifikuar të sistemeve kompjuterike.</a:t>
            </a:r>
            <a:r>
              <a:rPr lang="sq-AL" dirty="1"/>
              <a:t> </a:t>
            </a:r>
          </a:p>
          <a:p>
            <a:endParaRPr lang="en-US" dirty="0"/>
          </a:p>
          <a:p>
            <a:r>
              <a:rPr lang="sq-AL" dirty="1"/>
              <a:t>Shpesh zbulohet nga zyrtarët e zbatimit të ligjit gjatë një kontrollit ose qasje të ngjashme që sisteme të tjerë kompjuterikë ose pjesë tjera të të njëjtit sistem kompjuterik mund të përmbajnë të dhëna që kërkohen.</a:t>
            </a:r>
            <a:r>
              <a:rPr lang="sq-AL" dirty="1" baseline="0"/>
              <a:t> </a:t>
            </a:r>
            <a:r>
              <a:rPr lang="sq-AL" dirty="1" baseline="0"/>
              <a:t>Konventa e Budapestit lejon shtrirjen e kontrollit ose qasjen e ngjashme; megjithatë e njëjta mund t'i nënshtrohet autorizimit të pavarur.</a:t>
            </a:r>
            <a:r>
              <a:rPr lang="sq-AL" dirty="1" baseline="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p>
        </p:txBody>
      </p:sp>
    </p:spTree>
    <p:extLst>
      <p:ext uri="{BB962C8B-B14F-4D97-AF65-F5344CB8AC3E}">
        <p14:creationId xmlns:p14="http://schemas.microsoft.com/office/powerpoint/2010/main" val="187477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19 të Konventës së Budapestit me një element të theksuar</a:t>
            </a:r>
            <a:r>
              <a:rPr lang="sq-AL" dirty="1" b="0"/>
              <a:t> (“</a:t>
            </a:r>
            <a:r>
              <a:rPr lang="sq-AL" dirty="1" sz="1200" b="0">
                <a:solidFill>
                  <a:srgbClr val="FF0000"/>
                </a:solidFill>
                <a:latin typeface="+mj-lt"/>
              </a:rPr>
              <a:t>sekuestrim apo qasje e ngjashme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sq-AL" dirty="1"/>
              <a:t>Konventa e Budapestit përdor gjuhë tradicionale dhe më specifike për sistemet kompjuterike në mënyrë që gjuha e saj të jetë neutrale ndaj teknologjisë dhe e përshtatshme për të gjitha sistemet ligjore.</a:t>
            </a:r>
            <a:r>
              <a:rPr lang="sq-AL" dirty="1" baseline="0"/>
              <a:t> </a:t>
            </a:r>
            <a:r>
              <a:rPr lang="sq-AL" dirty="1" baseline="0"/>
              <a:t>Sekuestrimi ose sigurimi i të dhënave në mënyrë të ngjashme është një nga mënyrat në të cilën kjo kompetencë mund të ushtrohet.</a:t>
            </a:r>
            <a:r>
              <a:rPr lang="sq-AL" dirty="1" baseline="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p>
        </p:txBody>
      </p:sp>
    </p:spTree>
    <p:extLst>
      <p:ext uri="{BB962C8B-B14F-4D97-AF65-F5344CB8AC3E}">
        <p14:creationId xmlns:p14="http://schemas.microsoft.com/office/powerpoint/2010/main" val="2768062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19 të Konventës së Budapestit me një element të theksuar</a:t>
            </a:r>
            <a:r>
              <a:rPr lang="sq-AL" dirty="1" b="0"/>
              <a:t> (“</a:t>
            </a:r>
            <a:r>
              <a:rPr lang="sq-AL" dirty="1" sz="1200" b="0">
                <a:solidFill>
                  <a:srgbClr val="FF0000"/>
                </a:solidFill>
                <a:latin typeface="+mj-lt"/>
              </a:rPr>
              <a:t>bërja apo mbajtja e një kopjeje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Bërja ose mbajtja e një kopje e të dhënave kompjuterike të kërkuara është një mënyrë tjetër që mund të realizohet sekuestrimi ose sigurimi i të dhënave kompjuterike në mënyrë të ngjashme.</a:t>
            </a:r>
            <a:r>
              <a:rPr lang="sq-AL" dirty="1" baseline="0"/>
              <a:t> </a:t>
            </a:r>
            <a:r>
              <a:rPr lang="sq-AL" dirty="1" baseline="0"/>
              <a:t>Kjo mund të parandalojë ndërmarrjen e masave të shtrenjta, e të rënda dhe invazive të marrjes fizike të të dhënave kompjuterike dhe sistemeve kompjuterike nën kujdestari.</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p>
        </p:txBody>
      </p:sp>
    </p:spTree>
    <p:extLst>
      <p:ext uri="{BB962C8B-B14F-4D97-AF65-F5344CB8AC3E}">
        <p14:creationId xmlns:p14="http://schemas.microsoft.com/office/powerpoint/2010/main" val="3113104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19 të Konventës së Budapestit me një element të theksuar</a:t>
            </a:r>
            <a:r>
              <a:rPr lang="sq-AL" dirty="1" b="0"/>
              <a:t> (“</a:t>
            </a:r>
            <a:r>
              <a:rPr lang="sq-AL" dirty="1" sz="1200" b="0">
                <a:solidFill>
                  <a:srgbClr val="FF0000"/>
                </a:solidFill>
                <a:latin typeface="+mj-lt"/>
              </a:rPr>
              <a:t>mbajtja e integritetit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Është e rëndësishme që çdo e dhënë që integriteti i çdo të dhëne të sekuestruar të ruhet në mënyrë që të mos ndryshohet ose modifikohet në asnjë mënyrë nga gjendja në të cilën është gjetur në kohën e sekuestrimit të saj ose qasjes së ngjashme.</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p>
        </p:txBody>
      </p:sp>
    </p:spTree>
    <p:extLst>
      <p:ext uri="{BB962C8B-B14F-4D97-AF65-F5344CB8AC3E}">
        <p14:creationId xmlns:p14="http://schemas.microsoft.com/office/powerpoint/2010/main" val="71563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19 të Konventës së Budapestit me një element të theksuar</a:t>
            </a:r>
            <a:r>
              <a:rPr lang="sq-AL" dirty="1" b="0"/>
              <a:t> (“</a:t>
            </a:r>
            <a:r>
              <a:rPr lang="sq-AL" dirty="1" sz="1200" b="0">
                <a:solidFill>
                  <a:srgbClr val="FF0000"/>
                </a:solidFill>
                <a:latin typeface="+mj-lt"/>
              </a:rPr>
              <a:t>bërja të paqasshme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Kjo është një masë tjetër që mund të ndërmerret me efektin e sekuestrimit të të dhënave.</a:t>
            </a:r>
            <a:r>
              <a:rPr lang="sq-AL" dirty="1" baseline="0"/>
              <a:t> </a:t>
            </a:r>
            <a:r>
              <a:rPr lang="sq-AL" dirty="1" baseline="0"/>
              <a:t>Të dhënat bëhen të paqasshme ose hiqen zakonisht kur të dhëna të tilla paraqesin rrezik ose dëm shoqëror.</a:t>
            </a:r>
            <a:r>
              <a:rPr lang="sq-AL" dirty="1" baseline="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p>
        </p:txBody>
      </p:sp>
    </p:spTree>
    <p:extLst>
      <p:ext uri="{BB962C8B-B14F-4D97-AF65-F5344CB8AC3E}">
        <p14:creationId xmlns:p14="http://schemas.microsoft.com/office/powerpoint/2010/main" val="3798148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19 të Konventës së Budapestit me një element të theksuar</a:t>
            </a:r>
            <a:r>
              <a:rPr lang="sq-AL" dirty="1" b="0"/>
              <a:t> (“</a:t>
            </a:r>
            <a:r>
              <a:rPr lang="sq-AL" dirty="1" sz="1200" b="0">
                <a:solidFill>
                  <a:srgbClr val="FF0000"/>
                </a:solidFill>
                <a:latin typeface="+mj-lt"/>
              </a:rPr>
              <a:t>personi që ka njohuri për funksionimin e sistemit kompjuterik ose masat e zbatuara për të mbrojtur të dhënat kompjuterike</a:t>
            </a:r>
            <a:r>
              <a:rPr lang="sq-AL" dirty="1" sz="1200" b="0">
                <a:latin typeface="+mj-lt"/>
              </a:rPr>
              <a:t> … </a:t>
            </a:r>
            <a:r>
              <a:rPr lang="sq-AL" dirty="1" sz="1200" b="0">
                <a:solidFill>
                  <a:srgbClr val="FF0000"/>
                </a:solidFill>
                <a:latin typeface="+mj-lt"/>
              </a:rPr>
              <a:t>siç është e arsyeshme</a:t>
            </a:r>
            <a:r>
              <a:rPr lang="sq-AL" dirty="1" sz="1200" b="0">
                <a:latin typeface="+mj-lt"/>
              </a:rPr>
              <a:t>,</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Konventa e Budapestit pranon që shpesh është e rëndë për zbatuesit e ligjit të ndërmarrin kontrolle, sekuestrime dhe masa të ngjashme pa ndihmë nga administratorët e sistemit që janë më të njohur me vendndodhjen dhe mjetet për të hyrë në të dhëna të tilla</a:t>
            </a:r>
            <a:r>
              <a:rPr lang="sq-AL" dirty="1" baseline="0"/>
              <a:t>.</a:t>
            </a:r>
            <a:r>
              <a:rPr lang="sq-AL" dirty="1" baseline="0"/>
              <a:t> </a:t>
            </a:r>
            <a:r>
              <a:rPr lang="sq-AL" dirty="1" baseline="0"/>
              <a:t>Neni 18.4 siguron bazën ligjore për bashkëpunimin me administratorët e sistemit dhe personat e tjerë që kanë njohuri për funksionimin e një sistemi kompjuterik.</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p>
        </p:txBody>
      </p:sp>
    </p:spTree>
    <p:extLst>
      <p:ext uri="{BB962C8B-B14F-4D97-AF65-F5344CB8AC3E}">
        <p14:creationId xmlns:p14="http://schemas.microsoft.com/office/powerpoint/2010/main" val="176336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19 të Konventës së Budapestit me një element të theksuar</a:t>
            </a:r>
            <a:r>
              <a:rPr lang="sq-AL" dirty="1" b="0"/>
              <a:t> (“</a:t>
            </a:r>
            <a:r>
              <a:rPr lang="sq-AL" dirty="1" sz="1200" b="0">
                <a:solidFill>
                  <a:srgbClr val="FF0000"/>
                </a:solidFill>
                <a:latin typeface="+mj-lt"/>
              </a:rPr>
              <a:t>u nënshtrohen neneve 14 dhe 15</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Ashtu si të gjitha kompetencat e vendosura në përputhje me Konventën e Budapestit, kjo kompetencë procedurale gjithashtu u nënshtrohet kushteve dhe masave mbrojtëse.</a:t>
            </a:r>
            <a:r>
              <a:rPr lang="sq-AL" dirty="1"/>
              <a:t> </a:t>
            </a:r>
            <a:r>
              <a:rPr lang="sq-AL" dirty="1"/>
              <a:t>Masat mbrojtëse të mundshme përkatëse janë renditur në slajd.</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p>
        </p:txBody>
      </p:sp>
    </p:spTree>
    <p:extLst>
      <p:ext uri="{BB962C8B-B14F-4D97-AF65-F5344CB8AC3E}">
        <p14:creationId xmlns:p14="http://schemas.microsoft.com/office/powerpoint/2010/main" val="2415361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Para se të kalojmë në internet, duhet të vendosim pak perspektivë se çfarë është rrjeti dhe çfarë e krijon atë - të cilat janë të rëndësishme për të lejuar të kuptuarit se si funksionon interneti</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20</a:t>
            </a:fld>
          </a:p>
        </p:txBody>
      </p:sp>
    </p:spTree>
    <p:extLst>
      <p:ext uri="{BB962C8B-B14F-4D97-AF65-F5344CB8AC3E}">
        <p14:creationId xmlns:p14="http://schemas.microsoft.com/office/powerpoint/2010/main" val="60149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r>
              <a:rPr lang="sq-AL" dirty="1" sz="3600"/>
              <a:t>Seanca do të ndahet në 4 pjesë.</a:t>
            </a:r>
          </a:p>
          <a:p>
            <a:r>
              <a:rPr lang="sq-AL" dirty="1" sz="3600"/>
              <a:t>Pjesa e parë e seancës do të shqyrtojë kompetencën procedurale të kërkimit dhe sekuestrimit të të dhënave të ruajtura kompjuterike sipas nenit 19 të Konventës së Budapestit.</a:t>
            </a:r>
          </a:p>
          <a:p>
            <a:r>
              <a:rPr lang="sq-AL" dirty="1" sz="3600"/>
              <a:t>Pjesa e dytë e seancës do të shqyrtojë kompetencat procedurale të mbledhjes në kohë reale të të dhënave të trafikut sipas nenit 20 të Konventës së Budapestit.</a:t>
            </a:r>
            <a:r>
              <a:rPr lang="sq-AL" dirty="1" sz="3600"/>
              <a:t> </a:t>
            </a:r>
          </a:p>
          <a:p>
            <a:r>
              <a:rPr lang="sq-AL" dirty="1" sz="3600"/>
              <a:t>Pjesa e tretë e seancës do të shqyrtojë kompetencat procedurale të përgjimit të të dhënave të përmbajtjes sipas nenit 21 të Konventës së Budapestit.</a:t>
            </a:r>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3600"/>
              <a:t>Pjesa e katërt e seancës do të shqyrtojë fushën juridiksionale të Konventës së Budapestit sipas Nenit 22 të Konventës së Budapestit.</a:t>
            </a:r>
          </a:p>
        </p:txBody>
      </p:sp>
    </p:spTree>
    <p:extLst>
      <p:ext uri="{BB962C8B-B14F-4D97-AF65-F5344CB8AC3E}">
        <p14:creationId xmlns:p14="http://schemas.microsoft.com/office/powerpoint/2010/main" val="2643461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sq-AL" dirty="1"/>
              <a:t>Ndonjëherë, hetuesi ka nevojë për më shumë informacion të freskët, sesa atë informacion të siguruar nga kontrolli ose sekuestrimi i të dhënave të ruajtura.</a:t>
            </a:r>
            <a:r>
              <a:rPr lang="sq-AL" dirty="1"/>
              <a:t> </a:t>
            </a:r>
          </a:p>
          <a:p>
            <a:pPr eaLnBrk="1" hangingPunct="1">
              <a:spcBef>
                <a:spcPct val="0"/>
              </a:spcBef>
            </a:pPr>
            <a:endParaRPr lang="en-GB" i="1" dirty="0"/>
          </a:p>
          <a:p>
            <a:pPr eaLnBrk="1" hangingPunct="1">
              <a:spcBef>
                <a:spcPct val="0"/>
              </a:spcBef>
            </a:pPr>
            <a:r>
              <a:rPr lang="sq-AL" dirty="1"/>
              <a:t>Mbledhja në </a:t>
            </a:r>
            <a:r>
              <a:rPr lang="sq-AL" dirty="1" i="1"/>
              <a:t>kohë reale</a:t>
            </a:r>
            <a:r>
              <a:rPr lang="sq-AL" dirty="1" i="1"/>
              <a:t> </a:t>
            </a:r>
            <a:r>
              <a:rPr lang="sq-AL" dirty="1"/>
              <a:t>e të dhënave kompjuterike lejon hetime të drejtpërdrejta dhe përshkruhet në nenin 20 të Konventës së Budapestit.</a:t>
            </a:r>
            <a:r>
              <a:rPr lang="sq-AL" dirty="1"/>
              <a:t> </a:t>
            </a:r>
            <a:r>
              <a:rPr lang="sq-AL" dirty="1"/>
              <a:t>Një lloj i tillë masash ndërhyrëse kërkon legjislacionin e duhur për të lejuar autoritetet e zbatimit të ligjit të mbledhin ose regjistrojnë, përmes mjeteve teknike, të dhëna në kohë reale, dhe gjithashtu kompetencën për të detyruar ofruesit e shërbimeve të mbledhin ose regjistrojnë të dhëna nga klientët e tyre, brenda aktivitetit të tyre normal në kohë reale.</a:t>
            </a:r>
          </a:p>
          <a:p>
            <a:pPr eaLnBrk="1" hangingPunct="1">
              <a:spcBef>
                <a:spcPct val="0"/>
              </a:spcBef>
            </a:pPr>
            <a:endParaRPr lang="en-US" dirty="0"/>
          </a:p>
          <a:p>
            <a:pPr eaLnBrk="1" hangingPunct="1">
              <a:spcBef>
                <a:spcPct val="0"/>
              </a:spcBef>
            </a:pPr>
            <a:r>
              <a:rPr lang="sq-AL" dirty="1"/>
              <a:t>Ky lloj mjeti hetimor mund të jetë shumë i rëndësishëm, për shembull, për të vendosur burimin e një komunikimi, në funksion të identifikimit të një autori, në kohë reale.</a:t>
            </a:r>
          </a:p>
          <a:p>
            <a:pPr eaLnBrk="1" hangingPunct="1">
              <a:spcBef>
                <a:spcPct val="0"/>
              </a:spcBef>
            </a:pPr>
            <a:endParaRPr lang="en-US" dirty="0"/>
          </a:p>
          <a:p>
            <a:r>
              <a:rPr lang="sq-AL" dirty="1"/>
              <a:t>Për t'u theksuar se §3 e nenit 20 kërkon nga Palët të miratojnë masa të tilla legjislative dhe masa tjera që mund të jenë të nevojshme për të detyruar ofruesit e shërbimeve të mbajnë konfidencial faktin e ekzekutimit të ndonjë kompetence të paraparë në këtë nen dhe çdo informacion në lidhje me të.</a:t>
            </a:r>
          </a:p>
          <a:p>
            <a:r>
              <a:rPr lang="sq-AL" dirty="1" sz="120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p>
        </p:txBody>
      </p:sp>
    </p:spTree>
    <p:extLst>
      <p:ext uri="{BB962C8B-B14F-4D97-AF65-F5344CB8AC3E}">
        <p14:creationId xmlns:p14="http://schemas.microsoft.com/office/powerpoint/2010/main" val="142757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20 të Konventës së Budapestit me një element të theksuar</a:t>
            </a:r>
            <a:r>
              <a:rPr lang="sq-AL" dirty="1" b="0"/>
              <a:t> (“</a:t>
            </a:r>
            <a:r>
              <a:rPr lang="sq-AL" dirty="1" sz="1200" b="0">
                <a:solidFill>
                  <a:srgbClr val="FF0000"/>
                </a:solidFill>
                <a:latin typeface="+mj-lt"/>
              </a:rPr>
              <a:t>mbledhë apo regjistron….detyron një ofrues të shërbimeve…. mbledhë apo regjistron…. Të bashkëpunojë dhe ndihmojë</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sq-AL" dirty="1"/>
              <a:t>Autoritetet kompetente mund të përdorin drejtpërdrejt mjete teknike për të mbledhur të dhëna të trafikut.</a:t>
            </a:r>
            <a:r>
              <a:rPr lang="sq-AL" dirty="1" baseline="0"/>
              <a:t> </a:t>
            </a:r>
            <a:r>
              <a:rPr lang="sq-AL" dirty="1" baseline="0"/>
              <a:t>Autoritetet kompetente gjithashtu mund të detyrojnë një ofrues të shërbimit të ndihmojë në këtë drejtim, duke përfshirë bashkëpunimin dhe ndihmën e autoriteteve kompetente për të realizuar këtë kompetencë.</a:t>
            </a:r>
          </a:p>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p>
        </p:txBody>
      </p:sp>
    </p:spTree>
    <p:extLst>
      <p:ext uri="{BB962C8B-B14F-4D97-AF65-F5344CB8AC3E}">
        <p14:creationId xmlns:p14="http://schemas.microsoft.com/office/powerpoint/2010/main" val="2842938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b="0"/>
              <a:t>Në anën e majtë, ky slajd tregon tekstin e Nenit 20 të Konventës së Budapestit me një element (“</a:t>
            </a:r>
            <a:r>
              <a:rPr lang="sq-AL" dirty="1" sz="1200" b="0">
                <a:solidFill>
                  <a:srgbClr val="FF0000"/>
                </a:solidFill>
                <a:latin typeface="+mj-lt"/>
              </a:rPr>
              <a:t>mjetet teknike</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sq-AL" dirty="1" baseline="0"/>
              <a:t>Konventa e Budapestit është neutrale ndaj teknologjisë në këtë drejtim, dhe palët janë të lira të krijojnë legjislacion për masa specifike teknike që mund të përdoren për të mbledhur të dhëna të tilla të trafikut.</a:t>
            </a:r>
            <a:r>
              <a:rPr lang="sq-AL" dirty="1" baseline="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p>
        </p:txBody>
      </p:sp>
    </p:spTree>
    <p:extLst>
      <p:ext uri="{BB962C8B-B14F-4D97-AF65-F5344CB8AC3E}">
        <p14:creationId xmlns:p14="http://schemas.microsoft.com/office/powerpoint/2010/main" val="163695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b="0"/>
              <a:t>Në anën e majtë, ky slajd tregon tekstin e Nenit 20 të Konventës së Budapestit me një element të theksuar (“</a:t>
            </a:r>
            <a:r>
              <a:rPr lang="sq-AL" dirty="1" sz="1200" b="0">
                <a:solidFill>
                  <a:srgbClr val="FF0000"/>
                </a:solidFill>
                <a:latin typeface="+mj-lt"/>
              </a:rPr>
              <a:t>aftësitë ekzistuese teknike</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nen nuk parasheh një detyrim për ofruesin e shërbimit për të zhvilluar aftësitë e nevojshme teknike për t'i mundësuar atij kryerjen e mbledhjes në kohë reale të të dhënave të trafikut.</a:t>
            </a:r>
            <a:r>
              <a:rPr lang="sq-AL" dirty="1" baseline="0"/>
              <a:t> </a:t>
            </a:r>
            <a:r>
              <a:rPr lang="sq-AL" dirty="1" baseline="0"/>
              <a:t>Ky nen nuk parasheh detyrim për ofruesin e shërbimit për të zhvilluar aftësitë e nevojshme teknike për t'i mundësuar atij kryerjen e mbledhjes në kohë reale të të dhënave të trafikut.</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p>
        </p:txBody>
      </p:sp>
    </p:spTree>
    <p:extLst>
      <p:ext uri="{BB962C8B-B14F-4D97-AF65-F5344CB8AC3E}">
        <p14:creationId xmlns:p14="http://schemas.microsoft.com/office/powerpoint/2010/main" val="2044078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b="0"/>
              <a:t>Në anën e majtë, ky slajd tregon tekstin e Nenit 20 të Konventës së Budapestit me një element të theksuar (“</a:t>
            </a:r>
            <a:r>
              <a:rPr lang="sq-AL" dirty="1" sz="1200" b="0">
                <a:solidFill>
                  <a:srgbClr val="FF0000"/>
                </a:solidFill>
                <a:latin typeface="+mj-lt"/>
              </a:rPr>
              <a:t>të dhëna e trafikut</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sq-AL" dirty="1"/>
              <a:t>Në veçanti, ajo shpjegon se çfarë është, dhe çfarë jo, të dhënat e trafikut siç përcaktohet në nenin 1 të Konventës së Budapestit.</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p>
        </p:txBody>
      </p:sp>
    </p:spTree>
    <p:extLst>
      <p:ext uri="{BB962C8B-B14F-4D97-AF65-F5344CB8AC3E}">
        <p14:creationId xmlns:p14="http://schemas.microsoft.com/office/powerpoint/2010/main" val="2616734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b="0"/>
              <a:t>Në anën e majtë, ky slajd tregon tekstin e Nenit 20 të Konventës së Budapestit me një element të theksuar (“</a:t>
            </a:r>
            <a:r>
              <a:rPr lang="sq-AL" dirty="1" sz="1200" b="0">
                <a:solidFill>
                  <a:srgbClr val="FF0000"/>
                </a:solidFill>
                <a:latin typeface="+mj-lt"/>
              </a:rPr>
              <a:t>shoqëruar me komunikimet e specifikuara</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Duke pasur parasysh shqetësimet e privatësisë që lidhen me mbledhjen në kohë reale të të dhënave të trafikut, kërkohet që çdo ushtrim i kompetencave sipas këtij neni të jetë në lidhje me komunikimet e specifikuara dhe mos dhënien e autorizimeve të përgjithshme ose pa kriter të autoriteteve kompetente.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p>
        </p:txBody>
      </p:sp>
    </p:spTree>
    <p:extLst>
      <p:ext uri="{BB962C8B-B14F-4D97-AF65-F5344CB8AC3E}">
        <p14:creationId xmlns:p14="http://schemas.microsoft.com/office/powerpoint/2010/main" val="1710620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20 të Konventës së Budapestit me një element të theksuar</a:t>
            </a:r>
            <a:r>
              <a:rPr lang="sq-AL" dirty="1" b="0"/>
              <a:t> (“</a:t>
            </a:r>
            <a:r>
              <a:rPr lang="sq-AL" dirty="1" sz="1200" b="0">
                <a:solidFill>
                  <a:srgbClr val="FF0000"/>
                </a:solidFill>
                <a:latin typeface="+mj-lt"/>
              </a:rPr>
              <a:t> në territorin e tij/saj</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endParaRPr lang="en-PK" dirty="0"/>
          </a:p>
          <a:p>
            <a:r>
              <a:rPr lang="sq-AL" dirty="1"/>
              <a:t>Ky slajd shpjegon se si komunikimet duhet të zhvillohen brenda territorit - d.m.th. të paktën një person ose pajisje që merr komunikimin ndodhet në territor.</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p>
        </p:txBody>
      </p:sp>
    </p:spTree>
    <p:extLst>
      <p:ext uri="{BB962C8B-B14F-4D97-AF65-F5344CB8AC3E}">
        <p14:creationId xmlns:p14="http://schemas.microsoft.com/office/powerpoint/2010/main" val="2978536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20 të Konventës së Budapestit me një element të theksuar</a:t>
            </a:r>
            <a:r>
              <a:rPr lang="sq-AL" dirty="1" b="0"/>
              <a:t> (“</a:t>
            </a:r>
            <a:r>
              <a:rPr lang="sq-AL" dirty="1" sz="1200" b="0">
                <a:solidFill>
                  <a:srgbClr val="FF0000"/>
                </a:solidFill>
                <a:latin typeface="+mj-lt"/>
              </a:rPr>
              <a:t>në vend të kësaj miratimin e masave legjislative dhe të tjera sipas nevojës</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vendet ku ka kufizime për mbledhjen në kohë reale të të dhënave të trafikut nga autoriteti i zbatimit të ligjit, masa të tjera legjislative ose masa të tjera që mund të jenë të nevojshme për të siguruar që këto të dhëna të regjistrohen.</a:t>
            </a:r>
            <a:r>
              <a:rPr lang="sq-AL" dirty="1"/>
              <a:t> </a:t>
            </a:r>
            <a:r>
              <a:rPr lang="sq-AL" dirty="1"/>
              <a:t>Këto mund të përfshijnë kontrollin nga ofruesit e shërbimeve për të dhënë pajisjet e nevojshme teknike për të realizuar kompetencat.</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p>
        </p:txBody>
      </p:sp>
    </p:spTree>
    <p:extLst>
      <p:ext uri="{BB962C8B-B14F-4D97-AF65-F5344CB8AC3E}">
        <p14:creationId xmlns:p14="http://schemas.microsoft.com/office/powerpoint/2010/main" val="2594031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20 të Konventës së Budapestit me një element të theksuar</a:t>
            </a:r>
            <a:r>
              <a:rPr lang="sq-AL" dirty="1" b="0"/>
              <a:t> (“</a:t>
            </a:r>
            <a:r>
              <a:rPr lang="sq-AL" dirty="1" sz="1200" b="0">
                <a:solidFill>
                  <a:srgbClr val="FF0000"/>
                </a:solidFill>
                <a:latin typeface="+mj-lt"/>
              </a:rPr>
              <a:t>obligimi i ofruesit të shërbimeve për mbajtje konfidenciale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Është me rëndësi që ndërmarrja e mbledhjes në kohë reale të të dhënave të trafikut të mbahet konfidenciale, përndryshe masa mund të pengohet.</a:t>
            </a:r>
            <a:r>
              <a:rPr lang="sq-AL" dirty="1" baseline="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p>
        </p:txBody>
      </p:sp>
    </p:spTree>
    <p:extLst>
      <p:ext uri="{BB962C8B-B14F-4D97-AF65-F5344CB8AC3E}">
        <p14:creationId xmlns:p14="http://schemas.microsoft.com/office/powerpoint/2010/main" val="427233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20 të Konventës së Budapestit me një element të theksuar</a:t>
            </a:r>
            <a:r>
              <a:rPr lang="sq-AL" dirty="1" b="0"/>
              <a:t> (“</a:t>
            </a:r>
            <a:r>
              <a:rPr lang="sq-AL" dirty="1" sz="1200" b="0">
                <a:solidFill>
                  <a:srgbClr val="FF0000"/>
                </a:solidFill>
                <a:latin typeface="+mj-lt"/>
              </a:rPr>
              <a:t>u nënshtrohen neneve 14 dhe 15</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p>
        </p:txBody>
      </p:sp>
    </p:spTree>
    <p:extLst>
      <p:ext uri="{BB962C8B-B14F-4D97-AF65-F5344CB8AC3E}">
        <p14:creationId xmlns:p14="http://schemas.microsoft.com/office/powerpoint/2010/main" val="3162976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3600"/>
              <a:t>Qëllimi i seancës është për t'u ofruar pjesëmarrësve një kuptim gjithëpërfshirës të nenit 19– 22 të Konventës së Budapestit.</a:t>
            </a:r>
            <a:r>
              <a:rPr lang="sq-AL" dirty="1" sz="3600"/>
              <a:t> </a:t>
            </a:r>
          </a:p>
          <a:p>
            <a:endParaRPr lang="en-GB" sz="3600" dirty="0"/>
          </a:p>
        </p:txBody>
      </p:sp>
    </p:spTree>
    <p:extLst>
      <p:ext uri="{BB962C8B-B14F-4D97-AF65-F5344CB8AC3E}">
        <p14:creationId xmlns:p14="http://schemas.microsoft.com/office/powerpoint/2010/main" val="3120947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sq-AL" dirty="1"/>
              <a:t>E fundit, por jo më pak e rëndësishme, neni 21 përshkruan përgjimin e të dhënave të përmbajtjes.</a:t>
            </a:r>
            <a:r>
              <a:rPr lang="sq-AL" dirty="1"/>
              <a:t> </a:t>
            </a:r>
          </a:p>
          <a:p>
            <a:pPr eaLnBrk="1" hangingPunct="1">
              <a:spcBef>
                <a:spcPct val="0"/>
              </a:spcBef>
            </a:pPr>
            <a:r>
              <a:rPr lang="sq-AL" dirty="1"/>
              <a:t>Përveç të dhënave të trafikut, ndonjëherë, autoritetet e zbatimit të ligjit mund të kenë nevojë të dinë përmbajtjen reale të komunikimeve ndërmjet të dyshuarve për një krim.</a:t>
            </a:r>
            <a:r>
              <a:rPr lang="sq-AL" dirty="1"/>
              <a:t> </a:t>
            </a:r>
            <a:r>
              <a:rPr lang="sq-AL" dirty="1"/>
              <a:t>Disa vende tashmë kanë dispozita për përgjimet telefonike, por jo të gjitha lejojnë autoritetet që, në mënyrë specifike, të përgjojnë komunikimet, përveç telefonit.</a:t>
            </a:r>
          </a:p>
          <a:p>
            <a:pPr eaLnBrk="1" hangingPunct="1">
              <a:spcBef>
                <a:spcPct val="0"/>
              </a:spcBef>
            </a:pPr>
            <a:endParaRPr lang="en-US" dirty="0"/>
          </a:p>
          <a:p>
            <a:pPr eaLnBrk="1" hangingPunct="1">
              <a:spcBef>
                <a:spcPct val="0"/>
              </a:spcBef>
            </a:pPr>
            <a:r>
              <a:rPr lang="sq-AL" dirty="1"/>
              <a:t>Kjo është arsyeja pse, në Nenin 21, posaçërisht, Konventa e Budapestit përfshin dispozita që u mundësojnë hetuesve të përgjojnë dhe regjistrojnë komunikimet e të dhënave.</a:t>
            </a:r>
          </a:p>
          <a:p>
            <a:pPr eaLnBrk="1" hangingPunct="1">
              <a:spcBef>
                <a:spcPct val="0"/>
              </a:spcBef>
            </a:pPr>
            <a:endParaRPr lang="en-GB" dirty="0"/>
          </a:p>
          <a:p>
            <a:pPr eaLnBrk="1" hangingPunct="1">
              <a:spcBef>
                <a:spcPct val="0"/>
              </a:spcBef>
            </a:pPr>
            <a:r>
              <a:rPr lang="sq-AL" dirty="1"/>
              <a:t>Përveç se është një mjet shumë i fuqishëm hetimor, përgjimi i komunikimeve është gjithashtu një masë shumë ndërhyrëse dhe lejohet vetëm sipas kushteve të Konventës, në lidhje me një sërë veprash serioze që përcaktohen nga ligjet kombëtare.</a:t>
            </a:r>
          </a:p>
          <a:p>
            <a:pPr eaLnBrk="1" hangingPunct="1">
              <a:spcBef>
                <a:spcPct val="0"/>
              </a:spcBef>
            </a:pPr>
            <a:endParaRPr lang="en-US" dirty="0"/>
          </a:p>
          <a:p>
            <a:r>
              <a:rPr lang="sq-AL" dirty="1"/>
              <a:t>Për mbrojtje shtesë në lidhje me vëzhgimin e fshehtë (përfshirë përgjimin e të dhënave të përmbajtjes) që duhet të vendosen në legjislacionin kombëtar nga Palët në Konventën Evropiane të të Drejtave të Njeriut, shih një përpilim të praktikës gjyqësore përkatëse të Gjykatës Evropiane të të Drejtave të Njeriut zhvilluar në bazë të nenit 8 (e drejta për respektimin e jetës private dhe familjare, shtëpisë dhe korrespondencës</a:t>
            </a:r>
            <a:r>
              <a:rPr lang="sq-AL" dirty="1" baseline="0"/>
              <a:t>): </a:t>
            </a:r>
            <a:r>
              <a:rPr lang="sq-AL" dirty="1"/>
              <a:t>http://www.echr.coe.int/Documents/FS_Mass_surveillance_ENG.pdf</a:t>
            </a:r>
          </a:p>
          <a:p>
            <a:pPr eaLnBrk="1" hangingPunct="1">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sq-AL" dirty="1"/>
              <a:t>Për t'u theksuar se §3 e nenit 21 kërkon nga Palët të miratojnë masa të tilla legjislative dhe masa tjera që mund të jenë të nevojshme për të detyruar ofruesit e shërbimeve të mbajnë konfidencial faktin e ekzekutimit të ndonjë kompetence të paraparë në këtë nen dhe çdo informacion në lidhje me të.</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p>
        </p:txBody>
      </p:sp>
    </p:spTree>
    <p:extLst>
      <p:ext uri="{BB962C8B-B14F-4D97-AF65-F5344CB8AC3E}">
        <p14:creationId xmlns:p14="http://schemas.microsoft.com/office/powerpoint/2010/main" val="768302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Ky slajd tregon pamjen në ekran të një artikulli të lajmeve që përshkruan se si policia franceze, pasi zbuloi se serverat e një rrjeti bisedash krimi ishin të vendosura në vendin e tyre, vendosi një pajisje teknike në serverat e cila i mundësoi policisë franceze të përgjonte komunikimet.</a:t>
            </a:r>
            <a:r>
              <a:rPr lang="sq-AL" dirty="1"/>
              <a:t> </a:t>
            </a:r>
            <a:r>
              <a:rPr lang="sq-AL" dirty="1"/>
              <a:t>Shërbimi i bisedës, i njohur si EncroChat, kishte 60,000 abonues.</a:t>
            </a:r>
            <a:r>
              <a:rPr lang="sq-AL" dirty="1"/>
              <a:t> </a:t>
            </a:r>
            <a:r>
              <a:rPr lang="sq-AL" dirty="1"/>
              <a:t>Meqenëse mesazhet e dërguara përmes bisedës u fshinë automatikisht në telefonat e dërguesit dhe të marrësit, policia nuk kishte mundësi tjetër përveç se të kryente përgjim të drejtpërdrejtë të komunikimeve për të mbledhur prova.</a:t>
            </a:r>
            <a:r>
              <a:rPr lang="sq-AL" dirty="1"/>
              <a:t> </a:t>
            </a:r>
            <a:r>
              <a:rPr lang="sq-AL" dirty="1"/>
              <a:t>Kjo provë u përdor më pas nga agjencitë në të gjithë Evropën për të arrestuar mbi 800 njerëz.</a:t>
            </a:r>
            <a:r>
              <a:rPr lang="sq-AL" dirty="1"/>
              <a:t> </a:t>
            </a:r>
            <a:r>
              <a:rPr lang="sq-AL" dirty="1"/>
              <a:t>Në Mbretërinë e Bashkuar, u sekuestruan dy ton drogë, disa dhjetëra armë dhe 54 milion £ në para të gatshme.</a:t>
            </a:r>
          </a:p>
          <a:p>
            <a:endParaRPr lang="en-US" dirty="0"/>
          </a:p>
          <a:p>
            <a:r>
              <a:rPr lang="sq-AL" dirty="1"/>
              <a:t>Linku për artikullin e plotë: https://www.bbc.com/news/uk-53263310</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p>
        </p:txBody>
      </p:sp>
    </p:spTree>
    <p:extLst>
      <p:ext uri="{BB962C8B-B14F-4D97-AF65-F5344CB8AC3E}">
        <p14:creationId xmlns:p14="http://schemas.microsoft.com/office/powerpoint/2010/main" val="1391350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b="0"/>
              <a:t>Në anën e majtë, ky slajd tregon tekstin e Nenit 21 të Konventës së Budapestit me një element të theksuar (“</a:t>
            </a:r>
            <a:r>
              <a:rPr lang="sq-AL" dirty="1" sz="1200" b="0">
                <a:solidFill>
                  <a:srgbClr val="FF0000"/>
                </a:solidFill>
                <a:latin typeface="+mj-lt"/>
              </a:rPr>
              <a:t>veprat penale të rënda</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p>
        </p:txBody>
      </p:sp>
    </p:spTree>
    <p:extLst>
      <p:ext uri="{BB962C8B-B14F-4D97-AF65-F5344CB8AC3E}">
        <p14:creationId xmlns:p14="http://schemas.microsoft.com/office/powerpoint/2010/main" val="1536249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21 të Konventës së Budapestit me një element të theksuar</a:t>
            </a:r>
            <a:r>
              <a:rPr lang="sq-AL" dirty="1" b="0"/>
              <a:t> (“</a:t>
            </a:r>
            <a:r>
              <a:rPr lang="sq-AL" dirty="1" sz="1200" b="0">
                <a:solidFill>
                  <a:srgbClr val="FF0000"/>
                </a:solidFill>
                <a:latin typeface="+mj-lt"/>
              </a:rPr>
              <a:t>mbledhë apo regjistron….detyron një ofrues të shërbimeve…. mbledhë apo regjistron…. të bashkëpunojë dhe ndihmojë</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p>
        </p:txBody>
      </p:sp>
    </p:spTree>
    <p:extLst>
      <p:ext uri="{BB962C8B-B14F-4D97-AF65-F5344CB8AC3E}">
        <p14:creationId xmlns:p14="http://schemas.microsoft.com/office/powerpoint/2010/main" val="2932980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b="0"/>
              <a:t>Në anën e majtë, ky slajd tregon tekstin e Nenit 21 të Konventës së Budapestit me një element (“</a:t>
            </a:r>
            <a:r>
              <a:rPr lang="sq-AL" dirty="1" sz="1200" b="0">
                <a:solidFill>
                  <a:srgbClr val="FF0000"/>
                </a:solidFill>
                <a:latin typeface="+mj-lt"/>
              </a:rPr>
              <a:t>mjetet teknike</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p>
        </p:txBody>
      </p:sp>
    </p:spTree>
    <p:extLst>
      <p:ext uri="{BB962C8B-B14F-4D97-AF65-F5344CB8AC3E}">
        <p14:creationId xmlns:p14="http://schemas.microsoft.com/office/powerpoint/2010/main" val="2578674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b="0"/>
              <a:t>Në anën e majtë, ky slajd tregon tekstin e Nenit 21 të Konventës së Budapestit me një element të theksuar (“</a:t>
            </a:r>
            <a:r>
              <a:rPr lang="sq-AL" dirty="1" sz="1200" b="0">
                <a:solidFill>
                  <a:srgbClr val="FF0000"/>
                </a:solidFill>
                <a:latin typeface="+mj-lt"/>
              </a:rPr>
              <a:t>aftësitë ekzistuese teknike</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p>
        </p:txBody>
      </p:sp>
    </p:spTree>
    <p:extLst>
      <p:ext uri="{BB962C8B-B14F-4D97-AF65-F5344CB8AC3E}">
        <p14:creationId xmlns:p14="http://schemas.microsoft.com/office/powerpoint/2010/main" val="3790176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b="0"/>
              <a:t>Në anën e majtë, ky slajd tregon tekstin e Nenit 21 të Konventës së Budapestit me një element të theksuar (“</a:t>
            </a:r>
            <a:r>
              <a:rPr lang="sq-AL" dirty="1" sz="1200" b="0">
                <a:solidFill>
                  <a:srgbClr val="FF0000"/>
                </a:solidFill>
                <a:latin typeface="+mj-lt"/>
              </a:rPr>
              <a:t>të dhënat e përmbajtjes</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p>
        </p:txBody>
      </p:sp>
    </p:spTree>
    <p:extLst>
      <p:ext uri="{BB962C8B-B14F-4D97-AF65-F5344CB8AC3E}">
        <p14:creationId xmlns:p14="http://schemas.microsoft.com/office/powerpoint/2010/main" val="128422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b="0"/>
              <a:t>Në anën e majtë, ky slajd tregon tekstin e Nenit 21 të Konventës së Budapestit me një element të theksuar (“</a:t>
            </a:r>
            <a:r>
              <a:rPr lang="sq-AL" dirty="1" sz="1200" b="0">
                <a:solidFill>
                  <a:srgbClr val="FF0000"/>
                </a:solidFill>
                <a:latin typeface="+mj-lt"/>
              </a:rPr>
              <a:t>komunikimet e specifikuara</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p>
        </p:txBody>
      </p:sp>
    </p:spTree>
    <p:extLst>
      <p:ext uri="{BB962C8B-B14F-4D97-AF65-F5344CB8AC3E}">
        <p14:creationId xmlns:p14="http://schemas.microsoft.com/office/powerpoint/2010/main" val="3962682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21 të Konventës së Budapestit me një element të theksuar</a:t>
            </a:r>
            <a:r>
              <a:rPr lang="sq-AL" dirty="1" b="0"/>
              <a:t> (“</a:t>
            </a:r>
            <a:r>
              <a:rPr lang="sq-AL" dirty="1" sz="1200" b="0">
                <a:solidFill>
                  <a:srgbClr val="FF0000"/>
                </a:solidFill>
                <a:latin typeface="+mj-lt"/>
              </a:rPr>
              <a:t> në territorin e tij/saj</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p>
        </p:txBody>
      </p:sp>
    </p:spTree>
    <p:extLst>
      <p:ext uri="{BB962C8B-B14F-4D97-AF65-F5344CB8AC3E}">
        <p14:creationId xmlns:p14="http://schemas.microsoft.com/office/powerpoint/2010/main" val="3402769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21 të Konventës së Budapestit me një element të theksuar</a:t>
            </a:r>
            <a:r>
              <a:rPr lang="sq-AL" dirty="1" b="0"/>
              <a:t> (“</a:t>
            </a:r>
            <a:r>
              <a:rPr lang="sq-AL" dirty="1" sz="1200" b="0">
                <a:solidFill>
                  <a:srgbClr val="FF0000"/>
                </a:solidFill>
                <a:latin typeface="+mj-lt"/>
              </a:rPr>
              <a:t>miratimin e masave legjislative dhe të tjera sipas nevojës</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p>
        </p:txBody>
      </p:sp>
    </p:spTree>
    <p:extLst>
      <p:ext uri="{BB962C8B-B14F-4D97-AF65-F5344CB8AC3E}">
        <p14:creationId xmlns:p14="http://schemas.microsoft.com/office/powerpoint/2010/main" val="3011405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3600"/>
              <a:t>Ky slajd përshkruan objektivat e kësaj seance.</a:t>
            </a:r>
            <a:r>
              <a:rPr lang="sq-AL" dirty="1" sz="3600"/>
              <a:t> </a:t>
            </a:r>
            <a:r>
              <a:rPr lang="sq-AL" dirty="1" sz="3600"/>
              <a:t>Ai nënvizon atë që pjesëmarrësit duhet të presin të mësojnë nga slajdet.</a:t>
            </a:r>
            <a:r>
              <a:rPr lang="sq-AL" dirty="1" sz="3600"/>
              <a:t> </a:t>
            </a:r>
            <a:r>
              <a:rPr lang="sq-AL" dirty="1" sz="3600"/>
              <a:t>Pjesëmarrësit mund të informohen se ky slajd do të rishikohet në fund të seancës për të vlerësuar nëse janë përmbushur objektivat.</a:t>
            </a:r>
            <a:r>
              <a:rPr lang="sq-AL" dirty="1" sz="3600"/>
              <a:t> </a:t>
            </a:r>
          </a:p>
        </p:txBody>
      </p:sp>
    </p:spTree>
    <p:extLst>
      <p:ext uri="{BB962C8B-B14F-4D97-AF65-F5344CB8AC3E}">
        <p14:creationId xmlns:p14="http://schemas.microsoft.com/office/powerpoint/2010/main" val="1236759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21 të Konventës së Budapestit me një element të theksuar</a:t>
            </a:r>
            <a:r>
              <a:rPr lang="sq-AL" dirty="1" b="0"/>
              <a:t> (“</a:t>
            </a:r>
            <a:r>
              <a:rPr lang="sq-AL" dirty="1" sz="1200" b="0">
                <a:solidFill>
                  <a:srgbClr val="FF0000"/>
                </a:solidFill>
                <a:latin typeface="+mj-lt"/>
              </a:rPr>
              <a:t>obligimi i ofruesit të shërbimeve për mbajtje konfidenciale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p>
        </p:txBody>
      </p:sp>
    </p:spTree>
    <p:extLst>
      <p:ext uri="{BB962C8B-B14F-4D97-AF65-F5344CB8AC3E}">
        <p14:creationId xmlns:p14="http://schemas.microsoft.com/office/powerpoint/2010/main" val="3553050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21 të Konventës së Budapestit me një element të theksuar</a:t>
            </a:r>
            <a:r>
              <a:rPr lang="sq-AL" dirty="1" b="0"/>
              <a:t> (“</a:t>
            </a:r>
            <a:r>
              <a:rPr lang="sq-AL" dirty="1" sz="1200" b="0">
                <a:solidFill>
                  <a:srgbClr val="FF0000"/>
                </a:solidFill>
                <a:latin typeface="+mj-lt"/>
              </a:rPr>
              <a:t>u nënshtrohen neneve 14 dhe 15</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Ashtu si të gjitha kompetencat e vendosura në përputhje me Konventën e Budapestit, kjo kompetencë procedurale gjithashtu u nënshtrohet kushteve dhe masave mbrojtëse.</a:t>
            </a:r>
            <a:r>
              <a:rPr lang="sq-AL" dirty="1"/>
              <a:t> </a:t>
            </a:r>
            <a:r>
              <a:rPr lang="sq-AL" dirty="1"/>
              <a:t>Masat mbrojtëse të mundshme përkatëse janë renditur në slajd.</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p>
        </p:txBody>
      </p:sp>
    </p:spTree>
    <p:extLst>
      <p:ext uri="{BB962C8B-B14F-4D97-AF65-F5344CB8AC3E}">
        <p14:creationId xmlns:p14="http://schemas.microsoft.com/office/powerpoint/2010/main" val="3430371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Neni 22 përcakton një seri kriteresh sipas të cilave palëve në Konventën e Budapestit u kërkohet të vendosin juridiksion mbi veprat penale të vendosura në përputhje me nenet 2-11 të Konventës së Budapestit.</a:t>
            </a:r>
            <a:r>
              <a:rPr lang="sq-AL" dirty="1"/>
              <a:t> </a:t>
            </a:r>
            <a:r>
              <a:rPr lang="sq-AL" dirty="1"/>
              <a:t>Ai përfshin si parimin e territorialitetit ashtu edhe parimin e kombësisë, dhe gjithashtu shpjegon se ku palët nuk mund të zbatojnë disa dispozita.</a:t>
            </a:r>
            <a:r>
              <a:rPr lang="sq-AL" dirty="1"/>
              <a:t> </a:t>
            </a:r>
          </a:p>
          <a:p>
            <a:r>
              <a:rPr lang="sq-AL" dirty="1"/>
              <a:t>Duke pasur parasysh natyrën transnacionale të krimit kibernetik, neni 22 gjithashtu parasheh shumë rëndësi për një proces konsultativ ku dy shtete kanë juridiksion të njëkohshëm bazuar në zbatimin e tyre të parimit të territorialitetit dhe/ose parimit të kombësisë.</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p>
        </p:txBody>
      </p:sp>
    </p:spTree>
    <p:extLst>
      <p:ext uri="{BB962C8B-B14F-4D97-AF65-F5344CB8AC3E}">
        <p14:creationId xmlns:p14="http://schemas.microsoft.com/office/powerpoint/2010/main" val="1011974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22 të Konventës së Budapestit me një element të theksuar</a:t>
            </a:r>
            <a:r>
              <a:rPr lang="sq-AL" dirty="1" b="0"/>
              <a:t> (“</a:t>
            </a:r>
            <a:r>
              <a:rPr lang="sq-AL" dirty="1" sz="1200" b="0">
                <a:solidFill>
                  <a:srgbClr val="FF0000"/>
                </a:solidFill>
                <a:latin typeface="+mj-lt"/>
              </a:rPr>
              <a:t> në territorin e tij/saj</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sq-AL" dirty="1"/>
              <a:t>Ky element përshkruan parimin më themelor të territorialitetit - duke deklaruar që një vend mund të ushtrojë juridiksionin e tij mbi një vepër penale të përcaktuar në përputhje me nenin 2-11 të Konventës së Budapestit, kur një vepër e tillë është kryer në territorin e tij.</a:t>
            </a:r>
            <a:r>
              <a:rPr lang="sq-AL" dirty="1"/>
              <a:t> </a:t>
            </a:r>
            <a:r>
              <a:rPr lang="sq-AL" dirty="1"/>
              <a:t>Slajdi ofron shembuj të rasteve kur një palë mund të pretendojë juridiksionin territorial.</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p>
        </p:txBody>
      </p:sp>
    </p:spTree>
    <p:extLst>
      <p:ext uri="{BB962C8B-B14F-4D97-AF65-F5344CB8AC3E}">
        <p14:creationId xmlns:p14="http://schemas.microsoft.com/office/powerpoint/2010/main" val="2926918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22 të Konventës së Budapestit me një element të theksuar</a:t>
            </a:r>
            <a:r>
              <a:rPr lang="sq-AL" dirty="1" b="0"/>
              <a:t> (“</a:t>
            </a:r>
            <a:r>
              <a:rPr lang="sq-AL" dirty="1" sz="1200" b="0">
                <a:solidFill>
                  <a:srgbClr val="FF0000"/>
                </a:solidFill>
                <a:latin typeface="+mj-lt"/>
              </a:rPr>
              <a:t>anija që valvitë flamurin... aeroplani i regjistruar sipas ligjeve</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element përshkruan aspekte shtesë të parimit të territorialitetit - duke deklaruar që një vend mund të ushtrojë juridiksionin e tij mbi një vepër të përcaktuar në përputhje me nenet 2-11 të Konventës së Budapestit kur një vepër e tillë është kryer në një anije që ka flamurin e tij/saj ose një aeroplan të regjistruar sipas ligjeve të tij.</a:t>
            </a:r>
            <a:r>
              <a:rPr lang="sq-AL" dirty="1"/>
              <a:t> </a:t>
            </a:r>
            <a:r>
              <a:rPr lang="sq-AL" dirty="1"/>
              <a:t>Kjo shpesh shihet si një përfshirje e rëndësishme pasi anijet dhe avionët mund në çdo kohë të veçantë të jenë jashtë juridiksionit të zakonshëm territorial të një shteti, por shteti mund të ketë ende interes për ta ndjekur penalisht.</a:t>
            </a:r>
            <a:r>
              <a:rPr lang="sq-AL" dirty="1"/>
              <a:t> </a:t>
            </a:r>
            <a:r>
              <a:rPr lang="sq-AL" dirty="1"/>
              <a:t>Shumë vende gjithashtu ushtrojnë juridiksion në lidhje me veprat e zakonshme penale kur kryhen në anije që mbajnë flamurin e tyre ose avionë të regjistruar sipas ligjeve të vendeve të tyre.</a:t>
            </a:r>
            <a:r>
              <a:rPr lang="sq-AL" dirty="1"/>
              <a:t>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p>
        </p:txBody>
      </p:sp>
    </p:spTree>
    <p:extLst>
      <p:ext uri="{BB962C8B-B14F-4D97-AF65-F5344CB8AC3E}">
        <p14:creationId xmlns:p14="http://schemas.microsoft.com/office/powerpoint/2010/main" val="37004933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22 të Konventës së Budapestit me një element të theksuar</a:t>
            </a:r>
            <a:r>
              <a:rPr lang="sq-AL" dirty="1" b="0"/>
              <a:t> (“</a:t>
            </a:r>
            <a:r>
              <a:rPr lang="sq-AL" dirty="1" sz="1200" b="0">
                <a:solidFill>
                  <a:srgbClr val="FF0000"/>
                </a:solidFill>
                <a:latin typeface="+mj-lt"/>
              </a:rPr>
              <a:t>një nga shtetasit e tij, nëse vepra penale është e dënueshme…. ku është kryer ajo apo….. jashtë juridiksionit territorial të cilitdo shtet</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element përshkruan parimin më themelor të kombësisë - duke deklaruar që një vend mund të ushtrojë juridiksionin e tij mbi një vepër penale të përcaktuar në përputhje me nenet 2-11 të Konventës së Budapestit, kur një vepër e tillë është kryer nga një prej shtetasve të tij.</a:t>
            </a:r>
            <a:r>
              <a:rPr lang="sq-AL" dirty="1"/>
              <a:t> </a:t>
            </a:r>
            <a:r>
              <a:rPr lang="sq-AL" dirty="1"/>
              <a:t>Ekziston një parakusht shtesë që vepra penale duhet të jetë vepër penale në territorin ku është kryer, ose të kryhet jashtë juridiksionit territorial të cilitdo shtet.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p>
        </p:txBody>
      </p:sp>
    </p:spTree>
    <p:extLst>
      <p:ext uri="{BB962C8B-B14F-4D97-AF65-F5344CB8AC3E}">
        <p14:creationId xmlns:p14="http://schemas.microsoft.com/office/powerpoint/2010/main" val="4291184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a:t>Në anën e majtë, ky slajd tregon tekstin e Nenit 22 të Konventës së Budapestit me një element të theksuar </a:t>
            </a:r>
            <a:r>
              <a:rPr lang="sq-AL" dirty="1" b="0"/>
              <a:t>(“</a:t>
            </a:r>
            <a:r>
              <a:rPr lang="sq-AL" dirty="1" sz="1200" b="0">
                <a:solidFill>
                  <a:srgbClr val="FF0000"/>
                </a:solidFill>
                <a:latin typeface="+mj-lt"/>
              </a:rPr>
              <a:t>e drejta për të mos aplikuar ose për të zbatuar vetëm në raste ose kushte specifike rregullat e juridiksionit të përcaktuara në paragrafët 1.b deri 1.d</a:t>
            </a:r>
            <a:r>
              <a:rPr lang="sq-AL" dirty="1" b="0"/>
              <a:t>”)</a:t>
            </a:r>
            <a:r>
              <a:rPr lang="sq-AL" dirty="1"/>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Ky element thelbësor u siguron shteteve mundësinë për të mos zbatuar disa kërkesa në lidhje me juridiksionin.</a:t>
            </a:r>
            <a:r>
              <a:rPr lang="sq-AL" dirty="1"/>
              <a:t> </a:t>
            </a:r>
            <a:r>
              <a:rPr lang="sq-AL" dirty="1"/>
              <a:t>Në mënyrë efektive, e vetmja kërkesë e detyrueshme në lidhje me juridiksionin sipas Konventës së Budapestit është ajo e renditur në Nenin 22.1.a (parimi themelor i territorialitetit).</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p>
        </p:txBody>
      </p:sp>
    </p:spTree>
    <p:extLst>
      <p:ext uri="{BB962C8B-B14F-4D97-AF65-F5344CB8AC3E}">
        <p14:creationId xmlns:p14="http://schemas.microsoft.com/office/powerpoint/2010/main" val="9319651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b="0"/>
              <a:t>Në anën e majtë, ky slajd tregon tekstin e Nenit 22 të Konventës së Budapestit me një element të theksuar (“</a:t>
            </a:r>
            <a:r>
              <a:rPr lang="sq-AL" dirty="1" sz="1200" b="0">
                <a:solidFill>
                  <a:srgbClr val="FF0000"/>
                </a:solidFill>
                <a:latin typeface="+mj-lt"/>
              </a:rPr>
              <a:t>kryesi i dyshuar është i pranishëm në territorin e tij dhe nuk e ekstradon atë… vetëm në bazë të kombësisë së tij ose të saj</a:t>
            </a:r>
            <a:r>
              <a:rPr lang="sq-AL" dirty="1" sz="1200" b="0">
                <a:latin typeface="+mj-lt"/>
              </a:rPr>
              <a:t>, </a:t>
            </a:r>
            <a:r>
              <a:rPr lang="sq-AL" dirty="1" b="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sq-AL" dirty="1"/>
              <a:t>Ky slajd shpjegon se një palë duhet të ushtrojë juridiksionin nëse refuzon një kërkesë për ekstradim për një kryes të pretenduar vetëm në bazë të kombësisë së tij ose të saj</a:t>
            </a:r>
            <a:r>
              <a:rPr lang="sq-AL" dirty="1" sz="1200">
                <a:latin typeface="+mj-lt"/>
              </a:rPr>
              <a:t>.</a:t>
            </a:r>
            <a:r>
              <a:rPr lang="sq-AL" dirty="1" sz="1200">
                <a:latin typeface="+mj-lt"/>
              </a:rPr>
              <a:t> </a:t>
            </a:r>
            <a:r>
              <a:rPr lang="sq-AL" dirty="1" sz="1200">
                <a:latin typeface="+mj-lt"/>
              </a:rPr>
              <a:t>Kjo është për të siguruar që kryesi i dyshuar mund t'u nënshtrohet procedurave penale në vendin ku ndodhet ai ose ajo.</a:t>
            </a:r>
            <a:r>
              <a:rPr lang="sq-AL" dirty="1" sz="1200">
                <a:latin typeface="+mj-lt"/>
              </a:rPr>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p>
        </p:txBody>
      </p:sp>
    </p:spTree>
    <p:extLst>
      <p:ext uri="{BB962C8B-B14F-4D97-AF65-F5344CB8AC3E}">
        <p14:creationId xmlns:p14="http://schemas.microsoft.com/office/powerpoint/2010/main" val="1638759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1" b="0"/>
              <a:t>Në anën e majtë, ky slajd tregon tekstin e Nenit 22 të Konventës së Budapestit me një element të theksuar (“</a:t>
            </a:r>
            <a:r>
              <a:rPr lang="sq-AL" dirty="1" sz="1200" b="0">
                <a:solidFill>
                  <a:srgbClr val="FF0000"/>
                </a:solidFill>
                <a:latin typeface="+mj-lt"/>
              </a:rPr>
              <a:t>nuk përjashton asnjë juridiksion penal… në përputhje me ligjin e tij të brendshëm</a:t>
            </a:r>
            <a:r>
              <a:rPr lang="sq-AL" dirty="1" b="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sq-AL" dirty="1"/>
              <a:t>Një tipar i rëndësishëm i Konventës së Budapestit është se ajo nuk përjashton asnjë juridiksion penal që një palë mund të dëshirojë të zbatojë përmes dispozitave të veta të ligjit të brendshëm.</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p>
        </p:txBody>
      </p:sp>
    </p:spTree>
    <p:extLst>
      <p:ext uri="{BB962C8B-B14F-4D97-AF65-F5344CB8AC3E}">
        <p14:creationId xmlns:p14="http://schemas.microsoft.com/office/powerpoint/2010/main" val="36382622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b="0"/>
              <a:t>Në anën e majtë, ky slajd tregon tekstin e Nenit 22 të Konventës së Budapestit me një element të theksuar (“</a:t>
            </a:r>
            <a:r>
              <a:rPr lang="sq-AL" dirty="1" sz="1200" b="0">
                <a:solidFill>
                  <a:srgbClr val="FF0000"/>
                </a:solidFill>
                <a:latin typeface="+mj-lt"/>
              </a:rPr>
              <a:t>më shumë se një palë pretendon juridiksionin… këshillohuni me qëllim përcaktimin e juridiksionit më të përshtatshëm për ndjekje penale.</a:t>
            </a:r>
            <a:r>
              <a:rPr lang="sq-AL" dirty="1" b="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a:t>Në anën e djathtë, ky slajd ofron një shpjegim të elementit të theksuar.</a:t>
            </a:r>
            <a:r>
              <a:rPr lang="sq-AL" dirty="1"/>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sq-AL" dirty="1"/>
              <a:t>Duke pasur parasysh natyrën transnacionale të krimit kibernetik, nuk është e pazakontë që do të ketë situata ku më shumë se një palë ushtron juridiksion mbi një vepër penale ose një shkelës.</a:t>
            </a:r>
            <a:r>
              <a:rPr lang="sq-AL" dirty="1"/>
              <a:t> </a:t>
            </a:r>
            <a:r>
              <a:rPr lang="sq-AL" dirty="1"/>
              <a:t>Siç është përmendur në Paragrafin 239 të Raportit Shpjegues për Konventën e Budapestit, “</a:t>
            </a:r>
            <a:r>
              <a:rPr lang="sq-AL" dirty="1" i="1"/>
              <a:t>Për shembull, shumë sulme virusesh, mashtrime dhe shkelje të së drejtës së autorit të kryera përmes përdorimit të viktimave të synuara të Internetit të vendosura në shumë Shtete</a:t>
            </a:r>
            <a:r>
              <a:rPr lang="sq-AL" dirty="1"/>
              <a:t>.</a:t>
            </a:r>
            <a:r>
              <a:rPr lang="sq-AL" dirty="1" i="1"/>
              <a:t> </a:t>
            </a:r>
            <a:r>
              <a:rPr lang="sq-AL" dirty="1" i="1"/>
              <a:t>Në mënyrë që të shmanget dyfishimi i përpjekjeve, shqetësimi i panevojshëm për dëshmitarët, ose konkurrenca ndërmjet zyrtarëve të zbatimit të ligjit të shteteve në fjalë, ose për të lehtësuar ndryshe efikasitetin ose drejtësinë e procedurave, të prekurit.“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p>
        </p:txBody>
      </p:sp>
    </p:spTree>
    <p:extLst>
      <p:ext uri="{BB962C8B-B14F-4D97-AF65-F5344CB8AC3E}">
        <p14:creationId xmlns:p14="http://schemas.microsoft.com/office/powerpoint/2010/main" val="247513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5</a:t>
            </a:fld>
          </a:p>
        </p:txBody>
      </p:sp>
    </p:spTree>
    <p:extLst>
      <p:ext uri="{BB962C8B-B14F-4D97-AF65-F5344CB8AC3E}">
        <p14:creationId xmlns:p14="http://schemas.microsoft.com/office/powerpoint/2010/main" val="444726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5714A6-B05B-47A5-B92B-D727BD3A45D0}"/>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1" sz="3600"/>
              <a:t>Ky slajd përsërit objektivat e kësaj seance.</a:t>
            </a:r>
            <a:r>
              <a:rPr lang="sq-AL" dirty="1" sz="3600"/>
              <a:t> </a:t>
            </a:r>
            <a:r>
              <a:rPr lang="sq-AL" dirty="1" sz="3600"/>
              <a:t>Trajneri mund të kalojë nëpër këto objektiva për të siguruar që këto aspekte janë mbuluar në këtë modul.</a:t>
            </a:r>
            <a:r>
              <a:rPr lang="sq-AL" dirty="1" sz="3600"/>
              <a:t> </a:t>
            </a:r>
          </a:p>
        </p:txBody>
      </p:sp>
    </p:spTree>
    <p:extLst>
      <p:ext uri="{BB962C8B-B14F-4D97-AF65-F5344CB8AC3E}">
        <p14:creationId xmlns:p14="http://schemas.microsoft.com/office/powerpoint/2010/main" val="4831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sq-AL" dirty="1"/>
              <a:t>Kontrolli dhe sekuestrimi përshkruhen nga neni 19 i Konventës së Budapestit.</a:t>
            </a:r>
            <a:r>
              <a:rPr lang="sq-AL" dirty="1"/>
              <a:t> </a:t>
            </a:r>
          </a:p>
          <a:p>
            <a:pPr eaLnBrk="1" hangingPunct="1">
              <a:spcBef>
                <a:spcPct val="0"/>
              </a:spcBef>
            </a:pPr>
            <a:endParaRPr lang="en-GB" dirty="0"/>
          </a:p>
          <a:p>
            <a:pPr eaLnBrk="1" hangingPunct="1">
              <a:spcBef>
                <a:spcPct val="0"/>
              </a:spcBef>
            </a:pPr>
            <a:r>
              <a:rPr lang="sq-AL" dirty="1"/>
              <a:t>Shumica e rregullave procedurale kombëtare përfshijnë rregullore të përgjithshme për kontrollin dhe sekuestrimin, por jo të gjitha kanë rregulla specifike që rregullojnë kërkimin kompjuterik dhe sekuestrimin e kompjuterit.</a:t>
            </a:r>
            <a:r>
              <a:rPr lang="sq-AL" dirty="1"/>
              <a:t> </a:t>
            </a:r>
            <a:r>
              <a:rPr lang="sq-AL" dirty="1"/>
              <a:t>Shumë juridiksione mund të funksionojnë mirë vetëm me kontrolle dhe sekuestrime tradicionale.</a:t>
            </a:r>
            <a:r>
              <a:rPr lang="sq-AL" dirty="1"/>
              <a:t> </a:t>
            </a:r>
            <a:r>
              <a:rPr lang="sq-AL" dirty="1"/>
              <a:t>Sidoqoftë, bota reale mëson se hetimet digjitale përballen me sfida të panjohura më parë të shkaktuara, për shembull, nga ndërlidhja e sistemeve kompjuterike.</a:t>
            </a:r>
          </a:p>
          <a:p>
            <a:pPr eaLnBrk="1" hangingPunct="1">
              <a:spcBef>
                <a:spcPct val="0"/>
              </a:spcBef>
            </a:pPr>
            <a:endParaRPr lang="en-GB" dirty="0"/>
          </a:p>
          <a:p>
            <a:pPr marL="0" marR="0" lvl="1" indent="0" algn="l" defTabSz="457200" rtl="0" eaLnBrk="1" fontAlgn="base" latinLnBrk="0" hangingPunct="1">
              <a:lnSpc>
                <a:spcPct val="100000"/>
              </a:lnSpc>
              <a:spcBef>
                <a:spcPct val="0"/>
              </a:spcBef>
              <a:spcAft>
                <a:spcPct val="0"/>
              </a:spcAft>
              <a:buClrTx/>
              <a:buSzTx/>
              <a:buFontTx/>
              <a:buNone/>
              <a:tabLst/>
              <a:defRPr/>
            </a:pPr>
            <a:r>
              <a:rPr lang="sq-AL" dirty="1"/>
              <a:t>Duke ngritur pyetje të reja të tilla, Konventa e Budapestit krijoi rregulla specifike për t'u marrë me kontrollin dhe sekuestrimin në botën digjitale.</a:t>
            </a:r>
            <a:r>
              <a:rPr lang="sq-AL" dirty="1"/>
              <a:t> </a:t>
            </a:r>
            <a:r>
              <a:rPr lang="sq-AL" dirty="1"/>
              <a:t>Si rezultat, ajo organizon mundësinë për të kërkuar në një sistem kompjuterik, në një pajisje memorie dhe në një sistem kompjuterik të disponueshëm nga ai fillestar.</a:t>
            </a:r>
            <a:r>
              <a:rPr lang="sq-AL" dirty="1" baseline="0"/>
              <a:t> </a:t>
            </a:r>
            <a:r>
              <a:rPr lang="sq-AL" dirty="1"/>
              <a:t>Kjo mundësi e fundit i mundëson autoritetit që "në mënyrë të shpejtë" të shtrijë kërkimin në një sistem tjetër kur, gjatë një kërkimi të ligjshëm në një sistem specifik kompjuterik ose pjesë të tij, ky autoritet formon një besim të arsyeshëm se të dhënat e kërkuara ruhen në një sistem tjetër kompjuterik në territorin e tij.</a:t>
            </a:r>
            <a:r>
              <a:rPr lang="sq-AL" dirty="1" sz="3200"/>
              <a:t> </a:t>
            </a:r>
          </a:p>
          <a:p>
            <a:pPr marL="0" marR="0" lvl="1" indent="0" algn="l" defTabSz="457200" rtl="0" eaLnBrk="1" fontAlgn="base" latinLnBrk="0" hangingPunct="1">
              <a:lnSpc>
                <a:spcPct val="100000"/>
              </a:lnSpc>
              <a:spcBef>
                <a:spcPct val="0"/>
              </a:spcBef>
              <a:spcAft>
                <a:spcPct val="0"/>
              </a:spcAft>
              <a:buClrTx/>
              <a:buSzTx/>
              <a:buFontTx/>
              <a:buNone/>
              <a:tabLst/>
              <a:defRPr/>
            </a:pPr>
            <a:endParaRPr lang="en-GB" sz="3200" kern="1200" dirty="0">
              <a:solidFill>
                <a:schemeClr val="tx1"/>
              </a:solidFill>
              <a:latin typeface="+mn-lt"/>
              <a:ea typeface="+mn-ea"/>
              <a:cs typeface="+mn-cs"/>
            </a:endParaRPr>
          </a:p>
          <a:p>
            <a:pPr eaLnBrk="1" hangingPunct="1">
              <a:spcBef>
                <a:spcPct val="0"/>
              </a:spcBef>
            </a:pPr>
            <a:r>
              <a:rPr lang="sq-AL" dirty="1"/>
              <a:t>Lidhur me kompetencat hetimore, neni 19 kërkon që hetuesit të jenë të autorizuar të "sekuestrojnë ose ngjashëm të sigurojnë" të dhëna kompjuterike të qasura dhe të urdhërojnë çdo person që ka njohuri në lidhje me funksionimin e sistemit kompjuterik ose masat e zbatuara për të mbrojtur të dhënat kompjuterike në të që të sigurojnë, si është e arsyeshme, informacionin e nevojshëm, për të mundësuar kontrollin dhe sekuestrimin.</a:t>
            </a:r>
          </a:p>
          <a:p>
            <a:pPr eaLnBrk="1" hangingPunct="1">
              <a:spcBef>
                <a:spcPct val="0"/>
              </a:spcBef>
            </a:pPr>
            <a:endParaRPr lang="en-GB" dirty="0"/>
          </a:p>
          <a:p>
            <a:pPr eaLnBrk="1" hangingPunct="1">
              <a:spcBef>
                <a:spcPct val="0"/>
              </a:spcBef>
            </a:pPr>
            <a:r>
              <a:rPr lang="sq-AL" dirty="1"/>
              <a:t>Duke pasur parasysh mundësitë e ndryshme dhe mënyrat më efikase që janë në dispozicion për të sekuestruar të dhënat kompjuterike, Konventa e Budapestit ofron një listë të veprimeve themelore që hetuesit duhet të autorizohen për të kryer… (diapozitivi tjetër)</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p>
        </p:txBody>
      </p:sp>
    </p:spTree>
    <p:extLst>
      <p:ext uri="{BB962C8B-B14F-4D97-AF65-F5344CB8AC3E}">
        <p14:creationId xmlns:p14="http://schemas.microsoft.com/office/powerpoint/2010/main" val="2530629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sq-AL" dirty="1"/>
              <a:t>Veprimet themelore që hetuesit duhet të fuqizohen nga ligji për të kryer gjatë procesit të një sekuestrimi të ligjshëm të të dhënave kompjuterike, sipas Konventës së Budapestit, janë si më poshtë:</a:t>
            </a:r>
          </a:p>
          <a:p>
            <a:pPr eaLnBrk="1" hangingPunct="1">
              <a:spcBef>
                <a:spcPct val="0"/>
              </a:spcBef>
            </a:pPr>
            <a:endParaRPr lang="en-GB" dirty="0"/>
          </a:p>
          <a:p>
            <a:pPr eaLnBrk="1" hangingPunct="1">
              <a:spcBef>
                <a:spcPct val="0"/>
              </a:spcBef>
            </a:pPr>
            <a:r>
              <a:rPr lang="sq-AL" dirty="1"/>
              <a:t>a) sekuestrimi fizikisht i një sistemi kompjuterik,</a:t>
            </a:r>
          </a:p>
          <a:p>
            <a:pPr eaLnBrk="1" hangingPunct="1">
              <a:spcBef>
                <a:spcPct val="0"/>
              </a:spcBef>
            </a:pPr>
            <a:endParaRPr lang="en-US" dirty="0"/>
          </a:p>
          <a:p>
            <a:pPr eaLnBrk="1" hangingPunct="1">
              <a:spcBef>
                <a:spcPct val="0"/>
              </a:spcBef>
            </a:pPr>
            <a:r>
              <a:rPr lang="sq-AL" dirty="1"/>
              <a:t>b) bërja dhe ruajtja e një kopje të atyre të dhënave kompjuterike (e cila është e rëndësishme në rast se të dhënat janë ruajtur në një server të madh, ku heqja fizike është e pamundur, dhe gjithashtu kur sekuestrimi fizik do të ndërhynte shumë në të drejtat e personave tjerë që kanë të drejta të hyrjes në atë kompjuter - për shembull serveri i një kompanie të madhe)</a:t>
            </a:r>
          </a:p>
          <a:p>
            <a:pPr eaLnBrk="1" hangingPunct="1">
              <a:spcBef>
                <a:spcPct val="0"/>
              </a:spcBef>
            </a:pPr>
            <a:endParaRPr lang="en-US" dirty="0"/>
          </a:p>
          <a:p>
            <a:pPr eaLnBrk="1" hangingPunct="1">
              <a:spcBef>
                <a:spcPct val="0"/>
              </a:spcBef>
            </a:pPr>
            <a:r>
              <a:rPr lang="sq-AL" dirty="1"/>
              <a:t>c) ruajtja e integritetit të të dhënave relevante të memorizuara në kompjuter, dhe përfundimisht për të</a:t>
            </a:r>
            <a:r>
              <a:rPr lang="sq-AL" dirty="1"/>
              <a:t> </a:t>
            </a:r>
          </a:p>
          <a:p>
            <a:pPr eaLnBrk="1" hangingPunct="1">
              <a:spcBef>
                <a:spcPct val="0"/>
              </a:spcBef>
            </a:pPr>
            <a:endParaRPr lang="en-US" dirty="0"/>
          </a:p>
          <a:p>
            <a:pPr eaLnBrk="1" hangingPunct="1">
              <a:spcBef>
                <a:spcPct val="0"/>
              </a:spcBef>
            </a:pPr>
            <a:r>
              <a:rPr lang="sq-AL" dirty="1"/>
              <a:t>d) t’i bërë të paarritshme ose hequr ato të dhëna kompjuterike në sistemin e qasur kompjuterik.</a:t>
            </a:r>
          </a:p>
          <a:p>
            <a:pPr eaLnBrk="1" hangingPunct="1">
              <a:spcBef>
                <a:spcPct val="0"/>
              </a:spcBef>
            </a:pPr>
            <a:endParaRPr lang="en-US" dirty="0"/>
          </a:p>
          <a:p>
            <a:pPr eaLnBrk="1" hangingPunct="1">
              <a:spcBef>
                <a:spcPct val="0"/>
              </a:spcBef>
            </a:pPr>
            <a:r>
              <a:rPr lang="sq-AL" dirty="1"/>
              <a:t>Kjo dispozitë e fundit është e rëndësishme për shembull kur sekuestrimi fizik është i pamundur, por dëmtimi i vërtetë mund të ndodhë nëse një palë e tretë do të ketë qasje në të dhëna.</a:t>
            </a:r>
            <a:r>
              <a:rPr lang="sq-AL" dirty="1"/>
              <a:t>  </a:t>
            </a:r>
          </a:p>
          <a:p>
            <a:pPr eaLnBrk="1" hangingPunct="1">
              <a:spcBef>
                <a:spcPct val="0"/>
              </a:spcBef>
            </a:pPr>
            <a:r>
              <a:rPr lang="sq-AL" dirty="1"/>
              <a:t>Me përjashtim të sekuestrimit të thjeshtë të të dhënave në regjistrin e vet dhe origjinal, të gjitha këto mundësi procedurale janë masa specifike në mjedisin digjital.</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p>
        </p:txBody>
      </p:sp>
    </p:spTree>
    <p:extLst>
      <p:ext uri="{BB962C8B-B14F-4D97-AF65-F5344CB8AC3E}">
        <p14:creationId xmlns:p14="http://schemas.microsoft.com/office/powerpoint/2010/main" val="3411573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sq-AL" dirty="1"/>
              <a:t>Ky slajd tregon një pamje në ekran të një artikulli të lajmeve që përshkruan një kontroll dhe sekuestrim të kryer nga Task Forca e Shfrytëzimit të Fëmijëve të Byrosë Federale të Hetimit të SHBA-ve (FBI).</a:t>
            </a:r>
            <a:r>
              <a:rPr lang="sq-AL" dirty="1"/>
              <a:t> </a:t>
            </a:r>
            <a:r>
              <a:rPr lang="sq-AL" dirty="1"/>
              <a:t>Sipas artikullit, FBI </a:t>
            </a:r>
            <a:r>
              <a:rPr lang="sq-AL" dirty="1" b="1"/>
              <a:t>ka sekuestruar mbi njëzet hard disqe të jashtme nga rezidenca e një individi të akuzuar për posedim të imazheve pornografike të fëmijëve</a:t>
            </a:r>
            <a:r>
              <a:rPr lang="sq-AL" dirty="1"/>
              <a:t>.</a:t>
            </a:r>
            <a:r>
              <a:rPr lang="sq-AL" dirty="1" b="0" i="0">
                <a:solidFill>
                  <a:srgbClr val="111111"/>
                </a:solidFill>
                <a:latin typeface="TiemposTextWeb"/>
              </a:rPr>
              <a:t> </a:t>
            </a:r>
          </a:p>
          <a:p>
            <a:pPr eaLnBrk="1" hangingPunct="1">
              <a:spcBef>
                <a:spcPct val="0"/>
              </a:spcBef>
            </a:pPr>
            <a:endParaRPr lang="en-US" b="0" i="0" dirty="0">
              <a:solidFill>
                <a:srgbClr val="111111"/>
              </a:solidFill>
              <a:effectLst/>
              <a:latin typeface="TiemposTextWeb"/>
            </a:endParaRPr>
          </a:p>
          <a:p>
            <a:pPr eaLnBrk="1" hangingPunct="1">
              <a:spcBef>
                <a:spcPct val="0"/>
              </a:spcBef>
            </a:pPr>
            <a:r>
              <a:rPr lang="sq-AL" dirty="1" b="0" i="0">
                <a:solidFill>
                  <a:srgbClr val="111111"/>
                </a:solidFill>
                <a:latin typeface="TiemposTextWeb"/>
              </a:rPr>
              <a:t>Linku për artikullin e plotë: https://www.insider.com/children-youtube-channel-child-porn-the-happy-scientist-charges-kids-2020-9</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p>
        </p:txBody>
      </p:sp>
    </p:spTree>
    <p:extLst>
      <p:ext uri="{BB962C8B-B14F-4D97-AF65-F5344CB8AC3E}">
        <p14:creationId xmlns:p14="http://schemas.microsoft.com/office/powerpoint/2010/main" val="2485661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sq-AL" dirty="1"/>
              <a:t>Ky slajd tregon një pamje në ekran të një artikulli të lajmeve që përshkruan një kontroll dhe sekuestrim të kryer nga </a:t>
            </a:r>
            <a:r>
              <a:rPr lang="sq-AL" dirty="1" b="1"/>
              <a:t>policia gjermane, së bashku me Europol dhe agjencitë e zbatimit të ligjit nga SH.B.A., Holanda dhe Franca</a:t>
            </a:r>
            <a:r>
              <a:rPr lang="sq-AL" dirty="1"/>
              <a:t>.</a:t>
            </a:r>
            <a:r>
              <a:rPr lang="sq-AL" dirty="1"/>
              <a:t> </a:t>
            </a:r>
            <a:r>
              <a:rPr lang="sq-AL" dirty="1"/>
              <a:t>Kjo ishte pjesë e një përpjekjeje të koordinuar ndërkombëtare për të rrëzuar një treg të errët të internetit të njohur si Wall Street Market, në të cilin përdoruesit shisnin produkte të jashtëligjshme të tilla si droga, armë, letrat kredenciale të përdoruesve dhe mjetet e hakimit.</a:t>
            </a:r>
            <a:r>
              <a:rPr lang="sq-AL" dirty="1"/>
              <a:t> </a:t>
            </a:r>
            <a:r>
              <a:rPr lang="sq-AL" dirty="1"/>
              <a:t>Trajneri duhet të përdorë këtë shembull për të treguar se si fushëveprimi i kompetencës për të kryer sekuestrime në lidhje me të dhënat kompjuterike nuk lidhet vetëm me kapjen fizike të sistemeve kompjuterike dhe pajisjeve të ruajtjes, por gjithashtu për të dhënë të dhëna të paarritshme kompjuterike.</a:t>
            </a:r>
            <a:r>
              <a:rPr lang="sq-AL" dirty="1"/>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p>
        </p:txBody>
      </p:sp>
    </p:spTree>
    <p:extLst>
      <p:ext uri="{BB962C8B-B14F-4D97-AF65-F5344CB8AC3E}">
        <p14:creationId xmlns:p14="http://schemas.microsoft.com/office/powerpoint/2010/main" val="458952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9DE959-8F66-48C8-9B75-7129AEC57E19}"/>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pic>
        <p:nvPicPr>
          <p:cNvPr id="6" name="Picture 5">
            <a:extLst>
              <a:ext uri="{FF2B5EF4-FFF2-40B4-BE49-F238E27FC236}">
                <a16:creationId xmlns:a16="http://schemas.microsoft.com/office/drawing/2014/main" id="{090E9091-F932-449D-A1EF-35B8A21AFB4E}"/>
              </a:ext>
            </a:extLst>
          </p:cNvPr>
          <p:cNvPicPr>
            <a:picLocks noChangeAspect="1"/>
          </p:cNvPicPr>
          <p:nvPr userDrawn="1"/>
        </p:nvPicPr>
        <p:blipFill>
          <a:blip r:embed="rId2"/>
          <a:stretch>
            <a:fillRect/>
          </a:stretch>
        </p:blipFill>
        <p:spPr>
          <a:xfrm>
            <a:off x="5041214" y="101678"/>
            <a:ext cx="4090771" cy="713294"/>
          </a:xfrm>
          <a:prstGeom prst="rect">
            <a:avLst/>
          </a:prstGeom>
        </p:spPr>
      </p:pic>
      <p:sp>
        <p:nvSpPr>
          <p:cNvPr id="11" name="Content Placeholder 10">
            <a:extLst>
              <a:ext uri="{FF2B5EF4-FFF2-40B4-BE49-F238E27FC236}">
                <a16:creationId xmlns:a16="http://schemas.microsoft.com/office/drawing/2014/main" id="{6FC767A1-DF76-4191-99F0-1311E413B2AA}"/>
              </a:ext>
            </a:extLst>
          </p:cNvPr>
          <p:cNvSpPr>
            <a:spLocks noGrp="1"/>
          </p:cNvSpPr>
          <p:nvPr>
            <p:ph sz="quarter" idx="11"/>
          </p:nvPr>
        </p:nvSpPr>
        <p:spPr>
          <a:xfrm>
            <a:off x="448274" y="1251040"/>
            <a:ext cx="8074025" cy="517525"/>
          </a:xfrm>
        </p:spPr>
        <p:txBody>
          <a:bodyPr>
            <a:normAutofit/>
          </a:bodyPr>
          <a:lstStyle>
            <a:lvl1pPr marL="0" indent="0" algn="ctr">
              <a:buNone/>
              <a:defRPr sz="1600" b="1" baseline="0">
                <a:latin typeface="Calibri" panose="020F0502020204030204" pitchFamily="34" charset="0"/>
              </a:defRPr>
            </a:lvl1pPr>
          </a:lstStyle>
          <a:p>
            <a:pPr lvl="0"/>
            <a:r>
              <a:rPr lang="en-US" dirty="0"/>
              <a:t>Click to edit Master text styles</a:t>
            </a:r>
          </a:p>
        </p:txBody>
      </p:sp>
      <p:sp>
        <p:nvSpPr>
          <p:cNvPr id="13" name="Text Placeholder 12">
            <a:extLst>
              <a:ext uri="{FF2B5EF4-FFF2-40B4-BE49-F238E27FC236}">
                <a16:creationId xmlns:a16="http://schemas.microsoft.com/office/drawing/2014/main" id="{DBE4024A-0EF9-41A2-B175-DDA4AA7DE116}"/>
              </a:ext>
            </a:extLst>
          </p:cNvPr>
          <p:cNvSpPr>
            <a:spLocks noGrp="1"/>
          </p:cNvSpPr>
          <p:nvPr>
            <p:ph type="body" sz="quarter" idx="12"/>
          </p:nvPr>
        </p:nvSpPr>
        <p:spPr>
          <a:xfrm>
            <a:off x="447677" y="2579688"/>
            <a:ext cx="8074024" cy="2673350"/>
          </a:xfrm>
        </p:spPr>
        <p:txBody>
          <a:bodyPr>
            <a:normAutofit/>
          </a:bodyPr>
          <a:lstStyle>
            <a:lvl1pPr marL="0" indent="0" algn="ctr">
              <a:buNone/>
              <a:defRPr sz="3400" b="1" i="0" baseline="0">
                <a:latin typeface="Calibri" panose="020F0502020204030204" pitchFamily="34" charset="0"/>
              </a:defRPr>
            </a:lvl1pPr>
          </a:lstStyle>
          <a:p>
            <a:pPr lvl="0"/>
            <a:endParaRPr lang="en-US" dirty="0"/>
          </a:p>
          <a:p>
            <a:pPr lvl="0"/>
            <a:endParaRPr lang="en-GB" dirty="0"/>
          </a:p>
          <a:p>
            <a:pPr lvl="0"/>
            <a:endParaRPr lang="en-GB" dirty="0"/>
          </a:p>
        </p:txBody>
      </p:sp>
      <p:sp>
        <p:nvSpPr>
          <p:cNvPr id="15" name="Text Placeholder 14">
            <a:extLst>
              <a:ext uri="{FF2B5EF4-FFF2-40B4-BE49-F238E27FC236}">
                <a16:creationId xmlns:a16="http://schemas.microsoft.com/office/drawing/2014/main" id="{7A2FE8F4-0B2F-4B6E-B4B0-927F13D7F719}"/>
              </a:ext>
            </a:extLst>
          </p:cNvPr>
          <p:cNvSpPr>
            <a:spLocks noGrp="1"/>
          </p:cNvSpPr>
          <p:nvPr>
            <p:ph type="body" sz="quarter" idx="13"/>
          </p:nvPr>
        </p:nvSpPr>
        <p:spPr>
          <a:xfrm>
            <a:off x="447675" y="5589588"/>
            <a:ext cx="8074025" cy="604837"/>
          </a:xfrm>
        </p:spPr>
        <p:txBody>
          <a:bodyPr>
            <a:normAutofit/>
          </a:bodyPr>
          <a:lstStyle>
            <a:lvl1pPr marL="0" indent="0" algn="ctr">
              <a:buNone/>
              <a:defRPr sz="1400" baseline="0">
                <a:latin typeface="Calibri" panose="020F0502020204030204" pitchFamily="34" charset="0"/>
              </a:defRPr>
            </a:lvl1pPr>
          </a:lstStyle>
          <a:p>
            <a:pPr lvl="0"/>
            <a:endParaRPr lang="en-GB" dirty="0"/>
          </a:p>
        </p:txBody>
      </p:sp>
    </p:spTree>
    <p:extLst>
      <p:ext uri="{BB962C8B-B14F-4D97-AF65-F5344CB8AC3E}">
        <p14:creationId xmlns:p14="http://schemas.microsoft.com/office/powerpoint/2010/main" val="41345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249599-89B8-4E5B-8E53-25E3A1D3DB77}"/>
              </a:ext>
            </a:extLst>
          </p:cNvPr>
          <p:cNvSpPr>
            <a:spLocks noGrp="1"/>
          </p:cNvSpPr>
          <p:nvPr>
            <p:ph type="dt" sz="half" idx="10"/>
          </p:nvPr>
        </p:nvSpPr>
        <p:spPr/>
        <p:txBody>
          <a:bodyPr/>
          <a:lstStyle>
            <a:lvl1pPr>
              <a:defRPr/>
            </a:lvl1pPr>
          </a:lstStyle>
          <a:p>
            <a:pPr>
              <a:defRPr/>
            </a:pPr>
            <a:fld id="{1CAE1E52-A942-4EA4-AB65-A06FB2ABB356}" type="datetimeFigureOut">
              <a:rPr lang="en-GB"/>
              <a:pPr>
                <a:defRPr/>
              </a:pPr>
              <a:t>16/10/2020</a:t>
            </a:fld>
            <a:endParaRPr lang="en-GB"/>
          </a:p>
        </p:txBody>
      </p:sp>
      <p:sp>
        <p:nvSpPr>
          <p:cNvPr id="5" name="Footer Placeholder 4">
            <a:extLst>
              <a:ext uri="{FF2B5EF4-FFF2-40B4-BE49-F238E27FC236}">
                <a16:creationId xmlns:a16="http://schemas.microsoft.com/office/drawing/2014/main" id="{F678A98B-0E09-4612-9346-46C6FC3C697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C23F55A-8CF0-4C9C-A0A6-604CE946188C}"/>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3B3521C2-0219-4B01-9135-CC48710C7539}" type="slidenum">
              <a:rPr lang="en-GB" altLang="en-US"/>
              <a:pPr/>
              <a:t>‹#›</a:t>
            </a:fld>
            <a:endParaRPr lang="en-GB" altLang="en-US"/>
          </a:p>
        </p:txBody>
      </p:sp>
    </p:spTree>
    <p:extLst>
      <p:ext uri="{BB962C8B-B14F-4D97-AF65-F5344CB8AC3E}">
        <p14:creationId xmlns:p14="http://schemas.microsoft.com/office/powerpoint/2010/main" val="365638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E6566A-A50E-4906-A19E-4FB9E76A4144}"/>
              </a:ext>
            </a:extLst>
          </p:cNvPr>
          <p:cNvSpPr>
            <a:spLocks noGrp="1"/>
          </p:cNvSpPr>
          <p:nvPr>
            <p:ph type="dt" sz="half" idx="10"/>
          </p:nvPr>
        </p:nvSpPr>
        <p:spPr/>
        <p:txBody>
          <a:bodyPr/>
          <a:lstStyle>
            <a:lvl1pPr>
              <a:defRPr/>
            </a:lvl1pPr>
          </a:lstStyle>
          <a:p>
            <a:pPr>
              <a:defRPr/>
            </a:pPr>
            <a:fld id="{E22C3D5C-F3BE-44B6-82DD-E7C4C8916EA0}" type="datetimeFigureOut">
              <a:rPr lang="en-GB"/>
              <a:pPr>
                <a:defRPr/>
              </a:pPr>
              <a:t>16/10/2020</a:t>
            </a:fld>
            <a:endParaRPr lang="en-GB"/>
          </a:p>
        </p:txBody>
      </p:sp>
      <p:sp>
        <p:nvSpPr>
          <p:cNvPr id="5" name="Footer Placeholder 4">
            <a:extLst>
              <a:ext uri="{FF2B5EF4-FFF2-40B4-BE49-F238E27FC236}">
                <a16:creationId xmlns:a16="http://schemas.microsoft.com/office/drawing/2014/main" id="{8A268102-AF15-496D-8BA6-68A51B185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36EC1A9-0935-48AF-98AC-717D1CEB4CF4}"/>
              </a:ext>
            </a:extLst>
          </p:cNvPr>
          <p:cNvSpPr>
            <a:spLocks noGrp="1"/>
          </p:cNvSpPr>
          <p:nvPr>
            <p:ph type="sldNum" sz="quarter" idx="12"/>
          </p:nvPr>
        </p:nvSpPr>
        <p:spPr>
          <a:xfrm>
            <a:off x="7086600" y="6588125"/>
            <a:ext cx="2057400" cy="285810"/>
          </a:xfrm>
          <a:prstGeom prst="rect">
            <a:avLst/>
          </a:prstGeom>
        </p:spPr>
        <p:txBody>
          <a:bodyPr/>
          <a:lstStyle>
            <a:lvl1pPr>
              <a:defRPr/>
            </a:lvl1pPr>
          </a:lstStyle>
          <a:p>
            <a:fld id="{A4A5ECFF-5C9A-42B4-A985-E4790B0921A2}" type="slidenum">
              <a:rPr lang="en-GB" altLang="en-US"/>
              <a:pPr/>
              <a:t>‹#›</a:t>
            </a:fld>
            <a:endParaRPr lang="en-GB" altLang="en-US" dirty="0"/>
          </a:p>
        </p:txBody>
      </p:sp>
    </p:spTree>
    <p:extLst>
      <p:ext uri="{BB962C8B-B14F-4D97-AF65-F5344CB8AC3E}">
        <p14:creationId xmlns:p14="http://schemas.microsoft.com/office/powerpoint/2010/main" val="156882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8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9B147-4B66-4E97-B70A-11C2806E34CA}"/>
              </a:ext>
            </a:extLst>
          </p:cNvPr>
          <p:cNvSpPr>
            <a:spLocks noGrp="1"/>
          </p:cNvSpPr>
          <p:nvPr>
            <p:ph type="dt" sz="half" idx="10"/>
          </p:nvPr>
        </p:nvSpPr>
        <p:spPr/>
        <p:txBody>
          <a:bodyPr/>
          <a:lstStyle>
            <a:lvl1pPr>
              <a:defRPr/>
            </a:lvl1pPr>
          </a:lstStyle>
          <a:p>
            <a:pPr>
              <a:defRPr/>
            </a:pPr>
            <a:fld id="{80AF0C5A-254C-4B55-9DDA-00B85131A43C}" type="datetimeFigureOut">
              <a:rPr lang="en-GB"/>
              <a:pPr>
                <a:defRPr/>
              </a:pPr>
              <a:t>16/10/2020</a:t>
            </a:fld>
            <a:endParaRPr lang="en-GB"/>
          </a:p>
        </p:txBody>
      </p:sp>
      <p:sp>
        <p:nvSpPr>
          <p:cNvPr id="5" name="Footer Placeholder 4">
            <a:extLst>
              <a:ext uri="{FF2B5EF4-FFF2-40B4-BE49-F238E27FC236}">
                <a16:creationId xmlns:a16="http://schemas.microsoft.com/office/drawing/2014/main" id="{B041ED0F-3F4F-4191-95D9-03287ACFF4E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CA3C550-FDA0-40D4-90E1-A3D5C9AB77DC}"/>
              </a:ext>
            </a:extLst>
          </p:cNvPr>
          <p:cNvSpPr>
            <a:spLocks noGrp="1"/>
          </p:cNvSpPr>
          <p:nvPr>
            <p:ph type="sldNum" sz="quarter" idx="12"/>
          </p:nvPr>
        </p:nvSpPr>
        <p:spPr/>
        <p:txBody>
          <a:bodyPr/>
          <a:lstStyle>
            <a:lvl1pPr>
              <a:defRPr/>
            </a:lvl1pPr>
          </a:lstStyle>
          <a:p>
            <a:fld id="{0C938412-91F3-4CFB-A3F9-23742A0FFCC3}" type="slidenum">
              <a:rPr lang="en-GB" altLang="en-US"/>
              <a:pPr/>
              <a:t>‹#›</a:t>
            </a:fld>
            <a:endParaRPr lang="en-GB" altLang="en-US"/>
          </a:p>
        </p:txBody>
      </p:sp>
    </p:spTree>
    <p:extLst>
      <p:ext uri="{BB962C8B-B14F-4D97-AF65-F5344CB8AC3E}">
        <p14:creationId xmlns:p14="http://schemas.microsoft.com/office/powerpoint/2010/main" val="368592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D344A87-61DB-4835-BEB0-346EDFB422AE}"/>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9">
            <a:extLst>
              <a:ext uri="{FF2B5EF4-FFF2-40B4-BE49-F238E27FC236}">
                <a16:creationId xmlns:a16="http://schemas.microsoft.com/office/drawing/2014/main" id="{EF509BE8-7E65-45EB-BBBD-AD3388FF69B8}"/>
              </a:ext>
            </a:extLst>
          </p:cNvPr>
          <p:cNvSpPr>
            <a:spLocks noGrp="1"/>
          </p:cNvSpPr>
          <p:nvPr>
            <p:ph type="body" sz="quarter" idx="11"/>
          </p:nvPr>
        </p:nvSpPr>
        <p:spPr>
          <a:xfrm>
            <a:off x="2570163" y="0"/>
            <a:ext cx="6573837" cy="1043796"/>
          </a:xfrm>
        </p:spPr>
        <p:txBody>
          <a:bodyPr anchor="ctr" anchorCtr="0">
            <a:no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11730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68F01E-E28F-48CF-A919-4F87EC7314AB}"/>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Slide Number Placeholder 4">
            <a:extLst>
              <a:ext uri="{FF2B5EF4-FFF2-40B4-BE49-F238E27FC236}">
                <a16:creationId xmlns:a16="http://schemas.microsoft.com/office/drawing/2014/main" id="{38142138-4AA3-4144-B07B-05168E07F5FA}"/>
              </a:ext>
            </a:extLst>
          </p:cNvPr>
          <p:cNvSpPr>
            <a:spLocks noGrp="1"/>
          </p:cNvSpPr>
          <p:nvPr>
            <p:ph type="sldNum" sz="quarter" idx="12"/>
          </p:nvPr>
        </p:nvSpPr>
        <p:spPr>
          <a:xfrm>
            <a:off x="7086600" y="6588125"/>
            <a:ext cx="2057400" cy="285810"/>
          </a:xfrm>
          <a:prstGeom prst="rect">
            <a:avLst/>
          </a:prstGeom>
        </p:spPr>
        <p:txBody>
          <a:bodyPr/>
          <a:lstStyle>
            <a:lvl1pPr>
              <a:defRPr sz="900" baseline="0">
                <a:latin typeface="Verdana" panose="020B0604030504040204" pitchFamily="34" charset="0"/>
              </a:defRPr>
            </a:lvl1pPr>
          </a:lstStyle>
          <a:p>
            <a:fld id="{49C04F3A-82BD-4011-AADB-1F79FD7DF4BC}" type="slidenum">
              <a:rPr lang="en-GB" smtClean="0"/>
              <a:pPr/>
              <a:t>‹#›</a:t>
            </a:fld>
            <a:endParaRPr lang="en-GB" dirty="0"/>
          </a:p>
        </p:txBody>
      </p:sp>
      <p:sp>
        <p:nvSpPr>
          <p:cNvPr id="11" name="Rectangle 11">
            <a:extLst>
              <a:ext uri="{FF2B5EF4-FFF2-40B4-BE49-F238E27FC236}">
                <a16:creationId xmlns:a16="http://schemas.microsoft.com/office/drawing/2014/main" id="{4E9086BA-5439-49E6-9E91-FC32A560FF1E}"/>
              </a:ext>
            </a:extLst>
          </p:cNvPr>
          <p:cNvSpPr>
            <a:spLocks noChangeArrowheads="1"/>
          </p:cNvSpPr>
          <p:nvPr userDrawn="1"/>
        </p:nvSpPr>
        <p:spPr bwMode="auto">
          <a:xfrm>
            <a:off x="0" y="6622629"/>
            <a:ext cx="39604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baseline="0" dirty="0">
                <a:solidFill>
                  <a:srgbClr val="FFFFFF"/>
                </a:solidFill>
                <a:latin typeface="Verdana" panose="020B0604030504040204" pitchFamily="34" charset="0"/>
              </a:rPr>
              <a:t>www.coe.int/cybercrime			</a:t>
            </a:r>
          </a:p>
        </p:txBody>
      </p:sp>
      <p:sp>
        <p:nvSpPr>
          <p:cNvPr id="15" name="Text Placeholder 11">
            <a:extLst>
              <a:ext uri="{FF2B5EF4-FFF2-40B4-BE49-F238E27FC236}">
                <a16:creationId xmlns:a16="http://schemas.microsoft.com/office/drawing/2014/main" id="{65D2B4B2-A487-46F2-91AA-C4BF2735A54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0474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0562" y="4106085"/>
            <a:ext cx="7886700" cy="1500187"/>
          </a:xfrm>
          <a:prstGeom prst="rect">
            <a:avLst/>
          </a:prstGeom>
        </p:spPr>
        <p:txBody>
          <a:bodyPr anchor="t" anchorCtr="0"/>
          <a:lstStyle>
            <a:lvl1pPr>
              <a:defRPr sz="4000" b="1" i="0" cap="all" baseline="0">
                <a:latin typeface="Calibri (heading)"/>
              </a:defRPr>
            </a:lvl1pPr>
          </a:lstStyle>
          <a:p>
            <a:r>
              <a:rPr lang="en-US" dirty="0"/>
              <a:t>Click to edit Master title style</a:t>
            </a:r>
          </a:p>
        </p:txBody>
      </p:sp>
      <p:sp>
        <p:nvSpPr>
          <p:cNvPr id="3" name="Text Placeholder 2"/>
          <p:cNvSpPr>
            <a:spLocks noGrp="1"/>
          </p:cNvSpPr>
          <p:nvPr>
            <p:ph type="body" idx="1"/>
          </p:nvPr>
        </p:nvSpPr>
        <p:spPr>
          <a:xfrm>
            <a:off x="550562" y="3666226"/>
            <a:ext cx="7886700" cy="439859"/>
          </a:xfrm>
        </p:spPr>
        <p:txBody>
          <a:bodyPr>
            <a:normAutofit/>
          </a:bodyPr>
          <a:lstStyle>
            <a:lvl1pPr marL="0" indent="0">
              <a:buNone/>
              <a:defRPr sz="2000" baseline="0">
                <a:solidFill>
                  <a:schemeClr val="tx1">
                    <a:lumMod val="50000"/>
                    <a:lumOff val="50000"/>
                  </a:schemeClr>
                </a:solidFill>
                <a:latin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20A8AF00-8302-4EB6-B590-39BD369534E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D233DBE3-4DCE-45EA-88E9-4DFE54A70D1C}"/>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952001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F79EE9D-52D5-4B6B-99C5-F7B7EF500FFC}"/>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2" name="Text Placeholder 11">
            <a:extLst>
              <a:ext uri="{FF2B5EF4-FFF2-40B4-BE49-F238E27FC236}">
                <a16:creationId xmlns:a16="http://schemas.microsoft.com/office/drawing/2014/main" id="{CCA4FC42-7865-44A1-A558-6DAB208B7BBA}"/>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105584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617213"/>
            <a:ext cx="3868340"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noAutofit/>
          </a:bodyPr>
          <a:lstStyle>
            <a:lvl1pPr marL="0" indent="0">
              <a:buNone/>
              <a:defRPr sz="2800" b="1" baseline="0">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617213"/>
            <a:ext cx="3887391" cy="3684588"/>
          </a:xfrm>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D8D75C77-33AE-4D9D-81BB-E8443987728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3" name="Text Placeholder 11">
            <a:extLst>
              <a:ext uri="{FF2B5EF4-FFF2-40B4-BE49-F238E27FC236}">
                <a16:creationId xmlns:a16="http://schemas.microsoft.com/office/drawing/2014/main" id="{E8360835-D07D-47DB-8A8D-6D70C8BFA691}"/>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339933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F3D9741-60F0-480D-8B47-D9BDE25B27A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9" name="Text Placeholder 11">
            <a:extLst>
              <a:ext uri="{FF2B5EF4-FFF2-40B4-BE49-F238E27FC236}">
                <a16:creationId xmlns:a16="http://schemas.microsoft.com/office/drawing/2014/main" id="{A0DF66FC-D0BD-42D5-88C2-0C899A2415A4}"/>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294546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1" name="Picture 2" descr="Asking questions | TeachingEnglish | British Council | BBC">
            <a:extLst>
              <a:ext uri="{FF2B5EF4-FFF2-40B4-BE49-F238E27FC236}">
                <a16:creationId xmlns:a16="http://schemas.microsoft.com/office/drawing/2014/main" id="{4847C7E7-B06A-4BDA-9B87-24735A9E21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0" y="2225616"/>
            <a:ext cx="4572000" cy="279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8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319841"/>
            <a:ext cx="1971675" cy="4857122"/>
          </a:xfrm>
          <a:prstGeom prst="rect">
            <a:avLst/>
          </a:prstGeom>
        </p:spPr>
        <p:txBody>
          <a:bodyPr vert="eaVert"/>
          <a:lstStyle>
            <a:lvl1pPr>
              <a:defRPr baseline="0">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1319841"/>
            <a:ext cx="5800725" cy="4857121"/>
          </a:xfrm>
        </p:spPr>
        <p:txBody>
          <a:bodyPr vert="eaVert"/>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B9F9D650-1009-46ED-8222-4EE43ED14297}"/>
              </a:ext>
            </a:extLst>
          </p:cNvPr>
          <p:cNvSpPr>
            <a:spLocks noGrp="1"/>
          </p:cNvSpPr>
          <p:nvPr>
            <p:ph type="sldNum" sz="quarter" idx="10"/>
          </p:nvPr>
        </p:nvSpPr>
        <p:spPr>
          <a:xfrm>
            <a:off x="7086600" y="6588125"/>
            <a:ext cx="2057400" cy="285810"/>
          </a:xfrm>
          <a:prstGeom prst="rect">
            <a:avLst/>
          </a:prstGeom>
        </p:spPr>
        <p:txBody>
          <a:bodyPr/>
          <a:lstStyle/>
          <a:p>
            <a:fld id="{49C04F3A-82BD-4011-AADB-1F79FD7DF4BC}" type="slidenum">
              <a:rPr lang="en-GB" smtClean="0"/>
              <a:pPr/>
              <a:t>‹#›</a:t>
            </a:fld>
            <a:endParaRPr lang="en-GB" dirty="0"/>
          </a:p>
        </p:txBody>
      </p:sp>
      <p:sp>
        <p:nvSpPr>
          <p:cNvPr id="10" name="Text Placeholder 11">
            <a:extLst>
              <a:ext uri="{FF2B5EF4-FFF2-40B4-BE49-F238E27FC236}">
                <a16:creationId xmlns:a16="http://schemas.microsoft.com/office/drawing/2014/main" id="{5C16D1AC-E422-4575-9A0B-452840BC04CB}"/>
              </a:ext>
            </a:extLst>
          </p:cNvPr>
          <p:cNvSpPr>
            <a:spLocks noGrp="1"/>
          </p:cNvSpPr>
          <p:nvPr>
            <p:ph type="body" sz="quarter" idx="11"/>
          </p:nvPr>
        </p:nvSpPr>
        <p:spPr>
          <a:xfrm>
            <a:off x="2811463" y="0"/>
            <a:ext cx="6332537" cy="1035050"/>
          </a:xfrm>
        </p:spPr>
        <p:txBody>
          <a:bodyPr anchor="ctr" anchorCtr="0">
            <a:normAutofit/>
          </a:bodyPr>
          <a:lstStyle>
            <a:lvl1pPr marL="0" indent="0" algn="r">
              <a:buNone/>
              <a:defRPr sz="3200" baseline="0">
                <a:solidFill>
                  <a:schemeClr val="bg1"/>
                </a:solidFill>
              </a:defRPr>
            </a:lvl1pPr>
          </a:lstStyle>
          <a:p>
            <a:pPr lvl="0"/>
            <a:endParaRPr lang="en-GB" dirty="0"/>
          </a:p>
        </p:txBody>
      </p:sp>
    </p:spTree>
    <p:extLst>
      <p:ext uri="{BB962C8B-B14F-4D97-AF65-F5344CB8AC3E}">
        <p14:creationId xmlns:p14="http://schemas.microsoft.com/office/powerpoint/2010/main" val="42725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D9BE315B-93AB-4182-A682-D2D6C37D4D23}"/>
              </a:ext>
            </a:extLst>
          </p:cNvPr>
          <p:cNvSpPr/>
          <p:nvPr userDrawn="1"/>
        </p:nvSpPr>
        <p:spPr>
          <a:xfrm>
            <a:off x="0" y="-26988"/>
            <a:ext cx="9144000"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8" name="Picture 4">
            <a:extLst>
              <a:ext uri="{FF2B5EF4-FFF2-40B4-BE49-F238E27FC236}">
                <a16:creationId xmlns:a16="http://schemas.microsoft.com/office/drawing/2014/main" id="{4840FB52-8F74-4C62-BC14-146E3735258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99" y="-22225"/>
            <a:ext cx="1322388" cy="107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AD8571B3-F2B3-4C41-8AB6-8D4158A1697F}"/>
              </a:ext>
            </a:extLst>
          </p:cNvPr>
          <p:cNvSpPr/>
          <p:nvPr userDrawn="1"/>
        </p:nvSpPr>
        <p:spPr>
          <a:xfrm>
            <a:off x="0" y="6588125"/>
            <a:ext cx="9144000" cy="296863"/>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dirty="0"/>
          </a:p>
        </p:txBody>
      </p:sp>
      <p:sp>
        <p:nvSpPr>
          <p:cNvPr id="11" name="Rectangle 11">
            <a:extLst>
              <a:ext uri="{FF2B5EF4-FFF2-40B4-BE49-F238E27FC236}">
                <a16:creationId xmlns:a16="http://schemas.microsoft.com/office/drawing/2014/main" id="{C0713AAC-84AF-4971-8FCB-8CABFE853DD0}"/>
              </a:ext>
            </a:extLst>
          </p:cNvPr>
          <p:cNvSpPr>
            <a:spLocks noChangeArrowheads="1"/>
          </p:cNvSpPr>
          <p:nvPr userDrawn="1"/>
        </p:nvSpPr>
        <p:spPr bwMode="auto">
          <a:xfrm>
            <a:off x="-60382" y="6596936"/>
            <a:ext cx="321765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900" b="1" i="0" baseline="0" dirty="0">
                <a:solidFill>
                  <a:srgbClr val="FFFFFF"/>
                </a:solidFill>
                <a:latin typeface="Verdana" panose="020B0604030504040204" pitchFamily="34" charset="0"/>
                <a:ea typeface="Verdana" panose="020B0604030504040204" pitchFamily="34" charset="0"/>
              </a:rPr>
              <a:t>www.coe.int/cybercrime			</a:t>
            </a:r>
          </a:p>
        </p:txBody>
      </p:sp>
      <p:sp>
        <p:nvSpPr>
          <p:cNvPr id="14" name="Slide Number Placeholder 4">
            <a:extLst>
              <a:ext uri="{FF2B5EF4-FFF2-40B4-BE49-F238E27FC236}">
                <a16:creationId xmlns:a16="http://schemas.microsoft.com/office/drawing/2014/main" id="{307588A1-E747-44DA-B866-F09C9C76894B}"/>
              </a:ext>
            </a:extLst>
          </p:cNvPr>
          <p:cNvSpPr txBox="1">
            <a:spLocks/>
          </p:cNvSpPr>
          <p:nvPr userDrawn="1"/>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a:t>
            </a:fld>
            <a:endParaRPr lang="en-GB" sz="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7954049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2" r:id="rId3"/>
    <p:sldLayoutId id="2147483663" r:id="rId4"/>
    <p:sldLayoutId id="2147483664" r:id="rId5"/>
    <p:sldLayoutId id="2147483665" r:id="rId6"/>
    <p:sldLayoutId id="2147483666" r:id="rId7"/>
    <p:sldLayoutId id="2147483677" r:id="rId8"/>
    <p:sldLayoutId id="2147483671" r:id="rId9"/>
    <p:sldLayoutId id="2147483678" r:id="rId10"/>
    <p:sldLayoutId id="2147483680" r:id="rId11"/>
    <p:sldLayoutId id="2147483681" r:id="rId12"/>
    <p:sldLayoutId id="214748368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mailto:matteo.lucchetti@coe.in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mailto:matteo.lucchetti@coe.int" TargetMode="External"/><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3600" b="1">
                <a:latin typeface="+mn-lt"/>
              </a:rPr>
              <a:t>Sesioni 2,5:</a:t>
            </a:r>
          </a:p>
          <a:p>
            <a:pPr algn="ctr">
              <a:spcBef>
                <a:spcPct val="0"/>
              </a:spcBef>
              <a:buNone/>
            </a:pPr>
            <a:r>
              <a:rPr lang="sq-AL" dirty="1" sz="3600" b="1">
                <a:latin typeface="+mn-lt"/>
              </a:rPr>
              <a:t>Kompetencat procedurale të Konventës së Budapestit - Pjesa 2</a:t>
            </a:r>
          </a:p>
          <a:p>
            <a:pPr algn="ctr" eaLnBrk="1" hangingPunct="1">
              <a:spcBef>
                <a:spcPct val="0"/>
              </a:spcBef>
              <a:buFontTx/>
              <a:buNone/>
            </a:pPr>
            <a:endParaRPr lang="en-GB" altLang="en-US" sz="1200" b="1" dirty="0">
              <a:latin typeface="+mn-lt"/>
            </a:endParaRPr>
          </a:p>
          <a:p>
            <a:pPr algn="ctr" eaLnBrk="1" hangingPunct="1">
              <a:spcBef>
                <a:spcPct val="0"/>
              </a:spcBef>
              <a:buFontTx/>
              <a:buNone/>
            </a:pPr>
            <a:endParaRPr lang="en-GB" altLang="en-US" sz="1200" b="1" dirty="0">
              <a:latin typeface="+mn-lt"/>
            </a:endParaRPr>
          </a:p>
          <a:p>
            <a:pPr algn="ctr" eaLnBrk="1" hangingPunct="1">
              <a:spcBef>
                <a:spcPct val="0"/>
              </a:spcBef>
              <a:buFontTx/>
              <a:buNone/>
            </a:pPr>
            <a:endParaRPr lang="en-GB" altLang="en-US" sz="1600" b="1" dirty="0">
              <a:latin typeface="+mn-lt"/>
            </a:endParaRPr>
          </a:p>
          <a:p>
            <a:pPr algn="ctr" eaLnBrk="1" hangingPunct="1">
              <a:spcBef>
                <a:spcPct val="0"/>
              </a:spcBef>
              <a:buFontTx/>
              <a:buNone/>
            </a:pPr>
            <a:r>
              <a:rPr lang="sq-AL" dirty="1" sz="1800" b="1">
                <a:latin typeface="+mn-lt"/>
              </a:rPr>
              <a:t>Xxxxx XXXXXXXX</a:t>
            </a:r>
          </a:p>
          <a:p>
            <a:pPr algn="ctr" eaLnBrk="1" hangingPunct="1">
              <a:spcBef>
                <a:spcPct val="0"/>
              </a:spcBef>
              <a:buFontTx/>
              <a:buNone/>
            </a:pPr>
            <a:endParaRPr lang="en-GB" altLang="en-US" sz="600" dirty="0">
              <a:latin typeface="+mn-lt"/>
            </a:endParaRPr>
          </a:p>
          <a:p>
            <a:pPr algn="ctr" eaLnBrk="1" hangingPunct="1">
              <a:spcBef>
                <a:spcPct val="0"/>
              </a:spcBef>
              <a:buFontTx/>
              <a:buNone/>
            </a:pPr>
            <a:r>
              <a:rPr lang="sq-AL" dirty="1" sz="1400" i="1">
                <a:latin typeface="+mn-lt"/>
              </a:rPr>
              <a:t>Këshilli i Evropës</a:t>
            </a:r>
          </a:p>
          <a:p>
            <a:pPr algn="ctr" eaLnBrk="1" hangingPunct="1">
              <a:spcBef>
                <a:spcPct val="0"/>
              </a:spcBef>
              <a:buFontTx/>
              <a:buNone/>
            </a:pPr>
            <a:endParaRPr lang="en-GB" altLang="en-US" sz="1400" b="1" dirty="0">
              <a:solidFill>
                <a:srgbClr val="2F618F"/>
              </a:solidFill>
              <a:latin typeface="+mn-lt"/>
              <a:hlinkClick r:id="rId4"/>
            </a:endParaRPr>
          </a:p>
          <a:p>
            <a:pPr algn="ctr" eaLnBrk="1" hangingPunct="1">
              <a:spcBef>
                <a:spcPct val="0"/>
              </a:spcBef>
              <a:buFontTx/>
              <a:buNone/>
            </a:pPr>
            <a:r>
              <a:rPr lang="sq-AL" dirty="1" sz="1200" b="1">
                <a:solidFill>
                  <a:srgbClr val="2F618F"/>
                </a:solidFill>
                <a:latin typeface="+mn-lt"/>
              </a:rPr>
              <a:t>email</a:t>
            </a:r>
          </a:p>
          <a:p>
            <a:pPr algn="ctr" eaLnBrk="1" hangingPunct="1">
              <a:spcBef>
                <a:spcPct val="0"/>
              </a:spcBef>
              <a:buFontTx/>
              <a:buNone/>
            </a:pPr>
            <a:endParaRPr lang="en-GB" altLang="en-US" sz="1600" b="1" dirty="0">
              <a:latin typeface="+mn-lt"/>
            </a:endParaRPr>
          </a:p>
          <a:p>
            <a:pPr algn="ctr" eaLnBrk="1" hangingPunct="1">
              <a:spcBef>
                <a:spcPct val="0"/>
              </a:spcBef>
              <a:buFontTx/>
              <a:buNone/>
            </a:pPr>
            <a:endParaRPr lang="en-GB" altLang="en-US" sz="1600" b="1" dirty="0">
              <a:latin typeface="+mn-lt"/>
            </a:endParaRPr>
          </a:p>
          <a:p>
            <a:pPr algn="ctr" eaLnBrk="1" hangingPunct="1">
              <a:spcBef>
                <a:spcPct val="0"/>
              </a:spcBef>
              <a:buFontTx/>
              <a:buNone/>
            </a:pPr>
            <a:endParaRPr lang="en-GB" altLang="en-US" sz="1400" b="1" dirty="0">
              <a:latin typeface="+mn-lt"/>
            </a:endParaRPr>
          </a:p>
          <a:p>
            <a:pPr algn="ctr" eaLnBrk="1" hangingPunct="1">
              <a:spcBef>
                <a:spcPct val="0"/>
              </a:spcBef>
              <a:buFontTx/>
              <a:buNone/>
            </a:pPr>
            <a:r>
              <a:rPr lang="sq-AL" dirty="1" sz="1600" b="1">
                <a:latin typeface="+mn-lt"/>
              </a:rPr>
              <a:t>DD Muaji VVVV</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1600" b="1">
                <a:latin typeface="+mn-lt"/>
              </a:rPr>
              <a:t>Trajnim hyrës gjyqësor për krimin kibernetik dhe provat elektronike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509200"/>
          </a:xfrm>
          <a:prstGeom prst="rect">
            <a:avLst/>
          </a:prstGeom>
        </p:spPr>
        <p:txBody>
          <a:bodyPr wrap="square">
            <a:spAutoFit/>
          </a:bodyPr>
          <a:lstStyle/>
          <a:p>
            <a:pPr algn="just"/>
            <a:r>
              <a:rPr lang="sq-AL" dirty="1" sz="1600"/>
              <a:t>Secila palë miraton masa të tilla legjislative dhe masa të tjera që mund të jenë të nevojshme për të fuqizuar autoritetet e saj kompetente për të </a:t>
            </a:r>
            <a:r>
              <a:rPr lang="sq-AL" dirty="1" b="1" sz="1600">
                <a:solidFill>
                  <a:srgbClr val="C00000"/>
                </a:solidFill>
              </a:rPr>
              <a:t>kontrolluar ose ngjashëm për të siguruar qasje</a:t>
            </a:r>
            <a:r>
              <a:rPr lang="sq-AL" dirty="1" sz="1600"/>
              <a:t>:</a:t>
            </a:r>
            <a:r>
              <a:rPr lang="sq-AL" dirty="1" sz="1600"/>
              <a:t> </a:t>
            </a:r>
          </a:p>
          <a:p>
            <a:pPr marL="800100" lvl="1" indent="-342900" algn="just">
              <a:buFont typeface="+mj-lt"/>
              <a:buAutoNum type="alphaLcPeriod"/>
            </a:pPr>
            <a:r>
              <a:rPr lang="sq-AL" dirty="1" sz="1600"/>
              <a:t>në një sistem kompjuterik apo një pjese e tij dhe në të dhëna kompjuterike të memorizuara aty; dhe</a:t>
            </a:r>
            <a:r>
              <a:rPr lang="sq-AL" dirty="1" sz="1600"/>
              <a:t> </a:t>
            </a:r>
          </a:p>
          <a:p>
            <a:pPr marL="800100" lvl="1" indent="-342900" algn="just">
              <a:buFont typeface="+mj-lt"/>
              <a:buAutoNum type="alphaLcPeriod"/>
            </a:pPr>
            <a:r>
              <a:rPr lang="sq-AL" dirty="1" sz="1600"/>
              <a:t>në një mjet memorizimi të të dhënave kompjuterike në të cilën të dhënat kompjuterike mund të memorizohen në territorin e tij.</a:t>
            </a:r>
          </a:p>
          <a:p>
            <a:pPr lvl="1" algn="just"/>
            <a:endParaRPr lang="en-US" sz="1600" dirty="0"/>
          </a:p>
          <a:p>
            <a:pPr algn="just"/>
            <a:r>
              <a:rPr lang="sq-AL" dirty="1" sz="1600"/>
              <a:t>Secila palë miraton masa të tilla legjislative dhe masa të tjera që mund të jenë të nevojshme për të siguruar që kur autoritetet e saj kontrollojnë ose në mënyrë të ngjashme qasen në një sistem të caktuar kompjuterik ose pjesë të tij, në përputhje me paragrafin 1.a, dhe kur kanë arsye të besojnë se të dhënat e kërkuara janë të ruajtura në një sistem tjetër kompjuterik ose në një pjesë të tij në territorin e saj dhe të dhëna të tilla janë të arritshme ose gjenden ligjërisht në sistemin fillestar, autoritetet janë jenë në gjendje të zgjerojnë me shpejtësi kontrollin ose hyrjen e ngjashme në sistemin tjetër.</a:t>
            </a:r>
          </a:p>
        </p:txBody>
      </p:sp>
      <p:sp>
        <p:nvSpPr>
          <p:cNvPr id="6" name="Rectangle 5">
            <a:extLst>
              <a:ext uri="{FF2B5EF4-FFF2-40B4-BE49-F238E27FC236}">
                <a16:creationId xmlns:a16="http://schemas.microsoft.com/office/drawing/2014/main" id="{524B6456-681F-2F44-A01A-AD3514E81BD2}"/>
              </a:ext>
            </a:extLst>
          </p:cNvPr>
          <p:cNvSpPr/>
          <p:nvPr/>
        </p:nvSpPr>
        <p:spPr>
          <a:xfrm>
            <a:off x="4152913" y="1124744"/>
            <a:ext cx="4747018" cy="2246769"/>
          </a:xfrm>
          <a:prstGeom prst="rect">
            <a:avLst/>
          </a:prstGeom>
        </p:spPr>
        <p:txBody>
          <a:bodyPr wrap="square">
            <a:spAutoFit/>
          </a:bodyPr>
          <a:lstStyle/>
          <a:p>
            <a:pPr marL="342900" indent="-342900" algn="just">
              <a:buFont typeface="Arial" panose="020B0604020202020204" pitchFamily="34" charset="0"/>
              <a:buChar char="•"/>
            </a:pPr>
            <a:r>
              <a:rPr lang="sq-AL" dirty="1" sz="2000"/>
              <a:t>Termi "kontroll" do të thotë të kërkosh, lexosh, rishikosh, ekzaminosh ose inspektosh</a:t>
            </a:r>
            <a:r>
              <a:rPr lang="sq-AL" dirty="1" sz="2000"/>
              <a:t>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sq-AL" dirty="1" sz="2000"/>
              <a:t>Termi "qasje e ngjashme" është gjuhë neutrale teknologjike që do të mundësonte </a:t>
            </a:r>
            <a:r>
              <a:rPr lang="sq-AL" dirty="1" i="1" sz="2000"/>
              <a:t>inspektimin</a:t>
            </a:r>
            <a:r>
              <a:rPr lang="sq-AL" dirty="1" sz="2000"/>
              <a:t> e të dhënave jomateriale që mund të jenë në formë elektromagnetike</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Kontrolli dhe sekuestrimi</a:t>
            </a:r>
            <a:r>
              <a:rPr lang="sq-AL" dirty="1" sz="2700">
                <a:solidFill>
                  <a:schemeClr val="bg1"/>
                </a:solidFill>
                <a:latin typeface="Verdana" panose="020B0604030504040204" pitchFamily="34" charset="0"/>
                <a:ea typeface="Verdana" panose="020B0604030504040204" pitchFamily="34" charset="0"/>
                <a:cs typeface="Verdana" charset="0"/>
              </a:rPr>
              <a:t> </a:t>
            </a:r>
          </a:p>
          <a:p>
            <a:pPr algn="r"/>
            <a:r>
              <a:rPr lang="sq-AL" dirty="1" sz="2700">
                <a:solidFill>
                  <a:schemeClr val="bg1"/>
                </a:solidFill>
                <a:latin typeface="Verdana" panose="020B0604030504040204" pitchFamily="34" charset="0"/>
                <a:ea typeface="Verdana" panose="020B0604030504040204" pitchFamily="34" charset="0"/>
                <a:cs typeface="Verdana" charset="0"/>
              </a:rPr>
              <a:t>i të dhënave të ruajtura kompjuterike</a:t>
            </a:r>
          </a:p>
        </p:txBody>
      </p:sp>
    </p:spTree>
    <p:extLst>
      <p:ext uri="{BB962C8B-B14F-4D97-AF65-F5344CB8AC3E}">
        <p14:creationId xmlns:p14="http://schemas.microsoft.com/office/powerpoint/2010/main" val="162287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570756"/>
          </a:xfrm>
          <a:prstGeom prst="rect">
            <a:avLst/>
          </a:prstGeom>
        </p:spPr>
        <p:txBody>
          <a:bodyPr wrap="square">
            <a:spAutoFit/>
          </a:bodyPr>
          <a:lstStyle/>
          <a:p>
            <a:pPr algn="just"/>
            <a:r>
              <a:rPr lang="sq-AL" dirty="1" sz="1600"/>
              <a:t>Çdo Palë do të adaptojë një legjislacion të tillë dhe masa të tjera, që mund të jenë të nevojshme që t’i japin fuqi autoriteteve të saj kompetente të kërkojë apo, në mënyrë të ngjashme, të hyjë në:</a:t>
            </a:r>
            <a:r>
              <a:rPr lang="sq-AL" dirty="1" sz="1600"/>
              <a:t> </a:t>
            </a:r>
          </a:p>
          <a:p>
            <a:pPr marL="800100" lvl="1" indent="-342900" algn="just">
              <a:buFont typeface="+mj-lt"/>
              <a:buAutoNum type="alphaLcPeriod"/>
            </a:pPr>
            <a:r>
              <a:rPr lang="sq-AL" dirty="1" sz="1600"/>
              <a:t> </a:t>
            </a:r>
            <a:r>
              <a:rPr lang="sq-AL" dirty="1" b="1" sz="1600">
                <a:solidFill>
                  <a:srgbClr val="C00000"/>
                </a:solidFill>
              </a:rPr>
              <a:t>një sistem kompjuterik </a:t>
            </a:r>
            <a:r>
              <a:rPr lang="sq-AL" dirty="1" sz="1600"/>
              <a:t>apo</a:t>
            </a:r>
            <a:r>
              <a:rPr lang="sq-AL" dirty="1" b="1" sz="1600">
                <a:solidFill>
                  <a:srgbClr val="C00000"/>
                </a:solidFill>
              </a:rPr>
              <a:t> një pjese e tij </a:t>
            </a:r>
            <a:r>
              <a:rPr lang="sq-AL" dirty="1" sz="1600"/>
              <a:t>dhe</a:t>
            </a:r>
            <a:r>
              <a:rPr lang="sq-AL" dirty="1" b="1" sz="1600">
                <a:solidFill>
                  <a:srgbClr val="C00000"/>
                </a:solidFill>
              </a:rPr>
              <a:t> në të dhëna kompjuterike të memorizuara aty</a:t>
            </a:r>
            <a:r>
              <a:rPr lang="sq-AL" dirty="1" sz="1600"/>
              <a:t>; dhe</a:t>
            </a:r>
            <a:r>
              <a:rPr lang="sq-AL" dirty="1" sz="1600"/>
              <a:t> </a:t>
            </a:r>
          </a:p>
          <a:p>
            <a:pPr marL="800100" lvl="1" indent="-342900" algn="just">
              <a:buFont typeface="+mj-lt"/>
              <a:buAutoNum type="alphaLcPeriod"/>
            </a:pPr>
            <a:r>
              <a:rPr lang="sq-AL" dirty="1" b="1" sz="1600">
                <a:solidFill>
                  <a:srgbClr val="C00000"/>
                </a:solidFill>
              </a:rPr>
              <a:t>një mjet memorizimi i të dhënave kompjuterike</a:t>
            </a:r>
            <a:r>
              <a:rPr lang="sq-AL" dirty="1" sz="1600"/>
              <a:t> në të cilin të dhënat kompjuterike mund të memorizohen në territorin e tij.</a:t>
            </a:r>
          </a:p>
          <a:p>
            <a:pPr lvl="1" algn="just"/>
            <a:endParaRPr lang="en-US" sz="1600" dirty="0"/>
          </a:p>
          <a:p>
            <a:pPr algn="just"/>
            <a:r>
              <a:rPr lang="sq-AL" dirty="1"/>
              <a:t>Secila palë miraton masa të tilla legjislative dhe masa të tjera që mund të jenë të nevojshme për të siguruar që kur autoritetet e saj kontrollojnë ose në mënyrë të ngjashme qasen në një sistem të caktuar kompjuterik ose pjesë të tij, në përputhje me paragrafin 1.a, dhe kur kanë arsye të besojnë se të dhënat e kërkuara janë të ruajtura në një sistem tjetër kompjuterik ose në një pjesë të tij në territorin e saj dhe të dhëna të tilla janë të arritshme ose gjenden ligjërisht në sistemin fillestar, autoritetet janë jenë në gjendje të zgjerojnë me shpejtësi kontrollin ose hyrjen e ngjashme në sistemin tjetër.</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3093154"/>
          </a:xfrm>
          <a:prstGeom prst="rect">
            <a:avLst/>
          </a:prstGeom>
        </p:spPr>
        <p:txBody>
          <a:bodyPr wrap="square">
            <a:spAutoFit/>
          </a:bodyPr>
          <a:lstStyle/>
          <a:p>
            <a:pPr marL="342900" indent="-342900" algn="just">
              <a:buFont typeface="Arial" panose="020B0604020202020204" pitchFamily="34" charset="0"/>
              <a:buChar char="•"/>
            </a:pPr>
            <a:r>
              <a:rPr lang="sq-AL" dirty="1" sz="2400"/>
              <a:t>Kompetenca për kontroll apo qasje të ngjashme:</a:t>
            </a:r>
          </a:p>
          <a:p>
            <a:pPr marL="800100" lvl="1" indent="-342900" algn="just">
              <a:buFont typeface="Calibri Light" panose="020F0302020204030204" pitchFamily="34" charset="0"/>
              <a:buChar char="‐"/>
            </a:pPr>
            <a:r>
              <a:rPr lang="sq-AL" dirty="1" sz="2100"/>
              <a:t>Sistemi kompjuterik</a:t>
            </a:r>
          </a:p>
          <a:p>
            <a:pPr marL="800100" lvl="1" indent="-342900" algn="just">
              <a:buFont typeface="Calibri Light" panose="020F0302020204030204" pitchFamily="34" charset="0"/>
              <a:buChar char="‐"/>
            </a:pPr>
            <a:r>
              <a:rPr lang="sq-AL" dirty="1" sz="2100"/>
              <a:t>Një pjesë e sistemit kompjuterik</a:t>
            </a:r>
          </a:p>
          <a:p>
            <a:pPr marL="800100" lvl="1" indent="-342900" algn="just">
              <a:buFont typeface="Calibri Light" panose="020F0302020204030204" pitchFamily="34" charset="0"/>
              <a:buChar char="‐"/>
            </a:pPr>
            <a:r>
              <a:rPr lang="sq-AL" dirty="1" sz="2100"/>
              <a:t>Të dhënat kompjuterike të ruajtura në sistemin kompjuterik</a:t>
            </a:r>
          </a:p>
          <a:p>
            <a:pPr marL="800100" lvl="1" indent="-342900" algn="just">
              <a:buFont typeface="Calibri Light" panose="020F0302020204030204" pitchFamily="34" charset="0"/>
              <a:buChar char="‐"/>
            </a:pPr>
            <a:r>
              <a:rPr lang="sq-AL" dirty="1" sz="2100"/>
              <a:t>Medium kompjuterik për ruajtjen e të dhënave me të dhënat kompjuterike të ruajtura brenda territorit</a:t>
            </a:r>
            <a:r>
              <a:rPr lang="sq-AL" dirty="1" sz="2100"/>
              <a:t>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Kontrolli dhe sekuestrimi</a:t>
            </a:r>
            <a:r>
              <a:rPr lang="sq-AL" dirty="1" sz="2700">
                <a:solidFill>
                  <a:schemeClr val="bg1"/>
                </a:solidFill>
                <a:latin typeface="Verdana" panose="020B0604030504040204" pitchFamily="34" charset="0"/>
                <a:ea typeface="Verdana" panose="020B0604030504040204" pitchFamily="34" charset="0"/>
                <a:cs typeface="Verdana" charset="0"/>
              </a:rPr>
              <a:t> </a:t>
            </a:r>
          </a:p>
          <a:p>
            <a:pPr algn="r"/>
            <a:r>
              <a:rPr lang="sq-AL" dirty="1" sz="2700">
                <a:solidFill>
                  <a:schemeClr val="bg1"/>
                </a:solidFill>
                <a:latin typeface="Verdana" panose="020B0604030504040204" pitchFamily="34" charset="0"/>
                <a:ea typeface="Verdana" panose="020B0604030504040204" pitchFamily="34" charset="0"/>
                <a:cs typeface="Verdana" charset="0"/>
              </a:rPr>
              <a:t>i të dhënave të ruajtura kompjuterike</a:t>
            </a:r>
          </a:p>
        </p:txBody>
      </p:sp>
    </p:spTree>
    <p:extLst>
      <p:ext uri="{BB962C8B-B14F-4D97-AF65-F5344CB8AC3E}">
        <p14:creationId xmlns:p14="http://schemas.microsoft.com/office/powerpoint/2010/main" val="71898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31060" y="1222594"/>
            <a:ext cx="4224915" cy="5262979"/>
          </a:xfrm>
          <a:prstGeom prst="rect">
            <a:avLst/>
          </a:prstGeom>
        </p:spPr>
        <p:txBody>
          <a:bodyPr wrap="square">
            <a:spAutoFit/>
          </a:bodyPr>
          <a:lstStyle/>
          <a:p>
            <a:pPr marL="342900" indent="-342900" algn="just">
              <a:buFont typeface="+mj-lt"/>
              <a:buAutoNum type="arabicPeriod"/>
            </a:pPr>
            <a:r>
              <a:rPr lang="sq-AL" dirty="1" sz="1600">
                <a:highlight>
                  <a:srgbClr val="FFFFFF"/>
                </a:highlight>
              </a:rPr>
              <a:t>Çdo Palë do të adaptojë një legjislacion të tillë dhe masa të tjera, që mund të jenë të nevojshme që t’i japin fuqi autoriteteve të saj kompetente të kërkojë apo, në mënyrë të ngjashme, të hyjë në:</a:t>
            </a:r>
            <a:r>
              <a:rPr lang="sq-AL" dirty="1" sz="1600">
                <a:highlight>
                  <a:srgbClr val="FFFFFF"/>
                </a:highlight>
              </a:rPr>
              <a:t> </a:t>
            </a:r>
          </a:p>
          <a:p>
            <a:pPr marL="800100" lvl="1" indent="-342900" algn="just">
              <a:buFont typeface="+mj-lt"/>
              <a:buAutoNum type="alphaLcPeriod"/>
            </a:pPr>
            <a:r>
              <a:rPr lang="sq-AL" dirty="1" sz="1600">
                <a:highlight>
                  <a:srgbClr val="FFFFFF"/>
                </a:highlight>
              </a:rPr>
              <a:t>në një sistem kompjuterik apo një pjese e tij dhe në të dhëna kompjuterike të memorizuara aty; dhe</a:t>
            </a:r>
            <a:r>
              <a:rPr lang="sq-AL" dirty="1" sz="1600">
                <a:highlight>
                  <a:srgbClr val="FFFFFF"/>
                </a:highlight>
              </a:rPr>
              <a:t> </a:t>
            </a:r>
          </a:p>
          <a:p>
            <a:pPr marL="800100" lvl="1" indent="-342900" algn="just">
              <a:buFont typeface="+mj-lt"/>
              <a:buAutoNum type="alphaLcPeriod"/>
            </a:pPr>
            <a:r>
              <a:rPr lang="sq-AL" dirty="1" sz="1600">
                <a:highlight>
                  <a:srgbClr val="FFFFFF"/>
                </a:highlight>
              </a:rPr>
              <a:t>në një mjet memorizimi të të dhënave kompjuterike në të cilën të dhënat kompjuterike mund të memorizohen në territorin e tij.</a:t>
            </a:r>
          </a:p>
          <a:p>
            <a:pPr marL="342900" indent="-342900" algn="just">
              <a:buFont typeface="+mj-lt"/>
              <a:buAutoNum type="arabicPeriod"/>
            </a:pPr>
            <a:r>
              <a:rPr lang="sq-AL" dirty="1" sz="1600">
                <a:highlight>
                  <a:srgbClr val="FFFFFF"/>
                </a:highlight>
              </a:rPr>
              <a:t>Secila palë miraton masa të tilla legjislative dhe masa të tjera që mund të jenë të nevojshme për të siguruar që kur autoritetet e saj kontrollojnë ose në mënyrë të ngjashme qasen në </a:t>
            </a:r>
            <a:r>
              <a:rPr lang="sq-AL" dirty="1" b="1" sz="1600">
                <a:solidFill>
                  <a:srgbClr val="C00000"/>
                </a:solidFill>
                <a:highlight>
                  <a:srgbClr val="FFFFFF"/>
                </a:highlight>
              </a:rPr>
              <a:t>një sistem të caktuar kompjuterik</a:t>
            </a:r>
            <a:r>
              <a:rPr lang="sq-AL" dirty="1" sz="1600">
                <a:highlight>
                  <a:srgbClr val="FFFFFF"/>
                </a:highlight>
              </a:rPr>
              <a:t> ose pjesë të tij, në përputhje me paragrafin 1.a, dhe kur kanë arsye të besojnë se të dhënat e kërkuara janë të ruajtura në një sistem tjetër kompjuterik ose në një pjesë të tij në territorin e saj dhe të dhëna të tilla </a:t>
            </a:r>
            <a:r>
              <a:rPr lang="sq-AL" dirty="1" b="1" sz="1600">
                <a:solidFill>
                  <a:srgbClr val="C00000"/>
                </a:solidFill>
                <a:highlight>
                  <a:srgbClr val="FFFFFF"/>
                </a:highlight>
              </a:rPr>
              <a:t>janë të arritshme ose gjenden</a:t>
            </a:r>
            <a:r>
              <a:rPr lang="sq-AL" dirty="1" b="1" sz="1600">
                <a:solidFill>
                  <a:srgbClr val="C00000"/>
                </a:solidFill>
                <a:highlight>
                  <a:srgbClr val="FFFFFF"/>
                </a:highlight>
              </a:rPr>
              <a:t> </a:t>
            </a:r>
            <a:r>
              <a:rPr lang="sq-AL" dirty="1" b="1" sz="1600">
                <a:solidFill>
                  <a:srgbClr val="C00000"/>
                </a:solidFill>
                <a:highlight>
                  <a:srgbClr val="FFFFFF"/>
                </a:highlight>
              </a:rPr>
              <a:t>ligjërisht në sistemin fillestar</a:t>
            </a:r>
            <a:r>
              <a:rPr lang="sq-AL" dirty="1" sz="1600">
                <a:highlight>
                  <a:srgbClr val="FFFFFF"/>
                </a:highlight>
              </a:rPr>
              <a:t>, autoritetet janë jenë në gjendje të</a:t>
            </a:r>
            <a:r>
              <a:rPr lang="sq-AL" dirty="1" b="1" sz="1600">
                <a:solidFill>
                  <a:srgbClr val="C00000"/>
                </a:solidFill>
                <a:highlight>
                  <a:srgbClr val="FFFFFF"/>
                </a:highlight>
              </a:rPr>
              <a:t> zgjerojnë me shpejtësi kontrollin ose hyrjen e ngjashme </a:t>
            </a:r>
            <a:r>
              <a:rPr lang="sq-AL" dirty="1" sz="1600">
                <a:highlight>
                  <a:srgbClr val="FFFFFF"/>
                </a:highlight>
              </a:rPr>
              <a:t>në sistemin tjetër.</a:t>
            </a:r>
          </a:p>
        </p:txBody>
      </p:sp>
      <p:sp>
        <p:nvSpPr>
          <p:cNvPr id="2" name="Rectangle 1">
            <a:extLst>
              <a:ext uri="{FF2B5EF4-FFF2-40B4-BE49-F238E27FC236}">
                <a16:creationId xmlns:a16="http://schemas.microsoft.com/office/drawing/2014/main" id="{EE725CE1-54F5-4A32-97EE-15EE42B9AF86}"/>
              </a:ext>
            </a:extLst>
          </p:cNvPr>
          <p:cNvSpPr/>
          <p:nvPr/>
        </p:nvSpPr>
        <p:spPr>
          <a:xfrm>
            <a:off x="4355975" y="1222594"/>
            <a:ext cx="4665875" cy="4647426"/>
          </a:xfrm>
          <a:prstGeom prst="rect">
            <a:avLst/>
          </a:prstGeom>
        </p:spPr>
        <p:txBody>
          <a:bodyPr wrap="square">
            <a:spAutoFit/>
          </a:bodyPr>
          <a:lstStyle/>
          <a:p>
            <a:pPr marL="342900" indent="-342900" algn="just">
              <a:buFont typeface="Arial" panose="020B0604020202020204" pitchFamily="34" charset="0"/>
              <a:buChar char="•"/>
            </a:pPr>
            <a:r>
              <a:rPr lang="sq-AL" dirty="1"/>
              <a:t>Kompetenca e kontrollit duhet të ushtrohet në lidhje me sistemin specifik kompjuterik</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Kompetenca për të zgjeruar kontrollin ose hyrjen e ngjashme në sistemin tjetër kompjuterik ose në një pjesë të tij nëse:</a:t>
            </a:r>
            <a:r>
              <a:rPr lang="sq-AL" dirty="1"/>
              <a:t> </a:t>
            </a:r>
          </a:p>
          <a:p>
            <a:pPr marL="800100" lvl="1" indent="-342900" algn="just">
              <a:buFont typeface="Calibri Light" panose="020F0302020204030204" pitchFamily="34" charset="0"/>
              <a:buChar char="‐"/>
            </a:pPr>
            <a:r>
              <a:rPr lang="sq-AL" dirty="1"/>
              <a:t>Arsyet për të besuar se të dhënat e kërkuara janë në atë sistem kompjuterik ose në një pjesë të tij; dhe</a:t>
            </a:r>
            <a:r>
              <a:rPr lang="sq-AL" dirty="1"/>
              <a:t> </a:t>
            </a:r>
          </a:p>
          <a:p>
            <a:pPr marL="800100" lvl="1" indent="-342900" algn="just">
              <a:buFont typeface="Calibri Light" panose="020F0302020204030204" pitchFamily="34" charset="0"/>
              <a:buChar char="‐"/>
            </a:pPr>
            <a:r>
              <a:rPr lang="sq-AL" dirty="1"/>
              <a:t>Sistemi tjetër kompjuterik ose një pjesë e tij është gjithashtu në territor</a:t>
            </a:r>
            <a:r>
              <a:rPr lang="sq-AL" dirty="1"/>
              <a:t> </a:t>
            </a:r>
          </a:p>
          <a:p>
            <a:pPr marL="800100" lvl="1" indent="-342900" algn="just">
              <a:buFont typeface="Calibri Light" panose="020F0302020204030204" pitchFamily="34" charset="0"/>
              <a:buChar char="‐"/>
            </a:pPr>
            <a:r>
              <a:rPr lang="sq-AL" dirty="1"/>
              <a:t>Të dhënat që janë subjekt i zgjerimit janë të qasshme ligjërisht nga sistemi fillestar kompjuterik</a:t>
            </a:r>
          </a:p>
          <a:p>
            <a:pPr marL="800100" lvl="1"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Zgjatja mund të jetë subjekt i kushteve (p.sh. autorizimi)</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Kontrolli dhe sekuestrimi</a:t>
            </a:r>
            <a:r>
              <a:rPr lang="sq-AL" dirty="1" sz="2700">
                <a:solidFill>
                  <a:schemeClr val="bg1"/>
                </a:solidFill>
                <a:latin typeface="Verdana" panose="020B0604030504040204" pitchFamily="34" charset="0"/>
                <a:ea typeface="Verdana" panose="020B0604030504040204" pitchFamily="34" charset="0"/>
                <a:cs typeface="Verdana" charset="0"/>
              </a:rPr>
              <a:t> </a:t>
            </a:r>
          </a:p>
          <a:p>
            <a:pPr algn="r"/>
            <a:r>
              <a:rPr lang="sq-AL" dirty="1" sz="2700">
                <a:solidFill>
                  <a:schemeClr val="bg1"/>
                </a:solidFill>
                <a:latin typeface="Verdana" panose="020B0604030504040204" pitchFamily="34" charset="0"/>
                <a:ea typeface="Verdana" panose="020B0604030504040204" pitchFamily="34" charset="0"/>
                <a:cs typeface="Verdana" charset="0"/>
              </a:rPr>
              <a:t>i të dhënave të ruajtura kompjuterike</a:t>
            </a:r>
          </a:p>
        </p:txBody>
      </p:sp>
    </p:spTree>
    <p:extLst>
      <p:ext uri="{BB962C8B-B14F-4D97-AF65-F5344CB8AC3E}">
        <p14:creationId xmlns:p14="http://schemas.microsoft.com/office/powerpoint/2010/main" val="356629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355312"/>
          </a:xfrm>
          <a:prstGeom prst="rect">
            <a:avLst/>
          </a:prstGeom>
        </p:spPr>
        <p:txBody>
          <a:bodyPr wrap="square">
            <a:spAutoFit/>
          </a:bodyPr>
          <a:lstStyle/>
          <a:p>
            <a:pPr marL="342900" indent="-342900" algn="just">
              <a:buFont typeface="+mj-lt"/>
              <a:buAutoNum type="arabicPeriod" startAt="3"/>
            </a:pPr>
            <a:r>
              <a:rPr lang="sq-AL" dirty="1"/>
              <a:t>Çdo Palë do të adaptojë një legjislacion të tillë dhe masa të tjera, që mund të jenë të nevojshme t’i japin kompetencë autoriteteve kompetente të saj të kapin apo, në mënyrë të ngjashme, të sigurojnë të dhëna kompjuterike të marra në përputhje me paragrafin 1 ose 2.</a:t>
            </a:r>
            <a:r>
              <a:rPr lang="sq-AL" dirty="1"/>
              <a:t> </a:t>
            </a:r>
            <a:r>
              <a:rPr lang="sq-AL" dirty="1"/>
              <a:t>Këto masa do të përfshijnë kompetencën për:</a:t>
            </a:r>
            <a:r>
              <a:rPr lang="sq-AL" dirty="1"/>
              <a:t> </a:t>
            </a:r>
          </a:p>
          <a:p>
            <a:pPr marL="800100" lvl="1" indent="-342900" algn="just">
              <a:buFont typeface="+mj-lt"/>
              <a:buAutoNum type="alphaLcPeriod"/>
            </a:pPr>
            <a:r>
              <a:rPr lang="sq-AL" dirty="1"/>
              <a:t> </a:t>
            </a:r>
            <a:r>
              <a:rPr lang="sq-AL" dirty="1" b="1">
                <a:solidFill>
                  <a:srgbClr val="C00000"/>
                </a:solidFill>
              </a:rPr>
              <a:t>sekuestrimin apo ngjashëm sigurimin e</a:t>
            </a:r>
            <a:r>
              <a:rPr lang="sq-AL" dirty="1"/>
              <a:t> një sistemi kompjuterik apo një pjesë të tij ose një mjet memorizimi të dhënash;</a:t>
            </a:r>
            <a:r>
              <a:rPr lang="sq-AL" dirty="1"/>
              <a:t> </a:t>
            </a:r>
          </a:p>
          <a:p>
            <a:pPr marL="800100" lvl="1" indent="-342900" algn="just">
              <a:buFont typeface="+mj-lt"/>
              <a:buAutoNum type="alphaLcPeriod"/>
            </a:pPr>
            <a:r>
              <a:rPr lang="sq-AL" dirty="1"/>
              <a:t>të bërë dhe të mbajtur një kopje të këtyre të dhënave kompjuterike;</a:t>
            </a:r>
            <a:r>
              <a:rPr lang="sq-AL" dirty="1"/>
              <a:t> </a:t>
            </a:r>
          </a:p>
          <a:p>
            <a:pPr marL="800100" lvl="1" indent="-342900" algn="just">
              <a:buFont typeface="+mj-lt"/>
              <a:buAutoNum type="alphaLcPeriod"/>
            </a:pPr>
            <a:r>
              <a:rPr lang="sq-AL" dirty="1"/>
              <a:t>të mirëmbajtur integritetin e të dhënave përkatëse të memorizuara;</a:t>
            </a:r>
            <a:r>
              <a:rPr lang="sq-AL" dirty="1"/>
              <a:t> </a:t>
            </a:r>
          </a:p>
          <a:p>
            <a:pPr marL="800100" lvl="1" indent="-342900" algn="just">
              <a:buFont typeface="+mj-lt"/>
              <a:buAutoNum type="alphaLcPeriod"/>
            </a:pPr>
            <a:r>
              <a:rPr lang="sq-AL" dirty="1"/>
              <a:t>të bërë të paqasshme apo t’i heqë këto të dhëna kompjuterike nga sistemet kompjuterike në të cilat ka qasje.</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3170099"/>
          </a:xfrm>
          <a:prstGeom prst="rect">
            <a:avLst/>
          </a:prstGeom>
        </p:spPr>
        <p:txBody>
          <a:bodyPr wrap="square">
            <a:spAutoFit/>
          </a:bodyPr>
          <a:lstStyle/>
          <a:p>
            <a:pPr marL="342900" indent="-342900" algn="just">
              <a:buFont typeface="Arial" panose="020B0604020202020204" pitchFamily="34" charset="0"/>
              <a:buChar char="•"/>
            </a:pPr>
            <a:r>
              <a:rPr lang="sq-AL" dirty="1" sz="2000"/>
              <a:t>Termi "sekuestrim" do të thotë të heqësh mjetin fizik në të cilin regjistrohen të dhëna ose informacione, ose të bësh dhe të ruash kopjen e një informacioni të tillë</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sq-AL" dirty="1" sz="2000"/>
              <a:t>Termi "në mënyrë të ngjashme të sigurt" është gjuhë neutral ndaj teknologjisë që mundëson regjistrimin, bërjen të pa qasshme ose mbajtjen e një kopje të të dhënave jomateriale që mund të jenë në formë elektromagnetike</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Kontrolli dhe sekuestrimi</a:t>
            </a:r>
            <a:r>
              <a:rPr lang="sq-AL" dirty="1" sz="2700">
                <a:solidFill>
                  <a:schemeClr val="bg1"/>
                </a:solidFill>
                <a:latin typeface="Verdana" panose="020B0604030504040204" pitchFamily="34" charset="0"/>
                <a:ea typeface="Verdana" panose="020B0604030504040204" pitchFamily="34" charset="0"/>
                <a:cs typeface="Verdana" charset="0"/>
              </a:rPr>
              <a:t> </a:t>
            </a:r>
          </a:p>
          <a:p>
            <a:pPr algn="r"/>
            <a:r>
              <a:rPr lang="sq-AL" dirty="1" sz="2700">
                <a:solidFill>
                  <a:schemeClr val="bg1"/>
                </a:solidFill>
                <a:latin typeface="Verdana" panose="020B0604030504040204" pitchFamily="34" charset="0"/>
                <a:ea typeface="Verdana" panose="020B0604030504040204" pitchFamily="34" charset="0"/>
                <a:cs typeface="Verdana" charset="0"/>
              </a:rPr>
              <a:t>i të dhënave të ruajtura kompjuterike</a:t>
            </a:r>
          </a:p>
        </p:txBody>
      </p:sp>
    </p:spTree>
    <p:extLst>
      <p:ext uri="{BB962C8B-B14F-4D97-AF65-F5344CB8AC3E}">
        <p14:creationId xmlns:p14="http://schemas.microsoft.com/office/powerpoint/2010/main" val="2400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355312"/>
          </a:xfrm>
          <a:prstGeom prst="rect">
            <a:avLst/>
          </a:prstGeom>
        </p:spPr>
        <p:txBody>
          <a:bodyPr wrap="square">
            <a:spAutoFit/>
          </a:bodyPr>
          <a:lstStyle/>
          <a:p>
            <a:pPr marL="342900" indent="-342900" algn="just">
              <a:buFont typeface="+mj-lt"/>
              <a:buAutoNum type="arabicPeriod" startAt="3"/>
            </a:pPr>
            <a:r>
              <a:rPr lang="sq-AL" dirty="1"/>
              <a:t>Çdo Palë do të adaptojë një legjislacion të tillë dhe masa të tjera, që mund të jenë të nevojshme t’i japin kompetencë autoriteteve kompetente të saj të kapin apo, në mënyrë të ngjashme, të sigurojnë të dhëna kompjuterike të marra në përputhje me paragrafin 1 ose 2.</a:t>
            </a:r>
            <a:r>
              <a:rPr lang="sq-AL" dirty="1"/>
              <a:t> </a:t>
            </a:r>
            <a:r>
              <a:rPr lang="sq-AL" dirty="1"/>
              <a:t>Këto masa do të përfshijnë kompetencën për:</a:t>
            </a:r>
            <a:r>
              <a:rPr lang="sq-AL" dirty="1"/>
              <a:t> </a:t>
            </a:r>
          </a:p>
          <a:p>
            <a:pPr marL="800100" lvl="1" indent="-342900" algn="just">
              <a:buFont typeface="+mj-lt"/>
              <a:buAutoNum type="alphaLcPeriod"/>
            </a:pPr>
            <a:r>
              <a:rPr lang="sq-AL" dirty="1"/>
              <a:t>sekuestrimin apo ngjashëm sigurimin e një sistemi kompjuterik apo një pjesë të tij ose një mjet memorizimi të dhënash;</a:t>
            </a:r>
            <a:r>
              <a:rPr lang="sq-AL" dirty="1"/>
              <a:t> </a:t>
            </a:r>
          </a:p>
          <a:p>
            <a:pPr marL="800100" lvl="1" indent="-342900" algn="just">
              <a:buFont typeface="+mj-lt"/>
              <a:buAutoNum type="alphaLcPeriod"/>
            </a:pPr>
            <a:r>
              <a:rPr lang="sq-AL" dirty="1"/>
              <a:t> </a:t>
            </a:r>
            <a:r>
              <a:rPr lang="sq-AL" dirty="1" b="1">
                <a:solidFill>
                  <a:srgbClr val="C00000"/>
                </a:solidFill>
              </a:rPr>
              <a:t>të bërë dhe mbajtur një kopje</a:t>
            </a:r>
            <a:r>
              <a:rPr lang="sq-AL" dirty="1"/>
              <a:t> të këtyre të dhënave kompjuterike;</a:t>
            </a:r>
            <a:r>
              <a:rPr lang="sq-AL" dirty="1"/>
              <a:t> </a:t>
            </a:r>
          </a:p>
          <a:p>
            <a:pPr marL="800100" lvl="1" indent="-342900" algn="just">
              <a:buFont typeface="+mj-lt"/>
              <a:buAutoNum type="alphaLcPeriod"/>
            </a:pPr>
            <a:r>
              <a:rPr lang="sq-AL" dirty="1"/>
              <a:t>të mirëmbajtur integritetin e të dhënave përkatëse të memorizuara;</a:t>
            </a:r>
            <a:r>
              <a:rPr lang="sq-AL" dirty="1"/>
              <a:t> </a:t>
            </a:r>
          </a:p>
          <a:p>
            <a:pPr marL="800100" lvl="1" indent="-342900" algn="just">
              <a:buFont typeface="+mj-lt"/>
              <a:buAutoNum type="alphaLcPeriod"/>
            </a:pPr>
            <a:r>
              <a:rPr lang="sq-AL" dirty="1"/>
              <a:t>të bërë të paqasshme apo t’i heqë këto të dhëna kompjuterike nga sistemet kompjuterike në të cilat ka qasje.</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4093428"/>
          </a:xfrm>
          <a:prstGeom prst="rect">
            <a:avLst/>
          </a:prstGeom>
        </p:spPr>
        <p:txBody>
          <a:bodyPr wrap="square">
            <a:spAutoFit/>
          </a:bodyPr>
          <a:lstStyle/>
          <a:p>
            <a:pPr marL="342900" indent="-342900" algn="just">
              <a:buFont typeface="Arial" panose="020B0604020202020204" pitchFamily="34" charset="0"/>
              <a:buChar char="•"/>
            </a:pPr>
            <a:r>
              <a:rPr lang="sq-AL" dirty="1" sz="2000"/>
              <a:t>Sekuestrimi nuk përfshin domosdoshmërisht masën e marrjes fizike të sistemeve kompjuterike ose mjeteve kompjuterike për ruajtjen e të dhënave</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sq-AL" dirty="1" sz="2000"/>
              <a:t>Kur është e mundur, zyrtarët e zbatimit të ligjit mund të bëjnë ose mbajnë një kopje të të dhënave përkatëse</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sq-AL" dirty="1" sz="2000"/>
              <a:t>Krijimi dhe mbajtja e një kopje të të dhënave ofron një mënyrë më pak të rëndë për të siguruar të dhëna kompjuterike dhe mund të jetë e përshtatshme në disa situata</a:t>
            </a:r>
          </a:p>
        </p:txBody>
      </p:sp>
      <p:sp>
        <p:nvSpPr>
          <p:cNvPr id="13"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Kontrolli dhe sekuestrimi</a:t>
            </a:r>
            <a:r>
              <a:rPr lang="sq-AL" dirty="1" sz="2700">
                <a:solidFill>
                  <a:schemeClr val="bg1"/>
                </a:solidFill>
                <a:latin typeface="Verdana" panose="020B0604030504040204" pitchFamily="34" charset="0"/>
                <a:ea typeface="Verdana" panose="020B0604030504040204" pitchFamily="34" charset="0"/>
                <a:cs typeface="Verdana" charset="0"/>
              </a:rPr>
              <a:t> </a:t>
            </a:r>
          </a:p>
          <a:p>
            <a:pPr algn="r"/>
            <a:r>
              <a:rPr lang="sq-AL" dirty="1" sz="2700">
                <a:solidFill>
                  <a:schemeClr val="bg1"/>
                </a:solidFill>
                <a:latin typeface="Verdana" panose="020B0604030504040204" pitchFamily="34" charset="0"/>
                <a:ea typeface="Verdana" panose="020B0604030504040204" pitchFamily="34" charset="0"/>
                <a:cs typeface="Verdana" charset="0"/>
              </a:rPr>
              <a:t>i të dhënave të ruajtura kompjuterike</a:t>
            </a:r>
          </a:p>
        </p:txBody>
      </p:sp>
    </p:spTree>
    <p:extLst>
      <p:ext uri="{BB962C8B-B14F-4D97-AF65-F5344CB8AC3E}">
        <p14:creationId xmlns:p14="http://schemas.microsoft.com/office/powerpoint/2010/main" val="175421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355312"/>
          </a:xfrm>
          <a:prstGeom prst="rect">
            <a:avLst/>
          </a:prstGeom>
        </p:spPr>
        <p:txBody>
          <a:bodyPr wrap="square">
            <a:spAutoFit/>
          </a:bodyPr>
          <a:lstStyle/>
          <a:p>
            <a:pPr marL="342900" indent="-342900" algn="just">
              <a:buFont typeface="+mj-lt"/>
              <a:buAutoNum type="arabicPeriod" startAt="3"/>
            </a:pPr>
            <a:r>
              <a:rPr lang="sq-AL" dirty="1"/>
              <a:t>Çdo Palë do të adaptojë një legjislacion të tillë dhe masa të tjera, që mund të jenë të nevojshme t’i japin kompetencë autoriteteve kompetente të saj të kapin apo, në mënyrë të ngjashme, të sigurojnë të dhëna kompjuterike të marra në përputhje me paragrafin 1 ose 2.</a:t>
            </a:r>
            <a:r>
              <a:rPr lang="sq-AL" dirty="1"/>
              <a:t> </a:t>
            </a:r>
            <a:r>
              <a:rPr lang="sq-AL" dirty="1"/>
              <a:t>Këto masa do të përfshijnë kompetencën për:</a:t>
            </a:r>
            <a:r>
              <a:rPr lang="sq-AL" dirty="1"/>
              <a:t> </a:t>
            </a:r>
          </a:p>
          <a:p>
            <a:pPr marL="800100" lvl="1" indent="-342900" algn="just">
              <a:buFont typeface="+mj-lt"/>
              <a:buAutoNum type="alphaLcPeriod"/>
            </a:pPr>
            <a:r>
              <a:rPr lang="sq-AL" dirty="1"/>
              <a:t>sekuestrimin apo ngjashëm sigurimin e një sistemi kompjuterik apo një pjesë të tij ose një mjet memorizimi të dhënash;</a:t>
            </a:r>
            <a:r>
              <a:rPr lang="sq-AL" dirty="1"/>
              <a:t> </a:t>
            </a:r>
          </a:p>
          <a:p>
            <a:pPr marL="800100" lvl="1" indent="-342900" algn="just">
              <a:buFont typeface="+mj-lt"/>
              <a:buAutoNum type="alphaLcPeriod"/>
            </a:pPr>
            <a:r>
              <a:rPr lang="sq-AL" dirty="1"/>
              <a:t>të bërë dhe të mbajtur një kopje të këtyre të dhënave kompjuterike;</a:t>
            </a:r>
            <a:r>
              <a:rPr lang="sq-AL" dirty="1"/>
              <a:t> </a:t>
            </a:r>
          </a:p>
          <a:p>
            <a:pPr marL="800100" lvl="1" indent="-342900" algn="just">
              <a:buFont typeface="+mj-lt"/>
              <a:buAutoNum type="alphaLcPeriod"/>
            </a:pPr>
            <a:r>
              <a:rPr lang="sq-AL" dirty="1"/>
              <a:t> </a:t>
            </a:r>
            <a:r>
              <a:rPr lang="sq-AL" dirty="1" b="1">
                <a:solidFill>
                  <a:srgbClr val="C00000"/>
                </a:solidFill>
              </a:rPr>
              <a:t>ruajtur integritetin</a:t>
            </a:r>
            <a:r>
              <a:rPr lang="sq-AL" dirty="1"/>
              <a:t> e të dhënave relevante të memorizuara në kompjuter;</a:t>
            </a:r>
            <a:r>
              <a:rPr lang="sq-AL" dirty="1"/>
              <a:t> </a:t>
            </a:r>
          </a:p>
          <a:p>
            <a:pPr marL="800100" lvl="1" indent="-342900" algn="just">
              <a:buFont typeface="+mj-lt"/>
              <a:buAutoNum type="alphaLcPeriod"/>
            </a:pPr>
            <a:r>
              <a:rPr lang="sq-AL" dirty="1"/>
              <a:t>të bërë të paqasshme apo t’i heqë këto të dhëna kompjuterike nga sistemet kompjuterike në të cilat ka qasje.</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2554545"/>
          </a:xfrm>
          <a:prstGeom prst="rect">
            <a:avLst/>
          </a:prstGeom>
        </p:spPr>
        <p:txBody>
          <a:bodyPr wrap="square">
            <a:spAutoFit/>
          </a:bodyPr>
          <a:lstStyle/>
          <a:p>
            <a:pPr marL="342900" indent="-342900" algn="just">
              <a:buFont typeface="Arial" panose="020B0604020202020204" pitchFamily="34" charset="0"/>
              <a:buChar char="•"/>
            </a:pPr>
            <a:r>
              <a:rPr lang="sq-AL" dirty="1" sz="2000"/>
              <a:t>Ruajtja e integritetit të të dhënave kompjuterike i referohet ruajtjes së zinxhirit të tyre të kujdestarisë</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sq-AL" dirty="1" sz="2000"/>
              <a:t>Kjo kërkon që të dhënat që kopjohen, hiqen ose sigurohen të ruhen në të njëjtën gjendje që janë gjetur në kohën e sekuestrimit dhe të mbeten të pandryshuara</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Kontrolli dhe sekuestrimi</a:t>
            </a:r>
            <a:r>
              <a:rPr lang="sq-AL" dirty="1" sz="2700">
                <a:solidFill>
                  <a:schemeClr val="bg1"/>
                </a:solidFill>
                <a:latin typeface="Verdana" panose="020B0604030504040204" pitchFamily="34" charset="0"/>
                <a:ea typeface="Verdana" panose="020B0604030504040204" pitchFamily="34" charset="0"/>
                <a:cs typeface="Verdana" charset="0"/>
              </a:rPr>
              <a:t> </a:t>
            </a:r>
          </a:p>
          <a:p>
            <a:pPr algn="r"/>
            <a:r>
              <a:rPr lang="sq-AL" dirty="1" sz="2700">
                <a:solidFill>
                  <a:schemeClr val="bg1"/>
                </a:solidFill>
                <a:latin typeface="Verdana" panose="020B0604030504040204" pitchFamily="34" charset="0"/>
                <a:ea typeface="Verdana" panose="020B0604030504040204" pitchFamily="34" charset="0"/>
                <a:cs typeface="Verdana" charset="0"/>
              </a:rPr>
              <a:t>i të dhënave të ruajtura kompjuterike</a:t>
            </a:r>
          </a:p>
        </p:txBody>
      </p:sp>
    </p:spTree>
    <p:extLst>
      <p:ext uri="{BB962C8B-B14F-4D97-AF65-F5344CB8AC3E}">
        <p14:creationId xmlns:p14="http://schemas.microsoft.com/office/powerpoint/2010/main" val="2503725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43252" y="1124744"/>
            <a:ext cx="3889351" cy="5355312"/>
          </a:xfrm>
          <a:prstGeom prst="rect">
            <a:avLst/>
          </a:prstGeom>
        </p:spPr>
        <p:txBody>
          <a:bodyPr wrap="square">
            <a:spAutoFit/>
          </a:bodyPr>
          <a:lstStyle/>
          <a:p>
            <a:pPr marL="342900" indent="-342900" algn="just">
              <a:buFont typeface="+mj-lt"/>
              <a:buAutoNum type="arabicPeriod" startAt="3"/>
            </a:pPr>
            <a:r>
              <a:rPr lang="sq-AL" dirty="1"/>
              <a:t>Çdo Palë do të adaptojë një legjislacion të tillë dhe masa të tjera, që mund të jenë të nevojshme t’i japin kompetencë autoriteteve kompetente të saj të kapin apo, në mënyrë të ngjashme, të sigurojnë të dhëna kompjuterike të marra në përputhje me paragrafin 1 ose 2.</a:t>
            </a:r>
            <a:r>
              <a:rPr lang="sq-AL" dirty="1"/>
              <a:t> </a:t>
            </a:r>
            <a:r>
              <a:rPr lang="sq-AL" dirty="1"/>
              <a:t>Këto masa do të përfshijnë kompetencën për:</a:t>
            </a:r>
            <a:r>
              <a:rPr lang="sq-AL" dirty="1"/>
              <a:t> </a:t>
            </a:r>
          </a:p>
          <a:p>
            <a:pPr marL="800100" lvl="1" indent="-342900" algn="just">
              <a:buFont typeface="+mj-lt"/>
              <a:buAutoNum type="alphaLcPeriod"/>
            </a:pPr>
            <a:r>
              <a:rPr lang="sq-AL" dirty="1"/>
              <a:t>sekuestrimin apo ngjashëm sigurimin e një sistemi kompjuterik apo një pjesë të tij ose një mjet memorizimi të dhënash;</a:t>
            </a:r>
            <a:r>
              <a:rPr lang="sq-AL" dirty="1"/>
              <a:t> </a:t>
            </a:r>
          </a:p>
          <a:p>
            <a:pPr marL="800100" lvl="1" indent="-342900" algn="just">
              <a:buFont typeface="+mj-lt"/>
              <a:buAutoNum type="alphaLcPeriod"/>
            </a:pPr>
            <a:r>
              <a:rPr lang="sq-AL" dirty="1"/>
              <a:t>të bërë dhe të mbajtur një kopje të këtyre të dhënave kompjuterike;</a:t>
            </a:r>
            <a:r>
              <a:rPr lang="sq-AL" dirty="1"/>
              <a:t> </a:t>
            </a:r>
          </a:p>
          <a:p>
            <a:pPr marL="800100" lvl="1" indent="-342900" algn="just">
              <a:buFont typeface="+mj-lt"/>
              <a:buAutoNum type="alphaLcPeriod"/>
            </a:pPr>
            <a:r>
              <a:rPr lang="sq-AL" dirty="1"/>
              <a:t>të mirëmbajtur integritetin e të dhënave përkatëse të memorizuara;</a:t>
            </a:r>
            <a:r>
              <a:rPr lang="sq-AL" dirty="1"/>
              <a:t> </a:t>
            </a:r>
          </a:p>
          <a:p>
            <a:pPr marL="800100" lvl="1" indent="-342900" algn="just">
              <a:buFont typeface="+mj-lt"/>
              <a:buAutoNum type="alphaLcPeriod"/>
            </a:pPr>
            <a:r>
              <a:rPr lang="sq-AL" dirty="1"/>
              <a:t> </a:t>
            </a:r>
            <a:r>
              <a:rPr lang="sq-AL" dirty="1" b="1">
                <a:solidFill>
                  <a:srgbClr val="C00000"/>
                </a:solidFill>
              </a:rPr>
              <a:t>të bërë të paqasshme </a:t>
            </a:r>
            <a:r>
              <a:rPr lang="sq-AL" dirty="1"/>
              <a:t>apo </a:t>
            </a:r>
            <a:r>
              <a:rPr lang="sq-AL" dirty="1" b="1">
                <a:solidFill>
                  <a:srgbClr val="C00000"/>
                </a:solidFill>
              </a:rPr>
              <a:t>t’i heqë</a:t>
            </a:r>
            <a:r>
              <a:rPr lang="sq-AL" dirty="1"/>
              <a:t> këto të dhëna kompjuterike nga sistemet kompjuterike në të cilat ka qasje.</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3477875"/>
          </a:xfrm>
          <a:prstGeom prst="rect">
            <a:avLst/>
          </a:prstGeom>
        </p:spPr>
        <p:txBody>
          <a:bodyPr wrap="square">
            <a:spAutoFit/>
          </a:bodyPr>
          <a:lstStyle/>
          <a:p>
            <a:pPr marL="342900" indent="-342900" algn="just">
              <a:buFont typeface="Arial" panose="020B0604020202020204" pitchFamily="34" charset="0"/>
              <a:buChar char="•"/>
            </a:pPr>
            <a:r>
              <a:rPr lang="sq-AL" dirty="1" sz="2000"/>
              <a:t>Të dhënat mund të bëhen të paqasshme përmes ndonjë mase teknike duke përfshirë enkriptimin</a:t>
            </a:r>
            <a:r>
              <a:rPr lang="sq-AL" dirty="1" sz="2000"/>
              <a:t>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sq-AL" dirty="1" sz="2000"/>
              <a:t>Të zbatohet aty ku përfshihet rreziku ose dëmtimi shoqëror (p.sh. udhëzime për të bërë bomba, pornografi me fëmijë)</a:t>
            </a:r>
            <a:r>
              <a:rPr lang="sq-AL" dirty="1" sz="2000"/>
              <a:t>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sq-AL" dirty="1" sz="2000"/>
              <a:t>Heqja dhe dhënia e të dhënave të paqasshme është masë e përkohshme me të cilën i dyshuari privohet përkohësisht nga të dhënat</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Kontrolli dhe sekuestrimi</a:t>
            </a:r>
            <a:r>
              <a:rPr lang="sq-AL" dirty="1" sz="2700">
                <a:solidFill>
                  <a:schemeClr val="bg1"/>
                </a:solidFill>
                <a:latin typeface="Verdana" panose="020B0604030504040204" pitchFamily="34" charset="0"/>
                <a:ea typeface="Verdana" panose="020B0604030504040204" pitchFamily="34" charset="0"/>
                <a:cs typeface="Verdana" charset="0"/>
              </a:rPr>
              <a:t> </a:t>
            </a:r>
          </a:p>
          <a:p>
            <a:pPr algn="r"/>
            <a:r>
              <a:rPr lang="sq-AL" dirty="1" sz="2700">
                <a:solidFill>
                  <a:schemeClr val="bg1"/>
                </a:solidFill>
                <a:latin typeface="Verdana" panose="020B0604030504040204" pitchFamily="34" charset="0"/>
                <a:ea typeface="Verdana" panose="020B0604030504040204" pitchFamily="34" charset="0"/>
                <a:cs typeface="Verdana" charset="0"/>
              </a:rPr>
              <a:t>i të dhënave të ruajtura kompjuterike</a:t>
            </a:r>
          </a:p>
        </p:txBody>
      </p:sp>
    </p:spTree>
    <p:extLst>
      <p:ext uri="{BB962C8B-B14F-4D97-AF65-F5344CB8AC3E}">
        <p14:creationId xmlns:p14="http://schemas.microsoft.com/office/powerpoint/2010/main" val="2333770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62994" y="1151172"/>
            <a:ext cx="3889351" cy="4524315"/>
          </a:xfrm>
          <a:prstGeom prst="rect">
            <a:avLst/>
          </a:prstGeom>
        </p:spPr>
        <p:txBody>
          <a:bodyPr wrap="square">
            <a:spAutoFit/>
          </a:bodyPr>
          <a:lstStyle/>
          <a:p>
            <a:pPr marL="342900" indent="-342900" algn="just">
              <a:buFont typeface="+mj-lt"/>
              <a:buAutoNum type="arabicPeriod" startAt="4"/>
            </a:pPr>
            <a:r>
              <a:rPr lang="sq-AL" dirty="1"/>
              <a:t>Çdo Palë do të adaptojë një legjislacion të tillë dhe masa të tjera, që mund të jenë të nevojshme t’i japin fuqi autoriteteve kompetente që të urdhërojnë çdo </a:t>
            </a:r>
            <a:r>
              <a:rPr lang="sq-AL" dirty="1" b="1">
                <a:solidFill>
                  <a:srgbClr val="C00000"/>
                </a:solidFill>
              </a:rPr>
              <a:t>person i cili ka njohuri rreth funksionimit të sistemeve kompjuterike apo masave të aplikuara për mbrojtjen e të dhënave kompjuterike në të, </a:t>
            </a:r>
            <a:r>
              <a:rPr lang="sq-AL" dirty="1"/>
              <a:t>që të sigurojnë, </a:t>
            </a:r>
            <a:r>
              <a:rPr lang="sq-AL" dirty="1" b="1">
                <a:solidFill>
                  <a:srgbClr val="C00000"/>
                </a:solidFill>
              </a:rPr>
              <a:t>sikurse është e arsyeshme</a:t>
            </a:r>
            <a:r>
              <a:rPr lang="sq-AL" dirty="1"/>
              <a:t>, informacionin e nevojshëm, për të mundësuar ndërmarrjen e masave të parashikuara në paragrafin 1 dhe 2.</a:t>
            </a:r>
          </a:p>
          <a:p>
            <a:pPr marL="342900" indent="-342900" algn="just">
              <a:buFont typeface="+mj-lt"/>
              <a:buAutoNum type="arabicPeriod" startAt="4"/>
            </a:pPr>
            <a:endParaRPr lang="en-US" dirty="0"/>
          </a:p>
          <a:p>
            <a:pPr marL="342900" indent="-342900" algn="just">
              <a:buFont typeface="+mj-lt"/>
              <a:buAutoNum type="arabicPeriod" startAt="4"/>
            </a:pPr>
            <a:r>
              <a:rPr lang="sq-AL" dirty="1"/>
              <a:t>Kompetencat dhe procedurat e referuara në këtë nen u nënshtrohen neneve 14 dhe 15.</a:t>
            </a:r>
          </a:p>
        </p:txBody>
      </p:sp>
      <p:sp>
        <p:nvSpPr>
          <p:cNvPr id="6" name="Rectangle 5">
            <a:extLst>
              <a:ext uri="{FF2B5EF4-FFF2-40B4-BE49-F238E27FC236}">
                <a16:creationId xmlns:a16="http://schemas.microsoft.com/office/drawing/2014/main" id="{524B6456-681F-2F44-A01A-AD3514E81BD2}"/>
              </a:ext>
            </a:extLst>
          </p:cNvPr>
          <p:cNvSpPr/>
          <p:nvPr/>
        </p:nvSpPr>
        <p:spPr>
          <a:xfrm>
            <a:off x="4274833" y="1151172"/>
            <a:ext cx="4747018" cy="3970318"/>
          </a:xfrm>
          <a:prstGeom prst="rect">
            <a:avLst/>
          </a:prstGeom>
        </p:spPr>
        <p:txBody>
          <a:bodyPr wrap="square">
            <a:spAutoFit/>
          </a:bodyPr>
          <a:lstStyle/>
          <a:p>
            <a:pPr marL="342900" indent="-342900" algn="just">
              <a:buFont typeface="Arial" panose="020B0604020202020204" pitchFamily="34" charset="0"/>
              <a:buChar char="•"/>
            </a:pPr>
            <a:r>
              <a:rPr lang="sq-AL" dirty="1"/>
              <a:t>Administratorët e sistemit shpesh duhet të konsultohen në lidhje me modalitetet teknike se si duhet të kryhet kontrolli</a:t>
            </a:r>
            <a:r>
              <a:rPr lang="sq-AL" dirty="1"/>
              <a:t>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Parandalon ngarkesën ekonomike mbi bizneset e ligjshme duke u dhënë atyre bazë ligjore për të bashkëpunuar me zbatimin e ligjit në kërkim të kryerjes së kontrollit dhe sekuestrimeve</a:t>
            </a:r>
            <a:r>
              <a:rPr lang="sq-AL" dirty="1"/>
              <a:t>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Rrit efektivitetin dhe përmirëson efikasitetin e kostos së masës</a:t>
            </a:r>
            <a:r>
              <a:rPr lang="sq-AL" dirty="1"/>
              <a:t>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Masat duhet të jenë të arsyeshme dhe të mos kërcënojnë në mënyrë të paarsyeshme privatësinë</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Kontrolli dhe sekuestrimi</a:t>
            </a:r>
            <a:r>
              <a:rPr lang="sq-AL" dirty="1" sz="2700">
                <a:solidFill>
                  <a:schemeClr val="bg1"/>
                </a:solidFill>
                <a:latin typeface="Verdana" panose="020B0604030504040204" pitchFamily="34" charset="0"/>
                <a:ea typeface="Verdana" panose="020B0604030504040204" pitchFamily="34" charset="0"/>
                <a:cs typeface="Verdana" charset="0"/>
              </a:rPr>
              <a:t> </a:t>
            </a:r>
          </a:p>
          <a:p>
            <a:pPr algn="r"/>
            <a:r>
              <a:rPr lang="sq-AL" dirty="1" sz="2700">
                <a:solidFill>
                  <a:schemeClr val="bg1"/>
                </a:solidFill>
                <a:latin typeface="Verdana" panose="020B0604030504040204" pitchFamily="34" charset="0"/>
                <a:ea typeface="Verdana" panose="020B0604030504040204" pitchFamily="34" charset="0"/>
                <a:cs typeface="Verdana" charset="0"/>
              </a:rPr>
              <a:t>i të dhënave të ruajtura kompjuterike</a:t>
            </a:r>
          </a:p>
        </p:txBody>
      </p:sp>
    </p:spTree>
    <p:extLst>
      <p:ext uri="{BB962C8B-B14F-4D97-AF65-F5344CB8AC3E}">
        <p14:creationId xmlns:p14="http://schemas.microsoft.com/office/powerpoint/2010/main" val="346294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249465" y="1155403"/>
            <a:ext cx="3889351" cy="4524315"/>
          </a:xfrm>
          <a:prstGeom prst="rect">
            <a:avLst/>
          </a:prstGeom>
        </p:spPr>
        <p:txBody>
          <a:bodyPr wrap="square">
            <a:spAutoFit/>
          </a:bodyPr>
          <a:lstStyle/>
          <a:p>
            <a:pPr marL="342900" indent="-342900" algn="just">
              <a:buFont typeface="+mj-lt"/>
              <a:buAutoNum type="arabicPeriod" startAt="4"/>
            </a:pPr>
            <a:r>
              <a:rPr lang="sq-AL" dirty="1"/>
              <a:t>Çdo Palë do të adaptojë një legjislacion të tillë dhe masa të tjera, që mund të jenë të nevojshme t’i japin fuqi autoriteteve kompetente që të urdhërojnë çdo person i cili ka njohuri rreth funksionimit të sistemeve kompjuterike apo masave të aplikuara për mbrojtjen e të dhënave kompjuterike në të, që të sigurojnë, sikurse është e arsyeshme, informacionin e nevojshëm, për të mundësuar ndërmarrjen e masave të parashikuara në paragrafin 1 dhe 2.</a:t>
            </a:r>
          </a:p>
          <a:p>
            <a:pPr marL="342900" indent="-342900" algn="just">
              <a:buFont typeface="+mj-lt"/>
              <a:buAutoNum type="arabicPeriod" startAt="4"/>
            </a:pPr>
            <a:endParaRPr lang="en-US" dirty="0"/>
          </a:p>
          <a:p>
            <a:pPr marL="342900" indent="-342900" algn="just">
              <a:buFont typeface="+mj-lt"/>
              <a:buAutoNum type="arabicPeriod" startAt="4"/>
            </a:pPr>
            <a:r>
              <a:rPr lang="sq-AL" dirty="1"/>
              <a:t>Kompetencat dhe procedurat e referuara në këtë nen </a:t>
            </a:r>
            <a:r>
              <a:rPr lang="sq-AL" dirty="1" b="1">
                <a:solidFill>
                  <a:srgbClr val="C00000"/>
                </a:solidFill>
              </a:rPr>
              <a:t>u nënshtrohen neneve 14 dhe 15</a:t>
            </a:r>
            <a:r>
              <a:rPr lang="sq-AL" dirty="1"/>
              <a:t>.</a:t>
            </a:r>
          </a:p>
        </p:txBody>
      </p:sp>
      <p:sp>
        <p:nvSpPr>
          <p:cNvPr id="6" name="Rectangle 5">
            <a:extLst>
              <a:ext uri="{FF2B5EF4-FFF2-40B4-BE49-F238E27FC236}">
                <a16:creationId xmlns:a16="http://schemas.microsoft.com/office/drawing/2014/main" id="{524B6456-681F-2F44-A01A-AD3514E81BD2}"/>
              </a:ext>
            </a:extLst>
          </p:cNvPr>
          <p:cNvSpPr/>
          <p:nvPr/>
        </p:nvSpPr>
        <p:spPr>
          <a:xfrm>
            <a:off x="4289032" y="1155403"/>
            <a:ext cx="4747018" cy="2308324"/>
          </a:xfrm>
          <a:prstGeom prst="rect">
            <a:avLst/>
          </a:prstGeom>
        </p:spPr>
        <p:txBody>
          <a:bodyPr wrap="square">
            <a:spAutoFit/>
          </a:bodyPr>
          <a:lstStyle/>
          <a:p>
            <a:pPr marL="285750" indent="-285750" algn="just">
              <a:buFont typeface="Arial" panose="020B0604020202020204" pitchFamily="34" charset="0"/>
              <a:buChar char="•"/>
            </a:pPr>
            <a:r>
              <a:rPr lang="sq-AL" dirty="1"/>
              <a:t>Kushtet dhe masat mbrojtëse mund të përfshijnë dispozita në lidhje me angazhimin dhe kompensimin financiar të dëshmitarëve dhe ekspertëve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sq-AL" dirty="1"/>
              <a:t>Nëse individët do të njoftohen apo jo që të dhënat kompjuterike janë siguruar përmes një kopje u lihet palëve për të përcaktuar</a:t>
            </a:r>
            <a:r>
              <a:rPr lang="sq-AL" dirty="1"/>
              <a:t>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Kontrolli dhe sekuestrimi</a:t>
            </a:r>
            <a:r>
              <a:rPr lang="sq-AL" dirty="1" sz="2700">
                <a:solidFill>
                  <a:schemeClr val="bg1"/>
                </a:solidFill>
                <a:latin typeface="Verdana" panose="020B0604030504040204" pitchFamily="34" charset="0"/>
                <a:ea typeface="Verdana" panose="020B0604030504040204" pitchFamily="34" charset="0"/>
                <a:cs typeface="Verdana" charset="0"/>
              </a:rPr>
              <a:t> </a:t>
            </a:r>
          </a:p>
          <a:p>
            <a:pPr algn="r"/>
            <a:r>
              <a:rPr lang="sq-AL" dirty="1" sz="2700">
                <a:solidFill>
                  <a:schemeClr val="bg1"/>
                </a:solidFill>
                <a:latin typeface="Verdana" panose="020B0604030504040204" pitchFamily="34" charset="0"/>
                <a:ea typeface="Verdana" panose="020B0604030504040204" pitchFamily="34" charset="0"/>
                <a:cs typeface="Verdana" charset="0"/>
              </a:rPr>
              <a:t>i të dhënave të ruajtura kompjuterike</a:t>
            </a:r>
          </a:p>
        </p:txBody>
      </p:sp>
    </p:spTree>
    <p:extLst>
      <p:ext uri="{BB962C8B-B14F-4D97-AF65-F5344CB8AC3E}">
        <p14:creationId xmlns:p14="http://schemas.microsoft.com/office/powerpoint/2010/main" val="51188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815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charset="0"/>
                <a:cs typeface="Verdana" charset="0"/>
              </a:rPr>
              <a:t>Përmbajtja e seancës</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568952" cy="4969545"/>
          </a:xfrm>
        </p:spPr>
        <p:txBody>
          <a:bodyPr>
            <a:normAutofit/>
          </a:bodyPr>
          <a:lstStyle/>
          <a:p>
            <a:pPr marL="514350" indent="-514350">
              <a:lnSpc>
                <a:spcPct val="150000"/>
              </a:lnSpc>
              <a:buFont typeface="+mj-lt"/>
              <a:buAutoNum type="arabicPeriod"/>
            </a:pPr>
            <a:r>
              <a:rPr lang="sq-AL" dirty="1" sz="2800">
                <a:latin typeface="+mn-lt"/>
                <a:ea typeface="Verdana" panose="020B0604030504040204" pitchFamily="34" charset="0"/>
              </a:rPr>
              <a:t>Kontrollit dhe sekuestrimit të të dhënave të ruajtura kompjuterike</a:t>
            </a:r>
          </a:p>
          <a:p>
            <a:pPr marL="514350" indent="-514350">
              <a:lnSpc>
                <a:spcPct val="150000"/>
              </a:lnSpc>
              <a:buFont typeface="+mj-lt"/>
              <a:buAutoNum type="arabicPeriod"/>
            </a:pPr>
            <a:r>
              <a:rPr lang="sq-AL" dirty="1" sz="2800">
                <a:latin typeface="+mn-lt"/>
                <a:ea typeface="Verdana" panose="020B0604030504040204" pitchFamily="34" charset="0"/>
              </a:rPr>
              <a:t>Mbledhja në kohë reale e të dhënave të trafikut</a:t>
            </a:r>
          </a:p>
          <a:p>
            <a:pPr marL="514350" indent="-514350">
              <a:lnSpc>
                <a:spcPct val="150000"/>
              </a:lnSpc>
              <a:buFont typeface="+mj-lt"/>
              <a:buAutoNum type="arabicPeriod"/>
            </a:pPr>
            <a:r>
              <a:rPr lang="sq-AL" dirty="1" sz="2800">
                <a:latin typeface="+mn-lt"/>
                <a:ea typeface="Verdana" panose="020B0604030504040204" pitchFamily="34" charset="0"/>
              </a:rPr>
              <a:t>Përgjimi i të dhënave të përmbajtjes</a:t>
            </a:r>
          </a:p>
          <a:p>
            <a:pPr marL="514350" indent="-514350">
              <a:lnSpc>
                <a:spcPct val="150000"/>
              </a:lnSpc>
              <a:buFont typeface="+mj-lt"/>
              <a:buAutoNum type="arabicPeriod"/>
            </a:pPr>
            <a:r>
              <a:rPr lang="sq-AL" dirty="1" sz="2800">
                <a:latin typeface="+mn-lt"/>
                <a:ea typeface="Verdana" panose="020B0604030504040204" pitchFamily="34" charset="0"/>
              </a:rPr>
              <a:t>Juridiksioni</a:t>
            </a:r>
            <a:r>
              <a:rPr lang="sq-AL" dirty="1" sz="2800">
                <a:latin typeface="+mn-lt"/>
                <a:ea typeface="Verdana" panose="020B0604030504040204" pitchFamily="34" charset="0"/>
              </a:rPr>
              <a:t> </a:t>
            </a:r>
          </a:p>
        </p:txBody>
      </p:sp>
    </p:spTree>
    <p:extLst>
      <p:ext uri="{BB962C8B-B14F-4D97-AF65-F5344CB8AC3E}">
        <p14:creationId xmlns:p14="http://schemas.microsoft.com/office/powerpoint/2010/main" val="4214087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sq-AL" dirty="1">
                <a:latin typeface="+mn-lt"/>
              </a:rPr>
              <a:t>MBLEDHJA NË KOHË REALE</a:t>
            </a:r>
            <a:br>
              <a:rPr lang="sq-AL" dirty="1">
                <a:latin typeface="+mn-lt"/>
              </a:rPr>
            </a:br>
            <a:r>
              <a:rPr lang="sq-AL" dirty="1">
                <a:latin typeface="+mn-lt"/>
              </a:rPr>
              <a:t> E TË DHËNAVE TË TRAFIKUT</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sq-AL" dirty="1"/>
              <a:t>Kompetencat procedurale të Konventës së Budapestit (Pjesa 2)</a:t>
            </a:r>
          </a:p>
        </p:txBody>
      </p:sp>
      <p:sp>
        <p:nvSpPr>
          <p:cNvPr id="6" name="TextBox 7">
            <a:extLst>
              <a:ext uri="{FF2B5EF4-FFF2-40B4-BE49-F238E27FC236}">
                <a16:creationId xmlns:a16="http://schemas.microsoft.com/office/drawing/2014/main" id="{EE44B28D-96A4-4B71-A353-916AB5467157}"/>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charset="0"/>
                <a:cs typeface="Verdana" charset="0"/>
              </a:rPr>
              <a:t>Seksioni 2</a:t>
            </a:r>
          </a:p>
        </p:txBody>
      </p:sp>
    </p:spTree>
    <p:extLst>
      <p:ext uri="{BB962C8B-B14F-4D97-AF65-F5344CB8AC3E}">
        <p14:creationId xmlns:p14="http://schemas.microsoft.com/office/powerpoint/2010/main" val="3372764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Mbledhja në kohë reale e të dhënave të trafikut</a:t>
            </a:r>
          </a:p>
        </p:txBody>
      </p:sp>
      <p:sp>
        <p:nvSpPr>
          <p:cNvPr id="2" name="Rectangle 3">
            <a:extLst>
              <a:ext uri="{FF2B5EF4-FFF2-40B4-BE49-F238E27FC236}">
                <a16:creationId xmlns:a16="http://schemas.microsoft.com/office/drawing/2014/main" id="{4A4DD29D-48E3-44D3-9376-83EADA19DD24}"/>
              </a:ext>
            </a:extLst>
          </p:cNvPr>
          <p:cNvSpPr txBox="1">
            <a:spLocks/>
          </p:cNvSpPr>
          <p:nvPr/>
        </p:nvSpPr>
        <p:spPr bwMode="auto">
          <a:xfrm>
            <a:off x="348344" y="1198107"/>
            <a:ext cx="8519885" cy="521208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q-AL" dirty="1" sz="2600" b="1" i="1">
                <a:ea typeface="ＭＳ Ｐゴシック" pitchFamily="34" charset="-128"/>
              </a:rPr>
              <a:t>Mbledhja në kohë reale e të dhënave të trafikut</a:t>
            </a:r>
          </a:p>
          <a:p>
            <a:pPr marL="0" indent="0" algn="ctr" eaLnBrk="1" hangingPunct="1">
              <a:lnSpc>
                <a:spcPct val="80000"/>
              </a:lnSpc>
              <a:spcBef>
                <a:spcPts val="600"/>
              </a:spcBef>
              <a:spcAft>
                <a:spcPts val="1200"/>
              </a:spcAft>
              <a:buFont typeface="Arial" pitchFamily="34" charset="0"/>
              <a:buNone/>
              <a:defRPr/>
            </a:pPr>
            <a:r>
              <a:rPr lang="sq-AL" dirty="1" sz="2600" b="1" i="1">
                <a:ea typeface="ＭＳ Ｐゴシック" pitchFamily="34" charset="-128"/>
              </a:rPr>
              <a:t>(Neni 20 – Konventa e Budapestit)</a:t>
            </a:r>
          </a:p>
          <a:p>
            <a:pPr marL="0" indent="0" algn="ctr" eaLnBrk="1" hangingPunct="1">
              <a:lnSpc>
                <a:spcPct val="80000"/>
              </a:lnSpc>
              <a:spcBef>
                <a:spcPts val="600"/>
              </a:spcBef>
              <a:spcAft>
                <a:spcPts val="1200"/>
              </a:spcAft>
              <a:buFont typeface="Arial" pitchFamily="34" charset="0"/>
              <a:buNone/>
              <a:defRPr/>
            </a:pPr>
            <a:endParaRPr lang="en-GB" altLang="sr-Latn-RS" sz="2800" b="1" i="1" dirty="0">
              <a:ea typeface="ＭＳ Ｐゴシック" pitchFamily="34" charset="-128"/>
            </a:endParaRPr>
          </a:p>
          <a:p>
            <a:pPr algn="ctr" eaLnBrk="1" hangingPunct="1">
              <a:lnSpc>
                <a:spcPct val="80000"/>
              </a:lnSpc>
              <a:spcBef>
                <a:spcPts val="600"/>
              </a:spcBef>
              <a:spcAft>
                <a:spcPts val="1200"/>
              </a:spcAft>
              <a:defRPr/>
            </a:pPr>
            <a:r>
              <a:rPr lang="sq-AL" dirty="1" sz="2600" i="1">
                <a:ea typeface="ＭＳ Ｐゴシック" pitchFamily="34" charset="-128"/>
              </a:rPr>
              <a:t>Lejon hetimet e drejtpërdrejta</a:t>
            </a:r>
          </a:p>
          <a:p>
            <a:pPr algn="ctr" eaLnBrk="1" hangingPunct="1">
              <a:lnSpc>
                <a:spcPct val="80000"/>
              </a:lnSpc>
              <a:spcBef>
                <a:spcPts val="600"/>
              </a:spcBef>
              <a:spcAft>
                <a:spcPts val="1200"/>
              </a:spcAft>
              <a:defRPr/>
            </a:pPr>
            <a:r>
              <a:rPr lang="sq-AL" dirty="1" sz="2600" i="1">
                <a:ea typeface="ＭＳ Ｐゴシック" pitchFamily="34" charset="-128"/>
              </a:rPr>
              <a:t>Është masë ndërhyrëse, kërkon legjislacionin e duhur</a:t>
            </a:r>
            <a:r>
              <a:rPr lang="sq-AL" dirty="1" sz="2600" i="1">
                <a:ea typeface="ＭＳ Ｐゴシック" pitchFamily="34" charset="-128"/>
              </a:rPr>
              <a:t> </a:t>
            </a:r>
          </a:p>
          <a:p>
            <a:pPr algn="ctr" eaLnBrk="1" hangingPunct="1">
              <a:lnSpc>
                <a:spcPct val="80000"/>
              </a:lnSpc>
              <a:spcBef>
                <a:spcPts val="600"/>
              </a:spcBef>
              <a:spcAft>
                <a:spcPts val="1200"/>
              </a:spcAft>
              <a:defRPr/>
            </a:pPr>
            <a:r>
              <a:rPr lang="sq-AL" dirty="1" sz="2600" i="1">
                <a:ea typeface="ＭＳ Ｐゴシック" pitchFamily="34" charset="-128"/>
              </a:rPr>
              <a:t>Autoritetet e zbatimit të ligjit të mbledhin ose regjistrojnë, përmes mjeteve teknike, të dhëna në kohë reale, dhe</a:t>
            </a:r>
            <a:r>
              <a:rPr lang="sq-AL" dirty="1" sz="2600" i="1">
                <a:ea typeface="ＭＳ Ｐゴシック" pitchFamily="34" charset="-128"/>
              </a:rPr>
              <a:t> </a:t>
            </a:r>
          </a:p>
          <a:p>
            <a:pPr algn="ctr" eaLnBrk="1" hangingPunct="1">
              <a:lnSpc>
                <a:spcPct val="80000"/>
              </a:lnSpc>
              <a:spcBef>
                <a:spcPts val="600"/>
              </a:spcBef>
              <a:spcAft>
                <a:spcPts val="1200"/>
              </a:spcAft>
              <a:defRPr/>
            </a:pPr>
            <a:r>
              <a:rPr lang="sq-AL" dirty="1" sz="2600" i="1">
                <a:ea typeface="ＭＳ Ｐゴシック" pitchFamily="34" charset="-128"/>
              </a:rPr>
              <a:t>Kompetenca për të detyruar ofruesit e shërbimeve për të mbledhur ose regjistruar të dhëna nga klientët e tyre, në kohë reale.</a:t>
            </a:r>
          </a:p>
        </p:txBody>
      </p:sp>
    </p:spTree>
    <p:extLst>
      <p:ext uri="{BB962C8B-B14F-4D97-AF65-F5344CB8AC3E}">
        <p14:creationId xmlns:p14="http://schemas.microsoft.com/office/powerpoint/2010/main" val="3023540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130782" y="1237505"/>
            <a:ext cx="4476172" cy="5078313"/>
          </a:xfrm>
          <a:prstGeom prst="rect">
            <a:avLst/>
          </a:prstGeom>
        </p:spPr>
        <p:txBody>
          <a:bodyPr wrap="square">
            <a:spAutoFit/>
          </a:bodyPr>
          <a:lstStyle/>
          <a:p>
            <a:pPr marL="342900" indent="-342900" algn="just">
              <a:buFont typeface="+mj-lt"/>
              <a:buAutoNum type="arabicPeriod"/>
            </a:pPr>
            <a:r>
              <a:rPr lang="sq-AL" dirty="1"/>
              <a:t>Çdo Palë do të adaptojë një legjislacion të tillë dhe masa të tjera të nevojshme që t’u japë kompetencë autoriteteve kompetente për të:</a:t>
            </a:r>
            <a:r>
              <a:rPr lang="sq-AL" dirty="1"/>
              <a:t> </a:t>
            </a:r>
          </a:p>
          <a:p>
            <a:pPr marL="800100" lvl="1" indent="-342900" algn="just">
              <a:buFont typeface="+mj-lt"/>
              <a:buAutoNum type="alphaLcPeriod"/>
            </a:pPr>
            <a:r>
              <a:rPr lang="sq-AL" dirty="1"/>
              <a:t>a </a:t>
            </a:r>
            <a:r>
              <a:rPr lang="sq-AL" dirty="1" b="1">
                <a:solidFill>
                  <a:srgbClr val="C00000"/>
                </a:solidFill>
              </a:rPr>
              <a:t>mbledhur ose regjistruar</a:t>
            </a:r>
            <a:r>
              <a:rPr lang="sq-AL" dirty="1"/>
              <a:t> përmes aplikimit të mjeteve teknike në territorin e asaj Pale, dhe</a:t>
            </a:r>
            <a:r>
              <a:rPr lang="sq-AL" dirty="1"/>
              <a:t> </a:t>
            </a:r>
          </a:p>
          <a:p>
            <a:pPr marL="800100" lvl="1" indent="-342900" algn="just">
              <a:buFont typeface="+mj-lt"/>
              <a:buAutoNum type="alphaLcPeriod"/>
            </a:pPr>
            <a:r>
              <a:rPr lang="sq-AL" dirty="1"/>
              <a:t>b </a:t>
            </a:r>
            <a:r>
              <a:rPr lang="sq-AL" dirty="1" b="1">
                <a:solidFill>
                  <a:srgbClr val="C00000"/>
                </a:solidFill>
              </a:rPr>
              <a:t>detyruar një ofrues të shërbimit</a:t>
            </a:r>
            <a:r>
              <a:rPr lang="sq-AL" dirty="1"/>
              <a:t>, brenda mundësive të tij teknike ekzistuese:</a:t>
            </a:r>
            <a:r>
              <a:rPr lang="sq-AL" dirty="1"/>
              <a:t> </a:t>
            </a:r>
          </a:p>
          <a:p>
            <a:pPr marL="1314450" lvl="2" indent="-400050" algn="just">
              <a:buFont typeface="+mj-lt"/>
              <a:buAutoNum type="romanLcPeriod"/>
            </a:pPr>
            <a:r>
              <a:rPr lang="sq-AL" dirty="1" b="1">
                <a:solidFill>
                  <a:srgbClr val="C00000"/>
                </a:solidFill>
              </a:rPr>
              <a:t>mbledhë apo të regjistrojë</a:t>
            </a:r>
            <a:r>
              <a:rPr lang="sq-AL" dirty="1"/>
              <a:t> nëpërmjet aplikimit të mjeteve teknike në territorin e asaj Pale; apo</a:t>
            </a:r>
            <a:r>
              <a:rPr lang="sq-AL" dirty="1"/>
              <a:t> </a:t>
            </a:r>
          </a:p>
          <a:p>
            <a:pPr marL="1314450" lvl="2" indent="-400050" algn="just">
              <a:buFont typeface="+mj-lt"/>
              <a:buAutoNum type="romanLcPeriod"/>
            </a:pPr>
            <a:r>
              <a:rPr lang="sq-AL" dirty="1"/>
              <a:t> </a:t>
            </a:r>
            <a:r>
              <a:rPr lang="sq-AL" dirty="1" b="1">
                <a:solidFill>
                  <a:srgbClr val="C00000"/>
                </a:solidFill>
              </a:rPr>
              <a:t>bashkëpunojë dhe të ndihmojë</a:t>
            </a:r>
            <a:r>
              <a:rPr lang="sq-AL" dirty="1"/>
              <a:t> autoritetet kompetente në mbledhjen ose regjistrimin e</a:t>
            </a:r>
            <a:r>
              <a:rPr lang="sq-AL" dirty="1"/>
              <a:t> </a:t>
            </a:r>
          </a:p>
          <a:p>
            <a:pPr marL="800100" lvl="1" indent="-342900" algn="just">
              <a:buFont typeface="+mj-lt"/>
              <a:buAutoNum type="alphaLcPeriod"/>
            </a:pPr>
            <a:r>
              <a:rPr lang="sq-AL" dirty="1"/>
              <a:t>të dhënave të trafikut, në kohë reale, të shoqëruara me komunikimet e specifikuara në territorin e saj, të transmetuara nëpërmjet një sistemi kompjuterik.</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237505"/>
            <a:ext cx="4414945" cy="2062103"/>
          </a:xfrm>
          <a:prstGeom prst="rect">
            <a:avLst/>
          </a:prstGeom>
        </p:spPr>
        <p:txBody>
          <a:bodyPr wrap="square">
            <a:spAutoFit/>
          </a:bodyPr>
          <a:lstStyle/>
          <a:p>
            <a:pPr marL="342900" indent="-342900" algn="just">
              <a:buFont typeface="Arial" panose="020B0604020202020204" pitchFamily="34" charset="0"/>
              <a:buChar char="•"/>
            </a:pPr>
            <a:r>
              <a:rPr lang="sq-AL" dirty="1" sz="2000"/>
              <a:t>Autoriteti kompetent ka fuqi të:</a:t>
            </a:r>
          </a:p>
          <a:p>
            <a:pPr marL="800100" lvl="1" indent="-342900" algn="just">
              <a:buFont typeface="Calibri Light" panose="020F0302020204030204" pitchFamily="34" charset="0"/>
              <a:buChar char="‐"/>
            </a:pPr>
            <a:r>
              <a:rPr lang="sq-AL" dirty="1"/>
              <a:t>mbledh drejtpërdrejt ose regjistron të dhëna të trafikut;</a:t>
            </a:r>
          </a:p>
          <a:p>
            <a:pPr marL="800100" lvl="1" indent="-342900" algn="just">
              <a:buFont typeface="Calibri Light" panose="020F0302020204030204" pitchFamily="34" charset="0"/>
              <a:buChar char="‐"/>
            </a:pPr>
            <a:r>
              <a:rPr lang="sq-AL" dirty="1"/>
              <a:t>detyrojë një ofrues të shërbimeve të mbledhë ose regjistrojë të dhëna të trafikut;</a:t>
            </a:r>
          </a:p>
          <a:p>
            <a:pPr marL="800100" lvl="1" indent="-342900" algn="just">
              <a:buFont typeface="Calibri Light" panose="020F0302020204030204" pitchFamily="34" charset="0"/>
              <a:buChar char="‐"/>
            </a:pPr>
            <a:r>
              <a:rPr lang="sq-AL" dirty="1"/>
              <a:t>detyrojë një ofrues të shërbimeve të bashkëpunojë dhe të ndihmojë autoritetin kompetent.</a:t>
            </a:r>
            <a:r>
              <a:rPr lang="sq-AL" dirty="1"/>
              <a:t>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Mbledhja në kohë reale e të dhënave të trafikut</a:t>
            </a:r>
          </a:p>
        </p:txBody>
      </p:sp>
    </p:spTree>
    <p:extLst>
      <p:ext uri="{BB962C8B-B14F-4D97-AF65-F5344CB8AC3E}">
        <p14:creationId xmlns:p14="http://schemas.microsoft.com/office/powerpoint/2010/main" val="4065279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5078313"/>
          </a:xfrm>
          <a:prstGeom prst="rect">
            <a:avLst/>
          </a:prstGeom>
        </p:spPr>
        <p:txBody>
          <a:bodyPr wrap="square">
            <a:spAutoFit/>
          </a:bodyPr>
          <a:lstStyle/>
          <a:p>
            <a:pPr marL="342900" indent="-342900" algn="just">
              <a:buFont typeface="+mj-lt"/>
              <a:buAutoNum type="arabicPeriod"/>
            </a:pPr>
            <a:r>
              <a:rPr lang="sq-AL" dirty="1"/>
              <a:t>Çdo Palë do të adaptojë një legjislacion të tillë dhe masa të tjera të nevojshme që t’u japë kompetencë autoriteteve kompetente për:</a:t>
            </a:r>
            <a:r>
              <a:rPr lang="sq-AL" dirty="1"/>
              <a:t> </a:t>
            </a:r>
          </a:p>
          <a:p>
            <a:pPr marL="800100" lvl="1" indent="-342900" algn="just">
              <a:buFont typeface="+mj-lt"/>
              <a:buAutoNum type="alphaLcPeriod"/>
            </a:pPr>
            <a:r>
              <a:rPr lang="sq-AL" dirty="1"/>
              <a:t>të mbledhë apo të regjistrojë nëpërmjet aplikimit të  </a:t>
            </a:r>
            <a:r>
              <a:rPr lang="sq-AL" dirty="1" b="1">
                <a:solidFill>
                  <a:srgbClr val="C00000"/>
                </a:solidFill>
              </a:rPr>
              <a:t>mjeteve teknike </a:t>
            </a:r>
            <a:r>
              <a:rPr lang="sq-AL" dirty="1"/>
              <a:t>në territorin e asaj Pale, dhe</a:t>
            </a:r>
            <a:r>
              <a:rPr lang="sq-AL" dirty="1"/>
              <a:t> </a:t>
            </a:r>
          </a:p>
          <a:p>
            <a:pPr marL="800100" lvl="1" indent="-342900" algn="just">
              <a:buFont typeface="+mj-lt"/>
              <a:buAutoNum type="alphaLcPeriod"/>
            </a:pPr>
            <a:r>
              <a:rPr lang="sq-AL" dirty="1"/>
              <a:t>për të detyruar një ofrues shërbimesh, brenda aftësive të veta ekzistuese teknike:</a:t>
            </a:r>
            <a:r>
              <a:rPr lang="sq-AL" dirty="1"/>
              <a:t> </a:t>
            </a:r>
          </a:p>
          <a:p>
            <a:pPr marL="1314450" lvl="2" indent="-400050" algn="just">
              <a:buFont typeface="+mj-lt"/>
              <a:buAutoNum type="romanLcPeriod"/>
            </a:pPr>
            <a:r>
              <a:rPr lang="sq-AL" dirty="1"/>
              <a:t>të mbledhë apo të regjistrojë nëpërmjet aplikimit të  </a:t>
            </a:r>
            <a:r>
              <a:rPr lang="sq-AL" dirty="1" b="1">
                <a:solidFill>
                  <a:srgbClr val="C00000"/>
                </a:solidFill>
              </a:rPr>
              <a:t>mjeteve teknike </a:t>
            </a:r>
            <a:r>
              <a:rPr lang="sq-AL" dirty="1"/>
              <a:t>në territorin e asaj Pale, dhe</a:t>
            </a:r>
            <a:r>
              <a:rPr lang="sq-AL" dirty="1"/>
              <a:t> </a:t>
            </a:r>
          </a:p>
          <a:p>
            <a:pPr marL="1314450" lvl="2" indent="-400050" algn="just">
              <a:buFont typeface="+mj-lt"/>
              <a:buAutoNum type="romanLcPeriod"/>
            </a:pPr>
            <a:r>
              <a:rPr lang="sq-AL" dirty="1"/>
              <a:t>që të bashkëpunojë dhe të ndihmojë autoritetet kompetente në mbledhjen ose regjistrimin e</a:t>
            </a:r>
            <a:r>
              <a:rPr lang="sq-AL" dirty="1"/>
              <a:t> </a:t>
            </a:r>
          </a:p>
          <a:p>
            <a:pPr lvl="1" algn="just"/>
            <a:r>
              <a:rPr lang="sq-AL" dirty="1"/>
              <a:t>të dhënave të trafikut, në kohë reale, të shoqëruara me komunikimet e specifikuara në territorin e saj, të transmetuara nëpërmjet një sistemi kompjuterik.</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1938992"/>
          </a:xfrm>
          <a:prstGeom prst="rect">
            <a:avLst/>
          </a:prstGeom>
        </p:spPr>
        <p:txBody>
          <a:bodyPr wrap="square">
            <a:spAutoFit/>
          </a:bodyPr>
          <a:lstStyle/>
          <a:p>
            <a:pPr marL="342900" indent="-342900" algn="just">
              <a:buFont typeface="Arial" panose="020B0604020202020204" pitchFamily="34" charset="0"/>
              <a:buChar char="•"/>
            </a:pPr>
            <a:r>
              <a:rPr lang="sq-AL" dirty="1" sz="2000"/>
              <a:t>Mjetet teknike nuk janë përcaktuar</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sq-AL" dirty="1" sz="2000"/>
              <a:t>Çdo mjet teknik mund të përdoret për të mbledhur të dhëna të trafikut (neutraliteti i teknologjisë)</a:t>
            </a:r>
            <a:r>
              <a:rPr lang="sq-AL" dirty="1" sz="2000"/>
              <a:t>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Mbledhja në kohë reale e të dhënave të trafikut</a:t>
            </a:r>
          </a:p>
        </p:txBody>
      </p:sp>
    </p:spTree>
    <p:extLst>
      <p:ext uri="{BB962C8B-B14F-4D97-AF65-F5344CB8AC3E}">
        <p14:creationId xmlns:p14="http://schemas.microsoft.com/office/powerpoint/2010/main" val="3829448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5078313"/>
          </a:xfrm>
          <a:prstGeom prst="rect">
            <a:avLst/>
          </a:prstGeom>
        </p:spPr>
        <p:txBody>
          <a:bodyPr wrap="square">
            <a:spAutoFit/>
          </a:bodyPr>
          <a:lstStyle/>
          <a:p>
            <a:pPr marL="342900" indent="-342900" algn="just">
              <a:buFont typeface="+mj-lt"/>
              <a:buAutoNum type="arabicPeriod"/>
            </a:pPr>
            <a:r>
              <a:rPr lang="sq-AL" dirty="1"/>
              <a:t>Çdo Palë do të adaptojë një legjislacion të tillë dhe masa të tjera të nevojshme që t’u japë kompetencë autoriteteve kompetente për:</a:t>
            </a:r>
            <a:r>
              <a:rPr lang="sq-AL" dirty="1"/>
              <a:t> </a:t>
            </a:r>
          </a:p>
          <a:p>
            <a:pPr marL="800100" lvl="1" indent="-342900" algn="just">
              <a:buFont typeface="+mj-lt"/>
              <a:buAutoNum type="alphaLcPeriod"/>
            </a:pPr>
            <a:r>
              <a:rPr lang="sq-AL" dirty="1"/>
              <a:t>të mbledhë apo të regjistrojë nëpërmjet aplikimit të mjeteve teknike në territorin e asaj Pale; dhe</a:t>
            </a:r>
            <a:r>
              <a:rPr lang="sq-AL" dirty="1"/>
              <a:t> </a:t>
            </a:r>
          </a:p>
          <a:p>
            <a:pPr marL="800100" lvl="1" indent="-342900" algn="just">
              <a:buFont typeface="+mj-lt"/>
              <a:buAutoNum type="alphaLcPeriod"/>
            </a:pPr>
            <a:r>
              <a:rPr lang="sq-AL" dirty="1"/>
              <a:t>për të detyruar një ofrues shërbimesh, brenda </a:t>
            </a:r>
            <a:r>
              <a:rPr lang="sq-AL" dirty="1" b="1">
                <a:solidFill>
                  <a:srgbClr val="C00000"/>
                </a:solidFill>
              </a:rPr>
              <a:t>aftësive të veta ekzistuese teknike</a:t>
            </a:r>
            <a:r>
              <a:rPr lang="sq-AL" dirty="1"/>
              <a:t>:</a:t>
            </a:r>
            <a:r>
              <a:rPr lang="sq-AL" dirty="1"/>
              <a:t> </a:t>
            </a:r>
          </a:p>
          <a:p>
            <a:pPr marL="1314450" lvl="2" indent="-400050" algn="just">
              <a:buFont typeface="+mj-lt"/>
              <a:buAutoNum type="romanLcPeriod"/>
            </a:pPr>
            <a:r>
              <a:rPr lang="sq-AL" dirty="1"/>
              <a:t>të mbledhë apo të regjistrojë nëpërmjet aplikimit të mjeteve teknike në territorin e asaj Pale; apo</a:t>
            </a:r>
            <a:r>
              <a:rPr lang="sq-AL" dirty="1"/>
              <a:t> </a:t>
            </a:r>
          </a:p>
          <a:p>
            <a:pPr marL="1314450" lvl="2" indent="-400050" algn="just">
              <a:buFont typeface="+mj-lt"/>
              <a:buAutoNum type="romanLcPeriod"/>
            </a:pPr>
            <a:r>
              <a:rPr lang="sq-AL" dirty="1"/>
              <a:t>që të bashkëpunojë dhe të ndihmojë autoritetet kompetente në mbledhjen ose regjistrimin e</a:t>
            </a:r>
            <a:r>
              <a:rPr lang="sq-AL" dirty="1"/>
              <a:t> </a:t>
            </a:r>
          </a:p>
          <a:p>
            <a:pPr lvl="1" algn="just"/>
            <a:r>
              <a:rPr lang="sq-AL" dirty="1"/>
              <a:t>të dhënave të trafikut, në kohë reale, të shoqëruara me komunikimet e specifikuara në territorin e saj, të transmetuara nëpërmjet një sistemi kompjuterik.</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3785652"/>
          </a:xfrm>
          <a:prstGeom prst="rect">
            <a:avLst/>
          </a:prstGeom>
        </p:spPr>
        <p:txBody>
          <a:bodyPr wrap="square">
            <a:spAutoFit/>
          </a:bodyPr>
          <a:lstStyle/>
          <a:p>
            <a:pPr marL="342900" indent="-342900" algn="just">
              <a:buFont typeface="Arial" panose="020B0604020202020204" pitchFamily="34" charset="0"/>
              <a:buChar char="•"/>
            </a:pPr>
            <a:r>
              <a:rPr lang="sq-AL" dirty="1" sz="2000"/>
              <a:t>Detyrimet për ofruesit e shërbimeve nuk do të tejkalojnë aftësinë ekzistuese teknike (pavarësisht nëse tiparet e tilla teknike për regjistrimin e të dhënave të trafikut përdoren ose jo</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sq-AL" dirty="1" sz="2000"/>
              <a:t>Nuk vendos detyrim për ofruesit e shërbimeve për të:</a:t>
            </a:r>
            <a:r>
              <a:rPr lang="sq-AL" dirty="1" sz="2000"/>
              <a:t> </a:t>
            </a:r>
          </a:p>
          <a:p>
            <a:pPr marL="800100" lvl="1" indent="-342900" algn="just">
              <a:buFont typeface="Calibri Light" panose="020F0302020204030204" pitchFamily="34" charset="0"/>
              <a:buChar char="‐"/>
            </a:pPr>
            <a:r>
              <a:rPr lang="sq-AL" dirty="1"/>
              <a:t>Zhvilluar pajisje të reja;</a:t>
            </a:r>
          </a:p>
          <a:p>
            <a:pPr marL="800100" lvl="1" indent="-342900" algn="just">
              <a:buFont typeface="Calibri Light" panose="020F0302020204030204" pitchFamily="34" charset="0"/>
              <a:buChar char="‐"/>
            </a:pPr>
            <a:r>
              <a:rPr lang="sq-AL" dirty="1"/>
              <a:t>Angazhuar ndihmë eksperti;</a:t>
            </a:r>
          </a:p>
          <a:p>
            <a:pPr marL="800100" lvl="1" indent="-342900" algn="just">
              <a:buFont typeface="Calibri Light" panose="020F0302020204030204" pitchFamily="34" charset="0"/>
              <a:buChar char="‐"/>
            </a:pPr>
            <a:r>
              <a:rPr lang="sq-AL" dirty="1"/>
              <a:t>Angazhuar në ri-konfigurimin e kushtueshëm të sistemeve.</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Mbledhja në kohë reale e të dhënave të trafikut</a:t>
            </a:r>
          </a:p>
        </p:txBody>
      </p:sp>
    </p:spTree>
    <p:extLst>
      <p:ext uri="{BB962C8B-B14F-4D97-AF65-F5344CB8AC3E}">
        <p14:creationId xmlns:p14="http://schemas.microsoft.com/office/powerpoint/2010/main" val="825845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5355312"/>
          </a:xfrm>
          <a:prstGeom prst="rect">
            <a:avLst/>
          </a:prstGeom>
        </p:spPr>
        <p:txBody>
          <a:bodyPr wrap="square">
            <a:spAutoFit/>
          </a:bodyPr>
          <a:lstStyle/>
          <a:p>
            <a:pPr marL="342900" indent="-342900" algn="just">
              <a:buFont typeface="+mj-lt"/>
              <a:buAutoNum type="arabicPeriod"/>
            </a:pPr>
            <a:r>
              <a:rPr lang="sq-AL" dirty="1"/>
              <a:t>Çdo Palë do të adaptojë një legjislacion të tillë dhe masa të tjera të nevojshme që t’u japë kompetencë autoriteteve kompetente për:</a:t>
            </a:r>
            <a:r>
              <a:rPr lang="sq-AL" dirty="1"/>
              <a:t> </a:t>
            </a:r>
          </a:p>
          <a:p>
            <a:pPr marL="800100" lvl="1" indent="-342900" algn="just">
              <a:buFont typeface="+mj-lt"/>
              <a:buAutoNum type="alphaLcPeriod"/>
            </a:pPr>
            <a:r>
              <a:rPr lang="sq-AL" dirty="1"/>
              <a:t>të mbledhë apo të regjistrojë nëpërmjet aplikimit të mjeteve teknike në territorin e asaj Pale; dhe</a:t>
            </a:r>
            <a:r>
              <a:rPr lang="sq-AL" dirty="1"/>
              <a:t> </a:t>
            </a:r>
          </a:p>
          <a:p>
            <a:pPr marL="800100" lvl="1" indent="-342900" algn="just">
              <a:buFont typeface="+mj-lt"/>
              <a:buAutoNum type="alphaLcPeriod"/>
            </a:pPr>
            <a:r>
              <a:rPr lang="sq-AL" dirty="1"/>
              <a:t>për të detyruar një ofrues shërbimesh, brenda aftësive të veta ekzistuese teknike:</a:t>
            </a:r>
            <a:r>
              <a:rPr lang="sq-AL" dirty="1"/>
              <a:t> </a:t>
            </a:r>
          </a:p>
          <a:p>
            <a:pPr marL="1314450" lvl="2" indent="-400050" algn="just">
              <a:buFont typeface="+mj-lt"/>
              <a:buAutoNum type="romanLcPeriod"/>
            </a:pPr>
            <a:r>
              <a:rPr lang="sq-AL" dirty="1"/>
              <a:t>i për të mbledhur ose regjistruar përmes aplikimit të mjeteve teknike në territorin e asaj Pale; ose</a:t>
            </a:r>
            <a:r>
              <a:rPr lang="sq-AL" dirty="1"/>
              <a:t> </a:t>
            </a:r>
          </a:p>
          <a:p>
            <a:pPr marL="1314450" lvl="2" indent="-400050" algn="just">
              <a:buFont typeface="+mj-lt"/>
              <a:buAutoNum type="romanLcPeriod"/>
            </a:pPr>
            <a:r>
              <a:rPr lang="sq-AL" dirty="1"/>
              <a:t>ii të bashkëpunuar dhe ndihmuar autoritetet kompetente në mbledhjen ose regjistrimin e,</a:t>
            </a:r>
            <a:r>
              <a:rPr lang="sq-AL" dirty="1"/>
              <a:t> </a:t>
            </a:r>
          </a:p>
          <a:p>
            <a:pPr lvl="1" algn="just"/>
            <a:r>
              <a:rPr lang="sq-AL" dirty="1" b="1">
                <a:solidFill>
                  <a:srgbClr val="C00000"/>
                </a:solidFill>
              </a:rPr>
              <a:t>të dhënave të trafikut</a:t>
            </a:r>
            <a:r>
              <a:rPr lang="sq-AL" dirty="1"/>
              <a:t>, në kohë reale, të shoqëruara me komunikimet e specifikuara në territorin e saj, të transmetuara nëpërmjet një sistemi kompjuterik.</a:t>
            </a:r>
          </a:p>
        </p:txBody>
      </p:sp>
      <p:sp>
        <p:nvSpPr>
          <p:cNvPr id="4" name="Rectangle 3">
            <a:extLst>
              <a:ext uri="{FF2B5EF4-FFF2-40B4-BE49-F238E27FC236}">
                <a16:creationId xmlns:a16="http://schemas.microsoft.com/office/drawing/2014/main" id="{C1A334B7-575A-4128-BADC-26AB92EBDECB}"/>
              </a:ext>
            </a:extLst>
          </p:cNvPr>
          <p:cNvSpPr/>
          <p:nvPr/>
        </p:nvSpPr>
        <p:spPr>
          <a:xfrm>
            <a:off x="4572000" y="1139969"/>
            <a:ext cx="4414945" cy="4893647"/>
          </a:xfrm>
          <a:prstGeom prst="rect">
            <a:avLst/>
          </a:prstGeom>
        </p:spPr>
        <p:txBody>
          <a:bodyPr wrap="square">
            <a:spAutoFit/>
          </a:bodyPr>
          <a:lstStyle/>
          <a:p>
            <a:r>
              <a:rPr lang="sq-AL" dirty="1" sz="2200"/>
              <a:t>Po</a:t>
            </a:r>
            <a:r>
              <a:rPr lang="sq-AL" dirty="1" sz="2000"/>
              <a:t>:</a:t>
            </a:r>
          </a:p>
          <a:p>
            <a:pPr marL="800100" lvl="1" indent="-342900" algn="just">
              <a:buFont typeface="Arial" panose="020B0604020202020204" pitchFamily="34" charset="0"/>
              <a:buChar char="•"/>
            </a:pPr>
            <a:r>
              <a:rPr lang="sq-AL" dirty="1" sz="2000"/>
              <a:t>kategoria e të dhënave kompjuterike</a:t>
            </a:r>
          </a:p>
          <a:p>
            <a:pPr marL="800100" lvl="1" indent="-342900" algn="just">
              <a:buFont typeface="Arial" panose="020B0604020202020204" pitchFamily="34" charset="0"/>
              <a:buChar char="•"/>
            </a:pPr>
            <a:r>
              <a:rPr lang="sq-AL" dirty="1" sz="2000"/>
              <a:t>gjeneruar nga kompjuteri që ka formuar pjesë në zinxhirin e komunikimit</a:t>
            </a:r>
          </a:p>
          <a:p>
            <a:pPr marL="800100" lvl="1" indent="-342900" algn="just">
              <a:buFont typeface="Arial" panose="020B0604020202020204" pitchFamily="34" charset="0"/>
              <a:buChar char="•"/>
            </a:pPr>
            <a:r>
              <a:rPr lang="sq-AL" dirty="1" sz="2000"/>
              <a:t>Tregon për komunikimin:</a:t>
            </a:r>
          </a:p>
          <a:p>
            <a:pPr marL="1257300" lvl="2" indent="-342900" algn="just">
              <a:buFont typeface="Calibri Light" panose="020F0302020204030204" pitchFamily="34" charset="0"/>
              <a:buChar char="‐"/>
            </a:pPr>
            <a:r>
              <a:rPr lang="sq-AL" dirty="1"/>
              <a:t>origjinën;</a:t>
            </a:r>
            <a:r>
              <a:rPr lang="sq-AL" dirty="1"/>
              <a:t> </a:t>
            </a:r>
          </a:p>
          <a:p>
            <a:pPr marL="1257300" lvl="2" indent="-342900" algn="just">
              <a:buFont typeface="Calibri Light" panose="020F0302020204030204" pitchFamily="34" charset="0"/>
              <a:buChar char="‐"/>
            </a:pPr>
            <a:r>
              <a:rPr lang="sq-AL" dirty="1"/>
              <a:t>destinacionin;</a:t>
            </a:r>
          </a:p>
          <a:p>
            <a:pPr marL="1257300" lvl="2" indent="-342900" algn="just">
              <a:buFont typeface="Calibri Light" panose="020F0302020204030204" pitchFamily="34" charset="0"/>
              <a:buChar char="‐"/>
            </a:pPr>
            <a:r>
              <a:rPr lang="sq-AL" dirty="1"/>
              <a:t>rrugën;</a:t>
            </a:r>
          </a:p>
          <a:p>
            <a:pPr marL="1257300" lvl="2" indent="-342900" algn="just">
              <a:buFont typeface="Calibri Light" panose="020F0302020204030204" pitchFamily="34" charset="0"/>
              <a:buChar char="‐"/>
            </a:pPr>
            <a:r>
              <a:rPr lang="sq-AL" dirty="1"/>
              <a:t>kohën;</a:t>
            </a:r>
          </a:p>
          <a:p>
            <a:pPr marL="1257300" lvl="2" indent="-342900" algn="just">
              <a:buFont typeface="Calibri Light" panose="020F0302020204030204" pitchFamily="34" charset="0"/>
              <a:buChar char="‐"/>
            </a:pPr>
            <a:r>
              <a:rPr lang="sq-AL" dirty="1"/>
              <a:t>datën;</a:t>
            </a:r>
          </a:p>
          <a:p>
            <a:pPr marL="1257300" lvl="2" indent="-342900" algn="just">
              <a:buFont typeface="Calibri Light" panose="020F0302020204030204" pitchFamily="34" charset="0"/>
              <a:buChar char="‐"/>
            </a:pPr>
            <a:r>
              <a:rPr lang="sq-AL" dirty="1"/>
              <a:t>madhësinë;</a:t>
            </a:r>
          </a:p>
          <a:p>
            <a:pPr marL="1257300" lvl="2" indent="-342900" algn="just">
              <a:buFont typeface="Calibri Light" panose="020F0302020204030204" pitchFamily="34" charset="0"/>
              <a:buChar char="‐"/>
            </a:pPr>
            <a:r>
              <a:rPr lang="sq-AL" dirty="1"/>
              <a:t>kohëzgjatjen;</a:t>
            </a:r>
          </a:p>
          <a:p>
            <a:pPr marL="1257300" lvl="2" indent="-342900" algn="just">
              <a:buFont typeface="Calibri Light" panose="020F0302020204030204" pitchFamily="34" charset="0"/>
              <a:buChar char="‐"/>
            </a:pPr>
            <a:r>
              <a:rPr lang="sq-AL" dirty="1"/>
              <a:t>llojin e shërbimit themelor.</a:t>
            </a:r>
            <a:r>
              <a:rPr lang="sq-AL" dirty="1"/>
              <a:t> </a:t>
            </a:r>
          </a:p>
          <a:p>
            <a:r>
              <a:rPr lang="sq-AL" dirty="1"/>
              <a:t>Jo:</a:t>
            </a:r>
          </a:p>
          <a:p>
            <a:pPr marL="800100" lvl="1" indent="-342900">
              <a:buFont typeface="Arial" panose="020B0604020202020204" pitchFamily="34" charset="0"/>
              <a:buChar char="•"/>
            </a:pPr>
            <a:r>
              <a:rPr lang="sq-AL" dirty="1" sz="2000"/>
              <a:t>përmbajtja e komunikimit</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Mbledhja në kohë reale e të dhënave të trafikut</a:t>
            </a:r>
          </a:p>
        </p:txBody>
      </p:sp>
    </p:spTree>
    <p:extLst>
      <p:ext uri="{BB962C8B-B14F-4D97-AF65-F5344CB8AC3E}">
        <p14:creationId xmlns:p14="http://schemas.microsoft.com/office/powerpoint/2010/main" val="361052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2423F960-A04A-412E-A05F-0A481203750D}"/>
              </a:ext>
            </a:extLst>
          </p:cNvPr>
          <p:cNvSpPr>
            <a:spLocks noChangeArrowheads="1"/>
          </p:cNvSpPr>
          <p:nvPr/>
        </p:nvSpPr>
        <p:spPr bwMode="auto">
          <a:xfrm>
            <a:off x="7938" y="6597650"/>
            <a:ext cx="91360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sq-AL" dirty="1" sz="1200" b="1">
                <a:solidFill>
                  <a:srgbClr val="FFFFFF"/>
                </a:solidFill>
                <a:latin typeface="Verdana" panose="020B0604030504040204" pitchFamily="34" charset="0"/>
                <a:ea typeface="Verdana" panose="020B0604030504040204" pitchFamily="34" charset="0"/>
                <a:cs typeface="Verdana" charset="0"/>
              </a:rPr>
              <a:t>www.coe.int/cybercrime						                        - </a:t>
            </a:r>
            <a:fld id="{F50FF694-912A-834E-AD45-B984C7BF2CE4}" type="slidenum">
              <a:rPr lang="en-US" sz="1200" b="1">
                <a:solidFill>
                  <a:srgbClr val="FFFFFF"/>
                </a:solidFill>
                <a:latin typeface="Verdana" panose="020B0604030504040204" pitchFamily="34" charset="0"/>
                <a:ea typeface="Verdana" panose="020B0604030504040204" pitchFamily="34" charset="0"/>
                <a:cs typeface="Verdana" charset="0"/>
              </a:rPr>
              <a:pPr/>
              <a:t>26</a:t>
            </a:fld>
            <a:r>
              <a:rPr lang="sq-AL" dirty="1" sz="1200" b="1">
                <a:solidFill>
                  <a:srgbClr val="FFFFFF"/>
                </a:solidFill>
                <a:latin typeface="Verdana" panose="020B0604030504040204" pitchFamily="34" charset="0"/>
                <a:ea typeface="Verdana" panose="020B0604030504040204" pitchFamily="34" charset="0"/>
                <a:cs typeface="Verdana" charset="0"/>
              </a:rPr>
              <a:t> -</a:t>
            </a:r>
          </a:p>
        </p:txBody>
      </p:sp>
      <p:sp>
        <p:nvSpPr>
          <p:cNvPr id="8" name="Rectangle 7">
            <a:extLst>
              <a:ext uri="{FF2B5EF4-FFF2-40B4-BE49-F238E27FC236}">
                <a16:creationId xmlns:a16="http://schemas.microsoft.com/office/drawing/2014/main" id="{E02F9B35-00F4-40BC-9452-03D5E2FD52B1}"/>
              </a:ext>
            </a:extLst>
          </p:cNvPr>
          <p:cNvSpPr/>
          <p:nvPr/>
        </p:nvSpPr>
        <p:spPr>
          <a:xfrm>
            <a:off x="0" y="6588125"/>
            <a:ext cx="9144000" cy="276999"/>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sq-AL" dirty="1" sz="1200" b="1">
                <a:solidFill>
                  <a:srgbClr val="FFFFFF"/>
                </a:solidFill>
                <a:latin typeface="Verdana" panose="020B0604030504040204" pitchFamily="34" charset="0"/>
                <a:ea typeface="Verdana" panose="020B0604030504040204" pitchFamily="34" charset="0"/>
                <a:cs typeface="Verdana" charset="0"/>
              </a:rPr>
              <a:t>www.coe.int/cybercrime</a:t>
            </a:r>
          </a:p>
        </p:txBody>
      </p:sp>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5078313"/>
          </a:xfrm>
          <a:prstGeom prst="rect">
            <a:avLst/>
          </a:prstGeom>
        </p:spPr>
        <p:txBody>
          <a:bodyPr wrap="square">
            <a:spAutoFit/>
          </a:bodyPr>
          <a:lstStyle/>
          <a:p>
            <a:pPr marL="342900" indent="-342900" algn="just">
              <a:buFont typeface="+mj-lt"/>
              <a:buAutoNum type="arabicPeriod"/>
            </a:pPr>
            <a:r>
              <a:rPr lang="sq-AL" dirty="1"/>
              <a:t>Çdo Palë do të adaptojë një legjislacion të tillë dhe masa të tjera të nevojshme që t’u japë kompetencë autoriteteve kompetente për:</a:t>
            </a:r>
            <a:r>
              <a:rPr lang="sq-AL" dirty="1"/>
              <a:t> </a:t>
            </a:r>
          </a:p>
          <a:p>
            <a:pPr marL="800100" lvl="1" indent="-342900" algn="just">
              <a:buFont typeface="+mj-lt"/>
              <a:buAutoNum type="alphaLcPeriod"/>
            </a:pPr>
            <a:r>
              <a:rPr lang="sq-AL" dirty="1"/>
              <a:t>të mbledhë apo të regjistrojë nëpërmjet aplikimit të mjeteve teknike në territorin e asaj Pale; dhe</a:t>
            </a:r>
            <a:r>
              <a:rPr lang="sq-AL" dirty="1"/>
              <a:t> </a:t>
            </a:r>
          </a:p>
          <a:p>
            <a:pPr marL="800100" lvl="1" indent="-342900" algn="just">
              <a:buFont typeface="+mj-lt"/>
              <a:buAutoNum type="alphaLcPeriod"/>
            </a:pPr>
            <a:r>
              <a:rPr lang="sq-AL" dirty="1"/>
              <a:t>për të detyruar një ofrues shërbimesh, brenda aftësive të veta ekzistuese teknike:</a:t>
            </a:r>
            <a:r>
              <a:rPr lang="sq-AL" dirty="1"/>
              <a:t> </a:t>
            </a:r>
          </a:p>
          <a:p>
            <a:pPr marL="1314450" lvl="2" indent="-400050" algn="just">
              <a:buFont typeface="+mj-lt"/>
              <a:buAutoNum type="romanLcPeriod"/>
            </a:pPr>
            <a:r>
              <a:rPr lang="sq-AL" dirty="1"/>
              <a:t>të mbledhë apo të regjistrojë nëpërmjet aplikimit të mjeteve teknike në territorin e asaj Pale; apo</a:t>
            </a:r>
            <a:r>
              <a:rPr lang="sq-AL" dirty="1"/>
              <a:t> </a:t>
            </a:r>
          </a:p>
          <a:p>
            <a:pPr marL="1314450" lvl="2" indent="-400050" algn="just">
              <a:buFont typeface="+mj-lt"/>
              <a:buAutoNum type="romanLcPeriod"/>
            </a:pPr>
            <a:r>
              <a:rPr lang="sq-AL" dirty="1"/>
              <a:t>që të bashkëpunojë dhe të ndihmojë autoritetet kompetente në mbledhjen ose regjistrimin e</a:t>
            </a:r>
            <a:r>
              <a:rPr lang="sq-AL" dirty="1"/>
              <a:t> </a:t>
            </a:r>
          </a:p>
          <a:p>
            <a:pPr lvl="1" algn="just"/>
            <a:r>
              <a:rPr lang="sq-AL" dirty="1"/>
              <a:t>të dhënave të trafikut, në kohë reale, </a:t>
            </a:r>
            <a:r>
              <a:rPr lang="sq-AL" dirty="1" b="1">
                <a:solidFill>
                  <a:srgbClr val="C00000"/>
                </a:solidFill>
              </a:rPr>
              <a:t>të shoqëruara me komunikimet e specifikuara </a:t>
            </a:r>
            <a:r>
              <a:rPr lang="sq-AL" dirty="1"/>
              <a:t>në territorin e saj, të transmetuara nëpërmjet një sistemi kompjuterik.</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246769"/>
          </a:xfrm>
          <a:prstGeom prst="rect">
            <a:avLst/>
          </a:prstGeom>
        </p:spPr>
        <p:txBody>
          <a:bodyPr wrap="square">
            <a:spAutoFit/>
          </a:bodyPr>
          <a:lstStyle/>
          <a:p>
            <a:pPr marL="342900" indent="-342900" algn="just">
              <a:buFont typeface="Arial" panose="020B0604020202020204" pitchFamily="34" charset="0"/>
              <a:buChar char="•"/>
            </a:pPr>
            <a:r>
              <a:rPr lang="sq-AL" dirty="1" sz="2000"/>
              <a:t>Kompetenca duhet të ushtrohet në lidhje me komunikimet e specifikuara</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sq-AL" dirty="1" sz="2000"/>
              <a:t>Ushtrimi i kësaj kompetence për mbikëqyrje të përgjithshme ose pa kriter ose mbledhje të sasive të mëdha të të dhënave të trafikut nuk lejohet</a:t>
            </a:r>
            <a:r>
              <a:rPr lang="sq-AL" dirty="1" sz="2000"/>
              <a:t>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285032"/>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Mbledhja në kohë reale e të dhënave të trafikut</a:t>
            </a:r>
          </a:p>
        </p:txBody>
      </p:sp>
    </p:spTree>
    <p:extLst>
      <p:ext uri="{BB962C8B-B14F-4D97-AF65-F5344CB8AC3E}">
        <p14:creationId xmlns:p14="http://schemas.microsoft.com/office/powerpoint/2010/main" val="3621050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5078313"/>
          </a:xfrm>
          <a:prstGeom prst="rect">
            <a:avLst/>
          </a:prstGeom>
        </p:spPr>
        <p:txBody>
          <a:bodyPr wrap="square">
            <a:spAutoFit/>
          </a:bodyPr>
          <a:lstStyle/>
          <a:p>
            <a:pPr marL="342900" indent="-342900" algn="just">
              <a:buFont typeface="+mj-lt"/>
              <a:buAutoNum type="arabicPeriod"/>
            </a:pPr>
            <a:r>
              <a:rPr lang="sq-AL" dirty="1"/>
              <a:t>Çdo Palë do të adaptojë një legjislacion të tillë dhe masa të tjera të nevojshme që t’u japë kompetencë autoriteteve kompetente për:</a:t>
            </a:r>
            <a:r>
              <a:rPr lang="sq-AL" dirty="1"/>
              <a:t> </a:t>
            </a:r>
          </a:p>
          <a:p>
            <a:pPr marL="800100" lvl="1" indent="-342900" algn="just">
              <a:buFont typeface="+mj-lt"/>
              <a:buAutoNum type="alphaLcPeriod"/>
            </a:pPr>
            <a:r>
              <a:rPr lang="sq-AL" dirty="1"/>
              <a:t>të mbledhë apo të regjistrojë nëpërmjet aplikimit të mjeteve teknike në territorin e asaj Pale; dhe</a:t>
            </a:r>
            <a:r>
              <a:rPr lang="sq-AL" dirty="1"/>
              <a:t> </a:t>
            </a:r>
          </a:p>
          <a:p>
            <a:pPr marL="800100" lvl="1" indent="-342900" algn="just">
              <a:buFont typeface="+mj-lt"/>
              <a:buAutoNum type="alphaLcPeriod"/>
            </a:pPr>
            <a:r>
              <a:rPr lang="sq-AL" dirty="1"/>
              <a:t>për të detyruar një ofrues shërbimesh, brenda aftësive të veta ekzistuese teknike:</a:t>
            </a:r>
            <a:r>
              <a:rPr lang="sq-AL" dirty="1"/>
              <a:t> </a:t>
            </a:r>
          </a:p>
          <a:p>
            <a:pPr marL="1314450" lvl="2" indent="-400050" algn="just">
              <a:buFont typeface="+mj-lt"/>
              <a:buAutoNum type="romanLcPeriod"/>
            </a:pPr>
            <a:r>
              <a:rPr lang="sq-AL" dirty="1"/>
              <a:t>të mbledhë apo të regjistrojë nëpërmjet aplikimit të mjeteve teknike në territorin e asaj Pale; apo</a:t>
            </a:r>
            <a:r>
              <a:rPr lang="sq-AL" dirty="1"/>
              <a:t> </a:t>
            </a:r>
          </a:p>
          <a:p>
            <a:pPr marL="1314450" lvl="2" indent="-400050" algn="just">
              <a:buFont typeface="+mj-lt"/>
              <a:buAutoNum type="romanLcPeriod"/>
            </a:pPr>
            <a:r>
              <a:rPr lang="sq-AL" dirty="1"/>
              <a:t>që të bashkëpunojë dhe të ndihmojë autoritetet kompetente në mbledhjen ose regjistrimin e</a:t>
            </a:r>
            <a:r>
              <a:rPr lang="sq-AL" dirty="1"/>
              <a:t> </a:t>
            </a:r>
          </a:p>
          <a:p>
            <a:pPr lvl="1" algn="just"/>
            <a:r>
              <a:rPr lang="sq-AL" dirty="1"/>
              <a:t>të dhënave të trafikut, në kohë reale, të shoqëruara me komunikimet e specifikuara </a:t>
            </a:r>
            <a:r>
              <a:rPr lang="sq-AL" dirty="1" b="1">
                <a:solidFill>
                  <a:srgbClr val="C00000"/>
                </a:solidFill>
              </a:rPr>
              <a:t>në territorin e saj, </a:t>
            </a:r>
            <a:r>
              <a:rPr lang="sq-AL" dirty="1"/>
              <a:t>të transmetuara nëpërmjet një sistemi kompjuterik.</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39969"/>
            <a:ext cx="4414945" cy="4247317"/>
          </a:xfrm>
          <a:prstGeom prst="rect">
            <a:avLst/>
          </a:prstGeom>
        </p:spPr>
        <p:txBody>
          <a:bodyPr wrap="square">
            <a:spAutoFit/>
          </a:bodyPr>
          <a:lstStyle/>
          <a:p>
            <a:pPr marL="342900" indent="-342900" algn="just">
              <a:buFont typeface="Arial" panose="020B0604020202020204" pitchFamily="34" charset="0"/>
              <a:buChar char="•"/>
            </a:pPr>
            <a:r>
              <a:rPr lang="sq-AL" dirty="1"/>
              <a:t>Një palë mund të ushtrojë masa në lidhje me komunikimet brenda territorit të saj</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Ofruesi i shërbimit mund të detyrohet kur ka ndonjë infrastrukturë fizike ose pajisje në territor edhe nëse nuk është në vendndodhjen e operacioneve ose selive kryesore të tij</a:t>
            </a:r>
            <a:r>
              <a:rPr lang="sq-AL" dirty="1"/>
              <a:t>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Një komunikim konsiderohet brenda një territori nëse njëra nga palët komunikuese (qeniet njerëzore ose kompjuterët) ndodhet në territorin ose kompjuterin përmes të cilit kalon komunikimi është në territor</a:t>
            </a:r>
            <a:r>
              <a:rPr lang="sq-AL" dirty="1"/>
              <a:t>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285032"/>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Mbledhja në kohë reale e të dhënave të trafikut</a:t>
            </a:r>
          </a:p>
        </p:txBody>
      </p:sp>
    </p:spTree>
    <p:extLst>
      <p:ext uri="{BB962C8B-B14F-4D97-AF65-F5344CB8AC3E}">
        <p14:creationId xmlns:p14="http://schemas.microsoft.com/office/powerpoint/2010/main" val="1188951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130782" y="1196752"/>
            <a:ext cx="4476172" cy="4524315"/>
          </a:xfrm>
          <a:prstGeom prst="rect">
            <a:avLst/>
          </a:prstGeom>
        </p:spPr>
        <p:txBody>
          <a:bodyPr wrap="square">
            <a:spAutoFit/>
          </a:bodyPr>
          <a:lstStyle/>
          <a:p>
            <a:pPr marL="342900" indent="-342900" algn="just">
              <a:buFont typeface="+mj-lt"/>
              <a:buAutoNum type="arabicPeriod" startAt="2"/>
            </a:pPr>
            <a:r>
              <a:rPr lang="sq-AL" dirty="1" sz="1600"/>
              <a:t>Kur një palë, për shkak të parimeve të përcaktuara të sistemit ligjor vendor, nuk mund të miratojë masat e përmendura në paragrafin 1.a, </a:t>
            </a:r>
            <a:r>
              <a:rPr lang="sq-AL" dirty="1" b="1" sz="1600">
                <a:solidFill>
                  <a:srgbClr val="C00000"/>
                </a:solidFill>
              </a:rPr>
              <a:t>në vend të kësaj ajo mund të miratojë masa legjislative dhe masa të tjera që mund të jenë të nevojshme</a:t>
            </a:r>
            <a:r>
              <a:rPr lang="sq-AL" dirty="1" sz="1600"/>
              <a:t> për të siguruar mbledhjen ose regjistrimin në kohë reale të të dhënave të trafikut që lidhen me komunikimet e specifikuara të transmetuara në territorin e saj, përmes aplikimit të mjeteve teknike në atë territor.</a:t>
            </a:r>
          </a:p>
          <a:p>
            <a:pPr marL="342900" indent="-342900" algn="just">
              <a:buFont typeface="+mj-lt"/>
              <a:buAutoNum type="arabicPeriod" startAt="2"/>
            </a:pPr>
            <a:endParaRPr lang="en-US" sz="1600" dirty="0"/>
          </a:p>
          <a:p>
            <a:pPr marL="342900" indent="-342900" algn="just">
              <a:buFont typeface="+mj-lt"/>
              <a:buAutoNum type="arabicPeriod" startAt="2"/>
            </a:pPr>
            <a:r>
              <a:rPr lang="sq-AL" dirty="1" sz="1600"/>
              <a:t>Çdo Palë do të adaptojë një legjislacion të tillë dhe masa të tjera që mund të jenë të nevojshme të detyrojnë një dhënës shërbimi që ta mbajë konfidencial faktin e çdo informacioni rreth ekzekutimit të çdo kompetence dhënë nga ky nen.</a:t>
            </a:r>
            <a:r>
              <a:rPr lang="sq-AL" dirty="1" sz="1600"/>
              <a:t> </a:t>
            </a:r>
          </a:p>
          <a:p>
            <a:pPr marL="342900" indent="-342900" algn="just">
              <a:buFont typeface="+mj-lt"/>
              <a:buAutoNum type="arabicPeriod" startAt="2"/>
            </a:pPr>
            <a:endParaRPr lang="en-US" sz="1600" dirty="0"/>
          </a:p>
          <a:p>
            <a:pPr marL="342900" indent="-342900" algn="just">
              <a:buFont typeface="+mj-lt"/>
              <a:buAutoNum type="arabicPeriod" startAt="2"/>
            </a:pPr>
            <a:r>
              <a:rPr lang="sq-AL" dirty="1" sz="1600"/>
              <a:t>Kompetencat dhe procedurat e referuara në këtë nen u nënshtrohen neneve 14 dhe 15.</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3170099"/>
          </a:xfrm>
          <a:prstGeom prst="rect">
            <a:avLst/>
          </a:prstGeom>
        </p:spPr>
        <p:txBody>
          <a:bodyPr wrap="square">
            <a:spAutoFit/>
          </a:bodyPr>
          <a:lstStyle/>
          <a:p>
            <a:pPr marL="342900" indent="-342900" algn="just">
              <a:buFont typeface="Arial" panose="020B0604020202020204" pitchFamily="34" charset="0"/>
              <a:buChar char="•"/>
            </a:pPr>
            <a:r>
              <a:rPr lang="sq-AL" dirty="1" sz="2000"/>
              <a:t>Disa juridiksione nuk i lejojnë autoritetet e zbatimit të ligjit të mbledhin ose regjistrojnë të dhëna në kohë reale pa ndihmë ose të paktën njohuri të ofruesit të shërbimit</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sq-AL" dirty="1" sz="2000"/>
              <a:t>Juridiksione të tilla mund të miratojnë masa të tjera të tilla si detyrimi i ofruesit të shërbimeve për të siguruar lehtësirat e nevojshme teknike</a:t>
            </a:r>
            <a:r>
              <a:rPr lang="sq-AL" dirty="1" sz="2000"/>
              <a:t> </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285032"/>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Mbledhja në kohë reale e të dhënave të trafikut</a:t>
            </a:r>
          </a:p>
        </p:txBody>
      </p:sp>
    </p:spTree>
    <p:extLst>
      <p:ext uri="{BB962C8B-B14F-4D97-AF65-F5344CB8AC3E}">
        <p14:creationId xmlns:p14="http://schemas.microsoft.com/office/powerpoint/2010/main" val="1390558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1"/>
            <a:ext cx="4476172" cy="4524315"/>
          </a:xfrm>
          <a:prstGeom prst="rect">
            <a:avLst/>
          </a:prstGeom>
        </p:spPr>
        <p:txBody>
          <a:bodyPr wrap="square">
            <a:spAutoFit/>
          </a:bodyPr>
          <a:lstStyle/>
          <a:p>
            <a:pPr marL="342900" indent="-342900" algn="just">
              <a:buFont typeface="+mj-lt"/>
              <a:buAutoNum type="arabicPeriod" startAt="2"/>
            </a:pPr>
            <a:r>
              <a:rPr lang="sq-AL" dirty="1" sz="1600"/>
              <a:t>Kur një palë, për shkak të parimeve të përcaktuara të sistemit ligjor vendor, nuk mund të miratojë masat e përmendura në paragrafin 1.a, në vend të kësaj ajo mund të miratojë masa legjislative dhe masa të tjera që mund të jenë të nevojshme për të siguruar mbledhjen ose regjistrimin në kohë reale të të dhënave të trafikut që lidhen me komunikimet e specifikuara të transmetuara në territorin e saj, përmes aplikimit të mjeteve teknike në atë territor.</a:t>
            </a:r>
          </a:p>
          <a:p>
            <a:pPr marL="342900" indent="-342900" algn="just">
              <a:buFont typeface="+mj-lt"/>
              <a:buAutoNum type="arabicPeriod" startAt="2"/>
            </a:pPr>
            <a:endParaRPr lang="en-US" sz="1600" dirty="0"/>
          </a:p>
          <a:p>
            <a:pPr marL="342900" indent="-342900" algn="just">
              <a:buFont typeface="+mj-lt"/>
              <a:buAutoNum type="arabicPeriod" startAt="2"/>
            </a:pPr>
            <a:r>
              <a:rPr lang="sq-AL" dirty="1" sz="1600"/>
              <a:t>Çdo Palë do të adaptojë një legjislacion të tillë dhe masa tjera që mund të jenë të nevojshme të </a:t>
            </a:r>
            <a:r>
              <a:rPr lang="sq-AL" dirty="1" b="1" sz="1600">
                <a:solidFill>
                  <a:srgbClr val="C00000"/>
                </a:solidFill>
              </a:rPr>
              <a:t>obligojnë një ofrues shërbimi për të mbajtur konfidencial </a:t>
            </a:r>
            <a:r>
              <a:rPr lang="sq-AL" dirty="1" sz="1600"/>
              <a:t>faktin e çdo informacioni rreth ekzekutimit të çdo kompetence dhënë nga ky nen.</a:t>
            </a:r>
            <a:r>
              <a:rPr lang="sq-AL" dirty="1" sz="1600"/>
              <a:t> </a:t>
            </a:r>
          </a:p>
          <a:p>
            <a:pPr marL="342900" indent="-342900" algn="just">
              <a:buFont typeface="+mj-lt"/>
              <a:buAutoNum type="arabicPeriod" startAt="2"/>
            </a:pPr>
            <a:endParaRPr lang="en-US" sz="1600" dirty="0"/>
          </a:p>
          <a:p>
            <a:pPr marL="342900" indent="-342900" algn="just">
              <a:buFont typeface="+mj-lt"/>
              <a:buAutoNum type="arabicPeriod" startAt="2"/>
            </a:pPr>
            <a:r>
              <a:rPr lang="sq-AL" dirty="1" sz="1600"/>
              <a:t>Kompetencat dhe procedurat e referuara në këtë nen u nënshtrohen neneve 14 dhe 15.</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524315"/>
          </a:xfrm>
          <a:prstGeom prst="rect">
            <a:avLst/>
          </a:prstGeom>
        </p:spPr>
        <p:txBody>
          <a:bodyPr wrap="square">
            <a:spAutoFit/>
          </a:bodyPr>
          <a:lstStyle/>
          <a:p>
            <a:pPr marL="285750" indent="-285750" algn="just">
              <a:buFont typeface="Arial" panose="020B0604020202020204" pitchFamily="34" charset="0"/>
              <a:buChar char="•"/>
            </a:pPr>
            <a:r>
              <a:rPr lang="sq-AL" dirty="1"/>
              <a:t>Kjo kompetencë është efektive vetëm nëse ndërmerret pa dijeninë e personave që hetohen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sq-AL" dirty="1"/>
              <a:t>Palët komunikuese nuk duhet të perceptojnë masën e mbledhjes në kohë reale që po ndërmerret</a:t>
            </a:r>
            <a:r>
              <a:rPr lang="sq-AL" dirty="1"/>
              <a:t>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sq-AL" dirty="1"/>
              <a:t>Është e rëndësishme që ofruesit e shërbimeve të mund të detyrohen të mbajnë konfidencial ushtrimin e ndonjë kompetence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sq-AL" dirty="1"/>
              <a:t>Kjo gjithashtu do të lehtësojë ofruesin e shërbimit nga çdo detyrim kontraktual ose ligjor tjetër për të njoftuar abonuesit për masën</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285032"/>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Mbledhja në kohë reale e të dhënave të trafikut</a:t>
            </a:r>
          </a:p>
        </p:txBody>
      </p:sp>
    </p:spTree>
    <p:extLst>
      <p:ext uri="{BB962C8B-B14F-4D97-AF65-F5344CB8AC3E}">
        <p14:creationId xmlns:p14="http://schemas.microsoft.com/office/powerpoint/2010/main" val="2640092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charset="0"/>
                <a:cs typeface="Verdana" charset="0"/>
              </a:rPr>
              <a:t>Qëllimi i seancës</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215739" y="2403610"/>
            <a:ext cx="8712522" cy="2548481"/>
          </a:xfrm>
        </p:spPr>
        <p:txBody>
          <a:bodyPr>
            <a:normAutofit/>
          </a:bodyPr>
          <a:lstStyle/>
          <a:p>
            <a:pPr marL="0" indent="0" algn="just">
              <a:buNone/>
            </a:pPr>
            <a:r>
              <a:rPr lang="sq-AL" dirty="1">
                <a:latin typeface="+mn-lt"/>
                <a:ea typeface="Verdana" panose="020B0604030504040204" pitchFamily="34" charset="0"/>
              </a:rPr>
              <a:t>T'u ofrojë pjesëmarrësve një kuptim gjithëpërfshirës të elementeve të kompetencave procedurale që lidhen me kontrollin dhe sekuestrimin e të dhënave të ruajtura kompjuterike, mbledhjen në kohë reale të të dhënave të trafikut dhe përgjimin e të dhënave të përmbajtjes, si dhe fushëveprimin juridiksional të Konventës së Budapestit.</a:t>
            </a:r>
            <a:r>
              <a:rPr lang="sq-AL" dirty="1">
                <a:latin typeface="+mn-lt"/>
                <a:ea typeface="Verdana" panose="020B0604030504040204" pitchFamily="34" charset="0"/>
              </a:rPr>
              <a:t>  </a:t>
            </a:r>
          </a:p>
        </p:txBody>
      </p:sp>
    </p:spTree>
    <p:extLst>
      <p:ext uri="{BB962C8B-B14F-4D97-AF65-F5344CB8AC3E}">
        <p14:creationId xmlns:p14="http://schemas.microsoft.com/office/powerpoint/2010/main" val="855373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4524315"/>
          </a:xfrm>
          <a:prstGeom prst="rect">
            <a:avLst/>
          </a:prstGeom>
        </p:spPr>
        <p:txBody>
          <a:bodyPr wrap="square">
            <a:spAutoFit/>
          </a:bodyPr>
          <a:lstStyle/>
          <a:p>
            <a:pPr marL="342900" indent="-342900" algn="just">
              <a:buFont typeface="+mj-lt"/>
              <a:buAutoNum type="arabicPeriod" startAt="2"/>
            </a:pPr>
            <a:r>
              <a:rPr lang="sq-AL" dirty="1" sz="1600"/>
              <a:t>Kur një palë, për shkak të parimeve të përcaktuara të sistemit ligjor vendor, nuk mund të miratojë masat e përmendura në paragrafin 1.a, në vend të kësaj ajo mund të miratojë masa legjislative dhe masa të tjera që mund të jenë të nevojshme për të siguruar mbledhjen ose regjistrimin në kohë reale të të dhënave të trafikut që lidhen me komunikimet e specifikuara të transmetuara në territorin e saj, përmes aplikimit të mjeteve teknike në atë territor.</a:t>
            </a:r>
          </a:p>
          <a:p>
            <a:pPr marL="342900" indent="-342900" algn="just">
              <a:buFont typeface="+mj-lt"/>
              <a:buAutoNum type="arabicPeriod" startAt="2"/>
            </a:pPr>
            <a:endParaRPr lang="en-US" sz="1600" dirty="0"/>
          </a:p>
          <a:p>
            <a:pPr marL="342900" indent="-342900" algn="just">
              <a:buFont typeface="+mj-lt"/>
              <a:buAutoNum type="arabicPeriod" startAt="2"/>
            </a:pPr>
            <a:r>
              <a:rPr lang="sq-AL" dirty="1" sz="1600"/>
              <a:t>Çdo Palë do të adaptojë një legjislacion të tillë dhe masa të tjera që mund të jenë të nevojshme të detyrojnë një dhënës shërbimi që ta mbajë konfidencial faktin e çdo informacioni rreth ekzekutimit të çdo kompetence dhënë nga ky nen.</a:t>
            </a:r>
            <a:r>
              <a:rPr lang="sq-AL" dirty="1" sz="1600"/>
              <a:t> </a:t>
            </a:r>
          </a:p>
          <a:p>
            <a:pPr marL="342900" indent="-342900" algn="just">
              <a:buFont typeface="+mj-lt"/>
              <a:buAutoNum type="arabicPeriod" startAt="2"/>
            </a:pPr>
            <a:endParaRPr lang="en-US" sz="1600" dirty="0"/>
          </a:p>
          <a:p>
            <a:pPr marL="342900" indent="-342900" algn="just">
              <a:buFont typeface="+mj-lt"/>
              <a:buAutoNum type="arabicPeriod" startAt="2"/>
            </a:pPr>
            <a:r>
              <a:rPr lang="sq-AL" dirty="1" sz="1600"/>
              <a:t>Kompetencat dhe procedurat e referuara në këtë nen </a:t>
            </a:r>
            <a:r>
              <a:rPr lang="sq-AL" dirty="1" b="1" sz="1600">
                <a:solidFill>
                  <a:srgbClr val="C00000"/>
                </a:solidFill>
              </a:rPr>
              <a:t>u nënshtrohen neneve 14 dhe 15</a:t>
            </a:r>
            <a:r>
              <a:rPr lang="sq-AL" dirty="1" sz="1600"/>
              <a:t>.</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3970318"/>
          </a:xfrm>
          <a:prstGeom prst="rect">
            <a:avLst/>
          </a:prstGeom>
        </p:spPr>
        <p:txBody>
          <a:bodyPr wrap="square">
            <a:spAutoFit/>
          </a:bodyPr>
          <a:lstStyle/>
          <a:p>
            <a:pPr marL="342900" indent="-342900" algn="just">
              <a:buFont typeface="Arial" panose="020B0604020202020204" pitchFamily="34" charset="0"/>
              <a:buChar char="•"/>
            </a:pPr>
            <a:r>
              <a:rPr lang="sq-AL" dirty="1"/>
              <a:t>Disa të dhëna të trafikut - të tilla si të dhëna në lidhje me burimin dhe destinacionin e një komunikimi (detajet e faqeve të internetit të vizituara) mund të kenë një implikim të fortë të privatësisë</a:t>
            </a:r>
          </a:p>
          <a:p>
            <a:pPr marL="342900" indent="-342900" algn="just">
              <a:buFont typeface="Arial" panose="020B0604020202020204" pitchFamily="34" charset="0"/>
              <a:buChar char="•"/>
            </a:pPr>
            <a:endParaRPr lang="en-US" dirty="0">
              <a:cs typeface="Arial" panose="020B0604020202020204" pitchFamily="34" charset="0"/>
            </a:endParaRPr>
          </a:p>
          <a:p>
            <a:pPr marL="342900" indent="-342900" algn="just">
              <a:buFont typeface="Arial" panose="020B0604020202020204" pitchFamily="34" charset="0"/>
              <a:buChar char="•"/>
            </a:pPr>
            <a:r>
              <a:rPr lang="sq-AL" dirty="1"/>
              <a:t>Kjo mund të mundësojë përpilimin e interesave, bashkëpunëtorëve dhe kontekstit shoqëror të një personi</a:t>
            </a:r>
          </a:p>
          <a:p>
            <a:pPr marL="342900" indent="-342900" algn="just">
              <a:buFont typeface="Arial" panose="020B0604020202020204" pitchFamily="34" charset="0"/>
              <a:buChar char="•"/>
            </a:pPr>
            <a:endParaRPr lang="en-US" dirty="0">
              <a:cs typeface="Arial" panose="020B0604020202020204" pitchFamily="34" charset="0"/>
            </a:endParaRPr>
          </a:p>
          <a:p>
            <a:pPr marL="342900" indent="-342900" algn="just">
              <a:buFont typeface="Arial" panose="020B0604020202020204" pitchFamily="34" charset="0"/>
              <a:buChar char="•"/>
            </a:pPr>
            <a:r>
              <a:rPr lang="sq-AL" dirty="1"/>
              <a:t>Masat mbrojtëse të përshtatshme dhe parakushtet ligjore duhet të vendosen kur ndërmerret mbledhja në kohë reale të të dhënave të trafikut</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389199" y="285032"/>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Mbledhja në kohë reale e të dhënave të trafikut</a:t>
            </a:r>
          </a:p>
        </p:txBody>
      </p:sp>
    </p:spTree>
    <p:extLst>
      <p:ext uri="{BB962C8B-B14F-4D97-AF65-F5344CB8AC3E}">
        <p14:creationId xmlns:p14="http://schemas.microsoft.com/office/powerpoint/2010/main" val="3203772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022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sq-AL" dirty="1">
                <a:latin typeface="+mn-lt"/>
              </a:rPr>
              <a:t>PËRGJIMI I TË DHËNAVE TË PËRMBAJTJES</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sq-AL" dirty="1"/>
              <a:t>Kompetencat procedurale të Konventës së Budapestit (Pjesa 2)</a:t>
            </a:r>
          </a:p>
        </p:txBody>
      </p:sp>
      <p:sp>
        <p:nvSpPr>
          <p:cNvPr id="6" name="TextBox 7">
            <a:extLst>
              <a:ext uri="{FF2B5EF4-FFF2-40B4-BE49-F238E27FC236}">
                <a16:creationId xmlns:a16="http://schemas.microsoft.com/office/drawing/2014/main" id="{B56E239A-32FB-4A4C-8FCA-79491A7D860B}"/>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charset="0"/>
                <a:cs typeface="Verdana" charset="0"/>
              </a:rPr>
              <a:t>Seksioni 3</a:t>
            </a:r>
          </a:p>
        </p:txBody>
      </p:sp>
    </p:spTree>
    <p:extLst>
      <p:ext uri="{BB962C8B-B14F-4D97-AF65-F5344CB8AC3E}">
        <p14:creationId xmlns:p14="http://schemas.microsoft.com/office/powerpoint/2010/main" val="1084515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Përgjimi i të dhënave të përmbajtjes</a:t>
            </a:r>
            <a:r>
              <a:rPr lang="sq-AL" dirty="1" sz="3000">
                <a:solidFill>
                  <a:schemeClr val="bg1"/>
                </a:solidFill>
                <a:latin typeface="Verdana" panose="020B0604030504040204" pitchFamily="34" charset="0"/>
                <a:ea typeface="Verdana" panose="020B0604030504040204" pitchFamily="34" charset="0"/>
                <a:cs typeface="Verdana" charset="0"/>
              </a:rPr>
              <a:t> </a:t>
            </a:r>
          </a:p>
        </p:txBody>
      </p:sp>
      <p:sp>
        <p:nvSpPr>
          <p:cNvPr id="3" name="Rectangle 3">
            <a:extLst>
              <a:ext uri="{FF2B5EF4-FFF2-40B4-BE49-F238E27FC236}">
                <a16:creationId xmlns:a16="http://schemas.microsoft.com/office/drawing/2014/main" id="{1BFF2216-5A17-495D-A073-E757B4149E5C}"/>
              </a:ext>
            </a:extLst>
          </p:cNvPr>
          <p:cNvSpPr txBox="1">
            <a:spLocks/>
          </p:cNvSpPr>
          <p:nvPr/>
        </p:nvSpPr>
        <p:spPr bwMode="auto">
          <a:xfrm>
            <a:off x="312057" y="1339037"/>
            <a:ext cx="8519885" cy="4948696"/>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q-AL" dirty="1" sz="2800" b="1" i="1">
                <a:ea typeface="ＭＳ Ｐゴシック" pitchFamily="34" charset="-128"/>
              </a:rPr>
              <a:t>Përgjimi i të dhënave të përmbajtjes</a:t>
            </a:r>
          </a:p>
          <a:p>
            <a:pPr marL="0" indent="0" algn="ctr" eaLnBrk="1" hangingPunct="1">
              <a:lnSpc>
                <a:spcPct val="80000"/>
              </a:lnSpc>
              <a:spcBef>
                <a:spcPts val="600"/>
              </a:spcBef>
              <a:spcAft>
                <a:spcPts val="1200"/>
              </a:spcAft>
              <a:buFont typeface="Arial" pitchFamily="34" charset="0"/>
              <a:buNone/>
              <a:defRPr/>
            </a:pPr>
            <a:r>
              <a:rPr lang="sq-AL" dirty="1" sz="2800" b="1" i="1">
                <a:ea typeface="ＭＳ Ｐゴシック" pitchFamily="34" charset="-128"/>
              </a:rPr>
              <a:t>(Neni 21 – Konventa e Budapestit)</a:t>
            </a:r>
          </a:p>
          <a:p>
            <a:pPr algn="ctr" eaLnBrk="1" hangingPunct="1">
              <a:lnSpc>
                <a:spcPct val="80000"/>
              </a:lnSpc>
              <a:spcBef>
                <a:spcPts val="600"/>
              </a:spcBef>
              <a:spcAft>
                <a:spcPts val="1200"/>
              </a:spcAft>
              <a:defRPr/>
            </a:pPr>
            <a:endParaRPr lang="en-GB" altLang="sr-Latn-RS" sz="2800" i="1" dirty="0">
              <a:ea typeface="ＭＳ Ｐゴシック" pitchFamily="34" charset="-128"/>
            </a:endParaRPr>
          </a:p>
          <a:p>
            <a:pPr algn="ctr" eaLnBrk="1" hangingPunct="1">
              <a:lnSpc>
                <a:spcPct val="80000"/>
              </a:lnSpc>
              <a:spcBef>
                <a:spcPts val="600"/>
              </a:spcBef>
              <a:spcAft>
                <a:spcPts val="1200"/>
              </a:spcAft>
              <a:defRPr/>
            </a:pPr>
            <a:r>
              <a:rPr lang="sq-AL" dirty="1" sz="2800" i="1">
                <a:ea typeface="ＭＳ Ｐゴシック" pitchFamily="34" charset="-128"/>
              </a:rPr>
              <a:t>Mjet shumë i fuqishëm hetimor, por edhe shumë ndërhyrës</a:t>
            </a:r>
            <a:r>
              <a:rPr lang="sq-AL" dirty="1" sz="2800" i="1">
                <a:ea typeface="ＭＳ Ｐゴシック" pitchFamily="34" charset="-128"/>
              </a:rPr>
              <a:t> </a:t>
            </a:r>
          </a:p>
          <a:p>
            <a:pPr algn="ctr" eaLnBrk="1" hangingPunct="1">
              <a:lnSpc>
                <a:spcPct val="80000"/>
              </a:lnSpc>
              <a:spcBef>
                <a:spcPts val="600"/>
              </a:spcBef>
              <a:spcAft>
                <a:spcPts val="1200"/>
              </a:spcAft>
              <a:defRPr/>
            </a:pPr>
            <a:r>
              <a:rPr lang="sq-AL" dirty="1" sz="2800" i="1">
                <a:ea typeface="ＭＳ Ｐゴシック" pitchFamily="34" charset="-128"/>
              </a:rPr>
              <a:t>Lejohet vetëm në lidhje me një sërë shkeljesh të rënda që përcaktohen nga ligjet kombëtare</a:t>
            </a:r>
          </a:p>
          <a:p>
            <a:pPr algn="ctr" eaLnBrk="1" hangingPunct="1">
              <a:lnSpc>
                <a:spcPct val="80000"/>
              </a:lnSpc>
              <a:spcBef>
                <a:spcPts val="600"/>
              </a:spcBef>
              <a:spcAft>
                <a:spcPts val="1200"/>
              </a:spcAft>
              <a:defRPr/>
            </a:pPr>
            <a:r>
              <a:rPr lang="sq-AL" dirty="1" sz="2800" i="1">
                <a:ea typeface="ＭＳ Ｐゴシック" pitchFamily="34" charset="-128"/>
              </a:rPr>
              <a:t>Duhet të vendosen masa mbrojtëse adekuate</a:t>
            </a:r>
          </a:p>
        </p:txBody>
      </p:sp>
    </p:spTree>
    <p:extLst>
      <p:ext uri="{BB962C8B-B14F-4D97-AF65-F5344CB8AC3E}">
        <p14:creationId xmlns:p14="http://schemas.microsoft.com/office/powerpoint/2010/main" val="3743349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B4CF455-1E48-448A-BBBB-6D422FE56E76}"/>
              </a:ext>
            </a:extLst>
          </p:cNvPr>
          <p:cNvGraphicFramePr>
            <a:graphicFrameLocks noChangeAspect="1"/>
          </p:cNvGraphicFramePr>
          <p:nvPr/>
        </p:nvGraphicFramePr>
        <p:xfrm>
          <a:off x="588962" y="1052513"/>
          <a:ext cx="8113340" cy="5493738"/>
        </p:xfrm>
        <a:graphic>
          <a:graphicData uri="http://schemas.openxmlformats.org/presentationml/2006/ole">
            <mc:AlternateContent xmlns:mc="http://schemas.openxmlformats.org/markup-compatibility/2006">
              <mc:Choice xmlns:v="urn:schemas-microsoft-com:vml" Requires="v">
                <p:oleObj spid="_x0000_s1044" name="Bitmap Image" r:id="rId4" imgW="8305920" imgH="6233040" progId="Paint.Picture">
                  <p:embed/>
                </p:oleObj>
              </mc:Choice>
              <mc:Fallback>
                <p:oleObj name="Bitmap Image" r:id="rId4" imgW="8305920" imgH="6233040" progId="Paint.Picture">
                  <p:embed/>
                  <p:pic>
                    <p:nvPicPr>
                      <p:cNvPr id="2" name="Object 1">
                        <a:extLst>
                          <a:ext uri="{FF2B5EF4-FFF2-40B4-BE49-F238E27FC236}">
                            <a16:creationId xmlns:a16="http://schemas.microsoft.com/office/drawing/2014/main" id="{DB4CF455-1E48-448A-BBBB-6D422FE56E76}"/>
                          </a:ext>
                        </a:extLst>
                      </p:cNvPr>
                      <p:cNvPicPr/>
                      <p:nvPr/>
                    </p:nvPicPr>
                    <p:blipFill>
                      <a:blip r:embed="rId5"/>
                      <a:stretch>
                        <a:fillRect/>
                      </a:stretch>
                    </p:blipFill>
                    <p:spPr>
                      <a:xfrm>
                        <a:off x="588962" y="1052513"/>
                        <a:ext cx="8113340" cy="5493738"/>
                      </a:xfrm>
                      <a:prstGeom prst="rect">
                        <a:avLst/>
                      </a:prstGeom>
                    </p:spPr>
                  </p:pic>
                </p:oleObj>
              </mc:Fallback>
            </mc:AlternateContent>
          </a:graphicData>
        </a:graphic>
      </p:graphicFrame>
      <p:sp>
        <p:nvSpPr>
          <p:cNvPr id="12" name="TextBox 7">
            <a:extLst>
              <a:ext uri="{FF2B5EF4-FFF2-40B4-BE49-F238E27FC236}">
                <a16:creationId xmlns:a16="http://schemas.microsoft.com/office/drawing/2014/main" id="{BED49BDA-0F3A-4203-9A8D-3D62DC42C2DD}"/>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Përgjimi i të dhënave të përmbajtjes</a:t>
            </a:r>
            <a:r>
              <a:rPr lang="sq-AL" dirty="1" sz="30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2147810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4770537"/>
          </a:xfrm>
          <a:prstGeom prst="rect">
            <a:avLst/>
          </a:prstGeom>
        </p:spPr>
        <p:txBody>
          <a:bodyPr wrap="square">
            <a:spAutoFit/>
          </a:bodyPr>
          <a:lstStyle/>
          <a:p>
            <a:pPr marL="342900" indent="-342900" algn="just">
              <a:buFont typeface="+mj-lt"/>
              <a:buAutoNum type="arabicPeriod"/>
            </a:pPr>
            <a:r>
              <a:rPr lang="sq-AL" dirty="1" sz="1600"/>
              <a:t>Çdo Palë do të miratojë një legjislacion të tillë dhe masa të tjera, që mund të jenë të nevojshme në lidhje me një fushë të </a:t>
            </a:r>
            <a:r>
              <a:rPr lang="sq-AL" dirty="1" b="1" sz="1600">
                <a:solidFill>
                  <a:srgbClr val="C00000"/>
                </a:solidFill>
              </a:rPr>
              <a:t>veprave penale të rënda</a:t>
            </a:r>
            <a:r>
              <a:rPr lang="sq-AL" dirty="1" sz="1600"/>
              <a:t>, që do të përcaktohen nga ligji i brendshëm, që t’u japë fuqi autoriteteve të saj kompetente për:</a:t>
            </a:r>
            <a:r>
              <a:rPr lang="sq-AL" dirty="1" sz="1600"/>
              <a:t> </a:t>
            </a:r>
          </a:p>
          <a:p>
            <a:pPr marL="800100" lvl="1" indent="-342900" algn="just">
              <a:buFont typeface="+mj-lt"/>
              <a:buAutoNum type="alphaLcPeriod"/>
            </a:pPr>
            <a:r>
              <a:rPr lang="sq-AL" dirty="1" sz="1600"/>
              <a:t>të mbledhë apo të regjistrojë nëpërmjet aplikimit të mjeteve teknike në territorin e asaj Pale; dhe</a:t>
            </a:r>
            <a:r>
              <a:rPr lang="sq-AL" dirty="1" sz="1600"/>
              <a:t> </a:t>
            </a:r>
          </a:p>
          <a:p>
            <a:pPr marL="800100" lvl="1" indent="-342900" algn="just">
              <a:buFont typeface="+mj-lt"/>
              <a:buAutoNum type="alphaLcPeriod"/>
            </a:pPr>
            <a:r>
              <a:rPr lang="sq-AL" dirty="1" sz="1600"/>
              <a:t>të detyrojë një dhënës shërbimesh, brenda aftësive të tij ekzistuese teknike:</a:t>
            </a:r>
            <a:r>
              <a:rPr lang="sq-AL" dirty="1" sz="1600"/>
              <a:t> </a:t>
            </a:r>
          </a:p>
          <a:p>
            <a:pPr marL="1314450" lvl="2" indent="-400050" algn="just">
              <a:buFont typeface="+mj-lt"/>
              <a:buAutoNum type="romanLcPeriod"/>
            </a:pPr>
            <a:r>
              <a:rPr lang="sq-AL" dirty="1" sz="1600"/>
              <a:t>të mbledhë apo të regjistrojë nëpërmjet aplikimit të mjeteve teknike në territorin e asaj Pale, apo</a:t>
            </a:r>
            <a:r>
              <a:rPr lang="sq-AL" dirty="1" sz="1600"/>
              <a:t> </a:t>
            </a:r>
          </a:p>
          <a:p>
            <a:pPr marL="1314450" lvl="2" indent="-400050" algn="just">
              <a:buFont typeface="+mj-lt"/>
              <a:buAutoNum type="romanLcPeriod"/>
            </a:pPr>
            <a:r>
              <a:rPr lang="sq-AL" dirty="1" sz="1600"/>
              <a:t>që të bashkëpunojë dhe të ndihmojë autoritetet kompetente në mbledhjen ose regjistrimin e</a:t>
            </a:r>
            <a:r>
              <a:rPr lang="sq-AL" dirty="1" sz="1600"/>
              <a:t> </a:t>
            </a:r>
          </a:p>
          <a:p>
            <a:pPr lvl="1" algn="just"/>
            <a:r>
              <a:rPr lang="sq-AL" dirty="1" sz="1600"/>
              <a:t>të dhënave të përmbajtjes në kohë reale, të shoqëruara me komunikimet e specifikuara në territorin e saj të transmetuara nëpërmjet një sistemi kompjuterik.</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246769"/>
          </a:xfrm>
          <a:prstGeom prst="rect">
            <a:avLst/>
          </a:prstGeom>
        </p:spPr>
        <p:txBody>
          <a:bodyPr wrap="square">
            <a:spAutoFit/>
          </a:bodyPr>
          <a:lstStyle/>
          <a:p>
            <a:pPr marL="342900" indent="-342900" algn="just">
              <a:buFont typeface="Arial" panose="020B0604020202020204" pitchFamily="34" charset="0"/>
              <a:buChar char="•"/>
            </a:pPr>
            <a:r>
              <a:rPr lang="sq-AL" dirty="1" sz="2000"/>
              <a:t>Interes i lartë i privatësisë i lidhur me të dhënat e përmbajtjes, kështu që kjo kompetencë mund të ushtrohet vetëm në lidhje me vepra të rënda</a:t>
            </a:r>
            <a:r>
              <a:rPr lang="sq-AL" dirty="1" sz="2000"/>
              <a:t>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sq-AL" dirty="1" sz="2000"/>
              <a:t>Veprat e rënda përcaktohen nga ligji i brendshëm</a:t>
            </a:r>
          </a:p>
        </p:txBody>
      </p:sp>
      <p:sp>
        <p:nvSpPr>
          <p:cNvPr id="12" name="TextBox 7">
            <a:extLst>
              <a:ext uri="{FF2B5EF4-FFF2-40B4-BE49-F238E27FC236}">
                <a16:creationId xmlns:a16="http://schemas.microsoft.com/office/drawing/2014/main" id="{5D31EFFE-F398-4DE7-91BA-B6164076CB18}"/>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Përgjimi i të dhënave të përmbajtjes</a:t>
            </a:r>
            <a:r>
              <a:rPr lang="sq-AL" dirty="1" sz="30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3558267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4770537"/>
          </a:xfrm>
          <a:prstGeom prst="rect">
            <a:avLst/>
          </a:prstGeom>
        </p:spPr>
        <p:txBody>
          <a:bodyPr wrap="square">
            <a:spAutoFit/>
          </a:bodyPr>
          <a:lstStyle/>
          <a:p>
            <a:pPr marL="342900" indent="-342900" algn="just">
              <a:buFont typeface="+mj-lt"/>
              <a:buAutoNum type="arabicPeriod"/>
            </a:pPr>
            <a:r>
              <a:rPr lang="sq-AL" dirty="1" sz="1600"/>
              <a:t>Çdo Palë do të miratojë një legjislacion të tillë dhe masa tjera, që mund të jenë të nevojshme në lidhje me një fushë të veprave penale të rënda, që do të përcaktohen nga ligji i brendshëm, që t’u japë fuqi autoriteteve të saj kompetente:</a:t>
            </a:r>
            <a:r>
              <a:rPr lang="sq-AL" dirty="1" sz="1600"/>
              <a:t> </a:t>
            </a:r>
          </a:p>
          <a:p>
            <a:pPr marL="800100" lvl="1" indent="-342900" algn="just">
              <a:buFont typeface="+mj-lt"/>
              <a:buAutoNum type="alphaLcPeriod"/>
            </a:pPr>
            <a:r>
              <a:rPr lang="sq-AL" dirty="1" sz="1600"/>
              <a:t> </a:t>
            </a:r>
            <a:r>
              <a:rPr lang="sq-AL" dirty="1" b="1" sz="1600">
                <a:solidFill>
                  <a:srgbClr val="C00000"/>
                </a:solidFill>
              </a:rPr>
              <a:t>të mbledhë apo të regjistrojë </a:t>
            </a:r>
            <a:r>
              <a:rPr lang="sq-AL" dirty="1" sz="1600"/>
              <a:t>nëpërmjet aplikimit të mjeteve teknike në territorin e asaj Pale; dhe</a:t>
            </a:r>
            <a:r>
              <a:rPr lang="sq-AL" dirty="1" sz="1600"/>
              <a:t> </a:t>
            </a:r>
          </a:p>
          <a:p>
            <a:pPr marL="800100" lvl="1" indent="-342900" algn="just">
              <a:buFont typeface="+mj-lt"/>
              <a:buAutoNum type="alphaLcPeriod"/>
            </a:pPr>
            <a:r>
              <a:rPr lang="sq-AL" dirty="1" sz="1600"/>
              <a:t> </a:t>
            </a:r>
            <a:r>
              <a:rPr lang="sq-AL" dirty="1" b="1" sz="1600">
                <a:solidFill>
                  <a:srgbClr val="C00000"/>
                </a:solidFill>
              </a:rPr>
              <a:t>të detyrojë një dhënës shërbimesh</a:t>
            </a:r>
            <a:r>
              <a:rPr lang="sq-AL" dirty="1" sz="1600"/>
              <a:t>, brenda aftësive të saj ekzistuese teknike:</a:t>
            </a:r>
            <a:r>
              <a:rPr lang="sq-AL" dirty="1" sz="1600"/>
              <a:t> </a:t>
            </a:r>
          </a:p>
          <a:p>
            <a:pPr marL="1314450" lvl="2" indent="-400050" algn="just">
              <a:buFont typeface="+mj-lt"/>
              <a:buAutoNum type="romanLcPeriod"/>
            </a:pPr>
            <a:r>
              <a:rPr lang="sq-AL" dirty="1" sz="1600"/>
              <a:t>të </a:t>
            </a:r>
            <a:r>
              <a:rPr lang="sq-AL" dirty="1" b="1" sz="1600">
                <a:solidFill>
                  <a:srgbClr val="C00000"/>
                </a:solidFill>
              </a:rPr>
              <a:t>mbledhë apo të regjistrojë</a:t>
            </a:r>
            <a:r>
              <a:rPr lang="sq-AL" dirty="1" sz="1600"/>
              <a:t> nëpërmjet aplikimit të mjeteve teknike në territorin e asaj Pale; apo</a:t>
            </a:r>
            <a:r>
              <a:rPr lang="sq-AL" dirty="1" sz="1600"/>
              <a:t> </a:t>
            </a:r>
          </a:p>
          <a:p>
            <a:pPr marL="1314450" lvl="2" indent="-400050" algn="just">
              <a:buFont typeface="+mj-lt"/>
              <a:buAutoNum type="romanLcPeriod"/>
            </a:pPr>
            <a:r>
              <a:rPr lang="sq-AL" dirty="1" b="1" sz="1600">
                <a:solidFill>
                  <a:srgbClr val="C00000"/>
                </a:solidFill>
              </a:rPr>
              <a:t>bashkëpunojë dhe të ndihmojë </a:t>
            </a:r>
            <a:r>
              <a:rPr lang="sq-AL" dirty="1" sz="1600"/>
              <a:t>autoritetet kompetente në mbledhjen ose regjistrimin e,</a:t>
            </a:r>
            <a:r>
              <a:rPr lang="sq-AL" dirty="1" sz="1600"/>
              <a:t> </a:t>
            </a:r>
          </a:p>
          <a:p>
            <a:pPr lvl="1" algn="just"/>
            <a:r>
              <a:rPr lang="sq-AL" dirty="1" sz="1600"/>
              <a:t>të dhënave të përmbajtjes në kohë reale, të shoqëruara me komunikimet e specifikuara në territorin e saj të transmetuara nëpërmjet një sistemi kompjuterik.</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339102"/>
          </a:xfrm>
          <a:prstGeom prst="rect">
            <a:avLst/>
          </a:prstGeom>
        </p:spPr>
        <p:txBody>
          <a:bodyPr wrap="square">
            <a:spAutoFit/>
          </a:bodyPr>
          <a:lstStyle/>
          <a:p>
            <a:pPr marL="342900" indent="-342900" algn="just">
              <a:buFont typeface="Arial" panose="020B0604020202020204" pitchFamily="34" charset="0"/>
              <a:buChar char="•"/>
            </a:pPr>
            <a:r>
              <a:rPr lang="sq-AL" dirty="1" sz="2000"/>
              <a:t>Autoriteti kompetent ka fuqi të:</a:t>
            </a:r>
          </a:p>
          <a:p>
            <a:pPr marL="800100" lvl="1" indent="-342900" algn="just">
              <a:buFont typeface="Calibri Light" panose="020F0302020204030204" pitchFamily="34" charset="0"/>
              <a:buChar char="‐"/>
            </a:pPr>
            <a:r>
              <a:rPr lang="sq-AL" dirty="1"/>
              <a:t>mbledhë drejtpërdrejt ose regjistron të dhëna të përmbajtjes</a:t>
            </a:r>
          </a:p>
          <a:p>
            <a:pPr marL="800100" lvl="1" indent="-342900" algn="just">
              <a:buFont typeface="Calibri Light" panose="020F0302020204030204" pitchFamily="34" charset="0"/>
              <a:buChar char="‐"/>
            </a:pPr>
            <a:r>
              <a:rPr lang="sq-AL" dirty="1"/>
              <a:t>detyrojë një ofrues të shërbimeve të mbledhë ose regjistrojë të dhëna të përmbajtjes</a:t>
            </a:r>
          </a:p>
          <a:p>
            <a:pPr marL="800100" lvl="1" indent="-342900" algn="just">
              <a:buFont typeface="Calibri Light" panose="020F0302020204030204" pitchFamily="34" charset="0"/>
              <a:buChar char="‐"/>
            </a:pPr>
            <a:r>
              <a:rPr lang="sq-AL" dirty="1"/>
              <a:t>detyrojë një ofrues të shërbimeve të bashkëpunojë dhe të ndihmojë autoritetin kompetent</a:t>
            </a:r>
            <a:r>
              <a:rPr lang="sq-AL" dirty="1"/>
              <a:t> </a:t>
            </a:r>
          </a:p>
        </p:txBody>
      </p:sp>
      <p:sp>
        <p:nvSpPr>
          <p:cNvPr id="12" name="TextBox 7">
            <a:extLst>
              <a:ext uri="{FF2B5EF4-FFF2-40B4-BE49-F238E27FC236}">
                <a16:creationId xmlns:a16="http://schemas.microsoft.com/office/drawing/2014/main" id="{84D401F6-7C97-4FE2-867C-8DF85C4644CC}"/>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Përgjimi i të dhënave të përmbajtjes</a:t>
            </a:r>
            <a:r>
              <a:rPr lang="sq-AL" dirty="1" sz="30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3399936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4770537"/>
          </a:xfrm>
          <a:prstGeom prst="rect">
            <a:avLst/>
          </a:prstGeom>
        </p:spPr>
        <p:txBody>
          <a:bodyPr wrap="square">
            <a:spAutoFit/>
          </a:bodyPr>
          <a:lstStyle/>
          <a:p>
            <a:pPr marL="342900" indent="-342900" algn="just">
              <a:buFont typeface="+mj-lt"/>
              <a:buAutoNum type="arabicPeriod"/>
            </a:pPr>
            <a:r>
              <a:rPr lang="sq-AL" dirty="1" sz="1600"/>
              <a:t>Çdo Palë do të miratojë një legjislacion të tillë dhe masa tjera, që mund të jenë të nevojshme në lidhje me një fushë të veprave penale të rënda, që do të përcaktohen nga ligji i brendshëm, që t’u japë fuqi autoriteteve të saj kompetente:</a:t>
            </a:r>
            <a:r>
              <a:rPr lang="sq-AL" dirty="1" sz="1600"/>
              <a:t> </a:t>
            </a:r>
          </a:p>
          <a:p>
            <a:pPr marL="800100" lvl="1" indent="-342900" algn="just">
              <a:buFont typeface="+mj-lt"/>
              <a:buAutoNum type="alphaLcPeriod"/>
            </a:pPr>
            <a:r>
              <a:rPr lang="sq-AL" dirty="1" sz="1600"/>
              <a:t>të mbledhë apo të regjistrojë nëpërmjet aplikimit të  </a:t>
            </a:r>
            <a:r>
              <a:rPr lang="sq-AL" dirty="1" b="1" sz="1600">
                <a:solidFill>
                  <a:srgbClr val="C00000"/>
                </a:solidFill>
              </a:rPr>
              <a:t>mjeteve teknike </a:t>
            </a:r>
            <a:r>
              <a:rPr lang="sq-AL" dirty="1" sz="1600"/>
              <a:t>në territorin e asaj Pale, dhe</a:t>
            </a:r>
            <a:r>
              <a:rPr lang="sq-AL" dirty="1" sz="1600"/>
              <a:t> </a:t>
            </a:r>
          </a:p>
          <a:p>
            <a:pPr marL="800100" lvl="1" indent="-342900" algn="just">
              <a:buFont typeface="+mj-lt"/>
              <a:buAutoNum type="alphaLcPeriod"/>
            </a:pPr>
            <a:r>
              <a:rPr lang="sq-AL" dirty="1" sz="1600"/>
              <a:t>të detyrojë një dhënës shërbimesh, brenda aftësive të tij ekzistuese teknike:</a:t>
            </a:r>
            <a:r>
              <a:rPr lang="sq-AL" dirty="1" sz="1600"/>
              <a:t> </a:t>
            </a:r>
          </a:p>
          <a:p>
            <a:pPr marL="1314450" lvl="2" indent="-400050" algn="just">
              <a:buFont typeface="+mj-lt"/>
              <a:buAutoNum type="romanLcPeriod"/>
            </a:pPr>
            <a:r>
              <a:rPr lang="sq-AL" dirty="1" sz="1600"/>
              <a:t>të mbledhë apo të regjistrojë nëpërmjet aplikimit të </a:t>
            </a:r>
            <a:r>
              <a:rPr lang="sq-AL" dirty="1" b="1" sz="1600">
                <a:solidFill>
                  <a:srgbClr val="C00000"/>
                </a:solidFill>
              </a:rPr>
              <a:t>mjeteve teknike </a:t>
            </a:r>
            <a:r>
              <a:rPr lang="sq-AL" dirty="1" sz="1600"/>
              <a:t>në territorin e asaj Pale, apo</a:t>
            </a:r>
            <a:r>
              <a:rPr lang="sq-AL" dirty="1" sz="1600"/>
              <a:t> </a:t>
            </a:r>
          </a:p>
          <a:p>
            <a:pPr marL="1314450" lvl="2" indent="-400050" algn="just">
              <a:buFont typeface="+mj-lt"/>
              <a:buAutoNum type="romanLcPeriod"/>
            </a:pPr>
            <a:r>
              <a:rPr lang="sq-AL" dirty="1" sz="1600"/>
              <a:t>që të bashkëpunojë dhe të ndihmojë autoritetet kompetente në mbledhjen ose regjistrimin e</a:t>
            </a:r>
            <a:r>
              <a:rPr lang="sq-AL" dirty="1" sz="1600"/>
              <a:t> </a:t>
            </a:r>
          </a:p>
          <a:p>
            <a:pPr lvl="1" algn="just"/>
            <a:r>
              <a:rPr lang="sq-AL" dirty="1" sz="1600"/>
              <a:t>të dhënave të përmbajtjes në kohë reale, të shoqëruara me komunikimet e specifikuara në territorin e saj të transmetuara nëpërmjet një sistemi kompjuterik.</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1477328"/>
          </a:xfrm>
          <a:prstGeom prst="rect">
            <a:avLst/>
          </a:prstGeom>
        </p:spPr>
        <p:txBody>
          <a:bodyPr wrap="square">
            <a:spAutoFit/>
          </a:bodyPr>
          <a:lstStyle/>
          <a:p>
            <a:pPr marL="342900" indent="-342900" algn="just">
              <a:buFont typeface="Arial" panose="020B0604020202020204" pitchFamily="34" charset="0"/>
              <a:buChar char="•"/>
            </a:pPr>
            <a:r>
              <a:rPr lang="sq-AL" dirty="1"/>
              <a:t>Mjetet teknike nuk janë përcaktuar</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Çdo mjet teknik mund të përdoret për të mbledhur të dhëna të përmbajtjes (neutraliteti i teknologjisë)</a:t>
            </a:r>
            <a:r>
              <a:rPr lang="sq-AL" dirty="1"/>
              <a:t> </a:t>
            </a:r>
          </a:p>
        </p:txBody>
      </p:sp>
      <p:sp>
        <p:nvSpPr>
          <p:cNvPr id="12" name="TextBox 7">
            <a:extLst>
              <a:ext uri="{FF2B5EF4-FFF2-40B4-BE49-F238E27FC236}">
                <a16:creationId xmlns:a16="http://schemas.microsoft.com/office/drawing/2014/main" id="{594A45FF-9103-4D3B-8A97-E07C42D9123F}"/>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Përgjimi i të dhënave të përmbajtjes</a:t>
            </a:r>
            <a:r>
              <a:rPr lang="sq-AL" dirty="1" sz="30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1236889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4770537"/>
          </a:xfrm>
          <a:prstGeom prst="rect">
            <a:avLst/>
          </a:prstGeom>
        </p:spPr>
        <p:txBody>
          <a:bodyPr wrap="square">
            <a:spAutoFit/>
          </a:bodyPr>
          <a:lstStyle/>
          <a:p>
            <a:pPr marL="342900" indent="-342900" algn="just">
              <a:buFont typeface="+mj-lt"/>
              <a:buAutoNum type="arabicPeriod"/>
            </a:pPr>
            <a:r>
              <a:rPr lang="sq-AL" dirty="1" sz="1600"/>
              <a:t>Çdo Palë do të miratojë një legjislacion të tillë dhe masa tjera, që mund të jenë të nevojshme në lidhje me një fushë të veprave penale të rënda, që do të përcaktohen nga ligji i brendshëm, që t’u japë fuqi autoriteteve të saj kompetente:</a:t>
            </a:r>
            <a:r>
              <a:rPr lang="sq-AL" dirty="1" sz="1600"/>
              <a:t> </a:t>
            </a:r>
          </a:p>
          <a:p>
            <a:pPr marL="800100" lvl="1" indent="-342900" algn="just">
              <a:buFont typeface="+mj-lt"/>
              <a:buAutoNum type="alphaLcPeriod"/>
            </a:pPr>
            <a:r>
              <a:rPr lang="sq-AL" dirty="1" sz="1600"/>
              <a:t>a për të mbledhur ose regjistruar përmes aplikimit të mjeteve teknike në territorin e asaj Pale, dhe</a:t>
            </a:r>
            <a:r>
              <a:rPr lang="sq-AL" dirty="1" sz="1600"/>
              <a:t> </a:t>
            </a:r>
          </a:p>
          <a:p>
            <a:pPr marL="800100" lvl="1" indent="-342900" algn="just">
              <a:buFont typeface="+mj-lt"/>
              <a:buAutoNum type="alphaLcPeriod"/>
            </a:pPr>
            <a:r>
              <a:rPr lang="sq-AL" dirty="1" sz="1600"/>
              <a:t>b për të detyruar një ofrues të shërbimit, brenda mundësive të tij </a:t>
            </a:r>
            <a:r>
              <a:rPr lang="sq-AL" dirty="1" b="1" sz="1600">
                <a:solidFill>
                  <a:srgbClr val="C00000"/>
                </a:solidFill>
              </a:rPr>
              <a:t>teknike ekzistuese</a:t>
            </a:r>
            <a:r>
              <a:rPr lang="sq-AL" dirty="1" sz="1600"/>
              <a:t>:</a:t>
            </a:r>
            <a:r>
              <a:rPr lang="sq-AL" dirty="1" sz="1600"/>
              <a:t> </a:t>
            </a:r>
          </a:p>
          <a:p>
            <a:pPr marL="1314450" lvl="2" indent="-400050" algn="just">
              <a:buFont typeface="+mj-lt"/>
              <a:buAutoNum type="romanLcPeriod"/>
            </a:pPr>
            <a:r>
              <a:rPr lang="sq-AL" dirty="1" sz="1600"/>
              <a:t>të mbledhë apo të regjistrojë nëpërmjet aplikimit të mjeteve teknike në territorin e asaj Pale, apo</a:t>
            </a:r>
            <a:r>
              <a:rPr lang="sq-AL" dirty="1" sz="1600"/>
              <a:t> </a:t>
            </a:r>
          </a:p>
          <a:p>
            <a:pPr marL="1314450" lvl="2" indent="-400050" algn="just">
              <a:buFont typeface="+mj-lt"/>
              <a:buAutoNum type="romanLcPeriod"/>
            </a:pPr>
            <a:r>
              <a:rPr lang="sq-AL" dirty="1" sz="1600"/>
              <a:t>që të bashkëpunojë dhe të ndihmojë autoritetet kompetente në mbledhjen ose regjistrimin e</a:t>
            </a:r>
            <a:r>
              <a:rPr lang="sq-AL" dirty="1" sz="1600"/>
              <a:t> </a:t>
            </a:r>
          </a:p>
          <a:p>
            <a:pPr lvl="1" algn="just"/>
            <a:r>
              <a:rPr lang="sq-AL" dirty="1" sz="1600"/>
              <a:t>të dhënave të përmbajtjes në kohë reale, të shoqëruara me komunikimet e specifikuara në territorin e saj të transmetuara nëpërmjet një sistemi kompjuterik.</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3662541"/>
          </a:xfrm>
          <a:prstGeom prst="rect">
            <a:avLst/>
          </a:prstGeom>
        </p:spPr>
        <p:txBody>
          <a:bodyPr wrap="square">
            <a:spAutoFit/>
          </a:bodyPr>
          <a:lstStyle/>
          <a:p>
            <a:pPr marL="342900" indent="-342900" algn="just">
              <a:buFont typeface="Arial" panose="020B0604020202020204" pitchFamily="34" charset="0"/>
              <a:buChar char="•"/>
            </a:pPr>
            <a:r>
              <a:rPr lang="sq-AL" dirty="1" sz="2000"/>
              <a:t>Detyrimet për ofruesit e shërbimeve nuk do të tejkalojnë aftësinë ekzistuese teknike (pavarësisht nëse tiparet e tilla teknike për regjistrimin e të dhënave të përmbajtjes përdoren ose jo</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sq-AL" dirty="1" sz="2000"/>
              <a:t>Nuk vendos detyrim për ofruesit e shërbimeve për të:</a:t>
            </a:r>
            <a:r>
              <a:rPr lang="sq-AL" dirty="1" sz="2000"/>
              <a:t> </a:t>
            </a:r>
          </a:p>
          <a:p>
            <a:pPr marL="800100" lvl="1" indent="-342900" algn="just">
              <a:buFont typeface="Calibri" panose="020F0502020204030204" pitchFamily="34" charset="0"/>
              <a:buChar char="‐"/>
            </a:pPr>
            <a:r>
              <a:rPr lang="sq-AL" dirty="1"/>
              <a:t>Zhvilluar pajisje të reja</a:t>
            </a:r>
            <a:r>
              <a:rPr lang="sq-AL" dirty="1"/>
              <a:t> </a:t>
            </a:r>
          </a:p>
          <a:p>
            <a:pPr marL="800100" lvl="1" indent="-342900" algn="just">
              <a:buFont typeface="Calibri" panose="020F0502020204030204" pitchFamily="34" charset="0"/>
              <a:buChar char="‐"/>
            </a:pPr>
            <a:r>
              <a:rPr lang="sq-AL" dirty="1"/>
              <a:t>Angazhuar ndihmë eksperti</a:t>
            </a:r>
            <a:r>
              <a:rPr lang="sq-AL" dirty="1"/>
              <a:t> </a:t>
            </a:r>
          </a:p>
          <a:p>
            <a:pPr marL="800100" lvl="1" indent="-342900" algn="just">
              <a:buFont typeface="Calibri" panose="020F0502020204030204" pitchFamily="34" charset="0"/>
              <a:buChar char="‐"/>
            </a:pPr>
            <a:r>
              <a:rPr lang="sq-AL" dirty="1"/>
              <a:t>Angazhuar në ri-konfigurimin e kushtueshëm të sistemeve</a:t>
            </a:r>
          </a:p>
        </p:txBody>
      </p:sp>
      <p:sp>
        <p:nvSpPr>
          <p:cNvPr id="12" name="TextBox 7">
            <a:extLst>
              <a:ext uri="{FF2B5EF4-FFF2-40B4-BE49-F238E27FC236}">
                <a16:creationId xmlns:a16="http://schemas.microsoft.com/office/drawing/2014/main" id="{6F972BD1-E8CA-42AB-BFA2-D27E25A9CF4E}"/>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Përgjimi i të dhënave të përmbajtjes</a:t>
            </a:r>
            <a:r>
              <a:rPr lang="sq-AL" dirty="1" sz="30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2833026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4770537"/>
          </a:xfrm>
          <a:prstGeom prst="rect">
            <a:avLst/>
          </a:prstGeom>
        </p:spPr>
        <p:txBody>
          <a:bodyPr wrap="square">
            <a:spAutoFit/>
          </a:bodyPr>
          <a:lstStyle/>
          <a:p>
            <a:pPr marL="342900" indent="-342900" algn="just">
              <a:buFont typeface="+mj-lt"/>
              <a:buAutoNum type="arabicPeriod"/>
            </a:pPr>
            <a:r>
              <a:rPr lang="sq-AL" dirty="1" sz="1600"/>
              <a:t>Çdo Palë do të miratojë një legjislacion të tillë dhe masa tjera, që mund të jenë të nevojshme në lidhje me një fushë të veprave penale të rënda, që do të përcaktohen nga ligji i brendshëm, që t’u japë fuqi autoriteteve të saj kompetente:</a:t>
            </a:r>
            <a:r>
              <a:rPr lang="sq-AL" dirty="1" sz="1600"/>
              <a:t> </a:t>
            </a:r>
          </a:p>
          <a:p>
            <a:pPr marL="800100" lvl="1" indent="-342900" algn="just">
              <a:buFont typeface="+mj-lt"/>
              <a:buAutoNum type="alphaLcPeriod"/>
            </a:pPr>
            <a:r>
              <a:rPr lang="sq-AL" dirty="1" sz="1600"/>
              <a:t>të mbledhë apo të regjistrojë nëpërmjet aplikimit të mjeteve teknike në territorin e asaj Pale; dhe</a:t>
            </a:r>
            <a:r>
              <a:rPr lang="sq-AL" dirty="1" sz="1600"/>
              <a:t> </a:t>
            </a:r>
          </a:p>
          <a:p>
            <a:pPr marL="800100" lvl="1" indent="-342900" algn="just">
              <a:buFont typeface="+mj-lt"/>
              <a:buAutoNum type="alphaLcPeriod"/>
            </a:pPr>
            <a:r>
              <a:rPr lang="sq-AL" dirty="1" sz="1600"/>
              <a:t>të detyrojë një dhënës shërbimesh, brenda aftësive të tij ekzistuese teknike:</a:t>
            </a:r>
            <a:r>
              <a:rPr lang="sq-AL" dirty="1" sz="1600"/>
              <a:t> </a:t>
            </a:r>
          </a:p>
          <a:p>
            <a:pPr marL="1314450" lvl="2" indent="-400050" algn="just">
              <a:buFont typeface="+mj-lt"/>
              <a:buAutoNum type="romanLcPeriod"/>
            </a:pPr>
            <a:r>
              <a:rPr lang="sq-AL" dirty="1" sz="1600"/>
              <a:t>të mbledhë apo të regjistrojë nëpërmjet aplikimit të mjeteve teknike në territorin e asaj Pale, apo</a:t>
            </a:r>
            <a:r>
              <a:rPr lang="sq-AL" dirty="1" sz="1600"/>
              <a:t> </a:t>
            </a:r>
          </a:p>
          <a:p>
            <a:pPr marL="1314450" lvl="2" indent="-400050" algn="just">
              <a:buFont typeface="+mj-lt"/>
              <a:buAutoNum type="romanLcPeriod"/>
            </a:pPr>
            <a:r>
              <a:rPr lang="sq-AL" dirty="1" sz="1600"/>
              <a:t>që të bashkëpunojë dhe të ndihmojë autoritetet kompetente në mbledhjen ose regjistrimin e</a:t>
            </a:r>
            <a:r>
              <a:rPr lang="sq-AL" dirty="1" sz="1600"/>
              <a:t> </a:t>
            </a:r>
          </a:p>
          <a:p>
            <a:pPr lvl="1" algn="just"/>
            <a:r>
              <a:rPr lang="sq-AL" dirty="1" b="1" sz="1600">
                <a:solidFill>
                  <a:srgbClr val="C00000"/>
                </a:solidFill>
              </a:rPr>
              <a:t>të dhënave të përmbajtjes</a:t>
            </a:r>
            <a:r>
              <a:rPr lang="sq-AL" dirty="1" sz="1600"/>
              <a:t>, në kohë reale, të shoqëruara me komunikimet e specifikuara në territorin e saj të transmetuara nëpërmjet një sistemi kompjuterik.</a:t>
            </a:r>
          </a:p>
        </p:txBody>
      </p:sp>
      <p:sp>
        <p:nvSpPr>
          <p:cNvPr id="4" name="Rectangle 3">
            <a:extLst>
              <a:ext uri="{FF2B5EF4-FFF2-40B4-BE49-F238E27FC236}">
                <a16:creationId xmlns:a16="http://schemas.microsoft.com/office/drawing/2014/main" id="{C1A334B7-575A-4128-BADC-26AB92EBDECB}"/>
              </a:ext>
            </a:extLst>
          </p:cNvPr>
          <p:cNvSpPr/>
          <p:nvPr/>
        </p:nvSpPr>
        <p:spPr>
          <a:xfrm>
            <a:off x="4621105" y="1139969"/>
            <a:ext cx="4414945" cy="3139321"/>
          </a:xfrm>
          <a:prstGeom prst="rect">
            <a:avLst/>
          </a:prstGeom>
        </p:spPr>
        <p:txBody>
          <a:bodyPr wrap="square">
            <a:spAutoFit/>
          </a:bodyPr>
          <a:lstStyle/>
          <a:p>
            <a:pPr marL="342900" indent="-342900" algn="just">
              <a:buFont typeface="Arial" panose="020B0604020202020204" pitchFamily="34" charset="0"/>
              <a:buChar char="•"/>
            </a:pPr>
            <a:r>
              <a:rPr lang="sq-AL" dirty="1"/>
              <a:t>"Të dhënat e përmbajtjes" i referohen përmbajtjes së komunikimit për komunikimin</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Në fakt, është kuptimi ose qëllimi i komunikimit, ose mesazhi ose informacioni që transmetohet nga komunikimi.</a:t>
            </a:r>
            <a:r>
              <a:rPr lang="sq-AL" dirty="1"/>
              <a:t>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Është gjithçka që transmetohet si pjesë e komunikimit që nuk është e dhënë e trafikut.</a:t>
            </a:r>
          </a:p>
        </p:txBody>
      </p:sp>
      <p:sp>
        <p:nvSpPr>
          <p:cNvPr id="12" name="TextBox 7">
            <a:extLst>
              <a:ext uri="{FF2B5EF4-FFF2-40B4-BE49-F238E27FC236}">
                <a16:creationId xmlns:a16="http://schemas.microsoft.com/office/drawing/2014/main" id="{90AD520B-F481-48D7-8C71-5AD754BE9A0C}"/>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Përgjimi i të dhënave të përmbajtjes</a:t>
            </a:r>
            <a:r>
              <a:rPr lang="sq-AL" dirty="1" sz="30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392127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charset="0"/>
                <a:cs typeface="Verdana" charset="0"/>
              </a:rPr>
              <a:t>Objektivat e seancës</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213800" y="1913791"/>
            <a:ext cx="8712522" cy="3475073"/>
          </a:xfrm>
        </p:spPr>
        <p:txBody>
          <a:bodyPr>
            <a:normAutofit/>
          </a:bodyPr>
          <a:lstStyle/>
          <a:p>
            <a:pPr marL="0" indent="0" algn="just">
              <a:buNone/>
            </a:pPr>
            <a:r>
              <a:rPr lang="sq-AL" dirty="1" sz="3000">
                <a:latin typeface="+mn-lt"/>
                <a:ea typeface="Verdana" panose="020B0604030504040204" pitchFamily="34" charset="0"/>
              </a:rPr>
              <a:t>Deri në fund të kësaj seance, pjesëmarrësit do të jenë në gjendje të:</a:t>
            </a:r>
          </a:p>
          <a:p>
            <a:pPr algn="just"/>
            <a:r>
              <a:rPr lang="sq-AL" dirty="1" sz="2700">
                <a:latin typeface="+mn-lt"/>
                <a:ea typeface="Verdana" panose="020B0604030504040204" pitchFamily="34" charset="0"/>
              </a:rPr>
              <a:t>Identifikojnë elementet e kompetencave procedurale të:</a:t>
            </a:r>
            <a:r>
              <a:rPr lang="sq-AL" dirty="1" sz="2700">
                <a:latin typeface="+mn-lt"/>
                <a:ea typeface="Verdana" panose="020B0604030504040204" pitchFamily="34" charset="0"/>
              </a:rPr>
              <a:t>  </a:t>
            </a:r>
          </a:p>
          <a:p>
            <a:pPr lvl="1" algn="just"/>
            <a:r>
              <a:rPr lang="sq-AL" dirty="1" sz="2600">
                <a:latin typeface="+mn-lt"/>
                <a:ea typeface="Verdana" panose="020B0604030504040204" pitchFamily="34" charset="0"/>
              </a:rPr>
              <a:t>Kontrollit dhe sekuestrimit të të dhënave të ruajtura kompjuterike</a:t>
            </a:r>
          </a:p>
          <a:p>
            <a:pPr lvl="1" algn="just"/>
            <a:r>
              <a:rPr lang="sq-AL" dirty="1" sz="2600">
                <a:latin typeface="+mn-lt"/>
                <a:ea typeface="Verdana" panose="020B0604030504040204" pitchFamily="34" charset="0"/>
              </a:rPr>
              <a:t>Mbledhja në kohë reale e të dhënave të trafikut</a:t>
            </a:r>
          </a:p>
          <a:p>
            <a:pPr lvl="1" algn="just"/>
            <a:r>
              <a:rPr lang="sq-AL" dirty="1" sz="2600">
                <a:latin typeface="+mn-lt"/>
                <a:ea typeface="Verdana" panose="020B0604030504040204" pitchFamily="34" charset="0"/>
              </a:rPr>
              <a:t>Përgjimi i të dhënave të përmbajtjes</a:t>
            </a:r>
          </a:p>
          <a:p>
            <a:pPr algn="just"/>
            <a:r>
              <a:rPr lang="sq-AL" dirty="1" sz="2700">
                <a:latin typeface="+mn-lt"/>
                <a:ea typeface="Verdana" panose="020B0604030504040204" pitchFamily="34" charset="0"/>
              </a:rPr>
              <a:t>Kuptojnë fushëveprimin e juridiksionit të Konventës së Budapestit</a:t>
            </a:r>
          </a:p>
        </p:txBody>
      </p:sp>
    </p:spTree>
    <p:extLst>
      <p:ext uri="{BB962C8B-B14F-4D97-AF65-F5344CB8AC3E}">
        <p14:creationId xmlns:p14="http://schemas.microsoft.com/office/powerpoint/2010/main" val="1305149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4770537"/>
          </a:xfrm>
          <a:prstGeom prst="rect">
            <a:avLst/>
          </a:prstGeom>
        </p:spPr>
        <p:txBody>
          <a:bodyPr wrap="square">
            <a:spAutoFit/>
          </a:bodyPr>
          <a:lstStyle/>
          <a:p>
            <a:pPr marL="342900" indent="-342900" algn="just">
              <a:buFont typeface="+mj-lt"/>
              <a:buAutoNum type="arabicPeriod"/>
            </a:pPr>
            <a:r>
              <a:rPr lang="sq-AL" dirty="1" sz="1600"/>
              <a:t>Çdo Palë do të miratojë një legjislacion të tillë dhe masa tjera, që mund të jenë të nevojshme në lidhje me një fushë të veprave penale të rënda, që do të përcaktohen nga ligji i brendshëm, që t’u japë fuqi autoriteteve të saj kompetente:</a:t>
            </a:r>
            <a:r>
              <a:rPr lang="sq-AL" dirty="1" sz="1600"/>
              <a:t> </a:t>
            </a:r>
          </a:p>
          <a:p>
            <a:pPr marL="800100" lvl="1" indent="-342900" algn="just">
              <a:buFont typeface="+mj-lt"/>
              <a:buAutoNum type="alphaLcPeriod"/>
            </a:pPr>
            <a:r>
              <a:rPr lang="sq-AL" dirty="1" sz="1600"/>
              <a:t>të mbledhë apo të regjistrojë nëpërmjet aplikimit të mjeteve teknike në territorin e asaj Pale; dhe</a:t>
            </a:r>
            <a:r>
              <a:rPr lang="sq-AL" dirty="1" sz="1600"/>
              <a:t> </a:t>
            </a:r>
          </a:p>
          <a:p>
            <a:pPr marL="800100" lvl="1" indent="-342900" algn="just">
              <a:buFont typeface="+mj-lt"/>
              <a:buAutoNum type="alphaLcPeriod"/>
            </a:pPr>
            <a:r>
              <a:rPr lang="sq-AL" dirty="1" sz="1600"/>
              <a:t>të detyrojë një dhënës shërbimesh, brenda aftësive të tij ekzistuese teknike:</a:t>
            </a:r>
            <a:r>
              <a:rPr lang="sq-AL" dirty="1" sz="1600"/>
              <a:t> </a:t>
            </a:r>
          </a:p>
          <a:p>
            <a:pPr marL="1314450" lvl="2" indent="-400050" algn="just">
              <a:buFont typeface="+mj-lt"/>
              <a:buAutoNum type="romanLcPeriod"/>
            </a:pPr>
            <a:r>
              <a:rPr lang="sq-AL" dirty="1" sz="1600"/>
              <a:t>të mbledhë apo të regjistrojë nëpërmjet aplikimit të mjeteve teknike në territorin e asaj Pale, apo</a:t>
            </a:r>
            <a:r>
              <a:rPr lang="sq-AL" dirty="1" sz="1600"/>
              <a:t> </a:t>
            </a:r>
          </a:p>
          <a:p>
            <a:pPr marL="1314450" lvl="2" indent="-400050" algn="just">
              <a:buFont typeface="+mj-lt"/>
              <a:buAutoNum type="romanLcPeriod"/>
            </a:pPr>
            <a:r>
              <a:rPr lang="sq-AL" dirty="1" sz="1600"/>
              <a:t>që të bashkëpunojë dhe të ndihmojë autoritetet kompetente në mbledhjen ose regjistrimin e</a:t>
            </a:r>
            <a:r>
              <a:rPr lang="sq-AL" dirty="1" sz="1600"/>
              <a:t> </a:t>
            </a:r>
          </a:p>
          <a:p>
            <a:pPr lvl="1" algn="just"/>
            <a:r>
              <a:rPr lang="sq-AL" dirty="1" sz="1600"/>
              <a:t>të dhënave të përmbajtjes në kohë reale, të </a:t>
            </a:r>
            <a:r>
              <a:rPr lang="sq-AL" dirty="1" b="1" sz="1600">
                <a:solidFill>
                  <a:srgbClr val="C00000"/>
                </a:solidFill>
              </a:rPr>
              <a:t>komunikimeve të specifikuara</a:t>
            </a:r>
            <a:r>
              <a:rPr lang="sq-AL" dirty="1" sz="1600"/>
              <a:t> në territorin e saj të transmetuara nëpërmjet një sistemi kompjuterik.</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031325"/>
          </a:xfrm>
          <a:prstGeom prst="rect">
            <a:avLst/>
          </a:prstGeom>
        </p:spPr>
        <p:txBody>
          <a:bodyPr wrap="square">
            <a:spAutoFit/>
          </a:bodyPr>
          <a:lstStyle/>
          <a:p>
            <a:pPr marL="342900" indent="-342900" algn="just">
              <a:buFont typeface="Arial" panose="020B0604020202020204" pitchFamily="34" charset="0"/>
              <a:buChar char="•"/>
            </a:pPr>
            <a:r>
              <a:rPr lang="sq-AL" dirty="1"/>
              <a:t>Kompetenca duhet të ushtrohet në lidhje me komunikimet e specifikuara</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Ushtrimi i kësaj kompetence për mbikëqyrje të përgjithshme ose pa kriter ose mbledhja e sasive të mëdha të të dhënave të përmbajtjes nuk lejohet</a:t>
            </a:r>
          </a:p>
        </p:txBody>
      </p:sp>
      <p:sp>
        <p:nvSpPr>
          <p:cNvPr id="12" name="TextBox 7">
            <a:extLst>
              <a:ext uri="{FF2B5EF4-FFF2-40B4-BE49-F238E27FC236}">
                <a16:creationId xmlns:a16="http://schemas.microsoft.com/office/drawing/2014/main" id="{9E7A6B74-323C-46D1-A91A-F12C8B2DAF5F}"/>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Përgjimi i të dhënave të përmbajtjes</a:t>
            </a:r>
            <a:r>
              <a:rPr lang="sq-AL" dirty="1" sz="30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1826507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39969"/>
            <a:ext cx="4476172" cy="5016758"/>
          </a:xfrm>
          <a:prstGeom prst="rect">
            <a:avLst/>
          </a:prstGeom>
        </p:spPr>
        <p:txBody>
          <a:bodyPr wrap="square">
            <a:spAutoFit/>
          </a:bodyPr>
          <a:lstStyle/>
          <a:p>
            <a:pPr marL="342900" indent="-342900" algn="just">
              <a:buFont typeface="+mj-lt"/>
              <a:buAutoNum type="arabicPeriod"/>
            </a:pPr>
            <a:r>
              <a:rPr lang="sq-AL" dirty="1" sz="1600"/>
              <a:t>Çdo Palë do të miratojë një legjislacion të tillë dhe masa tjera, që mund të jenë të nevojshme në lidhje me një fushë të veprave penale të rënda, që do të përcaktohen nga ligji i brendshëm, që t’u japë fuqi autoriteteve të saj kompetente:</a:t>
            </a:r>
            <a:r>
              <a:rPr lang="sq-AL" dirty="1" sz="1600"/>
              <a:t> </a:t>
            </a:r>
          </a:p>
          <a:p>
            <a:pPr marL="800100" lvl="1" indent="-342900" algn="just">
              <a:buFont typeface="+mj-lt"/>
              <a:buAutoNum type="alphaLcPeriod"/>
            </a:pPr>
            <a:r>
              <a:rPr lang="sq-AL" dirty="1" sz="1600"/>
              <a:t>të mbledhë apo të regjistrojë nëpërmjet aplikimit të mjeteve teknike në territorin e asaj Pale; dhe</a:t>
            </a:r>
            <a:r>
              <a:rPr lang="sq-AL" dirty="1" sz="1600"/>
              <a:t> </a:t>
            </a:r>
          </a:p>
          <a:p>
            <a:pPr marL="800100" lvl="1" indent="-342900" algn="just">
              <a:buFont typeface="+mj-lt"/>
              <a:buAutoNum type="alphaLcPeriod"/>
            </a:pPr>
            <a:r>
              <a:rPr lang="sq-AL" dirty="1" sz="1600"/>
              <a:t>të detyrojë një dhënës shërbimesh, brenda aftësive të tij ekzistuese teknike:</a:t>
            </a:r>
            <a:r>
              <a:rPr lang="sq-AL" dirty="1" sz="1600"/>
              <a:t> </a:t>
            </a:r>
          </a:p>
          <a:p>
            <a:pPr marL="1314450" lvl="2" indent="-400050" algn="just">
              <a:buFont typeface="+mj-lt"/>
              <a:buAutoNum type="romanLcPeriod"/>
            </a:pPr>
            <a:r>
              <a:rPr lang="sq-AL" dirty="1" sz="1600"/>
              <a:t>të mbledhë apo të regjistrojë nëpërmjet aplikimit të mjeteve teknike në territorin e asaj Pale, apo</a:t>
            </a:r>
            <a:r>
              <a:rPr lang="sq-AL" dirty="1" sz="1600"/>
              <a:t> </a:t>
            </a:r>
          </a:p>
          <a:p>
            <a:pPr marL="1314450" lvl="2" indent="-400050" algn="just">
              <a:buFont typeface="+mj-lt"/>
              <a:buAutoNum type="romanLcPeriod"/>
            </a:pPr>
            <a:r>
              <a:rPr lang="sq-AL" dirty="1" sz="1600"/>
              <a:t>që të bashkëpunojë dhe të ndihmojë autoritetet kompetente në mbledhjen ose regjistrimin e</a:t>
            </a:r>
            <a:r>
              <a:rPr lang="sq-AL" dirty="1" sz="1600"/>
              <a:t> </a:t>
            </a:r>
          </a:p>
          <a:p>
            <a:pPr marL="800100" lvl="1" indent="-342900" algn="just">
              <a:buFont typeface="+mj-lt"/>
              <a:buAutoNum type="alphaLcPeriod"/>
            </a:pPr>
            <a:r>
              <a:rPr lang="sq-AL" dirty="1" sz="1600"/>
              <a:t>të dhënave të përmbajtjes në kohë reale, të shoqëruara me komunikimet e specifikuara </a:t>
            </a:r>
            <a:r>
              <a:rPr lang="sq-AL" dirty="1" b="1" sz="1600">
                <a:solidFill>
                  <a:srgbClr val="C00000"/>
                </a:solidFill>
              </a:rPr>
              <a:t>në territorin e saj </a:t>
            </a:r>
            <a:r>
              <a:rPr lang="sq-AL" dirty="1" sz="1600"/>
              <a:t>të transmetuara nëpërmjet një sistemi kompjuterik.</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247317"/>
          </a:xfrm>
          <a:prstGeom prst="rect">
            <a:avLst/>
          </a:prstGeom>
        </p:spPr>
        <p:txBody>
          <a:bodyPr wrap="square">
            <a:spAutoFit/>
          </a:bodyPr>
          <a:lstStyle/>
          <a:p>
            <a:pPr marL="342900" indent="-342900" algn="just">
              <a:buFont typeface="Arial" panose="020B0604020202020204" pitchFamily="34" charset="0"/>
              <a:buChar char="•"/>
            </a:pPr>
            <a:r>
              <a:rPr lang="sq-AL" dirty="1"/>
              <a:t>Një palë mund të ushtrojë masa në lidhje me komunikimet brenda territorit të saj</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Ofruesi i shërbimit mund të detyrohet kur ka ndonjë infrastrukturë fizike ose pajisje në territor edhe nëse nuk është në vendndodhjen e operacioneve ose selive kryesore të tij</a:t>
            </a:r>
            <a:r>
              <a:rPr lang="sq-AL" dirty="1"/>
              <a:t> </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Një komunikim konsiderohet brenda një territori nëse njëra nga palët komunikuese (qeniet njerëzore ose kompjuterët) ndodhet në territorin ose kompjuterin përmes të cilit kalon komunikimi është në territor</a:t>
            </a:r>
            <a:r>
              <a:rPr lang="sq-AL" dirty="1"/>
              <a:t> </a:t>
            </a:r>
          </a:p>
        </p:txBody>
      </p:sp>
      <p:sp>
        <p:nvSpPr>
          <p:cNvPr id="12" name="TextBox 7">
            <a:extLst>
              <a:ext uri="{FF2B5EF4-FFF2-40B4-BE49-F238E27FC236}">
                <a16:creationId xmlns:a16="http://schemas.microsoft.com/office/drawing/2014/main" id="{CF663E12-7995-4CD5-8C27-DED9CF241F55}"/>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Përgjimi i të dhënave të përmbajtjes</a:t>
            </a:r>
            <a:r>
              <a:rPr lang="sq-AL" dirty="1" sz="30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991412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4524315"/>
          </a:xfrm>
          <a:prstGeom prst="rect">
            <a:avLst/>
          </a:prstGeom>
        </p:spPr>
        <p:txBody>
          <a:bodyPr wrap="square">
            <a:spAutoFit/>
          </a:bodyPr>
          <a:lstStyle/>
          <a:p>
            <a:pPr marL="342900" indent="-342900" algn="just">
              <a:buFont typeface="+mj-lt"/>
              <a:buAutoNum type="arabicPeriod" startAt="2"/>
            </a:pPr>
            <a:r>
              <a:rPr lang="sq-AL" dirty="1" sz="1600"/>
              <a:t>Kur një Palë, në sajë të parimeve të përcaktuara në sistemin ligjor të brendshëm, nuk mund të adaptojë masat e përmendura në paragrafin 1(a), ajo mundet, </a:t>
            </a:r>
            <a:r>
              <a:rPr lang="sq-AL" dirty="1" b="1" sz="1600">
                <a:solidFill>
                  <a:srgbClr val="C00000"/>
                </a:solidFill>
              </a:rPr>
              <a:t>në vend të kësaj, të adaptojë legjislacion dhe masa të tjera që mund të jenë të nevojshme</a:t>
            </a:r>
            <a:r>
              <a:rPr lang="sq-AL" dirty="1" sz="1600"/>
              <a:t> për të siguruar mbledhjen apo regjistrimin në kohë reale të të dhënave të përmbajtjes, të shoqëruara me komunikime të specifikuara në territorin e saj nëpërmjet aplikimit të mjeteve teknike në atë territor.</a:t>
            </a:r>
            <a:r>
              <a:rPr lang="sq-AL" dirty="1" sz="1600"/>
              <a:t> </a:t>
            </a:r>
          </a:p>
          <a:p>
            <a:pPr marL="342900" indent="-342900" algn="just">
              <a:buFont typeface="+mj-lt"/>
              <a:buAutoNum type="arabicPeriod" startAt="2"/>
            </a:pPr>
            <a:endParaRPr lang="en-US" sz="1600" dirty="0"/>
          </a:p>
          <a:p>
            <a:pPr marL="342900" indent="-342900" algn="just">
              <a:buFont typeface="+mj-lt"/>
              <a:buAutoNum type="arabicPeriod" startAt="2"/>
            </a:pPr>
            <a:r>
              <a:rPr lang="sq-AL" dirty="1" sz="1600"/>
              <a:t>Çdo Palë do të adaptojë një legjislacion të tillë dhe masa të tjera që mund të jenë të nevojshme të detyrojnë një dhënës shërbimi që ta mbajë konfidencial faktin e çdo informacioni rreth ekzekutimit të çdo kompetence dhënë nga ky nen.</a:t>
            </a:r>
            <a:r>
              <a:rPr lang="sq-AL" dirty="1" sz="1600"/>
              <a:t> </a:t>
            </a:r>
          </a:p>
          <a:p>
            <a:pPr marL="342900" indent="-342900" algn="just">
              <a:buFont typeface="+mj-lt"/>
              <a:buAutoNum type="arabicPeriod" startAt="2"/>
            </a:pPr>
            <a:endParaRPr lang="en-US" sz="1600" dirty="0"/>
          </a:p>
          <a:p>
            <a:pPr marL="342900" indent="-342900" algn="just">
              <a:buFont typeface="+mj-lt"/>
              <a:buAutoNum type="arabicPeriod" startAt="2"/>
            </a:pPr>
            <a:r>
              <a:rPr lang="sq-AL" dirty="1" sz="1600"/>
              <a:t>Kompetencat dhe procedurat e referuara në këtë nen u nënshtrohen neneve 14 dhe 15.</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585323"/>
          </a:xfrm>
          <a:prstGeom prst="rect">
            <a:avLst/>
          </a:prstGeom>
        </p:spPr>
        <p:txBody>
          <a:bodyPr wrap="square">
            <a:spAutoFit/>
          </a:bodyPr>
          <a:lstStyle/>
          <a:p>
            <a:pPr marL="342900" indent="-342900" algn="just">
              <a:buFont typeface="Arial" panose="020B0604020202020204" pitchFamily="34" charset="0"/>
              <a:buChar char="•"/>
            </a:pPr>
            <a:r>
              <a:rPr lang="sq-AL" dirty="1"/>
              <a:t>Disa juridiksione nuk i lejojnë autoritetet e zbatimit të ligjit të përgjojnë të dhënat e përmbajtjes pa ndihmë ose të paktën njohuri të ofruesit të shërbimit</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Juridiksione të tilla mund të miratojnë masa të tjera të tilla si detyrimi i ofruesit të shërbimeve për të siguruar lehtësirat e nevojshme teknike</a:t>
            </a:r>
            <a:r>
              <a:rPr lang="sq-AL" dirty="1"/>
              <a:t> </a:t>
            </a:r>
          </a:p>
        </p:txBody>
      </p:sp>
      <p:sp>
        <p:nvSpPr>
          <p:cNvPr id="12" name="TextBox 7">
            <a:extLst>
              <a:ext uri="{FF2B5EF4-FFF2-40B4-BE49-F238E27FC236}">
                <a16:creationId xmlns:a16="http://schemas.microsoft.com/office/drawing/2014/main" id="{96C2B0E3-41BC-464D-8FBE-4F08A004B872}"/>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Përgjimi i të dhënave të përmbajtjes</a:t>
            </a:r>
            <a:r>
              <a:rPr lang="sq-AL" dirty="1" sz="30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2951627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4524315"/>
          </a:xfrm>
          <a:prstGeom prst="rect">
            <a:avLst/>
          </a:prstGeom>
        </p:spPr>
        <p:txBody>
          <a:bodyPr wrap="square">
            <a:spAutoFit/>
          </a:bodyPr>
          <a:lstStyle/>
          <a:p>
            <a:pPr marL="342900" indent="-342900" algn="just">
              <a:buFont typeface="+mj-lt"/>
              <a:buAutoNum type="arabicPeriod" startAt="2"/>
            </a:pPr>
            <a:r>
              <a:rPr lang="sq-AL" dirty="1" sz="1600"/>
              <a:t>Kur një Palë, në sajë të parimeve të përcaktuara në sistemin ligjor të brendshëm, nuk mund të adaptojë masat e përmendura në paragrafin 1(a), ajo mundet, në vend të kësaj, të adaptojë legjislacion dhe masa të tjera që mund të jenë të nevojshme për të siguruar mbledhjen apo regjistrimin në kohë reale të të dhënave të përmbajtjes, të shoqëruara me komunikime të specifikuara në territorin e saj nëpërmjet aplikimit të mjeteve teknike në atë territor.</a:t>
            </a:r>
            <a:r>
              <a:rPr lang="sq-AL" dirty="1" sz="1600"/>
              <a:t> </a:t>
            </a:r>
          </a:p>
          <a:p>
            <a:pPr marL="342900" indent="-342900" algn="just">
              <a:buFont typeface="+mj-lt"/>
              <a:buAutoNum type="arabicPeriod" startAt="2"/>
            </a:pPr>
            <a:endParaRPr lang="en-US" sz="1600" dirty="0"/>
          </a:p>
          <a:p>
            <a:pPr marL="342900" indent="-342900" algn="just">
              <a:buFont typeface="+mj-lt"/>
              <a:buAutoNum type="arabicPeriod" startAt="2"/>
            </a:pPr>
            <a:r>
              <a:rPr lang="sq-AL" dirty="1" sz="1600"/>
              <a:t>Çdo Palë do të adaptojë një legjislacion të tillë dhe masa të tjera që mund të jenë të nevojshme </a:t>
            </a:r>
            <a:r>
              <a:rPr lang="sq-AL" dirty="1" b="1" sz="1600">
                <a:solidFill>
                  <a:srgbClr val="C00000"/>
                </a:solidFill>
              </a:rPr>
              <a:t>të obligojnë një ofrues shërbimi për të mbajtur konfidencial</a:t>
            </a:r>
            <a:r>
              <a:rPr lang="sq-AL" dirty="1" sz="1600"/>
              <a:t> faktin e çdo informacioni rreth ekzekutimit të çdo kompetence dhënë nga ky nen.</a:t>
            </a:r>
            <a:r>
              <a:rPr lang="sq-AL" dirty="1" sz="1600"/>
              <a:t> </a:t>
            </a:r>
          </a:p>
          <a:p>
            <a:pPr marL="342900" indent="-342900" algn="just">
              <a:buFont typeface="+mj-lt"/>
              <a:buAutoNum type="arabicPeriod" startAt="2"/>
            </a:pPr>
            <a:endParaRPr lang="en-US" sz="1600" dirty="0"/>
          </a:p>
          <a:p>
            <a:pPr marL="342900" indent="-342900" algn="just">
              <a:buFont typeface="+mj-lt"/>
              <a:buAutoNum type="arabicPeriod" startAt="2"/>
            </a:pPr>
            <a:r>
              <a:rPr lang="sq-AL" dirty="1" sz="1600"/>
              <a:t>Kompetencat dhe procedurat e referuara në këtë nen u nënshtrohen neneve 14 dhe 15.</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4524315"/>
          </a:xfrm>
          <a:prstGeom prst="rect">
            <a:avLst/>
          </a:prstGeom>
        </p:spPr>
        <p:txBody>
          <a:bodyPr wrap="square">
            <a:spAutoFit/>
          </a:bodyPr>
          <a:lstStyle/>
          <a:p>
            <a:pPr marL="285750" indent="-285750" algn="just">
              <a:buFont typeface="Arial" panose="020B0604020202020204" pitchFamily="34" charset="0"/>
              <a:buChar char="•"/>
            </a:pPr>
            <a:r>
              <a:rPr lang="sq-AL" dirty="1"/>
              <a:t>Kjo kompetencë është efektive vetëm nëse ndërmerret pa dijeninë e personave që hetohen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sq-AL" dirty="1"/>
              <a:t>Palët komunikuese nuk duhet të perceptojnë masën e mbledhjes në kohë reale që po ndërmerret</a:t>
            </a:r>
            <a:r>
              <a:rPr lang="sq-AL" dirty="1"/>
              <a:t>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sq-AL" dirty="1"/>
              <a:t>Është e rëndësishme që ofruesit e shërbimeve të mund të detyrohen të mbajnë konfidencial ushtrimin e ndonjë kompetence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sq-AL" dirty="1"/>
              <a:t>Kjo gjithashtu do të lehtësojë ofruesin e shërbimit nga çdo detyrim kontraktual ose ligjor tjetër për të njoftuar abonuesit për masën</a:t>
            </a:r>
          </a:p>
        </p:txBody>
      </p:sp>
      <p:sp>
        <p:nvSpPr>
          <p:cNvPr id="12" name="TextBox 7">
            <a:extLst>
              <a:ext uri="{FF2B5EF4-FFF2-40B4-BE49-F238E27FC236}">
                <a16:creationId xmlns:a16="http://schemas.microsoft.com/office/drawing/2014/main" id="{0DAB3B12-192C-4272-BFDF-D2DAC02DABB9}"/>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Përgjimi i të dhënave të përmbajtjes</a:t>
            </a:r>
            <a:r>
              <a:rPr lang="sq-AL" dirty="1" sz="30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3913105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904628E1-1C55-4556-A363-EFD5F6D17A8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6988"/>
            <a:ext cx="1177924" cy="107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F8B54D8D-9DF0-4906-A1F7-1DDC178BEF8F}"/>
              </a:ext>
            </a:extLst>
          </p:cNvPr>
          <p:cNvSpPr/>
          <p:nvPr/>
        </p:nvSpPr>
        <p:spPr>
          <a:xfrm>
            <a:off x="95828" y="1196752"/>
            <a:ext cx="4476172" cy="4524315"/>
          </a:xfrm>
          <a:prstGeom prst="rect">
            <a:avLst/>
          </a:prstGeom>
        </p:spPr>
        <p:txBody>
          <a:bodyPr wrap="square">
            <a:spAutoFit/>
          </a:bodyPr>
          <a:lstStyle/>
          <a:p>
            <a:pPr marL="342900" indent="-342900" algn="just">
              <a:buFont typeface="+mj-lt"/>
              <a:buAutoNum type="arabicPeriod" startAt="2"/>
            </a:pPr>
            <a:r>
              <a:rPr lang="sq-AL" dirty="1" sz="1600"/>
              <a:t>Kur një Palë, në sajë të parimeve të përcaktuara në sistemin ligjor të brendshëm, nuk mund të adaptojë masat e përmendura në paragrafin 1(a), ajo mundet, në vend të kësaj, të adaptojë legjislacion dhe masa të tjera që mund të jenë të nevojshme për të siguruar mbledhjen apo regjistrimin në kohë reale të të dhënave të përmbajtjes, të shoqëruara me komunikime të specifikuara në territorin e saj nëpërmjet aplikimit të mjeteve teknike në atë territor.</a:t>
            </a:r>
            <a:r>
              <a:rPr lang="sq-AL" dirty="1" sz="1600"/>
              <a:t> </a:t>
            </a:r>
          </a:p>
          <a:p>
            <a:pPr marL="342900" indent="-342900" algn="just">
              <a:buFont typeface="+mj-lt"/>
              <a:buAutoNum type="arabicPeriod" startAt="2"/>
            </a:pPr>
            <a:endParaRPr lang="en-US" sz="1600" dirty="0"/>
          </a:p>
          <a:p>
            <a:pPr marL="342900" indent="-342900" algn="just">
              <a:buFont typeface="+mj-lt"/>
              <a:buAutoNum type="arabicPeriod" startAt="2"/>
            </a:pPr>
            <a:r>
              <a:rPr lang="sq-AL" dirty="1" sz="1600"/>
              <a:t>Çdo Palë do të adaptojë një legjislacion të tillë dhe masa të tjera që mund të jenë të nevojshme të detyrojnë një dhënës shërbimi që ta mbajë konfidencial faktin e çdo informacioni rreth ekzekutimit të çdo kompetence dhënë nga ky nen.</a:t>
            </a:r>
            <a:r>
              <a:rPr lang="sq-AL" dirty="1" sz="1600"/>
              <a:t> </a:t>
            </a:r>
          </a:p>
          <a:p>
            <a:pPr marL="342900" indent="-342900" algn="just">
              <a:buFont typeface="+mj-lt"/>
              <a:buAutoNum type="arabicPeriod" startAt="2"/>
            </a:pPr>
            <a:endParaRPr lang="en-US" sz="1600" dirty="0"/>
          </a:p>
          <a:p>
            <a:pPr marL="342900" indent="-342900" algn="just">
              <a:buFont typeface="+mj-lt"/>
              <a:buAutoNum type="arabicPeriod" startAt="2"/>
            </a:pPr>
            <a:r>
              <a:rPr lang="sq-AL" dirty="1" sz="1600"/>
              <a:t>Kompetencat dhe procedurat e referuara në këtë nen </a:t>
            </a:r>
            <a:r>
              <a:rPr lang="sq-AL" dirty="1" b="1" sz="1600">
                <a:solidFill>
                  <a:srgbClr val="C00000"/>
                </a:solidFill>
              </a:rPr>
              <a:t>u nënshtrohen neneve 14 dhe 15</a:t>
            </a:r>
            <a:r>
              <a:rPr lang="sq-AL" dirty="1" sz="1600"/>
              <a:t>.</a:t>
            </a:r>
          </a:p>
        </p:txBody>
      </p:sp>
      <p:sp>
        <p:nvSpPr>
          <p:cNvPr id="4" name="Rectangle 3">
            <a:extLst>
              <a:ext uri="{FF2B5EF4-FFF2-40B4-BE49-F238E27FC236}">
                <a16:creationId xmlns:a16="http://schemas.microsoft.com/office/drawing/2014/main" id="{C1A334B7-575A-4128-BADC-26AB92EBDECB}"/>
              </a:ext>
            </a:extLst>
          </p:cNvPr>
          <p:cNvSpPr/>
          <p:nvPr/>
        </p:nvSpPr>
        <p:spPr>
          <a:xfrm>
            <a:off x="4606954" y="1196752"/>
            <a:ext cx="4414945" cy="2031325"/>
          </a:xfrm>
          <a:prstGeom prst="rect">
            <a:avLst/>
          </a:prstGeom>
        </p:spPr>
        <p:txBody>
          <a:bodyPr wrap="square">
            <a:spAutoFit/>
          </a:bodyPr>
          <a:lstStyle/>
          <a:p>
            <a:pPr marL="342900" indent="-342900" algn="just">
              <a:buFont typeface="Arial" panose="020B0604020202020204" pitchFamily="34" charset="0"/>
              <a:buChar char="•"/>
            </a:pPr>
            <a:r>
              <a:rPr lang="sq-AL" dirty="1"/>
              <a:t>Ka interesa të larta të privatësisë të lidhura me të dhënat e përmbajtjes</a:t>
            </a:r>
          </a:p>
          <a:p>
            <a:pPr marL="342900" indent="-342900" algn="just">
              <a:buFont typeface="Arial" panose="020B0604020202020204" pitchFamily="34" charset="0"/>
              <a:buChar char="•"/>
            </a:pPr>
            <a:endParaRPr lang="en-US" dirty="0"/>
          </a:p>
          <a:p>
            <a:pPr marL="342900" indent="-342900" algn="just">
              <a:buFont typeface="Arial" panose="020B0604020202020204" pitchFamily="34" charset="0"/>
              <a:buChar char="•"/>
            </a:pPr>
            <a:r>
              <a:rPr lang="sq-AL" dirty="1"/>
              <a:t>Kushtet dhe masat mbrojtëse për përgjimin e të dhënave të përmbajtjes janë zakonisht më të rrepta sesa mbledhja në kohë reale e të dhënave të trafikut</a:t>
            </a:r>
            <a:r>
              <a:rPr lang="sq-AL" dirty="1"/>
              <a:t> </a:t>
            </a:r>
          </a:p>
        </p:txBody>
      </p:sp>
      <p:sp>
        <p:nvSpPr>
          <p:cNvPr id="12" name="TextBox 7">
            <a:extLst>
              <a:ext uri="{FF2B5EF4-FFF2-40B4-BE49-F238E27FC236}">
                <a16:creationId xmlns:a16="http://schemas.microsoft.com/office/drawing/2014/main" id="{563A2997-E35E-49F6-AF7A-9D7C029C94F2}"/>
              </a:ext>
            </a:extLst>
          </p:cNvPr>
          <p:cNvSpPr txBox="1">
            <a:spLocks noChangeArrowheads="1"/>
          </p:cNvSpPr>
          <p:nvPr/>
        </p:nvSpPr>
        <p:spPr bwMode="auto">
          <a:xfrm>
            <a:off x="1403350" y="260648"/>
            <a:ext cx="7632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000">
                <a:solidFill>
                  <a:schemeClr val="bg1"/>
                </a:solidFill>
                <a:latin typeface="Verdana" panose="020B0604030504040204" pitchFamily="34" charset="0"/>
                <a:ea typeface="Verdana" panose="020B0604030504040204" pitchFamily="34" charset="0"/>
                <a:cs typeface="Verdana" charset="0"/>
              </a:rPr>
              <a:t>Përgjimi i të dhënave të përmbajtjes</a:t>
            </a:r>
            <a:r>
              <a:rPr lang="sq-AL" dirty="1" sz="30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212688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C4DDA362-433C-4CC6-A381-E011890633CA}"/>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Juridiksioni</a:t>
            </a:r>
            <a:r>
              <a:rPr lang="sq-AL" dirty="1" b="1" sz="3200">
                <a:solidFill>
                  <a:schemeClr val="bg1"/>
                </a:solidFill>
                <a:latin typeface="Verdana" panose="020B0604030504040204" pitchFamily="34" charset="0"/>
                <a:ea typeface="Verdana" panose="020B0604030504040204" pitchFamily="34" charset="0"/>
                <a:cs typeface="Verdana" charset="0"/>
              </a:rPr>
              <a:t> </a:t>
            </a:r>
          </a:p>
        </p:txBody>
      </p:sp>
      <p:sp>
        <p:nvSpPr>
          <p:cNvPr id="2" name="Rectangle 3">
            <a:extLst>
              <a:ext uri="{FF2B5EF4-FFF2-40B4-BE49-F238E27FC236}">
                <a16:creationId xmlns:a16="http://schemas.microsoft.com/office/drawing/2014/main" id="{5634059B-4894-499F-9F52-34CBBC7D316D}"/>
              </a:ext>
            </a:extLst>
          </p:cNvPr>
          <p:cNvSpPr txBox="1">
            <a:spLocks/>
          </p:cNvSpPr>
          <p:nvPr/>
        </p:nvSpPr>
        <p:spPr bwMode="auto">
          <a:xfrm>
            <a:off x="312057" y="1339037"/>
            <a:ext cx="8519885" cy="4948696"/>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q-AL" dirty="1" sz="2800" b="1" i="1">
                <a:ea typeface="ＭＳ Ｐゴシック" pitchFamily="34" charset="-128"/>
              </a:rPr>
              <a:t>Juridiksioni</a:t>
            </a:r>
          </a:p>
          <a:p>
            <a:pPr marL="0" indent="0" algn="ctr" eaLnBrk="1" hangingPunct="1">
              <a:lnSpc>
                <a:spcPct val="80000"/>
              </a:lnSpc>
              <a:spcBef>
                <a:spcPts val="600"/>
              </a:spcBef>
              <a:spcAft>
                <a:spcPts val="1200"/>
              </a:spcAft>
              <a:buFont typeface="Arial" pitchFamily="34" charset="0"/>
              <a:buNone/>
              <a:defRPr/>
            </a:pPr>
            <a:r>
              <a:rPr lang="sq-AL" dirty="1" sz="2800" b="1" i="1">
                <a:ea typeface="ＭＳ Ｐゴシック" pitchFamily="34" charset="-128"/>
              </a:rPr>
              <a:t>(Neni 22 – Konventa e Budapestit)</a:t>
            </a:r>
          </a:p>
          <a:p>
            <a:pPr algn="ctr" eaLnBrk="1" hangingPunct="1">
              <a:lnSpc>
                <a:spcPct val="80000"/>
              </a:lnSpc>
              <a:spcBef>
                <a:spcPts val="600"/>
              </a:spcBef>
              <a:spcAft>
                <a:spcPts val="1200"/>
              </a:spcAft>
              <a:defRPr/>
            </a:pPr>
            <a:endParaRPr lang="en-GB" altLang="sr-Latn-RS" sz="2800" i="1" dirty="0">
              <a:ea typeface="ＭＳ Ｐゴシック" pitchFamily="34" charset="-128"/>
            </a:endParaRPr>
          </a:p>
          <a:p>
            <a:pPr algn="ctr" eaLnBrk="1" hangingPunct="1">
              <a:lnSpc>
                <a:spcPct val="80000"/>
              </a:lnSpc>
              <a:spcBef>
                <a:spcPts val="600"/>
              </a:spcBef>
              <a:spcAft>
                <a:spcPts val="1200"/>
              </a:spcAft>
              <a:defRPr/>
            </a:pPr>
            <a:r>
              <a:rPr lang="sq-AL" dirty="1" sz="2800" i="1">
                <a:ea typeface="ＭＳ Ｐゴシック" pitchFamily="34" charset="-128"/>
              </a:rPr>
              <a:t>Jep udhëzime për krijimin e juridiksionit mbi veprat penale</a:t>
            </a:r>
          </a:p>
          <a:p>
            <a:pPr algn="ctr" eaLnBrk="1" hangingPunct="1">
              <a:lnSpc>
                <a:spcPct val="80000"/>
              </a:lnSpc>
              <a:spcBef>
                <a:spcPts val="600"/>
              </a:spcBef>
              <a:spcAft>
                <a:spcPts val="1200"/>
              </a:spcAft>
              <a:defRPr/>
            </a:pPr>
            <a:r>
              <a:rPr lang="sq-AL" dirty="1" sz="2800" i="1">
                <a:ea typeface="ＭＳ Ｐゴシック" pitchFamily="34" charset="-128"/>
              </a:rPr>
              <a:t>Parimet e territorialitetit dhe kombësisë të përshkruara</a:t>
            </a:r>
          </a:p>
          <a:p>
            <a:pPr algn="ctr" eaLnBrk="1" hangingPunct="1">
              <a:lnSpc>
                <a:spcPct val="80000"/>
              </a:lnSpc>
              <a:spcBef>
                <a:spcPts val="600"/>
              </a:spcBef>
              <a:spcAft>
                <a:spcPts val="1200"/>
              </a:spcAft>
              <a:defRPr/>
            </a:pPr>
            <a:r>
              <a:rPr lang="sq-AL" dirty="1" sz="2800" i="1">
                <a:ea typeface="ＭＳ Ｐゴシック" pitchFamily="34" charset="-128"/>
              </a:rPr>
              <a:t>Proceset konsultative ku dy shtete kanë juridiksion të njëkohshëm</a:t>
            </a:r>
          </a:p>
        </p:txBody>
      </p:sp>
    </p:spTree>
    <p:extLst>
      <p:ext uri="{BB962C8B-B14F-4D97-AF65-F5344CB8AC3E}">
        <p14:creationId xmlns:p14="http://schemas.microsoft.com/office/powerpoint/2010/main" val="787772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1545" y="1078925"/>
            <a:ext cx="4298867" cy="5509200"/>
          </a:xfrm>
          <a:prstGeom prst="rect">
            <a:avLst/>
          </a:prstGeom>
        </p:spPr>
        <p:txBody>
          <a:bodyPr wrap="square">
            <a:spAutoFit/>
          </a:bodyPr>
          <a:lstStyle/>
          <a:p>
            <a:pPr marL="342900" indent="-342900" algn="just">
              <a:buFont typeface="+mj-lt"/>
              <a:buAutoNum type="arabicPeriod"/>
            </a:pPr>
            <a:r>
              <a:rPr lang="sq-AL" dirty="1" sz="1600"/>
              <a:t>Secila Palë merr masa të tilla legjislative ose të tjera, që janë të nevojshme për të caktuar juridiksionin për çdo vepër penale të kryer në pajtim me nenet 2 –11 të kësaj Konvente, kur një vepër e tillë kryhet:</a:t>
            </a:r>
            <a:r>
              <a:rPr lang="sq-AL" dirty="1" sz="1600"/>
              <a:t> </a:t>
            </a:r>
          </a:p>
          <a:p>
            <a:pPr marL="800100" lvl="1" indent="-342900" algn="just">
              <a:buFont typeface="+mj-lt"/>
              <a:buAutoNum type="alphaLcPeriod"/>
            </a:pPr>
            <a:r>
              <a:rPr lang="sq-AL" dirty="1" sz="1600"/>
              <a:t> </a:t>
            </a:r>
            <a:r>
              <a:rPr lang="sq-AL" dirty="1" b="1" sz="1600">
                <a:solidFill>
                  <a:srgbClr val="C00000"/>
                </a:solidFill>
              </a:rPr>
              <a:t>në territorin e saj</a:t>
            </a:r>
            <a:r>
              <a:rPr lang="sq-AL" dirty="1" sz="1600"/>
              <a:t>; apo</a:t>
            </a:r>
            <a:r>
              <a:rPr lang="sq-AL" dirty="1" sz="1600"/>
              <a:t> </a:t>
            </a:r>
          </a:p>
          <a:p>
            <a:pPr marL="800100" lvl="1" indent="-342900" algn="just">
              <a:buFont typeface="+mj-lt"/>
              <a:buAutoNum type="alphaLcPeriod"/>
            </a:pPr>
            <a:r>
              <a:rPr lang="sq-AL" dirty="1" sz="1600"/>
              <a:t>në bordin e një anijeje që mban flamurin e asaj Pale; ose</a:t>
            </a:r>
            <a:r>
              <a:rPr lang="sq-AL" dirty="1" sz="1600"/>
              <a:t> </a:t>
            </a:r>
          </a:p>
          <a:p>
            <a:pPr marL="800100" lvl="1" indent="-342900" algn="just">
              <a:buFont typeface="+mj-lt"/>
              <a:buAutoNum type="alphaLcPeriod"/>
            </a:pPr>
            <a:r>
              <a:rPr lang="sq-AL" dirty="1" sz="1600"/>
              <a:t>në bordin e një avioni të regjistruar sipas ligjit të kësaj Pale; ose</a:t>
            </a:r>
            <a:r>
              <a:rPr lang="sq-AL" dirty="1" sz="1600"/>
              <a:t> </a:t>
            </a:r>
          </a:p>
          <a:p>
            <a:pPr marL="800100" lvl="1" indent="-342900" algn="just">
              <a:buFont typeface="+mj-lt"/>
              <a:buAutoNum type="alphaLcPeriod"/>
            </a:pPr>
            <a:r>
              <a:rPr lang="sq-AL" dirty="1" sz="1600"/>
              <a:t>nga njeri prej shtetasve të saj, nëse vepra penale është e dënueshme sipas ligjit penal ku ajo është kryer ose nëse vepra është kryer jashtë juridiksionit territorial të çdo Shteti.</a:t>
            </a:r>
            <a:r>
              <a:rPr lang="sq-AL" dirty="1" sz="1600"/>
              <a:t> </a:t>
            </a:r>
          </a:p>
          <a:p>
            <a:pPr marL="342900" indent="-342900" algn="just">
              <a:buFont typeface="+mj-lt"/>
              <a:buAutoNum type="arabicPeriod"/>
            </a:pPr>
            <a:endParaRPr lang="en-US" sz="1600" dirty="0"/>
          </a:p>
          <a:p>
            <a:pPr marL="342900" indent="-342900" algn="just">
              <a:buFont typeface="+mj-lt"/>
              <a:buAutoNum type="arabicPeriod"/>
            </a:pPr>
            <a:r>
              <a:rPr lang="sq-AL" dirty="1" sz="1600"/>
              <a:t>Secili Shtet mund të rezervojë të drejtën për të mos zbatuar ose për të zbatuar vetëm në raste të caktuara ose kushte të caktuara rregullat juridiksionale të parashikuara në paragrafët (1)b – (1)d të këtij neni ose të ndonjë pjese të tyre.</a:t>
            </a:r>
          </a:p>
        </p:txBody>
      </p:sp>
      <p:sp>
        <p:nvSpPr>
          <p:cNvPr id="6" name="Rectangle 5">
            <a:extLst>
              <a:ext uri="{FF2B5EF4-FFF2-40B4-BE49-F238E27FC236}">
                <a16:creationId xmlns:a16="http://schemas.microsoft.com/office/drawing/2014/main" id="{524B6456-681F-2F44-A01A-AD3514E81BD2}"/>
              </a:ext>
            </a:extLst>
          </p:cNvPr>
          <p:cNvSpPr/>
          <p:nvPr/>
        </p:nvSpPr>
        <p:spPr>
          <a:xfrm>
            <a:off x="4557100" y="1078925"/>
            <a:ext cx="4465355" cy="3262432"/>
          </a:xfrm>
          <a:prstGeom prst="rect">
            <a:avLst/>
          </a:prstGeom>
        </p:spPr>
        <p:txBody>
          <a:bodyPr wrap="square">
            <a:spAutoFit/>
          </a:bodyPr>
          <a:lstStyle/>
          <a:p>
            <a:pPr marL="342900" indent="-342900" algn="just">
              <a:buFont typeface="Arial" panose="020B0604020202020204" pitchFamily="34" charset="0"/>
              <a:buChar char="•"/>
            </a:pPr>
            <a:r>
              <a:rPr lang="sq-AL" dirty="1"/>
              <a:t>Bazuar në parimin e territorialitetit</a:t>
            </a:r>
            <a:r>
              <a:rPr lang="sq-AL" dirty="1"/>
              <a:t> </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sq-AL" dirty="1"/>
              <a:t>Kërkohet nga secila palë të ndëshkojë kryerjen e krimeve brenda territorit të saj</a:t>
            </a:r>
            <a:r>
              <a:rPr lang="sq-AL" dirty="1"/>
              <a:t> </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sq-AL" dirty="1"/>
              <a:t>Juridiksioni territorial mund të pohohet nëse, për shembull:</a:t>
            </a:r>
          </a:p>
          <a:p>
            <a:pPr marL="800100" lvl="1" indent="-342900" algn="just">
              <a:buFont typeface="Calibri" panose="020F0502020204030204" pitchFamily="34" charset="0"/>
              <a:buChar char="‐"/>
            </a:pPr>
            <a:r>
              <a:rPr lang="sq-AL" dirty="1" sz="1600"/>
              <a:t>Si personi që sulmon një sistem kompjuterik ashtu edhe sistemi kompjuterik viktimë ndodhen brenda territorit</a:t>
            </a:r>
          </a:p>
          <a:p>
            <a:pPr marL="800100" lvl="1" indent="-342900" algn="just">
              <a:buFont typeface="Calibri" panose="020F0502020204030204" pitchFamily="34" charset="0"/>
              <a:buChar char="‐"/>
            </a:pPr>
            <a:r>
              <a:rPr lang="sq-AL" dirty="1" sz="1600"/>
              <a:t>Sistemi kompjuterik viktimë ndodhet brenda territorit, por sulmuesi nuk është</a:t>
            </a:r>
          </a:p>
        </p:txBody>
      </p:sp>
      <p:sp>
        <p:nvSpPr>
          <p:cNvPr id="12" name="TextBox 7">
            <a:extLst>
              <a:ext uri="{FF2B5EF4-FFF2-40B4-BE49-F238E27FC236}">
                <a16:creationId xmlns:a16="http://schemas.microsoft.com/office/drawing/2014/main" id="{0B3BF641-E1A4-4005-989C-3B68B988DDB5}"/>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Juridiksioni</a:t>
            </a:r>
            <a:r>
              <a:rPr lang="sq-AL" dirty="1" b="1" sz="32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2116449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1545" y="1094083"/>
            <a:ext cx="4298867" cy="5509200"/>
          </a:xfrm>
          <a:prstGeom prst="rect">
            <a:avLst/>
          </a:prstGeom>
        </p:spPr>
        <p:txBody>
          <a:bodyPr wrap="square">
            <a:spAutoFit/>
          </a:bodyPr>
          <a:lstStyle/>
          <a:p>
            <a:pPr marL="342900" indent="-342900" algn="just">
              <a:buFont typeface="+mj-lt"/>
              <a:buAutoNum type="arabicPeriod"/>
            </a:pPr>
            <a:r>
              <a:rPr lang="sq-AL" dirty="1" sz="1600"/>
              <a:t>Secila Palë merr masa të tilla legjislative ose të tjera, që janë të nevojshme për të caktuar juridiksionin për çdo vepër penale të kryer në pajtim me nenet 2 –11 të kësaj Konvente, kur një vepër e tillë kryhet:</a:t>
            </a:r>
            <a:r>
              <a:rPr lang="sq-AL" dirty="1" sz="1600"/>
              <a:t> </a:t>
            </a:r>
          </a:p>
          <a:p>
            <a:pPr marL="800100" lvl="1" indent="-342900" algn="just">
              <a:buFont typeface="+mj-lt"/>
              <a:buAutoNum type="alphaLcPeriod"/>
            </a:pPr>
            <a:r>
              <a:rPr lang="sq-AL" dirty="1" sz="1600"/>
              <a:t>në territorin e tij; ose</a:t>
            </a:r>
            <a:r>
              <a:rPr lang="sq-AL" dirty="1" sz="1600"/>
              <a:t> </a:t>
            </a:r>
          </a:p>
          <a:p>
            <a:pPr marL="800100" lvl="1" indent="-342900" algn="just">
              <a:buFont typeface="+mj-lt"/>
              <a:buAutoNum type="alphaLcPeriod"/>
            </a:pPr>
            <a:r>
              <a:rPr lang="sq-AL" dirty="1" sz="1600"/>
              <a:t>në bordin e një </a:t>
            </a:r>
            <a:r>
              <a:rPr lang="sq-AL" dirty="1" b="1" sz="1600">
                <a:solidFill>
                  <a:srgbClr val="C00000"/>
                </a:solidFill>
              </a:rPr>
              <a:t>anijeje që mban flamurin</a:t>
            </a:r>
            <a:r>
              <a:rPr lang="sq-AL" dirty="1" sz="1600">
                <a:solidFill>
                  <a:srgbClr val="C00000"/>
                </a:solidFill>
              </a:rPr>
              <a:t> </a:t>
            </a:r>
            <a:r>
              <a:rPr lang="sq-AL" dirty="1" sz="1600"/>
              <a:t>e asaj Pale; ose</a:t>
            </a:r>
            <a:r>
              <a:rPr lang="sq-AL" dirty="1" sz="1600"/>
              <a:t> </a:t>
            </a:r>
          </a:p>
          <a:p>
            <a:pPr marL="800100" lvl="1" indent="-342900" algn="just">
              <a:buFont typeface="+mj-lt"/>
              <a:buAutoNum type="alphaLcPeriod"/>
            </a:pPr>
            <a:r>
              <a:rPr lang="sq-AL" dirty="1" sz="1600"/>
              <a:t>në bordin e një </a:t>
            </a:r>
            <a:r>
              <a:rPr lang="sq-AL" dirty="1" b="1" sz="1600">
                <a:solidFill>
                  <a:srgbClr val="C00000"/>
                </a:solidFill>
              </a:rPr>
              <a:t>avioni të regjistruar sipas ligjit </a:t>
            </a:r>
            <a:r>
              <a:rPr lang="sq-AL" dirty="1" sz="1600"/>
              <a:t>të kësaj Pale; ose</a:t>
            </a:r>
            <a:r>
              <a:rPr lang="sq-AL" dirty="1" sz="1600"/>
              <a:t> </a:t>
            </a:r>
          </a:p>
          <a:p>
            <a:pPr marL="800100" lvl="1" indent="-342900" algn="just">
              <a:buFont typeface="+mj-lt"/>
              <a:buAutoNum type="alphaLcPeriod"/>
            </a:pPr>
            <a:r>
              <a:rPr lang="sq-AL" dirty="1" sz="1600"/>
              <a:t>nga njeri prej shtetasve të saj, nëse vepra penale është e dënueshme sipas ligjit penal ku ajo është kryer ose nëse vepra është kryer jashtë juridiksionit territorial të çdo Shteti.</a:t>
            </a:r>
            <a:r>
              <a:rPr lang="sq-AL" dirty="1" sz="1600"/>
              <a:t> </a:t>
            </a:r>
          </a:p>
          <a:p>
            <a:pPr marL="342900" indent="-342900" algn="just">
              <a:buFont typeface="+mj-lt"/>
              <a:buAutoNum type="arabicPeriod"/>
            </a:pPr>
            <a:endParaRPr lang="en-US" sz="1600" dirty="0"/>
          </a:p>
          <a:p>
            <a:pPr marL="342900" indent="-342900" algn="just">
              <a:buFont typeface="+mj-lt"/>
              <a:buAutoNum type="arabicPeriod"/>
            </a:pPr>
            <a:r>
              <a:rPr lang="sq-AL" dirty="1" sz="1600"/>
              <a:t>Secili Shtet mund të rezervojë të drejtën për të mos zbatuar ose për të zbatuar vetëm në raste të caktuara ose kushte të caktuara rregullat juridiksionale të parashikuara në paragrafët (1)b – (1)d të këtij neni ose të ndonjë pjese të tyre.</a:t>
            </a:r>
          </a:p>
        </p:txBody>
      </p:sp>
      <p:sp>
        <p:nvSpPr>
          <p:cNvPr id="6" name="Rectangle 5">
            <a:extLst>
              <a:ext uri="{FF2B5EF4-FFF2-40B4-BE49-F238E27FC236}">
                <a16:creationId xmlns:a16="http://schemas.microsoft.com/office/drawing/2014/main" id="{524B6456-681F-2F44-A01A-AD3514E81BD2}"/>
              </a:ext>
            </a:extLst>
          </p:cNvPr>
          <p:cNvSpPr/>
          <p:nvPr/>
        </p:nvSpPr>
        <p:spPr>
          <a:xfrm>
            <a:off x="4541957" y="1094083"/>
            <a:ext cx="4465355" cy="3477875"/>
          </a:xfrm>
          <a:prstGeom prst="rect">
            <a:avLst/>
          </a:prstGeom>
        </p:spPr>
        <p:txBody>
          <a:bodyPr wrap="square">
            <a:spAutoFit/>
          </a:bodyPr>
          <a:lstStyle/>
          <a:p>
            <a:pPr marL="342900" indent="-342900" algn="just">
              <a:buFont typeface="Arial" panose="020B0604020202020204" pitchFamily="34" charset="0"/>
              <a:buChar char="•"/>
            </a:pPr>
            <a:r>
              <a:rPr lang="sq-AL" dirty="1" sz="2000"/>
              <a:t>Variant i parimit të territorialitetit</a:t>
            </a:r>
            <a:r>
              <a:rPr lang="sq-AL" dirty="1" sz="2000"/>
              <a:t>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sq-AL" dirty="1" sz="2000"/>
              <a:t>Shumë vende kanë pohuar juridiksionin mbi anijet që mbajnë flamurin e tyre ose avionët e regjistruar sipas ligjeve të tyre - duke i parë ato si shtrirje të territorit</a:t>
            </a:r>
            <a:r>
              <a:rPr lang="sq-AL" dirty="1" sz="2000"/>
              <a:t>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sq-AL" dirty="1" sz="2000"/>
              <a:t>Përfshirja e dobishme kur anija ose avioni nuk është brenda territorit në kohën e kryerjes së veprës</a:t>
            </a:r>
            <a:r>
              <a:rPr lang="sq-AL" dirty="1" sz="2000"/>
              <a:t> </a:t>
            </a:r>
          </a:p>
        </p:txBody>
      </p:sp>
      <p:sp>
        <p:nvSpPr>
          <p:cNvPr id="12" name="TextBox 7">
            <a:extLst>
              <a:ext uri="{FF2B5EF4-FFF2-40B4-BE49-F238E27FC236}">
                <a16:creationId xmlns:a16="http://schemas.microsoft.com/office/drawing/2014/main" id="{B8F00032-7A6B-4E98-AF16-C047A405DBB3}"/>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Juridiksioni</a:t>
            </a:r>
            <a:r>
              <a:rPr lang="sq-AL" dirty="1" b="1" sz="32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1292209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1545" y="1128776"/>
            <a:ext cx="4298867" cy="5509200"/>
          </a:xfrm>
          <a:prstGeom prst="rect">
            <a:avLst/>
          </a:prstGeom>
        </p:spPr>
        <p:txBody>
          <a:bodyPr wrap="square">
            <a:spAutoFit/>
          </a:bodyPr>
          <a:lstStyle/>
          <a:p>
            <a:pPr marL="342900" indent="-342900" algn="just">
              <a:buFont typeface="+mj-lt"/>
              <a:buAutoNum type="arabicPeriod"/>
            </a:pPr>
            <a:r>
              <a:rPr lang="sq-AL" dirty="1" sz="1600"/>
              <a:t>Secila Palë merr masa të tilla legjislative ose të tjera, që janë të nevojshme për të caktuar juridiksionin për çdo vepër penale të kryer në pajtim me nenet 2 –11 të kësaj Konvente, kur një vepër e tillë kryhet:</a:t>
            </a:r>
            <a:r>
              <a:rPr lang="sq-AL" dirty="1" sz="1600"/>
              <a:t> </a:t>
            </a:r>
          </a:p>
          <a:p>
            <a:pPr marL="800100" lvl="1" indent="-342900" algn="just">
              <a:buFont typeface="+mj-lt"/>
              <a:buAutoNum type="alphaLcPeriod"/>
            </a:pPr>
            <a:r>
              <a:rPr lang="sq-AL" dirty="1" sz="1600"/>
              <a:t>në territorin e tij; ose</a:t>
            </a:r>
            <a:r>
              <a:rPr lang="sq-AL" dirty="1" sz="1600"/>
              <a:t> </a:t>
            </a:r>
          </a:p>
          <a:p>
            <a:pPr marL="800100" lvl="1" indent="-342900" algn="just">
              <a:buFont typeface="+mj-lt"/>
              <a:buAutoNum type="alphaLcPeriod"/>
            </a:pPr>
            <a:r>
              <a:rPr lang="sq-AL" dirty="1" sz="1600"/>
              <a:t>në bordin e një anijeje që mban flamurin e asaj Pale; ose</a:t>
            </a:r>
            <a:r>
              <a:rPr lang="sq-AL" dirty="1" sz="1600"/>
              <a:t> </a:t>
            </a:r>
          </a:p>
          <a:p>
            <a:pPr marL="800100" lvl="1" indent="-342900" algn="just">
              <a:buFont typeface="+mj-lt"/>
              <a:buAutoNum type="alphaLcPeriod"/>
            </a:pPr>
            <a:r>
              <a:rPr lang="sq-AL" dirty="1" sz="1600"/>
              <a:t>në bordin e një avioni të regjistruar sipas ligjit të kësaj Pale; ose</a:t>
            </a:r>
            <a:r>
              <a:rPr lang="sq-AL" dirty="1" sz="1600"/>
              <a:t> </a:t>
            </a:r>
          </a:p>
          <a:p>
            <a:pPr marL="800100" lvl="1" indent="-342900" algn="just">
              <a:buFont typeface="+mj-lt"/>
              <a:buAutoNum type="alphaLcPeriod"/>
            </a:pPr>
            <a:r>
              <a:rPr lang="sq-AL" dirty="1" b="1" sz="1600">
                <a:solidFill>
                  <a:srgbClr val="C00000"/>
                </a:solidFill>
              </a:rPr>
              <a:t>nga njëri prej shtetasve të saj, nëse vepra penale është e dënueshme </a:t>
            </a:r>
            <a:r>
              <a:rPr lang="sq-AL" dirty="1" sz="1600"/>
              <a:t>sipas ligjit penal </a:t>
            </a:r>
            <a:r>
              <a:rPr lang="sq-AL" dirty="1" b="1" sz="1600">
                <a:solidFill>
                  <a:srgbClr val="C00000"/>
                </a:solidFill>
              </a:rPr>
              <a:t>ku është kryer apo</a:t>
            </a:r>
            <a:r>
              <a:rPr lang="sq-AL" dirty="1" sz="1600">
                <a:solidFill>
                  <a:srgbClr val="C00000"/>
                </a:solidFill>
              </a:rPr>
              <a:t> </a:t>
            </a:r>
            <a:r>
              <a:rPr lang="sq-AL" dirty="1" sz="1600"/>
              <a:t>nëse vepra është kryer </a:t>
            </a:r>
            <a:r>
              <a:rPr lang="sq-AL" dirty="1" b="1" sz="1600">
                <a:solidFill>
                  <a:srgbClr val="C00000"/>
                </a:solidFill>
              </a:rPr>
              <a:t>jashtë juridiksionit territorial të ndonjë shteti</a:t>
            </a:r>
            <a:r>
              <a:rPr lang="sq-AL" dirty="1" sz="1600"/>
              <a:t>.</a:t>
            </a:r>
            <a:r>
              <a:rPr lang="sq-AL" dirty="1" sz="1600"/>
              <a:t> </a:t>
            </a:r>
          </a:p>
          <a:p>
            <a:pPr marL="342900" indent="-342900" algn="just">
              <a:buFont typeface="+mj-lt"/>
              <a:buAutoNum type="arabicPeriod"/>
            </a:pPr>
            <a:endParaRPr lang="en-US" sz="1600" dirty="0"/>
          </a:p>
          <a:p>
            <a:pPr marL="342900" indent="-342900" algn="just">
              <a:buFont typeface="+mj-lt"/>
              <a:buAutoNum type="arabicPeriod"/>
            </a:pPr>
            <a:r>
              <a:rPr lang="sq-AL" dirty="1" sz="1600"/>
              <a:t>Secili Shtet mund të rezervojë të drejtën për të mos zbatuar ose për të zbatuar vetëm në raste të caktuara ose kushte të caktuara rregullat juridiksionale të parashikuara në paragrafët (1)b – (1)d të këtij neni ose të ndonjë pjese të tyre.</a:t>
            </a:r>
          </a:p>
        </p:txBody>
      </p:sp>
      <p:sp>
        <p:nvSpPr>
          <p:cNvPr id="6" name="Rectangle 5">
            <a:extLst>
              <a:ext uri="{FF2B5EF4-FFF2-40B4-BE49-F238E27FC236}">
                <a16:creationId xmlns:a16="http://schemas.microsoft.com/office/drawing/2014/main" id="{524B6456-681F-2F44-A01A-AD3514E81BD2}"/>
              </a:ext>
            </a:extLst>
          </p:cNvPr>
          <p:cNvSpPr/>
          <p:nvPr/>
        </p:nvSpPr>
        <p:spPr>
          <a:xfrm>
            <a:off x="4541957" y="1128776"/>
            <a:ext cx="4465355" cy="4093428"/>
          </a:xfrm>
          <a:prstGeom prst="rect">
            <a:avLst/>
          </a:prstGeom>
        </p:spPr>
        <p:txBody>
          <a:bodyPr wrap="square">
            <a:spAutoFit/>
          </a:bodyPr>
          <a:lstStyle/>
          <a:p>
            <a:pPr marL="342900" indent="-342900" algn="just">
              <a:buFont typeface="Arial" panose="020B0604020202020204" pitchFamily="34" charset="0"/>
              <a:buChar char="•"/>
            </a:pPr>
            <a:r>
              <a:rPr lang="sq-AL" dirty="1" sz="2000"/>
              <a:t>Bazuar në parimin e kombësisë të miratuar nga shumë vende civile</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sq-AL" dirty="1" sz="2000"/>
              <a:t>Kërkon nga shtetasit e një shteti të respektojnë ligjet e tij edhe kur janë jashtë territorit të tij</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sq-AL" dirty="1" sz="2000"/>
              <a:t>Ky parim do të ishte i zbatueshëm vetëm nëse sjellja është:</a:t>
            </a:r>
          </a:p>
          <a:p>
            <a:pPr marL="800100" lvl="1" indent="-342900" algn="just">
              <a:buFont typeface="Calibri" panose="020F0502020204030204" pitchFamily="34" charset="0"/>
              <a:buChar char="‐"/>
            </a:pPr>
            <a:r>
              <a:rPr lang="sq-AL" dirty="1"/>
              <a:t>gjithashtu një vepër penale në territorin në të cilin është kryer</a:t>
            </a:r>
            <a:r>
              <a:rPr lang="sq-AL" dirty="1"/>
              <a:t> </a:t>
            </a:r>
          </a:p>
          <a:p>
            <a:pPr marL="800100" lvl="1" indent="-342900" algn="just">
              <a:buFont typeface="Calibri" panose="020F0502020204030204" pitchFamily="34" charset="0"/>
              <a:buChar char="‐"/>
            </a:pPr>
            <a:r>
              <a:rPr lang="sq-AL" dirty="1"/>
              <a:t>nuk është kryer në juridiksionin territorial të një shteti tjetër</a:t>
            </a:r>
            <a:r>
              <a:rPr lang="sq-AL" dirty="1"/>
              <a:t> </a:t>
            </a:r>
          </a:p>
        </p:txBody>
      </p:sp>
      <p:sp>
        <p:nvSpPr>
          <p:cNvPr id="12" name="TextBox 7">
            <a:extLst>
              <a:ext uri="{FF2B5EF4-FFF2-40B4-BE49-F238E27FC236}">
                <a16:creationId xmlns:a16="http://schemas.microsoft.com/office/drawing/2014/main" id="{792417BA-DC5A-42C5-9271-07C9E2B429B6}"/>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Juridiksioni</a:t>
            </a:r>
            <a:r>
              <a:rPr lang="sq-AL" dirty="1" b="1" sz="32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596284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34121" y="1150005"/>
            <a:ext cx="4298867" cy="5509200"/>
          </a:xfrm>
          <a:prstGeom prst="rect">
            <a:avLst/>
          </a:prstGeom>
        </p:spPr>
        <p:txBody>
          <a:bodyPr wrap="square">
            <a:spAutoFit/>
          </a:bodyPr>
          <a:lstStyle/>
          <a:p>
            <a:pPr marL="342900" indent="-342900" algn="just">
              <a:buFont typeface="+mj-lt"/>
              <a:buAutoNum type="arabicPeriod"/>
            </a:pPr>
            <a:r>
              <a:rPr lang="sq-AL" dirty="1" sz="1600"/>
              <a:t>Secila Palë merr masa të tilla legjislative ose të tjera, që janë të nevojshme për të caktuar juridiksionin për çdo vepër penale të kryer në pajtim me nenet 2 –11 të kësaj Konvente, kur një vepër e tillë kryhet:</a:t>
            </a:r>
            <a:r>
              <a:rPr lang="sq-AL" dirty="1" sz="1600"/>
              <a:t> </a:t>
            </a:r>
          </a:p>
          <a:p>
            <a:pPr marL="800100" lvl="1" indent="-342900" algn="just">
              <a:buFont typeface="+mj-lt"/>
              <a:buAutoNum type="alphaLcPeriod"/>
            </a:pPr>
            <a:r>
              <a:rPr lang="sq-AL" dirty="1" sz="1600"/>
              <a:t>në territorin e tij; ose</a:t>
            </a:r>
            <a:r>
              <a:rPr lang="sq-AL" dirty="1" sz="1600"/>
              <a:t> </a:t>
            </a:r>
          </a:p>
          <a:p>
            <a:pPr marL="800100" lvl="1" indent="-342900" algn="just">
              <a:buFont typeface="+mj-lt"/>
              <a:buAutoNum type="alphaLcPeriod"/>
            </a:pPr>
            <a:r>
              <a:rPr lang="sq-AL" dirty="1" sz="1600"/>
              <a:t>në bordin e një anijeje që mban flamurin e asaj Pale; ose</a:t>
            </a:r>
            <a:r>
              <a:rPr lang="sq-AL" dirty="1" sz="1600"/>
              <a:t> </a:t>
            </a:r>
          </a:p>
          <a:p>
            <a:pPr marL="800100" lvl="1" indent="-342900" algn="just">
              <a:buFont typeface="+mj-lt"/>
              <a:buAutoNum type="alphaLcPeriod"/>
            </a:pPr>
            <a:r>
              <a:rPr lang="sq-AL" dirty="1" sz="1600"/>
              <a:t>në bordin e një avioni të regjistruar sipas ligjit të kësaj Pale; ose</a:t>
            </a:r>
            <a:r>
              <a:rPr lang="sq-AL" dirty="1" sz="1600"/>
              <a:t> </a:t>
            </a:r>
          </a:p>
          <a:p>
            <a:pPr marL="800100" lvl="1" indent="-342900" algn="just">
              <a:buFont typeface="+mj-lt"/>
              <a:buAutoNum type="alphaLcPeriod"/>
            </a:pPr>
            <a:r>
              <a:rPr lang="sq-AL" dirty="1" sz="1600"/>
              <a:t>nga njeri prej shtetasve të saj, nëse vepra penale është e dënueshme sipas ligjit penal ku ajo është kryer ose nëse vepra është kryer jashtë juridiksionit territorial të çdo Shteti.</a:t>
            </a:r>
            <a:r>
              <a:rPr lang="sq-AL" dirty="1" sz="1600"/>
              <a:t> </a:t>
            </a:r>
          </a:p>
          <a:p>
            <a:pPr marL="342900" indent="-342900" algn="just">
              <a:buFont typeface="+mj-lt"/>
              <a:buAutoNum type="arabicPeriod"/>
            </a:pPr>
            <a:endParaRPr lang="en-US" sz="1600" dirty="0"/>
          </a:p>
          <a:p>
            <a:pPr marL="342900" indent="-342900" algn="just">
              <a:buFont typeface="+mj-lt"/>
              <a:buAutoNum type="arabicPeriod"/>
            </a:pPr>
            <a:r>
              <a:rPr lang="sq-AL" dirty="1" sz="1600"/>
              <a:t>Secili Shtet mund të rezervojë </a:t>
            </a:r>
            <a:r>
              <a:rPr lang="sq-AL" dirty="1" b="1" sz="1600">
                <a:solidFill>
                  <a:srgbClr val="C00000"/>
                </a:solidFill>
              </a:rPr>
              <a:t>të drejtën për të mos zbatuar ose për të zbatuar vetëm në raste të caktuara ose kushte të caktuara rregullat juridiksionale të parapara në paragrafët (1)b – (1)d </a:t>
            </a:r>
            <a:r>
              <a:rPr lang="sq-AL" dirty="1" sz="1600"/>
              <a:t>të këtij neni ose të ndonjë pjese të tyre.</a:t>
            </a:r>
          </a:p>
        </p:txBody>
      </p:sp>
      <p:sp>
        <p:nvSpPr>
          <p:cNvPr id="6" name="Rectangle 5">
            <a:extLst>
              <a:ext uri="{FF2B5EF4-FFF2-40B4-BE49-F238E27FC236}">
                <a16:creationId xmlns:a16="http://schemas.microsoft.com/office/drawing/2014/main" id="{524B6456-681F-2F44-A01A-AD3514E81BD2}"/>
              </a:ext>
            </a:extLst>
          </p:cNvPr>
          <p:cNvSpPr/>
          <p:nvPr/>
        </p:nvSpPr>
        <p:spPr>
          <a:xfrm>
            <a:off x="4544524" y="1150005"/>
            <a:ext cx="4465355" cy="3370153"/>
          </a:xfrm>
          <a:prstGeom prst="rect">
            <a:avLst/>
          </a:prstGeom>
        </p:spPr>
        <p:txBody>
          <a:bodyPr wrap="square">
            <a:spAutoFit/>
          </a:bodyPr>
          <a:lstStyle/>
          <a:p>
            <a:pPr marL="342900" indent="-342900" algn="just">
              <a:buFont typeface="Arial" panose="020B0604020202020204" pitchFamily="34" charset="0"/>
              <a:buChar char="•"/>
            </a:pPr>
            <a:r>
              <a:rPr lang="sq-AL" dirty="1" sz="2000"/>
              <a:t>Shtetet mund të zgjedhin të mos zbatojnë, tërësisht ose pjesërisht, juridiksionin mbi veprat e kryera:</a:t>
            </a:r>
            <a:r>
              <a:rPr lang="sq-AL" dirty="1" sz="2000"/>
              <a:t> </a:t>
            </a:r>
          </a:p>
          <a:p>
            <a:pPr marL="742950" lvl="1" indent="-285750" algn="just">
              <a:buFont typeface="Calibri Light" panose="020F0302020204030204" pitchFamily="34" charset="0"/>
              <a:buChar char="‐"/>
            </a:pPr>
            <a:r>
              <a:rPr lang="sq-AL" dirty="1"/>
              <a:t>në bordin e një anijeje që mban flamurin e atij vendi</a:t>
            </a:r>
          </a:p>
          <a:p>
            <a:pPr marL="742950" lvl="1" indent="-285750" algn="just">
              <a:buFont typeface="Calibri Light" panose="020F0302020204030204" pitchFamily="34" charset="0"/>
              <a:buChar char="‐"/>
            </a:pPr>
            <a:r>
              <a:rPr lang="sq-AL" dirty="1"/>
              <a:t>në bordin e një avioni të regjistruar sipas ligjit të atij vendi</a:t>
            </a:r>
          </a:p>
          <a:p>
            <a:pPr marL="742950" lvl="1" indent="-285750" algn="just">
              <a:buFont typeface="Calibri Light" panose="020F0302020204030204" pitchFamily="34" charset="0"/>
              <a:buChar char="‐"/>
            </a:pPr>
            <a:r>
              <a:rPr lang="sq-AL" dirty="1"/>
              <a:t>nga shtetasit e tij</a:t>
            </a:r>
          </a:p>
          <a:p>
            <a:pPr marL="342900" indent="-342900" algn="just">
              <a:buFont typeface="Arial" panose="020B0604020202020204" pitchFamily="34" charset="0"/>
              <a:buChar char="•"/>
            </a:pPr>
            <a:endParaRPr lang="en-GB" sz="2100" dirty="0"/>
          </a:p>
          <a:p>
            <a:pPr marL="342900" indent="-342900" algn="just">
              <a:buFont typeface="Arial" panose="020B0604020202020204" pitchFamily="34" charset="0"/>
              <a:buChar char="•"/>
            </a:pPr>
            <a:r>
              <a:rPr lang="sq-AL" dirty="1" sz="2000"/>
              <a:t>Sidoqoftë, zbatimi i parimit të territorialitetit sipas Nenit 22.1.a është i detyrueshëm</a:t>
            </a:r>
            <a:r>
              <a:rPr lang="sq-AL" dirty="1" sz="2000"/>
              <a:t> </a:t>
            </a:r>
          </a:p>
        </p:txBody>
      </p:sp>
      <p:sp>
        <p:nvSpPr>
          <p:cNvPr id="12" name="TextBox 7">
            <a:extLst>
              <a:ext uri="{FF2B5EF4-FFF2-40B4-BE49-F238E27FC236}">
                <a16:creationId xmlns:a16="http://schemas.microsoft.com/office/drawing/2014/main" id="{D6B09DD1-51FA-465F-8AE8-FE1BF5EA68BD}"/>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Juridiksioni</a:t>
            </a:r>
            <a:r>
              <a:rPr lang="sq-AL" dirty="1" b="1" sz="32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45211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244C-489D-417D-B8AB-CB954192CB36}"/>
              </a:ext>
            </a:extLst>
          </p:cNvPr>
          <p:cNvSpPr>
            <a:spLocks noGrp="1"/>
          </p:cNvSpPr>
          <p:nvPr>
            <p:ph type="title"/>
          </p:nvPr>
        </p:nvSpPr>
        <p:spPr/>
        <p:txBody>
          <a:bodyPr/>
          <a:lstStyle/>
          <a:p>
            <a:r>
              <a:rPr lang="sq-AL" dirty="1">
                <a:latin typeface="+mn-lt"/>
              </a:rPr>
              <a:t>KONTROLLI DHE SEKUESTRIMI i të dhënave të ruajtura kompjuterike</a:t>
            </a:r>
          </a:p>
        </p:txBody>
      </p:sp>
      <p:sp>
        <p:nvSpPr>
          <p:cNvPr id="3" name="Text Placeholder 2">
            <a:extLst>
              <a:ext uri="{FF2B5EF4-FFF2-40B4-BE49-F238E27FC236}">
                <a16:creationId xmlns:a16="http://schemas.microsoft.com/office/drawing/2014/main" id="{E380FE40-902C-48A0-8E4E-962AA387FB67}"/>
              </a:ext>
            </a:extLst>
          </p:cNvPr>
          <p:cNvSpPr>
            <a:spLocks noGrp="1"/>
          </p:cNvSpPr>
          <p:nvPr>
            <p:ph type="body" idx="1"/>
          </p:nvPr>
        </p:nvSpPr>
        <p:spPr/>
        <p:txBody>
          <a:bodyPr/>
          <a:lstStyle/>
          <a:p>
            <a:r>
              <a:rPr lang="sq-AL" dirty="1"/>
              <a:t>Kompetencat procedurale të Konventës së Budapestit (Pjesa 2)</a:t>
            </a:r>
          </a:p>
        </p:txBody>
      </p:sp>
      <p:sp>
        <p:nvSpPr>
          <p:cNvPr id="9" name="TextBox 7">
            <a:extLst>
              <a:ext uri="{FF2B5EF4-FFF2-40B4-BE49-F238E27FC236}">
                <a16:creationId xmlns:a16="http://schemas.microsoft.com/office/drawing/2014/main" id="{7B9BC96D-6AC8-4249-9F3D-D92372DB1900}"/>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charset="0"/>
                <a:cs typeface="Verdana" charset="0"/>
              </a:rPr>
              <a:t>Seksioni 1</a:t>
            </a:r>
          </a:p>
        </p:txBody>
      </p:sp>
      <p:sp>
        <p:nvSpPr>
          <p:cNvPr id="12" name="Slide Number Placeholder 4">
            <a:extLst>
              <a:ext uri="{FF2B5EF4-FFF2-40B4-BE49-F238E27FC236}">
                <a16:creationId xmlns:a16="http://schemas.microsoft.com/office/drawing/2014/main" id="{4120CC53-4CBC-4E13-B00B-B6842626CCD1}"/>
              </a:ext>
            </a:extLst>
          </p:cNvPr>
          <p:cNvSpPr txBox="1">
            <a:spLocks/>
          </p:cNvSpPr>
          <p:nvPr/>
        </p:nvSpPr>
        <p:spPr>
          <a:xfrm>
            <a:off x="7086600" y="6588125"/>
            <a:ext cx="2057400" cy="285810"/>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9C04F3A-82BD-4011-AADB-1F79FD7DF4BC}" type="slidenum">
              <a:rPr lang="en-GB" sz="900" b="1" smtClean="0">
                <a:solidFill>
                  <a:schemeClr val="bg1"/>
                </a:solidFill>
                <a:latin typeface="Verdana" panose="020B0604030504040204" pitchFamily="34" charset="0"/>
                <a:ea typeface="Verdana" panose="020B0604030504040204" pitchFamily="34" charset="0"/>
              </a:rPr>
              <a:pPr algn="r"/>
              <a:t>5</a:t>
            </a:fld>
          </a:p>
        </p:txBody>
      </p:sp>
    </p:spTree>
    <p:extLst>
      <p:ext uri="{BB962C8B-B14F-4D97-AF65-F5344CB8AC3E}">
        <p14:creationId xmlns:p14="http://schemas.microsoft.com/office/powerpoint/2010/main" val="3204817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9117" y="1336957"/>
            <a:ext cx="4298867" cy="5016758"/>
          </a:xfrm>
          <a:prstGeom prst="rect">
            <a:avLst/>
          </a:prstGeom>
        </p:spPr>
        <p:txBody>
          <a:bodyPr wrap="square">
            <a:spAutoFit/>
          </a:bodyPr>
          <a:lstStyle/>
          <a:p>
            <a:pPr marL="342900" indent="-342900" algn="just">
              <a:buFont typeface="+mj-lt"/>
              <a:buAutoNum type="arabicPeriod" startAt="3"/>
            </a:pPr>
            <a:r>
              <a:rPr lang="sq-AL" dirty="1" sz="1600"/>
              <a:t>Secila Palë merr masa të tilla që janë të nevojshme për të caktuar juridiksionin mbi të gjitha veprat penale të përmendura në nenin 24, paragrafi (1) i kësaj Konvente, në rastet kur </a:t>
            </a:r>
            <a:r>
              <a:rPr lang="sq-AL" dirty="1" b="1" sz="1600">
                <a:solidFill>
                  <a:srgbClr val="C00000"/>
                </a:solidFill>
              </a:rPr>
              <a:t>kryesi i pretenduar i veprës penale është prezent në territorin e saj dhe ajo nuk e ekstradon atë </a:t>
            </a:r>
            <a:r>
              <a:rPr lang="sq-AL" dirty="1" sz="1600"/>
              <a:t>tek një Palë tjetër,</a:t>
            </a:r>
            <a:r>
              <a:rPr lang="sq-AL" dirty="1" b="1" sz="1600">
                <a:solidFill>
                  <a:srgbClr val="C00000"/>
                </a:solidFill>
              </a:rPr>
              <a:t> vetëm mbi bazën e shtetësisë së tij/saj </a:t>
            </a:r>
            <a:r>
              <a:rPr lang="sq-AL" dirty="1" sz="1600"/>
              <a:t>pas kërkesës së bërë për ekstradim.</a:t>
            </a:r>
            <a:r>
              <a:rPr lang="sq-AL" dirty="1" sz="1600"/>
              <a:t> </a:t>
            </a:r>
          </a:p>
          <a:p>
            <a:pPr marL="342900" indent="-342900" algn="just">
              <a:buFont typeface="+mj-lt"/>
              <a:buAutoNum type="arabicPeriod" startAt="3"/>
            </a:pPr>
            <a:endParaRPr lang="en-US" sz="1600" dirty="0"/>
          </a:p>
          <a:p>
            <a:pPr marL="342900" indent="-342900" algn="just">
              <a:buFont typeface="+mj-lt"/>
              <a:buAutoNum type="arabicPeriod" startAt="3"/>
            </a:pPr>
            <a:r>
              <a:rPr lang="sq-AL" dirty="1" sz="1600"/>
              <a:t>Kjo Konventë nuk përjashton asnjë juridiksion penal të ushtruar në pajtim me ligjin vendas.</a:t>
            </a:r>
            <a:r>
              <a:rPr lang="sq-AL" dirty="1" sz="1600"/>
              <a:t> </a:t>
            </a:r>
          </a:p>
          <a:p>
            <a:pPr marL="342900" indent="-342900" algn="just">
              <a:buFont typeface="+mj-lt"/>
              <a:buAutoNum type="arabicPeriod" startAt="3"/>
            </a:pPr>
            <a:endParaRPr lang="en-US" sz="1600" dirty="0"/>
          </a:p>
          <a:p>
            <a:pPr marL="342900" indent="-342900" algn="just">
              <a:buFont typeface="+mj-lt"/>
              <a:buAutoNum type="arabicPeriod" startAt="3"/>
            </a:pPr>
            <a:r>
              <a:rPr lang="sq-AL" dirty="1" sz="1600"/>
              <a:t>Nëse më shumë se një Palë pretendon juridiksionin mbi një vepër që prezumohet e kryer në pajtim me këtë Konventë, Palët e interesuara, kur është e përshtatshme, bëjnë një konsultë për të përcaktuar juridiksionin më të përshtatshëm për të bërë ndjekjen penale.</a:t>
            </a:r>
          </a:p>
        </p:txBody>
      </p:sp>
      <p:sp>
        <p:nvSpPr>
          <p:cNvPr id="6" name="Rectangle 5">
            <a:extLst>
              <a:ext uri="{FF2B5EF4-FFF2-40B4-BE49-F238E27FC236}">
                <a16:creationId xmlns:a16="http://schemas.microsoft.com/office/drawing/2014/main" id="{524B6456-681F-2F44-A01A-AD3514E81BD2}"/>
              </a:ext>
            </a:extLst>
          </p:cNvPr>
          <p:cNvSpPr/>
          <p:nvPr/>
        </p:nvSpPr>
        <p:spPr>
          <a:xfrm>
            <a:off x="4570695" y="1336957"/>
            <a:ext cx="4465355" cy="2308324"/>
          </a:xfrm>
          <a:prstGeom prst="rect">
            <a:avLst/>
          </a:prstGeom>
        </p:spPr>
        <p:txBody>
          <a:bodyPr wrap="square">
            <a:spAutoFit/>
          </a:bodyPr>
          <a:lstStyle/>
          <a:p>
            <a:pPr marL="342900" indent="-342900" algn="just">
              <a:buFont typeface="Arial" panose="020B0604020202020204" pitchFamily="34" charset="0"/>
              <a:buChar char="•"/>
            </a:pPr>
            <a:r>
              <a:rPr lang="sq-AL" dirty="1"/>
              <a:t>Nëse një palë refuzon një kërkesë për ekstradim për një kryes të dyshuar vetëm në bazë të kombësisë së tij ose të saj, ajo duhet të ketë juridiksion mbi personin e tillë</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sq-AL" dirty="1"/>
              <a:t>Kjo do të sigurojë që pala të ketë aftësinë ligjore për të ndërmarrë një hetim dhe procedurë brenda vendit</a:t>
            </a:r>
            <a:r>
              <a:rPr lang="sq-AL" dirty="1"/>
              <a:t> </a:t>
            </a:r>
          </a:p>
        </p:txBody>
      </p:sp>
      <p:sp>
        <p:nvSpPr>
          <p:cNvPr id="12" name="TextBox 7">
            <a:extLst>
              <a:ext uri="{FF2B5EF4-FFF2-40B4-BE49-F238E27FC236}">
                <a16:creationId xmlns:a16="http://schemas.microsoft.com/office/drawing/2014/main" id="{42E02B81-1DA4-45C6-9173-35DC0CAF9C41}"/>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Juridiksioni</a:t>
            </a:r>
            <a:r>
              <a:rPr lang="sq-AL" dirty="1" b="1" sz="32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1158609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1545" y="1287212"/>
            <a:ext cx="4298867" cy="4770537"/>
          </a:xfrm>
          <a:prstGeom prst="rect">
            <a:avLst/>
          </a:prstGeom>
        </p:spPr>
        <p:txBody>
          <a:bodyPr wrap="square">
            <a:spAutoFit/>
          </a:bodyPr>
          <a:lstStyle/>
          <a:p>
            <a:pPr marL="342900" indent="-342900" algn="just">
              <a:buFont typeface="+mj-lt"/>
              <a:buAutoNum type="arabicPeriod" startAt="3"/>
            </a:pPr>
            <a:r>
              <a:rPr lang="sq-AL" dirty="1" sz="1600"/>
              <a:t>Secila Palë merr masa të tilla që janë të nevojshme për të caktuar juridiksionin mbi të gjitha veprat penale të përmendura në nenin 24, paragrafi (1) i kësaj Konvente, në rastet kur kryerësi i prezumuar i veprës penale është prezent në territorin e saj dhe ajo nuk e ekstradon atë tek një Palë tjetër, kryesisht mbi bazën e shtetësisë së tij/saj pas kërkesës së bërë për ekstradim.</a:t>
            </a:r>
            <a:r>
              <a:rPr lang="sq-AL" dirty="1" sz="1600"/>
              <a:t> </a:t>
            </a:r>
          </a:p>
          <a:p>
            <a:pPr marL="342900" indent="-342900" algn="just">
              <a:buFont typeface="+mj-lt"/>
              <a:buAutoNum type="arabicPeriod" startAt="3"/>
            </a:pPr>
            <a:endParaRPr lang="en-US" sz="1600" dirty="0"/>
          </a:p>
          <a:p>
            <a:pPr marL="342900" indent="-342900" algn="just">
              <a:buFont typeface="+mj-lt"/>
              <a:buAutoNum type="arabicPeriod" startAt="3"/>
            </a:pPr>
            <a:r>
              <a:rPr lang="sq-AL" dirty="1" sz="1600"/>
              <a:t>Kjo Konventë </a:t>
            </a:r>
            <a:r>
              <a:rPr lang="sq-AL" dirty="1" b="1" sz="1600">
                <a:solidFill>
                  <a:srgbClr val="C00000"/>
                </a:solidFill>
              </a:rPr>
              <a:t>nuk përjashton asnjë juridiksion penal </a:t>
            </a:r>
            <a:r>
              <a:rPr lang="sq-AL" dirty="1" sz="1600"/>
              <a:t>të ushtruar nga një Palë </a:t>
            </a:r>
            <a:r>
              <a:rPr lang="sq-AL" dirty="1" b="1" sz="1600">
                <a:solidFill>
                  <a:srgbClr val="C00000"/>
                </a:solidFill>
              </a:rPr>
              <a:t>në pajtim me ligjin vendas</a:t>
            </a:r>
            <a:r>
              <a:rPr lang="sq-AL" dirty="1" b="1" sz="1600">
                <a:solidFill>
                  <a:srgbClr val="C00000"/>
                </a:solidFill>
              </a:rPr>
              <a:t>.</a:t>
            </a:r>
            <a:r>
              <a:rPr lang="sq-AL" dirty="1" b="1" sz="1600">
                <a:solidFill>
                  <a:srgbClr val="FF0000"/>
                </a:solidFill>
              </a:rPr>
              <a:t> </a:t>
            </a:r>
          </a:p>
          <a:p>
            <a:pPr marL="342900" indent="-342900" algn="just">
              <a:buFont typeface="+mj-lt"/>
              <a:buAutoNum type="arabicPeriod" startAt="3"/>
            </a:pPr>
            <a:endParaRPr lang="en-US" sz="1600" dirty="0"/>
          </a:p>
          <a:p>
            <a:pPr marL="342900" indent="-342900" algn="just">
              <a:buFont typeface="+mj-lt"/>
              <a:buAutoNum type="arabicPeriod" startAt="3"/>
            </a:pPr>
            <a:r>
              <a:rPr lang="sq-AL" dirty="1" sz="1600"/>
              <a:t>Nëse më shumë se një Palë pretendon juridiksionin mbi një vepër që prezumohet e kryer në pajtim me këtë Konventë, Palët e interesuara, kur është e përshtatshme, bëjnë një konsultë për të përcaktuar juridiksionin më të përshtatshëm për të bërë ndjekjen penale.</a:t>
            </a:r>
          </a:p>
        </p:txBody>
      </p:sp>
      <p:sp>
        <p:nvSpPr>
          <p:cNvPr id="6" name="Rectangle 5">
            <a:extLst>
              <a:ext uri="{FF2B5EF4-FFF2-40B4-BE49-F238E27FC236}">
                <a16:creationId xmlns:a16="http://schemas.microsoft.com/office/drawing/2014/main" id="{524B6456-681F-2F44-A01A-AD3514E81BD2}"/>
              </a:ext>
            </a:extLst>
          </p:cNvPr>
          <p:cNvSpPr/>
          <p:nvPr/>
        </p:nvSpPr>
        <p:spPr>
          <a:xfrm>
            <a:off x="4557100" y="1287212"/>
            <a:ext cx="4465355" cy="2246769"/>
          </a:xfrm>
          <a:prstGeom prst="rect">
            <a:avLst/>
          </a:prstGeom>
        </p:spPr>
        <p:txBody>
          <a:bodyPr wrap="square">
            <a:spAutoFit/>
          </a:bodyPr>
          <a:lstStyle/>
          <a:p>
            <a:pPr marL="342900" indent="-342900" algn="just">
              <a:buFont typeface="Arial" panose="020B0604020202020204" pitchFamily="34" charset="0"/>
              <a:buChar char="•"/>
            </a:pPr>
            <a:r>
              <a:rPr lang="sq-AL" dirty="1" sz="2000"/>
              <a:t>Kriteret për krijimin e juridiksionit të specifikuara në nenin 22 nuk janë shteruese</a:t>
            </a:r>
            <a:r>
              <a:rPr lang="sq-AL" dirty="1" sz="2000"/>
              <a:t> </a:t>
            </a:r>
          </a:p>
          <a:p>
            <a:pPr marL="342900" indent="-342900" algn="just">
              <a:buFont typeface="Arial" panose="020B0604020202020204" pitchFamily="34" charset="0"/>
              <a:buChar char="•"/>
            </a:pPr>
            <a:endParaRPr lang="en-GB" sz="2000" dirty="0"/>
          </a:p>
          <a:p>
            <a:pPr marL="342900" indent="-342900" algn="just">
              <a:buFont typeface="Arial" panose="020B0604020202020204" pitchFamily="34" charset="0"/>
              <a:buChar char="•"/>
            </a:pPr>
            <a:r>
              <a:rPr lang="sq-AL" dirty="1" sz="2000"/>
              <a:t>Palët mund të krijojnë juridiksion penal në përputhje me ligjet e tyre të brendshme</a:t>
            </a:r>
          </a:p>
        </p:txBody>
      </p:sp>
      <p:sp>
        <p:nvSpPr>
          <p:cNvPr id="12" name="TextBox 7">
            <a:extLst>
              <a:ext uri="{FF2B5EF4-FFF2-40B4-BE49-F238E27FC236}">
                <a16:creationId xmlns:a16="http://schemas.microsoft.com/office/drawing/2014/main" id="{45C57B12-C19A-4D59-BEA0-A747396D6276}"/>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Juridiksioni</a:t>
            </a:r>
            <a:r>
              <a:rPr lang="sq-AL" dirty="1" b="1" sz="32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1718250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121545" y="1173033"/>
            <a:ext cx="4298867" cy="5016758"/>
          </a:xfrm>
          <a:prstGeom prst="rect">
            <a:avLst/>
          </a:prstGeom>
        </p:spPr>
        <p:txBody>
          <a:bodyPr wrap="square">
            <a:spAutoFit/>
          </a:bodyPr>
          <a:lstStyle/>
          <a:p>
            <a:pPr marL="342900" indent="-342900" algn="just">
              <a:buFont typeface="+mj-lt"/>
              <a:buAutoNum type="arabicPeriod" startAt="3"/>
            </a:pPr>
            <a:r>
              <a:rPr lang="sq-AL" dirty="1" sz="1600"/>
              <a:t>Secila Palë merr masa të tilla që janë të nevojshme për të caktuar juridiksionin mbi të gjitha veprat penale të përmendura në nenin 24, paragrafi (1) i kësaj Konvente, në rastet kur kryerësi i prezumuar i veprës penale është prezent në territorin e saj dhe ajo nuk e ekstradon atë tek një Palë tjetër, kryesisht mbi bazën e shtetësisë së tij/saj pas kërkesës së bërë për ekstradim.</a:t>
            </a:r>
            <a:r>
              <a:rPr lang="sq-AL" dirty="1" sz="1600"/>
              <a:t> </a:t>
            </a:r>
          </a:p>
          <a:p>
            <a:pPr marL="342900" indent="-342900" algn="just">
              <a:buFont typeface="+mj-lt"/>
              <a:buAutoNum type="arabicPeriod" startAt="3"/>
            </a:pPr>
            <a:endParaRPr lang="en-US" sz="1600" dirty="0"/>
          </a:p>
          <a:p>
            <a:pPr marL="342900" indent="-342900" algn="just">
              <a:buFont typeface="+mj-lt"/>
              <a:buAutoNum type="arabicPeriod" startAt="3"/>
            </a:pPr>
            <a:r>
              <a:rPr lang="sq-AL" dirty="1" sz="1600"/>
              <a:t>Kjo Konventë nuk përjashton asnjë juridiksion penal të ushtruar në pajtim me ligjin vendas.</a:t>
            </a:r>
            <a:r>
              <a:rPr lang="sq-AL" dirty="1" sz="1600"/>
              <a:t> </a:t>
            </a:r>
          </a:p>
          <a:p>
            <a:pPr marL="342900" indent="-342900" algn="just">
              <a:buFont typeface="+mj-lt"/>
              <a:buAutoNum type="arabicPeriod" startAt="3"/>
            </a:pPr>
            <a:endParaRPr lang="en-US" sz="1600" dirty="0"/>
          </a:p>
          <a:p>
            <a:pPr marL="342900" indent="-342900" algn="just">
              <a:buFont typeface="+mj-lt"/>
              <a:buAutoNum type="arabicPeriod" startAt="3"/>
            </a:pPr>
            <a:r>
              <a:rPr lang="sq-AL" dirty="1" sz="1600"/>
              <a:t>Nëse </a:t>
            </a:r>
            <a:r>
              <a:rPr lang="sq-AL" dirty="1" b="1" sz="1600">
                <a:solidFill>
                  <a:srgbClr val="C00000"/>
                </a:solidFill>
              </a:rPr>
              <a:t>më shumë se një Palë pretendon juridiksionin </a:t>
            </a:r>
            <a:r>
              <a:rPr lang="sq-AL" dirty="1" sz="1600"/>
              <a:t>mbi një vepër që pretendohet të jetë kryer në pajtim me këtë Konventë, Palët e përfshira, kur është e përshtatshme,</a:t>
            </a:r>
            <a:r>
              <a:rPr lang="sq-AL" dirty="1" b="1" sz="1600">
                <a:solidFill>
                  <a:srgbClr val="C00000"/>
                </a:solidFill>
              </a:rPr>
              <a:t> bëjnë një konsultë për të përcaktuar juridiksionin më të përshtatshëm për të bërë ndjekjen penale</a:t>
            </a:r>
            <a:r>
              <a:rPr lang="sq-AL" dirty="1" b="1" sz="1600">
                <a:solidFill>
                  <a:srgbClr val="C00000"/>
                </a:solidFill>
              </a:rPr>
              <a:t>.</a:t>
            </a:r>
          </a:p>
        </p:txBody>
      </p:sp>
      <p:sp>
        <p:nvSpPr>
          <p:cNvPr id="6" name="Rectangle 5">
            <a:extLst>
              <a:ext uri="{FF2B5EF4-FFF2-40B4-BE49-F238E27FC236}">
                <a16:creationId xmlns:a16="http://schemas.microsoft.com/office/drawing/2014/main" id="{524B6456-681F-2F44-A01A-AD3514E81BD2}"/>
              </a:ext>
            </a:extLst>
          </p:cNvPr>
          <p:cNvSpPr/>
          <p:nvPr/>
        </p:nvSpPr>
        <p:spPr>
          <a:xfrm>
            <a:off x="4557100" y="1287212"/>
            <a:ext cx="4465355" cy="4247317"/>
          </a:xfrm>
          <a:prstGeom prst="rect">
            <a:avLst/>
          </a:prstGeom>
        </p:spPr>
        <p:txBody>
          <a:bodyPr wrap="square">
            <a:spAutoFit/>
          </a:bodyPr>
          <a:lstStyle/>
          <a:p>
            <a:pPr marL="285750" indent="-285750" algn="just">
              <a:buFont typeface="Arial" panose="020B0604020202020204" pitchFamily="34" charset="0"/>
              <a:buChar char="•"/>
            </a:pPr>
            <a:r>
              <a:rPr lang="sq-AL" dirty="1"/>
              <a:t>Mund të ketë situata kur më shumë se një palë ka juridiksion mbi një ose më shumë pjesëmarrës në një krim</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sq-AL" dirty="1"/>
              <a:t>Për shembull, shumë sulme të virusit, mashtrime dhe shkelje të së drejtës së autorit të kryera përmes internetit synojnë viktimat në shumë shtete</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sq-AL" dirty="1"/>
              <a:t>Për të shmangur dyfishimin e përpjekjeve, shqetësimet e panevojshme për dëshmitarët ose konkurrencën ndërmjet zbatuesve të ligjit të shteteve të ndryshme, palët mund, kur është e përshtatshme, të zgjedhin të konsultohen për të përcaktuar vendin e duhur për ndjekje penale</a:t>
            </a:r>
          </a:p>
        </p:txBody>
      </p:sp>
      <p:sp>
        <p:nvSpPr>
          <p:cNvPr id="12" name="TextBox 7">
            <a:extLst>
              <a:ext uri="{FF2B5EF4-FFF2-40B4-BE49-F238E27FC236}">
                <a16:creationId xmlns:a16="http://schemas.microsoft.com/office/drawing/2014/main" id="{68643558-B987-434C-B663-5B0C95E529B4}"/>
              </a:ext>
            </a:extLst>
          </p:cNvPr>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panose="020B0604030504040204" pitchFamily="34" charset="0"/>
                <a:ea typeface="Verdana" panose="020B0604030504040204" pitchFamily="34" charset="0"/>
                <a:cs typeface="Verdana" charset="0"/>
              </a:rPr>
              <a:t>Juridiksioni</a:t>
            </a:r>
            <a:r>
              <a:rPr lang="sq-AL" dirty="1" b="1" sz="3200">
                <a:solidFill>
                  <a:schemeClr val="bg1"/>
                </a:solidFill>
                <a:latin typeface="Verdana" panose="020B0604030504040204" pitchFamily="34" charset="0"/>
                <a:ea typeface="Verdana" panose="020B0604030504040204" pitchFamily="34" charset="0"/>
                <a:cs typeface="Verdana" charset="0"/>
              </a:rPr>
              <a:t> </a:t>
            </a:r>
          </a:p>
        </p:txBody>
      </p:sp>
    </p:spTree>
    <p:extLst>
      <p:ext uri="{BB962C8B-B14F-4D97-AF65-F5344CB8AC3E}">
        <p14:creationId xmlns:p14="http://schemas.microsoft.com/office/powerpoint/2010/main" val="762217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3367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
        <p:nvSpPr>
          <p:cNvPr id="53251" name="TextBox 7"/>
          <p:cNvSpPr txBox="1">
            <a:spLocks noChangeArrowheads="1"/>
          </p:cNvSpPr>
          <p:nvPr/>
        </p:nvSpPr>
        <p:spPr bwMode="auto">
          <a:xfrm>
            <a:off x="1403350" y="1905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3200">
                <a:solidFill>
                  <a:schemeClr val="bg1"/>
                </a:solidFill>
                <a:latin typeface="Verdana" charset="0"/>
                <a:cs typeface="Verdana" charset="0"/>
              </a:rPr>
              <a:t>Objektivat e seancës</a:t>
            </a:r>
          </a:p>
        </p:txBody>
      </p:sp>
      <p:sp>
        <p:nvSpPr>
          <p:cNvPr id="3" name="Content Placeholder 2">
            <a:extLst>
              <a:ext uri="{FF2B5EF4-FFF2-40B4-BE49-F238E27FC236}">
                <a16:creationId xmlns:a16="http://schemas.microsoft.com/office/drawing/2014/main" id="{77B18497-BF37-4A20-ABA6-353886C26CA1}"/>
              </a:ext>
            </a:extLst>
          </p:cNvPr>
          <p:cNvSpPr>
            <a:spLocks noGrp="1"/>
          </p:cNvSpPr>
          <p:nvPr>
            <p:ph idx="1"/>
          </p:nvPr>
        </p:nvSpPr>
        <p:spPr>
          <a:xfrm>
            <a:off x="323528" y="1340767"/>
            <a:ext cx="8712522" cy="5240233"/>
          </a:xfrm>
        </p:spPr>
        <p:txBody>
          <a:bodyPr>
            <a:normAutofit/>
          </a:bodyPr>
          <a:lstStyle/>
          <a:p>
            <a:pPr marL="0" indent="0" algn="just">
              <a:buNone/>
            </a:pPr>
            <a:r>
              <a:rPr lang="sq-AL" dirty="1" sz="3000">
                <a:latin typeface="+mn-lt"/>
                <a:ea typeface="Verdana" panose="020B0604030504040204" pitchFamily="34" charset="0"/>
              </a:rPr>
              <a:t>Deri në fund të kësaj seance, pjesëmarrësit do të jenë në gjendje të:</a:t>
            </a:r>
          </a:p>
          <a:p>
            <a:pPr algn="just"/>
            <a:r>
              <a:rPr lang="sq-AL" dirty="1" sz="2700">
                <a:latin typeface="+mn-lt"/>
                <a:ea typeface="Verdana" panose="020B0604030504040204" pitchFamily="34" charset="0"/>
              </a:rPr>
              <a:t>Kuptojnë fushën e kompetencave procedurale sipas Konventës së Budapestit</a:t>
            </a:r>
          </a:p>
          <a:p>
            <a:pPr algn="just"/>
            <a:r>
              <a:rPr lang="sq-AL" dirty="1" sz="2700">
                <a:latin typeface="+mn-lt"/>
                <a:ea typeface="Verdana" panose="020B0604030504040204" pitchFamily="34" charset="0"/>
              </a:rPr>
              <a:t>Diskutojnë kushtet e përshtatshme dhe masat mbrojtëse në lidhje me zbatimin e kompetencave procedurale</a:t>
            </a:r>
          </a:p>
          <a:p>
            <a:pPr algn="just"/>
            <a:r>
              <a:rPr lang="sq-AL" dirty="1" sz="2700">
                <a:latin typeface="+mn-lt"/>
                <a:ea typeface="Verdana" panose="020B0604030504040204" pitchFamily="34" charset="0"/>
              </a:rPr>
              <a:t>Identifikojnë elementet e kompetencave procedurale të:</a:t>
            </a:r>
            <a:r>
              <a:rPr lang="sq-AL" dirty="1" sz="2700">
                <a:latin typeface="+mn-lt"/>
                <a:ea typeface="Verdana" panose="020B0604030504040204" pitchFamily="34" charset="0"/>
              </a:rPr>
              <a:t>  </a:t>
            </a:r>
          </a:p>
          <a:p>
            <a:pPr lvl="1" algn="just"/>
            <a:r>
              <a:rPr lang="sq-AL" dirty="1" sz="2600">
                <a:latin typeface="+mn-lt"/>
                <a:ea typeface="Verdana" panose="020B0604030504040204" pitchFamily="34" charset="0"/>
              </a:rPr>
              <a:t>Ruajtjes së përshpejtuar të të dhënave kompjuterike</a:t>
            </a:r>
          </a:p>
          <a:p>
            <a:pPr lvl="1" algn="just"/>
            <a:r>
              <a:rPr lang="sq-AL" dirty="1" sz="2600">
                <a:latin typeface="+mn-lt"/>
                <a:ea typeface="Verdana" panose="020B0604030504040204" pitchFamily="34" charset="0"/>
              </a:rPr>
              <a:t>Ruajtjes së përshpejtuar dhe zbulimit të pjesshëm të të dhënave të trafikut</a:t>
            </a:r>
            <a:r>
              <a:rPr lang="sq-AL" dirty="1" sz="2600">
                <a:latin typeface="+mn-lt"/>
                <a:ea typeface="Verdana" panose="020B0604030504040204" pitchFamily="34" charset="0"/>
              </a:rPr>
              <a:t> </a:t>
            </a:r>
          </a:p>
          <a:p>
            <a:pPr lvl="1" algn="just"/>
            <a:r>
              <a:rPr lang="sq-AL" dirty="1" sz="2600">
                <a:latin typeface="+mn-lt"/>
                <a:ea typeface="Verdana" panose="020B0604030504040204" pitchFamily="34" charset="0"/>
              </a:rPr>
              <a:t>Urdhrit të paraqitjes së të dhënave</a:t>
            </a:r>
          </a:p>
        </p:txBody>
      </p:sp>
    </p:spTree>
    <p:extLst>
      <p:ext uri="{BB962C8B-B14F-4D97-AF65-F5344CB8AC3E}">
        <p14:creationId xmlns:p14="http://schemas.microsoft.com/office/powerpoint/2010/main" val="2451661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EDF64B36-81D9-458A-A194-0F302FFF98F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GB" dirty="0">
              <a:latin typeface="Calibri" charset="0"/>
              <a:ea typeface="ＭＳ Ｐゴシック" charset="0"/>
            </a:endParaRPr>
          </a:p>
        </p:txBody>
      </p:sp>
      <p:pic>
        <p:nvPicPr>
          <p:cNvPr id="2054" name="Picture 8">
            <a:extLst>
              <a:ext uri="{FF2B5EF4-FFF2-40B4-BE49-F238E27FC236}">
                <a16:creationId xmlns:a16="http://schemas.microsoft.com/office/drawing/2014/main" id="{B2A2B581-F8BC-48D4-AF7E-AAF0CE808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8913"/>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2">
            <a:extLst>
              <a:ext uri="{FF2B5EF4-FFF2-40B4-BE49-F238E27FC236}">
                <a16:creationId xmlns:a16="http://schemas.microsoft.com/office/drawing/2014/main" id="{D192EA30-54CE-4062-B518-E86D1D7BEC69}"/>
              </a:ext>
            </a:extLst>
          </p:cNvPr>
          <p:cNvSpPr>
            <a:spLocks noChangeArrowheads="1"/>
          </p:cNvSpPr>
          <p:nvPr/>
        </p:nvSpPr>
        <p:spPr bwMode="auto">
          <a:xfrm>
            <a:off x="290513" y="2352650"/>
            <a:ext cx="8599487"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3600" b="1">
                <a:latin typeface="Verdana" panose="020B0604030504040204" pitchFamily="34" charset="0"/>
              </a:rPr>
              <a:t>Faleminderit</a:t>
            </a: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2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r>
              <a:rPr lang="sq-AL" dirty="1" sz="1800" b="1">
                <a:latin typeface="Verdana" panose="020B0604030504040204" pitchFamily="34" charset="0"/>
              </a:rPr>
              <a:t>Xxxxx XXXXXXXX</a:t>
            </a:r>
          </a:p>
          <a:p>
            <a:pPr algn="ctr" eaLnBrk="1" hangingPunct="1">
              <a:spcBef>
                <a:spcPct val="0"/>
              </a:spcBef>
              <a:buFontTx/>
              <a:buNone/>
            </a:pPr>
            <a:endParaRPr lang="en-GB" altLang="en-US" sz="600" dirty="0">
              <a:latin typeface="Verdana" panose="020B0604030504040204" pitchFamily="34" charset="0"/>
            </a:endParaRPr>
          </a:p>
          <a:p>
            <a:pPr algn="ctr" eaLnBrk="1" hangingPunct="1">
              <a:spcBef>
                <a:spcPct val="0"/>
              </a:spcBef>
              <a:buFontTx/>
              <a:buNone/>
            </a:pPr>
            <a:r>
              <a:rPr lang="sq-AL" dirty="1" sz="1400" i="1">
                <a:latin typeface="Verdana" panose="020B0604030504040204" pitchFamily="34" charset="0"/>
              </a:rPr>
              <a:t>Këshilli i Evropës</a:t>
            </a:r>
          </a:p>
          <a:p>
            <a:pPr algn="ctr" eaLnBrk="1" hangingPunct="1">
              <a:spcBef>
                <a:spcPct val="0"/>
              </a:spcBef>
              <a:buFontTx/>
              <a:buNone/>
            </a:pPr>
            <a:endParaRPr lang="en-GB" altLang="en-US" sz="1400" b="1" dirty="0">
              <a:solidFill>
                <a:srgbClr val="2F618F"/>
              </a:solidFill>
              <a:latin typeface="Verdana" panose="020B0604030504040204" pitchFamily="34" charset="0"/>
              <a:hlinkClick r:id="rId3"/>
            </a:endParaRPr>
          </a:p>
          <a:p>
            <a:pPr algn="ctr" eaLnBrk="1" hangingPunct="1">
              <a:spcBef>
                <a:spcPct val="0"/>
              </a:spcBef>
              <a:buFontTx/>
              <a:buNone/>
            </a:pPr>
            <a:r>
              <a:rPr lang="sq-AL" dirty="1" sz="1200" b="1">
                <a:solidFill>
                  <a:srgbClr val="2F618F"/>
                </a:solidFill>
                <a:latin typeface="Verdana" panose="020B0604030504040204" pitchFamily="34" charset="0"/>
              </a:rPr>
              <a:t>email</a:t>
            </a: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600" b="1" dirty="0">
              <a:latin typeface="Verdana" panose="020B0604030504040204" pitchFamily="34" charset="0"/>
            </a:endParaRPr>
          </a:p>
          <a:p>
            <a:pPr algn="ctr" eaLnBrk="1" hangingPunct="1">
              <a:spcBef>
                <a:spcPct val="0"/>
              </a:spcBef>
              <a:buFontTx/>
              <a:buNone/>
            </a:pPr>
            <a:endParaRPr lang="en-GB" altLang="en-US" sz="1400" b="1" dirty="0">
              <a:latin typeface="Verdana" panose="020B0604030504040204" pitchFamily="34" charset="0"/>
            </a:endParaRPr>
          </a:p>
          <a:p>
            <a:pPr algn="ctr" eaLnBrk="1" hangingPunct="1">
              <a:spcBef>
                <a:spcPct val="0"/>
              </a:spcBef>
              <a:buFontTx/>
              <a:buNone/>
            </a:pPr>
            <a:r>
              <a:rPr lang="sq-AL" dirty="1" sz="1600" b="1">
                <a:latin typeface="Verdana" panose="020B0604030504040204" pitchFamily="34" charset="0"/>
              </a:rPr>
              <a:t>DD Muaji VVVV</a:t>
            </a:r>
          </a:p>
        </p:txBody>
      </p:sp>
      <p:sp>
        <p:nvSpPr>
          <p:cNvPr id="10" name="Rectangle 2">
            <a:extLst>
              <a:ext uri="{FF2B5EF4-FFF2-40B4-BE49-F238E27FC236}">
                <a16:creationId xmlns:a16="http://schemas.microsoft.com/office/drawing/2014/main" id="{DF1503B2-B0B3-4330-9439-3D5954CA1625}"/>
              </a:ext>
            </a:extLst>
          </p:cNvPr>
          <p:cNvSpPr>
            <a:spLocks noChangeArrowheads="1"/>
          </p:cNvSpPr>
          <p:nvPr/>
        </p:nvSpPr>
        <p:spPr bwMode="auto">
          <a:xfrm>
            <a:off x="365125" y="1177588"/>
            <a:ext cx="8599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2066925"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2066925"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2066925"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066925" algn="l"/>
              </a:tabLst>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sq-AL" dirty="1" sz="1400" b="1">
                <a:latin typeface="Verdana" panose="020B0604030504040204" pitchFamily="34" charset="0"/>
              </a:rPr>
              <a:t>Trajnim hyrës gjyqësor për krimin kibernetik dhe provat elektronike</a:t>
            </a:r>
          </a:p>
        </p:txBody>
      </p:sp>
    </p:spTree>
    <p:extLst>
      <p:ext uri="{BB962C8B-B14F-4D97-AF65-F5344CB8AC3E}">
        <p14:creationId xmlns:p14="http://schemas.microsoft.com/office/powerpoint/2010/main" val="106430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Kontrolli dhe sekuestrimi</a:t>
            </a:r>
            <a:r>
              <a:rPr lang="sq-AL" dirty="1" sz="2700">
                <a:solidFill>
                  <a:schemeClr val="bg1"/>
                </a:solidFill>
                <a:latin typeface="Verdana" panose="020B0604030504040204" pitchFamily="34" charset="0"/>
                <a:ea typeface="Verdana" panose="020B0604030504040204" pitchFamily="34" charset="0"/>
                <a:cs typeface="Verdana" charset="0"/>
              </a:rPr>
              <a:t> </a:t>
            </a:r>
          </a:p>
          <a:p>
            <a:pPr algn="r"/>
            <a:r>
              <a:rPr lang="sq-AL" dirty="1" sz="2700">
                <a:solidFill>
                  <a:schemeClr val="bg1"/>
                </a:solidFill>
                <a:latin typeface="Verdana" panose="020B0604030504040204" pitchFamily="34" charset="0"/>
                <a:ea typeface="Verdana" panose="020B0604030504040204" pitchFamily="34" charset="0"/>
                <a:cs typeface="Verdana" charset="0"/>
              </a:rPr>
              <a:t>i të dhënave të ruajtura kompjuterike</a:t>
            </a:r>
          </a:p>
        </p:txBody>
      </p:sp>
      <p:sp>
        <p:nvSpPr>
          <p:cNvPr id="2" name="Rectangle 3">
            <a:extLst>
              <a:ext uri="{FF2B5EF4-FFF2-40B4-BE49-F238E27FC236}">
                <a16:creationId xmlns:a16="http://schemas.microsoft.com/office/drawing/2014/main" id="{4B7A20FD-779E-46A1-B7F9-46B26961CD96}"/>
              </a:ext>
            </a:extLst>
          </p:cNvPr>
          <p:cNvSpPr txBox="1">
            <a:spLocks/>
          </p:cNvSpPr>
          <p:nvPr/>
        </p:nvSpPr>
        <p:spPr bwMode="auto">
          <a:xfrm>
            <a:off x="395536" y="1259474"/>
            <a:ext cx="8519885" cy="512169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q-AL" dirty="1" sz="2600" b="1" i="1">
                <a:ea typeface="ＭＳ Ｐゴシック" pitchFamily="34" charset="-128"/>
              </a:rPr>
              <a:t>Kontrolli dhe sekuestrimi i të dhënave të ruajtura kompjuterike</a:t>
            </a:r>
          </a:p>
          <a:p>
            <a:pPr marL="0" indent="0" algn="ctr" eaLnBrk="1" hangingPunct="1">
              <a:lnSpc>
                <a:spcPct val="80000"/>
              </a:lnSpc>
              <a:spcBef>
                <a:spcPts val="600"/>
              </a:spcBef>
              <a:spcAft>
                <a:spcPts val="1200"/>
              </a:spcAft>
              <a:buFont typeface="Arial" pitchFamily="34" charset="0"/>
              <a:buNone/>
              <a:defRPr/>
            </a:pPr>
            <a:r>
              <a:rPr lang="sq-AL" dirty="1" sz="2600" b="1" i="1">
                <a:ea typeface="ＭＳ Ｐゴシック" pitchFamily="34" charset="-128"/>
              </a:rPr>
              <a:t>(Neni 19 – Konventa e Budapestit)</a:t>
            </a:r>
          </a:p>
          <a:p>
            <a:pPr eaLnBrk="1" hangingPunct="1">
              <a:lnSpc>
                <a:spcPct val="80000"/>
              </a:lnSpc>
              <a:spcBef>
                <a:spcPts val="600"/>
              </a:spcBef>
              <a:spcAft>
                <a:spcPts val="1200"/>
              </a:spcAft>
              <a:defRPr/>
            </a:pPr>
            <a:r>
              <a:rPr lang="sq-AL" dirty="1" b="1" sz="2400" i="1">
                <a:ea typeface="ＭＳ Ｐゴシック" pitchFamily="34" charset="-128"/>
              </a:rPr>
              <a:t>Ku</a:t>
            </a:r>
            <a:r>
              <a:rPr lang="sq-AL" dirty="1" sz="2400" i="1">
                <a:ea typeface="ＭＳ Ｐゴシック" pitchFamily="34" charset="-128"/>
              </a:rPr>
              <a:t>:</a:t>
            </a:r>
          </a:p>
          <a:p>
            <a:pPr lvl="1" eaLnBrk="1" hangingPunct="1">
              <a:lnSpc>
                <a:spcPct val="80000"/>
              </a:lnSpc>
              <a:spcBef>
                <a:spcPts val="600"/>
              </a:spcBef>
              <a:spcAft>
                <a:spcPts val="1200"/>
              </a:spcAft>
              <a:defRPr/>
            </a:pPr>
            <a:r>
              <a:rPr lang="sq-AL" dirty="1" sz="2000" i="1">
                <a:ea typeface="ＭＳ Ｐゴシック" pitchFamily="34" charset="-128"/>
              </a:rPr>
              <a:t>Në një sistem kompjuterik ose në një pjesë të tij</a:t>
            </a:r>
          </a:p>
          <a:p>
            <a:pPr lvl="1" eaLnBrk="1" hangingPunct="1">
              <a:lnSpc>
                <a:spcPct val="80000"/>
              </a:lnSpc>
              <a:spcBef>
                <a:spcPts val="600"/>
              </a:spcBef>
              <a:spcAft>
                <a:spcPts val="1200"/>
              </a:spcAft>
              <a:defRPr/>
            </a:pPr>
            <a:r>
              <a:rPr lang="sq-AL" dirty="1" sz="2000" i="1">
                <a:ea typeface="ＭＳ Ｐゴシック" pitchFamily="34" charset="-128"/>
              </a:rPr>
              <a:t>Në një pajisje memorie</a:t>
            </a:r>
            <a:r>
              <a:rPr lang="sq-AL" dirty="1" sz="2000" i="1">
                <a:ea typeface="ＭＳ Ｐゴシック" pitchFamily="34" charset="-128"/>
              </a:rPr>
              <a:t> </a:t>
            </a:r>
          </a:p>
          <a:p>
            <a:pPr lvl="1" eaLnBrk="1" hangingPunct="1">
              <a:lnSpc>
                <a:spcPct val="80000"/>
              </a:lnSpc>
              <a:spcBef>
                <a:spcPts val="600"/>
              </a:spcBef>
              <a:spcAft>
                <a:spcPts val="1200"/>
              </a:spcAft>
              <a:defRPr/>
            </a:pPr>
            <a:r>
              <a:rPr lang="sq-AL" dirty="1" sz="2000" i="1">
                <a:ea typeface="ＭＳ Ｐゴシック" pitchFamily="34" charset="-128"/>
              </a:rPr>
              <a:t>Në një sistem kompjuterik të arritshëm nga ai fillestar (zgjerimi i përshpejtuar i kërkimit)</a:t>
            </a:r>
          </a:p>
          <a:p>
            <a:pPr eaLnBrk="1" hangingPunct="1">
              <a:lnSpc>
                <a:spcPct val="80000"/>
              </a:lnSpc>
              <a:spcBef>
                <a:spcPts val="600"/>
              </a:spcBef>
              <a:spcAft>
                <a:spcPts val="1200"/>
              </a:spcAft>
              <a:defRPr/>
            </a:pPr>
            <a:r>
              <a:rPr lang="sq-AL" dirty="1" b="1" sz="2400" i="1">
                <a:ea typeface="ＭＳ Ｐゴシック" pitchFamily="34" charset="-128"/>
              </a:rPr>
              <a:t>Çka</a:t>
            </a:r>
            <a:r>
              <a:rPr lang="sq-AL" dirty="1" sz="2400" i="1">
                <a:ea typeface="ＭＳ Ｐゴシック" pitchFamily="34" charset="-128"/>
              </a:rPr>
              <a:t>:</a:t>
            </a:r>
            <a:r>
              <a:rPr lang="sq-AL" dirty="1" sz="2400" i="1">
                <a:ea typeface="ＭＳ Ｐゴシック" pitchFamily="34" charset="-128"/>
              </a:rPr>
              <a:t> </a:t>
            </a:r>
          </a:p>
          <a:p>
            <a:pPr lvl="1" eaLnBrk="1" hangingPunct="1">
              <a:lnSpc>
                <a:spcPct val="80000"/>
              </a:lnSpc>
              <a:spcBef>
                <a:spcPts val="600"/>
              </a:spcBef>
              <a:spcAft>
                <a:spcPts val="1200"/>
              </a:spcAft>
              <a:defRPr/>
            </a:pPr>
            <a:r>
              <a:rPr lang="sq-AL" dirty="1" sz="2000" i="1">
                <a:ea typeface="ＭＳ Ｐゴシック" pitchFamily="34" charset="-128"/>
              </a:rPr>
              <a:t>Sekuestrimi ose ngjashëm sigurimi i të dhënave të qasshme kompjuterike</a:t>
            </a:r>
          </a:p>
          <a:p>
            <a:pPr lvl="1" eaLnBrk="1" hangingPunct="1">
              <a:lnSpc>
                <a:spcPct val="80000"/>
              </a:lnSpc>
              <a:spcBef>
                <a:spcPts val="600"/>
              </a:spcBef>
              <a:spcAft>
                <a:spcPts val="1200"/>
              </a:spcAft>
              <a:defRPr/>
            </a:pPr>
            <a:r>
              <a:rPr lang="sq-AL" dirty="1" sz="2000" i="1">
                <a:ea typeface="ＭＳ Ｐゴシック" pitchFamily="34" charset="-128"/>
              </a:rPr>
              <a:t>Kompetenca për të kërkuar informacionin e nevojshëm për të kuptuar funksionimin e sistemit</a:t>
            </a:r>
          </a:p>
        </p:txBody>
      </p:sp>
    </p:spTree>
    <p:extLst>
      <p:ext uri="{BB962C8B-B14F-4D97-AF65-F5344CB8AC3E}">
        <p14:creationId xmlns:p14="http://schemas.microsoft.com/office/powerpoint/2010/main" val="4066296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ACE1977-077C-4734-AAFB-24DB6415AE98}"/>
              </a:ext>
            </a:extLst>
          </p:cNvPr>
          <p:cNvSpPr txBox="1">
            <a:spLocks/>
          </p:cNvSpPr>
          <p:nvPr/>
        </p:nvSpPr>
        <p:spPr bwMode="auto">
          <a:xfrm>
            <a:off x="312057" y="1480979"/>
            <a:ext cx="8519885" cy="4678679"/>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q-AL" dirty="1" sz="2800" b="1" i="1">
                <a:ea typeface="ＭＳ Ｐゴシック" pitchFamily="34" charset="-128"/>
              </a:rPr>
              <a:t>Sekuestrimi ose ngjashëm sigurimi i të dhënave të qasshme kompjuterike</a:t>
            </a:r>
          </a:p>
          <a:p>
            <a:pPr eaLnBrk="1" hangingPunct="1">
              <a:lnSpc>
                <a:spcPct val="80000"/>
              </a:lnSpc>
              <a:spcBef>
                <a:spcPts val="600"/>
              </a:spcBef>
              <a:spcAft>
                <a:spcPts val="1200"/>
              </a:spcAft>
              <a:defRPr/>
            </a:pPr>
            <a:endParaRPr lang="en-GB" altLang="sr-Latn-RS" sz="1800" dirty="0">
              <a:ea typeface="ＭＳ Ｐゴシック" pitchFamily="34" charset="-128"/>
            </a:endParaRPr>
          </a:p>
          <a:p>
            <a:pPr algn="ctr" eaLnBrk="1" hangingPunct="1">
              <a:lnSpc>
                <a:spcPct val="80000"/>
              </a:lnSpc>
              <a:spcBef>
                <a:spcPts val="600"/>
              </a:spcBef>
              <a:spcAft>
                <a:spcPts val="1200"/>
              </a:spcAft>
              <a:defRPr/>
            </a:pPr>
            <a:r>
              <a:rPr lang="sq-AL" dirty="1" sz="2400" i="1">
                <a:ea typeface="ＭＳ Ｐゴシック" pitchFamily="34" charset="-128"/>
              </a:rPr>
              <a:t>Sekuestrimi fizik</a:t>
            </a:r>
          </a:p>
          <a:p>
            <a:pPr algn="ctr" eaLnBrk="1" hangingPunct="1">
              <a:lnSpc>
                <a:spcPct val="80000"/>
              </a:lnSpc>
              <a:spcBef>
                <a:spcPts val="600"/>
              </a:spcBef>
              <a:spcAft>
                <a:spcPts val="1200"/>
              </a:spcAft>
              <a:defRPr/>
            </a:pPr>
            <a:r>
              <a:rPr lang="sq-AL" dirty="1" sz="2400" i="1">
                <a:ea typeface="ＭＳ Ｐゴシック" pitchFamily="34" charset="-128"/>
              </a:rPr>
              <a:t>Sekuestrimi thjesht duke bërë kopjim të të dhënave</a:t>
            </a:r>
          </a:p>
          <a:p>
            <a:pPr algn="ctr" eaLnBrk="1" hangingPunct="1">
              <a:lnSpc>
                <a:spcPct val="80000"/>
              </a:lnSpc>
              <a:spcBef>
                <a:spcPts val="600"/>
              </a:spcBef>
              <a:spcAft>
                <a:spcPts val="1200"/>
              </a:spcAft>
              <a:defRPr/>
            </a:pPr>
            <a:r>
              <a:rPr lang="sq-AL" dirty="1" sz="2400" i="1">
                <a:ea typeface="ＭＳ Ｐゴシック" pitchFamily="34" charset="-128"/>
              </a:rPr>
              <a:t>Sekuestrimi dhe mirëmbajtje e integritetit të atyre të dhënave, duke i mbajtur të dhënat në kompjuterin ku ato ruhen</a:t>
            </a:r>
          </a:p>
          <a:p>
            <a:pPr algn="ctr" eaLnBrk="1" hangingPunct="1">
              <a:lnSpc>
                <a:spcPct val="80000"/>
              </a:lnSpc>
              <a:spcBef>
                <a:spcPts val="600"/>
              </a:spcBef>
              <a:spcAft>
                <a:spcPts val="1200"/>
              </a:spcAft>
              <a:defRPr/>
            </a:pPr>
            <a:r>
              <a:rPr lang="sq-AL" dirty="1" sz="2400" i="1">
                <a:ea typeface="ＭＳ Ｐゴシック" pitchFamily="34" charset="-128"/>
              </a:rPr>
              <a:t>Sekuestrimi, duke imponuar pamundësinë e qasjes në të dhëna, apo edhe heqjen e të dhënave të specifikuara nga një kompjuter i caktuar ose nga sistemi kompjuterik</a:t>
            </a:r>
          </a:p>
        </p:txBody>
      </p:sp>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Kontrolli dhe sekuestrimi</a:t>
            </a:r>
            <a:r>
              <a:rPr lang="sq-AL" dirty="1" sz="2700">
                <a:solidFill>
                  <a:schemeClr val="bg1"/>
                </a:solidFill>
                <a:latin typeface="Verdana" panose="020B0604030504040204" pitchFamily="34" charset="0"/>
                <a:ea typeface="Verdana" panose="020B0604030504040204" pitchFamily="34" charset="0"/>
                <a:cs typeface="Verdana" charset="0"/>
              </a:rPr>
              <a:t> </a:t>
            </a:r>
          </a:p>
          <a:p>
            <a:pPr algn="r"/>
            <a:r>
              <a:rPr lang="sq-AL" dirty="1" sz="2700">
                <a:solidFill>
                  <a:schemeClr val="bg1"/>
                </a:solidFill>
                <a:latin typeface="Verdana" panose="020B0604030504040204" pitchFamily="34" charset="0"/>
                <a:ea typeface="Verdana" panose="020B0604030504040204" pitchFamily="34" charset="0"/>
                <a:cs typeface="Verdana" charset="0"/>
              </a:rPr>
              <a:t>i të dhënave të ruajtura kompjuterike</a:t>
            </a:r>
          </a:p>
        </p:txBody>
      </p:sp>
    </p:spTree>
    <p:extLst>
      <p:ext uri="{BB962C8B-B14F-4D97-AF65-F5344CB8AC3E}">
        <p14:creationId xmlns:p14="http://schemas.microsoft.com/office/powerpoint/2010/main" val="603422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B4173-4462-4D5F-831E-EB1B7CB48C3D}"/>
              </a:ext>
            </a:extLst>
          </p:cNvPr>
          <p:cNvPicPr>
            <a:picLocks noChangeAspect="1"/>
          </p:cNvPicPr>
          <p:nvPr/>
        </p:nvPicPr>
        <p:blipFill>
          <a:blip r:embed="rId3"/>
          <a:stretch>
            <a:fillRect/>
          </a:stretch>
        </p:blipFill>
        <p:spPr>
          <a:xfrm>
            <a:off x="0" y="1294237"/>
            <a:ext cx="9144000" cy="5052164"/>
          </a:xfrm>
          <a:prstGeom prst="rect">
            <a:avLst/>
          </a:prstGeom>
        </p:spPr>
      </p:pic>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Kontrolli dhe sekuestrimi</a:t>
            </a:r>
            <a:r>
              <a:rPr lang="sq-AL" dirty="1" sz="2700">
                <a:solidFill>
                  <a:schemeClr val="bg1"/>
                </a:solidFill>
                <a:latin typeface="Verdana" panose="020B0604030504040204" pitchFamily="34" charset="0"/>
                <a:ea typeface="Verdana" panose="020B0604030504040204" pitchFamily="34" charset="0"/>
                <a:cs typeface="Verdana" charset="0"/>
              </a:rPr>
              <a:t> </a:t>
            </a:r>
          </a:p>
          <a:p>
            <a:pPr algn="r"/>
            <a:r>
              <a:rPr lang="sq-AL" dirty="1" sz="2700">
                <a:solidFill>
                  <a:schemeClr val="bg1"/>
                </a:solidFill>
                <a:latin typeface="Verdana" panose="020B0604030504040204" pitchFamily="34" charset="0"/>
                <a:ea typeface="Verdana" panose="020B0604030504040204" pitchFamily="34" charset="0"/>
                <a:cs typeface="Verdana" charset="0"/>
              </a:rPr>
              <a:t>i të dhënave të ruajtura kompjuterike</a:t>
            </a:r>
          </a:p>
        </p:txBody>
      </p:sp>
    </p:spTree>
    <p:extLst>
      <p:ext uri="{BB962C8B-B14F-4D97-AF65-F5344CB8AC3E}">
        <p14:creationId xmlns:p14="http://schemas.microsoft.com/office/powerpoint/2010/main" val="859061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0D598A-3BAC-4066-913A-19FFCE5649B9}"/>
              </a:ext>
            </a:extLst>
          </p:cNvPr>
          <p:cNvPicPr>
            <a:picLocks noChangeAspect="1"/>
          </p:cNvPicPr>
          <p:nvPr/>
        </p:nvPicPr>
        <p:blipFill>
          <a:blip r:embed="rId3"/>
          <a:stretch>
            <a:fillRect/>
          </a:stretch>
        </p:blipFill>
        <p:spPr>
          <a:xfrm>
            <a:off x="0" y="1366837"/>
            <a:ext cx="9144000" cy="5136729"/>
          </a:xfrm>
          <a:prstGeom prst="rect">
            <a:avLst/>
          </a:prstGeom>
        </p:spPr>
      </p:pic>
      <p:sp>
        <p:nvSpPr>
          <p:cNvPr id="12" name="TextBox 7">
            <a:extLst>
              <a:ext uri="{FF2B5EF4-FFF2-40B4-BE49-F238E27FC236}">
                <a16:creationId xmlns:a16="http://schemas.microsoft.com/office/drawing/2014/main" id="{6AA5BF5E-B46D-4B19-A63B-6B1FE8043F14}"/>
              </a:ext>
            </a:extLst>
          </p:cNvPr>
          <p:cNvSpPr txBox="1">
            <a:spLocks noChangeArrowheads="1"/>
          </p:cNvSpPr>
          <p:nvPr/>
        </p:nvSpPr>
        <p:spPr bwMode="auto">
          <a:xfrm>
            <a:off x="1403350" y="44624"/>
            <a:ext cx="7632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r>
              <a:rPr lang="sq-AL" dirty="1" sz="2700">
                <a:solidFill>
                  <a:schemeClr val="bg1"/>
                </a:solidFill>
                <a:latin typeface="Verdana" panose="020B0604030504040204" pitchFamily="34" charset="0"/>
                <a:ea typeface="Verdana" panose="020B0604030504040204" pitchFamily="34" charset="0"/>
                <a:cs typeface="Verdana" charset="0"/>
              </a:rPr>
              <a:t>Kontrolli dhe sekuestrimi</a:t>
            </a:r>
            <a:r>
              <a:rPr lang="sq-AL" dirty="1" sz="2700">
                <a:solidFill>
                  <a:schemeClr val="bg1"/>
                </a:solidFill>
                <a:latin typeface="Verdana" panose="020B0604030504040204" pitchFamily="34" charset="0"/>
                <a:ea typeface="Verdana" panose="020B0604030504040204" pitchFamily="34" charset="0"/>
                <a:cs typeface="Verdana" charset="0"/>
              </a:rPr>
              <a:t> </a:t>
            </a:r>
          </a:p>
          <a:p>
            <a:pPr algn="r"/>
            <a:r>
              <a:rPr lang="sq-AL" dirty="1" sz="2700">
                <a:solidFill>
                  <a:schemeClr val="bg1"/>
                </a:solidFill>
                <a:latin typeface="Verdana" panose="020B0604030504040204" pitchFamily="34" charset="0"/>
                <a:ea typeface="Verdana" panose="020B0604030504040204" pitchFamily="34" charset="0"/>
                <a:cs typeface="Verdana" charset="0"/>
              </a:rPr>
              <a:t>i të dhënave të ruajtura kompjuterike</a:t>
            </a:r>
          </a:p>
        </p:txBody>
      </p:sp>
    </p:spTree>
    <p:extLst>
      <p:ext uri="{BB962C8B-B14F-4D97-AF65-F5344CB8AC3E}">
        <p14:creationId xmlns:p14="http://schemas.microsoft.com/office/powerpoint/2010/main" val="14637054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1155</TotalTime>
  <Words>11044</Words>
  <Application>Microsoft Office PowerPoint</Application>
  <PresentationFormat>On-screen Show (4:3)</PresentationFormat>
  <Paragraphs>787</Paragraphs>
  <Slides>55</Slides>
  <Notes>50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Arial</vt:lpstr>
      <vt:lpstr>Calibri</vt:lpstr>
      <vt:lpstr>Calibri (heading)</vt:lpstr>
      <vt:lpstr>Calibri Light</vt:lpstr>
      <vt:lpstr>Proxima Nova</vt:lpstr>
      <vt:lpstr>TiemposTextWeb</vt:lpstr>
      <vt:lpstr>Verdana</vt:lpstr>
      <vt:lpstr>Office Theme</vt:lpstr>
      <vt:lpstr>Bitmap Image</vt:lpstr>
      <vt:lpstr>PowerPoint Presentation</vt:lpstr>
      <vt:lpstr>PowerPoint Presentation</vt:lpstr>
      <vt:lpstr>PowerPoint Presentation</vt:lpstr>
      <vt:lpstr>PowerPoint Presentation</vt:lpstr>
      <vt:lpstr>SEARCH AND SEIZURE of stored computer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REAL-TIME COLLECTION  OF TRAFFIC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INTERCEPTION OF CONTENT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Catalina</dc:creator>
  <cp:lastModifiedBy>CANDREA Andrei-Stefan</cp:lastModifiedBy>
  <cp:revision>156</cp:revision>
  <dcterms:created xsi:type="dcterms:W3CDTF">2020-10-07T11:36:01Z</dcterms:created>
  <dcterms:modified xsi:type="dcterms:W3CDTF">2020-10-16T14:33:32Z</dcterms:modified>
</cp:coreProperties>
</file>