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55" r:id="rId2"/>
    <p:sldId id="567" r:id="rId3"/>
    <p:sldId id="568" r:id="rId4"/>
    <p:sldId id="569" r:id="rId5"/>
    <p:sldId id="754" r:id="rId6"/>
    <p:sldId id="756" r:id="rId7"/>
    <p:sldId id="757" r:id="rId8"/>
    <p:sldId id="758" r:id="rId9"/>
    <p:sldId id="759" r:id="rId10"/>
    <p:sldId id="760" r:id="rId11"/>
    <p:sldId id="761" r:id="rId12"/>
    <p:sldId id="784" r:id="rId13"/>
    <p:sldId id="762" r:id="rId14"/>
    <p:sldId id="755" r:id="rId15"/>
    <p:sldId id="724" r:id="rId16"/>
    <p:sldId id="725" r:id="rId17"/>
    <p:sldId id="726" r:id="rId18"/>
    <p:sldId id="727" r:id="rId19"/>
    <p:sldId id="729" r:id="rId20"/>
    <p:sldId id="728" r:id="rId21"/>
    <p:sldId id="730" r:id="rId22"/>
    <p:sldId id="731" r:id="rId23"/>
    <p:sldId id="732" r:id="rId24"/>
    <p:sldId id="733" r:id="rId25"/>
    <p:sldId id="734" r:id="rId26"/>
    <p:sldId id="735" r:id="rId27"/>
    <p:sldId id="785" r:id="rId28"/>
    <p:sldId id="736" r:id="rId29"/>
    <p:sldId id="737" r:id="rId30"/>
    <p:sldId id="738" r:id="rId31"/>
    <p:sldId id="739" r:id="rId32"/>
    <p:sldId id="740" r:id="rId33"/>
    <p:sldId id="786" r:id="rId34"/>
    <p:sldId id="753" r:id="rId35"/>
    <p:sldId id="742" r:id="rId36"/>
    <p:sldId id="743" r:id="rId37"/>
    <p:sldId id="744" r:id="rId38"/>
    <p:sldId id="745" r:id="rId39"/>
    <p:sldId id="531" r:id="rId40"/>
    <p:sldId id="539" r:id="rId41"/>
    <p:sldId id="540" r:id="rId42"/>
    <p:sldId id="541" r:id="rId43"/>
    <p:sldId id="741" r:id="rId44"/>
    <p:sldId id="750" r:id="rId45"/>
    <p:sldId id="751" r:id="rId46"/>
    <p:sldId id="752"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303F2B28-480C-4BA8-AF12-4AC8D35BCFF1}">
          <p14:sldIdLst>
            <p14:sldId id="355"/>
            <p14:sldId id="567"/>
            <p14:sldId id="568"/>
            <p14:sldId id="569"/>
            <p14:sldId id="754"/>
            <p14:sldId id="756"/>
            <p14:sldId id="757"/>
            <p14:sldId id="758"/>
          </p14:sldIdLst>
        </p14:section>
        <p14:section name="Untitled Section" id="{E7CCCF02-9116-42D9-A62A-D1E672D48531}">
          <p14:sldIdLst>
            <p14:sldId id="759"/>
            <p14:sldId id="760"/>
            <p14:sldId id="761"/>
            <p14:sldId id="784"/>
            <p14:sldId id="762"/>
            <p14:sldId id="755"/>
            <p14:sldId id="724"/>
            <p14:sldId id="725"/>
            <p14:sldId id="726"/>
            <p14:sldId id="727"/>
            <p14:sldId id="729"/>
            <p14:sldId id="728"/>
            <p14:sldId id="730"/>
            <p14:sldId id="731"/>
            <p14:sldId id="732"/>
            <p14:sldId id="733"/>
            <p14:sldId id="734"/>
            <p14:sldId id="735"/>
            <p14:sldId id="785"/>
            <p14:sldId id="736"/>
            <p14:sldId id="737"/>
            <p14:sldId id="738"/>
            <p14:sldId id="739"/>
            <p14:sldId id="740"/>
            <p14:sldId id="786"/>
            <p14:sldId id="753"/>
            <p14:sldId id="742"/>
            <p14:sldId id="743"/>
            <p14:sldId id="744"/>
            <p14:sldId id="745"/>
            <p14:sldId id="531"/>
            <p14:sldId id="539"/>
            <p14:sldId id="540"/>
            <p14:sldId id="541"/>
            <p14:sldId id="741"/>
            <p14:sldId id="750"/>
            <p14:sldId id="751"/>
            <p14:sldId id="7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2517" autoAdjust="0"/>
  </p:normalViewPr>
  <p:slideViewPr>
    <p:cSldViewPr snapToGrid="0" snapToObjects="1">
      <p:cViewPr varScale="1">
        <p:scale>
          <a:sx n="101" d="100"/>
          <a:sy n="101" d="100"/>
        </p:scale>
        <p:origin x="2349" y="-55"/>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sr-Latn-RS" sz="2800" b="1" dirty="0" smtClean="0"/>
            <a:t>Zahtev za </a:t>
          </a:r>
          <a:r>
            <a:rPr lang="sr-Latn-RS" sz="2800" b="1" dirty="0" smtClean="0"/>
            <a:t>pretres </a:t>
          </a:r>
          <a:r>
            <a:rPr lang="sr-Latn-RS" sz="2800" b="1" dirty="0" smtClean="0"/>
            <a:t>i zaplenu je</a:t>
          </a:r>
          <a:r>
            <a:rPr lang="en-US" sz="2800" b="1" dirty="0" smtClean="0"/>
            <a:t>:</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a:t>
          </a:r>
          <a:r>
            <a:rPr lang="sr-Latn-RS" sz="2800" dirty="0" smtClean="0"/>
            <a:t>Zvaničan zahtev za UPP</a:t>
          </a:r>
          <a:r>
            <a:rPr lang="en-US" sz="2800" dirty="0" smtClean="0"/>
            <a:t>?</a:t>
          </a:r>
          <a:endParaRPr lang="en-US" sz="28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a:t>b.) </a:t>
          </a:r>
          <a:r>
            <a:rPr lang="sr-Latn-RS" sz="2800" dirty="0" smtClean="0"/>
            <a:t>Neformalan zahtev za UPP</a:t>
          </a:r>
          <a:r>
            <a:rPr lang="en-US" sz="2800" dirty="0" smtClean="0"/>
            <a:t>?</a:t>
          </a:r>
          <a:endParaRPr lang="en-US" sz="280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a:t>
          </a:r>
          <a:r>
            <a:rPr lang="sr-Latn-RS" sz="2800" dirty="0" smtClean="0"/>
            <a:t>Uopšte nije zahtev za UPP</a:t>
          </a:r>
          <a:r>
            <a:rPr lang="en-US" sz="2800" dirty="0" smtClean="0"/>
            <a:t>?</a:t>
          </a:r>
          <a:endParaRPr lang="en-US"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400" b="1" dirty="0" smtClean="0"/>
            <a:t>NCB </a:t>
          </a:r>
          <a:r>
            <a:rPr lang="sr-Latn-RS" sz="2400" b="1" dirty="0" smtClean="0"/>
            <a:t>Interpola može se iskoristiti kako bi se uputio hitan zahtev za zaštitu računarskih podataka ili zaštitu podataka o sabraćaju, ili za sprovođenje bilo koje mere za pribavljanje i očuvanje dokaza</a:t>
          </a:r>
          <a:r>
            <a:rPr lang="sr-Latn-RS" sz="2600" b="1" dirty="0" smtClean="0"/>
            <a:t>?</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a:t>
          </a:r>
          <a:r>
            <a:rPr lang="sr-Latn-RS" sz="2800" dirty="0" smtClean="0"/>
            <a:t>Tačno</a:t>
          </a:r>
          <a:r>
            <a:rPr lang="en-US" sz="2800" dirty="0" smtClean="0"/>
            <a:t>?</a:t>
          </a:r>
          <a:endParaRPr lang="en-US" sz="28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a:t>b.) </a:t>
          </a:r>
          <a:r>
            <a:rPr lang="sr-Latn-RS" sz="2800" dirty="0" smtClean="0"/>
            <a:t>Netačno</a:t>
          </a:r>
          <a:r>
            <a:rPr lang="en-US" sz="2800" dirty="0" smtClean="0"/>
            <a:t>?</a:t>
          </a:r>
          <a:endParaRPr lang="en-US" sz="280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a:t>
          </a:r>
          <a:r>
            <a:rPr lang="sr-Latn-RS" sz="2800" dirty="0" smtClean="0"/>
            <a:t>Zavisi od zahteva</a:t>
          </a:r>
          <a:r>
            <a:rPr lang="en-US" sz="2800" dirty="0" smtClean="0"/>
            <a:t>?</a:t>
          </a:r>
          <a:endParaRPr lang="en-US"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custScaleY="100098"/>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sr-Latn-RS" sz="2800" b="1" dirty="0" smtClean="0"/>
            <a:t>Budimpeštanska konvencija, član 35, predviđa da je mesto za kontakt 24/7</a:t>
          </a:r>
          <a:r>
            <a:rPr lang="en-US" sz="2800" b="1" dirty="0" smtClean="0"/>
            <a:t>:</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a:t>
          </a:r>
          <a:r>
            <a:rPr lang="sr-Latn-RS" sz="2800" dirty="0" smtClean="0"/>
            <a:t>Obavezno</a:t>
          </a:r>
          <a:r>
            <a:rPr lang="en-US" sz="2800" dirty="0" smtClean="0"/>
            <a:t>?</a:t>
          </a:r>
          <a:endParaRPr lang="en-US" sz="28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a:t>b.) </a:t>
          </a:r>
          <a:r>
            <a:rPr lang="sr-Latn-RS" sz="2800" dirty="0" smtClean="0"/>
            <a:t>Opciono</a:t>
          </a:r>
          <a:r>
            <a:rPr lang="en-US" sz="2800" dirty="0" smtClean="0"/>
            <a:t>?</a:t>
          </a:r>
          <a:endParaRPr lang="en-US" sz="280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a:t>
          </a:r>
          <a:r>
            <a:rPr lang="sr-Latn-RS" sz="2800" dirty="0" smtClean="0"/>
            <a:t>Zavisi od države</a:t>
          </a:r>
          <a:r>
            <a:rPr lang="en-US" sz="2800" dirty="0" smtClean="0"/>
            <a:t>?</a:t>
          </a:r>
          <a:endParaRPr lang="en-US"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en-US"/>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7E43D0-77A2-40E7-A223-4169AD453B55}" type="doc">
      <dgm:prSet loTypeId="urn:microsoft.com/office/officeart/2005/8/layout/list1" loCatId="list" qsTypeId="urn:microsoft.com/office/officeart/2009/2/quickstyle/3d8" qsCatId="3D" csTypeId="urn:microsoft.com/office/officeart/2005/8/colors/accent1_3" csCatId="accent1" phldr="1"/>
      <dgm:spPr/>
      <dgm:t>
        <a:bodyPr/>
        <a:lstStyle/>
        <a:p>
          <a:endParaRPr lang="en-GB"/>
        </a:p>
      </dgm:t>
    </dgm:pt>
    <dgm:pt modelId="{2FE1F642-0C6E-4205-AD7C-67CA6BB38B0B}">
      <dgm:prSet phldrT="[Text]"/>
      <dgm:spPr/>
      <dgm:t>
        <a:bodyPr/>
        <a:lstStyle/>
        <a:p>
          <a:r>
            <a:rPr lang="sr-Latn-RS" dirty="0" smtClean="0"/>
            <a:t>Pravni uslovi </a:t>
          </a:r>
          <a:endParaRPr lang="en-GB" dirty="0"/>
        </a:p>
      </dgm:t>
    </dgm:pt>
    <dgm:pt modelId="{1DA22640-6A6E-4CF2-854C-552A2E027ED3}" type="parTrans" cxnId="{813CF3A2-827E-42AB-AF3A-895D40B9EC9F}">
      <dgm:prSet/>
      <dgm:spPr/>
      <dgm:t>
        <a:bodyPr/>
        <a:lstStyle/>
        <a:p>
          <a:endParaRPr lang="en-GB"/>
        </a:p>
      </dgm:t>
    </dgm:pt>
    <dgm:pt modelId="{E6DB1B21-C57B-4916-B73C-871A506B4769}" type="sibTrans" cxnId="{813CF3A2-827E-42AB-AF3A-895D40B9EC9F}">
      <dgm:prSet/>
      <dgm:spPr/>
      <dgm:t>
        <a:bodyPr/>
        <a:lstStyle/>
        <a:p>
          <a:endParaRPr lang="en-GB"/>
        </a:p>
      </dgm:t>
    </dgm:pt>
    <dgm:pt modelId="{A9757093-6C05-4932-89BA-754F377470D6}">
      <dgm:prSet phldrT="[Text]"/>
      <dgm:spPr/>
      <dgm:t>
        <a:bodyPr/>
        <a:lstStyle/>
        <a:p>
          <a:r>
            <a:rPr lang="sr-Latn-RS" dirty="0" smtClean="0"/>
            <a:t>Upravljanje procesima </a:t>
          </a:r>
          <a:endParaRPr lang="en-GB" dirty="0"/>
        </a:p>
      </dgm:t>
    </dgm:pt>
    <dgm:pt modelId="{AA82A31F-EB8D-45C5-9FCB-72CC7A5D7A5D}" type="parTrans" cxnId="{908622A5-962F-48DA-8CD5-FCE9318C47A0}">
      <dgm:prSet/>
      <dgm:spPr/>
      <dgm:t>
        <a:bodyPr/>
        <a:lstStyle/>
        <a:p>
          <a:endParaRPr lang="en-GB"/>
        </a:p>
      </dgm:t>
    </dgm:pt>
    <dgm:pt modelId="{9CC1F5A4-14F0-4AE6-A9DA-8D8840D4B519}" type="sibTrans" cxnId="{908622A5-962F-48DA-8CD5-FCE9318C47A0}">
      <dgm:prSet/>
      <dgm:spPr/>
      <dgm:t>
        <a:bodyPr/>
        <a:lstStyle/>
        <a:p>
          <a:endParaRPr lang="en-GB"/>
        </a:p>
      </dgm:t>
    </dgm:pt>
    <dgm:pt modelId="{B5A269F8-80F8-4B90-872B-3BD2F341E378}">
      <dgm:prSet phldrT="[Text]"/>
      <dgm:spPr/>
      <dgm:t>
        <a:bodyPr/>
        <a:lstStyle/>
        <a:p>
          <a:r>
            <a:rPr lang="sr-Latn-RS" dirty="0" smtClean="0"/>
            <a:t>Kvalitet zahteva za UPP</a:t>
          </a:r>
          <a:endParaRPr lang="en-GB" dirty="0"/>
        </a:p>
      </dgm:t>
    </dgm:pt>
    <dgm:pt modelId="{CA9EA41A-F321-40C4-9AC0-BB8CD35AD1B6}" type="parTrans" cxnId="{51099DD7-372A-4759-81F7-56A233F3CE0D}">
      <dgm:prSet/>
      <dgm:spPr/>
      <dgm:t>
        <a:bodyPr/>
        <a:lstStyle/>
        <a:p>
          <a:endParaRPr lang="en-GB"/>
        </a:p>
      </dgm:t>
    </dgm:pt>
    <dgm:pt modelId="{08D9D38B-D626-43DF-B851-6DCD4075095F}" type="sibTrans" cxnId="{51099DD7-372A-4759-81F7-56A233F3CE0D}">
      <dgm:prSet/>
      <dgm:spPr/>
      <dgm:t>
        <a:bodyPr/>
        <a:lstStyle/>
        <a:p>
          <a:endParaRPr lang="en-GB"/>
        </a:p>
      </dgm:t>
    </dgm:pt>
    <dgm:pt modelId="{A9CD66FB-28F4-49A6-8465-C6771ED434A4}">
      <dgm:prSet/>
      <dgm:spPr/>
      <dgm:t>
        <a:bodyPr/>
        <a:lstStyle/>
        <a:p>
          <a:endParaRPr lang="en-GB"/>
        </a:p>
      </dgm:t>
    </dgm:pt>
    <dgm:pt modelId="{86F730BD-753B-4A55-BE2A-6AC7FB7B8EE1}" type="parTrans" cxnId="{CCE26A8C-B2F0-4E8D-A319-54681EB96B5C}">
      <dgm:prSet/>
      <dgm:spPr/>
      <dgm:t>
        <a:bodyPr/>
        <a:lstStyle/>
        <a:p>
          <a:endParaRPr lang="en-GB"/>
        </a:p>
      </dgm:t>
    </dgm:pt>
    <dgm:pt modelId="{1AF4652A-83D5-4C64-AF68-492F6950747F}" type="sibTrans" cxnId="{CCE26A8C-B2F0-4E8D-A319-54681EB96B5C}">
      <dgm:prSet/>
      <dgm:spPr/>
      <dgm:t>
        <a:bodyPr/>
        <a:lstStyle/>
        <a:p>
          <a:endParaRPr lang="en-GB"/>
        </a:p>
      </dgm:t>
    </dgm:pt>
    <dgm:pt modelId="{A36F1668-8EA2-4053-B684-1F64D200D64B}">
      <dgm:prSet/>
      <dgm:spPr/>
      <dgm:t>
        <a:bodyPr/>
        <a:lstStyle/>
        <a:p>
          <a:r>
            <a:rPr lang="sr-Latn-RS" dirty="0" smtClean="0"/>
            <a:t>Efikasna komunikacija </a:t>
          </a:r>
          <a:endParaRPr lang="en-GB" dirty="0"/>
        </a:p>
      </dgm:t>
    </dgm:pt>
    <dgm:pt modelId="{161FE5ED-D407-446B-B37F-FADD6823E4B0}" type="parTrans" cxnId="{F27D5945-BE87-4BF7-947E-AB733C5957E1}">
      <dgm:prSet/>
      <dgm:spPr/>
      <dgm:t>
        <a:bodyPr/>
        <a:lstStyle/>
        <a:p>
          <a:endParaRPr lang="en-GB"/>
        </a:p>
      </dgm:t>
    </dgm:pt>
    <dgm:pt modelId="{767065B1-C3CC-40EB-A5A0-6B41103CFBFC}" type="sibTrans" cxnId="{F27D5945-BE87-4BF7-947E-AB733C5957E1}">
      <dgm:prSet/>
      <dgm:spPr/>
      <dgm:t>
        <a:bodyPr/>
        <a:lstStyle/>
        <a:p>
          <a:endParaRPr lang="en-GB"/>
        </a:p>
      </dgm:t>
    </dgm:pt>
    <dgm:pt modelId="{0E95DF22-A220-417A-8C9D-61EF96E29E4C}" type="pres">
      <dgm:prSet presAssocID="{157E43D0-77A2-40E7-A223-4169AD453B55}" presName="linear" presStyleCnt="0">
        <dgm:presLayoutVars>
          <dgm:dir/>
          <dgm:animLvl val="lvl"/>
          <dgm:resizeHandles val="exact"/>
        </dgm:presLayoutVars>
      </dgm:prSet>
      <dgm:spPr/>
      <dgm:t>
        <a:bodyPr/>
        <a:lstStyle/>
        <a:p>
          <a:endParaRPr lang="en-US"/>
        </a:p>
      </dgm:t>
    </dgm:pt>
    <dgm:pt modelId="{30FC1E7B-009C-4ED1-A252-B310FD5BE7B9}" type="pres">
      <dgm:prSet presAssocID="{2FE1F642-0C6E-4205-AD7C-67CA6BB38B0B}" presName="parentLin" presStyleCnt="0"/>
      <dgm:spPr/>
    </dgm:pt>
    <dgm:pt modelId="{E8B3C32A-8C90-455D-B3EA-E2E9EADB9CC1}" type="pres">
      <dgm:prSet presAssocID="{2FE1F642-0C6E-4205-AD7C-67CA6BB38B0B}" presName="parentLeftMargin" presStyleLbl="node1" presStyleIdx="0" presStyleCnt="4"/>
      <dgm:spPr/>
      <dgm:t>
        <a:bodyPr/>
        <a:lstStyle/>
        <a:p>
          <a:endParaRPr lang="en-US"/>
        </a:p>
      </dgm:t>
    </dgm:pt>
    <dgm:pt modelId="{FCE64C5B-0EA0-43EA-B016-A5E951F352CB}" type="pres">
      <dgm:prSet presAssocID="{2FE1F642-0C6E-4205-AD7C-67CA6BB38B0B}" presName="parentText" presStyleLbl="node1" presStyleIdx="0" presStyleCnt="4">
        <dgm:presLayoutVars>
          <dgm:chMax val="0"/>
          <dgm:bulletEnabled val="1"/>
        </dgm:presLayoutVars>
      </dgm:prSet>
      <dgm:spPr/>
      <dgm:t>
        <a:bodyPr/>
        <a:lstStyle/>
        <a:p>
          <a:endParaRPr lang="en-US"/>
        </a:p>
      </dgm:t>
    </dgm:pt>
    <dgm:pt modelId="{B4F18CD2-E58D-40BF-AA2E-C2181B6E83B4}" type="pres">
      <dgm:prSet presAssocID="{2FE1F642-0C6E-4205-AD7C-67CA6BB38B0B}" presName="negativeSpace" presStyleCnt="0"/>
      <dgm:spPr/>
    </dgm:pt>
    <dgm:pt modelId="{D14E788B-A17F-4E39-A989-3D78E942E50A}" type="pres">
      <dgm:prSet presAssocID="{2FE1F642-0C6E-4205-AD7C-67CA6BB38B0B}" presName="childText" presStyleLbl="conFgAcc1" presStyleIdx="0" presStyleCnt="4">
        <dgm:presLayoutVars>
          <dgm:bulletEnabled val="1"/>
        </dgm:presLayoutVars>
      </dgm:prSet>
      <dgm:spPr/>
      <dgm:t>
        <a:bodyPr/>
        <a:lstStyle/>
        <a:p>
          <a:endParaRPr lang="en-US"/>
        </a:p>
      </dgm:t>
    </dgm:pt>
    <dgm:pt modelId="{C4F9C1BC-DBB2-4EAF-BE75-6798096B382A}" type="pres">
      <dgm:prSet presAssocID="{E6DB1B21-C57B-4916-B73C-871A506B4769}" presName="spaceBetweenRectangles" presStyleCnt="0"/>
      <dgm:spPr/>
    </dgm:pt>
    <dgm:pt modelId="{CFA9475C-8682-49C4-A374-B4C89854A170}" type="pres">
      <dgm:prSet presAssocID="{A36F1668-8EA2-4053-B684-1F64D200D64B}" presName="parentLin" presStyleCnt="0"/>
      <dgm:spPr/>
    </dgm:pt>
    <dgm:pt modelId="{58005AD2-BC44-45FE-A34B-8B20C25EE503}" type="pres">
      <dgm:prSet presAssocID="{A36F1668-8EA2-4053-B684-1F64D200D64B}" presName="parentLeftMargin" presStyleLbl="node1" presStyleIdx="0" presStyleCnt="4"/>
      <dgm:spPr/>
      <dgm:t>
        <a:bodyPr/>
        <a:lstStyle/>
        <a:p>
          <a:endParaRPr lang="en-US"/>
        </a:p>
      </dgm:t>
    </dgm:pt>
    <dgm:pt modelId="{4FD3F7CA-9526-4F9E-9536-140E599D34C3}" type="pres">
      <dgm:prSet presAssocID="{A36F1668-8EA2-4053-B684-1F64D200D64B}" presName="parentText" presStyleLbl="node1" presStyleIdx="1" presStyleCnt="4">
        <dgm:presLayoutVars>
          <dgm:chMax val="0"/>
          <dgm:bulletEnabled val="1"/>
        </dgm:presLayoutVars>
      </dgm:prSet>
      <dgm:spPr/>
      <dgm:t>
        <a:bodyPr/>
        <a:lstStyle/>
        <a:p>
          <a:endParaRPr lang="en-US"/>
        </a:p>
      </dgm:t>
    </dgm:pt>
    <dgm:pt modelId="{1A03EB50-A945-4214-98EE-2BC58C2365E6}" type="pres">
      <dgm:prSet presAssocID="{A36F1668-8EA2-4053-B684-1F64D200D64B}" presName="negativeSpace" presStyleCnt="0"/>
      <dgm:spPr/>
    </dgm:pt>
    <dgm:pt modelId="{C0C816F3-680C-4B98-BE04-B3019D2EFA81}" type="pres">
      <dgm:prSet presAssocID="{A36F1668-8EA2-4053-B684-1F64D200D64B}" presName="childText" presStyleLbl="conFgAcc1" presStyleIdx="1" presStyleCnt="4" custLinFactNeighborY="-28580">
        <dgm:presLayoutVars>
          <dgm:bulletEnabled val="1"/>
        </dgm:presLayoutVars>
      </dgm:prSet>
      <dgm:spPr/>
    </dgm:pt>
    <dgm:pt modelId="{5F5345F4-761B-4743-BA72-A17A8FAFC3F7}" type="pres">
      <dgm:prSet presAssocID="{767065B1-C3CC-40EB-A5A0-6B41103CFBFC}" presName="spaceBetweenRectangles" presStyleCnt="0"/>
      <dgm:spPr/>
    </dgm:pt>
    <dgm:pt modelId="{0F94F814-D0E9-4A99-A501-4A480D133E57}" type="pres">
      <dgm:prSet presAssocID="{A9757093-6C05-4932-89BA-754F377470D6}" presName="parentLin" presStyleCnt="0"/>
      <dgm:spPr/>
    </dgm:pt>
    <dgm:pt modelId="{366D63BD-F2ED-4506-9D2F-D5384F8C77A6}" type="pres">
      <dgm:prSet presAssocID="{A9757093-6C05-4932-89BA-754F377470D6}" presName="parentLeftMargin" presStyleLbl="node1" presStyleIdx="1" presStyleCnt="4"/>
      <dgm:spPr/>
      <dgm:t>
        <a:bodyPr/>
        <a:lstStyle/>
        <a:p>
          <a:endParaRPr lang="en-US"/>
        </a:p>
      </dgm:t>
    </dgm:pt>
    <dgm:pt modelId="{7D4B5346-77A8-458D-8A11-5A0E0833D9A7}" type="pres">
      <dgm:prSet presAssocID="{A9757093-6C05-4932-89BA-754F377470D6}" presName="parentText" presStyleLbl="node1" presStyleIdx="2" presStyleCnt="4" custLinFactNeighborX="-6812" custLinFactNeighborY="11649">
        <dgm:presLayoutVars>
          <dgm:chMax val="0"/>
          <dgm:bulletEnabled val="1"/>
        </dgm:presLayoutVars>
      </dgm:prSet>
      <dgm:spPr/>
      <dgm:t>
        <a:bodyPr/>
        <a:lstStyle/>
        <a:p>
          <a:endParaRPr lang="en-US"/>
        </a:p>
      </dgm:t>
    </dgm:pt>
    <dgm:pt modelId="{E6BFA84A-A36A-4452-8059-9BA7572FF9B6}" type="pres">
      <dgm:prSet presAssocID="{A9757093-6C05-4932-89BA-754F377470D6}" presName="negativeSpace" presStyleCnt="0"/>
      <dgm:spPr/>
    </dgm:pt>
    <dgm:pt modelId="{1008126E-E6F1-42BB-89E7-20074AB1CE78}" type="pres">
      <dgm:prSet presAssocID="{A9757093-6C05-4932-89BA-754F377470D6}" presName="childText" presStyleLbl="conFgAcc1" presStyleIdx="2" presStyleCnt="4">
        <dgm:presLayoutVars>
          <dgm:bulletEnabled val="1"/>
        </dgm:presLayoutVars>
      </dgm:prSet>
      <dgm:spPr/>
    </dgm:pt>
    <dgm:pt modelId="{D6F54E11-B191-4B5F-A2B1-D33848D43BED}" type="pres">
      <dgm:prSet presAssocID="{9CC1F5A4-14F0-4AE6-A9DA-8D8840D4B519}" presName="spaceBetweenRectangles" presStyleCnt="0"/>
      <dgm:spPr/>
    </dgm:pt>
    <dgm:pt modelId="{1379F58B-1A45-4F40-BA8B-1B35930E91F6}" type="pres">
      <dgm:prSet presAssocID="{B5A269F8-80F8-4B90-872B-3BD2F341E378}" presName="parentLin" presStyleCnt="0"/>
      <dgm:spPr/>
    </dgm:pt>
    <dgm:pt modelId="{62EC09E6-2A91-441B-8135-E06C746CC769}" type="pres">
      <dgm:prSet presAssocID="{B5A269F8-80F8-4B90-872B-3BD2F341E378}" presName="parentLeftMargin" presStyleLbl="node1" presStyleIdx="2" presStyleCnt="4"/>
      <dgm:spPr/>
      <dgm:t>
        <a:bodyPr/>
        <a:lstStyle/>
        <a:p>
          <a:endParaRPr lang="en-US"/>
        </a:p>
      </dgm:t>
    </dgm:pt>
    <dgm:pt modelId="{98D98C1A-02EE-419C-9B39-FE78643702F8}" type="pres">
      <dgm:prSet presAssocID="{B5A269F8-80F8-4B90-872B-3BD2F341E378}" presName="parentText" presStyleLbl="node1" presStyleIdx="3" presStyleCnt="4">
        <dgm:presLayoutVars>
          <dgm:chMax val="0"/>
          <dgm:bulletEnabled val="1"/>
        </dgm:presLayoutVars>
      </dgm:prSet>
      <dgm:spPr/>
      <dgm:t>
        <a:bodyPr/>
        <a:lstStyle/>
        <a:p>
          <a:endParaRPr lang="en-US"/>
        </a:p>
      </dgm:t>
    </dgm:pt>
    <dgm:pt modelId="{FDDDF8F8-4BFB-4300-BC9D-18F8147136C0}" type="pres">
      <dgm:prSet presAssocID="{B5A269F8-80F8-4B90-872B-3BD2F341E378}" presName="negativeSpace" presStyleCnt="0"/>
      <dgm:spPr/>
    </dgm:pt>
    <dgm:pt modelId="{26EFE8DF-EA13-4E58-B5B5-4BE501FC1AE0}" type="pres">
      <dgm:prSet presAssocID="{B5A269F8-80F8-4B90-872B-3BD2F341E378}" presName="childText" presStyleLbl="conFgAcc1" presStyleIdx="3" presStyleCnt="4">
        <dgm:presLayoutVars>
          <dgm:bulletEnabled val="1"/>
        </dgm:presLayoutVars>
      </dgm:prSet>
      <dgm:spPr/>
    </dgm:pt>
  </dgm:ptLst>
  <dgm:cxnLst>
    <dgm:cxn modelId="{813CF3A2-827E-42AB-AF3A-895D40B9EC9F}" srcId="{157E43D0-77A2-40E7-A223-4169AD453B55}" destId="{2FE1F642-0C6E-4205-AD7C-67CA6BB38B0B}" srcOrd="0" destOrd="0" parTransId="{1DA22640-6A6E-4CF2-854C-552A2E027ED3}" sibTransId="{E6DB1B21-C57B-4916-B73C-871A506B4769}"/>
    <dgm:cxn modelId="{0F3AD464-0080-4CAF-B8DC-E8BC7B05C047}" type="presOf" srcId="{2FE1F642-0C6E-4205-AD7C-67CA6BB38B0B}" destId="{E8B3C32A-8C90-455D-B3EA-E2E9EADB9CC1}" srcOrd="0" destOrd="0" presId="urn:microsoft.com/office/officeart/2005/8/layout/list1"/>
    <dgm:cxn modelId="{F27D5945-BE87-4BF7-947E-AB733C5957E1}" srcId="{157E43D0-77A2-40E7-A223-4169AD453B55}" destId="{A36F1668-8EA2-4053-B684-1F64D200D64B}" srcOrd="1" destOrd="0" parTransId="{161FE5ED-D407-446B-B37F-FADD6823E4B0}" sibTransId="{767065B1-C3CC-40EB-A5A0-6B41103CFBFC}"/>
    <dgm:cxn modelId="{A5314212-5B25-4A46-B150-EB1324CD2A03}" type="presOf" srcId="{A9757093-6C05-4932-89BA-754F377470D6}" destId="{7D4B5346-77A8-458D-8A11-5A0E0833D9A7}" srcOrd="1" destOrd="0" presId="urn:microsoft.com/office/officeart/2005/8/layout/list1"/>
    <dgm:cxn modelId="{88BFB204-C10F-433B-AC8D-3D2BE33831CD}" type="presOf" srcId="{157E43D0-77A2-40E7-A223-4169AD453B55}" destId="{0E95DF22-A220-417A-8C9D-61EF96E29E4C}" srcOrd="0" destOrd="0" presId="urn:microsoft.com/office/officeart/2005/8/layout/list1"/>
    <dgm:cxn modelId="{CCE26A8C-B2F0-4E8D-A319-54681EB96B5C}" srcId="{2FE1F642-0C6E-4205-AD7C-67CA6BB38B0B}" destId="{A9CD66FB-28F4-49A6-8465-C6771ED434A4}" srcOrd="0" destOrd="0" parTransId="{86F730BD-753B-4A55-BE2A-6AC7FB7B8EE1}" sibTransId="{1AF4652A-83D5-4C64-AF68-492F6950747F}"/>
    <dgm:cxn modelId="{849975B3-58B3-465C-A3A3-0A733FF8925E}" type="presOf" srcId="{A36F1668-8EA2-4053-B684-1F64D200D64B}" destId="{4FD3F7CA-9526-4F9E-9536-140E599D34C3}" srcOrd="1" destOrd="0" presId="urn:microsoft.com/office/officeart/2005/8/layout/list1"/>
    <dgm:cxn modelId="{51099DD7-372A-4759-81F7-56A233F3CE0D}" srcId="{157E43D0-77A2-40E7-A223-4169AD453B55}" destId="{B5A269F8-80F8-4B90-872B-3BD2F341E378}" srcOrd="3" destOrd="0" parTransId="{CA9EA41A-F321-40C4-9AC0-BB8CD35AD1B6}" sibTransId="{08D9D38B-D626-43DF-B851-6DCD4075095F}"/>
    <dgm:cxn modelId="{8D320691-0D01-453F-933F-BBC334D302D8}" type="presOf" srcId="{B5A269F8-80F8-4B90-872B-3BD2F341E378}" destId="{62EC09E6-2A91-441B-8135-E06C746CC769}" srcOrd="0" destOrd="0" presId="urn:microsoft.com/office/officeart/2005/8/layout/list1"/>
    <dgm:cxn modelId="{59DAC8B3-29A2-4039-AFE1-35DBA136BB91}" type="presOf" srcId="{A9CD66FB-28F4-49A6-8465-C6771ED434A4}" destId="{D14E788B-A17F-4E39-A989-3D78E942E50A}" srcOrd="0" destOrd="0" presId="urn:microsoft.com/office/officeart/2005/8/layout/list1"/>
    <dgm:cxn modelId="{EF82B91A-8D79-42E8-AC59-422B7F1F5D2D}" type="presOf" srcId="{B5A269F8-80F8-4B90-872B-3BD2F341E378}" destId="{98D98C1A-02EE-419C-9B39-FE78643702F8}" srcOrd="1" destOrd="0" presId="urn:microsoft.com/office/officeart/2005/8/layout/list1"/>
    <dgm:cxn modelId="{A3FF7EDD-D1EF-4605-B157-B2575B3D72EC}" type="presOf" srcId="{A9757093-6C05-4932-89BA-754F377470D6}" destId="{366D63BD-F2ED-4506-9D2F-D5384F8C77A6}" srcOrd="0" destOrd="0" presId="urn:microsoft.com/office/officeart/2005/8/layout/list1"/>
    <dgm:cxn modelId="{908622A5-962F-48DA-8CD5-FCE9318C47A0}" srcId="{157E43D0-77A2-40E7-A223-4169AD453B55}" destId="{A9757093-6C05-4932-89BA-754F377470D6}" srcOrd="2" destOrd="0" parTransId="{AA82A31F-EB8D-45C5-9FCB-72CC7A5D7A5D}" sibTransId="{9CC1F5A4-14F0-4AE6-A9DA-8D8840D4B519}"/>
    <dgm:cxn modelId="{0DAEAEB8-E395-4A96-A4EE-FB1A84D3146A}" type="presOf" srcId="{2FE1F642-0C6E-4205-AD7C-67CA6BB38B0B}" destId="{FCE64C5B-0EA0-43EA-B016-A5E951F352CB}" srcOrd="1" destOrd="0" presId="urn:microsoft.com/office/officeart/2005/8/layout/list1"/>
    <dgm:cxn modelId="{DA494702-E412-4610-90CF-EFD8889AFDEA}" type="presOf" srcId="{A36F1668-8EA2-4053-B684-1F64D200D64B}" destId="{58005AD2-BC44-45FE-A34B-8B20C25EE503}" srcOrd="0" destOrd="0" presId="urn:microsoft.com/office/officeart/2005/8/layout/list1"/>
    <dgm:cxn modelId="{315D6BEE-83A4-405F-B76D-2C26CAF36C96}" type="presParOf" srcId="{0E95DF22-A220-417A-8C9D-61EF96E29E4C}" destId="{30FC1E7B-009C-4ED1-A252-B310FD5BE7B9}" srcOrd="0" destOrd="0" presId="urn:microsoft.com/office/officeart/2005/8/layout/list1"/>
    <dgm:cxn modelId="{408E668D-7448-4AA2-8662-448C92421BF3}" type="presParOf" srcId="{30FC1E7B-009C-4ED1-A252-B310FD5BE7B9}" destId="{E8B3C32A-8C90-455D-B3EA-E2E9EADB9CC1}" srcOrd="0" destOrd="0" presId="urn:microsoft.com/office/officeart/2005/8/layout/list1"/>
    <dgm:cxn modelId="{26961E82-8B27-4401-A6E2-67C989E04BA6}" type="presParOf" srcId="{30FC1E7B-009C-4ED1-A252-B310FD5BE7B9}" destId="{FCE64C5B-0EA0-43EA-B016-A5E951F352CB}" srcOrd="1" destOrd="0" presId="urn:microsoft.com/office/officeart/2005/8/layout/list1"/>
    <dgm:cxn modelId="{68024D29-AB67-44F4-96D2-E6AD6E4D7499}" type="presParOf" srcId="{0E95DF22-A220-417A-8C9D-61EF96E29E4C}" destId="{B4F18CD2-E58D-40BF-AA2E-C2181B6E83B4}" srcOrd="1" destOrd="0" presId="urn:microsoft.com/office/officeart/2005/8/layout/list1"/>
    <dgm:cxn modelId="{F4849A91-8703-4123-A43C-D2096E3FB607}" type="presParOf" srcId="{0E95DF22-A220-417A-8C9D-61EF96E29E4C}" destId="{D14E788B-A17F-4E39-A989-3D78E942E50A}" srcOrd="2" destOrd="0" presId="urn:microsoft.com/office/officeart/2005/8/layout/list1"/>
    <dgm:cxn modelId="{388046A2-F8AB-4592-99E8-80721008072E}" type="presParOf" srcId="{0E95DF22-A220-417A-8C9D-61EF96E29E4C}" destId="{C4F9C1BC-DBB2-4EAF-BE75-6798096B382A}" srcOrd="3" destOrd="0" presId="urn:microsoft.com/office/officeart/2005/8/layout/list1"/>
    <dgm:cxn modelId="{10D5EB45-966B-460F-8E32-9D29061CF9BD}" type="presParOf" srcId="{0E95DF22-A220-417A-8C9D-61EF96E29E4C}" destId="{CFA9475C-8682-49C4-A374-B4C89854A170}" srcOrd="4" destOrd="0" presId="urn:microsoft.com/office/officeart/2005/8/layout/list1"/>
    <dgm:cxn modelId="{D3A97E6B-CAEC-44BD-952E-DFABA44368C2}" type="presParOf" srcId="{CFA9475C-8682-49C4-A374-B4C89854A170}" destId="{58005AD2-BC44-45FE-A34B-8B20C25EE503}" srcOrd="0" destOrd="0" presId="urn:microsoft.com/office/officeart/2005/8/layout/list1"/>
    <dgm:cxn modelId="{2C6B1636-FA69-404F-9B74-3D60444CEBD5}" type="presParOf" srcId="{CFA9475C-8682-49C4-A374-B4C89854A170}" destId="{4FD3F7CA-9526-4F9E-9536-140E599D34C3}" srcOrd="1" destOrd="0" presId="urn:microsoft.com/office/officeart/2005/8/layout/list1"/>
    <dgm:cxn modelId="{2546CAD4-A28C-4546-A215-1616B849F9F3}" type="presParOf" srcId="{0E95DF22-A220-417A-8C9D-61EF96E29E4C}" destId="{1A03EB50-A945-4214-98EE-2BC58C2365E6}" srcOrd="5" destOrd="0" presId="urn:microsoft.com/office/officeart/2005/8/layout/list1"/>
    <dgm:cxn modelId="{46A41E61-BC5C-4C02-ADA4-E56CE9C427A0}" type="presParOf" srcId="{0E95DF22-A220-417A-8C9D-61EF96E29E4C}" destId="{C0C816F3-680C-4B98-BE04-B3019D2EFA81}" srcOrd="6" destOrd="0" presId="urn:microsoft.com/office/officeart/2005/8/layout/list1"/>
    <dgm:cxn modelId="{261775E0-8664-4340-B58C-325C34617AE3}" type="presParOf" srcId="{0E95DF22-A220-417A-8C9D-61EF96E29E4C}" destId="{5F5345F4-761B-4743-BA72-A17A8FAFC3F7}" srcOrd="7" destOrd="0" presId="urn:microsoft.com/office/officeart/2005/8/layout/list1"/>
    <dgm:cxn modelId="{C8A3A73F-FFEF-475F-B278-9029A790FFE2}" type="presParOf" srcId="{0E95DF22-A220-417A-8C9D-61EF96E29E4C}" destId="{0F94F814-D0E9-4A99-A501-4A480D133E57}" srcOrd="8" destOrd="0" presId="urn:microsoft.com/office/officeart/2005/8/layout/list1"/>
    <dgm:cxn modelId="{0E6E0C8E-7F4D-49DC-A3A2-1B0FAD17DDAD}" type="presParOf" srcId="{0F94F814-D0E9-4A99-A501-4A480D133E57}" destId="{366D63BD-F2ED-4506-9D2F-D5384F8C77A6}" srcOrd="0" destOrd="0" presId="urn:microsoft.com/office/officeart/2005/8/layout/list1"/>
    <dgm:cxn modelId="{46323DFF-0D1D-4688-BFD2-69B7678FC943}" type="presParOf" srcId="{0F94F814-D0E9-4A99-A501-4A480D133E57}" destId="{7D4B5346-77A8-458D-8A11-5A0E0833D9A7}" srcOrd="1" destOrd="0" presId="urn:microsoft.com/office/officeart/2005/8/layout/list1"/>
    <dgm:cxn modelId="{84A8DD2C-F44A-47F7-9D8B-23B6A695E7CE}" type="presParOf" srcId="{0E95DF22-A220-417A-8C9D-61EF96E29E4C}" destId="{E6BFA84A-A36A-4452-8059-9BA7572FF9B6}" srcOrd="9" destOrd="0" presId="urn:microsoft.com/office/officeart/2005/8/layout/list1"/>
    <dgm:cxn modelId="{64E25E27-A896-438B-909B-ED3ADAB4A0C1}" type="presParOf" srcId="{0E95DF22-A220-417A-8C9D-61EF96E29E4C}" destId="{1008126E-E6F1-42BB-89E7-20074AB1CE78}" srcOrd="10" destOrd="0" presId="urn:microsoft.com/office/officeart/2005/8/layout/list1"/>
    <dgm:cxn modelId="{F5C3E0E9-1C9D-4018-A6F6-B9B63A8C5217}" type="presParOf" srcId="{0E95DF22-A220-417A-8C9D-61EF96E29E4C}" destId="{D6F54E11-B191-4B5F-A2B1-D33848D43BED}" srcOrd="11" destOrd="0" presId="urn:microsoft.com/office/officeart/2005/8/layout/list1"/>
    <dgm:cxn modelId="{24A11F0A-3A47-4D0D-9A7F-C2C036223F57}" type="presParOf" srcId="{0E95DF22-A220-417A-8C9D-61EF96E29E4C}" destId="{1379F58B-1A45-4F40-BA8B-1B35930E91F6}" srcOrd="12" destOrd="0" presId="urn:microsoft.com/office/officeart/2005/8/layout/list1"/>
    <dgm:cxn modelId="{076A2794-1A95-46E5-8B2F-C5A519C4C35A}" type="presParOf" srcId="{1379F58B-1A45-4F40-BA8B-1B35930E91F6}" destId="{62EC09E6-2A91-441B-8135-E06C746CC769}" srcOrd="0" destOrd="0" presId="urn:microsoft.com/office/officeart/2005/8/layout/list1"/>
    <dgm:cxn modelId="{3D389AED-6DD3-4358-B0FC-8296C3920721}" type="presParOf" srcId="{1379F58B-1A45-4F40-BA8B-1B35930E91F6}" destId="{98D98C1A-02EE-419C-9B39-FE78643702F8}" srcOrd="1" destOrd="0" presId="urn:microsoft.com/office/officeart/2005/8/layout/list1"/>
    <dgm:cxn modelId="{44A0BD1C-8A15-4AF9-87BC-BC7B23263B82}" type="presParOf" srcId="{0E95DF22-A220-417A-8C9D-61EF96E29E4C}" destId="{FDDDF8F8-4BFB-4300-BC9D-18F8147136C0}" srcOrd="13" destOrd="0" presId="urn:microsoft.com/office/officeart/2005/8/layout/list1"/>
    <dgm:cxn modelId="{8BE3D90C-4B17-4D99-815E-ED8FBDF2A52E}" type="presParOf" srcId="{0E95DF22-A220-417A-8C9D-61EF96E29E4C}" destId="{26EFE8DF-EA13-4E58-B5B5-4BE501FC1AE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sr-Latn-RS" sz="2800" b="1" kern="1200" dirty="0" smtClean="0"/>
            <a:t>Zahtev za </a:t>
          </a:r>
          <a:r>
            <a:rPr lang="sr-Latn-RS" sz="2800" b="1" kern="1200" dirty="0" smtClean="0"/>
            <a:t>pretres </a:t>
          </a:r>
          <a:r>
            <a:rPr lang="sr-Latn-RS" sz="2800" b="1" kern="1200" dirty="0" smtClean="0"/>
            <a:t>i zaplenu je</a:t>
          </a:r>
          <a:r>
            <a:rPr lang="en-US" sz="2800" b="1" kern="1200" dirty="0" smtClean="0"/>
            <a:t>:</a:t>
          </a:r>
          <a:endParaRPr lang="en-US" sz="2800" b="1"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a.) </a:t>
          </a:r>
          <a:r>
            <a:rPr lang="sr-Latn-RS" sz="2800" kern="1200" dirty="0" smtClean="0"/>
            <a:t>Zvaničan zahtev za UPP</a:t>
          </a:r>
          <a:r>
            <a:rPr lang="en-US" sz="2800" kern="1200" dirty="0" smtClean="0"/>
            <a:t>?</a:t>
          </a:r>
          <a:endParaRPr lang="en-US" sz="2800" kern="1200" dirty="0"/>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b.) </a:t>
          </a:r>
          <a:r>
            <a:rPr lang="sr-Latn-RS" sz="2800" kern="1200" dirty="0" smtClean="0"/>
            <a:t>Neformalan zahtev za UPP</a:t>
          </a:r>
          <a:r>
            <a:rPr lang="en-US" sz="2800" kern="1200" dirty="0" smtClean="0"/>
            <a:t>?</a:t>
          </a:r>
          <a:endParaRPr lang="en-US" sz="2800" kern="1200" dirty="0"/>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 </a:t>
          </a:r>
          <a:r>
            <a:rPr lang="sr-Latn-RS" sz="2800" kern="1200" dirty="0" smtClean="0"/>
            <a:t>Uopšte nije zahtev za UPP</a:t>
          </a:r>
          <a:r>
            <a:rPr lang="en-US" sz="2800" kern="1200" dirty="0" smtClean="0"/>
            <a:t>?</a:t>
          </a:r>
          <a:endParaRPr lang="en-US" sz="2800" kern="1200" dirty="0"/>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1981"/>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1981"/>
          <a:ext cx="2773788" cy="406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NCB </a:t>
          </a:r>
          <a:r>
            <a:rPr lang="sr-Latn-RS" sz="2400" b="1" kern="1200" dirty="0" smtClean="0"/>
            <a:t>Interpola može se iskoristiti kako bi se uputio hitan zahtev za zaštitu računarskih podataka ili zaštitu podataka o sabraćaju, ili za sprovođenje bilo koje mere za pribavljanje i očuvanje dokaza</a:t>
          </a:r>
          <a:r>
            <a:rPr lang="sr-Latn-RS" sz="2600" b="1" kern="1200" dirty="0" smtClean="0"/>
            <a:t>?</a:t>
          </a:r>
          <a:endParaRPr lang="en-US" sz="2600" b="1" kern="1200" dirty="0"/>
        </a:p>
      </dsp:txBody>
      <dsp:txXfrm>
        <a:off x="0" y="1981"/>
        <a:ext cx="2773788" cy="4060037"/>
      </dsp:txXfrm>
    </dsp:sp>
    <dsp:sp modelId="{5D9EDF3F-7B20-8E47-A431-F9F24450F874}">
      <dsp:nvSpPr>
        <dsp:cNvPr id="0" name=""/>
        <dsp:cNvSpPr/>
      </dsp:nvSpPr>
      <dsp:spPr>
        <a:xfrm>
          <a:off x="2855989" y="65357"/>
          <a:ext cx="4301899" cy="1267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a.) </a:t>
          </a:r>
          <a:r>
            <a:rPr lang="sr-Latn-RS" sz="2800" kern="1200" dirty="0" smtClean="0"/>
            <a:t>Tačno</a:t>
          </a:r>
          <a:r>
            <a:rPr lang="en-US" sz="2800" kern="1200" dirty="0" smtClean="0"/>
            <a:t>?</a:t>
          </a:r>
          <a:endParaRPr lang="en-US" sz="2800" kern="1200" dirty="0"/>
        </a:p>
      </dsp:txBody>
      <dsp:txXfrm>
        <a:off x="2855989" y="65357"/>
        <a:ext cx="4301899" cy="1267519"/>
      </dsp:txXfrm>
    </dsp:sp>
    <dsp:sp modelId="{EB798B99-5590-864A-A2C1-F553D99D3FAA}">
      <dsp:nvSpPr>
        <dsp:cNvPr id="0" name=""/>
        <dsp:cNvSpPr/>
      </dsp:nvSpPr>
      <dsp:spPr>
        <a:xfrm>
          <a:off x="2773788" y="1332876"/>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252"/>
          <a:ext cx="4301899" cy="1267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b.) </a:t>
          </a:r>
          <a:r>
            <a:rPr lang="sr-Latn-RS" sz="2800" kern="1200" dirty="0" smtClean="0"/>
            <a:t>Netačno</a:t>
          </a:r>
          <a:r>
            <a:rPr lang="en-US" sz="2800" kern="1200" dirty="0" smtClean="0"/>
            <a:t>?</a:t>
          </a:r>
          <a:endParaRPr lang="en-US" sz="2800" kern="1200" dirty="0"/>
        </a:p>
      </dsp:txBody>
      <dsp:txXfrm>
        <a:off x="2855989" y="1396252"/>
        <a:ext cx="4301899" cy="1267519"/>
      </dsp:txXfrm>
    </dsp:sp>
    <dsp:sp modelId="{5B901F7D-EE59-304E-B86D-F0C8CC3A841B}">
      <dsp:nvSpPr>
        <dsp:cNvPr id="0" name=""/>
        <dsp:cNvSpPr/>
      </dsp:nvSpPr>
      <dsp:spPr>
        <a:xfrm>
          <a:off x="2773788" y="2663772"/>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27148"/>
          <a:ext cx="4301899" cy="1267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 </a:t>
          </a:r>
          <a:r>
            <a:rPr lang="sr-Latn-RS" sz="2800" kern="1200" dirty="0" smtClean="0"/>
            <a:t>Zavisi od zahteva</a:t>
          </a:r>
          <a:r>
            <a:rPr lang="en-US" sz="2800" kern="1200" dirty="0" smtClean="0"/>
            <a:t>?</a:t>
          </a:r>
          <a:endParaRPr lang="en-US" sz="2800" kern="1200" dirty="0"/>
        </a:p>
      </dsp:txBody>
      <dsp:txXfrm>
        <a:off x="2855989" y="2727148"/>
        <a:ext cx="4301899" cy="1267519"/>
      </dsp:txXfrm>
    </dsp:sp>
    <dsp:sp modelId="{1E88F2A9-FC8F-2A4F-ABF4-2C5837CA76E5}">
      <dsp:nvSpPr>
        <dsp:cNvPr id="0" name=""/>
        <dsp:cNvSpPr/>
      </dsp:nvSpPr>
      <dsp:spPr>
        <a:xfrm>
          <a:off x="2773788" y="3994667"/>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sr-Latn-RS" sz="2800" b="1" kern="1200" dirty="0" smtClean="0"/>
            <a:t>Budimpeštanska konvencija, član 35, predviđa da je mesto za kontakt 24/7</a:t>
          </a:r>
          <a:r>
            <a:rPr lang="en-US" sz="2800" b="1" kern="1200" dirty="0" smtClean="0"/>
            <a:t>:</a:t>
          </a:r>
          <a:endParaRPr lang="en-US" sz="2800" b="1"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a.) </a:t>
          </a:r>
          <a:r>
            <a:rPr lang="sr-Latn-RS" sz="2800" kern="1200" dirty="0" smtClean="0"/>
            <a:t>Obavezno</a:t>
          </a:r>
          <a:r>
            <a:rPr lang="en-US" sz="2800" kern="1200" dirty="0" smtClean="0"/>
            <a:t>?</a:t>
          </a:r>
          <a:endParaRPr lang="en-US" sz="2800" kern="1200" dirty="0"/>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b.) </a:t>
          </a:r>
          <a:r>
            <a:rPr lang="sr-Latn-RS" sz="2800" kern="1200" dirty="0" smtClean="0"/>
            <a:t>Opciono</a:t>
          </a:r>
          <a:r>
            <a:rPr lang="en-US" sz="2800" kern="1200" dirty="0" smtClean="0"/>
            <a:t>?</a:t>
          </a:r>
          <a:endParaRPr lang="en-US" sz="2800" kern="1200" dirty="0"/>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 </a:t>
          </a:r>
          <a:r>
            <a:rPr lang="sr-Latn-RS" sz="2800" kern="1200" dirty="0" smtClean="0"/>
            <a:t>Zavisi od države</a:t>
          </a:r>
          <a:r>
            <a:rPr lang="en-US" sz="2800" kern="1200" dirty="0" smtClean="0"/>
            <a:t>?</a:t>
          </a:r>
          <a:endParaRPr lang="en-US" sz="2800" kern="1200" dirty="0"/>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E788B-A17F-4E39-A989-3D78E942E50A}">
      <dsp:nvSpPr>
        <dsp:cNvPr id="0" name=""/>
        <dsp:cNvSpPr/>
      </dsp:nvSpPr>
      <dsp:spPr>
        <a:xfrm>
          <a:off x="0" y="455313"/>
          <a:ext cx="8403221" cy="756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652183" tIns="624840" rIns="652183" bIns="213360" numCol="1" spcCol="1270" anchor="t" anchorCtr="0">
          <a:noAutofit/>
        </a:bodyPr>
        <a:lstStyle/>
        <a:p>
          <a:pPr marL="285750" lvl="1" indent="-285750" algn="l" defTabSz="1333500">
            <a:lnSpc>
              <a:spcPct val="90000"/>
            </a:lnSpc>
            <a:spcBef>
              <a:spcPct val="0"/>
            </a:spcBef>
            <a:spcAft>
              <a:spcPct val="15000"/>
            </a:spcAft>
            <a:buChar char="••"/>
          </a:pPr>
          <a:endParaRPr lang="en-GB" sz="3000" kern="1200"/>
        </a:p>
      </dsp:txBody>
      <dsp:txXfrm>
        <a:off x="0" y="455313"/>
        <a:ext cx="8403221" cy="756000"/>
      </dsp:txXfrm>
    </dsp:sp>
    <dsp:sp modelId="{FCE64C5B-0EA0-43EA-B016-A5E951F352CB}">
      <dsp:nvSpPr>
        <dsp:cNvPr id="0" name=""/>
        <dsp:cNvSpPr/>
      </dsp:nvSpPr>
      <dsp:spPr>
        <a:xfrm>
          <a:off x="420161" y="12513"/>
          <a:ext cx="5882254" cy="885600"/>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335" tIns="0" rIns="222335" bIns="0" numCol="1" spcCol="1270" anchor="ctr" anchorCtr="0">
          <a:noAutofit/>
        </a:bodyPr>
        <a:lstStyle/>
        <a:p>
          <a:pPr lvl="0" algn="l" defTabSz="1333500">
            <a:lnSpc>
              <a:spcPct val="90000"/>
            </a:lnSpc>
            <a:spcBef>
              <a:spcPct val="0"/>
            </a:spcBef>
            <a:spcAft>
              <a:spcPct val="35000"/>
            </a:spcAft>
          </a:pPr>
          <a:r>
            <a:rPr lang="sr-Latn-RS" sz="3000" kern="1200" dirty="0" smtClean="0"/>
            <a:t>Pravni uslovi </a:t>
          </a:r>
          <a:endParaRPr lang="en-GB" sz="3000" kern="1200" dirty="0"/>
        </a:p>
      </dsp:txBody>
      <dsp:txXfrm>
        <a:off x="463392" y="55744"/>
        <a:ext cx="5795792" cy="799138"/>
      </dsp:txXfrm>
    </dsp:sp>
    <dsp:sp modelId="{C0C816F3-680C-4B98-BE04-B3019D2EFA81}">
      <dsp:nvSpPr>
        <dsp:cNvPr id="0" name=""/>
        <dsp:cNvSpPr/>
      </dsp:nvSpPr>
      <dsp:spPr>
        <a:xfrm>
          <a:off x="0" y="1769814"/>
          <a:ext cx="8403221" cy="756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4FD3F7CA-9526-4F9E-9536-140E599D34C3}">
      <dsp:nvSpPr>
        <dsp:cNvPr id="0" name=""/>
        <dsp:cNvSpPr/>
      </dsp:nvSpPr>
      <dsp:spPr>
        <a:xfrm>
          <a:off x="420161" y="1373313"/>
          <a:ext cx="5882254" cy="885600"/>
        </a:xfrm>
        <a:prstGeom prst="roundRect">
          <a:avLst/>
        </a:prstGeom>
        <a:solidFill>
          <a:schemeClr val="accent1">
            <a:shade val="80000"/>
            <a:hueOff val="102082"/>
            <a:satOff val="-1464"/>
            <a:lumOff val="853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335" tIns="0" rIns="222335" bIns="0" numCol="1" spcCol="1270" anchor="ctr" anchorCtr="0">
          <a:noAutofit/>
        </a:bodyPr>
        <a:lstStyle/>
        <a:p>
          <a:pPr lvl="0" algn="l" defTabSz="1333500">
            <a:lnSpc>
              <a:spcPct val="90000"/>
            </a:lnSpc>
            <a:spcBef>
              <a:spcPct val="0"/>
            </a:spcBef>
            <a:spcAft>
              <a:spcPct val="35000"/>
            </a:spcAft>
          </a:pPr>
          <a:r>
            <a:rPr lang="sr-Latn-RS" sz="3000" kern="1200" dirty="0" smtClean="0"/>
            <a:t>Efikasna komunikacija </a:t>
          </a:r>
          <a:endParaRPr lang="en-GB" sz="3000" kern="1200" dirty="0"/>
        </a:p>
      </dsp:txBody>
      <dsp:txXfrm>
        <a:off x="463392" y="1416544"/>
        <a:ext cx="5795792" cy="799138"/>
      </dsp:txXfrm>
    </dsp:sp>
    <dsp:sp modelId="{1008126E-E6F1-42BB-89E7-20074AB1CE78}">
      <dsp:nvSpPr>
        <dsp:cNvPr id="0" name=""/>
        <dsp:cNvSpPr/>
      </dsp:nvSpPr>
      <dsp:spPr>
        <a:xfrm>
          <a:off x="0" y="3176914"/>
          <a:ext cx="8403221" cy="756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7D4B5346-77A8-458D-8A11-5A0E0833D9A7}">
      <dsp:nvSpPr>
        <dsp:cNvPr id="0" name=""/>
        <dsp:cNvSpPr/>
      </dsp:nvSpPr>
      <dsp:spPr>
        <a:xfrm>
          <a:off x="391539" y="2837277"/>
          <a:ext cx="5882254" cy="885600"/>
        </a:xfrm>
        <a:prstGeom prst="roundRect">
          <a:avLst/>
        </a:prstGeom>
        <a:solidFill>
          <a:schemeClr val="accent1">
            <a:shade val="80000"/>
            <a:hueOff val="204164"/>
            <a:satOff val="-2928"/>
            <a:lumOff val="17077"/>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335" tIns="0" rIns="222335" bIns="0" numCol="1" spcCol="1270" anchor="ctr" anchorCtr="0">
          <a:noAutofit/>
        </a:bodyPr>
        <a:lstStyle/>
        <a:p>
          <a:pPr lvl="0" algn="l" defTabSz="1333500">
            <a:lnSpc>
              <a:spcPct val="90000"/>
            </a:lnSpc>
            <a:spcBef>
              <a:spcPct val="0"/>
            </a:spcBef>
            <a:spcAft>
              <a:spcPct val="35000"/>
            </a:spcAft>
          </a:pPr>
          <a:r>
            <a:rPr lang="sr-Latn-RS" sz="3000" kern="1200" dirty="0" smtClean="0"/>
            <a:t>Upravljanje procesima </a:t>
          </a:r>
          <a:endParaRPr lang="en-GB" sz="3000" kern="1200" dirty="0"/>
        </a:p>
      </dsp:txBody>
      <dsp:txXfrm>
        <a:off x="434770" y="2880508"/>
        <a:ext cx="5795792" cy="799138"/>
      </dsp:txXfrm>
    </dsp:sp>
    <dsp:sp modelId="{26EFE8DF-EA13-4E58-B5B5-4BE501FC1AE0}">
      <dsp:nvSpPr>
        <dsp:cNvPr id="0" name=""/>
        <dsp:cNvSpPr/>
      </dsp:nvSpPr>
      <dsp:spPr>
        <a:xfrm>
          <a:off x="0" y="4537714"/>
          <a:ext cx="8403221" cy="756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98D98C1A-02EE-419C-9B39-FE78643702F8}">
      <dsp:nvSpPr>
        <dsp:cNvPr id="0" name=""/>
        <dsp:cNvSpPr/>
      </dsp:nvSpPr>
      <dsp:spPr>
        <a:xfrm>
          <a:off x="420161" y="4094914"/>
          <a:ext cx="5882254" cy="885600"/>
        </a:xfrm>
        <a:prstGeom prst="roundRect">
          <a:avLst/>
        </a:prstGeom>
        <a:solidFill>
          <a:schemeClr val="accent1">
            <a:shade val="80000"/>
            <a:hueOff val="306246"/>
            <a:satOff val="-4392"/>
            <a:lumOff val="25615"/>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335" tIns="0" rIns="222335" bIns="0" numCol="1" spcCol="1270" anchor="ctr" anchorCtr="0">
          <a:noAutofit/>
        </a:bodyPr>
        <a:lstStyle/>
        <a:p>
          <a:pPr lvl="0" algn="l" defTabSz="1333500">
            <a:lnSpc>
              <a:spcPct val="90000"/>
            </a:lnSpc>
            <a:spcBef>
              <a:spcPct val="0"/>
            </a:spcBef>
            <a:spcAft>
              <a:spcPct val="35000"/>
            </a:spcAft>
          </a:pPr>
          <a:r>
            <a:rPr lang="sr-Latn-RS" sz="3000" kern="1200" dirty="0" smtClean="0"/>
            <a:t>Kvalitet zahteva za UPP</a:t>
          </a:r>
          <a:endParaRPr lang="en-GB" sz="3000" kern="1200" dirty="0"/>
        </a:p>
      </dsp:txBody>
      <dsp:txXfrm>
        <a:off x="463392" y="4138145"/>
        <a:ext cx="5795792" cy="799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eurojust.europa.eu/doclibrary/Eurojust-framework/ej-legal-framework/Pages/Eurojust-Regulation.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1" i="1" u="sng" dirty="0" smtClean="0"/>
              <a:t>TEKST</a:t>
            </a:r>
            <a:r>
              <a:rPr lang="sr-Latn-RS" b="1" i="1" u="sng" baseline="0" dirty="0" smtClean="0"/>
              <a:t> NA FOTOGRAFIJI</a:t>
            </a:r>
            <a:r>
              <a:rPr lang="sr-Latn-RS" baseline="0" dirty="0" smtClean="0"/>
              <a:t>: PROGRAM</a:t>
            </a:r>
            <a:endParaRPr lang="sr-Latn-RS" dirty="0" smtClean="0"/>
          </a:p>
          <a:p>
            <a:endParaRPr lang="sr-Latn-RS" dirty="0" smtClean="0"/>
          </a:p>
          <a:p>
            <a:r>
              <a:rPr lang="sr-Latn-RS" dirty="0" smtClean="0"/>
              <a:t>Program sesije. Učesnici</a:t>
            </a:r>
            <a:r>
              <a:rPr lang="sr-Latn-RS" baseline="0" dirty="0" smtClean="0"/>
              <a:t> treba da imaju svoju kopiju.</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212546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3249404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sr-Latn-RS" dirty="0" smtClean="0"/>
          </a:p>
          <a:p>
            <a:r>
              <a:rPr lang="sr-Latn-RS" dirty="0" smtClean="0"/>
              <a:t>Vreme određeno za pitanja učesnika.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559701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Svaka država članica je domaćin Nacionalnog centralnog biroa (NCB) Interpola. Time se nacionalna zaštita pravnog poretka povezuje sa drugim zemljama, a sa Generalnim sekretarijatom putem  sigurne globalne policijske komunikacione mreže </a:t>
            </a:r>
            <a:r>
              <a:rPr lang="en-GB" sz="1200" kern="1200" dirty="0" smtClean="0">
                <a:solidFill>
                  <a:schemeClr val="tx1"/>
                </a:solidFill>
                <a:effectLst/>
                <a:latin typeface="+mn-lt"/>
                <a:ea typeface="ＭＳ Ｐゴシック" pitchFamily="-65" charset="-128"/>
                <a:cs typeface="ＭＳ Ｐゴシック" pitchFamily="-65" charset="-128"/>
              </a:rPr>
              <a:t>I-24/7.</a:t>
            </a:r>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Danas mnoga krivična dela poseduju i međunarodnu dimenziju, posebno dela u oblasti visokotehnološkog kriminala, kojima upravljaju grupe organizovanog kriminala. Kada zločin prevazilazi granice nacionalne jurisdikcije, zemlji je potrebna međunarodna podrška da ga reši, te je domaćin NCB Interpola.</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en-GB" sz="1200" kern="1200" dirty="0" smtClean="0">
                <a:solidFill>
                  <a:schemeClr val="tx1"/>
                </a:solidFill>
                <a:effectLst/>
                <a:latin typeface="+mn-lt"/>
                <a:ea typeface="ＭＳ Ｐゴシック" pitchFamily="-65" charset="-128"/>
                <a:cs typeface="ＭＳ Ｐゴシック" pitchFamily="-65" charset="-128"/>
              </a:rPr>
              <a:t>NCB </a:t>
            </a:r>
            <a:r>
              <a:rPr lang="sr-Latn-RS" sz="1200" kern="1200" dirty="0" smtClean="0">
                <a:solidFill>
                  <a:schemeClr val="tx1"/>
                </a:solidFill>
                <a:effectLst/>
                <a:latin typeface="+mn-lt"/>
                <a:ea typeface="ＭＳ Ｐゴシック" pitchFamily="-65" charset="-128"/>
                <a:cs typeface="ＭＳ Ｐゴシック" pitchFamily="-65" charset="-128"/>
              </a:rPr>
              <a:t>čine jezgro Interpola. Oni traže informacije koje su im potrebne od drugih biroa kako bi pomogle u istrazi krivičnog dela ili počinilaca u svojoj zemlji, pri čemu dele podatke o kriminalnim aktivnostima i </a:t>
            </a:r>
            <a:r>
              <a:rPr lang="sr-Latn-RS" sz="1200" b="0" i="0" u="none" kern="1200" dirty="0" smtClean="0">
                <a:solidFill>
                  <a:schemeClr val="tx1"/>
                </a:solidFill>
                <a:effectLst/>
                <a:latin typeface="+mn-lt"/>
                <a:ea typeface="ＭＳ Ｐゴシック" pitchFamily="-65" charset="-128"/>
                <a:cs typeface="ＭＳ Ｐゴシック" pitchFamily="-65" charset="-128"/>
              </a:rPr>
              <a:t>obaveštajne </a:t>
            </a:r>
            <a:r>
              <a:rPr lang="sr-Latn-RS" sz="1200" kern="1200" dirty="0" smtClean="0">
                <a:solidFill>
                  <a:schemeClr val="tx1"/>
                </a:solidFill>
                <a:effectLst/>
                <a:latin typeface="+mn-lt"/>
                <a:ea typeface="ＭＳ Ｐゴシック" pitchFamily="-65" charset="-128"/>
                <a:cs typeface="ＭＳ Ｐゴシック" pitchFamily="-65" charset="-128"/>
              </a:rPr>
              <a:t>podatke kako bi pomogli drugoj zemlji.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Deo uloge tih biroa u globalnim istragama jeste da sarađuju sa</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organima za zaštitu pravnog poretka u svojoj zemlji;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drugim biroima i podbiroima širom sveta;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kancelarijama Generalnog sekretarijata širom sveta. </a:t>
            </a: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NBC mogu, isto tako, razvijati programe obuke za nacionalnu policiju, kako bi učinili vidljivijim aktivnosti, usluge i baze podataka Interpola.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3974745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b="1" i="1" u="sng" kern="1200" dirty="0" smtClean="0">
                <a:solidFill>
                  <a:srgbClr val="FF0000"/>
                </a:solidFill>
                <a:effectLst/>
                <a:latin typeface="+mn-lt"/>
                <a:ea typeface="ＭＳ Ｐゴシック" pitchFamily="-65" charset="-128"/>
                <a:cs typeface="ＭＳ Ｐゴシック" pitchFamily="-65" charset="-128"/>
              </a:rPr>
              <a:t>Tekst</a:t>
            </a:r>
            <a:r>
              <a:rPr lang="sr-Latn-RS" sz="1200" b="1" i="1" u="sng" kern="1200" baseline="0" dirty="0" smtClean="0">
                <a:solidFill>
                  <a:srgbClr val="FF0000"/>
                </a:solidFill>
                <a:effectLst/>
                <a:latin typeface="+mn-lt"/>
                <a:ea typeface="ＭＳ Ｐゴシック" pitchFamily="-65" charset="-128"/>
                <a:cs typeface="ＭＳ Ｐゴシック" pitchFamily="-65" charset="-128"/>
              </a:rPr>
              <a:t> unutar slike: Nacionalni centralni biro Interpola je u svakoj državi članici!</a:t>
            </a:r>
          </a:p>
          <a:p>
            <a:pPr algn="just"/>
            <a:r>
              <a:rPr lang="sr-Latn-RS" sz="1200" b="1" i="1" u="sng" kern="1200" baseline="0" dirty="0" smtClean="0">
                <a:solidFill>
                  <a:srgbClr val="FF0000"/>
                </a:solidFill>
                <a:effectLst/>
                <a:latin typeface="+mn-lt"/>
                <a:ea typeface="ＭＳ Ｐゴシック" pitchFamily="-65" charset="-128"/>
                <a:cs typeface="ＭＳ Ｐゴシック" pitchFamily="-65" charset="-128"/>
              </a:rPr>
              <a:t>Državna administracija kao domaćin</a:t>
            </a:r>
            <a:r>
              <a:rPr lang="sr-Latn-RS" sz="1200" kern="1200" baseline="0" dirty="0" smtClean="0">
                <a:solidFill>
                  <a:schemeClr val="tx1"/>
                </a:solidFill>
                <a:effectLst/>
                <a:latin typeface="+mn-lt"/>
                <a:ea typeface="ＭＳ Ｐゴシック" pitchFamily="-65" charset="-128"/>
                <a:cs typeface="ＭＳ Ｐゴシック" pitchFamily="-65" charset="-128"/>
              </a:rPr>
              <a:t>. </a:t>
            </a: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endParaRPr lang="sr-Latn-R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Nacionalni centralni biroi svojim nacionalnim podacima o kriminalu doprinose globalnim bazama podataka, u skladu sa domaćim zakonima. Time se obezbeđuje da su tačni podaci na pravom mestu i u pravo vreme, kako bi se policiji omogućilo da prepozna trend, spreči krivično delo ili uhapsi počinioca.</a:t>
            </a:r>
            <a:r>
              <a:rPr lang="sr-Latn-RS" sz="1200" kern="1200" baseline="0" dirty="0" smtClean="0">
                <a:solidFill>
                  <a:schemeClr val="tx1"/>
                </a:solidFill>
                <a:effectLst/>
                <a:latin typeface="+mn-lt"/>
                <a:ea typeface="ＭＳ Ｐゴシック" pitchFamily="-65" charset="-128"/>
                <a:cs typeface="ＭＳ Ｐゴシック" pitchFamily="-65" charset="-128"/>
              </a:rPr>
              <a:t> C</a:t>
            </a:r>
            <a:r>
              <a:rPr lang="sr-Latn-RS" sz="1200" kern="1200" dirty="0" smtClean="0">
                <a:solidFill>
                  <a:schemeClr val="tx1"/>
                </a:solidFill>
                <a:effectLst/>
                <a:latin typeface="+mn-lt"/>
                <a:ea typeface="ＭＳ Ｐゴシック" pitchFamily="-65" charset="-128"/>
                <a:cs typeface="ＭＳ Ｐゴシック" pitchFamily="-65" charset="-128"/>
              </a:rPr>
              <a:t>rvene poternice, na primer, upozoravaju policije svih država na tražena lica.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NCB sarađuju u prekograničnim istragama, operacijama i hapšenjima. Kako bi se istrage proširile i izvan državnih granica, svaki NCB može tražiti saradnju od drugog biroa.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Imajući na umu pitanja koja su zajednička svim regionima, NCB sve češće sarađuju na regionalnim osnovama. Kombinujući resurse i stručnost, beleže uspešne intervencije u onim oblastima kriminala koji na njih najviše utiču.</a:t>
            </a:r>
            <a:endParaRPr lang="en-US" sz="1200" kern="1200" dirty="0">
              <a:solidFill>
                <a:schemeClr val="tx1"/>
              </a:solidFill>
              <a:effectLst/>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3490766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Osnovne inicijative Interpola u</a:t>
            </a:r>
            <a:r>
              <a:rPr lang="sr-Latn-RS" baseline="0" dirty="0" smtClean="0"/>
              <a:t> području finansijskog i visokotehnološkog kriminala odnose se na sajber kriminal ili srodna krivična dela.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3440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Konvencija EU iz 2000. podstiče i olakšava uzajamnu pomoć između pravosudnih, policijskih i carinskih organa u krivičnim stvarima, ubrzavajući i poboljšavajući efikasnost pravosudne saradnje. Dopunjuje Konvenciju Saveta Evrope o međusobnom pružanju pravne pomoći u krivičnim stvarima iz 1959. i Protokol uz nju iz 1978. godine.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Okvirnom odlukom 2003/577/JHA se utvrđuju pravila u skladu s kojima država članica na svojoj teritoriji priznaje i izvršava odluke o zamrzavanju koje donose pravosudni organi druge države članice u okviru krivičnog postupka. Ovom Okvirnom odlukom se ne dovodi u pitanje obaveza poštovanja osnovnih prava i osnovnih pravnih načela iz člana 6. Ugovora.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Okvirna odluka 2008/978/JHA dodatno poboljšava pravosudnu saradnju primenom načela uzajamnog priznavanja na sudske odluke, u formi Evropskog dokaznog naloga (European Evidence Warrant – EEW), a u svrhu pribavljanja predmeta, dokumenata i podataka za korišćenje u krivičnim stvarima. EEW se može upotrebiti za pribavljanje bilo kog predmeta. Načelo uzajamnog priznavanja temelji se na visokom nivou poverenja među državama članicama. Kako bi se to poverenje unapredilo, ova Okvirna odluka treba da sadrži značajne zaštitne mere kojima se štite osnovna prava. EEW, stoga, treba da izdaju samo sudije, sudovi, istražne sudije, javni tužioci i neki drugi određeni pravosudni organi, kako odrede države članice</a:t>
            </a:r>
            <a:r>
              <a:rPr lang="en-GB" dirty="0" smtClean="0">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1077068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Ciljevi ove direktive jesu da se</a:t>
            </a:r>
            <a:r>
              <a:rPr lang="sr-Latn-RS" sz="1200" kern="1200" baseline="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krivično pravo država članica u oblasti napada na informacione sisteme uskladi utvrđivanjem minimalnih pravila koja se odnose na definisanje krivičnih dela i odgovarajućih sankcija, kao i da se poboljša saradnja između nadležnih tela, uključujući policiju i druge specijalizovane službe za zaštitu pravnog poretka država članica, kao i nadležne specijalizovane agencije i tela Unije kao što su Eurojust</a:t>
            </a:r>
            <a:r>
              <a:rPr lang="en-US" sz="1200" kern="1200" dirty="0" smtClean="0">
                <a:solidFill>
                  <a:schemeClr val="tx1"/>
                </a:solidFill>
                <a:effectLst/>
                <a:latin typeface="+mn-lt"/>
                <a:ea typeface="ＭＳ Ｐゴシック" pitchFamily="-65" charset="-128"/>
                <a:cs typeface="ＭＳ Ｐゴシック" pitchFamily="-65" charset="-128"/>
              </a:rPr>
              <a:t> (</a:t>
            </a:r>
            <a:r>
              <a:rPr lang="sr-Latn-RS" sz="1200" kern="1200" noProof="0" dirty="0" smtClean="0">
                <a:solidFill>
                  <a:schemeClr val="tx1"/>
                </a:solidFill>
                <a:effectLst/>
                <a:latin typeface="+mn-lt"/>
                <a:ea typeface="ＭＳ Ｐゴシック" pitchFamily="-65" charset="-128"/>
                <a:cs typeface="ＭＳ Ｐゴシック" pitchFamily="-65" charset="-128"/>
              </a:rPr>
              <a:t>Evrodžast)</a:t>
            </a:r>
            <a:r>
              <a:rPr lang="sr-Latn-RS" sz="1200" kern="1200" dirty="0" smtClean="0">
                <a:solidFill>
                  <a:schemeClr val="tx1"/>
                </a:solidFill>
                <a:effectLst/>
                <a:latin typeface="+mn-lt"/>
                <a:ea typeface="ＭＳ Ｐゴシック" pitchFamily="-65" charset="-128"/>
                <a:cs typeface="ＭＳ Ｐゴシック" pitchFamily="-65" charset="-128"/>
              </a:rPr>
              <a:t>, Europol (Evropol) i pripadajući Evropski centar za visokotehnološki kriminal i Evropska agencija za bezbednost mreža i podataka (ENISA).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en-GB" dirty="0"/>
          </a:p>
          <a:p>
            <a:pPr algn="just"/>
            <a:r>
              <a:rPr lang="sr-Latn-RS" sz="1200" kern="1200" dirty="0" smtClean="0">
                <a:solidFill>
                  <a:schemeClr val="tx1"/>
                </a:solidFill>
                <a:effectLst/>
                <a:latin typeface="+mn-lt"/>
                <a:ea typeface="ＭＳ Ｐゴシック" pitchFamily="-65" charset="-128"/>
                <a:cs typeface="ＭＳ Ｐゴシック" pitchFamily="-65" charset="-128"/>
              </a:rPr>
              <a:t>Direktivom se jača značaj mreža kao što je mreža tačaka za kontakt G8 ili Saveta Evrope koje su dostupne 24 časa dnevno, sedam dana u nedelji. Te tačke za kontakt bi trebalo da budu u mogućnosti da pruže delotvornu pomoć kako bi se, na primer, olakšala razmena dostupnih relevantnih informacija i pružanje tehničkih saveta ili pravnih informacija u svrhu istrage ili postupka koji se tiču krivičnih dela u vezi sa informacionim sistemima i povezanim podacima koji uključuju državu članicu koja podnosi zahtev</a:t>
            </a:r>
            <a:r>
              <a:rPr lang="en-GB" dirty="0" smtClean="0"/>
              <a:t>. </a:t>
            </a:r>
            <a:endParaRPr lang="en-GB" dirty="0"/>
          </a:p>
          <a:p>
            <a:pPr algn="just"/>
            <a:endParaRPr lang="en-GB" dirty="0"/>
          </a:p>
          <a:p>
            <a:pPr algn="just"/>
            <a:r>
              <a:rPr lang="sr-Latn-RS" sz="1200" kern="1200" dirty="0" smtClean="0">
                <a:solidFill>
                  <a:schemeClr val="tx1"/>
                </a:solidFill>
                <a:effectLst/>
                <a:latin typeface="+mn-lt"/>
                <a:ea typeface="ＭＳ Ｐゴシック" pitchFamily="-65" charset="-128"/>
                <a:cs typeface="ＭＳ Ｐゴシック" pitchFamily="-65" charset="-128"/>
              </a:rPr>
              <a:t>Kako bi se obezbedio neometan rad mreža, svaka tačka za kontakt treba da poseduje kapacitet za komunikaciju sa tačkom za kontakt druge države članice po hitnom postupku, uz podršku, između ostalog, osposobljenog osoblja koje poseduje odgovarajuću opremu. Imajući u vidu brzinu kojom se sajber napadi velikih razmera mogu izvršiti, države člance bi trebalo da budu u stanju da brzo odgovore na hitne zahteve koji stižu iz ovih mreža tačaka za kontakt. U tim slučajevima, bilo bi korisno</a:t>
            </a:r>
            <a:r>
              <a:rPr lang="en-US" sz="1200" kern="120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da zahtev za informacijama bude propraćen telefonskim kontaktom, kako bi se osiguralo </a:t>
            </a:r>
            <a:r>
              <a:rPr lang="en-US" sz="1200" kern="1200" dirty="0" smtClean="0">
                <a:solidFill>
                  <a:schemeClr val="tx1"/>
                </a:solidFill>
                <a:effectLst/>
                <a:latin typeface="+mn-lt"/>
                <a:ea typeface="ＭＳ Ｐゴシック" pitchFamily="-65" charset="-128"/>
                <a:cs typeface="ＭＳ Ｐゴシック" pitchFamily="-65" charset="-128"/>
              </a:rPr>
              <a:t>d</a:t>
            </a:r>
            <a:r>
              <a:rPr lang="sr-Latn-RS" sz="1200" kern="1200" dirty="0" smtClean="0">
                <a:solidFill>
                  <a:schemeClr val="tx1"/>
                </a:solidFill>
                <a:effectLst/>
                <a:latin typeface="+mn-lt"/>
                <a:ea typeface="ＭＳ Ｐゴシック" pitchFamily="-65" charset="-128"/>
                <a:cs typeface="ＭＳ Ｐゴシック" pitchFamily="-65" charset="-128"/>
              </a:rPr>
              <a:t>a država članica kojoj je zahtev upućen taj zahtev brzo obradi, kao i da se povratna informacija obezbedi u roku od osam sati</a:t>
            </a:r>
            <a:r>
              <a:rPr lang="en-GB" dirty="0" smtClean="0"/>
              <a: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828582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r>
              <a:rPr lang="sr-Latn-RS" dirty="0" smtClean="0"/>
              <a:t>Pravni</a:t>
            </a:r>
            <a:r>
              <a:rPr lang="sr-Latn-RS" baseline="0" dirty="0" smtClean="0"/>
              <a:t> osnov iznet na prethodnom slajdu odnosi se i na ovaj.</a:t>
            </a:r>
            <a:endParaRPr lang="en-US" dirty="0"/>
          </a:p>
          <a:p>
            <a:pPr algn="just"/>
            <a:endParaRPr lang="en-US" dirty="0"/>
          </a:p>
          <a:p>
            <a:pPr algn="just"/>
            <a:r>
              <a:rPr lang="sr-Latn-RS" sz="1200" kern="1200" dirty="0" smtClean="0">
                <a:solidFill>
                  <a:schemeClr val="tx1"/>
                </a:solidFill>
                <a:effectLst/>
                <a:latin typeface="+mn-lt"/>
                <a:ea typeface="ＭＳ Ｐゴシック" pitchFamily="-65" charset="-128"/>
                <a:cs typeface="ＭＳ Ｐゴシック" pitchFamily="-65" charset="-128"/>
              </a:rPr>
              <a:t>Europol (Evropol)</a:t>
            </a:r>
            <a:r>
              <a:rPr lang="sr-Latn-RS" sz="1200" kern="1200" baseline="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je agencija Evropske unije za zaštitu pravnog poretka. Njen osnovni cilj je bezbednija Evropa za dobrobit svih građana Evropske unije.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Sa sedištem u Hagu</a:t>
            </a:r>
            <a:r>
              <a:rPr lang="en-US" sz="1200" kern="1200" dirty="0" smtClean="0">
                <a:solidFill>
                  <a:schemeClr val="tx1"/>
                </a:solidFill>
                <a:effectLst/>
                <a:latin typeface="+mn-lt"/>
                <a:ea typeface="ＭＳ Ｐゴシック" pitchFamily="-65" charset="-128"/>
                <a:cs typeface="ＭＳ Ｐゴシック" pitchFamily="-65" charset="-128"/>
              </a:rPr>
              <a:t>, u </a:t>
            </a:r>
            <a:r>
              <a:rPr lang="sr-Latn-RS" sz="1200" kern="1200" noProof="0" dirty="0" smtClean="0">
                <a:solidFill>
                  <a:schemeClr val="tx1"/>
                </a:solidFill>
                <a:effectLst/>
                <a:latin typeface="+mn-lt"/>
                <a:ea typeface="ＭＳ Ｐゴシック" pitchFamily="-65" charset="-128"/>
                <a:cs typeface="ＭＳ Ｐゴシック" pitchFamily="-65" charset="-128"/>
              </a:rPr>
              <a:t>Holandiji</a:t>
            </a:r>
            <a:r>
              <a:rPr lang="en-US" sz="1200" kern="120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Evropol podržava 27 država članica EU u borbi protiv terorizma, visokotehnološkog kriminala, drugih teških zločina i formi organizovanog kriminala. Sarađuje sa brojnim drugim partnerskim državama i međunarodnim organizacijama izvan EU.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Razgranate kriminalne i terorističke mreže predstavljaju ozbiljnu pretnju bezbednosti unutar EU, kao i bezbednosti i životnim uslovima njenih građana. Izvori najvećih pretnji po bezbednost su:</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Terorizam;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Međunarodna trgovina narkoticima i pranje novca;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Organizovane prevare;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Falsifikovanje evra; </a:t>
            </a:r>
            <a:endParaRPr lang="en-US" sz="1200" kern="1200" dirty="0" smtClean="0">
              <a:solidFill>
                <a:schemeClr val="tx1"/>
              </a:solidFill>
              <a:effectLst/>
              <a:latin typeface="+mn-lt"/>
              <a:ea typeface="ＭＳ Ｐゴシック" pitchFamily="-65" charset="-128"/>
              <a:cs typeface="ＭＳ Ｐゴシック" pitchFamily="-65" charset="-128"/>
            </a:endParaRPr>
          </a:p>
          <a:p>
            <a:pPr marL="171450" lvl="0" indent="-171450" algn="just">
              <a:buFont typeface="Arial" panose="020B0604020202020204" pitchFamily="34" charset="0"/>
              <a:buChar char="•"/>
            </a:pPr>
            <a:r>
              <a:rPr lang="sr-Latn-RS" sz="1200" kern="1200" dirty="0" smtClean="0">
                <a:solidFill>
                  <a:schemeClr val="tx1"/>
                </a:solidFill>
                <a:effectLst/>
                <a:latin typeface="+mn-lt"/>
                <a:ea typeface="ＭＳ Ｐゴシック" pitchFamily="-65" charset="-128"/>
                <a:cs typeface="ＭＳ Ｐゴシック" pitchFamily="-65" charset="-128"/>
              </a:rPr>
              <a:t>Trgovina ljudskim bićima.</a:t>
            </a:r>
          </a:p>
          <a:p>
            <a:pPr marL="0" lvl="0" indent="0" algn="just">
              <a:buFont typeface="Arial" panose="020B0604020202020204" pitchFamily="34" charset="0"/>
              <a:buNone/>
            </a:pP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Evropol 2013. osniva Evropski centar za visokotehnološki kriminal  (European Cybercrime Centre – EC3)  kako bi osnažio odgovor organa reda na visokotehnološki kriminal u EU, a time i građane, poslovanje i vlasti Evrope zaštitio od kriminala koji se odvija onlajn. Od svog osnivanja, EC3 daje značajan doprinos borbi protiv visokotehnološkog kriminala, budući uključen u desetine visokoprofilisanih operacija i stotine onih u kojima je taj centar pružao operativnu podršku na licu mesta, a koje su za rezultat imale stotine hapšenja. Osim toga, Centar je analizirao na stotine hiljada fajlova, od kojih je većina bila zloćudna.</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a:solidFill>
                <a:schemeClr val="tx1"/>
              </a:solidFill>
              <a:effectLst/>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78769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EC3 svake godine</a:t>
            </a:r>
            <a:r>
              <a:rPr lang="sr-Latn-RS" baseline="0" dirty="0" smtClean="0"/>
              <a:t> objavljuje Procenu pretnji od organizovanog kriminala na internetu (</a:t>
            </a:r>
            <a:r>
              <a:rPr lang="en-GB" dirty="0" smtClean="0"/>
              <a:t>Internet </a:t>
            </a:r>
            <a:r>
              <a:rPr lang="en-GB" dirty="0"/>
              <a:t>Organised Crime Threat </a:t>
            </a:r>
            <a:r>
              <a:rPr lang="en-GB" dirty="0" smtClean="0"/>
              <a:t>Assessment</a:t>
            </a:r>
            <a:r>
              <a:rPr lang="sr-Latn-RS" dirty="0" smtClean="0"/>
              <a:t> </a:t>
            </a:r>
            <a:r>
              <a:rPr lang="sr-Latn-RS" baseline="0" dirty="0" smtClean="0"/>
              <a:t>- </a:t>
            </a:r>
            <a:r>
              <a:rPr lang="en-GB" dirty="0" smtClean="0"/>
              <a:t>IOCTA</a:t>
            </a:r>
            <a:r>
              <a:rPr lang="en-GB" dirty="0"/>
              <a:t>), </a:t>
            </a:r>
            <a:r>
              <a:rPr lang="sr-Latn-RS" dirty="0" smtClean="0"/>
              <a:t>vodeći</a:t>
            </a:r>
            <a:r>
              <a:rPr lang="sr-Latn-RS" baseline="0" dirty="0" smtClean="0"/>
              <a:t> strateški izveštaj ovog Centra, </a:t>
            </a:r>
            <a:r>
              <a:rPr lang="sr-Latn-RS" sz="1200" kern="1200" dirty="0" smtClean="0">
                <a:solidFill>
                  <a:schemeClr val="tx1"/>
                </a:solidFill>
                <a:effectLst/>
                <a:latin typeface="+mn-lt"/>
                <a:ea typeface="ＭＳ Ｐゴシック" pitchFamily="-65" charset="-128"/>
                <a:cs typeface="ＭＳ Ｐゴシック" pitchFamily="-65" charset="-128"/>
              </a:rPr>
              <a:t>u kome se navode ključni nalazi, novonastale pretnje i dešavanja u visokotehnološkom kriminalu</a:t>
            </a:r>
            <a:r>
              <a:rPr lang="en-GB" dirty="0" smtClean="0"/>
              <a:t>.</a:t>
            </a:r>
            <a:endParaRPr lang="en-GB" dirty="0"/>
          </a:p>
          <a:p>
            <a:pPr algn="just"/>
            <a:endParaRPr lang="en-GB" dirty="0"/>
          </a:p>
          <a:p>
            <a:pPr algn="just"/>
            <a:r>
              <a:rPr lang="sr-Latn-RS" sz="1200" kern="1200" dirty="0" smtClean="0">
                <a:solidFill>
                  <a:schemeClr val="tx1"/>
                </a:solidFill>
                <a:effectLst/>
                <a:latin typeface="+mn-lt"/>
                <a:ea typeface="ＭＳ Ｐゴシック" pitchFamily="-65" charset="-128"/>
                <a:cs typeface="ＭＳ Ｐゴシック" pitchFamily="-65" charset="-128"/>
              </a:rPr>
              <a:t>Izveštaj </a:t>
            </a:r>
            <a:r>
              <a:rPr lang="en-GB" sz="1200" kern="1200" dirty="0" smtClean="0">
                <a:solidFill>
                  <a:schemeClr val="tx1"/>
                </a:solidFill>
                <a:effectLst/>
                <a:latin typeface="+mn-lt"/>
                <a:ea typeface="ＭＳ Ｐゴシック" pitchFamily="-65" charset="-128"/>
                <a:cs typeface="ＭＳ Ｐゴシック" pitchFamily="-65" charset="-128"/>
              </a:rPr>
              <a:t>IOCTA </a:t>
            </a:r>
            <a:r>
              <a:rPr lang="sr-Latn-RS" sz="1200" kern="1200" dirty="0" smtClean="0">
                <a:solidFill>
                  <a:schemeClr val="tx1"/>
                </a:solidFill>
                <a:effectLst/>
                <a:latin typeface="+mn-lt"/>
                <a:ea typeface="ＭＳ Ｐゴシック" pitchFamily="-65" charset="-128"/>
                <a:cs typeface="ＭＳ Ｐゴシック" pitchFamily="-65" charset="-128"/>
              </a:rPr>
              <a:t>prikazuje raspon i raznovrsnost visokotehnološkog kriminala, kao i ključnu ulogu Centra u odgovoru Evropola i EU. EC3 se odlučio za trostrani pristup u borbi protiv visokotehnološkog</a:t>
            </a:r>
            <a:r>
              <a:rPr lang="sr-Latn-RS" sz="1200" kern="1200" baseline="0" dirty="0" smtClean="0">
                <a:solidFill>
                  <a:schemeClr val="tx1"/>
                </a:solidFill>
                <a:effectLst/>
                <a:latin typeface="+mn-lt"/>
                <a:ea typeface="ＭＳ Ｐゴシック" pitchFamily="-65" charset="-128"/>
                <a:cs typeface="ＭＳ Ｐゴシック" pitchFamily="-65" charset="-128"/>
              </a:rPr>
              <a:t> kriminala, forenzički, strateški i operativni. </a:t>
            </a:r>
            <a:endParaRPr lang="en-GB" dirty="0"/>
          </a:p>
          <a:p>
            <a:pPr algn="just"/>
            <a:endParaRPr lang="en-GB" dirty="0"/>
          </a:p>
          <a:p>
            <a:pPr algn="just"/>
            <a:r>
              <a:rPr lang="en-GB" dirty="0"/>
              <a:t>EC3 </a:t>
            </a:r>
            <a:r>
              <a:rPr lang="sr-Latn-RS" dirty="0" smtClean="0"/>
              <a:t>ima dva forenzička tima, koji</a:t>
            </a:r>
            <a:r>
              <a:rPr lang="sr-Latn-RS" baseline="0" dirty="0" smtClean="0"/>
              <a:t> se bave digitalnom i forenzikom dokumenata, pri čemu su oba usmerena na operativnu podršku, kao i istraživanje i razvoj.</a:t>
            </a:r>
            <a:endParaRPr lang="en-GB" dirty="0"/>
          </a:p>
          <a:p>
            <a:pPr algn="just"/>
            <a:endParaRPr lang="en-GB" dirty="0"/>
          </a:p>
          <a:p>
            <a:pPr algn="just"/>
            <a:r>
              <a:rPr lang="sr-Latn-RS" dirty="0" smtClean="0"/>
              <a:t>Na</a:t>
            </a:r>
            <a:r>
              <a:rPr lang="sr-Latn-RS" baseline="0" dirty="0" smtClean="0"/>
              <a:t> operativnom nivou, EC3 je usredsređen na sledeće vrste visokotehnološkog kriminala</a:t>
            </a:r>
            <a:r>
              <a:rPr lang="en-GB" dirty="0" smtClean="0"/>
              <a:t>:</a:t>
            </a:r>
            <a:endParaRPr lang="en-GB" dirty="0"/>
          </a:p>
          <a:p>
            <a:pPr algn="just"/>
            <a:endParaRPr lang="en-GB" dirty="0"/>
          </a:p>
          <a:p>
            <a:pPr marL="171450" indent="-171450" algn="just">
              <a:buFont typeface="Arial" panose="020B0604020202020204" pitchFamily="34" charset="0"/>
              <a:buChar char="•"/>
            </a:pPr>
            <a:r>
              <a:rPr lang="en-GB" dirty="0"/>
              <a:t>    </a:t>
            </a:r>
            <a:r>
              <a:rPr lang="sr-Latn-RS" dirty="0" smtClean="0"/>
              <a:t>Dela u oblasti visokotehnološkog kriminala</a:t>
            </a:r>
            <a:r>
              <a:rPr lang="en-GB" dirty="0" smtClean="0"/>
              <a:t>;</a:t>
            </a:r>
            <a:endParaRPr lang="sr-Latn-RS" dirty="0" smtClean="0"/>
          </a:p>
          <a:p>
            <a:pPr marL="171450" indent="-171450" algn="just">
              <a:buFont typeface="Arial" panose="020B0604020202020204" pitchFamily="34" charset="0"/>
              <a:buChar char="•"/>
            </a:pPr>
            <a:r>
              <a:rPr lang="sr-Latn-RS" baseline="0" dirty="0" smtClean="0"/>
              <a:t>    S</a:t>
            </a:r>
            <a:r>
              <a:rPr lang="sr-Latn-RS" dirty="0" smtClean="0"/>
              <a:t>eksualna zloupoteba dece putem interneta;</a:t>
            </a:r>
            <a:r>
              <a:rPr lang="sr-Latn-RS" baseline="0" dirty="0" smtClean="0"/>
              <a:t> </a:t>
            </a:r>
            <a:endParaRPr lang="en-GB" dirty="0"/>
          </a:p>
          <a:p>
            <a:pPr marL="171450" indent="-171450" algn="just">
              <a:buFont typeface="Arial" panose="020B0604020202020204" pitchFamily="34" charset="0"/>
              <a:buChar char="•"/>
            </a:pPr>
            <a:r>
              <a:rPr lang="en-GB" dirty="0"/>
              <a:t>    </a:t>
            </a:r>
            <a:r>
              <a:rPr lang="sr-Latn-RS" dirty="0" smtClean="0"/>
              <a:t>Prevare</a:t>
            </a:r>
            <a:r>
              <a:rPr lang="sr-Latn-RS" baseline="0" dirty="0" smtClean="0"/>
              <a:t> sa plaćanjima</a:t>
            </a:r>
            <a:r>
              <a:rPr lang="en-GB" dirty="0" smtClean="0"/>
              <a:t>.</a:t>
            </a:r>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249626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Uspostavljanje tela za pravosudnu saradnju prvi put je razmatrano na zasedanju Evropskog saveta u Tampereu, u Finskoj, 15. i 16. oktobra 1999, kojem su prisustvovali šefovi država i vlada. Svrha tog zasedanja bila je da se u Evropskoj uniji uspostavi područje slobode, bezbednosti i pravde, utemeljeno na solidarnosti i jačanju borbe protiv prekograničnog kriminala učvršćivanjem saradnje među nadležnim organima</a:t>
            </a:r>
            <a:r>
              <a:rPr lang="en-GB" dirty="0" smtClean="0"/>
              <a:t>. </a:t>
            </a:r>
            <a:endParaRPr lang="en-GB" dirty="0"/>
          </a:p>
          <a:p>
            <a:pPr algn="just"/>
            <a:endParaRPr lang="en-GB" dirty="0"/>
          </a:p>
          <a:p>
            <a:pPr algn="just"/>
            <a:r>
              <a:rPr lang="sr-Latn-RS" dirty="0" smtClean="0"/>
              <a:t>Kako bi osnažio borbu protiv teških</a:t>
            </a:r>
            <a:r>
              <a:rPr lang="sr-Latn-RS" baseline="0" dirty="0" smtClean="0"/>
              <a:t> oblika organizovanog kriminala, </a:t>
            </a:r>
            <a:r>
              <a:rPr lang="sr-Latn-RS" dirty="0" smtClean="0"/>
              <a:t>Evropski savet</a:t>
            </a:r>
            <a:r>
              <a:rPr lang="sr-Latn-RS" baseline="0" dirty="0" smtClean="0"/>
              <a:t> je</a:t>
            </a:r>
            <a:r>
              <a:rPr lang="sr-Latn-RS" dirty="0" smtClean="0"/>
              <a:t> u svom Zaključku 46 saglasan da</a:t>
            </a:r>
            <a:r>
              <a:rPr lang="sr-Latn-RS" baseline="0" dirty="0" smtClean="0"/>
              <a:t> treba osnovati jedinicu (Evrodžast), koju će činiti nacionalni članovi </a:t>
            </a:r>
            <a:r>
              <a:rPr lang="en-150" baseline="0" dirty="0" smtClean="0"/>
              <a:t>–</a:t>
            </a:r>
            <a:r>
              <a:rPr lang="sr-Latn-RS" baseline="0" dirty="0" smtClean="0"/>
              <a:t> tužioci, sudije ili službenici policije ekvivalentne nadležnosti </a:t>
            </a:r>
            <a:r>
              <a:rPr lang="en-150" baseline="0" dirty="0" smtClean="0"/>
              <a:t>–</a:t>
            </a:r>
            <a:r>
              <a:rPr lang="sr-Latn-RS" baseline="0" dirty="0" smtClean="0"/>
              <a:t> koji se u nju upućuju u skladu sa pravnim sistemima svojih država.</a:t>
            </a:r>
            <a:endParaRPr lang="en-GB" dirty="0"/>
          </a:p>
          <a:p>
            <a:pPr algn="just"/>
            <a:endParaRPr lang="en-GB" dirty="0"/>
          </a:p>
          <a:p>
            <a:pPr algn="just"/>
            <a:r>
              <a:rPr lang="sr-Latn-RS" dirty="0" smtClean="0"/>
              <a:t>Jula </a:t>
            </a:r>
            <a:r>
              <a:rPr lang="en-GB" dirty="0" smtClean="0"/>
              <a:t>2013, </a:t>
            </a:r>
            <a:r>
              <a:rPr lang="sr-Latn-RS" dirty="0" smtClean="0"/>
              <a:t>Evropska komisija podnosi predlog Evropskom parlamentu i Savetu</a:t>
            </a:r>
            <a:r>
              <a:rPr lang="sr-Latn-RS" baseline="0" dirty="0" smtClean="0"/>
              <a:t> da se donese novi propis o Evrodžastu, kako bi se obezbedio „jedinstven i obnovljen pravni okvir za novu Agenciju za pravosudnu saradnju (Evrodžast),“ kao pravnog naslednika Evrodžasta osnovanog 2002. godine</a:t>
            </a:r>
            <a:r>
              <a:rPr lang="en-GB" dirty="0" smtClean="0"/>
              <a:t>.</a:t>
            </a:r>
            <a:endParaRPr lang="en-GB" dirty="0"/>
          </a:p>
          <a:p>
            <a:pPr algn="just"/>
            <a:endParaRPr lang="en-GB" dirty="0"/>
          </a:p>
          <a:p>
            <a:pPr algn="just"/>
            <a:r>
              <a:rPr lang="sr-Latn-RS" dirty="0" smtClean="0"/>
              <a:t>Nakon opsežnih pregovora, Evropski</a:t>
            </a:r>
            <a:r>
              <a:rPr lang="sr-Latn-RS" baseline="0" dirty="0" smtClean="0"/>
              <a:t> parlament i Savet usvajaju </a:t>
            </a:r>
            <a:r>
              <a:rPr lang="sr-Latn-RS" b="1" i="1" dirty="0" smtClean="0">
                <a:hlinkClick r:id="rId3"/>
              </a:rPr>
              <a:t>Uredbu</a:t>
            </a:r>
            <a:r>
              <a:rPr lang="sr-Latn-RS" b="1" i="1" baseline="0" dirty="0" smtClean="0">
                <a:hlinkClick r:id="rId3"/>
              </a:rPr>
              <a:t> </a:t>
            </a:r>
            <a:r>
              <a:rPr lang="en-GB" b="1" i="1" dirty="0" smtClean="0">
                <a:hlinkClick r:id="rId3"/>
              </a:rPr>
              <a:t>o</a:t>
            </a:r>
            <a:r>
              <a:rPr lang="sr-Latn-RS" b="1" i="1" dirty="0" smtClean="0">
                <a:hlinkClick r:id="rId3"/>
              </a:rPr>
              <a:t> Agenciji Evropske unije za</a:t>
            </a:r>
            <a:r>
              <a:rPr lang="sr-Latn-RS" b="1" i="1" baseline="0" dirty="0" smtClean="0">
                <a:hlinkClick r:id="rId3"/>
              </a:rPr>
              <a:t> pravosudnu saradnju </a:t>
            </a:r>
            <a:r>
              <a:rPr lang="sr-Latn-RS" b="1" i="1" baseline="0" dirty="0" smtClean="0"/>
              <a:t> </a:t>
            </a:r>
            <a:r>
              <a:rPr lang="sr-Latn-RS" b="0" i="0" baseline="0" dirty="0" smtClean="0"/>
              <a:t>novembra 2018. Uredbom se uspostavlja novi sistem upravljanja, razjašnjava odnos između Evrodžasta i Kancelarije evropskog javnog tužioca, propisuje novi režim zaštite podataka, usvajaju nova pravila u pogledu spoljnih odnosa Agencije i jača uloga Evropskog parlamenta i nacionalnih skupština u demokratskom nadzoru nad njenim aktivnostima. Uredba se primenjuje od 12. decembra 2019</a:t>
            </a:r>
            <a:r>
              <a:rPr lang="en-GB" dirty="0" smtClean="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290517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Ciljevi sesije.</a:t>
            </a:r>
            <a:r>
              <a:rPr lang="sr-Latn-RS" baseline="0" dirty="0" smtClean="0"/>
              <a:t> Učesnici treba da budu informisani o tome šta mogu da očekuju da će postići do kraja sesije.</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96046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Kako Danska nije učesnica Uredbe o Evrodžastu, broj nacionalnih deskova opao je decembra 2019. na 27, pri čemu Danska u ovu organizaciju delegira svog predstavnika.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Nakon povlačenja</a:t>
            </a:r>
            <a:r>
              <a:rPr lang="sr-Latn-RS" sz="1200" kern="1200" baseline="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Velike Britanije iz Evropske Unije, 31. januara 2020, broj nacionalnih deskova smanjen je na 26.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Evrodžast podržava i jača koordinaciju i saradnju između nacionalnih istražnih i organa za krivično gonjenje</a:t>
            </a:r>
            <a:r>
              <a:rPr lang="en-GB" dirty="0" smtClean="0"/>
              <a:t>. </a:t>
            </a:r>
            <a:endParaRPr lang="en-GB" dirty="0"/>
          </a:p>
          <a:p>
            <a:pPr algn="just"/>
            <a:endParaRPr lang="en-GB" dirty="0"/>
          </a:p>
          <a:p>
            <a:pPr marL="0" marR="0" indent="0" algn="just" defTabSz="457200" rtl="0" eaLnBrk="0" fontAlgn="base" latinLnBrk="0" hangingPunct="0">
              <a:lnSpc>
                <a:spcPct val="100000"/>
              </a:lnSpc>
              <a:spcBef>
                <a:spcPct val="30000"/>
              </a:spcBef>
              <a:spcAft>
                <a:spcPct val="0"/>
              </a:spcAft>
              <a:buClrTx/>
              <a:buSzTx/>
              <a:buFontTx/>
              <a:buNone/>
              <a:tabLst/>
              <a:defRPr/>
            </a:pPr>
            <a:r>
              <a:rPr lang="sr-Latn-RS" sz="1200" kern="1200" dirty="0" smtClean="0">
                <a:solidFill>
                  <a:schemeClr val="tx1"/>
                </a:solidFill>
                <a:effectLst/>
                <a:latin typeface="+mn-lt"/>
                <a:ea typeface="ＭＳ Ｐゴシック" pitchFamily="-65" charset="-128"/>
                <a:cs typeface="ＭＳ Ｐゴシック" pitchFamily="-65" charset="-128"/>
              </a:rPr>
              <a:t>Evrodžast pomaže tužiocima i drugim istražnim organima država članica EU u predmetima koji se odnose na teška krivična dela, koja utiču na dve ili više država članica, ili zahtevaju krivično gonjenje na zajedničkim osnovama, ili na osnovu operacija koje su sproveli, odnosno informacija koje su dostavili, nadležni organi država članica, Europol, Kancelarija evropskog javnog tužioca (EPPO) i Evropska kancelarija za borbu protiv prevara (OLAF).</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endParaRPr lang="en-GB" dirty="0"/>
          </a:p>
          <a:p>
            <a:pPr algn="just"/>
            <a:r>
              <a:rPr lang="sr-Latn-RS" sz="1200" kern="1200" dirty="0" smtClean="0">
                <a:solidFill>
                  <a:schemeClr val="tx1"/>
                </a:solidFill>
                <a:effectLst/>
                <a:latin typeface="+mn-lt"/>
                <a:ea typeface="ＭＳ Ｐゴシック" pitchFamily="-65" charset="-128"/>
                <a:cs typeface="ＭＳ Ｐゴシック" pitchFamily="-65" charset="-128"/>
              </a:rPr>
              <a:t>Evrodžast deluje na zahtev nadležnih organa države članice ili na sopstvenu inicijativu. U nekim slučajevima zahtev upućuje</a:t>
            </a:r>
            <a:r>
              <a:rPr lang="sr-Latn-RS" sz="1200" kern="1200" baseline="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Evropska</a:t>
            </a:r>
            <a:r>
              <a:rPr lang="sr-Latn-RS" sz="1200" kern="1200" baseline="0" dirty="0" smtClean="0">
                <a:solidFill>
                  <a:schemeClr val="tx1"/>
                </a:solidFill>
                <a:effectLst/>
                <a:latin typeface="+mn-lt"/>
                <a:ea typeface="ＭＳ Ｐゴシック" pitchFamily="-65" charset="-128"/>
                <a:cs typeface="ＭＳ Ｐゴシック" pitchFamily="-65" charset="-128"/>
              </a:rPr>
              <a:t> komisija</a:t>
            </a:r>
            <a:r>
              <a:rPr lang="sr-Latn-RS" sz="1200" kern="1200" dirty="0" smtClean="0">
                <a:solidFill>
                  <a:schemeClr val="tx1"/>
                </a:solidFill>
                <a:effectLst/>
                <a:latin typeface="+mn-lt"/>
                <a:ea typeface="ＭＳ Ｐゴシック" pitchFamily="-65" charset="-128"/>
                <a:cs typeface="ＭＳ Ｐゴシック" pitchFamily="-65" charset="-128"/>
              </a:rPr>
              <a:t> ili Kancelarija evropskog javnog tužioca</a:t>
            </a:r>
            <a:r>
              <a:rPr lang="en-GB" dirty="0" smtClean="0"/>
              <a:t>.</a:t>
            </a:r>
            <a:endParaRPr lang="en-GB"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853863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1" dirty="0" smtClean="0"/>
              <a:t>Evropska</a:t>
            </a:r>
            <a:r>
              <a:rPr lang="sr-Latn-RS" b="1" baseline="0" dirty="0" smtClean="0"/>
              <a:t> pravosudna mreža za visokotehnološki kriminal</a:t>
            </a:r>
            <a:r>
              <a:rPr lang="en-GB" b="1" dirty="0" smtClean="0"/>
              <a:t> </a:t>
            </a:r>
            <a:r>
              <a:rPr lang="sr-Latn-RS" b="1" dirty="0" smtClean="0"/>
              <a:t>(</a:t>
            </a:r>
            <a:r>
              <a:rPr lang="en-GB" b="1" dirty="0" smtClean="0"/>
              <a:t>European Judicial Cybercrime Network </a:t>
            </a:r>
            <a:r>
              <a:rPr lang="sr-Latn-RS" b="1" dirty="0" smtClean="0"/>
              <a:t>-</a:t>
            </a:r>
            <a:r>
              <a:rPr lang="sr-Latn-RS" b="1" baseline="0" dirty="0" smtClean="0"/>
              <a:t> </a:t>
            </a:r>
            <a:r>
              <a:rPr lang="en-GB" b="1" dirty="0" smtClean="0"/>
              <a:t>EJCN</a:t>
            </a:r>
            <a:r>
              <a:rPr lang="en-GB" dirty="0" smtClean="0"/>
              <a:t>) </a:t>
            </a:r>
            <a:r>
              <a:rPr lang="sr-Latn-RS" dirty="0" smtClean="0"/>
              <a:t>osnovana je </a:t>
            </a:r>
            <a:r>
              <a:rPr lang="en-GB" dirty="0" smtClean="0"/>
              <a:t>2016, </a:t>
            </a:r>
            <a:r>
              <a:rPr lang="sr-Latn-RS" dirty="0" smtClean="0"/>
              <a:t>tokom holandskog predsedavanja EU, kako bi se pospešili kontakti između praktičara specijalizovanih za izazove koje proizvodi visokotehnološki kriminal, zatim kriminal</a:t>
            </a:r>
            <a:r>
              <a:rPr lang="sr-Latn-RS" baseline="0" dirty="0" smtClean="0"/>
              <a:t> koji sajber prostor omogućava i istrage u sajber prostoru, kao i da istrage i krivično gonjenje učini efikasnijim</a:t>
            </a:r>
            <a:r>
              <a:rPr lang="en-GB" dirty="0" smtClean="0"/>
              <a:t>.</a:t>
            </a:r>
            <a:endParaRPr lang="en-GB" dirty="0"/>
          </a:p>
          <a:p>
            <a:pPr algn="just"/>
            <a:endParaRPr lang="en-GB" dirty="0"/>
          </a:p>
          <a:p>
            <a:pPr algn="just"/>
            <a:r>
              <a:rPr lang="en-GB" dirty="0" smtClean="0"/>
              <a:t>EJCN </a:t>
            </a:r>
            <a:r>
              <a:rPr lang="sr-Latn-RS" dirty="0" smtClean="0"/>
              <a:t>olakšava i ojačava</a:t>
            </a:r>
            <a:r>
              <a:rPr lang="sr-Latn-RS" baseline="0" dirty="0" smtClean="0"/>
              <a:t> saradnju između nadležnih pravosudnih organa tako što omogućava razmenu stručnog znanja, primera dobre prakse i drugih relevantnih saznanja u pogledu istrage i krivičnog gonjenja u oblasti visokotehnološkog kriminala. Ova mreža, isto tako, podstiče i dijalog između različitih aktera i zainteresovanih strana čija je uloga da obezbede vladavinu prava u sajber prostoru</a:t>
            </a:r>
            <a:r>
              <a:rPr lang="en-GB" dirty="0" smtClean="0"/>
              <a:t>.</a:t>
            </a:r>
            <a:endParaRPr lang="en-GB" dirty="0"/>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592395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57318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dirty="0" smtClean="0"/>
              <a:t>Evropska pravosudna mreža u</a:t>
            </a:r>
            <a:r>
              <a:rPr lang="sr-Latn-RS" baseline="0" dirty="0" smtClean="0"/>
              <a:t> krivičnim stvarima (</a:t>
            </a:r>
            <a:r>
              <a:rPr lang="en-GB" dirty="0" smtClean="0"/>
              <a:t>European Judicial Network in criminal matters</a:t>
            </a:r>
            <a:r>
              <a:rPr lang="sr-Latn-RS" dirty="0" smtClean="0"/>
              <a:t> -</a:t>
            </a:r>
            <a:r>
              <a:rPr lang="en-GB" dirty="0" smtClean="0"/>
              <a:t>EJN) </a:t>
            </a:r>
            <a:r>
              <a:rPr lang="sr-Latn-RS" dirty="0" smtClean="0"/>
              <a:t>jeste mreža nacionalnih</a:t>
            </a:r>
            <a:r>
              <a:rPr lang="sr-Latn-RS" baseline="0" dirty="0" smtClean="0"/>
              <a:t> tačaka za kontakt, čiji je cilj da olakša pravosudnu saradnju u krivičnim stvarima. EJN je formirana Zajedničkom akcijom </a:t>
            </a:r>
            <a:r>
              <a:rPr lang="en-GB" dirty="0" smtClean="0"/>
              <a:t>98/428 JHA </a:t>
            </a:r>
            <a:r>
              <a:rPr lang="sr-Latn-RS" dirty="0" smtClean="0"/>
              <a:t>od </a:t>
            </a:r>
            <a:r>
              <a:rPr lang="en-GB" dirty="0" smtClean="0"/>
              <a:t>29</a:t>
            </a:r>
            <a:r>
              <a:rPr lang="sr-Latn-RS" dirty="0" smtClean="0"/>
              <a:t>. juna</a:t>
            </a:r>
            <a:r>
              <a:rPr lang="en-GB" dirty="0" smtClean="0"/>
              <a:t> 1998</a:t>
            </a:r>
            <a:r>
              <a:rPr lang="sr-Latn-RS" dirty="0" smtClean="0"/>
              <a:t>, kako bi se ispunila preporuka br. </a:t>
            </a:r>
            <a:r>
              <a:rPr lang="en-GB" dirty="0" smtClean="0"/>
              <a:t>21 </a:t>
            </a:r>
            <a:r>
              <a:rPr lang="sr-Latn-RS" dirty="0" smtClean="0"/>
              <a:t>Akcionog</a:t>
            </a:r>
            <a:r>
              <a:rPr lang="sr-Latn-RS" baseline="0" dirty="0" smtClean="0"/>
              <a:t> plana za borbu protiv organizovanog kriminala, koju je Savet usvojio 28. aprila </a:t>
            </a:r>
            <a:r>
              <a:rPr lang="en-GB" dirty="0" smtClean="0"/>
              <a:t>1997.</a:t>
            </a:r>
            <a:endParaRPr lang="sr-Latn-RS" dirty="0" smtClean="0"/>
          </a:p>
          <a:p>
            <a:pPr algn="just"/>
            <a:endParaRPr lang="sr-Latn-RS" dirty="0" smtClean="0"/>
          </a:p>
          <a:p>
            <a:pPr algn="just"/>
            <a:r>
              <a:rPr lang="sr-Latn-RS" dirty="0" smtClean="0"/>
              <a:t>Decembra 2008,</a:t>
            </a:r>
            <a:r>
              <a:rPr lang="sr-Latn-RS" baseline="0" dirty="0" smtClean="0"/>
              <a:t> novi pravni osnov stupa na stranu, naime Odluka Saveta </a:t>
            </a:r>
            <a:r>
              <a:rPr lang="en-GB" dirty="0" smtClean="0"/>
              <a:t>2008/976/JHA o</a:t>
            </a:r>
            <a:r>
              <a:rPr lang="sr-Latn-RS" dirty="0" smtClean="0"/>
              <a:t>d 16. decembra 2008 o Evropskoj</a:t>
            </a:r>
            <a:r>
              <a:rPr lang="sr-Latn-RS" baseline="0" dirty="0" smtClean="0"/>
              <a:t> pravosudnoj mreži </a:t>
            </a:r>
            <a:r>
              <a:rPr lang="en-GB" dirty="0" smtClean="0"/>
              <a:t>(</a:t>
            </a:r>
            <a:r>
              <a:rPr lang="sr-Latn-RS" dirty="0" smtClean="0"/>
              <a:t>u daljem tekstu</a:t>
            </a:r>
            <a:r>
              <a:rPr lang="sr-Latn-RS" baseline="0" dirty="0" smtClean="0"/>
              <a:t> Odluka o EJN)</a:t>
            </a:r>
            <a:r>
              <a:rPr lang="en-GB" dirty="0" smtClean="0"/>
              <a:t>, </a:t>
            </a:r>
            <a:r>
              <a:rPr lang="sr-Latn-RS" dirty="0" smtClean="0"/>
              <a:t>kojom se osnažuje pravni status Mreže, uz očuvanje duha iz 1998. </a:t>
            </a:r>
            <a:endParaRPr lang="en-GB" dirty="0"/>
          </a:p>
          <a:p>
            <a:pPr algn="just"/>
            <a:endParaRPr lang="en-GB" dirty="0"/>
          </a:p>
          <a:p>
            <a:pPr algn="just"/>
            <a:r>
              <a:rPr lang="en-GB" dirty="0" smtClean="0"/>
              <a:t>EJN </a:t>
            </a:r>
            <a:r>
              <a:rPr lang="sr-Latn-RS" dirty="0" smtClean="0"/>
              <a:t>čine</a:t>
            </a:r>
            <a:r>
              <a:rPr lang="sr-Latn-RS" baseline="0" dirty="0" smtClean="0"/>
              <a:t> Tačke za kontakt koje svaka država članica utvrđuje među organima centralnih vlasti nadležnih za međunarodnu pravosudnu saradnju, kao i organi pravosuđa ili druga nadležna tela u oblasti međunarodne pravosudne saradnje</a:t>
            </a:r>
            <a:r>
              <a:rPr lang="en-GB" dirty="0" smtClean="0"/>
              <a:t>.</a:t>
            </a:r>
            <a:endParaRPr lang="en-GB" dirty="0"/>
          </a:p>
          <a:p>
            <a:pPr algn="just"/>
            <a:endParaRPr lang="en-GB" dirty="0"/>
          </a:p>
          <a:p>
            <a:pPr algn="just"/>
            <a:r>
              <a:rPr lang="sr-Latn-RS" dirty="0" smtClean="0"/>
              <a:t>Osnovna uloga kontakt tačaka EJN, koje su Odlukom o EJN definisane kao „aktivni posrednici“, jeste da olakšaju pravosudnu saradnju u krivičnim stvarima među</a:t>
            </a:r>
            <a:r>
              <a:rPr lang="sr-Latn-RS" baseline="0" dirty="0" smtClean="0"/>
              <a:t> državama članicama EU, posebno u akcijama za subijanje teških krivičnih dela. U tom cilju, one pomažu da se uspostave direktni kontakti između nadležnih organa i pružaju pravne i praktične informacije koje su neophodne za pripremu delotvornog zahteva za pravosudnom saradnjom iili napredila pravosudna saradnja u celini</a:t>
            </a:r>
            <a:r>
              <a:rPr lang="en-GB" dirty="0" smtClean="0"/>
              <a: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387383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noProof="0" dirty="0" smtClean="0"/>
              <a:t>b</a:t>
            </a:r>
            <a:r>
              <a:rPr lang="en-US" dirty="0" smtClean="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1422345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sr-Latn-RS" dirty="0" smtClean="0"/>
          </a:p>
          <a:p>
            <a:r>
              <a:rPr lang="sr-Latn-RS" dirty="0" smtClean="0"/>
              <a:t>Vreme</a:t>
            </a:r>
            <a:r>
              <a:rPr lang="sr-Latn-RS" baseline="0" dirty="0" smtClean="0"/>
              <a:t> predviđeno za pitanja učesnika.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1960663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U skladu sa ovim članom, svaka Strana ugovornica ima obavezu da odredi mesto za kontakt, dostupno 24 časa na dan, sedam dana u nedelji, kako bi omogućila pružanje trenutne pomoći u istragama i postupcima u delokrugu ovog poglavlja, a naročito definisanog članom 35, stavom 1, tačkom c). Dogovoreno je da je uspostavljanje ove mreže među najvažnijim sredstvima koje Konvencija nudi kako bi se obezbedilo da Strane ugovornice mogu efikasno da odgovore na izazove u zaštiti pravnog poretka koje proizvode računarski ili kriminal u vezi sa računarima.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Mesto za kontakt svake Strane ugovornice, dostupno 24/7, ili olakšava ili direktno sprovodi, između ostalog, pružanje tehničkih saveta, zaštitu podataka, prikupljanje dokaza, davanje informacija pravne prirode i lociranje osumnjičenih. Pojam „informacije pravne prirode“ u stavu 1. znači savet drugoj Strani koja traži saradnju vezano za pravne preduslove koji se moraju zadovoljiti kako bi se neformalna ili zvanična saradnja obezbedila</a:t>
            </a:r>
            <a:r>
              <a:rPr lang="en-GB" dirty="0" smtClean="0">
                <a:effectLst/>
                <a:latin typeface="Arial" panose="020B0604020202020204" pitchFamily="34" charset="0"/>
              </a:rPr>
              <a:t>. </a:t>
            </a:r>
            <a:r>
              <a:rPr lang="sr-Latn-RS" dirty="0" smtClean="0">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3801470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Svaka Strana ugovornica ima slobodu da odredi gde će smestiti svoje mesto za kontakt u okviru strukture za zaštitu pravnog poretka. Neke od njih će želeti da svoj kontakt 24/7 smeste u okviru centralnog organa, a druge smatraju da je najbolja lokacija u okviru policijske jedinice specijalizovane za borbu protiv računarskog i s računarima povezanog kriminala, mada i druge mogućnosti mogu biti prikladne za neku od Strana, imajući u vidu njenu strukturu vlasti i pravni sistem.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Kako taj kontakt 24/7 pruža i tehničke savete kako zaustaviti ili ući u trag napadu, a izvršava i obaveze međunarodne saradnje kao što je lociranje osumnjičenih lica, jedan tačan odgovor ne postoji, te se očekuje da će i struktura ove mreže evoluirati tokom vremena. U određivanju nacionalne tačke za kontakt, dužna pažnja se mora posvetiti potrebi da se u komunikaciji s mestima za kontakt  koriste drugi jezici.</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2826361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Ovaj član Konvencije nalaže da je među ključnim zadacima koje sprovodi kontakt 24/7 mogućnost da olakša brzo izvršenje onih funkcija koje taj kontakt ne sprovodi direktno. Na primer, ukoliko je kontakt 24/7 neke Strane ugovornice deo policijske jedinice, mora imati mogućnost da ekspeditivno koordinira aktivnosti s drugim relevantnim komponentama u okviru organa vlasti, kao što je centralni organ nadležan za izručenje stranoj družavi ili uzajamnu pomoć, kako bi se odgovarajući postupak mogao sprovesti u svakom trenutku dana ili noći. Pored toga, stav 2. iziskuje da kontakt 24/7 svake Strane ugovornice raspolaže mogućnostima da brzo razmenjuje poruke sa drugim članovima mreže.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Isti stav zahteva da svako mesto za kontakt u mreži raspolaže odgovarajućom opremom. Savremeni telefon, faks i računarska oprema biće ključni  za neometan rad mreže, a biće potrebno i da druge forme komunikacione i analitičke opreme budu deo sistema kako tehnologija napreduje. Potrebno je, isto tako, da osoblje koje učestvuje u timu Strane ugovornice koji čini deo mreže, bude adekvatno obučeno u pogledu visokotehnološkog kriminala i delotvornog odgovora na taj kriminal.</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024163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134208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Tužioci ili sudije koji upućuju zvaničan zahtev treba uvek da potvde međunarodnu obavezu zamoljene države da pruži pomoć ukoliko je ta obaveza utvrđena međunarodnim instrumentom. Isto tako, organ kome je zahtev upućen mora biti jasno naznačen.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Slično tome, lice koje upućuje zahtev mora voditi računa o tome da domaći zakoni dozvoljavaju da se takav zahtev uputi. Na primer, neki domaći propis možda zapravo ne dopušta neke zahteve ili vrste zahteva kakve brojne konvencije, ugovori ili drugi međunarodni instrumenti dozvoljavaju. Za neke države domaće pravo ima primat. Uputiti zahtev na način koji nije u skladu sa domaćim propisima u takvim okolnostima samo bi proizvelo probleme, ili argumente u prilog isključenja dokaza pribavljenih na taj način</a:t>
            </a:r>
            <a:r>
              <a:rPr lang="en-GB" sz="1800" b="0" i="0" u="none" strike="noStrike" baseline="0" dirty="0" smtClean="0">
                <a:latin typeface="MinionPro-Regular"/>
              </a:rPr>
              <a:t>.</a:t>
            </a:r>
            <a:endParaRPr lang="en-GB"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4116685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sr-Latn-RS" dirty="0" smtClean="0"/>
          </a:p>
          <a:p>
            <a:r>
              <a:rPr lang="sr-Latn-RS" dirty="0" smtClean="0"/>
              <a:t>Vreme opredeljeno za pitanja učesnika</a:t>
            </a:r>
            <a:r>
              <a:rPr lang="en-US" dirty="0" smtClean="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1387456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2616610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496661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2800570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39</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40</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41</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42</a:t>
            </a:fld>
            <a:endParaRPr lang="en-US"/>
          </a:p>
        </p:txBody>
      </p:sp>
    </p:spTree>
    <p:extLst>
      <p:ext uri="{BB962C8B-B14F-4D97-AF65-F5344CB8AC3E}">
        <p14:creationId xmlns:p14="http://schemas.microsoft.com/office/powerpoint/2010/main" val="754909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Vreme određeno</a:t>
            </a:r>
            <a:r>
              <a:rPr lang="sr-Latn-RS" baseline="0" dirty="0" smtClean="0"/>
              <a:t> za pitanja učesnika.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69933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38815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sz="1200" kern="1200" dirty="0" smtClean="0">
                <a:solidFill>
                  <a:schemeClr val="tx1"/>
                </a:solidFill>
                <a:effectLst/>
                <a:latin typeface="+mn-lt"/>
                <a:ea typeface="ＭＳ Ｐゴシック" pitchFamily="-65" charset="-128"/>
                <a:cs typeface="ＭＳ Ｐゴシック" pitchFamily="-65" charset="-128"/>
              </a:rPr>
              <a:t>Administrativna pomoć može,</a:t>
            </a:r>
            <a:r>
              <a:rPr lang="sr-Latn-RS" sz="1200" kern="1200" baseline="0" dirty="0" smtClean="0">
                <a:solidFill>
                  <a:schemeClr val="tx1"/>
                </a:solidFill>
                <a:effectLst/>
                <a:latin typeface="+mn-lt"/>
                <a:ea typeface="ＭＳ Ｐゴシック" pitchFamily="-65" charset="-128"/>
                <a:cs typeface="ＭＳ Ｐゴシック" pitchFamily="-65" charset="-128"/>
              </a:rPr>
              <a:t> a i trebalo bi da se koristi </a:t>
            </a:r>
            <a:r>
              <a:rPr lang="sr-Latn-RS" sz="1200" kern="1200" dirty="0" smtClean="0">
                <a:solidFill>
                  <a:schemeClr val="tx1"/>
                </a:solidFill>
                <a:effectLst/>
                <a:latin typeface="+mn-lt"/>
                <a:ea typeface="ＭＳ Ｐゴシック" pitchFamily="-65" charset="-128"/>
                <a:cs typeface="ＭＳ Ｐゴシック" pitchFamily="-65" charset="-128"/>
              </a:rPr>
              <a:t>kada zahtevi za prikupljanje dokaza koji se upućuju nekoj državi</a:t>
            </a:r>
            <a:r>
              <a:rPr lang="sr-Latn-RS" sz="1200" kern="1200" baseline="0" dirty="0" smtClean="0">
                <a:solidFill>
                  <a:schemeClr val="tx1"/>
                </a:solidFill>
                <a:effectLst/>
                <a:latin typeface="+mn-lt"/>
                <a:ea typeface="ＭＳ Ｐゴシック" pitchFamily="-65" charset="-128"/>
                <a:cs typeface="ＭＳ Ｐゴシック" pitchFamily="-65" charset="-128"/>
              </a:rPr>
              <a:t> ne podrazumevaju sredstva prinude </a:t>
            </a:r>
            <a:r>
              <a:rPr lang="sr-Latn-RS" sz="1200" kern="1200" dirty="0" smtClean="0">
                <a:solidFill>
                  <a:schemeClr val="tx1"/>
                </a:solidFill>
                <a:effectLst/>
                <a:latin typeface="+mn-lt"/>
                <a:ea typeface="ＭＳ Ｐゴシック" pitchFamily="-65" charset="-128"/>
                <a:cs typeface="ＭＳ Ｐゴシック" pitchFamily="-65" charset="-128"/>
              </a:rPr>
              <a:t>(npr. naredba, sudski nalog) da bi se pribavili dokazi. Takav pristup smanjuje rizik od odlaganja i većina država će ga smatrati dobrodošlim.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U tom kontekstu, važno je zapamtiti da iako se administrativna pomoć ponekad naziva i „neformalnom,“ to ne znaći da je forma dokaza koji se na taj način dobije neformalna, ili da tako pribavljeni dokazi</a:t>
            </a:r>
            <a:r>
              <a:rPr lang="sr-Latn-RS" sz="1200" kern="1200" baseline="0" dirty="0" smtClean="0">
                <a:solidFill>
                  <a:schemeClr val="tx1"/>
                </a:solidFill>
                <a:effectLst/>
                <a:latin typeface="+mn-lt"/>
                <a:ea typeface="ＭＳ Ｐゴシック" pitchFamily="-65" charset="-128"/>
                <a:cs typeface="ＭＳ Ｐゴシック" pitchFamily="-65" charset="-128"/>
              </a:rPr>
              <a:t> </a:t>
            </a:r>
            <a:r>
              <a:rPr lang="sr-Latn-RS" sz="1200" b="0" i="0" u="none" kern="1200" baseline="0" dirty="0" smtClean="0">
                <a:solidFill>
                  <a:schemeClr val="tx1"/>
                </a:solidFill>
                <a:effectLst/>
                <a:latin typeface="+mn-lt"/>
                <a:ea typeface="ＭＳ Ｐゴシック" pitchFamily="-65" charset="-128"/>
                <a:cs typeface="ＭＳ Ｐゴシック" pitchFamily="-65" charset="-128"/>
              </a:rPr>
              <a:t>nemaju dokaznu snagu u formalnom smislu</a:t>
            </a:r>
            <a:r>
              <a:rPr lang="sr-Latn-RS" sz="1200" b="0" i="0" u="none" kern="1200" dirty="0" smtClean="0">
                <a:solidFill>
                  <a:schemeClr val="tx1"/>
                </a:solidFill>
                <a:effectLst/>
                <a:latin typeface="+mn-lt"/>
                <a:ea typeface="ＭＳ Ｐゴシック" pitchFamily="-65" charset="-128"/>
                <a:cs typeface="ＭＳ Ｐゴシック" pitchFamily="-65" charset="-128"/>
              </a:rPr>
              <a:t> – naprotiv, zahtevom za dokazima kojem se udovolji administrativnim/nezvaničnim putem izvodi se dokaz u istoj formi kao da je dobijen u odgovor na zvaničan pismeni zahtev</a:t>
            </a:r>
            <a:r>
              <a:rPr lang="sr-Latn-RS" sz="1200" kern="1200" dirty="0" smtClean="0">
                <a:solidFill>
                  <a:schemeClr val="tx1"/>
                </a:solidFill>
                <a:effectLst/>
                <a:latin typeface="+mn-lt"/>
                <a:ea typeface="ＭＳ Ｐゴシック" pitchFamily="-65" charset="-128"/>
                <a:cs typeface="ＭＳ Ｐゴシック" pitchFamily="-65" charset="-128"/>
              </a:rPr>
              <a:t>. </a:t>
            </a:r>
          </a:p>
          <a:p>
            <a:pPr algn="just"/>
            <a:endParaRPr lang="en-US" sz="1200" kern="1200" dirty="0" smtClean="0">
              <a:solidFill>
                <a:schemeClr val="tx1"/>
              </a:solidFill>
              <a:effectLst/>
              <a:latin typeface="+mn-lt"/>
              <a:ea typeface="ＭＳ Ｐゴシック" pitchFamily="-65" charset="-128"/>
              <a:cs typeface="ＭＳ Ｐゴシック" pitchFamily="-65" charset="-128"/>
            </a:endParaRPr>
          </a:p>
          <a:p>
            <a:pPr algn="just"/>
            <a:r>
              <a:rPr lang="sr-Latn-RS" sz="1200" kern="1200" dirty="0" smtClean="0">
                <a:solidFill>
                  <a:schemeClr val="tx1"/>
                </a:solidFill>
                <a:effectLst/>
                <a:latin typeface="+mn-lt"/>
                <a:ea typeface="ＭＳ Ｐゴシック" pitchFamily="-65" charset="-128"/>
                <a:cs typeface="ＭＳ Ｐゴシック" pitchFamily="-65" charset="-128"/>
              </a:rPr>
              <a:t>Administrativni ili neformalni pristup treba da bude i prvi korak u svim kompleksnijim zahtevima za prikupljanjem dokaza, iako uvek postoji namera da se izda i zvaničan pismeni zahtev. Tako što se zahtev najpre</a:t>
            </a:r>
            <a:r>
              <a:rPr lang="sr-Latn-RS" sz="1200" kern="1200" baseline="0" dirty="0" smtClean="0">
                <a:solidFill>
                  <a:schemeClr val="tx1"/>
                </a:solidFill>
                <a:effectLst/>
                <a:latin typeface="+mn-lt"/>
                <a:ea typeface="ＭＳ Ｐゴシック" pitchFamily="-65" charset="-128"/>
                <a:cs typeface="ＭＳ Ｐゴシック" pitchFamily="-65" charset="-128"/>
              </a:rPr>
              <a:t> šalje od </a:t>
            </a:r>
            <a:r>
              <a:rPr lang="sr-Latn-RS" sz="1200" kern="1200" dirty="0" smtClean="0">
                <a:solidFill>
                  <a:schemeClr val="tx1"/>
                </a:solidFill>
                <a:effectLst/>
                <a:latin typeface="+mn-lt"/>
                <a:ea typeface="ＭＳ Ｐゴシック" pitchFamily="-65" charset="-128"/>
                <a:cs typeface="ＭＳ Ｐゴシック" pitchFamily="-65" charset="-128"/>
              </a:rPr>
              <a:t>policije policiji, ili od tužioca tužiocu, država molilja ima mogućnost da sa zamoljenom državom</a:t>
            </a:r>
            <a:r>
              <a:rPr lang="sr-Latn-RS" sz="1200" kern="1200" baseline="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razmotri formu i uslove zahteva pre nego što se pismeni zahtev finalizuje. Time se obezbeđuje i da se obrade sva pitanja od značaja za zamoljenu državu, kao i da se putevi utvrđivanja činjenica budu maksimalno svedeni pre upućivanja zvaničnog zaheva. Pored toga, ovim se nadležnim organima u obe države omogućava da grade mreže i kontakte</a:t>
            </a:r>
            <a:r>
              <a:rPr lang="en-GB" sz="1800" b="0" i="0" u="none" strike="noStrike" baseline="0" dirty="0" smtClean="0">
                <a:latin typeface="MinionPro-Regular"/>
              </a:rPr>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105735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Vreme određeno za pitanja učesnika.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71518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sz="1800" b="0" i="0" u="none" strike="noStrike" baseline="0" dirty="0" smtClean="0">
                <a:latin typeface="MinionPro-Regular"/>
              </a:rPr>
              <a:t>Zabune je moguće izbeći ukoliko tužioci i istražitelji na odgovarajući način uvažavaju norme konvencija i ugovora koji se odnose na uzajamnu pravnu pomoć. Treba imati na umu da režim uzajamne pravne pomoći služi za pribavljanje dokaza, tako da bi pribavljanje obaveštajnih podataka i pronalažanje osumnjičenih ili begunaca obično trebalo tražiti samo putem administrativne pomoći, koja, naravno, može, ali i ne mora biti pružena. </a:t>
            </a:r>
            <a:endParaRPr lang="en-GB"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56225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sz="1800" b="0" i="0" u="none" strike="noStrike" baseline="0" dirty="0" smtClean="0">
                <a:latin typeface="MinionPro-Regular"/>
              </a:rPr>
              <a:t>Iako je nemoguće sačiniti konačnu listu upita kojima se može udovoljiti neformalnim putem, neka opšta zapažanja mogu biti korisna. </a:t>
            </a:r>
            <a:endParaRPr lang="en-GB" sz="1800" b="0" i="0" u="none" strike="noStrike" baseline="0" dirty="0">
              <a:latin typeface="MinionPro-Regular"/>
            </a:endParaRPr>
          </a:p>
          <a:p>
            <a:pPr algn="just"/>
            <a:endParaRPr lang="en-GB" sz="1800" b="0" i="0" u="none" strike="noStrike" baseline="0" dirty="0">
              <a:latin typeface="MinionPro-Regular"/>
            </a:endParaRPr>
          </a:p>
          <a:p>
            <a:pPr algn="l"/>
            <a:r>
              <a:rPr lang="sr-Latn-RS" sz="1800" b="0" i="0" u="none" strike="noStrike" baseline="0" dirty="0" smtClean="0">
                <a:latin typeface="MinionPro-Regular"/>
              </a:rPr>
              <a:t>Razmatrajući gorepomenuto, međutim, treba imati na umu da odstupanja od države do države postoje.</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406371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sz="1800" b="0" i="0" u="none" strike="noStrike" baseline="0" dirty="0" smtClean="0">
                <a:latin typeface="MinionPro-Regular"/>
              </a:rPr>
              <a:t>Kada se administrativna pomoć razmatra, ne sme se prenebegnuti svrha u koju se koristi kako bi se stvorili uslovi za zvanični zahtev koji sledi.</a:t>
            </a:r>
            <a:endParaRPr lang="en-GB" sz="1800" b="0" i="0" u="none" strike="noStrike" baseline="0" dirty="0">
              <a:latin typeface="MinionPro-Regular"/>
            </a:endParaRPr>
          </a:p>
          <a:p>
            <a:pPr algn="just"/>
            <a:endParaRPr lang="sr-Latn-RS" sz="1800" b="0" i="0" u="none" strike="noStrike" baseline="0" dirty="0" smtClean="0">
              <a:latin typeface="MinionPro-Regular"/>
            </a:endParaRPr>
          </a:p>
          <a:p>
            <a:pPr algn="just"/>
            <a:r>
              <a:rPr lang="sr-Latn-RS" sz="1800" b="0" i="0" u="none" strike="noStrike" baseline="0" dirty="0" smtClean="0">
                <a:latin typeface="MinionPro-Regular"/>
              </a:rPr>
              <a:t>Možda je, na primer, moguće suziti upit u zvaničnom zahtevu tako što će se najpre zatražiti neformalna pomoć. Na primer, ako je potrebno da se uzme izjava lica zaposlenog u preduzeću koje se bavi pružanjem telefonskih usluga u sastavu strane kompanije, treba preduzeti administrativne mere kako bi se utvrdilo koja kompanija je u pitanju, gde se ona nalazi, kao i ostale pojedinosti koje mogu biti od pomoći kako bi formalni proces bio ekspeditivniji. </a:t>
            </a:r>
            <a:endParaRPr lang="en-GB" sz="1800" b="0" i="0" u="none" strike="noStrike" baseline="0" dirty="0">
              <a:latin typeface="MinionPro-Regular"/>
            </a:endParaRPr>
          </a:p>
          <a:p>
            <a:pPr marL="0" indent="0" algn="just">
              <a:buFontTx/>
              <a:buNone/>
            </a:pPr>
            <a:endParaRPr lang="en-GB" sz="1800" b="0" i="0" u="none" strike="noStrike" baseline="0" dirty="0">
              <a:latin typeface="MinionPro-Regular"/>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166979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sz="1800" b="0" i="0" u="none" strike="noStrike" baseline="0" dirty="0" smtClean="0">
                <a:latin typeface="MinionPro-Regular"/>
              </a:rPr>
              <a:t>Ukoliko se ovi elementi zanemare, mogući problem može biti da se (u državama u kojima postoji načelo izdvajanja nedozvoljenih dokaza u postupku) dati dokazni materijal izdvoji kao nedozvoljen. Uz to, podjednako je važno da neodgovarajući postupci u pogledu neformalnog zahteva mogu iritirati nadležne organe strane države u meri da možda ne budu previše voljni da pruže pomoć u vezi s nekim budućim zahtevom.</a:t>
            </a:r>
            <a:endParaRPr lang="en-GB" sz="1800" b="0" i="0" u="none" strike="noStrike" baseline="0" dirty="0">
              <a:latin typeface="MinionPro-Regular"/>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385076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FontTx/>
              <a:buNone/>
            </a:pPr>
            <a:r>
              <a:rPr lang="sr-Latn-RS" sz="1800" b="0" i="0" u="none" strike="noStrike" baseline="0" dirty="0" smtClean="0">
                <a:latin typeface="MinionPro-Regular"/>
              </a:rPr>
              <a:t>Preporuke kako učiniti neformalnu pravnu pomoć što efikasnijom.</a:t>
            </a:r>
            <a:endParaRPr lang="en-GB" sz="1800" b="0" i="0" u="none" strike="noStrike" baseline="0" dirty="0">
              <a:latin typeface="MinionPro-Regular"/>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66520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4/4/2021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4/4/2021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4/4/2021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4/4/2021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4/4/2021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4/4/2021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4/4/2021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4/4/2021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4/4/2021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4/4/2021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4/4/2021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4/4/2021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www.google.com/imgres?imgurl=https://www.echr.coe.int/PublishingImages/Rules_Court.jpg&amp;imgrefurl=https://www.echr.coe.int/Pages/home.aspx?p%3Dbasictexts/rules%26c&amp;tbnid=fjIo1BaUxHGFAM&amp;vet=12ahUKEwjd85OgyN7rAhWR16QKHUrFAMoQMygQegUIARD4AQ..i&amp;docid=ZV2G4GENavvpSM&amp;w=250&amp;h=166&amp;q=court&amp;client=firefox-b-d&amp;ved=2ahUKEwjd85OgyN7rAhWR16QKHUrFAMoQMygQegUIARD4AQ"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google.com/imgres?imgurl=https://s3.amazonaws.com/mentoring.redesign/s3fs-public/efficiency.jpg&amp;imgrefurl=https://www.score.org/blog/5-innovative-ways-run-more-efficient-small-business&amp;tbnid=q81H_a_AY7UhRM&amp;vet=12ahUKEwjRrKTiz97rAhWPiqQKHfZcBN4QMygHegUIARDZAQ..i&amp;docid=daUy_rDB5cYTXM&amp;w=724&amp;h=483&amp;q=efficient&amp;client=firefox-b-d&amp;ved=2ahUKEwjRrKTiz97rAhWPiqQKHfZcBN4QMygHegUIARDZAQ" TargetMode="Externa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eur-lex.europa.eu/legal-content/EN/AUTO/?uri=celex:32013L00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jpeg"/><Relationship Id="rId9" Type="http://schemas.microsoft.com/office/2007/relationships/diagramDrawing" Target="../diagrams/drawing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jpeg"/><Relationship Id="rId9" Type="http://schemas.microsoft.com/office/2007/relationships/diagramDrawing" Target="../diagrams/drawing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google.com/imgres?imgurl=https://formalletter.net/wp-content/uploads/2020/01/Letter_Of_Request-1.png&amp;imgrefurl=https://formalletter.net/2020/01/17/formal-service-letter-request-sample/&amp;tbnid=U66l5Q7XGfvgZM&amp;vet=12ahUKEwj23a2iq9zrAhXRk6QKHcvOD1QQMygTegUIARDeAQ..i&amp;docid=GZ2khnF3qr1n0M&amp;w=940&amp;h=788&amp;q=formal%20request&amp;client=firefox-b-d&amp;ved=2ahUKEwj23a2iq9zrAhXRk6QKHcvOD1QQMygTegUIARDeA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www.google.com/imgres?imgurl=http://workbloom.com/media/3763/informal-interview.jpg&amp;imgrefurl=https://workbloom.com/interview/interview-types-best-way-approach-informal-interview&amp;tbnid=qLBq8Trq2iwjhM&amp;vet=12ahUKEwj2kPjdxN7rAhVUP-wKHQIVCx0QMygEegUIARCuAQ..i&amp;docid=mipoB_kUg9uJ4M&amp;w=610&amp;h=405&amp;q=informal%20approach&amp;client=firefox-b-d&amp;ved=2ahUKEwj2kPjdxN7rAhVUP-wKHQIVCx0QMygEegUIARCuA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google.com/imgres?imgurl=https://formalletter.net/wp-content/uploads/2020/01/Letter_Of_Request-1.png&amp;imgrefurl=https://formalletter.net/2020/01/17/formal-service-letter-request-sample/&amp;tbnid=U66l5Q7XGfvgZM&amp;vet=12ahUKEwj23a2iq9zrAhXRk6QKHcvOD1QQMygTegUIARDeAQ..i&amp;docid=GZ2khnF3qr1n0M&amp;w=940&amp;h=788&amp;q=formal%20request&amp;client=firefox-b-d&amp;ved=2ahUKEwj23a2iq9zrAhXRk6QKHcvOD1QQMygTegUIARDeA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www.google.com/imgres?imgurl=http://workbloom.com/media/3763/informal-interview.jpg&amp;imgrefurl=https://workbloom.com/interview/interview-types-best-way-approach-informal-interview&amp;tbnid=qLBq8Trq2iwjhM&amp;vet=12ahUKEwj2kPjdxN7rAhVUP-wKHQIVCx0QMygEegUIARCuAQ..i&amp;docid=mipoB_kUg9uJ4M&amp;w=610&amp;h=405&amp;q=informal%20approach&amp;client=firefox-b-d&amp;ved=2ahUKEwj2kPjdxN7rAhVUP-wKHQIVCx0QMygEegUIARCuA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www.google.com/imgres?imgurl=https://www.echr.coe.int/PublishingImages/Rules_Court.jpg&amp;imgrefurl=https://www.echr.coe.int/Pages/home.aspx?p%3Dbasictexts/rules%26c&amp;tbnid=fjIo1BaUxHGFAM&amp;vet=12ahUKEwjd85OgyN7rAhWR16QKHUrFAMoQMygQegUIARD4AQ..i&amp;docid=ZV2G4GENavvpSM&amp;w=250&amp;h=166&amp;q=court&amp;client=firefox-b-d&amp;ved=2ahUKEwjd85OgyN7rAhWR16QKHUrFAMoQMygQegUIARD4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170099"/>
          </a:xfrm>
          <a:prstGeom prst="rect">
            <a:avLst/>
          </a:prstGeom>
          <a:ln>
            <a:noFill/>
          </a:ln>
        </p:spPr>
        <p:txBody>
          <a:bodyPr wrap="square">
            <a:spAutoFit/>
          </a:bodyPr>
          <a:lstStyle/>
          <a:p>
            <a:pPr algn="ctr"/>
            <a:r>
              <a:rPr lang="sr-Latn-RS" sz="3600" b="1" i="1" dirty="0" smtClean="0">
                <a:solidFill>
                  <a:schemeClr val="tx2"/>
                </a:solidFill>
              </a:rPr>
              <a:t>Specijalizovani pravosudni kurs o međunarodnoj saradnji</a:t>
            </a: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sr-Latn-RS" sz="3200" b="1" dirty="0" smtClean="0">
                <a:solidFill>
                  <a:schemeClr val="tx2"/>
                </a:solidFill>
              </a:rPr>
              <a:t>Sesija</a:t>
            </a:r>
            <a:r>
              <a:rPr lang="en-GB" sz="3200" b="1" dirty="0" smtClean="0">
                <a:solidFill>
                  <a:schemeClr val="tx2"/>
                </a:solidFill>
              </a:rPr>
              <a:t> </a:t>
            </a:r>
            <a:r>
              <a:rPr lang="en-GB" sz="3200" b="1" dirty="0">
                <a:solidFill>
                  <a:schemeClr val="tx2"/>
                </a:solidFill>
              </a:rPr>
              <a:t>2.2 </a:t>
            </a:r>
          </a:p>
          <a:p>
            <a:pPr marL="0" indent="0" algn="ctr">
              <a:buFont typeface="Arial" charset="0"/>
              <a:buNone/>
              <a:defRPr/>
            </a:pPr>
            <a:r>
              <a:rPr lang="sr-Latn-RS" sz="3200" b="1" dirty="0" smtClean="0">
                <a:solidFill>
                  <a:schemeClr val="tx2"/>
                </a:solidFill>
              </a:rPr>
              <a:t>Neformalne metode </a:t>
            </a:r>
          </a:p>
          <a:p>
            <a:pPr marL="0" indent="0" algn="ctr">
              <a:buFont typeface="Arial" charset="0"/>
              <a:buNone/>
              <a:defRPr/>
            </a:pPr>
            <a:r>
              <a:rPr lang="sr-Latn-RS" sz="3200" b="1" dirty="0" smtClean="0">
                <a:solidFill>
                  <a:schemeClr val="tx2"/>
                </a:solidFill>
              </a:rPr>
              <a:t>međunarodne saradnje</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48972"/>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100" b="1" dirty="0"/>
              <a:t>Zvanična naspram neformalne uzajamne pravne pomoći u krivičnim stvarima</a:t>
            </a:r>
            <a:endParaRPr lang="en-GB" sz="31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55903" y="989546"/>
            <a:ext cx="4572000" cy="5339923"/>
          </a:xfrm>
          <a:prstGeom prst="rect">
            <a:avLst/>
          </a:prstGeom>
        </p:spPr>
        <p:txBody>
          <a:bodyPr>
            <a:spAutoFit/>
          </a:bodyPr>
          <a:lstStyle/>
          <a:p>
            <a:pPr marL="342900" indent="-342900">
              <a:spcAft>
                <a:spcPts val="0"/>
              </a:spcAft>
              <a:buFont typeface="Wingdings" pitchFamily="2" charset="2"/>
              <a:buChar char="Ø"/>
            </a:pPr>
            <a:r>
              <a:rPr lang="sr-Latn-RS" sz="2000" b="1" dirty="0" smtClean="0">
                <a:cs typeface="Arial" panose="020B0604020202020204" pitchFamily="34" charset="0"/>
              </a:rPr>
              <a:t>Ključni zahtevi u pogledu neformalne pomoći</a:t>
            </a:r>
            <a:r>
              <a:rPr lang="en-GB" sz="2000" b="1" dirty="0" smtClean="0">
                <a:cs typeface="Arial" panose="020B0604020202020204" pitchFamily="34" charset="0"/>
              </a:rPr>
              <a:t>:</a:t>
            </a:r>
            <a:endParaRPr lang="en-GB" sz="2000" b="1" dirty="0">
              <a:cs typeface="Arial" panose="020B0604020202020204" pitchFamily="34" charset="0"/>
            </a:endParaRPr>
          </a:p>
          <a:p>
            <a:pPr marL="342900" indent="-342900">
              <a:spcAft>
                <a:spcPts val="0"/>
              </a:spcAft>
              <a:buFont typeface="Wingdings" pitchFamily="2" charset="2"/>
              <a:buChar char="Ø"/>
            </a:pPr>
            <a:endParaRPr lang="en-GB" sz="2000" b="1" dirty="0">
              <a:cs typeface="Arial" panose="020B0604020202020204" pitchFamily="34" charset="0"/>
            </a:endParaRPr>
          </a:p>
          <a:p>
            <a:pPr marL="285750" indent="-285750" algn="just">
              <a:buFont typeface="Arial" panose="020B0604020202020204" pitchFamily="34" charset="0"/>
              <a:buChar char="•"/>
            </a:pPr>
            <a:r>
              <a:rPr lang="sr-Latn-RS" sz="2000" dirty="0" smtClean="0">
                <a:cs typeface="Arial" panose="020B0604020202020204" pitchFamily="34" charset="0"/>
              </a:rPr>
              <a:t>To moraju biti dokazi </a:t>
            </a:r>
            <a:r>
              <a:rPr lang="sr-Latn-RS" sz="2000" b="1" dirty="0" smtClean="0">
                <a:cs typeface="Arial" panose="020B0604020202020204" pitchFamily="34" charset="0"/>
              </a:rPr>
              <a:t>koji se mogu prikupiti na zakonit način, u skladu sa zakonima države molilje; </a:t>
            </a:r>
            <a:r>
              <a:rPr lang="en-GB" sz="2000" b="0" i="0" u="none" strike="noStrike" baseline="0" dirty="0" smtClean="0">
                <a:cs typeface="Arial" panose="020B0604020202020204" pitchFamily="34" charset="0"/>
              </a:rPr>
              <a:t> </a:t>
            </a:r>
            <a:endParaRPr lang="en-GB" sz="2000" b="0" i="0" u="none" strike="noStrike" baseline="0" dirty="0">
              <a:cs typeface="Arial" panose="020B0604020202020204" pitchFamily="34" charset="0"/>
            </a:endParaRPr>
          </a:p>
          <a:p>
            <a:pPr marL="285750" indent="-285750" algn="just">
              <a:buFont typeface="Arial" panose="020B0604020202020204" pitchFamily="34" charset="0"/>
              <a:buChar char="•"/>
            </a:pPr>
            <a:endParaRPr lang="en-GB" sz="2000" dirty="0">
              <a:cs typeface="Arial" panose="020B0604020202020204" pitchFamily="34" charset="0"/>
            </a:endParaRPr>
          </a:p>
          <a:p>
            <a:pPr marL="285750" indent="-285750" algn="just">
              <a:buFont typeface="Arial" panose="020B0604020202020204" pitchFamily="34" charset="0"/>
              <a:buChar char="•"/>
            </a:pPr>
            <a:r>
              <a:rPr lang="sr-Latn-RS" sz="2000" b="0" i="0" u="none" strike="noStrike" baseline="0" dirty="0" smtClean="0">
                <a:cs typeface="Arial" panose="020B0604020202020204" pitchFamily="34" charset="0"/>
              </a:rPr>
              <a:t>Ne bi smelo biti </a:t>
            </a:r>
            <a:r>
              <a:rPr lang="sr-Latn-RS" sz="2000" b="0" i="0" u="none" strike="noStrike" dirty="0" smtClean="0">
                <a:cs typeface="Arial" panose="020B0604020202020204" pitchFamily="34" charset="0"/>
              </a:rPr>
              <a:t>razloga da se veruje </a:t>
            </a:r>
            <a:r>
              <a:rPr lang="sr-Latn-RS" sz="2000" b="1" i="0" u="none" strike="noStrike" dirty="0" smtClean="0">
                <a:cs typeface="Arial" panose="020B0604020202020204" pitchFamily="34" charset="0"/>
              </a:rPr>
              <a:t>da će takav dokazni materijal biti izdvojen u postupku </a:t>
            </a:r>
            <a:r>
              <a:rPr lang="sr-Latn-RS" sz="2000" i="0" u="none" strike="noStrike" dirty="0" smtClean="0">
                <a:cs typeface="Arial" panose="020B0604020202020204" pitchFamily="34" charset="0"/>
              </a:rPr>
              <a:t>pred sudom države molilje; </a:t>
            </a:r>
            <a:endParaRPr lang="en-GB" sz="2000" b="0" i="0" u="none" strike="noStrike" baseline="0" dirty="0">
              <a:cs typeface="Arial" panose="020B0604020202020204" pitchFamily="34" charset="0"/>
            </a:endParaRPr>
          </a:p>
          <a:p>
            <a:pPr marL="285750" indent="-285750" algn="just">
              <a:buFont typeface="Arial" panose="020B0604020202020204" pitchFamily="34" charset="0"/>
              <a:buChar char="•"/>
            </a:pPr>
            <a:endParaRPr lang="en-GB" sz="2000" b="0" i="0" u="none" strike="noStrike" baseline="0" dirty="0">
              <a:cs typeface="Arial" panose="020B0604020202020204" pitchFamily="34" charset="0"/>
            </a:endParaRPr>
          </a:p>
          <a:p>
            <a:pPr marL="285750" indent="-285750" algn="just">
              <a:buFont typeface="Arial" panose="020B0604020202020204" pitchFamily="34" charset="0"/>
              <a:buChar char="•"/>
            </a:pPr>
            <a:r>
              <a:rPr lang="sr-Latn-RS" sz="2000" dirty="0" smtClean="0">
                <a:cs typeface="Arial" panose="020B0604020202020204" pitchFamily="34" charset="0"/>
              </a:rPr>
              <a:t>To treba da budu </a:t>
            </a:r>
            <a:r>
              <a:rPr lang="sr-Latn-RS" sz="2000" b="1" dirty="0" smtClean="0">
                <a:cs typeface="Arial" panose="020B0604020202020204" pitchFamily="34" charset="0"/>
              </a:rPr>
              <a:t>dokazi koji se mogu prikupiti na zakonit način </a:t>
            </a:r>
            <a:r>
              <a:rPr lang="sr-Latn-RS" sz="2000" dirty="0" smtClean="0">
                <a:cs typeface="Arial" panose="020B0604020202020204" pitchFamily="34" charset="0"/>
              </a:rPr>
              <a:t>shodno zakonima zamoljene države</a:t>
            </a:r>
            <a:r>
              <a:rPr lang="sr-Latn-RS" sz="2100" dirty="0" smtClean="0">
                <a:cs typeface="Arial" panose="020B0604020202020204" pitchFamily="34" charset="0"/>
              </a:rPr>
              <a:t>; </a:t>
            </a:r>
            <a:endParaRPr lang="en-GB" sz="2100" b="0" i="0" u="none" strike="noStrike" baseline="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986482" y="1991388"/>
            <a:ext cx="4035974" cy="738664"/>
          </a:xfrm>
          <a:prstGeom prst="rect">
            <a:avLst/>
          </a:prstGeom>
        </p:spPr>
        <p:txBody>
          <a:bodyPr wrap="square">
            <a:spAutoFit/>
          </a:bodyPr>
          <a:lstStyle/>
          <a:p>
            <a:pPr marL="285750" indent="-285750" algn="just">
              <a:buFont typeface="Arial" panose="020B0604020202020204" pitchFamily="34" charset="0"/>
              <a:buChar char="•"/>
            </a:pPr>
            <a:r>
              <a:rPr lang="sr-Latn-RS" sz="2100" b="1" dirty="0" smtClean="0">
                <a:cs typeface="Arial" panose="020B0604020202020204" pitchFamily="34" charset="0"/>
              </a:rPr>
              <a:t>Zamoljena država ne bi trebalo tome da se protivi.</a:t>
            </a:r>
            <a:endParaRPr lang="en-GB" sz="2100" b="0" i="0" u="none" strike="noStrike" baseline="0" dirty="0">
              <a:cs typeface="Arial" panose="020B0604020202020204" pitchFamily="34" charset="0"/>
            </a:endParaRPr>
          </a:p>
        </p:txBody>
      </p:sp>
      <p:pic>
        <p:nvPicPr>
          <p:cNvPr id="1028" name="Picture 4" descr="Rules">
            <a:hlinkClick r:id="rId4"/>
            <a:extLst>
              <a:ext uri="{FF2B5EF4-FFF2-40B4-BE49-F238E27FC236}">
                <a16:creationId xmlns:a16="http://schemas.microsoft.com/office/drawing/2014/main" id="{BD74BD2A-88FF-4EB9-A4E2-441EED154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240" y="3827236"/>
            <a:ext cx="3024335" cy="200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09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100" b="1" dirty="0"/>
              <a:t>Zvanična naspram neformalne uzajamne pravne pomoći u krivičnim stvarima</a:t>
            </a:r>
            <a:endParaRPr lang="en-GB" sz="31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21544" y="1075387"/>
            <a:ext cx="4572000" cy="4939814"/>
          </a:xfrm>
          <a:prstGeom prst="rect">
            <a:avLst/>
          </a:prstGeom>
        </p:spPr>
        <p:txBody>
          <a:bodyPr>
            <a:spAutoFit/>
          </a:bodyPr>
          <a:lstStyle/>
          <a:p>
            <a:pPr marL="342900" indent="-342900" algn="just">
              <a:spcAft>
                <a:spcPts val="0"/>
              </a:spcAft>
              <a:buFont typeface="Wingdings" pitchFamily="2" charset="2"/>
              <a:buChar char="Ø"/>
            </a:pPr>
            <a:r>
              <a:rPr lang="sr-Latn-RS" sz="2100" b="1" i="0" u="none" strike="noStrike" baseline="0" dirty="0" smtClean="0">
                <a:cs typeface="Arial" panose="020B0604020202020204" pitchFamily="34" charset="0"/>
              </a:rPr>
              <a:t>Da bi </a:t>
            </a:r>
            <a:r>
              <a:rPr lang="sr-Latn-RS" sz="2100" b="1" i="0" u="none" strike="noStrike" dirty="0" smtClean="0">
                <a:cs typeface="Arial" panose="020B0604020202020204" pitchFamily="34" charset="0"/>
              </a:rPr>
              <a:t>neformalni (administrativni) proces učinili što efikasnijim, potrebno je</a:t>
            </a:r>
            <a:r>
              <a:rPr lang="en-GB" sz="2100" b="0" i="0" u="none" strike="noStrike" baseline="0" dirty="0" smtClean="0">
                <a:cs typeface="Arial" panose="020B0604020202020204" pitchFamily="34" charset="0"/>
              </a:rPr>
              <a:t>:</a:t>
            </a:r>
            <a:endParaRPr lang="en-GB" sz="2100" b="0" i="0" u="none" strike="noStrike" baseline="0" dirty="0">
              <a:cs typeface="Arial" panose="020B0604020202020204" pitchFamily="34" charset="0"/>
            </a:endParaRPr>
          </a:p>
          <a:p>
            <a:pPr marL="342900" indent="-342900" algn="just">
              <a:spcAft>
                <a:spcPts val="0"/>
              </a:spcAft>
              <a:buFont typeface="Wingdings" pitchFamily="2" charset="2"/>
              <a:buChar char="Ø"/>
            </a:pPr>
            <a:endParaRPr lang="en-GB" sz="2100" b="1" dirty="0">
              <a:cs typeface="Arial" panose="020B0604020202020204" pitchFamily="34" charset="0"/>
            </a:endParaRPr>
          </a:p>
          <a:p>
            <a:pPr marL="342900" indent="-342900" algn="just">
              <a:spcAft>
                <a:spcPts val="0"/>
              </a:spcAft>
              <a:buFont typeface="Arial" panose="020B0604020202020204" pitchFamily="34" charset="0"/>
              <a:buChar char="•"/>
            </a:pPr>
            <a:r>
              <a:rPr lang="sr-Latn-RS" sz="2100" b="1" dirty="0" smtClean="0">
                <a:cs typeface="Arial" panose="020B0604020202020204" pitchFamily="34" charset="0"/>
              </a:rPr>
              <a:t>Održavati dobar odnos </a:t>
            </a:r>
            <a:r>
              <a:rPr lang="sr-Latn-RS" sz="2100" dirty="0" smtClean="0">
                <a:cs typeface="Arial" panose="020B0604020202020204" pitchFamily="34" charset="0"/>
              </a:rPr>
              <a:t>tj. izvršavati na zakonit način;</a:t>
            </a:r>
            <a:endParaRPr lang="en-GB" sz="2100" b="0" i="0" u="none" strike="noStrike" baseline="0" dirty="0">
              <a:cs typeface="Arial" panose="020B0604020202020204" pitchFamily="34" charset="0"/>
            </a:endParaRPr>
          </a:p>
          <a:p>
            <a:pPr marL="342900" indent="-342900" algn="just">
              <a:spcAft>
                <a:spcPts val="0"/>
              </a:spcAft>
              <a:buFont typeface="Arial" panose="020B0604020202020204" pitchFamily="34" charset="0"/>
              <a:buChar char="•"/>
            </a:pPr>
            <a:endParaRPr lang="en-GB" sz="2100" dirty="0">
              <a:cs typeface="Arial" panose="020B0604020202020204" pitchFamily="34" charset="0"/>
            </a:endParaRPr>
          </a:p>
          <a:p>
            <a:pPr marL="342900" indent="-342900" algn="just">
              <a:spcAft>
                <a:spcPts val="0"/>
              </a:spcAft>
              <a:buFont typeface="Arial" panose="020B0604020202020204" pitchFamily="34" charset="0"/>
              <a:buChar char="•"/>
            </a:pPr>
            <a:r>
              <a:rPr lang="sr-Latn-RS" sz="2100" b="1" dirty="0" smtClean="0">
                <a:cs typeface="Arial" panose="020B0604020202020204" pitchFamily="34" charset="0"/>
              </a:rPr>
              <a:t>Izbegavati neodgovarajuće neformalne zahteve, </a:t>
            </a:r>
            <a:r>
              <a:rPr lang="sr-Latn-RS" sz="2100" dirty="0" smtClean="0">
                <a:cs typeface="Arial" panose="020B0604020202020204" pitchFamily="34" charset="0"/>
              </a:rPr>
              <a:t>jer će oni iritirati nadležne organe; </a:t>
            </a:r>
            <a:endParaRPr lang="en-GB" sz="2100" b="0" i="0" u="none" strike="noStrike" baseline="0" dirty="0">
              <a:cs typeface="Arial" panose="020B0604020202020204" pitchFamily="34" charset="0"/>
            </a:endParaRPr>
          </a:p>
          <a:p>
            <a:pPr marL="342900" indent="-342900" algn="just">
              <a:spcAft>
                <a:spcPts val="0"/>
              </a:spcAft>
              <a:buFont typeface="Arial" panose="020B0604020202020204" pitchFamily="34" charset="0"/>
              <a:buChar char="•"/>
            </a:pPr>
            <a:endParaRPr lang="en-GB" sz="2100" dirty="0" smtClean="0">
              <a:cs typeface="Arial" panose="020B0604020202020204" pitchFamily="34" charset="0"/>
            </a:endParaRPr>
          </a:p>
          <a:p>
            <a:pPr marL="342900" indent="-342900" algn="just">
              <a:spcAft>
                <a:spcPts val="0"/>
              </a:spcAft>
              <a:buFont typeface="Arial" panose="020B0604020202020204" pitchFamily="34" charset="0"/>
              <a:buChar char="•"/>
            </a:pPr>
            <a:r>
              <a:rPr lang="sr-Latn-RS" sz="2100" b="1" dirty="0" smtClean="0">
                <a:cs typeface="Arial" panose="020B0604020202020204" pitchFamily="34" charset="0"/>
              </a:rPr>
              <a:t>Koristiti neformalnu pomoć </a:t>
            </a:r>
            <a:r>
              <a:rPr lang="sr-Latn-RS" sz="2100" dirty="0" smtClean="0">
                <a:cs typeface="Arial" panose="020B0604020202020204" pitchFamily="34" charset="0"/>
              </a:rPr>
              <a:t>umesto pravne ako je moguće, jer je neformalna brža.</a:t>
            </a:r>
            <a:endParaRPr lang="en-GB" sz="2100" b="0" i="0" u="none" strike="noStrike" baseline="0" dirty="0">
              <a:cs typeface="Arial" panose="020B0604020202020204" pitchFamily="34" charset="0"/>
            </a:endParaRPr>
          </a:p>
          <a:p>
            <a:pPr marL="342900" indent="-342900" algn="just">
              <a:spcAft>
                <a:spcPts val="0"/>
              </a:spcAft>
              <a:buFont typeface="Arial" panose="020B0604020202020204" pitchFamily="34" charset="0"/>
              <a:buChar char="•"/>
            </a:pPr>
            <a:endParaRPr lang="en-GB" sz="210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97818" y="1075387"/>
            <a:ext cx="4166678" cy="2031325"/>
          </a:xfrm>
          <a:prstGeom prst="rect">
            <a:avLst/>
          </a:prstGeom>
        </p:spPr>
        <p:txBody>
          <a:bodyPr wrap="square">
            <a:spAutoFit/>
          </a:bodyPr>
          <a:lstStyle/>
          <a:p>
            <a:pPr marL="342900" indent="-342900" algn="just">
              <a:spcAft>
                <a:spcPts val="0"/>
              </a:spcAft>
              <a:buFont typeface="Arial" panose="020B0604020202020204" pitchFamily="34" charset="0"/>
              <a:buChar char="•"/>
            </a:pPr>
            <a:r>
              <a:rPr lang="sr-Latn-RS" sz="2100" b="1" dirty="0" smtClean="0">
                <a:cs typeface="Arial" panose="020B0604020202020204" pitchFamily="34" charset="0"/>
              </a:rPr>
              <a:t>Koristiti neformalnu pomoć kako bi otvorila put za zvaničnu; </a:t>
            </a:r>
            <a:r>
              <a:rPr lang="sr-Latn-RS" sz="2100" dirty="0" smtClean="0">
                <a:cs typeface="Arial" panose="020B0604020202020204" pitchFamily="34" charset="0"/>
              </a:rPr>
              <a:t>pažljivo istražite zaleđe kako biste uputili jezgrovit, ciljani zvanični zahtev za UPP.</a:t>
            </a:r>
            <a:endParaRPr lang="en-GB" sz="2100" b="0" i="0" u="none" strike="noStrike" baseline="0" dirty="0">
              <a:cs typeface="Arial" panose="020B0604020202020204" pitchFamily="34" charset="0"/>
            </a:endParaRPr>
          </a:p>
        </p:txBody>
      </p:sp>
      <p:pic>
        <p:nvPicPr>
          <p:cNvPr id="2052" name="Picture 4" descr="5 Innovative Ways to Run a More Efficient Small Business | SCORE">
            <a:hlinkClick r:id="rId4"/>
            <a:extLst>
              <a:ext uri="{FF2B5EF4-FFF2-40B4-BE49-F238E27FC236}">
                <a16:creationId xmlns:a16="http://schemas.microsoft.com/office/drawing/2014/main" id="{3E3C45B7-0819-41F9-942B-74FCC6A109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879" y="3302987"/>
            <a:ext cx="3170555" cy="211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6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Zvanična vs. neformalna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181357704"/>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2232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smtClean="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9931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200" b="1" dirty="0" smtClean="0">
                <a:solidFill>
                  <a:schemeClr val="bg1"/>
                </a:solidFill>
              </a:rPr>
              <a:t>Neformalne metode </a:t>
            </a:r>
          </a:p>
          <a:p>
            <a:pPr marL="0" indent="0" algn="r">
              <a:buFont typeface="Arial" charset="0"/>
              <a:buNone/>
              <a:defRPr/>
            </a:pPr>
            <a:r>
              <a:rPr lang="sr-Latn-RS" sz="3200" b="1" dirty="0" smtClean="0">
                <a:solidFill>
                  <a:schemeClr val="bg1"/>
                </a:solidFill>
              </a:rPr>
              <a:t>međunarodne saradnje</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2850011"/>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II</a:t>
            </a:r>
          </a:p>
          <a:p>
            <a:pPr marL="0" indent="0" algn="ctr">
              <a:buFont typeface="Arial" charset="0"/>
              <a:buNone/>
              <a:defRPr/>
            </a:pPr>
            <a:r>
              <a:rPr lang="sr-Latn-RS" sz="3200" b="1" dirty="0"/>
              <a:t>Međunarodne organizacije i mreže specijalizovane za </a:t>
            </a:r>
            <a:r>
              <a:rPr lang="sr-Latn-RS" sz="3200" b="1" dirty="0" smtClean="0"/>
              <a:t>neformalnu i zvaničnu saradnju </a:t>
            </a:r>
            <a:r>
              <a:rPr lang="sr-Latn-RS" sz="3200" b="1" dirty="0"/>
              <a:t>u oblasti visokotehnološkog kriminala </a:t>
            </a:r>
            <a:endParaRPr lang="en-GB" sz="3200" b="1" dirty="0">
              <a:solidFill>
                <a:schemeClr val="bg1"/>
              </a:solidFill>
            </a:endParaRPr>
          </a:p>
          <a:p>
            <a:pPr algn="ctr" eaLnBrk="1" hangingPunct="1">
              <a:lnSpc>
                <a:spcPct val="80000"/>
              </a:lnSpc>
            </a:pPr>
            <a:endParaRPr lang="en-GB" sz="3200" dirty="0"/>
          </a:p>
        </p:txBody>
      </p:sp>
    </p:spTree>
    <p:extLst>
      <p:ext uri="{BB962C8B-B14F-4D97-AF65-F5344CB8AC3E}">
        <p14:creationId xmlns:p14="http://schemas.microsoft.com/office/powerpoint/2010/main" val="171645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67958"/>
            <a:ext cx="4572000" cy="3970318"/>
          </a:xfrm>
          <a:prstGeom prst="rect">
            <a:avLst/>
          </a:prstGeom>
        </p:spPr>
        <p:txBody>
          <a:bodyPr>
            <a:spAutoFit/>
          </a:bodyPr>
          <a:lstStyle/>
          <a:p>
            <a:pPr marL="342900" indent="-342900">
              <a:spcAft>
                <a:spcPts val="0"/>
              </a:spcAft>
              <a:buFont typeface="Wingdings" pitchFamily="2" charset="2"/>
              <a:buChar char="Ø"/>
            </a:pPr>
            <a:r>
              <a:rPr lang="sr-Latn-RS" b="1" dirty="0"/>
              <a:t>Nacionalni centralni </a:t>
            </a:r>
            <a:r>
              <a:rPr lang="sr-Latn-RS" b="1" dirty="0" smtClean="0"/>
              <a:t>biroi </a:t>
            </a:r>
            <a:r>
              <a:rPr lang="sr-Latn-RS" b="1" dirty="0"/>
              <a:t>(NCB) Interpola i Referentne tačke (National Center Reference Points </a:t>
            </a:r>
            <a:r>
              <a:rPr lang="en-150" b="1" dirty="0"/>
              <a:t>–</a:t>
            </a:r>
            <a:r>
              <a:rPr lang="sr-Latn-RS" b="1" dirty="0"/>
              <a:t> </a:t>
            </a:r>
            <a:r>
              <a:rPr lang="en-GB" b="1" dirty="0" smtClean="0"/>
              <a:t>NCRP</a:t>
            </a:r>
            <a:r>
              <a:rPr lang="sr-Latn-RS" b="1" dirty="0"/>
              <a:t>)</a:t>
            </a:r>
            <a:endParaRPr lang="sr-Latn-RS" b="1" dirty="0" smtClean="0"/>
          </a:p>
          <a:p>
            <a:pPr>
              <a:spcAft>
                <a:spcPts val="0"/>
              </a:spcAft>
            </a:pPr>
            <a:endParaRPr lang="en-GB" b="1" dirty="0"/>
          </a:p>
          <a:p>
            <a:pPr marL="342900" indent="-342900" algn="just">
              <a:buFont typeface="Arial" panose="020B0604020202020204" pitchFamily="34" charset="0"/>
              <a:buChar char="•"/>
            </a:pPr>
            <a:r>
              <a:rPr lang="sr-Latn-RS" b="1" dirty="0" smtClean="0"/>
              <a:t>Pružaju permanentnu pomoć članicama </a:t>
            </a:r>
            <a:r>
              <a:rPr lang="sr-Latn-RS" dirty="0" smtClean="0"/>
              <a:t>(24 sata na dan, sedam dana u nedelji);</a:t>
            </a:r>
            <a:endParaRPr lang="en-GB" dirty="0"/>
          </a:p>
          <a:p>
            <a:pPr marL="342900" indent="-342900" algn="just">
              <a:buFont typeface="Arial" panose="020B0604020202020204" pitchFamily="34" charset="0"/>
              <a:buChar char="•"/>
            </a:pPr>
            <a:r>
              <a:rPr lang="sr-Latn-RS" b="1" dirty="0" smtClean="0"/>
              <a:t>Više od 124 referentne tačke širom sveta</a:t>
            </a:r>
            <a:r>
              <a:rPr lang="en-GB" b="1" dirty="0" smtClean="0"/>
              <a:t> </a:t>
            </a:r>
            <a:r>
              <a:rPr lang="en-GB" dirty="0" smtClean="0"/>
              <a:t>(</a:t>
            </a:r>
            <a:r>
              <a:rPr lang="sr-Latn-RS" dirty="0" smtClean="0"/>
              <a:t>septembar </a:t>
            </a:r>
            <a:r>
              <a:rPr lang="en-GB" dirty="0" smtClean="0"/>
              <a:t>2011</a:t>
            </a:r>
            <a:r>
              <a:rPr lang="en-GB" dirty="0"/>
              <a:t>)</a:t>
            </a:r>
          </a:p>
          <a:p>
            <a:pPr marL="342900" indent="-342900" algn="just">
              <a:buFont typeface="Arial" panose="020B0604020202020204" pitchFamily="34" charset="0"/>
              <a:buChar char="•"/>
            </a:pPr>
            <a:r>
              <a:rPr lang="sr-Latn-RS" dirty="0" smtClean="0"/>
              <a:t>Prihvaćen plan mesta za kontakt </a:t>
            </a:r>
            <a:r>
              <a:rPr lang="en-GB" dirty="0" smtClean="0"/>
              <a:t>24/7 </a:t>
            </a:r>
            <a:r>
              <a:rPr lang="sr-Latn-RS" dirty="0" smtClean="0"/>
              <a:t>Budimpeštanske konvencije; </a:t>
            </a:r>
            <a:endParaRPr lang="en-GB" dirty="0"/>
          </a:p>
          <a:p>
            <a:pPr marL="342900" indent="-342900" algn="just">
              <a:buFont typeface="Arial" panose="020B0604020202020204" pitchFamily="34" charset="0"/>
              <a:buChar char="•"/>
            </a:pPr>
            <a:r>
              <a:rPr lang="sr-Latn-RS" dirty="0" smtClean="0"/>
              <a:t>Neke Strane ugovornice odredile su istu referentnu tačku za Interpol (NCRP) i Mrežu G8; </a:t>
            </a:r>
            <a:endParaRPr lang="en-GB" dirty="0"/>
          </a:p>
        </p:txBody>
      </p:sp>
      <p:sp>
        <p:nvSpPr>
          <p:cNvPr id="5" name="Rectangle 4">
            <a:extLst>
              <a:ext uri="{FF2B5EF4-FFF2-40B4-BE49-F238E27FC236}">
                <a16:creationId xmlns:a16="http://schemas.microsoft.com/office/drawing/2014/main" id="{046D6463-C26B-9644-9190-9FB17B6BA87A}"/>
              </a:ext>
            </a:extLst>
          </p:cNvPr>
          <p:cNvSpPr/>
          <p:nvPr/>
        </p:nvSpPr>
        <p:spPr>
          <a:xfrm>
            <a:off x="4660522" y="1211509"/>
            <a:ext cx="4361934" cy="2128275"/>
          </a:xfrm>
          <a:prstGeom prst="rect">
            <a:avLst/>
          </a:prstGeom>
        </p:spPr>
        <p:txBody>
          <a:bodyPr wrap="square">
            <a:spAutoFit/>
          </a:bodyPr>
          <a:lstStyle/>
          <a:p>
            <a:pPr marL="342900" indent="-342900" algn="just">
              <a:lnSpc>
                <a:spcPct val="90000"/>
              </a:lnSpc>
              <a:buFont typeface="Wingdings" pitchFamily="2" charset="2"/>
              <a:buChar char="ü"/>
            </a:pPr>
            <a:r>
              <a:rPr lang="sr-Latn-RS" sz="2100" b="1" dirty="0" smtClean="0"/>
              <a:t>Cilj</a:t>
            </a:r>
            <a:endParaRPr lang="en-GB" sz="2100" b="1" dirty="0"/>
          </a:p>
          <a:p>
            <a:pPr marL="342900" indent="-342900" algn="just">
              <a:lnSpc>
                <a:spcPct val="90000"/>
              </a:lnSpc>
              <a:buFont typeface="Arial" panose="020B0604020202020204" pitchFamily="34" charset="0"/>
              <a:buChar char="•"/>
            </a:pPr>
            <a:r>
              <a:rPr lang="sr-Latn-RS" sz="2100" dirty="0" smtClean="0"/>
              <a:t>Omogućiti policiji da trenutno identifikuje eksperte u drugim zemljama; </a:t>
            </a:r>
            <a:endParaRPr lang="en-GB" sz="2100" dirty="0"/>
          </a:p>
          <a:p>
            <a:pPr marL="342900" indent="-342900" algn="just">
              <a:lnSpc>
                <a:spcPct val="90000"/>
              </a:lnSpc>
              <a:buFont typeface="Arial" panose="020B0604020202020204" pitchFamily="34" charset="0"/>
              <a:buChar char="•"/>
            </a:pPr>
            <a:r>
              <a:rPr lang="sr-Latn-RS" sz="2100" dirty="0" smtClean="0"/>
              <a:t>Dobiti trenutnu pomoć u istragama u vezi s računarima i prikupljanju dokaza. </a:t>
            </a:r>
            <a:endParaRPr lang="en-GB" sz="2100" dirty="0"/>
          </a:p>
        </p:txBody>
      </p:sp>
      <p:pic>
        <p:nvPicPr>
          <p:cNvPr id="6" name="Picture 5">
            <a:extLst>
              <a:ext uri="{FF2B5EF4-FFF2-40B4-BE49-F238E27FC236}">
                <a16:creationId xmlns:a16="http://schemas.microsoft.com/office/drawing/2014/main" id="{D5349D2C-5342-4BA7-B5F0-19F3C2782318}"/>
              </a:ext>
            </a:extLst>
          </p:cNvPr>
          <p:cNvPicPr>
            <a:picLocks noChangeAspect="1"/>
          </p:cNvPicPr>
          <p:nvPr/>
        </p:nvPicPr>
        <p:blipFill>
          <a:blip r:embed="rId4"/>
          <a:stretch>
            <a:fillRect/>
          </a:stretch>
        </p:blipFill>
        <p:spPr>
          <a:xfrm>
            <a:off x="5338016" y="4107084"/>
            <a:ext cx="3324692" cy="1874323"/>
          </a:xfrm>
          <a:prstGeom prst="rect">
            <a:avLst/>
          </a:prstGeom>
        </p:spPr>
      </p:pic>
    </p:spTree>
    <p:extLst>
      <p:ext uri="{BB962C8B-B14F-4D97-AF65-F5344CB8AC3E}">
        <p14:creationId xmlns:p14="http://schemas.microsoft.com/office/powerpoint/2010/main" val="207275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48972"/>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357354" cy="5078313"/>
          </a:xfrm>
          <a:prstGeom prst="rect">
            <a:avLst/>
          </a:prstGeom>
        </p:spPr>
        <p:txBody>
          <a:bodyPr wrap="square">
            <a:spAutoFit/>
          </a:bodyPr>
          <a:lstStyle/>
          <a:p>
            <a:pPr marL="342900" indent="-342900">
              <a:spcAft>
                <a:spcPts val="0"/>
              </a:spcAft>
              <a:buFont typeface="Wingdings" pitchFamily="2" charset="2"/>
              <a:buChar char="Ø"/>
            </a:pPr>
            <a:r>
              <a:rPr lang="sr-Latn-RS" b="1" dirty="0" smtClean="0"/>
              <a:t>Nacionalni centralni biroi (NCB) Interpola i Referentne tačke (National Center Reference Points </a:t>
            </a:r>
            <a:r>
              <a:rPr lang="en-150" b="1" dirty="0" smtClean="0"/>
              <a:t>–</a:t>
            </a:r>
            <a:r>
              <a:rPr lang="sr-Latn-RS" b="1" dirty="0" smtClean="0"/>
              <a:t> </a:t>
            </a:r>
            <a:r>
              <a:rPr lang="en-GB" b="1" dirty="0" smtClean="0"/>
              <a:t>NCRP</a:t>
            </a:r>
            <a:r>
              <a:rPr lang="sr-Latn-RS" b="1" dirty="0"/>
              <a:t>)</a:t>
            </a:r>
            <a:endParaRPr lang="en-GB" b="1" dirty="0"/>
          </a:p>
          <a:p>
            <a:pPr marL="342900" indent="-342900" algn="just">
              <a:spcAft>
                <a:spcPts val="0"/>
              </a:spcAft>
              <a:buFont typeface="Wingdings" pitchFamily="2" charset="2"/>
              <a:buChar char="Ø"/>
            </a:pPr>
            <a:endParaRPr lang="en-GB" b="1" dirty="0"/>
          </a:p>
          <a:p>
            <a:pPr marL="342900" indent="-342900" algn="just">
              <a:buFont typeface="Arial" panose="020B0604020202020204" pitchFamily="34" charset="0"/>
              <a:buChar char="•"/>
            </a:pPr>
            <a:r>
              <a:rPr lang="sr-Latn-RS" b="1" dirty="0" smtClean="0"/>
              <a:t>Pružaju </a:t>
            </a:r>
            <a:r>
              <a:rPr lang="sr-Latn-RS" dirty="0" smtClean="0"/>
              <a:t>i obezbeđuju razmenu policijskih podataka, tehničke i operativne podrške;</a:t>
            </a:r>
            <a:endParaRPr lang="en-GB" dirty="0"/>
          </a:p>
          <a:p>
            <a:pPr marL="342900" indent="-342900" algn="just">
              <a:buFont typeface="Arial" panose="020B0604020202020204" pitchFamily="34" charset="0"/>
              <a:buChar char="•"/>
            </a:pPr>
            <a:r>
              <a:rPr lang="sr-Latn-RS" b="1" dirty="0" smtClean="0"/>
              <a:t>Obezbeđuju </a:t>
            </a:r>
            <a:r>
              <a:rPr lang="sr-Latn-RS" dirty="0" smtClean="0"/>
              <a:t>da redovne policijske informacije mogu da se razmenjuju na najbrži mogući način, uključujući informacije o licima osumnjičenim za terorizam, licima za koje su raspisane poternice, podatke o otiscima pristiju, DNK profilima, izgubljenim ili ukradenim putnim ispravama, ukradenim motornim vozilima, ukradenim umetničkim delima; </a:t>
            </a:r>
            <a:endParaRPr lang="en-GB" dirty="0"/>
          </a:p>
        </p:txBody>
      </p:sp>
      <p:sp>
        <p:nvSpPr>
          <p:cNvPr id="5" name="Rectangle 4">
            <a:extLst>
              <a:ext uri="{FF2B5EF4-FFF2-40B4-BE49-F238E27FC236}">
                <a16:creationId xmlns:a16="http://schemas.microsoft.com/office/drawing/2014/main" id="{046D6463-C26B-9644-9190-9FB17B6BA87A}"/>
              </a:ext>
            </a:extLst>
          </p:cNvPr>
          <p:cNvSpPr/>
          <p:nvPr/>
        </p:nvSpPr>
        <p:spPr>
          <a:xfrm>
            <a:off x="4895186" y="1141550"/>
            <a:ext cx="3882262" cy="2462213"/>
          </a:xfrm>
          <a:prstGeom prst="rect">
            <a:avLst/>
          </a:prstGeom>
        </p:spPr>
        <p:txBody>
          <a:bodyPr wrap="square">
            <a:spAutoFit/>
          </a:bodyPr>
          <a:lstStyle/>
          <a:p>
            <a:pPr marL="342900" indent="-342900" algn="just">
              <a:buFont typeface="Wingdings" pitchFamily="2" charset="2"/>
              <a:buChar char="ü"/>
            </a:pPr>
            <a:r>
              <a:rPr lang="sr-Latn-RS" sz="2200" b="1" dirty="0" smtClean="0"/>
              <a:t>Ne mogu se koristiti za hitne zahteve za zaštitu </a:t>
            </a:r>
            <a:r>
              <a:rPr lang="sr-Latn-RS" sz="2200" dirty="0" smtClean="0"/>
              <a:t>računarskih podataka ili podataka o saobraćaju, ili bilo kakve mere u svrhu prikupljanja ili očuvanja dokaza. </a:t>
            </a:r>
            <a:endParaRPr lang="en-GB" sz="2200" dirty="0"/>
          </a:p>
        </p:txBody>
      </p:sp>
      <p:pic>
        <p:nvPicPr>
          <p:cNvPr id="10" name="Picture 9" descr="A picture containing screenshot&#10;&#10;Description automatically generated">
            <a:extLst>
              <a:ext uri="{FF2B5EF4-FFF2-40B4-BE49-F238E27FC236}">
                <a16:creationId xmlns:a16="http://schemas.microsoft.com/office/drawing/2014/main" id="{815A3013-88E7-42BE-BF38-EA7118DD7C9D}"/>
              </a:ext>
            </a:extLst>
          </p:cNvPr>
          <p:cNvPicPr>
            <a:picLocks noChangeAspect="1"/>
          </p:cNvPicPr>
          <p:nvPr/>
        </p:nvPicPr>
        <p:blipFill>
          <a:blip r:embed="rId4"/>
          <a:stretch>
            <a:fillRect/>
          </a:stretch>
        </p:blipFill>
        <p:spPr>
          <a:xfrm>
            <a:off x="4895186" y="3623793"/>
            <a:ext cx="3739167" cy="2800766"/>
          </a:xfrm>
          <a:prstGeom prst="rect">
            <a:avLst/>
          </a:prstGeom>
        </p:spPr>
      </p:pic>
    </p:spTree>
    <p:extLst>
      <p:ext uri="{BB962C8B-B14F-4D97-AF65-F5344CB8AC3E}">
        <p14:creationId xmlns:p14="http://schemas.microsoft.com/office/powerpoint/2010/main" val="194491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3915919" cy="5170646"/>
          </a:xfrm>
          <a:prstGeom prst="rect">
            <a:avLst/>
          </a:prstGeom>
        </p:spPr>
        <p:txBody>
          <a:bodyPr wrap="square">
            <a:spAutoFit/>
          </a:bodyPr>
          <a:lstStyle/>
          <a:p>
            <a:pPr marL="342900" indent="-342900" eaLnBrk="1" fontAlgn="auto" hangingPunct="1">
              <a:spcAft>
                <a:spcPts val="0"/>
              </a:spcAft>
              <a:buFont typeface="Wingdings" pitchFamily="2" charset="2"/>
              <a:buChar char="Ø"/>
              <a:defRPr/>
            </a:pPr>
            <a:r>
              <a:rPr lang="sr-Latn-RS" altLang="en-US" sz="2200" b="1" dirty="0" smtClean="0"/>
              <a:t>Vodeće inicijative Interpola u oblasti finansijskog i visokotehnološkog kriminala usmerene su na</a:t>
            </a:r>
            <a:r>
              <a:rPr lang="en-US" altLang="en-US" sz="2200" b="1" dirty="0" smtClean="0"/>
              <a:t>:</a:t>
            </a:r>
            <a:endParaRPr lang="en-US" altLang="en-US" sz="2200" b="1" dirty="0"/>
          </a:p>
          <a:p>
            <a:pPr marL="342900" indent="-342900" eaLnBrk="1" fontAlgn="auto" hangingPunct="1">
              <a:spcAft>
                <a:spcPts val="0"/>
              </a:spcAft>
              <a:buFont typeface="Wingdings" pitchFamily="2" charset="2"/>
              <a:buChar char="Ø"/>
              <a:defRPr/>
            </a:pPr>
            <a:endParaRPr lang="en-US" altLang="en-US" sz="2200" b="1" dirty="0"/>
          </a:p>
          <a:p>
            <a:pPr marL="342900" indent="-342900" eaLnBrk="1" fontAlgn="auto" hangingPunct="1">
              <a:spcAft>
                <a:spcPts val="0"/>
              </a:spcAft>
              <a:buFont typeface="Arial" panose="020B0604020202020204" pitchFamily="34" charset="0"/>
              <a:buChar char="•"/>
              <a:defRPr/>
            </a:pPr>
            <a:r>
              <a:rPr lang="sr-Latn-RS" altLang="en-US" sz="2200" i="1" dirty="0" smtClean="0"/>
              <a:t>Zloupotrebu platnih kartica;  </a:t>
            </a:r>
            <a:endParaRPr lang="en-US" altLang="en-US" sz="2200" i="1" dirty="0"/>
          </a:p>
          <a:p>
            <a:pPr marL="342900" indent="-342900" eaLnBrk="1" fontAlgn="auto" hangingPunct="1">
              <a:spcAft>
                <a:spcPts val="0"/>
              </a:spcAft>
              <a:buFont typeface="Arial" panose="020B0604020202020204" pitchFamily="34" charset="0"/>
              <a:buChar char="•"/>
              <a:defRPr/>
            </a:pPr>
            <a:r>
              <a:rPr lang="sr-Latn-RS" altLang="en-US" sz="2200" i="1" dirty="0" smtClean="0"/>
              <a:t>Pranje novca; </a:t>
            </a:r>
            <a:endParaRPr lang="en-US" altLang="en-US" sz="2200" i="1" dirty="0"/>
          </a:p>
          <a:p>
            <a:pPr marL="342900" indent="-342900" eaLnBrk="1" fontAlgn="auto" hangingPunct="1">
              <a:spcAft>
                <a:spcPts val="0"/>
              </a:spcAft>
              <a:buFont typeface="Arial" panose="020B0604020202020204" pitchFamily="34" charset="0"/>
              <a:buChar char="•"/>
              <a:defRPr/>
            </a:pPr>
            <a:r>
              <a:rPr lang="sr-Latn-RS" altLang="en-US" sz="2200" i="1" dirty="0" smtClean="0"/>
              <a:t>Prava intelektualne svojine; </a:t>
            </a:r>
            <a:endParaRPr lang="en-US" altLang="en-US" sz="2200" i="1" dirty="0"/>
          </a:p>
          <a:p>
            <a:pPr marL="342900" indent="-342900" eaLnBrk="1" fontAlgn="auto" hangingPunct="1">
              <a:spcAft>
                <a:spcPts val="0"/>
              </a:spcAft>
              <a:buFont typeface="Arial" panose="020B0604020202020204" pitchFamily="34" charset="0"/>
              <a:buChar char="•"/>
              <a:defRPr/>
            </a:pPr>
            <a:r>
              <a:rPr lang="sr-Latn-RS" altLang="en-US" sz="2200" i="1" dirty="0" smtClean="0"/>
              <a:t>Falsifikovanje novčanica i hartija od vrednosti; </a:t>
            </a:r>
            <a:r>
              <a:rPr lang="en-US" altLang="en-US" sz="2200" i="1" dirty="0" smtClean="0"/>
              <a:t> </a:t>
            </a:r>
            <a:endParaRPr lang="en-US" altLang="en-US" sz="2200" i="1" dirty="0"/>
          </a:p>
          <a:p>
            <a:pPr marL="342900" indent="-342900" eaLnBrk="1" fontAlgn="auto" hangingPunct="1">
              <a:spcAft>
                <a:spcPts val="0"/>
              </a:spcAft>
              <a:buFont typeface="Arial" panose="020B0604020202020204" pitchFamily="34" charset="0"/>
              <a:buChar char="•"/>
              <a:defRPr/>
            </a:pPr>
            <a:r>
              <a:rPr lang="sr-Latn-RS" altLang="en-US" sz="2200" i="1" dirty="0" smtClean="0"/>
              <a:t>Nove tehnologije; </a:t>
            </a:r>
            <a:r>
              <a:rPr lang="en-US" altLang="en-US" sz="2200" i="1" dirty="0" smtClean="0"/>
              <a:t> </a:t>
            </a:r>
            <a:endParaRPr lang="en-US" altLang="en-US" sz="2200" i="1" dirty="0"/>
          </a:p>
          <a:p>
            <a:pPr marL="342900" indent="-342900" eaLnBrk="1" fontAlgn="auto" hangingPunct="1">
              <a:spcAft>
                <a:spcPts val="0"/>
              </a:spcAft>
              <a:buFont typeface="Arial" panose="020B0604020202020204" pitchFamily="34" charset="0"/>
              <a:buChar char="•"/>
              <a:defRPr/>
            </a:pPr>
            <a:r>
              <a:rPr lang="sr-Latn-RS" altLang="en-US" sz="2200" i="1" dirty="0" smtClean="0"/>
              <a:t>Finansijske prevare. </a:t>
            </a:r>
            <a:endParaRPr lang="sr-Latn-RS" altLang="en-US" sz="2200" i="1" dirty="0"/>
          </a:p>
        </p:txBody>
      </p:sp>
      <p:pic>
        <p:nvPicPr>
          <p:cNvPr id="16" name="Picture 10" descr="C:\Users\Branko Stamenkovic\Desktop\interpol_logo_by_sparviero_sm79-d4flh4g.jpg">
            <a:extLst>
              <a:ext uri="{FF2B5EF4-FFF2-40B4-BE49-F238E27FC236}">
                <a16:creationId xmlns:a16="http://schemas.microsoft.com/office/drawing/2014/main" id="{A98B018A-F57E-584D-8DB4-9B758A3CF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386" y="2064066"/>
            <a:ext cx="4426413" cy="33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669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394957" cy="3816429"/>
          </a:xfrm>
          <a:prstGeom prst="rect">
            <a:avLst/>
          </a:prstGeom>
        </p:spPr>
        <p:txBody>
          <a:bodyPr wrap="square">
            <a:spAutoFit/>
          </a:bodyPr>
          <a:lstStyle/>
          <a:p>
            <a:pPr marL="342900" indent="-342900">
              <a:spcAft>
                <a:spcPts val="0"/>
              </a:spcAft>
              <a:buFont typeface="Wingdings" pitchFamily="2" charset="2"/>
              <a:buChar char="Ø"/>
            </a:pPr>
            <a:r>
              <a:rPr lang="sr-Latn-RS" sz="2200" b="1" dirty="0" smtClean="0"/>
              <a:t>Evropska unija</a:t>
            </a:r>
            <a:r>
              <a:rPr lang="en-GB" sz="2200" dirty="0" smtClean="0"/>
              <a:t>:</a:t>
            </a:r>
            <a:endParaRPr lang="en-GB" sz="2200" b="1" dirty="0"/>
          </a:p>
          <a:p>
            <a:pPr marL="342900" indent="-342900">
              <a:spcAft>
                <a:spcPts val="0"/>
              </a:spcAft>
              <a:buFont typeface="Wingdings" pitchFamily="2" charset="2"/>
              <a:buChar char="Ø"/>
            </a:pPr>
            <a:endParaRPr lang="en-GB" sz="2200" b="1" dirty="0"/>
          </a:p>
          <a:p>
            <a:pPr marL="342900" lvl="0" indent="-342900" algn="just">
              <a:buFont typeface="Arial" panose="020B0604020202020204" pitchFamily="34" charset="0"/>
              <a:buChar char="•"/>
            </a:pPr>
            <a:r>
              <a:rPr lang="sr-Latn-RS" sz="2200" i="1" dirty="0" smtClean="0"/>
              <a:t>Konvencija od 29. maja 2000. o uzajamnoj pomoći u krivičnim stvarima između država članica i Protokol uz nju od. 16. oktobra 2001; </a:t>
            </a:r>
            <a:endParaRPr lang="en-US" sz="2200" i="1" dirty="0"/>
          </a:p>
          <a:p>
            <a:pPr marL="342900" lvl="0" indent="-342900" algn="just">
              <a:buFont typeface="Arial" panose="020B0604020202020204" pitchFamily="34" charset="0"/>
              <a:buChar char="•"/>
            </a:pPr>
            <a:r>
              <a:rPr lang="sr-Latn-RS" sz="2200" i="1" dirty="0" smtClean="0"/>
              <a:t>Okvirna odluka EU </a:t>
            </a:r>
            <a:r>
              <a:rPr lang="en-GB" sz="2200" i="1" dirty="0" smtClean="0"/>
              <a:t>2003/577/JHA</a:t>
            </a:r>
            <a:r>
              <a:rPr lang="sr-Latn-RS" sz="2200" i="1" dirty="0" smtClean="0"/>
              <a:t> o zamrzavanju </a:t>
            </a:r>
            <a:r>
              <a:rPr lang="en-GB" sz="2200" i="1" dirty="0" smtClean="0"/>
              <a:t> </a:t>
            </a:r>
            <a:r>
              <a:rPr lang="sr-Latn-RS" sz="2200" i="1" dirty="0" smtClean="0"/>
              <a:t>imovine ili dokaza; </a:t>
            </a:r>
            <a:endParaRPr lang="en-US" sz="2200" i="1" dirty="0"/>
          </a:p>
          <a:p>
            <a:pPr marL="342900" indent="-342900">
              <a:buFont typeface="Arial" panose="020B0604020202020204" pitchFamily="34" charset="0"/>
              <a:buChar char="•"/>
            </a:pPr>
            <a:endParaRPr lang="en-GB" sz="2200" dirty="0"/>
          </a:p>
        </p:txBody>
      </p:sp>
      <p:sp>
        <p:nvSpPr>
          <p:cNvPr id="5" name="Rectangle 4">
            <a:extLst>
              <a:ext uri="{FF2B5EF4-FFF2-40B4-BE49-F238E27FC236}">
                <a16:creationId xmlns:a16="http://schemas.microsoft.com/office/drawing/2014/main" id="{046D6463-C26B-9644-9190-9FB17B6BA87A}"/>
              </a:ext>
            </a:extLst>
          </p:cNvPr>
          <p:cNvSpPr/>
          <p:nvPr/>
        </p:nvSpPr>
        <p:spPr>
          <a:xfrm>
            <a:off x="4660523" y="1186710"/>
            <a:ext cx="4361934" cy="3139321"/>
          </a:xfrm>
          <a:prstGeom prst="rect">
            <a:avLst/>
          </a:prstGeom>
        </p:spPr>
        <p:txBody>
          <a:bodyPr wrap="square">
            <a:spAutoFit/>
          </a:bodyPr>
          <a:lstStyle/>
          <a:p>
            <a:pPr marL="342900" lvl="0" indent="-342900" algn="just">
              <a:buFont typeface="Arial" panose="020B0604020202020204" pitchFamily="34" charset="0"/>
              <a:buChar char="•"/>
            </a:pPr>
            <a:r>
              <a:rPr lang="sr-Latn-RS" sz="2200" i="1" dirty="0" smtClean="0"/>
              <a:t>Okvirna odluka EU </a:t>
            </a:r>
            <a:r>
              <a:rPr lang="en-GB" sz="2200" i="1" dirty="0" smtClean="0"/>
              <a:t>2008/978/JHA </a:t>
            </a:r>
            <a:r>
              <a:rPr lang="sr-Latn-RS" sz="2200" i="1" dirty="0" smtClean="0"/>
              <a:t>o Evropskom dokaznom nalogu (</a:t>
            </a:r>
            <a:r>
              <a:rPr lang="en-GB" sz="2200" i="1" dirty="0" smtClean="0"/>
              <a:t>European </a:t>
            </a:r>
            <a:r>
              <a:rPr lang="en-GB" sz="2200" i="1" dirty="0"/>
              <a:t>Evidence Warrant </a:t>
            </a:r>
            <a:r>
              <a:rPr lang="sr-Latn-RS" sz="2200" i="1" dirty="0" smtClean="0"/>
              <a:t>- </a:t>
            </a:r>
            <a:r>
              <a:rPr lang="en-GB" sz="2200" i="1" dirty="0" smtClean="0"/>
              <a:t>EEW</a:t>
            </a:r>
            <a:r>
              <a:rPr lang="en-GB" sz="2200" i="1" dirty="0"/>
              <a:t>).    </a:t>
            </a:r>
            <a:endParaRPr lang="en-US" sz="2200" i="1" dirty="0"/>
          </a:p>
          <a:p>
            <a:pPr marL="342900" lvl="0" indent="-342900" algn="just">
              <a:buFont typeface="Arial" panose="020B0604020202020204" pitchFamily="34" charset="0"/>
              <a:buChar char="•"/>
            </a:pPr>
            <a:r>
              <a:rPr lang="sr-Latn-RS" sz="2200" i="1" dirty="0" smtClean="0"/>
              <a:t>Direktiva EU </a:t>
            </a:r>
            <a:r>
              <a:rPr lang="en-GB" sz="2200" i="1" dirty="0" smtClean="0"/>
              <a:t>2014/41/EU</a:t>
            </a:r>
            <a:r>
              <a:rPr lang="sr-Latn-RS" sz="2200" i="1" dirty="0" smtClean="0"/>
              <a:t> o Evropskom nalogu za istragu (Europea</a:t>
            </a:r>
            <a:r>
              <a:rPr lang="en-GB" sz="2200" i="1" dirty="0" smtClean="0"/>
              <a:t>n </a:t>
            </a:r>
            <a:r>
              <a:rPr lang="en-GB" sz="2200" i="1" dirty="0"/>
              <a:t>Investigation Order </a:t>
            </a:r>
            <a:r>
              <a:rPr lang="sr-Latn-RS" sz="2200" i="1" dirty="0" smtClean="0"/>
              <a:t> - </a:t>
            </a:r>
            <a:r>
              <a:rPr lang="en-GB" sz="2200" i="1" dirty="0" smtClean="0"/>
              <a:t>EIO</a:t>
            </a:r>
            <a:r>
              <a:rPr lang="en-GB" sz="2200" i="1" dirty="0"/>
              <a:t>).   </a:t>
            </a:r>
            <a:endParaRPr lang="en-US" sz="2200" i="1" dirty="0"/>
          </a:p>
          <a:p>
            <a:pPr marL="342900" indent="-342900">
              <a:buFont typeface="Arial" panose="020B0604020202020204" pitchFamily="34" charset="0"/>
              <a:buChar char="•"/>
            </a:pPr>
            <a:endParaRPr lang="en-GB" sz="2200" i="1" dirty="0"/>
          </a:p>
        </p:txBody>
      </p:sp>
      <p:pic>
        <p:nvPicPr>
          <p:cNvPr id="9" name="Picture 8">
            <a:extLst>
              <a:ext uri="{FF2B5EF4-FFF2-40B4-BE49-F238E27FC236}">
                <a16:creationId xmlns:a16="http://schemas.microsoft.com/office/drawing/2014/main" id="{0545B119-3C94-9949-ACF1-ABB659C7136E}"/>
              </a:ext>
            </a:extLst>
          </p:cNvPr>
          <p:cNvPicPr>
            <a:picLocks noChangeAspect="1"/>
          </p:cNvPicPr>
          <p:nvPr/>
        </p:nvPicPr>
        <p:blipFill>
          <a:blip r:embed="rId4"/>
          <a:stretch>
            <a:fillRect/>
          </a:stretch>
        </p:blipFill>
        <p:spPr>
          <a:xfrm>
            <a:off x="5310841" y="4519955"/>
            <a:ext cx="2769088" cy="1839321"/>
          </a:xfrm>
          <a:prstGeom prst="rect">
            <a:avLst/>
          </a:prstGeom>
        </p:spPr>
      </p:pic>
    </p:spTree>
    <p:extLst>
      <p:ext uri="{BB962C8B-B14F-4D97-AF65-F5344CB8AC3E}">
        <p14:creationId xmlns:p14="http://schemas.microsoft.com/office/powerpoint/2010/main" val="2573563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a:spAutoFit/>
          </a:bodyPr>
          <a:lstStyle/>
          <a:p>
            <a:pPr marL="342900" indent="-342900">
              <a:spcAft>
                <a:spcPts val="0"/>
              </a:spcAft>
              <a:buFont typeface="Wingdings" pitchFamily="2" charset="2"/>
              <a:buChar char="Ø"/>
            </a:pPr>
            <a:r>
              <a:rPr lang="sr-Latn-RS" sz="2200" b="1" dirty="0" smtClean="0"/>
              <a:t>Mreža tačaka za kontakt 24/7 </a:t>
            </a:r>
            <a:r>
              <a:rPr lang="en-GB" sz="2200" b="1" dirty="0" smtClean="0"/>
              <a:t>E</a:t>
            </a:r>
            <a:r>
              <a:rPr lang="sr-Latn-RS" sz="2200" b="1" dirty="0" smtClean="0"/>
              <a:t>vropske unije</a:t>
            </a:r>
            <a:r>
              <a:rPr lang="en-GB" sz="2200" dirty="0" smtClean="0"/>
              <a:t>:</a:t>
            </a:r>
            <a:endParaRPr lang="en-GB" sz="2200" b="1" dirty="0"/>
          </a:p>
          <a:p>
            <a:pPr marL="342900" indent="-342900">
              <a:spcAft>
                <a:spcPts val="0"/>
              </a:spcAft>
              <a:buFont typeface="Wingdings" pitchFamily="2" charset="2"/>
              <a:buChar char="Ø"/>
            </a:pPr>
            <a:endParaRPr lang="en-GB" sz="2200" b="1" dirty="0"/>
          </a:p>
          <a:p>
            <a:pPr marL="342900" indent="-342900">
              <a:buFont typeface="Wingdings" pitchFamily="2" charset="2"/>
              <a:buChar char="ü"/>
            </a:pPr>
            <a:r>
              <a:rPr lang="sr-Latn-RS" sz="2200" dirty="0" smtClean="0"/>
              <a:t>Direktiva </a:t>
            </a:r>
            <a:r>
              <a:rPr lang="en-US" sz="2200" dirty="0" smtClean="0">
                <a:hlinkClick r:id="rId4"/>
              </a:rPr>
              <a:t>2013/40/EU</a:t>
            </a:r>
            <a:r>
              <a:rPr lang="en-US" sz="2200" dirty="0"/>
              <a:t> </a:t>
            </a:r>
            <a:r>
              <a:rPr lang="sr-Latn-RS" sz="2200" dirty="0" smtClean="0"/>
              <a:t>Evropskog parlamenta i Veća od 12. avgusta 2013. o napadima na informacione sisteme i o zameni Okvirne odluke Saveta</a:t>
            </a:r>
            <a:r>
              <a:rPr lang="en-US" sz="2200" dirty="0" smtClean="0"/>
              <a:t> </a:t>
            </a:r>
            <a:r>
              <a:rPr lang="en-US" sz="2200" dirty="0"/>
              <a:t>2005/222/JHA:</a:t>
            </a:r>
          </a:p>
          <a:p>
            <a:pPr marL="342900" indent="-342900">
              <a:buFont typeface="Wingdings" pitchFamily="2" charset="2"/>
              <a:buChar char="ü"/>
            </a:pPr>
            <a:endParaRPr lang="en-US" sz="2200" dirty="0"/>
          </a:p>
          <a:p>
            <a:pPr marL="342900" indent="-342900">
              <a:buFont typeface="Arial" panose="020B0604020202020204" pitchFamily="34" charset="0"/>
              <a:buChar char="•"/>
            </a:pPr>
            <a:r>
              <a:rPr lang="sr-Latn-RS" sz="2200" i="1" dirty="0" smtClean="0"/>
              <a:t>Raspolagati s operativnom  tačkom za kontakt; </a:t>
            </a:r>
            <a:endParaRPr lang="en-US" sz="2200" i="1" dirty="0"/>
          </a:p>
          <a:p>
            <a:pPr marL="342900" indent="-342900">
              <a:buFont typeface="Arial" panose="020B0604020202020204" pitchFamily="34" charset="0"/>
              <a:buChar char="•"/>
            </a:pPr>
            <a:r>
              <a:rPr lang="sr-Latn-RS" sz="2200" i="1" dirty="0" smtClean="0"/>
              <a:t>Koristiti postojeću mrežu operativnih tačaka za kontakt dostupnih </a:t>
            </a:r>
            <a:r>
              <a:rPr lang="en-US" sz="2200" i="1" dirty="0" smtClean="0"/>
              <a:t>24/7</a:t>
            </a:r>
            <a:r>
              <a:rPr lang="sr-Latn-RS" sz="2200" i="1" dirty="0" smtClean="0"/>
              <a:t>; </a:t>
            </a:r>
            <a:r>
              <a:rPr lang="en-US" sz="2200" i="1" dirty="0" smtClean="0"/>
              <a:t> </a:t>
            </a:r>
            <a:endParaRPr lang="en-US" sz="2200" i="1" dirty="0"/>
          </a:p>
          <a:p>
            <a:pPr marL="342900" indent="-342900">
              <a:buFont typeface="Arial" panose="020B0604020202020204" pitchFamily="34" charset="0"/>
              <a:buChar char="•"/>
            </a:pPr>
            <a:endParaRPr lang="en-GB" sz="2200" dirty="0"/>
          </a:p>
        </p:txBody>
      </p:sp>
      <p:sp>
        <p:nvSpPr>
          <p:cNvPr id="5" name="Rectangle 4">
            <a:extLst>
              <a:ext uri="{FF2B5EF4-FFF2-40B4-BE49-F238E27FC236}">
                <a16:creationId xmlns:a16="http://schemas.microsoft.com/office/drawing/2014/main" id="{046D6463-C26B-9644-9190-9FB17B6BA87A}"/>
              </a:ext>
            </a:extLst>
          </p:cNvPr>
          <p:cNvSpPr/>
          <p:nvPr/>
        </p:nvSpPr>
        <p:spPr>
          <a:xfrm>
            <a:off x="4572000" y="1775862"/>
            <a:ext cx="4572000" cy="2123658"/>
          </a:xfrm>
          <a:prstGeom prst="rect">
            <a:avLst/>
          </a:prstGeom>
        </p:spPr>
        <p:txBody>
          <a:bodyPr>
            <a:spAutoFit/>
          </a:bodyPr>
          <a:lstStyle/>
          <a:p>
            <a:pPr marL="342900" lvl="0" indent="-342900">
              <a:buFont typeface="Arial" panose="020B0604020202020204" pitchFamily="34" charset="0"/>
              <a:buChar char="•"/>
            </a:pPr>
            <a:r>
              <a:rPr lang="sr-Latn-RS" sz="2200" i="1" dirty="0" smtClean="0"/>
              <a:t>Odgovoriti na hitne zahteve za pomoć u roku od osam sati i naznačiti hoće li i kada odgovor biti obezbeđen; </a:t>
            </a:r>
            <a:endParaRPr lang="en-US" sz="2200" i="1" dirty="0"/>
          </a:p>
          <a:p>
            <a:pPr marL="342900" lvl="0" indent="-342900">
              <a:buFont typeface="Arial" panose="020B0604020202020204" pitchFamily="34" charset="0"/>
              <a:buChar char="•"/>
            </a:pPr>
            <a:r>
              <a:rPr lang="sr-Latn-RS" sz="2200" i="1" dirty="0" smtClean="0"/>
              <a:t>Prikupljati statističke podatke o visokotehnološkom kriminalu. </a:t>
            </a:r>
            <a:endParaRPr lang="en-GB" sz="2200" i="1" dirty="0"/>
          </a:p>
        </p:txBody>
      </p:sp>
      <p:pic>
        <p:nvPicPr>
          <p:cNvPr id="6" name="Picture 5">
            <a:extLst>
              <a:ext uri="{FF2B5EF4-FFF2-40B4-BE49-F238E27FC236}">
                <a16:creationId xmlns:a16="http://schemas.microsoft.com/office/drawing/2014/main" id="{E459DA6A-AECF-7942-ACB7-639BDD7A6975}"/>
              </a:ext>
            </a:extLst>
          </p:cNvPr>
          <p:cNvPicPr>
            <a:picLocks noChangeAspect="1"/>
          </p:cNvPicPr>
          <p:nvPr/>
        </p:nvPicPr>
        <p:blipFill>
          <a:blip r:embed="rId5"/>
          <a:stretch>
            <a:fillRect/>
          </a:stretch>
        </p:blipFill>
        <p:spPr>
          <a:xfrm>
            <a:off x="5242196" y="4333417"/>
            <a:ext cx="3231607" cy="1776314"/>
          </a:xfrm>
          <a:prstGeom prst="rect">
            <a:avLst/>
          </a:prstGeom>
        </p:spPr>
      </p:pic>
    </p:spTree>
    <p:extLst>
      <p:ext uri="{BB962C8B-B14F-4D97-AF65-F5344CB8AC3E}">
        <p14:creationId xmlns:p14="http://schemas.microsoft.com/office/powerpoint/2010/main" val="100874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Program</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71523" y="1022735"/>
            <a:ext cx="3791244" cy="5632311"/>
          </a:xfrm>
          <a:prstGeom prst="rect">
            <a:avLst/>
          </a:prstGeom>
        </p:spPr>
        <p:txBody>
          <a:bodyPr wrap="square">
            <a:spAutoFit/>
          </a:bodyPr>
          <a:lstStyle/>
          <a:p>
            <a:pPr marL="342900" indent="-342900" algn="just" eaLnBrk="1" hangingPunct="1">
              <a:buFont typeface="Wingdings" pitchFamily="2" charset="2"/>
              <a:buChar char="Ø"/>
            </a:pPr>
            <a:r>
              <a:rPr lang="sr-Latn-RS" sz="2000" b="1" dirty="0" smtClean="0"/>
              <a:t>Deo I</a:t>
            </a:r>
            <a:endParaRPr lang="en-GB" sz="2000" b="1" dirty="0"/>
          </a:p>
          <a:p>
            <a:pPr marL="342900" indent="-342900" algn="just" eaLnBrk="1" hangingPunct="1">
              <a:buFont typeface="Wingdings" panose="05000000000000000000" pitchFamily="2" charset="2"/>
              <a:buChar char="ü"/>
            </a:pPr>
            <a:r>
              <a:rPr lang="sr-Latn-RS" sz="2000" i="1" dirty="0" smtClean="0"/>
              <a:t>Zvanična naspram neformalne uzajamne pravne pomoći u krivičnim stvarima </a:t>
            </a:r>
            <a:endParaRPr lang="en-GB" sz="2000" i="1" dirty="0"/>
          </a:p>
          <a:p>
            <a:pPr marL="342900" indent="-342900" algn="just" eaLnBrk="1" hangingPunct="1">
              <a:buFont typeface="Wingdings" pitchFamily="2" charset="2"/>
              <a:buChar char="Ø"/>
            </a:pPr>
            <a:endParaRPr lang="en-GB" sz="2000" b="1" dirty="0"/>
          </a:p>
          <a:p>
            <a:pPr marL="342900" indent="-342900" algn="just" eaLnBrk="1" hangingPunct="1">
              <a:buFont typeface="Wingdings" pitchFamily="2" charset="2"/>
              <a:buChar char="Ø"/>
            </a:pPr>
            <a:r>
              <a:rPr lang="sr-Latn-RS" sz="2000" b="1" dirty="0" smtClean="0"/>
              <a:t>Deo II</a:t>
            </a:r>
            <a:endParaRPr lang="en-GB" sz="2000" b="1" dirty="0"/>
          </a:p>
          <a:p>
            <a:pPr marL="342900" indent="-342900" algn="just">
              <a:buFont typeface="Wingdings" pitchFamily="2" charset="2"/>
              <a:buChar char="ü"/>
            </a:pPr>
            <a:r>
              <a:rPr lang="sr-Latn-RS" sz="2000" i="1" dirty="0" smtClean="0"/>
              <a:t>Međunarodne organizacije i mreže specijalizovane za neformalnu i zvaničnu saradnju u oblasti visokotehnološkog kriminala</a:t>
            </a:r>
          </a:p>
          <a:p>
            <a:pPr algn="just"/>
            <a:endParaRPr lang="en-GB" sz="2000" dirty="0"/>
          </a:p>
          <a:p>
            <a:pPr marL="342900" indent="-342900" algn="just" eaLnBrk="1" hangingPunct="1">
              <a:buFont typeface="Wingdings" pitchFamily="2" charset="2"/>
              <a:buChar char="Ø"/>
            </a:pPr>
            <a:r>
              <a:rPr lang="sr-Latn-RS" sz="2000" b="1" dirty="0" smtClean="0"/>
              <a:t>Deo III</a:t>
            </a:r>
            <a:endParaRPr lang="en-GB" sz="2000" b="1" dirty="0"/>
          </a:p>
          <a:p>
            <a:pPr marL="342900" indent="-342900" algn="just" eaLnBrk="1" hangingPunct="1">
              <a:buFont typeface="Wingdings" pitchFamily="2" charset="2"/>
              <a:buChar char="ü"/>
            </a:pPr>
            <a:r>
              <a:rPr lang="sr-Latn-RS" sz="2000" i="1" dirty="0" smtClean="0"/>
              <a:t>Budimpeštanska konvencija, Mreža međunarodne saradnje </a:t>
            </a:r>
            <a:r>
              <a:rPr lang="en-GB" sz="2000" i="1" dirty="0" smtClean="0"/>
              <a:t>24/7 </a:t>
            </a:r>
            <a:endParaRPr lang="en-GB" sz="2000" i="1" dirty="0"/>
          </a:p>
          <a:p>
            <a:pPr marL="342900" indent="-342900" eaLnBrk="1" hangingPunct="1">
              <a:buFont typeface="Wingdings" pitchFamily="2" charset="2"/>
              <a:buChar char="Ø"/>
            </a:pPr>
            <a:endParaRPr lang="en-GB" sz="2000" dirty="0"/>
          </a:p>
        </p:txBody>
      </p:sp>
      <p:sp>
        <p:nvSpPr>
          <p:cNvPr id="7" name="Rectangle 6">
            <a:extLst>
              <a:ext uri="{FF2B5EF4-FFF2-40B4-BE49-F238E27FC236}">
                <a16:creationId xmlns:a16="http://schemas.microsoft.com/office/drawing/2014/main" id="{A51B7354-820D-5541-8995-2697B2FEAA89}"/>
              </a:ext>
            </a:extLst>
          </p:cNvPr>
          <p:cNvSpPr/>
          <p:nvPr/>
        </p:nvSpPr>
        <p:spPr>
          <a:xfrm>
            <a:off x="4960883" y="1022735"/>
            <a:ext cx="4011594" cy="2800767"/>
          </a:xfrm>
          <a:prstGeom prst="rect">
            <a:avLst/>
          </a:prstGeom>
        </p:spPr>
        <p:txBody>
          <a:bodyPr wrap="square">
            <a:spAutoFit/>
          </a:bodyPr>
          <a:lstStyle/>
          <a:p>
            <a:pPr marL="342900" indent="-342900" eaLnBrk="1" hangingPunct="1">
              <a:buFont typeface="Wingdings" pitchFamily="2" charset="2"/>
              <a:buChar char="Ø"/>
            </a:pPr>
            <a:r>
              <a:rPr lang="sr-Latn-RS" sz="2200" b="1" dirty="0" smtClean="0"/>
              <a:t>Deo IV</a:t>
            </a:r>
            <a:endParaRPr lang="en-GB" sz="2200" b="1" dirty="0"/>
          </a:p>
          <a:p>
            <a:pPr marL="342900" indent="-342900" algn="just">
              <a:buFont typeface="Wingdings" pitchFamily="2" charset="2"/>
              <a:buChar char="ü"/>
            </a:pPr>
            <a:r>
              <a:rPr lang="sr-Latn-RS" sz="2200" i="1" dirty="0" smtClean="0"/>
              <a:t>Primer država Istočnog partnerstva</a:t>
            </a:r>
            <a:r>
              <a:rPr lang="en-GB" sz="2200" i="1" dirty="0" smtClean="0"/>
              <a:t>: </a:t>
            </a:r>
            <a:r>
              <a:rPr lang="sr-Latn-RS" sz="2200" i="1" dirty="0" smtClean="0"/>
              <a:t>poboljšanje prakse međunarodne saradnje</a:t>
            </a:r>
            <a:endParaRPr lang="en-GB" sz="2200" i="1" dirty="0"/>
          </a:p>
          <a:p>
            <a:pPr marL="342900" indent="-342900" algn="just" eaLnBrk="1" hangingPunct="1">
              <a:buFont typeface="Wingdings" pitchFamily="2" charset="2"/>
              <a:buChar char="Ø"/>
            </a:pPr>
            <a:endParaRPr lang="en-GB" sz="2200" b="1" dirty="0"/>
          </a:p>
          <a:p>
            <a:pPr marL="342900" indent="-342900" algn="just" eaLnBrk="1" hangingPunct="1">
              <a:buFont typeface="Wingdings" pitchFamily="2" charset="2"/>
              <a:buChar char="Ø"/>
            </a:pPr>
            <a:r>
              <a:rPr lang="sr-Latn-RS" sz="2200" b="1" dirty="0" smtClean="0"/>
              <a:t>Deo V</a:t>
            </a:r>
            <a:endParaRPr lang="en-GB" sz="2200" b="1" dirty="0"/>
          </a:p>
          <a:p>
            <a:pPr marL="342900" indent="-342900" algn="just">
              <a:buFont typeface="Wingdings" pitchFamily="2" charset="2"/>
              <a:buChar char="ü"/>
            </a:pPr>
            <a:r>
              <a:rPr lang="sr-Latn-RS" sz="2200" i="1" dirty="0" smtClean="0"/>
              <a:t>Rezime</a:t>
            </a:r>
            <a:endParaRPr lang="en-US" sz="2200" i="1" dirty="0"/>
          </a:p>
        </p:txBody>
      </p:sp>
      <p:pic>
        <p:nvPicPr>
          <p:cNvPr id="6" name="Picture 5" descr="A picture containing keyboard&#10;&#10;Description automatically generated">
            <a:extLst>
              <a:ext uri="{FF2B5EF4-FFF2-40B4-BE49-F238E27FC236}">
                <a16:creationId xmlns:a16="http://schemas.microsoft.com/office/drawing/2014/main" id="{A1BF9FC5-E01A-4384-9CA2-196A0A27D722}"/>
              </a:ext>
            </a:extLst>
          </p:cNvPr>
          <p:cNvPicPr>
            <a:picLocks noChangeAspect="1"/>
          </p:cNvPicPr>
          <p:nvPr/>
        </p:nvPicPr>
        <p:blipFill>
          <a:blip r:embed="rId4"/>
          <a:stretch>
            <a:fillRect/>
          </a:stretch>
        </p:blipFill>
        <p:spPr>
          <a:xfrm>
            <a:off x="5232957" y="4128263"/>
            <a:ext cx="3368933" cy="224187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016758"/>
          </a:xfrm>
          <a:prstGeom prst="rect">
            <a:avLst/>
          </a:prstGeom>
        </p:spPr>
        <p:txBody>
          <a:bodyPr>
            <a:spAutoFit/>
          </a:bodyPr>
          <a:lstStyle/>
          <a:p>
            <a:pPr marL="342900" indent="-342900">
              <a:spcAft>
                <a:spcPts val="0"/>
              </a:spcAft>
              <a:buFont typeface="Wingdings" pitchFamily="2" charset="2"/>
              <a:buChar char="Ø"/>
            </a:pPr>
            <a:r>
              <a:rPr lang="en-GB" sz="2000" b="1" dirty="0"/>
              <a:t>EUROPOL</a:t>
            </a:r>
            <a:r>
              <a:rPr lang="en-GB" sz="2000" dirty="0"/>
              <a:t>:</a:t>
            </a:r>
          </a:p>
          <a:p>
            <a:pPr marL="342900" indent="-342900">
              <a:spcAft>
                <a:spcPts val="0"/>
              </a:spcAft>
              <a:buFont typeface="Wingdings" pitchFamily="2" charset="2"/>
              <a:buChar char="Ø"/>
            </a:pPr>
            <a:endParaRPr lang="en-GB" sz="2000" b="1" dirty="0"/>
          </a:p>
          <a:p>
            <a:pPr marL="342900" indent="-342900" algn="just">
              <a:buFont typeface="Wingdings" pitchFamily="2" charset="2"/>
              <a:buChar char="ü"/>
            </a:pPr>
            <a:r>
              <a:rPr lang="sr-Latn-RS" sz="2000" b="1" dirty="0" smtClean="0"/>
              <a:t>Agencija Evropske unije</a:t>
            </a:r>
            <a:endParaRPr lang="en-GB" sz="2000" b="1" dirty="0"/>
          </a:p>
          <a:p>
            <a:pPr marL="342900" indent="-342900" algn="just">
              <a:buFont typeface="Arial" panose="020B0604020202020204" pitchFamily="34" charset="0"/>
              <a:buChar char="•"/>
            </a:pPr>
            <a:r>
              <a:rPr lang="sr-Latn-RS" sz="2000" dirty="0" smtClean="0"/>
              <a:t>Njena </a:t>
            </a:r>
            <a:r>
              <a:rPr lang="sr-Latn-RS" sz="2000" b="1" dirty="0" smtClean="0"/>
              <a:t>uloga je </a:t>
            </a:r>
            <a:r>
              <a:rPr lang="sr-Latn-RS" sz="2000" dirty="0" smtClean="0"/>
              <a:t>da učini delotvornijom saradnju između organa za zaštitu pravnog poretka svake države članice EU; </a:t>
            </a: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sr-Latn-RS" sz="2000" b="1" dirty="0" smtClean="0"/>
              <a:t>Operativna od </a:t>
            </a:r>
            <a:r>
              <a:rPr lang="en-GB" sz="2000" b="1" dirty="0" smtClean="0"/>
              <a:t>1999</a:t>
            </a:r>
            <a:r>
              <a:rPr lang="sr-Latn-RS" sz="2000" b="1" dirty="0" smtClean="0"/>
              <a:t>;</a:t>
            </a:r>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r>
              <a:rPr lang="sr-Latn-RS" sz="2000" b="1" dirty="0" smtClean="0"/>
              <a:t>Olakšava analizu </a:t>
            </a:r>
            <a:r>
              <a:rPr lang="sr-Latn-RS" sz="2000" dirty="0" smtClean="0"/>
              <a:t>informacija o kriminalnim aktivnostima i razmenu podataka između država članica; </a:t>
            </a:r>
            <a:endParaRPr lang="en-GB" sz="2000" dirty="0"/>
          </a:p>
          <a:p>
            <a:pPr marL="342900" indent="-342900" algn="just">
              <a:buFont typeface="Arial" panose="020B0604020202020204" pitchFamily="34" charset="0"/>
              <a:buChar char="•"/>
            </a:pPr>
            <a:r>
              <a:rPr lang="en-GB" sz="2000" b="1" dirty="0" smtClean="0"/>
              <a:t>E</a:t>
            </a:r>
            <a:r>
              <a:rPr lang="sr-Latn-RS" sz="2000" b="1" dirty="0" smtClean="0"/>
              <a:t>vropski centar za visokotehnološki kriminal </a:t>
            </a:r>
            <a:r>
              <a:rPr lang="en-150" sz="2000" b="1" dirty="0" smtClean="0"/>
              <a:t>–</a:t>
            </a:r>
            <a:r>
              <a:rPr lang="sr-Latn-RS" sz="2000" b="1" dirty="0" smtClean="0"/>
              <a:t> EC3 </a:t>
            </a:r>
            <a:r>
              <a:rPr lang="en-GB" sz="2000" dirty="0" smtClean="0"/>
              <a:t>(</a:t>
            </a:r>
            <a:r>
              <a:rPr lang="sr-Latn-RS" sz="2000" dirty="0" smtClean="0"/>
              <a:t>otvoren januara 2013</a:t>
            </a:r>
            <a:r>
              <a:rPr lang="en-GB" sz="2000" dirty="0" smtClean="0"/>
              <a:t>)</a:t>
            </a:r>
            <a:r>
              <a:rPr lang="sr-Latn-RS" sz="2000" dirty="0" smtClean="0"/>
              <a:t>; </a:t>
            </a:r>
            <a:endParaRPr lang="en-GB" sz="2000" dirty="0"/>
          </a:p>
        </p:txBody>
      </p:sp>
      <p:sp>
        <p:nvSpPr>
          <p:cNvPr id="5" name="Rectangle 4">
            <a:extLst>
              <a:ext uri="{FF2B5EF4-FFF2-40B4-BE49-F238E27FC236}">
                <a16:creationId xmlns:a16="http://schemas.microsoft.com/office/drawing/2014/main" id="{046D6463-C26B-9644-9190-9FB17B6BA87A}"/>
              </a:ext>
            </a:extLst>
          </p:cNvPr>
          <p:cNvSpPr/>
          <p:nvPr/>
        </p:nvSpPr>
        <p:spPr>
          <a:xfrm>
            <a:off x="4749044" y="1120348"/>
            <a:ext cx="4273412" cy="1969770"/>
          </a:xfrm>
          <a:prstGeom prst="rect">
            <a:avLst/>
          </a:prstGeom>
        </p:spPr>
        <p:txBody>
          <a:bodyPr wrap="square">
            <a:spAutoFit/>
          </a:bodyPr>
          <a:lstStyle/>
          <a:p>
            <a:pPr marL="342900" lvl="0" indent="-342900" algn="just">
              <a:buFont typeface="Arial" panose="020B0604020202020204" pitchFamily="34" charset="0"/>
              <a:buChar char="•"/>
            </a:pPr>
            <a:r>
              <a:rPr lang="sr-Latn-RS" sz="2000" i="1" dirty="0" smtClean="0"/>
              <a:t>Odgovor na hitne zahteve u roku od osam sati, uz naznaku da li i kada bi se odgovor na zahtev mogao očekivati; </a:t>
            </a:r>
          </a:p>
          <a:p>
            <a:pPr marL="342900" lvl="0" indent="-342900" algn="just">
              <a:buFont typeface="Arial" panose="020B0604020202020204" pitchFamily="34" charset="0"/>
              <a:buChar char="•"/>
            </a:pPr>
            <a:r>
              <a:rPr lang="sr-Latn-RS" sz="2000" i="1" dirty="0" smtClean="0"/>
              <a:t>Prikupljanje statističkih podataka o visokotehnološkom kriminalu</a:t>
            </a:r>
            <a:r>
              <a:rPr lang="sr-Latn-RS" sz="2200" i="1" dirty="0" smtClean="0"/>
              <a:t>.  </a:t>
            </a:r>
            <a:endParaRPr lang="en-GB" sz="2200" i="1" dirty="0"/>
          </a:p>
        </p:txBody>
      </p:sp>
      <p:pic>
        <p:nvPicPr>
          <p:cNvPr id="8" name="Picture 7">
            <a:extLst>
              <a:ext uri="{FF2B5EF4-FFF2-40B4-BE49-F238E27FC236}">
                <a16:creationId xmlns:a16="http://schemas.microsoft.com/office/drawing/2014/main" id="{28BDA287-3D6C-D543-8946-908A7488B457}"/>
              </a:ext>
            </a:extLst>
          </p:cNvPr>
          <p:cNvPicPr>
            <a:picLocks noChangeAspect="1"/>
          </p:cNvPicPr>
          <p:nvPr/>
        </p:nvPicPr>
        <p:blipFill>
          <a:blip r:embed="rId4"/>
          <a:stretch>
            <a:fillRect/>
          </a:stretch>
        </p:blipFill>
        <p:spPr>
          <a:xfrm>
            <a:off x="5503658" y="3385852"/>
            <a:ext cx="3024335" cy="3024335"/>
          </a:xfrm>
          <a:prstGeom prst="rect">
            <a:avLst/>
          </a:prstGeom>
        </p:spPr>
      </p:pic>
    </p:spTree>
    <p:extLst>
      <p:ext uri="{BB962C8B-B14F-4D97-AF65-F5344CB8AC3E}">
        <p14:creationId xmlns:p14="http://schemas.microsoft.com/office/powerpoint/2010/main" val="152646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262979"/>
          </a:xfrm>
          <a:prstGeom prst="rect">
            <a:avLst/>
          </a:prstGeom>
        </p:spPr>
        <p:txBody>
          <a:bodyPr>
            <a:spAutoFit/>
          </a:bodyPr>
          <a:lstStyle/>
          <a:p>
            <a:pPr marL="342900" indent="-342900" algn="just">
              <a:spcAft>
                <a:spcPts val="0"/>
              </a:spcAft>
              <a:buFont typeface="Wingdings" pitchFamily="2" charset="2"/>
              <a:buChar char="Ø"/>
            </a:pPr>
            <a:r>
              <a:rPr lang="en-GB" sz="2400" b="1" dirty="0"/>
              <a:t>E</a:t>
            </a:r>
            <a:r>
              <a:rPr lang="sr-Latn-RS" sz="2400" b="1" dirty="0"/>
              <a:t>vropski centar za visokotehnološki kriminal </a:t>
            </a:r>
            <a:r>
              <a:rPr lang="en-150" sz="2400" b="1" dirty="0"/>
              <a:t>–</a:t>
            </a:r>
            <a:r>
              <a:rPr lang="sr-Latn-RS" sz="2400" b="1" dirty="0"/>
              <a:t> EC3 </a:t>
            </a:r>
            <a:r>
              <a:rPr lang="sr-Latn-RS" sz="2400" b="1" dirty="0" smtClean="0"/>
              <a:t> </a:t>
            </a:r>
            <a:r>
              <a:rPr lang="sr-Latn-RS" sz="2400" dirty="0" smtClean="0"/>
              <a:t>ili</a:t>
            </a:r>
            <a:r>
              <a:rPr lang="en-GB" sz="2200" dirty="0" smtClean="0"/>
              <a:t> </a:t>
            </a:r>
            <a:r>
              <a:rPr lang="en-GB" sz="2200" b="1" dirty="0"/>
              <a:t>EC³</a:t>
            </a:r>
            <a:r>
              <a:rPr lang="en-GB" sz="2200" dirty="0"/>
              <a:t>) :</a:t>
            </a:r>
          </a:p>
          <a:p>
            <a:pPr marL="342900" indent="-342900" algn="just">
              <a:spcAft>
                <a:spcPts val="0"/>
              </a:spcAft>
              <a:buFont typeface="Wingdings" pitchFamily="2" charset="2"/>
              <a:buChar char="Ø"/>
            </a:pPr>
            <a:endParaRPr lang="en-GB" sz="2200" b="1" dirty="0"/>
          </a:p>
          <a:p>
            <a:pPr marL="342900" indent="-342900" algn="just">
              <a:buFont typeface="Arial" panose="020B0604020202020204" pitchFamily="34" charset="0"/>
              <a:buChar char="•"/>
              <a:defRPr/>
            </a:pPr>
            <a:r>
              <a:rPr lang="sr-Latn-RS" sz="2200" b="1" dirty="0" smtClean="0"/>
              <a:t>Telo Evropske policijske kancelarije </a:t>
            </a:r>
            <a:r>
              <a:rPr lang="en-GB" sz="2200" b="1" dirty="0" smtClean="0"/>
              <a:t>(</a:t>
            </a:r>
            <a:r>
              <a:rPr lang="en-GB" sz="2200" b="1" dirty="0"/>
              <a:t>Europol) </a:t>
            </a:r>
            <a:r>
              <a:rPr lang="sr-Latn-RS" sz="2200" dirty="0" smtClean="0"/>
              <a:t>Evropske unije sa sedištem u Hagu; </a:t>
            </a:r>
            <a:endParaRPr lang="en-GB" sz="2200" dirty="0"/>
          </a:p>
          <a:p>
            <a:pPr marL="342900" indent="-342900" algn="just">
              <a:buFont typeface="Arial" panose="020B0604020202020204" pitchFamily="34" charset="0"/>
              <a:buChar char="•"/>
              <a:defRPr/>
            </a:pPr>
            <a:endParaRPr lang="en-GB" sz="2200" dirty="0"/>
          </a:p>
          <a:p>
            <a:pPr marL="342900" indent="-342900" algn="just">
              <a:buFont typeface="Arial" panose="020B0604020202020204" pitchFamily="34" charset="0"/>
              <a:buChar char="•"/>
              <a:defRPr/>
            </a:pPr>
            <a:r>
              <a:rPr lang="sr-Latn-RS" sz="2200" b="1" dirty="0" smtClean="0"/>
              <a:t>Koordinira prekogranične aktivnosti organa za zaštitu pravnog poretka </a:t>
            </a:r>
            <a:r>
              <a:rPr lang="sr-Latn-RS" sz="2200" dirty="0" smtClean="0"/>
              <a:t> u borbi protiv visokotehnološkog kriminala. </a:t>
            </a:r>
            <a:endParaRPr lang="en-GB" sz="2200" dirty="0"/>
          </a:p>
          <a:p>
            <a:pPr marL="342900" indent="-342900" algn="just">
              <a:buFont typeface="Arial" panose="020B0604020202020204" pitchFamily="34" charset="0"/>
              <a:buChar char="•"/>
              <a:defRPr/>
            </a:pPr>
            <a:endParaRPr lang="en-GB" sz="2200" dirty="0"/>
          </a:p>
          <a:p>
            <a:pPr marL="342900" indent="-342900" algn="just">
              <a:buFont typeface="Arial" panose="020B0604020202020204" pitchFamily="34" charset="0"/>
              <a:buChar char="•"/>
              <a:defRPr/>
            </a:pPr>
            <a:r>
              <a:rPr lang="sr-Latn-RS" sz="2200" b="1" dirty="0" smtClean="0"/>
              <a:t>Deluje kao centar </a:t>
            </a:r>
            <a:r>
              <a:rPr lang="sr-Latn-RS" sz="2200" dirty="0" smtClean="0"/>
              <a:t>za tehničku ekspertizu po ovom pitanju. </a:t>
            </a:r>
            <a:endParaRPr lang="sr-Latn-RS" sz="2200" dirty="0"/>
          </a:p>
        </p:txBody>
      </p:sp>
      <p:pic>
        <p:nvPicPr>
          <p:cNvPr id="12" name="Picture 2" descr="C:\Users\Branko Stamenkovic\Desktop\europol-cyber-300x223.jpg">
            <a:extLst>
              <a:ext uri="{FF2B5EF4-FFF2-40B4-BE49-F238E27FC236}">
                <a16:creationId xmlns:a16="http://schemas.microsoft.com/office/drawing/2014/main" id="{78631976-077F-1745-8B0B-13F1F9CE3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220" y="2172072"/>
            <a:ext cx="3898020" cy="289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28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170646"/>
          </a:xfrm>
          <a:prstGeom prst="rect">
            <a:avLst/>
          </a:prstGeom>
        </p:spPr>
        <p:txBody>
          <a:bodyPr>
            <a:spAutoFit/>
          </a:bodyPr>
          <a:lstStyle/>
          <a:p>
            <a:pPr marL="342900" indent="-342900" algn="just">
              <a:spcAft>
                <a:spcPts val="0"/>
              </a:spcAft>
              <a:buFont typeface="Wingdings" pitchFamily="2" charset="2"/>
              <a:buChar char="Ø"/>
            </a:pPr>
            <a:r>
              <a:rPr lang="en-GB" sz="2200" b="1" dirty="0" smtClean="0"/>
              <a:t>EUROJUST</a:t>
            </a:r>
            <a:r>
              <a:rPr lang="sr-Latn-RS" sz="2200" b="1" dirty="0" smtClean="0"/>
              <a:t>/Evrodžast</a:t>
            </a:r>
            <a:r>
              <a:rPr lang="en-GB" sz="2200" dirty="0" smtClean="0"/>
              <a:t>:</a:t>
            </a:r>
            <a:endParaRPr lang="en-GB" sz="2200" dirty="0"/>
          </a:p>
          <a:p>
            <a:pPr marL="342900" indent="-342900" algn="just">
              <a:spcAft>
                <a:spcPts val="0"/>
              </a:spcAft>
              <a:buFont typeface="Wingdings" pitchFamily="2" charset="2"/>
              <a:buChar char="Ø"/>
            </a:pPr>
            <a:endParaRPr lang="en-GB" sz="2200" b="1" dirty="0"/>
          </a:p>
          <a:p>
            <a:pPr marL="342900" indent="-342900">
              <a:buFont typeface="Wingdings" pitchFamily="2" charset="2"/>
              <a:buChar char="Ø"/>
            </a:pPr>
            <a:r>
              <a:rPr lang="sr-Latn-RS" sz="2200" b="1" dirty="0"/>
              <a:t>Saradnja u borbi protiv kriminala </a:t>
            </a:r>
            <a:endParaRPr lang="en-GB" sz="2200" dirty="0"/>
          </a:p>
          <a:p>
            <a:pPr marL="342900" indent="-342900" algn="just">
              <a:buFont typeface="Arial" panose="020B0604020202020204" pitchFamily="34" charset="0"/>
              <a:buChar char="•"/>
            </a:pPr>
            <a:r>
              <a:rPr lang="sr-Latn-RS" sz="2200" b="1" dirty="0"/>
              <a:t>Cilj: koordinacija </a:t>
            </a:r>
            <a:r>
              <a:rPr lang="sr-Latn-RS" sz="2200" dirty="0"/>
              <a:t>aktivnosti koje sprovode nacionalni organi nadležni za </a:t>
            </a:r>
            <a:r>
              <a:rPr lang="sr-Latn-RS" sz="2200" dirty="0" smtClean="0"/>
              <a:t>krivično gonjenje; </a:t>
            </a:r>
            <a:r>
              <a:rPr lang="en-GB" sz="2200" dirty="0" smtClean="0"/>
              <a:t> </a:t>
            </a:r>
            <a:endParaRPr lang="en-GB" sz="2200" dirty="0"/>
          </a:p>
          <a:p>
            <a:pPr marL="342900" indent="-342900" algn="just">
              <a:buFont typeface="Arial" panose="020B0604020202020204" pitchFamily="34" charset="0"/>
              <a:buChar char="•"/>
            </a:pPr>
            <a:r>
              <a:rPr lang="en-GB" sz="2200" b="1" dirty="0" smtClean="0"/>
              <a:t>E</a:t>
            </a:r>
            <a:r>
              <a:rPr lang="sr-Latn-RS" sz="2200" b="1" dirty="0" smtClean="0"/>
              <a:t>vrodžast je nadležan da </a:t>
            </a:r>
            <a:r>
              <a:rPr lang="sr-Latn-RS" sz="2200" dirty="0" smtClean="0"/>
              <a:t>unapredi koordinaciju među nadležnim telima različitih država članica; </a:t>
            </a:r>
            <a:endParaRPr lang="en-GB" sz="2200" dirty="0"/>
          </a:p>
          <a:p>
            <a:pPr marL="342900" indent="-342900" algn="just">
              <a:buFont typeface="Arial" panose="020B0604020202020204" pitchFamily="34" charset="0"/>
              <a:buChar char="•"/>
            </a:pPr>
            <a:r>
              <a:rPr lang="sr-Latn-RS" sz="2200" dirty="0" smtClean="0"/>
              <a:t>olakša </a:t>
            </a:r>
            <a:r>
              <a:rPr lang="sr-Latn-RS" sz="2200" dirty="0"/>
              <a:t>primenu međunarodne uzajamne pravne pomoći i sprovođenje naloga za </a:t>
            </a:r>
            <a:r>
              <a:rPr lang="sr-Latn-RS" sz="2200" dirty="0" smtClean="0"/>
              <a:t>izručenje;</a:t>
            </a:r>
            <a:endParaRPr lang="pt-PT" sz="2200" dirty="0"/>
          </a:p>
        </p:txBody>
      </p:sp>
      <p:pic>
        <p:nvPicPr>
          <p:cNvPr id="16" name="Picture 11" descr="C:\Users\Branko Stamenkovic\Desktop\EurojustNews347.jpg">
            <a:extLst>
              <a:ext uri="{FF2B5EF4-FFF2-40B4-BE49-F238E27FC236}">
                <a16:creationId xmlns:a16="http://schemas.microsoft.com/office/drawing/2014/main" id="{2DF4C6DA-ED75-8049-BCDE-6D98D9E0F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371" y="2504047"/>
            <a:ext cx="3658077" cy="274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31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401205"/>
          </a:xfrm>
          <a:prstGeom prst="rect">
            <a:avLst/>
          </a:prstGeom>
        </p:spPr>
        <p:txBody>
          <a:bodyPr>
            <a:spAutoFit/>
          </a:bodyPr>
          <a:lstStyle/>
          <a:p>
            <a:pPr marL="342900" indent="-342900" algn="just">
              <a:spcAft>
                <a:spcPts val="0"/>
              </a:spcAft>
              <a:buFont typeface="Wingdings" pitchFamily="2" charset="2"/>
              <a:buChar char="Ø"/>
            </a:pPr>
            <a:r>
              <a:rPr lang="en-GB" sz="2000" b="1" dirty="0"/>
              <a:t>EUROJUST</a:t>
            </a:r>
            <a:r>
              <a:rPr lang="en-GB" sz="2000" dirty="0"/>
              <a:t>:</a:t>
            </a:r>
          </a:p>
          <a:p>
            <a:pPr marL="342900" indent="-342900" algn="just">
              <a:spcAft>
                <a:spcPts val="0"/>
              </a:spcAft>
              <a:buFont typeface="Wingdings" pitchFamily="2" charset="2"/>
              <a:buChar char="Ø"/>
            </a:pPr>
            <a:endParaRPr lang="en-GB" sz="2000" dirty="0"/>
          </a:p>
          <a:p>
            <a:pPr marL="342900" indent="-342900" eaLnBrk="1" fontAlgn="auto" hangingPunct="1">
              <a:spcAft>
                <a:spcPts val="0"/>
              </a:spcAft>
              <a:buFont typeface="Wingdings" pitchFamily="2" charset="2"/>
              <a:buChar char="ü"/>
              <a:defRPr/>
            </a:pPr>
            <a:r>
              <a:rPr lang="sr-Latn-RS" altLang="en-US" sz="2000" i="1" dirty="0" smtClean="0"/>
              <a:t>Eurojust (Evrodžast) može od nadležnih organa zainteresovanih država članice tražiti da</a:t>
            </a:r>
            <a:r>
              <a:rPr lang="en-US" altLang="en-US" sz="2000" dirty="0" smtClean="0"/>
              <a:t>:</a:t>
            </a:r>
            <a:endParaRPr lang="en-US" altLang="en-US" sz="2000" dirty="0"/>
          </a:p>
          <a:p>
            <a:pPr marL="342900" indent="-342900" eaLnBrk="1" fontAlgn="auto" hangingPunct="1">
              <a:spcAft>
                <a:spcPts val="0"/>
              </a:spcAft>
              <a:buFont typeface="Arial" panose="020B0604020202020204" pitchFamily="34" charset="0"/>
              <a:buChar char="•"/>
              <a:defRPr/>
            </a:pPr>
            <a:r>
              <a:rPr lang="sr-Latn-RS" altLang="en-US" sz="2000" b="1" dirty="0"/>
              <a:t>s</a:t>
            </a:r>
            <a:r>
              <a:rPr lang="sr-Latn-RS" altLang="en-US" sz="2000" b="1" dirty="0" smtClean="0"/>
              <a:t>provedu istragu ili krivični postupak </a:t>
            </a:r>
            <a:r>
              <a:rPr lang="sr-Latn-RS" altLang="en-US" sz="2000" dirty="0" smtClean="0"/>
              <a:t>za određene radnje; </a:t>
            </a:r>
            <a:endParaRPr lang="en-US" altLang="en-US" sz="2000" dirty="0"/>
          </a:p>
          <a:p>
            <a:pPr marL="342900" indent="-342900" eaLnBrk="1" fontAlgn="auto" hangingPunct="1">
              <a:spcAft>
                <a:spcPts val="0"/>
              </a:spcAft>
              <a:buFont typeface="Arial" panose="020B0604020202020204" pitchFamily="34" charset="0"/>
              <a:buChar char="•"/>
              <a:defRPr/>
            </a:pPr>
            <a:r>
              <a:rPr lang="sr-Latn-RS" altLang="en-US" sz="2000" b="1" dirty="0"/>
              <a:t>k</a:t>
            </a:r>
            <a:r>
              <a:rPr lang="sr-Latn-RS" altLang="en-US" sz="2000" b="1" dirty="0" smtClean="0"/>
              <a:t>oordiniraju </a:t>
            </a:r>
            <a:r>
              <a:rPr lang="sr-Latn-RS" altLang="en-US" sz="2000" dirty="0" smtClean="0"/>
              <a:t>međusobne aktivnost; </a:t>
            </a:r>
            <a:endParaRPr lang="en-US" altLang="en-US" sz="2000" dirty="0"/>
          </a:p>
          <a:p>
            <a:pPr marL="342900" indent="-342900" eaLnBrk="1" fontAlgn="auto" hangingPunct="1">
              <a:spcAft>
                <a:spcPts val="0"/>
              </a:spcAft>
              <a:buFont typeface="Arial" panose="020B0604020202020204" pitchFamily="34" charset="0"/>
              <a:buChar char="•"/>
              <a:defRPr/>
            </a:pPr>
            <a:r>
              <a:rPr lang="sr-Latn-RS" altLang="en-US" sz="2000" b="1" dirty="0" smtClean="0"/>
              <a:t>prihvate </a:t>
            </a:r>
            <a:r>
              <a:rPr lang="sr-Latn-RS" altLang="en-US" sz="2000" dirty="0" smtClean="0"/>
              <a:t>da je jedna zemlja u boljoj poziciji za krivično gonjenje od druge; </a:t>
            </a:r>
            <a:endParaRPr lang="en-US" altLang="en-US" sz="2000" dirty="0"/>
          </a:p>
          <a:p>
            <a:pPr marL="342900" indent="-342900" eaLnBrk="1" fontAlgn="auto" hangingPunct="1">
              <a:spcAft>
                <a:spcPts val="0"/>
              </a:spcAft>
              <a:buFont typeface="Arial" panose="020B0604020202020204" pitchFamily="34" charset="0"/>
              <a:buChar char="•"/>
              <a:defRPr/>
            </a:pPr>
            <a:r>
              <a:rPr lang="sr-Latn-RS" altLang="en-US" sz="2000" b="1" dirty="0" smtClean="0"/>
              <a:t>uspostave </a:t>
            </a:r>
            <a:r>
              <a:rPr lang="sr-Latn-RS" altLang="en-US" sz="2000" dirty="0" smtClean="0"/>
              <a:t>Zajednički istražni tim; </a:t>
            </a:r>
            <a:endParaRPr lang="en-US" altLang="en-US" sz="2000" dirty="0"/>
          </a:p>
          <a:p>
            <a:pPr marL="342900" indent="-342900" eaLnBrk="1" fontAlgn="auto" hangingPunct="1">
              <a:spcAft>
                <a:spcPts val="0"/>
              </a:spcAft>
              <a:buFont typeface="Arial" panose="020B0604020202020204" pitchFamily="34" charset="0"/>
              <a:buChar char="•"/>
              <a:defRPr/>
            </a:pPr>
            <a:r>
              <a:rPr lang="sr-Latn-RS" altLang="en-US" sz="2000" b="1" dirty="0" smtClean="0"/>
              <a:t>Evrodžastu obezbede </a:t>
            </a:r>
            <a:r>
              <a:rPr lang="sr-Latn-RS" altLang="en-US" sz="2000" dirty="0" smtClean="0"/>
              <a:t>informacije neophodne da izvrši svoje zadatke.</a:t>
            </a:r>
            <a:endParaRPr lang="en-US" altLang="en-US" sz="2000" dirty="0"/>
          </a:p>
        </p:txBody>
      </p:sp>
      <p:pic>
        <p:nvPicPr>
          <p:cNvPr id="5" name="Picture 4">
            <a:extLst>
              <a:ext uri="{FF2B5EF4-FFF2-40B4-BE49-F238E27FC236}">
                <a16:creationId xmlns:a16="http://schemas.microsoft.com/office/drawing/2014/main" id="{68BFD137-6C09-5347-BE3F-120A69587132}"/>
              </a:ext>
            </a:extLst>
          </p:cNvPr>
          <p:cNvPicPr>
            <a:picLocks noChangeAspect="1"/>
          </p:cNvPicPr>
          <p:nvPr/>
        </p:nvPicPr>
        <p:blipFill>
          <a:blip r:embed="rId4"/>
          <a:stretch>
            <a:fillRect/>
          </a:stretch>
        </p:blipFill>
        <p:spPr>
          <a:xfrm>
            <a:off x="5367703" y="1714281"/>
            <a:ext cx="2633031" cy="2185416"/>
          </a:xfrm>
          <a:prstGeom prst="rect">
            <a:avLst/>
          </a:prstGeom>
        </p:spPr>
      </p:pic>
      <p:pic>
        <p:nvPicPr>
          <p:cNvPr id="6" name="Picture 5">
            <a:extLst>
              <a:ext uri="{FF2B5EF4-FFF2-40B4-BE49-F238E27FC236}">
                <a16:creationId xmlns:a16="http://schemas.microsoft.com/office/drawing/2014/main" id="{3EC4CD07-81B8-EC43-8192-B42F98EF1C7E}"/>
              </a:ext>
            </a:extLst>
          </p:cNvPr>
          <p:cNvPicPr>
            <a:picLocks noChangeAspect="1"/>
          </p:cNvPicPr>
          <p:nvPr/>
        </p:nvPicPr>
        <p:blipFill>
          <a:blip r:embed="rId5"/>
          <a:stretch>
            <a:fillRect/>
          </a:stretch>
        </p:blipFill>
        <p:spPr>
          <a:xfrm>
            <a:off x="4749044" y="4719775"/>
            <a:ext cx="4180092" cy="1211621"/>
          </a:xfrm>
          <a:prstGeom prst="rect">
            <a:avLst/>
          </a:prstGeom>
        </p:spPr>
      </p:pic>
    </p:spTree>
    <p:extLst>
      <p:ext uri="{BB962C8B-B14F-4D97-AF65-F5344CB8AC3E}">
        <p14:creationId xmlns:p14="http://schemas.microsoft.com/office/powerpoint/2010/main" val="135755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32092"/>
          </a:xfrm>
          <a:prstGeom prst="rect">
            <a:avLst/>
          </a:prstGeom>
        </p:spPr>
        <p:txBody>
          <a:bodyPr>
            <a:spAutoFit/>
          </a:bodyPr>
          <a:lstStyle/>
          <a:p>
            <a:pPr algn="just">
              <a:spcAft>
                <a:spcPts val="0"/>
              </a:spcAft>
              <a:buFont typeface="Wingdings" pitchFamily="2" charset="2"/>
              <a:buChar char="Ø"/>
            </a:pPr>
            <a:r>
              <a:rPr lang="sr-Latn-RS" sz="2200" b="1" dirty="0"/>
              <a:t>Evropska pravosudna mreža za visokotehnološki kriminal </a:t>
            </a:r>
            <a:r>
              <a:rPr lang="en-GB" sz="2200" b="1" dirty="0"/>
              <a:t> (EJCN)</a:t>
            </a:r>
            <a:r>
              <a:rPr lang="en-GB" sz="2200" dirty="0" smtClean="0"/>
              <a:t>:</a:t>
            </a:r>
            <a:endParaRPr lang="en-GB" sz="2200" dirty="0"/>
          </a:p>
          <a:p>
            <a:pPr algn="just">
              <a:spcAft>
                <a:spcPts val="0"/>
              </a:spcAft>
              <a:buFont typeface="Wingdings" pitchFamily="2" charset="2"/>
              <a:buChar char="Ø"/>
            </a:pPr>
            <a:endParaRPr lang="en-GB" sz="2200" dirty="0"/>
          </a:p>
          <a:p>
            <a:pPr marL="342900" indent="-342900" algn="just" eaLnBrk="1" fontAlgn="auto" hangingPunct="1">
              <a:spcAft>
                <a:spcPts val="0"/>
              </a:spcAft>
              <a:buFont typeface="Wingdings" panose="05000000000000000000" pitchFamily="2" charset="2"/>
              <a:buChar char="ü"/>
              <a:defRPr/>
            </a:pPr>
            <a:r>
              <a:rPr lang="sr-Latn-RS" sz="2200" dirty="0"/>
              <a:t>Uspostavljena je 2016, </a:t>
            </a:r>
            <a:r>
              <a:rPr lang="sr-Latn-RS" sz="2200" b="1" dirty="0"/>
              <a:t>kako bi pospešila kontakte između praktičara specijalizovanih za izazove koje proizvodi visokotehnološki kriminal, </a:t>
            </a:r>
            <a:r>
              <a:rPr lang="sr-Latn-RS" sz="2200" dirty="0"/>
              <a:t>kriminal koji omogućava sajber prostor i </a:t>
            </a:r>
            <a:r>
              <a:rPr lang="sr-Latn-RS" sz="2200" dirty="0" smtClean="0"/>
              <a:t>istrage u sajber prostoru, </a:t>
            </a:r>
          </a:p>
          <a:p>
            <a:pPr marL="342900" indent="-342900" algn="just" eaLnBrk="1" fontAlgn="auto" hangingPunct="1">
              <a:spcAft>
                <a:spcPts val="0"/>
              </a:spcAft>
              <a:buFont typeface="Wingdings" panose="05000000000000000000" pitchFamily="2" charset="2"/>
              <a:buChar char="ü"/>
              <a:defRPr/>
            </a:pPr>
            <a:r>
              <a:rPr lang="sr-Latn-RS" sz="2200" b="1" dirty="0" smtClean="0"/>
              <a:t>kao </a:t>
            </a:r>
            <a:r>
              <a:rPr lang="sr-Latn-RS" sz="2200" b="1" dirty="0"/>
              <a:t>i da poboljša efikasnost istraga i krivičnog </a:t>
            </a:r>
            <a:r>
              <a:rPr lang="sr-Latn-RS" sz="2200" b="1" dirty="0" smtClean="0"/>
              <a:t>gonjenja.</a:t>
            </a:r>
            <a:endParaRPr lang="en-US" sz="2200" b="1" dirty="0"/>
          </a:p>
        </p:txBody>
      </p:sp>
      <p:pic>
        <p:nvPicPr>
          <p:cNvPr id="5" name="Picture 4">
            <a:extLst>
              <a:ext uri="{FF2B5EF4-FFF2-40B4-BE49-F238E27FC236}">
                <a16:creationId xmlns:a16="http://schemas.microsoft.com/office/drawing/2014/main" id="{31F9D497-259E-ED4C-B6FF-68AA10F47355}"/>
              </a:ext>
            </a:extLst>
          </p:cNvPr>
          <p:cNvPicPr>
            <a:picLocks noChangeAspect="1"/>
          </p:cNvPicPr>
          <p:nvPr/>
        </p:nvPicPr>
        <p:blipFill>
          <a:blip r:embed="rId4"/>
          <a:stretch>
            <a:fillRect/>
          </a:stretch>
        </p:blipFill>
        <p:spPr>
          <a:xfrm>
            <a:off x="5587265" y="2205096"/>
            <a:ext cx="2945175" cy="3037212"/>
          </a:xfrm>
          <a:prstGeom prst="rect">
            <a:avLst/>
          </a:prstGeom>
        </p:spPr>
      </p:pic>
    </p:spTree>
    <p:extLst>
      <p:ext uri="{BB962C8B-B14F-4D97-AF65-F5344CB8AC3E}">
        <p14:creationId xmlns:p14="http://schemas.microsoft.com/office/powerpoint/2010/main" val="1834245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247317"/>
          </a:xfrm>
          <a:prstGeom prst="rect">
            <a:avLst/>
          </a:prstGeom>
        </p:spPr>
        <p:txBody>
          <a:bodyPr>
            <a:spAutoFit/>
          </a:bodyPr>
          <a:lstStyle/>
          <a:p>
            <a:pPr algn="just">
              <a:spcAft>
                <a:spcPts val="0"/>
              </a:spcAft>
              <a:buFont typeface="Wingdings" pitchFamily="2" charset="2"/>
              <a:buChar char="Ø"/>
            </a:pPr>
            <a:r>
              <a:rPr lang="sr-Latn-RS" b="1" dirty="0"/>
              <a:t>Evropska pravosudna mreža za visokotehnološki kriminal </a:t>
            </a:r>
            <a:r>
              <a:rPr lang="en-GB" b="1" dirty="0"/>
              <a:t> (EJCN)</a:t>
            </a:r>
            <a:r>
              <a:rPr lang="en-GB" dirty="0"/>
              <a:t>:</a:t>
            </a:r>
          </a:p>
          <a:p>
            <a:pPr algn="just">
              <a:spcAft>
                <a:spcPts val="0"/>
              </a:spcAft>
            </a:pPr>
            <a:endParaRPr lang="en-GB" dirty="0"/>
          </a:p>
          <a:p>
            <a:pPr algn="just">
              <a:spcAft>
                <a:spcPts val="0"/>
              </a:spcAft>
              <a:buFont typeface="Wingdings" pitchFamily="2" charset="2"/>
              <a:buChar char="Ø"/>
            </a:pPr>
            <a:endParaRPr lang="en-GB" dirty="0"/>
          </a:p>
          <a:p>
            <a:pPr marL="342900" indent="-342900" algn="just" eaLnBrk="1" fontAlgn="auto" hangingPunct="1">
              <a:spcAft>
                <a:spcPts val="0"/>
              </a:spcAft>
              <a:buFont typeface="Wingdings" panose="05000000000000000000" pitchFamily="2" charset="2"/>
              <a:buChar char="ü"/>
              <a:defRPr/>
            </a:pPr>
            <a:r>
              <a:rPr lang="sr-Latn-RS" b="1" dirty="0"/>
              <a:t>olakšava i ojačava saradnju između nadležnih pravosudnih organa </a:t>
            </a:r>
            <a:r>
              <a:rPr lang="sr-Latn-RS" dirty="0"/>
              <a:t>tako što omogućava razmenu stručnog znanja, primera dobre prakse i drugih relevantnih saznanja u pogledu istrage i krivičnog gonjenja u oblasti visokotehnološkog </a:t>
            </a:r>
            <a:r>
              <a:rPr lang="sr-Latn-RS" dirty="0" smtClean="0"/>
              <a:t>kriminala; </a:t>
            </a:r>
            <a:endParaRPr lang="en-US" dirty="0"/>
          </a:p>
          <a:p>
            <a:pPr marL="342900" indent="-342900" algn="just" eaLnBrk="1" fontAlgn="auto" hangingPunct="1">
              <a:spcAft>
                <a:spcPts val="0"/>
              </a:spcAft>
              <a:buFont typeface="Wingdings" panose="05000000000000000000" pitchFamily="2" charset="2"/>
              <a:buChar char="ü"/>
              <a:defRPr/>
            </a:pPr>
            <a:r>
              <a:rPr lang="sr-Latn-RS" b="1" dirty="0"/>
              <a:t>podstiče i dijalog između različitih aktera i zainteresovanih strana </a:t>
            </a:r>
            <a:r>
              <a:rPr lang="sr-Latn-RS" dirty="0"/>
              <a:t>čija je uloga da obezbede vladavinu prava u sajber </a:t>
            </a:r>
            <a:r>
              <a:rPr lang="sr-Latn-RS" dirty="0" smtClean="0"/>
              <a:t>prostoru.</a:t>
            </a:r>
            <a:endParaRPr lang="en-US" altLang="en-US" dirty="0"/>
          </a:p>
        </p:txBody>
      </p:sp>
      <p:pic>
        <p:nvPicPr>
          <p:cNvPr id="5" name="Picture 4">
            <a:extLst>
              <a:ext uri="{FF2B5EF4-FFF2-40B4-BE49-F238E27FC236}">
                <a16:creationId xmlns:a16="http://schemas.microsoft.com/office/drawing/2014/main" id="{31F9D497-259E-ED4C-B6FF-68AA10F47355}"/>
              </a:ext>
            </a:extLst>
          </p:cNvPr>
          <p:cNvPicPr>
            <a:picLocks noChangeAspect="1"/>
          </p:cNvPicPr>
          <p:nvPr/>
        </p:nvPicPr>
        <p:blipFill>
          <a:blip r:embed="rId4"/>
          <a:stretch>
            <a:fillRect/>
          </a:stretch>
        </p:blipFill>
        <p:spPr>
          <a:xfrm>
            <a:off x="5675262" y="2343652"/>
            <a:ext cx="2945175" cy="3037212"/>
          </a:xfrm>
          <a:prstGeom prst="rect">
            <a:avLst/>
          </a:prstGeom>
        </p:spPr>
      </p:pic>
    </p:spTree>
    <p:extLst>
      <p:ext uri="{BB962C8B-B14F-4D97-AF65-F5344CB8AC3E}">
        <p14:creationId xmlns:p14="http://schemas.microsoft.com/office/powerpoint/2010/main" val="347755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52123"/>
            <a:ext cx="4572000" cy="5524589"/>
          </a:xfrm>
          <a:prstGeom prst="rect">
            <a:avLst/>
          </a:prstGeom>
        </p:spPr>
        <p:txBody>
          <a:bodyPr>
            <a:spAutoFit/>
          </a:bodyPr>
          <a:lstStyle/>
          <a:p>
            <a:pPr marL="342900" indent="-342900" algn="just">
              <a:spcAft>
                <a:spcPts val="0"/>
              </a:spcAft>
              <a:buFont typeface="Wingdings" panose="05000000000000000000" pitchFamily="2" charset="2"/>
              <a:buChar char="Ø"/>
            </a:pPr>
            <a:r>
              <a:rPr lang="sr-Latn-RS" sz="2200" b="1" dirty="0" smtClean="0"/>
              <a:t>Evropska pravosudna mreža u krivičnim stvarima </a:t>
            </a:r>
            <a:r>
              <a:rPr lang="en-GB" sz="2200" b="1" dirty="0" smtClean="0"/>
              <a:t>(</a:t>
            </a:r>
            <a:r>
              <a:rPr lang="en-GB" sz="2200" b="1" dirty="0"/>
              <a:t>EJN)</a:t>
            </a:r>
            <a:r>
              <a:rPr lang="en-GB" sz="2200" dirty="0"/>
              <a:t>:</a:t>
            </a:r>
          </a:p>
          <a:p>
            <a:pPr algn="just">
              <a:spcAft>
                <a:spcPts val="0"/>
              </a:spcAft>
              <a:buFont typeface="Wingdings" pitchFamily="2" charset="2"/>
              <a:buChar char="Ø"/>
            </a:pPr>
            <a:endParaRPr lang="en-GB" sz="2200" dirty="0"/>
          </a:p>
          <a:p>
            <a:pPr marL="342900" indent="-342900" algn="just">
              <a:spcAft>
                <a:spcPts val="0"/>
              </a:spcAft>
              <a:buFont typeface="Wingdings" pitchFamily="2" charset="2"/>
              <a:buChar char="ü"/>
            </a:pPr>
            <a:r>
              <a:rPr lang="sr-Latn-RS" sz="2100" b="1" dirty="0" smtClean="0"/>
              <a:t>Mreža pravosudnih tačaka za kontakt; </a:t>
            </a:r>
            <a:r>
              <a:rPr lang="en-GB" sz="2100" b="1" dirty="0" smtClean="0"/>
              <a:t> </a:t>
            </a:r>
            <a:endParaRPr lang="en-GB" sz="2100" b="1" dirty="0"/>
          </a:p>
          <a:p>
            <a:pPr marL="342900" indent="-342900" algn="just">
              <a:spcAft>
                <a:spcPts val="0"/>
              </a:spcAft>
              <a:buFont typeface="Wingdings" pitchFamily="2" charset="2"/>
              <a:buChar char="ü"/>
            </a:pPr>
            <a:endParaRPr lang="en-GB" sz="2100" b="1" dirty="0"/>
          </a:p>
          <a:p>
            <a:pPr marL="342900" indent="-342900" algn="just">
              <a:spcAft>
                <a:spcPts val="0"/>
              </a:spcAft>
              <a:buFont typeface="Wingdings" pitchFamily="2" charset="2"/>
              <a:buChar char="ü"/>
            </a:pPr>
            <a:r>
              <a:rPr lang="sr-Latn-RS" sz="2100" b="1" dirty="0" smtClean="0"/>
              <a:t>Objavila je </a:t>
            </a:r>
            <a:r>
              <a:rPr lang="en-GB" sz="2100" b="1" dirty="0" smtClean="0"/>
              <a:t>Atlas</a:t>
            </a:r>
            <a:r>
              <a:rPr lang="sr-Latn-RS" sz="2100" b="1" dirty="0" smtClean="0"/>
              <a:t>, </a:t>
            </a:r>
            <a:r>
              <a:rPr lang="en-GB" sz="2100" b="1" dirty="0" smtClean="0"/>
              <a:t> </a:t>
            </a:r>
            <a:r>
              <a:rPr lang="sr-Latn-RS" sz="2100" dirty="0" smtClean="0"/>
              <a:t>koji omogućava praktičarima da </a:t>
            </a:r>
            <a:r>
              <a:rPr lang="sr-Latn-RS" sz="2000" dirty="0"/>
              <a:t>momentalno utvrde nadležno telo u svakoj državi članici koje prima i sprovodi postupak po zahtevu za uzajamnu pravnu </a:t>
            </a:r>
            <a:r>
              <a:rPr lang="sr-Latn-RS" sz="2000" dirty="0" smtClean="0"/>
              <a:t>pomoć; </a:t>
            </a:r>
            <a:endParaRPr lang="en-GB" sz="2100" dirty="0"/>
          </a:p>
          <a:p>
            <a:pPr marL="342900" indent="-342900" algn="just">
              <a:spcAft>
                <a:spcPts val="0"/>
              </a:spcAft>
              <a:buFont typeface="Wingdings" pitchFamily="2" charset="2"/>
              <a:buChar char="ü"/>
            </a:pPr>
            <a:endParaRPr lang="en-GB" sz="2100" b="1" dirty="0"/>
          </a:p>
          <a:p>
            <a:pPr marL="342900" indent="-342900" algn="just">
              <a:spcAft>
                <a:spcPts val="0"/>
              </a:spcAft>
              <a:buFont typeface="Wingdings" pitchFamily="2" charset="2"/>
              <a:buChar char="ü"/>
            </a:pPr>
            <a:r>
              <a:rPr lang="sr-Latn-RS" sz="2100" b="1" dirty="0" smtClean="0"/>
              <a:t>Tačke za kontakt </a:t>
            </a:r>
            <a:r>
              <a:rPr lang="sr-Latn-RS" sz="2000" dirty="0"/>
              <a:t>su aktivni posrednici čiji je zadatak da olakšaju pravosudnu saradnju među državama </a:t>
            </a:r>
            <a:r>
              <a:rPr lang="sr-Latn-RS" sz="2000" dirty="0" smtClean="0"/>
              <a:t>članicama.</a:t>
            </a:r>
            <a:endParaRPr lang="en-GB" sz="2100" dirty="0"/>
          </a:p>
        </p:txBody>
      </p:sp>
      <p:pic>
        <p:nvPicPr>
          <p:cNvPr id="12" name="Picture 11">
            <a:extLst>
              <a:ext uri="{FF2B5EF4-FFF2-40B4-BE49-F238E27FC236}">
                <a16:creationId xmlns:a16="http://schemas.microsoft.com/office/drawing/2014/main" id="{7F064F4F-7C61-F448-9B05-29EBB55509D6}"/>
              </a:ext>
            </a:extLst>
          </p:cNvPr>
          <p:cNvPicPr>
            <a:picLocks noChangeAspect="1"/>
          </p:cNvPicPr>
          <p:nvPr/>
        </p:nvPicPr>
        <p:blipFill>
          <a:blip r:embed="rId4"/>
          <a:stretch>
            <a:fillRect/>
          </a:stretch>
        </p:blipFill>
        <p:spPr>
          <a:xfrm>
            <a:off x="5098757" y="2047305"/>
            <a:ext cx="3257452" cy="3257452"/>
          </a:xfrm>
          <a:prstGeom prst="rect">
            <a:avLst/>
          </a:prstGeom>
        </p:spPr>
      </p:pic>
    </p:spTree>
    <p:extLst>
      <p:ext uri="{BB962C8B-B14F-4D97-AF65-F5344CB8AC3E}">
        <p14:creationId xmlns:p14="http://schemas.microsoft.com/office/powerpoint/2010/main" val="3946971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Međunarodne organizacije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392564709"/>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035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73151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200" b="1" dirty="0" smtClean="0">
                <a:solidFill>
                  <a:schemeClr val="bg1"/>
                </a:solidFill>
              </a:rPr>
              <a:t>Neformalne metode </a:t>
            </a:r>
          </a:p>
          <a:p>
            <a:pPr marL="0" indent="0" algn="r">
              <a:buFont typeface="Arial" charset="0"/>
              <a:buNone/>
              <a:defRPr/>
            </a:pPr>
            <a:r>
              <a:rPr lang="sr-Latn-RS" sz="3200" b="1" dirty="0" smtClean="0">
                <a:solidFill>
                  <a:schemeClr val="bg1"/>
                </a:solidFill>
              </a:rPr>
              <a:t>međunarodne saradnje </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741895"/>
            <a:ext cx="8525021" cy="1963614"/>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III</a:t>
            </a:r>
            <a:endParaRPr lang="en-GB" sz="3200" b="1" dirty="0">
              <a:ea typeface="ＭＳ Ｐゴシック" charset="0"/>
              <a:cs typeface="ＭＳ Ｐゴシック" charset="0"/>
            </a:endParaRPr>
          </a:p>
          <a:p>
            <a:pPr algn="ctr" eaLnBrk="1" hangingPunct="1"/>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Budimpeštanska konvencija, Mreža međunarodne saradnje 24/7</a:t>
            </a:r>
            <a:endParaRPr lang="en-GB" sz="3200" b="1" dirty="0"/>
          </a:p>
        </p:txBody>
      </p:sp>
    </p:spTree>
    <p:extLst>
      <p:ext uri="{BB962C8B-B14F-4D97-AF65-F5344CB8AC3E}">
        <p14:creationId xmlns:p14="http://schemas.microsoft.com/office/powerpoint/2010/main" val="52359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Ciljevi sesije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2" y="894204"/>
            <a:ext cx="4119388" cy="5386090"/>
          </a:xfrm>
          <a:prstGeom prst="rect">
            <a:avLst/>
          </a:prstGeom>
        </p:spPr>
        <p:txBody>
          <a:bodyPr wrap="square">
            <a:spAutoFit/>
          </a:bodyPr>
          <a:lstStyle/>
          <a:p>
            <a:pPr marL="342900" lvl="2" indent="-342900" algn="just">
              <a:buFont typeface="Wingdings" pitchFamily="2" charset="2"/>
              <a:buChar char="ü"/>
            </a:pPr>
            <a:r>
              <a:rPr lang="sr-Latn-RS" sz="2150" i="1" dirty="0" smtClean="0">
                <a:cs typeface="Arial" panose="020B0604020202020204" pitchFamily="34" charset="0"/>
              </a:rPr>
              <a:t>Razumeti razlike između zvanične i neformalne uzajamne pravne pomoći u krivičnim stvarima; </a:t>
            </a:r>
            <a:endParaRPr lang="en-GB" sz="2150" i="1" dirty="0">
              <a:cs typeface="Arial" panose="020B0604020202020204" pitchFamily="34" charset="0"/>
            </a:endParaRPr>
          </a:p>
          <a:p>
            <a:pPr marL="342900" lvl="2" indent="-342900" algn="just">
              <a:buFont typeface="Wingdings" pitchFamily="2" charset="2"/>
              <a:buChar char="ü"/>
            </a:pPr>
            <a:endParaRPr lang="en-GB" sz="2150" i="1" dirty="0">
              <a:cs typeface="Arial" panose="020B0604020202020204" pitchFamily="34" charset="0"/>
            </a:endParaRPr>
          </a:p>
          <a:p>
            <a:pPr marL="342900" lvl="2" indent="-342900" algn="just">
              <a:buFont typeface="Wingdings" pitchFamily="2" charset="2"/>
              <a:buChar char="ü"/>
            </a:pPr>
            <a:r>
              <a:rPr lang="sr-Latn-RS" sz="2150" i="1" dirty="0" smtClean="0">
                <a:cs typeface="Arial" panose="020B0604020202020204" pitchFamily="34" charset="0"/>
              </a:rPr>
              <a:t>Dobiti dodatne informacije i proširiti znanje o organizaciji, sastavu i nadležnostima međunarodnih organizacija i mreža u oblasti visokotehnološkog kriminala;</a:t>
            </a:r>
          </a:p>
          <a:p>
            <a:pPr marL="0" lvl="2" algn="just"/>
            <a:endParaRPr lang="en-GB" sz="2150" i="1" dirty="0">
              <a:cs typeface="Arial" panose="020B0604020202020204" pitchFamily="34" charset="0"/>
            </a:endParaRPr>
          </a:p>
          <a:p>
            <a:pPr marL="342900" lvl="2" indent="-342900" algn="just">
              <a:buFont typeface="Wingdings" pitchFamily="2" charset="2"/>
              <a:buChar char="ü"/>
            </a:pPr>
            <a:r>
              <a:rPr lang="sr-Latn-RS" sz="2150" i="1" dirty="0" smtClean="0">
                <a:cs typeface="Arial" panose="020B0604020202020204" pitchFamily="34" charset="0"/>
              </a:rPr>
              <a:t>Dodatno analizirati i razumeti primenu člana 35 Konvencije Saveta Evrope o visokotehnološkom kriminalu; </a:t>
            </a:r>
            <a:endParaRPr lang="en-GB" sz="2150" i="1" dirty="0">
              <a:cs typeface="Arial" panose="020B0604020202020204" pitchFamily="34" charset="0"/>
            </a:endParaRPr>
          </a:p>
        </p:txBody>
      </p:sp>
      <p:sp>
        <p:nvSpPr>
          <p:cNvPr id="16" name="TextBox 15">
            <a:extLst>
              <a:ext uri="{FF2B5EF4-FFF2-40B4-BE49-F238E27FC236}">
                <a16:creationId xmlns:a16="http://schemas.microsoft.com/office/drawing/2014/main" id="{BC236941-1F46-4363-B666-BED0F7B0949A}"/>
              </a:ext>
            </a:extLst>
          </p:cNvPr>
          <p:cNvSpPr txBox="1"/>
          <p:nvPr/>
        </p:nvSpPr>
        <p:spPr>
          <a:xfrm>
            <a:off x="4604841" y="932177"/>
            <a:ext cx="4172607" cy="2077492"/>
          </a:xfrm>
          <a:prstGeom prst="rect">
            <a:avLst/>
          </a:prstGeom>
          <a:noFill/>
        </p:spPr>
        <p:txBody>
          <a:bodyPr wrap="square">
            <a:spAutoFit/>
          </a:bodyPr>
          <a:lstStyle/>
          <a:p>
            <a:pPr marL="342900" lvl="2" indent="-342900" algn="just">
              <a:buFont typeface="Wingdings" pitchFamily="2" charset="2"/>
              <a:buChar char="ü"/>
            </a:pPr>
            <a:r>
              <a:rPr lang="sr-Latn-RS" sz="2150" i="1" dirty="0" smtClean="0"/>
              <a:t>Podići nivo svesti o nekim lokalnim nacionalnim rešenjima za suzbijanje visokotehnološkog kriminala i uzajamnu pravnu pomoć u tom smislu. </a:t>
            </a:r>
            <a:endParaRPr lang="en-GB" sz="2150" i="1" dirty="0"/>
          </a:p>
        </p:txBody>
      </p:sp>
      <p:pic>
        <p:nvPicPr>
          <p:cNvPr id="5" name="Picture 4">
            <a:extLst>
              <a:ext uri="{FF2B5EF4-FFF2-40B4-BE49-F238E27FC236}">
                <a16:creationId xmlns:a16="http://schemas.microsoft.com/office/drawing/2014/main" id="{F406F9C4-9404-4005-B7DB-6D0690577772}"/>
              </a:ext>
            </a:extLst>
          </p:cNvPr>
          <p:cNvPicPr>
            <a:picLocks noChangeAspect="1"/>
          </p:cNvPicPr>
          <p:nvPr/>
        </p:nvPicPr>
        <p:blipFill>
          <a:blip r:embed="rId4"/>
          <a:stretch>
            <a:fillRect/>
          </a:stretch>
        </p:blipFill>
        <p:spPr>
          <a:xfrm>
            <a:off x="5512817" y="3677389"/>
            <a:ext cx="2808317" cy="2150117"/>
          </a:xfrm>
          <a:prstGeom prst="rect">
            <a:avLst/>
          </a:prstGeom>
        </p:spPr>
      </p:pic>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sr-Latn-RS" sz="3200" b="1" dirty="0" smtClean="0"/>
              <a:t>Budimeštanska konvencija, </a:t>
            </a:r>
          </a:p>
          <a:p>
            <a:pPr algn="r" eaLnBrk="1" hangingPunct="1"/>
            <a:r>
              <a:rPr lang="sr-Latn-RS" sz="3200" b="1" dirty="0" smtClean="0"/>
              <a:t>Mreža međunarodne saradnje 24/7</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a:spAutoFit/>
          </a:bodyPr>
          <a:lstStyle/>
          <a:p>
            <a:pPr marL="342900" indent="-342900" algn="just">
              <a:spcAft>
                <a:spcPts val="0"/>
              </a:spcAft>
              <a:buFont typeface="Wingdings" pitchFamily="2" charset="2"/>
              <a:buChar char="Ø"/>
            </a:pPr>
            <a:r>
              <a:rPr lang="sr-Latn-RS" sz="2200" b="1" dirty="0" smtClean="0"/>
              <a:t>Budimpeštanska konvencija, član 35</a:t>
            </a:r>
            <a:r>
              <a:rPr lang="en-GB" sz="2200" dirty="0" smtClean="0"/>
              <a:t>:</a:t>
            </a:r>
            <a:endParaRPr lang="en-GB" sz="2200" dirty="0"/>
          </a:p>
          <a:p>
            <a:pPr algn="just">
              <a:spcAft>
                <a:spcPts val="0"/>
              </a:spcAft>
              <a:buFont typeface="Wingdings" pitchFamily="2" charset="2"/>
              <a:buChar char="Ø"/>
            </a:pPr>
            <a:endParaRPr lang="en-GB" sz="2200" dirty="0"/>
          </a:p>
          <a:p>
            <a:pPr marL="342900" indent="-342900" algn="just">
              <a:buFont typeface="Wingdings" pitchFamily="2" charset="2"/>
              <a:buChar char="ü"/>
            </a:pPr>
            <a:r>
              <a:rPr lang="sr-Latn-RS" sz="2200" b="1" dirty="0" smtClean="0"/>
              <a:t>Obaveza da se uspostavi permanentno dostupno mesto za kontakt, </a:t>
            </a:r>
            <a:r>
              <a:rPr lang="sr-Latn-RS" sz="2200" dirty="0" smtClean="0"/>
              <a:t>odnosno </a:t>
            </a:r>
            <a:r>
              <a:rPr lang="sr-Latn-RS" sz="2200" i="1" dirty="0" smtClean="0"/>
              <a:t>Mreža </a:t>
            </a:r>
            <a:r>
              <a:rPr lang="sr-Latn-RS" sz="2200" dirty="0" smtClean="0"/>
              <a:t>mesta za kontakt 24/7; </a:t>
            </a:r>
            <a:r>
              <a:rPr lang="en-GB" sz="2200" dirty="0" smtClean="0"/>
              <a:t> </a:t>
            </a:r>
            <a:endParaRPr lang="en-GB" sz="2200" dirty="0"/>
          </a:p>
          <a:p>
            <a:pPr marL="342900" indent="-342900" algn="just">
              <a:buFont typeface="Wingdings" pitchFamily="2" charset="2"/>
              <a:buChar char="ü"/>
            </a:pPr>
            <a:r>
              <a:rPr lang="sr-Latn-RS" sz="2200" b="1" dirty="0" smtClean="0"/>
              <a:t>Opšti ciljevi mesta za kontakt jesu da</a:t>
            </a:r>
            <a:r>
              <a:rPr lang="en-GB" sz="2200" b="1" dirty="0" smtClean="0"/>
              <a:t>:</a:t>
            </a:r>
            <a:endParaRPr lang="en-GB" sz="2200" b="1" dirty="0"/>
          </a:p>
          <a:p>
            <a:pPr marL="342900" indent="-342900" algn="just">
              <a:buFont typeface="Arial" panose="020B0604020202020204" pitchFamily="34" charset="0"/>
              <a:buChar char="•"/>
            </a:pPr>
            <a:r>
              <a:rPr lang="sr-Latn-RS" sz="2200" dirty="0" smtClean="0"/>
              <a:t>olakšaju međunarodnu saradnju; </a:t>
            </a:r>
            <a:endParaRPr lang="en-GB" sz="2200" dirty="0"/>
          </a:p>
          <a:p>
            <a:pPr marL="342900" indent="-342900" algn="just">
              <a:buFont typeface="Arial" panose="020B0604020202020204" pitchFamily="34" charset="0"/>
              <a:buChar char="•"/>
            </a:pPr>
            <a:r>
              <a:rPr lang="sr-Latn-RS" sz="2200" dirty="0"/>
              <a:t>o</a:t>
            </a:r>
            <a:r>
              <a:rPr lang="sr-Latn-RS" sz="2200" dirty="0" smtClean="0"/>
              <a:t>bezbede tehničke savete drugim tačkama za kontakt; </a:t>
            </a:r>
            <a:endParaRPr lang="en-GB" sz="2200" dirty="0"/>
          </a:p>
          <a:p>
            <a:pPr marL="342900" indent="-342900" algn="just">
              <a:buFont typeface="Arial" panose="020B0604020202020204" pitchFamily="34" charset="0"/>
              <a:buChar char="•"/>
            </a:pPr>
            <a:r>
              <a:rPr lang="sr-Latn-RS" sz="2200" dirty="0"/>
              <a:t>a</a:t>
            </a:r>
            <a:r>
              <a:rPr lang="sr-Latn-RS" sz="2200" dirty="0" smtClean="0"/>
              <a:t>ktiviraju odgovarajuće mehanizme za hitnu zaštitu podataka; </a:t>
            </a:r>
            <a:endParaRPr lang="en-GB" sz="2200" dirty="0"/>
          </a:p>
        </p:txBody>
      </p:sp>
      <p:sp>
        <p:nvSpPr>
          <p:cNvPr id="5" name="Rectangle 4">
            <a:extLst>
              <a:ext uri="{FF2B5EF4-FFF2-40B4-BE49-F238E27FC236}">
                <a16:creationId xmlns:a16="http://schemas.microsoft.com/office/drawing/2014/main" id="{2E766598-3560-424F-B979-E1A0E7BA23CB}"/>
              </a:ext>
            </a:extLst>
          </p:cNvPr>
          <p:cNvSpPr/>
          <p:nvPr/>
        </p:nvSpPr>
        <p:spPr>
          <a:xfrm>
            <a:off x="4450456" y="1120348"/>
            <a:ext cx="4572000" cy="769441"/>
          </a:xfrm>
          <a:prstGeom prst="rect">
            <a:avLst/>
          </a:prstGeom>
        </p:spPr>
        <p:txBody>
          <a:bodyPr>
            <a:spAutoFit/>
          </a:bodyPr>
          <a:lstStyle/>
          <a:p>
            <a:pPr marL="342900" lvl="1" indent="-342900">
              <a:buFont typeface="Arial" panose="020B0604020202020204" pitchFamily="34" charset="0"/>
              <a:buChar char="•"/>
            </a:pPr>
            <a:r>
              <a:rPr lang="sr-Latn-RS" sz="2200" dirty="0"/>
              <a:t>h</a:t>
            </a:r>
            <a:r>
              <a:rPr lang="sr-Latn-RS" sz="2200" dirty="0" smtClean="0"/>
              <a:t>itno prikupe dokaze; </a:t>
            </a:r>
            <a:endParaRPr lang="en-GB" sz="2200" dirty="0"/>
          </a:p>
          <a:p>
            <a:pPr marL="342900" lvl="1" indent="-342900">
              <a:buFont typeface="Arial" panose="020B0604020202020204" pitchFamily="34" charset="0"/>
              <a:buChar char="•"/>
            </a:pPr>
            <a:r>
              <a:rPr lang="sr-Latn-RS" sz="2200" dirty="0"/>
              <a:t>i</a:t>
            </a:r>
            <a:r>
              <a:rPr lang="sr-Latn-RS" sz="2200" dirty="0" smtClean="0"/>
              <a:t>dentifikuju i otkriju osumnjičene.</a:t>
            </a:r>
            <a:endParaRPr lang="en-GB" sz="2200" dirty="0"/>
          </a:p>
        </p:txBody>
      </p:sp>
      <p:pic>
        <p:nvPicPr>
          <p:cNvPr id="8" name="Picture 7">
            <a:extLst>
              <a:ext uri="{FF2B5EF4-FFF2-40B4-BE49-F238E27FC236}">
                <a16:creationId xmlns:a16="http://schemas.microsoft.com/office/drawing/2014/main" id="{F126BD5F-2DCB-B747-B6B1-67D658D21AC7}"/>
              </a:ext>
            </a:extLst>
          </p:cNvPr>
          <p:cNvPicPr>
            <a:picLocks noChangeAspect="1"/>
          </p:cNvPicPr>
          <p:nvPr/>
        </p:nvPicPr>
        <p:blipFill>
          <a:blip r:embed="rId4"/>
          <a:stretch>
            <a:fillRect/>
          </a:stretch>
        </p:blipFill>
        <p:spPr>
          <a:xfrm>
            <a:off x="4868419" y="3310642"/>
            <a:ext cx="3930110" cy="2160259"/>
          </a:xfrm>
          <a:prstGeom prst="rect">
            <a:avLst/>
          </a:prstGeom>
        </p:spPr>
      </p:pic>
    </p:spTree>
    <p:extLst>
      <p:ext uri="{BB962C8B-B14F-4D97-AF65-F5344CB8AC3E}">
        <p14:creationId xmlns:p14="http://schemas.microsoft.com/office/powerpoint/2010/main" val="2416721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sr-Latn-RS" sz="3200" b="1" dirty="0"/>
              <a:t>Budimeštanska konvencija, </a:t>
            </a:r>
          </a:p>
          <a:p>
            <a:pPr algn="r" eaLnBrk="1" hangingPunct="1"/>
            <a:r>
              <a:rPr lang="sr-Latn-RS" sz="3200" b="1" dirty="0"/>
              <a:t>Mreža međunarodne saradnje 24/7</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01314"/>
          </a:xfrm>
          <a:prstGeom prst="rect">
            <a:avLst/>
          </a:prstGeom>
        </p:spPr>
        <p:txBody>
          <a:bodyPr>
            <a:spAutoFit/>
          </a:bodyPr>
          <a:lstStyle/>
          <a:p>
            <a:pPr marL="342900" indent="-342900" algn="just">
              <a:spcAft>
                <a:spcPts val="0"/>
              </a:spcAft>
              <a:buFont typeface="Wingdings" pitchFamily="2" charset="2"/>
              <a:buChar char="Ø"/>
            </a:pPr>
            <a:r>
              <a:rPr lang="sr-Latn-RS" b="1" dirty="0" smtClean="0"/>
              <a:t>Mesta za kontakt </a:t>
            </a:r>
            <a:r>
              <a:rPr lang="en-GB" b="1" dirty="0" smtClean="0"/>
              <a:t>24/7</a:t>
            </a:r>
            <a:r>
              <a:rPr lang="en-GB" dirty="0" smtClean="0"/>
              <a:t>:</a:t>
            </a:r>
            <a:endParaRPr lang="en-GB" dirty="0"/>
          </a:p>
          <a:p>
            <a:pPr algn="just">
              <a:spcAft>
                <a:spcPts val="0"/>
              </a:spcAft>
              <a:buFont typeface="Wingdings" pitchFamily="2" charset="2"/>
              <a:buChar char="Ø"/>
            </a:pPr>
            <a:endParaRPr lang="en-GB" dirty="0"/>
          </a:p>
          <a:p>
            <a:pPr marL="269875" indent="-269875" algn="just">
              <a:buFont typeface="Arial" charset="0"/>
              <a:buChar char="•"/>
              <a:defRPr/>
            </a:pPr>
            <a:r>
              <a:rPr lang="sr-Latn-RS" b="1" dirty="0" smtClean="0">
                <a:effectLst>
                  <a:outerShdw blurRad="38100" dist="38100" dir="2700000" algn="tl">
                    <a:srgbClr val="DDDDDD"/>
                  </a:outerShdw>
                </a:effectLst>
                <a:ea typeface="ＭＳ Ｐゴシック" charset="0"/>
                <a:cs typeface="ＭＳ Ｐゴシック" charset="0"/>
              </a:rPr>
              <a:t>Operativna mreža </a:t>
            </a:r>
            <a:r>
              <a:rPr lang="sr-Latn-RS" dirty="0" smtClean="0">
                <a:effectLst>
                  <a:outerShdw blurRad="38100" dist="38100" dir="2700000" algn="tl">
                    <a:srgbClr val="DDDDDD"/>
                  </a:outerShdw>
                </a:effectLst>
                <a:ea typeface="ＭＳ Ｐゴシック" charset="0"/>
                <a:cs typeface="ＭＳ Ｐゴシック" charset="0"/>
              </a:rPr>
              <a:t>eksperata u oblasti visokotehnološkog kriminaliteta; </a:t>
            </a:r>
            <a:r>
              <a:rPr lang="en-GB" dirty="0" smtClean="0">
                <a:ea typeface="ＭＳ Ｐゴシック" charset="0"/>
                <a:cs typeface="ＭＳ Ｐゴシック" charset="0"/>
              </a:rPr>
              <a:t> </a:t>
            </a:r>
            <a:endParaRPr lang="en-GB" dirty="0">
              <a:ea typeface="ＭＳ Ｐゴシック" charset="0"/>
              <a:cs typeface="ＭＳ Ｐゴシック" charset="0"/>
            </a:endParaRPr>
          </a:p>
          <a:p>
            <a:pPr marL="269875" indent="-269875" algn="just">
              <a:buFont typeface="Arial" charset="0"/>
              <a:buChar char="•"/>
              <a:defRPr/>
            </a:pPr>
            <a:r>
              <a:rPr lang="sr-Latn-RS" dirty="0" smtClean="0">
                <a:ea typeface="ＭＳ Ｐゴシック" charset="0"/>
                <a:cs typeface="ＭＳ Ｐゴシック" charset="0"/>
              </a:rPr>
              <a:t>Pružanje </a:t>
            </a:r>
            <a:r>
              <a:rPr lang="sr-Latn-RS" b="1" dirty="0" smtClean="0">
                <a:ea typeface="ＭＳ Ｐゴシック" charset="0"/>
                <a:cs typeface="ＭＳ Ｐゴシック" charset="0"/>
              </a:rPr>
              <a:t>pomoći i saradnje vrlo brzo </a:t>
            </a:r>
            <a:r>
              <a:rPr lang="sr-Latn-RS" dirty="0" smtClean="0">
                <a:ea typeface="ＭＳ Ｐゴシック" charset="0"/>
                <a:cs typeface="ＭＳ Ｐゴシック" charset="0"/>
              </a:rPr>
              <a:t>čak i kada zvaničan zahtev za  saradnjom mora da usledi nakon ovog neformalnog vida saradnje; </a:t>
            </a:r>
            <a:endParaRPr lang="en-GB" dirty="0">
              <a:ea typeface="ＭＳ Ｐゴシック" charset="0"/>
              <a:cs typeface="ＭＳ Ｐゴシック" charset="0"/>
            </a:endParaRPr>
          </a:p>
          <a:p>
            <a:pPr marL="269875" indent="-269875" algn="just">
              <a:buFont typeface="Arial" charset="0"/>
              <a:buChar char="•"/>
              <a:defRPr/>
            </a:pPr>
            <a:r>
              <a:rPr lang="sr-Latn-RS" dirty="0" smtClean="0">
                <a:ea typeface="ＭＳ Ｐゴシック" charset="0"/>
                <a:cs typeface="ＭＳ Ｐゴシック" charset="0"/>
              </a:rPr>
              <a:t>Samo jedno mesto za kontakt u svakoj državi, </a:t>
            </a:r>
            <a:r>
              <a:rPr lang="sr-Latn-RS" b="1" dirty="0" smtClean="0">
                <a:ea typeface="ＭＳ Ｐゴシック" charset="0"/>
                <a:cs typeface="ＭＳ Ｐゴシック" charset="0"/>
              </a:rPr>
              <a:t>dostupno 24 časa na dan, sedam dana u nedelji; </a:t>
            </a:r>
            <a:endParaRPr lang="en-GB" b="1" dirty="0">
              <a:effectLst>
                <a:outerShdw blurRad="38100" dist="38100" dir="2700000" algn="tl">
                  <a:srgbClr val="DDDDDD"/>
                </a:outerShdw>
              </a:effectLst>
              <a:ea typeface="ＭＳ Ｐゴシック" charset="0"/>
              <a:cs typeface="ＭＳ Ｐゴシック" charset="0"/>
            </a:endParaRPr>
          </a:p>
          <a:p>
            <a:pPr marL="269875" indent="-269875" algn="just">
              <a:buFont typeface="Arial" charset="0"/>
              <a:buChar char="•"/>
              <a:defRPr/>
            </a:pPr>
            <a:r>
              <a:rPr lang="sr-Latn-RS" b="1" dirty="0" smtClean="0">
                <a:effectLst>
                  <a:outerShdw blurRad="38100" dist="38100" dir="2700000" algn="tl">
                    <a:srgbClr val="DDDDDD"/>
                  </a:outerShdw>
                </a:effectLst>
                <a:ea typeface="ＭＳ Ｐゴシック" charset="0"/>
                <a:cs typeface="ＭＳ Ｐゴシック" charset="0"/>
              </a:rPr>
              <a:t>Direktna komunikacija između tih tačaka; </a:t>
            </a:r>
            <a:endParaRPr lang="en-GB" b="1" dirty="0">
              <a:effectLst>
                <a:outerShdw blurRad="38100" dist="38100" dir="2700000" algn="tl">
                  <a:srgbClr val="DDDDDD"/>
                </a:outerShdw>
              </a:effectLst>
              <a:ea typeface="ＭＳ Ｐゴシック" charset="0"/>
              <a:cs typeface="ＭＳ Ｐゴシック" charset="0"/>
            </a:endParaRPr>
          </a:p>
          <a:p>
            <a:pPr marL="269875" indent="-269875" algn="just">
              <a:buFont typeface="Arial" charset="0"/>
              <a:buChar char="•"/>
              <a:defRPr/>
            </a:pPr>
            <a:r>
              <a:rPr lang="sr-Latn-RS" dirty="0" smtClean="0">
                <a:ea typeface="ＭＳ Ｐゴシック" charset="0"/>
                <a:cs typeface="ＭＳ Ｐゴシック" charset="0"/>
              </a:rPr>
              <a:t>Osmišljena, uglavnom, kako bi se omogućila trenutna zaštita podataka o saobraćaju i drugih sačuvanih podataka širom sveta. </a:t>
            </a:r>
            <a:endParaRPr lang="en-GB" dirty="0">
              <a:ea typeface="ＭＳ Ｐゴシック" charset="0"/>
              <a:cs typeface="ＭＳ Ｐゴシック" charset="0"/>
            </a:endParaRPr>
          </a:p>
        </p:txBody>
      </p:sp>
      <p:pic>
        <p:nvPicPr>
          <p:cNvPr id="6" name="Picture 5">
            <a:extLst>
              <a:ext uri="{FF2B5EF4-FFF2-40B4-BE49-F238E27FC236}">
                <a16:creationId xmlns:a16="http://schemas.microsoft.com/office/drawing/2014/main" id="{A8C9A67C-DAF2-E84C-B6C9-8BF78EC081AC}"/>
              </a:ext>
            </a:extLst>
          </p:cNvPr>
          <p:cNvPicPr>
            <a:picLocks noChangeAspect="1"/>
          </p:cNvPicPr>
          <p:nvPr/>
        </p:nvPicPr>
        <p:blipFill>
          <a:blip r:embed="rId4"/>
          <a:stretch>
            <a:fillRect/>
          </a:stretch>
        </p:blipFill>
        <p:spPr>
          <a:xfrm>
            <a:off x="4834582" y="2602253"/>
            <a:ext cx="4005176" cy="2242898"/>
          </a:xfrm>
          <a:prstGeom prst="rect">
            <a:avLst/>
          </a:prstGeom>
        </p:spPr>
      </p:pic>
    </p:spTree>
    <p:extLst>
      <p:ext uri="{BB962C8B-B14F-4D97-AF65-F5344CB8AC3E}">
        <p14:creationId xmlns:p14="http://schemas.microsoft.com/office/powerpoint/2010/main" val="232312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sr-Latn-RS" sz="3200" b="1" dirty="0"/>
              <a:t>Budimeštanska konvencija, </a:t>
            </a:r>
          </a:p>
          <a:p>
            <a:pPr algn="r" eaLnBrk="1" hangingPunct="1"/>
            <a:r>
              <a:rPr lang="sr-Latn-RS" sz="3200" b="1" dirty="0"/>
              <a:t>Mreža međunarodne saradnje 24/7</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154984"/>
          </a:xfrm>
          <a:prstGeom prst="rect">
            <a:avLst/>
          </a:prstGeom>
        </p:spPr>
        <p:txBody>
          <a:bodyPr>
            <a:spAutoFit/>
          </a:bodyPr>
          <a:lstStyle/>
          <a:p>
            <a:pPr marL="342900" indent="-342900">
              <a:spcAft>
                <a:spcPts val="0"/>
              </a:spcAft>
              <a:buFont typeface="Wingdings" pitchFamily="2" charset="2"/>
              <a:buChar char="Ø"/>
            </a:pPr>
            <a:r>
              <a:rPr lang="sr-Latn-RS" sz="2200" b="1" dirty="0" smtClean="0"/>
              <a:t>Mesta za kontakt </a:t>
            </a:r>
            <a:r>
              <a:rPr lang="en-GB" sz="2200" b="1" dirty="0" smtClean="0"/>
              <a:t>24/7</a:t>
            </a:r>
            <a:r>
              <a:rPr lang="en-GB" sz="2200" dirty="0" smtClean="0"/>
              <a:t>:</a:t>
            </a:r>
            <a:endParaRPr lang="en-GB" sz="2200" dirty="0"/>
          </a:p>
          <a:p>
            <a:pPr marL="342900" indent="-342900">
              <a:spcAft>
                <a:spcPts val="0"/>
              </a:spcAft>
              <a:buFont typeface="Wingdings" pitchFamily="2" charset="2"/>
              <a:buChar char="Ø"/>
            </a:pPr>
            <a:endParaRPr lang="en-GB" sz="2200" dirty="0"/>
          </a:p>
          <a:p>
            <a:pPr marL="342900" indent="-342900">
              <a:spcAft>
                <a:spcPts val="0"/>
              </a:spcAft>
              <a:buFont typeface="Arial" panose="020B0604020202020204" pitchFamily="34" charset="0"/>
              <a:buChar char="•"/>
            </a:pPr>
            <a:r>
              <a:rPr lang="sr-Latn-RS" sz="2200" b="1" dirty="0" smtClean="0"/>
              <a:t>Većina mesta za kontakt su</a:t>
            </a:r>
            <a:r>
              <a:rPr lang="sr-Latn-RS" sz="2200" dirty="0" smtClean="0"/>
              <a:t>, u osnovi, policijski; </a:t>
            </a:r>
            <a:endParaRPr lang="en-GB" sz="2200" dirty="0"/>
          </a:p>
          <a:p>
            <a:pPr marL="342900" indent="-342900">
              <a:spcAft>
                <a:spcPts val="0"/>
              </a:spcAft>
              <a:buFont typeface="Arial" panose="020B0604020202020204" pitchFamily="34" charset="0"/>
              <a:buChar char="•"/>
            </a:pPr>
            <a:endParaRPr lang="en-GB" sz="2200" dirty="0"/>
          </a:p>
          <a:p>
            <a:pPr marL="342900" indent="-342900">
              <a:spcAft>
                <a:spcPts val="0"/>
              </a:spcAft>
              <a:buFont typeface="Arial" panose="020B0604020202020204" pitchFamily="34" charset="0"/>
              <a:buChar char="•"/>
            </a:pPr>
            <a:r>
              <a:rPr lang="sr-Latn-RS" sz="2200" b="1" dirty="0" smtClean="0"/>
              <a:t>Neka od njih su tužilačka; </a:t>
            </a:r>
            <a:endParaRPr lang="en-GB" sz="2200" dirty="0"/>
          </a:p>
          <a:p>
            <a:pPr marL="342900" indent="-342900">
              <a:spcAft>
                <a:spcPts val="0"/>
              </a:spcAft>
              <a:buFont typeface="Arial" panose="020B0604020202020204" pitchFamily="34" charset="0"/>
              <a:buChar char="•"/>
            </a:pPr>
            <a:endParaRPr lang="en-GB" sz="2200" dirty="0"/>
          </a:p>
          <a:p>
            <a:pPr marL="342900" indent="-342900">
              <a:spcAft>
                <a:spcPts val="0"/>
              </a:spcAft>
              <a:buFont typeface="Arial" panose="020B0604020202020204" pitchFamily="34" charset="0"/>
              <a:buChar char="•"/>
            </a:pPr>
            <a:r>
              <a:rPr lang="sr-Latn-RS" sz="2200" b="1" dirty="0" smtClean="0"/>
              <a:t>Budimpeštanska konvencija pruža pravni osnov </a:t>
            </a:r>
            <a:r>
              <a:rPr lang="sr-Latn-RS" sz="2200" dirty="0" smtClean="0"/>
              <a:t>za mrežu mesta za kontakt 24/7, koja se smatraju jednim od najkorisnijih alata međunarodne saradnje. </a:t>
            </a:r>
            <a:endParaRPr lang="en-GB" sz="2200" dirty="0"/>
          </a:p>
        </p:txBody>
      </p:sp>
      <p:pic>
        <p:nvPicPr>
          <p:cNvPr id="6" name="Picture 5">
            <a:extLst>
              <a:ext uri="{FF2B5EF4-FFF2-40B4-BE49-F238E27FC236}">
                <a16:creationId xmlns:a16="http://schemas.microsoft.com/office/drawing/2014/main" id="{A8C9A67C-DAF2-E84C-B6C9-8BF78EC081AC}"/>
              </a:ext>
            </a:extLst>
          </p:cNvPr>
          <p:cNvPicPr>
            <a:picLocks noChangeAspect="1"/>
          </p:cNvPicPr>
          <p:nvPr/>
        </p:nvPicPr>
        <p:blipFill>
          <a:blip r:embed="rId4"/>
          <a:stretch>
            <a:fillRect/>
          </a:stretch>
        </p:blipFill>
        <p:spPr>
          <a:xfrm>
            <a:off x="4834582" y="2602253"/>
            <a:ext cx="4005176" cy="2242898"/>
          </a:xfrm>
          <a:prstGeom prst="rect">
            <a:avLst/>
          </a:prstGeom>
        </p:spPr>
      </p:pic>
    </p:spTree>
    <p:extLst>
      <p:ext uri="{BB962C8B-B14F-4D97-AF65-F5344CB8AC3E}">
        <p14:creationId xmlns:p14="http://schemas.microsoft.com/office/powerpoint/2010/main" val="1785512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r>
              <a:rPr lang="sr-Latn-RS" sz="3200" b="1" dirty="0"/>
              <a:t>Budimeštanska konvencija, </a:t>
            </a:r>
          </a:p>
          <a:p>
            <a:pPr algn="r" eaLnBrk="1" hangingPunct="1"/>
            <a:r>
              <a:rPr lang="sr-Latn-RS" sz="3200" b="1" dirty="0"/>
              <a:t>Mreža međunarodne saradnje 24/7</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746596388"/>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93857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2800" b="1" dirty="0"/>
              <a:t>Međunarodne organizacije i mreže specijalizovane za saradnju u oblasti visokotehnološkog kriminala </a:t>
            </a:r>
            <a:endParaRPr lang="en-GB" sz="28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4011255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200" b="1" dirty="0" smtClean="0">
                <a:solidFill>
                  <a:schemeClr val="bg1"/>
                </a:solidFill>
              </a:rPr>
              <a:t>Neformalne metode </a:t>
            </a:r>
          </a:p>
          <a:p>
            <a:pPr marL="0" indent="0" algn="r">
              <a:buFont typeface="Arial" charset="0"/>
              <a:buNone/>
              <a:defRPr/>
            </a:pPr>
            <a:r>
              <a:rPr lang="sr-Latn-RS" sz="3200" b="1" dirty="0" smtClean="0">
                <a:solidFill>
                  <a:schemeClr val="bg1"/>
                </a:solidFill>
              </a:rPr>
              <a:t>međunarodne saradnje</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2456057"/>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IV</a:t>
            </a:r>
            <a:endParaRPr lang="en-GB" sz="3200" b="1" dirty="0">
              <a:ea typeface="ＭＳ Ｐゴシック" charset="0"/>
              <a:cs typeface="ＭＳ Ｐゴシック" charset="0"/>
            </a:endParaRPr>
          </a:p>
          <a:p>
            <a:endParaRPr lang="en-GB" sz="3200" b="1" dirty="0">
              <a:ea typeface="ＭＳ Ｐゴシック" charset="0"/>
            </a:endParaRPr>
          </a:p>
          <a:p>
            <a:pPr algn="ctr"/>
            <a:r>
              <a:rPr lang="sr-Latn-RS" sz="3200" b="1" dirty="0" smtClean="0"/>
              <a:t>Primer država Istočnog partnerstva: poboljšanje praktičnih aspekata međunarodne saradnje</a:t>
            </a:r>
            <a:endParaRPr lang="en-US" sz="3200" b="1" dirty="0"/>
          </a:p>
        </p:txBody>
      </p:sp>
    </p:spTree>
    <p:extLst>
      <p:ext uri="{BB962C8B-B14F-4D97-AF65-F5344CB8AC3E}">
        <p14:creationId xmlns:p14="http://schemas.microsoft.com/office/powerpoint/2010/main" val="49509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dirty="0" smtClean="0"/>
              <a:t>Istočno partnerstvo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026" name="Picture 2" descr="EPP Calls for More Engagement with Eastern Partnership Countries -">
            <a:extLst>
              <a:ext uri="{FF2B5EF4-FFF2-40B4-BE49-F238E27FC236}">
                <a16:creationId xmlns:a16="http://schemas.microsoft.com/office/drawing/2014/main" id="{E749DE86-2305-4F00-AA0B-FB838592F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678" y="1642791"/>
            <a:ext cx="4699322" cy="318882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E2A6568-E96B-4252-8FE3-6DC79C6D8AEB}"/>
              </a:ext>
            </a:extLst>
          </p:cNvPr>
          <p:cNvSpPr/>
          <p:nvPr/>
        </p:nvSpPr>
        <p:spPr>
          <a:xfrm>
            <a:off x="78570" y="989546"/>
            <a:ext cx="4244564" cy="5509200"/>
          </a:xfrm>
          <a:prstGeom prst="rect">
            <a:avLst/>
          </a:prstGeom>
        </p:spPr>
        <p:txBody>
          <a:bodyPr wrap="square">
            <a:spAutoFit/>
          </a:bodyPr>
          <a:lstStyle/>
          <a:p>
            <a:pPr marL="342900" indent="-342900" algn="just">
              <a:spcAft>
                <a:spcPts val="0"/>
              </a:spcAft>
              <a:buFont typeface="Wingdings" pitchFamily="2" charset="2"/>
              <a:buChar char="Ø"/>
            </a:pPr>
            <a:r>
              <a:rPr lang="sr-Latn-RS" sz="2200" dirty="0" smtClean="0"/>
              <a:t>Istočno partnerstvo (Eastern Partnership - EaP) je zajednička inicijativa koja uključuje EU i njene države članice i šest istočnoevropskih partnera: Jermenija, Azerbejdžan, Belorusija, Gruzija, Republika Moldavija i Ukrajina.</a:t>
            </a:r>
          </a:p>
          <a:p>
            <a:pPr marL="342900" indent="-342900" algn="just">
              <a:spcAft>
                <a:spcPts val="0"/>
              </a:spcAft>
              <a:buFont typeface="Wingdings" pitchFamily="2" charset="2"/>
              <a:buChar char="Ø"/>
            </a:pPr>
            <a:endParaRPr lang="sr-Latn-RS" sz="2200" i="1" dirty="0" smtClean="0"/>
          </a:p>
          <a:p>
            <a:pPr marL="342900" indent="-342900" algn="just">
              <a:spcAft>
                <a:spcPts val="0"/>
              </a:spcAft>
              <a:buFont typeface="Wingdings" pitchFamily="2" charset="2"/>
              <a:buChar char="Ø"/>
            </a:pPr>
            <a:r>
              <a:rPr lang="sr-Latn-RS" sz="2200" dirty="0" smtClean="0"/>
              <a:t>Borba protiv visokotehnološkog kriminala i posebno unapređenje međunarodne saradnje jesu ključni prioriteti u razvoju regiona.</a:t>
            </a:r>
            <a:endParaRPr lang="sr-Latn-RS" sz="2200" dirty="0"/>
          </a:p>
        </p:txBody>
      </p:sp>
    </p:spTree>
    <p:extLst>
      <p:ext uri="{BB962C8B-B14F-4D97-AF65-F5344CB8AC3E}">
        <p14:creationId xmlns:p14="http://schemas.microsoft.com/office/powerpoint/2010/main" val="1652225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dirty="0" smtClean="0"/>
              <a:t>Istočno partnerstvo</a:t>
            </a:r>
            <a:r>
              <a:rPr lang="en-GB" sz="3200" dirty="0" smtClean="0"/>
              <a:t>:</a:t>
            </a:r>
            <a:endParaRPr lang="en-GB" sz="3200" dirty="0"/>
          </a:p>
          <a:p>
            <a:pPr algn="r"/>
            <a:r>
              <a:rPr lang="sr-Latn-RS" sz="3200" dirty="0" smtClean="0"/>
              <a:t>Napori u izgradnji kapaciteta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78570" y="989546"/>
            <a:ext cx="4306686" cy="5509200"/>
          </a:xfrm>
          <a:prstGeom prst="rect">
            <a:avLst/>
          </a:prstGeom>
        </p:spPr>
        <p:txBody>
          <a:bodyPr wrap="square">
            <a:spAutoFit/>
          </a:bodyPr>
          <a:lstStyle/>
          <a:p>
            <a:pPr marL="342900" indent="-342900" algn="just">
              <a:spcAft>
                <a:spcPts val="0"/>
              </a:spcAft>
              <a:buFont typeface="Wingdings" pitchFamily="2" charset="2"/>
              <a:buChar char="Ø"/>
            </a:pPr>
            <a:r>
              <a:rPr lang="sr-Latn-RS" sz="2200" dirty="0" smtClean="0"/>
              <a:t>Serija regionalnih sastanaka u okviru zajedničkih projekata EU/Saveta Evrope Cybercirme@EaP, od 2015 do 2018; </a:t>
            </a:r>
          </a:p>
          <a:p>
            <a:pPr marL="342900" indent="-342900" algn="just">
              <a:spcAft>
                <a:spcPts val="0"/>
              </a:spcAft>
              <a:buFont typeface="Wingdings" pitchFamily="2" charset="2"/>
              <a:buChar char="Ø"/>
            </a:pPr>
            <a:endParaRPr lang="sr-Latn-RS" sz="2200" dirty="0" smtClean="0"/>
          </a:p>
          <a:p>
            <a:pPr marL="342900" indent="-342900">
              <a:spcAft>
                <a:spcPts val="0"/>
              </a:spcAft>
              <a:buFont typeface="Wingdings" pitchFamily="2" charset="2"/>
              <a:buChar char="Ø"/>
            </a:pPr>
            <a:r>
              <a:rPr lang="sr-Latn-RS" sz="2200" dirty="0" smtClean="0"/>
              <a:t>Utvrđivanje različitih preporuka i smernica (uključujući i obrasce saradnje); </a:t>
            </a:r>
          </a:p>
          <a:p>
            <a:pPr marL="342900" indent="-342900" algn="just">
              <a:spcAft>
                <a:spcPts val="0"/>
              </a:spcAft>
              <a:buFont typeface="Wingdings" pitchFamily="2" charset="2"/>
              <a:buChar char="Ø"/>
            </a:pPr>
            <a:endParaRPr lang="sr-Latn-RS" sz="2200" dirty="0" smtClean="0"/>
          </a:p>
          <a:p>
            <a:pPr marL="342900" indent="-342900" algn="just">
              <a:spcAft>
                <a:spcPts val="0"/>
              </a:spcAft>
              <a:buFont typeface="Wingdings" pitchFamily="2" charset="2"/>
              <a:buChar char="Ø"/>
            </a:pPr>
            <a:r>
              <a:rPr lang="sr-Latn-RS" sz="2200" dirty="0" smtClean="0"/>
              <a:t>Ostvareni napredak prikazan u Izveštajima o međunarodnoj saradnji u Istočnom partnerstvu </a:t>
            </a:r>
            <a:r>
              <a:rPr lang="en-150" sz="2200" dirty="0" smtClean="0"/>
              <a:t>–</a:t>
            </a:r>
            <a:r>
              <a:rPr lang="sr-Latn-RS" sz="2200" dirty="0" smtClean="0"/>
              <a:t> poslednji iz maja 2018. </a:t>
            </a:r>
            <a:endParaRPr lang="sr-Latn-RS" sz="2200" dirty="0"/>
          </a:p>
        </p:txBody>
      </p:sp>
      <p:pic>
        <p:nvPicPr>
          <p:cNvPr id="8" name="Picture 7" descr="A group of people sitting at a table&#10;&#10;Description automatically generated">
            <a:extLst>
              <a:ext uri="{FF2B5EF4-FFF2-40B4-BE49-F238E27FC236}">
                <a16:creationId xmlns:a16="http://schemas.microsoft.com/office/drawing/2014/main" id="{6AF24A0B-C354-4464-A278-0ADBAE2D88C7}"/>
              </a:ext>
            </a:extLst>
          </p:cNvPr>
          <p:cNvPicPr>
            <a:picLocks noChangeAspect="1"/>
          </p:cNvPicPr>
          <p:nvPr/>
        </p:nvPicPr>
        <p:blipFill>
          <a:blip r:embed="rId4"/>
          <a:stretch>
            <a:fillRect/>
          </a:stretch>
        </p:blipFill>
        <p:spPr>
          <a:xfrm>
            <a:off x="4584607" y="2407534"/>
            <a:ext cx="4478009" cy="3315604"/>
          </a:xfrm>
          <a:prstGeom prst="rect">
            <a:avLst/>
          </a:prstGeom>
        </p:spPr>
      </p:pic>
    </p:spTree>
    <p:extLst>
      <p:ext uri="{BB962C8B-B14F-4D97-AF65-F5344CB8AC3E}">
        <p14:creationId xmlns:p14="http://schemas.microsoft.com/office/powerpoint/2010/main" val="2174185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dirty="0" smtClean="0"/>
              <a:t>Izveštaj iz </a:t>
            </a:r>
            <a:r>
              <a:rPr lang="en-GB" sz="3200" dirty="0" smtClean="0"/>
              <a:t>2018</a:t>
            </a:r>
            <a:r>
              <a:rPr lang="sr-Latn-RS" sz="3200" dirty="0" smtClean="0"/>
              <a:t>. godine</a:t>
            </a:r>
            <a:r>
              <a:rPr lang="en-GB" sz="3200" dirty="0" smtClean="0"/>
              <a:t>:</a:t>
            </a:r>
            <a:endParaRPr lang="en-GB" sz="3200" dirty="0"/>
          </a:p>
          <a:p>
            <a:pPr algn="r"/>
            <a:r>
              <a:rPr lang="sr-Latn-RS" sz="3200" dirty="0" smtClean="0"/>
              <a:t>Četiri osnovna stuba za poboljšanje saradnje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9" name="Diagram 8">
            <a:extLst>
              <a:ext uri="{FF2B5EF4-FFF2-40B4-BE49-F238E27FC236}">
                <a16:creationId xmlns:a16="http://schemas.microsoft.com/office/drawing/2014/main" id="{E63CEFFC-7D15-46F2-A80B-6B747AC1831E}"/>
              </a:ext>
            </a:extLst>
          </p:cNvPr>
          <p:cNvGraphicFramePr/>
          <p:nvPr>
            <p:extLst>
              <p:ext uri="{D42A27DB-BD31-4B8C-83A1-F6EECF244321}">
                <p14:modId xmlns:p14="http://schemas.microsoft.com/office/powerpoint/2010/main" val="4185322084"/>
              </p:ext>
            </p:extLst>
          </p:nvPr>
        </p:nvGraphicFramePr>
        <p:xfrm>
          <a:off x="810230" y="920099"/>
          <a:ext cx="8403221" cy="5306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9928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sr-Latn-RS" sz="2400" dirty="0" smtClean="0">
                <a:latin typeface="Verdana" panose="020B0604030504040204" pitchFamily="34" charset="0"/>
                <a:ea typeface="Verdana" panose="020B0604030504040204" pitchFamily="34" charset="0"/>
              </a:rPr>
              <a:t>Izveštaj iz </a:t>
            </a:r>
            <a:r>
              <a:rPr lang="en-GB" sz="2400" dirty="0" smtClean="0">
                <a:latin typeface="Verdana" panose="020B0604030504040204" pitchFamily="34" charset="0"/>
                <a:ea typeface="Verdana" panose="020B0604030504040204" pitchFamily="34" charset="0"/>
              </a:rPr>
              <a:t>2018</a:t>
            </a:r>
            <a:r>
              <a:rPr lang="sr-Latn-RS" sz="2400" dirty="0" smtClean="0">
                <a:latin typeface="Verdana" panose="020B0604030504040204" pitchFamily="34" charset="0"/>
                <a:ea typeface="Verdana" panose="020B0604030504040204" pitchFamily="34" charset="0"/>
              </a:rPr>
              <a:t>. godine</a:t>
            </a:r>
            <a:r>
              <a:rPr lang="en-GB" sz="2400" dirty="0" smtClean="0">
                <a:latin typeface="Verdana" panose="020B0604030504040204" pitchFamily="34" charset="0"/>
                <a:ea typeface="Verdana" panose="020B0604030504040204" pitchFamily="34" charset="0"/>
              </a:rPr>
              <a:t>:</a:t>
            </a:r>
            <a:endParaRPr lang="en-GB" sz="2400" dirty="0">
              <a:latin typeface="Verdana" panose="020B0604030504040204" pitchFamily="34" charset="0"/>
              <a:ea typeface="Verdana" panose="020B0604030504040204" pitchFamily="34" charset="0"/>
            </a:endParaRPr>
          </a:p>
          <a:p>
            <a:pPr algn="r"/>
            <a:r>
              <a:rPr lang="sr-Latn-RS" sz="2400" dirty="0" smtClean="0">
                <a:latin typeface="Verdana" panose="020B0604030504040204" pitchFamily="34" charset="0"/>
                <a:ea typeface="Verdana" panose="020B0604030504040204" pitchFamily="34" charset="0"/>
              </a:rPr>
              <a:t>Pravni uslovi</a:t>
            </a:r>
            <a:endParaRPr lang="en-GB" sz="2400" dirty="0">
              <a:latin typeface="Verdana" panose="020B0604030504040204" pitchFamily="34" charset="0"/>
              <a:ea typeface="Verdana" panose="020B0604030504040204" pitchFamily="34" charset="0"/>
            </a:endParaRPr>
          </a:p>
        </p:txBody>
      </p:sp>
      <p:pic>
        <p:nvPicPr>
          <p:cNvPr id="686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26988"/>
            <a:ext cx="1322388"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3"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Verdana" charset="0"/>
                <a:cs typeface="Verdana" charset="0"/>
              </a:rPr>
              <a:t>www.coe.int/cybercrime						                      </a:t>
            </a:r>
          </a:p>
        </p:txBody>
      </p:sp>
      <p:sp>
        <p:nvSpPr>
          <p:cNvPr id="2" name="Rectangle 1"/>
          <p:cNvSpPr/>
          <p:nvPr/>
        </p:nvSpPr>
        <p:spPr>
          <a:xfrm>
            <a:off x="152400" y="1149489"/>
            <a:ext cx="4561268" cy="5416868"/>
          </a:xfrm>
          <a:prstGeom prst="rect">
            <a:avLst/>
          </a:prstGeom>
        </p:spPr>
        <p:txBody>
          <a:bodyPr wrap="square">
            <a:spAutoFit/>
          </a:bodyPr>
          <a:lstStyle/>
          <a:p>
            <a:pPr algn="just"/>
            <a:r>
              <a:rPr lang="sr-Latn-RS" b="1" dirty="0" smtClean="0">
                <a:latin typeface="Verdana" panose="020B0604030504040204" pitchFamily="34" charset="0"/>
                <a:ea typeface="Verdana" panose="020B0604030504040204" pitchFamily="34" charset="0"/>
                <a:cs typeface="Verdana" panose="020B0604030504040204" pitchFamily="34" charset="0"/>
              </a:rPr>
              <a:t>Sveobuhvatni pravni pregled</a:t>
            </a:r>
            <a:r>
              <a:rPr lang="en-GB" b="1" dirty="0" smtClean="0">
                <a:latin typeface="Verdana" panose="020B0604030504040204" pitchFamily="34" charset="0"/>
                <a:ea typeface="Verdana" panose="020B0604030504040204" pitchFamily="34" charset="0"/>
                <a:cs typeface="Verdana" panose="020B0604030504040204" pitchFamily="34" charset="0"/>
              </a:rPr>
              <a:t>:</a:t>
            </a:r>
            <a:endParaRPr lang="en-GB" b="1" dirty="0">
              <a:latin typeface="Verdana" panose="020B0604030504040204" pitchFamily="34" charset="0"/>
              <a:ea typeface="Verdana" panose="020B0604030504040204" pitchFamily="34" charset="0"/>
              <a:cs typeface="Verdana" panose="020B0604030504040204" pitchFamily="34" charset="0"/>
            </a:endParaRPr>
          </a:p>
          <a:p>
            <a:pPr algn="just"/>
            <a:endParaRPr lang="en-GB" sz="1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spcBef>
                <a:spcPts val="600"/>
              </a:spcBef>
              <a:spcAft>
                <a:spcPts val="0"/>
              </a:spcAft>
              <a:buFont typeface="Wingdings" pitchFamily="2" charset="2"/>
              <a:buChar char="Ø"/>
            </a:pPr>
            <a:r>
              <a:rPr lang="sr-Latn-RS" dirty="0" smtClean="0"/>
              <a:t>Uvođenje jednoobraznih pojmova i definicija </a:t>
            </a:r>
            <a:r>
              <a:rPr lang="en-GB" dirty="0" smtClean="0"/>
              <a:t>(</a:t>
            </a:r>
            <a:r>
              <a:rPr lang="sr-Latn-RS" dirty="0" smtClean="0"/>
              <a:t>krivično delo koje je osnov za optužbu, dokazi u elektronskom obliku</a:t>
            </a:r>
            <a:r>
              <a:rPr lang="en-GB" dirty="0" smtClean="0"/>
              <a:t>);</a:t>
            </a:r>
            <a:endParaRPr lang="en-GB" dirty="0"/>
          </a:p>
          <a:p>
            <a:pPr marL="342900" indent="-342900" algn="just">
              <a:spcBef>
                <a:spcPts val="600"/>
              </a:spcBef>
              <a:spcAft>
                <a:spcPts val="0"/>
              </a:spcAft>
              <a:buFont typeface="Wingdings" pitchFamily="2" charset="2"/>
              <a:buChar char="Ø"/>
            </a:pPr>
            <a:r>
              <a:rPr lang="sr-Latn-RS" dirty="0" smtClean="0"/>
              <a:t>Procesna ovlašćenja u skladu sa Konvencijom </a:t>
            </a:r>
            <a:r>
              <a:rPr lang="en-GB" dirty="0" smtClean="0"/>
              <a:t>(</a:t>
            </a:r>
            <a:r>
              <a:rPr lang="sr-Latn-RS" dirty="0" smtClean="0"/>
              <a:t>odredbe o zaštiti i izdavanje naredbe</a:t>
            </a:r>
            <a:r>
              <a:rPr lang="en-GB" dirty="0" smtClean="0"/>
              <a:t>)</a:t>
            </a:r>
            <a:r>
              <a:rPr lang="sr-Latn-RS" dirty="0" smtClean="0"/>
              <a:t>; </a:t>
            </a:r>
            <a:endParaRPr lang="en-GB" dirty="0"/>
          </a:p>
          <a:p>
            <a:pPr marL="342900" indent="-342900" algn="just">
              <a:spcBef>
                <a:spcPts val="600"/>
              </a:spcBef>
              <a:spcAft>
                <a:spcPts val="0"/>
              </a:spcAft>
              <a:buFont typeface="Wingdings" pitchFamily="2" charset="2"/>
              <a:buChar char="Ø"/>
            </a:pPr>
            <a:r>
              <a:rPr lang="sr-Latn-RS" dirty="0" smtClean="0"/>
              <a:t>Propisi za nadležnost, funkcije i operacije mesta za kontakt </a:t>
            </a:r>
            <a:r>
              <a:rPr lang="en-GB" dirty="0" smtClean="0"/>
              <a:t>24/7;</a:t>
            </a:r>
            <a:endParaRPr lang="en-GB" dirty="0"/>
          </a:p>
          <a:p>
            <a:pPr marL="342900" indent="-342900" algn="just">
              <a:spcBef>
                <a:spcPts val="600"/>
              </a:spcBef>
              <a:spcAft>
                <a:spcPts val="0"/>
              </a:spcAft>
              <a:buFont typeface="Wingdings" pitchFamily="2" charset="2"/>
              <a:buChar char="Ø"/>
            </a:pPr>
            <a:r>
              <a:rPr lang="sr-Latn-RS" dirty="0" smtClean="0"/>
              <a:t>Mogućnosti koje pruža član 18. stav 1. tačka b</a:t>
            </a:r>
            <a:r>
              <a:rPr lang="sr-Cyrl-RS" dirty="0" smtClean="0"/>
              <a:t>)</a:t>
            </a:r>
            <a:r>
              <a:rPr lang="sr-Latn-RS" dirty="0" smtClean="0"/>
              <a:t> Konvencije o visokotehnološkom kriminalu;</a:t>
            </a:r>
            <a:endParaRPr lang="en-GB" dirty="0"/>
          </a:p>
          <a:p>
            <a:pPr marL="342900" indent="-342900" algn="just">
              <a:spcBef>
                <a:spcPts val="600"/>
              </a:spcBef>
              <a:spcAft>
                <a:spcPts val="0"/>
              </a:spcAft>
              <a:buFont typeface="Wingdings" pitchFamily="2" charset="2"/>
              <a:buChar char="Ø"/>
            </a:pPr>
            <a:r>
              <a:rPr lang="sr-Latn-RS" dirty="0" smtClean="0"/>
              <a:t>Uklanjanje prepreka hitnoj obradi zahteva za UPP (npr. redukovani uslov originala dokumenata);</a:t>
            </a:r>
            <a:r>
              <a:rPr lang="en-GB" dirty="0" smtClean="0"/>
              <a:t> </a:t>
            </a:r>
            <a:endParaRPr lang="en-GB" dirty="0"/>
          </a:p>
          <a:p>
            <a:pPr marL="342900" indent="-342900" algn="just">
              <a:spcBef>
                <a:spcPts val="600"/>
              </a:spcBef>
              <a:spcAft>
                <a:spcPts val="0"/>
              </a:spcAft>
              <a:buFont typeface="Wingdings" pitchFamily="2" charset="2"/>
              <a:buChar char="Ø"/>
            </a:pPr>
            <a:r>
              <a:rPr lang="sr-Latn-RS" dirty="0" smtClean="0"/>
              <a:t>Javno dostupni vodiči ili priručnici s primerima dobre prakse. </a:t>
            </a:r>
            <a:endParaRPr lang="en-GB" dirty="0"/>
          </a:p>
        </p:txBody>
      </p:sp>
      <p:pic>
        <p:nvPicPr>
          <p:cNvPr id="3074" name="Picture 2" descr="CyberEast: Long-distance Master Programme in Cybercrime Investigation and Computer Forensics starting in September 2020">
            <a:extLst>
              <a:ext uri="{FF2B5EF4-FFF2-40B4-BE49-F238E27FC236}">
                <a16:creationId xmlns:a16="http://schemas.microsoft.com/office/drawing/2014/main" id="{51997E2C-933A-48AD-995F-7EC872151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411" y="2581877"/>
            <a:ext cx="4091189"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78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200" b="1" dirty="0" smtClean="0">
                <a:solidFill>
                  <a:schemeClr val="bg1"/>
                </a:solidFill>
              </a:rPr>
              <a:t>Neformalne metode </a:t>
            </a:r>
          </a:p>
          <a:p>
            <a:pPr marL="0" indent="0" algn="r">
              <a:buFont typeface="Arial" charset="0"/>
              <a:buNone/>
              <a:defRPr/>
            </a:pPr>
            <a:r>
              <a:rPr lang="sr-Latn-RS" sz="3200" b="1" dirty="0" smtClean="0">
                <a:solidFill>
                  <a:schemeClr val="bg1"/>
                </a:solidFill>
              </a:rPr>
              <a:t>međunarodne saradnje</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738944"/>
            <a:ext cx="8525021" cy="1963614"/>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a:t>
            </a:r>
            <a:endParaRPr lang="en-GB" sz="3200" b="1" dirty="0">
              <a:ea typeface="ＭＳ Ｐゴシック" charset="0"/>
              <a:cs typeface="ＭＳ Ｐゴシック" charset="0"/>
            </a:endParaRPr>
          </a:p>
          <a:p>
            <a:pPr marL="0" indent="0" algn="ctr">
              <a:buFont typeface="Arial" charset="0"/>
              <a:buNone/>
              <a:defRPr/>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Zvanična naspram neformalne uzajamne pravne pomoći u krivičnim stvarima </a:t>
            </a:r>
            <a:endParaRPr lang="en-GB" sz="3200" b="1" dirty="0"/>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86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26988"/>
            <a:ext cx="1322388"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3"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Verdana" charset="0"/>
                <a:cs typeface="Verdana" charset="0"/>
              </a:rPr>
              <a:t>www.coe.int/cybercrime						                      </a:t>
            </a:r>
          </a:p>
        </p:txBody>
      </p:sp>
      <p:sp>
        <p:nvSpPr>
          <p:cNvPr id="68614" name="TextBox 7"/>
          <p:cNvSpPr txBox="1">
            <a:spLocks noChangeArrowheads="1"/>
          </p:cNvSpPr>
          <p:nvPr/>
        </p:nvSpPr>
        <p:spPr bwMode="auto">
          <a:xfrm>
            <a:off x="1403350" y="32957"/>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r-Latn-RS" sz="2800" dirty="0" smtClean="0">
                <a:solidFill>
                  <a:schemeClr val="bg1"/>
                </a:solidFill>
                <a:latin typeface="Verdana" charset="0"/>
                <a:cs typeface="Verdana" charset="0"/>
              </a:rPr>
              <a:t>Izveštaj iz </a:t>
            </a:r>
            <a:r>
              <a:rPr lang="en-GB" sz="2800" dirty="0" smtClean="0">
                <a:solidFill>
                  <a:schemeClr val="bg1"/>
                </a:solidFill>
                <a:latin typeface="Verdana" charset="0"/>
                <a:cs typeface="Verdana" charset="0"/>
              </a:rPr>
              <a:t>2018</a:t>
            </a:r>
            <a:r>
              <a:rPr lang="sr-Latn-RS" sz="2800" dirty="0" smtClean="0">
                <a:solidFill>
                  <a:schemeClr val="bg1"/>
                </a:solidFill>
                <a:latin typeface="Verdana" charset="0"/>
                <a:cs typeface="Verdana" charset="0"/>
              </a:rPr>
              <a:t>. godine</a:t>
            </a:r>
            <a:r>
              <a:rPr lang="en-GB" sz="2800" dirty="0" smtClean="0">
                <a:solidFill>
                  <a:schemeClr val="bg1"/>
                </a:solidFill>
                <a:latin typeface="Verdana" charset="0"/>
                <a:cs typeface="Verdana" charset="0"/>
              </a:rPr>
              <a:t>:</a:t>
            </a:r>
            <a:endParaRPr lang="en-GB" sz="2800" dirty="0">
              <a:solidFill>
                <a:schemeClr val="bg1"/>
              </a:solidFill>
              <a:latin typeface="Verdana" charset="0"/>
              <a:cs typeface="Verdana" charset="0"/>
            </a:endParaRPr>
          </a:p>
          <a:p>
            <a:pPr algn="r"/>
            <a:r>
              <a:rPr lang="sr-Latn-RS" sz="2800" dirty="0" smtClean="0">
                <a:solidFill>
                  <a:schemeClr val="bg1"/>
                </a:solidFill>
                <a:latin typeface="Verdana" charset="0"/>
                <a:cs typeface="Verdana" charset="0"/>
              </a:rPr>
              <a:t>Efikasna komunikacija</a:t>
            </a:r>
            <a:endParaRPr lang="en-GB" sz="2800" dirty="0">
              <a:solidFill>
                <a:schemeClr val="bg1"/>
              </a:solidFill>
              <a:latin typeface="Verdana" charset="0"/>
              <a:cs typeface="Verdana" charset="0"/>
            </a:endParaRPr>
          </a:p>
        </p:txBody>
      </p:sp>
      <p:sp>
        <p:nvSpPr>
          <p:cNvPr id="2" name="Rectangle 1"/>
          <p:cNvSpPr/>
          <p:nvPr/>
        </p:nvSpPr>
        <p:spPr>
          <a:xfrm>
            <a:off x="117674" y="1137914"/>
            <a:ext cx="4396371" cy="5386090"/>
          </a:xfrm>
          <a:prstGeom prst="rect">
            <a:avLst/>
          </a:prstGeom>
        </p:spPr>
        <p:txBody>
          <a:bodyPr wrap="square">
            <a:spAutoFit/>
          </a:bodyPr>
          <a:lstStyle/>
          <a:p>
            <a:pPr algn="just"/>
            <a:r>
              <a:rPr lang="sr-Latn-RS" b="1" dirty="0" smtClean="0">
                <a:latin typeface="Verdana" panose="020B0604030504040204" pitchFamily="34" charset="0"/>
                <a:ea typeface="Verdana" panose="020B0604030504040204" pitchFamily="34" charset="0"/>
                <a:cs typeface="Verdana" panose="020B0604030504040204" pitchFamily="34" charset="0"/>
              </a:rPr>
              <a:t>Poboljšati aspekte koji se odnose na komunikacije</a:t>
            </a:r>
            <a:r>
              <a:rPr lang="en-GB" b="1" dirty="0" smtClean="0">
                <a:latin typeface="Verdana" panose="020B0604030504040204" pitchFamily="34" charset="0"/>
                <a:ea typeface="Verdana" panose="020B0604030504040204" pitchFamily="34" charset="0"/>
                <a:cs typeface="Verdana" panose="020B0604030504040204" pitchFamily="34" charset="0"/>
              </a:rPr>
              <a:t>:</a:t>
            </a:r>
            <a:endParaRPr lang="en-GB"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342900" indent="-342900" algn="just">
              <a:spcBef>
                <a:spcPts val="600"/>
              </a:spcBef>
              <a:spcAft>
                <a:spcPts val="0"/>
              </a:spcAft>
              <a:buFont typeface="Wingdings" pitchFamily="2" charset="2"/>
              <a:buChar char="Ø"/>
            </a:pPr>
            <a:r>
              <a:rPr lang="sr-Latn-RS" dirty="0" smtClean="0"/>
              <a:t>Korišćenje standardnih višejezičnih obrazaca i formulara za komunikaciju i uzajamnu pravnu pomoć </a:t>
            </a:r>
            <a:r>
              <a:rPr lang="en-GB" dirty="0" smtClean="0"/>
              <a:t>24/7;</a:t>
            </a:r>
            <a:endParaRPr lang="en-GB" dirty="0"/>
          </a:p>
          <a:p>
            <a:pPr marL="342900" indent="-342900" algn="just">
              <a:spcBef>
                <a:spcPts val="600"/>
              </a:spcBef>
              <a:spcAft>
                <a:spcPts val="0"/>
              </a:spcAft>
              <a:buFont typeface="Wingdings" pitchFamily="2" charset="2"/>
              <a:buChar char="Ø"/>
            </a:pPr>
            <a:r>
              <a:rPr lang="sr-Latn-RS" dirty="0" smtClean="0"/>
              <a:t>Korišćenje resursa </a:t>
            </a:r>
            <a:r>
              <a:rPr lang="en-GB" i="1" dirty="0" smtClean="0"/>
              <a:t>Octopus </a:t>
            </a:r>
            <a:r>
              <a:rPr lang="en-GB" i="1" dirty="0"/>
              <a:t>Community</a:t>
            </a:r>
            <a:r>
              <a:rPr lang="en-GB" b="1" dirty="0"/>
              <a:t> </a:t>
            </a:r>
            <a:r>
              <a:rPr lang="sr-Latn-RS" dirty="0" smtClean="0"/>
              <a:t>za međunarodnu saradnju </a:t>
            </a:r>
            <a:r>
              <a:rPr lang="en-GB" dirty="0" smtClean="0"/>
              <a:t>(</a:t>
            </a:r>
            <a:r>
              <a:rPr lang="sr-Latn-RS" dirty="0" smtClean="0"/>
              <a:t>verifikovani podaci</a:t>
            </a:r>
            <a:r>
              <a:rPr lang="en-GB" dirty="0" smtClean="0"/>
              <a:t>); </a:t>
            </a:r>
            <a:endParaRPr lang="en-GB" dirty="0"/>
          </a:p>
          <a:p>
            <a:pPr marL="342900" indent="-342900" algn="just">
              <a:spcBef>
                <a:spcPts val="600"/>
              </a:spcBef>
              <a:spcAft>
                <a:spcPts val="0"/>
              </a:spcAft>
              <a:buFont typeface="Wingdings" pitchFamily="2" charset="2"/>
              <a:buChar char="Ø"/>
            </a:pPr>
            <a:r>
              <a:rPr lang="sr-Latn-RS" dirty="0" smtClean="0"/>
              <a:t>Koordinacija između mesta za kontakt 24/7 i tela nadležnog za UPP putem razmene informacija i praćenjem dolaznih/odlaznih predmeta; </a:t>
            </a:r>
          </a:p>
          <a:p>
            <a:pPr marL="342900" indent="-342900" algn="just">
              <a:spcBef>
                <a:spcPts val="600"/>
              </a:spcBef>
              <a:spcAft>
                <a:spcPts val="0"/>
              </a:spcAft>
              <a:buFont typeface="Wingdings" pitchFamily="2" charset="2"/>
              <a:buChar char="Ø"/>
            </a:pPr>
            <a:r>
              <a:rPr lang="sr-Latn-RS" dirty="0" smtClean="0"/>
              <a:t>Specijalizovana obuka za istražitelje, tužioce, sudsko osoblje, službenike za međunarodnu saradnju i predstavnike nacionalnih tačaka za kontakt.</a:t>
            </a:r>
            <a:endParaRPr lang="en-GB" dirty="0"/>
          </a:p>
        </p:txBody>
      </p:sp>
      <p:pic>
        <p:nvPicPr>
          <p:cNvPr id="1026" name="Picture 2">
            <a:extLst>
              <a:ext uri="{FF2B5EF4-FFF2-40B4-BE49-F238E27FC236}">
                <a16:creationId xmlns:a16="http://schemas.microsoft.com/office/drawing/2014/main" id="{AA940794-364C-4EFE-9668-66DAD02D9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3356" y="2309421"/>
            <a:ext cx="4302970" cy="306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07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86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26988"/>
            <a:ext cx="1322388"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3"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Verdana" charset="0"/>
                <a:cs typeface="Verdana" charset="0"/>
              </a:rPr>
              <a:t>www.coe.int/cybercrime						                      </a:t>
            </a:r>
          </a:p>
        </p:txBody>
      </p:sp>
      <p:sp>
        <p:nvSpPr>
          <p:cNvPr id="68614" name="TextBox 7"/>
          <p:cNvSpPr txBox="1">
            <a:spLocks noChangeArrowheads="1"/>
          </p:cNvSpPr>
          <p:nvPr/>
        </p:nvSpPr>
        <p:spPr bwMode="auto">
          <a:xfrm>
            <a:off x="1403350" y="21383"/>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r-Latn-RS" sz="2800" dirty="0" smtClean="0">
                <a:solidFill>
                  <a:schemeClr val="bg1"/>
                </a:solidFill>
                <a:latin typeface="Verdana" charset="0"/>
                <a:cs typeface="Verdana" charset="0"/>
              </a:rPr>
              <a:t>Izveštaj iz </a:t>
            </a:r>
            <a:r>
              <a:rPr lang="en-GB" sz="2800" dirty="0" smtClean="0">
                <a:solidFill>
                  <a:schemeClr val="bg1"/>
                </a:solidFill>
                <a:latin typeface="Verdana" charset="0"/>
                <a:cs typeface="Verdana" charset="0"/>
              </a:rPr>
              <a:t>2018</a:t>
            </a:r>
            <a:r>
              <a:rPr lang="sr-Latn-RS" sz="2800" dirty="0" smtClean="0">
                <a:solidFill>
                  <a:schemeClr val="bg1"/>
                </a:solidFill>
                <a:latin typeface="Verdana" charset="0"/>
                <a:cs typeface="Verdana" charset="0"/>
              </a:rPr>
              <a:t>. godine</a:t>
            </a:r>
            <a:r>
              <a:rPr lang="en-GB" sz="2800" dirty="0" smtClean="0">
                <a:solidFill>
                  <a:schemeClr val="bg1"/>
                </a:solidFill>
                <a:latin typeface="Verdana" charset="0"/>
                <a:cs typeface="Verdana" charset="0"/>
              </a:rPr>
              <a:t>:</a:t>
            </a:r>
            <a:endParaRPr lang="en-GB" sz="2800" dirty="0">
              <a:solidFill>
                <a:schemeClr val="bg1"/>
              </a:solidFill>
              <a:latin typeface="Verdana" charset="0"/>
              <a:cs typeface="Verdana" charset="0"/>
            </a:endParaRPr>
          </a:p>
          <a:p>
            <a:pPr algn="r"/>
            <a:r>
              <a:rPr lang="sr-Latn-RS" sz="2800" dirty="0" smtClean="0">
                <a:solidFill>
                  <a:schemeClr val="bg1"/>
                </a:solidFill>
                <a:latin typeface="Verdana" charset="0"/>
                <a:cs typeface="Verdana" charset="0"/>
              </a:rPr>
              <a:t>Upravljanje procesima</a:t>
            </a:r>
            <a:endParaRPr lang="en-GB" sz="2800" dirty="0">
              <a:solidFill>
                <a:schemeClr val="bg1"/>
              </a:solidFill>
              <a:latin typeface="Verdana" charset="0"/>
              <a:cs typeface="Verdana" charset="0"/>
            </a:endParaRPr>
          </a:p>
        </p:txBody>
      </p:sp>
      <p:sp>
        <p:nvSpPr>
          <p:cNvPr id="2" name="Rectangle 1"/>
          <p:cNvSpPr/>
          <p:nvPr/>
        </p:nvSpPr>
        <p:spPr>
          <a:xfrm>
            <a:off x="7938" y="1120200"/>
            <a:ext cx="4351561" cy="5401479"/>
          </a:xfrm>
          <a:prstGeom prst="rect">
            <a:avLst/>
          </a:prstGeom>
        </p:spPr>
        <p:txBody>
          <a:bodyPr wrap="square">
            <a:spAutoFit/>
          </a:bodyPr>
          <a:lstStyle/>
          <a:p>
            <a:pPr algn="just"/>
            <a:r>
              <a:rPr lang="sr-Latn-RS" sz="1600" b="1" dirty="0" smtClean="0">
                <a:latin typeface="Verdana" panose="020B0604030504040204" pitchFamily="34" charset="0"/>
                <a:ea typeface="Verdana" panose="020B0604030504040204" pitchFamily="34" charset="0"/>
                <a:cs typeface="Verdana" panose="020B0604030504040204" pitchFamily="34" charset="0"/>
              </a:rPr>
              <a:t>Poboljšanje upravljanja procesima</a:t>
            </a:r>
            <a:r>
              <a:rPr lang="en-GB" sz="1600" b="1" dirty="0" smtClean="0">
                <a:latin typeface="Verdana" panose="020B0604030504040204" pitchFamily="34" charset="0"/>
                <a:ea typeface="Verdana" panose="020B0604030504040204" pitchFamily="34" charset="0"/>
                <a:cs typeface="Verdana" panose="020B0604030504040204" pitchFamily="34" charset="0"/>
              </a:rPr>
              <a:t>:</a:t>
            </a:r>
            <a:endParaRPr lang="en-GB" sz="1600" b="1" dirty="0">
              <a:latin typeface="Verdana" panose="020B0604030504040204" pitchFamily="34" charset="0"/>
              <a:ea typeface="Verdana" panose="020B0604030504040204" pitchFamily="34" charset="0"/>
              <a:cs typeface="Verdana" panose="020B0604030504040204" pitchFamily="34" charset="0"/>
            </a:endParaRPr>
          </a:p>
          <a:p>
            <a:pPr algn="just"/>
            <a:endParaRPr lang="en-GB" sz="16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spcBef>
                <a:spcPts val="600"/>
              </a:spcBef>
              <a:spcAft>
                <a:spcPts val="0"/>
              </a:spcAft>
              <a:buFont typeface="Wingdings" pitchFamily="2" charset="2"/>
              <a:buChar char="Ø"/>
            </a:pPr>
            <a:r>
              <a:rPr lang="sr-Latn-RS" sz="1600" dirty="0" smtClean="0"/>
              <a:t>Smernice za mesta za kontakt 24/7 zasnovane na primerima dobre prakse i iskustvu; </a:t>
            </a:r>
            <a:endParaRPr lang="en-GB" sz="1600" dirty="0"/>
          </a:p>
          <a:p>
            <a:pPr marL="342900" indent="-342900" algn="just">
              <a:spcBef>
                <a:spcPts val="600"/>
              </a:spcBef>
              <a:spcAft>
                <a:spcPts val="0"/>
              </a:spcAft>
              <a:buFont typeface="Wingdings" pitchFamily="2" charset="2"/>
              <a:buChar char="Ø"/>
            </a:pPr>
            <a:r>
              <a:rPr lang="sr-Latn-RS" sz="1600" dirty="0" smtClean="0"/>
              <a:t>Zvanična saradnja između organa za zaštitu pravnog poretka i davalaca internet usluga;</a:t>
            </a:r>
            <a:endParaRPr lang="en-GB" sz="1600" dirty="0"/>
          </a:p>
          <a:p>
            <a:pPr marL="342900" indent="-342900" algn="just">
              <a:spcBef>
                <a:spcPts val="600"/>
              </a:spcBef>
              <a:spcAft>
                <a:spcPts val="0"/>
              </a:spcAft>
              <a:buFont typeface="Wingdings" pitchFamily="2" charset="2"/>
              <a:buChar char="Ø"/>
            </a:pPr>
            <a:r>
              <a:rPr lang="sr-Latn-RS" sz="1600" dirty="0" smtClean="0"/>
              <a:t>Efikasno korišćenje ljudskih resursa i komunikacija u smislu međunarodne saradnje, npr. komunikacija između policija kako bi se obezbedila prihvatljivost dokaza i direktan pristup stranim davaocima usluga/bankarskom sektoru;</a:t>
            </a:r>
            <a:endParaRPr lang="en-GB" sz="1600" dirty="0"/>
          </a:p>
          <a:p>
            <a:pPr marL="342900" indent="-342900" algn="just">
              <a:spcBef>
                <a:spcPts val="600"/>
              </a:spcBef>
              <a:spcAft>
                <a:spcPts val="0"/>
              </a:spcAft>
              <a:buFont typeface="Wingdings" pitchFamily="2" charset="2"/>
              <a:buChar char="Ø"/>
            </a:pPr>
            <a:r>
              <a:rPr lang="sr-Latn-RS" sz="1600" dirty="0" smtClean="0"/>
              <a:t>Zvanična hitna/prioritetna obrada dolaznih zahteva za uzajamnu pomoć na osnovu formalno utvrđenih kriterijuma;</a:t>
            </a:r>
            <a:endParaRPr lang="en-GB" sz="1600" dirty="0"/>
          </a:p>
          <a:p>
            <a:pPr marL="342900" indent="-342900" algn="just">
              <a:spcBef>
                <a:spcPts val="600"/>
              </a:spcBef>
              <a:spcAft>
                <a:spcPts val="0"/>
              </a:spcAft>
              <a:buFont typeface="Wingdings" pitchFamily="2" charset="2"/>
              <a:buChar char="Ø"/>
            </a:pPr>
            <a:r>
              <a:rPr lang="sr-Latn-RS" sz="1600" dirty="0" smtClean="0"/>
              <a:t>Bolja integracija ključnih podataka o zahtevima za UPP u raspoložive sisteme upravljanja krivičnim predmetima. </a:t>
            </a:r>
            <a:endParaRPr lang="en-GB" sz="1600" dirty="0"/>
          </a:p>
        </p:txBody>
      </p:sp>
      <p:pic>
        <p:nvPicPr>
          <p:cNvPr id="2050" name="Picture 2" descr="Cybercrime@EAP III: New project on public/private cooperation">
            <a:extLst>
              <a:ext uri="{FF2B5EF4-FFF2-40B4-BE49-F238E27FC236}">
                <a16:creationId xmlns:a16="http://schemas.microsoft.com/office/drawing/2014/main" id="{92D60F29-F1B4-44C7-B3A7-DF7F6EB24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397" y="2633293"/>
            <a:ext cx="4308653" cy="283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09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86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26988"/>
            <a:ext cx="1322388"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613"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latin typeface="Verdana" charset="0"/>
                <a:cs typeface="Verdana" charset="0"/>
              </a:rPr>
              <a:t>www.coe.int/cybercrime						                      </a:t>
            </a:r>
          </a:p>
        </p:txBody>
      </p:sp>
      <p:sp>
        <p:nvSpPr>
          <p:cNvPr id="68614" name="TextBox 7"/>
          <p:cNvSpPr txBox="1">
            <a:spLocks noChangeArrowheads="1"/>
          </p:cNvSpPr>
          <p:nvPr/>
        </p:nvSpPr>
        <p:spPr bwMode="auto">
          <a:xfrm>
            <a:off x="1403350" y="9801"/>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r-Latn-RS" sz="2800" dirty="0" smtClean="0">
                <a:solidFill>
                  <a:schemeClr val="bg1"/>
                </a:solidFill>
                <a:latin typeface="Verdana" charset="0"/>
                <a:cs typeface="Verdana" charset="0"/>
              </a:rPr>
              <a:t>Izveštaj iz </a:t>
            </a:r>
            <a:r>
              <a:rPr lang="en-GB" sz="2800" dirty="0" smtClean="0">
                <a:solidFill>
                  <a:schemeClr val="bg1"/>
                </a:solidFill>
                <a:latin typeface="Verdana" charset="0"/>
                <a:cs typeface="Verdana" charset="0"/>
              </a:rPr>
              <a:t>2018 </a:t>
            </a:r>
            <a:r>
              <a:rPr lang="sr-Latn-RS" sz="2800" dirty="0" smtClean="0">
                <a:solidFill>
                  <a:schemeClr val="bg1"/>
                </a:solidFill>
                <a:latin typeface="Verdana" charset="0"/>
                <a:cs typeface="Verdana" charset="0"/>
              </a:rPr>
              <a:t>godine</a:t>
            </a:r>
            <a:r>
              <a:rPr lang="en-GB" sz="2800" dirty="0" smtClean="0">
                <a:solidFill>
                  <a:schemeClr val="bg1"/>
                </a:solidFill>
                <a:latin typeface="Verdana" charset="0"/>
                <a:cs typeface="Verdana" charset="0"/>
              </a:rPr>
              <a:t>:</a:t>
            </a:r>
            <a:endParaRPr lang="en-GB" sz="2800" dirty="0">
              <a:solidFill>
                <a:schemeClr val="bg1"/>
              </a:solidFill>
              <a:latin typeface="Verdana" charset="0"/>
              <a:cs typeface="Verdana" charset="0"/>
            </a:endParaRPr>
          </a:p>
          <a:p>
            <a:pPr algn="r"/>
            <a:r>
              <a:rPr lang="sr-Latn-RS" sz="2800" dirty="0" smtClean="0">
                <a:solidFill>
                  <a:schemeClr val="bg1"/>
                </a:solidFill>
                <a:latin typeface="Verdana" charset="0"/>
                <a:cs typeface="Verdana" charset="0"/>
              </a:rPr>
              <a:t>Kvalitet zahteva</a:t>
            </a:r>
            <a:endParaRPr lang="en-GB" sz="2800" dirty="0">
              <a:solidFill>
                <a:schemeClr val="bg1"/>
              </a:solidFill>
              <a:latin typeface="Verdana" charset="0"/>
              <a:cs typeface="Verdana" charset="0"/>
            </a:endParaRPr>
          </a:p>
        </p:txBody>
      </p:sp>
      <p:sp>
        <p:nvSpPr>
          <p:cNvPr id="2" name="Rectangle 1"/>
          <p:cNvSpPr/>
          <p:nvPr/>
        </p:nvSpPr>
        <p:spPr>
          <a:xfrm>
            <a:off x="152400" y="1149489"/>
            <a:ext cx="4162023" cy="4555093"/>
          </a:xfrm>
          <a:prstGeom prst="rect">
            <a:avLst/>
          </a:prstGeom>
        </p:spPr>
        <p:txBody>
          <a:bodyPr wrap="square">
            <a:spAutoFit/>
          </a:bodyPr>
          <a:lstStyle/>
          <a:p>
            <a:pPr algn="just"/>
            <a:r>
              <a:rPr lang="sr-Latn-RS" b="1" dirty="0" smtClean="0">
                <a:latin typeface="Verdana" panose="020B0604030504040204" pitchFamily="34" charset="0"/>
                <a:ea typeface="Verdana" panose="020B0604030504040204" pitchFamily="34" charset="0"/>
                <a:cs typeface="Verdana" panose="020B0604030504040204" pitchFamily="34" charset="0"/>
              </a:rPr>
              <a:t>Poboljšanje kvaliteta zahteva za UPP</a:t>
            </a:r>
            <a:r>
              <a:rPr lang="en-GB" b="1" dirty="0" smtClean="0">
                <a:latin typeface="Verdana" panose="020B0604030504040204" pitchFamily="34" charset="0"/>
                <a:ea typeface="Verdana" panose="020B0604030504040204" pitchFamily="34" charset="0"/>
                <a:cs typeface="Verdana" panose="020B0604030504040204" pitchFamily="34" charset="0"/>
              </a:rPr>
              <a:t>:</a:t>
            </a:r>
            <a:endParaRPr lang="en-GB"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342900" indent="-342900" algn="just">
              <a:spcBef>
                <a:spcPts val="600"/>
              </a:spcBef>
              <a:spcAft>
                <a:spcPts val="0"/>
              </a:spcAft>
              <a:buFont typeface="Wingdings" pitchFamily="2" charset="2"/>
              <a:buChar char="Ø"/>
            </a:pPr>
            <a:r>
              <a:rPr lang="sr-Latn-RS" dirty="0" smtClean="0"/>
              <a:t>Aktivnosti za izgradnju kapaciteta s akcentom na veštini jezgrovitog i informativnog pisanja;</a:t>
            </a:r>
            <a:endParaRPr lang="en-GB" dirty="0"/>
          </a:p>
          <a:p>
            <a:pPr marL="342900" indent="-342900" algn="just">
              <a:spcBef>
                <a:spcPts val="600"/>
              </a:spcBef>
              <a:spcAft>
                <a:spcPts val="0"/>
              </a:spcAft>
              <a:buFont typeface="Wingdings" pitchFamily="2" charset="2"/>
              <a:buChar char="Ø"/>
            </a:pPr>
            <a:r>
              <a:rPr lang="sr-Latn-RS" dirty="0" smtClean="0"/>
              <a:t>Redukovati </a:t>
            </a:r>
            <a:r>
              <a:rPr lang="sr-Latn-RS" i="1" dirty="0" smtClean="0"/>
              <a:t>de minimis</a:t>
            </a:r>
            <a:r>
              <a:rPr lang="sr-Latn-RS" dirty="0" smtClean="0"/>
              <a:t> zahteve</a:t>
            </a:r>
            <a:r>
              <a:rPr lang="en-GB" dirty="0" smtClean="0"/>
              <a:t>; </a:t>
            </a:r>
            <a:endParaRPr lang="en-GB" dirty="0"/>
          </a:p>
          <a:p>
            <a:pPr marL="342900" indent="-342900" algn="just">
              <a:spcBef>
                <a:spcPts val="600"/>
              </a:spcBef>
              <a:spcAft>
                <a:spcPts val="0"/>
              </a:spcAft>
              <a:buFont typeface="Wingdings" pitchFamily="2" charset="2"/>
              <a:buChar char="Ø"/>
            </a:pPr>
            <a:r>
              <a:rPr lang="sr-Latn-RS" dirty="0" smtClean="0"/>
              <a:t>Korišćenje standardnih obrazaca i priručnika radi primenjivog standarda odlaznih zahteva za uzajamnu pravnu pomoć;</a:t>
            </a:r>
            <a:r>
              <a:rPr lang="en-GB" dirty="0" smtClean="0"/>
              <a:t>  </a:t>
            </a:r>
            <a:endParaRPr lang="en-GB" dirty="0"/>
          </a:p>
          <a:p>
            <a:pPr marL="342900" indent="-342900" algn="just">
              <a:spcBef>
                <a:spcPts val="600"/>
              </a:spcBef>
              <a:spcAft>
                <a:spcPts val="0"/>
              </a:spcAft>
              <a:buFont typeface="Wingdings" pitchFamily="2" charset="2"/>
              <a:buChar char="Ø"/>
            </a:pPr>
            <a:r>
              <a:rPr lang="sr-Latn-RS" dirty="0" smtClean="0"/>
              <a:t>Direktna pravosudna saradnja: centralizovano izveštavanje, periodnično praćenje i konsultacije s centralnim organima. </a:t>
            </a:r>
            <a:endParaRPr lang="en-GB" dirty="0"/>
          </a:p>
        </p:txBody>
      </p:sp>
      <p:pic>
        <p:nvPicPr>
          <p:cNvPr id="4098" name="Picture 2" descr="Brainstorming on the review of the judicial training courses on cybercrime">
            <a:extLst>
              <a:ext uri="{FF2B5EF4-FFF2-40B4-BE49-F238E27FC236}">
                <a16:creationId xmlns:a16="http://schemas.microsoft.com/office/drawing/2014/main" id="{8CB9C8A9-0D32-4B22-9C6B-7431086151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533" y="2442148"/>
            <a:ext cx="4365911" cy="281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41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Međunarodni odgovor </a:t>
            </a:r>
          </a:p>
          <a:p>
            <a:pPr algn="r"/>
            <a:r>
              <a:rPr lang="sr-Latn-RS" sz="3200" b="1" dirty="0" smtClean="0"/>
              <a:t>na visokotehnološki kriminal</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416342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200" b="1" dirty="0" smtClean="0">
                <a:solidFill>
                  <a:schemeClr val="bg1"/>
                </a:solidFill>
              </a:rPr>
              <a:t>Neformalne metode </a:t>
            </a:r>
          </a:p>
          <a:p>
            <a:pPr marL="0" indent="0" algn="r">
              <a:buFont typeface="Arial" charset="0"/>
              <a:buNone/>
              <a:defRPr/>
            </a:pPr>
            <a:r>
              <a:rPr lang="sr-Latn-RS" sz="3200" b="1" dirty="0" smtClean="0">
                <a:solidFill>
                  <a:schemeClr val="bg1"/>
                </a:solidFill>
              </a:rPr>
              <a:t>međunarodne saradnje</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865126"/>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V</a:t>
            </a:r>
            <a:endParaRPr lang="en-GB" sz="3200" b="1" dirty="0">
              <a:ea typeface="ＭＳ Ｐゴシック" charset="0"/>
              <a:cs typeface="ＭＳ Ｐゴシック" charset="0"/>
            </a:endParaRPr>
          </a:p>
          <a:p>
            <a:endParaRPr lang="en-GB" sz="3200" b="1" dirty="0">
              <a:ea typeface="ＭＳ Ｐゴシック" charset="0"/>
            </a:endParaRPr>
          </a:p>
          <a:p>
            <a:pPr algn="ctr"/>
            <a:r>
              <a:rPr lang="sr-Latn-RS" sz="3200" b="1" dirty="0" smtClean="0"/>
              <a:t>Rezime</a:t>
            </a:r>
            <a:endParaRPr lang="en-GB" sz="3200" b="1" dirty="0"/>
          </a:p>
          <a:p>
            <a:pPr algn="ctr" eaLnBrk="1" hangingPunct="1">
              <a:lnSpc>
                <a:spcPct val="80000"/>
              </a:lnSpc>
            </a:pPr>
            <a:endParaRPr lang="en-GB" sz="3200" b="1" dirty="0"/>
          </a:p>
        </p:txBody>
      </p:sp>
    </p:spTree>
    <p:extLst>
      <p:ext uri="{BB962C8B-B14F-4D97-AF65-F5344CB8AC3E}">
        <p14:creationId xmlns:p14="http://schemas.microsoft.com/office/powerpoint/2010/main" val="3935862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Ciljevi sesije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2" y="1084629"/>
            <a:ext cx="4336333" cy="5324535"/>
          </a:xfrm>
          <a:prstGeom prst="rect">
            <a:avLst/>
          </a:prstGeom>
        </p:spPr>
        <p:txBody>
          <a:bodyPr wrap="square">
            <a:spAutoFit/>
          </a:bodyPr>
          <a:lstStyle/>
          <a:p>
            <a:pPr marL="342900" lvl="2" indent="-342900" algn="just">
              <a:buFont typeface="Wingdings" pitchFamily="2" charset="2"/>
              <a:buChar char="ü"/>
            </a:pPr>
            <a:r>
              <a:rPr lang="sr-Latn-RS" sz="2000" i="1" dirty="0"/>
              <a:t>Dobiti dodatne informacije i proširiti znanje o organizaciji, sastavu i nadležnostima međunarodnih organizacija i mreža u oblasti visokotehnološkog </a:t>
            </a:r>
            <a:r>
              <a:rPr lang="sr-Latn-RS" sz="2000" i="1" dirty="0" smtClean="0"/>
              <a:t>kriminala; </a:t>
            </a:r>
          </a:p>
          <a:p>
            <a:pPr marL="0" lvl="2" algn="just"/>
            <a:endParaRPr lang="sr-Latn-RS" sz="2000" i="1" dirty="0" smtClean="0"/>
          </a:p>
          <a:p>
            <a:pPr marL="342900" lvl="2" indent="-342900" algn="just">
              <a:buFont typeface="Wingdings" pitchFamily="2" charset="2"/>
              <a:buChar char="ü"/>
            </a:pPr>
            <a:r>
              <a:rPr lang="sr-Latn-RS" sz="2000" i="1" dirty="0" smtClean="0"/>
              <a:t> </a:t>
            </a:r>
            <a:r>
              <a:rPr lang="sr-Latn-RS" sz="2000" i="1" dirty="0"/>
              <a:t>Dodatno analizirati i razumeti primenu člana 35 Konvencije Saveta Evrope o visokotehnološkom </a:t>
            </a:r>
            <a:r>
              <a:rPr lang="sr-Latn-RS" sz="2000" i="1" dirty="0" smtClean="0"/>
              <a:t>kriminalu; </a:t>
            </a:r>
            <a:endParaRPr lang="en-US" sz="2000" dirty="0"/>
          </a:p>
          <a:p>
            <a:pPr marL="0" lvl="2" algn="just"/>
            <a:endParaRPr lang="en-GB" sz="2000" i="1" dirty="0"/>
          </a:p>
          <a:p>
            <a:pPr marL="342900" lvl="2" indent="-342900" algn="just">
              <a:buFont typeface="Wingdings" pitchFamily="2" charset="2"/>
              <a:buChar char="ü"/>
            </a:pPr>
            <a:r>
              <a:rPr lang="sr-Latn-RS" sz="2000" i="1" dirty="0" smtClean="0"/>
              <a:t>Podići </a:t>
            </a:r>
            <a:r>
              <a:rPr lang="sr-Latn-RS" sz="2000" i="1" dirty="0"/>
              <a:t>nivo svesti o nekim lokalnim nacionalnim rešenjima za suzbijanje visokotehnološkog kriminala i </a:t>
            </a:r>
            <a:r>
              <a:rPr lang="sr-Latn-RS" sz="2000" i="1" dirty="0" smtClean="0"/>
              <a:t>uzajamnu pravnu pomoć </a:t>
            </a:r>
            <a:r>
              <a:rPr lang="sr-Latn-RS" sz="2000" i="1" dirty="0"/>
              <a:t>u tom </a:t>
            </a:r>
            <a:r>
              <a:rPr lang="sr-Latn-RS" sz="2000" i="1" dirty="0" smtClean="0"/>
              <a:t>smislu.</a:t>
            </a:r>
            <a:endParaRPr lang="en-GB" sz="2000" i="1" dirty="0"/>
          </a:p>
        </p:txBody>
      </p:sp>
      <p:pic>
        <p:nvPicPr>
          <p:cNvPr id="6" name="Picture 5" descr="A picture containing drawing, food&#10;&#10;Description automatically generated">
            <a:extLst>
              <a:ext uri="{FF2B5EF4-FFF2-40B4-BE49-F238E27FC236}">
                <a16:creationId xmlns:a16="http://schemas.microsoft.com/office/drawing/2014/main" id="{3F8D7186-3FDA-45C4-9898-FF567367C538}"/>
              </a:ext>
            </a:extLst>
          </p:cNvPr>
          <p:cNvPicPr>
            <a:picLocks noChangeAspect="1"/>
          </p:cNvPicPr>
          <p:nvPr/>
        </p:nvPicPr>
        <p:blipFill>
          <a:blip r:embed="rId4"/>
          <a:stretch>
            <a:fillRect/>
          </a:stretch>
        </p:blipFill>
        <p:spPr>
          <a:xfrm>
            <a:off x="4845770" y="2706391"/>
            <a:ext cx="4055236" cy="1445217"/>
          </a:xfrm>
          <a:prstGeom prst="rect">
            <a:avLst/>
          </a:prstGeom>
        </p:spPr>
      </p:pic>
    </p:spTree>
    <p:extLst>
      <p:ext uri="{BB962C8B-B14F-4D97-AF65-F5344CB8AC3E}">
        <p14:creationId xmlns:p14="http://schemas.microsoft.com/office/powerpoint/2010/main" val="3539683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200" b="1" dirty="0">
                <a:solidFill>
                  <a:schemeClr val="bg1"/>
                </a:solidFill>
              </a:rPr>
              <a:t>Neformalne metode </a:t>
            </a:r>
          </a:p>
          <a:p>
            <a:pPr marL="0" indent="0" algn="r">
              <a:buFont typeface="Arial" charset="0"/>
              <a:buNone/>
              <a:defRPr/>
            </a:pPr>
            <a:r>
              <a:rPr lang="sr-Latn-RS" sz="3200" b="1" dirty="0">
                <a:solidFill>
                  <a:schemeClr val="bg1"/>
                </a:solidFill>
              </a:rPr>
              <a:t>međunarodne saradnje</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26197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100" b="1" dirty="0" smtClean="0"/>
              <a:t>Zvanična naspram neformalne uzajamne pravne pomoći u krivičnim stvarima</a:t>
            </a:r>
            <a:endParaRPr lang="en-GB" sz="31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67958"/>
            <a:ext cx="4572000" cy="4970591"/>
          </a:xfrm>
          <a:prstGeom prst="rect">
            <a:avLst/>
          </a:prstGeom>
        </p:spPr>
        <p:txBody>
          <a:bodyPr>
            <a:spAutoFit/>
          </a:bodyPr>
          <a:lstStyle/>
          <a:p>
            <a:pPr marL="342900" indent="-342900">
              <a:spcAft>
                <a:spcPts val="0"/>
              </a:spcAft>
              <a:buFont typeface="Wingdings" pitchFamily="2" charset="2"/>
              <a:buChar char="Ø"/>
            </a:pPr>
            <a:r>
              <a:rPr lang="sr-Latn-RS" sz="2200" b="1" dirty="0" smtClean="0"/>
              <a:t>Zvanična: </a:t>
            </a:r>
            <a:endParaRPr lang="en-GB" sz="2200" b="1" dirty="0"/>
          </a:p>
          <a:p>
            <a:pPr marL="342900" indent="-342900">
              <a:spcAft>
                <a:spcPts val="0"/>
              </a:spcAft>
              <a:buFont typeface="Wingdings" pitchFamily="2" charset="2"/>
              <a:buChar char="Ø"/>
            </a:pPr>
            <a:endParaRPr lang="en-GB" sz="2200" b="1" dirty="0"/>
          </a:p>
          <a:p>
            <a:pPr marL="342900" indent="-342900" algn="just">
              <a:buFont typeface="Arial" panose="020B0604020202020204" pitchFamily="34" charset="0"/>
              <a:buChar char="•"/>
            </a:pPr>
            <a:r>
              <a:rPr lang="sr-Latn-RS" sz="2100" b="1" dirty="0" smtClean="0">
                <a:effectLst/>
                <a:cs typeface="Arial" panose="020B0604020202020204" pitchFamily="34" charset="0"/>
              </a:rPr>
              <a:t>Uzajamna pravna pomoć (UPP), </a:t>
            </a:r>
            <a:r>
              <a:rPr lang="sr-Latn-RS" sz="2100" dirty="0" smtClean="0">
                <a:effectLst/>
                <a:cs typeface="Arial" panose="020B0604020202020204" pitchFamily="34" charset="0"/>
              </a:rPr>
              <a:t>poznata i kao „pravosudna pomoć“ </a:t>
            </a:r>
            <a:r>
              <a:rPr lang="sr-Latn-RS" sz="2100" b="1" dirty="0" smtClean="0">
                <a:effectLst/>
                <a:cs typeface="Arial" panose="020B0604020202020204" pitchFamily="34" charset="0"/>
              </a:rPr>
              <a:t>jeste zvaničan način  na koji države traže i pružaju pomoć </a:t>
            </a:r>
            <a:r>
              <a:rPr lang="sr-Latn-RS" sz="2100" dirty="0" smtClean="0">
                <a:cs typeface="Arial" panose="020B0604020202020204" pitchFamily="34" charset="0"/>
              </a:rPr>
              <a:t>u prikupljanju dokaza koji se nalaze u jednoj zemlji, kako bi se pomoglo u vođenju krivične istrage ili postupka u drugoj. </a:t>
            </a:r>
            <a:endParaRPr lang="en-GB" sz="2100" dirty="0">
              <a:effectLst/>
              <a:cs typeface="Arial" panose="020B0604020202020204" pitchFamily="34" charset="0"/>
            </a:endParaRPr>
          </a:p>
          <a:p>
            <a:pPr marL="342900" indent="-342900" algn="just">
              <a:buFont typeface="Arial" panose="020B0604020202020204" pitchFamily="34" charset="0"/>
              <a:buChar char="•"/>
            </a:pPr>
            <a:endParaRPr lang="en-GB" sz="2100" dirty="0">
              <a:effectLst/>
              <a:cs typeface="Arial" panose="020B0604020202020204" pitchFamily="34" charset="0"/>
            </a:endParaRPr>
          </a:p>
          <a:p>
            <a:pPr marL="342900" indent="-342900" algn="just">
              <a:buFont typeface="Arial" panose="020B0604020202020204" pitchFamily="34" charset="0"/>
              <a:buChar char="•"/>
            </a:pPr>
            <a:r>
              <a:rPr lang="sr-Latn-RS" sz="2100" dirty="0" smtClean="0">
                <a:effectLst/>
                <a:cs typeface="Arial" panose="020B0604020202020204" pitchFamily="34" charset="0"/>
              </a:rPr>
              <a:t>Država koja upućuje zahtev obično se naziva </a:t>
            </a:r>
            <a:r>
              <a:rPr lang="sr-Latn-RS" sz="2100" dirty="0" smtClean="0">
                <a:cs typeface="Arial" panose="020B0604020202020204" pitchFamily="34" charset="0"/>
              </a:rPr>
              <a:t>„</a:t>
            </a:r>
            <a:r>
              <a:rPr lang="sr-Latn-RS" sz="2100" b="1" dirty="0" smtClean="0">
                <a:cs typeface="Arial" panose="020B0604020202020204" pitchFamily="34" charset="0"/>
              </a:rPr>
              <a:t>država molilja</a:t>
            </a:r>
            <a:r>
              <a:rPr lang="sr-Latn-RS" sz="2100" dirty="0" smtClean="0">
                <a:cs typeface="Arial" panose="020B0604020202020204" pitchFamily="34" charset="0"/>
              </a:rPr>
              <a:t>“, a država kojoj se zahtev upućuje „</a:t>
            </a:r>
            <a:r>
              <a:rPr lang="sr-Latn-RS" sz="2100" b="1" dirty="0" smtClean="0">
                <a:cs typeface="Arial" panose="020B0604020202020204" pitchFamily="34" charset="0"/>
              </a:rPr>
              <a:t>zamoljena država</a:t>
            </a:r>
            <a:r>
              <a:rPr lang="sr-Latn-RS" sz="2100" dirty="0" smtClean="0">
                <a:cs typeface="Arial" panose="020B0604020202020204" pitchFamily="34" charset="0"/>
              </a:rPr>
              <a:t>“. </a:t>
            </a:r>
            <a:endParaRPr lang="en-GB" sz="210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9" y="1589882"/>
            <a:ext cx="4072084" cy="1546577"/>
          </a:xfrm>
          <a:prstGeom prst="rect">
            <a:avLst/>
          </a:prstGeom>
        </p:spPr>
        <p:txBody>
          <a:bodyPr wrap="square">
            <a:spAutoFit/>
          </a:bodyPr>
          <a:lstStyle/>
          <a:p>
            <a:pPr marL="342900" indent="-342900" algn="just">
              <a:lnSpc>
                <a:spcPct val="90000"/>
              </a:lnSpc>
              <a:buFont typeface="Arial" panose="020B0604020202020204" pitchFamily="34" charset="0"/>
              <a:buChar char="•"/>
            </a:pPr>
            <a:r>
              <a:rPr lang="sr-Latn-RS" sz="2100" b="1" dirty="0" smtClean="0">
                <a:effectLst/>
                <a:cs typeface="Arial" panose="020B0604020202020204" pitchFamily="34" charset="0"/>
              </a:rPr>
              <a:t>Uzajamna pravna pomoć služi za prikupljanje dokaza, a ne obaveštajnih podataka ili drugih informacija.</a:t>
            </a:r>
            <a:endParaRPr lang="en-GB" sz="2100" b="1" dirty="0"/>
          </a:p>
        </p:txBody>
      </p:sp>
      <p:pic>
        <p:nvPicPr>
          <p:cNvPr id="2050" name="Picture 2" descr="Formal Service Letter Request Sample - Formal letter samples and templates">
            <a:hlinkClick r:id="rId4"/>
            <a:extLst>
              <a:ext uri="{FF2B5EF4-FFF2-40B4-BE49-F238E27FC236}">
                <a16:creationId xmlns:a16="http://schemas.microsoft.com/office/drawing/2014/main" id="{2B7C42ED-5922-40FC-9831-5DF28D5B6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1526" y="3581732"/>
            <a:ext cx="2971258" cy="249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37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100" b="1" dirty="0"/>
              <a:t>Zvanična naspram neformalne uzajamne pravne pomoći u krivičnim stvarima</a:t>
            </a:r>
            <a:endParaRPr lang="en-GB" sz="31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67958"/>
            <a:ext cx="4572000" cy="5293757"/>
          </a:xfrm>
          <a:prstGeom prst="rect">
            <a:avLst/>
          </a:prstGeom>
        </p:spPr>
        <p:txBody>
          <a:bodyPr>
            <a:spAutoFit/>
          </a:bodyPr>
          <a:lstStyle/>
          <a:p>
            <a:pPr marL="342900" indent="-342900">
              <a:spcAft>
                <a:spcPts val="0"/>
              </a:spcAft>
              <a:buFont typeface="Wingdings" pitchFamily="2" charset="2"/>
              <a:buChar char="Ø"/>
            </a:pPr>
            <a:r>
              <a:rPr lang="sr-Latn-RS" sz="2200" b="1" dirty="0" smtClean="0"/>
              <a:t>Neformalna</a:t>
            </a:r>
            <a:r>
              <a:rPr lang="en-GB" sz="2200" b="1" dirty="0" smtClean="0"/>
              <a:t>:</a:t>
            </a:r>
            <a:endParaRPr lang="en-GB" sz="2200" b="1" dirty="0"/>
          </a:p>
          <a:p>
            <a:pPr marL="342900" indent="-342900">
              <a:spcAft>
                <a:spcPts val="0"/>
              </a:spcAft>
              <a:buFont typeface="Wingdings" pitchFamily="2" charset="2"/>
              <a:buChar char="Ø"/>
            </a:pPr>
            <a:endParaRPr lang="en-GB" sz="2200" b="1" dirty="0"/>
          </a:p>
          <a:p>
            <a:pPr marL="342900" indent="-342900" algn="just">
              <a:buFont typeface="Arial" panose="020B0604020202020204" pitchFamily="34" charset="0"/>
              <a:buChar char="•"/>
            </a:pPr>
            <a:r>
              <a:rPr lang="sr-Latn-RS" sz="2100" b="1" dirty="0" smtClean="0">
                <a:effectLst/>
                <a:cs typeface="Arial" panose="020B0604020202020204" pitchFamily="34" charset="0"/>
              </a:rPr>
              <a:t>Administrativna pomoć se ponekad naziva „neformalna pomoć“;</a:t>
            </a:r>
            <a:endParaRPr lang="en-GB" sz="2100" dirty="0">
              <a:effectLst/>
              <a:cs typeface="Arial" panose="020B0604020202020204" pitchFamily="34" charset="0"/>
            </a:endParaRPr>
          </a:p>
          <a:p>
            <a:pPr marL="342900" indent="-342900" algn="just">
              <a:buFont typeface="Arial" panose="020B0604020202020204" pitchFamily="34" charset="0"/>
              <a:buChar char="•"/>
            </a:pPr>
            <a:r>
              <a:rPr lang="sr-Latn-RS" sz="2100" b="1" dirty="0">
                <a:cs typeface="Arial" panose="020B0604020202020204" pitchFamily="34" charset="0"/>
              </a:rPr>
              <a:t>N</a:t>
            </a:r>
            <a:r>
              <a:rPr lang="sr-Latn-RS" sz="2100" b="1" dirty="0" smtClean="0">
                <a:effectLst/>
                <a:cs typeface="Arial" panose="020B0604020202020204" pitchFamily="34" charset="0"/>
              </a:rPr>
              <a:t>e zahteva izdavanje zvaničnog pismenog zahteva </a:t>
            </a:r>
            <a:r>
              <a:rPr lang="sr-Latn-RS" sz="2100" dirty="0" smtClean="0">
                <a:cs typeface="Arial" panose="020B0604020202020204" pitchFamily="34" charset="0"/>
              </a:rPr>
              <a:t>koji čini osnov zahteva za uzajamnu pravnu pomoć; </a:t>
            </a:r>
            <a:endParaRPr lang="en-GB" sz="2100" dirty="0">
              <a:effectLst/>
              <a:cs typeface="Arial" panose="020B0604020202020204" pitchFamily="34" charset="0"/>
            </a:endParaRPr>
          </a:p>
          <a:p>
            <a:pPr marL="342900" indent="-342900" algn="just">
              <a:buFont typeface="Arial" panose="020B0604020202020204" pitchFamily="34" charset="0"/>
              <a:buChar char="•"/>
            </a:pPr>
            <a:r>
              <a:rPr lang="sr-Latn-RS" sz="2100" dirty="0" smtClean="0">
                <a:effectLst/>
                <a:cs typeface="Arial" panose="020B0604020202020204" pitchFamily="34" charset="0"/>
              </a:rPr>
              <a:t>Koristi se i pri upućivanju zahteva nekoj državi za prikupljanje dokaza, kada to </a:t>
            </a:r>
            <a:r>
              <a:rPr lang="sr-Latn-RS" sz="2100" b="1" dirty="0" smtClean="0">
                <a:effectLst/>
                <a:cs typeface="Arial" panose="020B0604020202020204" pitchFamily="34" charset="0"/>
              </a:rPr>
              <a:t>ne iziskuje mere prinude</a:t>
            </a:r>
            <a:r>
              <a:rPr lang="sr-Latn-RS" sz="2100" dirty="0" smtClean="0">
                <a:effectLst/>
                <a:cs typeface="Arial" panose="020B0604020202020204" pitchFamily="34" charset="0"/>
              </a:rPr>
              <a:t>; </a:t>
            </a:r>
            <a:endParaRPr lang="en-GB" sz="2100" b="1" dirty="0">
              <a:effectLst/>
              <a:cs typeface="Arial" panose="020B0604020202020204" pitchFamily="34" charset="0"/>
            </a:endParaRPr>
          </a:p>
          <a:p>
            <a:pPr marL="342900" indent="-342900" algn="just">
              <a:buFont typeface="Arial" panose="020B0604020202020204" pitchFamily="34" charset="0"/>
              <a:buChar char="•"/>
            </a:pPr>
            <a:r>
              <a:rPr lang="sr-Latn-RS" sz="2100" b="1" dirty="0" smtClean="0">
                <a:effectLst/>
                <a:cs typeface="Arial" panose="020B0604020202020204" pitchFamily="34" charset="0"/>
              </a:rPr>
              <a:t>Pomaže nadležnim telima u obe države da uspostavljaju i šire mreže i kontakte; </a:t>
            </a:r>
            <a:endParaRPr lang="en-GB" sz="2100" b="1" dirty="0">
              <a:effectLst/>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9" y="1112961"/>
            <a:ext cx="4072084" cy="2031325"/>
          </a:xfrm>
          <a:prstGeom prst="rect">
            <a:avLst/>
          </a:prstGeom>
        </p:spPr>
        <p:txBody>
          <a:bodyPr wrap="square">
            <a:spAutoFit/>
          </a:bodyPr>
          <a:lstStyle/>
          <a:p>
            <a:pPr marL="342900" indent="-342900" algn="just">
              <a:buFont typeface="Arial" panose="020B0604020202020204" pitchFamily="34" charset="0"/>
              <a:buChar char="•"/>
            </a:pPr>
            <a:r>
              <a:rPr lang="sr-Latn-RS" sz="2100" dirty="0" smtClean="0">
                <a:effectLst/>
                <a:cs typeface="Arial" panose="020B0604020202020204" pitchFamily="34" charset="0"/>
              </a:rPr>
              <a:t>Neformalni pristup svakako treba da bude prvi korak u </a:t>
            </a:r>
            <a:r>
              <a:rPr lang="sr-Latn-RS" sz="2100" b="1" dirty="0" smtClean="0">
                <a:effectLst/>
                <a:cs typeface="Arial" panose="020B0604020202020204" pitchFamily="34" charset="0"/>
              </a:rPr>
              <a:t>kompleksnijim zahtevima za dokazima</a:t>
            </a:r>
            <a:r>
              <a:rPr lang="sr-Latn-RS" sz="2100" dirty="0" smtClean="0">
                <a:effectLst/>
                <a:cs typeface="Arial" panose="020B0604020202020204" pitchFamily="34" charset="0"/>
              </a:rPr>
              <a:t>, </a:t>
            </a:r>
            <a:r>
              <a:rPr lang="sr-Latn-RS" sz="2100" b="1" dirty="0" smtClean="0">
                <a:cs typeface="Arial" panose="020B0604020202020204" pitchFamily="34" charset="0"/>
              </a:rPr>
              <a:t>iako uvek postoji namera da se izda i zvaničan pismeni zahtev. </a:t>
            </a:r>
            <a:endParaRPr lang="en-GB" sz="2100" b="1" dirty="0">
              <a:effectLst/>
              <a:cs typeface="Arial" panose="020B0604020202020204" pitchFamily="34" charset="0"/>
            </a:endParaRPr>
          </a:p>
        </p:txBody>
      </p:sp>
      <p:pic>
        <p:nvPicPr>
          <p:cNvPr id="6" name="Picture 2" descr="What Is an Informal Interview and How to Approach It">
            <a:hlinkClick r:id="rId4"/>
            <a:extLst>
              <a:ext uri="{FF2B5EF4-FFF2-40B4-BE49-F238E27FC236}">
                <a16:creationId xmlns:a16="http://schemas.microsoft.com/office/drawing/2014/main" id="{6BAEAF62-FBC5-4359-865E-3444AFEDBF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6167" y="3850145"/>
            <a:ext cx="3331281" cy="220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9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100" b="1" dirty="0"/>
              <a:t>Zvanična naspram neformalne uzajamne pravne pomoći u krivičnim stvarima</a:t>
            </a:r>
            <a:endParaRPr lang="en-GB" sz="31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9546"/>
            <a:ext cx="4572000" cy="5293757"/>
          </a:xfrm>
          <a:prstGeom prst="rect">
            <a:avLst/>
          </a:prstGeom>
        </p:spPr>
        <p:txBody>
          <a:bodyPr>
            <a:spAutoFit/>
          </a:bodyPr>
          <a:lstStyle/>
          <a:p>
            <a:pPr marL="342900" indent="-342900">
              <a:spcAft>
                <a:spcPts val="0"/>
              </a:spcAft>
              <a:buFont typeface="Wingdings" pitchFamily="2" charset="2"/>
              <a:buChar char="Ø"/>
            </a:pPr>
            <a:r>
              <a:rPr lang="sr-Latn-RS" sz="2200" b="1" dirty="0" smtClean="0"/>
              <a:t>Primeri zvanične UPP</a:t>
            </a:r>
            <a:r>
              <a:rPr lang="en-GB" sz="2200" b="1" dirty="0" smtClean="0"/>
              <a:t>:</a:t>
            </a:r>
            <a:endParaRPr lang="en-GB" sz="2200" b="1" dirty="0"/>
          </a:p>
          <a:p>
            <a:pPr marL="342900" indent="-342900">
              <a:spcAft>
                <a:spcPts val="0"/>
              </a:spcAft>
              <a:buFont typeface="Wingdings" pitchFamily="2" charset="2"/>
              <a:buChar char="Ø"/>
            </a:pPr>
            <a:endParaRPr lang="en-GB" sz="2200" b="1" dirty="0"/>
          </a:p>
          <a:p>
            <a:pPr marL="342900" indent="-342900" algn="just">
              <a:buFont typeface="Arial" panose="020B0604020202020204" pitchFamily="34" charset="0"/>
              <a:buChar char="•"/>
            </a:pPr>
            <a:r>
              <a:rPr lang="sr-Latn-RS" sz="2100" b="1" dirty="0" smtClean="0">
                <a:cs typeface="Arial" panose="020B0604020202020204" pitchFamily="34" charset="0"/>
              </a:rPr>
              <a:t>Uzimanje iskaza </a:t>
            </a:r>
            <a:r>
              <a:rPr lang="sr-Latn-RS" sz="2100" dirty="0" smtClean="0">
                <a:cs typeface="Arial" panose="020B0604020202020204" pitchFamily="34" charset="0"/>
              </a:rPr>
              <a:t>od svedoka koji svoj iskaz ne daje dobrovoljno; </a:t>
            </a:r>
          </a:p>
          <a:p>
            <a:pPr marL="342900" indent="-342900" algn="just">
              <a:buFont typeface="Arial" panose="020B0604020202020204" pitchFamily="34" charset="0"/>
              <a:buChar char="•"/>
            </a:pPr>
            <a:r>
              <a:rPr lang="sr-Latn-RS" sz="2100" b="1" dirty="0" smtClean="0">
                <a:effectLst/>
                <a:cs typeface="Arial" panose="020B0604020202020204" pitchFamily="34" charset="0"/>
              </a:rPr>
              <a:t>Traženje razgovora </a:t>
            </a:r>
            <a:r>
              <a:rPr lang="sr-Latn-RS" sz="2100" dirty="0" smtClean="0">
                <a:effectLst/>
                <a:cs typeface="Arial" panose="020B0604020202020204" pitchFamily="34" charset="0"/>
              </a:rPr>
              <a:t>s licem u svojstvu osumnjičenog; </a:t>
            </a:r>
          </a:p>
          <a:p>
            <a:pPr marL="342900" indent="-342900" algn="just">
              <a:buFont typeface="Arial" panose="020B0604020202020204" pitchFamily="34" charset="0"/>
              <a:buChar char="•"/>
            </a:pPr>
            <a:r>
              <a:rPr lang="sr-Latn-RS" sz="2100" b="1" dirty="0" smtClean="0">
                <a:cs typeface="Arial" panose="020B0604020202020204" pitchFamily="34" charset="0"/>
              </a:rPr>
              <a:t>Pribavljanje</a:t>
            </a:r>
            <a:r>
              <a:rPr lang="sr-Latn-RS" sz="2100" b="1" dirty="0" smtClean="0">
                <a:effectLst/>
                <a:cs typeface="Arial" panose="020B0604020202020204" pitchFamily="34" charset="0"/>
              </a:rPr>
              <a:t> informacija o bankovnom računu </a:t>
            </a:r>
            <a:r>
              <a:rPr lang="sr-Latn-RS" sz="2100" dirty="0" smtClean="0">
                <a:effectLst/>
                <a:cs typeface="Arial" panose="020B0604020202020204" pitchFamily="34" charset="0"/>
              </a:rPr>
              <a:t>i dokaznog materijala u vidu dokumenata </a:t>
            </a:r>
            <a:r>
              <a:rPr lang="sr-Latn-RS" sz="2100" dirty="0" smtClean="0">
                <a:cs typeface="Arial" panose="020B0604020202020204" pitchFamily="34" charset="0"/>
              </a:rPr>
              <a:t>od banaka i finansijskih institucija;</a:t>
            </a:r>
            <a:endParaRPr lang="en-GB" sz="2100" dirty="0">
              <a:effectLst/>
              <a:cs typeface="Arial" panose="020B0604020202020204" pitchFamily="34" charset="0"/>
            </a:endParaRPr>
          </a:p>
          <a:p>
            <a:pPr marL="342900" indent="-342900" algn="just">
              <a:buFont typeface="Arial" panose="020B0604020202020204" pitchFamily="34" charset="0"/>
              <a:buChar char="•"/>
            </a:pPr>
            <a:r>
              <a:rPr lang="sr-Latn-RS" sz="2100" b="1" dirty="0" smtClean="0">
                <a:effectLst/>
                <a:cs typeface="Arial" panose="020B0604020202020204" pitchFamily="34" charset="0"/>
              </a:rPr>
              <a:t>Zahtevi za pretres i zaplenu; </a:t>
            </a:r>
            <a:endParaRPr lang="en-GB" sz="2100" b="1" dirty="0">
              <a:cs typeface="Arial" panose="020B0604020202020204" pitchFamily="34" charset="0"/>
            </a:endParaRPr>
          </a:p>
          <a:p>
            <a:pPr marL="342900" indent="-342900" algn="just">
              <a:buFont typeface="Arial" panose="020B0604020202020204" pitchFamily="34" charset="0"/>
              <a:buChar char="•"/>
            </a:pPr>
            <a:r>
              <a:rPr lang="sr-Latn-RS" sz="2100" b="1" dirty="0" smtClean="0">
                <a:cs typeface="Arial" panose="020B0604020202020204" pitchFamily="34" charset="0"/>
              </a:rPr>
              <a:t>Evidencija pristupa internetu </a:t>
            </a:r>
            <a:r>
              <a:rPr lang="sr-Latn-RS" sz="2100" dirty="0" smtClean="0">
                <a:cs typeface="Arial" panose="020B0604020202020204" pitchFamily="34" charset="0"/>
              </a:rPr>
              <a:t>i sadržaj elektronske pošte; </a:t>
            </a:r>
          </a:p>
          <a:p>
            <a:pPr marL="342900" indent="-342900" algn="just">
              <a:buFont typeface="Arial" panose="020B0604020202020204" pitchFamily="34" charset="0"/>
              <a:buChar char="•"/>
            </a:pPr>
            <a:r>
              <a:rPr lang="sr-Latn-RS" sz="2100" b="1" dirty="0" smtClean="0">
                <a:effectLst/>
                <a:cs typeface="Arial" panose="020B0604020202020204" pitchFamily="34" charset="0"/>
              </a:rPr>
              <a:t>Dovođenje i zadržavanje lica, uz njihov pristanak, </a:t>
            </a:r>
            <a:r>
              <a:rPr lang="sr-Latn-RS" sz="2100" dirty="0" smtClean="0">
                <a:effectLst/>
                <a:cs typeface="Arial" panose="020B0604020202020204" pitchFamily="34" charset="0"/>
              </a:rPr>
              <a:t>radi davanja iskaza. </a:t>
            </a:r>
            <a:endParaRPr lang="en-GB" sz="210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8" y="1120658"/>
            <a:ext cx="4166677" cy="1837426"/>
          </a:xfrm>
          <a:prstGeom prst="rect">
            <a:avLst/>
          </a:prstGeom>
        </p:spPr>
        <p:txBody>
          <a:bodyPr wrap="square">
            <a:spAutoFit/>
          </a:bodyPr>
          <a:lstStyle/>
          <a:p>
            <a:pPr marL="342900" indent="-342900" algn="just">
              <a:lnSpc>
                <a:spcPct val="90000"/>
              </a:lnSpc>
              <a:buFont typeface="Arial" panose="020B0604020202020204" pitchFamily="34" charset="0"/>
              <a:buChar char="•"/>
            </a:pPr>
            <a:r>
              <a:rPr lang="sr-Latn-RS" sz="2100" b="1" dirty="0" smtClean="0">
                <a:effectLst/>
                <a:cs typeface="Arial" panose="020B0604020202020204" pitchFamily="34" charset="0"/>
              </a:rPr>
              <a:t>Napomena</a:t>
            </a:r>
            <a:r>
              <a:rPr lang="en-GB" sz="2100" b="1" dirty="0" smtClean="0">
                <a:effectLst/>
                <a:cs typeface="Arial" panose="020B0604020202020204" pitchFamily="34" charset="0"/>
              </a:rPr>
              <a:t>: </a:t>
            </a:r>
            <a:r>
              <a:rPr lang="sr-Latn-RS" sz="2100" b="1" dirty="0" smtClean="0">
                <a:effectLst/>
                <a:cs typeface="Arial" panose="020B0604020202020204" pitchFamily="34" charset="0"/>
              </a:rPr>
              <a:t>Zahtev za pružanje uzajamne pravne pomoći ne može se uputiti u cilju hapšenja odbeglog lica. Takav zahtev je isključivo u domenu ekstradicije. </a:t>
            </a:r>
            <a:endParaRPr lang="en-GB" sz="2100" b="1" dirty="0">
              <a:cs typeface="Arial" panose="020B0604020202020204" pitchFamily="34" charset="0"/>
            </a:endParaRPr>
          </a:p>
        </p:txBody>
      </p:sp>
      <p:pic>
        <p:nvPicPr>
          <p:cNvPr id="2050" name="Picture 2" descr="Formal Service Letter Request Sample - Formal letter samples and templates">
            <a:hlinkClick r:id="rId4"/>
            <a:extLst>
              <a:ext uri="{FF2B5EF4-FFF2-40B4-BE49-F238E27FC236}">
                <a16:creationId xmlns:a16="http://schemas.microsoft.com/office/drawing/2014/main" id="{2B7C42ED-5922-40FC-9831-5DF28D5B6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1526" y="3474038"/>
            <a:ext cx="2971258" cy="249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05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100" b="1" dirty="0"/>
              <a:t>Zvanična naspram neformalne uzajamne pravne pomoći u krivičnim stvarima</a:t>
            </a:r>
            <a:endParaRPr lang="en-GB" sz="31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55903" y="867297"/>
            <a:ext cx="4572000" cy="5324535"/>
          </a:xfrm>
          <a:prstGeom prst="rect">
            <a:avLst/>
          </a:prstGeom>
        </p:spPr>
        <p:txBody>
          <a:bodyPr>
            <a:spAutoFit/>
          </a:bodyPr>
          <a:lstStyle/>
          <a:p>
            <a:pPr marL="342900" indent="-342900">
              <a:spcAft>
                <a:spcPts val="0"/>
              </a:spcAft>
              <a:buFont typeface="Wingdings" pitchFamily="2" charset="2"/>
              <a:buChar char="Ø"/>
            </a:pPr>
            <a:r>
              <a:rPr lang="sr-Latn-RS" sz="2000" b="1" dirty="0" smtClean="0">
                <a:cs typeface="Arial" panose="020B0604020202020204" pitchFamily="34" charset="0"/>
              </a:rPr>
              <a:t>Primeri nezvanične pomoći</a:t>
            </a:r>
            <a:r>
              <a:rPr lang="en-GB" sz="2000" b="1" dirty="0" smtClean="0">
                <a:cs typeface="Arial" panose="020B0604020202020204" pitchFamily="34" charset="0"/>
              </a:rPr>
              <a:t>:</a:t>
            </a:r>
            <a:endParaRPr lang="en-GB" sz="2000" b="1" dirty="0">
              <a:cs typeface="Arial" panose="020B0604020202020204" pitchFamily="34" charset="0"/>
            </a:endParaRPr>
          </a:p>
          <a:p>
            <a:pPr marL="342900" indent="-342900">
              <a:spcAft>
                <a:spcPts val="0"/>
              </a:spcAft>
              <a:buFont typeface="Wingdings" pitchFamily="2" charset="2"/>
              <a:buChar char="Ø"/>
            </a:pPr>
            <a:endParaRPr lang="en-GB" sz="2000" b="1" dirty="0">
              <a:cs typeface="Arial" panose="020B0604020202020204" pitchFamily="34" charset="0"/>
            </a:endParaRPr>
          </a:p>
          <a:p>
            <a:pPr marL="342900" indent="-342900" algn="just">
              <a:buFont typeface="Arial" panose="020B0604020202020204" pitchFamily="34" charset="0"/>
              <a:buChar char="•"/>
            </a:pPr>
            <a:r>
              <a:rPr lang="sr-Latn-RS" sz="2000" b="1" dirty="0" smtClean="0">
                <a:cs typeface="Arial" panose="020B0604020202020204" pitchFamily="34" charset="0"/>
              </a:rPr>
              <a:t>Pribavljanje podataka iz javne evidencije</a:t>
            </a:r>
            <a:r>
              <a:rPr lang="en-GB" sz="2000" dirty="0" smtClean="0">
                <a:cs typeface="Arial" panose="020B0604020202020204" pitchFamily="34" charset="0"/>
              </a:rPr>
              <a:t>, </a:t>
            </a:r>
            <a:r>
              <a:rPr lang="sr-Latn-RS" sz="2000" dirty="0" smtClean="0">
                <a:cs typeface="Arial" panose="020B0604020202020204" pitchFamily="34" charset="0"/>
              </a:rPr>
              <a:t>kao što je registar nepokretnosti i dokumenta koja se odnose na registraciju preduzeća </a:t>
            </a:r>
            <a:r>
              <a:rPr lang="en-150" sz="2000" dirty="0" smtClean="0">
                <a:cs typeface="Arial" panose="020B0604020202020204" pitchFamily="34" charset="0"/>
              </a:rPr>
              <a:t>–</a:t>
            </a:r>
            <a:r>
              <a:rPr lang="sr-Latn-RS" sz="2000" dirty="0" smtClean="0">
                <a:cs typeface="Arial" panose="020B0604020202020204" pitchFamily="34" charset="0"/>
              </a:rPr>
              <a:t> nekada su takva dokumenta i javno dostupna; </a:t>
            </a:r>
            <a:endParaRPr lang="en-GB" sz="2000" dirty="0">
              <a:cs typeface="Arial" panose="020B0604020202020204" pitchFamily="34" charset="0"/>
            </a:endParaRPr>
          </a:p>
          <a:p>
            <a:pPr marL="342900" indent="-342900" algn="just">
              <a:buFont typeface="Arial" panose="020B0604020202020204" pitchFamily="34" charset="0"/>
              <a:buChar char="•"/>
            </a:pPr>
            <a:endParaRPr lang="en-GB" sz="2000" dirty="0">
              <a:cs typeface="Arial" panose="020B0604020202020204" pitchFamily="34" charset="0"/>
            </a:endParaRPr>
          </a:p>
          <a:p>
            <a:pPr marL="342900" indent="-342900" algn="just">
              <a:buFont typeface="Arial" panose="020B0604020202020204" pitchFamily="34" charset="0"/>
              <a:buChar char="•"/>
            </a:pPr>
            <a:r>
              <a:rPr lang="sr-Latn-RS" sz="2000" dirty="0" smtClean="0">
                <a:cs typeface="Arial" panose="020B0604020202020204" pitchFamily="34" charset="0"/>
              </a:rPr>
              <a:t>Mogu se kontaktirati i </a:t>
            </a:r>
            <a:r>
              <a:rPr lang="sr-Latn-RS" sz="2000" b="1" dirty="0" smtClean="0">
                <a:cs typeface="Arial" panose="020B0604020202020204" pitchFamily="34" charset="0"/>
              </a:rPr>
              <a:t>potencijalni svedoci</a:t>
            </a:r>
            <a:r>
              <a:rPr lang="sr-Latn-RS" sz="2000" dirty="0" smtClean="0">
                <a:cs typeface="Arial" panose="020B0604020202020204" pitchFamily="34" charset="0"/>
              </a:rPr>
              <a:t>, kako bi se utvrdilo da li su voljni da dobrovoljno pomognu organima vlasti države molilje. </a:t>
            </a:r>
          </a:p>
          <a:p>
            <a:pPr algn="just"/>
            <a:endParaRPr lang="en-GB" sz="2000" dirty="0">
              <a:cs typeface="Arial" panose="020B0604020202020204" pitchFamily="34" charset="0"/>
            </a:endParaRPr>
          </a:p>
          <a:p>
            <a:pPr marL="342900" indent="-342900" algn="just">
              <a:buFont typeface="Arial" panose="020B0604020202020204" pitchFamily="34" charset="0"/>
              <a:buChar char="•"/>
            </a:pPr>
            <a:r>
              <a:rPr lang="sr-Latn-RS" sz="2000" b="1" dirty="0" smtClean="0">
                <a:cs typeface="Arial" panose="020B0604020202020204" pitchFamily="34" charset="0"/>
              </a:rPr>
              <a:t>Izjava svedoka </a:t>
            </a:r>
            <a:r>
              <a:rPr lang="sr-Latn-RS" sz="2000" dirty="0" smtClean="0">
                <a:cs typeface="Arial" panose="020B0604020202020204" pitchFamily="34" charset="0"/>
              </a:rPr>
              <a:t>koji dobrovoljno svedoči može se uzeti putem administrativnog zahteva. </a:t>
            </a:r>
            <a:endParaRPr lang="en-GB" sz="200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8" y="1112961"/>
            <a:ext cx="4199699" cy="2677656"/>
          </a:xfrm>
          <a:prstGeom prst="rect">
            <a:avLst/>
          </a:prstGeom>
        </p:spPr>
        <p:txBody>
          <a:bodyPr wrap="square">
            <a:spAutoFit/>
          </a:bodyPr>
          <a:lstStyle/>
          <a:p>
            <a:pPr marL="342900" indent="-342900" algn="just">
              <a:buFont typeface="Arial" panose="020B0604020202020204" pitchFamily="34" charset="0"/>
              <a:buChar char="•"/>
            </a:pPr>
            <a:r>
              <a:rPr lang="sr-Latn-RS" sz="2100" b="1" dirty="0" smtClean="0">
                <a:effectLst/>
                <a:cs typeface="Arial" panose="020B0604020202020204" pitchFamily="34" charset="0"/>
              </a:rPr>
              <a:t>Pribavljanje liste prethodnih osuda; </a:t>
            </a:r>
            <a:r>
              <a:rPr lang="en-GB" sz="2100" b="1" dirty="0" smtClean="0">
                <a:effectLst/>
                <a:cs typeface="Arial" panose="020B0604020202020204" pitchFamily="34" charset="0"/>
              </a:rPr>
              <a:t> </a:t>
            </a:r>
            <a:endParaRPr lang="en-GB" sz="2100" b="1" dirty="0">
              <a:effectLst/>
              <a:cs typeface="Arial" panose="020B0604020202020204" pitchFamily="34" charset="0"/>
            </a:endParaRPr>
          </a:p>
          <a:p>
            <a:pPr marL="342900" indent="-342900" algn="just">
              <a:buFont typeface="Arial" panose="020B0604020202020204" pitchFamily="34" charset="0"/>
              <a:buChar char="•"/>
            </a:pPr>
            <a:endParaRPr lang="en-GB" sz="2100" b="1" dirty="0">
              <a:effectLst/>
              <a:cs typeface="Arial" panose="020B0604020202020204" pitchFamily="34" charset="0"/>
            </a:endParaRPr>
          </a:p>
          <a:p>
            <a:pPr marL="342900" indent="-342900" algn="just">
              <a:buFont typeface="Arial" panose="020B0604020202020204" pitchFamily="34" charset="0"/>
              <a:buChar char="•"/>
            </a:pPr>
            <a:r>
              <a:rPr lang="sr-Latn-RS" sz="2100" b="1" dirty="0" smtClean="0">
                <a:effectLst/>
                <a:cs typeface="Arial" panose="020B0604020202020204" pitchFamily="34" charset="0"/>
              </a:rPr>
              <a:t>Osnovni podaci o pretplatniku </a:t>
            </a:r>
            <a:r>
              <a:rPr lang="sr-Latn-RS" sz="2100" dirty="0" smtClean="0">
                <a:effectLst/>
                <a:cs typeface="Arial" panose="020B0604020202020204" pitchFamily="34" charset="0"/>
              </a:rPr>
              <a:t>na osnovu komunikacija i od davaoca usluga kada sudski nalog nije neophodan. </a:t>
            </a:r>
            <a:endParaRPr lang="en-GB" sz="2100" b="1" dirty="0">
              <a:effectLst/>
              <a:cs typeface="Arial" panose="020B0604020202020204" pitchFamily="34" charset="0"/>
            </a:endParaRPr>
          </a:p>
        </p:txBody>
      </p:sp>
      <p:pic>
        <p:nvPicPr>
          <p:cNvPr id="6" name="Picture 2" descr="What Is an Informal Interview and How to Approach It">
            <a:hlinkClick r:id="rId4"/>
            <a:extLst>
              <a:ext uri="{FF2B5EF4-FFF2-40B4-BE49-F238E27FC236}">
                <a16:creationId xmlns:a16="http://schemas.microsoft.com/office/drawing/2014/main" id="{0804C3DD-DE7A-49B5-BEA2-B2FCC298BC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8017" y="5855130"/>
            <a:ext cx="3331281" cy="220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68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100" b="1" dirty="0"/>
              <a:t>Zvanična naspram neformalne uzajamne pravne pomoći u krivičnim stvarima</a:t>
            </a:r>
            <a:endParaRPr lang="en-GB" sz="31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5" y="-6784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55903" y="802118"/>
            <a:ext cx="4572000" cy="5909310"/>
          </a:xfrm>
          <a:prstGeom prst="rect">
            <a:avLst/>
          </a:prstGeom>
        </p:spPr>
        <p:txBody>
          <a:bodyPr>
            <a:spAutoFit/>
          </a:bodyPr>
          <a:lstStyle/>
          <a:p>
            <a:pPr marL="342900" indent="-342900">
              <a:spcAft>
                <a:spcPts val="0"/>
              </a:spcAft>
              <a:buFont typeface="Wingdings" pitchFamily="2" charset="2"/>
              <a:buChar char="Ø"/>
            </a:pPr>
            <a:r>
              <a:rPr lang="sr-Latn-RS" sz="2100" b="1" dirty="0" smtClean="0">
                <a:cs typeface="Arial" panose="020B0604020202020204" pitchFamily="34" charset="0"/>
              </a:rPr>
              <a:t>Neformalan </a:t>
            </a:r>
            <a:r>
              <a:rPr lang="sr-Latn-RS" sz="2100" b="1" dirty="0" smtClean="0">
                <a:solidFill>
                  <a:srgbClr val="FF0000"/>
                </a:solidFill>
                <a:cs typeface="Arial" panose="020B0604020202020204" pitchFamily="34" charset="0"/>
              </a:rPr>
              <a:t>NE ZNAČI </a:t>
            </a:r>
            <a:r>
              <a:rPr lang="sr-Latn-RS" sz="2100" b="1" dirty="0" smtClean="0">
                <a:cs typeface="Arial" panose="020B0604020202020204" pitchFamily="34" charset="0"/>
              </a:rPr>
              <a:t>neprihvatljiv</a:t>
            </a:r>
            <a:r>
              <a:rPr lang="en-GB" sz="2100" b="1" dirty="0" smtClean="0">
                <a:cs typeface="Arial" panose="020B0604020202020204" pitchFamily="34" charset="0"/>
              </a:rPr>
              <a:t>:</a:t>
            </a:r>
            <a:endParaRPr lang="en-GB" sz="2100" b="1" dirty="0">
              <a:cs typeface="Arial" panose="020B0604020202020204" pitchFamily="34" charset="0"/>
            </a:endParaRPr>
          </a:p>
          <a:p>
            <a:pPr marL="342900" indent="-342900">
              <a:spcAft>
                <a:spcPts val="0"/>
              </a:spcAft>
              <a:buFont typeface="Wingdings" pitchFamily="2" charset="2"/>
              <a:buChar char="Ø"/>
            </a:pPr>
            <a:endParaRPr lang="en-GB" sz="2100" b="1" dirty="0">
              <a:cs typeface="Arial" panose="020B0604020202020204" pitchFamily="34" charset="0"/>
            </a:endParaRPr>
          </a:p>
          <a:p>
            <a:pPr marL="342900" indent="-342900" algn="just">
              <a:buFont typeface="Arial" panose="020B0604020202020204" pitchFamily="34" charset="0"/>
              <a:buChar char="•"/>
            </a:pPr>
            <a:r>
              <a:rPr lang="sr-Latn-RS" sz="2100" i="0" u="none" strike="noStrike" baseline="0" dirty="0" smtClean="0">
                <a:cs typeface="Arial" panose="020B0604020202020204" pitchFamily="34" charset="0"/>
              </a:rPr>
              <a:t>Iako je način na koji se zahtev upućuje</a:t>
            </a:r>
            <a:r>
              <a:rPr lang="sr-Latn-RS" sz="2100" i="0" u="none" strike="noStrike" dirty="0" smtClean="0">
                <a:cs typeface="Arial" panose="020B0604020202020204" pitchFamily="34" charset="0"/>
              </a:rPr>
              <a:t> administrativan ili neformalan, </a:t>
            </a:r>
            <a:r>
              <a:rPr lang="sr-Latn-RS" sz="2100" b="1" i="0" u="none" strike="noStrike" dirty="0" smtClean="0">
                <a:cs typeface="Arial" panose="020B0604020202020204" pitchFamily="34" charset="0"/>
              </a:rPr>
              <a:t>materijal koji se može zahtevati jeste dokazni i u formi koja je prihvatljiva na sudu. </a:t>
            </a:r>
            <a:endParaRPr lang="en-GB" sz="2100" b="1" i="0" u="none" strike="noStrike" baseline="0" dirty="0">
              <a:cs typeface="Arial" panose="020B0604020202020204" pitchFamily="34" charset="0"/>
            </a:endParaRPr>
          </a:p>
          <a:p>
            <a:pPr marL="342900" indent="-342900" algn="just">
              <a:buFont typeface="Arial" panose="020B0604020202020204" pitchFamily="34" charset="0"/>
              <a:buChar char="•"/>
            </a:pPr>
            <a:endParaRPr lang="en-GB" sz="2100" b="1" i="0" u="none" strike="noStrike" baseline="0" dirty="0">
              <a:cs typeface="Arial" panose="020B0604020202020204" pitchFamily="34" charset="0"/>
            </a:endParaRPr>
          </a:p>
          <a:p>
            <a:pPr marL="342900" indent="-342900" algn="just">
              <a:buFont typeface="Arial" panose="020B0604020202020204" pitchFamily="34" charset="0"/>
              <a:buChar char="•"/>
            </a:pPr>
            <a:r>
              <a:rPr lang="sr-Latn-RS" sz="2100" i="0" u="none" strike="noStrike" baseline="0" dirty="0" smtClean="0">
                <a:cs typeface="Arial" panose="020B0604020202020204" pitchFamily="34" charset="0"/>
              </a:rPr>
              <a:t>Reč „neformalan“ se ne</a:t>
            </a:r>
            <a:r>
              <a:rPr lang="sr-Latn-RS" sz="2100" i="0" u="none" strike="noStrike" dirty="0" smtClean="0">
                <a:cs typeface="Arial" panose="020B0604020202020204" pitchFamily="34" charset="0"/>
              </a:rPr>
              <a:t> koristi u odnosu na sam rezultat, </a:t>
            </a:r>
            <a:r>
              <a:rPr lang="sr-Latn-RS" sz="2100" b="1" i="0" u="none" strike="noStrike" dirty="0" smtClean="0">
                <a:cs typeface="Arial" panose="020B0604020202020204" pitchFamily="34" charset="0"/>
              </a:rPr>
              <a:t>već na način na koji se zahtev upućuje i put kojim se prenosi. </a:t>
            </a:r>
            <a:endParaRPr lang="en-GB" sz="2100" b="1" i="0" u="none" strike="noStrike" baseline="0" dirty="0">
              <a:cs typeface="Arial" panose="020B0604020202020204" pitchFamily="34" charset="0"/>
            </a:endParaRPr>
          </a:p>
          <a:p>
            <a:pPr marL="342900" indent="-342900" algn="just">
              <a:buFont typeface="Arial" panose="020B0604020202020204" pitchFamily="34" charset="0"/>
              <a:buChar char="•"/>
            </a:pPr>
            <a:endParaRPr lang="en-GB" sz="2100" b="1" i="0" u="none" strike="noStrike" baseline="0" dirty="0">
              <a:cs typeface="Arial" panose="020B0604020202020204" pitchFamily="34" charset="0"/>
            </a:endParaRPr>
          </a:p>
          <a:p>
            <a:pPr marL="342900" indent="-342900" algn="just">
              <a:buFont typeface="Arial" panose="020B0604020202020204" pitchFamily="34" charset="0"/>
              <a:buChar char="•"/>
            </a:pPr>
            <a:r>
              <a:rPr lang="sr-Latn-RS" sz="2100" dirty="0" smtClean="0">
                <a:cs typeface="Arial" panose="020B0604020202020204" pitchFamily="34" charset="0"/>
              </a:rPr>
              <a:t>Razlog </a:t>
            </a:r>
            <a:r>
              <a:rPr lang="sr-Latn-RS" sz="2100" i="0" u="none" strike="noStrike" dirty="0" smtClean="0">
                <a:cs typeface="Arial" panose="020B0604020202020204" pitchFamily="34" charset="0"/>
              </a:rPr>
              <a:t> je </a:t>
            </a:r>
            <a:r>
              <a:rPr lang="sr-Latn-RS" sz="2100" b="1" i="0" u="none" strike="noStrike" dirty="0" smtClean="0">
                <a:cs typeface="Arial" panose="020B0604020202020204" pitchFamily="34" charset="0"/>
              </a:rPr>
              <a:t>izbegavanje odlaganja</a:t>
            </a:r>
            <a:r>
              <a:rPr lang="sr-Latn-RS" sz="2100" i="0" u="none" strike="noStrike" dirty="0" smtClean="0">
                <a:cs typeface="Arial" panose="020B0604020202020204" pitchFamily="34" charset="0"/>
              </a:rPr>
              <a:t>, često svojstveno  formalnim postupcima za UPP.</a:t>
            </a:r>
            <a:endParaRPr lang="en-GB" sz="2100" dirty="0">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855778" y="1766220"/>
            <a:ext cx="4166678" cy="1708160"/>
          </a:xfrm>
          <a:prstGeom prst="rect">
            <a:avLst/>
          </a:prstGeom>
        </p:spPr>
        <p:txBody>
          <a:bodyPr wrap="square">
            <a:spAutoFit/>
          </a:bodyPr>
          <a:lstStyle/>
          <a:p>
            <a:pPr marL="342900" indent="-342900" algn="just">
              <a:buFont typeface="Arial" panose="020B0604020202020204" pitchFamily="34" charset="0"/>
              <a:buChar char="•"/>
            </a:pPr>
            <a:r>
              <a:rPr lang="sr-Latn-RS" sz="2100" b="1" i="0" u="none" strike="noStrike" baseline="0" dirty="0" smtClean="0">
                <a:cs typeface="Arial" panose="020B0604020202020204" pitchFamily="34" charset="0"/>
              </a:rPr>
              <a:t>Zlatno pravilo mora biti: </a:t>
            </a:r>
            <a:r>
              <a:rPr lang="en-GB" sz="2100" b="1" i="0" u="none" strike="noStrike" baseline="0" dirty="0" smtClean="0">
                <a:solidFill>
                  <a:srgbClr val="FF0000"/>
                </a:solidFill>
                <a:cs typeface="Arial" panose="020B0604020202020204" pitchFamily="34" charset="0"/>
              </a:rPr>
              <a:t> </a:t>
            </a:r>
            <a:r>
              <a:rPr lang="sr-Latn-RS" sz="2100" b="1" i="0" u="none" strike="noStrike" baseline="0" dirty="0" smtClean="0">
                <a:solidFill>
                  <a:srgbClr val="FF0000"/>
                </a:solidFill>
                <a:cs typeface="Arial" panose="020B0604020202020204" pitchFamily="34" charset="0"/>
              </a:rPr>
              <a:t>vodite računa</a:t>
            </a:r>
            <a:r>
              <a:rPr lang="sr-Latn-RS" sz="2100" b="1" i="0" u="none" strike="noStrike" dirty="0" smtClean="0">
                <a:solidFill>
                  <a:srgbClr val="FF0000"/>
                </a:solidFill>
                <a:cs typeface="Arial" panose="020B0604020202020204" pitchFamily="34" charset="0"/>
              </a:rPr>
              <a:t> da se svaki administrativni/neformalni zahtev podnese i izvrši u skladu sa zakonom.</a:t>
            </a:r>
            <a:endParaRPr lang="en-GB" sz="2100" dirty="0">
              <a:solidFill>
                <a:srgbClr val="FF0000"/>
              </a:solidFill>
              <a:effectLst/>
              <a:cs typeface="Arial" panose="020B0604020202020204" pitchFamily="34" charset="0"/>
            </a:endParaRPr>
          </a:p>
        </p:txBody>
      </p:sp>
      <p:pic>
        <p:nvPicPr>
          <p:cNvPr id="1028" name="Picture 4" descr="Rules">
            <a:hlinkClick r:id="rId4"/>
            <a:extLst>
              <a:ext uri="{FF2B5EF4-FFF2-40B4-BE49-F238E27FC236}">
                <a16:creationId xmlns:a16="http://schemas.microsoft.com/office/drawing/2014/main" id="{BD74BD2A-88FF-4EB9-A4E2-441EED154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724" y="3914369"/>
            <a:ext cx="3024335" cy="200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32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20214</TotalTime>
  <Words>5444</Words>
  <Application>Microsoft Office PowerPoint</Application>
  <PresentationFormat>On-screen Show (4:3)</PresentationFormat>
  <Paragraphs>659</Paragraphs>
  <Slides>46</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MS PGothic</vt:lpstr>
      <vt:lpstr>MS PGothic</vt:lpstr>
      <vt:lpstr>Arial</vt:lpstr>
      <vt:lpstr>Arial Narrow</vt:lpstr>
      <vt:lpstr>Calibri</vt:lpstr>
      <vt:lpstr>MinionPro-Regular</vt:lpstr>
      <vt:lpstr>Segoe UI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user</cp:lastModifiedBy>
  <cp:revision>452</cp:revision>
  <dcterms:created xsi:type="dcterms:W3CDTF">2012-01-25T15:22:10Z</dcterms:created>
  <dcterms:modified xsi:type="dcterms:W3CDTF">2021-04-04T08:13:11Z</dcterms:modified>
</cp:coreProperties>
</file>