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355" r:id="rId2"/>
    <p:sldId id="567" r:id="rId3"/>
    <p:sldId id="765" r:id="rId4"/>
    <p:sldId id="569" r:id="rId5"/>
    <p:sldId id="570" r:id="rId6"/>
    <p:sldId id="766" r:id="rId7"/>
    <p:sldId id="767" r:id="rId8"/>
    <p:sldId id="768" r:id="rId9"/>
    <p:sldId id="770" r:id="rId10"/>
    <p:sldId id="747" r:id="rId11"/>
    <p:sldId id="769" r:id="rId12"/>
    <p:sldId id="771" r:id="rId13"/>
    <p:sldId id="586" r:id="rId14"/>
    <p:sldId id="772" r:id="rId15"/>
    <p:sldId id="587" r:id="rId16"/>
    <p:sldId id="773" r:id="rId17"/>
    <p:sldId id="781" r:id="rId18"/>
    <p:sldId id="782" r:id="rId19"/>
    <p:sldId id="777" r:id="rId20"/>
    <p:sldId id="778" r:id="rId21"/>
    <p:sldId id="783" r:id="rId22"/>
    <p:sldId id="780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59" autoAdjust="0"/>
    <p:restoredTop sz="72485" autoAdjust="0"/>
  </p:normalViewPr>
  <p:slideViewPr>
    <p:cSldViewPr snapToGrid="0" snapToObjects="1">
      <p:cViewPr varScale="1">
        <p:scale>
          <a:sx n="49" d="100"/>
          <a:sy n="49" d="100"/>
        </p:scale>
        <p:origin x="27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5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C1B3EDF1-F18A-45C1-B6F1-897AB80CF26C}" type="datetime1">
              <a:rPr lang="en-US"/>
              <a:pPr>
                <a:defRPr/>
              </a:pPr>
              <a:t>4/5/2021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26CF4C01-59D1-40AC-ABAA-0AE036E9F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04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725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78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38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03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8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75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19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81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25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07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85A80-396C-432A-AED1-BB91A46A9726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C3DF9-EB27-4BC5-A9AA-9B5C3D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5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87E4E-3D49-4E25-B91F-1AF555572B9A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759AC-EF4E-4891-8C4E-2B6B0574F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9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30660-A67E-4513-A4DA-263C7D4FFDA1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468EF-0C7D-4815-977B-643162CBB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1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1A101-F5D9-4E0F-A2E3-31653A394A9B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2E50F-F83A-42AC-8BE7-462956D58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8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7E559-1D42-4C9E-AF2B-8C267B8483A3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F6ED3-4F23-422B-A4EE-4F2AB80A7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61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4EE50-C615-4D24-A3C7-A3917EF0D195}" type="datetime1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16F37-E157-4A71-B74F-13F2098F8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9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DF75B-5A96-4B4E-909F-7188D5946C4A}" type="datetime1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D92E-D081-4650-BDA2-FDC72F732B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3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45634-5B54-4CAE-83D1-A8AF6AAE209A}" type="datetime1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19672-D0A0-4718-8BBB-2A72124EA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0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9A50-A670-4F3D-AEBB-FB493323224A}" type="datetime1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F2CE5-82EE-4D86-A1BA-A62E2F853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7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2BC24-DDCD-4AF4-94D4-31CBBA7DC30E}" type="datetime1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783FF-B27A-4DA4-8DF3-25C8A2D9A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78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740F2-BF0B-43DC-8CFA-2E210D9DDBF7}" type="datetime1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9B6B6-9482-44D1-B9B3-C0B6ADDE6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57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D6731DF-1C75-45F0-AD20-F5D76F80E562}" type="datetime1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3356E94-CB88-43B7-8FBD-51FAC28F1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28926" y="6279703"/>
            <a:ext cx="30721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2F618F"/>
                </a:solidFill>
                <a:effectLst/>
                <a:latin typeface="Arial Narrow" panose="020B0606020202030204" pitchFamily="34" charset="0"/>
                <a:ea typeface="Calibri" pitchFamily="34" charset="0"/>
                <a:cs typeface="Times New Roman" pitchFamily="18" charset="0"/>
              </a:rPr>
              <a:t>www.coe.int/cybercrime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1727299"/>
            <a:ext cx="8750206" cy="34470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sr-Latn-RS" sz="3600" b="1" i="1" dirty="0">
                <a:solidFill>
                  <a:schemeClr val="tx2"/>
                </a:solidFill>
              </a:rPr>
              <a:t>Specijalizovani pravosudni kurs o međunarodnoj saradnji</a:t>
            </a:r>
            <a:endParaRPr lang="fr-FR" sz="3600" b="1" dirty="0"/>
          </a:p>
          <a:p>
            <a:pPr algn="ctr"/>
            <a:endParaRPr lang="fr-FR" b="1" dirty="0"/>
          </a:p>
          <a:p>
            <a:pPr marL="0" indent="0" algn="ctr">
              <a:buFont typeface="Arial" charset="0"/>
              <a:buNone/>
              <a:defRPr/>
            </a:pPr>
            <a:r>
              <a:rPr lang="fr-FR" b="1" dirty="0"/>
              <a:t> </a:t>
            </a:r>
            <a:endParaRPr lang="fr-FR" sz="3200" b="1" dirty="0">
              <a:solidFill>
                <a:schemeClr val="tx2"/>
              </a:solidFill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sr-Latn-RS" sz="3200" b="1" dirty="0">
                <a:solidFill>
                  <a:schemeClr val="tx2"/>
                </a:solidFill>
              </a:rPr>
              <a:t>Sesija</a:t>
            </a:r>
            <a:r>
              <a:rPr lang="en-GB" sz="3200" b="1" dirty="0">
                <a:solidFill>
                  <a:schemeClr val="tx2"/>
                </a:solidFill>
              </a:rPr>
              <a:t> 3.x 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sr-Latn-RS" sz="3200" b="1" dirty="0">
                <a:solidFill>
                  <a:schemeClr val="tx2"/>
                </a:solidFill>
              </a:rPr>
              <a:t>Jačanje veština u oblasti </a:t>
            </a:r>
            <a:r>
              <a:rPr lang="sr-Latn-RS" sz="3200" b="1" dirty="0" err="1">
                <a:solidFill>
                  <a:schemeClr val="tx2"/>
                </a:solidFill>
              </a:rPr>
              <a:t>visokotehnološkog</a:t>
            </a:r>
            <a:r>
              <a:rPr lang="sr-Latn-RS" sz="3200" b="1" dirty="0">
                <a:solidFill>
                  <a:schemeClr val="tx2"/>
                </a:solidFill>
              </a:rPr>
              <a:t> kriminala</a:t>
            </a:r>
            <a:endParaRPr lang="en-GB" sz="3200" b="1" dirty="0">
              <a:solidFill>
                <a:schemeClr val="tx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D03BE2-FB8E-7347-AE47-AF895B0A6135}"/>
              </a:ext>
            </a:extLst>
          </p:cNvPr>
          <p:cNvSpPr/>
          <p:nvPr/>
        </p:nvSpPr>
        <p:spPr>
          <a:xfrm>
            <a:off x="-16565" y="-4763"/>
            <a:ext cx="9180513" cy="1079501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9" name="Picture 4">
            <a:extLst>
              <a:ext uri="{FF2B5EF4-FFF2-40B4-BE49-F238E27FC236}">
                <a16:creationId xmlns:a16="http://schemas.microsoft.com/office/drawing/2014/main" id="{753D533C-3528-6B42-B05B-8356FF76F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565" y="-4254"/>
            <a:ext cx="1321766" cy="107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3">
            <a:extLst>
              <a:ext uri="{FF2B5EF4-FFF2-40B4-BE49-F238E27FC236}">
                <a16:creationId xmlns:a16="http://schemas.microsoft.com/office/drawing/2014/main" id="{E9D04F56-8666-F64D-B157-6DE9DDF12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8836" y="-11113"/>
            <a:ext cx="381793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CS" altLang="en-US" sz="1400" dirty="0">
              <a:solidFill>
                <a:schemeClr val="bg1"/>
              </a:solidFill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Latn-CS" altLang="en-US" sz="1600" b="1" dirty="0">
              <a:solidFill>
                <a:schemeClr val="bg1"/>
              </a:solidFill>
              <a:latin typeface="Arial Narrow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21" name="Picture 8" descr="http://www.coe.int/documents/16695/995226/Funded+EU%2BCOE+-+Implemented+COE+dark+background.png/643b8f9d-517b-4fad-82f4-488bde2625b0?t=1375371137000?t=1375371137000">
            <a:extLst>
              <a:ext uri="{FF2B5EF4-FFF2-40B4-BE49-F238E27FC236}">
                <a16:creationId xmlns:a16="http://schemas.microsoft.com/office/drawing/2014/main" id="{5F39A16C-F9D3-2A4D-98FE-6E0DFED1E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748" y="211138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2328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10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Studija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slučaja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27073" y="952123"/>
            <a:ext cx="848985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100" i="1" dirty="0"/>
              <a:t>FBI </a:t>
            </a:r>
            <a:r>
              <a:rPr lang="en-GB" sz="2100" i="1" dirty="0" err="1"/>
              <a:t>vašem</a:t>
            </a:r>
            <a:r>
              <a:rPr lang="en-GB" sz="2100" i="1" dirty="0"/>
              <a:t> </a:t>
            </a:r>
            <a:r>
              <a:rPr lang="en-GB" sz="2100" i="1" dirty="0" err="1"/>
              <a:t>mestu</a:t>
            </a:r>
            <a:r>
              <a:rPr lang="en-GB" sz="2100" i="1" dirty="0"/>
              <a:t> za </a:t>
            </a:r>
            <a:r>
              <a:rPr lang="en-GB" sz="2100" i="1" dirty="0" err="1"/>
              <a:t>kontakt</a:t>
            </a:r>
            <a:r>
              <a:rPr lang="en-GB" sz="2100" i="1" dirty="0"/>
              <a:t> 24/7 </a:t>
            </a:r>
            <a:r>
              <a:rPr lang="en-GB" sz="2100" i="1" dirty="0" err="1"/>
              <a:t>šalje</a:t>
            </a:r>
            <a:r>
              <a:rPr lang="en-GB" sz="2100" i="1" dirty="0"/>
              <a:t> </a:t>
            </a:r>
            <a:r>
              <a:rPr lang="en-GB" sz="2100" i="1" dirty="0" err="1"/>
              <a:t>informacije</a:t>
            </a:r>
            <a:r>
              <a:rPr lang="en-GB" sz="2100" i="1" dirty="0"/>
              <a:t> o </a:t>
            </a:r>
            <a:r>
              <a:rPr lang="en-GB" sz="2100" i="1" dirty="0" err="1"/>
              <a:t>ugroženim</a:t>
            </a:r>
            <a:r>
              <a:rPr lang="en-GB" sz="2100" i="1" dirty="0"/>
              <a:t> </a:t>
            </a:r>
            <a:r>
              <a:rPr lang="en-GB" sz="2100" i="1" dirty="0" err="1"/>
              <a:t>bankovnim</a:t>
            </a:r>
            <a:r>
              <a:rPr lang="en-GB" sz="2100" i="1" dirty="0"/>
              <a:t> </a:t>
            </a:r>
            <a:r>
              <a:rPr lang="en-GB" sz="2100" i="1" dirty="0" err="1"/>
              <a:t>računima</a:t>
            </a:r>
            <a:r>
              <a:rPr lang="en-GB" sz="2100" i="1" dirty="0"/>
              <a:t> u </a:t>
            </a:r>
            <a:r>
              <a:rPr lang="en-GB" sz="2100" i="1" dirty="0" err="1"/>
              <a:t>vašoj</a:t>
            </a:r>
            <a:r>
              <a:rPr lang="en-GB" sz="2100" i="1" dirty="0"/>
              <a:t> </a:t>
            </a:r>
            <a:r>
              <a:rPr lang="en-GB" sz="2100" i="1" dirty="0" err="1"/>
              <a:t>zemlji</a:t>
            </a:r>
            <a:r>
              <a:rPr lang="en-GB" sz="2100" i="1" dirty="0"/>
              <a:t>, </a:t>
            </a:r>
            <a:r>
              <a:rPr lang="en-GB" sz="2100" i="1" dirty="0" err="1"/>
              <a:t>kao</a:t>
            </a:r>
            <a:r>
              <a:rPr lang="en-GB" sz="2100" i="1" dirty="0"/>
              <a:t> </a:t>
            </a:r>
            <a:r>
              <a:rPr lang="en-GB" sz="2100" i="1" dirty="0" err="1"/>
              <a:t>i</a:t>
            </a:r>
            <a:r>
              <a:rPr lang="en-GB" sz="2100" i="1" dirty="0"/>
              <a:t> o </a:t>
            </a:r>
            <a:r>
              <a:rPr lang="en-GB" sz="2100" i="1" dirty="0" err="1"/>
              <a:t>Borisu</a:t>
            </a:r>
            <a:r>
              <a:rPr lang="en-GB" sz="2100" i="1" dirty="0"/>
              <a:t> </a:t>
            </a:r>
            <a:r>
              <a:rPr lang="en-GB" sz="2100" i="1" dirty="0" err="1"/>
              <a:t>i</a:t>
            </a:r>
            <a:r>
              <a:rPr lang="en-GB" sz="2100" i="1" dirty="0"/>
              <a:t> </a:t>
            </a:r>
            <a:r>
              <a:rPr lang="en-GB" sz="2100" i="1" dirty="0" err="1"/>
              <a:t>Terezi</a:t>
            </a:r>
            <a:r>
              <a:rPr lang="en-GB" sz="2100" i="1" dirty="0"/>
              <a:t>, </a:t>
            </a:r>
            <a:r>
              <a:rPr lang="en-GB" sz="2100" i="1" dirty="0" err="1"/>
              <a:t>radi</a:t>
            </a:r>
            <a:r>
              <a:rPr lang="en-GB" sz="2100" i="1" dirty="0"/>
              <a:t> </a:t>
            </a:r>
            <a:r>
              <a:rPr lang="en-GB" sz="2100" i="1" dirty="0" err="1"/>
              <a:t>daljeg</a:t>
            </a:r>
            <a:r>
              <a:rPr lang="en-GB" sz="2100" i="1" dirty="0"/>
              <a:t> </a:t>
            </a:r>
            <a:r>
              <a:rPr lang="en-GB" sz="2100" i="1" dirty="0" err="1"/>
              <a:t>identifikovanja</a:t>
            </a:r>
            <a:r>
              <a:rPr lang="en-GB" sz="2100" i="1" dirty="0"/>
              <a:t>. </a:t>
            </a:r>
            <a:r>
              <a:rPr lang="en-GB" sz="2100" i="1" dirty="0" err="1"/>
              <a:t>Informacije</a:t>
            </a:r>
            <a:r>
              <a:rPr lang="en-GB" sz="2100" i="1" dirty="0"/>
              <a:t> </a:t>
            </a:r>
            <a:r>
              <a:rPr lang="en-GB" sz="2100" i="1" dirty="0" err="1"/>
              <a:t>su</a:t>
            </a:r>
            <a:r>
              <a:rPr lang="en-GB" sz="2100" i="1" dirty="0"/>
              <a:t> </a:t>
            </a:r>
            <a:r>
              <a:rPr lang="en-GB" sz="2100" i="1" dirty="0" err="1"/>
              <a:t>poslate</a:t>
            </a:r>
            <a:r>
              <a:rPr lang="en-GB" sz="2100" i="1" dirty="0"/>
              <a:t> </a:t>
            </a:r>
            <a:r>
              <a:rPr lang="en-GB" sz="2100" i="1" dirty="0" err="1"/>
              <a:t>i</a:t>
            </a:r>
            <a:r>
              <a:rPr lang="en-GB" sz="2100" i="1" dirty="0"/>
              <a:t> u </a:t>
            </a:r>
            <a:r>
              <a:rPr lang="en-GB" sz="2100" i="1" dirty="0" err="1"/>
              <a:t>državu</a:t>
            </a:r>
            <a:r>
              <a:rPr lang="en-GB" sz="2100" i="1" dirty="0"/>
              <a:t> „U“, </a:t>
            </a:r>
            <a:r>
              <a:rPr lang="en-GB" sz="2100" i="1" dirty="0" err="1"/>
              <a:t>takođe</a:t>
            </a:r>
            <a:r>
              <a:rPr lang="en-GB" sz="2100" i="1" dirty="0"/>
              <a:t> </a:t>
            </a:r>
            <a:r>
              <a:rPr lang="en-GB" sz="2100" i="1" dirty="0" err="1"/>
              <a:t>pogođenu</a:t>
            </a:r>
            <a:r>
              <a:rPr lang="en-GB" sz="2100" i="1" dirty="0"/>
              <a:t>, </a:t>
            </a:r>
            <a:r>
              <a:rPr lang="en-GB" sz="2100" i="1" dirty="0" err="1"/>
              <a:t>koja</a:t>
            </a:r>
            <a:r>
              <a:rPr lang="en-GB" sz="2100" i="1" dirty="0"/>
              <a:t> je </a:t>
            </a:r>
            <a:r>
              <a:rPr lang="en-GB" sz="2100" i="1" dirty="0" err="1"/>
              <a:t>već</a:t>
            </a:r>
            <a:r>
              <a:rPr lang="en-GB" sz="2100" i="1" dirty="0"/>
              <a:t> </a:t>
            </a:r>
            <a:r>
              <a:rPr lang="en-GB" sz="2100" i="1" dirty="0" err="1"/>
              <a:t>započela</a:t>
            </a:r>
            <a:r>
              <a:rPr lang="en-GB" sz="2100" i="1" dirty="0"/>
              <a:t> </a:t>
            </a:r>
            <a:r>
              <a:rPr lang="en-GB" sz="2100" i="1" dirty="0" err="1"/>
              <a:t>istragu</a:t>
            </a:r>
            <a:r>
              <a:rPr lang="en-GB" sz="2100" i="1" dirty="0"/>
              <a:t>. </a:t>
            </a:r>
          </a:p>
          <a:p>
            <a:pPr algn="just"/>
            <a:endParaRPr lang="en-GB" sz="2100" i="1" dirty="0"/>
          </a:p>
          <a:p>
            <a:pPr algn="just"/>
            <a:r>
              <a:rPr lang="en-GB" sz="2100" i="1" dirty="0" err="1"/>
              <a:t>Baš</a:t>
            </a:r>
            <a:r>
              <a:rPr lang="en-GB" sz="2100" i="1" dirty="0"/>
              <a:t> </a:t>
            </a:r>
            <a:r>
              <a:rPr lang="en-GB" sz="2100" i="1" dirty="0" err="1"/>
              <a:t>kada</a:t>
            </a:r>
            <a:r>
              <a:rPr lang="en-GB" sz="2100" i="1" dirty="0"/>
              <a:t> </a:t>
            </a:r>
            <a:r>
              <a:rPr lang="en-GB" sz="2100" i="1" dirty="0" err="1"/>
              <a:t>ste</a:t>
            </a:r>
            <a:r>
              <a:rPr lang="en-GB" sz="2100" i="1" dirty="0"/>
              <a:t> </a:t>
            </a:r>
            <a:r>
              <a:rPr lang="en-GB" sz="2100" i="1" dirty="0" err="1"/>
              <a:t>dobili</a:t>
            </a:r>
            <a:r>
              <a:rPr lang="en-GB" sz="2100" i="1" dirty="0"/>
              <a:t> </a:t>
            </a:r>
            <a:r>
              <a:rPr lang="en-GB" sz="2100" i="1" dirty="0" err="1"/>
              <a:t>informaciju</a:t>
            </a:r>
            <a:r>
              <a:rPr lang="en-GB" sz="2100" i="1" dirty="0"/>
              <a:t> od FBI, </a:t>
            </a:r>
            <a:r>
              <a:rPr lang="en-GB" sz="2100" i="1" dirty="0" err="1"/>
              <a:t>jedna</a:t>
            </a:r>
            <a:r>
              <a:rPr lang="en-GB" sz="2100" i="1" dirty="0"/>
              <a:t> od </a:t>
            </a:r>
            <a:r>
              <a:rPr lang="en-GB" sz="2100" i="1" dirty="0" err="1"/>
              <a:t>najvećih</a:t>
            </a:r>
            <a:r>
              <a:rPr lang="en-GB" sz="2100" i="1" dirty="0"/>
              <a:t> </a:t>
            </a:r>
            <a:r>
              <a:rPr lang="en-GB" sz="2100" i="1" dirty="0" err="1"/>
              <a:t>banaka</a:t>
            </a:r>
            <a:r>
              <a:rPr lang="en-GB" sz="2100" i="1" dirty="0"/>
              <a:t> u </a:t>
            </a:r>
            <a:r>
              <a:rPr lang="en-GB" sz="2100" i="1" dirty="0" err="1"/>
              <a:t>vašoj</a:t>
            </a:r>
            <a:r>
              <a:rPr lang="en-GB" sz="2100" i="1" dirty="0"/>
              <a:t> </a:t>
            </a:r>
            <a:r>
              <a:rPr lang="en-GB" sz="2100" i="1" dirty="0" err="1"/>
              <a:t>zemlji</a:t>
            </a:r>
            <a:r>
              <a:rPr lang="en-GB" sz="2100" i="1" dirty="0"/>
              <a:t> </a:t>
            </a:r>
            <a:r>
              <a:rPr lang="en-GB" sz="2100" i="1" dirty="0" err="1"/>
              <a:t>prosleđuje</a:t>
            </a:r>
            <a:r>
              <a:rPr lang="en-GB" sz="2100" i="1" dirty="0"/>
              <a:t> </a:t>
            </a:r>
            <a:r>
              <a:rPr lang="en-GB" sz="2100" i="1" dirty="0" err="1"/>
              <a:t>informaciju</a:t>
            </a:r>
            <a:r>
              <a:rPr lang="en-GB" sz="2100" i="1" dirty="0"/>
              <a:t> </a:t>
            </a:r>
            <a:r>
              <a:rPr lang="en-GB" sz="2100" i="1" dirty="0" err="1"/>
              <a:t>vašim</a:t>
            </a:r>
            <a:r>
              <a:rPr lang="en-GB" sz="2100" i="1" dirty="0"/>
              <a:t> </a:t>
            </a:r>
            <a:r>
              <a:rPr lang="en-GB" sz="2100" i="1" dirty="0" err="1"/>
              <a:t>organima</a:t>
            </a:r>
            <a:r>
              <a:rPr lang="en-GB" sz="2100" i="1" dirty="0"/>
              <a:t> </a:t>
            </a:r>
            <a:r>
              <a:rPr lang="en-GB" sz="2100" i="1" dirty="0" err="1"/>
              <a:t>unutrašnjih</a:t>
            </a:r>
            <a:r>
              <a:rPr lang="en-GB" sz="2100" i="1" dirty="0"/>
              <a:t> </a:t>
            </a:r>
            <a:r>
              <a:rPr lang="en-GB" sz="2100" i="1" dirty="0" err="1"/>
              <a:t>poslova</a:t>
            </a:r>
            <a:r>
              <a:rPr lang="en-GB" sz="2100" i="1" dirty="0"/>
              <a:t> da </a:t>
            </a:r>
            <a:r>
              <a:rPr lang="en-GB" sz="2100" i="1" dirty="0" err="1"/>
              <a:t>su</a:t>
            </a:r>
            <a:r>
              <a:rPr lang="en-GB" sz="2100" i="1" dirty="0"/>
              <a:t> </a:t>
            </a:r>
            <a:r>
              <a:rPr lang="en-GB" sz="2100" i="1" dirty="0" err="1"/>
              <a:t>računi</a:t>
            </a:r>
            <a:r>
              <a:rPr lang="en-GB" sz="2100" i="1" dirty="0"/>
              <a:t> </a:t>
            </a:r>
            <a:r>
              <a:rPr lang="en-GB" sz="2100" i="1" dirty="0" err="1"/>
              <a:t>više</a:t>
            </a:r>
            <a:r>
              <a:rPr lang="en-GB" sz="2100" i="1" dirty="0"/>
              <a:t> </a:t>
            </a:r>
            <a:r>
              <a:rPr lang="en-GB" sz="2100" i="1" dirty="0" err="1"/>
              <a:t>njenih</a:t>
            </a:r>
            <a:r>
              <a:rPr lang="en-GB" sz="2100" i="1" dirty="0"/>
              <a:t> </a:t>
            </a:r>
            <a:r>
              <a:rPr lang="en-GB" sz="2100" i="1" dirty="0" err="1"/>
              <a:t>klijenata</a:t>
            </a:r>
            <a:r>
              <a:rPr lang="en-GB" sz="2100" i="1" dirty="0"/>
              <a:t> </a:t>
            </a:r>
            <a:r>
              <a:rPr lang="en-GB" sz="2100" i="1" dirty="0" err="1"/>
              <a:t>hakovani</a:t>
            </a:r>
            <a:r>
              <a:rPr lang="en-GB" sz="2100" i="1" dirty="0"/>
              <a:t>, da je </a:t>
            </a:r>
            <a:r>
              <a:rPr lang="en-GB" sz="2100" i="1" dirty="0" err="1"/>
              <a:t>novac</a:t>
            </a:r>
            <a:r>
              <a:rPr lang="en-GB" sz="2100" i="1" dirty="0"/>
              <a:t> </a:t>
            </a:r>
            <a:r>
              <a:rPr lang="en-GB" sz="2100" i="1" dirty="0" err="1"/>
              <a:t>sa</a:t>
            </a:r>
            <a:r>
              <a:rPr lang="en-GB" sz="2100" i="1" dirty="0"/>
              <a:t> </a:t>
            </a:r>
            <a:r>
              <a:rPr lang="en-GB" sz="2100" i="1" dirty="0" err="1"/>
              <a:t>njih</a:t>
            </a:r>
            <a:r>
              <a:rPr lang="en-GB" sz="2100" i="1" dirty="0"/>
              <a:t> </a:t>
            </a:r>
            <a:r>
              <a:rPr lang="en-GB" sz="2100" i="1" dirty="0" err="1"/>
              <a:t>prebačen</a:t>
            </a:r>
            <a:r>
              <a:rPr lang="en-GB" sz="2100" i="1" dirty="0"/>
              <a:t> </a:t>
            </a:r>
            <a:r>
              <a:rPr lang="sr-Latn-RS" sz="2100" i="1" dirty="0"/>
              <a:t>kuririma</a:t>
            </a:r>
            <a:r>
              <a:rPr lang="en-GB" sz="2100" i="1" dirty="0"/>
              <a:t> (money mules) u </a:t>
            </a:r>
            <a:r>
              <a:rPr lang="en-GB" sz="2100" i="1" dirty="0" err="1"/>
              <a:t>vašoj</a:t>
            </a:r>
            <a:r>
              <a:rPr lang="en-GB" sz="2100" i="1" dirty="0"/>
              <a:t> </a:t>
            </a:r>
            <a:r>
              <a:rPr lang="en-GB" sz="2100" i="1" dirty="0" err="1"/>
              <a:t>i</a:t>
            </a:r>
            <a:r>
              <a:rPr lang="en-GB" sz="2100" i="1" dirty="0"/>
              <a:t> </a:t>
            </a:r>
            <a:r>
              <a:rPr lang="en-GB" sz="2100" i="1" dirty="0" err="1"/>
              <a:t>drugim</a:t>
            </a:r>
            <a:r>
              <a:rPr lang="en-GB" sz="2100" i="1" dirty="0"/>
              <a:t> </a:t>
            </a:r>
            <a:r>
              <a:rPr lang="en-GB" sz="2100" i="1" dirty="0" err="1"/>
              <a:t>državama</a:t>
            </a:r>
            <a:r>
              <a:rPr lang="en-GB" sz="2100" i="1" dirty="0"/>
              <a:t>. Do </a:t>
            </a:r>
            <a:r>
              <a:rPr lang="en-GB" sz="2100" i="1" dirty="0" err="1"/>
              <a:t>te</a:t>
            </a:r>
            <a:r>
              <a:rPr lang="en-GB" sz="2100" i="1" dirty="0"/>
              <a:t> </a:t>
            </a:r>
            <a:r>
              <a:rPr lang="en-GB" sz="2100" i="1" dirty="0" err="1"/>
              <a:t>informacije</a:t>
            </a:r>
            <a:r>
              <a:rPr lang="en-GB" sz="2100" i="1" dirty="0"/>
              <a:t> </a:t>
            </a:r>
            <a:r>
              <a:rPr lang="en-GB" sz="2100" i="1" dirty="0" err="1"/>
              <a:t>došao</a:t>
            </a:r>
            <a:r>
              <a:rPr lang="en-GB" sz="2100" i="1" dirty="0"/>
              <a:t> je IT </a:t>
            </a:r>
            <a:r>
              <a:rPr lang="en-GB" sz="2100" i="1" dirty="0" err="1"/>
              <a:t>sektor</a:t>
            </a:r>
            <a:r>
              <a:rPr lang="en-GB" sz="2100" i="1" dirty="0"/>
              <a:t> </a:t>
            </a:r>
            <a:r>
              <a:rPr lang="en-GB" sz="2100" i="1" dirty="0" err="1"/>
              <a:t>banke</a:t>
            </a:r>
            <a:r>
              <a:rPr lang="en-GB" sz="2100" i="1" dirty="0"/>
              <a:t> u </a:t>
            </a:r>
            <a:r>
              <a:rPr lang="en-GB" sz="2100" i="1" dirty="0" err="1"/>
              <a:t>okviru</a:t>
            </a:r>
            <a:r>
              <a:rPr lang="en-GB" sz="2100" i="1" dirty="0"/>
              <a:t> interne </a:t>
            </a:r>
            <a:r>
              <a:rPr lang="en-GB" sz="2100" i="1" dirty="0" err="1"/>
              <a:t>istrage</a:t>
            </a:r>
            <a:r>
              <a:rPr lang="en-GB" sz="2100" i="1" dirty="0"/>
              <a:t> u </a:t>
            </a:r>
            <a:r>
              <a:rPr lang="en-GB" sz="2100" i="1" dirty="0" err="1"/>
              <a:t>vezi</a:t>
            </a:r>
            <a:r>
              <a:rPr lang="en-GB" sz="2100" i="1" dirty="0"/>
              <a:t> </a:t>
            </a:r>
            <a:r>
              <a:rPr lang="en-GB" sz="2100" i="1" dirty="0" err="1"/>
              <a:t>sa</a:t>
            </a:r>
            <a:r>
              <a:rPr lang="en-GB" sz="2100" i="1" dirty="0"/>
              <a:t> </a:t>
            </a:r>
            <a:r>
              <a:rPr lang="en-GB" sz="2100" i="1" dirty="0" err="1"/>
              <a:t>prenosom</a:t>
            </a:r>
            <a:r>
              <a:rPr lang="en-GB" sz="2100" i="1" dirty="0"/>
              <a:t> </a:t>
            </a:r>
            <a:r>
              <a:rPr lang="en-GB" sz="2100" i="1" dirty="0" err="1"/>
              <a:t>novca</a:t>
            </a:r>
            <a:r>
              <a:rPr lang="en-GB" sz="2100" i="1" dirty="0"/>
              <a:t>, a </a:t>
            </a:r>
            <a:r>
              <a:rPr lang="en-GB" sz="2100" i="1" dirty="0" err="1"/>
              <a:t>ona</a:t>
            </a:r>
            <a:r>
              <a:rPr lang="en-GB" sz="2100" i="1" dirty="0"/>
              <a:t> se </a:t>
            </a:r>
            <a:r>
              <a:rPr lang="en-GB" sz="2100" i="1" dirty="0" err="1"/>
              <a:t>sastoji</a:t>
            </a:r>
            <a:r>
              <a:rPr lang="en-GB" sz="2100" i="1" dirty="0"/>
              <a:t> od IP </a:t>
            </a:r>
            <a:r>
              <a:rPr lang="en-GB" sz="2100" i="1" dirty="0" err="1"/>
              <a:t>adresa</a:t>
            </a:r>
            <a:r>
              <a:rPr lang="en-GB" sz="2100" i="1" dirty="0"/>
              <a:t>, </a:t>
            </a:r>
            <a:r>
              <a:rPr lang="en-GB" sz="2100" i="1" dirty="0" err="1"/>
              <a:t>podataka</a:t>
            </a:r>
            <a:r>
              <a:rPr lang="en-GB" sz="2100" i="1" dirty="0"/>
              <a:t> o </a:t>
            </a:r>
            <a:r>
              <a:rPr lang="en-GB" sz="2100" i="1" dirty="0" err="1"/>
              <a:t>bankovnim</a:t>
            </a:r>
            <a:r>
              <a:rPr lang="en-GB" sz="2100" i="1" dirty="0"/>
              <a:t> </a:t>
            </a:r>
            <a:r>
              <a:rPr lang="en-GB" sz="2100" i="1" dirty="0" err="1"/>
              <a:t>računima</a:t>
            </a:r>
            <a:r>
              <a:rPr lang="en-GB" sz="2100" i="1" dirty="0"/>
              <a:t>, </a:t>
            </a:r>
            <a:r>
              <a:rPr lang="en-GB" sz="2100" i="1" dirty="0" err="1"/>
              <a:t>itd</a:t>
            </a:r>
            <a:r>
              <a:rPr lang="en-GB" sz="2100" i="1" dirty="0"/>
              <a:t>. Jed</a:t>
            </a:r>
            <a:r>
              <a:rPr lang="sr-Latn-RS" sz="2100" i="1" dirty="0"/>
              <a:t>a</a:t>
            </a:r>
            <a:r>
              <a:rPr lang="en-GB" sz="2100" i="1" dirty="0"/>
              <a:t>n od </a:t>
            </a:r>
            <a:r>
              <a:rPr lang="sr-Latn-RS" sz="2100" i="1" dirty="0"/>
              <a:t>kurira</a:t>
            </a:r>
            <a:r>
              <a:rPr lang="en-GB" sz="2100" i="1" dirty="0"/>
              <a:t> u </a:t>
            </a:r>
            <a:r>
              <a:rPr lang="en-GB" sz="2100" i="1" dirty="0" err="1"/>
              <a:t>vašoj</a:t>
            </a:r>
            <a:r>
              <a:rPr lang="en-GB" sz="2100" i="1" dirty="0"/>
              <a:t> </a:t>
            </a:r>
            <a:r>
              <a:rPr lang="en-GB" sz="2100" i="1" dirty="0" err="1"/>
              <a:t>zemlji</a:t>
            </a:r>
            <a:r>
              <a:rPr lang="en-GB" sz="2100" i="1" dirty="0"/>
              <a:t> </a:t>
            </a:r>
            <a:r>
              <a:rPr lang="en-GB" sz="2100" i="1" dirty="0" err="1"/>
              <a:t>identifikovana</a:t>
            </a:r>
            <a:r>
              <a:rPr lang="en-GB" sz="2100" i="1" dirty="0"/>
              <a:t> je </a:t>
            </a:r>
            <a:r>
              <a:rPr lang="en-GB" sz="2100" i="1" dirty="0" err="1"/>
              <a:t>kao</a:t>
            </a:r>
            <a:r>
              <a:rPr lang="en-GB" sz="2100" i="1" dirty="0"/>
              <a:t> Margaret </a:t>
            </a:r>
            <a:r>
              <a:rPr lang="en-GB" sz="2100" i="1" dirty="0" err="1"/>
              <a:t>Džouns</a:t>
            </a:r>
            <a:r>
              <a:rPr lang="en-GB" sz="2100" i="1" dirty="0"/>
              <a:t> (Margaret Jones), </a:t>
            </a:r>
            <a:r>
              <a:rPr lang="en-GB" sz="2100" i="1" dirty="0" err="1"/>
              <a:t>državljanka</a:t>
            </a:r>
            <a:r>
              <a:rPr lang="en-GB" sz="2100" i="1" dirty="0"/>
              <a:t> „U“. </a:t>
            </a:r>
          </a:p>
          <a:p>
            <a:pPr algn="just"/>
            <a:endParaRPr lang="en-GB" sz="2100" i="1" dirty="0"/>
          </a:p>
          <a:p>
            <a:pPr algn="just"/>
            <a:r>
              <a:rPr lang="en-GB" sz="2100" i="1" dirty="0" err="1"/>
              <a:t>Neki</a:t>
            </a:r>
            <a:r>
              <a:rPr lang="en-GB" sz="2100" i="1" dirty="0"/>
              <a:t> od </a:t>
            </a:r>
            <a:r>
              <a:rPr lang="en-GB" sz="2100" i="1" dirty="0" err="1"/>
              <a:t>brojeva</a:t>
            </a:r>
            <a:r>
              <a:rPr lang="en-GB" sz="2100" i="1" dirty="0"/>
              <a:t> </a:t>
            </a:r>
            <a:r>
              <a:rPr lang="en-GB" sz="2100" i="1" dirty="0" err="1"/>
              <a:t>računa</a:t>
            </a:r>
            <a:r>
              <a:rPr lang="en-GB" sz="2100" i="1" dirty="0"/>
              <a:t> </a:t>
            </a:r>
            <a:r>
              <a:rPr lang="en-GB" sz="2100" i="1" dirty="0" err="1"/>
              <a:t>koje</a:t>
            </a:r>
            <a:r>
              <a:rPr lang="en-GB" sz="2100" i="1" dirty="0"/>
              <a:t> je </a:t>
            </a:r>
            <a:r>
              <a:rPr lang="en-GB" sz="2100" i="1" dirty="0" err="1"/>
              <a:t>dostavila</a:t>
            </a:r>
            <a:r>
              <a:rPr lang="en-GB" sz="2100" i="1" dirty="0"/>
              <a:t> </a:t>
            </a:r>
            <a:r>
              <a:rPr lang="en-GB" sz="2100" i="1" dirty="0" err="1"/>
              <a:t>banka</a:t>
            </a:r>
            <a:r>
              <a:rPr lang="en-GB" sz="2100" i="1" dirty="0"/>
              <a:t> </a:t>
            </a:r>
            <a:r>
              <a:rPr lang="en-GB" sz="2100" i="1" dirty="0" err="1"/>
              <a:t>poklapaju</a:t>
            </a:r>
            <a:r>
              <a:rPr lang="en-GB" sz="2100" i="1" dirty="0"/>
              <a:t> se </a:t>
            </a:r>
            <a:r>
              <a:rPr lang="en-GB" sz="2100" i="1" dirty="0" err="1"/>
              <a:t>sa</a:t>
            </a:r>
            <a:r>
              <a:rPr lang="en-GB" sz="2100" i="1" dirty="0"/>
              <a:t> </a:t>
            </a:r>
            <a:r>
              <a:rPr lang="en-GB" sz="2100" i="1" dirty="0" err="1"/>
              <a:t>informacijama</a:t>
            </a:r>
            <a:r>
              <a:rPr lang="en-GB" sz="2100" i="1" dirty="0"/>
              <a:t> FBI.</a:t>
            </a:r>
            <a:endParaRPr lang="en-US" sz="2100" i="1" dirty="0"/>
          </a:p>
        </p:txBody>
      </p:sp>
    </p:spTree>
    <p:extLst>
      <p:ext uri="{BB962C8B-B14F-4D97-AF65-F5344CB8AC3E}">
        <p14:creationId xmlns:p14="http://schemas.microsoft.com/office/powerpoint/2010/main" val="2611132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11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Studija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slučaja</a:t>
            </a:r>
            <a:r>
              <a:rPr lang="en-GB" sz="3200" b="1" dirty="0">
                <a:ea typeface="ＭＳ Ｐゴシック" charset="0"/>
              </a:rPr>
              <a:t> 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27073" y="971552"/>
            <a:ext cx="8489853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200" i="1" dirty="0" err="1"/>
              <a:t>Dobijate</a:t>
            </a:r>
            <a:r>
              <a:rPr lang="en-GB" sz="2200" i="1" dirty="0"/>
              <a:t> </a:t>
            </a:r>
            <a:r>
              <a:rPr lang="en-GB" sz="2200" i="1" dirty="0" err="1"/>
              <a:t>informacije</a:t>
            </a:r>
            <a:r>
              <a:rPr lang="en-GB" sz="2200" i="1" dirty="0"/>
              <a:t> od </a:t>
            </a:r>
            <a:r>
              <a:rPr lang="en-GB" sz="2200" i="1" dirty="0" err="1"/>
              <a:t>države</a:t>
            </a:r>
            <a:r>
              <a:rPr lang="en-GB" sz="2200" i="1" dirty="0"/>
              <a:t> „U“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otvarate</a:t>
            </a:r>
            <a:r>
              <a:rPr lang="en-GB" sz="2200" i="1" dirty="0"/>
              <a:t> </a:t>
            </a:r>
            <a:r>
              <a:rPr lang="en-GB" sz="2200" i="1" dirty="0" err="1"/>
              <a:t>istragu</a:t>
            </a:r>
            <a:r>
              <a:rPr lang="en-GB" sz="2200" i="1" dirty="0"/>
              <a:t> </a:t>
            </a:r>
            <a:r>
              <a:rPr lang="en-GB" sz="2200" i="1" dirty="0" err="1"/>
              <a:t>protiv</a:t>
            </a:r>
            <a:r>
              <a:rPr lang="en-GB" sz="2200" i="1" dirty="0"/>
              <a:t> </a:t>
            </a:r>
            <a:r>
              <a:rPr lang="en-GB" sz="2200" i="1" dirty="0" err="1"/>
              <a:t>Borisa</a:t>
            </a:r>
            <a:r>
              <a:rPr lang="en-GB" sz="2200" i="1" dirty="0"/>
              <a:t>. </a:t>
            </a:r>
            <a:r>
              <a:rPr lang="en-GB" sz="2200" i="1" dirty="0" err="1"/>
              <a:t>Tokom</a:t>
            </a:r>
            <a:r>
              <a:rPr lang="en-GB" sz="2200" i="1" dirty="0"/>
              <a:t> </a:t>
            </a:r>
            <a:r>
              <a:rPr lang="en-GB" sz="2200" i="1" dirty="0" err="1"/>
              <a:t>izvršenja</a:t>
            </a:r>
            <a:r>
              <a:rPr lang="en-GB" sz="2200" i="1" dirty="0"/>
              <a:t> </a:t>
            </a:r>
            <a:r>
              <a:rPr lang="en-GB" sz="2200" i="1" dirty="0" err="1"/>
              <a:t>naredbe</a:t>
            </a:r>
            <a:r>
              <a:rPr lang="en-GB" sz="2200" i="1" dirty="0"/>
              <a:t> za </a:t>
            </a:r>
            <a:r>
              <a:rPr lang="en-GB" sz="2200" i="1" dirty="0" err="1"/>
              <a:t>pretres</a:t>
            </a:r>
            <a:r>
              <a:rPr lang="en-GB" sz="2200" i="1" dirty="0"/>
              <a:t> </a:t>
            </a:r>
            <a:r>
              <a:rPr lang="en-GB" sz="2200" i="1" dirty="0" err="1"/>
              <a:t>na</a:t>
            </a:r>
            <a:r>
              <a:rPr lang="en-GB" sz="2200" i="1" dirty="0"/>
              <a:t> </a:t>
            </a:r>
            <a:r>
              <a:rPr lang="en-GB" sz="2200" i="1" dirty="0" err="1"/>
              <a:t>njegovoj</a:t>
            </a:r>
            <a:r>
              <a:rPr lang="en-GB" sz="2200" i="1" dirty="0"/>
              <a:t> </a:t>
            </a:r>
            <a:r>
              <a:rPr lang="en-GB" sz="2200" i="1" dirty="0" err="1"/>
              <a:t>kućnoj</a:t>
            </a:r>
            <a:r>
              <a:rPr lang="en-GB" sz="2200" i="1" dirty="0"/>
              <a:t> </a:t>
            </a:r>
            <a:r>
              <a:rPr lang="en-GB" sz="2200" i="1" dirty="0" err="1"/>
              <a:t>adresi</a:t>
            </a:r>
            <a:r>
              <a:rPr lang="en-GB" sz="2200" i="1" dirty="0"/>
              <a:t>, Boris je </a:t>
            </a:r>
            <a:r>
              <a:rPr lang="en-GB" sz="2200" i="1" dirty="0" err="1"/>
              <a:t>zatečen</a:t>
            </a:r>
            <a:r>
              <a:rPr lang="en-GB" sz="2200" i="1" dirty="0"/>
              <a:t> za </a:t>
            </a:r>
            <a:r>
              <a:rPr lang="en-GB" sz="2200" i="1" dirty="0" err="1"/>
              <a:t>svojim</a:t>
            </a:r>
            <a:r>
              <a:rPr lang="en-GB" sz="2200" i="1" dirty="0"/>
              <a:t> </a:t>
            </a:r>
            <a:r>
              <a:rPr lang="en-GB" sz="2200" i="1" dirty="0" err="1"/>
              <a:t>računarom</a:t>
            </a:r>
            <a:r>
              <a:rPr lang="en-GB" sz="2200" i="1" dirty="0"/>
              <a:t>, </a:t>
            </a:r>
            <a:r>
              <a:rPr lang="en-GB" sz="2200" i="1" dirty="0" err="1"/>
              <a:t>ali</a:t>
            </a:r>
            <a:r>
              <a:rPr lang="en-GB" sz="2200" i="1" dirty="0"/>
              <a:t> </a:t>
            </a:r>
            <a:r>
              <a:rPr lang="en-GB" sz="2200" i="1" dirty="0" err="1"/>
              <a:t>uspeva</a:t>
            </a:r>
            <a:r>
              <a:rPr lang="en-GB" sz="2200" i="1" dirty="0"/>
              <a:t> da </a:t>
            </a:r>
            <a:r>
              <a:rPr lang="en-GB" sz="2200" i="1" dirty="0" err="1"/>
              <a:t>pobegne</a:t>
            </a:r>
            <a:r>
              <a:rPr lang="en-GB" sz="2200" i="1" dirty="0"/>
              <a:t>. Na </a:t>
            </a:r>
            <a:r>
              <a:rPr lang="en-GB" sz="2200" i="1" dirty="0" err="1"/>
              <a:t>monitoru</a:t>
            </a:r>
            <a:r>
              <a:rPr lang="en-GB" sz="2200" i="1" dirty="0"/>
              <a:t> je vebsajt </a:t>
            </a:r>
            <a:r>
              <a:rPr lang="en-GB" sz="2200" i="1" dirty="0" err="1"/>
              <a:t>hakerskog</a:t>
            </a:r>
            <a:r>
              <a:rPr lang="en-GB" sz="2200" i="1" dirty="0"/>
              <a:t> </a:t>
            </a:r>
            <a:r>
              <a:rPr lang="en-GB" sz="2200" i="1" dirty="0" err="1"/>
              <a:t>foruma</a:t>
            </a:r>
            <a:r>
              <a:rPr lang="en-GB" sz="2200" i="1" dirty="0"/>
              <a:t>, </a:t>
            </a:r>
            <a:r>
              <a:rPr lang="en-GB" sz="2200" i="1" dirty="0" err="1"/>
              <a:t>kao</a:t>
            </a:r>
            <a:r>
              <a:rPr lang="en-GB" sz="2200" i="1" dirty="0"/>
              <a:t>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čet</a:t>
            </a:r>
            <a:r>
              <a:rPr lang="en-GB" sz="2200" i="1" dirty="0"/>
              <a:t> </a:t>
            </a:r>
            <a:r>
              <a:rPr lang="en-GB" sz="2200" i="1" dirty="0" err="1"/>
              <a:t>sa</a:t>
            </a:r>
            <a:r>
              <a:rPr lang="en-GB" sz="2200" i="1" dirty="0"/>
              <a:t> </a:t>
            </a:r>
            <a:r>
              <a:rPr lang="en-GB" sz="2200" i="1" dirty="0" err="1"/>
              <a:t>hakerima</a:t>
            </a:r>
            <a:r>
              <a:rPr lang="en-GB" sz="2200" i="1" dirty="0"/>
              <a:t> koji </a:t>
            </a:r>
            <a:r>
              <a:rPr lang="en-GB" sz="2200" i="1" dirty="0" err="1"/>
              <a:t>potencijalno</a:t>
            </a:r>
            <a:r>
              <a:rPr lang="en-GB" sz="2200" i="1" dirty="0"/>
              <a:t> nude </a:t>
            </a:r>
            <a:r>
              <a:rPr lang="en-GB" sz="2200" i="1" dirty="0" err="1"/>
              <a:t>nove</a:t>
            </a:r>
            <a:r>
              <a:rPr lang="en-GB" sz="2200" i="1" dirty="0"/>
              <a:t> </a:t>
            </a:r>
            <a:r>
              <a:rPr lang="en-GB" sz="2200" i="1" dirty="0" err="1"/>
              <a:t>hakovane</a:t>
            </a:r>
            <a:r>
              <a:rPr lang="en-GB" sz="2200" i="1" dirty="0"/>
              <a:t> </a:t>
            </a:r>
            <a:r>
              <a:rPr lang="en-GB" sz="2200" i="1" dirty="0" err="1"/>
              <a:t>podatke</a:t>
            </a:r>
            <a:r>
              <a:rPr lang="en-GB" sz="2200" i="1" dirty="0"/>
              <a:t>. Boris </a:t>
            </a:r>
            <a:r>
              <a:rPr lang="en-GB" sz="2200" i="1" dirty="0" err="1"/>
              <a:t>ima</a:t>
            </a:r>
            <a:r>
              <a:rPr lang="en-GB" sz="2200" i="1" dirty="0"/>
              <a:t> Gmail </a:t>
            </a:r>
            <a:r>
              <a:rPr lang="en-GB" sz="2200" i="1" dirty="0" err="1"/>
              <a:t>i</a:t>
            </a:r>
            <a:r>
              <a:rPr lang="en-GB" sz="2200" i="1" dirty="0"/>
              <a:t> Yahoo </a:t>
            </a:r>
            <a:r>
              <a:rPr lang="en-GB" sz="2200" i="1" dirty="0" err="1"/>
              <a:t>naloge</a:t>
            </a:r>
            <a:r>
              <a:rPr lang="en-GB" sz="2200" i="1" dirty="0"/>
              <a:t> koji </a:t>
            </a:r>
            <a:r>
              <a:rPr lang="en-GB" sz="2200" i="1" dirty="0" err="1"/>
              <a:t>nisu</a:t>
            </a:r>
            <a:r>
              <a:rPr lang="en-GB" sz="2200" i="1" dirty="0"/>
              <a:t> </a:t>
            </a:r>
            <a:r>
              <a:rPr lang="en-GB" sz="2200" i="1" dirty="0" err="1"/>
              <a:t>bili</a:t>
            </a:r>
            <a:r>
              <a:rPr lang="en-GB" sz="2200" i="1" dirty="0"/>
              <a:t> </a:t>
            </a:r>
            <a:r>
              <a:rPr lang="en-GB" sz="2200" i="1" dirty="0" err="1"/>
              <a:t>otvoreni</a:t>
            </a:r>
            <a:r>
              <a:rPr lang="en-GB" sz="2200" i="1" dirty="0"/>
              <a:t> </a:t>
            </a:r>
            <a:r>
              <a:rPr lang="en-GB" sz="2200" i="1" dirty="0" err="1"/>
              <a:t>na</a:t>
            </a:r>
            <a:r>
              <a:rPr lang="en-GB" sz="2200" i="1" dirty="0"/>
              <a:t> </a:t>
            </a:r>
            <a:r>
              <a:rPr lang="en-GB" sz="2200" i="1" dirty="0" err="1"/>
              <a:t>računaru</a:t>
            </a:r>
            <a:r>
              <a:rPr lang="en-GB" sz="2200" i="1" dirty="0"/>
              <a:t> u </a:t>
            </a:r>
            <a:r>
              <a:rPr lang="en-GB" sz="2200" i="1" dirty="0" err="1"/>
              <a:t>vreme</a:t>
            </a:r>
            <a:r>
              <a:rPr lang="en-GB" sz="2200" i="1" dirty="0"/>
              <a:t> </a:t>
            </a:r>
            <a:r>
              <a:rPr lang="en-GB" sz="2200" i="1" dirty="0" err="1"/>
              <a:t>pretresa</a:t>
            </a:r>
            <a:r>
              <a:rPr lang="en-GB" sz="2200" i="1" dirty="0"/>
              <a:t>. Na </a:t>
            </a:r>
            <a:r>
              <a:rPr lang="en-GB" sz="2200" i="1" dirty="0" err="1"/>
              <a:t>listu</a:t>
            </a:r>
            <a:r>
              <a:rPr lang="en-GB" sz="2200" i="1" dirty="0"/>
              <a:t> </a:t>
            </a:r>
            <a:r>
              <a:rPr lang="en-GB" sz="2200" i="1" dirty="0" err="1"/>
              <a:t>papira</a:t>
            </a:r>
            <a:r>
              <a:rPr lang="en-GB" sz="2200" i="1" dirty="0"/>
              <a:t>  pored </a:t>
            </a:r>
            <a:r>
              <a:rPr lang="en-GB" sz="2200" i="1" dirty="0" err="1"/>
              <a:t>računara</a:t>
            </a:r>
            <a:r>
              <a:rPr lang="en-GB" sz="2200" i="1" dirty="0"/>
              <a:t> bio je </a:t>
            </a:r>
            <a:r>
              <a:rPr lang="en-GB" sz="2200" i="1" dirty="0" err="1"/>
              <a:t>spisak</a:t>
            </a:r>
            <a:r>
              <a:rPr lang="en-GB" sz="2200" i="1" dirty="0"/>
              <a:t> </a:t>
            </a:r>
            <a:r>
              <a:rPr lang="en-GB" sz="2200" i="1" dirty="0" err="1"/>
              <a:t>podataka</a:t>
            </a:r>
            <a:r>
              <a:rPr lang="en-GB" sz="2200" i="1" dirty="0"/>
              <a:t> za </a:t>
            </a:r>
            <a:r>
              <a:rPr lang="en-GB" sz="2200" i="1" dirty="0" err="1"/>
              <a:t>prijavu</a:t>
            </a:r>
            <a:r>
              <a:rPr lang="en-GB" sz="2200" i="1" dirty="0"/>
              <a:t> (</a:t>
            </a:r>
            <a:r>
              <a:rPr lang="en-GB" sz="2200" i="1" dirty="0" err="1"/>
              <a:t>engl.</a:t>
            </a:r>
            <a:r>
              <a:rPr lang="en-GB" sz="2200" i="1" dirty="0"/>
              <a:t> logins)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lozinki</a:t>
            </a:r>
            <a:r>
              <a:rPr lang="en-GB" sz="2200" i="1" dirty="0"/>
              <a:t> za </a:t>
            </a:r>
            <a:r>
              <a:rPr lang="en-GB" sz="2200" i="1" dirty="0" err="1"/>
              <a:t>nekoliko</a:t>
            </a:r>
            <a:r>
              <a:rPr lang="en-GB" sz="2200" i="1" dirty="0"/>
              <a:t> Gmail </a:t>
            </a:r>
            <a:r>
              <a:rPr lang="en-GB" sz="2200" i="1" dirty="0" err="1"/>
              <a:t>naloga</a:t>
            </a:r>
            <a:r>
              <a:rPr lang="en-GB" sz="2200" i="1" dirty="0"/>
              <a:t>, PayPal </a:t>
            </a:r>
            <a:r>
              <a:rPr lang="en-GB" sz="2200" i="1" dirty="0" err="1"/>
              <a:t>naloga</a:t>
            </a:r>
            <a:r>
              <a:rPr lang="en-GB" sz="2200" i="1" dirty="0"/>
              <a:t>, </a:t>
            </a:r>
            <a:r>
              <a:rPr lang="en-GB" sz="2200" i="1" dirty="0" err="1"/>
              <a:t>vebsajtova</a:t>
            </a:r>
            <a:r>
              <a:rPr lang="en-GB" sz="2200" i="1" dirty="0"/>
              <a:t>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bankovnih</a:t>
            </a:r>
            <a:r>
              <a:rPr lang="en-GB" sz="2200" i="1" dirty="0"/>
              <a:t> </a:t>
            </a:r>
            <a:r>
              <a:rPr lang="en-GB" sz="2200" i="1" dirty="0" err="1"/>
              <a:t>računa</a:t>
            </a:r>
            <a:r>
              <a:rPr lang="en-GB" sz="2200" i="1" dirty="0"/>
              <a:t> u </a:t>
            </a:r>
            <a:r>
              <a:rPr lang="en-GB" sz="2200" i="1" dirty="0" err="1"/>
              <a:t>vašoj</a:t>
            </a:r>
            <a:r>
              <a:rPr lang="en-GB" sz="2200" i="1" dirty="0"/>
              <a:t>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drugim</a:t>
            </a:r>
            <a:r>
              <a:rPr lang="en-GB" sz="2200" i="1" dirty="0"/>
              <a:t> </a:t>
            </a:r>
            <a:r>
              <a:rPr lang="en-GB" sz="2200" i="1" dirty="0" err="1"/>
              <a:t>zemljama</a:t>
            </a:r>
            <a:r>
              <a:rPr lang="en-GB" sz="2200" i="1" dirty="0"/>
              <a:t>. </a:t>
            </a:r>
          </a:p>
          <a:p>
            <a:pPr algn="just"/>
            <a:endParaRPr lang="en-GB" sz="2200" i="1" dirty="0"/>
          </a:p>
          <a:p>
            <a:pPr algn="just"/>
            <a:r>
              <a:rPr lang="en-GB" sz="2200" i="1" dirty="0" err="1"/>
              <a:t>Nađeni</a:t>
            </a:r>
            <a:r>
              <a:rPr lang="en-GB" sz="2200" i="1" dirty="0"/>
              <a:t> </a:t>
            </a:r>
            <a:r>
              <a:rPr lang="en-GB" sz="2200" i="1" dirty="0" err="1"/>
              <a:t>su</a:t>
            </a:r>
            <a:r>
              <a:rPr lang="en-GB" sz="2200" i="1" dirty="0"/>
              <a:t>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dokumenti</a:t>
            </a:r>
            <a:r>
              <a:rPr lang="en-GB" sz="2200" i="1" dirty="0"/>
              <a:t> s </a:t>
            </a:r>
            <a:r>
              <a:rPr lang="en-GB" sz="2200" i="1" dirty="0" err="1"/>
              <a:t>brojevima</a:t>
            </a:r>
            <a:r>
              <a:rPr lang="en-GB" sz="2200" i="1" dirty="0"/>
              <a:t>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proračunima</a:t>
            </a:r>
            <a:r>
              <a:rPr lang="en-GB" sz="2200" i="1" dirty="0"/>
              <a:t>, u </a:t>
            </a:r>
            <a:r>
              <a:rPr lang="en-GB" sz="2200" i="1" dirty="0" err="1"/>
              <a:t>kojima</a:t>
            </a:r>
            <a:r>
              <a:rPr lang="en-GB" sz="2200" i="1" dirty="0"/>
              <a:t> se </a:t>
            </a:r>
            <a:r>
              <a:rPr lang="en-GB" sz="2200" i="1" dirty="0" err="1"/>
              <a:t>navode</a:t>
            </a:r>
            <a:r>
              <a:rPr lang="en-GB" sz="2200" i="1" dirty="0"/>
              <a:t> Tereza </a:t>
            </a:r>
            <a:r>
              <a:rPr lang="en-GB" sz="2200" i="1" dirty="0" err="1"/>
              <a:t>i</a:t>
            </a:r>
            <a:r>
              <a:rPr lang="en-GB" sz="2200" i="1" dirty="0"/>
              <a:t> Margaret. </a:t>
            </a:r>
            <a:r>
              <a:rPr lang="en-GB" sz="2200" i="1" dirty="0" err="1"/>
              <a:t>Znate</a:t>
            </a:r>
            <a:r>
              <a:rPr lang="en-GB" sz="2200" i="1" dirty="0"/>
              <a:t> da je Yahoo </a:t>
            </a:r>
            <a:r>
              <a:rPr lang="en-GB" sz="2200" i="1" dirty="0" err="1"/>
              <a:t>nedavno</a:t>
            </a:r>
            <a:r>
              <a:rPr lang="en-GB" sz="2200" i="1" dirty="0"/>
              <a:t> </a:t>
            </a:r>
            <a:r>
              <a:rPr lang="en-GB" sz="2200" i="1" dirty="0" err="1"/>
              <a:t>otvorio</a:t>
            </a:r>
            <a:r>
              <a:rPr lang="en-GB" sz="2200" i="1" dirty="0"/>
              <a:t> </a:t>
            </a:r>
            <a:r>
              <a:rPr lang="en-GB" sz="2200" i="1" dirty="0" err="1"/>
              <a:t>kancelariju</a:t>
            </a:r>
            <a:r>
              <a:rPr lang="en-GB" sz="2200" i="1" dirty="0"/>
              <a:t> u </a:t>
            </a:r>
            <a:r>
              <a:rPr lang="en-GB" sz="2200" i="1" dirty="0" err="1"/>
              <a:t>vašoj</a:t>
            </a:r>
            <a:r>
              <a:rPr lang="en-GB" sz="2200" i="1" dirty="0"/>
              <a:t> </a:t>
            </a:r>
            <a:r>
              <a:rPr lang="en-GB" sz="2200" i="1" dirty="0" err="1"/>
              <a:t>zemlji</a:t>
            </a:r>
            <a:r>
              <a:rPr lang="en-GB" sz="2200" i="1" dirty="0"/>
              <a:t> (</a:t>
            </a:r>
            <a:r>
              <a:rPr lang="en-GB" sz="2200" i="1" dirty="0" err="1"/>
              <a:t>koja</a:t>
            </a:r>
            <a:r>
              <a:rPr lang="en-GB" sz="2200" i="1" dirty="0"/>
              <a:t> </a:t>
            </a:r>
            <a:r>
              <a:rPr lang="en-GB" sz="2200" i="1" dirty="0" err="1"/>
              <a:t>ima</a:t>
            </a:r>
            <a:r>
              <a:rPr lang="en-GB" sz="2200" i="1" dirty="0"/>
              <a:t> </a:t>
            </a:r>
            <a:r>
              <a:rPr lang="en-GB" sz="2200" i="1" dirty="0" err="1"/>
              <a:t>ulogu</a:t>
            </a:r>
            <a:r>
              <a:rPr lang="en-GB" sz="2200" i="1" dirty="0"/>
              <a:t> </a:t>
            </a:r>
            <a:r>
              <a:rPr lang="en-GB" sz="2200" i="1" dirty="0" err="1"/>
              <a:t>regionalnog</a:t>
            </a:r>
            <a:r>
              <a:rPr lang="en-GB" sz="2200" i="1" dirty="0"/>
              <a:t> </a:t>
            </a:r>
            <a:r>
              <a:rPr lang="en-GB" sz="2200" i="1" dirty="0" err="1"/>
              <a:t>sedišta</a:t>
            </a:r>
            <a:r>
              <a:rPr lang="en-GB" sz="2200" i="1" dirty="0"/>
              <a:t>). </a:t>
            </a:r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1982573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12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Studija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slučaja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44657" y="1166842"/>
            <a:ext cx="848985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200" i="1" dirty="0"/>
              <a:t>Boris je </a:t>
            </a:r>
            <a:r>
              <a:rPr lang="en-GB" sz="2200" i="1" dirty="0" err="1"/>
              <a:t>uhapšen</a:t>
            </a:r>
            <a:r>
              <a:rPr lang="en-GB" sz="2200" i="1" dirty="0"/>
              <a:t> </a:t>
            </a:r>
            <a:r>
              <a:rPr lang="en-GB" sz="2200" i="1" dirty="0" err="1"/>
              <a:t>na</a:t>
            </a:r>
            <a:r>
              <a:rPr lang="en-GB" sz="2200" i="1" dirty="0"/>
              <a:t> </a:t>
            </a:r>
            <a:r>
              <a:rPr lang="en-GB" sz="2200" i="1" dirty="0" err="1"/>
              <a:t>glavnom</a:t>
            </a:r>
            <a:r>
              <a:rPr lang="en-GB" sz="2200" i="1" dirty="0"/>
              <a:t> </a:t>
            </a:r>
            <a:r>
              <a:rPr lang="en-GB" sz="2200" i="1" dirty="0" err="1"/>
              <a:t>aerodromu</a:t>
            </a:r>
            <a:r>
              <a:rPr lang="en-GB" sz="2200" i="1" dirty="0"/>
              <a:t> u </a:t>
            </a:r>
            <a:r>
              <a:rPr lang="en-GB" sz="2200" i="1" dirty="0" err="1"/>
              <a:t>vašoj</a:t>
            </a:r>
            <a:r>
              <a:rPr lang="en-GB" sz="2200" i="1" dirty="0"/>
              <a:t> </a:t>
            </a:r>
            <a:r>
              <a:rPr lang="en-GB" sz="2200" i="1" dirty="0" err="1"/>
              <a:t>zemlji</a:t>
            </a:r>
            <a:r>
              <a:rPr lang="en-GB" sz="2200" i="1" dirty="0"/>
              <a:t>, s </a:t>
            </a:r>
            <a:r>
              <a:rPr lang="en-GB" sz="2200" i="1" dirty="0" err="1"/>
              <a:t>lažnim</a:t>
            </a:r>
            <a:r>
              <a:rPr lang="en-GB" sz="2200" i="1" dirty="0"/>
              <a:t> </a:t>
            </a:r>
            <a:r>
              <a:rPr lang="en-GB" sz="2200" i="1" dirty="0" err="1"/>
              <a:t>pasošem</a:t>
            </a:r>
            <a:r>
              <a:rPr lang="en-GB" sz="2200" i="1" dirty="0"/>
              <a:t>, a Tereza </a:t>
            </a:r>
            <a:r>
              <a:rPr lang="en-GB" sz="2200" i="1" dirty="0" err="1"/>
              <a:t>i</a:t>
            </a:r>
            <a:r>
              <a:rPr lang="en-GB" sz="2200" i="1" dirty="0"/>
              <a:t> Margaret </a:t>
            </a:r>
            <a:r>
              <a:rPr lang="en-GB" sz="2200" i="1" dirty="0" err="1"/>
              <a:t>su</a:t>
            </a:r>
            <a:r>
              <a:rPr lang="en-GB" sz="2200" i="1" dirty="0"/>
              <a:t> </a:t>
            </a:r>
            <a:r>
              <a:rPr lang="en-GB" sz="2200" i="1" dirty="0" err="1"/>
              <a:t>uhapšene</a:t>
            </a:r>
            <a:r>
              <a:rPr lang="en-GB" sz="2200" i="1" dirty="0"/>
              <a:t> </a:t>
            </a:r>
            <a:r>
              <a:rPr lang="en-GB" sz="2200" i="1" dirty="0" err="1"/>
              <a:t>na</a:t>
            </a:r>
            <a:r>
              <a:rPr lang="en-GB" sz="2200" i="1" dirty="0"/>
              <a:t> </a:t>
            </a:r>
            <a:r>
              <a:rPr lang="en-GB" sz="2200" i="1" dirty="0" err="1"/>
              <a:t>granici</a:t>
            </a:r>
            <a:r>
              <a:rPr lang="en-GB" sz="2200" i="1" dirty="0"/>
              <a:t> </a:t>
            </a:r>
            <a:r>
              <a:rPr lang="en-GB" sz="2200" i="1" dirty="0" err="1"/>
              <a:t>vaše</a:t>
            </a:r>
            <a:r>
              <a:rPr lang="en-GB" sz="2200" i="1" dirty="0"/>
              <a:t> </a:t>
            </a:r>
            <a:r>
              <a:rPr lang="en-GB" sz="2200" i="1" dirty="0" err="1"/>
              <a:t>zemlje</a:t>
            </a:r>
            <a:r>
              <a:rPr lang="en-GB" sz="2200" i="1" dirty="0"/>
              <a:t> </a:t>
            </a:r>
            <a:r>
              <a:rPr lang="en-GB" sz="2200" i="1" dirty="0" err="1"/>
              <a:t>i</a:t>
            </a:r>
            <a:r>
              <a:rPr lang="en-GB" sz="2200" i="1" dirty="0"/>
              <a:t> </a:t>
            </a:r>
            <a:r>
              <a:rPr lang="en-GB" sz="2200" i="1" dirty="0" err="1"/>
              <a:t>države</a:t>
            </a:r>
            <a:r>
              <a:rPr lang="en-GB" sz="2200" i="1" dirty="0"/>
              <a:t> „G“. </a:t>
            </a:r>
            <a:r>
              <a:rPr lang="en-GB" sz="2200" i="1" dirty="0" err="1"/>
              <a:t>Država</a:t>
            </a:r>
            <a:r>
              <a:rPr lang="en-GB" sz="2200" i="1" dirty="0"/>
              <a:t> „U“ je </a:t>
            </a:r>
            <a:r>
              <a:rPr lang="en-GB" sz="2200" i="1" dirty="0" err="1"/>
              <a:t>izdala</a:t>
            </a:r>
            <a:r>
              <a:rPr lang="en-GB" sz="2200" i="1" dirty="0"/>
              <a:t> </a:t>
            </a:r>
            <a:r>
              <a:rPr lang="en-GB" sz="2200" i="1" dirty="0" err="1"/>
              <a:t>nalog</a:t>
            </a:r>
            <a:r>
              <a:rPr lang="en-GB" sz="2200" i="1" dirty="0"/>
              <a:t> za </a:t>
            </a:r>
            <a:r>
              <a:rPr lang="en-GB" sz="2200" i="1" dirty="0" err="1"/>
              <a:t>izručenje</a:t>
            </a:r>
            <a:r>
              <a:rPr lang="en-GB" sz="2200" i="1" dirty="0"/>
              <a:t> </a:t>
            </a:r>
            <a:r>
              <a:rPr lang="en-GB" sz="2200" i="1" dirty="0" err="1"/>
              <a:t>Tereze</a:t>
            </a:r>
            <a:r>
              <a:rPr lang="en-GB" sz="2200" i="1" dirty="0"/>
              <a:t> </a:t>
            </a:r>
            <a:r>
              <a:rPr lang="en-GB" sz="2200" i="1" dirty="0" err="1"/>
              <a:t>i</a:t>
            </a:r>
            <a:r>
              <a:rPr lang="en-GB" sz="2200" i="1" dirty="0"/>
              <a:t> Margaret, a </a:t>
            </a:r>
            <a:r>
              <a:rPr lang="en-GB" sz="2200" i="1" dirty="0" err="1"/>
              <a:t>prema</a:t>
            </a:r>
            <a:r>
              <a:rPr lang="en-GB" sz="2200" i="1" dirty="0"/>
              <a:t> </a:t>
            </a:r>
            <a:r>
              <a:rPr lang="en-GB" sz="2200" i="1" dirty="0" err="1"/>
              <a:t>inidicijama</a:t>
            </a:r>
            <a:r>
              <a:rPr lang="en-GB" sz="2200" i="1" dirty="0"/>
              <a:t> </a:t>
            </a:r>
            <a:r>
              <a:rPr lang="en-GB" sz="2200" i="1" dirty="0" err="1"/>
              <a:t>iz</a:t>
            </a:r>
            <a:r>
              <a:rPr lang="en-GB" sz="2200" i="1" dirty="0"/>
              <a:t> FBI, </a:t>
            </a:r>
            <a:r>
              <a:rPr lang="en-GB" sz="2200" i="1" dirty="0" err="1"/>
              <a:t>američke</a:t>
            </a:r>
            <a:r>
              <a:rPr lang="en-GB" sz="2200" i="1" dirty="0"/>
              <a:t> </a:t>
            </a:r>
            <a:r>
              <a:rPr lang="en-GB" sz="2200" i="1" dirty="0" err="1"/>
              <a:t>vlasti</a:t>
            </a:r>
            <a:r>
              <a:rPr lang="en-GB" sz="2200" i="1" dirty="0"/>
              <a:t> </a:t>
            </a:r>
            <a:r>
              <a:rPr lang="en-GB" sz="2200" i="1" dirty="0" err="1"/>
              <a:t>su</a:t>
            </a:r>
            <a:r>
              <a:rPr lang="en-GB" sz="2200" i="1" dirty="0"/>
              <a:t> </a:t>
            </a:r>
            <a:r>
              <a:rPr lang="en-GB" sz="2200" i="1" dirty="0" err="1"/>
              <a:t>zainteresovane</a:t>
            </a:r>
            <a:r>
              <a:rPr lang="en-GB" sz="2200" i="1" dirty="0"/>
              <a:t> da Boris </a:t>
            </a:r>
            <a:r>
              <a:rPr lang="en-GB" sz="2200" i="1" dirty="0" err="1"/>
              <a:t>bude</a:t>
            </a:r>
            <a:r>
              <a:rPr lang="en-GB" sz="2200" i="1" dirty="0"/>
              <a:t> </a:t>
            </a:r>
            <a:r>
              <a:rPr lang="en-GB" sz="2200" i="1" dirty="0" err="1"/>
              <a:t>izručen</a:t>
            </a:r>
            <a:r>
              <a:rPr lang="en-GB" sz="2200" i="1" dirty="0"/>
              <a:t> SAD.</a:t>
            </a:r>
          </a:p>
          <a:p>
            <a:pPr algn="just"/>
            <a:endParaRPr lang="en-GB" sz="2200" i="1" dirty="0"/>
          </a:p>
          <a:p>
            <a:pPr algn="just"/>
            <a:r>
              <a:rPr lang="sr-Latn-RS" sz="22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Boris donekle priznaje angažovanje u hakerskom forumu, ali tvrdi da je radio za Terezu, koja je vodila taj poduhvat. Na osnovu vaših istraga, </a:t>
            </a:r>
            <a:r>
              <a:rPr lang="sr-Latn-RS" sz="22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Gmail</a:t>
            </a:r>
            <a:r>
              <a:rPr lang="sr-Latn-RS" sz="22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nalog je od velikog značaja kako bi se dokazala </a:t>
            </a:r>
            <a:r>
              <a:rPr lang="sr-Latn-RS" sz="22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Borisova</a:t>
            </a:r>
            <a:r>
              <a:rPr lang="sr-Latn-RS" sz="22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uključenost u punoj meri.</a:t>
            </a:r>
            <a:r>
              <a:rPr lang="en-GB" sz="2200" i="1" dirty="0">
                <a:cs typeface="Arial" panose="020B0604020202020204" pitchFamily="34" charset="0"/>
              </a:rPr>
              <a:t> </a:t>
            </a:r>
            <a:endParaRPr lang="en-US" sz="2200" i="1" dirty="0">
              <a:cs typeface="Arial" panose="020B0604020202020204" pitchFamily="34" charset="0"/>
            </a:endParaRPr>
          </a:p>
          <a:p>
            <a:pPr algn="just"/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710635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13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Studija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slučaja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59456A-02DA-0F46-BF32-314184E697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029" y="2029522"/>
            <a:ext cx="3731941" cy="279895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75197DC-6231-4698-852B-7519531BC53A}"/>
              </a:ext>
            </a:extLst>
          </p:cNvPr>
          <p:cNvSpPr txBox="1"/>
          <p:nvPr/>
        </p:nvSpPr>
        <p:spPr>
          <a:xfrm flipH="1">
            <a:off x="4007795" y="5214026"/>
            <a:ext cx="1867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b="1" dirty="0"/>
              <a:t>PITANJA</a:t>
            </a:r>
          </a:p>
        </p:txBody>
      </p:sp>
    </p:spTree>
    <p:extLst>
      <p:ext uri="{BB962C8B-B14F-4D97-AF65-F5344CB8AC3E}">
        <p14:creationId xmlns:p14="http://schemas.microsoft.com/office/powerpoint/2010/main" val="635341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14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Studija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slučaja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1DC6F3-4C07-9848-B296-763385A163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563" y="2424234"/>
            <a:ext cx="4822874" cy="20095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93B6E62-3F54-4B15-9821-B47974027C32}"/>
              </a:ext>
            </a:extLst>
          </p:cNvPr>
          <p:cNvSpPr txBox="1"/>
          <p:nvPr/>
        </p:nvSpPr>
        <p:spPr>
          <a:xfrm>
            <a:off x="1415134" y="2958326"/>
            <a:ext cx="7145207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Hajdemo na posao</a:t>
            </a:r>
          </a:p>
        </p:txBody>
      </p:sp>
    </p:spTree>
    <p:extLst>
      <p:ext uri="{BB962C8B-B14F-4D97-AF65-F5344CB8AC3E}">
        <p14:creationId xmlns:p14="http://schemas.microsoft.com/office/powerpoint/2010/main" val="1582368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15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r">
              <a:buFont typeface="Arial" charset="0"/>
              <a:buNone/>
              <a:defRPr/>
            </a:pPr>
            <a:r>
              <a:rPr lang="en-GB" sz="3200" b="1" dirty="0" err="1">
                <a:solidFill>
                  <a:schemeClr val="bg1"/>
                </a:solidFill>
              </a:rPr>
              <a:t>Jačanje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veština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br>
              <a:rPr lang="sr-Latn-RS" sz="3200" b="1" dirty="0">
                <a:solidFill>
                  <a:schemeClr val="bg1"/>
                </a:solidFill>
              </a:rPr>
            </a:br>
            <a:r>
              <a:rPr lang="en-GB" sz="3200" b="1" dirty="0">
                <a:solidFill>
                  <a:schemeClr val="bg1"/>
                </a:solidFill>
              </a:rPr>
              <a:t>u </a:t>
            </a:r>
            <a:r>
              <a:rPr lang="en-GB" sz="3200" b="1" dirty="0" err="1">
                <a:solidFill>
                  <a:schemeClr val="bg1"/>
                </a:solidFill>
              </a:rPr>
              <a:t>oblasti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visokotehnološkog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kriminala</a:t>
            </a:r>
            <a:endParaRPr lang="en-GB" sz="3200" b="1" dirty="0">
              <a:solidFill>
                <a:schemeClr val="bg1"/>
              </a:solidFill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89" y="2594925"/>
            <a:ext cx="8525021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sr-Latn-RS" sz="3200" b="1" dirty="0">
                <a:ea typeface="ＭＳ Ｐゴシック" charset="0"/>
                <a:cs typeface="ＭＳ Ｐゴシック" charset="0"/>
              </a:rPr>
              <a:t>III deo</a:t>
            </a:r>
            <a:endParaRPr lang="en-GB" sz="3200" b="1" dirty="0">
              <a:ea typeface="ＭＳ Ｐゴシック" charset="0"/>
              <a:cs typeface="ＭＳ Ｐゴシック" charset="0"/>
            </a:endParaRPr>
          </a:p>
          <a:p>
            <a:pPr algn="ctr">
              <a:lnSpc>
                <a:spcPct val="80000"/>
              </a:lnSpc>
            </a:pPr>
            <a:br>
              <a:rPr lang="en-GB" sz="3200" b="1" dirty="0">
                <a:ea typeface="ＭＳ Ｐゴシック" charset="0"/>
                <a:cs typeface="ＭＳ Ｐゴシック" charset="0"/>
              </a:rPr>
            </a:br>
            <a:r>
              <a:rPr lang="sr-Latn-RS" sz="3200" b="1" dirty="0">
                <a:ea typeface="ＭＳ Ｐゴシック" charset="0"/>
                <a:cs typeface="ＭＳ Ｐゴシック" charset="0"/>
              </a:rPr>
              <a:t>Grupni izveštaj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903092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16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Pitanja</a:t>
            </a:r>
            <a:r>
              <a:rPr lang="en-GB" sz="3200" b="1" dirty="0">
                <a:ea typeface="ＭＳ Ｐゴシック" charset="0"/>
              </a:rPr>
              <a:t>?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2654" y="2877133"/>
            <a:ext cx="3961346" cy="159804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4FC797-8B21-1944-9EC4-92F965F16FF8}"/>
              </a:ext>
            </a:extLst>
          </p:cNvPr>
          <p:cNvSpPr/>
          <p:nvPr/>
        </p:nvSpPr>
        <p:spPr>
          <a:xfrm>
            <a:off x="130981" y="989546"/>
            <a:ext cx="489154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900" i="1" dirty="0" err="1"/>
              <a:t>Možete</a:t>
            </a:r>
            <a:r>
              <a:rPr lang="en-GB" sz="1900" i="1" dirty="0"/>
              <a:t> li da </a:t>
            </a:r>
            <a:r>
              <a:rPr lang="en-GB" sz="1900" i="1" dirty="0" err="1"/>
              <a:t>započnete</a:t>
            </a:r>
            <a:r>
              <a:rPr lang="en-GB" sz="1900" i="1" dirty="0"/>
              <a:t> </a:t>
            </a:r>
            <a:r>
              <a:rPr lang="en-GB" sz="1900" i="1" dirty="0" err="1"/>
              <a:t>istragu</a:t>
            </a:r>
            <a:r>
              <a:rPr lang="en-GB" sz="1900" i="1" dirty="0"/>
              <a:t> u </a:t>
            </a:r>
            <a:r>
              <a:rPr lang="en-GB" sz="1900" i="1" dirty="0" err="1"/>
              <a:t>svojoj</a:t>
            </a:r>
            <a:r>
              <a:rPr lang="en-GB" sz="1900" i="1" dirty="0"/>
              <a:t> </a:t>
            </a:r>
            <a:r>
              <a:rPr lang="en-GB" sz="1900" i="1" dirty="0" err="1"/>
              <a:t>zemlji</a:t>
            </a:r>
            <a:r>
              <a:rPr lang="en-GB" sz="1900" i="1" dirty="0"/>
              <a:t> </a:t>
            </a:r>
            <a:r>
              <a:rPr lang="en-GB" sz="1900" i="1" dirty="0" err="1"/>
              <a:t>na</a:t>
            </a:r>
            <a:r>
              <a:rPr lang="en-GB" sz="1900" i="1" dirty="0"/>
              <a:t> </a:t>
            </a:r>
            <a:r>
              <a:rPr lang="en-GB" sz="1900" i="1" dirty="0" err="1"/>
              <a:t>osnovu</a:t>
            </a:r>
            <a:r>
              <a:rPr lang="en-GB" sz="1900" i="1" dirty="0"/>
              <a:t> </a:t>
            </a:r>
            <a:r>
              <a:rPr lang="en-GB" sz="1900" i="1" dirty="0" err="1"/>
              <a:t>dobijenih</a:t>
            </a:r>
            <a:r>
              <a:rPr lang="en-GB" sz="1900" i="1" dirty="0"/>
              <a:t> </a:t>
            </a:r>
            <a:r>
              <a:rPr lang="en-GB" sz="1900" i="1" dirty="0" err="1"/>
              <a:t>informacija</a:t>
            </a:r>
            <a:r>
              <a:rPr lang="en-GB" sz="1900" i="1" dirty="0"/>
              <a:t>? 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900" i="1" dirty="0"/>
              <a:t>Da li </a:t>
            </a:r>
            <a:r>
              <a:rPr lang="en-GB" sz="1900" i="1" dirty="0" err="1"/>
              <a:t>su</a:t>
            </a:r>
            <a:r>
              <a:rPr lang="en-GB" sz="1900" i="1" dirty="0"/>
              <a:t> </a:t>
            </a:r>
            <a:r>
              <a:rPr lang="en-GB" sz="1900" i="1" dirty="0" err="1"/>
              <a:t>informacije</a:t>
            </a:r>
            <a:r>
              <a:rPr lang="en-GB" sz="1900" i="1" dirty="0"/>
              <a:t> </a:t>
            </a:r>
            <a:r>
              <a:rPr lang="en-GB" sz="1900" i="1" dirty="0" err="1"/>
              <a:t>koje</a:t>
            </a:r>
            <a:r>
              <a:rPr lang="en-GB" sz="1900" i="1" dirty="0"/>
              <a:t> je </a:t>
            </a:r>
            <a:r>
              <a:rPr lang="en-GB" sz="1900" i="1" dirty="0" err="1"/>
              <a:t>dostavio</a:t>
            </a:r>
            <a:r>
              <a:rPr lang="en-GB" sz="1900" i="1" dirty="0"/>
              <a:t> FBI, </a:t>
            </a:r>
            <a:r>
              <a:rPr lang="en-GB" sz="1900" i="1" dirty="0" err="1"/>
              <a:t>uključujući</a:t>
            </a:r>
            <a:r>
              <a:rPr lang="en-GB" sz="1900" i="1" dirty="0"/>
              <a:t> </a:t>
            </a:r>
            <a:r>
              <a:rPr lang="en-GB" sz="1900" i="1" dirty="0" err="1"/>
              <a:t>i</a:t>
            </a:r>
            <a:r>
              <a:rPr lang="en-GB" sz="1900" i="1" dirty="0"/>
              <a:t> one </a:t>
            </a:r>
            <a:r>
              <a:rPr lang="en-GB" sz="1900" i="1" dirty="0" err="1"/>
              <a:t>dobijene</a:t>
            </a:r>
            <a:r>
              <a:rPr lang="en-GB" sz="1900" i="1" dirty="0"/>
              <a:t> u </a:t>
            </a:r>
            <a:r>
              <a:rPr lang="en-GB" sz="1900" i="1" dirty="0" err="1"/>
              <a:t>tajnoj</a:t>
            </a:r>
            <a:r>
              <a:rPr lang="en-GB" sz="1900" i="1" dirty="0"/>
              <a:t> </a:t>
            </a:r>
            <a:r>
              <a:rPr lang="en-GB" sz="1900" i="1" dirty="0" err="1"/>
              <a:t>operaciji</a:t>
            </a:r>
            <a:r>
              <a:rPr lang="en-GB" sz="1900" i="1" dirty="0"/>
              <a:t>, </a:t>
            </a:r>
            <a:r>
              <a:rPr lang="en-GB" sz="1900" i="1" dirty="0" err="1"/>
              <a:t>prihvatljive</a:t>
            </a:r>
            <a:r>
              <a:rPr lang="en-GB" sz="1900" i="1" dirty="0"/>
              <a:t> </a:t>
            </a:r>
            <a:r>
              <a:rPr lang="en-GB" sz="1900" i="1" dirty="0" err="1"/>
              <a:t>kao</a:t>
            </a:r>
            <a:r>
              <a:rPr lang="en-GB" sz="1900" i="1" dirty="0"/>
              <a:t> </a:t>
            </a:r>
            <a:r>
              <a:rPr lang="en-GB" sz="1900" i="1" dirty="0" err="1"/>
              <a:t>dokaz</a:t>
            </a:r>
            <a:r>
              <a:rPr lang="en-GB" sz="1900" i="1" dirty="0"/>
              <a:t>?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900" i="1" dirty="0" err="1"/>
              <a:t>Ukoliko</a:t>
            </a:r>
            <a:r>
              <a:rPr lang="en-GB" sz="1900" i="1" dirty="0"/>
              <a:t> </a:t>
            </a:r>
            <a:r>
              <a:rPr lang="en-GB" sz="1900" i="1" dirty="0" err="1"/>
              <a:t>nisu</a:t>
            </a:r>
            <a:r>
              <a:rPr lang="en-GB" sz="1900" i="1" dirty="0"/>
              <a:t>, </a:t>
            </a:r>
            <a:r>
              <a:rPr lang="en-GB" sz="1900" i="1" dirty="0" err="1"/>
              <a:t>koje</a:t>
            </a:r>
            <a:r>
              <a:rPr lang="en-GB" sz="1900" i="1" dirty="0"/>
              <a:t> </a:t>
            </a:r>
            <a:r>
              <a:rPr lang="en-GB" sz="1900" i="1" dirty="0" err="1"/>
              <a:t>biste</a:t>
            </a:r>
            <a:r>
              <a:rPr lang="en-GB" sz="1900" i="1" dirty="0"/>
              <a:t> </a:t>
            </a:r>
            <a:r>
              <a:rPr lang="en-GB" sz="1900" i="1" dirty="0" err="1"/>
              <a:t>radnje</a:t>
            </a:r>
            <a:r>
              <a:rPr lang="en-GB" sz="1900" i="1" dirty="0"/>
              <a:t> </a:t>
            </a:r>
            <a:r>
              <a:rPr lang="en-GB" sz="1900" i="1" dirty="0" err="1"/>
              <a:t>preduzeli</a:t>
            </a:r>
            <a:r>
              <a:rPr lang="en-GB" sz="1900" i="1" dirty="0"/>
              <a:t> da </a:t>
            </a:r>
            <a:r>
              <a:rPr lang="en-GB" sz="1900" i="1" dirty="0" err="1"/>
              <a:t>biste</a:t>
            </a:r>
            <a:r>
              <a:rPr lang="en-GB" sz="1900" i="1" dirty="0"/>
              <a:t> </a:t>
            </a:r>
            <a:r>
              <a:rPr lang="en-GB" sz="1900" i="1" dirty="0" err="1"/>
              <a:t>obezbedili</a:t>
            </a:r>
            <a:r>
              <a:rPr lang="en-GB" sz="1900" i="1" dirty="0"/>
              <a:t> </a:t>
            </a:r>
            <a:r>
              <a:rPr lang="en-GB" sz="1900" i="1" dirty="0" err="1"/>
              <a:t>informacije</a:t>
            </a:r>
            <a:r>
              <a:rPr lang="en-GB" sz="1900" i="1" dirty="0"/>
              <a:t> </a:t>
            </a:r>
            <a:r>
              <a:rPr lang="en-GB" sz="1900" i="1" dirty="0" err="1"/>
              <a:t>tako</a:t>
            </a:r>
            <a:r>
              <a:rPr lang="en-GB" sz="1900" i="1" dirty="0"/>
              <a:t> da one </a:t>
            </a:r>
            <a:r>
              <a:rPr lang="en-GB" sz="1900" i="1" dirty="0" err="1"/>
              <a:t>mogu</a:t>
            </a:r>
            <a:r>
              <a:rPr lang="en-GB" sz="1900" i="1" dirty="0"/>
              <a:t> </a:t>
            </a:r>
            <a:r>
              <a:rPr lang="en-GB" sz="1900" i="1" dirty="0" err="1"/>
              <a:t>biti</a:t>
            </a:r>
            <a:r>
              <a:rPr lang="en-GB" sz="1900" i="1" dirty="0"/>
              <a:t> </a:t>
            </a:r>
            <a:r>
              <a:rPr lang="en-GB" sz="1900" i="1" dirty="0" err="1"/>
              <a:t>korišćene</a:t>
            </a:r>
            <a:r>
              <a:rPr lang="en-GB" sz="1900" i="1" dirty="0"/>
              <a:t> </a:t>
            </a:r>
            <a:r>
              <a:rPr lang="en-GB" sz="1900" i="1" dirty="0" err="1"/>
              <a:t>kao</a:t>
            </a:r>
            <a:r>
              <a:rPr lang="en-GB" sz="1900" i="1" dirty="0"/>
              <a:t> </a:t>
            </a:r>
            <a:r>
              <a:rPr lang="en-GB" sz="1900" i="1" dirty="0" err="1"/>
              <a:t>dokaz</a:t>
            </a:r>
            <a:r>
              <a:rPr lang="en-GB" sz="1900" i="1" dirty="0"/>
              <a:t>? Pod </a:t>
            </a:r>
            <a:r>
              <a:rPr lang="en-GB" sz="1900" i="1" dirty="0" err="1"/>
              <a:t>pretpostavkom</a:t>
            </a:r>
            <a:r>
              <a:rPr lang="en-GB" sz="1900" i="1" dirty="0"/>
              <a:t> da </a:t>
            </a:r>
            <a:r>
              <a:rPr lang="en-GB" sz="1900" i="1" dirty="0" err="1"/>
              <a:t>biste</a:t>
            </a:r>
            <a:r>
              <a:rPr lang="en-GB" sz="1900" i="1" dirty="0"/>
              <a:t> </a:t>
            </a:r>
            <a:r>
              <a:rPr lang="en-GB" sz="1900" i="1" dirty="0" err="1"/>
              <a:t>mogli</a:t>
            </a:r>
            <a:r>
              <a:rPr lang="en-GB" sz="1900" i="1" dirty="0"/>
              <a:t> da </a:t>
            </a:r>
            <a:r>
              <a:rPr lang="en-GB" sz="1900" i="1" dirty="0" err="1"/>
              <a:t>započnete</a:t>
            </a:r>
            <a:r>
              <a:rPr lang="en-GB" sz="1900" i="1" dirty="0"/>
              <a:t> </a:t>
            </a:r>
            <a:r>
              <a:rPr lang="en-GB" sz="1900" i="1" dirty="0" err="1"/>
              <a:t>istragu</a:t>
            </a:r>
            <a:r>
              <a:rPr lang="en-GB" sz="1900" i="1" dirty="0"/>
              <a:t>, </a:t>
            </a:r>
            <a:r>
              <a:rPr lang="en-GB" sz="1900" i="1" dirty="0" err="1"/>
              <a:t>koja</a:t>
            </a:r>
            <a:r>
              <a:rPr lang="en-GB" sz="1900" i="1" dirty="0"/>
              <a:t> </a:t>
            </a:r>
            <a:r>
              <a:rPr lang="en-GB" sz="1900" i="1" dirty="0" err="1"/>
              <a:t>krivična</a:t>
            </a:r>
            <a:r>
              <a:rPr lang="en-GB" sz="1900" i="1" dirty="0"/>
              <a:t> </a:t>
            </a:r>
            <a:r>
              <a:rPr lang="en-GB" sz="1900" i="1" dirty="0" err="1"/>
              <a:t>dela</a:t>
            </a:r>
            <a:r>
              <a:rPr lang="en-GB" sz="1900" i="1" dirty="0"/>
              <a:t> bi </a:t>
            </a:r>
            <a:r>
              <a:rPr lang="en-GB" sz="1900" i="1" dirty="0" err="1"/>
              <a:t>mogla</a:t>
            </a:r>
            <a:r>
              <a:rPr lang="en-GB" sz="1900" i="1" dirty="0"/>
              <a:t> da </a:t>
            </a:r>
            <a:r>
              <a:rPr lang="en-GB" sz="1900" i="1" dirty="0" err="1"/>
              <a:t>budu</a:t>
            </a:r>
            <a:r>
              <a:rPr lang="en-GB" sz="1900" i="1" dirty="0"/>
              <a:t> </a:t>
            </a:r>
            <a:r>
              <a:rPr lang="en-GB" sz="1900" i="1" dirty="0" err="1"/>
              <a:t>predmet</a:t>
            </a:r>
            <a:r>
              <a:rPr lang="en-GB" sz="1900" i="1" dirty="0"/>
              <a:t> </a:t>
            </a:r>
            <a:r>
              <a:rPr lang="en-GB" sz="1900" i="1" dirty="0" err="1"/>
              <a:t>istrage</a:t>
            </a:r>
            <a:r>
              <a:rPr lang="en-GB" sz="1900" i="1" dirty="0"/>
              <a:t>? </a:t>
            </a:r>
            <a:r>
              <a:rPr lang="en-GB" sz="1900" i="1" dirty="0" err="1"/>
              <a:t>Objasnite</a:t>
            </a:r>
            <a:r>
              <a:rPr lang="en-GB" sz="1900" i="1" dirty="0"/>
              <a:t> </a:t>
            </a:r>
            <a:r>
              <a:rPr lang="en-GB" sz="1900" i="1" dirty="0" err="1"/>
              <a:t>uloge</a:t>
            </a:r>
            <a:r>
              <a:rPr lang="en-GB" sz="1900" i="1" dirty="0"/>
              <a:t> </a:t>
            </a:r>
            <a:r>
              <a:rPr lang="en-GB" sz="1900" i="1" dirty="0" err="1"/>
              <a:t>i</a:t>
            </a:r>
            <a:r>
              <a:rPr lang="en-GB" sz="1900" i="1" dirty="0"/>
              <a:t> </a:t>
            </a:r>
            <a:r>
              <a:rPr lang="en-GB" sz="1900" i="1" dirty="0" err="1"/>
              <a:t>odgovornost</a:t>
            </a:r>
            <a:r>
              <a:rPr lang="en-GB" sz="1900" i="1" dirty="0"/>
              <a:t> za </a:t>
            </a:r>
            <a:r>
              <a:rPr lang="en-GB" sz="1900" i="1" dirty="0" err="1"/>
              <a:t>donošenje</a:t>
            </a:r>
            <a:r>
              <a:rPr lang="en-GB" sz="1900" i="1" dirty="0"/>
              <a:t> </a:t>
            </a:r>
            <a:r>
              <a:rPr lang="en-GB" sz="1900" i="1" dirty="0" err="1"/>
              <a:t>odluka</a:t>
            </a:r>
            <a:r>
              <a:rPr lang="en-GB" sz="1900" i="1" dirty="0"/>
              <a:t> </a:t>
            </a:r>
            <a:r>
              <a:rPr lang="en-GB" sz="1900" i="1" dirty="0" err="1"/>
              <a:t>vaših</a:t>
            </a:r>
            <a:r>
              <a:rPr lang="en-GB" sz="1900" i="1" dirty="0"/>
              <a:t> </a:t>
            </a:r>
            <a:r>
              <a:rPr lang="en-GB" sz="1900" i="1" dirty="0" err="1"/>
              <a:t>nacionalnih</a:t>
            </a:r>
            <a:r>
              <a:rPr lang="en-GB" sz="1900" i="1" dirty="0"/>
              <a:t> organa (</a:t>
            </a:r>
            <a:r>
              <a:rPr lang="en-GB" sz="1900" i="1" dirty="0" err="1"/>
              <a:t>mesta</a:t>
            </a:r>
            <a:r>
              <a:rPr lang="en-GB" sz="1900" i="1" dirty="0"/>
              <a:t> za </a:t>
            </a:r>
            <a:r>
              <a:rPr lang="en-GB" sz="1900" i="1" dirty="0" err="1"/>
              <a:t>kontakt</a:t>
            </a:r>
            <a:r>
              <a:rPr lang="en-GB" sz="1900" i="1" dirty="0"/>
              <a:t> 24/7, </a:t>
            </a:r>
            <a:r>
              <a:rPr lang="en-GB" sz="1900" i="1" dirty="0" err="1"/>
              <a:t>policije</a:t>
            </a:r>
            <a:r>
              <a:rPr lang="en-GB" sz="1900" i="1" dirty="0"/>
              <a:t>, </a:t>
            </a:r>
            <a:r>
              <a:rPr lang="en-GB" sz="1900" i="1" dirty="0" err="1"/>
              <a:t>tužioca</a:t>
            </a:r>
            <a:r>
              <a:rPr lang="en-GB" sz="1900" i="1" dirty="0"/>
              <a:t> </a:t>
            </a:r>
            <a:r>
              <a:rPr lang="en-GB" sz="1900" i="1" dirty="0" err="1"/>
              <a:t>i</a:t>
            </a:r>
            <a:r>
              <a:rPr lang="en-GB" sz="1900" i="1" dirty="0"/>
              <a:t> </a:t>
            </a:r>
            <a:r>
              <a:rPr lang="en-GB" sz="1900" i="1" dirty="0" err="1"/>
              <a:t>sudskih</a:t>
            </a:r>
            <a:r>
              <a:rPr lang="en-GB" sz="1900" i="1" dirty="0"/>
              <a:t> organa u </a:t>
            </a:r>
            <a:r>
              <a:rPr lang="en-GB" sz="1900" i="1" dirty="0" err="1"/>
              <a:t>ovim</a:t>
            </a:r>
            <a:r>
              <a:rPr lang="en-GB" sz="1900" i="1" dirty="0"/>
              <a:t> </a:t>
            </a:r>
            <a:r>
              <a:rPr lang="en-GB" sz="1900" i="1" dirty="0" err="1"/>
              <a:t>fazama</a:t>
            </a:r>
            <a:r>
              <a:rPr lang="en-GB" sz="1900" i="1" dirty="0"/>
              <a:t> </a:t>
            </a:r>
            <a:r>
              <a:rPr lang="en-GB" sz="1900" i="1" dirty="0" err="1"/>
              <a:t>procesa</a:t>
            </a:r>
            <a:r>
              <a:rPr lang="en-GB" sz="1900" i="1" dirty="0"/>
              <a:t>).</a:t>
            </a:r>
            <a:endParaRPr lang="en-US" sz="1900" i="1" dirty="0"/>
          </a:p>
        </p:txBody>
      </p:sp>
    </p:spTree>
    <p:extLst>
      <p:ext uri="{BB962C8B-B14F-4D97-AF65-F5344CB8AC3E}">
        <p14:creationId xmlns:p14="http://schemas.microsoft.com/office/powerpoint/2010/main" val="3728302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17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RS" sz="3200" b="1" dirty="0">
                <a:ea typeface="ＭＳ Ｐゴシック" charset="0"/>
              </a:rPr>
              <a:t>Pitanja</a:t>
            </a:r>
            <a:r>
              <a:rPr lang="en-GB" sz="3200" b="1" dirty="0">
                <a:ea typeface="ＭＳ Ｐゴシック" charset="0"/>
              </a:rPr>
              <a:t>?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2654" y="2877133"/>
            <a:ext cx="3961346" cy="159804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4FC797-8B21-1944-9EC4-92F965F16FF8}"/>
              </a:ext>
            </a:extLst>
          </p:cNvPr>
          <p:cNvSpPr/>
          <p:nvPr/>
        </p:nvSpPr>
        <p:spPr>
          <a:xfrm>
            <a:off x="130981" y="989546"/>
            <a:ext cx="489154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1900" i="1" dirty="0"/>
              <a:t>Da li otvarate istragu protiv Margaret?</a:t>
            </a:r>
            <a:endParaRPr lang="en-GB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900" i="1" dirty="0" err="1"/>
              <a:t>Možete</a:t>
            </a:r>
            <a:r>
              <a:rPr lang="en-GB" sz="1900" i="1" dirty="0"/>
              <a:t> li da </a:t>
            </a:r>
            <a:r>
              <a:rPr lang="en-GB" sz="1900" i="1" dirty="0" err="1"/>
              <a:t>iskoristite</a:t>
            </a:r>
            <a:r>
              <a:rPr lang="en-GB" sz="1900" i="1" dirty="0"/>
              <a:t> </a:t>
            </a:r>
            <a:r>
              <a:rPr lang="en-GB" sz="1900" i="1" dirty="0" err="1"/>
              <a:t>informacije</a:t>
            </a:r>
            <a:r>
              <a:rPr lang="en-GB" sz="1900" i="1" dirty="0"/>
              <a:t> </a:t>
            </a:r>
            <a:r>
              <a:rPr lang="en-GB" sz="1900" i="1" dirty="0" err="1"/>
              <a:t>koje</a:t>
            </a:r>
            <a:r>
              <a:rPr lang="en-GB" sz="1900" i="1" dirty="0"/>
              <a:t> je </a:t>
            </a:r>
            <a:r>
              <a:rPr lang="en-GB" sz="1900" i="1" dirty="0" err="1"/>
              <a:t>dostavila</a:t>
            </a:r>
            <a:r>
              <a:rPr lang="en-GB" sz="1900" i="1" dirty="0"/>
              <a:t> </a:t>
            </a:r>
            <a:r>
              <a:rPr lang="en-GB" sz="1900" i="1" dirty="0" err="1"/>
              <a:t>banka</a:t>
            </a:r>
            <a:r>
              <a:rPr lang="en-GB" sz="1900" i="1" dirty="0"/>
              <a:t> </a:t>
            </a:r>
            <a:r>
              <a:rPr lang="en-GB" sz="1900" i="1" dirty="0" err="1"/>
              <a:t>kao</a:t>
            </a:r>
            <a:r>
              <a:rPr lang="en-GB" sz="1900" i="1" dirty="0"/>
              <a:t> </a:t>
            </a:r>
            <a:r>
              <a:rPr lang="en-GB" sz="1900" i="1" dirty="0" err="1"/>
              <a:t>dokaz</a:t>
            </a:r>
            <a:r>
              <a:rPr lang="en-GB" sz="1900" i="1" dirty="0"/>
              <a:t>?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900" i="1" dirty="0" err="1"/>
              <a:t>Ukoliko</a:t>
            </a:r>
            <a:r>
              <a:rPr lang="en-GB" sz="1900" i="1" dirty="0"/>
              <a:t> ne </a:t>
            </a:r>
            <a:r>
              <a:rPr lang="en-GB" sz="1900" i="1" dirty="0" err="1"/>
              <a:t>možete</a:t>
            </a:r>
            <a:r>
              <a:rPr lang="en-GB" sz="1900" i="1" dirty="0"/>
              <a:t>, </a:t>
            </a:r>
            <a:r>
              <a:rPr lang="en-GB" sz="1900" i="1" dirty="0" err="1"/>
              <a:t>koju</a:t>
            </a:r>
            <a:r>
              <a:rPr lang="en-GB" sz="1900" i="1" dirty="0"/>
              <a:t> </a:t>
            </a:r>
            <a:r>
              <a:rPr lang="en-GB" sz="1900" i="1" dirty="0" err="1"/>
              <a:t>radnju</a:t>
            </a:r>
            <a:r>
              <a:rPr lang="en-GB" sz="1900" i="1" dirty="0"/>
              <a:t> </a:t>
            </a:r>
            <a:r>
              <a:rPr lang="en-GB" sz="1900" i="1" dirty="0" err="1"/>
              <a:t>preduzimate</a:t>
            </a:r>
            <a:r>
              <a:rPr lang="en-GB" sz="1900" i="1" dirty="0"/>
              <a:t> da </a:t>
            </a:r>
            <a:r>
              <a:rPr lang="en-GB" sz="1900" i="1" dirty="0" err="1"/>
              <a:t>ih</a:t>
            </a:r>
            <a:r>
              <a:rPr lang="en-GB" sz="1900" i="1" dirty="0"/>
              <a:t> </a:t>
            </a:r>
            <a:r>
              <a:rPr lang="en-GB" sz="1900" i="1" dirty="0" err="1"/>
              <a:t>obezbedite</a:t>
            </a:r>
            <a:r>
              <a:rPr lang="en-GB" sz="1900" i="1" dirty="0"/>
              <a:t>?                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900" i="1" dirty="0"/>
              <a:t>Znate da je država „U“ započela istragu, šta preduzimate u odnosu na državu „U“?</a:t>
            </a:r>
            <a:endParaRPr lang="en-GB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900" i="1" dirty="0" err="1"/>
              <a:t>Koje</a:t>
            </a:r>
            <a:r>
              <a:rPr lang="en-GB" sz="1900" i="1" dirty="0"/>
              <a:t> </a:t>
            </a:r>
            <a:r>
              <a:rPr lang="en-GB" sz="1900" i="1" dirty="0" err="1"/>
              <a:t>radnje</a:t>
            </a:r>
            <a:r>
              <a:rPr lang="en-GB" sz="1900" i="1" dirty="0"/>
              <a:t> </a:t>
            </a:r>
            <a:r>
              <a:rPr lang="en-GB" sz="1900" i="1" dirty="0" err="1"/>
              <a:t>biste</a:t>
            </a:r>
            <a:r>
              <a:rPr lang="en-GB" sz="1900" i="1" dirty="0"/>
              <a:t> </a:t>
            </a:r>
            <a:r>
              <a:rPr lang="en-GB" sz="1900" i="1" dirty="0" err="1"/>
              <a:t>preduzeli</a:t>
            </a:r>
            <a:r>
              <a:rPr lang="en-GB" sz="1900" i="1" dirty="0"/>
              <a:t> u </a:t>
            </a:r>
            <a:r>
              <a:rPr lang="en-GB" sz="1900" i="1" dirty="0" err="1"/>
              <a:t>odnosu</a:t>
            </a:r>
            <a:r>
              <a:rPr lang="en-GB" sz="1900" i="1" dirty="0"/>
              <a:t> </a:t>
            </a:r>
            <a:r>
              <a:rPr lang="en-GB" sz="1900" i="1" dirty="0" err="1"/>
              <a:t>na</a:t>
            </a:r>
            <a:r>
              <a:rPr lang="en-GB" sz="1900" i="1" dirty="0"/>
              <a:t> vebsajt </a:t>
            </a:r>
            <a:r>
              <a:rPr lang="en-GB" sz="1900" i="1" dirty="0" err="1"/>
              <a:t>hakerskog</a:t>
            </a:r>
            <a:r>
              <a:rPr lang="en-GB" sz="1900" i="1" dirty="0"/>
              <a:t> </a:t>
            </a:r>
            <a:r>
              <a:rPr lang="en-GB" sz="1900" i="1" dirty="0" err="1"/>
              <a:t>foruma</a:t>
            </a:r>
            <a:r>
              <a:rPr lang="en-GB" sz="1900" i="1" dirty="0"/>
              <a:t> </a:t>
            </a:r>
            <a:r>
              <a:rPr lang="en-GB" sz="1900" i="1" dirty="0" err="1"/>
              <a:t>i</a:t>
            </a:r>
            <a:r>
              <a:rPr lang="en-GB" sz="1900" i="1" dirty="0"/>
              <a:t> </a:t>
            </a:r>
            <a:r>
              <a:rPr lang="en-GB" sz="1900" i="1" dirty="0" err="1"/>
              <a:t>čet</a:t>
            </a:r>
            <a:r>
              <a:rPr lang="en-GB" sz="1900" i="1" dirty="0"/>
              <a:t> </a:t>
            </a:r>
            <a:r>
              <a:rPr lang="en-GB" sz="1900" i="1" dirty="0" err="1"/>
              <a:t>sesiju</a:t>
            </a:r>
            <a:r>
              <a:rPr lang="en-GB" sz="1900" i="1" dirty="0"/>
              <a:t> – da li </a:t>
            </a:r>
            <a:r>
              <a:rPr lang="en-GB" sz="1900" i="1" dirty="0" err="1"/>
              <a:t>biste</a:t>
            </a:r>
            <a:r>
              <a:rPr lang="en-GB" sz="1900" i="1" dirty="0"/>
              <a:t> </a:t>
            </a:r>
            <a:r>
              <a:rPr lang="en-GB" sz="1900" i="1" dirty="0" err="1"/>
              <a:t>ih</a:t>
            </a:r>
            <a:r>
              <a:rPr lang="en-GB" sz="1900" i="1" dirty="0"/>
              <a:t> </a:t>
            </a:r>
            <a:r>
              <a:rPr lang="en-GB" sz="1900" i="1" dirty="0" err="1"/>
              <a:t>pregledali</a:t>
            </a:r>
            <a:r>
              <a:rPr lang="en-GB" sz="1900" i="1" dirty="0"/>
              <a:t> </a:t>
            </a:r>
            <a:r>
              <a:rPr lang="en-GB" sz="1900" i="1" dirty="0" err="1"/>
              <a:t>ili</a:t>
            </a:r>
            <a:r>
              <a:rPr lang="en-GB" sz="1900" i="1" dirty="0"/>
              <a:t> </a:t>
            </a:r>
            <a:r>
              <a:rPr lang="en-GB" sz="1900" i="1" dirty="0" err="1"/>
              <a:t>kopirali</a:t>
            </a:r>
            <a:r>
              <a:rPr lang="en-GB" sz="1900" i="1" dirty="0"/>
              <a:t>? (bez </a:t>
            </a:r>
            <a:r>
              <a:rPr lang="en-GB" sz="1900" i="1" dirty="0" err="1"/>
              <a:t>obzira</a:t>
            </a:r>
            <a:r>
              <a:rPr lang="en-GB" sz="1900" i="1" dirty="0"/>
              <a:t> </a:t>
            </a:r>
            <a:r>
              <a:rPr lang="en-GB" sz="1900" i="1" dirty="0" err="1"/>
              <a:t>na</a:t>
            </a:r>
            <a:r>
              <a:rPr lang="en-GB" sz="1900" i="1" dirty="0"/>
              <a:t> to da li je </a:t>
            </a:r>
            <a:r>
              <a:rPr lang="en-GB" sz="1900" i="1" dirty="0" err="1"/>
              <a:t>vaš</a:t>
            </a:r>
            <a:r>
              <a:rPr lang="en-GB" sz="1900" i="1" dirty="0"/>
              <a:t> </a:t>
            </a:r>
            <a:r>
              <a:rPr lang="en-GB" sz="1900" i="1" dirty="0" err="1"/>
              <a:t>odgovor</a:t>
            </a:r>
            <a:r>
              <a:rPr lang="en-GB" sz="1900" i="1" dirty="0"/>
              <a:t> „da“ </a:t>
            </a:r>
            <a:r>
              <a:rPr lang="en-GB" sz="1900" i="1" dirty="0" err="1"/>
              <a:t>ili</a:t>
            </a:r>
            <a:r>
              <a:rPr lang="en-GB" sz="1900" i="1" dirty="0"/>
              <a:t> „ne“, </a:t>
            </a:r>
            <a:r>
              <a:rPr lang="en-GB" sz="1900" i="1" dirty="0" err="1"/>
              <a:t>obrazložite</a:t>
            </a:r>
            <a:r>
              <a:rPr lang="en-GB" sz="1900" i="1" dirty="0"/>
              <a:t> </a:t>
            </a:r>
            <a:r>
              <a:rPr lang="en-GB" sz="1900" i="1" dirty="0" err="1"/>
              <a:t>svoj</a:t>
            </a:r>
            <a:r>
              <a:rPr lang="en-GB" sz="1900" i="1" dirty="0"/>
              <a:t> </a:t>
            </a:r>
            <a:r>
              <a:rPr lang="en-GB" sz="1900" i="1" dirty="0" err="1"/>
              <a:t>odgovor</a:t>
            </a:r>
            <a:r>
              <a:rPr lang="en-GB" sz="1900" i="1" dirty="0"/>
              <a:t> </a:t>
            </a:r>
            <a:r>
              <a:rPr lang="en-GB" sz="1900" i="1" dirty="0" err="1"/>
              <a:t>na</a:t>
            </a:r>
            <a:r>
              <a:rPr lang="en-GB" sz="1900" i="1" dirty="0"/>
              <a:t> </a:t>
            </a:r>
            <a:r>
              <a:rPr lang="en-GB" sz="1900" i="1" dirty="0" err="1"/>
              <a:t>osnovu</a:t>
            </a:r>
            <a:r>
              <a:rPr lang="en-GB" sz="1900" i="1" dirty="0"/>
              <a:t> </a:t>
            </a:r>
            <a:r>
              <a:rPr lang="en-GB" sz="1900" i="1" dirty="0" err="1"/>
              <a:t>vašeg</a:t>
            </a:r>
            <a:r>
              <a:rPr lang="en-GB" sz="1900" i="1" dirty="0"/>
              <a:t> </a:t>
            </a:r>
            <a:r>
              <a:rPr lang="en-GB" sz="1900" i="1" dirty="0" err="1"/>
              <a:t>zakonodavnog</a:t>
            </a:r>
            <a:r>
              <a:rPr lang="en-GB" sz="1900" i="1" dirty="0"/>
              <a:t> </a:t>
            </a:r>
            <a:r>
              <a:rPr lang="en-GB" sz="1900" i="1" dirty="0" err="1"/>
              <a:t>okvira</a:t>
            </a:r>
            <a:r>
              <a:rPr lang="en-GB" sz="1900" i="1" dirty="0"/>
              <a:t>)..  </a:t>
            </a:r>
            <a:r>
              <a:rPr lang="en-GB" sz="1900" dirty="0"/>
              <a:t>                                                                                                                                    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227705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18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Pitanja</a:t>
            </a:r>
            <a:r>
              <a:rPr lang="en-GB" sz="3200" b="1" dirty="0">
                <a:ea typeface="ＭＳ Ｐゴシック" charset="0"/>
              </a:rPr>
              <a:t>?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2654" y="2877133"/>
            <a:ext cx="3961346" cy="159804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4FC797-8B21-1944-9EC4-92F965F16FF8}"/>
              </a:ext>
            </a:extLst>
          </p:cNvPr>
          <p:cNvSpPr/>
          <p:nvPr/>
        </p:nvSpPr>
        <p:spPr>
          <a:xfrm>
            <a:off x="130982" y="989546"/>
            <a:ext cx="4572000" cy="56477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900" i="1" dirty="0"/>
              <a:t>Da li </a:t>
            </a:r>
            <a:r>
              <a:rPr lang="en-GB" sz="1900" i="1" dirty="0" err="1"/>
              <a:t>možete</a:t>
            </a:r>
            <a:r>
              <a:rPr lang="en-GB" sz="1900" i="1" dirty="0"/>
              <a:t> da </a:t>
            </a:r>
            <a:r>
              <a:rPr lang="en-GB" sz="1900" i="1" dirty="0" err="1"/>
              <a:t>pristupite</a:t>
            </a:r>
            <a:r>
              <a:rPr lang="en-GB" sz="1900" i="1" dirty="0"/>
              <a:t> Gmail </a:t>
            </a:r>
            <a:r>
              <a:rPr lang="en-GB" sz="1900" i="1" dirty="0" err="1"/>
              <a:t>nalozima</a:t>
            </a:r>
            <a:r>
              <a:rPr lang="en-GB" sz="1900" i="1" dirty="0"/>
              <a:t> </a:t>
            </a:r>
            <a:r>
              <a:rPr lang="en-GB" sz="1900" i="1" dirty="0" err="1"/>
              <a:t>koristeći</a:t>
            </a:r>
            <a:r>
              <a:rPr lang="en-GB" sz="1900" i="1" dirty="0"/>
              <a:t> </a:t>
            </a:r>
            <a:r>
              <a:rPr lang="en-GB" sz="1900" i="1" dirty="0" err="1"/>
              <a:t>podatke</a:t>
            </a:r>
            <a:r>
              <a:rPr lang="en-GB" sz="1900" i="1" dirty="0"/>
              <a:t> za </a:t>
            </a:r>
            <a:r>
              <a:rPr lang="en-GB" sz="1900" i="1" dirty="0" err="1"/>
              <a:t>prijavljivanje</a:t>
            </a:r>
            <a:r>
              <a:rPr lang="en-GB" sz="1900" i="1" dirty="0"/>
              <a:t> </a:t>
            </a:r>
            <a:r>
              <a:rPr lang="en-GB" sz="1900" i="1" dirty="0" err="1"/>
              <a:t>i</a:t>
            </a:r>
            <a:r>
              <a:rPr lang="en-GB" sz="1900" i="1" dirty="0"/>
              <a:t> </a:t>
            </a:r>
            <a:r>
              <a:rPr lang="en-GB" sz="1900" i="1" dirty="0" err="1"/>
              <a:t>lozinke</a:t>
            </a:r>
            <a:r>
              <a:rPr lang="en-GB" sz="1900" i="1" dirty="0"/>
              <a:t> bez </a:t>
            </a:r>
            <a:r>
              <a:rPr lang="en-GB" sz="1900" i="1" dirty="0" err="1"/>
              <a:t>Borisove</a:t>
            </a:r>
            <a:r>
              <a:rPr lang="en-GB" sz="1900" i="1" dirty="0"/>
              <a:t> </a:t>
            </a:r>
            <a:r>
              <a:rPr lang="en-GB" sz="1900" i="1" dirty="0" err="1"/>
              <a:t>saglasnosti</a:t>
            </a:r>
            <a:r>
              <a:rPr lang="en-GB" sz="1900" i="1" dirty="0"/>
              <a:t>?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19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900" i="1" dirty="0" err="1"/>
              <a:t>Koje</a:t>
            </a:r>
            <a:r>
              <a:rPr lang="en-GB" sz="1900" i="1" dirty="0"/>
              <a:t> </a:t>
            </a:r>
            <a:r>
              <a:rPr lang="en-GB" sz="1900" i="1" dirty="0" err="1"/>
              <a:t>radnje</a:t>
            </a:r>
            <a:r>
              <a:rPr lang="en-GB" sz="1900" i="1" dirty="0"/>
              <a:t> </a:t>
            </a:r>
            <a:r>
              <a:rPr lang="en-GB" sz="1900" i="1" dirty="0" err="1"/>
              <a:t>preduzimate</a:t>
            </a:r>
            <a:r>
              <a:rPr lang="en-GB" sz="1900" i="1" dirty="0"/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9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900" i="1" dirty="0"/>
              <a:t>Koje radnje preduzimate u odnosu na Yahoo nalog?</a:t>
            </a:r>
          </a:p>
          <a:p>
            <a:pPr algn="just"/>
            <a:endParaRPr lang="pl-PL" sz="19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900" i="1" dirty="0"/>
              <a:t>Koje radnje preduzimate u odnosu na PayPal naloge?</a:t>
            </a:r>
            <a:r>
              <a:rPr lang="en-GB" sz="1900" i="1" dirty="0"/>
              <a:t>  </a:t>
            </a:r>
          </a:p>
          <a:p>
            <a:pPr algn="just"/>
            <a:endParaRPr lang="en-US" sz="19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900" i="1" dirty="0" err="1"/>
              <a:t>Šta</a:t>
            </a:r>
            <a:r>
              <a:rPr lang="en-GB" sz="1900" i="1" dirty="0"/>
              <a:t> </a:t>
            </a:r>
            <a:r>
              <a:rPr lang="en-GB" sz="1900" i="1" dirty="0" err="1"/>
              <a:t>ćete</a:t>
            </a:r>
            <a:r>
              <a:rPr lang="en-GB" sz="1900" i="1" dirty="0"/>
              <a:t> </a:t>
            </a:r>
            <a:r>
              <a:rPr lang="en-GB" sz="1900" i="1" dirty="0" err="1"/>
              <a:t>preduzeti</a:t>
            </a:r>
            <a:r>
              <a:rPr lang="en-GB" sz="1900" i="1" dirty="0"/>
              <a:t> u </a:t>
            </a:r>
            <a:r>
              <a:rPr lang="en-GB" sz="1900" i="1" dirty="0" err="1"/>
              <a:t>odnosu</a:t>
            </a:r>
            <a:r>
              <a:rPr lang="en-GB" sz="1900" i="1" dirty="0"/>
              <a:t> </a:t>
            </a:r>
            <a:r>
              <a:rPr lang="en-GB" sz="1900" i="1" dirty="0" err="1"/>
              <a:t>na</a:t>
            </a:r>
            <a:r>
              <a:rPr lang="en-GB" sz="1900" i="1" dirty="0"/>
              <a:t> </a:t>
            </a:r>
            <a:r>
              <a:rPr lang="en-GB" sz="1900" i="1" dirty="0" err="1"/>
              <a:t>informacije</a:t>
            </a:r>
            <a:r>
              <a:rPr lang="en-GB" sz="1900" i="1" dirty="0"/>
              <a:t> o </a:t>
            </a:r>
            <a:r>
              <a:rPr lang="en-GB" sz="1900" i="1" dirty="0" err="1"/>
              <a:t>bankovnim</a:t>
            </a:r>
            <a:r>
              <a:rPr lang="en-GB" sz="1900" i="1" dirty="0"/>
              <a:t> </a:t>
            </a:r>
            <a:r>
              <a:rPr lang="en-GB" sz="1900" i="1" dirty="0" err="1"/>
              <a:t>računima</a:t>
            </a:r>
            <a:r>
              <a:rPr lang="en-GB" sz="1900" i="1" dirty="0"/>
              <a:t> </a:t>
            </a:r>
            <a:r>
              <a:rPr lang="en-GB" sz="1900" i="1" dirty="0" err="1"/>
              <a:t>koje</a:t>
            </a:r>
            <a:r>
              <a:rPr lang="en-GB" sz="1900" i="1" dirty="0"/>
              <a:t> se </a:t>
            </a:r>
            <a:r>
              <a:rPr lang="en-GB" sz="1900" i="1" dirty="0" err="1"/>
              <a:t>odnose</a:t>
            </a:r>
            <a:r>
              <a:rPr lang="en-GB" sz="1900" i="1" dirty="0"/>
              <a:t> </a:t>
            </a:r>
            <a:r>
              <a:rPr lang="en-GB" sz="1900" i="1" dirty="0" err="1"/>
              <a:t>na</a:t>
            </a:r>
            <a:r>
              <a:rPr lang="en-GB" sz="1900" i="1" dirty="0"/>
              <a:t> </a:t>
            </a:r>
            <a:r>
              <a:rPr lang="en-GB" sz="1900" i="1" dirty="0" err="1"/>
              <a:t>račune</a:t>
            </a:r>
            <a:r>
              <a:rPr lang="en-GB" sz="1900" i="1" dirty="0"/>
              <a:t> u </a:t>
            </a:r>
            <a:r>
              <a:rPr lang="en-GB" sz="1900" i="1" dirty="0" err="1"/>
              <a:t>vašoj</a:t>
            </a:r>
            <a:r>
              <a:rPr lang="en-GB" sz="1900" i="1" dirty="0"/>
              <a:t> </a:t>
            </a:r>
            <a:r>
              <a:rPr lang="en-GB" sz="1900" i="1" dirty="0" err="1"/>
              <a:t>zemlji</a:t>
            </a:r>
            <a:r>
              <a:rPr lang="en-GB" sz="1900" i="1" dirty="0"/>
              <a:t>/</a:t>
            </a:r>
            <a:r>
              <a:rPr lang="en-GB" sz="1900" i="1" dirty="0" err="1"/>
              <a:t>drugim</a:t>
            </a:r>
            <a:r>
              <a:rPr lang="en-GB" sz="1900" i="1" dirty="0"/>
              <a:t> </a:t>
            </a:r>
            <a:r>
              <a:rPr lang="en-GB" sz="1900" i="1" dirty="0" err="1"/>
              <a:t>zemljama</a:t>
            </a:r>
            <a:r>
              <a:rPr lang="en-GB" sz="1900" i="1" dirty="0"/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19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Latn-RS" sz="1900" i="1" dirty="0"/>
              <a:t>Obrazac iz člana</a:t>
            </a:r>
            <a:r>
              <a:rPr lang="en-GB" sz="1900" i="1" dirty="0"/>
              <a:t> 31</a:t>
            </a:r>
            <a:r>
              <a:rPr lang="sr-Latn-RS" sz="1900" i="1" dirty="0"/>
              <a:t>.</a:t>
            </a:r>
            <a:r>
              <a:rPr lang="en-GB" sz="1900" i="1" dirty="0"/>
              <a:t>?</a:t>
            </a:r>
            <a:endParaRPr lang="en-US" sz="1900" i="1" dirty="0"/>
          </a:p>
        </p:txBody>
      </p:sp>
    </p:spTree>
    <p:extLst>
      <p:ext uri="{BB962C8B-B14F-4D97-AF65-F5344CB8AC3E}">
        <p14:creationId xmlns:p14="http://schemas.microsoft.com/office/powerpoint/2010/main" val="3749754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19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Studija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slučaja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59456A-02DA-0F46-BF32-314184E697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029" y="2029522"/>
            <a:ext cx="3731941" cy="279895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A4C69B1-F73E-47E0-BDC7-E2E131989BDE}"/>
              </a:ext>
            </a:extLst>
          </p:cNvPr>
          <p:cNvSpPr txBox="1"/>
          <p:nvPr/>
        </p:nvSpPr>
        <p:spPr>
          <a:xfrm flipH="1">
            <a:off x="3521412" y="5181600"/>
            <a:ext cx="2093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b="1" dirty="0"/>
              <a:t>PITANJA</a:t>
            </a:r>
          </a:p>
        </p:txBody>
      </p:sp>
    </p:spTree>
    <p:extLst>
      <p:ext uri="{BB962C8B-B14F-4D97-AF65-F5344CB8AC3E}">
        <p14:creationId xmlns:p14="http://schemas.microsoft.com/office/powerpoint/2010/main" val="1573421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2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RS" sz="3200" b="1" dirty="0">
                <a:ea typeface="ＭＳ Ｐゴシック" pitchFamily="34" charset="-128"/>
              </a:rPr>
              <a:t>Program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36288" y="1584655"/>
            <a:ext cx="37912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RS" sz="2000" b="1" dirty="0"/>
              <a:t>I deo</a:t>
            </a:r>
            <a:endParaRPr lang="en-GB" sz="2000" b="1" dirty="0"/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000" i="1" dirty="0"/>
              <a:t>Uvod</a:t>
            </a:r>
            <a:endParaRPr lang="en-GB" sz="2000" i="1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000" dirty="0"/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RS" sz="2000" b="1" dirty="0"/>
              <a:t>II deo</a:t>
            </a:r>
            <a:endParaRPr lang="en-GB" sz="2000" b="1" dirty="0"/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000" i="1" dirty="0"/>
              <a:t>Sinopsis studije slučaja</a:t>
            </a:r>
            <a:endParaRPr lang="en-GB" sz="2000" i="1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000" dirty="0"/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RS" sz="2000" b="1" dirty="0"/>
              <a:t>III deo</a:t>
            </a:r>
            <a:endParaRPr lang="en-GB" sz="2000" b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000" i="1" dirty="0">
                <a:ea typeface="ＭＳ Ｐゴシック" charset="0"/>
                <a:cs typeface="ＭＳ Ｐゴシック" charset="0"/>
              </a:rPr>
              <a:t>Grupni rad</a:t>
            </a:r>
            <a:endParaRPr lang="en-GB" sz="2000" i="1" dirty="0">
              <a:ea typeface="ＭＳ Ｐゴシック" charset="0"/>
              <a:cs typeface="ＭＳ Ｐゴシック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000" i="1" dirty="0">
              <a:ea typeface="ＭＳ Ｐゴシック" charset="0"/>
            </a:endParaRPr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RS" sz="2000" b="1" dirty="0"/>
              <a:t>IV deo</a:t>
            </a:r>
            <a:endParaRPr lang="en-GB" sz="2000" b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000" i="1" dirty="0"/>
              <a:t>Grupni izveštaj</a:t>
            </a:r>
            <a:endParaRPr lang="en-GB" sz="20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0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sr-Latn-RS" sz="2000" b="1" dirty="0"/>
              <a:t>V deo</a:t>
            </a:r>
            <a:endParaRPr lang="en-GB" sz="2000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000" i="1" dirty="0"/>
              <a:t>Zaključci</a:t>
            </a:r>
            <a:endParaRPr lang="en-GB" sz="2000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3FFC4F-A0C7-6241-A6A3-D4D1CB58E595}"/>
              </a:ext>
            </a:extLst>
          </p:cNvPr>
          <p:cNvSpPr/>
          <p:nvPr/>
        </p:nvSpPr>
        <p:spPr>
          <a:xfrm>
            <a:off x="4450456" y="104373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n-GB" sz="2000" dirty="0"/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20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C6340C-3120-7B4F-8C6E-D20141E89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470" y="2607361"/>
            <a:ext cx="3345197" cy="222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255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20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r">
              <a:buFont typeface="Arial" charset="0"/>
              <a:buNone/>
              <a:defRPr/>
            </a:pPr>
            <a:r>
              <a:rPr lang="en-GB" sz="3200" b="1" dirty="0" err="1">
                <a:solidFill>
                  <a:schemeClr val="bg1"/>
                </a:solidFill>
              </a:rPr>
              <a:t>Jačanje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veština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br>
              <a:rPr lang="sr-Latn-RS" sz="3200" b="1" dirty="0">
                <a:solidFill>
                  <a:schemeClr val="bg1"/>
                </a:solidFill>
              </a:rPr>
            </a:br>
            <a:r>
              <a:rPr lang="en-GB" sz="3200" b="1" dirty="0">
                <a:solidFill>
                  <a:schemeClr val="bg1"/>
                </a:solidFill>
              </a:rPr>
              <a:t>u </a:t>
            </a:r>
            <a:r>
              <a:rPr lang="en-GB" sz="3200" b="1" dirty="0" err="1">
                <a:solidFill>
                  <a:schemeClr val="bg1"/>
                </a:solidFill>
              </a:rPr>
              <a:t>oblasti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visokotehnološkog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kriminala</a:t>
            </a:r>
            <a:endParaRPr lang="en-GB" sz="3200" b="1" dirty="0">
              <a:solidFill>
                <a:schemeClr val="bg1"/>
              </a:solidFill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89" y="2791902"/>
            <a:ext cx="8525021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sr-Latn-RS" sz="3200" b="1" dirty="0">
                <a:ea typeface="ＭＳ Ｐゴシック" charset="0"/>
                <a:cs typeface="ＭＳ Ｐゴシック" charset="0"/>
              </a:rPr>
              <a:t>V deo</a:t>
            </a:r>
            <a:endParaRPr lang="en-GB" sz="3200" b="1" dirty="0"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80000"/>
              </a:lnSpc>
            </a:pPr>
            <a:br>
              <a:rPr lang="en-GB" sz="3200" b="1" dirty="0">
                <a:ea typeface="ＭＳ Ｐゴシック" charset="0"/>
                <a:cs typeface="ＭＳ Ｐゴシック" charset="0"/>
              </a:rPr>
            </a:br>
            <a:r>
              <a:rPr lang="sr-Latn-RS" sz="3200" b="1" dirty="0">
                <a:ea typeface="ＭＳ Ｐゴシック" charset="0"/>
                <a:cs typeface="ＭＳ Ｐゴシック" charset="0"/>
              </a:rPr>
              <a:t>Zaključci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656061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21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RS" sz="3200" b="1" dirty="0">
                <a:ea typeface="ＭＳ Ｐゴシック" pitchFamily="34" charset="-128"/>
              </a:rPr>
              <a:t>Ciljevi sesije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39150" y="1486930"/>
            <a:ext cx="4677508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Analizirati sinopsis studije slučaja kroz grupni rad</a:t>
            </a: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Primeniti u studiji slučaja znanje stečeno tokom </a:t>
            </a:r>
            <a:r>
              <a:rPr lang="en-GB" sz="2200" i="1" dirty="0" err="1"/>
              <a:t>Specijalizovan</a:t>
            </a:r>
            <a:r>
              <a:rPr lang="sr-Latn-RS" sz="2200" i="1" dirty="0" err="1"/>
              <a:t>og</a:t>
            </a:r>
            <a:r>
              <a:rPr lang="en-GB" sz="2200" i="1" dirty="0"/>
              <a:t> </a:t>
            </a:r>
            <a:r>
              <a:rPr lang="en-GB" sz="2200" i="1" dirty="0" err="1"/>
              <a:t>pravosudn</a:t>
            </a:r>
            <a:r>
              <a:rPr lang="sr-Latn-RS" sz="2200" i="1" dirty="0" err="1"/>
              <a:t>og</a:t>
            </a:r>
            <a:r>
              <a:rPr lang="en-GB" sz="2200" i="1" dirty="0"/>
              <a:t> </a:t>
            </a:r>
            <a:r>
              <a:rPr lang="en-GB" sz="2200" i="1" dirty="0" err="1"/>
              <a:t>kurs</a:t>
            </a:r>
            <a:r>
              <a:rPr lang="sr-Latn-RS" sz="2200" i="1" dirty="0"/>
              <a:t>a</a:t>
            </a:r>
            <a:r>
              <a:rPr lang="en-GB" sz="2200" i="1" dirty="0"/>
              <a:t> o </a:t>
            </a:r>
            <a:r>
              <a:rPr lang="en-GB" sz="2200" i="1" dirty="0" err="1"/>
              <a:t>međunarodnoj</a:t>
            </a:r>
            <a:r>
              <a:rPr lang="en-GB" sz="2200" i="1" dirty="0"/>
              <a:t> </a:t>
            </a:r>
            <a:r>
              <a:rPr lang="en-GB" sz="2200" i="1" dirty="0" err="1"/>
              <a:t>saradnji</a:t>
            </a: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Izvestiti o zaključcima iz studije slučaja</a:t>
            </a: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Razumeti da i dalje postoje praznine i šta treba da se učini po tom pitanju</a:t>
            </a:r>
            <a:endParaRPr lang="en-GB" sz="2200" i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49073E3-42AF-5842-818A-0F30053CD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131" y="2600972"/>
            <a:ext cx="2808317" cy="215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095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22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Jačanje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veština</a:t>
            </a:r>
            <a:r>
              <a:rPr lang="en-GB" sz="3200" b="1" dirty="0">
                <a:ea typeface="ＭＳ Ｐゴシック" charset="0"/>
              </a:rPr>
              <a:t> </a:t>
            </a:r>
            <a:br>
              <a:rPr lang="sr-Latn-RS" sz="3200" b="1" dirty="0">
                <a:ea typeface="ＭＳ Ｐゴシック" charset="0"/>
              </a:rPr>
            </a:br>
            <a:r>
              <a:rPr lang="en-GB" sz="3200" b="1" dirty="0">
                <a:ea typeface="ＭＳ Ｐゴシック" charset="0"/>
              </a:rPr>
              <a:t>u </a:t>
            </a:r>
            <a:r>
              <a:rPr lang="en-GB" sz="3200" b="1" dirty="0" err="1">
                <a:ea typeface="ＭＳ Ｐゴシック" charset="0"/>
              </a:rPr>
              <a:t>oblasti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visokotehnološkog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kriminala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59456A-02DA-0F46-BF32-314184E697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029" y="2029522"/>
            <a:ext cx="3731941" cy="279895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B501D9-B103-47EA-98F7-2420138A4AFA}"/>
              </a:ext>
            </a:extLst>
          </p:cNvPr>
          <p:cNvSpPr txBox="1"/>
          <p:nvPr/>
        </p:nvSpPr>
        <p:spPr>
          <a:xfrm flipH="1">
            <a:off x="3579778" y="5181600"/>
            <a:ext cx="203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b="1" dirty="0"/>
              <a:t>PITANJA</a:t>
            </a:r>
          </a:p>
        </p:txBody>
      </p:sp>
    </p:spTree>
    <p:extLst>
      <p:ext uri="{BB962C8B-B14F-4D97-AF65-F5344CB8AC3E}">
        <p14:creationId xmlns:p14="http://schemas.microsoft.com/office/powerpoint/2010/main" val="188654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3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RS" sz="3200" b="1" dirty="0">
                <a:ea typeface="ＭＳ Ｐゴシック" pitchFamily="34" charset="-128"/>
              </a:rPr>
              <a:t>Ciljevi sesije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39150" y="1486930"/>
            <a:ext cx="4677508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Analizirati sinopsis studije slučaja kroz grupni rad</a:t>
            </a: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Primeniti u studiji slučaja znanje stečeno tokom </a:t>
            </a:r>
            <a:r>
              <a:rPr lang="en-GB" sz="2200" i="1" dirty="0" err="1"/>
              <a:t>Specijalizovan</a:t>
            </a:r>
            <a:r>
              <a:rPr lang="sr-Latn-RS" sz="2200" i="1" dirty="0" err="1"/>
              <a:t>og</a:t>
            </a:r>
            <a:r>
              <a:rPr lang="en-GB" sz="2200" i="1" dirty="0"/>
              <a:t> </a:t>
            </a:r>
            <a:r>
              <a:rPr lang="en-GB" sz="2200" i="1" dirty="0" err="1"/>
              <a:t>pravosudn</a:t>
            </a:r>
            <a:r>
              <a:rPr lang="sr-Latn-RS" sz="2200" i="1" dirty="0" err="1"/>
              <a:t>og</a:t>
            </a:r>
            <a:r>
              <a:rPr lang="en-GB" sz="2200" i="1" dirty="0"/>
              <a:t> </a:t>
            </a:r>
            <a:r>
              <a:rPr lang="en-GB" sz="2200" i="1" dirty="0" err="1"/>
              <a:t>kurs</a:t>
            </a:r>
            <a:r>
              <a:rPr lang="sr-Latn-RS" sz="2200" i="1" dirty="0"/>
              <a:t>a</a:t>
            </a:r>
            <a:r>
              <a:rPr lang="en-GB" sz="2200" i="1" dirty="0"/>
              <a:t> o </a:t>
            </a:r>
            <a:r>
              <a:rPr lang="en-GB" sz="2200" i="1" dirty="0" err="1"/>
              <a:t>međunarodnoj</a:t>
            </a:r>
            <a:r>
              <a:rPr lang="en-GB" sz="2200" i="1" dirty="0"/>
              <a:t> </a:t>
            </a:r>
            <a:r>
              <a:rPr lang="en-GB" sz="2200" i="1" dirty="0" err="1"/>
              <a:t>saradnji</a:t>
            </a: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Izvestiti o zaključcima iz studije slučaja</a:t>
            </a: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endParaRPr lang="en-GB" sz="2200" i="1" dirty="0"/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ü"/>
            </a:pPr>
            <a:r>
              <a:rPr lang="sr-Latn-RS" sz="2200" i="1" dirty="0"/>
              <a:t>Razumeti da i dalje postoje praznine i šta treba da se učini po tom pitanju</a:t>
            </a:r>
            <a:endParaRPr lang="en-GB" sz="2200" i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49073E3-42AF-5842-818A-0F30053CD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131" y="2600972"/>
            <a:ext cx="2808317" cy="215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9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4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r">
              <a:buFont typeface="Arial" charset="0"/>
              <a:buNone/>
              <a:defRPr/>
            </a:pPr>
            <a:r>
              <a:rPr lang="en-GB" sz="3200" b="1" dirty="0" err="1">
                <a:solidFill>
                  <a:schemeClr val="bg1"/>
                </a:solidFill>
              </a:rPr>
              <a:t>Jačanje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veština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br>
              <a:rPr lang="sr-Latn-RS" sz="3200" b="1" dirty="0">
                <a:solidFill>
                  <a:schemeClr val="bg1"/>
                </a:solidFill>
              </a:rPr>
            </a:br>
            <a:r>
              <a:rPr lang="en-GB" sz="3200" b="1" dirty="0">
                <a:solidFill>
                  <a:schemeClr val="bg1"/>
                </a:solidFill>
              </a:rPr>
              <a:t>u </a:t>
            </a:r>
            <a:r>
              <a:rPr lang="en-GB" sz="3200" b="1" dirty="0" err="1">
                <a:solidFill>
                  <a:schemeClr val="bg1"/>
                </a:solidFill>
              </a:rPr>
              <a:t>oblasti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visokotehnološkog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kriminala</a:t>
            </a:r>
            <a:endParaRPr lang="en-GB" sz="3200" b="1" dirty="0">
              <a:solidFill>
                <a:schemeClr val="bg1"/>
              </a:solidFill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89" y="2791902"/>
            <a:ext cx="8525021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sr-Latn-RS" sz="3200" b="1" dirty="0">
                <a:ea typeface="ＭＳ Ｐゴシック" charset="0"/>
                <a:cs typeface="ＭＳ Ｐゴシック" charset="0"/>
              </a:rPr>
              <a:t>I deo</a:t>
            </a:r>
            <a:endParaRPr lang="en-GB" sz="3200" b="1" dirty="0"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80000"/>
              </a:lnSpc>
            </a:pPr>
            <a:br>
              <a:rPr lang="en-GB" sz="3200" b="1" dirty="0">
                <a:ea typeface="ＭＳ Ｐゴシック" charset="0"/>
                <a:cs typeface="ＭＳ Ｐゴシック" charset="0"/>
              </a:rPr>
            </a:br>
            <a:r>
              <a:rPr lang="sr-Latn-RS" sz="3200" b="1" dirty="0">
                <a:ea typeface="ＭＳ Ｐゴシック" charset="0"/>
                <a:cs typeface="ＭＳ Ｐゴシック" charset="0"/>
              </a:rPr>
              <a:t>Uvod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74553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5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RS" sz="3200" b="1" dirty="0">
                <a:ea typeface="ＭＳ Ｐゴシック" charset="0"/>
              </a:rPr>
              <a:t>Uvod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57746" y="1040990"/>
            <a:ext cx="457809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sr-Latn-RS" sz="2200" b="1" dirty="0"/>
              <a:t>Do sada smo se upoznali sa</a:t>
            </a:r>
            <a:r>
              <a:rPr lang="en-GB" sz="2200" b="1" dirty="0"/>
              <a:t>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sr-Latn-RS" sz="2200" i="1" dirty="0"/>
              <a:t>Međunarodnom saradnjom u globalnoj ekonomiji</a:t>
            </a:r>
            <a:endParaRPr lang="en-GB" sz="2200" i="1" dirty="0"/>
          </a:p>
          <a:p>
            <a:pPr marL="342900" indent="-342900">
              <a:buFont typeface="Wingdings" pitchFamily="2" charset="2"/>
              <a:buChar char="ü"/>
            </a:pPr>
            <a:r>
              <a:rPr lang="sr-Latn-RS" sz="2200" i="1" dirty="0"/>
              <a:t>Neformalnim i formalnim metodama saradnje u okviru </a:t>
            </a:r>
            <a:r>
              <a:rPr lang="sr-Latn-RS" sz="2200" i="1" dirty="0" err="1"/>
              <a:t>UPP</a:t>
            </a:r>
            <a:endParaRPr lang="en-GB" sz="2200" i="1" dirty="0"/>
          </a:p>
          <a:p>
            <a:pPr marL="342900" indent="-342900">
              <a:buFont typeface="Wingdings" pitchFamily="2" charset="2"/>
              <a:buChar char="ü"/>
            </a:pPr>
            <a:r>
              <a:rPr lang="sr-Latn-RS" sz="2200" i="1" dirty="0"/>
              <a:t>Korišćenjem digitalnim dokaza putem međunarodne saradnje</a:t>
            </a:r>
            <a:endParaRPr lang="en-GB" sz="2200" i="1" dirty="0"/>
          </a:p>
          <a:p>
            <a:pPr marL="342900" indent="-342900">
              <a:buFont typeface="Wingdings" pitchFamily="2" charset="2"/>
              <a:buChar char="ü"/>
            </a:pPr>
            <a:r>
              <a:rPr lang="sr-Latn-RS" sz="2200" i="1" dirty="0"/>
              <a:t>Saradnjom između privatnog i javnog sektora</a:t>
            </a:r>
            <a:endParaRPr lang="en-GB" sz="2200" i="1" dirty="0"/>
          </a:p>
          <a:p>
            <a:endParaRPr lang="en-GB" sz="2200" b="1" dirty="0"/>
          </a:p>
          <a:p>
            <a:pPr marL="342900" indent="-342900">
              <a:buFont typeface="Wingdings" pitchFamily="2" charset="2"/>
              <a:buChar char="Ø"/>
            </a:pPr>
            <a:r>
              <a:rPr lang="sr-Latn-RS" sz="2200" b="1" dirty="0"/>
              <a:t>Saznali smo o </a:t>
            </a:r>
            <a:r>
              <a:rPr lang="sr-Latn-RS" sz="2200" b="1" dirty="0" err="1"/>
              <a:t>UPP</a:t>
            </a:r>
            <a:r>
              <a:rPr lang="en-GB" sz="2200" b="1" dirty="0"/>
              <a:t>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sr-Latn-RS" sz="2200" i="1" dirty="0"/>
              <a:t>Zakonski osnov za međunarodnu saradnju</a:t>
            </a:r>
            <a:endParaRPr lang="en-GB" sz="2200" i="1" dirty="0"/>
          </a:p>
          <a:p>
            <a:pPr marL="342900" indent="-342900">
              <a:buFont typeface="Wingdings" pitchFamily="2" charset="2"/>
              <a:buChar char="ü"/>
            </a:pPr>
            <a:r>
              <a:rPr lang="sr-Latn-RS" sz="2200" i="1" dirty="0"/>
              <a:t>Praksu i procedure </a:t>
            </a:r>
            <a:r>
              <a:rPr lang="sr-Latn-RS" sz="2200" i="1" dirty="0" err="1"/>
              <a:t>UPP</a:t>
            </a:r>
            <a:endParaRPr lang="en-GB" sz="2200" i="1" dirty="0"/>
          </a:p>
          <a:p>
            <a:pPr marL="342900" indent="-342900">
              <a:buFont typeface="Wingdings" pitchFamily="2" charset="2"/>
              <a:buChar char="ü"/>
            </a:pPr>
            <a:r>
              <a:rPr lang="sr-Latn-RS" sz="2200" i="1" dirty="0"/>
              <a:t>Mehanizme na osnovu</a:t>
            </a:r>
            <a:r>
              <a:rPr lang="en-GB" sz="2200" i="1" dirty="0"/>
              <a:t> ETS 185</a:t>
            </a:r>
          </a:p>
          <a:p>
            <a:endParaRPr lang="en-GB" sz="2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35DF00-542D-424E-9B11-3FE1D686EC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386" y="2897820"/>
            <a:ext cx="4165070" cy="158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92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6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RS" sz="3200" b="1" dirty="0">
                <a:ea typeface="ＭＳ Ｐゴシック" charset="0"/>
              </a:rPr>
              <a:t>Uvod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32117" y="967958"/>
            <a:ext cx="4572000" cy="42934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sr-Latn-RS" sz="2100" b="1" dirty="0">
                <a:solidFill>
                  <a:srgbClr val="FF0000"/>
                </a:solidFill>
              </a:rPr>
              <a:t>Sada ćemo da primenimo svo to divno novo znanje</a:t>
            </a:r>
            <a:r>
              <a:rPr lang="en-GB" sz="2100" b="1" dirty="0">
                <a:solidFill>
                  <a:srgbClr val="FF0000"/>
                </a:solidFill>
              </a:rPr>
              <a:t>!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sr-Latn-RS" sz="2100" b="1" dirty="0"/>
              <a:t>Moramo da se podelimo u grupe za rad od </a:t>
            </a:r>
            <a:r>
              <a:rPr lang="en-GB" sz="2100" b="1" dirty="0"/>
              <a:t>4 </a:t>
            </a:r>
            <a:r>
              <a:rPr lang="sr-Latn-RS" sz="2100" b="1" dirty="0"/>
              <a:t>ili</a:t>
            </a:r>
            <a:r>
              <a:rPr lang="en-GB" sz="2100" b="1" dirty="0"/>
              <a:t> 5 </a:t>
            </a:r>
            <a:r>
              <a:rPr lang="sr-Latn-RS" sz="2100" b="1" dirty="0"/>
              <a:t>polaznika</a:t>
            </a:r>
            <a:endParaRPr lang="en-GB" sz="21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sr-Latn-RS" sz="2100" b="1" dirty="0"/>
              <a:t>Polaznici treba da se pridruže svojim grupama</a:t>
            </a:r>
            <a:endParaRPr lang="en-GB" sz="21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sr-Latn-RS" sz="2100" b="1" dirty="0"/>
              <a:t>Svakoj grupi će biti dati Studija slučaja i dodatni materijali</a:t>
            </a:r>
            <a:endParaRPr lang="en-GB" sz="21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100" b="1" dirty="0"/>
              <a:t>60+ </a:t>
            </a:r>
            <a:r>
              <a:rPr lang="en-GB" sz="2100" b="1" dirty="0" err="1"/>
              <a:t>minut</a:t>
            </a:r>
            <a:r>
              <a:rPr lang="sr-Latn-RS" sz="2100" b="1" dirty="0"/>
              <a:t>a</a:t>
            </a:r>
            <a:r>
              <a:rPr lang="en-GB" sz="2100" b="1" dirty="0"/>
              <a:t> </a:t>
            </a:r>
            <a:r>
              <a:rPr lang="sr-Latn-RS" sz="2100" b="1" dirty="0"/>
              <a:t>za analizu i pripremu izveštaja o slučaju</a:t>
            </a:r>
            <a:endParaRPr lang="en-GB" sz="2100" b="1" dirty="0"/>
          </a:p>
          <a:p>
            <a:pPr marL="342900" indent="-342900" algn="just">
              <a:buFont typeface="Wingdings" pitchFamily="2" charset="2"/>
              <a:buChar char="Ø"/>
            </a:pPr>
            <a:r>
              <a:rPr lang="en-GB" sz="2100" b="1" dirty="0"/>
              <a:t>20+ </a:t>
            </a:r>
            <a:r>
              <a:rPr lang="en-GB" sz="2100" b="1" dirty="0" err="1"/>
              <a:t>minut</a:t>
            </a:r>
            <a:r>
              <a:rPr lang="sr-Latn-RS" sz="2100" b="1" dirty="0"/>
              <a:t>a da izvestilac ili čitava grupa predstavi zaključke</a:t>
            </a:r>
            <a:endParaRPr lang="en-GB" sz="21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39E094-4EB0-B34C-AC8A-850BF9448A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2654" y="2877133"/>
            <a:ext cx="3961346" cy="159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447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7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r-Latn-RS" sz="3200" b="1" dirty="0">
                <a:ea typeface="ＭＳ Ｐゴシック" charset="0"/>
              </a:rPr>
              <a:t>Uvod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D740DA-813B-CE40-8F0D-DCE7A7E8F3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960" y="2016369"/>
            <a:ext cx="6492079" cy="34146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659312-93CA-4B80-A8CC-378534DC3E39}"/>
              </a:ext>
            </a:extLst>
          </p:cNvPr>
          <p:cNvSpPr txBox="1"/>
          <p:nvPr/>
        </p:nvSpPr>
        <p:spPr>
          <a:xfrm>
            <a:off x="2140086" y="3619892"/>
            <a:ext cx="4333518" cy="429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sr-Latn-RS" sz="2200" dirty="0">
                <a:solidFill>
                  <a:schemeClr val="bg1"/>
                </a:solidFill>
                <a:effectLst/>
                <a:latin typeface="Old computer St" panose="020005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DA LI STE SPREMNI</a:t>
            </a:r>
            <a:endParaRPr lang="sr-Latn-RS" sz="2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515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8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r">
              <a:buFont typeface="Arial" charset="0"/>
              <a:buNone/>
              <a:defRPr/>
            </a:pPr>
            <a:r>
              <a:rPr lang="en-GB" sz="3200" b="1" dirty="0" err="1">
                <a:solidFill>
                  <a:schemeClr val="bg1"/>
                </a:solidFill>
              </a:rPr>
              <a:t>Jačanje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veština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br>
              <a:rPr lang="sr-Latn-RS" sz="3200" b="1" dirty="0">
                <a:solidFill>
                  <a:schemeClr val="bg1"/>
                </a:solidFill>
              </a:rPr>
            </a:br>
            <a:r>
              <a:rPr lang="en-GB" sz="3200" b="1" dirty="0">
                <a:solidFill>
                  <a:schemeClr val="bg1"/>
                </a:solidFill>
              </a:rPr>
              <a:t>u </a:t>
            </a:r>
            <a:r>
              <a:rPr lang="en-GB" sz="3200" b="1" dirty="0" err="1">
                <a:solidFill>
                  <a:schemeClr val="bg1"/>
                </a:solidFill>
              </a:rPr>
              <a:t>oblasti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visokotehnološkog</a:t>
            </a:r>
            <a:r>
              <a:rPr lang="en-GB" sz="3200" b="1" dirty="0">
                <a:solidFill>
                  <a:schemeClr val="bg1"/>
                </a:solidFill>
              </a:rPr>
              <a:t> </a:t>
            </a:r>
            <a:r>
              <a:rPr lang="en-GB" sz="3200" b="1" dirty="0" err="1">
                <a:solidFill>
                  <a:schemeClr val="bg1"/>
                </a:solidFill>
              </a:rPr>
              <a:t>kriminala</a:t>
            </a:r>
            <a:endParaRPr lang="en-GB" sz="3200" b="1" dirty="0">
              <a:solidFill>
                <a:schemeClr val="bg1"/>
              </a:solidFill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89" y="2791902"/>
            <a:ext cx="8525021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sr-Latn-RS" sz="3200" b="1" dirty="0">
                <a:ea typeface="ＭＳ Ｐゴシック" charset="0"/>
                <a:cs typeface="ＭＳ Ｐゴシック" charset="0"/>
              </a:rPr>
              <a:t>Drugi deo</a:t>
            </a:r>
            <a:endParaRPr lang="en-GB" sz="3200" b="1" dirty="0"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80000"/>
              </a:lnSpc>
            </a:pPr>
            <a:br>
              <a:rPr lang="en-GB" sz="3200" b="1" dirty="0">
                <a:ea typeface="ＭＳ Ｐゴシック" charset="0"/>
                <a:cs typeface="ＭＳ Ｐゴシック" charset="0"/>
              </a:rPr>
            </a:br>
            <a:r>
              <a:rPr lang="en-GB" sz="3200" b="1" dirty="0">
                <a:ea typeface="ＭＳ Ｐゴシック" charset="0"/>
                <a:cs typeface="ＭＳ Ｐゴシック" charset="0"/>
              </a:rPr>
              <a:t>Stud</a:t>
            </a:r>
            <a:r>
              <a:rPr lang="sr-Latn-RS" sz="3200" b="1" dirty="0" err="1">
                <a:ea typeface="ＭＳ Ｐゴシック" charset="0"/>
                <a:cs typeface="ＭＳ Ｐゴシック" charset="0"/>
              </a:rPr>
              <a:t>ija</a:t>
            </a:r>
            <a:r>
              <a:rPr lang="sr-Latn-RS" sz="3200" b="1">
                <a:ea typeface="ＭＳ Ｐゴシック" charset="0"/>
                <a:cs typeface="ＭＳ Ｐゴシック" charset="0"/>
              </a:rPr>
              <a:t> slučaja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20763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1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2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9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53200"/>
            <a:ext cx="9144000" cy="36373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-27384"/>
            <a:ext cx="914400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b="1" dirty="0" err="1">
                <a:ea typeface="ＭＳ Ｐゴシック" charset="0"/>
              </a:rPr>
              <a:t>Studija</a:t>
            </a:r>
            <a:r>
              <a:rPr lang="en-GB" sz="3200" b="1" dirty="0">
                <a:ea typeface="ＭＳ Ｐゴシック" charset="0"/>
              </a:rPr>
              <a:t> </a:t>
            </a:r>
            <a:r>
              <a:rPr lang="en-GB" sz="3200" b="1" dirty="0" err="1">
                <a:ea typeface="ＭＳ Ｐゴシック" charset="0"/>
              </a:rPr>
              <a:t>slučaja</a:t>
            </a:r>
            <a:endParaRPr lang="en-GB" sz="3200" dirty="0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06493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279791" y="6457858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  <a:latin typeface="Arial Narrow" panose="020B0606020202030204" pitchFamily="34" charset="0"/>
              </a:rPr>
              <a:t>www.coe.int/cybercrime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44657" y="1166842"/>
            <a:ext cx="848985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2200" i="1" dirty="0"/>
              <a:t>U sklopu istrage opsežnih hakerskih aktivnosti usmerenih na banke, američki FBI prati i jedan hakerski forum koristeći prikrivene islednike i otkriva da se podaci iz </a:t>
            </a:r>
            <a:r>
              <a:rPr lang="sr-Latn-RS" sz="2200" i="1" dirty="0" err="1"/>
              <a:t>hakovanih</a:t>
            </a:r>
            <a:r>
              <a:rPr lang="sr-Latn-RS" sz="2200" i="1" dirty="0"/>
              <a:t> američkih i evropskih bankovnih računa prodaju radi daljeg korišćenja. FBI sprovodi tajnu operaciju i uspeva da kupi podatke (broj računa, PIN, pristupne šifre) više različitih lica. </a:t>
            </a:r>
          </a:p>
          <a:p>
            <a:pPr algn="just"/>
            <a:endParaRPr lang="sr-Latn-RS" sz="2200" i="1" dirty="0"/>
          </a:p>
          <a:p>
            <a:pPr algn="just"/>
            <a:r>
              <a:rPr lang="sr-Latn-RS" sz="2200" i="1" dirty="0"/>
              <a:t>Kao rezultat analize tih podataka, FBI utvrđuje identitet dva lica odgovorna za prodaju podataka. To su Boris Smit (Boris </a:t>
            </a:r>
            <a:r>
              <a:rPr lang="sr-Latn-RS" sz="2200" i="1" dirty="0" err="1"/>
              <a:t>Smith</a:t>
            </a:r>
            <a:r>
              <a:rPr lang="sr-Latn-RS" sz="2200" i="1" dirty="0"/>
              <a:t>), koji, kako se čini, prodaje takve podatke više godina, i Tereza Braun (</a:t>
            </a:r>
            <a:r>
              <a:rPr lang="sr-Latn-RS" sz="2200" i="1" dirty="0" err="1"/>
              <a:t>Teresa</a:t>
            </a:r>
            <a:r>
              <a:rPr lang="sr-Latn-RS" sz="2200" i="1" dirty="0"/>
              <a:t> </a:t>
            </a:r>
            <a:r>
              <a:rPr lang="sr-Latn-RS" sz="2200" i="1" dirty="0" err="1"/>
              <a:t>Brown</a:t>
            </a:r>
            <a:r>
              <a:rPr lang="sr-Latn-RS" sz="2200" i="1" dirty="0"/>
              <a:t>), koja je odnedavno član foruma. Izgleda da oboje žive u vašoj zemlji (A), ali je Tereza državljanin susedne zemlje (U).</a:t>
            </a:r>
          </a:p>
          <a:p>
            <a:pPr algn="just"/>
            <a:endParaRPr lang="en-US" sz="2200" i="1" dirty="0"/>
          </a:p>
          <a:p>
            <a:pPr algn="just"/>
            <a:endParaRPr lang="en-US" sz="2200" i="1" dirty="0"/>
          </a:p>
        </p:txBody>
      </p:sp>
    </p:spTree>
    <p:extLst>
      <p:ext uri="{BB962C8B-B14F-4D97-AF65-F5344CB8AC3E}">
        <p14:creationId xmlns:p14="http://schemas.microsoft.com/office/powerpoint/2010/main" val="3003486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14398</TotalTime>
  <Words>1473</Words>
  <Application>Microsoft Office PowerPoint</Application>
  <PresentationFormat>On-screen Show (4:3)</PresentationFormat>
  <Paragraphs>217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Narrow</vt:lpstr>
      <vt:lpstr>Calibri</vt:lpstr>
      <vt:lpstr>Old computer St</vt:lpstr>
      <vt:lpstr>Segoe UI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Technology Risk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Cybercrime Training for Judges and Prosecutors</dc:title>
  <dc:creator>Nigel Jones</dc:creator>
  <cp:lastModifiedBy>Nevena Nedic</cp:lastModifiedBy>
  <cp:revision>289</cp:revision>
  <dcterms:created xsi:type="dcterms:W3CDTF">2012-01-25T15:22:10Z</dcterms:created>
  <dcterms:modified xsi:type="dcterms:W3CDTF">2021-04-05T04:35:25Z</dcterms:modified>
</cp:coreProperties>
</file>