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418" r:id="rId2"/>
    <p:sldId id="456" r:id="rId3"/>
    <p:sldId id="570" r:id="rId4"/>
    <p:sldId id="569" r:id="rId5"/>
    <p:sldId id="571" r:id="rId6"/>
    <p:sldId id="572" r:id="rId7"/>
    <p:sldId id="573" r:id="rId8"/>
    <p:sldId id="574" r:id="rId9"/>
    <p:sldId id="575" r:id="rId10"/>
    <p:sldId id="981" r:id="rId11"/>
    <p:sldId id="325" r:id="rId12"/>
    <p:sldId id="1053" r:id="rId13"/>
    <p:sldId id="1045" r:id="rId14"/>
    <p:sldId id="923" r:id="rId15"/>
    <p:sldId id="982" r:id="rId16"/>
    <p:sldId id="983" r:id="rId17"/>
    <p:sldId id="1050" r:id="rId18"/>
    <p:sldId id="978" r:id="rId19"/>
    <p:sldId id="979" r:id="rId20"/>
    <p:sldId id="984" r:id="rId21"/>
    <p:sldId id="985" r:id="rId22"/>
    <p:sldId id="993" r:id="rId23"/>
    <p:sldId id="1054" r:id="rId24"/>
    <p:sldId id="1046" r:id="rId25"/>
    <p:sldId id="927" r:id="rId26"/>
    <p:sldId id="986" r:id="rId27"/>
    <p:sldId id="987" r:id="rId28"/>
    <p:sldId id="988" r:id="rId29"/>
    <p:sldId id="989" r:id="rId30"/>
    <p:sldId id="990" r:id="rId31"/>
    <p:sldId id="991" r:id="rId32"/>
    <p:sldId id="992" r:id="rId33"/>
    <p:sldId id="999" r:id="rId34"/>
    <p:sldId id="1051" r:id="rId35"/>
    <p:sldId id="1022" r:id="rId36"/>
    <p:sldId id="994" r:id="rId37"/>
    <p:sldId id="995" r:id="rId38"/>
    <p:sldId id="1000" r:id="rId39"/>
    <p:sldId id="1001" r:id="rId40"/>
    <p:sldId id="1002" r:id="rId41"/>
    <p:sldId id="1003" r:id="rId42"/>
    <p:sldId id="1004" r:id="rId43"/>
    <p:sldId id="1005" r:id="rId44"/>
    <p:sldId id="1027" r:id="rId45"/>
    <p:sldId id="1021" r:id="rId46"/>
    <p:sldId id="1028" r:id="rId47"/>
    <p:sldId id="1025" r:id="rId48"/>
    <p:sldId id="1030" r:id="rId49"/>
    <p:sldId id="1048" r:id="rId50"/>
    <p:sldId id="1006" r:id="rId51"/>
    <p:sldId id="1007" r:id="rId52"/>
    <p:sldId id="1008" r:id="rId53"/>
    <p:sldId id="1009" r:id="rId54"/>
    <p:sldId id="1010" r:id="rId55"/>
    <p:sldId id="1032" r:id="rId56"/>
    <p:sldId id="1033" r:id="rId57"/>
    <p:sldId id="1035" r:id="rId58"/>
    <p:sldId id="1043" r:id="rId59"/>
    <p:sldId id="1049" r:id="rId60"/>
    <p:sldId id="1055" r:id="rId61"/>
    <p:sldId id="1011" r:id="rId62"/>
    <p:sldId id="1012" r:id="rId63"/>
    <p:sldId id="1013" r:id="rId64"/>
    <p:sldId id="1014" r:id="rId65"/>
    <p:sldId id="1015" r:id="rId66"/>
    <p:sldId id="1016" r:id="rId67"/>
    <p:sldId id="1017" r:id="rId68"/>
    <p:sldId id="455" r:id="rId69"/>
  </p:sldIdLst>
  <p:sldSz cx="9144000" cy="6858000" type="screen4x3"/>
  <p:notesSz cx="9874250" cy="672465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FF"/>
    <a:srgbClr val="FFFF99"/>
    <a:srgbClr val="2F618F"/>
    <a:srgbClr val="81AD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86935" autoAdjust="0"/>
  </p:normalViewPr>
  <p:slideViewPr>
    <p:cSldViewPr>
      <p:cViewPr varScale="1">
        <p:scale>
          <a:sx n="71" d="100"/>
          <a:sy n="71" d="100"/>
        </p:scale>
        <p:origin x="1675"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7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44589-360B-4B3F-8CA2-362DA03A842F}"/>
              </a:ext>
            </a:extLst>
          </p:cNvPr>
          <p:cNvSpPr>
            <a:spLocks noGrp="1"/>
          </p:cNvSpPr>
          <p:nvPr>
            <p:ph type="hdr" sz="quarter"/>
          </p:nvPr>
        </p:nvSpPr>
        <p:spPr>
          <a:xfrm>
            <a:off x="0" y="0"/>
            <a:ext cx="4278313" cy="336550"/>
          </a:xfrm>
          <a:prstGeom prst="rect">
            <a:avLst/>
          </a:prstGeom>
        </p:spPr>
        <p:txBody>
          <a:bodyPr vert="horz" lIns="91440" tIns="45720" rIns="91440" bIns="45720" rtlCol="0"/>
          <a:lstStyle>
            <a:lvl1pPr algn="l">
              <a:defRPr sz="1200">
                <a:latin typeface="Calibri" pitchFamily="34" charset="0"/>
                <a:ea typeface="MS PGothic"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698DE5EF-6F04-48EB-A1E8-C127CB814479}"/>
              </a:ext>
            </a:extLst>
          </p:cNvPr>
          <p:cNvSpPr>
            <a:spLocks noGrp="1"/>
          </p:cNvSpPr>
          <p:nvPr>
            <p:ph type="dt" sz="quarter" idx="1"/>
          </p:nvPr>
        </p:nvSpPr>
        <p:spPr>
          <a:xfrm>
            <a:off x="5592763" y="0"/>
            <a:ext cx="4279900" cy="33655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MS PGothic" charset="0"/>
                <a:cs typeface="MS PGothic" charset="0"/>
              </a:defRPr>
            </a:lvl1pPr>
          </a:lstStyle>
          <a:p>
            <a:pPr>
              <a:defRPr/>
            </a:pPr>
            <a:fld id="{BF422C33-79E1-4CF3-B476-21DBF88730C6}" type="datetimeFigureOut">
              <a:rPr lang="en-US"/>
              <a:pPr>
                <a:defRPr/>
              </a:pPr>
              <a:t>10/14/2020</a:t>
            </a:fld>
            <a:endParaRPr lang="en-US"/>
          </a:p>
        </p:txBody>
      </p:sp>
      <p:sp>
        <p:nvSpPr>
          <p:cNvPr id="4" name="Footer Placeholder 3">
            <a:extLst>
              <a:ext uri="{FF2B5EF4-FFF2-40B4-BE49-F238E27FC236}">
                <a16:creationId xmlns:a16="http://schemas.microsoft.com/office/drawing/2014/main" id="{3A4834DF-8E5F-4967-BD1D-715D8D06A77D}"/>
              </a:ext>
            </a:extLst>
          </p:cNvPr>
          <p:cNvSpPr>
            <a:spLocks noGrp="1"/>
          </p:cNvSpPr>
          <p:nvPr>
            <p:ph type="ftr" sz="quarter" idx="2"/>
          </p:nvPr>
        </p:nvSpPr>
        <p:spPr>
          <a:xfrm>
            <a:off x="0" y="6386513"/>
            <a:ext cx="4278313" cy="336550"/>
          </a:xfrm>
          <a:prstGeom prst="rect">
            <a:avLst/>
          </a:prstGeom>
        </p:spPr>
        <p:txBody>
          <a:bodyPr vert="horz" lIns="91440" tIns="45720" rIns="91440" bIns="45720" rtlCol="0" anchor="b"/>
          <a:lstStyle>
            <a:lvl1pPr algn="l">
              <a:defRPr sz="1200">
                <a:latin typeface="Calibri" pitchFamily="34" charset="0"/>
                <a:ea typeface="MS PGothic"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BCAE1A58-4BA5-4E76-BCE7-DBD458E390C1}"/>
              </a:ext>
            </a:extLst>
          </p:cNvPr>
          <p:cNvSpPr>
            <a:spLocks noGrp="1"/>
          </p:cNvSpPr>
          <p:nvPr>
            <p:ph type="sldNum" sz="quarter" idx="3"/>
          </p:nvPr>
        </p:nvSpPr>
        <p:spPr>
          <a:xfrm>
            <a:off x="5592763" y="6386513"/>
            <a:ext cx="4279900" cy="336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096920E-427F-4707-9D4F-348ADB023D2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581EAB-B754-4A1A-92C3-32CF711E7EBF}"/>
              </a:ext>
            </a:extLst>
          </p:cNvPr>
          <p:cNvSpPr>
            <a:spLocks noGrp="1"/>
          </p:cNvSpPr>
          <p:nvPr>
            <p:ph type="hdr" sz="quarter"/>
          </p:nvPr>
        </p:nvSpPr>
        <p:spPr>
          <a:xfrm>
            <a:off x="0" y="0"/>
            <a:ext cx="4278313" cy="336550"/>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F7600B7E-D9F2-445E-AAA1-0B87261745A0}"/>
              </a:ext>
            </a:extLst>
          </p:cNvPr>
          <p:cNvSpPr>
            <a:spLocks noGrp="1"/>
          </p:cNvSpPr>
          <p:nvPr>
            <p:ph type="dt" idx="1"/>
          </p:nvPr>
        </p:nvSpPr>
        <p:spPr>
          <a:xfrm>
            <a:off x="5592763" y="0"/>
            <a:ext cx="4279900" cy="336550"/>
          </a:xfrm>
          <a:prstGeom prst="rect">
            <a:avLst/>
          </a:prstGeom>
        </p:spPr>
        <p:txBody>
          <a:bodyPr vert="horz" lIns="91440" tIns="45720" rIns="91440" bIns="45720" rtlCol="0"/>
          <a:lstStyle>
            <a:lvl1pPr algn="r">
              <a:defRPr sz="1200">
                <a:latin typeface="Calibri" charset="0"/>
                <a:ea typeface="MS PGothic" charset="0"/>
                <a:cs typeface="MS PGothic" charset="0"/>
              </a:defRPr>
            </a:lvl1pPr>
          </a:lstStyle>
          <a:p>
            <a:pPr>
              <a:defRPr/>
            </a:pPr>
            <a:fld id="{CC363FFB-3A2E-444A-91BE-DC94F01F997F}" type="datetimeFigureOut">
              <a:rPr lang="en-US"/>
              <a:pPr>
                <a:defRPr/>
              </a:pPr>
              <a:t>10/14/2020</a:t>
            </a:fld>
            <a:endParaRPr lang="en-US"/>
          </a:p>
        </p:txBody>
      </p:sp>
      <p:sp>
        <p:nvSpPr>
          <p:cNvPr id="4" name="Slide Image Placeholder 3">
            <a:extLst>
              <a:ext uri="{FF2B5EF4-FFF2-40B4-BE49-F238E27FC236}">
                <a16:creationId xmlns:a16="http://schemas.microsoft.com/office/drawing/2014/main" id="{6F2BF5BF-C2F8-406C-881E-ECB4B4841212}"/>
              </a:ext>
            </a:extLst>
          </p:cNvPr>
          <p:cNvSpPr>
            <a:spLocks noGrp="1" noRot="1" noChangeAspect="1"/>
          </p:cNvSpPr>
          <p:nvPr>
            <p:ph type="sldImg" idx="2"/>
          </p:nvPr>
        </p:nvSpPr>
        <p:spPr>
          <a:xfrm>
            <a:off x="3255963" y="504825"/>
            <a:ext cx="3362325" cy="25209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0B515EE-0D7C-4D74-AEF2-0ECAD39E48F7}"/>
              </a:ext>
            </a:extLst>
          </p:cNvPr>
          <p:cNvSpPr>
            <a:spLocks noGrp="1"/>
          </p:cNvSpPr>
          <p:nvPr>
            <p:ph type="body" sz="quarter" idx="3"/>
          </p:nvPr>
        </p:nvSpPr>
        <p:spPr>
          <a:xfrm>
            <a:off x="987425" y="3194050"/>
            <a:ext cx="7899400" cy="3025775"/>
          </a:xfrm>
          <a:prstGeom prst="rect">
            <a:avLst/>
          </a:prstGeom>
        </p:spPr>
        <p:txBody>
          <a:bodyPr vert="horz" lIns="91440" tIns="45720" rIns="91440" bIns="45720" rtlCol="0"/>
          <a:lstStyle/>
          <a:p>
            <a:pPr lvl="0"/>
            <a:r>
              <a:rPr lang="it-IT" noProof="0"/>
              <a:t>Click to edit Master text styles</a:t>
            </a:r>
          </a:p>
          <a:p>
            <a:pPr lvl="1"/>
            <a:r>
              <a:rPr lang="it-IT" noProof="0"/>
              <a:t>Second level</a:t>
            </a:r>
          </a:p>
          <a:p>
            <a:pPr lvl="2"/>
            <a:r>
              <a:rPr lang="it-IT" noProof="0"/>
              <a:t>Third level</a:t>
            </a:r>
          </a:p>
          <a:p>
            <a:pPr lvl="3"/>
            <a:r>
              <a:rPr lang="it-IT" noProof="0"/>
              <a:t>Fourth level</a:t>
            </a:r>
          </a:p>
          <a:p>
            <a:pPr lvl="4"/>
            <a:r>
              <a:rPr lang="it-IT" noProof="0"/>
              <a:t>Fifth level</a:t>
            </a:r>
            <a:endParaRPr lang="en-US" noProof="0"/>
          </a:p>
        </p:txBody>
      </p:sp>
      <p:sp>
        <p:nvSpPr>
          <p:cNvPr id="6" name="Footer Placeholder 5">
            <a:extLst>
              <a:ext uri="{FF2B5EF4-FFF2-40B4-BE49-F238E27FC236}">
                <a16:creationId xmlns:a16="http://schemas.microsoft.com/office/drawing/2014/main" id="{87186DD0-24FA-4137-AA2A-4C074DE9F713}"/>
              </a:ext>
            </a:extLst>
          </p:cNvPr>
          <p:cNvSpPr>
            <a:spLocks noGrp="1"/>
          </p:cNvSpPr>
          <p:nvPr>
            <p:ph type="ftr" sz="quarter" idx="4"/>
          </p:nvPr>
        </p:nvSpPr>
        <p:spPr>
          <a:xfrm>
            <a:off x="0" y="6386513"/>
            <a:ext cx="4278313" cy="336550"/>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id="{6C963AC3-BF7B-4940-B3BB-E221C26043BE}"/>
              </a:ext>
            </a:extLst>
          </p:cNvPr>
          <p:cNvSpPr>
            <a:spLocks noGrp="1"/>
          </p:cNvSpPr>
          <p:nvPr>
            <p:ph type="sldNum" sz="quarter" idx="5"/>
          </p:nvPr>
        </p:nvSpPr>
        <p:spPr>
          <a:xfrm>
            <a:off x="5592763" y="6386513"/>
            <a:ext cx="4279900" cy="336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517488A-2FD4-4187-AAA7-AE40009BFB6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r>
              <a:rPr lang="sq-AL" dirty="1" sz="3600"/>
              <a:t>Seanca do të ndahet në 6 pjesë.</a:t>
            </a:r>
          </a:p>
          <a:p>
            <a:r>
              <a:rPr lang="sq-AL" dirty="1" sz="3600"/>
              <a:t>Pjesa e parë e seancës do të shqyrtojë përkufizimet në nenin 1 të Konventës së Budapestit (të dhëna kompjuterike, sistem kompjuterik, ofrues i shërbimit dhe të dhëna të trafikut).</a:t>
            </a:r>
            <a:r>
              <a:rPr lang="sq-AL" dirty="1" sz="3600"/>
              <a:t> </a:t>
            </a:r>
          </a:p>
          <a:p>
            <a:r>
              <a:rPr lang="sq-AL" dirty="1" sz="3600"/>
              <a:t>Pjesa e dytë e seancës do të shqyrtojë veprën penale të qasjes së jashtëligjshme siç parashihet në nenin 2 të Konventës së Budapestit.</a:t>
            </a:r>
            <a:r>
              <a:rPr lang="sq-AL" dirty="1" sz="3600"/>
              <a:t> </a:t>
            </a:r>
          </a:p>
          <a:p>
            <a:r>
              <a:rPr lang="sq-AL" dirty="1" sz="3600"/>
              <a:t>Pjesa e tretë e seancës do të fokusojë veprën e përgjimit të jashtëligjshëm siç parashihet në nenin 3 të Konventës së Budapestit.</a:t>
            </a:r>
          </a:p>
          <a:p>
            <a:r>
              <a:rPr lang="sq-AL" dirty="1" sz="3600"/>
              <a:t>Pjesa e katërt e seancës do të shqyrtojë veprën penale të ndërhyrjes në të dhëna siç parashihet në nenin 4 të Konventës së Budapestit.</a:t>
            </a: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3600"/>
              <a:t>Pjesa e pestë e seancës do të shqyrtojë veprën penale të ndërhyrjes në sistem siç parashihet në nenin 5 të Konventës së Budapestit.</a:t>
            </a: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3600"/>
              <a:t>Pjesa e gjashtë e seancës do të fokusojë veprën e keqpërdorimit të pajisjeve siç parashihet në nenin 6 të Konventës së Budapestit.</a:t>
            </a:r>
          </a:p>
          <a:p>
            <a:endParaRPr lang="en-GB" sz="36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q-AL" dirty="1"/>
              <a:t>Krimi i qasjes së jashtëligjshme kryhet nga ata që hyjnë në të gjithë ose në ndonjë pjesë të një sistemi kompjuterik pa të drejtë.</a:t>
            </a:r>
            <a:r>
              <a:rPr lang="sq-AL" dirty="1"/>
              <a:t> </a:t>
            </a:r>
            <a:r>
              <a:rPr lang="sq-AL" dirty="1"/>
              <a:t>Ky veprim duhet të jetë i qëllimshëm dhe përshkruhet në nenin 2 të Konventës së Budapestit.</a:t>
            </a:r>
            <a:r>
              <a:rPr lang="sq-AL" dirty="1"/>
              <a:t> </a:t>
            </a:r>
          </a:p>
          <a:p>
            <a:pPr eaLnBrk="1" hangingPunct="1"/>
            <a:endParaRPr lang="en-US" altLang="en-U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sq-AL" dirty="1"/>
              <a:t>Shpesh referohet si </a:t>
            </a:r>
            <a:r>
              <a:rPr lang="sq-AL" dirty="1" i="1"/>
              <a:t>hakim</a:t>
            </a:r>
            <a:r>
              <a:rPr lang="sq-AL" dirty="1"/>
              <a:t> i sistemeve kompjuterike dhe është një nga krimet më të zakonshme kompjuterike.</a:t>
            </a:r>
            <a:r>
              <a:rPr lang="sq-AL" dirty="1"/>
              <a:t> </a:t>
            </a:r>
            <a:r>
              <a:rPr lang="sq-AL" dirty="1"/>
              <a:t>Sidoqoftë, ka fenomene tjera, përveç </a:t>
            </a:r>
            <a:r>
              <a:rPr lang="sq-AL" dirty="1" i="1"/>
              <a:t>hakimit</a:t>
            </a:r>
            <a:r>
              <a:rPr lang="sq-AL" dirty="1"/>
              <a:t>, që mund të klasifikohen si qasje e jashtëligjshme - në fakt </a:t>
            </a:r>
            <a:r>
              <a:rPr lang="sq-AL" dirty="1" i="1"/>
              <a:t>hakimi</a:t>
            </a:r>
            <a:r>
              <a:rPr lang="sq-AL" dirty="1"/>
              <a:t> përdoret, normalisht, për të përshkruar aktin e hyrjes së jashtëligjshme në një sistem kompjuterik, me anë të teknologjisë.</a:t>
            </a:r>
            <a:r>
              <a:rPr lang="sq-AL" dirty="1"/>
              <a:t> </a:t>
            </a:r>
            <a:r>
              <a:rPr lang="sq-AL" dirty="1"/>
              <a:t>Por qasja e jashtëligjshme përfshin gjithashtu çdo qasje të paautorizuar në një sistem, pavarësisht nga teknologjia e përdorur apo edhe përdorimi ose jo i teknologjisë.</a:t>
            </a:r>
            <a:r>
              <a:rPr lang="sq-AL" dirty="1"/>
              <a:t> </a:t>
            </a:r>
            <a:r>
              <a:rPr lang="sq-AL" dirty="1"/>
              <a:t>Një rast i tillë, për shembull, do të ishte fjalëkalimi i marrë në mënyrë të jashtëligjshme nga kryerësi.</a:t>
            </a:r>
            <a:r>
              <a:rPr lang="sq-AL" dirty="1"/>
              <a:t> </a:t>
            </a:r>
            <a:r>
              <a:rPr lang="sq-AL" dirty="1"/>
              <a:t>Interesi i mbrojtur këtu është konfidencialiteti i një sistemi kompjuterik ose të dhënave kompjuterike.</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altLang="sr-Latn-R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Slajdi tregon një pamje të ekranit të një artikulli në faqen e internetit që përshkruan se si policia në Shri Lankë ka arrestuar dy burra për sulm në sistemin kompjuterik të një universiteti privat të Shri Lankës.</a:t>
            </a:r>
            <a:r>
              <a:rPr lang="sq-AL" dirty="1"/>
              <a:t> </a:t>
            </a:r>
            <a:r>
              <a:rPr lang="sq-AL" dirty="1"/>
              <a:t>Ky është një shembull standard i qasjes së jashtëligjshme.</a:t>
            </a:r>
          </a:p>
          <a:p>
            <a:endParaRPr lang="en-US" dirty="0"/>
          </a:p>
          <a:p>
            <a:endParaRPr lang="en-US" dirty="0"/>
          </a:p>
          <a:p>
            <a:r>
              <a:rPr lang="sq-AL" dirty="1"/>
              <a:t>Lidhja me artikullin e faqes në internet gjendet këtu: https://www.newsfirst.lk/2020/02/05/130-million-rupee-hack-foiled-suspects-in-custody/</a:t>
            </a:r>
            <a:r>
              <a:rPr lang="sq-AL" dirty="1"/>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12</a:t>
            </a:fld>
          </a:p>
        </p:txBody>
      </p:sp>
    </p:spTree>
    <p:extLst>
      <p:ext uri="{BB962C8B-B14F-4D97-AF65-F5344CB8AC3E}">
        <p14:creationId xmlns:p14="http://schemas.microsoft.com/office/powerpoint/2010/main" val="1168389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Slajdi tregon një pamje në ekran të një artikulli të lajmeve në lidhje me një individ i cili u dënua në Shtetet e Bashkuara për komplot për qasje në një kompjuter pa autorizim.</a:t>
            </a:r>
            <a:r>
              <a:rPr lang="sq-AL" dirty="1"/>
              <a:t> </a:t>
            </a:r>
            <a:r>
              <a:rPr lang="sq-AL" dirty="1"/>
              <a:t>Ky është një rast i famshëm dhe i diskutueshëm i veprës së qasjes së jashtëligjshme.</a:t>
            </a:r>
            <a:r>
              <a:rPr lang="sq-AL" dirty="1"/>
              <a:t> </a:t>
            </a:r>
            <a:r>
              <a:rPr lang="sq-AL" dirty="1"/>
              <a:t>Andrew Auernheimer ishte anëtar i një grupi hakerësh i cili ekspozoi një të metë në sigurinë AT&amp;T që kompromentonte adresat e emailit të përdoruesve të iPad.</a:t>
            </a:r>
            <a:r>
              <a:rPr lang="sq-AL" dirty="1"/>
              <a:t>  </a:t>
            </a:r>
            <a:r>
              <a:rPr lang="sq-AL" dirty="1"/>
              <a:t>Të dhënat e qasura nga Auernheimer ishin në dispozicion në një URL të arritshme nga publiku.</a:t>
            </a:r>
            <a:r>
              <a:rPr lang="sq-AL" dirty="1"/>
              <a:t> </a:t>
            </a:r>
            <a:r>
              <a:rPr lang="sq-AL" dirty="1"/>
              <a:t>Auernheimer nuk kishte për qëllim të hynte në asnjë pjesë të sistemit privat të AT&amp;T.</a:t>
            </a:r>
            <a:r>
              <a:rPr lang="sq-AL" dirty="1"/>
              <a:t> </a:t>
            </a:r>
            <a:r>
              <a:rPr lang="sq-AL" dirty="1"/>
              <a:t>Megjithëse Auernheimer u dënua, shumë prej tyre vunë në dyshim nëse ai duhej të ishte dënuar duke pasur parasysh se qasja ishte e kufizuar në të dhëna të disponueshme për publikun.</a:t>
            </a:r>
          </a:p>
          <a:p>
            <a:endParaRPr lang="en-US" dirty="0"/>
          </a:p>
          <a:p>
            <a:r>
              <a:rPr lang="sq-AL" dirty="1"/>
              <a:t>Trajneri mund të inkurajojë një diskutim nëse një vepër e tillë penalizohet sipas ligjit vendor për individët që marrin trajnimin.</a:t>
            </a:r>
            <a:r>
              <a:rPr lang="sq-AL" dirty="1"/>
              <a:t> </a:t>
            </a:r>
          </a:p>
          <a:p>
            <a:endParaRPr lang="en-US" dirty="0"/>
          </a:p>
          <a:p>
            <a:r>
              <a:rPr lang="sq-AL" dirty="1"/>
              <a:t>Linku për artikullin gjendet këtu: https://www.wired.com/2012/11/att-hacker-found-guilty/</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13</a:t>
            </a:fld>
          </a:p>
        </p:txBody>
      </p:sp>
    </p:spTree>
    <p:extLst>
      <p:ext uri="{BB962C8B-B14F-4D97-AF65-F5344CB8AC3E}">
        <p14:creationId xmlns:p14="http://schemas.microsoft.com/office/powerpoint/2010/main" val="4154948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2 të Konventës së Budapestit me një element të theksuar (“qasja”).</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Elementi themelor dhe sjellja e kërkuar sipas Nenit 2 është termi "qasje".</a:t>
            </a:r>
            <a:r>
              <a:rPr lang="sq-AL" dirty="1"/>
              <a:t> </a:t>
            </a:r>
            <a:r>
              <a:rPr lang="sq-AL" dirty="1"/>
              <a:t>Termi i referohet aktit të qasjes në tërësi ose në ndonjë pjesë të një sistemi kompjuterik.</a:t>
            </a:r>
            <a:r>
              <a:rPr lang="sq-AL" dirty="1"/>
              <a:t>  </a:t>
            </a:r>
            <a:r>
              <a:rPr lang="sq-AL" dirty="1"/>
              <a:t>Neni 2 është neutral ndaj teknologjisë dhe nuk specifikon mjetet me të cilat do të kryhet qasja.</a:t>
            </a:r>
            <a:r>
              <a:rPr lang="sq-AL" dirty="1"/>
              <a:t>  </a:t>
            </a:r>
            <a:r>
              <a:rPr lang="sq-AL" dirty="1"/>
              <a:t>Slajdi shpjegon se çfarë përbën, dhe çfarë nuk përbën qasje.</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p>
        </p:txBody>
      </p:sp>
    </p:spTree>
    <p:extLst>
      <p:ext uri="{BB962C8B-B14F-4D97-AF65-F5344CB8AC3E}">
        <p14:creationId xmlns:p14="http://schemas.microsoft.com/office/powerpoint/2010/main" val="2457685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2 të Konventës së Budapestit me një element të theksuar (“në të gjithë apo në një pjesë të një sistemi kompjuterik”).</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dirty="1"/>
              <a:t>Ai shpjegon përmes shembujve se çfarë do të thotë termi "pjesë e sistemit kompjuterik" për qëllimet e Nenit 2.</a:t>
            </a:r>
            <a:r>
              <a:rPr lang="sq-AL" dirty="1"/>
              <a:t> </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p>
        </p:txBody>
      </p:sp>
    </p:spTree>
    <p:extLst>
      <p:ext uri="{BB962C8B-B14F-4D97-AF65-F5344CB8AC3E}">
        <p14:creationId xmlns:p14="http://schemas.microsoft.com/office/powerpoint/2010/main" val="1764625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2 të Konventës së Budapestit me një element të theksuar (“pa të drejtë”).</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sq-AL" dirty="1"/>
              <a:t>Shumë prej veprave penale në Konventë kërkohet të kryhen "pa të drejtë", ose pa autorizim nga personi ose entiteti përkatës.</a:t>
            </a:r>
            <a:r>
              <a:rPr lang="sq-AL" dirty="1"/>
              <a:t> </a:t>
            </a:r>
            <a:r>
              <a:rPr lang="sq-AL" dirty="1"/>
              <a:t>Autoriteti mund të jetë legjislativ, administrativ, gjyqësor, kontraktual ose konsensual në ndonjë rast të caktuar.</a:t>
            </a:r>
            <a:r>
              <a:rPr lang="sq-AL" dirty="1"/>
              <a:t> </a:t>
            </a:r>
            <a:r>
              <a:rPr lang="sq-AL" dirty="1"/>
              <a:t>Sjellja e autorizuar nuk kriminalizohet; as qasja e një sistemi kompjuterik që lejon hyrjen e lirë dhe të hapur nga publiku.</a:t>
            </a:r>
            <a:r>
              <a:rPr lang="sq-AL" dirty="1"/>
              <a:t> </a:t>
            </a:r>
            <a:r>
              <a:rPr lang="sq-AL" dirty="1"/>
              <a:t>Trajneri mund të zgjedhë ta lidhë këtë me përkufizimin e "qasjes së paautorizuar" të diskutuar më parë për të shpjeguar se si mund të përcaktohet fakti i autorizimit</a:t>
            </a:r>
          </a:p>
          <a:p>
            <a:pPr eaLnBrk="1" hangingPunct="1"/>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p>
        </p:txBody>
      </p:sp>
    </p:spTree>
    <p:extLst>
      <p:ext uri="{BB962C8B-B14F-4D97-AF65-F5344CB8AC3E}">
        <p14:creationId xmlns:p14="http://schemas.microsoft.com/office/powerpoint/2010/main" val="224341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Slajdi thekson se si koncepti "pa të drejtë" nuk përcaktohet në Konventën e Budapestit.</a:t>
            </a:r>
          </a:p>
          <a:p>
            <a:endParaRPr lang="en-US" dirty="0"/>
          </a:p>
          <a:p>
            <a:r>
              <a:rPr lang="sq-AL" dirty="1"/>
              <a:t>Ai gjithashtu tregon shembullin e vendeve të ndryshme që kanë miratuar një përkufizim në praktikën e tyre më të mirë ndërkombëtare</a:t>
            </a:r>
          </a:p>
          <a:p>
            <a:endParaRPr lang="en-US" dirty="0"/>
          </a:p>
          <a:p>
            <a:r>
              <a:rPr lang="sq-AL" dirty="1"/>
              <a:t>Trajneri mund të thotë që përkufizimi i miratuar nga këto vende ka dy elemente, të cilët do të shtjellohen në slajdet vijuese.</a:t>
            </a:r>
            <a:r>
              <a:rPr lang="sq-AL" dirty="1"/>
              <a:t>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Trajneri mund të theksojë se përkufizimi i "paautorizuar" mund të jetë i ndryshëm në lidhje me vepra të caktuara siç janë qasja e jashtëligjshme, ndërhyrja në të dhëna dhe ndërhyrja në sistem.</a:t>
            </a:r>
            <a:r>
              <a:rPr lang="sq-AL" dirty="1"/>
              <a:t> </a:t>
            </a:r>
            <a:r>
              <a:rPr lang="sq-AL" dirty="1"/>
              <a:t>Kjo është arsyeja pse shumë vende kanë përkufizime të ndryshme për "modifikimin e paautorizuar" dhe "veprimin e paautorizuar" për shembull.</a:t>
            </a:r>
            <a:r>
              <a:rPr lang="sq-AL" dirty="1"/>
              <a:t> </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p>
        </p:txBody>
      </p:sp>
    </p:spTree>
    <p:extLst>
      <p:ext uri="{BB962C8B-B14F-4D97-AF65-F5344CB8AC3E}">
        <p14:creationId xmlns:p14="http://schemas.microsoft.com/office/powerpoint/2010/main" val="731556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përkufizimin e “qasje e paautorizuar” në Aktin e MB-së për Keqpërdorim Kompjuterik</a:t>
            </a:r>
            <a:r>
              <a:rPr lang="sq-AL" dirty="1"/>
              <a:t> </a:t>
            </a:r>
            <a:r>
              <a:rPr lang="sq-AL" dirty="1"/>
              <a:t>Ky përkufizim ka dy elemente.</a:t>
            </a:r>
            <a:r>
              <a:rPr lang="sq-AL" dirty="1"/>
              <a:t> </a:t>
            </a:r>
            <a:r>
              <a:rPr lang="sq-AL" dirty="1"/>
              <a:t>Elementi i parë, i cili nënvizohet, është "nuk ka të drejtë vetë të kontrollojë qasjen e llojit në fjalë"</a:t>
            </a:r>
          </a:p>
          <a:p>
            <a:endParaRPr lang="en-US" dirty="0"/>
          </a:p>
          <a:p>
            <a:r>
              <a:rPr lang="sq-AL" dirty="1"/>
              <a:t>Ana e djathtë e faqes jep një shpjegim të këtij elementi.</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18</a:t>
            </a:fld>
          </a:p>
        </p:txBody>
      </p:sp>
    </p:spTree>
    <p:extLst>
      <p:ext uri="{BB962C8B-B14F-4D97-AF65-F5344CB8AC3E}">
        <p14:creationId xmlns:p14="http://schemas.microsoft.com/office/powerpoint/2010/main" val="861759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përkufizimin e “qasje e paautorizuar” në Aktin e MB-së për Keqpërdorim Kompjuterik</a:t>
            </a:r>
            <a:r>
              <a:rPr lang="sq-AL" dirty="1"/>
              <a:t> </a:t>
            </a:r>
            <a:r>
              <a:rPr lang="sq-AL" dirty="1"/>
              <a:t>Ky përkufizim ka dy elemente.</a:t>
            </a:r>
            <a:r>
              <a:rPr lang="sq-AL" dirty="1"/>
              <a:t> </a:t>
            </a:r>
            <a:r>
              <a:rPr lang="sq-AL" dirty="1"/>
              <a:t>Elementi i dytë, i cili nënvizohet, është "nuk ka pëlqimin për të pasur qasje nga ai i llojit në fjalë... nga çdo person që ka të drejtë”</a:t>
            </a:r>
          </a:p>
          <a:p>
            <a:endParaRPr lang="en-US" dirty="0"/>
          </a:p>
          <a:p>
            <a:r>
              <a:rPr lang="sq-AL" dirty="1"/>
              <a:t>Ana e djathtë e faqes jep një shpjegim të këtij elementi.</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19</a:t>
            </a:fld>
          </a:p>
        </p:txBody>
      </p:sp>
    </p:spTree>
    <p:extLst>
      <p:ext uri="{BB962C8B-B14F-4D97-AF65-F5344CB8AC3E}">
        <p14:creationId xmlns:p14="http://schemas.microsoft.com/office/powerpoint/2010/main" val="1225195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2 të Konventës së Budapestit me një element të theksuar (“shkelje e masave të sigurisë”).</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sq-AL" dirty="1"/>
              <a:t>Palët mund të ngushtojnë fushën e Nenit 2, i cili parasheh kriminalizimin e përgjithshëm të qasjes së jashtëligjshme me disa elementë kualifikues.</a:t>
            </a:r>
            <a:r>
              <a:rPr lang="sq-AL" dirty="1"/>
              <a:t> </a:t>
            </a:r>
            <a:r>
              <a:rPr lang="sq-AL" dirty="1"/>
              <a:t>Për shembull, palët mund të kërkojnë që kryerja e qasjes së jashtëligjshme të bëhet duke shkelur masat e sigurisë (p.sh. fjalëkalimet ose kodet e tjera të qasjes), ose ndryshe me qëllim të pandershëm ose për të marrë të dhëna kompjuterike nga sistemi kompjuterik që mund të qaset ose ndonjë sistem tjetër kompjuterik.</a:t>
            </a:r>
            <a:r>
              <a:rPr lang="sq-AL" dirty="1"/>
              <a:t> </a:t>
            </a:r>
            <a:r>
              <a:rPr lang="sq-AL" dirty="1"/>
              <a:t>Ky slajd liston të gjitha elementet kualifikuese që Palët mund të dëshirojnë të miratojnë në legjislacionin e tyre të brendshëm.</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p>
        </p:txBody>
      </p:sp>
    </p:spTree>
    <p:extLst>
      <p:ext uri="{BB962C8B-B14F-4D97-AF65-F5344CB8AC3E}">
        <p14:creationId xmlns:p14="http://schemas.microsoft.com/office/powerpoint/2010/main" val="368424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3600"/>
              <a:t>Qëllimi i seancës është t'u ofrojë pjesëmarrësve një kuptim gjithëpërfshirës të përkufizimeve dhe veprave kundër konfidencialitetit, disponueshmërisë dhe integritetit të sistemeve kompjuterike dhe të dhënave kompjuterike, siç parashihet në Konventën e Budapestit.</a:t>
            </a:r>
          </a:p>
          <a:p>
            <a:endParaRPr lang="en-GB" sz="3600" dirty="0"/>
          </a:p>
        </p:txBody>
      </p:sp>
    </p:spTree>
    <p:extLst>
      <p:ext uri="{BB962C8B-B14F-4D97-AF65-F5344CB8AC3E}">
        <p14:creationId xmlns:p14="http://schemas.microsoft.com/office/powerpoint/2010/main" val="2157838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Slajdet në vijim do të shqyrtojnë veprën penale të përgjimit të jashtëligjshëm, e cila është e mandatuar sipas nenit 3 të Konventës së Budapestit.</a:t>
            </a:r>
            <a:r>
              <a:rPr lang="sq-AL" dirty="1"/>
              <a:t> </a:t>
            </a:r>
          </a:p>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21</a:t>
            </a:fld>
          </a:p>
        </p:txBody>
      </p:sp>
    </p:spTree>
    <p:extLst>
      <p:ext uri="{BB962C8B-B14F-4D97-AF65-F5344CB8AC3E}">
        <p14:creationId xmlns:p14="http://schemas.microsoft.com/office/powerpoint/2010/main" val="3917172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sq-AL" dirty="1"/>
              <a:t>Përgjimi i jashtëligjshëm, i përshkruar në nenin 3 të Konventës së Budapestit, është gjithashtu një shkelje e qëllimshme.</a:t>
            </a:r>
            <a:r>
              <a:rPr lang="sq-AL" dirty="1"/>
              <a:t> </a:t>
            </a:r>
            <a:r>
              <a:rPr lang="sq-AL" dirty="1"/>
              <a:t>Kjo vepër kryhet nga ata që, pa të drejtë, përgjojnë, me mjete teknike, transmetime jopublike të të dhënave kompjuterike, në, nga ose brenda një sistemi kompjuterik, me mjete teknike.</a:t>
            </a:r>
          </a:p>
          <a:p>
            <a:pPr eaLnBrk="1" hangingPunct="1"/>
            <a:endParaRPr lang="en-GB" altLang="sr-Latn-RS" dirty="0"/>
          </a:p>
          <a:p>
            <a:r>
              <a:rPr lang="sq-AL" dirty="1"/>
              <a:t>Kjo dispozitë mbron integritetin e transmetimeve jopublike të të dhënave kompjuterike, duke penalizuar përgjimin e tyre të paautorizuar.</a:t>
            </a:r>
          </a:p>
          <a:p>
            <a:r>
              <a:rPr lang="sq-AL" dirty="1"/>
              <a:t> </a:t>
            </a:r>
          </a:p>
          <a:p>
            <a:r>
              <a:rPr lang="sq-AL" dirty="1"/>
              <a:t>Transmetimet e të dhënave në një sistem kompjuterik, ose nga ai sistem, ose brenda të njëjtit sistem, janë realitetet më të rëndësishme në jetën e sotme në rrjete.</a:t>
            </a:r>
          </a:p>
          <a:p>
            <a:r>
              <a:rPr lang="sq-AL" dirty="1"/>
              <a:t> </a:t>
            </a:r>
          </a:p>
          <a:p>
            <a:r>
              <a:rPr lang="sq-AL" dirty="1"/>
              <a:t>Teknikisht, mund të jetë shumë e lehtë të përgjosh komunikimet nëse rrjeti dhe komunikimi nuk mbrohen siç duhet.</a:t>
            </a:r>
            <a:r>
              <a:rPr lang="sq-AL" dirty="1"/>
              <a:t> </a:t>
            </a:r>
            <a:r>
              <a:rPr lang="sq-AL" dirty="1"/>
              <a:t>Një përgjim i komunikimeve mund të zbulojë, për shembull, cilat faqe në internet dikush ka vizituar, ose mesazhet me email që ai ose ajo ka dërguar ose marrë.</a:t>
            </a:r>
          </a:p>
          <a:p>
            <a:r>
              <a:rPr lang="sq-AL" dirty="1"/>
              <a:t> </a:t>
            </a:r>
          </a:p>
          <a:p>
            <a:r>
              <a:rPr lang="sq-AL" dirty="1"/>
              <a:t>Krimi i përgjimit të jashtëligjshëm synon, pra, të zbulojë cenueshmërinë e teknologjisë së komunikimit që mbron sekretin e komunikimeve jopublike.</a:t>
            </a:r>
            <a:r>
              <a:rPr lang="sq-AL" dirty="1"/>
              <a:t> </a:t>
            </a:r>
          </a:p>
          <a:p>
            <a:endParaRPr lang="en-US" dirty="0"/>
          </a:p>
          <a:p>
            <a:r>
              <a:rPr lang="sq-AL" dirty="1"/>
              <a:t>Trajneri duhet të bëjë dallimin ndërmjet veprës së "qasjes" dhe "përgjimit" mbi baza konceptuale.</a:t>
            </a:r>
            <a:r>
              <a:rPr lang="sq-AL" dirty="1"/>
              <a:t> </a:t>
            </a:r>
            <a:r>
              <a:rPr lang="sq-AL" dirty="1"/>
              <a:t>Vepra e qasjes ka të bëjë me qasjen në një kompjuter ose të dhëna kompjuterike kur ato janë statike - ndërsa vepra penale e përgjimit ka të bëjë me përgjimin e transmetimeve të të dhënave kompjuterike (d.m.th. të dhënat ashtu siç janë në lëvizje).</a:t>
            </a:r>
            <a:r>
              <a:rPr lang="sq-AL" dirty="1"/>
              <a:t> </a:t>
            </a:r>
            <a:r>
              <a:rPr lang="sq-AL" dirty="1"/>
              <a:t>Transmetimi mund të bëhet, nga ose brenda një sistemi kompjuterik.</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p>
        </p:txBody>
      </p:sp>
    </p:spTree>
    <p:extLst>
      <p:ext uri="{BB962C8B-B14F-4D97-AF65-F5344CB8AC3E}">
        <p14:creationId xmlns:p14="http://schemas.microsoft.com/office/powerpoint/2010/main" val="2544734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Slajdi tregon një pamje të ekranit të një njoftimi për shtyp të Europol lëshuar në vitin 2015.</a:t>
            </a:r>
            <a:r>
              <a:rPr lang="sq-AL" dirty="1"/>
              <a:t> </a:t>
            </a:r>
            <a:r>
              <a:rPr lang="sq-AL" dirty="1"/>
              <a:t>Njoftimi për shtyp përshkruan arrestimin e 49 individëve që i përkisnin një grupi kriminal që vepronte nga disa vende në të gjithë Evropën.</a:t>
            </a:r>
            <a:r>
              <a:rPr lang="sq-AL" dirty="1"/>
              <a:t> </a:t>
            </a:r>
            <a:r>
              <a:rPr lang="sq-AL" dirty="1"/>
              <a:t>Paragrafi i tretë i njoftimit për shtyp përshkruan mënyrën e funksionimit të grupit kriminal - i cili mund të përdoret nga trajneri për të demonstruar një shembull të veprës së përgjimit të jashtëligjshëm.</a:t>
            </a:r>
            <a:r>
              <a:rPr lang="sq-AL" dirty="1"/>
              <a:t> </a:t>
            </a:r>
            <a:r>
              <a:rPr lang="sq-AL" dirty="1"/>
              <a:t>Në veçanti, trajneri mund të theksojë që shkelësit e ligjit po monitoronin komunikimet nga email adresat e korporatave për të zbuluar kërkesat e pagesave që bëhen ndërmjet korporatave të ndryshme.</a:t>
            </a:r>
            <a:r>
              <a:rPr lang="sq-AL" dirty="1"/>
              <a:t> </a:t>
            </a:r>
          </a:p>
          <a:p>
            <a:endParaRPr lang="en-US" b="0" i="0" dirty="0">
              <a:solidFill>
                <a:srgbClr val="171E24"/>
              </a:solidFill>
              <a:effectLst/>
              <a:latin typeface="Georgia" panose="02040502050405020303" pitchFamily="18" charset="0"/>
            </a:endParaRPr>
          </a:p>
          <a:p>
            <a:r>
              <a:rPr lang="sq-AL" dirty="1" b="0" i="0">
                <a:solidFill>
                  <a:srgbClr val="171E24"/>
                </a:solidFill>
                <a:latin typeface="Georgia" panose="02040502050405020303" pitchFamily="18" charset="0"/>
              </a:rPr>
              <a:t>Linku për njoftimin për shtyp: https://www.europol.europa.eu/newsroom/news/international-operation-dismantles-criminal-group-of-cyber-fraudsters</a:t>
            </a:r>
          </a:p>
          <a:p>
            <a:endParaRPr lang="en-US" dirty="0"/>
          </a:p>
          <a:p>
            <a:endParaRPr lang="en-US" dirty="0"/>
          </a:p>
          <a:p>
            <a:endParaRPr lang="en-US" dirty="0"/>
          </a:p>
          <a:p>
            <a:endParaRPr lang="en-PK"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23</a:t>
            </a:fld>
          </a:p>
        </p:txBody>
      </p:sp>
    </p:spTree>
    <p:extLst>
      <p:ext uri="{BB962C8B-B14F-4D97-AF65-F5344CB8AC3E}">
        <p14:creationId xmlns:p14="http://schemas.microsoft.com/office/powerpoint/2010/main" val="553800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Slajdi tregon një pamje të ekranit të një njoftimi për shtyp të Departamentit të Drejtësisë të SH.B.A.-së që shpjegon se si një individ u dënua për përgjime të jashtëligjshme (përgjime) të komunikimeve me email.</a:t>
            </a:r>
            <a:r>
              <a:rPr lang="sq-AL" dirty="1"/>
              <a:t> </a:t>
            </a:r>
            <a:r>
              <a:rPr lang="sq-AL" dirty="1"/>
              <a:t>Sipas njoftimit për shtyp, burri “</a:t>
            </a:r>
            <a:r>
              <a:rPr lang="sq-AL" dirty="1" b="0" i="0">
                <a:solidFill>
                  <a:srgbClr val="171E24"/>
                </a:solidFill>
                <a:latin typeface="Georgia" panose="02040502050405020303" pitchFamily="18" charset="0"/>
              </a:rPr>
              <a:t>ka përdorur privilegjet e tij të administratorit të sistemit për të konfiguruar fshehurazi cilësimet e email adresës së EMF për të përcjellë automatikisht të gjitha komunikimet e saj me email në dy adresa të emailit të jashtëm që ai kishte regjistruar.</a:t>
            </a:r>
            <a:r>
              <a:rPr lang="sq-AL" dirty="1" b="0" i="0">
                <a:solidFill>
                  <a:srgbClr val="171E24"/>
                </a:solidFill>
                <a:latin typeface="Georgia" panose="02040502050405020303" pitchFamily="18" charset="0"/>
              </a:rPr>
              <a:t> </a:t>
            </a:r>
            <a:r>
              <a:rPr lang="sq-AL" dirty="1" b="0" i="0">
                <a:solidFill>
                  <a:srgbClr val="171E24"/>
                </a:solidFill>
                <a:latin typeface="Georgia" panose="02040502050405020303" pitchFamily="18" charset="0"/>
              </a:rPr>
              <a:t>Emailat e përgjuara përfshinin korrespondencë personale, informacion financiar dhe juridik privat dhe marrëdhënie biznesi ndërmjet EMF dhe klientëve të saj.”</a:t>
            </a:r>
            <a:r>
              <a:rPr lang="sq-AL" dirty="1" b="0" i="0">
                <a:solidFill>
                  <a:srgbClr val="171E24"/>
                </a:solidFill>
                <a:latin typeface="Georgia" panose="02040502050405020303" pitchFamily="18" charset="0"/>
              </a:rPr>
              <a:t> </a:t>
            </a:r>
          </a:p>
          <a:p>
            <a:endParaRPr lang="en-US" b="0" i="0" dirty="0">
              <a:solidFill>
                <a:srgbClr val="171E24"/>
              </a:solidFill>
              <a:effectLst/>
              <a:latin typeface="Georgia" panose="02040502050405020303" pitchFamily="18" charset="0"/>
            </a:endParaRPr>
          </a:p>
          <a:p>
            <a:r>
              <a:rPr lang="sq-AL" dirty="1" b="0" i="0">
                <a:solidFill>
                  <a:srgbClr val="171E24"/>
                </a:solidFill>
                <a:latin typeface="Georgia" panose="02040502050405020303" pitchFamily="18" charset="0"/>
              </a:rPr>
              <a:t>Linku për njoftimin për shtyp: https://www.justice.gov/usao-sdin/pr/it-system-administrator-sentenced-theft-proprietary-information-and-illegal-wiretapping</a:t>
            </a:r>
          </a:p>
          <a:p>
            <a:endParaRPr lang="en-US" dirty="0"/>
          </a:p>
          <a:p>
            <a:endParaRPr lang="en-US" dirty="0"/>
          </a:p>
          <a:p>
            <a:endParaRPr lang="en-US" dirty="0"/>
          </a:p>
          <a:p>
            <a:endParaRPr lang="en-PK"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24</a:t>
            </a:fld>
          </a:p>
        </p:txBody>
      </p:sp>
    </p:spTree>
    <p:extLst>
      <p:ext uri="{BB962C8B-B14F-4D97-AF65-F5344CB8AC3E}">
        <p14:creationId xmlns:p14="http://schemas.microsoft.com/office/powerpoint/2010/main" val="914850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3 të Konventës së Budapestit me një element të theksuar (“përgjimi”).</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Elementi themelor dhe sjellja e kërkuar sipas Nenit 2 është termi "përgjim".</a:t>
            </a:r>
            <a:r>
              <a:rPr lang="sq-AL" dirty="1"/>
              <a:t> </a:t>
            </a:r>
            <a:r>
              <a:rPr lang="sq-AL" dirty="1"/>
              <a:t>Përgjimi nënkupton dëgjimin, monitorimin ose vëzhgimin e komunikimeve.</a:t>
            </a:r>
            <a:r>
              <a:rPr lang="sq-AL" dirty="1"/>
              <a:t> </a:t>
            </a:r>
            <a:r>
              <a:rPr lang="sq-AL" dirty="1"/>
              <a:t>Përgjimi ndikon në privatësinë e komunikimit të të dhënave; dhe neni 3 i konventës synon të mbrojë nga përgjimi i transmetimeve jopublike të të dhënave.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sr-Latn-R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p>
        </p:txBody>
      </p:sp>
    </p:spTree>
    <p:extLst>
      <p:ext uri="{BB962C8B-B14F-4D97-AF65-F5344CB8AC3E}">
        <p14:creationId xmlns:p14="http://schemas.microsoft.com/office/powerpoint/2010/main" val="594808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3 të Konventës së Budapestit me një element të theksuar (“pa të drejtë”).</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sq-AL" dirty="1"/>
              <a:t>Shumë prej veprave penale në Konventë kërkohet të kryhen "pa të drejtë", ose pa autorizim nga personi ose entiteti përkatës.</a:t>
            </a:r>
            <a:r>
              <a:rPr lang="sq-AL" dirty="1"/>
              <a:t> </a:t>
            </a:r>
            <a:r>
              <a:rPr lang="sq-AL" dirty="1"/>
              <a:t>Autoriteti mund të jetë legjislativ, administrativ, gjyqësor, kontraktual ose konsensual në ndonjë rast të caktuar.</a:t>
            </a:r>
            <a:r>
              <a:rPr lang="sq-AL" dirty="1"/>
              <a:t> </a:t>
            </a:r>
            <a:r>
              <a:rPr lang="sq-AL" dirty="1"/>
              <a:t>Në rast përgjimi, është e mundur që sjellja të bëhet me autorizim; mundësisht nga zyrtarë të zbatimit të ligjit ose persona të autorizuar për të kryer aktivitete testuese ose mbrojtëse.</a:t>
            </a:r>
            <a:r>
              <a:rPr lang="sq-AL" dirty="1"/>
              <a:t> </a:t>
            </a:r>
            <a:r>
              <a:rPr lang="sq-AL" dirty="1"/>
              <a:t>Kështu që përgjimi legjitim i bërë "me të drejtë" nuk bie në fushën e nenit 3.</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p>
        </p:txBody>
      </p:sp>
    </p:spTree>
    <p:extLst>
      <p:ext uri="{BB962C8B-B14F-4D97-AF65-F5344CB8AC3E}">
        <p14:creationId xmlns:p14="http://schemas.microsoft.com/office/powerpoint/2010/main" val="1369930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3 të Konventës së Budapestit me një element të theksuar (“bërë me mjete teknike”).</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sq-AL" dirty="1"/>
              <a:t>Neni 3 nuk parasheh kriminalizimin e përgjimit jo-teknik të transmetimeve, dhe zbatohet ose kur një person hyn dhe përdor një sistem kompjuterik për të përgjuar një transmetim, përdor një pajisje përgjimi elektronike ose me përdorimin e pajisjes së përgjimit ose ndonjë mjet tjetër teknik.</a:t>
            </a:r>
            <a:r>
              <a:rPr lang="sq-AL" dirty="1"/>
              <a:t> </a:t>
            </a:r>
            <a:r>
              <a:rPr lang="sq-AL" dirty="1"/>
              <a:t>Ky slajd rendit disa shembuj të formave të përgjimit që do të mbulohen nga "mjetet teknike".</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p>
        </p:txBody>
      </p:sp>
    </p:spTree>
    <p:extLst>
      <p:ext uri="{BB962C8B-B14F-4D97-AF65-F5344CB8AC3E}">
        <p14:creationId xmlns:p14="http://schemas.microsoft.com/office/powerpoint/2010/main" val="3979759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3 të Konventës së Budapestit me një element të theksuar (“Transmetimi jopublik”).</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Përgjimi i transmetimeve publike nuk është vepër penale sipas Nenit 3, i cili specifikon që qëllimi i këtij neni lidhet vetëm me transmetimet që janë jo-publike.</a:t>
            </a:r>
            <a:r>
              <a:rPr lang="sq-AL" dirty="1"/>
              <a:t> </a:t>
            </a:r>
            <a:r>
              <a:rPr lang="sq-AL" dirty="1"/>
              <a:t>Është e rëndësishme të bëhet dallimi ndërmjet transmetimeve jopublike dhe të dhënave jopublike pasi neni 3 nuk merr parasysh natyrën e të dhënave; por transmetimin po.</a:t>
            </a:r>
            <a:r>
              <a:rPr lang="sq-AL" dirty="1"/>
              <a:t> </a:t>
            </a:r>
            <a:r>
              <a:rPr lang="sq-AL" dirty="1"/>
              <a:t>Prandaj, përgjimi i informacionit konfidencial të komunikuar përmes një transmetimi të qasshëm publikisht të të dhënave nuk do të përbënte shkelje; ndërsa përgjimi i informacionit në dispozicion të publikut i komunikuar përmes një transmetimi jopublik të të dhënave do të përbënte shkelje sipas Nenit 3.</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p>
        </p:txBody>
      </p:sp>
    </p:spTree>
    <p:extLst>
      <p:ext uri="{BB962C8B-B14F-4D97-AF65-F5344CB8AC3E}">
        <p14:creationId xmlns:p14="http://schemas.microsoft.com/office/powerpoint/2010/main" val="2851711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3 të Konventës së Budapestit me një element të theksuar (“në, nga apo brenda një sistemi kompjuterik”).</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Përgjimi i transmetimeve në, nga ose brenda një sistemi kompjuterik kriminalizohet.</a:t>
            </a:r>
            <a:r>
              <a:rPr lang="sq-AL" dirty="1"/>
              <a:t> </a:t>
            </a:r>
            <a:r>
              <a:rPr lang="sq-AL" dirty="1"/>
              <a:t>Ky slajd ofron shembuj që shpjegojnë fushën e Nenit 3 në këtë drejtim, dhe ndryshimin ndërmjet këtyre tri elementeve.</a:t>
            </a:r>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p>
        </p:txBody>
      </p:sp>
    </p:spTree>
    <p:extLst>
      <p:ext uri="{BB962C8B-B14F-4D97-AF65-F5344CB8AC3E}">
        <p14:creationId xmlns:p14="http://schemas.microsoft.com/office/powerpoint/2010/main" val="2770301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3 të Konventës së Budapestit me një element të theksuar (“emetimet elektromagnetike”).</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dirty="1"/>
              <a:t>Përvec përgjimit të të dhënave kompjuterike, Konventa e Budapestit gjithashtu penalizon përgjimin e transmetimeve të emetimeve elektromagnetike, të cilat nuk bien në përcaktimin e Konventës së Budapestit për "të dhënat kompjuterike" sipas nenit 1.</a:t>
            </a:r>
            <a:r>
              <a:rPr lang="sq-AL" dirty="1"/>
              <a:t> </a:t>
            </a:r>
            <a:r>
              <a:rPr lang="sq-AL" dirty="1"/>
              <a:t>Sistemet kompjuterike shpesh lëshojnë emetime elektromagnetike të cilat përmbajnë të dhëna.</a:t>
            </a:r>
            <a:r>
              <a:rPr lang="sq-AL" dirty="1"/>
              <a:t> </a:t>
            </a:r>
            <a:r>
              <a:rPr lang="sq-AL" dirty="1"/>
              <a:t>Përgjimi i emetimeve elektromagnetike është penalizuar pasi është e mundur të rindërtohen të dhënat kompjuterike nga emetimet elektromagnetike; dhe kështu lënia e këtij elementi pa kriminalizuar do të linte një zbrazëti në ligj.</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p>
        </p:txBody>
      </p:sp>
    </p:spTree>
    <p:extLst>
      <p:ext uri="{BB962C8B-B14F-4D97-AF65-F5344CB8AC3E}">
        <p14:creationId xmlns:p14="http://schemas.microsoft.com/office/powerpoint/2010/main" val="335379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3600"/>
              <a:t>Ky slajd përshkruan objektivat e kësaj seance.</a:t>
            </a:r>
            <a:r>
              <a:rPr lang="sq-AL" dirty="1" sz="3600"/>
              <a:t> </a:t>
            </a:r>
            <a:r>
              <a:rPr lang="sq-AL" dirty="1" sz="3600"/>
              <a:t>Ai nënvizon atë që pjesëmarrësit duhet të presin të mësojnë nga slajdet.</a:t>
            </a:r>
            <a:r>
              <a:rPr lang="sq-AL" dirty="1" sz="3600"/>
              <a:t> </a:t>
            </a:r>
            <a:r>
              <a:rPr lang="sq-AL" dirty="1" sz="3600"/>
              <a:t>Pjesëmarrësit mund të informohen se ky slajd do të rishikohet në fund të seancës për të vlerësuar nëse janë përmbushur objektivat.</a:t>
            </a:r>
            <a:r>
              <a:rPr lang="sq-AL" dirty="1" sz="3600"/>
              <a:t> </a:t>
            </a:r>
          </a:p>
          <a:p>
            <a:endParaRPr lang="en-GB" sz="3600" dirty="0"/>
          </a:p>
        </p:txBody>
      </p:sp>
    </p:spTree>
    <p:extLst>
      <p:ext uri="{BB962C8B-B14F-4D97-AF65-F5344CB8AC3E}">
        <p14:creationId xmlns:p14="http://schemas.microsoft.com/office/powerpoint/2010/main" val="3423989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3 të Konventës së Budapestit me një element të theksuar</a:t>
            </a:r>
            <a:r>
              <a:rPr lang="sq-AL" dirty="1" b="0"/>
              <a:t> (“</a:t>
            </a:r>
            <a:r>
              <a:rPr lang="sq-AL" dirty="1" sz="1200" b="0">
                <a:solidFill>
                  <a:srgbClr val="FF0000"/>
                </a:solidFill>
                <a:latin typeface="+mj-lt"/>
              </a:rPr>
              <a:t>qëllimi i pandershëm, ose në lidhje me një sistem kompjuterik që është i lidhur me një sistem tjetër kompjuterik</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dirty="1"/>
              <a:t>Neni 3 parasheh kriminalizimin e përgjithshëm të përgjimit të qëllimshëm pa të drejtë, të bërë me mjete teknike, të transmetimeve jopublike të të dhënave kompjuterike.</a:t>
            </a:r>
            <a:r>
              <a:rPr lang="sq-AL" dirty="1"/>
              <a:t> </a:t>
            </a:r>
            <a:r>
              <a:rPr lang="sq-AL" dirty="1"/>
              <a:t>Palët mund të kufizojnë fushën e Nenit 3 duke kërkuar që të plotësohen disa elemente kualifikuese.</a:t>
            </a:r>
            <a:r>
              <a:rPr lang="sq-AL" dirty="1"/>
              <a:t> </a:t>
            </a:r>
            <a:r>
              <a:rPr lang="sq-AL" dirty="1"/>
              <a:t>Elementet kualifikuese që palët mund të miratojnë janë renditur këtu.</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p>
        </p:txBody>
      </p:sp>
    </p:spTree>
    <p:extLst>
      <p:ext uri="{BB962C8B-B14F-4D97-AF65-F5344CB8AC3E}">
        <p14:creationId xmlns:p14="http://schemas.microsoft.com/office/powerpoint/2010/main" val="759277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Slajdet në vijim do të shqyrtojnë veprën penale të ndërhyrjes në të dhëna, e cila është e mandatuar sipas nenit 4 të Konventës së Budapestit.</a:t>
            </a:r>
            <a:r>
              <a:rPr lang="sq-AL" dirty="1"/>
              <a:t> </a:t>
            </a:r>
          </a:p>
          <a:p>
            <a:endParaRPr lang="en-GB" dirty="0"/>
          </a:p>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32</a:t>
            </a:fld>
          </a:p>
        </p:txBody>
      </p:sp>
    </p:spTree>
    <p:extLst>
      <p:ext uri="{BB962C8B-B14F-4D97-AF65-F5344CB8AC3E}">
        <p14:creationId xmlns:p14="http://schemas.microsoft.com/office/powerpoint/2010/main" val="1764174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sq-AL" dirty="1"/>
              <a:t>Sjellja e qëllimshme dhe pa të drejtë, dëmtimi, fshirja, përkeqësimi, ndryshimi ose shtypja e të dhënave kompjuterike do të përbëjë veprën penale të ndërhyrjes së të dhënave siç parashihet në nenin 4 të Konventës së Budapestit.</a:t>
            </a:r>
          </a:p>
          <a:p>
            <a:pPr eaLnBrk="1" hangingPunct="1"/>
            <a:endParaRPr lang="en-GB" altLang="sr-Latn-RS" dirty="0"/>
          </a:p>
          <a:p>
            <a:r>
              <a:rPr lang="sq-AL" dirty="1"/>
              <a:t>Ndërhyrja në të dhëna mbron integritetin e të dhënave nga ndërhyrjet e paautorizuara.</a:t>
            </a:r>
            <a:r>
              <a:rPr lang="sq-AL" dirty="1"/>
              <a:t> </a:t>
            </a:r>
            <a:r>
              <a:rPr lang="sq-AL" dirty="1"/>
              <a:t>Pronari i të dhënave ka të drejtë t'i mbajë ato ashtu siç janë, pasi pronari i një sendi, në jetën reale, ka të drejtë të ruajë pronën e tij të sigurt nga ndërhyrjet e të tjerëve.</a:t>
            </a:r>
            <a:r>
              <a:rPr lang="sq-AL" dirty="1"/>
              <a:t> </a:t>
            </a:r>
            <a:r>
              <a:rPr lang="sq-AL" dirty="1"/>
              <a:t>Në disa juridiksione, dëmtimi i rregullt dhe klasik gjithashtu përfshin ndërhyrjen e të dhënave; në të tjerat, ka nevojë për të përshkruar veçmas dëmin në të dhënat kompjuterike, ose ndërhyrjen e të dhënave.</a:t>
            </a:r>
            <a:r>
              <a:rPr lang="sq-AL" dirty="1"/>
              <a:t> </a:t>
            </a:r>
          </a:p>
          <a:p>
            <a:r>
              <a:rPr lang="sq-AL" dirty="1"/>
              <a:t> </a:t>
            </a:r>
          </a:p>
          <a:p>
            <a:r>
              <a:rPr lang="sq-AL" dirty="1"/>
              <a:t>Ky krim parasheh rritjen e madhe të të dhënave relevante (të dhëna kompjuterike) në jetën moderne.</a:t>
            </a:r>
            <a:r>
              <a:rPr lang="sq-AL" dirty="1"/>
              <a:t> </a:t>
            </a:r>
            <a:r>
              <a:rPr lang="sq-AL" dirty="1"/>
              <a:t>Të dhënat kompjuterike janë shumë të cenueshme dhe shumë lehtë mund të shkatërrohen ose manipulohen.</a:t>
            </a:r>
            <a:r>
              <a:rPr lang="sq-AL" dirty="1"/>
              <a:t> </a:t>
            </a:r>
            <a:r>
              <a:rPr lang="sq-AL" dirty="1"/>
              <a:t>Ky rregull kriminal mbron integritetin dhe disponueshmërinë e tyre.</a:t>
            </a:r>
          </a:p>
          <a:p>
            <a:r>
              <a:rPr lang="sq-AL" dirty="1"/>
              <a:t> </a:t>
            </a:r>
          </a:p>
          <a:p>
            <a:r>
              <a:rPr lang="sq-AL" dirty="1"/>
              <a:t>Një nga rastet më të shpeshta të ndërhyrjeve në të dhëna është rezultati i veprimit të viruseve - që pa të drejtë instalohen në kompjuterin e viktimës dhe, për shembull, fshijnë të dhënat.</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p>
        </p:txBody>
      </p:sp>
    </p:spTree>
    <p:extLst>
      <p:ext uri="{BB962C8B-B14F-4D97-AF65-F5344CB8AC3E}">
        <p14:creationId xmlns:p14="http://schemas.microsoft.com/office/powerpoint/2010/main" val="3583855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Slajdi tregon një pamje në ekran të një artikulli të lajmeve në lidhje me një gjykim të vitit 1991 të një njeriu i cili u akuzua për 47 akuza të qasjes në kompjuterët australian dhe të SH.B.A.-së dhe për ndryshimin ose fshirjen e të dhënave.</a:t>
            </a:r>
            <a:r>
              <a:rPr lang="sq-AL" dirty="1"/>
              <a:t> </a:t>
            </a:r>
            <a:r>
              <a:rPr lang="sq-AL" dirty="1"/>
              <a:t>Ai u akuzua gjithashtu për bërjen e ndryshimeve të paspecifikuara në të dhënat në një strukturë kërkimore bërthamore në Kaliforni pasi siguroi qasje të paautorizuar në ato sisteme kompjuterike.</a:t>
            </a:r>
            <a:r>
              <a:rPr lang="sq-AL" dirty="1"/>
              <a:t> </a:t>
            </a:r>
            <a:r>
              <a:rPr lang="sq-AL" dirty="1"/>
              <a:t>Trajneri mund ta përdorë këtë si një shembull të ndërhyrjes në të dhëna, megjithëse thekson se burri u akuzua gjithashtu për të fituar qasje të paautorizuar dhe shkaktuar ndërhyrje të sistemit në një kompjuter të NASA-s, ndoshta duke e përdorur këtë si një shembull për të treguar se si kriminelët kibernetikë shpesh kryejnë më shumë se një shkelje.</a:t>
            </a:r>
            <a:r>
              <a:rPr lang="sq-AL" dirty="1"/>
              <a:t> </a:t>
            </a:r>
          </a:p>
          <a:p>
            <a:endParaRPr lang="en-US" b="0" i="0" dirty="0">
              <a:solidFill>
                <a:srgbClr val="171E24"/>
              </a:solidFill>
              <a:effectLst/>
              <a:latin typeface="Georgia" panose="02040502050405020303" pitchFamily="18" charset="0"/>
            </a:endParaRPr>
          </a:p>
          <a:p>
            <a:r>
              <a:rPr lang="sq-AL" dirty="1" b="0" i="0">
                <a:solidFill>
                  <a:srgbClr val="171E24"/>
                </a:solidFill>
                <a:latin typeface="Georgia" panose="02040502050405020303" pitchFamily="18" charset="0"/>
              </a:rPr>
              <a:t>Linku për artikullin e shkruar: https://www.washingtonpost.com/archive/politics/1991/08/15/australia-to-try-computer-hacker-accused-of-damaging-nasa-network/b24d3189-7631-4648-839d-0fe6b121537b/</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34</a:t>
            </a:fld>
          </a:p>
        </p:txBody>
      </p:sp>
    </p:spTree>
    <p:extLst>
      <p:ext uri="{BB962C8B-B14F-4D97-AF65-F5344CB8AC3E}">
        <p14:creationId xmlns:p14="http://schemas.microsoft.com/office/powerpoint/2010/main" val="2608893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Ky slajd paraqet një imazh të kuajve trojanë.</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Trajneri mund të shpjegojë se si trojan është gjithashtu një formë e malware-it që çorienton përdoruesit për qëllimin e tij të vërtetë - dhe si funksionon në mënyrë të ngjashme me kalin mashtrues të Trojës që çoi në rënien e Trojës në historinë e Greqisë së Lashtë.</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Trojani është një kod apo softuer me qëllim të keq që mund të maskohet si i ligjshëm, por që do të lejojë kriminelët kibernetikë të kenë qasje në një kompjuter dhe të shkaktojnë ndërhyrje në të dhëna.</a:t>
            </a:r>
            <a:r>
              <a:rPr lang="sq-AL" dirty="1"/>
              <a:t>  </a:t>
            </a:r>
            <a:r>
              <a:rPr lang="sq-AL" dirty="1"/>
              <a:t>Përdorimi i trojanëve do të ishte një shembull i sjelljes që do të penalizohej nga neni 4 i Konventës së Budapestit.</a:t>
            </a:r>
            <a:r>
              <a:rPr lang="sq-AL" dirty="1"/>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35</a:t>
            </a:fld>
          </a:p>
        </p:txBody>
      </p:sp>
    </p:spTree>
    <p:extLst>
      <p:ext uri="{BB962C8B-B14F-4D97-AF65-F5344CB8AC3E}">
        <p14:creationId xmlns:p14="http://schemas.microsoft.com/office/powerpoint/2010/main" val="1385419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4 të Konventës së Budapestit me një element të theksuar</a:t>
            </a:r>
            <a:r>
              <a:rPr lang="sq-AL" dirty="1" b="0"/>
              <a:t> (“</a:t>
            </a:r>
            <a:r>
              <a:rPr lang="sq-AL" dirty="1" sz="1200" b="0">
                <a:solidFill>
                  <a:srgbClr val="FF0000"/>
                </a:solidFill>
                <a:latin typeface="+mj-lt"/>
              </a:rPr>
              <a:t>dëmtimi... përkeqësimi</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Dëmtimi dhe përkeqësimi i të dhënave kompjuterike pa të drejtë i referohet ndryshimit negativ të integritetit ose përmbajtjes së informacionit të të dhënave dhe programeve.</a:t>
            </a:r>
            <a:r>
              <a:rPr lang="sq-AL" dirty="1"/>
              <a:t> </a:t>
            </a:r>
            <a:r>
              <a:rPr lang="sq-AL" dirty="1"/>
              <a:t>Të dy termet janë akte të mbivendosura.</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p>
        </p:txBody>
      </p:sp>
    </p:spTree>
    <p:extLst>
      <p:ext uri="{BB962C8B-B14F-4D97-AF65-F5344CB8AC3E}">
        <p14:creationId xmlns:p14="http://schemas.microsoft.com/office/powerpoint/2010/main" val="1900616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4 të Konventës së Budapestit me një element të theksuar</a:t>
            </a:r>
            <a:r>
              <a:rPr lang="sq-AL" dirty="1" b="0"/>
              <a:t> (“</a:t>
            </a:r>
            <a:r>
              <a:rPr lang="sq-AL" dirty="1" sz="1200" b="0">
                <a:solidFill>
                  <a:srgbClr val="FF0000"/>
                </a:solidFill>
                <a:latin typeface="+mj-lt"/>
              </a:rPr>
              <a:t>shlyerje</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dirty="1"/>
              <a:t>Shlyerja i referohet shkatërrimit të të dhënave; dhe rezulton që të dhënat e fshira të bëhen të panjohshme.</a:t>
            </a:r>
            <a:r>
              <a:rPr lang="sq-AL" dirty="1"/>
              <a:t> </a:t>
            </a:r>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p>
        </p:txBody>
      </p:sp>
    </p:spTree>
    <p:extLst>
      <p:ext uri="{BB962C8B-B14F-4D97-AF65-F5344CB8AC3E}">
        <p14:creationId xmlns:p14="http://schemas.microsoft.com/office/powerpoint/2010/main" val="19390333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4 të Konventës së Budapestit me një element të theksuar</a:t>
            </a:r>
            <a:r>
              <a:rPr lang="sq-AL" dirty="1" b="0"/>
              <a:t> (“</a:t>
            </a:r>
            <a:r>
              <a:rPr lang="sq-AL" dirty="1" sz="1200" b="0">
                <a:solidFill>
                  <a:srgbClr val="FF0000"/>
                </a:solidFill>
                <a:latin typeface="+mj-lt"/>
              </a:rPr>
              <a:t>ndryshim</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dirty="1"/>
              <a:t>Ndryshimi i referohet modifikimit të të dhënave ekzistuese (por jo fshirjes së të njëjtave).</a:t>
            </a:r>
            <a:r>
              <a:rPr lang="sq-AL" dirty="1"/>
              <a:t> </a:t>
            </a:r>
            <a:r>
              <a:rPr lang="sq-AL" dirty="1"/>
              <a:t>Të dhënat mund të ndryshohen në një numër mënyrash; përfshirë futjen e kodeve me qëllim të keq siç janë viruset dhe kuajt e Trojës.</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p>
        </p:txBody>
      </p:sp>
    </p:spTree>
    <p:extLst>
      <p:ext uri="{BB962C8B-B14F-4D97-AF65-F5344CB8AC3E}">
        <p14:creationId xmlns:p14="http://schemas.microsoft.com/office/powerpoint/2010/main" val="3484759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4 të Konventës së Budapestit me një element të theksuar</a:t>
            </a:r>
            <a:r>
              <a:rPr lang="sq-AL" dirty="1" b="0"/>
              <a:t> (“</a:t>
            </a:r>
            <a:r>
              <a:rPr lang="sq-AL" dirty="1" sz="1200" b="0">
                <a:solidFill>
                  <a:srgbClr val="FF0000"/>
                </a:solidFill>
                <a:latin typeface="+mj-lt"/>
              </a:rPr>
              <a:t>shuarjen</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dirty="1"/>
              <a:t>Shuarja i referohet çdo veprimi që parandalon ose përfundon disponueshmërinë e të dhënave për personin i cili ka qasje në të dhëna ose mjet ruajtës në të cilin ishin ruajtur.</a:t>
            </a:r>
            <a:r>
              <a:rPr lang="sq-AL" dirty="1"/>
              <a:t> </a:t>
            </a:r>
            <a:r>
              <a:rPr lang="sq-AL" dirty="1"/>
              <a:t>Ndryshe nga fshirja e të dhënave, shuarja e të dhënave nuk përfshin shkatërrimin e të dhënave, por mos-disponueshmërinë e të dhënave.</a:t>
            </a:r>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p>
        </p:txBody>
      </p:sp>
    </p:spTree>
    <p:extLst>
      <p:ext uri="{BB962C8B-B14F-4D97-AF65-F5344CB8AC3E}">
        <p14:creationId xmlns:p14="http://schemas.microsoft.com/office/powerpoint/2010/main" val="4964549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4 të Konventës së Budapestit me një element të theksuar</a:t>
            </a:r>
            <a:r>
              <a:rPr lang="sq-AL" dirty="1" b="0"/>
              <a:t> (“</a:t>
            </a:r>
            <a:r>
              <a:rPr lang="sq-AL" dirty="1" sz="1200" b="0">
                <a:solidFill>
                  <a:srgbClr val="FF0000"/>
                </a:solidFill>
                <a:latin typeface="+mj-lt"/>
              </a:rPr>
              <a:t>pa të drejtë</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dirty="1"/>
              <a:t>Shumë prej veprave penale në Konventë kërkohet të kryhen "pa të drejtë", ose pa autorizim nga personi ose entiteti përkatës.</a:t>
            </a:r>
            <a:r>
              <a:rPr lang="sq-AL" dirty="1"/>
              <a:t> </a:t>
            </a:r>
            <a:r>
              <a:rPr lang="sq-AL" dirty="1"/>
              <a:t>Në shumë raste, është e mundur që një person që ndërhyn në të dhëna është duke e bërë këtë "me të drejtë".</a:t>
            </a:r>
            <a:r>
              <a:rPr lang="sq-AL" dirty="1"/>
              <a:t> </a:t>
            </a:r>
            <a:r>
              <a:rPr lang="sq-AL" dirty="1"/>
              <a:t>Ky slajd rendit shembuj të caktuar ku një person mund të ndërhyjë në mënyrë legjitime në të dhëna pa tërhequr përgjegjësi penale sipas Nenit 4.</a:t>
            </a:r>
          </a:p>
          <a:p>
            <a:pPr eaLnBrk="1" hangingPunct="1"/>
            <a:endParaRPr lang="en-GB" altLang="sr-Latn-R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p>
        </p:txBody>
      </p:sp>
    </p:spTree>
    <p:extLst>
      <p:ext uri="{BB962C8B-B14F-4D97-AF65-F5344CB8AC3E}">
        <p14:creationId xmlns:p14="http://schemas.microsoft.com/office/powerpoint/2010/main" val="1463226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Grupi i slajdeve të para do të shqyrtojnë përkufizimet sipas Nenit 1 të Konventës së Budapestit.</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a:t>
            </a:fld>
          </a:p>
        </p:txBody>
      </p:sp>
    </p:spTree>
    <p:extLst>
      <p:ext uri="{BB962C8B-B14F-4D97-AF65-F5344CB8AC3E}">
        <p14:creationId xmlns:p14="http://schemas.microsoft.com/office/powerpoint/2010/main" val="4447269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4 të Konventës së Budapestit me një element të theksuar</a:t>
            </a:r>
            <a:r>
              <a:rPr lang="sq-AL" dirty="1" b="0"/>
              <a:t> (“</a:t>
            </a:r>
            <a:r>
              <a:rPr lang="sq-AL" dirty="1" sz="1200" b="0">
                <a:solidFill>
                  <a:srgbClr val="FF0000"/>
                </a:solidFill>
                <a:latin typeface="+mj-lt"/>
              </a:rPr>
              <a:t>dëmtimi... përkeqësimi</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dirty="1"/>
              <a:t>Duke qenë se vepra penale e ndërhyrjes në të dhëna ka një fushë të gjerë, palët mund të zgjedhin ta kufizojnë këtë vepër duke kërkuar që sjellja të rezultojë në dëm të rëndë.</a:t>
            </a:r>
            <a:r>
              <a:rPr lang="sq-AL" dirty="1"/>
              <a:t> </a:t>
            </a:r>
            <a:r>
              <a:rPr lang="sq-AL" dirty="1"/>
              <a:t>Asnjë përkufizim specifik i dëmit të rëndë nuk është dhënë sipas Nenit 4, dhe kriteret mund të përcaktohen sipas ligjit të brendshëm.</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p>
        </p:txBody>
      </p:sp>
    </p:spTree>
    <p:extLst>
      <p:ext uri="{BB962C8B-B14F-4D97-AF65-F5344CB8AC3E}">
        <p14:creationId xmlns:p14="http://schemas.microsoft.com/office/powerpoint/2010/main" val="38397255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Slajdet në vijim do të shqyrtojnë veprën penale të ndërhyrjes në sistem, e cila është e mandatuar sipas nenit 5 të Konventës së Budapestit.</a:t>
            </a:r>
            <a:r>
              <a:rPr lang="sq-AL" dirty="1"/>
              <a:t>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42</a:t>
            </a:fld>
          </a:p>
        </p:txBody>
      </p:sp>
    </p:spTree>
    <p:extLst>
      <p:ext uri="{BB962C8B-B14F-4D97-AF65-F5344CB8AC3E}">
        <p14:creationId xmlns:p14="http://schemas.microsoft.com/office/powerpoint/2010/main" val="41062884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sq-AL" dirty="1"/>
              <a:t>Ndërhyrja në sistem është pengesa e funksionimit të një sistemi kompjuterik - pengesa serioze:</a:t>
            </a:r>
            <a:r>
              <a:rPr lang="sq-AL" dirty="1"/>
              <a:t> </a:t>
            </a:r>
            <a:r>
              <a:rPr lang="sq-AL" dirty="1"/>
              <a:t>Neni 5 i Konventës së Budapestit nuk përfshin pengesa jo serioze.</a:t>
            </a:r>
            <a:r>
              <a:rPr lang="sq-AL" dirty="1"/>
              <a:t> </a:t>
            </a:r>
            <a:r>
              <a:rPr lang="sq-AL" dirty="1"/>
              <a:t>Ky efekt mund të jetë rezultat i futjes, transmetimit, dëmtimit, fshirjes, keqësimit, ndryshimit ose shuarjes së të dhënave kompjuterike, nëse kjo kryhet me dashje dhe pa të drejtë.</a:t>
            </a:r>
            <a:r>
              <a:rPr lang="sq-AL" dirty="1"/>
              <a:t> </a:t>
            </a:r>
          </a:p>
          <a:p>
            <a:pPr eaLnBrk="1" hangingPunct="1">
              <a:defRPr/>
            </a:pPr>
            <a:endParaRPr lang="fr-FR" altLang="sr-Latn-RS" dirty="0">
              <a:ea typeface="ＭＳ Ｐゴシック" panose="020B0600070205080204" pitchFamily="34" charset="-128"/>
            </a:endParaRPr>
          </a:p>
          <a:p>
            <a:pPr>
              <a:defRPr/>
            </a:pPr>
            <a:r>
              <a:rPr lang="sq-AL" dirty="1"/>
              <a:t>Ky aspekt i veçantë përjashton, në përgjithësi, për shembull, testet e sigurisë, të kryera nga administratori i rrjetit.</a:t>
            </a:r>
            <a:r>
              <a:rPr lang="sq-AL" dirty="1"/>
              <a:t> </a:t>
            </a:r>
            <a:r>
              <a:rPr lang="sq-AL" dirty="1"/>
              <a:t>Kjo shkelje përfshin një gamë të gjerë veprimesh, të afta të ndërhyjnë në funksionimin normal dhe të duhur të një rrjeti.</a:t>
            </a:r>
            <a:r>
              <a:rPr lang="sq-AL" dirty="1"/>
              <a:t> </a:t>
            </a:r>
            <a:r>
              <a:rPr lang="sq-AL" dirty="1"/>
              <a:t>Në fakt, Konventa e Budapestit njeh rëndësinë e sistemeve të komunikimit dhe të teknologjisë kompjuterike në jetën e përditshme - disponueshmëria e këtyre sistemeve është thelbësore për funksionimin e rregullt të veprimtarive publike, ekonomike dhe sociale.</a:t>
            </a:r>
            <a:r>
              <a:rPr lang="sq-AL" dirty="1"/>
              <a:t> </a:t>
            </a:r>
            <a:r>
              <a:rPr lang="sq-AL" dirty="1"/>
              <a:t>Por ky lloj krimi nuk përfshin vetëm ndërhyrjet në një shkallë të gjerë, si sulmet e mohimit të shërbimit.</a:t>
            </a:r>
            <a:r>
              <a:rPr lang="sq-AL" dirty="1"/>
              <a:t> </a:t>
            </a:r>
          </a:p>
          <a:p>
            <a:pPr>
              <a:defRPr/>
            </a:pPr>
            <a:r>
              <a:rPr lang="sq-AL" dirty="1"/>
              <a:t> </a:t>
            </a:r>
          </a:p>
          <a:p>
            <a:pPr>
              <a:defRPr/>
            </a:pPr>
            <a:r>
              <a:rPr lang="sq-AL" dirty="1"/>
              <a:t>Edhe veprime të vogla, thjesht duke parashikuar një kompjuter, mund të jenë ndërhyrje në sistem - do të jetë rasti i </a:t>
            </a:r>
            <a:r>
              <a:rPr lang="sq-AL" dirty="1" i="1"/>
              <a:t>bombardimeve me postë</a:t>
            </a:r>
            <a:r>
              <a:rPr lang="sq-AL" dirty="1"/>
              <a:t> që shënjestrojnë një adresë të vetme emaili.</a:t>
            </a:r>
            <a:r>
              <a:rPr lang="sq-AL" dirty="1"/>
              <a:t> </a:t>
            </a:r>
            <a:r>
              <a:rPr lang="sq-AL" dirty="1"/>
              <a:t>Në fakt, do të ketë gjithnjë një krim të ndërhyrjes në sistem kur një keqbërës shënjestron një sistem kompjuterik me më shumë kërkesa sesa që mund të menaxhojë ai sistem.</a:t>
            </a:r>
          </a:p>
          <a:p>
            <a:pPr>
              <a:defRPr/>
            </a:pPr>
            <a:r>
              <a:rPr lang="sq-AL" dirty="1"/>
              <a:t> </a:t>
            </a:r>
          </a:p>
          <a:p>
            <a:pPr>
              <a:defRPr/>
            </a:pPr>
            <a:r>
              <a:rPr lang="sq-AL" dirty="1"/>
              <a:t>Ky krim parasheh të mbrojë hyrjen në rrjetet e komunikimit, si mbrojtjen e operatorëve të sistemit edhe përdoruesit përfundimtar.</a:t>
            </a:r>
          </a:p>
          <a:p>
            <a:pPr>
              <a:defRPr/>
            </a:pPr>
            <a:endParaRPr lang="en-GB" altLang="sr-Latn-RS" dirty="0">
              <a:ea typeface="ＭＳ Ｐゴシック" panose="020B0600070205080204" pitchFamily="34" charset="-128"/>
            </a:endParaRPr>
          </a:p>
          <a:p>
            <a:pPr>
              <a:defRPr/>
            </a:pPr>
            <a:r>
              <a:rPr lang="sq-AL" dirty="1"/>
              <a:t>Trajneri duhet të theksojë se qëllimi i kësaj vepre është i ndryshëm nga ai i qasjes së jashtëligjshme sipas Nenit 2.</a:t>
            </a:r>
            <a:r>
              <a:rPr lang="sq-AL" dirty="1"/>
              <a:t> </a:t>
            </a:r>
            <a:r>
              <a:rPr lang="sq-AL" dirty="1"/>
              <a:t>Mund të ketë raste kur një kompjuter mund të ndërhyhet pa u qasur, për shembull në rastin e një sulmi të shpërndarë të mohimit të shërbimit.</a:t>
            </a:r>
            <a:r>
              <a:rPr lang="sq-AL" dirty="1"/>
              <a:t> </a:t>
            </a:r>
            <a:r>
              <a:rPr lang="sq-AL" dirty="1"/>
              <a:t>Për më tepër, mund të ketë edhe raste kur qasja ishte "me të drejtë", por veprimi pasues i ndërhyrjes ishte "pa të drejtë".</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p>
        </p:txBody>
      </p:sp>
    </p:spTree>
    <p:extLst>
      <p:ext uri="{BB962C8B-B14F-4D97-AF65-F5344CB8AC3E}">
        <p14:creationId xmlns:p14="http://schemas.microsoft.com/office/powerpoint/2010/main" val="40219529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Qëllimi i këtij slajdi është të kapë interesimin e trajnerëve.</a:t>
            </a:r>
            <a:r>
              <a:rPr lang="sq-AL" dirty="1"/>
              <a:t> </a:t>
            </a:r>
            <a:r>
              <a:rPr lang="sq-AL" dirty="1"/>
              <a:t>Ky dhe slajdet pasues synojnë të japin analogji të konceptit të ndërhyrjeve telefonike me ndërhyrjet në sistemit.</a:t>
            </a:r>
            <a:r>
              <a:rPr lang="sq-AL" dirty="1"/>
              <a:t> </a:t>
            </a:r>
          </a:p>
          <a:p>
            <a:endParaRPr lang="en-US" dirty="0"/>
          </a:p>
          <a:p>
            <a:r>
              <a:rPr lang="sq-AL" dirty="1"/>
              <a:t>Imazhet në të majtë mund të përdoren për t’u kujtuar pjesëmarrësve se seksioni i kabllos në detin e thellë të nëndetëses së parë trans-atlantike ishte bërë në vitin e largët 1858, i cili hapi rrugën për telekomunikacionet ndërkombëtare.</a:t>
            </a:r>
            <a:r>
              <a:rPr lang="sq-AL" dirty="1"/>
              <a:t> </a:t>
            </a:r>
            <a:r>
              <a:rPr lang="sq-AL" dirty="1"/>
              <a:t>Imazhi në të djathtë tregon mënyrën e vendosjes së kabllove.</a:t>
            </a:r>
            <a:r>
              <a:rPr lang="sq-AL" dirty="1"/>
              <a:t>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Trajneri mund të shpjegojë se më parë, shkëmbimet telefonike kryheshin manualisht përmes komandave kontrolluese.</a:t>
            </a:r>
            <a:r>
              <a:rPr lang="sq-AL" dirty="1"/>
              <a:t> </a:t>
            </a:r>
            <a:r>
              <a:rPr lang="sq-AL" dirty="1"/>
              <a:t>Kur kjo ndodhi, ishte shumë e zakonshme të dëgjoje një "ton të zënë" kur paneli ishte i mbingarkuar me shumë telefonata.</a:t>
            </a:r>
            <a:r>
              <a:rPr lang="sq-AL" dirty="1"/>
              <a:t> </a:t>
            </a:r>
          </a:p>
          <a:p>
            <a:endParaRPr lang="en-PK"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44</a:t>
            </a:fld>
          </a:p>
        </p:txBody>
      </p:sp>
    </p:spTree>
    <p:extLst>
      <p:ext uri="{BB962C8B-B14F-4D97-AF65-F5344CB8AC3E}">
        <p14:creationId xmlns:p14="http://schemas.microsoft.com/office/powerpoint/2010/main" val="967979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Qëllimi i këtij slajdi është të kapë interesimin e trajnerëve.</a:t>
            </a:r>
            <a:r>
              <a:rPr lang="sq-AL" dirty="1"/>
              <a:t> </a:t>
            </a:r>
            <a:r>
              <a:rPr lang="sq-AL" dirty="1"/>
              <a:t>Ky dhe slajdet pasues synojnë të japin analogji të konceptit të ndërhyrjeve telefonike me ndërhyrjet në sistemit.</a:t>
            </a:r>
            <a:r>
              <a:rPr lang="sq-AL" dirty="1"/>
              <a:t> </a:t>
            </a:r>
          </a:p>
          <a:p>
            <a:endParaRPr lang="en-US" dirty="0"/>
          </a:p>
          <a:p>
            <a:r>
              <a:rPr lang="sq-AL" dirty="1"/>
              <a:t>Imazhi në të majtë dhe imazhi në pjesën e sipërme të djathtë tregojnë ndërprerësit që janë përdorur më parë për të lidhur individët.</a:t>
            </a:r>
            <a:r>
              <a:rPr lang="sq-AL" dirty="1"/>
              <a:t> </a:t>
            </a:r>
            <a:r>
              <a:rPr lang="sq-AL" dirty="1"/>
              <a:t>Imazhi në të djathtë poshtë tregon rezultatin përfundimtar - ku thirrja telefonike është e lidhur në mënyrë korrekte.</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Trajneri mund të shpjegojë se më parë, shkëmbimet telefonike kryheshin manualisht përmes komandave kontrolluese.</a:t>
            </a:r>
            <a:r>
              <a:rPr lang="sq-AL" dirty="1"/>
              <a:t> </a:t>
            </a:r>
            <a:r>
              <a:rPr lang="sq-AL" dirty="1"/>
              <a:t>Kur kjo ndodhi, ishte shumë e zakonshme të dëgjoje një "ton të zënë" kur paneli ishte i mbingarkuar me shumë telefonata.</a:t>
            </a:r>
            <a:r>
              <a:rPr lang="sq-AL" dirty="1"/>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45</a:t>
            </a:fld>
          </a:p>
        </p:txBody>
      </p:sp>
    </p:spTree>
    <p:extLst>
      <p:ext uri="{BB962C8B-B14F-4D97-AF65-F5344CB8AC3E}">
        <p14:creationId xmlns:p14="http://schemas.microsoft.com/office/powerpoint/2010/main" val="19600107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Ky slajd tregon një zyrë fundore telefonike që mundëson thirrjet me ndërprerje qarku.</a:t>
            </a:r>
            <a:r>
              <a:rPr lang="sq-AL" dirty="1"/>
              <a:t> </a:t>
            </a:r>
          </a:p>
          <a:p>
            <a:endParaRPr lang="en-US" dirty="0"/>
          </a:p>
          <a:p>
            <a:r>
              <a:rPr lang="sq-AL" dirty="1"/>
              <a:t>Qëllimi i këtij slajdi është të tregojë se sistemet telekomunikuese janë zakonisht të centralizuara, që do të thotë se ka pika të caktuara të identifikueshme të dështimit.</a:t>
            </a:r>
            <a:r>
              <a:rPr lang="sq-AL" dirty="1"/>
              <a:t> </a:t>
            </a:r>
            <a:r>
              <a:rPr lang="sq-AL" dirty="1"/>
              <a:t>Kriminelët që dëshirojnë të pengojnë përdorimin e një sistemi telekomunikimi mund të ndërhyjnë në këtë pikë për të ndikuar në një rrjet të tërë telekomunikues.</a:t>
            </a:r>
            <a:r>
              <a:rPr lang="sq-AL" dirty="1"/>
              <a:t> </a:t>
            </a:r>
          </a:p>
          <a:p>
            <a:endParaRPr lang="en-US" dirty="0"/>
          </a:p>
          <a:p>
            <a:r>
              <a:rPr lang="sq-AL" dirty="1"/>
              <a:t>Slajdi tjetër tregon një sistem telekomunikimi në katër ndërtesa.</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46</a:t>
            </a:fld>
          </a:p>
        </p:txBody>
      </p:sp>
    </p:spTree>
    <p:extLst>
      <p:ext uri="{BB962C8B-B14F-4D97-AF65-F5344CB8AC3E}">
        <p14:creationId xmlns:p14="http://schemas.microsoft.com/office/powerpoint/2010/main" val="24873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Kjo është një shtesë në slajdin e mëparshëm.</a:t>
            </a:r>
            <a:r>
              <a:rPr lang="sq-AL" dirty="1"/>
              <a:t> </a:t>
            </a:r>
            <a:r>
              <a:rPr lang="sq-AL" dirty="1"/>
              <a:t>Ai tregon një zyrë të bashkuar, e cila përfshihet në shërbimin e një grupi zyrash lokale.</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Prapë, qëllimi i këtij slajdi është të tregojë se sistemet telekomunikuese janë zakonisht të centralizuara, që do të thotë se ka pika të caktuara të identifikueshme të dështimit.</a:t>
            </a:r>
            <a:r>
              <a:rPr lang="sq-AL" dirty="1"/>
              <a:t> </a:t>
            </a:r>
            <a:r>
              <a:rPr lang="sq-AL" dirty="1"/>
              <a:t>Kriminelët që dëshirojnë të pengojnë përdorimin e një sistemi telekomunikimi mund të ndërhyjnë në këtë pikë për të ndikuar në një rrjet të tërë telekomunikues.</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Kur një zyrë e bashkuar u nënshtrohet ndërhyrjeve, përdoruesit shpesh dëgjojnë një "ton të zënë" në linjat e tyre të telefonit.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Slajdi tjetër tregon se si kjo është konceptualisht e ngjashme me sulmet DDOS, e cila është një formë e zakonshme që ndodh në ndërhyrje të sistemit.</a:t>
            </a:r>
            <a:r>
              <a:rPr lang="sq-AL" dirty="1"/>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47</a:t>
            </a:fld>
          </a:p>
        </p:txBody>
      </p:sp>
    </p:spTree>
    <p:extLst>
      <p:ext uri="{BB962C8B-B14F-4D97-AF65-F5344CB8AC3E}">
        <p14:creationId xmlns:p14="http://schemas.microsoft.com/office/powerpoint/2010/main" val="20790466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Ky slajd tregon se si funksionon një sulm tipik i Shpërndarjes së Mohimit të Shërbimit (DDOS), një lloj ndërhyrjeje në sistem.</a:t>
            </a:r>
            <a:r>
              <a:rPr lang="sq-AL" dirty="1"/>
              <a:t> </a:t>
            </a:r>
          </a:p>
          <a:p>
            <a:endParaRPr lang="en-US" dirty="0"/>
          </a:p>
          <a:p>
            <a:r>
              <a:rPr lang="sq-AL" dirty="1"/>
              <a:t>Trajneri mund ta përdorë këtë slajd si kulminacionin i serisë së mëparshme të slajdeve, duke kërkuar të analizojë "tonin e zënë" në telefon me veprën e ndërhyrjes së sistemit.</a:t>
            </a:r>
          </a:p>
          <a:p>
            <a:endParaRPr lang="en-US" dirty="0"/>
          </a:p>
          <a:p>
            <a:r>
              <a:rPr lang="sq-AL" dirty="1"/>
              <a:t>Sulmet DDOS kanë të njëjtin efekt si dëgjimi i “tonit të zënë” në telefon.</a:t>
            </a:r>
          </a:p>
          <a:p>
            <a:endParaRPr lang="en-US" dirty="0"/>
          </a:p>
          <a:p>
            <a:r>
              <a:rPr lang="sq-AL" dirty="1"/>
              <a:t>Sidoqoftë, pasi që është ndryshe nga rrjetet telekomunikuese, interneti nuk ka një "pikë të vetme dështimi".</a:t>
            </a:r>
            <a:r>
              <a:rPr lang="sq-AL" dirty="1"/>
              <a:t> </a:t>
            </a:r>
            <a:r>
              <a:rPr lang="sq-AL" dirty="1"/>
              <a:t>Kështu u konceptua APRANET, paraardhësi i internetit - specifikisht nga Shtetet e Bashkuara për të siguruar që dobësitë e rrjeteve telefonike të mos pengojnë komunikimet thelbësore.</a:t>
            </a:r>
          </a:p>
          <a:p>
            <a:endParaRPr lang="en-US" dirty="0"/>
          </a:p>
          <a:p>
            <a:r>
              <a:rPr lang="sq-AL" dirty="1"/>
              <a:t>Trajneri mund t'i referohet udhëzuesit të mëposhtëm: https://www.history.com/topics/inventions/invention-of-the-internet</a:t>
            </a:r>
          </a:p>
          <a:p>
            <a:endParaRPr lang="en-US" dirty="0"/>
          </a:p>
          <a:p>
            <a:r>
              <a:rPr lang="sq-AL" dirty="1"/>
              <a:t>Në një sulm DDOS, sulmuesi përdor një "kompjuter kontrollues" për të kontrolluar një rrjet kompjuterësh "zombie" për të sabotuar një faqe në internet ose server.</a:t>
            </a:r>
            <a:r>
              <a:rPr lang="sq-AL" dirty="1"/>
              <a:t> </a:t>
            </a:r>
            <a:r>
              <a:rPr lang="sq-AL" dirty="1"/>
              <a:t>Kjo bëhet duke infektuar kompjuterët "zombie" me një malware që i bën ata të kontaktojnë vazhdimisht serverin ose faqen e internetit të viktimës.</a:t>
            </a:r>
            <a:r>
              <a:rPr lang="sq-AL" dirty="1"/>
              <a:t> </a:t>
            </a:r>
            <a:r>
              <a:rPr lang="sq-AL" dirty="1"/>
              <a:t>Ky trafik i rritur mund të ngadalësojë ose mbyllë qasjen në server ose në uebfaqe.</a:t>
            </a:r>
            <a:r>
              <a:rPr lang="sq-AL" dirty="1"/>
              <a:t> </a:t>
            </a:r>
            <a:r>
              <a:rPr lang="sq-AL" dirty="1"/>
              <a:t>Sulmet DDOS janë vetëm një shembull i veprës penale të ndërhyrjes në sistem.</a:t>
            </a:r>
            <a:r>
              <a:rPr lang="sq-AL" dirty="1"/>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48</a:t>
            </a:fld>
          </a:p>
        </p:txBody>
      </p:sp>
    </p:spTree>
    <p:extLst>
      <p:ext uri="{BB962C8B-B14F-4D97-AF65-F5344CB8AC3E}">
        <p14:creationId xmlns:p14="http://schemas.microsoft.com/office/powerpoint/2010/main" val="5995548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Slajdi tregon një pamje të ekranit të një artikulli të lajmeve në lidhje me një nga sulmet më të mëdha DDoS në histori - sulmin ndaj Dyn, një kompani e cila kontrollon pjesën më të madhe të infrastrukturës së sistemit të emrave të domain (DNS) në internet.</a:t>
            </a:r>
            <a:r>
              <a:rPr lang="sq-AL" dirty="1"/>
              <a:t> </a:t>
            </a:r>
            <a:r>
              <a:rPr lang="sq-AL" dirty="1"/>
              <a:t>Më 21 tetor 2016, një sulm i koordinuar ndaj Dyn bëri që platformat dhe shërbimet kryesore të Internetit të mos jenë të disponueshme për grupe të mëdha përdoruesish në Evropë dhe Amerikën e Veriut.</a:t>
            </a:r>
            <a:r>
              <a:rPr lang="sq-AL" dirty="1"/>
              <a:t> </a:t>
            </a:r>
            <a:r>
              <a:rPr lang="sq-AL" dirty="1"/>
              <a:t>Sulmi ishte një botnet i koordinuar përmes pajisjeve të shumta të mundësuara nga Interneti i Gjërave (IoT), përfshirë kamerat, portat rezidenciale dhe vëzhguesit e foshnjave, që ishin infektuar me malware Mirai.</a:t>
            </a:r>
            <a:r>
              <a:rPr lang="sq-AL" dirty="1"/>
              <a:t> </a:t>
            </a:r>
            <a:r>
              <a:rPr lang="sq-AL" dirty="1"/>
              <a:t>Ky është një nga shembujt më të njohur të ndërhyrjeve të sistemit.</a:t>
            </a:r>
            <a:r>
              <a:rPr lang="sq-AL" dirty="1"/>
              <a:t> </a:t>
            </a:r>
          </a:p>
          <a:p>
            <a:endParaRPr lang="en-US" b="0" i="0" dirty="0">
              <a:solidFill>
                <a:srgbClr val="171E24"/>
              </a:solidFill>
              <a:effectLst/>
              <a:latin typeface="Georgia" panose="02040502050405020303" pitchFamily="18" charset="0"/>
            </a:endParaRPr>
          </a:p>
          <a:p>
            <a:r>
              <a:rPr lang="sq-AL" dirty="1" b="0" i="0">
                <a:solidFill>
                  <a:srgbClr val="171E24"/>
                </a:solidFill>
                <a:latin typeface="Georgia" panose="02040502050405020303" pitchFamily="18" charset="0"/>
              </a:rPr>
              <a:t>Linku për artikullin e lajmeve: https://www.theguardian.com/technology/2016/oct/26/ddos-attack-dyn-mirai-botnet</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49</a:t>
            </a:fld>
          </a:p>
        </p:txBody>
      </p:sp>
    </p:spTree>
    <p:extLst>
      <p:ext uri="{BB962C8B-B14F-4D97-AF65-F5344CB8AC3E}">
        <p14:creationId xmlns:p14="http://schemas.microsoft.com/office/powerpoint/2010/main" val="17151798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5 të Konventës së Budapestit me një element të theksuar</a:t>
            </a:r>
            <a:r>
              <a:rPr lang="sq-AL" dirty="1" b="0"/>
              <a:t> (“</a:t>
            </a:r>
            <a:r>
              <a:rPr lang="sq-AL" dirty="1" sz="1200" b="0">
                <a:solidFill>
                  <a:srgbClr val="FF0000"/>
                </a:solidFill>
                <a:latin typeface="+mj-lt"/>
              </a:rPr>
              <a:t>serioze</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dirty="1"/>
              <a:t>Ky element është përfshirë për të ngushtuar fushën e veprës dhe për të parandaluar kriminalizimin e tepërt të pengesave të cilat nuk janë të natyrës serioze.</a:t>
            </a:r>
            <a:r>
              <a:rPr lang="sq-AL" dirty="1"/>
              <a:t> </a:t>
            </a:r>
            <a:r>
              <a:rPr lang="sq-AL" dirty="1"/>
              <a:t>Serioziteti i një pengese përcaktohet në legjislacionin vendas dhe mund të varet nga forma, madhësia, frekuenca e pengesave ose ndikimi i pengesave në aftësinë për përdorim të vazhdueshëm të kompjuterit.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50</a:t>
            </a:fld>
          </a:p>
        </p:txBody>
      </p:sp>
    </p:spTree>
    <p:extLst>
      <p:ext uri="{BB962C8B-B14F-4D97-AF65-F5344CB8AC3E}">
        <p14:creationId xmlns:p14="http://schemas.microsoft.com/office/powerpoint/2010/main" val="613848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1.a të Konventës së Budapestit që është përkufizimi i “sistemit kompjuterik”.</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përkufizimit.</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dirty="1"/>
              <a:t>Një sistem kompjuterik sipas Konventës së Budapestit është pajisje e përbërë nga harduer dhe softuer i zhvilluar për përpunimin automatik të të dhënave digjitale.</a:t>
            </a:r>
            <a:r>
              <a:rPr lang="sq-AL" dirty="1"/>
              <a:t> </a:t>
            </a:r>
            <a:r>
              <a:rPr lang="sq-AL" dirty="1"/>
              <a:t>Mund të përfshijë pajisjet e hyrjes, daljes dhe ruajtjes.</a:t>
            </a:r>
            <a:r>
              <a:rPr lang="sq-AL" dirty="1"/>
              <a:t> </a:t>
            </a:r>
            <a:r>
              <a:rPr lang="sq-AL" dirty="1"/>
              <a:t>Mund të qëndrojë vetëm ose të jetë i lidhur në një rrjet me pajisje tjera të ngjashme</a:t>
            </a:r>
          </a:p>
          <a:p>
            <a:pPr eaLnBrk="1" hangingPunct="1"/>
            <a:endParaRPr lang="en-US" sz="1200" kern="1200" dirty="0">
              <a:solidFill>
                <a:schemeClr val="tx1"/>
              </a:solidFill>
              <a:latin typeface="+mn-lt"/>
              <a:ea typeface="MS PGothic" pitchFamily="34" charset="-128"/>
              <a:cs typeface="ＭＳ Ｐゴシック" charset="0"/>
            </a:endParaRPr>
          </a:p>
          <a:p>
            <a:pPr eaLnBrk="1" hangingPunct="1"/>
            <a:r>
              <a:rPr lang="sq-AL" dirty="1" sz="1200">
                <a:solidFill>
                  <a:schemeClr val="tx1"/>
                </a:solidFill>
                <a:latin typeface="+mn-lt"/>
                <a:ea typeface="MS PGothic" pitchFamily="34" charset="-128"/>
                <a:cs typeface="ＭＳ Ｐゴシック" charset="0"/>
              </a:rPr>
              <a:t>Një sistem kompjuterik zakonisht përbëhet nga pajisje të ndryshme, për tu dalluar si procesori ose njësia qendrore e përpunimit, dhe pajisjet periferike.</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Një "pajisje periferike" është pajisje që kryen funksione të caktuara specifike në bashkëveprim me njësinë e përpunimit, të tilla si printeri, video ekrani, lexues/lexues CD ose pajisje tjetër për ruajtje/memorie.</a:t>
            </a:r>
            <a:r>
              <a:rPr lang="sq-AL" dirty="1" sz="1200">
                <a:solidFill>
                  <a:schemeClr val="tx1"/>
                </a:solidFill>
                <a:latin typeface="+mn-lt"/>
                <a:ea typeface="MS PGothic" pitchFamily="34" charset="-128"/>
                <a:cs typeface="ＭＳ Ｐゴシック" charset="0"/>
              </a:rPr>
              <a:t> </a:t>
            </a:r>
          </a:p>
          <a:p>
            <a:pPr eaLnBrk="1" hangingPunct="1"/>
            <a:endParaRPr lang="en-US" sz="1200" kern="1200" dirty="0">
              <a:solidFill>
                <a:schemeClr val="tx1"/>
              </a:solidFill>
              <a:latin typeface="+mn-lt"/>
              <a:ea typeface="MS PGothic" pitchFamily="34" charset="-128"/>
              <a:cs typeface="ＭＳ Ｐゴシック" charset="0"/>
            </a:endParaRPr>
          </a:p>
          <a:p>
            <a:pPr eaLnBrk="1" hangingPunct="1"/>
            <a:r>
              <a:rPr lang="sq-AL" dirty="1" sz="1200">
                <a:solidFill>
                  <a:schemeClr val="tx1"/>
                </a:solidFill>
                <a:latin typeface="+mn-lt"/>
                <a:ea typeface="MS PGothic" pitchFamily="34" charset="-128"/>
                <a:cs typeface="ＭＳ Ｐゴシック" charset="0"/>
              </a:rPr>
              <a:t>Sistemet kompjuterike mund të lidhen me rrjetin si pika përfundimtare ose si mjete për të ndihmuar në komunikimin në rrjet.</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Ajo që është thelbësore është që të dhënat të shkëmbehen përmes rrjetit.</a:t>
            </a:r>
          </a:p>
          <a:p>
            <a:pPr eaLnBrk="1" hangingPunct="1"/>
            <a:endParaRPr lang="en-US" sz="1200" kern="1200" dirty="0">
              <a:solidFill>
                <a:schemeClr val="tx1"/>
              </a:solidFill>
              <a:latin typeface="+mn-lt"/>
              <a:ea typeface="MS PGothic" pitchFamily="34" charset="-128"/>
              <a:cs typeface="ＭＳ Ｐゴシック" charset="0"/>
            </a:endParaRPr>
          </a:p>
          <a:p>
            <a:pPr eaLnBrk="1" hangingPunct="1"/>
            <a:r>
              <a:rPr lang="sq-AL" dirty="1" sz="1200">
                <a:solidFill>
                  <a:schemeClr val="tx1"/>
                </a:solidFill>
                <a:latin typeface="+mn-lt"/>
                <a:ea typeface="MS PGothic" pitchFamily="34" charset="-128"/>
                <a:cs typeface="ＭＳ Ｐゴシック" charset="0"/>
              </a:rPr>
              <a:t>Trajneri mund të ndajë një burim shtesë të Shënimit Udhëzues # 1: http://rm.coe.int/CoERMPublicCommonSearchServices/DisplayDCTMContent?documentId=09000016802e79e6</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a:t>
            </a:fld>
          </a:p>
        </p:txBody>
      </p:sp>
    </p:spTree>
    <p:extLst>
      <p:ext uri="{BB962C8B-B14F-4D97-AF65-F5344CB8AC3E}">
        <p14:creationId xmlns:p14="http://schemas.microsoft.com/office/powerpoint/2010/main" val="31821814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5 të Konventës së Budapestit me një element të theksuar</a:t>
            </a:r>
            <a:r>
              <a:rPr lang="sq-AL" dirty="1" b="0"/>
              <a:t> (“</a:t>
            </a:r>
            <a:r>
              <a:rPr lang="sq-AL" dirty="1" sz="1200" b="0">
                <a:solidFill>
                  <a:srgbClr val="FF0000"/>
                </a:solidFill>
                <a:latin typeface="+mj-lt"/>
              </a:rPr>
              <a:t>pengimi... duke futur, dëmtuar, fshirë, përkeqësuar, ndryshuar ose shuar të dhënat kompjuterike</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sq-AL" dirty="1"/>
              <a:t>Vepra penale e ndërhyrjes në sistem kërkon sjellje që rezulton në pengimin e një funksionimi të duhur të një sistemi kompjuterik.</a:t>
            </a:r>
            <a:r>
              <a:rPr lang="sq-AL" dirty="1"/>
              <a:t> </a:t>
            </a:r>
            <a:r>
              <a:rPr lang="sq-AL" dirty="1"/>
              <a:t>Neni 4 specifikon që një pengesë e tillë duhet të bëhet përmes (i) futjes (ii) transmetimit (iii) dëmtimit (iv) ndryshimit dhe (v) shuarjes së të dhënave kompjuterike.</a:t>
            </a:r>
            <a:r>
              <a:rPr lang="sq-AL" dirty="1"/>
              <a:t>  </a:t>
            </a:r>
            <a:r>
              <a:rPr lang="sq-AL" dirty="1"/>
              <a:t>Shpjegimet e secilit prej këtyre termave janë diskutuar tashmë nën veprën e ndërhyrjes në të dhëna (neni 4), dhe të njëjtat shpjegime do të zbatohen për ndërhyrjet në sistem.</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p>
        </p:txBody>
      </p:sp>
    </p:spTree>
    <p:extLst>
      <p:ext uri="{BB962C8B-B14F-4D97-AF65-F5344CB8AC3E}">
        <p14:creationId xmlns:p14="http://schemas.microsoft.com/office/powerpoint/2010/main" val="19514640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5 të Konventës së Budapestit me një element të theksuar</a:t>
            </a:r>
            <a:r>
              <a:rPr lang="sq-AL" dirty="1" b="0"/>
              <a:t> (“</a:t>
            </a:r>
            <a:r>
              <a:rPr lang="sq-AL" dirty="1" sz="1200" b="0">
                <a:solidFill>
                  <a:srgbClr val="FF0000"/>
                </a:solidFill>
                <a:latin typeface="+mj-lt"/>
              </a:rPr>
              <a:t>pa të drejtë</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dirty="1"/>
              <a:t>Shumë prej veprave penale në Konventë kërkohet të kryhen "pa të drejtë", ose pa autorizim nga personi ose entiteti përkatës.</a:t>
            </a:r>
            <a:r>
              <a:rPr lang="sq-AL" dirty="1"/>
              <a:t> </a:t>
            </a:r>
            <a:r>
              <a:rPr lang="sq-AL" dirty="1"/>
              <a:t>Në shumë raste, është e mundur që një person që ndërhyn në sistemin kompjuterik është duke e bërë këtë "me të drejtë".</a:t>
            </a:r>
            <a:r>
              <a:rPr lang="sq-AL" dirty="1"/>
              <a:t> </a:t>
            </a:r>
            <a:r>
              <a:rPr lang="sq-AL" dirty="1"/>
              <a:t>Ky slajd rendit shembuj të caktuar ku një person mund të ndërhyjë në mënyrë legjitime në sistem kompjuterik pa tërhequr përgjegjësi penale sipas Nenit 5.</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p>
        </p:txBody>
      </p:sp>
    </p:spTree>
    <p:extLst>
      <p:ext uri="{BB962C8B-B14F-4D97-AF65-F5344CB8AC3E}">
        <p14:creationId xmlns:p14="http://schemas.microsoft.com/office/powerpoint/2010/main" val="40060292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Slajdet në vijim do të shqyrtojnë veprën penale të keqpërdorimit të pajisjeve, e cila është e mandatuar sipas nenit 6 të Konventës së Budapestit.</a:t>
            </a:r>
            <a:r>
              <a:rPr lang="sq-AL" dirty="1"/>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53</a:t>
            </a:fld>
          </a:p>
        </p:txBody>
      </p:sp>
    </p:spTree>
    <p:extLst>
      <p:ext uri="{BB962C8B-B14F-4D97-AF65-F5344CB8AC3E}">
        <p14:creationId xmlns:p14="http://schemas.microsoft.com/office/powerpoint/2010/main" val="6592440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sq-AL" dirty="1"/>
              <a:t>Një nga veprat më të rëndësishme në Konventën e Budapestit është krimi i keqpërdorimit të pajisjeve - neni 6.</a:t>
            </a:r>
          </a:p>
          <a:p>
            <a:pPr>
              <a:defRPr/>
            </a:pPr>
            <a:r>
              <a:rPr lang="sq-AL" dirty="1"/>
              <a:t> </a:t>
            </a:r>
          </a:p>
          <a:p>
            <a:pPr>
              <a:defRPr/>
            </a:pPr>
            <a:r>
              <a:rPr lang="sq-AL" dirty="1"/>
              <a:t>Ashtu si me krimet e tjera, veprimi i kryesit duhet të jetë i qëllimshëm dhe pa të drejtë.</a:t>
            </a:r>
            <a:r>
              <a:rPr lang="sq-AL" dirty="1"/>
              <a:t> </a:t>
            </a:r>
            <a:r>
              <a:rPr lang="sq-AL" dirty="1"/>
              <a:t>Kjo vepër përfshin një gamë të gjerë të aktiviteteve, të gjitha ato lidhen me keqpërdorimin e pajisjeve.</a:t>
            </a:r>
            <a:r>
              <a:rPr lang="sq-AL" dirty="1"/>
              <a:t> </a:t>
            </a:r>
          </a:p>
          <a:p>
            <a:pPr>
              <a:defRPr/>
            </a:pPr>
            <a:endParaRPr lang="en-GB" altLang="sr-Latn-RS" dirty="0">
              <a:ea typeface="ＭＳ Ｐゴシック" panose="020B0600070205080204" pitchFamily="34" charset="-128"/>
            </a:endParaRPr>
          </a:p>
          <a:p>
            <a:pPr>
              <a:defRPr/>
            </a:pPr>
            <a:r>
              <a:rPr lang="sq-AL" dirty="1"/>
              <a:t>Ky është një krim shumë "i ri", që nuk përfshihet në Rekomandimin e vitit 1989.</a:t>
            </a:r>
            <a:r>
              <a:rPr lang="sq-AL" dirty="1"/>
              <a:t> </a:t>
            </a:r>
            <a:r>
              <a:rPr lang="sq-AL" dirty="1"/>
              <a:t>Është gjithashtu shumë inovative - faktet e përshkruara aty nuk ishin njohur më parë si krim në shumë legjislacione kombëtare.</a:t>
            </a:r>
            <a:r>
              <a:rPr lang="sq-AL" dirty="1"/>
              <a:t> </a:t>
            </a:r>
          </a:p>
          <a:p>
            <a:pPr>
              <a:defRPr/>
            </a:pPr>
            <a:r>
              <a:rPr lang="sq-AL" dirty="1"/>
              <a:t> </a:t>
            </a:r>
          </a:p>
          <a:p>
            <a:pPr>
              <a:defRPr/>
            </a:pPr>
            <a:r>
              <a:rPr lang="sq-AL" dirty="1"/>
              <a:t>Në thelb, ai ndalon prodhimin, shitjen, prokurimin për përdorim, importin, shpërndarjen ose vënien në dispozicion ndryshe të pajisjeve, duke përfshirë një program kompjuterik që është krijuar ose përshtatur kryesisht për qëllimin e kryerjes së ndonjë prej shkeljeve tjera thelbësore të përmendura në Konventën e Budapestit.</a:t>
            </a:r>
            <a:r>
              <a:rPr lang="sq-AL" dirty="1"/>
              <a:t> </a:t>
            </a:r>
          </a:p>
          <a:p>
            <a:pPr>
              <a:defRPr/>
            </a:pPr>
            <a:endParaRPr lang="en-GB" altLang="sr-Latn-RS" dirty="0">
              <a:ea typeface="ＭＳ Ｐゴシック" panose="020B0600070205080204" pitchFamily="34" charset="-128"/>
            </a:endParaRPr>
          </a:p>
          <a:p>
            <a:pPr>
              <a:defRPr/>
            </a:pPr>
            <a:r>
              <a:rPr lang="sq-AL" dirty="1"/>
              <a:t>Në mënyrë të barabartë, ai penalizon shitjen e fjalëkalimeve kompjuterike, kodeve të qasjes ose të dhënave të ngjashme me të cilat është e mundur të qaset i gjithë ose ndonjë pjesë e një sistemi kompjuterik.</a:t>
            </a:r>
            <a:r>
              <a:rPr lang="sq-AL" dirty="1"/>
              <a:t> </a:t>
            </a:r>
          </a:p>
          <a:p>
            <a:pPr>
              <a:defRPr/>
            </a:pPr>
            <a:endParaRPr lang="en-GB" altLang="en-US" dirty="0">
              <a:ea typeface="ＭＳ Ｐゴシック" panose="020B0600070205080204" pitchFamily="34" charset="-128"/>
            </a:endParaRPr>
          </a:p>
          <a:p>
            <a:pPr>
              <a:defRPr/>
            </a:pPr>
            <a:r>
              <a:rPr lang="sq-AL" dirty="1"/>
              <a:t>Me këtë dispozitë, Konventa njeh nevojën e inkriminimit të "tregut sekondar" të lulëzuar dhe gjithnjë e më të rëndësishëm ekonomikisht në "pajisjet që lejojnë krimin": hakerët që shesin në internet mjetet e tyre të tregtisë, pako virusesh të bëra vetë të disponueshme gjerësisht në internet dhe asgjësim me shumicë të fjalëkalimeve që ishin vjedhur duke përdorur Trojan dhe pajisje tjera.</a:t>
            </a:r>
            <a:r>
              <a:rPr lang="sq-AL" dirty="1"/>
              <a:t> </a:t>
            </a:r>
            <a:r>
              <a:rPr lang="sq-AL" dirty="1"/>
              <a:t>Kjo do të thotë që </a:t>
            </a:r>
            <a:r>
              <a:rPr lang="sq-AL" dirty="1" i="1"/>
              <a:t>hakimi</a:t>
            </a:r>
            <a:r>
              <a:rPr lang="sq-AL" dirty="1"/>
              <a:t> në një sistem kompjuterik nuk është më ruajtja e programuesve shumë të aftë.</a:t>
            </a:r>
            <a:r>
              <a:rPr lang="sq-AL" dirty="1"/>
              <a:t> </a:t>
            </a:r>
            <a:r>
              <a:rPr lang="sq-AL" dirty="1"/>
              <a:t>Çdo kriminel "i rregullt" mund të blejë lehtësisht mjetet e nevojshme, ose drejtpërdrejt fjalëkalimet e vjedhura - shumë shpesh shitësi kriminel do të ofrojë gjithashtu një "shërbim ndaj klientit" dhe do të ndihmojë klientin e tij të vendosë kompjuterin e tij për kryerjen e një krimi.</a:t>
            </a:r>
          </a:p>
          <a:p>
            <a:pPr eaLnBrk="1" hangingPunct="1">
              <a:defRPr/>
            </a:pPr>
            <a:endParaRPr lang="en-GB" altLang="sr-Latn-RS" dirty="0">
              <a:ea typeface="ＭＳ Ｐゴシック" panose="020B0600070205080204" pitchFamily="34" charset="-128"/>
            </a:endParaRPr>
          </a:p>
          <a:p>
            <a:pPr>
              <a:defRPr/>
            </a:pPr>
            <a:endParaRPr lang="en-GB" altLang="en-US" dirty="0">
              <a:ea typeface="ＭＳ Ｐゴシック" panose="020B0600070205080204" pitchFamily="34" charset="-128"/>
            </a:endParaRPr>
          </a:p>
          <a:p>
            <a:pPr>
              <a:defRPr/>
            </a:pPr>
            <a:endParaRPr lang="en-GB" altLang="sr-Latn-RS" dirty="0">
              <a:ea typeface="ＭＳ Ｐゴシック" panose="020B0600070205080204" pitchFamily="34" charset="-128"/>
            </a:endParaRP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54</a:t>
            </a:fld>
          </a:p>
        </p:txBody>
      </p:sp>
    </p:spTree>
    <p:extLst>
      <p:ext uri="{BB962C8B-B14F-4D97-AF65-F5344CB8AC3E}">
        <p14:creationId xmlns:p14="http://schemas.microsoft.com/office/powerpoint/2010/main" val="20546007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Ky grup slajdesh përmban imazhe që tregojnë një nga shembujt më të njohur të veprës së keqpërdorimit të pajisjeve - futjen e pajisjeve skimming në ATM/bankomat.</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55</a:t>
            </a:fld>
          </a:p>
        </p:txBody>
      </p:sp>
    </p:spTree>
    <p:extLst>
      <p:ext uri="{BB962C8B-B14F-4D97-AF65-F5344CB8AC3E}">
        <p14:creationId xmlns:p14="http://schemas.microsoft.com/office/powerpoint/2010/main" val="35255482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Ky grup slajdesh përmban imazhe që tregojnë një nga shembujt më të njohur të veprës së keqpërdorimit të pajisjeve - futjen e pajisjeve skimming në ATM/bankomat.</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56</a:t>
            </a:fld>
          </a:p>
        </p:txBody>
      </p:sp>
    </p:spTree>
    <p:extLst>
      <p:ext uri="{BB962C8B-B14F-4D97-AF65-F5344CB8AC3E}">
        <p14:creationId xmlns:p14="http://schemas.microsoft.com/office/powerpoint/2010/main" val="23047640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Ky grup slajdesh përmban imazhe që tregojnë një nga shembujt më të njohur të veprës së keqpërdorimit të pajisjeve - futjen e pajisjeve skimming në ATM/bankomat.</a:t>
            </a:r>
            <a:r>
              <a:rPr lang="sq-AL" dirty="1"/>
              <a:t> </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57</a:t>
            </a:fld>
          </a:p>
        </p:txBody>
      </p:sp>
    </p:spTree>
    <p:extLst>
      <p:ext uri="{BB962C8B-B14F-4D97-AF65-F5344CB8AC3E}">
        <p14:creationId xmlns:p14="http://schemas.microsoft.com/office/powerpoint/2010/main" val="34698546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Ky grup slajdesh përmban imazhe që tregojnë një nga shembujt më të njohur të veprës së keqpërdorimit të pajisjeve - futjen e pajisjeve skimming në ATM/bankomat.</a:t>
            </a:r>
            <a:r>
              <a:rPr lang="sq-AL" dirty="1"/>
              <a:t> </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58</a:t>
            </a:fld>
          </a:p>
        </p:txBody>
      </p:sp>
    </p:spTree>
    <p:extLst>
      <p:ext uri="{BB962C8B-B14F-4D97-AF65-F5344CB8AC3E}">
        <p14:creationId xmlns:p14="http://schemas.microsoft.com/office/powerpoint/2010/main" val="14556117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Imazhi është një pamje në ekran i një artikulli të lajmeve në lidhje me një burrë i cili u dënua për drejtimin e një programi testimi malware të cilin ai ua shiti kriminelëve kibernetikë për t'i mundësuar atyre që të testojnë dhe shkulin malware e tyre me qëllimin që të përdoret për të hyrë në mënyrë të jashtëligjshme në kompjuter dhe për të ndërhyrë në të dhëna dhe sisteme.</a:t>
            </a:r>
            <a:r>
              <a:rPr lang="sq-AL" dirty="1"/>
              <a:t> </a:t>
            </a:r>
            <a:r>
              <a:rPr lang="sq-AL" dirty="1"/>
              <a:t>Shërbimi i quajtur “Scan4You”, u mundësoi kriminelëve kibernetikë të shkaktonin qindra miliona dollarë humbje.</a:t>
            </a:r>
            <a:r>
              <a:rPr lang="sq-AL" dirty="1"/>
              <a:t>  </a:t>
            </a:r>
            <a:r>
              <a:rPr lang="sq-AL" dirty="1"/>
              <a:t>Për shembull, një klient që përdori Scan4you për të testuar malware e tij më pas vodhi 40 milion karta pagese ndërsa një tjetër zhvilloi një dëmtues malware që infektoi 11 milion kompjuterë.</a:t>
            </a:r>
            <a:r>
              <a:rPr lang="sq-AL" dirty="1"/>
              <a:t> </a:t>
            </a:r>
            <a:r>
              <a:rPr lang="sq-AL" dirty="1"/>
              <a:t>Trajneri mund ta përdorë këtë si një shembull të një rasti sipas Nenit 6.1.a.i kur një program kompjuterik po shitet me qëllimin që të përdoret për të kryer vepra tjera të krimit kibernetik.</a:t>
            </a:r>
          </a:p>
          <a:p>
            <a:endParaRPr lang="en-US" dirty="0"/>
          </a:p>
          <a:p>
            <a:r>
              <a:rPr lang="sq-AL" dirty="1"/>
              <a:t>Linku për artikullin e lajmeve: https://www.pcmag.com/news/man-convicted-for-helping-hackers-beat-antivirus-products</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59</a:t>
            </a:fld>
          </a:p>
        </p:txBody>
      </p:sp>
    </p:spTree>
    <p:extLst>
      <p:ext uri="{BB962C8B-B14F-4D97-AF65-F5344CB8AC3E}">
        <p14:creationId xmlns:p14="http://schemas.microsoft.com/office/powerpoint/2010/main" val="16807297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Imazhi është një pamje në ekran i një artikulli të lajmeve në lidhje me një burrë australian i cili u arrestua për shitje të fjalëkalimeve për shërbime përfshirë Netflix, Spotify, Hulu, PSN dhe Origin me qëllimin që ata të përdoren për të kryer qasje të paautorizuar.</a:t>
            </a:r>
            <a:r>
              <a:rPr lang="sq-AL" dirty="1"/>
              <a:t> </a:t>
            </a:r>
            <a:r>
              <a:rPr lang="sq-AL" dirty="1"/>
              <a:t>Njeriu thuhet se bëri 187,000 Euro duke shitur fjalëkalime, të cilat i shiti në një faqe në internet WickedGen.com.</a:t>
            </a:r>
            <a:r>
              <a:rPr lang="sq-AL" dirty="1"/>
              <a:t> </a:t>
            </a:r>
            <a:r>
              <a:rPr lang="sq-AL" dirty="1"/>
              <a:t>Trajneri mund ta përdorë këtë si një shembull të një rasti sipas Nenit 6.1.a.ii</a:t>
            </a:r>
            <a:r>
              <a:rPr lang="sq-AL" dirty="1"/>
              <a:t> </a:t>
            </a:r>
          </a:p>
          <a:p>
            <a:endParaRPr lang="en-US" dirty="0"/>
          </a:p>
          <a:p>
            <a:r>
              <a:rPr lang="sq-AL" dirty="1"/>
              <a:t>Linku për artikullin e lajmeve: https://www.broadbandtvnews.com/2019/03/14/australian-man-arrested-for-selling-one-million-netflix-spotify-hulu-passwords/</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60</a:t>
            </a:fld>
          </a:p>
        </p:txBody>
      </p:sp>
    </p:spTree>
    <p:extLst>
      <p:ext uri="{BB962C8B-B14F-4D97-AF65-F5344CB8AC3E}">
        <p14:creationId xmlns:p14="http://schemas.microsoft.com/office/powerpoint/2010/main" val="3900772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1.b të Konventës së Budapestit që është përkufizimi i “të dhënave kompjuterike”.</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përkufizimit.</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dirty="1"/>
              <a:t>Përkufizimi i të dhënave kompjuterike mbështetet në përkufizimin ISO të të dhënave.</a:t>
            </a:r>
            <a:r>
              <a:rPr lang="sq-AL" dirty="1"/>
              <a:t> </a:t>
            </a:r>
            <a:r>
              <a:rPr lang="sq-AL" dirty="1"/>
              <a:t>Ky përkufizim përmban termat "i përshtatshëm për përpunim".</a:t>
            </a:r>
            <a:r>
              <a:rPr lang="sq-AL" dirty="1"/>
              <a:t> </a:t>
            </a:r>
            <a:r>
              <a:rPr lang="sq-AL" dirty="1"/>
              <a:t>Kjo do të thotë që të dhënat vendosen në një formë të tillë që ato mund të përpunohen drejtpërdrejt nga sistemi kompjuterik.</a:t>
            </a:r>
            <a:r>
              <a:rPr lang="sq-AL" dirty="1"/>
              <a:t> </a:t>
            </a:r>
            <a:r>
              <a:rPr lang="sq-AL" dirty="1"/>
              <a:t>Në mënyrë që të bëhet e qartë se të dhënat në këtë Konventë të Budapestit duhet të kuptohen si të dhëna në formë elektronike ose formë tjetër direkt të përpunueshme, përdoret nocioni "të dhëna kompjuterike".</a:t>
            </a:r>
            <a:r>
              <a:rPr lang="sq-AL" dirty="1"/>
              <a:t> </a:t>
            </a:r>
          </a:p>
          <a:p>
            <a:pPr eaLnBrk="1" hangingPunct="1"/>
            <a:endParaRPr lang="en-US" altLang="sr-Latn-RS" dirty="0"/>
          </a:p>
          <a:p>
            <a:pPr eaLnBrk="1" hangingPunct="1"/>
            <a:r>
              <a:rPr lang="sq-AL" dirty="1"/>
              <a:t>Të dhënat kompjuterike siç përcaktohet mund të jenë shënjestra e një prej veprave penale të përcaktuara në Konventën e Budapestit (në Kapitullin 2, Seksioni 1) si dhe objekt i zbatimit të një prej masave hetimore të përcaktuara nga kjo Konventë e Budapestit (në Kapitullin 2, Seksioni 2).</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a:t>
            </a:fld>
          </a:p>
        </p:txBody>
      </p:sp>
    </p:spTree>
    <p:extLst>
      <p:ext uri="{BB962C8B-B14F-4D97-AF65-F5344CB8AC3E}">
        <p14:creationId xmlns:p14="http://schemas.microsoft.com/office/powerpoint/2010/main" val="18956859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6 të Konventës së Budapestit me një element të theksuar</a:t>
            </a:r>
            <a:r>
              <a:rPr lang="sq-AL" dirty="1" b="0"/>
              <a:t> (“</a:t>
            </a:r>
            <a:r>
              <a:rPr lang="sq-AL" dirty="1" sz="1200" b="0">
                <a:solidFill>
                  <a:srgbClr val="FF0000"/>
                </a:solidFill>
                <a:latin typeface="+mj-lt"/>
              </a:rPr>
              <a:t>prodhimin... shitjen... prokurimin për përdorim, importin, shpërndarjen... vënien në dispozicion të</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Neni 6 e bën shkelje prodhimin, shitjen, prokurimin për përdorim, importimin, shpërndarjen ose vënien në dispozicion të pajisjeve të dizenjuara ose të adaptuara kryesisht për qëllimin e kryerjes së krimeve kibernetike.</a:t>
            </a:r>
            <a:r>
              <a:rPr lang="sq-AL" dirty="1"/>
              <a:t> </a:t>
            </a:r>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61</a:t>
            </a:fld>
          </a:p>
        </p:txBody>
      </p:sp>
    </p:spTree>
    <p:extLst>
      <p:ext uri="{BB962C8B-B14F-4D97-AF65-F5344CB8AC3E}">
        <p14:creationId xmlns:p14="http://schemas.microsoft.com/office/powerpoint/2010/main" val="40170099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6 të Konventës së Budapestit me një element të theksuar</a:t>
            </a:r>
            <a:r>
              <a:rPr lang="sq-AL" dirty="1" b="0"/>
              <a:t> (“</a:t>
            </a:r>
            <a:r>
              <a:rPr lang="sq-AL" dirty="1" sz="1200" b="0">
                <a:solidFill>
                  <a:srgbClr val="FF0000"/>
                </a:solidFill>
                <a:latin typeface="+mj-lt"/>
              </a:rPr>
              <a:t>pajisje...program kompjuterik</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dirty="1"/>
              <a:t>Neni 6 shtrihet si në keqpërdorimin e pajisjeve dhe programeve kompjuterike.</a:t>
            </a:r>
            <a:r>
              <a:rPr lang="sq-AL" dirty="1"/>
              <a:t> </a:t>
            </a:r>
            <a:r>
              <a:rPr lang="sq-AL" dirty="1"/>
              <a:t>Kjo do të thotë që neni 6 përfshin prodhimin, shitjen, etj. të programeve që janë krijuar për të ndryshuar ose shkatërruar të dhëna, ose për të ndërhyrë në funksionimin e sistemeve kompjuterike.</a:t>
            </a:r>
            <a:r>
              <a:rPr lang="sq-AL" dirty="1"/>
              <a:t> </a:t>
            </a:r>
            <a:r>
              <a:rPr lang="sq-AL" dirty="1"/>
              <a:t>Kjo do të thotë që programet e virusit që nuk përmbahen në pajisje gjithashtu bien brenda fushës së Nenit 6 edhe kur nuk përfshihet keqpërdorimi i një pajisje fizike.</a:t>
            </a:r>
            <a:r>
              <a:rPr lang="sq-AL" dirty="1"/>
              <a:t> </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62</a:t>
            </a:fld>
          </a:p>
        </p:txBody>
      </p:sp>
    </p:spTree>
    <p:extLst>
      <p:ext uri="{BB962C8B-B14F-4D97-AF65-F5344CB8AC3E}">
        <p14:creationId xmlns:p14="http://schemas.microsoft.com/office/powerpoint/2010/main" val="26766012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6 të Konventës së Budapestit me një element të theksuar</a:t>
            </a:r>
            <a:r>
              <a:rPr lang="sq-AL" dirty="1" b="0"/>
              <a:t> (“</a:t>
            </a:r>
            <a:r>
              <a:rPr lang="sq-AL" dirty="1" sz="1200" b="0">
                <a:solidFill>
                  <a:srgbClr val="FF0000"/>
                </a:solidFill>
                <a:latin typeface="+mj-lt"/>
              </a:rPr>
              <a:t>projektimin apo përshtatjen kryesisht</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dirty="1"/>
              <a:t>Hartuesit e Konventës së Budapestit duhej të vendosnin nëse do të përfshinin apo përjashtonin pajisjet me përdorim të dyfishtë nga fusha e nenit 6.</a:t>
            </a:r>
            <a:r>
              <a:rPr lang="sq-AL" dirty="1"/>
              <a:t> </a:t>
            </a:r>
            <a:r>
              <a:rPr lang="sq-AL" dirty="1"/>
              <a:t>Përfshirja e pajisjeve me përdorim të dyfishtë mund të ketë rezultuar në mbi-kriminalizim të prodhimit dhe shpërndarjes së pajisjeve edhe pse të njëjtat janë prodhuar dhe shpërndarë për qëllime jo-kriminale.</a:t>
            </a:r>
            <a:r>
              <a:rPr lang="sq-AL" dirty="1"/>
              <a:t> </a:t>
            </a:r>
            <a:r>
              <a:rPr lang="sq-AL" dirty="1"/>
              <a:t>Përjashtimi i pajisjeve me përdorim të dyfishtë do të ishte shumë i ngushtë pasi do të kërkonte që të provohej që pajisjet të prodhohen në mënyrë specifike dhe qëllimet e kryerjes së krimit kibernetik.</a:t>
            </a:r>
            <a:r>
              <a:rPr lang="sq-AL" dirty="1"/>
              <a:t> </a:t>
            </a:r>
            <a:r>
              <a:rPr lang="sq-AL" dirty="1"/>
              <a:t>Konventa e Budapestit ka miratuar një qasje të ekuilibruar përmes së cilës pajisjet që janë krijuar ose përshtatur kryesisht, por jo vetëm, për kryerjen e një krimi kibernetik të krijuar në përputhje me nenet 2-5 të Konventës së Budapestit (qasja e jashtëligjshme, përgjimi i jashtëligjshëm, ndërhyrja në të dhëna dhe ndërhyrja në sistem) mbulohen nga neni 6.</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63</a:t>
            </a:fld>
          </a:p>
        </p:txBody>
      </p:sp>
    </p:spTree>
    <p:extLst>
      <p:ext uri="{BB962C8B-B14F-4D97-AF65-F5344CB8AC3E}">
        <p14:creationId xmlns:p14="http://schemas.microsoft.com/office/powerpoint/2010/main" val="30104843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6 të Konventës së Budapestit me një element të theksuar</a:t>
            </a:r>
            <a:r>
              <a:rPr lang="sq-AL" dirty="1" b="0"/>
              <a:t> (“</a:t>
            </a:r>
            <a:r>
              <a:rPr lang="sq-AL" dirty="1" sz="1200" b="0">
                <a:solidFill>
                  <a:srgbClr val="FF0000"/>
                </a:solidFill>
                <a:latin typeface="+mj-lt"/>
              </a:rPr>
              <a:t>fjalëkalimi i kompjuterit, kodi i hyrjes ose të dhëna të ngjashme... të përdoret për qëllimin e kryerjes së ndonjë prej veprave penale të përcaktuara në nenet 2 deri në 5</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sq-AL" dirty="1"/>
              <a:t>Përveç keqpërdorimit të pajisjeve dhe programeve kompjuterike, neni 6 gjithashtu kriminalizon prodhimin, shitjen etj. të kodeve të hyrjes, fjalëkalimeve kompjuterike dhe të dhënave tjera të ngjashme, të cilat mundësojnë qasjen në të gjithë ose në ndonjë pjesë të një sistemi kompjuterik.</a:t>
            </a:r>
            <a:r>
              <a:rPr lang="sq-AL" dirty="1"/>
              <a:t> </a:t>
            </a:r>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64</a:t>
            </a:fld>
          </a:p>
        </p:txBody>
      </p:sp>
    </p:spTree>
    <p:extLst>
      <p:ext uri="{BB962C8B-B14F-4D97-AF65-F5344CB8AC3E}">
        <p14:creationId xmlns:p14="http://schemas.microsoft.com/office/powerpoint/2010/main" val="21132613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6 të Konventës së Budapestit me një element të theksuar</a:t>
            </a:r>
            <a:r>
              <a:rPr lang="sq-AL" dirty="1" b="0"/>
              <a:t> (“</a:t>
            </a:r>
            <a:r>
              <a:rPr lang="sq-AL" dirty="1" sz="1200" b="0">
                <a:solidFill>
                  <a:srgbClr val="FF0000"/>
                </a:solidFill>
                <a:latin typeface="+mj-lt"/>
              </a:rPr>
              <a:t>posedimi... me qëllim që të përdoret për qëllimin e kryerjes së ndonjë prej veprave penale të përcaktuara në nenet 2 deri në 5... numrin e artikujve të tillë</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dirty="1"/>
              <a:t>Përveç prodhimit ose shpërndarjes së pajisjeve, programeve kompjuterike, fjalëkalimeve, kodeve të hyrjes, etj., Neni 6 gjithashtu penalizon zotërimin e të njëjtave nëse ato posedohen me qëllim për të kryer një krim kibernetik.</a:t>
            </a:r>
            <a:r>
              <a:rPr lang="sq-AL" dirty="1"/>
              <a:t> </a:t>
            </a:r>
            <a:r>
              <a:rPr lang="sq-AL" dirty="1"/>
              <a:t>Kjo i lejon palët të kriminalizojnë posedimin e një numri të caktuar të herave (e cila mund të përdoret vetëm për të kriminalizuar posedimin për qëllime tregtare).</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65</a:t>
            </a:fld>
          </a:p>
        </p:txBody>
      </p:sp>
    </p:spTree>
    <p:extLst>
      <p:ext uri="{BB962C8B-B14F-4D97-AF65-F5344CB8AC3E}">
        <p14:creationId xmlns:p14="http://schemas.microsoft.com/office/powerpoint/2010/main" val="28562575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6 të Konventës së Budapestit me një element të theksuar</a:t>
            </a:r>
            <a:r>
              <a:rPr lang="sq-AL" dirty="1" b="0"/>
              <a:t> (“</a:t>
            </a:r>
            <a:r>
              <a:rPr lang="sq-AL" dirty="1" sz="1200" b="0">
                <a:solidFill>
                  <a:srgbClr val="FF0000"/>
                </a:solidFill>
                <a:latin typeface="+mj-lt"/>
              </a:rPr>
              <a:t>jo për qëllim të kryerjes së një vepre penale... testimi ose mbrojtja e autorizuar</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sq-AL" dirty="1"/>
              <a:t>Kjo sjellje shpjegon disa përjashtime nga fusha e veprës.</a:t>
            </a:r>
            <a:r>
              <a:rPr lang="sq-AL" dirty="1"/>
              <a:t> </a:t>
            </a:r>
            <a:r>
              <a:rPr lang="sq-AL" dirty="1"/>
              <a:t>Ashtu si shkeljet e tjera sipas Konventës së Budapestit, neni 6 nuk shtrihet në sjelljen e kryer "me të drejtë".</a:t>
            </a:r>
            <a:r>
              <a:rPr lang="sq-AL" dirty="1"/>
              <a:t> </a:t>
            </a:r>
            <a:r>
              <a:rPr lang="sq-AL" dirty="1"/>
              <a:t>Kjo do të përfshinte, si shembuj, sjelljen e ndërmarrë për testimin e autorizuar të një sistemi kompjuterik.</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66</a:t>
            </a:fld>
          </a:p>
        </p:txBody>
      </p:sp>
    </p:spTree>
    <p:extLst>
      <p:ext uri="{BB962C8B-B14F-4D97-AF65-F5344CB8AC3E}">
        <p14:creationId xmlns:p14="http://schemas.microsoft.com/office/powerpoint/2010/main" val="30174065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3600"/>
              <a:t>Ky slajd përsërit objektivat e kësaj seance.</a:t>
            </a:r>
            <a:r>
              <a:rPr lang="sq-AL" dirty="1" sz="3600"/>
              <a:t> </a:t>
            </a:r>
            <a:r>
              <a:rPr lang="sq-AL" dirty="1" sz="3600"/>
              <a:t>Trajneri mund të kalojë nëpër këto objektiva për të siguruar që këto aspekte janë mbuluar në këtë modul.</a:t>
            </a:r>
            <a:r>
              <a:rPr lang="sq-AL" dirty="1" sz="3600"/>
              <a:t> </a:t>
            </a:r>
          </a:p>
          <a:p>
            <a:endParaRPr lang="en-GB" sz="3600" dirty="0"/>
          </a:p>
          <a:p>
            <a:endParaRPr lang="en-GB" sz="3600" dirty="0"/>
          </a:p>
        </p:txBody>
      </p:sp>
    </p:spTree>
    <p:extLst>
      <p:ext uri="{BB962C8B-B14F-4D97-AF65-F5344CB8AC3E}">
        <p14:creationId xmlns:p14="http://schemas.microsoft.com/office/powerpoint/2010/main" val="35735021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68</a:t>
            </a:fld>
          </a:p>
        </p:txBody>
      </p:sp>
    </p:spTree>
    <p:extLst>
      <p:ext uri="{BB962C8B-B14F-4D97-AF65-F5344CB8AC3E}">
        <p14:creationId xmlns:p14="http://schemas.microsoft.com/office/powerpoint/2010/main" val="104996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1.c të Konventës së Budapestit që është përkufizimi i “dhënësit të shërbimeve”.</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përkufizimit.</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Termi ofrues i shërbimeve siç përcaktohet në Konventën e Budapestit përfshin një kategori të gjerë personash që luajnë një rol të veçantë në lidhje me komunikimin ose përpunimin e të dhënave në sistemet kompjuterike.</a:t>
            </a:r>
            <a:r>
              <a:rPr lang="sq-AL" dirty="1"/>
              <a:t>  </a:t>
            </a:r>
            <a:r>
              <a:rPr lang="sq-AL" dirty="1"/>
              <a:t>Ai përfshin njësi private dhe publike, mbulon ofrimin e shërbimeve për një grup të mbyllur ose për shërbimet publike, falas ose me pagesë.</a:t>
            </a:r>
            <a:r>
              <a:rPr lang="sq-AL" dirty="1"/>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8</a:t>
            </a:fld>
          </a:p>
        </p:txBody>
      </p:sp>
    </p:spTree>
    <p:extLst>
      <p:ext uri="{BB962C8B-B14F-4D97-AF65-F5344CB8AC3E}">
        <p14:creationId xmlns:p14="http://schemas.microsoft.com/office/powerpoint/2010/main" val="390309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1.d të Konventës së Budapestit që është përkufizimi i “të dhënave të trafikut”.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përkufizimit.</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sq-AL" dirty="1" sz="1200">
                <a:solidFill>
                  <a:schemeClr val="tx1"/>
                </a:solidFill>
                <a:latin typeface="+mn-lt"/>
                <a:ea typeface="MS PGothic" pitchFamily="34" charset="-128"/>
                <a:cs typeface="ＭＳ Ｐゴシック" charset="0"/>
              </a:rPr>
              <a:t>Të dhënat e trafikut siç përcaktohet në Konventën e Budapestit janë një kategori e të dhënave kompjuterike që i nënshtrohen një regjimi specifik ligjor.</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Këto të dhëna gjenerohen nga kompjuterët në zinxhirin e komunikimit në mënyrë që të përcjellin një komunikim nga origjina e tij deri në destinacion.</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Prandaj është ndihmëse për vetë komunikimin.</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Slajdi përshkruan disa karakteristika kryesore të të dhënave të trafikut.</a:t>
            </a:r>
            <a:r>
              <a:rPr lang="sq-AL" dirty="1" sz="1200">
                <a:solidFill>
                  <a:schemeClr val="tx1"/>
                </a:solidFill>
                <a:latin typeface="+mn-lt"/>
                <a:ea typeface="MS PGothic" pitchFamily="34" charset="-128"/>
                <a:cs typeface="ＭＳ Ｐゴシック" charset="0"/>
              </a:rPr>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9</a:t>
            </a:fld>
          </a:p>
        </p:txBody>
      </p:sp>
    </p:spTree>
    <p:extLst>
      <p:ext uri="{BB962C8B-B14F-4D97-AF65-F5344CB8AC3E}">
        <p14:creationId xmlns:p14="http://schemas.microsoft.com/office/powerpoint/2010/main" val="4221252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Grupi tjetër i slajdeve do të shqyrtojë veprën e qasjes së jashtëligjshme, e cila është e mandatuar sipas nenit 2 të Konventës së Budapestit.</a:t>
            </a:r>
            <a:r>
              <a:rPr lang="sq-AL" dirty="1"/>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10</a:t>
            </a:fld>
          </a:p>
        </p:txBody>
      </p:sp>
    </p:spTree>
    <p:extLst>
      <p:ext uri="{BB962C8B-B14F-4D97-AF65-F5344CB8AC3E}">
        <p14:creationId xmlns:p14="http://schemas.microsoft.com/office/powerpoint/2010/main" val="2483232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14/10/2020</a:t>
            </a:fld>
            <a:endParaRPr lang="en-GB"/>
          </a:p>
        </p:txBody>
      </p:sp>
      <p:sp>
        <p:nvSpPr>
          <p:cNvPr id="5" name="Footer Placeholder 4">
            <a:extLst>
              <a:ext uri="{FF2B5EF4-FFF2-40B4-BE49-F238E27FC236}">
                <a16:creationId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C23F55A-8CF0-4C9C-A0A6-604CE946188C}"/>
              </a:ext>
            </a:extLst>
          </p:cNvPr>
          <p:cNvSpPr>
            <a:spLocks noGrp="1"/>
          </p:cNvSpPr>
          <p:nvPr>
            <p:ph type="sldNum" sz="quarter" idx="12"/>
          </p:nvPr>
        </p:nvSpPr>
        <p:spPr/>
        <p:txBody>
          <a:bodyPr/>
          <a:lstStyle>
            <a:lvl1pPr>
              <a:defRPr/>
            </a:lvl1pPr>
          </a:lstStyle>
          <a:p>
            <a:fld id="{3B3521C2-0219-4B01-9135-CC48710C7539}" type="slidenum">
              <a:rPr lang="en-GB" altLang="en-US"/>
              <a:pPr/>
              <a:t>‹#›</a:t>
            </a:fld>
            <a:endParaRPr lang="en-GB" altLang="en-US"/>
          </a:p>
        </p:txBody>
      </p:sp>
    </p:spTree>
    <p:extLst>
      <p:ext uri="{BB962C8B-B14F-4D97-AF65-F5344CB8AC3E}">
        <p14:creationId xmlns:p14="http://schemas.microsoft.com/office/powerpoint/2010/main" val="4197456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B6B50AA-6EA1-4197-874F-5AA5F82C4C9E}"/>
              </a:ext>
            </a:extLst>
          </p:cNvPr>
          <p:cNvSpPr>
            <a:spLocks noGrp="1"/>
          </p:cNvSpPr>
          <p:nvPr>
            <p:ph type="dt" sz="half" idx="10"/>
          </p:nvPr>
        </p:nvSpPr>
        <p:spPr/>
        <p:txBody>
          <a:bodyPr/>
          <a:lstStyle>
            <a:lvl1pPr>
              <a:defRPr/>
            </a:lvl1pPr>
          </a:lstStyle>
          <a:p>
            <a:pPr>
              <a:defRPr/>
            </a:pPr>
            <a:fld id="{C9A0B0A9-557F-4E9D-BD5E-102B52301720}" type="datetimeFigureOut">
              <a:rPr lang="en-GB"/>
              <a:pPr>
                <a:defRPr/>
              </a:pPr>
              <a:t>14/10/2020</a:t>
            </a:fld>
            <a:endParaRPr lang="en-GB"/>
          </a:p>
        </p:txBody>
      </p:sp>
      <p:sp>
        <p:nvSpPr>
          <p:cNvPr id="5" name="Footer Placeholder 4">
            <a:extLst>
              <a:ext uri="{FF2B5EF4-FFF2-40B4-BE49-F238E27FC236}">
                <a16:creationId xmlns:a16="http://schemas.microsoft.com/office/drawing/2014/main" id="{A1DEE2BA-BFE8-4B46-B335-6DCD2D482F7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9ADEED0-3E16-4A3B-A7BA-F5786EFB83F6}"/>
              </a:ext>
            </a:extLst>
          </p:cNvPr>
          <p:cNvSpPr>
            <a:spLocks noGrp="1"/>
          </p:cNvSpPr>
          <p:nvPr>
            <p:ph type="sldNum" sz="quarter" idx="12"/>
          </p:nvPr>
        </p:nvSpPr>
        <p:spPr/>
        <p:txBody>
          <a:bodyPr/>
          <a:lstStyle>
            <a:lvl1pPr>
              <a:defRPr/>
            </a:lvl1pPr>
          </a:lstStyle>
          <a:p>
            <a:fld id="{A20241E6-97D7-4E7D-A193-4E61319E5ED9}" type="slidenum">
              <a:rPr lang="en-GB" altLang="en-US"/>
              <a:pPr/>
              <a:t>‹#›</a:t>
            </a:fld>
            <a:endParaRPr lang="en-GB" altLang="en-US"/>
          </a:p>
        </p:txBody>
      </p:sp>
    </p:spTree>
    <p:extLst>
      <p:ext uri="{BB962C8B-B14F-4D97-AF65-F5344CB8AC3E}">
        <p14:creationId xmlns:p14="http://schemas.microsoft.com/office/powerpoint/2010/main" val="4222722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F5336-F098-435D-9C76-2AFD8EF15737}"/>
              </a:ext>
            </a:extLst>
          </p:cNvPr>
          <p:cNvSpPr>
            <a:spLocks noGrp="1"/>
          </p:cNvSpPr>
          <p:nvPr>
            <p:ph type="dt" sz="half" idx="10"/>
          </p:nvPr>
        </p:nvSpPr>
        <p:spPr/>
        <p:txBody>
          <a:bodyPr/>
          <a:lstStyle>
            <a:lvl1pPr>
              <a:defRPr/>
            </a:lvl1pPr>
          </a:lstStyle>
          <a:p>
            <a:pPr>
              <a:defRPr/>
            </a:pPr>
            <a:fld id="{A80CEAD9-E06A-4240-9A97-5C311D1CFEC8}" type="datetimeFigureOut">
              <a:rPr lang="en-GB"/>
              <a:pPr>
                <a:defRPr/>
              </a:pPr>
              <a:t>14/10/2020</a:t>
            </a:fld>
            <a:endParaRPr lang="en-GB"/>
          </a:p>
        </p:txBody>
      </p:sp>
      <p:sp>
        <p:nvSpPr>
          <p:cNvPr id="5" name="Footer Placeholder 4">
            <a:extLst>
              <a:ext uri="{FF2B5EF4-FFF2-40B4-BE49-F238E27FC236}">
                <a16:creationId xmlns:a16="http://schemas.microsoft.com/office/drawing/2014/main" id="{31C8E76E-893D-43EC-B676-0EC06A67A46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441B863-6F29-48C1-8364-E6DBD84DDF9C}"/>
              </a:ext>
            </a:extLst>
          </p:cNvPr>
          <p:cNvSpPr>
            <a:spLocks noGrp="1"/>
          </p:cNvSpPr>
          <p:nvPr>
            <p:ph type="sldNum" sz="quarter" idx="12"/>
          </p:nvPr>
        </p:nvSpPr>
        <p:spPr/>
        <p:txBody>
          <a:bodyPr/>
          <a:lstStyle>
            <a:lvl1pPr>
              <a:defRPr/>
            </a:lvl1pPr>
          </a:lstStyle>
          <a:p>
            <a:fld id="{A54D3723-295C-4A9F-A2AD-C6CFD171C873}" type="slidenum">
              <a:rPr lang="en-GB" altLang="en-US"/>
              <a:pPr/>
              <a:t>‹#›</a:t>
            </a:fld>
            <a:endParaRPr lang="en-GB" altLang="en-US"/>
          </a:p>
        </p:txBody>
      </p:sp>
    </p:spTree>
    <p:extLst>
      <p:ext uri="{BB962C8B-B14F-4D97-AF65-F5344CB8AC3E}">
        <p14:creationId xmlns:p14="http://schemas.microsoft.com/office/powerpoint/2010/main" val="165627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14/10/2020</a:t>
            </a:fld>
            <a:endParaRPr lang="en-GB"/>
          </a:p>
        </p:txBody>
      </p:sp>
      <p:sp>
        <p:nvSpPr>
          <p:cNvPr id="5" name="Footer Placeholder 4">
            <a:extLst>
              <a:ext uri="{FF2B5EF4-FFF2-40B4-BE49-F238E27FC236}">
                <a16:creationId xmlns:a16="http://schemas.microsoft.com/office/drawing/2014/main" id="{B041ED0F-3F4F-4191-95D9-03287ACFF4E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pPr/>
              <a:t>‹#›</a:t>
            </a:fld>
            <a:endParaRPr lang="en-GB" altLang="en-US"/>
          </a:p>
        </p:txBody>
      </p:sp>
    </p:spTree>
    <p:extLst>
      <p:ext uri="{BB962C8B-B14F-4D97-AF65-F5344CB8AC3E}">
        <p14:creationId xmlns:p14="http://schemas.microsoft.com/office/powerpoint/2010/main" val="258683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14/10/2020</a:t>
            </a:fld>
            <a:endParaRPr lang="en-GB"/>
          </a:p>
        </p:txBody>
      </p:sp>
      <p:sp>
        <p:nvSpPr>
          <p:cNvPr id="5" name="Footer Placeholder 4">
            <a:extLst>
              <a:ext uri="{FF2B5EF4-FFF2-40B4-BE49-F238E27FC236}">
                <a16:creationId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36EC1A9-0935-48AF-98AC-717D1CEB4CF4}"/>
              </a:ext>
            </a:extLst>
          </p:cNvPr>
          <p:cNvSpPr>
            <a:spLocks noGrp="1"/>
          </p:cNvSpPr>
          <p:nvPr>
            <p:ph type="sldNum" sz="quarter" idx="12"/>
          </p:nvPr>
        </p:nvSpPr>
        <p:spPr/>
        <p:txBody>
          <a:bodyPr/>
          <a:lstStyle>
            <a:lvl1pPr>
              <a:defRPr/>
            </a:lvl1pPr>
          </a:lstStyle>
          <a:p>
            <a:fld id="{A4A5ECFF-5C9A-42B4-A985-E4790B0921A2}" type="slidenum">
              <a:rPr lang="en-GB" altLang="en-US"/>
              <a:pPr/>
              <a:t>‹#›</a:t>
            </a:fld>
            <a:endParaRPr lang="en-GB" altLang="en-US"/>
          </a:p>
        </p:txBody>
      </p:sp>
    </p:spTree>
    <p:extLst>
      <p:ext uri="{BB962C8B-B14F-4D97-AF65-F5344CB8AC3E}">
        <p14:creationId xmlns:p14="http://schemas.microsoft.com/office/powerpoint/2010/main" val="123613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8522707-CA25-4A35-91C8-F5196EFF8F16}"/>
              </a:ext>
            </a:extLst>
          </p:cNvPr>
          <p:cNvSpPr>
            <a:spLocks noGrp="1"/>
          </p:cNvSpPr>
          <p:nvPr>
            <p:ph type="dt" sz="half" idx="10"/>
          </p:nvPr>
        </p:nvSpPr>
        <p:spPr/>
        <p:txBody>
          <a:bodyPr/>
          <a:lstStyle>
            <a:lvl1pPr>
              <a:defRPr/>
            </a:lvl1pPr>
          </a:lstStyle>
          <a:p>
            <a:pPr>
              <a:defRPr/>
            </a:pPr>
            <a:fld id="{CFBDBF1B-221B-4F7A-A787-AD32B8234FCA}" type="datetimeFigureOut">
              <a:rPr lang="en-GB"/>
              <a:pPr>
                <a:defRPr/>
              </a:pPr>
              <a:t>14/10/2020</a:t>
            </a:fld>
            <a:endParaRPr lang="en-GB"/>
          </a:p>
        </p:txBody>
      </p:sp>
      <p:sp>
        <p:nvSpPr>
          <p:cNvPr id="6" name="Footer Placeholder 4">
            <a:extLst>
              <a:ext uri="{FF2B5EF4-FFF2-40B4-BE49-F238E27FC236}">
                <a16:creationId xmlns:a16="http://schemas.microsoft.com/office/drawing/2014/main" id="{84FC7A3D-6216-4157-97A2-E55D98E64C4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ABDE962-6F93-4861-9652-CEB273EC9807}"/>
              </a:ext>
            </a:extLst>
          </p:cNvPr>
          <p:cNvSpPr>
            <a:spLocks noGrp="1"/>
          </p:cNvSpPr>
          <p:nvPr>
            <p:ph type="sldNum" sz="quarter" idx="12"/>
          </p:nvPr>
        </p:nvSpPr>
        <p:spPr/>
        <p:txBody>
          <a:bodyPr/>
          <a:lstStyle>
            <a:lvl1pPr>
              <a:defRPr/>
            </a:lvl1pPr>
          </a:lstStyle>
          <a:p>
            <a:fld id="{A87C200B-5CD9-4424-B25D-14B538795F4F}" type="slidenum">
              <a:rPr lang="en-GB" altLang="en-US"/>
              <a:pPr/>
              <a:t>‹#›</a:t>
            </a:fld>
            <a:endParaRPr lang="en-GB" altLang="en-US"/>
          </a:p>
        </p:txBody>
      </p:sp>
    </p:spTree>
    <p:extLst>
      <p:ext uri="{BB962C8B-B14F-4D97-AF65-F5344CB8AC3E}">
        <p14:creationId xmlns:p14="http://schemas.microsoft.com/office/powerpoint/2010/main" val="152516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9C0712E-9343-4428-96C7-F978B4708EB4}"/>
              </a:ext>
            </a:extLst>
          </p:cNvPr>
          <p:cNvSpPr>
            <a:spLocks noGrp="1"/>
          </p:cNvSpPr>
          <p:nvPr>
            <p:ph type="dt" sz="half" idx="10"/>
          </p:nvPr>
        </p:nvSpPr>
        <p:spPr/>
        <p:txBody>
          <a:bodyPr/>
          <a:lstStyle>
            <a:lvl1pPr>
              <a:defRPr/>
            </a:lvl1pPr>
          </a:lstStyle>
          <a:p>
            <a:pPr>
              <a:defRPr/>
            </a:pPr>
            <a:fld id="{03D3FF4A-8C1F-4811-AA1E-4D9763EFA5E9}" type="datetimeFigureOut">
              <a:rPr lang="en-GB"/>
              <a:pPr>
                <a:defRPr/>
              </a:pPr>
              <a:t>14/10/2020</a:t>
            </a:fld>
            <a:endParaRPr lang="en-GB"/>
          </a:p>
        </p:txBody>
      </p:sp>
      <p:sp>
        <p:nvSpPr>
          <p:cNvPr id="8" name="Footer Placeholder 4">
            <a:extLst>
              <a:ext uri="{FF2B5EF4-FFF2-40B4-BE49-F238E27FC236}">
                <a16:creationId xmlns:a16="http://schemas.microsoft.com/office/drawing/2014/main" id="{55DF5386-8042-47D5-8E50-6BCDD37A2A50}"/>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64CDF31D-1F28-4032-982F-E4C4F975CE1C}"/>
              </a:ext>
            </a:extLst>
          </p:cNvPr>
          <p:cNvSpPr>
            <a:spLocks noGrp="1"/>
          </p:cNvSpPr>
          <p:nvPr>
            <p:ph type="sldNum" sz="quarter" idx="12"/>
          </p:nvPr>
        </p:nvSpPr>
        <p:spPr/>
        <p:txBody>
          <a:bodyPr/>
          <a:lstStyle>
            <a:lvl1pPr>
              <a:defRPr/>
            </a:lvl1pPr>
          </a:lstStyle>
          <a:p>
            <a:fld id="{1C22D96E-6A4B-4992-9941-EE62BBE18CC4}" type="slidenum">
              <a:rPr lang="en-GB" altLang="en-US"/>
              <a:pPr/>
              <a:t>‹#›</a:t>
            </a:fld>
            <a:endParaRPr lang="en-GB" altLang="en-US"/>
          </a:p>
        </p:txBody>
      </p:sp>
    </p:spTree>
    <p:extLst>
      <p:ext uri="{BB962C8B-B14F-4D97-AF65-F5344CB8AC3E}">
        <p14:creationId xmlns:p14="http://schemas.microsoft.com/office/powerpoint/2010/main" val="428570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EB796652-2DDF-42FE-BC47-20F2A543A9DB}"/>
              </a:ext>
            </a:extLst>
          </p:cNvPr>
          <p:cNvSpPr>
            <a:spLocks noGrp="1"/>
          </p:cNvSpPr>
          <p:nvPr>
            <p:ph type="dt" sz="half" idx="10"/>
          </p:nvPr>
        </p:nvSpPr>
        <p:spPr/>
        <p:txBody>
          <a:bodyPr/>
          <a:lstStyle>
            <a:lvl1pPr>
              <a:defRPr/>
            </a:lvl1pPr>
          </a:lstStyle>
          <a:p>
            <a:pPr>
              <a:defRPr/>
            </a:pPr>
            <a:fld id="{5743225B-D9D3-4CFC-9C98-4B74D307A0BF}" type="datetimeFigureOut">
              <a:rPr lang="en-GB"/>
              <a:pPr>
                <a:defRPr/>
              </a:pPr>
              <a:t>14/10/2020</a:t>
            </a:fld>
            <a:endParaRPr lang="en-GB"/>
          </a:p>
        </p:txBody>
      </p:sp>
      <p:sp>
        <p:nvSpPr>
          <p:cNvPr id="4" name="Footer Placeholder 4">
            <a:extLst>
              <a:ext uri="{FF2B5EF4-FFF2-40B4-BE49-F238E27FC236}">
                <a16:creationId xmlns:a16="http://schemas.microsoft.com/office/drawing/2014/main" id="{4CA0948E-F417-447C-AF17-F61E2B8D423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3B2ED847-8FDB-4679-A1FE-31D54EA6E917}"/>
              </a:ext>
            </a:extLst>
          </p:cNvPr>
          <p:cNvSpPr>
            <a:spLocks noGrp="1"/>
          </p:cNvSpPr>
          <p:nvPr>
            <p:ph type="sldNum" sz="quarter" idx="12"/>
          </p:nvPr>
        </p:nvSpPr>
        <p:spPr/>
        <p:txBody>
          <a:bodyPr/>
          <a:lstStyle>
            <a:lvl1pPr>
              <a:defRPr/>
            </a:lvl1pPr>
          </a:lstStyle>
          <a:p>
            <a:fld id="{0E9A14AB-7979-4D59-8DB0-CC742D2030E8}" type="slidenum">
              <a:rPr lang="en-GB" altLang="en-US"/>
              <a:pPr/>
              <a:t>‹#›</a:t>
            </a:fld>
            <a:endParaRPr lang="en-GB" altLang="en-US"/>
          </a:p>
        </p:txBody>
      </p:sp>
    </p:spTree>
    <p:extLst>
      <p:ext uri="{BB962C8B-B14F-4D97-AF65-F5344CB8AC3E}">
        <p14:creationId xmlns:p14="http://schemas.microsoft.com/office/powerpoint/2010/main" val="3227970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A87DC2B-F18E-437B-AE66-AA6863346763}"/>
              </a:ext>
            </a:extLst>
          </p:cNvPr>
          <p:cNvSpPr>
            <a:spLocks noGrp="1"/>
          </p:cNvSpPr>
          <p:nvPr>
            <p:ph type="dt" sz="half" idx="10"/>
          </p:nvPr>
        </p:nvSpPr>
        <p:spPr/>
        <p:txBody>
          <a:bodyPr/>
          <a:lstStyle>
            <a:lvl1pPr>
              <a:defRPr/>
            </a:lvl1pPr>
          </a:lstStyle>
          <a:p>
            <a:pPr>
              <a:defRPr/>
            </a:pPr>
            <a:fld id="{315D585F-7DF6-4099-B3B1-B29AEE74FA12}" type="datetimeFigureOut">
              <a:rPr lang="en-GB"/>
              <a:pPr>
                <a:defRPr/>
              </a:pPr>
              <a:t>14/10/2020</a:t>
            </a:fld>
            <a:endParaRPr lang="en-GB"/>
          </a:p>
        </p:txBody>
      </p:sp>
      <p:sp>
        <p:nvSpPr>
          <p:cNvPr id="3" name="Footer Placeholder 4">
            <a:extLst>
              <a:ext uri="{FF2B5EF4-FFF2-40B4-BE49-F238E27FC236}">
                <a16:creationId xmlns:a16="http://schemas.microsoft.com/office/drawing/2014/main" id="{39CE1A02-9C12-48FF-85B4-8F55C95EE835}"/>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4F884D8-CC65-425E-96A5-C9DB1A68FD5C}"/>
              </a:ext>
            </a:extLst>
          </p:cNvPr>
          <p:cNvSpPr>
            <a:spLocks noGrp="1"/>
          </p:cNvSpPr>
          <p:nvPr>
            <p:ph type="sldNum" sz="quarter" idx="12"/>
          </p:nvPr>
        </p:nvSpPr>
        <p:spPr/>
        <p:txBody>
          <a:bodyPr/>
          <a:lstStyle>
            <a:lvl1pPr>
              <a:defRPr/>
            </a:lvl1pPr>
          </a:lstStyle>
          <a:p>
            <a:fld id="{1CA2AF26-9F61-4375-9904-07B3C44DE3B4}" type="slidenum">
              <a:rPr lang="en-GB" altLang="en-US"/>
              <a:pPr/>
              <a:t>‹#›</a:t>
            </a:fld>
            <a:endParaRPr lang="en-GB" altLang="en-US"/>
          </a:p>
        </p:txBody>
      </p:sp>
    </p:spTree>
    <p:extLst>
      <p:ext uri="{BB962C8B-B14F-4D97-AF65-F5344CB8AC3E}">
        <p14:creationId xmlns:p14="http://schemas.microsoft.com/office/powerpoint/2010/main" val="444567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D9FCAF7-77A1-450E-B8FE-DBB4C5A35537}"/>
              </a:ext>
            </a:extLst>
          </p:cNvPr>
          <p:cNvSpPr>
            <a:spLocks noGrp="1"/>
          </p:cNvSpPr>
          <p:nvPr>
            <p:ph type="dt" sz="half" idx="10"/>
          </p:nvPr>
        </p:nvSpPr>
        <p:spPr/>
        <p:txBody>
          <a:bodyPr/>
          <a:lstStyle>
            <a:lvl1pPr>
              <a:defRPr/>
            </a:lvl1pPr>
          </a:lstStyle>
          <a:p>
            <a:pPr>
              <a:defRPr/>
            </a:pPr>
            <a:fld id="{7E82634E-6A25-496A-A1DE-14D5F9558A36}" type="datetimeFigureOut">
              <a:rPr lang="en-GB"/>
              <a:pPr>
                <a:defRPr/>
              </a:pPr>
              <a:t>14/10/2020</a:t>
            </a:fld>
            <a:endParaRPr lang="en-GB"/>
          </a:p>
        </p:txBody>
      </p:sp>
      <p:sp>
        <p:nvSpPr>
          <p:cNvPr id="6" name="Footer Placeholder 4">
            <a:extLst>
              <a:ext uri="{FF2B5EF4-FFF2-40B4-BE49-F238E27FC236}">
                <a16:creationId xmlns:a16="http://schemas.microsoft.com/office/drawing/2014/main" id="{329AC9A5-E986-4516-BC71-1640C6D1A58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C2E3C16-F90C-4A5C-92C6-808CC6AA9F03}"/>
              </a:ext>
            </a:extLst>
          </p:cNvPr>
          <p:cNvSpPr>
            <a:spLocks noGrp="1"/>
          </p:cNvSpPr>
          <p:nvPr>
            <p:ph type="sldNum" sz="quarter" idx="12"/>
          </p:nvPr>
        </p:nvSpPr>
        <p:spPr/>
        <p:txBody>
          <a:bodyPr/>
          <a:lstStyle>
            <a:lvl1pPr>
              <a:defRPr/>
            </a:lvl1pPr>
          </a:lstStyle>
          <a:p>
            <a:fld id="{0F903D91-5CD2-4A20-90E6-826B208C6E2C}" type="slidenum">
              <a:rPr lang="en-GB" altLang="en-US"/>
              <a:pPr/>
              <a:t>‹#›</a:t>
            </a:fld>
            <a:endParaRPr lang="en-GB" altLang="en-US"/>
          </a:p>
        </p:txBody>
      </p:sp>
    </p:spTree>
    <p:extLst>
      <p:ext uri="{BB962C8B-B14F-4D97-AF65-F5344CB8AC3E}">
        <p14:creationId xmlns:p14="http://schemas.microsoft.com/office/powerpoint/2010/main" val="3848528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5E66474-BA1F-4CCE-87C3-9CC3590E9944}"/>
              </a:ext>
            </a:extLst>
          </p:cNvPr>
          <p:cNvSpPr>
            <a:spLocks noGrp="1"/>
          </p:cNvSpPr>
          <p:nvPr>
            <p:ph type="dt" sz="half" idx="10"/>
          </p:nvPr>
        </p:nvSpPr>
        <p:spPr/>
        <p:txBody>
          <a:bodyPr/>
          <a:lstStyle>
            <a:lvl1pPr>
              <a:defRPr/>
            </a:lvl1pPr>
          </a:lstStyle>
          <a:p>
            <a:pPr>
              <a:defRPr/>
            </a:pPr>
            <a:fld id="{25BC5EDC-D594-4278-970D-290EA121163D}" type="datetimeFigureOut">
              <a:rPr lang="en-GB"/>
              <a:pPr>
                <a:defRPr/>
              </a:pPr>
              <a:t>14/10/2020</a:t>
            </a:fld>
            <a:endParaRPr lang="en-GB"/>
          </a:p>
        </p:txBody>
      </p:sp>
      <p:sp>
        <p:nvSpPr>
          <p:cNvPr id="6" name="Footer Placeholder 4">
            <a:extLst>
              <a:ext uri="{FF2B5EF4-FFF2-40B4-BE49-F238E27FC236}">
                <a16:creationId xmlns:a16="http://schemas.microsoft.com/office/drawing/2014/main" id="{A313C3A8-FB62-4F8B-9C10-6891A464F70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273EE7A-1211-40C2-949F-C8F1A15F87C6}"/>
              </a:ext>
            </a:extLst>
          </p:cNvPr>
          <p:cNvSpPr>
            <a:spLocks noGrp="1"/>
          </p:cNvSpPr>
          <p:nvPr>
            <p:ph type="sldNum" sz="quarter" idx="12"/>
          </p:nvPr>
        </p:nvSpPr>
        <p:spPr/>
        <p:txBody>
          <a:bodyPr/>
          <a:lstStyle>
            <a:lvl1pPr>
              <a:defRPr/>
            </a:lvl1pPr>
          </a:lstStyle>
          <a:p>
            <a:fld id="{5839961C-352D-4F10-8AFB-928D3069139E}" type="slidenum">
              <a:rPr lang="en-GB" altLang="en-US"/>
              <a:pPr/>
              <a:t>‹#›</a:t>
            </a:fld>
            <a:endParaRPr lang="en-GB" altLang="en-US"/>
          </a:p>
        </p:txBody>
      </p:sp>
    </p:spTree>
    <p:extLst>
      <p:ext uri="{BB962C8B-B14F-4D97-AF65-F5344CB8AC3E}">
        <p14:creationId xmlns:p14="http://schemas.microsoft.com/office/powerpoint/2010/main" val="2969199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95FE2F-BE1B-43FF-B951-32D239725E5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23104279-0E29-4FAB-AB8C-2C78160299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A7F34A8-E451-42E9-B8E4-C0981E84427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MS PGothic" charset="0"/>
                <a:cs typeface="MS PGothic" charset="0"/>
              </a:defRPr>
            </a:lvl1pPr>
          </a:lstStyle>
          <a:p>
            <a:pPr>
              <a:defRPr/>
            </a:pPr>
            <a:fld id="{D8D012CA-83C7-43BF-AC9E-7461E7903907}" type="datetimeFigureOut">
              <a:rPr lang="en-GB"/>
              <a:pPr>
                <a:defRPr/>
              </a:pPr>
              <a:t>14/10/2020</a:t>
            </a:fld>
            <a:endParaRPr lang="en-GB"/>
          </a:p>
        </p:txBody>
      </p:sp>
      <p:sp>
        <p:nvSpPr>
          <p:cNvPr id="5" name="Footer Placeholder 4">
            <a:extLst>
              <a:ext uri="{FF2B5EF4-FFF2-40B4-BE49-F238E27FC236}">
                <a16:creationId xmlns:a16="http://schemas.microsoft.com/office/drawing/2014/main" id="{A0807050-62B4-4EEF-B773-F3E1C9CCF0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C6A1DCF9-0280-41FE-A589-4AC346EF373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8953D8D-E641-4349-A400-3F0BD5E4150E}"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matteo.lucchetti@coe.in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5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55.xml"/><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oleObject" Target="../embeddings/oleObject1.bin"/><Relationship Id="rId10" Type="http://schemas.openxmlformats.org/officeDocument/2006/relationships/image" Target="../media/image33.jpeg"/><Relationship Id="rId4" Type="http://schemas.openxmlformats.org/officeDocument/2006/relationships/image" Target="../media/image1.png"/><Relationship Id="rId9" Type="http://schemas.openxmlformats.org/officeDocument/2006/relationships/image" Target="../media/image32.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hyperlink" Target="mailto:matteo.lucchetti@coe.int"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sp>
        <p:nvSpPr>
          <p:cNvPr id="12" name="Rectangle 11">
            <a:extLst>
              <a:ext uri="{FF2B5EF4-FFF2-40B4-BE49-F238E27FC236}">
                <a16:creationId xmlns:a16="http://schemas.microsoft.com/office/drawing/2014/main" id="{F2E812E5-70E7-496A-A514-625E50D09C58}"/>
              </a:ext>
            </a:extLst>
          </p:cNvPr>
          <p:cNvSpPr/>
          <p:nvPr/>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2" name="Picture 4">
            <a:extLst>
              <a:ext uri="{FF2B5EF4-FFF2-40B4-BE49-F238E27FC236}">
                <a16:creationId xmlns:a16="http://schemas.microsoft.com/office/drawing/2014/main" id="{15364E51-4F34-4DA1-8843-ADA973D0B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2225"/>
            <a:ext cx="1322388" cy="107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3" name="TextBox 13">
            <a:extLst>
              <a:ext uri="{FF2B5EF4-FFF2-40B4-BE49-F238E27FC236}">
                <a16:creationId xmlns:a16="http://schemas.microsoft.com/office/drawing/2014/main" id="{033C52F9-475F-47F5-884A-9BD06B891C6A}"/>
              </a:ext>
            </a:extLst>
          </p:cNvPr>
          <p:cNvSpPr txBox="1">
            <a:spLocks noChangeArrowheads="1"/>
          </p:cNvSpPr>
          <p:nvPr/>
        </p:nvSpPr>
        <p:spPr bwMode="auto">
          <a:xfrm>
            <a:off x="1258888" y="-33338"/>
            <a:ext cx="41052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sq-AL" dirty="1" b="1">
                <a:solidFill>
                  <a:schemeClr val="bg1"/>
                </a:solidFill>
                <a:latin typeface="Arial Narrow" panose="020B0606020202030204" pitchFamily="34" charset="0"/>
              </a:rPr>
              <a:t>GLACY+</a:t>
            </a:r>
            <a:r>
              <a:rPr lang="sq-AL" dirty="1" b="1">
                <a:solidFill>
                  <a:schemeClr val="bg1"/>
                </a:solidFill>
                <a:latin typeface="Arial Narrow" panose="020B0606020202030204" pitchFamily="34" charset="0"/>
              </a:rPr>
              <a:t> </a:t>
            </a:r>
          </a:p>
          <a:p>
            <a:pPr eaLnBrk="1" hangingPunct="1">
              <a:spcBef>
                <a:spcPct val="0"/>
              </a:spcBef>
              <a:buFontTx/>
              <a:buNone/>
            </a:pPr>
            <a:r>
              <a:rPr lang="sq-AL" dirty="1" sz="1600" b="1">
                <a:solidFill>
                  <a:schemeClr val="bg1"/>
                </a:solidFill>
                <a:latin typeface="Arial Narrow" panose="020B0606020202030204" pitchFamily="34" charset="0"/>
              </a:rPr>
              <a:t>Aksioni global i zgjeruar për krimin kibernetik</a:t>
            </a:r>
          </a:p>
          <a:p>
            <a:pPr eaLnBrk="1" hangingPunct="1">
              <a:spcBef>
                <a:spcPct val="0"/>
              </a:spcBef>
              <a:buFontTx/>
              <a:buNone/>
            </a:pPr>
            <a:r>
              <a:rPr lang="sq-AL" dirty="1" sz="1600" b="1">
                <a:solidFill>
                  <a:schemeClr val="bg1"/>
                </a:solidFill>
                <a:latin typeface="Arial Narrow" panose="020B0606020202030204" pitchFamily="34" charset="0"/>
              </a:rPr>
              <a:t>Action globale sur la cybercriminalité elargie</a:t>
            </a:r>
          </a:p>
        </p:txBody>
      </p:sp>
      <p:pic>
        <p:nvPicPr>
          <p:cNvPr id="2054" name="Picture 8">
            <a:extLst>
              <a:ext uri="{FF2B5EF4-FFF2-40B4-BE49-F238E27FC236}">
                <a16:creationId xmlns:a16="http://schemas.microsoft.com/office/drawing/2014/main" id="{B2A2B581-F8BC-48D4-AF7E-AAF0CE808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4C53FF83-4B1D-4AE3-8AD4-F83CA631845F}"/>
              </a:ext>
            </a:extLst>
          </p:cNvPr>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56" name="Rectangle 11">
            <a:extLst>
              <a:ext uri="{FF2B5EF4-FFF2-40B4-BE49-F238E27FC236}">
                <a16:creationId xmlns:a16="http://schemas.microsoft.com/office/drawing/2014/main" id="{88C73A7D-5780-471E-8BE6-4A42E697E15C}"/>
              </a:ext>
            </a:extLst>
          </p:cNvPr>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sq-AL" dirty="1" sz="1200" b="1">
                <a:solidFill>
                  <a:srgbClr val="FFFFFF"/>
                </a:solidFill>
                <a:latin typeface="Verdana" panose="020B0604030504040204" pitchFamily="34" charset="0"/>
              </a:rPr>
              <a:t>www.coe.int/cybercrime						                        - </a:t>
            </a:r>
            <a:fld id="{B15B3F00-50C3-4AA7-B2CA-0E1FD701D3C5}" type="slidenum">
              <a:rPr lang="en-US" altLang="en-US" sz="1200" b="1">
                <a:solidFill>
                  <a:srgbClr val="FFFFFF"/>
                </a:solidFill>
                <a:latin typeface="Verdana" panose="020B0604030504040204" pitchFamily="34" charset="0"/>
              </a:rPr>
              <a:pPr>
                <a:spcBef>
                  <a:spcPct val="0"/>
                </a:spcBef>
                <a:buFontTx/>
                <a:buNone/>
              </a:pPr>
              <a:t>1</a:t>
            </a:fld>
            <a:r>
              <a:rPr lang="sq-AL" dirty="1" sz="1200" b="1">
                <a:solidFill>
                  <a:srgbClr val="FFFFFF"/>
                </a:solidFill>
                <a:latin typeface="Verdana" panose="020B0604030504040204" pitchFamily="34" charset="0"/>
              </a:rPr>
              <a:t> -</a:t>
            </a:r>
          </a:p>
        </p:txBody>
      </p:sp>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290513" y="2352650"/>
            <a:ext cx="8599487"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sq-AL" dirty="1" sz="3600" b="1">
                <a:latin typeface="Verdana" panose="020B0604030504040204" pitchFamily="34" charset="0"/>
              </a:rPr>
              <a:t>Dispozitat Materiale të Konventës së Budapestit - Pjesa 1</a:t>
            </a: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r>
              <a:rPr lang="sq-AL" dirty="1" sz="1800" b="1">
                <a:latin typeface="Verdana" panose="020B0604030504040204" pitchFamily="34" charset="0"/>
              </a:rPr>
              <a:t>Xxxxx XXXXXXXX</a:t>
            </a:r>
          </a:p>
          <a:p>
            <a:pPr algn="ctr" eaLnBrk="1" hangingPunct="1">
              <a:spcBef>
                <a:spcPct val="0"/>
              </a:spcBef>
              <a:buFontTx/>
              <a:buNone/>
            </a:pPr>
            <a:endParaRPr lang="en-GB" altLang="en-US" sz="600" dirty="0">
              <a:latin typeface="Verdana" panose="020B0604030504040204" pitchFamily="34" charset="0"/>
            </a:endParaRPr>
          </a:p>
          <a:p>
            <a:pPr algn="ctr" eaLnBrk="1" hangingPunct="1">
              <a:spcBef>
                <a:spcPct val="0"/>
              </a:spcBef>
              <a:buFontTx/>
              <a:buNone/>
            </a:pPr>
            <a:r>
              <a:rPr lang="sq-AL" dirty="1" sz="1400" i="1">
                <a:latin typeface="Verdana" panose="020B0604030504040204" pitchFamily="34" charset="0"/>
              </a:rPr>
              <a:t>Këshilli i Evropës</a:t>
            </a:r>
          </a:p>
          <a:p>
            <a:pPr algn="ctr" eaLnBrk="1" hangingPunct="1">
              <a:spcBef>
                <a:spcPct val="0"/>
              </a:spcBef>
              <a:buFontTx/>
              <a:buNone/>
            </a:pPr>
            <a:endParaRPr lang="en-GB" altLang="en-US" sz="1400" b="1" dirty="0">
              <a:solidFill>
                <a:srgbClr val="2F618F"/>
              </a:solidFill>
              <a:latin typeface="Verdana" panose="020B0604030504040204" pitchFamily="34" charset="0"/>
              <a:hlinkClick r:id="rId4"/>
            </a:endParaRPr>
          </a:p>
          <a:p>
            <a:pPr algn="ctr" eaLnBrk="1" hangingPunct="1">
              <a:spcBef>
                <a:spcPct val="0"/>
              </a:spcBef>
              <a:buFontTx/>
              <a:buNone/>
            </a:pPr>
            <a:r>
              <a:rPr lang="sq-AL" dirty="1" sz="1200" b="1">
                <a:solidFill>
                  <a:srgbClr val="2F618F"/>
                </a:solidFill>
                <a:latin typeface="Verdana" panose="020B0604030504040204" pitchFamily="34" charset="0"/>
              </a:rPr>
              <a:t>email</a:t>
            </a: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400" b="1" dirty="0">
              <a:latin typeface="Verdana" panose="020B0604030504040204" pitchFamily="34" charset="0"/>
            </a:endParaRPr>
          </a:p>
          <a:p>
            <a:pPr algn="ctr" eaLnBrk="1" hangingPunct="1">
              <a:spcBef>
                <a:spcPct val="0"/>
              </a:spcBef>
              <a:buFontTx/>
              <a:buNone/>
            </a:pPr>
            <a:r>
              <a:rPr lang="sq-AL" dirty="1" sz="1600" b="1">
                <a:latin typeface="Verdana" panose="020B0604030504040204" pitchFamily="34" charset="0"/>
              </a:rPr>
              <a:t>DD Muaji VVVV</a:t>
            </a:r>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365125" y="1177588"/>
            <a:ext cx="8599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sq-AL" dirty="1" sz="1400" b="1">
                <a:latin typeface="Verdana" panose="020B0604030504040204" pitchFamily="34" charset="0"/>
              </a:rPr>
              <a:t>Trajnim hyrës gjyqësor për krimin kibernetik dhe provat elektronike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sq-AL" dirty="1">
                <a:latin typeface="Verdana" panose="020B0604030504040204" pitchFamily="34" charset="0"/>
                <a:ea typeface="Verdana" panose="020B0604030504040204" pitchFamily="34" charset="0"/>
              </a:rPr>
              <a:t>Qasja e jashtëligjshme</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sq-AL" dirty="1">
                <a:latin typeface="Verdana" panose="020B0604030504040204" pitchFamily="34" charset="0"/>
                <a:ea typeface="Verdana" panose="020B0604030504040204" pitchFamily="34" charset="0"/>
              </a:rPr>
              <a:t>Dispozitat Materiale të Konventës së Budapestit (Pjesa 1)</a:t>
            </a:r>
          </a:p>
        </p:txBody>
      </p:sp>
      <p:sp>
        <p:nvSpPr>
          <p:cNvPr id="5" name="Rectangle 11">
            <a:extLst>
              <a:ext uri="{FF2B5EF4-FFF2-40B4-BE49-F238E27FC236}">
                <a16:creationId xmlns:a16="http://schemas.microsoft.com/office/drawing/2014/main"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10</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6" name="Rectangle 5">
            <a:extLst>
              <a:ext uri="{FF2B5EF4-FFF2-40B4-BE49-F238E27FC236}">
                <a16:creationId xmlns:a16="http://schemas.microsoft.com/office/drawing/2014/main"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8" name="Rectangle 7">
            <a:extLst>
              <a:ext uri="{FF2B5EF4-FFF2-40B4-BE49-F238E27FC236}">
                <a16:creationId xmlns:a16="http://schemas.microsoft.com/office/drawing/2014/main"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9" name="TextBox 7">
            <a:extLst>
              <a:ext uri="{FF2B5EF4-FFF2-40B4-BE49-F238E27FC236}">
                <a16:creationId xmlns:a16="http://schemas.microsoft.com/office/drawing/2014/main" id="{7B9BC96D-6AC8-4249-9F3D-D92372DB1900}"/>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Seksioni 2</a:t>
            </a:r>
          </a:p>
        </p:txBody>
      </p:sp>
      <p:pic>
        <p:nvPicPr>
          <p:cNvPr id="10" name="Picture 4">
            <a:extLst>
              <a:ext uri="{FF2B5EF4-FFF2-40B4-BE49-F238E27FC236}">
                <a16:creationId xmlns:a16="http://schemas.microsoft.com/office/drawing/2014/main" id="{9E352179-95DE-4E37-9014-C7512F18C08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030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01B2789-EF2E-4BD2-B40F-2EDEBF060E14}"/>
              </a:ext>
            </a:extLst>
          </p:cNvPr>
          <p:cNvSpPr>
            <a:spLocks noGrp="1"/>
          </p:cNvSpPr>
          <p:nvPr>
            <p:ph type="body" idx="1"/>
          </p:nvPr>
        </p:nvSpPr>
        <p:spPr>
          <a:xfrm>
            <a:off x="457200" y="1467279"/>
            <a:ext cx="8229600" cy="4525963"/>
          </a:xfrm>
          <a:ln w="38100">
            <a:solidFill>
              <a:srgbClr val="FF0000"/>
            </a:solidFill>
            <a:miter lim="800000"/>
            <a:headEnd/>
            <a:tailEnd/>
          </a:ln>
        </p:spPr>
        <p:txBody>
          <a:bodyPr/>
          <a:lstStyle/>
          <a:p>
            <a:pPr eaLnBrk="1" hangingPunct="1">
              <a:lnSpc>
                <a:spcPct val="80000"/>
              </a:lnSpc>
              <a:buFont typeface="Arial" panose="020B0604020202020204" pitchFamily="34" charset="0"/>
              <a:buNone/>
            </a:pPr>
            <a:endParaRPr lang="en-GB" altLang="sr-Latn-RS" sz="2800" dirty="0">
              <a:cs typeface="Times New Roman" panose="02020603050405020304" pitchFamily="18" charset="0"/>
            </a:endParaRPr>
          </a:p>
          <a:p>
            <a:pPr algn="ctr" eaLnBrk="1" hangingPunct="1">
              <a:lnSpc>
                <a:spcPct val="80000"/>
              </a:lnSpc>
              <a:buFont typeface="Arial" panose="020B0604020202020204" pitchFamily="34" charset="0"/>
              <a:buNone/>
            </a:pPr>
            <a:r>
              <a:rPr lang="sq-AL" dirty="1" b="1" i="1">
                <a:cs typeface="Times New Roman" panose="02020603050405020304" pitchFamily="18" charset="0"/>
              </a:rPr>
              <a:t>Qasja e jashtëligjshme</a:t>
            </a:r>
          </a:p>
          <a:p>
            <a:pPr algn="ctr" eaLnBrk="1" hangingPunct="1">
              <a:lnSpc>
                <a:spcPct val="80000"/>
              </a:lnSpc>
              <a:buFont typeface="Arial" panose="020B0604020202020204" pitchFamily="34" charset="0"/>
              <a:buNone/>
            </a:pPr>
            <a:r>
              <a:rPr lang="sq-AL" dirty="1" b="1" i="1">
                <a:cs typeface="Times New Roman" panose="02020603050405020304" pitchFamily="18" charset="0"/>
              </a:rPr>
              <a:t>(Neni 2 – Konventa e Budapestit)</a:t>
            </a:r>
          </a:p>
          <a:p>
            <a:pPr eaLnBrk="1" hangingPunct="1">
              <a:lnSpc>
                <a:spcPct val="80000"/>
              </a:lnSpc>
              <a:buFont typeface="Arial" panose="020B0604020202020204" pitchFamily="34" charset="0"/>
              <a:buNone/>
            </a:pPr>
            <a:endParaRPr lang="en-GB" altLang="sr-Latn-RS" dirty="0">
              <a:cs typeface="Times New Roman" panose="02020603050405020304" pitchFamily="18" charset="0"/>
            </a:endParaRPr>
          </a:p>
          <a:p>
            <a:pPr eaLnBrk="1" hangingPunct="1">
              <a:lnSpc>
                <a:spcPct val="80000"/>
              </a:lnSpc>
              <a:buFont typeface="Arial" panose="020B0604020202020204" pitchFamily="34" charset="0"/>
              <a:buNone/>
            </a:pPr>
            <a:endParaRPr lang="en-GB" altLang="sr-Latn-RS" dirty="0">
              <a:cs typeface="Times New Roman" panose="02020603050405020304" pitchFamily="18" charset="0"/>
            </a:endParaRPr>
          </a:p>
          <a:p>
            <a:pPr algn="ctr" eaLnBrk="1" hangingPunct="1">
              <a:lnSpc>
                <a:spcPct val="80000"/>
              </a:lnSpc>
            </a:pPr>
            <a:r>
              <a:rPr lang="sq-AL" dirty="1" i="1">
                <a:cs typeface="Times New Roman" panose="02020603050405020304" pitchFamily="18" charset="0"/>
              </a:rPr>
              <a:t>Qasja në tërë ose ndonjë pjesë e një sistemi kompjuterik pa të drejtë</a:t>
            </a:r>
            <a:r>
              <a:rPr lang="sq-AL" dirty="1" i="1">
                <a:cs typeface="Times New Roman" panose="02020603050405020304" pitchFamily="18" charset="0"/>
              </a:rPr>
              <a:t> </a:t>
            </a:r>
          </a:p>
          <a:p>
            <a:pPr algn="ctr" eaLnBrk="1" hangingPunct="1">
              <a:lnSpc>
                <a:spcPct val="80000"/>
              </a:lnSpc>
            </a:pPr>
            <a:endParaRPr lang="en-GB" altLang="sr-Latn-RS" i="1" dirty="0">
              <a:cs typeface="Times New Roman" panose="02020603050405020304" pitchFamily="18" charset="0"/>
            </a:endParaRPr>
          </a:p>
          <a:p>
            <a:pPr algn="ctr" eaLnBrk="1" hangingPunct="1">
              <a:lnSpc>
                <a:spcPct val="80000"/>
              </a:lnSpc>
            </a:pPr>
            <a:r>
              <a:rPr lang="sq-AL" dirty="1" i="1">
                <a:cs typeface="Times New Roman" panose="02020603050405020304" pitchFamily="18" charset="0"/>
              </a:rPr>
              <a:t>Qëllimisht</a:t>
            </a:r>
          </a:p>
          <a:p>
            <a:pPr algn="ctr" eaLnBrk="1" hangingPunct="1">
              <a:lnSpc>
                <a:spcPct val="80000"/>
              </a:lnSpc>
              <a:buFont typeface="Arial" panose="020B0604020202020204" pitchFamily="34" charset="0"/>
              <a:buNone/>
            </a:pPr>
            <a:endParaRPr lang="en-GB" altLang="sr-Latn-RS" dirty="0">
              <a:cs typeface="Times New Roman" panose="02020603050405020304" pitchFamily="18" charset="0"/>
            </a:endParaRPr>
          </a:p>
        </p:txBody>
      </p:sp>
      <p:sp>
        <p:nvSpPr>
          <p:cNvPr id="2" name="Rectangle 11">
            <a:extLst>
              <a:ext uri="{FF2B5EF4-FFF2-40B4-BE49-F238E27FC236}">
                <a16:creationId xmlns:a16="http://schemas.microsoft.com/office/drawing/2014/main" id="{D2D6B4C5-6FBE-4667-93E8-01D163661133}"/>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11</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3" name="Rectangle 2">
            <a:extLst>
              <a:ext uri="{FF2B5EF4-FFF2-40B4-BE49-F238E27FC236}">
                <a16:creationId xmlns:a16="http://schemas.microsoft.com/office/drawing/2014/main" id="{B7DD2CFA-2A7B-4B70-B2CF-408895F70131}"/>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3" name="Rectangle 12">
            <a:extLst>
              <a:ext uri="{FF2B5EF4-FFF2-40B4-BE49-F238E27FC236}">
                <a16:creationId xmlns:a16="http://schemas.microsoft.com/office/drawing/2014/main" id="{2F4942D5-9656-4E10-80A8-E35A2B4DDD89}"/>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5" name="TextBox 7">
            <a:extLst>
              <a:ext uri="{FF2B5EF4-FFF2-40B4-BE49-F238E27FC236}">
                <a16:creationId xmlns:a16="http://schemas.microsoft.com/office/drawing/2014/main" id="{C4E7D0AE-F5E2-48F0-87FE-9287F73A74D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Qasja e jashtëligjshme</a:t>
            </a:r>
          </a:p>
        </p:txBody>
      </p:sp>
      <p:pic>
        <p:nvPicPr>
          <p:cNvPr id="17" name="Picture 4">
            <a:extLst>
              <a:ext uri="{FF2B5EF4-FFF2-40B4-BE49-F238E27FC236}">
                <a16:creationId xmlns:a16="http://schemas.microsoft.com/office/drawing/2014/main" id="{F2F61659-3707-4CAD-8335-1DCCEDC2E2B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CFFD55-C72C-4247-8B91-FBCCA852C04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0" name="TextBox 7">
            <a:extLst>
              <a:ext uri="{FF2B5EF4-FFF2-40B4-BE49-F238E27FC236}">
                <a16:creationId xmlns:a16="http://schemas.microsoft.com/office/drawing/2014/main" id="{59D2C1A8-035C-489B-9779-EDA8D4023D4D}"/>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Qasja e jashtëligjshme:</a:t>
            </a:r>
            <a:r>
              <a:rPr lang="sq-AL" dirty="1" sz="3200" b="1">
                <a:solidFill>
                  <a:schemeClr val="bg1"/>
                </a:solidFill>
                <a:latin typeface="Verdana" panose="020B0604030504040204" pitchFamily="34" charset="0"/>
                <a:ea typeface="Verdana" panose="020B0604030504040204" pitchFamily="34" charset="0"/>
                <a:cs typeface="Verdana" charset="0"/>
              </a:rPr>
              <a:t> </a:t>
            </a:r>
            <a:r>
              <a:rPr lang="sq-AL" dirty="1" sz="3200" b="1">
                <a:solidFill>
                  <a:schemeClr val="bg1"/>
                </a:solidFill>
                <a:latin typeface="Verdana" panose="020B0604030504040204" pitchFamily="34" charset="0"/>
                <a:ea typeface="Verdana" panose="020B0604030504040204" pitchFamily="34" charset="0"/>
                <a:cs typeface="Verdana" charset="0"/>
              </a:rPr>
              <a:t>Shembull</a:t>
            </a:r>
          </a:p>
        </p:txBody>
      </p:sp>
      <p:pic>
        <p:nvPicPr>
          <p:cNvPr id="12" name="Picture 4">
            <a:extLst>
              <a:ext uri="{FF2B5EF4-FFF2-40B4-BE49-F238E27FC236}">
                <a16:creationId xmlns:a16="http://schemas.microsoft.com/office/drawing/2014/main" id="{5F63552A-4DB5-4395-9CB1-2203E78A328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1">
            <a:extLst>
              <a:ext uri="{FF2B5EF4-FFF2-40B4-BE49-F238E27FC236}">
                <a16:creationId xmlns:a16="http://schemas.microsoft.com/office/drawing/2014/main" id="{ED410369-320C-4305-966C-87F28BB711DA}"/>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12</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16" name="Rectangle 15">
            <a:extLst>
              <a:ext uri="{FF2B5EF4-FFF2-40B4-BE49-F238E27FC236}">
                <a16:creationId xmlns:a16="http://schemas.microsoft.com/office/drawing/2014/main" id="{FB487B3C-E066-4D2B-8201-6243B9644117}"/>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2" name="Picture 1">
            <a:extLst>
              <a:ext uri="{FF2B5EF4-FFF2-40B4-BE49-F238E27FC236}">
                <a16:creationId xmlns:a16="http://schemas.microsoft.com/office/drawing/2014/main" id="{DA2BF149-940F-4650-B2D7-4286106D949A}"/>
              </a:ext>
            </a:extLst>
          </p:cNvPr>
          <p:cNvPicPr>
            <a:picLocks noChangeAspect="1"/>
          </p:cNvPicPr>
          <p:nvPr/>
        </p:nvPicPr>
        <p:blipFill rotWithShape="1">
          <a:blip r:embed="rId4"/>
          <a:srcRect b="7404"/>
          <a:stretch/>
        </p:blipFill>
        <p:spPr>
          <a:xfrm>
            <a:off x="-82573" y="1188862"/>
            <a:ext cx="9144000" cy="5262913"/>
          </a:xfrm>
          <a:prstGeom prst="rect">
            <a:avLst/>
          </a:prstGeom>
        </p:spPr>
      </p:pic>
    </p:spTree>
    <p:extLst>
      <p:ext uri="{BB962C8B-B14F-4D97-AF65-F5344CB8AC3E}">
        <p14:creationId xmlns:p14="http://schemas.microsoft.com/office/powerpoint/2010/main" val="223025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DB205-86A2-4B0E-9387-2C98DBFB15FF}"/>
              </a:ext>
            </a:extLst>
          </p:cNvPr>
          <p:cNvSpPr>
            <a:spLocks noGrp="1"/>
          </p:cNvSpPr>
          <p:nvPr>
            <p:ph type="title"/>
          </p:nvPr>
        </p:nvSpPr>
        <p:spPr/>
        <p:txBody>
          <a:bodyPr/>
          <a:lstStyle/>
          <a:p>
            <a:endParaRPr lang="en-PK" dirty="0"/>
          </a:p>
        </p:txBody>
      </p:sp>
      <p:sp>
        <p:nvSpPr>
          <p:cNvPr id="3" name="Content Placeholder 2">
            <a:extLst>
              <a:ext uri="{FF2B5EF4-FFF2-40B4-BE49-F238E27FC236}">
                <a16:creationId xmlns:a16="http://schemas.microsoft.com/office/drawing/2014/main" id="{F6026503-372D-497C-AEA3-2496A8DADF3D}"/>
              </a:ext>
            </a:extLst>
          </p:cNvPr>
          <p:cNvSpPr>
            <a:spLocks noGrp="1"/>
          </p:cNvSpPr>
          <p:nvPr>
            <p:ph idx="1"/>
          </p:nvPr>
        </p:nvSpPr>
        <p:spPr/>
        <p:txBody>
          <a:bodyPr/>
          <a:lstStyle/>
          <a:p>
            <a:endParaRPr lang="en-PK" dirty="0"/>
          </a:p>
        </p:txBody>
      </p:sp>
      <p:pic>
        <p:nvPicPr>
          <p:cNvPr id="6" name="Picture 5">
            <a:extLst>
              <a:ext uri="{FF2B5EF4-FFF2-40B4-BE49-F238E27FC236}">
                <a16:creationId xmlns:a16="http://schemas.microsoft.com/office/drawing/2014/main" id="{9B002625-AEB0-4080-8EA6-8084073613D3}"/>
              </a:ext>
            </a:extLst>
          </p:cNvPr>
          <p:cNvPicPr>
            <a:picLocks noChangeAspect="1"/>
          </p:cNvPicPr>
          <p:nvPr/>
        </p:nvPicPr>
        <p:blipFill>
          <a:blip r:embed="rId3"/>
          <a:stretch>
            <a:fillRect/>
          </a:stretch>
        </p:blipFill>
        <p:spPr>
          <a:xfrm>
            <a:off x="-98630" y="1076326"/>
            <a:ext cx="9144000" cy="5743960"/>
          </a:xfrm>
          <a:prstGeom prst="rect">
            <a:avLst/>
          </a:prstGeom>
        </p:spPr>
      </p:pic>
      <p:sp>
        <p:nvSpPr>
          <p:cNvPr id="8" name="Rectangle 7">
            <a:extLst>
              <a:ext uri="{FF2B5EF4-FFF2-40B4-BE49-F238E27FC236}">
                <a16:creationId xmlns:a16="http://schemas.microsoft.com/office/drawing/2014/main" id="{DACFFD55-C72C-4247-8B91-FBCCA852C04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0" name="TextBox 7">
            <a:extLst>
              <a:ext uri="{FF2B5EF4-FFF2-40B4-BE49-F238E27FC236}">
                <a16:creationId xmlns:a16="http://schemas.microsoft.com/office/drawing/2014/main" id="{59D2C1A8-035C-489B-9779-EDA8D4023D4D}"/>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Qasja e jashtëligjshme:</a:t>
            </a:r>
            <a:r>
              <a:rPr lang="sq-AL" dirty="1" sz="3200" b="1">
                <a:solidFill>
                  <a:schemeClr val="bg1"/>
                </a:solidFill>
                <a:latin typeface="Verdana" panose="020B0604030504040204" pitchFamily="34" charset="0"/>
                <a:ea typeface="Verdana" panose="020B0604030504040204" pitchFamily="34" charset="0"/>
                <a:cs typeface="Verdana" charset="0"/>
              </a:rPr>
              <a:t> </a:t>
            </a:r>
            <a:r>
              <a:rPr lang="sq-AL" dirty="1" sz="3200" b="1">
                <a:solidFill>
                  <a:schemeClr val="bg1"/>
                </a:solidFill>
                <a:latin typeface="Verdana" panose="020B0604030504040204" pitchFamily="34" charset="0"/>
                <a:ea typeface="Verdana" panose="020B0604030504040204" pitchFamily="34" charset="0"/>
                <a:cs typeface="Verdana" charset="0"/>
              </a:rPr>
              <a:t>Shembull</a:t>
            </a:r>
          </a:p>
        </p:txBody>
      </p:sp>
      <p:pic>
        <p:nvPicPr>
          <p:cNvPr id="12" name="Picture 4">
            <a:extLst>
              <a:ext uri="{FF2B5EF4-FFF2-40B4-BE49-F238E27FC236}">
                <a16:creationId xmlns:a16="http://schemas.microsoft.com/office/drawing/2014/main" id="{5F63552A-4DB5-4395-9CB1-2203E78A3282}"/>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1">
            <a:extLst>
              <a:ext uri="{FF2B5EF4-FFF2-40B4-BE49-F238E27FC236}">
                <a16:creationId xmlns:a16="http://schemas.microsoft.com/office/drawing/2014/main" id="{ED410369-320C-4305-966C-87F28BB711DA}"/>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13</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16" name="Rectangle 15">
            <a:extLst>
              <a:ext uri="{FF2B5EF4-FFF2-40B4-BE49-F238E27FC236}">
                <a16:creationId xmlns:a16="http://schemas.microsoft.com/office/drawing/2014/main" id="{FB487B3C-E066-4D2B-8201-6243B9644117}"/>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Tree>
    <p:extLst>
      <p:ext uri="{BB962C8B-B14F-4D97-AF65-F5344CB8AC3E}">
        <p14:creationId xmlns:p14="http://schemas.microsoft.com/office/powerpoint/2010/main" val="1867444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5355312"/>
          </a:xfrm>
          <a:prstGeom prst="rect">
            <a:avLst/>
          </a:prstGeom>
        </p:spPr>
        <p:txBody>
          <a:bodyPr wrap="square">
            <a:spAutoFit/>
          </a:bodyPr>
          <a:lstStyle/>
          <a:p>
            <a:pPr marL="342900" indent="-342900" algn="just">
              <a:buFont typeface="Wingdings" pitchFamily="2" charset="2"/>
              <a:buChar char="Ø"/>
            </a:pPr>
            <a:r>
              <a:rPr lang="sq-AL" dirty="1">
                <a:latin typeface="+mj-lt"/>
              </a:rPr>
              <a:t>Secila Palë miraton masa të tilla legjislative dhe masa të tjera që mund të jenë të nevojshme për ta vendosur si vepër penale sipas ligjit të tyre vendor, kur kryhet me dashje, </a:t>
            </a:r>
            <a:r>
              <a:rPr lang="sq-AL" dirty="1" b="1">
                <a:solidFill>
                  <a:srgbClr val="FF0000"/>
                </a:solidFill>
                <a:latin typeface="+mj-lt"/>
              </a:rPr>
              <a:t>qasjen </a:t>
            </a:r>
            <a:r>
              <a:rPr lang="sq-AL" dirty="1">
                <a:latin typeface="+mj-lt"/>
              </a:rPr>
              <a:t>në të gjithë ose në ndonjë pjesë të një sistemi kompjuterik pa të drejtë.</a:t>
            </a:r>
            <a:r>
              <a:rPr lang="sq-AL" dirty="1">
                <a:latin typeface="+mj-lt"/>
              </a:rPr>
              <a:t> </a:t>
            </a:r>
            <a:r>
              <a:rPr lang="sq-AL" dirty="1">
                <a:latin typeface="+mj-lt"/>
              </a:rPr>
              <a:t>Një Palë mund të kërkojë që vepra të jetë kryer nga shkelje e masave të sigurimit, me qëllimin e përftimit të të dhënave kompjuterike ose qëllimet e tjera të pandershme ose në marrëdhënie me një sistem kompjuterik që është i lidhur me një sistem tjetër kompjuteri.</a:t>
            </a:r>
          </a:p>
        </p:txBody>
      </p:sp>
      <p:sp>
        <p:nvSpPr>
          <p:cNvPr id="6" name="Rectangle 5">
            <a:extLst>
              <a:ext uri="{FF2B5EF4-FFF2-40B4-BE49-F238E27FC236}">
                <a16:creationId xmlns:a16="http://schemas.microsoft.com/office/drawing/2014/main" id="{524B6456-681F-2F44-A01A-AD3514E81BD2}"/>
              </a:ext>
            </a:extLst>
          </p:cNvPr>
          <p:cNvSpPr/>
          <p:nvPr/>
        </p:nvSpPr>
        <p:spPr>
          <a:xfrm>
            <a:off x="4274833" y="1151172"/>
            <a:ext cx="4747018" cy="5355312"/>
          </a:xfrm>
          <a:prstGeom prst="rect">
            <a:avLst/>
          </a:prstGeom>
        </p:spPr>
        <p:txBody>
          <a:bodyPr wrap="square">
            <a:spAutoFit/>
          </a:bodyPr>
          <a:lstStyle/>
          <a:p>
            <a:pPr marL="342900" indent="-342900" algn="just">
              <a:buFont typeface="Wingdings" pitchFamily="2" charset="2"/>
              <a:buChar char="ü"/>
            </a:pPr>
            <a:r>
              <a:rPr lang="sq-AL" dirty="1" sz="1900">
                <a:latin typeface="+mj-lt"/>
              </a:rPr>
              <a:t>Qasja përfshin hyrjen në një sistem tjetër kompjuterik:</a:t>
            </a:r>
          </a:p>
          <a:p>
            <a:pPr marL="800100" lvl="1" indent="-342900" algn="just">
              <a:buFont typeface="Wingdings" pitchFamily="2" charset="2"/>
              <a:buChar char="ü"/>
            </a:pPr>
            <a:r>
              <a:rPr lang="sq-AL" dirty="1" sz="1900">
                <a:latin typeface="+mj-lt"/>
              </a:rPr>
              <a:t>Kur lidhet përmes rrjetit publik telekomunikues;</a:t>
            </a:r>
            <a:r>
              <a:rPr lang="sq-AL" dirty="1" sz="1900">
                <a:latin typeface="+mj-lt"/>
              </a:rPr>
              <a:t> </a:t>
            </a:r>
          </a:p>
          <a:p>
            <a:pPr marL="800100" lvl="1" indent="-342900" algn="just">
              <a:buFont typeface="Wingdings" pitchFamily="2" charset="2"/>
              <a:buChar char="ü"/>
            </a:pPr>
            <a:r>
              <a:rPr lang="sq-AL" dirty="1" sz="1900">
                <a:latin typeface="+mj-lt"/>
              </a:rPr>
              <a:t>Për një sistem kompjuterik në të njëjtin rrjet (LAN ose Intranet brenda një organizate)</a:t>
            </a:r>
            <a:r>
              <a:rPr lang="sq-AL" dirty="1" sz="1900">
                <a:latin typeface="+mj-lt"/>
              </a:rPr>
              <a:t> </a:t>
            </a:r>
          </a:p>
          <a:p>
            <a:pPr marL="342900" indent="-342900" algn="just">
              <a:buFont typeface="Wingdings" pitchFamily="2" charset="2"/>
              <a:buChar char="ü"/>
            </a:pPr>
            <a:endParaRPr lang="en-US" sz="1900" dirty="0">
              <a:latin typeface="+mj-lt"/>
            </a:endParaRPr>
          </a:p>
          <a:p>
            <a:pPr marL="342900" indent="-342900" algn="just">
              <a:buFont typeface="Wingdings" pitchFamily="2" charset="2"/>
              <a:buChar char="ü"/>
            </a:pPr>
            <a:r>
              <a:rPr lang="sq-AL" dirty="1" sz="1900">
                <a:latin typeface="+mj-lt"/>
              </a:rPr>
              <a:t>Qasja nuk përfshin thjesht dërgimin e mesazhit ose fajlit në sistemin kompjuterik</a:t>
            </a:r>
            <a:r>
              <a:rPr lang="sq-AL" dirty="1" sz="1900">
                <a:latin typeface="+mj-lt"/>
              </a:rPr>
              <a:t> </a:t>
            </a:r>
          </a:p>
          <a:p>
            <a:pPr marL="342900" indent="-342900" algn="just">
              <a:buFont typeface="Wingdings" pitchFamily="2" charset="2"/>
              <a:buChar char="ü"/>
            </a:pPr>
            <a:endParaRPr lang="en-US" sz="1900" dirty="0">
              <a:latin typeface="+mj-lt"/>
            </a:endParaRPr>
          </a:p>
          <a:p>
            <a:pPr marL="342900" indent="-342900" algn="just">
              <a:buFont typeface="Wingdings" pitchFamily="2" charset="2"/>
              <a:buChar char="ü"/>
            </a:pPr>
            <a:r>
              <a:rPr lang="sq-AL" dirty="1" sz="1900">
                <a:latin typeface="+mj-lt"/>
              </a:rPr>
              <a:t>Metoda e komunikimit me sistemin kompjuterik nuk ka rëndësi (qoftë nga distanca përmes lidhjeve pa tel; ose në një distancë të afërt)</a:t>
            </a:r>
          </a:p>
        </p:txBody>
      </p:sp>
      <p:sp>
        <p:nvSpPr>
          <p:cNvPr id="7" name="Rectangle 11">
            <a:extLst>
              <a:ext uri="{FF2B5EF4-FFF2-40B4-BE49-F238E27FC236}">
                <a16:creationId xmlns:a16="http://schemas.microsoft.com/office/drawing/2014/main" id="{2423F960-A04A-412E-A05F-0A481203750D}"/>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14</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E02F9B35-00F4-40BC-9452-03D5E2FD52B1}"/>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BAFC63AD-212F-43EB-A6CF-69CC56FF4FFE}"/>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Qasja e jashtëligjshme (“qasja”)</a:t>
            </a:r>
          </a:p>
        </p:txBody>
      </p:sp>
      <p:pic>
        <p:nvPicPr>
          <p:cNvPr id="11" name="Picture 4">
            <a:extLst>
              <a:ext uri="{FF2B5EF4-FFF2-40B4-BE49-F238E27FC236}">
                <a16:creationId xmlns:a16="http://schemas.microsoft.com/office/drawing/2014/main" id="{904628E1-1C55-4556-A363-EFD5F6D17A8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021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5355312"/>
          </a:xfrm>
          <a:prstGeom prst="rect">
            <a:avLst/>
          </a:prstGeom>
        </p:spPr>
        <p:txBody>
          <a:bodyPr wrap="square">
            <a:spAutoFit/>
          </a:bodyPr>
          <a:lstStyle/>
          <a:p>
            <a:pPr marL="342900" indent="-342900" algn="just">
              <a:buFont typeface="Wingdings" pitchFamily="2" charset="2"/>
              <a:buChar char="Ø"/>
            </a:pPr>
            <a:r>
              <a:rPr lang="sq-AL" dirty="1">
                <a:latin typeface="+mj-lt"/>
              </a:rPr>
              <a:t>Secila Palë miraton masa të tilla legjislative dhe masa të tjera që mund të jenë të nevojshme për ta vendosur si vepër penale sipas ligjit të tyre vendor, kur kryhet me dashje, qasjen në </a:t>
            </a:r>
            <a:r>
              <a:rPr lang="sq-AL" dirty="1" b="1">
                <a:solidFill>
                  <a:srgbClr val="FF0000"/>
                </a:solidFill>
                <a:latin typeface="+mj-lt"/>
              </a:rPr>
              <a:t>të gjithë ose në ndonjë pjesë të një sistemi kompjuterik</a:t>
            </a:r>
            <a:r>
              <a:rPr lang="sq-AL" dirty="1">
                <a:latin typeface="+mj-lt"/>
              </a:rPr>
              <a:t> pa të drejtë.</a:t>
            </a:r>
            <a:r>
              <a:rPr lang="sq-AL" dirty="1">
                <a:latin typeface="+mj-lt"/>
              </a:rPr>
              <a:t> </a:t>
            </a:r>
            <a:r>
              <a:rPr lang="sq-AL" dirty="1">
                <a:latin typeface="+mj-lt"/>
              </a:rPr>
              <a:t>Një Palë mund të kërkojë që vepra të jetë kryer nga shkelje e masave të sigurimit, me qëllimin e përftimit të të dhënave kompjuterike ose qëllimet e tjera të pandershme ose në marrëdhënie me një sistem kompjuterik që është i lidhur me një sistem tjetër kompjuteri.</a:t>
            </a:r>
          </a:p>
        </p:txBody>
      </p:sp>
      <p:sp>
        <p:nvSpPr>
          <p:cNvPr id="6" name="Rectangle 5">
            <a:extLst>
              <a:ext uri="{FF2B5EF4-FFF2-40B4-BE49-F238E27FC236}">
                <a16:creationId xmlns:a16="http://schemas.microsoft.com/office/drawing/2014/main" id="{524B6456-681F-2F44-A01A-AD3514E81BD2}"/>
              </a:ext>
            </a:extLst>
          </p:cNvPr>
          <p:cNvSpPr/>
          <p:nvPr/>
        </p:nvSpPr>
        <p:spPr>
          <a:xfrm>
            <a:off x="4274833" y="1151172"/>
            <a:ext cx="4747018" cy="3139321"/>
          </a:xfrm>
          <a:prstGeom prst="rect">
            <a:avLst/>
          </a:prstGeom>
        </p:spPr>
        <p:txBody>
          <a:bodyPr wrap="square">
            <a:spAutoFit/>
          </a:bodyPr>
          <a:lstStyle/>
          <a:p>
            <a:pPr marL="342900" indent="-342900" algn="just">
              <a:buFont typeface="Wingdings" pitchFamily="2" charset="2"/>
              <a:buChar char="ü"/>
            </a:pPr>
            <a:r>
              <a:rPr lang="sq-AL" dirty="1" sz="2200">
                <a:latin typeface="+mj-lt"/>
              </a:rPr>
              <a:t>Një pjesë e sistemit kompjuterik përfshin:</a:t>
            </a:r>
          </a:p>
          <a:p>
            <a:pPr marL="800100" lvl="1" indent="-342900" algn="just">
              <a:buFont typeface="Wingdings" pitchFamily="2" charset="2"/>
              <a:buChar char="ü"/>
            </a:pPr>
            <a:r>
              <a:rPr lang="sq-AL" dirty="1" sz="2200">
                <a:latin typeface="+mj-lt"/>
              </a:rPr>
              <a:t>Harduerët</a:t>
            </a:r>
            <a:r>
              <a:rPr lang="sq-AL" dirty="1" sz="2200">
                <a:latin typeface="+mj-lt"/>
              </a:rPr>
              <a:t> </a:t>
            </a:r>
          </a:p>
          <a:p>
            <a:pPr marL="800100" lvl="1" indent="-342900" algn="just">
              <a:buFont typeface="Wingdings" pitchFamily="2" charset="2"/>
              <a:buChar char="ü"/>
            </a:pPr>
            <a:r>
              <a:rPr lang="sq-AL" dirty="1" sz="2200">
                <a:latin typeface="+mj-lt"/>
              </a:rPr>
              <a:t>Komponentët</a:t>
            </a:r>
            <a:r>
              <a:rPr lang="sq-AL" dirty="1" sz="2200">
                <a:latin typeface="+mj-lt"/>
              </a:rPr>
              <a:t> </a:t>
            </a:r>
          </a:p>
          <a:p>
            <a:pPr marL="800100" lvl="1" indent="-342900" algn="just">
              <a:buFont typeface="Wingdings" pitchFamily="2" charset="2"/>
              <a:buChar char="ü"/>
            </a:pPr>
            <a:r>
              <a:rPr lang="sq-AL" dirty="1" sz="2200">
                <a:latin typeface="+mj-lt"/>
              </a:rPr>
              <a:t>Të dhënat e ruajtura të sistemit të instaluar</a:t>
            </a:r>
            <a:r>
              <a:rPr lang="sq-AL" dirty="1" sz="2200">
                <a:latin typeface="+mj-lt"/>
              </a:rPr>
              <a:t> </a:t>
            </a:r>
          </a:p>
          <a:p>
            <a:pPr marL="800100" lvl="1" indent="-342900" algn="just">
              <a:buFont typeface="Wingdings" pitchFamily="2" charset="2"/>
              <a:buChar char="ü"/>
            </a:pPr>
            <a:r>
              <a:rPr lang="sq-AL" dirty="1" sz="2200">
                <a:latin typeface="+mj-lt"/>
              </a:rPr>
              <a:t>Direktoriumet</a:t>
            </a:r>
            <a:r>
              <a:rPr lang="sq-AL" dirty="1" sz="2200">
                <a:latin typeface="+mj-lt"/>
              </a:rPr>
              <a:t> </a:t>
            </a:r>
          </a:p>
          <a:p>
            <a:pPr marL="800100" lvl="1" indent="-342900" algn="just">
              <a:buFont typeface="Wingdings" pitchFamily="2" charset="2"/>
              <a:buChar char="ü"/>
            </a:pPr>
            <a:r>
              <a:rPr lang="sq-AL" dirty="1" sz="2200">
                <a:latin typeface="+mj-lt"/>
              </a:rPr>
              <a:t>Të dhënat e trafikut</a:t>
            </a:r>
            <a:r>
              <a:rPr lang="sq-AL" dirty="1" sz="2200">
                <a:latin typeface="+mj-lt"/>
              </a:rPr>
              <a:t> </a:t>
            </a:r>
          </a:p>
          <a:p>
            <a:pPr marL="800100" lvl="1" indent="-342900" algn="just">
              <a:buFont typeface="Wingdings" pitchFamily="2" charset="2"/>
              <a:buChar char="ü"/>
            </a:pPr>
            <a:r>
              <a:rPr lang="sq-AL" dirty="1" sz="2200">
                <a:latin typeface="+mj-lt"/>
              </a:rPr>
              <a:t>Të dhënat lidhur me përmbajtjen</a:t>
            </a:r>
          </a:p>
        </p:txBody>
      </p:sp>
      <p:sp>
        <p:nvSpPr>
          <p:cNvPr id="7" name="Rectangle 11">
            <a:extLst>
              <a:ext uri="{FF2B5EF4-FFF2-40B4-BE49-F238E27FC236}">
                <a16:creationId xmlns:a16="http://schemas.microsoft.com/office/drawing/2014/main" id="{2423F960-A04A-412E-A05F-0A481203750D}"/>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15</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E02F9B35-00F4-40BC-9452-03D5E2FD52B1}"/>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BAFC63AD-212F-43EB-A6CF-69CC56FF4FFE}"/>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Qasja e jashtëligjshme (“në tërësi apo në një pjesë”)</a:t>
            </a:r>
          </a:p>
        </p:txBody>
      </p:sp>
      <p:pic>
        <p:nvPicPr>
          <p:cNvPr id="11" name="Picture 4">
            <a:extLst>
              <a:ext uri="{FF2B5EF4-FFF2-40B4-BE49-F238E27FC236}">
                <a16:creationId xmlns:a16="http://schemas.microsoft.com/office/drawing/2014/main" id="{904628E1-1C55-4556-A363-EFD5F6D17A8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160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5355312"/>
          </a:xfrm>
          <a:prstGeom prst="rect">
            <a:avLst/>
          </a:prstGeom>
        </p:spPr>
        <p:txBody>
          <a:bodyPr wrap="square">
            <a:spAutoFit/>
          </a:bodyPr>
          <a:lstStyle/>
          <a:p>
            <a:pPr marL="342900" indent="-342900" algn="just">
              <a:buFont typeface="Wingdings" pitchFamily="2" charset="2"/>
              <a:buChar char="Ø"/>
            </a:pPr>
            <a:r>
              <a:rPr lang="sq-AL" dirty="1">
                <a:latin typeface="+mj-lt"/>
              </a:rPr>
              <a:t>Secila Palë miraton masa të tilla legjislative dhe masa të tjera që mund të jenë të nevojshme për ta vendosur si vepër penale sipas ligjit të tyre vendor, kur kryhet me dashje, qasjen në të gjithë ose në ndonjë pjesë të një sistemi kompjuterik </a:t>
            </a:r>
            <a:r>
              <a:rPr lang="sq-AL" dirty="1" b="1">
                <a:solidFill>
                  <a:srgbClr val="FF0000"/>
                </a:solidFill>
                <a:latin typeface="+mj-lt"/>
              </a:rPr>
              <a:t>pa të drejtë</a:t>
            </a:r>
            <a:r>
              <a:rPr lang="sq-AL" dirty="1">
                <a:latin typeface="+mj-lt"/>
              </a:rPr>
              <a:t>.</a:t>
            </a:r>
            <a:r>
              <a:rPr lang="sq-AL" dirty="1">
                <a:latin typeface="+mj-lt"/>
              </a:rPr>
              <a:t> </a:t>
            </a:r>
            <a:r>
              <a:rPr lang="sq-AL" dirty="1">
                <a:latin typeface="+mj-lt"/>
              </a:rPr>
              <a:t>Një Palë mund të kërkojë që vepra të jetë kryer nga shkelje e masave të sigurimit, me qëllimin e përftimit të të dhënave kompjuterike ose qëllimet e tjera të pandershme ose në marrëdhënie me një sistem kompjuterik që është i lidhur me një sistem tjetër kompjuteri.</a:t>
            </a:r>
          </a:p>
        </p:txBody>
      </p:sp>
      <p:sp>
        <p:nvSpPr>
          <p:cNvPr id="6" name="Rectangle 5">
            <a:extLst>
              <a:ext uri="{FF2B5EF4-FFF2-40B4-BE49-F238E27FC236}">
                <a16:creationId xmlns:a16="http://schemas.microsoft.com/office/drawing/2014/main" id="{524B6456-681F-2F44-A01A-AD3514E81BD2}"/>
              </a:ext>
            </a:extLst>
          </p:cNvPr>
          <p:cNvSpPr/>
          <p:nvPr/>
        </p:nvSpPr>
        <p:spPr>
          <a:xfrm>
            <a:off x="4274833" y="1151172"/>
            <a:ext cx="4747018" cy="4493538"/>
          </a:xfrm>
          <a:prstGeom prst="rect">
            <a:avLst/>
          </a:prstGeom>
        </p:spPr>
        <p:txBody>
          <a:bodyPr wrap="square">
            <a:spAutoFit/>
          </a:bodyPr>
          <a:lstStyle/>
          <a:p>
            <a:pPr marL="342900" indent="-342900" algn="just">
              <a:buFont typeface="Wingdings" pitchFamily="2" charset="2"/>
              <a:buChar char="ü"/>
            </a:pPr>
            <a:r>
              <a:rPr lang="sq-AL" dirty="1" sz="2200">
                <a:latin typeface="+mj-lt"/>
              </a:rPr>
              <a:t>Qasja duhet të jetë e paautorizuar që ajo të përbëjë një shkelje</a:t>
            </a:r>
          </a:p>
          <a:p>
            <a:pPr marL="342900" indent="-342900" algn="just">
              <a:buFont typeface="Wingdings" pitchFamily="2" charset="2"/>
              <a:buChar char="ü"/>
            </a:pPr>
            <a:endParaRPr lang="en-US" sz="2200" dirty="0">
              <a:latin typeface="+mj-lt"/>
            </a:endParaRPr>
          </a:p>
          <a:p>
            <a:pPr marL="342900" indent="-342900" algn="just">
              <a:buFont typeface="Wingdings" pitchFamily="2" charset="2"/>
              <a:buChar char="ü"/>
            </a:pPr>
            <a:r>
              <a:rPr lang="sq-AL" dirty="1" sz="2200">
                <a:latin typeface="+mj-lt"/>
              </a:rPr>
              <a:t>Autorizimi mund të jetë legjislativ, ekzekutiv, administrativ, gjyqësor, kontraktual ose ndryshe</a:t>
            </a:r>
          </a:p>
          <a:p>
            <a:pPr marL="342900" indent="-342900" algn="just">
              <a:buFont typeface="Wingdings" pitchFamily="2" charset="2"/>
              <a:buChar char="ü"/>
            </a:pPr>
            <a:endParaRPr lang="en-US" sz="2200" dirty="0">
              <a:latin typeface="+mj-lt"/>
            </a:endParaRPr>
          </a:p>
          <a:p>
            <a:pPr marL="342900" indent="-342900" algn="just">
              <a:buFont typeface="Wingdings" pitchFamily="2" charset="2"/>
              <a:buChar char="ü"/>
            </a:pPr>
            <a:r>
              <a:rPr lang="sq-AL" dirty="1" sz="2200">
                <a:latin typeface="+mj-lt"/>
              </a:rPr>
              <a:t>Qasja në një sistem kompjuterik që lejon qasjen e lirë dhe të hapur nga publiku nuk duhet të kriminalizohet</a:t>
            </a:r>
            <a:r>
              <a:rPr lang="sq-AL" dirty="1" sz="2200">
                <a:latin typeface="+mj-lt"/>
              </a:rPr>
              <a:t> </a:t>
            </a:r>
          </a:p>
          <a:p>
            <a:pPr marL="342900" indent="-342900" algn="just">
              <a:buFont typeface="Wingdings" pitchFamily="2" charset="2"/>
              <a:buChar char="ü"/>
            </a:pPr>
            <a:endParaRPr lang="en-US" sz="2200" dirty="0">
              <a:latin typeface="+mj-lt"/>
            </a:endParaRPr>
          </a:p>
        </p:txBody>
      </p:sp>
      <p:sp>
        <p:nvSpPr>
          <p:cNvPr id="7" name="Rectangle 11">
            <a:extLst>
              <a:ext uri="{FF2B5EF4-FFF2-40B4-BE49-F238E27FC236}">
                <a16:creationId xmlns:a16="http://schemas.microsoft.com/office/drawing/2014/main" id="{2423F960-A04A-412E-A05F-0A481203750D}"/>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16</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E02F9B35-00F4-40BC-9452-03D5E2FD52B1}"/>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BAFC63AD-212F-43EB-A6CF-69CC56FF4FFE}"/>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Qasja e jashtëligjshme (“pa të drejtë”)</a:t>
            </a:r>
          </a:p>
        </p:txBody>
      </p:sp>
      <p:pic>
        <p:nvPicPr>
          <p:cNvPr id="11" name="Picture 4">
            <a:extLst>
              <a:ext uri="{FF2B5EF4-FFF2-40B4-BE49-F238E27FC236}">
                <a16:creationId xmlns:a16="http://schemas.microsoft.com/office/drawing/2014/main" id="{904628E1-1C55-4556-A363-EFD5F6D17A8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9435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755576" y="1556792"/>
            <a:ext cx="7704856" cy="4770537"/>
          </a:xfrm>
          <a:prstGeom prst="rect">
            <a:avLst/>
          </a:prstGeom>
        </p:spPr>
        <p:txBody>
          <a:bodyPr wrap="square">
            <a:spAutoFit/>
          </a:bodyPr>
          <a:lstStyle/>
          <a:p>
            <a:pPr marL="342900" indent="-342900" algn="just">
              <a:buFont typeface="Wingdings" pitchFamily="2" charset="2"/>
              <a:buChar char="Ø"/>
            </a:pPr>
            <a:r>
              <a:rPr lang="sq-AL" dirty="1" sz="2400">
                <a:latin typeface="+mj-lt"/>
              </a:rPr>
              <a:t>Asnjë përkufizim "pa autorizim" në Konventën e Budapestit</a:t>
            </a:r>
          </a:p>
          <a:p>
            <a:pPr marL="342900" indent="-342900" algn="just">
              <a:buFont typeface="Wingdings" pitchFamily="2" charset="2"/>
              <a:buChar char="Ø"/>
            </a:pPr>
            <a:endParaRPr lang="en-US" sz="2400" dirty="0">
              <a:latin typeface="+mj-lt"/>
            </a:endParaRPr>
          </a:p>
          <a:p>
            <a:pPr marL="342900" indent="-342900" algn="just">
              <a:buFont typeface="Wingdings" pitchFamily="2" charset="2"/>
              <a:buChar char="Ø"/>
            </a:pPr>
            <a:r>
              <a:rPr lang="sq-AL" dirty="1" sz="2400">
                <a:latin typeface="+mj-lt"/>
              </a:rPr>
              <a:t>Vendet që kanë përshtatur përkufizime:</a:t>
            </a: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r>
              <a:rPr lang="sq-AL" dirty="1" sz="2400">
                <a:latin typeface="+mj-lt"/>
                <a:ea typeface="Verdana" panose="020B0604030504040204" pitchFamily="34" charset="0"/>
              </a:rPr>
              <a:t>Elementet:</a:t>
            </a:r>
            <a:r>
              <a:rPr lang="sq-AL" dirty="1" sz="2400">
                <a:latin typeface="+mj-lt"/>
                <a:ea typeface="Verdana" panose="020B0604030504040204" pitchFamily="34" charset="0"/>
              </a:rPr>
              <a:t> </a:t>
            </a:r>
          </a:p>
          <a:p>
            <a:pPr marL="800100" lvl="1" indent="-342900" algn="just">
              <a:buFont typeface="Wingdings" pitchFamily="2" charset="2"/>
              <a:buChar char="Ø"/>
            </a:pPr>
            <a:r>
              <a:rPr lang="sq-AL" dirty="1" sz="2000">
                <a:latin typeface="Verdana" panose="020B0604030504040204" pitchFamily="34" charset="0"/>
                <a:ea typeface="Verdana" panose="020B0604030504040204" pitchFamily="34" charset="0"/>
              </a:rPr>
              <a:t>E drejta për të kontrolluar qasjen e llojit në fjalë</a:t>
            </a:r>
          </a:p>
          <a:p>
            <a:pPr marL="800100" lvl="1" indent="-342900" algn="just">
              <a:buFont typeface="Wingdings" pitchFamily="2" charset="2"/>
              <a:buChar char="Ø"/>
            </a:pPr>
            <a:r>
              <a:rPr lang="sq-AL" dirty="1" sz="2000">
                <a:latin typeface="Verdana" panose="020B0604030504040204" pitchFamily="34" charset="0"/>
                <a:ea typeface="Verdana" panose="020B0604030504040204" pitchFamily="34" charset="0"/>
              </a:rPr>
              <a:t>Pëlqimi nga personi për të drejtën e tillë</a:t>
            </a:r>
            <a:r>
              <a:rPr lang="sq-AL" dirty="1" sz="2000">
                <a:latin typeface="Verdana" panose="020B0604030504040204" pitchFamily="34" charset="0"/>
                <a:ea typeface="Verdana" panose="020B0604030504040204" pitchFamily="34" charset="0"/>
              </a:rPr>
              <a:t> </a:t>
            </a:r>
          </a:p>
        </p:txBody>
      </p:sp>
      <p:sp>
        <p:nvSpPr>
          <p:cNvPr id="7" name="Rectangle 11">
            <a:extLst>
              <a:ext uri="{FF2B5EF4-FFF2-40B4-BE49-F238E27FC236}">
                <a16:creationId xmlns:a16="http://schemas.microsoft.com/office/drawing/2014/main" id="{2423F960-A04A-412E-A05F-0A481203750D}"/>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17</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E02F9B35-00F4-40BC-9452-03D5E2FD52B1}"/>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BAFC63AD-212F-43EB-A6CF-69CC56FF4FFE}"/>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Qasja e jashtëligjshme (“pa të drejtë”)</a:t>
            </a:r>
          </a:p>
        </p:txBody>
      </p:sp>
      <p:pic>
        <p:nvPicPr>
          <p:cNvPr id="11" name="Picture 4">
            <a:extLst>
              <a:ext uri="{FF2B5EF4-FFF2-40B4-BE49-F238E27FC236}">
                <a16:creationId xmlns:a16="http://schemas.microsoft.com/office/drawing/2014/main" id="{904628E1-1C55-4556-A363-EFD5F6D17A8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Flag of Singapore - Wikipedia">
            <a:extLst>
              <a:ext uri="{FF2B5EF4-FFF2-40B4-BE49-F238E27FC236}">
                <a16:creationId xmlns:a16="http://schemas.microsoft.com/office/drawing/2014/main" id="{3909F095-956F-4593-9F60-8CD852F4E5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7820" y="3265025"/>
            <a:ext cx="1522335" cy="6760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Flag of Ghana - Wikipedia">
            <a:extLst>
              <a:ext uri="{FF2B5EF4-FFF2-40B4-BE49-F238E27FC236}">
                <a16:creationId xmlns:a16="http://schemas.microsoft.com/office/drawing/2014/main" id="{2F850EBC-8C27-46B9-B5D6-3677E10DB1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8317" y="4233041"/>
            <a:ext cx="1504825" cy="6676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a:extLst>
              <a:ext uri="{FF2B5EF4-FFF2-40B4-BE49-F238E27FC236}">
                <a16:creationId xmlns:a16="http://schemas.microsoft.com/office/drawing/2014/main" id="{6216078A-5407-42DF-9DD6-8244BADABC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715" y="4221089"/>
            <a:ext cx="1504824" cy="6676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CFF5B4D4-9CE0-4378-B87F-06236455F15B}"/>
              </a:ext>
            </a:extLst>
          </p:cNvPr>
          <p:cNvPicPr>
            <a:picLocks noChangeAspect="1"/>
          </p:cNvPicPr>
          <p:nvPr/>
        </p:nvPicPr>
        <p:blipFill>
          <a:blip r:embed="rId7"/>
          <a:stretch>
            <a:fillRect/>
          </a:stretch>
        </p:blipFill>
        <p:spPr>
          <a:xfrm>
            <a:off x="3097820" y="4221088"/>
            <a:ext cx="1490019" cy="667615"/>
          </a:xfrm>
          <a:prstGeom prst="rect">
            <a:avLst/>
          </a:prstGeom>
        </p:spPr>
      </p:pic>
      <p:pic>
        <p:nvPicPr>
          <p:cNvPr id="20" name="Picture 19">
            <a:extLst>
              <a:ext uri="{FF2B5EF4-FFF2-40B4-BE49-F238E27FC236}">
                <a16:creationId xmlns:a16="http://schemas.microsoft.com/office/drawing/2014/main" id="{44D4336C-F224-4D4C-8F9A-0C061F1D9850}"/>
              </a:ext>
            </a:extLst>
          </p:cNvPr>
          <p:cNvPicPr>
            <a:picLocks noChangeAspect="1"/>
          </p:cNvPicPr>
          <p:nvPr/>
        </p:nvPicPr>
        <p:blipFill>
          <a:blip r:embed="rId8"/>
          <a:stretch>
            <a:fillRect/>
          </a:stretch>
        </p:blipFill>
        <p:spPr>
          <a:xfrm>
            <a:off x="6028317" y="3245482"/>
            <a:ext cx="1494886" cy="676068"/>
          </a:xfrm>
          <a:prstGeom prst="rect">
            <a:avLst/>
          </a:prstGeom>
        </p:spPr>
      </p:pic>
      <p:pic>
        <p:nvPicPr>
          <p:cNvPr id="2050" name="Picture 2" descr="Flag of the United Kingdom - Wikipedia">
            <a:extLst>
              <a:ext uri="{FF2B5EF4-FFF2-40B4-BE49-F238E27FC236}">
                <a16:creationId xmlns:a16="http://schemas.microsoft.com/office/drawing/2014/main" id="{198069C3-345D-402B-9E1A-15A5D36267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5418" y="3265025"/>
            <a:ext cx="1504824" cy="67606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19404B7E-160C-4D4D-AAB7-440B57B98925}"/>
              </a:ext>
            </a:extLst>
          </p:cNvPr>
          <p:cNvSpPr/>
          <p:nvPr/>
        </p:nvSpPr>
        <p:spPr>
          <a:xfrm>
            <a:off x="1535555" y="3290257"/>
            <a:ext cx="1680354" cy="707886"/>
          </a:xfrm>
          <a:prstGeom prst="rect">
            <a:avLst/>
          </a:prstGeom>
        </p:spPr>
        <p:txBody>
          <a:bodyPr wrap="square">
            <a:spAutoFit/>
          </a:bodyPr>
          <a:lstStyle/>
          <a:p>
            <a:pPr algn="ctr"/>
            <a:r>
              <a:rPr lang="sq-AL" dirty="1" sz="2000">
                <a:latin typeface="+mj-lt"/>
              </a:rPr>
              <a:t>Mbretëria e Bashkuar</a:t>
            </a:r>
          </a:p>
        </p:txBody>
      </p:sp>
      <p:sp>
        <p:nvSpPr>
          <p:cNvPr id="23" name="Rectangle 22">
            <a:extLst>
              <a:ext uri="{FF2B5EF4-FFF2-40B4-BE49-F238E27FC236}">
                <a16:creationId xmlns:a16="http://schemas.microsoft.com/office/drawing/2014/main" id="{132F466B-2E68-4023-80CD-1145A53840B2}"/>
              </a:ext>
            </a:extLst>
          </p:cNvPr>
          <p:cNvSpPr/>
          <p:nvPr/>
        </p:nvSpPr>
        <p:spPr>
          <a:xfrm>
            <a:off x="4484059" y="3388930"/>
            <a:ext cx="1680354" cy="400110"/>
          </a:xfrm>
          <a:prstGeom prst="rect">
            <a:avLst/>
          </a:prstGeom>
        </p:spPr>
        <p:txBody>
          <a:bodyPr wrap="square">
            <a:spAutoFit/>
          </a:bodyPr>
          <a:lstStyle/>
          <a:p>
            <a:pPr algn="ctr"/>
            <a:r>
              <a:rPr lang="sq-AL" dirty="1" sz="2000">
                <a:latin typeface="+mj-lt"/>
              </a:rPr>
              <a:t>Singapori</a:t>
            </a:r>
          </a:p>
        </p:txBody>
      </p:sp>
      <p:sp>
        <p:nvSpPr>
          <p:cNvPr id="25" name="Rectangle 24">
            <a:extLst>
              <a:ext uri="{FF2B5EF4-FFF2-40B4-BE49-F238E27FC236}">
                <a16:creationId xmlns:a16="http://schemas.microsoft.com/office/drawing/2014/main" id="{033F5B77-6E9A-43E3-BA81-DD775C9FA74D}"/>
              </a:ext>
            </a:extLst>
          </p:cNvPr>
          <p:cNvSpPr/>
          <p:nvPr/>
        </p:nvSpPr>
        <p:spPr>
          <a:xfrm>
            <a:off x="7571267" y="3371579"/>
            <a:ext cx="1680354" cy="707886"/>
          </a:xfrm>
          <a:prstGeom prst="rect">
            <a:avLst/>
          </a:prstGeom>
        </p:spPr>
        <p:txBody>
          <a:bodyPr wrap="square">
            <a:spAutoFit/>
          </a:bodyPr>
          <a:lstStyle/>
          <a:p>
            <a:pPr algn="ctr"/>
            <a:r>
              <a:rPr lang="sq-AL" dirty="1" sz="2000">
                <a:latin typeface="+mj-lt"/>
              </a:rPr>
              <a:t>Antigua &amp; Barbados</a:t>
            </a:r>
          </a:p>
        </p:txBody>
      </p:sp>
      <p:sp>
        <p:nvSpPr>
          <p:cNvPr id="37" name="Rectangle 36">
            <a:extLst>
              <a:ext uri="{FF2B5EF4-FFF2-40B4-BE49-F238E27FC236}">
                <a16:creationId xmlns:a16="http://schemas.microsoft.com/office/drawing/2014/main" id="{B94E2B14-0E95-4D84-B2AE-4607B8B7AC9C}"/>
              </a:ext>
            </a:extLst>
          </p:cNvPr>
          <p:cNvSpPr/>
          <p:nvPr/>
        </p:nvSpPr>
        <p:spPr>
          <a:xfrm>
            <a:off x="1497430" y="4396600"/>
            <a:ext cx="1680354" cy="400110"/>
          </a:xfrm>
          <a:prstGeom prst="rect">
            <a:avLst/>
          </a:prstGeom>
        </p:spPr>
        <p:txBody>
          <a:bodyPr wrap="square">
            <a:spAutoFit/>
          </a:bodyPr>
          <a:lstStyle/>
          <a:p>
            <a:pPr algn="ctr"/>
            <a:r>
              <a:rPr lang="sq-AL" dirty="1" sz="2000">
                <a:latin typeface="+mj-lt"/>
              </a:rPr>
              <a:t>Mauritius</a:t>
            </a:r>
          </a:p>
        </p:txBody>
      </p:sp>
      <p:sp>
        <p:nvSpPr>
          <p:cNvPr id="39" name="Rectangle 38">
            <a:extLst>
              <a:ext uri="{FF2B5EF4-FFF2-40B4-BE49-F238E27FC236}">
                <a16:creationId xmlns:a16="http://schemas.microsoft.com/office/drawing/2014/main" id="{1C403F4D-FE74-44D5-980B-74E165E19353}"/>
              </a:ext>
            </a:extLst>
          </p:cNvPr>
          <p:cNvSpPr/>
          <p:nvPr/>
        </p:nvSpPr>
        <p:spPr>
          <a:xfrm>
            <a:off x="4445934" y="4361799"/>
            <a:ext cx="1680354" cy="400110"/>
          </a:xfrm>
          <a:prstGeom prst="rect">
            <a:avLst/>
          </a:prstGeom>
        </p:spPr>
        <p:txBody>
          <a:bodyPr wrap="square">
            <a:spAutoFit/>
          </a:bodyPr>
          <a:lstStyle/>
          <a:p>
            <a:pPr algn="ctr"/>
            <a:r>
              <a:rPr lang="sq-AL" dirty="1" sz="2000">
                <a:latin typeface="+mj-lt"/>
              </a:rPr>
              <a:t>Bermuda</a:t>
            </a:r>
          </a:p>
        </p:txBody>
      </p:sp>
      <p:sp>
        <p:nvSpPr>
          <p:cNvPr id="41" name="Rectangle 40">
            <a:extLst>
              <a:ext uri="{FF2B5EF4-FFF2-40B4-BE49-F238E27FC236}">
                <a16:creationId xmlns:a16="http://schemas.microsoft.com/office/drawing/2014/main" id="{FD6BEAC9-6039-4156-85B3-148CA3924465}"/>
              </a:ext>
            </a:extLst>
          </p:cNvPr>
          <p:cNvSpPr/>
          <p:nvPr/>
        </p:nvSpPr>
        <p:spPr>
          <a:xfrm>
            <a:off x="7533142" y="4396600"/>
            <a:ext cx="1680354" cy="400110"/>
          </a:xfrm>
          <a:prstGeom prst="rect">
            <a:avLst/>
          </a:prstGeom>
        </p:spPr>
        <p:txBody>
          <a:bodyPr wrap="square">
            <a:spAutoFit/>
          </a:bodyPr>
          <a:lstStyle/>
          <a:p>
            <a:pPr algn="ctr"/>
            <a:r>
              <a:rPr lang="sq-AL" dirty="1" sz="2000">
                <a:latin typeface="+mj-lt"/>
              </a:rPr>
              <a:t>Gana</a:t>
            </a:r>
          </a:p>
        </p:txBody>
      </p:sp>
    </p:spTree>
    <p:extLst>
      <p:ext uri="{BB962C8B-B14F-4D97-AF65-F5344CB8AC3E}">
        <p14:creationId xmlns:p14="http://schemas.microsoft.com/office/powerpoint/2010/main" val="712671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52B17A-14C8-4A54-A0DE-FFB2521D3FE2}"/>
              </a:ext>
            </a:extLst>
          </p:cNvPr>
          <p:cNvSpPr/>
          <p:nvPr/>
        </p:nvSpPr>
        <p:spPr>
          <a:xfrm>
            <a:off x="4663440" y="1261488"/>
            <a:ext cx="4267496" cy="5170646"/>
          </a:xfrm>
          <a:prstGeom prst="rect">
            <a:avLst/>
          </a:prstGeom>
        </p:spPr>
        <p:txBody>
          <a:bodyPr wrap="square">
            <a:spAutoFit/>
          </a:bodyPr>
          <a:lstStyle/>
          <a:p>
            <a:pPr marL="342900" indent="-342900" algn="just">
              <a:buFont typeface="Wingdings" pitchFamily="2" charset="2"/>
              <a:buChar char="Ø"/>
            </a:pPr>
            <a:r>
              <a:rPr lang="sq-AL" dirty="1" sz="2200">
                <a:latin typeface="Verdana" panose="020B0604030504040204" pitchFamily="34" charset="0"/>
                <a:ea typeface="Verdana" panose="020B0604030504040204" pitchFamily="34" charset="0"/>
              </a:rPr>
              <a:t>Personi që hyn nuk duhet të ketë të drejtë të kontrollojë qasjen e llojit në fjalë</a:t>
            </a:r>
          </a:p>
          <a:p>
            <a:pPr marL="342900" indent="-342900" algn="just">
              <a:buFont typeface="Wingdings" pitchFamily="2" charset="2"/>
              <a:buChar char="Ø"/>
            </a:pPr>
            <a:endParaRPr lang="en-US" sz="2200" dirty="0">
              <a:latin typeface="Verdana" panose="020B0604030504040204" pitchFamily="34" charset="0"/>
              <a:ea typeface="Verdana" panose="020B0604030504040204" pitchFamily="34" charset="0"/>
            </a:endParaRPr>
          </a:p>
          <a:p>
            <a:pPr marL="342900" indent="-342900" algn="just">
              <a:buFont typeface="Wingdings" pitchFamily="2" charset="2"/>
              <a:buChar char="Ø"/>
            </a:pPr>
            <a:r>
              <a:rPr lang="sq-AL" dirty="1" sz="2200">
                <a:latin typeface="Verdana" panose="020B0604030504040204" pitchFamily="34" charset="0"/>
                <a:ea typeface="Verdana" panose="020B0604030504040204" pitchFamily="34" charset="0"/>
              </a:rPr>
              <a:t>E drejta mund të jetë:</a:t>
            </a:r>
          </a:p>
          <a:p>
            <a:pPr marL="800100" lvl="1" indent="-342900" algn="just">
              <a:buFont typeface="Wingdings" pitchFamily="2" charset="2"/>
              <a:buChar char="Ø"/>
            </a:pPr>
            <a:r>
              <a:rPr lang="sq-AL" dirty="1" sz="2200">
                <a:latin typeface="Verdana" panose="020B0604030504040204" pitchFamily="34" charset="0"/>
                <a:ea typeface="Verdana" panose="020B0604030504040204" pitchFamily="34" charset="0"/>
              </a:rPr>
              <a:t>legjislative</a:t>
            </a:r>
            <a:r>
              <a:rPr lang="sq-AL" dirty="1" sz="2200">
                <a:latin typeface="Verdana" panose="020B0604030504040204" pitchFamily="34" charset="0"/>
                <a:ea typeface="Verdana" panose="020B0604030504040204" pitchFamily="34" charset="0"/>
              </a:rPr>
              <a:t> </a:t>
            </a:r>
          </a:p>
          <a:p>
            <a:pPr marL="800100" lvl="1" indent="-342900" algn="just">
              <a:buFont typeface="Wingdings" pitchFamily="2" charset="2"/>
              <a:buChar char="Ø"/>
            </a:pPr>
            <a:r>
              <a:rPr lang="sq-AL" dirty="1" sz="2200">
                <a:latin typeface="Verdana" panose="020B0604030504040204" pitchFamily="34" charset="0"/>
                <a:ea typeface="Verdana" panose="020B0604030504040204" pitchFamily="34" charset="0"/>
              </a:rPr>
              <a:t>ekzekutive</a:t>
            </a:r>
          </a:p>
          <a:p>
            <a:pPr marL="800100" lvl="1" indent="-342900" algn="just">
              <a:buFont typeface="Wingdings" pitchFamily="2" charset="2"/>
              <a:buChar char="Ø"/>
            </a:pPr>
            <a:r>
              <a:rPr lang="sq-AL" dirty="1" sz="2200">
                <a:latin typeface="Verdana" panose="020B0604030504040204" pitchFamily="34" charset="0"/>
                <a:ea typeface="Verdana" panose="020B0604030504040204" pitchFamily="34" charset="0"/>
              </a:rPr>
              <a:t>administrative</a:t>
            </a:r>
          </a:p>
          <a:p>
            <a:pPr marL="800100" lvl="1" indent="-342900" algn="just">
              <a:buFont typeface="Wingdings" pitchFamily="2" charset="2"/>
              <a:buChar char="Ø"/>
            </a:pPr>
            <a:r>
              <a:rPr lang="sq-AL" dirty="1" sz="2200">
                <a:latin typeface="Verdana" panose="020B0604030504040204" pitchFamily="34" charset="0"/>
                <a:ea typeface="Verdana" panose="020B0604030504040204" pitchFamily="34" charset="0"/>
              </a:rPr>
              <a:t>gjyqësore</a:t>
            </a:r>
            <a:r>
              <a:rPr lang="sq-AL" dirty="1" sz="2200">
                <a:latin typeface="Verdana" panose="020B0604030504040204" pitchFamily="34" charset="0"/>
                <a:ea typeface="Verdana" panose="020B0604030504040204" pitchFamily="34" charset="0"/>
              </a:rPr>
              <a:t> </a:t>
            </a:r>
          </a:p>
          <a:p>
            <a:pPr marL="800100" lvl="1" indent="-342900" algn="just">
              <a:buFont typeface="Wingdings" pitchFamily="2" charset="2"/>
              <a:buChar char="Ø"/>
            </a:pPr>
            <a:r>
              <a:rPr lang="sq-AL" dirty="1" sz="2200">
                <a:latin typeface="Verdana" panose="020B0604030504040204" pitchFamily="34" charset="0"/>
                <a:ea typeface="Verdana" panose="020B0604030504040204" pitchFamily="34" charset="0"/>
              </a:rPr>
              <a:t>kontraktuale</a:t>
            </a:r>
          </a:p>
          <a:p>
            <a:pPr marL="800100" lvl="1" indent="-342900" algn="just">
              <a:buFont typeface="Wingdings" pitchFamily="2" charset="2"/>
              <a:buChar char="Ø"/>
            </a:pPr>
            <a:r>
              <a:rPr lang="sq-AL" dirty="1" sz="2200">
                <a:latin typeface="Verdana" panose="020B0604030504040204" pitchFamily="34" charset="0"/>
                <a:ea typeface="Verdana" panose="020B0604030504040204" pitchFamily="34" charset="0"/>
              </a:rPr>
              <a:t>bazuar në mbrojtje ligjore, justifikime ose arsyetime të krijuara</a:t>
            </a:r>
          </a:p>
        </p:txBody>
      </p:sp>
      <p:sp>
        <p:nvSpPr>
          <p:cNvPr id="8" name="Rectangle 7">
            <a:extLst>
              <a:ext uri="{FF2B5EF4-FFF2-40B4-BE49-F238E27FC236}">
                <a16:creationId xmlns:a16="http://schemas.microsoft.com/office/drawing/2014/main" id="{687B7C23-9E4D-47A3-872A-857DE10440B9}"/>
              </a:ext>
            </a:extLst>
          </p:cNvPr>
          <p:cNvSpPr/>
          <p:nvPr/>
        </p:nvSpPr>
        <p:spPr>
          <a:xfrm>
            <a:off x="107503" y="1217429"/>
            <a:ext cx="4401974" cy="4785926"/>
          </a:xfrm>
          <a:prstGeom prst="rect">
            <a:avLst/>
          </a:prstGeom>
        </p:spPr>
        <p:txBody>
          <a:bodyPr wrap="square">
            <a:spAutoFit/>
          </a:bodyPr>
          <a:lstStyle/>
          <a:p>
            <a:pPr algn="just"/>
            <a:r>
              <a:rPr lang="sq-AL" dirty="1" sz="2000" b="1" u="sng">
                <a:latin typeface="Verdana" panose="020B0604030504040204" pitchFamily="34" charset="0"/>
                <a:ea typeface="Verdana" panose="020B0604030504040204" pitchFamily="34" charset="0"/>
              </a:rPr>
              <a:t>P.sh. Akti i keqpërdorimit kompjuterik në MB</a:t>
            </a:r>
          </a:p>
          <a:p>
            <a:pPr marL="342900" indent="-342900" algn="just">
              <a:buFont typeface="Wingdings" pitchFamily="2" charset="2"/>
              <a:buChar char="Ø"/>
            </a:pPr>
            <a:endParaRPr lang="en-US" sz="1900" dirty="0">
              <a:latin typeface="Verdana" panose="020B0604030504040204" pitchFamily="34" charset="0"/>
              <a:ea typeface="Verdana" panose="020B0604030504040204" pitchFamily="34" charset="0"/>
            </a:endParaRPr>
          </a:p>
          <a:p>
            <a:pPr marL="342900" indent="-342900" algn="just">
              <a:buFont typeface="Wingdings" pitchFamily="2" charset="2"/>
              <a:buChar char="Ø"/>
            </a:pPr>
            <a:r>
              <a:rPr lang="sq-AL" dirty="1" sz="1900">
                <a:latin typeface="Verdana" panose="020B0604030504040204" pitchFamily="34" charset="0"/>
                <a:ea typeface="Verdana" panose="020B0604030504040204" pitchFamily="34" charset="0"/>
              </a:rPr>
              <a:t>Qasja e çdo lloji nga çdo person në çdo program ose të dhënë që mbahet në një kompjuter është e paautorizuar nëse —</a:t>
            </a:r>
            <a:r>
              <a:rPr lang="sq-AL" dirty="1" sz="1900">
                <a:latin typeface="Verdana" panose="020B0604030504040204" pitchFamily="34" charset="0"/>
                <a:ea typeface="Verdana" panose="020B0604030504040204" pitchFamily="34" charset="0"/>
              </a:rPr>
              <a:t> </a:t>
            </a:r>
          </a:p>
          <a:p>
            <a:pPr marL="342900" indent="-342900" algn="just">
              <a:buAutoNum type="alphaLcParenBoth"/>
            </a:pPr>
            <a:r>
              <a:rPr lang="sq-AL" dirty="1" sz="1900">
                <a:latin typeface="Verdana" panose="020B0604030504040204" pitchFamily="34" charset="0"/>
                <a:ea typeface="Verdana" panose="020B0604030504040204" pitchFamily="34" charset="0"/>
              </a:rPr>
              <a:t>ai nuk ka </a:t>
            </a:r>
            <a:r>
              <a:rPr lang="sq-AL" dirty="1" b="1" sz="1900">
                <a:solidFill>
                  <a:srgbClr val="FF0000"/>
                </a:solidFill>
                <a:latin typeface="Verdana" panose="020B0604030504040204" pitchFamily="34" charset="0"/>
                <a:ea typeface="Verdana" panose="020B0604030504040204" pitchFamily="34" charset="0"/>
              </a:rPr>
              <a:t>të drejtë të kontrollojë vetë qasjen e këtij lloji në fjalë</a:t>
            </a:r>
            <a:r>
              <a:rPr lang="sq-AL" dirty="1" sz="1900">
                <a:latin typeface="Verdana" panose="020B0604030504040204" pitchFamily="34" charset="0"/>
                <a:ea typeface="Verdana" panose="020B0604030504040204" pitchFamily="34" charset="0"/>
              </a:rPr>
              <a:t> në program ose të dhëna; dhe</a:t>
            </a:r>
            <a:r>
              <a:rPr lang="sq-AL" dirty="1" sz="1900">
                <a:latin typeface="Verdana" panose="020B0604030504040204" pitchFamily="34" charset="0"/>
                <a:ea typeface="Verdana" panose="020B0604030504040204" pitchFamily="34" charset="0"/>
              </a:rPr>
              <a:t> </a:t>
            </a:r>
          </a:p>
          <a:p>
            <a:pPr marL="342900" indent="-342900" algn="just">
              <a:buAutoNum type="alphaLcParenBoth"/>
            </a:pPr>
            <a:r>
              <a:rPr lang="sq-AL" dirty="1" sz="1900">
                <a:latin typeface="Verdana" panose="020B0604030504040204" pitchFamily="34" charset="0"/>
                <a:ea typeface="Verdana" panose="020B0604030504040204" pitchFamily="34" charset="0"/>
              </a:rPr>
              <a:t>ai nuk ka pëlqimin për të hyrë në këtë lloj në fjalë në program ose të dhëna nga ndonjë person që ka të drejtë, por ky nën-nen i nënshtrohet nenit 10.</a:t>
            </a:r>
            <a:r>
              <a:rPr lang="sq-AL" dirty="1" sz="1900">
                <a:latin typeface="Verdana" panose="020B0604030504040204" pitchFamily="34" charset="0"/>
                <a:ea typeface="Verdana" panose="020B0604030504040204" pitchFamily="34" charset="0"/>
              </a:rPr>
              <a:t> </a:t>
            </a:r>
          </a:p>
        </p:txBody>
      </p:sp>
      <p:sp>
        <p:nvSpPr>
          <p:cNvPr id="5" name="Rectangle 4">
            <a:extLst>
              <a:ext uri="{FF2B5EF4-FFF2-40B4-BE49-F238E27FC236}">
                <a16:creationId xmlns:a16="http://schemas.microsoft.com/office/drawing/2014/main" id="{3E1C197E-0F71-4426-A9AD-D5DA6DA62201}"/>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6" name="Rectangle 5">
            <a:extLst>
              <a:ext uri="{FF2B5EF4-FFF2-40B4-BE49-F238E27FC236}">
                <a16:creationId xmlns:a16="http://schemas.microsoft.com/office/drawing/2014/main" id="{9305395B-481F-48A2-917F-7B21E49F462E}"/>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pic>
        <p:nvPicPr>
          <p:cNvPr id="10" name="Picture 4">
            <a:extLst>
              <a:ext uri="{FF2B5EF4-FFF2-40B4-BE49-F238E27FC236}">
                <a16:creationId xmlns:a16="http://schemas.microsoft.com/office/drawing/2014/main" id="{72F5B8B7-32FC-41BC-9E05-5204E1DBF66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7">
            <a:extLst>
              <a:ext uri="{FF2B5EF4-FFF2-40B4-BE49-F238E27FC236}">
                <a16:creationId xmlns:a16="http://schemas.microsoft.com/office/drawing/2014/main" id="{E02ADDF0-4C8F-4EBA-A446-C1BF4AD3F3D9}"/>
              </a:ext>
            </a:extLst>
          </p:cNvPr>
          <p:cNvSpPr txBox="1">
            <a:spLocks noChangeArrowheads="1"/>
          </p:cNvSpPr>
          <p:nvPr/>
        </p:nvSpPr>
        <p:spPr bwMode="auto">
          <a:xfrm>
            <a:off x="1371872" y="-1367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Shembuj të zbatimit "pa të drejtë"</a:t>
            </a:r>
          </a:p>
        </p:txBody>
      </p:sp>
    </p:spTree>
    <p:extLst>
      <p:ext uri="{BB962C8B-B14F-4D97-AF65-F5344CB8AC3E}">
        <p14:creationId xmlns:p14="http://schemas.microsoft.com/office/powerpoint/2010/main" val="1124716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52B17A-14C8-4A54-A0DE-FFB2521D3FE2}"/>
              </a:ext>
            </a:extLst>
          </p:cNvPr>
          <p:cNvSpPr/>
          <p:nvPr/>
        </p:nvSpPr>
        <p:spPr>
          <a:xfrm>
            <a:off x="4599707" y="1433681"/>
            <a:ext cx="4224697" cy="3139321"/>
          </a:xfrm>
          <a:prstGeom prst="rect">
            <a:avLst/>
          </a:prstGeom>
        </p:spPr>
        <p:txBody>
          <a:bodyPr wrap="square">
            <a:spAutoFit/>
          </a:bodyPr>
          <a:lstStyle/>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defRPr/>
            </a:pPr>
            <a:r>
              <a:rPr lang="sq-AL" dirty="1" kumimoji="0" sz="2200" b="0" i="0" u="none" strike="noStrike" cap="none" normalizeH="0" baseline="0" noProof="0">
                <a:ln>
                  <a:noFill/>
                </a:ln>
                <a:solidFill>
                  <a:prstClr val="black"/>
                </a:solidFill>
                <a:uLnTx/>
                <a:uFillTx/>
                <a:latin typeface="Verdana" panose="020B0604030504040204" pitchFamily="34" charset="0"/>
                <a:ea typeface="Verdana" panose="020B0604030504040204" pitchFamily="34" charset="0"/>
              </a:rPr>
              <a:t>Personi që hyn nuk duhet të ketë pëlqim nga ndonjë person që ka të drejtë të kontrollojë qasjen e llojit në fjalë</a:t>
            </a: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defRPr/>
            </a:pPr>
            <a:endParaRPr kumimoji="0" lang="en-US"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defRPr/>
            </a:pPr>
            <a:r>
              <a:rPr lang="sq-AL" dirty="1" kumimoji="0" sz="2200" b="0" i="0" u="none" strike="noStrike" cap="none" normalizeH="0" baseline="0" noProof="0">
                <a:ln>
                  <a:noFill/>
                </a:ln>
                <a:solidFill>
                  <a:prstClr val="black"/>
                </a:solidFill>
                <a:uLnTx/>
                <a:uFillTx/>
                <a:latin typeface="Verdana" panose="020B0604030504040204" pitchFamily="34" charset="0"/>
                <a:ea typeface="Verdana" panose="020B0604030504040204" pitchFamily="34" charset="0"/>
              </a:rPr>
              <a:t>Pëlqimi nga një person i tillë mund të jetë i shprehur ose i nënkuptuar</a:t>
            </a:r>
          </a:p>
        </p:txBody>
      </p:sp>
      <p:sp>
        <p:nvSpPr>
          <p:cNvPr id="8" name="Rectangle 7">
            <a:extLst>
              <a:ext uri="{FF2B5EF4-FFF2-40B4-BE49-F238E27FC236}">
                <a16:creationId xmlns:a16="http://schemas.microsoft.com/office/drawing/2014/main" id="{687B7C23-9E4D-47A3-872A-857DE10440B9}"/>
              </a:ext>
            </a:extLst>
          </p:cNvPr>
          <p:cNvSpPr/>
          <p:nvPr/>
        </p:nvSpPr>
        <p:spPr>
          <a:xfrm>
            <a:off x="319596" y="1217429"/>
            <a:ext cx="3986074" cy="5047536"/>
          </a:xfrm>
          <a:prstGeom prst="rect">
            <a:avLst/>
          </a:prstGeom>
        </p:spPr>
        <p:txBody>
          <a:bodyPr wrap="square">
            <a:spAutoFit/>
          </a:bodyPr>
          <a:lstStyle/>
          <a:p>
            <a:pPr algn="just"/>
            <a:r>
              <a:rPr lang="sq-AL" dirty="1" sz="1800" b="1" u="sng">
                <a:latin typeface="Verdana" panose="020B0604030504040204" pitchFamily="34" charset="0"/>
                <a:ea typeface="Verdana" panose="020B0604030504040204" pitchFamily="34" charset="0"/>
              </a:rPr>
              <a:t>P.sh. Akti i keqpërdorimit kompjuterik në MB</a:t>
            </a:r>
          </a:p>
          <a:p>
            <a:pPr marL="342900" indent="-342900" algn="just">
              <a:buFont typeface="Wingdings" pitchFamily="2" charset="2"/>
              <a:buChar char="Ø"/>
            </a:pPr>
            <a:endParaRPr lang="en-US" sz="1900" dirty="0">
              <a:latin typeface="Verdana" panose="020B0604030504040204" pitchFamily="34" charset="0"/>
              <a:ea typeface="Verdana" panose="020B0604030504040204" pitchFamily="34" charset="0"/>
            </a:endParaRPr>
          </a:p>
          <a:p>
            <a:pPr marL="342900" indent="-342900" algn="just">
              <a:buFont typeface="Wingdings" pitchFamily="2" charset="2"/>
              <a:buChar char="Ø"/>
            </a:pPr>
            <a:r>
              <a:rPr lang="sq-AL" dirty="1" sz="1900">
                <a:latin typeface="Verdana" panose="020B0604030504040204" pitchFamily="34" charset="0"/>
                <a:ea typeface="Verdana" panose="020B0604030504040204" pitchFamily="34" charset="0"/>
              </a:rPr>
              <a:t>Qasja e çdo lloji nga çdo person në çdo program ose të dhënë që mbahet në një kompjuter është e paautorizuar nëse —</a:t>
            </a:r>
            <a:r>
              <a:rPr lang="sq-AL" dirty="1" sz="1900">
                <a:latin typeface="Verdana" panose="020B0604030504040204" pitchFamily="34" charset="0"/>
                <a:ea typeface="Verdana" panose="020B0604030504040204" pitchFamily="34" charset="0"/>
              </a:rPr>
              <a:t> </a:t>
            </a:r>
          </a:p>
          <a:p>
            <a:pPr marL="342900" indent="-342900" algn="just">
              <a:buAutoNum type="alphaLcParenBoth"/>
            </a:pPr>
            <a:r>
              <a:rPr lang="sq-AL" dirty="1" sz="1900">
                <a:latin typeface="Verdana" panose="020B0604030504040204" pitchFamily="34" charset="0"/>
                <a:ea typeface="Verdana" panose="020B0604030504040204" pitchFamily="34" charset="0"/>
              </a:rPr>
              <a:t>ai nuk ka të drejtë të kontrollojë vetë qasjen e këtij lloji në fjalë në program ose të dhëna; dhe</a:t>
            </a:r>
            <a:r>
              <a:rPr lang="sq-AL" dirty="1" sz="1900">
                <a:latin typeface="Verdana" panose="020B0604030504040204" pitchFamily="34" charset="0"/>
                <a:ea typeface="Verdana" panose="020B0604030504040204" pitchFamily="34" charset="0"/>
              </a:rPr>
              <a:t> </a:t>
            </a:r>
          </a:p>
          <a:p>
            <a:pPr marL="342900" indent="-342900" algn="just">
              <a:buAutoNum type="alphaLcParenBoth"/>
            </a:pPr>
            <a:r>
              <a:rPr lang="sq-AL" dirty="1" sz="1900">
                <a:latin typeface="Verdana" panose="020B0604030504040204" pitchFamily="34" charset="0"/>
                <a:ea typeface="Verdana" panose="020B0604030504040204" pitchFamily="34" charset="0"/>
              </a:rPr>
              <a:t>ai</a:t>
            </a:r>
            <a:r>
              <a:rPr lang="sq-AL" dirty="1" b="1" sz="1900">
                <a:solidFill>
                  <a:srgbClr val="FF0000"/>
                </a:solidFill>
                <a:latin typeface="Verdana" panose="020B0604030504040204" pitchFamily="34" charset="0"/>
                <a:ea typeface="Verdana" panose="020B0604030504040204" pitchFamily="34" charset="0"/>
              </a:rPr>
              <a:t> nuk ka pëlqimin për të hyrë në këtë lloj në fjalë </a:t>
            </a:r>
            <a:r>
              <a:rPr lang="sq-AL" dirty="1" sz="1900">
                <a:latin typeface="Verdana" panose="020B0604030504040204" pitchFamily="34" charset="0"/>
                <a:ea typeface="Verdana" panose="020B0604030504040204" pitchFamily="34" charset="0"/>
              </a:rPr>
              <a:t>në program ose të dhëna</a:t>
            </a:r>
            <a:r>
              <a:rPr lang="sq-AL" dirty="1" b="1" sz="1900">
                <a:solidFill>
                  <a:srgbClr val="FF0000"/>
                </a:solidFill>
                <a:latin typeface="Verdana" panose="020B0604030504040204" pitchFamily="34" charset="0"/>
                <a:ea typeface="Verdana" panose="020B0604030504040204" pitchFamily="34" charset="0"/>
              </a:rPr>
              <a:t> nga ndonjë person që ka të drejtë</a:t>
            </a:r>
            <a:r>
              <a:rPr lang="sq-AL" dirty="1" sz="1900">
                <a:latin typeface="Verdana" panose="020B0604030504040204" pitchFamily="34" charset="0"/>
                <a:ea typeface="Verdana" panose="020B0604030504040204" pitchFamily="34" charset="0"/>
              </a:rPr>
              <a:t>, por ky nën-nen i nënshtrohet nenit 10.</a:t>
            </a:r>
            <a:r>
              <a:rPr lang="sq-AL" dirty="1" sz="1900">
                <a:latin typeface="Verdana" panose="020B0604030504040204" pitchFamily="34" charset="0"/>
                <a:ea typeface="Verdana" panose="020B0604030504040204" pitchFamily="34" charset="0"/>
              </a:rPr>
              <a:t> </a:t>
            </a:r>
          </a:p>
        </p:txBody>
      </p:sp>
      <p:sp>
        <p:nvSpPr>
          <p:cNvPr id="5" name="Rectangle 4">
            <a:extLst>
              <a:ext uri="{FF2B5EF4-FFF2-40B4-BE49-F238E27FC236}">
                <a16:creationId xmlns:a16="http://schemas.microsoft.com/office/drawing/2014/main" id="{3E1C197E-0F71-4426-A9AD-D5DA6DA62201}"/>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6" name="Rectangle 5">
            <a:extLst>
              <a:ext uri="{FF2B5EF4-FFF2-40B4-BE49-F238E27FC236}">
                <a16:creationId xmlns:a16="http://schemas.microsoft.com/office/drawing/2014/main" id="{9305395B-481F-48A2-917F-7B21E49F462E}"/>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pic>
        <p:nvPicPr>
          <p:cNvPr id="10" name="Picture 4">
            <a:extLst>
              <a:ext uri="{FF2B5EF4-FFF2-40B4-BE49-F238E27FC236}">
                <a16:creationId xmlns:a16="http://schemas.microsoft.com/office/drawing/2014/main" id="{72F5B8B7-32FC-41BC-9E05-5204E1DBF66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7">
            <a:extLst>
              <a:ext uri="{FF2B5EF4-FFF2-40B4-BE49-F238E27FC236}">
                <a16:creationId xmlns:a16="http://schemas.microsoft.com/office/drawing/2014/main" id="{2EA969E1-6433-434E-BBE7-AA8FA790DA46}"/>
              </a:ext>
            </a:extLst>
          </p:cNvPr>
          <p:cNvSpPr txBox="1">
            <a:spLocks noChangeArrowheads="1"/>
          </p:cNvSpPr>
          <p:nvPr/>
        </p:nvSpPr>
        <p:spPr bwMode="auto">
          <a:xfrm>
            <a:off x="1371872" y="-1367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Shembuj të zbatimit "pa të drejtë"</a:t>
            </a:r>
          </a:p>
        </p:txBody>
      </p:sp>
    </p:spTree>
    <p:extLst>
      <p:ext uri="{BB962C8B-B14F-4D97-AF65-F5344CB8AC3E}">
        <p14:creationId xmlns:p14="http://schemas.microsoft.com/office/powerpoint/2010/main" val="2857919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charset="0"/>
                <a:cs typeface="Verdana" charset="0"/>
              </a:rPr>
              <a:t>Përmbajtja e seancës</a:t>
            </a:r>
          </a:p>
        </p:txBody>
      </p:sp>
      <p:pic>
        <p:nvPicPr>
          <p:cNvPr id="5325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54" name="Rectangle 11"/>
          <p:cNvSpPr>
            <a:spLocks noChangeArrowheads="1"/>
          </p:cNvSpPr>
          <p:nvPr/>
        </p:nvSpPr>
        <p:spPr bwMode="auto">
          <a:xfrm>
            <a:off x="7937" y="6581001"/>
            <a:ext cx="92445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sq-AL" dirty="1" sz="1200" b="1">
                <a:solidFill>
                  <a:srgbClr val="FFFFFF"/>
                </a:solidFill>
                <a:latin typeface="Verdana" charset="0"/>
                <a:cs typeface="Verdana" charset="0"/>
              </a:rPr>
              <a:t>www.coe.int/cybercrime</a:t>
            </a:r>
            <a:r>
              <a:rPr lang="sq-AL" dirty="1" sz="1200" b="1">
                <a:solidFill>
                  <a:srgbClr val="FFFFFF"/>
                </a:solidFill>
                <a:latin typeface="Verdana" charset="0"/>
                <a:cs typeface="Verdana" charset="0"/>
              </a:rPr>
              <a:t>						</a:t>
            </a: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1"/>
          </p:nvPr>
        </p:nvSpPr>
        <p:spPr>
          <a:xfrm>
            <a:off x="323528" y="1340767"/>
            <a:ext cx="8568952" cy="4969545"/>
          </a:xfrm>
        </p:spPr>
        <p:txBody>
          <a:bodyPr>
            <a:normAutofit/>
          </a:bodyPr>
          <a:lstStyle/>
          <a:p>
            <a:pPr marL="514350" indent="-514350">
              <a:lnSpc>
                <a:spcPct val="150000"/>
              </a:lnSpc>
              <a:buFont typeface="+mj-lt"/>
              <a:buAutoNum type="arabicPeriod"/>
            </a:pPr>
            <a:r>
              <a:rPr lang="sq-AL" dirty="1">
                <a:latin typeface="Verdana" panose="020B0604030504040204" pitchFamily="34" charset="0"/>
                <a:ea typeface="Verdana" panose="020B0604030504040204" pitchFamily="34" charset="0"/>
              </a:rPr>
              <a:t>Përkufizimet</a:t>
            </a:r>
          </a:p>
          <a:p>
            <a:pPr marL="514350" indent="-514350">
              <a:lnSpc>
                <a:spcPct val="150000"/>
              </a:lnSpc>
              <a:buFont typeface="+mj-lt"/>
              <a:buAutoNum type="arabicPeriod"/>
            </a:pPr>
            <a:r>
              <a:rPr lang="sq-AL" dirty="1">
                <a:latin typeface="Verdana" panose="020B0604030504040204" pitchFamily="34" charset="0"/>
                <a:ea typeface="Verdana" panose="020B0604030504040204" pitchFamily="34" charset="0"/>
              </a:rPr>
              <a:t>Qasja e jashtëligjshme</a:t>
            </a:r>
          </a:p>
          <a:p>
            <a:pPr marL="514350" indent="-514350">
              <a:lnSpc>
                <a:spcPct val="150000"/>
              </a:lnSpc>
              <a:buFont typeface="+mj-lt"/>
              <a:buAutoNum type="arabicPeriod"/>
            </a:pPr>
            <a:r>
              <a:rPr lang="sq-AL" dirty="1">
                <a:latin typeface="Verdana" panose="020B0604030504040204" pitchFamily="34" charset="0"/>
                <a:ea typeface="Verdana" panose="020B0604030504040204" pitchFamily="34" charset="0"/>
              </a:rPr>
              <a:t>Përgjimi i jashtëligjshëm</a:t>
            </a:r>
            <a:r>
              <a:rPr lang="sq-AL" dirty="1">
                <a:latin typeface="Verdana" panose="020B0604030504040204" pitchFamily="34" charset="0"/>
                <a:ea typeface="Verdana" panose="020B0604030504040204" pitchFamily="34" charset="0"/>
              </a:rPr>
              <a:t> </a:t>
            </a:r>
          </a:p>
          <a:p>
            <a:pPr marL="514350" indent="-514350">
              <a:lnSpc>
                <a:spcPct val="150000"/>
              </a:lnSpc>
              <a:buFont typeface="+mj-lt"/>
              <a:buAutoNum type="arabicPeriod"/>
            </a:pPr>
            <a:r>
              <a:rPr lang="sq-AL" dirty="1">
                <a:latin typeface="Verdana" panose="020B0604030504040204" pitchFamily="34" charset="0"/>
                <a:ea typeface="Verdana" panose="020B0604030504040204" pitchFamily="34" charset="0"/>
              </a:rPr>
              <a:t>Ndërhyrja në të dhëna</a:t>
            </a:r>
            <a:r>
              <a:rPr lang="sq-AL" dirty="1">
                <a:latin typeface="Verdana" panose="020B0604030504040204" pitchFamily="34" charset="0"/>
                <a:ea typeface="Verdana" panose="020B0604030504040204" pitchFamily="34" charset="0"/>
              </a:rPr>
              <a:t> </a:t>
            </a:r>
          </a:p>
          <a:p>
            <a:pPr marL="514350" indent="-514350">
              <a:lnSpc>
                <a:spcPct val="150000"/>
              </a:lnSpc>
              <a:buFont typeface="+mj-lt"/>
              <a:buAutoNum type="arabicPeriod"/>
            </a:pPr>
            <a:r>
              <a:rPr lang="sq-AL" dirty="1">
                <a:latin typeface="Verdana" panose="020B0604030504040204" pitchFamily="34" charset="0"/>
                <a:ea typeface="Verdana" panose="020B0604030504040204" pitchFamily="34" charset="0"/>
              </a:rPr>
              <a:t>Ndërhyrja në sistem</a:t>
            </a:r>
            <a:r>
              <a:rPr lang="sq-AL" dirty="1">
                <a:latin typeface="Verdana" panose="020B0604030504040204" pitchFamily="34" charset="0"/>
                <a:ea typeface="Verdana" panose="020B0604030504040204" pitchFamily="34" charset="0"/>
              </a:rPr>
              <a:t> </a:t>
            </a:r>
          </a:p>
          <a:p>
            <a:pPr marL="514350" indent="-514350">
              <a:lnSpc>
                <a:spcPct val="150000"/>
              </a:lnSpc>
              <a:buFont typeface="+mj-lt"/>
              <a:buAutoNum type="arabicPeriod"/>
            </a:pPr>
            <a:r>
              <a:rPr lang="sq-AL" dirty="1">
                <a:latin typeface="Verdana" panose="020B0604030504040204" pitchFamily="34" charset="0"/>
                <a:ea typeface="Verdana" panose="020B0604030504040204" pitchFamily="34" charset="0"/>
              </a:rPr>
              <a:t>Keqpërdorimi i pajisjeve</a:t>
            </a:r>
            <a:r>
              <a:rPr lang="sq-AL" dirty="1">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986072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5632311"/>
          </a:xfrm>
          <a:prstGeom prst="rect">
            <a:avLst/>
          </a:prstGeom>
        </p:spPr>
        <p:txBody>
          <a:bodyPr wrap="square">
            <a:spAutoFit/>
          </a:bodyPr>
          <a:lstStyle/>
          <a:p>
            <a:pPr marL="342900" indent="-342900" algn="just">
              <a:buFont typeface="Wingdings" pitchFamily="2" charset="2"/>
              <a:buChar char="Ø"/>
            </a:pPr>
            <a:r>
              <a:rPr lang="sq-AL" dirty="1" sz="1750">
                <a:latin typeface="+mj-lt"/>
              </a:rPr>
              <a:t>Secila Palë miraton masa të tilla legjislative dhe masa të tjera që mund të jenë të nevojshme për ta vendosur si vepër penale sipas ligjit të tyre vendor, kur kryhet me dashje, qasjen në të gjithë ose në ndonjë pjesë të një sistemi kompjuterik pa të drejtë.</a:t>
            </a:r>
            <a:r>
              <a:rPr lang="sq-AL" dirty="1" sz="1750">
                <a:latin typeface="+mj-lt"/>
              </a:rPr>
              <a:t> </a:t>
            </a:r>
            <a:r>
              <a:rPr lang="sq-AL" dirty="1" sz="1750">
                <a:latin typeface="+mj-lt"/>
              </a:rPr>
              <a:t>Një Palë mund të kërkojë që vepra të jetë kryer duke </a:t>
            </a:r>
            <a:r>
              <a:rPr lang="sq-AL" dirty="1" b="1" sz="1750">
                <a:solidFill>
                  <a:srgbClr val="FF0000"/>
                </a:solidFill>
                <a:latin typeface="+mj-lt"/>
              </a:rPr>
              <a:t>shkelur masat sigurisë, </a:t>
            </a:r>
            <a:r>
              <a:rPr lang="sq-AL" dirty="1" sz="1750">
                <a:latin typeface="+mj-lt"/>
              </a:rPr>
              <a:t>me </a:t>
            </a:r>
            <a:r>
              <a:rPr lang="sq-AL" dirty="1" b="1" sz="1750">
                <a:solidFill>
                  <a:srgbClr val="FF0000"/>
                </a:solidFill>
                <a:latin typeface="+mj-lt"/>
              </a:rPr>
              <a:t>synimin për të marrë të dhëna kompjuterike</a:t>
            </a:r>
            <a:r>
              <a:rPr lang="sq-AL" dirty="1" sz="1750">
                <a:latin typeface="+mj-lt"/>
              </a:rPr>
              <a:t> ose</a:t>
            </a:r>
            <a:r>
              <a:rPr lang="sq-AL" dirty="1" b="1" sz="1750">
                <a:solidFill>
                  <a:srgbClr val="FF0000"/>
                </a:solidFill>
                <a:latin typeface="+mj-lt"/>
              </a:rPr>
              <a:t> qëllime tjera të pandershme, </a:t>
            </a:r>
            <a:r>
              <a:rPr lang="sq-AL" dirty="1" sz="1750">
                <a:latin typeface="+mj-lt"/>
              </a:rPr>
              <a:t>ose kur është fjala për</a:t>
            </a:r>
            <a:r>
              <a:rPr lang="sq-AL" dirty="1" b="1" sz="1750">
                <a:solidFill>
                  <a:srgbClr val="FF0000"/>
                </a:solidFill>
                <a:latin typeface="+mj-lt"/>
              </a:rPr>
              <a:t> një sistem kompjuterik që është i lidhur me një sistem tjetër kompjuterik</a:t>
            </a:r>
            <a:r>
              <a:rPr lang="sq-AL" dirty="1" sz="1750">
                <a:latin typeface="+mj-lt"/>
              </a:rPr>
              <a:t>.</a:t>
            </a:r>
          </a:p>
        </p:txBody>
      </p:sp>
      <p:sp>
        <p:nvSpPr>
          <p:cNvPr id="6" name="Rectangle 5">
            <a:extLst>
              <a:ext uri="{FF2B5EF4-FFF2-40B4-BE49-F238E27FC236}">
                <a16:creationId xmlns:a16="http://schemas.microsoft.com/office/drawing/2014/main" id="{524B6456-681F-2F44-A01A-AD3514E81BD2}"/>
              </a:ext>
            </a:extLst>
          </p:cNvPr>
          <p:cNvSpPr/>
          <p:nvPr/>
        </p:nvSpPr>
        <p:spPr>
          <a:xfrm>
            <a:off x="4250317" y="1158300"/>
            <a:ext cx="4638750" cy="5262979"/>
          </a:xfrm>
          <a:prstGeom prst="rect">
            <a:avLst/>
          </a:prstGeom>
        </p:spPr>
        <p:txBody>
          <a:bodyPr wrap="square">
            <a:spAutoFit/>
          </a:bodyPr>
          <a:lstStyle/>
          <a:p>
            <a:pPr marL="342900" indent="-342900" algn="just">
              <a:buFont typeface="Wingdings" pitchFamily="2" charset="2"/>
              <a:buChar char="ü"/>
            </a:pPr>
            <a:r>
              <a:rPr lang="sq-AL" dirty="1" sz="2100">
                <a:latin typeface="+mj-lt"/>
              </a:rPr>
              <a:t>Palët mund të kufizojnë kriminalizimin e qasjes me elementët e mëposhtëm kualifikues:</a:t>
            </a:r>
          </a:p>
          <a:p>
            <a:pPr marL="800100" lvl="1" indent="-342900" algn="just">
              <a:buFont typeface="Wingdings" pitchFamily="2" charset="2"/>
              <a:buChar char="ü"/>
            </a:pPr>
            <a:r>
              <a:rPr lang="sq-AL" dirty="1" sz="2100">
                <a:latin typeface="+mj-lt"/>
              </a:rPr>
              <a:t>Shkelje e masave të sigurisë</a:t>
            </a:r>
          </a:p>
          <a:p>
            <a:pPr marL="800100" lvl="1" indent="-342900" algn="just">
              <a:buFont typeface="Wingdings" pitchFamily="2" charset="2"/>
              <a:buChar char="ü"/>
            </a:pPr>
            <a:r>
              <a:rPr lang="sq-AL" dirty="1" sz="2100">
                <a:latin typeface="+mj-lt"/>
              </a:rPr>
              <a:t>Qëllimi për të marrë të dhëna kompjuterike</a:t>
            </a:r>
          </a:p>
          <a:p>
            <a:pPr marL="800100" lvl="1" indent="-342900" algn="just">
              <a:buFont typeface="Wingdings" pitchFamily="2" charset="2"/>
              <a:buChar char="ü"/>
            </a:pPr>
            <a:r>
              <a:rPr lang="sq-AL" dirty="1" sz="2100">
                <a:latin typeface="+mj-lt"/>
              </a:rPr>
              <a:t>Qëllimi i pandershëm</a:t>
            </a:r>
            <a:r>
              <a:rPr lang="sq-AL" dirty="1" sz="2100">
                <a:latin typeface="+mj-lt"/>
              </a:rPr>
              <a:t> </a:t>
            </a:r>
          </a:p>
          <a:p>
            <a:pPr marL="800100" lvl="1" indent="-342900" algn="just">
              <a:buFont typeface="Wingdings" pitchFamily="2" charset="2"/>
              <a:buChar char="ü"/>
            </a:pPr>
            <a:r>
              <a:rPr lang="sq-AL" dirty="1" sz="2100">
                <a:latin typeface="+mj-lt"/>
              </a:rPr>
              <a:t>Qasja në lidhje me një sistem kompjuterik që është i lidhur me një sistem tjetër kompjuterik (duke përjashtuar hyrjen në sistemet kompjuterike të pavarura)</a:t>
            </a:r>
          </a:p>
        </p:txBody>
      </p:sp>
      <p:sp>
        <p:nvSpPr>
          <p:cNvPr id="7" name="Rectangle 11">
            <a:extLst>
              <a:ext uri="{FF2B5EF4-FFF2-40B4-BE49-F238E27FC236}">
                <a16:creationId xmlns:a16="http://schemas.microsoft.com/office/drawing/2014/main" id="{2423F960-A04A-412E-A05F-0A481203750D}"/>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20</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E02F9B35-00F4-40BC-9452-03D5E2FD52B1}"/>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BAFC63AD-212F-43EB-A6CF-69CC56FF4FFE}"/>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75804" y="-24482"/>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Qasja e jashtëligjshme ("shkelje të masave të sigurisë..."</a:t>
            </a:r>
          </a:p>
        </p:txBody>
      </p:sp>
      <p:pic>
        <p:nvPicPr>
          <p:cNvPr id="11" name="Picture 4">
            <a:extLst>
              <a:ext uri="{FF2B5EF4-FFF2-40B4-BE49-F238E27FC236}">
                <a16:creationId xmlns:a16="http://schemas.microsoft.com/office/drawing/2014/main" id="{904628E1-1C55-4556-A363-EFD5F6D17A8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051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sq-AL" dirty="1">
                <a:latin typeface="Verdana" panose="020B0604030504040204" pitchFamily="34" charset="0"/>
                <a:ea typeface="Verdana" panose="020B0604030504040204" pitchFamily="34" charset="0"/>
              </a:rPr>
              <a:t>Përgjimi i jashtëligjshëm</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sq-AL" dirty="1">
                <a:latin typeface="Verdana" panose="020B0604030504040204" pitchFamily="34" charset="0"/>
                <a:ea typeface="Verdana" panose="020B0604030504040204" pitchFamily="34" charset="0"/>
              </a:rPr>
              <a:t>Dispozitat Materiale të Konventës së Budapestit (Pjesa 1)</a:t>
            </a:r>
          </a:p>
        </p:txBody>
      </p:sp>
      <p:sp>
        <p:nvSpPr>
          <p:cNvPr id="5" name="Rectangle 11">
            <a:extLst>
              <a:ext uri="{FF2B5EF4-FFF2-40B4-BE49-F238E27FC236}">
                <a16:creationId xmlns:a16="http://schemas.microsoft.com/office/drawing/2014/main"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21</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6" name="Rectangle 5">
            <a:extLst>
              <a:ext uri="{FF2B5EF4-FFF2-40B4-BE49-F238E27FC236}">
                <a16:creationId xmlns:a16="http://schemas.microsoft.com/office/drawing/2014/main"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8" name="Rectangle 7">
            <a:extLst>
              <a:ext uri="{FF2B5EF4-FFF2-40B4-BE49-F238E27FC236}">
                <a16:creationId xmlns:a16="http://schemas.microsoft.com/office/drawing/2014/main"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9" name="TextBox 7">
            <a:extLst>
              <a:ext uri="{FF2B5EF4-FFF2-40B4-BE49-F238E27FC236}">
                <a16:creationId xmlns:a16="http://schemas.microsoft.com/office/drawing/2014/main" id="{7B9BC96D-6AC8-4249-9F3D-D92372DB1900}"/>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Seksioni 3</a:t>
            </a:r>
          </a:p>
        </p:txBody>
      </p:sp>
      <p:pic>
        <p:nvPicPr>
          <p:cNvPr id="10" name="Picture 4">
            <a:extLst>
              <a:ext uri="{FF2B5EF4-FFF2-40B4-BE49-F238E27FC236}">
                <a16:creationId xmlns:a16="http://schemas.microsoft.com/office/drawing/2014/main" id="{9E352179-95DE-4E37-9014-C7512F18C08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1271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22</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Përgjimi i jashtëligjshëm</a:t>
            </a:r>
            <a:r>
              <a:rPr lang="sq-AL" dirty="1" sz="3200" b="1">
                <a:solidFill>
                  <a:schemeClr val="bg1"/>
                </a:solidFill>
                <a:latin typeface="Verdana" panose="020B0604030504040204" pitchFamily="34" charset="0"/>
                <a:ea typeface="Verdana" panose="020B0604030504040204" pitchFamily="34" charset="0"/>
                <a:cs typeface="Verdana" charset="0"/>
              </a:rPr>
              <a:t> </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a:extLst>
              <a:ext uri="{FF2B5EF4-FFF2-40B4-BE49-F238E27FC236}">
                <a16:creationId xmlns:a16="http://schemas.microsoft.com/office/drawing/2014/main" id="{9D5A03CE-8228-488C-B870-1AE3D665E3CC}"/>
              </a:ext>
            </a:extLst>
          </p:cNvPr>
          <p:cNvSpPr txBox="1">
            <a:spLocks/>
          </p:cNvSpPr>
          <p:nvPr/>
        </p:nvSpPr>
        <p:spPr>
          <a:xfrm>
            <a:off x="457200" y="1270001"/>
            <a:ext cx="8229600" cy="5106987"/>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en-GB" altLang="sr-Latn-RS" sz="3000" b="1" i="1" dirty="0">
              <a:cs typeface="Times New Roman" panose="02020603050405020304" pitchFamily="18" charset="0"/>
            </a:endParaRPr>
          </a:p>
          <a:p>
            <a:pPr algn="ctr" eaLnBrk="1" hangingPunct="1">
              <a:lnSpc>
                <a:spcPct val="80000"/>
              </a:lnSpc>
              <a:buFont typeface="Arial" panose="020B0604020202020204" pitchFamily="34" charset="0"/>
              <a:buNone/>
            </a:pPr>
            <a:r>
              <a:rPr lang="sq-AL" dirty="1" sz="3000" b="1" i="1">
                <a:cs typeface="Times New Roman" panose="02020603050405020304" pitchFamily="18" charset="0"/>
              </a:rPr>
              <a:t>Përgjimi i jashtëligjshëm</a:t>
            </a:r>
          </a:p>
          <a:p>
            <a:pPr algn="ctr" eaLnBrk="1" hangingPunct="1">
              <a:lnSpc>
                <a:spcPct val="80000"/>
              </a:lnSpc>
              <a:buFont typeface="Arial" panose="020B0604020202020204" pitchFamily="34" charset="0"/>
              <a:buNone/>
            </a:pPr>
            <a:r>
              <a:rPr lang="sq-AL" dirty="1" sz="3000" b="1" i="1">
                <a:cs typeface="Times New Roman" panose="02020603050405020304" pitchFamily="18" charset="0"/>
              </a:rPr>
              <a:t>(Neni 3 – Konventa e Budapestit)</a:t>
            </a:r>
          </a:p>
          <a:p>
            <a:pPr eaLnBrk="1" hangingPunct="1">
              <a:lnSpc>
                <a:spcPct val="80000"/>
              </a:lnSpc>
              <a:buFont typeface="Arial" pitchFamily="34" charset="0"/>
              <a:buNone/>
            </a:pPr>
            <a:endParaRPr lang="en-GB" altLang="sr-Latn-RS" sz="3000" dirty="0">
              <a:cs typeface="Times New Roman" panose="02020603050405020304" pitchFamily="18" charset="0"/>
            </a:endParaRPr>
          </a:p>
          <a:p>
            <a:pPr algn="ctr" eaLnBrk="1" hangingPunct="1">
              <a:lnSpc>
                <a:spcPct val="80000"/>
              </a:lnSpc>
            </a:pPr>
            <a:r>
              <a:rPr lang="sq-AL" dirty="1" sz="3000" i="1">
                <a:cs typeface="Times New Roman" panose="02020603050405020304" pitchFamily="18" charset="0"/>
              </a:rPr>
              <a:t>Qëllimisht, dhe pa të drejtë</a:t>
            </a:r>
          </a:p>
          <a:p>
            <a:pPr algn="ctr" eaLnBrk="1" hangingPunct="1">
              <a:lnSpc>
                <a:spcPct val="80000"/>
              </a:lnSpc>
            </a:pPr>
            <a:endParaRPr lang="en-GB" altLang="sr-Latn-RS" sz="3000" i="1" dirty="0">
              <a:cs typeface="Times New Roman" panose="02020603050405020304" pitchFamily="18" charset="0"/>
            </a:endParaRPr>
          </a:p>
          <a:p>
            <a:pPr algn="ctr" eaLnBrk="1" hangingPunct="1">
              <a:lnSpc>
                <a:spcPct val="80000"/>
              </a:lnSpc>
            </a:pPr>
            <a:r>
              <a:rPr lang="sq-AL" dirty="1" sz="3000" i="1">
                <a:cs typeface="Times New Roman" panose="02020603050405020304" pitchFamily="18" charset="0"/>
              </a:rPr>
              <a:t>Për të përgjuar, me mjete teknike, transmetime jopublike të të dhënave kompjuterike</a:t>
            </a:r>
          </a:p>
          <a:p>
            <a:pPr algn="ctr" eaLnBrk="1" hangingPunct="1">
              <a:lnSpc>
                <a:spcPct val="80000"/>
              </a:lnSpc>
            </a:pPr>
            <a:endParaRPr lang="en-GB" altLang="sr-Latn-RS" sz="3000" i="1" dirty="0">
              <a:cs typeface="Times New Roman" panose="02020603050405020304" pitchFamily="18" charset="0"/>
            </a:endParaRPr>
          </a:p>
          <a:p>
            <a:pPr algn="ctr" eaLnBrk="1" hangingPunct="1">
              <a:lnSpc>
                <a:spcPct val="80000"/>
              </a:lnSpc>
            </a:pPr>
            <a:r>
              <a:rPr lang="sq-AL" dirty="1" sz="3000" i="1">
                <a:cs typeface="Times New Roman" panose="02020603050405020304" pitchFamily="18" charset="0"/>
              </a:rPr>
              <a:t>Për, nga apo brenda një sistemi kompjuterik</a:t>
            </a:r>
          </a:p>
        </p:txBody>
      </p:sp>
    </p:spTree>
    <p:extLst>
      <p:ext uri="{BB962C8B-B14F-4D97-AF65-F5344CB8AC3E}">
        <p14:creationId xmlns:p14="http://schemas.microsoft.com/office/powerpoint/2010/main" val="471619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8BA481B6-DCEE-4751-99B1-BDCBAFD643EF}"/>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23</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6" name="Rectangle 5">
            <a:extLst>
              <a:ext uri="{FF2B5EF4-FFF2-40B4-BE49-F238E27FC236}">
                <a16:creationId xmlns:a16="http://schemas.microsoft.com/office/drawing/2014/main" id="{B96EE1A2-ECB7-483D-86C9-766C9027C6D7}"/>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8" name="Rectangle 7">
            <a:extLst>
              <a:ext uri="{FF2B5EF4-FFF2-40B4-BE49-F238E27FC236}">
                <a16:creationId xmlns:a16="http://schemas.microsoft.com/office/drawing/2014/main" id="{EC9303CF-EB76-4E68-BCF1-4AB6D64A447A}"/>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0" name="TextBox 7">
            <a:extLst>
              <a:ext uri="{FF2B5EF4-FFF2-40B4-BE49-F238E27FC236}">
                <a16:creationId xmlns:a16="http://schemas.microsoft.com/office/drawing/2014/main" id="{178B80CA-5FBB-4127-BEE1-9F94909C1497}"/>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Përgjimi i jashtëligjshëm:</a:t>
            </a:r>
            <a:r>
              <a:rPr lang="sq-AL" dirty="1" sz="3200" b="1">
                <a:solidFill>
                  <a:schemeClr val="bg1"/>
                </a:solidFill>
                <a:latin typeface="Verdana" panose="020B0604030504040204" pitchFamily="34" charset="0"/>
                <a:ea typeface="Verdana" panose="020B0604030504040204" pitchFamily="34" charset="0"/>
                <a:cs typeface="Verdana" charset="0"/>
              </a:rPr>
              <a:t> </a:t>
            </a:r>
            <a:r>
              <a:rPr lang="sq-AL" dirty="1" sz="3200" b="1">
                <a:solidFill>
                  <a:schemeClr val="bg1"/>
                </a:solidFill>
                <a:latin typeface="Verdana" panose="020B0604030504040204" pitchFamily="34" charset="0"/>
                <a:ea typeface="Verdana" panose="020B0604030504040204" pitchFamily="34" charset="0"/>
                <a:cs typeface="Verdana" charset="0"/>
              </a:rPr>
              <a:t>Shembull</a:t>
            </a:r>
          </a:p>
        </p:txBody>
      </p:sp>
      <p:pic>
        <p:nvPicPr>
          <p:cNvPr id="12" name="Picture 4">
            <a:extLst>
              <a:ext uri="{FF2B5EF4-FFF2-40B4-BE49-F238E27FC236}">
                <a16:creationId xmlns:a16="http://schemas.microsoft.com/office/drawing/2014/main" id="{5D5BA1D3-E00E-4BF8-B726-8C38C413B27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3C6BB911-1495-4F20-B501-69CB31F9EC90}"/>
              </a:ext>
            </a:extLst>
          </p:cNvPr>
          <p:cNvPicPr>
            <a:picLocks noChangeAspect="1"/>
          </p:cNvPicPr>
          <p:nvPr/>
        </p:nvPicPr>
        <p:blipFill rotWithShape="1">
          <a:blip r:embed="rId4"/>
          <a:srcRect b="3232"/>
          <a:stretch/>
        </p:blipFill>
        <p:spPr>
          <a:xfrm>
            <a:off x="0" y="992187"/>
            <a:ext cx="9144000" cy="5605463"/>
          </a:xfrm>
          <a:prstGeom prst="rect">
            <a:avLst/>
          </a:prstGeom>
        </p:spPr>
      </p:pic>
    </p:spTree>
    <p:extLst>
      <p:ext uri="{BB962C8B-B14F-4D97-AF65-F5344CB8AC3E}">
        <p14:creationId xmlns:p14="http://schemas.microsoft.com/office/powerpoint/2010/main" val="645468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8BA481B6-DCEE-4751-99B1-BDCBAFD643EF}"/>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24</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6" name="Rectangle 5">
            <a:extLst>
              <a:ext uri="{FF2B5EF4-FFF2-40B4-BE49-F238E27FC236}">
                <a16:creationId xmlns:a16="http://schemas.microsoft.com/office/drawing/2014/main" id="{B96EE1A2-ECB7-483D-86C9-766C9027C6D7}"/>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8" name="Rectangle 7">
            <a:extLst>
              <a:ext uri="{FF2B5EF4-FFF2-40B4-BE49-F238E27FC236}">
                <a16:creationId xmlns:a16="http://schemas.microsoft.com/office/drawing/2014/main" id="{EC9303CF-EB76-4E68-BCF1-4AB6D64A447A}"/>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0" name="TextBox 7">
            <a:extLst>
              <a:ext uri="{FF2B5EF4-FFF2-40B4-BE49-F238E27FC236}">
                <a16:creationId xmlns:a16="http://schemas.microsoft.com/office/drawing/2014/main" id="{178B80CA-5FBB-4127-BEE1-9F94909C1497}"/>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Përgjimi i jashtëligjshëm:</a:t>
            </a:r>
            <a:r>
              <a:rPr lang="sq-AL" dirty="1" sz="3200" b="1">
                <a:solidFill>
                  <a:schemeClr val="bg1"/>
                </a:solidFill>
                <a:latin typeface="Verdana" panose="020B0604030504040204" pitchFamily="34" charset="0"/>
                <a:ea typeface="Verdana" panose="020B0604030504040204" pitchFamily="34" charset="0"/>
                <a:cs typeface="Verdana" charset="0"/>
              </a:rPr>
              <a:t> </a:t>
            </a:r>
            <a:r>
              <a:rPr lang="sq-AL" dirty="1" sz="3200" b="1">
                <a:solidFill>
                  <a:schemeClr val="bg1"/>
                </a:solidFill>
                <a:latin typeface="Verdana" panose="020B0604030504040204" pitchFamily="34" charset="0"/>
                <a:ea typeface="Verdana" panose="020B0604030504040204" pitchFamily="34" charset="0"/>
                <a:cs typeface="Verdana" charset="0"/>
              </a:rPr>
              <a:t>Shembull</a:t>
            </a:r>
          </a:p>
        </p:txBody>
      </p:sp>
      <p:pic>
        <p:nvPicPr>
          <p:cNvPr id="12" name="Picture 4">
            <a:extLst>
              <a:ext uri="{FF2B5EF4-FFF2-40B4-BE49-F238E27FC236}">
                <a16:creationId xmlns:a16="http://schemas.microsoft.com/office/drawing/2014/main" id="{5D5BA1D3-E00E-4BF8-B726-8C38C413B27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a:extLst>
              <a:ext uri="{FF2B5EF4-FFF2-40B4-BE49-F238E27FC236}">
                <a16:creationId xmlns:a16="http://schemas.microsoft.com/office/drawing/2014/main" id="{20E030D5-FDF6-4B7A-8CC1-F1C040680CBE}"/>
              </a:ext>
            </a:extLst>
          </p:cNvPr>
          <p:cNvPicPr>
            <a:picLocks noChangeAspect="1"/>
          </p:cNvPicPr>
          <p:nvPr/>
        </p:nvPicPr>
        <p:blipFill>
          <a:blip r:embed="rId4"/>
          <a:stretch>
            <a:fillRect/>
          </a:stretch>
        </p:blipFill>
        <p:spPr>
          <a:xfrm>
            <a:off x="14282" y="1628800"/>
            <a:ext cx="9144000" cy="4176464"/>
          </a:xfrm>
          <a:prstGeom prst="rect">
            <a:avLst/>
          </a:prstGeom>
        </p:spPr>
      </p:pic>
    </p:spTree>
    <p:extLst>
      <p:ext uri="{BB962C8B-B14F-4D97-AF65-F5344CB8AC3E}">
        <p14:creationId xmlns:p14="http://schemas.microsoft.com/office/powerpoint/2010/main" val="3685125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5016758"/>
          </a:xfrm>
          <a:prstGeom prst="rect">
            <a:avLst/>
          </a:prstGeom>
        </p:spPr>
        <p:txBody>
          <a:bodyPr wrap="square">
            <a:spAutoFit/>
          </a:bodyPr>
          <a:lstStyle/>
          <a:p>
            <a:pPr marL="342900" indent="-342900" algn="just">
              <a:buFont typeface="Wingdings" pitchFamily="2" charset="2"/>
              <a:buChar char="Ø"/>
            </a:pPr>
            <a:r>
              <a:rPr lang="sq-AL" dirty="1" sz="1600">
                <a:latin typeface="+mj-lt"/>
              </a:rPr>
              <a:t>Secila palë miraton masa të tilla legjislative dhe të tjera që mund të jenë të nevojshme për ta vendosur </a:t>
            </a:r>
            <a:r>
              <a:rPr lang="sq-AL" dirty="1" b="1" sz="1600">
                <a:solidFill>
                  <a:srgbClr val="FF0000"/>
                </a:solidFill>
                <a:latin typeface="+mj-lt"/>
              </a:rPr>
              <a:t>përgjimin </a:t>
            </a:r>
            <a:r>
              <a:rPr lang="sq-AL" dirty="1" sz="1600">
                <a:latin typeface="+mj-lt"/>
              </a:rPr>
              <a:t>pa të drejtë si vepër penale sipas ligjit vendor, kur kryhet me dashje, me mjete teknike, të transmetimeve jopublike të të dhënave kompjuterike në, nga ose brenda një sistem kompjuterik, përfshirë emetimet elektromagnetike nga një sistem kompjuterik që mbart të dhëna të tilla kompjuterike.</a:t>
            </a:r>
            <a:r>
              <a:rPr lang="sq-AL" dirty="1" sz="1600">
                <a:latin typeface="+mj-lt"/>
              </a:rPr>
              <a:t> </a:t>
            </a:r>
            <a:r>
              <a:rPr lang="sq-AL" dirty="1" sz="1600">
                <a:latin typeface="+mj-lt"/>
              </a:rPr>
              <a:t>Një Palë mund të kërkojë që vepra të jetë shkaktuar me qëllim të pandershëm ose në marrëdhënie me një sistem kompjuterik që është i lidhur me një sistem tjetër kompjuterik.</a:t>
            </a:r>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4832092"/>
          </a:xfrm>
          <a:prstGeom prst="rect">
            <a:avLst/>
          </a:prstGeom>
        </p:spPr>
        <p:txBody>
          <a:bodyPr wrap="square">
            <a:spAutoFit/>
          </a:bodyPr>
          <a:lstStyle/>
          <a:p>
            <a:pPr marL="342900" indent="-342900" algn="just">
              <a:buFont typeface="Wingdings" pitchFamily="2" charset="2"/>
              <a:buChar char="ü"/>
            </a:pPr>
            <a:r>
              <a:rPr lang="sq-AL" dirty="1" sz="2200">
                <a:latin typeface="+mj-lt"/>
              </a:rPr>
              <a:t>Përgjimi nënkupton dëgjimin, monitorimin ose mbikëqyrjen e komunikimeve</a:t>
            </a:r>
            <a:r>
              <a:rPr lang="sq-AL" dirty="1" sz="2200">
                <a:latin typeface="+mj-lt"/>
              </a:rPr>
              <a:t> </a:t>
            </a:r>
          </a:p>
          <a:p>
            <a:pPr marL="342900" indent="-342900" algn="just">
              <a:buFont typeface="Wingdings" pitchFamily="2" charset="2"/>
              <a:buChar char="ü"/>
            </a:pPr>
            <a:endParaRPr lang="en-US" sz="2200" dirty="0">
              <a:latin typeface="+mj-lt"/>
            </a:endParaRPr>
          </a:p>
          <a:p>
            <a:pPr marL="342900" indent="-342900" algn="just">
              <a:buFont typeface="Wingdings" pitchFamily="2" charset="2"/>
              <a:buChar char="ü"/>
            </a:pPr>
            <a:r>
              <a:rPr lang="sq-AL" dirty="1" sz="2200">
                <a:latin typeface="+mj-lt"/>
              </a:rPr>
              <a:t>Dispozitat synojnë të mbrojnë privatësinë e komunikimeve të të dhënave</a:t>
            </a:r>
            <a:r>
              <a:rPr lang="sq-AL" dirty="1" sz="2200">
                <a:latin typeface="+mj-lt"/>
              </a:rPr>
              <a:t> </a:t>
            </a:r>
          </a:p>
          <a:p>
            <a:pPr marL="342900" indent="-342900" algn="just">
              <a:buFont typeface="Wingdings" pitchFamily="2" charset="2"/>
              <a:buChar char="ü"/>
            </a:pPr>
            <a:endParaRPr lang="en-US" sz="2200" dirty="0">
              <a:latin typeface="+mj-lt"/>
            </a:endParaRPr>
          </a:p>
          <a:p>
            <a:pPr marL="342900" indent="-342900" algn="just">
              <a:buFont typeface="Wingdings" pitchFamily="2" charset="2"/>
              <a:buChar char="ü"/>
            </a:pPr>
            <a:r>
              <a:rPr lang="sq-AL" dirty="1" sz="2200">
                <a:latin typeface="+mj-lt"/>
              </a:rPr>
              <a:t>Trajton ekuivalentët e përgjimit dhe regjistrimit tradicional të bisedave telefonike gojore kur bëhet për transmetimin e të dhënave kompjuterike</a:t>
            </a:r>
          </a:p>
        </p:txBody>
      </p:sp>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25</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Përgjimi i jashtëligjshëm (“përgjimi”)</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0526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65629" y="1336957"/>
            <a:ext cx="3889351" cy="5016758"/>
          </a:xfrm>
          <a:prstGeom prst="rect">
            <a:avLst/>
          </a:prstGeom>
        </p:spPr>
        <p:txBody>
          <a:bodyPr wrap="square">
            <a:spAutoFit/>
          </a:bodyPr>
          <a:lstStyle/>
          <a:p>
            <a:pPr marL="342900" indent="-342900" algn="just">
              <a:buFont typeface="Wingdings" pitchFamily="2" charset="2"/>
              <a:buChar char="Ø"/>
            </a:pPr>
            <a:r>
              <a:rPr lang="sq-AL" dirty="1" sz="1600">
                <a:latin typeface="+mj-lt"/>
              </a:rPr>
              <a:t>Secila palë miraton masa të tilla legjislative dhe të tjera që mund të jenë të nevojshme për ta vendosur përgjimin </a:t>
            </a:r>
            <a:r>
              <a:rPr lang="sq-AL" dirty="1" b="1" sz="1600">
                <a:solidFill>
                  <a:srgbClr val="FF0000"/>
                </a:solidFill>
                <a:latin typeface="+mj-lt"/>
              </a:rPr>
              <a:t>pa të drejtë</a:t>
            </a:r>
            <a:r>
              <a:rPr lang="sq-AL" dirty="1" sz="1600">
                <a:latin typeface="+mj-lt"/>
              </a:rPr>
              <a:t> si vepër penale sipas ligjit vendor, kur kryhet me dashje, me mjete teknike, të transmetimeve jopublike të të dhënave kompjuterike në, nga ose brenda një sistem kompjuterik, përfshirë emetimet elektromagnetike nga një sistem kompjuterik që mbart të dhëna të tilla kompjuterike.</a:t>
            </a:r>
            <a:r>
              <a:rPr lang="sq-AL" dirty="1" sz="1600">
                <a:latin typeface="+mj-lt"/>
              </a:rPr>
              <a:t> </a:t>
            </a:r>
            <a:r>
              <a:rPr lang="sq-AL" dirty="1" sz="1600">
                <a:latin typeface="+mj-lt"/>
              </a:rPr>
              <a:t>Një Palë mund të kërkojë që vepra të jetë shkaktuar me qëllim të pandershëm ose në marrëdhënie me një sistem kompjuterik që është i lidhur me një sistem tjetër kompjuterik.</a:t>
            </a:r>
          </a:p>
        </p:txBody>
      </p:sp>
      <p:sp>
        <p:nvSpPr>
          <p:cNvPr id="6" name="Rectangle 5">
            <a:extLst>
              <a:ext uri="{FF2B5EF4-FFF2-40B4-BE49-F238E27FC236}">
                <a16:creationId xmlns:a16="http://schemas.microsoft.com/office/drawing/2014/main" id="{524B6456-681F-2F44-A01A-AD3514E81BD2}"/>
              </a:ext>
            </a:extLst>
          </p:cNvPr>
          <p:cNvSpPr/>
          <p:nvPr/>
        </p:nvSpPr>
        <p:spPr>
          <a:xfrm>
            <a:off x="4311950" y="1287212"/>
            <a:ext cx="4747018" cy="4508927"/>
          </a:xfrm>
          <a:prstGeom prst="rect">
            <a:avLst/>
          </a:prstGeom>
        </p:spPr>
        <p:txBody>
          <a:bodyPr wrap="square">
            <a:spAutoFit/>
          </a:bodyPr>
          <a:lstStyle/>
          <a:p>
            <a:pPr marL="342900" indent="-342900" algn="just">
              <a:buFont typeface="Wingdings" pitchFamily="2" charset="2"/>
              <a:buChar char="ü"/>
            </a:pPr>
            <a:r>
              <a:rPr lang="sq-AL" dirty="1" sz="2050">
                <a:latin typeface="+mj-lt"/>
              </a:rPr>
              <a:t>Shembuj të përgjimit të mundshëm me të drejtë:</a:t>
            </a:r>
          </a:p>
          <a:p>
            <a:pPr marL="800100" lvl="1" indent="-342900" algn="just">
              <a:buFont typeface="Wingdings" pitchFamily="2" charset="2"/>
              <a:buChar char="ü"/>
            </a:pPr>
            <a:r>
              <a:rPr lang="sq-AL" dirty="1" sz="2050">
                <a:latin typeface="+mj-lt"/>
              </a:rPr>
              <a:t>Personi i udhëzuar ose i autorizuar nga pjesëmarrësit e transmetimit, përfshirë për:</a:t>
            </a:r>
            <a:r>
              <a:rPr lang="sq-AL" dirty="1" sz="2050">
                <a:latin typeface="+mj-lt"/>
              </a:rPr>
              <a:t> </a:t>
            </a:r>
          </a:p>
          <a:p>
            <a:pPr marL="1257300" lvl="2" indent="-342900" algn="just">
              <a:buFont typeface="Wingdings" pitchFamily="2" charset="2"/>
              <a:buChar char="ü"/>
            </a:pPr>
            <a:r>
              <a:rPr lang="sq-AL" dirty="1" sz="2050">
                <a:latin typeface="+mj-lt"/>
              </a:rPr>
              <a:t>Testimi i autorizuar i rënë dakord nga pjesëmarrësit</a:t>
            </a:r>
            <a:r>
              <a:rPr lang="sq-AL" dirty="1" sz="2050">
                <a:latin typeface="+mj-lt"/>
              </a:rPr>
              <a:t> </a:t>
            </a:r>
          </a:p>
          <a:p>
            <a:pPr marL="1257300" lvl="2" indent="-342900" algn="just">
              <a:buFont typeface="Wingdings" pitchFamily="2" charset="2"/>
              <a:buChar char="ü"/>
            </a:pPr>
            <a:r>
              <a:rPr lang="sq-AL" dirty="1" sz="2050">
                <a:latin typeface="+mj-lt"/>
              </a:rPr>
              <a:t>Aktivitetet e mbrojtjes të dakorduara nga pjesëmarrësit</a:t>
            </a:r>
            <a:r>
              <a:rPr lang="sq-AL" dirty="1" sz="2050">
                <a:latin typeface="+mj-lt"/>
              </a:rPr>
              <a:t> </a:t>
            </a:r>
          </a:p>
          <a:p>
            <a:pPr marL="800100" lvl="1" indent="-342900" algn="just">
              <a:buFont typeface="Wingdings" pitchFamily="2" charset="2"/>
              <a:buChar char="ü"/>
            </a:pPr>
            <a:r>
              <a:rPr lang="sq-AL" dirty="1" sz="2050">
                <a:latin typeface="+mj-lt"/>
              </a:rPr>
              <a:t>Aktivizimi i ‘cookies’ në faqet e internetit</a:t>
            </a:r>
            <a:r>
              <a:rPr lang="sq-AL" dirty="1" sz="2050">
                <a:latin typeface="+mj-lt"/>
              </a:rPr>
              <a:t> </a:t>
            </a:r>
          </a:p>
          <a:p>
            <a:pPr marL="800100" lvl="1" indent="-342900" algn="just">
              <a:buFont typeface="Wingdings" pitchFamily="2" charset="2"/>
              <a:buChar char="ü"/>
            </a:pPr>
            <a:r>
              <a:rPr lang="sq-AL" dirty="1" sz="2050">
                <a:latin typeface="+mj-lt"/>
              </a:rPr>
              <a:t>Vëzhgimi i autorizuar në mënyrë të ligjshme nga autoritetet e zbatimit të ligjit</a:t>
            </a:r>
          </a:p>
        </p:txBody>
      </p:sp>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44450"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26</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36512"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44449"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39862" y="4462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Përgjimi i jashtëligjshëm (“pa të drejtë”)</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12"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700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5016758"/>
          </a:xfrm>
          <a:prstGeom prst="rect">
            <a:avLst/>
          </a:prstGeom>
        </p:spPr>
        <p:txBody>
          <a:bodyPr wrap="square">
            <a:spAutoFit/>
          </a:bodyPr>
          <a:lstStyle/>
          <a:p>
            <a:pPr marL="342900" indent="-342900" algn="just">
              <a:buFont typeface="Wingdings" pitchFamily="2" charset="2"/>
              <a:buChar char="Ø"/>
            </a:pPr>
            <a:r>
              <a:rPr lang="sq-AL" dirty="1" sz="1600">
                <a:latin typeface="+mj-lt"/>
              </a:rPr>
              <a:t>Secila palë miraton masa të tilla legjislative dhe të tjera që mund të jenë të nevojshme për ta vendosur përgjimin pa të drejtë si vepër penale sipas ligjit vendor, kur kryhet me dashje, </a:t>
            </a:r>
            <a:r>
              <a:rPr lang="sq-AL" dirty="1" b="1" sz="1600">
                <a:solidFill>
                  <a:srgbClr val="FF0000"/>
                </a:solidFill>
                <a:latin typeface="+mj-lt"/>
              </a:rPr>
              <a:t>me mjete teknike</a:t>
            </a:r>
            <a:r>
              <a:rPr lang="sq-AL" dirty="1" sz="1600">
                <a:latin typeface="+mj-lt"/>
              </a:rPr>
              <a:t>, të transmetimeve jopublike të të dhënave kompjuterike në, nga ose brenda një sistem kompjuterik, përfshirë emetimet elektromagnetike nga një sistem kompjuterik që mbart të dhëna të tilla kompjuterike.</a:t>
            </a:r>
            <a:r>
              <a:rPr lang="sq-AL" dirty="1" sz="1600">
                <a:latin typeface="+mj-lt"/>
              </a:rPr>
              <a:t> </a:t>
            </a:r>
            <a:r>
              <a:rPr lang="sq-AL" dirty="1" sz="1600">
                <a:latin typeface="+mj-lt"/>
              </a:rPr>
              <a:t>Një Palë mund të kërkojë që vepra të jetë shkaktuar me qëllim të pandershëm ose në marrëdhënie me një sistem kompjuterik që është i lidhur me një sistem tjetër kompjuterik.</a:t>
            </a:r>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5526128"/>
          </a:xfrm>
          <a:prstGeom prst="rect">
            <a:avLst/>
          </a:prstGeom>
        </p:spPr>
        <p:txBody>
          <a:bodyPr wrap="square">
            <a:spAutoFit/>
          </a:bodyPr>
          <a:lstStyle/>
          <a:p>
            <a:pPr marL="342900" indent="-342900" algn="just">
              <a:buFont typeface="Wingdings" pitchFamily="2" charset="2"/>
              <a:buChar char="ü"/>
            </a:pPr>
            <a:r>
              <a:rPr lang="sq-AL" dirty="1" sz="2000">
                <a:latin typeface="+mj-lt"/>
              </a:rPr>
              <a:t>Mjetet teknike do të mbulonin përgjimin përmes:</a:t>
            </a:r>
            <a:r>
              <a:rPr lang="sq-AL" dirty="1" sz="2000">
                <a:latin typeface="+mj-lt"/>
              </a:rPr>
              <a:t> </a:t>
            </a:r>
          </a:p>
          <a:p>
            <a:pPr marL="800100" lvl="1" indent="-342900" algn="just">
              <a:buFont typeface="Wingdings" pitchFamily="2" charset="2"/>
              <a:buChar char="ü"/>
            </a:pPr>
            <a:r>
              <a:rPr lang="sq-AL" dirty="1" sz="2000">
                <a:latin typeface="+mj-lt"/>
              </a:rPr>
              <a:t>Qasjes dhe përdorimit të sistemit kompjuterik;</a:t>
            </a:r>
            <a:r>
              <a:rPr lang="sq-AL" dirty="1" sz="2000">
                <a:latin typeface="+mj-lt"/>
              </a:rPr>
              <a:t> </a:t>
            </a:r>
          </a:p>
          <a:p>
            <a:pPr marL="800100" lvl="1" indent="-342900" algn="just">
              <a:buFont typeface="Wingdings" pitchFamily="2" charset="2"/>
              <a:buChar char="ü"/>
            </a:pPr>
            <a:r>
              <a:rPr lang="sq-AL" dirty="1" sz="2000">
                <a:latin typeface="+mj-lt"/>
              </a:rPr>
              <a:t>Përdorimit të pajisjeve elektronike të përgjimit</a:t>
            </a:r>
            <a:r>
              <a:rPr lang="sq-AL" dirty="1" sz="2000">
                <a:latin typeface="+mj-lt"/>
              </a:rPr>
              <a:t> </a:t>
            </a:r>
          </a:p>
          <a:p>
            <a:pPr marL="342900" indent="-342900" algn="just">
              <a:buFont typeface="Wingdings" pitchFamily="2" charset="2"/>
              <a:buChar char="ü"/>
            </a:pPr>
            <a:endParaRPr lang="en-US" sz="2000" dirty="0">
              <a:latin typeface="+mj-lt"/>
            </a:endParaRPr>
          </a:p>
          <a:p>
            <a:pPr marL="342900" indent="-342900" algn="just">
              <a:buFont typeface="Wingdings" pitchFamily="2" charset="2"/>
              <a:buChar char="ü"/>
            </a:pPr>
            <a:r>
              <a:rPr lang="sq-AL" dirty="1" sz="2000">
                <a:latin typeface="+mj-lt"/>
              </a:rPr>
              <a:t>Këto mund të përfshijnë:</a:t>
            </a:r>
          </a:p>
          <a:p>
            <a:pPr marL="800100" lvl="1" indent="-342900" algn="just">
              <a:buFont typeface="Wingdings" pitchFamily="2" charset="2"/>
              <a:buChar char="ü"/>
            </a:pPr>
            <a:r>
              <a:rPr lang="sq-AL" dirty="1" sz="2000">
                <a:latin typeface="+mj-lt"/>
              </a:rPr>
              <a:t>Regjistrimin</a:t>
            </a:r>
            <a:r>
              <a:rPr lang="sq-AL" dirty="1" sz="2000">
                <a:latin typeface="+mj-lt"/>
              </a:rPr>
              <a:t> </a:t>
            </a:r>
          </a:p>
          <a:p>
            <a:pPr marL="800100" lvl="1" indent="-342900" algn="just">
              <a:buFont typeface="Wingdings" pitchFamily="2" charset="2"/>
              <a:buChar char="ü"/>
            </a:pPr>
            <a:r>
              <a:rPr lang="sq-AL" dirty="1" sz="2000">
                <a:latin typeface="+mj-lt"/>
              </a:rPr>
              <a:t>Përdorimit të pajisjeve teknike të fiksuara në linjat e transmetimit</a:t>
            </a:r>
            <a:r>
              <a:rPr lang="sq-AL" dirty="1" sz="2000">
                <a:latin typeface="+mj-lt"/>
              </a:rPr>
              <a:t> </a:t>
            </a:r>
          </a:p>
          <a:p>
            <a:pPr marL="800100" lvl="1" indent="-342900" algn="just">
              <a:buFont typeface="Wingdings" pitchFamily="2" charset="2"/>
              <a:buChar char="ü"/>
            </a:pPr>
            <a:r>
              <a:rPr lang="sq-AL" dirty="1" sz="2000">
                <a:latin typeface="+mj-lt"/>
              </a:rPr>
              <a:t>Përdorimit të pajisjeve për të mbledhur dhe regjistruar komunikimet pa tela</a:t>
            </a:r>
            <a:r>
              <a:rPr lang="sq-AL" dirty="1" sz="2000">
                <a:latin typeface="+mj-lt"/>
              </a:rPr>
              <a:t> </a:t>
            </a:r>
          </a:p>
          <a:p>
            <a:pPr marL="800100" lvl="1" indent="-342900" algn="just">
              <a:buFont typeface="Wingdings" pitchFamily="2" charset="2"/>
              <a:buChar char="ü"/>
            </a:pPr>
            <a:r>
              <a:rPr lang="sq-AL" dirty="1" sz="2000">
                <a:latin typeface="+mj-lt"/>
              </a:rPr>
              <a:t>Përdorimit të softuerit, fjalëkalimeve dhe kodeve</a:t>
            </a:r>
          </a:p>
        </p:txBody>
      </p:sp>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27</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7">
            <a:extLst>
              <a:ext uri="{FF2B5EF4-FFF2-40B4-BE49-F238E27FC236}">
                <a16:creationId xmlns:a16="http://schemas.microsoft.com/office/drawing/2014/main" id="{7B42FE2B-4ED4-40A8-AC9F-DF13D8B6DD6C}"/>
              </a:ext>
            </a:extLst>
          </p:cNvPr>
          <p:cNvSpPr txBox="1">
            <a:spLocks noChangeArrowheads="1"/>
          </p:cNvSpPr>
          <p:nvPr/>
        </p:nvSpPr>
        <p:spPr bwMode="auto">
          <a:xfrm>
            <a:off x="1439862" y="4462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Përgjimi i jashtëligjshëm (“i bërë me mjete teknike”)</a:t>
            </a:r>
          </a:p>
        </p:txBody>
      </p:sp>
    </p:spTree>
    <p:extLst>
      <p:ext uri="{BB962C8B-B14F-4D97-AF65-F5344CB8AC3E}">
        <p14:creationId xmlns:p14="http://schemas.microsoft.com/office/powerpoint/2010/main" val="1007457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5016758"/>
          </a:xfrm>
          <a:prstGeom prst="rect">
            <a:avLst/>
          </a:prstGeom>
        </p:spPr>
        <p:txBody>
          <a:bodyPr wrap="square">
            <a:spAutoFit/>
          </a:bodyPr>
          <a:lstStyle/>
          <a:p>
            <a:pPr marL="342900" indent="-342900" algn="just">
              <a:buFont typeface="Wingdings" pitchFamily="2" charset="2"/>
              <a:buChar char="Ø"/>
            </a:pPr>
            <a:r>
              <a:rPr lang="sq-AL" dirty="1" sz="1600">
                <a:latin typeface="+mj-lt"/>
              </a:rPr>
              <a:t>Secila palë miraton masa të tilla legjislative dhe të tjera që mund të jenë të nevojshme për ta vendosur përgjimin pa të drejtë si vepër penale sipas ligjit vendor, kur kryhet me dashje, me mjete teknike, të </a:t>
            </a:r>
            <a:r>
              <a:rPr lang="sq-AL" dirty="1" b="1" sz="1600">
                <a:solidFill>
                  <a:srgbClr val="FF0000"/>
                </a:solidFill>
                <a:latin typeface="+mj-lt"/>
              </a:rPr>
              <a:t>të transmetimeve jopublike</a:t>
            </a:r>
            <a:r>
              <a:rPr lang="sq-AL" dirty="1" sz="1600">
                <a:latin typeface="+mj-lt"/>
              </a:rPr>
              <a:t> të të dhënave kompjuterike në, nga ose brenda një sistem kompjuterik, përfshirë emetimet elektromagnetike nga një sistem kompjuterik që mbart të dhëna të tilla kompjuterike.</a:t>
            </a:r>
            <a:r>
              <a:rPr lang="sq-AL" dirty="1" sz="1600">
                <a:latin typeface="+mj-lt"/>
              </a:rPr>
              <a:t> </a:t>
            </a:r>
            <a:r>
              <a:rPr lang="sq-AL" dirty="1" sz="1600">
                <a:latin typeface="+mj-lt"/>
              </a:rPr>
              <a:t>Një Palë mund të kërkojë që vepra të jetë shkaktuar me qëllim të pandershëm ose në marrëdhënie me një sistem kompjuterik që është i lidhur me një sistem tjetër kompjuterik.</a:t>
            </a:r>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4401205"/>
          </a:xfrm>
          <a:prstGeom prst="rect">
            <a:avLst/>
          </a:prstGeom>
        </p:spPr>
        <p:txBody>
          <a:bodyPr wrap="square">
            <a:spAutoFit/>
          </a:bodyPr>
          <a:lstStyle/>
          <a:p>
            <a:pPr marL="342900" indent="-342900" algn="just">
              <a:buFont typeface="Wingdings" pitchFamily="2" charset="2"/>
              <a:buChar char="ü"/>
            </a:pPr>
            <a:r>
              <a:rPr lang="sq-AL" dirty="1" sz="2000">
                <a:latin typeface="+mj-lt"/>
              </a:rPr>
              <a:t>Vepra e kufizuar në përgjimin e transmetimeve jopublike të të dhënave</a:t>
            </a:r>
          </a:p>
          <a:p>
            <a:pPr marL="342900" indent="-342900" algn="just">
              <a:buFont typeface="Wingdings" pitchFamily="2" charset="2"/>
              <a:buChar char="ü"/>
            </a:pPr>
            <a:endParaRPr lang="en-US" sz="2000" dirty="0">
              <a:latin typeface="+mj-lt"/>
            </a:endParaRPr>
          </a:p>
          <a:p>
            <a:pPr marL="342900" indent="-342900" algn="just">
              <a:buFont typeface="Wingdings" pitchFamily="2" charset="2"/>
              <a:buChar char="ü"/>
            </a:pPr>
            <a:r>
              <a:rPr lang="sq-AL" dirty="1" sz="2000">
                <a:latin typeface="+mj-lt"/>
              </a:rPr>
              <a:t>Pavarësisht nëse të dhënat nuk janë në dispozicion publik është e parëndësishme për këtë vepër - ajo që ka rëndësi është nëse transmetimi është jopublik</a:t>
            </a:r>
          </a:p>
          <a:p>
            <a:pPr marL="342900" indent="-342900" algn="just">
              <a:buFont typeface="Wingdings" pitchFamily="2" charset="2"/>
              <a:buChar char="ü"/>
            </a:pPr>
            <a:endParaRPr lang="en-US" sz="2000" dirty="0">
              <a:latin typeface="+mj-lt"/>
            </a:endParaRPr>
          </a:p>
          <a:p>
            <a:pPr marL="342900" indent="-342900" algn="just">
              <a:buFont typeface="Wingdings" pitchFamily="2" charset="2"/>
              <a:buChar char="ü"/>
            </a:pPr>
            <a:r>
              <a:rPr lang="sq-AL" dirty="1" sz="2000">
                <a:latin typeface="+mj-lt"/>
              </a:rPr>
              <a:t>Vepra mund të kriminalizojë informacionin e disponueshëm publik, të komunikuar përmes transmetimeve jopublike</a:t>
            </a:r>
          </a:p>
        </p:txBody>
      </p:sp>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28</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7">
            <a:extLst>
              <a:ext uri="{FF2B5EF4-FFF2-40B4-BE49-F238E27FC236}">
                <a16:creationId xmlns:a16="http://schemas.microsoft.com/office/drawing/2014/main" id="{2CF507C5-CF30-4464-8FB4-D08CE8A7A03B}"/>
              </a:ext>
            </a:extLst>
          </p:cNvPr>
          <p:cNvSpPr txBox="1">
            <a:spLocks noChangeArrowheads="1"/>
          </p:cNvSpPr>
          <p:nvPr/>
        </p:nvSpPr>
        <p:spPr bwMode="auto">
          <a:xfrm>
            <a:off x="1439862" y="4462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Përgjimi i jashtëligjshëm (“transmetimet jopublike”)</a:t>
            </a:r>
          </a:p>
        </p:txBody>
      </p:sp>
    </p:spTree>
    <p:extLst>
      <p:ext uri="{BB962C8B-B14F-4D97-AF65-F5344CB8AC3E}">
        <p14:creationId xmlns:p14="http://schemas.microsoft.com/office/powerpoint/2010/main" val="887146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5016758"/>
          </a:xfrm>
          <a:prstGeom prst="rect">
            <a:avLst/>
          </a:prstGeom>
        </p:spPr>
        <p:txBody>
          <a:bodyPr wrap="square">
            <a:spAutoFit/>
          </a:bodyPr>
          <a:lstStyle/>
          <a:p>
            <a:pPr marL="342900" indent="-342900" algn="just">
              <a:buFont typeface="Wingdings" pitchFamily="2" charset="2"/>
              <a:buChar char="Ø"/>
            </a:pPr>
            <a:r>
              <a:rPr lang="sq-AL" dirty="1" sz="1600">
                <a:latin typeface="+mj-lt"/>
              </a:rPr>
              <a:t>Secila palë miraton masa të tilla legjislative dhe të tjera që mund të jenë të nevojshme për ta vendosur përgjimin pa të drejtë si vepër penale sipas ligjit vendor, kur kryhet me dashje, me mjete teknike, të të transmetimeve jopublike të të dhënave kompjuterike </a:t>
            </a:r>
            <a:r>
              <a:rPr lang="sq-AL" dirty="1" b="1" sz="1600">
                <a:solidFill>
                  <a:srgbClr val="FF0000"/>
                </a:solidFill>
                <a:latin typeface="+mj-lt"/>
              </a:rPr>
              <a:t>në, nga ose brenda një sistem kompjuterik</a:t>
            </a:r>
            <a:r>
              <a:rPr lang="sq-AL" dirty="1" sz="1600">
                <a:latin typeface="+mj-lt"/>
              </a:rPr>
              <a:t>, përfshirë emetimet elektromagnetike nga një sistem kompjuterik që mbart të dhëna të tilla kompjuterike.</a:t>
            </a:r>
            <a:r>
              <a:rPr lang="sq-AL" dirty="1" sz="1600">
                <a:latin typeface="+mj-lt"/>
              </a:rPr>
              <a:t> </a:t>
            </a:r>
            <a:r>
              <a:rPr lang="sq-AL" dirty="1" sz="1600">
                <a:latin typeface="+mj-lt"/>
              </a:rPr>
              <a:t>Një Palë mund të kërkojë që vepra të jetë shkaktuar me qëllim të pandershëm ose në marrëdhënie me një sistem kompjuterik që është i lidhur me një sistem tjetër kompjuterik.</a:t>
            </a:r>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4939814"/>
          </a:xfrm>
          <a:prstGeom prst="rect">
            <a:avLst/>
          </a:prstGeom>
        </p:spPr>
        <p:txBody>
          <a:bodyPr wrap="square">
            <a:spAutoFit/>
          </a:bodyPr>
          <a:lstStyle/>
          <a:p>
            <a:pPr marL="342900" indent="-342900" algn="just">
              <a:buFont typeface="Wingdings" pitchFamily="2" charset="2"/>
              <a:buChar char="ü"/>
            </a:pPr>
            <a:r>
              <a:rPr lang="sq-AL" dirty="1" sz="2100">
                <a:latin typeface="+mj-lt"/>
              </a:rPr>
              <a:t>Përgjimi ka të bëjë me transmetimet:</a:t>
            </a:r>
          </a:p>
          <a:p>
            <a:pPr marL="800100" lvl="1" indent="-342900" algn="just">
              <a:buFont typeface="Wingdings" pitchFamily="2" charset="2"/>
              <a:buChar char="ü"/>
            </a:pPr>
            <a:r>
              <a:rPr lang="sq-AL" dirty="1" sz="2100">
                <a:latin typeface="+mj-lt"/>
              </a:rPr>
              <a:t>Në një sistem kompjuterik (p.sh. transmetimi që rrjedh nga një person në një kompjuter përmes shënimit në tastierë)</a:t>
            </a:r>
          </a:p>
          <a:p>
            <a:pPr marL="800100" lvl="1" indent="-342900" algn="just">
              <a:buFont typeface="Wingdings" pitchFamily="2" charset="2"/>
              <a:buChar char="ü"/>
            </a:pPr>
            <a:r>
              <a:rPr lang="sq-AL" dirty="1" sz="2100">
                <a:latin typeface="+mj-lt"/>
              </a:rPr>
              <a:t>Nga një sistem kompjuterik (p.sh. transmetimi që rrjedh nga një sistem kompjuterik në një sistem tjetër kompjuterik)</a:t>
            </a:r>
          </a:p>
          <a:p>
            <a:pPr marL="800100" lvl="1" indent="-342900" algn="just">
              <a:buFont typeface="Wingdings" pitchFamily="2" charset="2"/>
              <a:buChar char="ü"/>
            </a:pPr>
            <a:r>
              <a:rPr lang="sq-AL" dirty="1" sz="2100">
                <a:latin typeface="+mj-lt"/>
              </a:rPr>
              <a:t>Brenda një sistemi kompjuterik (p.sh. transmetimet që rrjedhin nga një njësi qendrore e përpunimit në një printer të lidhur</a:t>
            </a:r>
          </a:p>
        </p:txBody>
      </p:sp>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29</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7">
            <a:extLst>
              <a:ext uri="{FF2B5EF4-FFF2-40B4-BE49-F238E27FC236}">
                <a16:creationId xmlns:a16="http://schemas.microsoft.com/office/drawing/2014/main" id="{BF6425BE-BF09-4B4D-8E80-631789160731}"/>
              </a:ext>
            </a:extLst>
          </p:cNvPr>
          <p:cNvSpPr txBox="1">
            <a:spLocks noChangeArrowheads="1"/>
          </p:cNvSpPr>
          <p:nvPr/>
        </p:nvSpPr>
        <p:spPr bwMode="auto">
          <a:xfrm>
            <a:off x="1439862" y="4462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Përgjimi i jashtëligjshëm (“për, nga apo brenda një sistemi kompjuterik”)</a:t>
            </a:r>
          </a:p>
        </p:txBody>
      </p:sp>
    </p:spTree>
    <p:extLst>
      <p:ext uri="{BB962C8B-B14F-4D97-AF65-F5344CB8AC3E}">
        <p14:creationId xmlns:p14="http://schemas.microsoft.com/office/powerpoint/2010/main" val="59039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charset="0"/>
                <a:cs typeface="Verdana" charset="0"/>
              </a:rPr>
              <a:t>Qëllimi i seancës</a:t>
            </a:r>
          </a:p>
        </p:txBody>
      </p:sp>
      <p:pic>
        <p:nvPicPr>
          <p:cNvPr id="5325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54" name="Rectangle 11"/>
          <p:cNvSpPr>
            <a:spLocks noChangeArrowheads="1"/>
          </p:cNvSpPr>
          <p:nvPr/>
        </p:nvSpPr>
        <p:spPr bwMode="auto">
          <a:xfrm>
            <a:off x="7937" y="6581001"/>
            <a:ext cx="92445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sq-AL" dirty="1" sz="1200" b="1">
                <a:solidFill>
                  <a:srgbClr val="FFFFFF"/>
                </a:solidFill>
                <a:latin typeface="Verdana" charset="0"/>
                <a:cs typeface="Verdana" charset="0"/>
              </a:rPr>
              <a:t>www.coe.int/cybercrime</a:t>
            </a:r>
            <a:r>
              <a:rPr lang="sq-AL" dirty="1" sz="1200" b="1">
                <a:solidFill>
                  <a:srgbClr val="FFFFFF"/>
                </a:solidFill>
                <a:latin typeface="Verdana" charset="0"/>
                <a:cs typeface="Verdana" charset="0"/>
              </a:rPr>
              <a:t>						</a:t>
            </a: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1"/>
          </p:nvPr>
        </p:nvSpPr>
        <p:spPr>
          <a:xfrm>
            <a:off x="323528" y="1340767"/>
            <a:ext cx="8712522" cy="5240233"/>
          </a:xfrm>
        </p:spPr>
        <p:txBody>
          <a:bodyPr>
            <a:normAutofit/>
          </a:bodyPr>
          <a:lstStyle/>
          <a:p>
            <a:pPr marL="0" indent="0" algn="just">
              <a:buNone/>
            </a:pPr>
            <a:r>
              <a:rPr lang="sq-AL" dirty="1">
                <a:latin typeface="Verdana" panose="020B0604030504040204" pitchFamily="34" charset="0"/>
                <a:ea typeface="Verdana" panose="020B0604030504040204" pitchFamily="34" charset="0"/>
              </a:rPr>
              <a:t>T'u sigurojë pjesëmarrësve një kuptim gjithëpërfshirës të elementeve të veprave penale kundër konfidencialitetit, integritetit dhe disponueshmërisë së sistemeve kompjuterike dhe të të dhënave, të krijuara në përputhje me Konventën e Budapestit.</a:t>
            </a:r>
          </a:p>
        </p:txBody>
      </p:sp>
    </p:spTree>
    <p:extLst>
      <p:ext uri="{BB962C8B-B14F-4D97-AF65-F5344CB8AC3E}">
        <p14:creationId xmlns:p14="http://schemas.microsoft.com/office/powerpoint/2010/main" val="1786502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5016758"/>
          </a:xfrm>
          <a:prstGeom prst="rect">
            <a:avLst/>
          </a:prstGeom>
        </p:spPr>
        <p:txBody>
          <a:bodyPr wrap="square">
            <a:spAutoFit/>
          </a:bodyPr>
          <a:lstStyle/>
          <a:p>
            <a:pPr marL="342900" indent="-342900" algn="just">
              <a:buFont typeface="Wingdings" pitchFamily="2" charset="2"/>
              <a:buChar char="Ø"/>
            </a:pPr>
            <a:r>
              <a:rPr lang="sq-AL" dirty="1" sz="1600">
                <a:latin typeface="+mj-lt"/>
              </a:rPr>
              <a:t>Secila palë miraton masa të tilla legjislative dhe të tjera që mund të jenë të nevojshme për ta vendosur përgjimin pa të drejtë si vepër penale sipas ligjit vendor, kur kryhet me dashje, me mjete teknike, të të transmetimeve jopublike të të dhënave kompjuterike në, nga ose brenda një sistem kompjuterik, përfshirë </a:t>
            </a:r>
            <a:r>
              <a:rPr lang="sq-AL" dirty="1" b="1" sz="1600">
                <a:solidFill>
                  <a:srgbClr val="FF0000"/>
                </a:solidFill>
                <a:latin typeface="+mj-lt"/>
              </a:rPr>
              <a:t>emetimet elektromagnetike </a:t>
            </a:r>
            <a:r>
              <a:rPr lang="sq-AL" dirty="1" sz="1600">
                <a:latin typeface="+mj-lt"/>
              </a:rPr>
              <a:t>nga një sistem kompjuterik që mbart të dhëna të tilla kompjuterike.</a:t>
            </a:r>
            <a:r>
              <a:rPr lang="sq-AL" dirty="1" sz="1600">
                <a:latin typeface="+mj-lt"/>
              </a:rPr>
              <a:t> </a:t>
            </a:r>
            <a:r>
              <a:rPr lang="sq-AL" dirty="1" sz="1600">
                <a:latin typeface="+mj-lt"/>
              </a:rPr>
              <a:t>Një Palë mund të kërkojë që vepra të jetë shkaktuar me qëllim të pandershëm ose në marrëdhënie me një sistem kompjuterik që është i lidhur me një sistem tjetër kompjuterik.</a:t>
            </a:r>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3647152"/>
          </a:xfrm>
          <a:prstGeom prst="rect">
            <a:avLst/>
          </a:prstGeom>
        </p:spPr>
        <p:txBody>
          <a:bodyPr wrap="square">
            <a:spAutoFit/>
          </a:bodyPr>
          <a:lstStyle/>
          <a:p>
            <a:pPr marL="342900" indent="-342900" algn="just">
              <a:buFont typeface="Wingdings" pitchFamily="2" charset="2"/>
              <a:buChar char="ü"/>
            </a:pPr>
            <a:r>
              <a:rPr lang="sq-AL" dirty="1" sz="2100">
                <a:latin typeface="+mj-lt"/>
              </a:rPr>
              <a:t>Sistemet kompjuterike mund të lëshojnë emetime elektromagnetike të cilat bartin të dhëna kompjuterike</a:t>
            </a:r>
          </a:p>
          <a:p>
            <a:pPr marL="342900" indent="-342900" algn="just">
              <a:buFont typeface="Wingdings" pitchFamily="2" charset="2"/>
              <a:buChar char="ü"/>
            </a:pPr>
            <a:endParaRPr lang="en-US" sz="2100" dirty="0">
              <a:latin typeface="+mj-lt"/>
            </a:endParaRPr>
          </a:p>
          <a:p>
            <a:pPr marL="342900" indent="-342900" algn="just">
              <a:buFont typeface="Wingdings" pitchFamily="2" charset="2"/>
              <a:buChar char="ü"/>
            </a:pPr>
            <a:r>
              <a:rPr lang="sq-AL" dirty="1" sz="2100">
                <a:latin typeface="+mj-lt"/>
              </a:rPr>
              <a:t>Të dhënat kompjuterike mund të rindërtohen nga emetimet e tilla</a:t>
            </a:r>
            <a:r>
              <a:rPr lang="sq-AL" dirty="1" sz="2100">
                <a:latin typeface="+mj-lt"/>
              </a:rPr>
              <a:t> </a:t>
            </a:r>
          </a:p>
          <a:p>
            <a:pPr marL="342900" indent="-342900" algn="just">
              <a:buFont typeface="Wingdings" pitchFamily="2" charset="2"/>
              <a:buChar char="ü"/>
            </a:pPr>
            <a:endParaRPr lang="en-US" sz="2100" dirty="0">
              <a:latin typeface="+mj-lt"/>
            </a:endParaRPr>
          </a:p>
          <a:p>
            <a:pPr marL="342900" indent="-342900" algn="just">
              <a:buFont typeface="Wingdings" pitchFamily="2" charset="2"/>
              <a:buChar char="ü"/>
            </a:pPr>
            <a:r>
              <a:rPr lang="sq-AL" dirty="1" sz="2100">
                <a:latin typeface="+mj-lt"/>
              </a:rPr>
              <a:t>Kështu përgjimi i emetimeve elektromagnetike përfshihet si i kriminalizuar</a:t>
            </a:r>
            <a:r>
              <a:rPr lang="sq-AL" dirty="1" sz="2100">
                <a:latin typeface="+mj-lt"/>
              </a:rPr>
              <a:t> </a:t>
            </a:r>
          </a:p>
        </p:txBody>
      </p:sp>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30</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4462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Përgjimi i jashtëligjshëm (“emetimet elektromagnetike”)</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5152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5016758"/>
          </a:xfrm>
          <a:prstGeom prst="rect">
            <a:avLst/>
          </a:prstGeom>
        </p:spPr>
        <p:txBody>
          <a:bodyPr wrap="square">
            <a:spAutoFit/>
          </a:bodyPr>
          <a:lstStyle/>
          <a:p>
            <a:pPr marL="342900" indent="-342900" algn="just">
              <a:buFont typeface="Wingdings" pitchFamily="2" charset="2"/>
              <a:buChar char="Ø"/>
            </a:pPr>
            <a:r>
              <a:rPr lang="sq-AL" dirty="1" sz="1600">
                <a:latin typeface="+mj-lt"/>
              </a:rPr>
              <a:t>Secila palë miraton masa të tilla legjislative dhe të tjera që mund të jenë të nevojshme për ta vendosur përgjimin pa të drejtë si vepër penale sipas ligjit vendor, kur kryhet me dashje, me mjete teknike, të të transmetimeve jopublike të të dhënave kompjuterike në, nga ose brenda një sistem kompjuterik, përfshirë emetimet elektromagnetike nga një sistem kompjuterik që mbart të dhëna të tilla kompjuterike.</a:t>
            </a:r>
            <a:r>
              <a:rPr lang="sq-AL" dirty="1" sz="1600">
                <a:latin typeface="+mj-lt"/>
              </a:rPr>
              <a:t> </a:t>
            </a:r>
            <a:r>
              <a:rPr lang="sq-AL" dirty="1" sz="1600">
                <a:latin typeface="+mj-lt"/>
              </a:rPr>
              <a:t>Një Palë mund të kërkojë që vepra të jetë kryer me </a:t>
            </a:r>
            <a:r>
              <a:rPr lang="sq-AL" dirty="1" b="1" sz="1600">
                <a:solidFill>
                  <a:srgbClr val="FF0000"/>
                </a:solidFill>
                <a:latin typeface="+mj-lt"/>
              </a:rPr>
              <a:t>qëllime të pandershme, ose kur është fjala për një sistem kompjuterik që është i lidhur me një sistem tjetër kompjuterik.</a:t>
            </a:r>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3816429"/>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ü"/>
              <a:tabLst/>
              <a:defRPr/>
            </a:pPr>
            <a:r>
              <a:rPr lang="sq-AL" dirty="1" kumimoji="0" sz="2200" b="0" i="0" u="none" strike="noStrike" cap="none" normalizeH="0" baseline="0" noProof="0">
                <a:ln>
                  <a:noFill/>
                </a:ln>
                <a:solidFill>
                  <a:prstClr val="black"/>
                </a:solidFill>
                <a:uLnTx/>
                <a:uFillTx/>
                <a:latin typeface="Arial" pitchFamily="34" charset="0"/>
                <a:ea typeface="ＭＳ Ｐゴシック" pitchFamily="34" charset="-128"/>
                <a:cs typeface="+mn-cs"/>
              </a:rPr>
              <a:t>Palët mund të kufizojnë kriminalizimin e përgjimit me elementët e mëposhtëm kualifikues:</a:t>
            </a:r>
          </a:p>
          <a:p>
            <a:pPr marL="800100" marR="0" lvl="1" indent="-342900" algn="just" defTabSz="457200" rtl="0" eaLnBrk="1" fontAlgn="base" latinLnBrk="0" hangingPunct="1">
              <a:lnSpc>
                <a:spcPct val="100000"/>
              </a:lnSpc>
              <a:spcBef>
                <a:spcPct val="0"/>
              </a:spcBef>
              <a:spcAft>
                <a:spcPct val="0"/>
              </a:spcAft>
              <a:buClrTx/>
              <a:buSzTx/>
              <a:buFont typeface="Wingdings" pitchFamily="2" charset="2"/>
              <a:buChar char="ü"/>
              <a:tabLst/>
              <a:defRPr/>
            </a:pPr>
            <a:r>
              <a:rPr lang="sq-AL" dirty="1" kumimoji="0" sz="2200" b="0" i="0" u="none" strike="noStrike" cap="none" normalizeH="0" baseline="0" noProof="0">
                <a:ln>
                  <a:noFill/>
                </a:ln>
                <a:solidFill>
                  <a:prstClr val="black"/>
                </a:solidFill>
                <a:uLnTx/>
                <a:uFillTx/>
                <a:latin typeface="Arial" pitchFamily="34" charset="0"/>
                <a:ea typeface="ＭＳ Ｐゴシック" pitchFamily="34" charset="-128"/>
                <a:cs typeface="+mn-cs"/>
              </a:rPr>
              <a:t>Qëllimi i pandershëm</a:t>
            </a:r>
            <a:r>
              <a:rPr lang="sq-AL" dirty="1" kumimoji="0" sz="2200" b="0" i="0" u="none" strike="noStrike" cap="none" normalizeH="0" baseline="0" noProof="0">
                <a:ln>
                  <a:noFill/>
                </a:ln>
                <a:solidFill>
                  <a:prstClr val="black"/>
                </a:solidFill>
                <a:uLnTx/>
                <a:uFillTx/>
                <a:latin typeface="Arial" pitchFamily="34" charset="0"/>
                <a:ea typeface="ＭＳ Ｐゴシック" pitchFamily="34" charset="-128"/>
                <a:cs typeface="+mn-cs"/>
              </a:rPr>
              <a:t> </a:t>
            </a:r>
          </a:p>
          <a:p>
            <a:pPr marL="800100" marR="0" lvl="1" indent="-342900" algn="just" defTabSz="457200" rtl="0" eaLnBrk="1" fontAlgn="base" latinLnBrk="0" hangingPunct="1">
              <a:lnSpc>
                <a:spcPct val="100000"/>
              </a:lnSpc>
              <a:spcBef>
                <a:spcPct val="0"/>
              </a:spcBef>
              <a:spcAft>
                <a:spcPct val="0"/>
              </a:spcAft>
              <a:buClrTx/>
              <a:buSzTx/>
              <a:buFont typeface="Wingdings" pitchFamily="2" charset="2"/>
              <a:buChar char="ü"/>
              <a:tabLst/>
              <a:defRPr/>
            </a:pPr>
            <a:r>
              <a:rPr lang="sq-AL" dirty="1" kumimoji="0" sz="2200" b="0" i="0" u="none" strike="noStrike" cap="none" normalizeH="0" baseline="0" noProof="0">
                <a:ln>
                  <a:noFill/>
                </a:ln>
                <a:solidFill>
                  <a:prstClr val="black"/>
                </a:solidFill>
                <a:uLnTx/>
                <a:uFillTx/>
                <a:latin typeface="Arial" pitchFamily="34" charset="0"/>
                <a:ea typeface="ＭＳ Ｐゴシック" pitchFamily="34" charset="-128"/>
                <a:cs typeface="+mn-cs"/>
              </a:rPr>
              <a:t>Përgjimi në lidhje me një sistem kompjuterik që është i lidhur me një sistem tjetër kompjuterik (duke përjashtuar përgjimin lidhur me sistemet kompjuterike të pavarura)</a:t>
            </a:r>
          </a:p>
        </p:txBody>
      </p:sp>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31</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7">
            <a:extLst>
              <a:ext uri="{FF2B5EF4-FFF2-40B4-BE49-F238E27FC236}">
                <a16:creationId xmlns:a16="http://schemas.microsoft.com/office/drawing/2014/main" id="{FAAF469C-020A-4376-AE52-086AFE35F090}"/>
              </a:ext>
            </a:extLst>
          </p:cNvPr>
          <p:cNvSpPr txBox="1">
            <a:spLocks noChangeArrowheads="1"/>
          </p:cNvSpPr>
          <p:nvPr/>
        </p:nvSpPr>
        <p:spPr bwMode="auto">
          <a:xfrm>
            <a:off x="1439862" y="4462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Përgjimi i jashtëligjshëm (“qëllimi i pandershëm…”)</a:t>
            </a:r>
          </a:p>
        </p:txBody>
      </p:sp>
    </p:spTree>
    <p:extLst>
      <p:ext uri="{BB962C8B-B14F-4D97-AF65-F5344CB8AC3E}">
        <p14:creationId xmlns:p14="http://schemas.microsoft.com/office/powerpoint/2010/main" val="2287552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sq-AL" dirty="1">
                <a:latin typeface="Verdana" panose="020B0604030504040204" pitchFamily="34" charset="0"/>
                <a:ea typeface="Verdana" panose="020B0604030504040204" pitchFamily="34" charset="0"/>
              </a:rPr>
              <a:t>Ndërhyrja në të dhëna</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sq-AL" dirty="1">
                <a:latin typeface="Verdana" panose="020B0604030504040204" pitchFamily="34" charset="0"/>
                <a:ea typeface="Verdana" panose="020B0604030504040204" pitchFamily="34" charset="0"/>
              </a:rPr>
              <a:t>Dispozitat Materiale të Konventës së Budapestit (Pjesa 1)</a:t>
            </a:r>
          </a:p>
        </p:txBody>
      </p:sp>
      <p:sp>
        <p:nvSpPr>
          <p:cNvPr id="5" name="Rectangle 11">
            <a:extLst>
              <a:ext uri="{FF2B5EF4-FFF2-40B4-BE49-F238E27FC236}">
                <a16:creationId xmlns:a16="http://schemas.microsoft.com/office/drawing/2014/main"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32</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6" name="Rectangle 5">
            <a:extLst>
              <a:ext uri="{FF2B5EF4-FFF2-40B4-BE49-F238E27FC236}">
                <a16:creationId xmlns:a16="http://schemas.microsoft.com/office/drawing/2014/main"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8" name="Rectangle 7">
            <a:extLst>
              <a:ext uri="{FF2B5EF4-FFF2-40B4-BE49-F238E27FC236}">
                <a16:creationId xmlns:a16="http://schemas.microsoft.com/office/drawing/2014/main"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9" name="TextBox 7">
            <a:extLst>
              <a:ext uri="{FF2B5EF4-FFF2-40B4-BE49-F238E27FC236}">
                <a16:creationId xmlns:a16="http://schemas.microsoft.com/office/drawing/2014/main" id="{7B9BC96D-6AC8-4249-9F3D-D92372DB1900}"/>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Seksioni 4</a:t>
            </a:r>
          </a:p>
        </p:txBody>
      </p:sp>
      <p:pic>
        <p:nvPicPr>
          <p:cNvPr id="10" name="Picture 4">
            <a:extLst>
              <a:ext uri="{FF2B5EF4-FFF2-40B4-BE49-F238E27FC236}">
                <a16:creationId xmlns:a16="http://schemas.microsoft.com/office/drawing/2014/main" id="{9E352179-95DE-4E37-9014-C7512F18C08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277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33</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Ndërhyrja në të dhëna</a:t>
            </a:r>
            <a:r>
              <a:rPr lang="sq-AL" dirty="1" sz="3200" b="1">
                <a:solidFill>
                  <a:schemeClr val="bg1"/>
                </a:solidFill>
                <a:latin typeface="Verdana" panose="020B0604030504040204" pitchFamily="34" charset="0"/>
                <a:ea typeface="Verdana" panose="020B0604030504040204" pitchFamily="34" charset="0"/>
                <a:cs typeface="Verdana" charset="0"/>
              </a:rPr>
              <a:t> </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a:extLst>
              <a:ext uri="{FF2B5EF4-FFF2-40B4-BE49-F238E27FC236}">
                <a16:creationId xmlns:a16="http://schemas.microsoft.com/office/drawing/2014/main" id="{BE82E4D4-2F31-400F-9A04-5104905AC2B7}"/>
              </a:ext>
            </a:extLst>
          </p:cNvPr>
          <p:cNvSpPr txBox="1">
            <a:spLocks/>
          </p:cNvSpPr>
          <p:nvPr/>
        </p:nvSpPr>
        <p:spPr>
          <a:xfrm>
            <a:off x="457200" y="1460721"/>
            <a:ext cx="8229600" cy="4525962"/>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en-GB" altLang="sr-Latn-RS" b="1" i="1" dirty="0">
              <a:cs typeface="Times New Roman" panose="02020603050405020304" pitchFamily="18" charset="0"/>
            </a:endParaRPr>
          </a:p>
          <a:p>
            <a:pPr algn="ctr" eaLnBrk="1" hangingPunct="1">
              <a:lnSpc>
                <a:spcPct val="80000"/>
              </a:lnSpc>
              <a:buFont typeface="Arial" panose="020B0604020202020204" pitchFamily="34" charset="0"/>
              <a:buNone/>
            </a:pPr>
            <a:r>
              <a:rPr lang="sq-AL" dirty="1" b="1" i="1">
                <a:cs typeface="Times New Roman" panose="02020603050405020304" pitchFamily="18" charset="0"/>
              </a:rPr>
              <a:t>Ndërhyrja në të dhëna</a:t>
            </a:r>
          </a:p>
          <a:p>
            <a:pPr algn="ctr" eaLnBrk="1" hangingPunct="1">
              <a:lnSpc>
                <a:spcPct val="80000"/>
              </a:lnSpc>
              <a:buFont typeface="Arial" panose="020B0604020202020204" pitchFamily="34" charset="0"/>
              <a:buNone/>
            </a:pPr>
            <a:r>
              <a:rPr lang="sq-AL" dirty="1" b="1" i="1">
                <a:cs typeface="Times New Roman" panose="02020603050405020304" pitchFamily="18" charset="0"/>
              </a:rPr>
              <a:t>(Neni 4 – Konventa e Budapestit)</a:t>
            </a:r>
          </a:p>
          <a:p>
            <a:pPr eaLnBrk="1" hangingPunct="1">
              <a:lnSpc>
                <a:spcPct val="80000"/>
              </a:lnSpc>
              <a:buFont typeface="Arial" pitchFamily="34" charset="0"/>
              <a:buNone/>
            </a:pPr>
            <a:endParaRPr lang="en-GB" altLang="sr-Latn-RS" dirty="0">
              <a:cs typeface="Times New Roman" panose="02020603050405020304" pitchFamily="18" charset="0"/>
            </a:endParaRPr>
          </a:p>
          <a:p>
            <a:pPr algn="ctr" eaLnBrk="1" hangingPunct="1">
              <a:lnSpc>
                <a:spcPct val="80000"/>
              </a:lnSpc>
            </a:pPr>
            <a:r>
              <a:rPr lang="sq-AL" dirty="1" i="1">
                <a:cs typeface="Times New Roman" panose="02020603050405020304" pitchFamily="18" charset="0"/>
              </a:rPr>
              <a:t>Dëmtimi, , fshirja, përkeqësimi, ndryshimi ose shuarja e të dhënave kompjuterike</a:t>
            </a:r>
          </a:p>
          <a:p>
            <a:pPr algn="ctr" eaLnBrk="1" hangingPunct="1">
              <a:lnSpc>
                <a:spcPct val="80000"/>
              </a:lnSpc>
            </a:pPr>
            <a:endParaRPr lang="en-GB" altLang="sr-Latn-RS" i="1" dirty="0">
              <a:cs typeface="Times New Roman" panose="02020603050405020304" pitchFamily="18" charset="0"/>
            </a:endParaRPr>
          </a:p>
          <a:p>
            <a:pPr algn="ctr" eaLnBrk="1" hangingPunct="1">
              <a:lnSpc>
                <a:spcPct val="80000"/>
              </a:lnSpc>
            </a:pPr>
            <a:r>
              <a:rPr lang="sq-AL" dirty="1" i="1">
                <a:cs typeface="Times New Roman" panose="02020603050405020304" pitchFamily="18" charset="0"/>
              </a:rPr>
              <a:t>Qëllimisht, pa të drejtë</a:t>
            </a:r>
          </a:p>
          <a:p>
            <a:pPr algn="ctr" eaLnBrk="1" hangingPunct="1">
              <a:lnSpc>
                <a:spcPct val="80000"/>
              </a:lnSpc>
              <a:buFont typeface="Arial" pitchFamily="34" charset="0"/>
              <a:buNone/>
            </a:pPr>
            <a:endParaRPr lang="en-GB" altLang="sr-Latn-RS" dirty="0">
              <a:cs typeface="Times New Roman" panose="02020603050405020304" pitchFamily="18" charset="0"/>
            </a:endParaRPr>
          </a:p>
          <a:p>
            <a:pPr algn="ctr" eaLnBrk="1" hangingPunct="1">
              <a:lnSpc>
                <a:spcPct val="80000"/>
              </a:lnSpc>
              <a:buFont typeface="Arial" pitchFamily="34" charset="0"/>
              <a:buNone/>
            </a:pPr>
            <a:endParaRPr lang="en-GB" altLang="sr-Latn-RS" dirty="0">
              <a:cs typeface="Times New Roman" panose="02020603050405020304" pitchFamily="18" charset="0"/>
            </a:endParaRPr>
          </a:p>
        </p:txBody>
      </p:sp>
    </p:spTree>
    <p:extLst>
      <p:ext uri="{BB962C8B-B14F-4D97-AF65-F5344CB8AC3E}">
        <p14:creationId xmlns:p14="http://schemas.microsoft.com/office/powerpoint/2010/main" val="3279645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E128FF-980E-44C2-9171-A80C5BF64338}"/>
              </a:ext>
            </a:extLst>
          </p:cNvPr>
          <p:cNvPicPr>
            <a:picLocks noChangeAspect="1"/>
          </p:cNvPicPr>
          <p:nvPr/>
        </p:nvPicPr>
        <p:blipFill>
          <a:blip r:embed="rId3"/>
          <a:stretch>
            <a:fillRect/>
          </a:stretch>
        </p:blipFill>
        <p:spPr>
          <a:xfrm>
            <a:off x="0" y="1227475"/>
            <a:ext cx="9144000" cy="5360649"/>
          </a:xfrm>
          <a:prstGeom prst="rect">
            <a:avLst/>
          </a:prstGeom>
        </p:spPr>
      </p:pic>
      <p:sp>
        <p:nvSpPr>
          <p:cNvPr id="4" name="Rectangle 11">
            <a:extLst>
              <a:ext uri="{FF2B5EF4-FFF2-40B4-BE49-F238E27FC236}">
                <a16:creationId xmlns:a16="http://schemas.microsoft.com/office/drawing/2014/main" id="{026D146A-B74D-48C2-B097-45B871BEA96A}"/>
              </a:ext>
            </a:extLst>
          </p:cNvPr>
          <p:cNvSpPr>
            <a:spLocks noChangeArrowheads="1"/>
          </p:cNvSpPr>
          <p:nvPr/>
        </p:nvSpPr>
        <p:spPr bwMode="auto">
          <a:xfrm>
            <a:off x="7938" y="6597650"/>
            <a:ext cx="913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mj-lt"/>
                <a:ea typeface="Verdana" panose="020B0604030504040204" pitchFamily="34" charset="0"/>
                <a:cs typeface="Verdana" charset="0"/>
              </a:rPr>
              <a:t>www.coe.int/cybercrime						                        - </a:t>
            </a:r>
            <a:fld id="{F50FF694-912A-834E-AD45-B984C7BF2CE4}" type="slidenum">
              <a:rPr lang="en-US" sz="1200" b="1">
                <a:solidFill>
                  <a:srgbClr val="FFFFFF"/>
                </a:solidFill>
                <a:latin typeface="+mj-lt"/>
                <a:ea typeface="Verdana" panose="020B0604030504040204" pitchFamily="34" charset="0"/>
                <a:cs typeface="Verdana" charset="0"/>
              </a:rPr>
              <a:pPr/>
              <a:t>34</a:t>
            </a:fld>
            <a:r>
              <a:rPr lang="sq-AL" dirty="1" sz="1200" b="1">
                <a:solidFill>
                  <a:srgbClr val="FFFFFF"/>
                </a:solidFill>
                <a:latin typeface="+mj-lt"/>
                <a:ea typeface="Verdana" panose="020B0604030504040204" pitchFamily="34" charset="0"/>
                <a:cs typeface="Verdana" charset="0"/>
              </a:rPr>
              <a:t> -</a:t>
            </a:r>
          </a:p>
        </p:txBody>
      </p:sp>
      <p:sp>
        <p:nvSpPr>
          <p:cNvPr id="6" name="Rectangle 5">
            <a:extLst>
              <a:ext uri="{FF2B5EF4-FFF2-40B4-BE49-F238E27FC236}">
                <a16:creationId xmlns:a16="http://schemas.microsoft.com/office/drawing/2014/main" id="{E2C146D2-C5C5-41C0-BA9A-1B8F52B93F6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mj-lt"/>
                <a:ea typeface="Verdana" panose="020B0604030504040204" pitchFamily="34" charset="0"/>
                <a:cs typeface="Verdana" charset="0"/>
              </a:rPr>
              <a:t>www.coe.int/cybercrime</a:t>
            </a:r>
          </a:p>
        </p:txBody>
      </p:sp>
      <p:sp>
        <p:nvSpPr>
          <p:cNvPr id="8" name="Rectangle 7">
            <a:extLst>
              <a:ext uri="{FF2B5EF4-FFF2-40B4-BE49-F238E27FC236}">
                <a16:creationId xmlns:a16="http://schemas.microsoft.com/office/drawing/2014/main" id="{9E1B95D4-AF2A-4C61-9569-48CFEE98DA35}"/>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a typeface="Verdana" panose="020B0604030504040204" pitchFamily="34" charset="0"/>
            </a:endParaRPr>
          </a:p>
        </p:txBody>
      </p:sp>
      <p:sp>
        <p:nvSpPr>
          <p:cNvPr id="10" name="TextBox 7">
            <a:extLst>
              <a:ext uri="{FF2B5EF4-FFF2-40B4-BE49-F238E27FC236}">
                <a16:creationId xmlns:a16="http://schemas.microsoft.com/office/drawing/2014/main" id="{3379C7A1-56A8-47DD-973E-421D5EA5B526}"/>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mj-lt"/>
                <a:ea typeface="Verdana" panose="020B0604030504040204" pitchFamily="34" charset="0"/>
                <a:cs typeface="Verdana" charset="0"/>
              </a:rPr>
              <a:t>Ndërhyrja në të dhëna:</a:t>
            </a:r>
            <a:r>
              <a:rPr lang="sq-AL" dirty="1" sz="3200" b="1">
                <a:solidFill>
                  <a:schemeClr val="bg1"/>
                </a:solidFill>
                <a:latin typeface="+mj-lt"/>
                <a:ea typeface="Verdana" panose="020B0604030504040204" pitchFamily="34" charset="0"/>
                <a:cs typeface="Verdana" charset="0"/>
              </a:rPr>
              <a:t> </a:t>
            </a:r>
            <a:r>
              <a:rPr lang="sq-AL" dirty="1" sz="3200" b="1">
                <a:solidFill>
                  <a:schemeClr val="bg1"/>
                </a:solidFill>
                <a:latin typeface="+mj-lt"/>
                <a:ea typeface="Verdana" panose="020B0604030504040204" pitchFamily="34" charset="0"/>
                <a:cs typeface="Verdana" charset="0"/>
              </a:rPr>
              <a:t>Shembull</a:t>
            </a:r>
          </a:p>
        </p:txBody>
      </p:sp>
      <p:pic>
        <p:nvPicPr>
          <p:cNvPr id="12" name="Picture 4">
            <a:extLst>
              <a:ext uri="{FF2B5EF4-FFF2-40B4-BE49-F238E27FC236}">
                <a16:creationId xmlns:a16="http://schemas.microsoft.com/office/drawing/2014/main" id="{3C2CCA1C-AFDF-4D45-B3BE-3848552ACB7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801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92BB13B8-038E-45BD-82B5-06FBECA9C49F}"/>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35</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11" name="Rectangle 10">
            <a:extLst>
              <a:ext uri="{FF2B5EF4-FFF2-40B4-BE49-F238E27FC236}">
                <a16:creationId xmlns:a16="http://schemas.microsoft.com/office/drawing/2014/main" id="{8165B48B-B7E9-44EE-91D2-C08D6C1B89F2}"/>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3" name="Rectangle 12">
            <a:extLst>
              <a:ext uri="{FF2B5EF4-FFF2-40B4-BE49-F238E27FC236}">
                <a16:creationId xmlns:a16="http://schemas.microsoft.com/office/drawing/2014/main" id="{EAB2ADC5-5667-4E7F-8980-74911FE4B842}"/>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5" name="TextBox 7">
            <a:extLst>
              <a:ext uri="{FF2B5EF4-FFF2-40B4-BE49-F238E27FC236}">
                <a16:creationId xmlns:a16="http://schemas.microsoft.com/office/drawing/2014/main" id="{5B071952-B314-456A-8B5E-515A1D534323}"/>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Ndërhyrja në të dhëna</a:t>
            </a:r>
            <a:r>
              <a:rPr lang="sq-AL" dirty="1" sz="3200" b="1">
                <a:solidFill>
                  <a:schemeClr val="bg1"/>
                </a:solidFill>
                <a:latin typeface="Verdana" panose="020B0604030504040204" pitchFamily="34" charset="0"/>
                <a:ea typeface="Verdana" panose="020B0604030504040204" pitchFamily="34" charset="0"/>
                <a:cs typeface="Verdana" charset="0"/>
              </a:rPr>
              <a:t> </a:t>
            </a:r>
          </a:p>
        </p:txBody>
      </p:sp>
      <p:pic>
        <p:nvPicPr>
          <p:cNvPr id="17" name="Picture 4">
            <a:extLst>
              <a:ext uri="{FF2B5EF4-FFF2-40B4-BE49-F238E27FC236}">
                <a16:creationId xmlns:a16="http://schemas.microsoft.com/office/drawing/2014/main" id="{4E56B9C0-06CF-4A80-88EA-E6017B995DD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http://joymachine.typepad.com/.a/6a00d83451bf9f69e201bb07b6728f970d-pi">
            <a:extLst>
              <a:ext uri="{FF2B5EF4-FFF2-40B4-BE49-F238E27FC236}">
                <a16:creationId xmlns:a16="http://schemas.microsoft.com/office/drawing/2014/main" id="{B6592FDB-CB67-4733-A70E-85F58BAC1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 y="1004926"/>
            <a:ext cx="9128125" cy="563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178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4801314"/>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Ø"/>
              <a:tabLst/>
              <a:defRPr/>
            </a:pPr>
            <a:r>
              <a:rPr lang="sq-AL" dirty="1" kumimoji="0" sz="1800" i="0" u="none" strike="noStrike" cap="none" normalizeH="0" baseline="0" noProof="0">
                <a:ln>
                  <a:noFill/>
                </a:ln>
                <a:uLnTx/>
                <a:uFillTx/>
                <a:latin typeface="+mj-lt"/>
                <a:ea typeface="ＭＳ Ｐゴシック" pitchFamily="34" charset="-128"/>
                <a:cs typeface="+mn-cs"/>
              </a:rPr>
              <a:t>1 Secila Palë miraton masa të tilla legjislative dhe masa të tjera që mund të jenë të nevojshme për ta vendosur si vepër penale sipas ligjit të tyre vendor, kur kryhet me dashje,</a:t>
            </a:r>
            <a:r>
              <a:rPr lang="sq-AL" dirty="1" b="0" kumimoji="0" sz="1800" i="0" u="none" strike="noStrike" cap="none" normalizeH="0" baseline="0" noProof="0">
                <a:ln>
                  <a:noFill/>
                </a:ln>
                <a:solidFill>
                  <a:prstClr val="black"/>
                </a:solidFill>
                <a:uLnTx/>
                <a:uFillTx/>
                <a:latin typeface="+mj-lt"/>
                <a:ea typeface="ＭＳ Ｐゴシック" pitchFamily="34" charset="-128"/>
                <a:cs typeface="+mn-cs"/>
              </a:rPr>
              <a:t> </a:t>
            </a:r>
            <a:r>
              <a:rPr lang="sq-AL" dirty="1" b="1" kumimoji="0" sz="1800" i="0" u="none" strike="noStrike" cap="none" normalizeH="0" baseline="0" noProof="0">
                <a:ln>
                  <a:noFill/>
                </a:ln>
                <a:solidFill>
                  <a:srgbClr val="FF0000"/>
                </a:solidFill>
                <a:uLnTx/>
                <a:uFillTx/>
                <a:latin typeface="+mj-lt"/>
                <a:ea typeface="ＭＳ Ｐゴシック" pitchFamily="34" charset="-128"/>
                <a:cs typeface="+mn-cs"/>
              </a:rPr>
              <a:t>dëmtimin</a:t>
            </a:r>
            <a:r>
              <a:rPr lang="sq-AL" dirty="1" kumimoji="0" sz="1800" i="0" u="none" strike="noStrike" cap="none" normalizeH="0" baseline="0" noProof="0">
                <a:ln>
                  <a:noFill/>
                </a:ln>
                <a:uLnTx/>
                <a:uFillTx/>
                <a:latin typeface="+mj-lt"/>
                <a:ea typeface="ＭＳ Ｐゴシック" pitchFamily="34" charset="-128"/>
                <a:cs typeface="+mn-cs"/>
              </a:rPr>
              <a:t>, shlyerjen,</a:t>
            </a:r>
            <a:r>
              <a:rPr lang="sq-AL" dirty="1" b="1" kumimoji="0" sz="1800" i="0" u="none" strike="noStrike" cap="none" normalizeH="0" baseline="0" noProof="0">
                <a:ln>
                  <a:noFill/>
                </a:ln>
                <a:solidFill>
                  <a:srgbClr val="FF0000"/>
                </a:solidFill>
                <a:uLnTx/>
                <a:uFillTx/>
                <a:latin typeface="+mj-lt"/>
                <a:ea typeface="ＭＳ Ｐゴシック" pitchFamily="34" charset="-128"/>
                <a:cs typeface="+mn-cs"/>
              </a:rPr>
              <a:t> përkeqësimin</a:t>
            </a:r>
            <a:r>
              <a:rPr lang="sq-AL" dirty="1" kumimoji="0" sz="1800" i="0" u="none" strike="noStrike" cap="none" normalizeH="0" baseline="0" noProof="0">
                <a:ln>
                  <a:noFill/>
                </a:ln>
                <a:uLnTx/>
                <a:uFillTx/>
                <a:latin typeface="+mj-lt"/>
                <a:ea typeface="ＭＳ Ｐゴシック" pitchFamily="34" charset="-128"/>
                <a:cs typeface="+mn-cs"/>
              </a:rPr>
              <a:t>, ndryshimin ose suprimimin e të dhënave kompjuterike pa të drejtë.</a:t>
            </a:r>
            <a:r>
              <a:rPr lang="sq-AL" dirty="1" b="0" kumimoji="0" sz="1800" i="0" u="none" strike="noStrike" cap="none" normalizeH="0" baseline="0" noProof="0">
                <a:ln>
                  <a:noFill/>
                </a:ln>
                <a:solidFill>
                  <a:prstClr val="black"/>
                </a:solidFill>
                <a:uLnTx/>
                <a:uFillTx/>
                <a:latin typeface="+mj-lt"/>
                <a:ea typeface="ＭＳ Ｐゴシック" pitchFamily="34" charset="-128"/>
                <a:cs typeface="+mn-cs"/>
              </a:rPr>
              <a:t> </a:t>
            </a:r>
          </a:p>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mj-lt"/>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Ø"/>
              <a:tabLst/>
              <a:defRPr/>
            </a:pPr>
            <a:r>
              <a:rPr lang="sq-AL" dirty="1" kumimoji="0" sz="1800" b="0" i="0" u="none" strike="noStrike" cap="none" normalizeH="0" baseline="0" noProof="0">
                <a:ln>
                  <a:noFill/>
                </a:ln>
                <a:solidFill>
                  <a:prstClr val="black"/>
                </a:solidFill>
                <a:uLnTx/>
                <a:uFillTx/>
                <a:latin typeface="+mj-lt"/>
                <a:ea typeface="ＭＳ Ｐゴシック" pitchFamily="34" charset="-128"/>
                <a:cs typeface="+mn-cs"/>
              </a:rPr>
              <a:t>2 Një Palë mund të rezervojë të drejtën të kërkojë që sjellja e përshkruar në paragrafin 1 të rezultojë në dëm të rëndë.</a:t>
            </a:r>
          </a:p>
        </p:txBody>
      </p:sp>
      <p:sp>
        <p:nvSpPr>
          <p:cNvPr id="6" name="Rectangle 5">
            <a:extLst>
              <a:ext uri="{FF2B5EF4-FFF2-40B4-BE49-F238E27FC236}">
                <a16:creationId xmlns:a16="http://schemas.microsoft.com/office/drawing/2014/main" id="{524B6456-681F-2F44-A01A-AD3514E81BD2}"/>
              </a:ext>
            </a:extLst>
          </p:cNvPr>
          <p:cNvSpPr/>
          <p:nvPr/>
        </p:nvSpPr>
        <p:spPr>
          <a:xfrm>
            <a:off x="4451121" y="1270001"/>
            <a:ext cx="4545034" cy="2462213"/>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ü"/>
              <a:tabLst/>
              <a:defRPr/>
            </a:pPr>
            <a:r>
              <a:rPr lang="sq-AL" dirty="1" kumimoji="0" sz="2200" b="0" i="0" u="none" strike="noStrike" cap="none" normalizeH="0" baseline="0" noProof="0">
                <a:ln>
                  <a:noFill/>
                </a:ln>
                <a:solidFill>
                  <a:prstClr val="black"/>
                </a:solidFill>
                <a:uLnTx/>
                <a:uFillTx/>
                <a:latin typeface="+mj-lt"/>
                <a:ea typeface="ＭＳ Ｐゴシック" pitchFamily="34" charset="-128"/>
                <a:cs typeface="+mn-cs"/>
              </a:rPr>
              <a:t>Dëmtimi dhe përkeqësimi janë akte të mbivendosura</a:t>
            </a:r>
            <a:r>
              <a:rPr lang="sq-AL" dirty="1" kumimoji="0" sz="2200" b="0" i="0" u="none" strike="noStrike" cap="none" normalizeH="0" baseline="0" noProof="0">
                <a:ln>
                  <a:noFill/>
                </a:ln>
                <a:solidFill>
                  <a:prstClr val="black"/>
                </a:solidFill>
                <a:uLnTx/>
                <a:uFillTx/>
                <a:latin typeface="+mj-lt"/>
                <a:ea typeface="ＭＳ Ｐゴシック" pitchFamily="34" charset="-128"/>
                <a:cs typeface="+mn-cs"/>
              </a:rPr>
              <a:t> </a:t>
            </a:r>
          </a:p>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ü"/>
              <a:tabLst/>
              <a:defRPr/>
            </a:pPr>
            <a:endParaRPr kumimoji="0" lang="en-US" sz="2200" b="0" i="0" u="none" strike="noStrike" kern="1200" cap="none" spc="0" normalizeH="0" baseline="0" noProof="0" dirty="0">
              <a:ln>
                <a:noFill/>
              </a:ln>
              <a:solidFill>
                <a:prstClr val="black"/>
              </a:solidFill>
              <a:effectLst/>
              <a:uLnTx/>
              <a:uFillTx/>
              <a:latin typeface="+mj-lt"/>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ü"/>
              <a:tabLst/>
              <a:defRPr/>
            </a:pPr>
            <a:r>
              <a:rPr lang="sq-AL" dirty="1" kumimoji="0" sz="2200" b="0" i="0" u="none" strike="noStrike" cap="none" normalizeH="0" baseline="0" noProof="0">
                <a:ln>
                  <a:noFill/>
                </a:ln>
                <a:solidFill>
                  <a:prstClr val="black"/>
                </a:solidFill>
                <a:uLnTx/>
                <a:uFillTx/>
                <a:latin typeface="+mj-lt"/>
                <a:ea typeface="ＭＳ Ｐゴシック" pitchFamily="34" charset="-128"/>
                <a:cs typeface="+mn-cs"/>
              </a:rPr>
              <a:t>Ato i referohen ndryshimit negativ të integritetit ose përmbajtjes së informacionit të të dhënave dhe programeve</a:t>
            </a:r>
          </a:p>
        </p:txBody>
      </p:sp>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mj-lt"/>
                <a:ea typeface="Verdana" panose="020B0604030504040204" pitchFamily="34" charset="0"/>
                <a:cs typeface="Verdana" charset="0"/>
              </a:rPr>
              <a:t>www.coe.int/cybercrime						                        - </a:t>
            </a:r>
            <a:fld id="{F50FF694-912A-834E-AD45-B984C7BF2CE4}" type="slidenum">
              <a:rPr lang="en-US" sz="1200" b="1">
                <a:solidFill>
                  <a:srgbClr val="FFFFFF"/>
                </a:solidFill>
                <a:latin typeface="+mj-lt"/>
                <a:ea typeface="Verdana" panose="020B0604030504040204" pitchFamily="34" charset="0"/>
                <a:cs typeface="Verdana" charset="0"/>
              </a:rPr>
              <a:pPr/>
              <a:t>36</a:t>
            </a:fld>
            <a:r>
              <a:rPr lang="sq-AL" dirty="1" sz="1200" b="1">
                <a:solidFill>
                  <a:srgbClr val="FFFFFF"/>
                </a:solidFill>
                <a:latin typeface="+mj-lt"/>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mj-lt"/>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4462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mj-lt"/>
                <a:ea typeface="Verdana" panose="020B0604030504040204" pitchFamily="34" charset="0"/>
                <a:cs typeface="Verdana" charset="0"/>
              </a:rPr>
              <a:t>Ndërhyrja në të dhëna (“dëmtimi, përkeqësimi”)</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5342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4801314"/>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Ø"/>
              <a:tabLst/>
              <a:defRPr/>
            </a:pPr>
            <a:r>
              <a:rPr lang="sq-AL" dirty="1" kumimoji="0" sz="1800" i="0" u="none" strike="noStrike" cap="none" normalizeH="0" baseline="0" noProof="0">
                <a:ln>
                  <a:noFill/>
                </a:ln>
                <a:uLnTx/>
                <a:uFillTx/>
                <a:latin typeface="+mj-lt"/>
                <a:ea typeface="ＭＳ Ｐゴシック" pitchFamily="34" charset="-128"/>
                <a:cs typeface="+mn-cs"/>
              </a:rPr>
              <a:t>1 Secila Palë miraton masa të tilla legjislative dhe masa të tjera që mund të jenë të nevojshme për ta vendosur si vepër penale sipas ligjit të tyre vendor, kur kryhet me dashje, dëmtimin, </a:t>
            </a:r>
            <a:r>
              <a:rPr lang="sq-AL" dirty="1" b="1" kumimoji="0" sz="1800" i="0" u="none" strike="noStrike" cap="none" normalizeH="0" baseline="0" noProof="0">
                <a:ln>
                  <a:noFill/>
                </a:ln>
                <a:solidFill>
                  <a:srgbClr val="FF0000"/>
                </a:solidFill>
                <a:uLnTx/>
                <a:uFillTx/>
                <a:latin typeface="+mj-lt"/>
                <a:ea typeface="ＭＳ Ｐゴシック" pitchFamily="34" charset="-128"/>
                <a:cs typeface="+mn-cs"/>
              </a:rPr>
              <a:t>shlyerjen</a:t>
            </a:r>
            <a:r>
              <a:rPr lang="sq-AL" dirty="1" kumimoji="0" sz="1800" i="0" u="none" strike="noStrike" cap="none" normalizeH="0" baseline="0" noProof="0">
                <a:ln>
                  <a:noFill/>
                </a:ln>
                <a:uLnTx/>
                <a:uFillTx/>
                <a:latin typeface="+mj-lt"/>
                <a:ea typeface="ＭＳ Ｐゴシック" pitchFamily="34" charset="-128"/>
                <a:cs typeface="+mn-cs"/>
              </a:rPr>
              <a:t>, përkeqësimin, ndryshimin ose suprimimin e të dhënave kompjuterike pa të drejtë.</a:t>
            </a:r>
            <a:r>
              <a:rPr lang="sq-AL" dirty="1" kumimoji="0" sz="1800" i="0" u="none" strike="noStrike" cap="none" normalizeH="0" baseline="0" noProof="0">
                <a:ln>
                  <a:noFill/>
                </a:ln>
                <a:uLnTx/>
                <a:uFillTx/>
                <a:latin typeface="+mj-lt"/>
                <a:ea typeface="ＭＳ Ｐゴシック" pitchFamily="34" charset="-128"/>
                <a:cs typeface="+mn-cs"/>
              </a:rPr>
              <a:t> </a:t>
            </a:r>
          </a:p>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Ø"/>
              <a:tabLst/>
              <a:defRPr/>
            </a:pPr>
            <a:endParaRPr kumimoji="0" lang="en-US" sz="1800" i="0" u="none" strike="noStrike" kern="1200" cap="none" spc="0" normalizeH="0" baseline="0" noProof="0" dirty="0">
              <a:ln>
                <a:noFill/>
              </a:ln>
              <a:effectLst/>
              <a:uLnTx/>
              <a:uFillTx/>
              <a:latin typeface="+mj-lt"/>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Ø"/>
              <a:tabLst/>
              <a:defRPr/>
            </a:pPr>
            <a:r>
              <a:rPr lang="sq-AL" dirty="1" kumimoji="0" sz="1800" i="0" u="none" strike="noStrike" cap="none" normalizeH="0" baseline="0" noProof="0">
                <a:ln>
                  <a:noFill/>
                </a:ln>
                <a:uLnTx/>
                <a:uFillTx/>
                <a:latin typeface="+mj-lt"/>
                <a:ea typeface="ＭＳ Ｐゴシック" pitchFamily="34" charset="-128"/>
                <a:cs typeface="+mn-cs"/>
              </a:rPr>
              <a:t>2 Një Palë mund të rezervojë të drejtën të kërkojë që sjellja e përshkruar në paragrafin 1 të rezultojë në dëm të rëndë.</a:t>
            </a:r>
          </a:p>
        </p:txBody>
      </p:sp>
      <p:sp>
        <p:nvSpPr>
          <p:cNvPr id="6" name="Rectangle 5">
            <a:extLst>
              <a:ext uri="{FF2B5EF4-FFF2-40B4-BE49-F238E27FC236}">
                <a16:creationId xmlns:a16="http://schemas.microsoft.com/office/drawing/2014/main" id="{524B6456-681F-2F44-A01A-AD3514E81BD2}"/>
              </a:ext>
            </a:extLst>
          </p:cNvPr>
          <p:cNvSpPr/>
          <p:nvPr/>
        </p:nvSpPr>
        <p:spPr>
          <a:xfrm>
            <a:off x="4451121" y="1270001"/>
            <a:ext cx="4545034" cy="2800767"/>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ü"/>
              <a:tabLst/>
              <a:defRPr/>
            </a:pPr>
            <a:r>
              <a:rPr lang="sq-AL" dirty="1" kumimoji="0" sz="2200" b="0" i="0" u="none" strike="noStrike" cap="none" normalizeH="0" baseline="0" noProof="0">
                <a:ln>
                  <a:noFill/>
                </a:ln>
                <a:solidFill>
                  <a:prstClr val="black"/>
                </a:solidFill>
                <a:uLnTx/>
                <a:uFillTx/>
                <a:latin typeface="+mj-lt"/>
                <a:ea typeface="ＭＳ Ｐゴシック" pitchFamily="34" charset="-128"/>
                <a:cs typeface="+mn-cs"/>
              </a:rPr>
              <a:t>Shlyerja e të dhënave është e barabartë me shkatërrimin e një sendi trupor</a:t>
            </a:r>
            <a:r>
              <a:rPr lang="sq-AL" dirty="1" kumimoji="0" sz="2200" b="0" i="0" u="none" strike="noStrike" cap="none" normalizeH="0" baseline="0" noProof="0">
                <a:ln>
                  <a:noFill/>
                </a:ln>
                <a:solidFill>
                  <a:prstClr val="black"/>
                </a:solidFill>
                <a:uLnTx/>
                <a:uFillTx/>
                <a:latin typeface="+mj-lt"/>
                <a:ea typeface="ＭＳ Ｐゴシック" pitchFamily="34" charset="-128"/>
                <a:cs typeface="+mn-cs"/>
              </a:rPr>
              <a:t> </a:t>
            </a:r>
          </a:p>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ü"/>
              <a:tabLst/>
              <a:defRPr/>
            </a:pPr>
            <a:endParaRPr kumimoji="0" lang="en-US" sz="2200" b="0" i="0" u="none" strike="noStrike" kern="1200" cap="none" spc="0" normalizeH="0" baseline="0" noProof="0" dirty="0">
              <a:ln>
                <a:noFill/>
              </a:ln>
              <a:solidFill>
                <a:prstClr val="black"/>
              </a:solidFill>
              <a:effectLst/>
              <a:uLnTx/>
              <a:uFillTx/>
              <a:latin typeface="+mj-lt"/>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ü"/>
              <a:tabLst/>
              <a:defRPr/>
            </a:pPr>
            <a:r>
              <a:rPr lang="sq-AL" dirty="1" kumimoji="0" sz="2200" b="0" i="0" u="none" strike="noStrike" cap="none" normalizeH="0" baseline="0" noProof="0">
                <a:ln>
                  <a:noFill/>
                </a:ln>
                <a:solidFill>
                  <a:prstClr val="black"/>
                </a:solidFill>
                <a:uLnTx/>
                <a:uFillTx/>
                <a:latin typeface="+mj-lt"/>
                <a:ea typeface="ＭＳ Ｐゴシック" pitchFamily="34" charset="-128"/>
                <a:cs typeface="+mn-cs"/>
              </a:rPr>
              <a:t>Shlyerja ka si efekt shkatërrimin e të dhënave ose bërjen e të dhënave të panjohshme</a:t>
            </a:r>
            <a:r>
              <a:rPr lang="sq-AL" dirty="1" kumimoji="0" sz="2200" b="0" i="0" u="none" strike="noStrike" cap="none" normalizeH="0" baseline="0" noProof="0">
                <a:ln>
                  <a:noFill/>
                </a:ln>
                <a:solidFill>
                  <a:prstClr val="black"/>
                </a:solidFill>
                <a:uLnTx/>
                <a:uFillTx/>
                <a:latin typeface="+mj-lt"/>
                <a:ea typeface="ＭＳ Ｐゴシック" pitchFamily="34" charset="-128"/>
                <a:cs typeface="+mn-cs"/>
              </a:rPr>
              <a:t> </a:t>
            </a:r>
          </a:p>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ü"/>
              <a:tabLst/>
              <a:defRPr/>
            </a:pPr>
            <a:endParaRPr kumimoji="0" lang="en-US" sz="2200" b="0" i="0" u="none" strike="noStrike" kern="1200" cap="none" spc="0" normalizeH="0" baseline="0" noProof="0" dirty="0">
              <a:ln>
                <a:noFill/>
              </a:ln>
              <a:solidFill>
                <a:prstClr val="black"/>
              </a:solidFill>
              <a:effectLst/>
              <a:uLnTx/>
              <a:uFillTx/>
              <a:latin typeface="+mj-lt"/>
              <a:ea typeface="ＭＳ Ｐゴシック" pitchFamily="34" charset="-128"/>
              <a:cs typeface="+mn-cs"/>
            </a:endParaRPr>
          </a:p>
        </p:txBody>
      </p:sp>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mj-lt"/>
                <a:ea typeface="Verdana" panose="020B0604030504040204" pitchFamily="34" charset="0"/>
                <a:cs typeface="Verdana" charset="0"/>
              </a:rPr>
              <a:t>www.coe.int/cybercrime						                        - </a:t>
            </a:r>
            <a:fld id="{F50FF694-912A-834E-AD45-B984C7BF2CE4}" type="slidenum">
              <a:rPr lang="en-US" sz="1200" b="1">
                <a:solidFill>
                  <a:srgbClr val="FFFFFF"/>
                </a:solidFill>
                <a:latin typeface="+mj-lt"/>
                <a:ea typeface="Verdana" panose="020B0604030504040204" pitchFamily="34" charset="0"/>
                <a:cs typeface="Verdana" charset="0"/>
              </a:rPr>
              <a:pPr/>
              <a:t>37</a:t>
            </a:fld>
            <a:r>
              <a:rPr lang="sq-AL" dirty="1" sz="1200" b="1">
                <a:solidFill>
                  <a:srgbClr val="FFFFFF"/>
                </a:solidFill>
                <a:latin typeface="+mj-lt"/>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mj-lt"/>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mj-lt"/>
                <a:ea typeface="Verdana" panose="020B0604030504040204" pitchFamily="34" charset="0"/>
                <a:cs typeface="Verdana" charset="0"/>
              </a:rPr>
              <a:t>Ndërhyrja në të dhëna (“shlyerja”)</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3997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4801314"/>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Ø"/>
              <a:tabLst/>
              <a:defRPr/>
            </a:pPr>
            <a:r>
              <a:rPr lang="sq-AL" dirty="1" kumimoji="0" sz="1800" i="0" u="none" strike="noStrike" cap="none" normalizeH="0" baseline="0" noProof="0">
                <a:ln>
                  <a:noFill/>
                </a:ln>
                <a:uLnTx/>
                <a:uFillTx/>
                <a:latin typeface="+mj-lt"/>
                <a:ea typeface="ＭＳ Ｐゴシック" pitchFamily="34" charset="-128"/>
                <a:cs typeface="+mn-cs"/>
              </a:rPr>
              <a:t>1 Secila Palë miraton masa të tilla legjislative dhe masa të tjera që mund të jenë të nevojshme për ta vendosur si vepër penale sipas ligjit të tyre vendor, kur kryhet me dashje, dëmtimin, shlyerjen, përkeqësimin, </a:t>
            </a:r>
            <a:r>
              <a:rPr lang="sq-AL" dirty="1" b="1" kumimoji="0" sz="1800" i="0" u="none" strike="noStrike" cap="none" normalizeH="0" baseline="0" noProof="0">
                <a:ln>
                  <a:noFill/>
                </a:ln>
                <a:solidFill>
                  <a:srgbClr val="FF0000"/>
                </a:solidFill>
                <a:uLnTx/>
                <a:uFillTx/>
                <a:latin typeface="+mj-lt"/>
                <a:ea typeface="ＭＳ Ｐゴシック" pitchFamily="34" charset="-128"/>
                <a:cs typeface="+mn-cs"/>
              </a:rPr>
              <a:t>ndryshimin</a:t>
            </a:r>
            <a:r>
              <a:rPr lang="sq-AL" dirty="1" kumimoji="0" sz="1800" i="0" u="none" strike="noStrike" cap="none" normalizeH="0" baseline="0" noProof="0">
                <a:ln>
                  <a:noFill/>
                </a:ln>
                <a:uLnTx/>
                <a:uFillTx/>
                <a:latin typeface="+mj-lt"/>
                <a:ea typeface="ＭＳ Ｐゴシック" pitchFamily="34" charset="-128"/>
                <a:cs typeface="+mn-cs"/>
              </a:rPr>
              <a:t> ose shuarjen e të dhënave kompjuterike pa të drejtë.</a:t>
            </a:r>
            <a:r>
              <a:rPr lang="sq-AL" dirty="1" kumimoji="0" sz="1800" i="0" u="none" strike="noStrike" cap="none" normalizeH="0" baseline="0" noProof="0">
                <a:ln>
                  <a:noFill/>
                </a:ln>
                <a:uLnTx/>
                <a:uFillTx/>
                <a:latin typeface="+mj-lt"/>
                <a:ea typeface="ＭＳ Ｐゴシック" pitchFamily="34" charset="-128"/>
                <a:cs typeface="+mn-cs"/>
              </a:rPr>
              <a:t> </a:t>
            </a:r>
          </a:p>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Ø"/>
              <a:tabLst/>
              <a:defRPr/>
            </a:pPr>
            <a:endParaRPr kumimoji="0" lang="en-US" sz="1800" i="0" u="none" strike="noStrike" kern="1200" cap="none" spc="0" normalizeH="0" baseline="0" noProof="0" dirty="0">
              <a:ln>
                <a:noFill/>
              </a:ln>
              <a:effectLst/>
              <a:uLnTx/>
              <a:uFillTx/>
              <a:latin typeface="+mj-lt"/>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Ø"/>
              <a:tabLst/>
              <a:defRPr/>
            </a:pPr>
            <a:r>
              <a:rPr lang="sq-AL" dirty="1" kumimoji="0" sz="1800" i="0" u="none" strike="noStrike" cap="none" normalizeH="0" baseline="0" noProof="0">
                <a:ln>
                  <a:noFill/>
                </a:ln>
                <a:uLnTx/>
                <a:uFillTx/>
                <a:latin typeface="+mj-lt"/>
                <a:ea typeface="ＭＳ Ｐゴシック" pitchFamily="34" charset="-128"/>
                <a:cs typeface="+mn-cs"/>
              </a:rPr>
              <a:t>2 Një Palë mund të rezervojë të drejtën të kërkojë që sjellja e përshkruar në paragrafin 1 të rezultojë në dëm të rëndë.</a:t>
            </a:r>
          </a:p>
        </p:txBody>
      </p:sp>
      <p:sp>
        <p:nvSpPr>
          <p:cNvPr id="6" name="Rectangle 5">
            <a:extLst>
              <a:ext uri="{FF2B5EF4-FFF2-40B4-BE49-F238E27FC236}">
                <a16:creationId xmlns:a16="http://schemas.microsoft.com/office/drawing/2014/main" id="{524B6456-681F-2F44-A01A-AD3514E81BD2}"/>
              </a:ext>
            </a:extLst>
          </p:cNvPr>
          <p:cNvSpPr/>
          <p:nvPr/>
        </p:nvSpPr>
        <p:spPr>
          <a:xfrm>
            <a:off x="4451121" y="1270001"/>
            <a:ext cx="4545034" cy="2800767"/>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ü"/>
              <a:tabLst/>
              <a:defRPr/>
            </a:pPr>
            <a:r>
              <a:rPr lang="sq-AL" dirty="1" kumimoji="0" sz="2200" b="0" i="0" u="none" strike="noStrike" cap="none" normalizeH="0" baseline="0" noProof="0">
                <a:ln>
                  <a:noFill/>
                </a:ln>
                <a:solidFill>
                  <a:prstClr val="black"/>
                </a:solidFill>
                <a:uLnTx/>
                <a:uFillTx/>
                <a:latin typeface="+mj-lt"/>
                <a:ea typeface="ＭＳ Ｐゴシック" pitchFamily="34" charset="-128"/>
                <a:cs typeface="+mn-cs"/>
              </a:rPr>
              <a:t>Ndryshimi i referohet modifikimit të të dhënave ekzistuese</a:t>
            </a:r>
            <a:r>
              <a:rPr lang="sq-AL" dirty="1" kumimoji="0" sz="2200" b="0" i="0" u="none" strike="noStrike" cap="none" normalizeH="0" baseline="0" noProof="0">
                <a:ln>
                  <a:noFill/>
                </a:ln>
                <a:solidFill>
                  <a:prstClr val="black"/>
                </a:solidFill>
                <a:uLnTx/>
                <a:uFillTx/>
                <a:latin typeface="+mj-lt"/>
                <a:ea typeface="ＭＳ Ｐゴシック" pitchFamily="34" charset="-128"/>
                <a:cs typeface="+mn-cs"/>
              </a:rPr>
              <a:t> </a:t>
            </a:r>
          </a:p>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ü"/>
              <a:tabLst/>
              <a:defRPr/>
            </a:pPr>
            <a:endParaRPr kumimoji="0" lang="en-US" sz="2200" b="0" i="0" u="none" strike="noStrike" kern="1200" cap="none" spc="0" normalizeH="0" baseline="0" noProof="0" dirty="0">
              <a:ln>
                <a:noFill/>
              </a:ln>
              <a:solidFill>
                <a:prstClr val="black"/>
              </a:solidFill>
              <a:effectLst/>
              <a:uLnTx/>
              <a:uFillTx/>
              <a:latin typeface="+mj-lt"/>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ü"/>
              <a:tabLst/>
              <a:defRPr/>
            </a:pPr>
            <a:r>
              <a:rPr lang="sq-AL" dirty="1" kumimoji="0" sz="2200" b="0" i="0" u="none" strike="noStrike" cap="none" normalizeH="0" baseline="0" noProof="0">
                <a:ln>
                  <a:noFill/>
                </a:ln>
                <a:solidFill>
                  <a:prstClr val="black"/>
                </a:solidFill>
                <a:uLnTx/>
                <a:uFillTx/>
                <a:latin typeface="+mj-lt"/>
                <a:ea typeface="ＭＳ Ｐゴシック" pitchFamily="34" charset="-128"/>
                <a:cs typeface="+mn-cs"/>
              </a:rPr>
              <a:t>Përfshin hyrjen e kodeve të këqija siç janë viruset dhe kuajt e Trojës dhe modifikimin rezultues të të dhënave</a:t>
            </a:r>
          </a:p>
        </p:txBody>
      </p:sp>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mj-lt"/>
                <a:ea typeface="Verdana" panose="020B0604030504040204" pitchFamily="34" charset="0"/>
                <a:cs typeface="Verdana" charset="0"/>
              </a:rPr>
              <a:t>www.coe.int/cybercrime						                        - </a:t>
            </a:r>
            <a:fld id="{F50FF694-912A-834E-AD45-B984C7BF2CE4}" type="slidenum">
              <a:rPr lang="en-US" sz="1200" b="1">
                <a:solidFill>
                  <a:srgbClr val="FFFFFF"/>
                </a:solidFill>
                <a:latin typeface="+mj-lt"/>
                <a:ea typeface="Verdana" panose="020B0604030504040204" pitchFamily="34" charset="0"/>
                <a:cs typeface="Verdana" charset="0"/>
              </a:rPr>
              <a:pPr/>
              <a:t>38</a:t>
            </a:fld>
            <a:r>
              <a:rPr lang="sq-AL" dirty="1" sz="1200" b="1">
                <a:solidFill>
                  <a:srgbClr val="FFFFFF"/>
                </a:solidFill>
                <a:latin typeface="+mj-lt"/>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mj-lt"/>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a typeface="Verdana" panose="020B0604030504040204" pitchFamily="34" charset="0"/>
            </a:endParaRP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7">
            <a:extLst>
              <a:ext uri="{FF2B5EF4-FFF2-40B4-BE49-F238E27FC236}">
                <a16:creationId xmlns:a16="http://schemas.microsoft.com/office/drawing/2014/main" id="{D876ED17-771B-4B20-9BB8-ECDB54FC7B12}"/>
              </a:ext>
            </a:extLst>
          </p:cNvPr>
          <p:cNvSpPr txBox="1">
            <a:spLocks noChangeArrowheads="1"/>
          </p:cNvSpPr>
          <p:nvPr/>
        </p:nvSpPr>
        <p:spPr bwMode="auto">
          <a:xfrm>
            <a:off x="1403350" y="18864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mj-lt"/>
                <a:ea typeface="Verdana" panose="020B0604030504040204" pitchFamily="34" charset="0"/>
                <a:cs typeface="Verdana" charset="0"/>
              </a:rPr>
              <a:t>Ndërhyrja në të dhëna (“ndryshimi”</a:t>
            </a:r>
          </a:p>
        </p:txBody>
      </p:sp>
    </p:spTree>
    <p:extLst>
      <p:ext uri="{BB962C8B-B14F-4D97-AF65-F5344CB8AC3E}">
        <p14:creationId xmlns:p14="http://schemas.microsoft.com/office/powerpoint/2010/main" val="3887049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4801314"/>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Ø"/>
              <a:tabLst/>
              <a:defRPr/>
            </a:pPr>
            <a:r>
              <a:rPr lang="sq-AL" dirty="1" kumimoji="0" sz="1800" i="0" u="none" strike="noStrike" cap="none" normalizeH="0" baseline="0" noProof="0">
                <a:ln>
                  <a:noFill/>
                </a:ln>
                <a:uLnTx/>
                <a:uFillTx/>
                <a:latin typeface="+mj-lt"/>
                <a:ea typeface="ＭＳ Ｐゴシック" pitchFamily="34" charset="-128"/>
                <a:cs typeface="+mn-cs"/>
              </a:rPr>
              <a:t>1 Secila Palë miraton masa të tilla legjislative dhe masa të tjera që mund të jenë të nevojshme për ta vendosur si vepër penale sipas ligjit të tyre vendor, kur kryhet me dashje, dëmtimin, shlyerjen, përkeqësimin, ndryshimin ose </a:t>
            </a:r>
            <a:r>
              <a:rPr lang="sq-AL" dirty="1" b="1" kumimoji="0" sz="1800" i="0" u="none" strike="noStrike" cap="none" normalizeH="0" baseline="0" noProof="0">
                <a:ln>
                  <a:noFill/>
                </a:ln>
                <a:solidFill>
                  <a:srgbClr val="FF0000"/>
                </a:solidFill>
                <a:uLnTx/>
                <a:uFillTx/>
                <a:latin typeface="+mj-lt"/>
                <a:ea typeface="ＭＳ Ｐゴシック" pitchFamily="34" charset="-128"/>
                <a:cs typeface="+mn-cs"/>
              </a:rPr>
              <a:t>shuarjen </a:t>
            </a:r>
            <a:r>
              <a:rPr lang="sq-AL" dirty="1" kumimoji="0" sz="1800" i="0" u="none" strike="noStrike" cap="none" normalizeH="0" baseline="0" noProof="0">
                <a:ln>
                  <a:noFill/>
                </a:ln>
                <a:uLnTx/>
                <a:uFillTx/>
                <a:latin typeface="+mj-lt"/>
                <a:ea typeface="ＭＳ Ｐゴシック" pitchFamily="34" charset="-128"/>
                <a:cs typeface="+mn-cs"/>
              </a:rPr>
              <a:t>e të dhënave kompjuterike pa të drejtë.</a:t>
            </a:r>
            <a:r>
              <a:rPr lang="sq-AL" dirty="1" kumimoji="0" sz="1800" i="0" u="none" strike="noStrike" cap="none" normalizeH="0" baseline="0" noProof="0">
                <a:ln>
                  <a:noFill/>
                </a:ln>
                <a:uLnTx/>
                <a:uFillTx/>
                <a:latin typeface="+mj-lt"/>
                <a:ea typeface="ＭＳ Ｐゴシック" pitchFamily="34" charset="-128"/>
                <a:cs typeface="+mn-cs"/>
              </a:rPr>
              <a:t> </a:t>
            </a:r>
          </a:p>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Ø"/>
              <a:tabLst/>
              <a:defRPr/>
            </a:pPr>
            <a:endParaRPr kumimoji="0" lang="en-US" sz="1800" i="0" u="none" strike="noStrike" kern="1200" cap="none" spc="0" normalizeH="0" baseline="0" noProof="0" dirty="0">
              <a:ln>
                <a:noFill/>
              </a:ln>
              <a:effectLst/>
              <a:uLnTx/>
              <a:uFillTx/>
              <a:latin typeface="+mj-lt"/>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Ø"/>
              <a:tabLst/>
              <a:defRPr/>
            </a:pPr>
            <a:r>
              <a:rPr lang="sq-AL" dirty="1" kumimoji="0" sz="1800" i="0" u="none" strike="noStrike" cap="none" normalizeH="0" baseline="0" noProof="0">
                <a:ln>
                  <a:noFill/>
                </a:ln>
                <a:uLnTx/>
                <a:uFillTx/>
                <a:latin typeface="+mj-lt"/>
                <a:ea typeface="ＭＳ Ｐゴシック" pitchFamily="34" charset="-128"/>
                <a:cs typeface="+mn-cs"/>
              </a:rPr>
              <a:t>2 Një Palë mund të rezervojë të drejtën të kërkojë që sjellja e përshkruar në paragrafin 1 të rezultojë në dëm të rëndë.</a:t>
            </a:r>
          </a:p>
        </p:txBody>
      </p:sp>
      <p:sp>
        <p:nvSpPr>
          <p:cNvPr id="6" name="Rectangle 5">
            <a:extLst>
              <a:ext uri="{FF2B5EF4-FFF2-40B4-BE49-F238E27FC236}">
                <a16:creationId xmlns:a16="http://schemas.microsoft.com/office/drawing/2014/main" id="{524B6456-681F-2F44-A01A-AD3514E81BD2}"/>
              </a:ext>
            </a:extLst>
          </p:cNvPr>
          <p:cNvSpPr/>
          <p:nvPr/>
        </p:nvSpPr>
        <p:spPr>
          <a:xfrm>
            <a:off x="4451121" y="1270001"/>
            <a:ext cx="4545034" cy="3816429"/>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ü"/>
              <a:tabLst/>
              <a:defRPr/>
            </a:pPr>
            <a:r>
              <a:rPr lang="sq-AL" dirty="1" kumimoji="0" sz="2200" b="0" i="0" u="none" strike="noStrike" cap="none" normalizeH="0" baseline="0" noProof="0">
                <a:ln>
                  <a:noFill/>
                </a:ln>
                <a:solidFill>
                  <a:prstClr val="black"/>
                </a:solidFill>
                <a:uLnTx/>
                <a:uFillTx/>
                <a:latin typeface="+mj-lt"/>
                <a:ea typeface="ＭＳ Ｐゴシック" pitchFamily="34" charset="-128"/>
                <a:cs typeface="+mn-cs"/>
              </a:rPr>
              <a:t>Shuarja i referohet çdo veprimi që parandalon ose përfundon disponueshmërinë e të dhënave për personin i cili ka qasje në kompjuter ose mjet ruajtës në të cilin ishin ruajtur</a:t>
            </a:r>
            <a:r>
              <a:rPr lang="sq-AL" dirty="1" kumimoji="0" sz="2200" b="0" i="0" u="none" strike="noStrike" cap="none" normalizeH="0" baseline="0" noProof="0">
                <a:ln>
                  <a:noFill/>
                </a:ln>
                <a:solidFill>
                  <a:prstClr val="black"/>
                </a:solidFill>
                <a:uLnTx/>
                <a:uFillTx/>
                <a:latin typeface="+mj-lt"/>
                <a:ea typeface="ＭＳ Ｐゴシック" pitchFamily="34" charset="-128"/>
                <a:cs typeface="+mn-cs"/>
              </a:rPr>
              <a:t> </a:t>
            </a:r>
          </a:p>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ü"/>
              <a:tabLst/>
              <a:defRPr/>
            </a:pPr>
            <a:endParaRPr kumimoji="0" lang="en-US" sz="2200" b="0" i="0" u="none" strike="noStrike" kern="1200" cap="none" spc="0" normalizeH="0" baseline="0" noProof="0" dirty="0">
              <a:ln>
                <a:noFill/>
              </a:ln>
              <a:solidFill>
                <a:prstClr val="black"/>
              </a:solidFill>
              <a:effectLst/>
              <a:uLnTx/>
              <a:uFillTx/>
              <a:latin typeface="+mj-lt"/>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ü"/>
              <a:tabLst/>
              <a:defRPr/>
            </a:pPr>
            <a:r>
              <a:rPr lang="sq-AL" dirty="1" kumimoji="0" sz="2200" b="0" i="0" u="none" strike="noStrike" cap="none" normalizeH="0" baseline="0" noProof="0">
                <a:ln>
                  <a:noFill/>
                </a:ln>
                <a:solidFill>
                  <a:prstClr val="black"/>
                </a:solidFill>
                <a:uLnTx/>
                <a:uFillTx/>
                <a:latin typeface="+mj-lt"/>
                <a:ea typeface="ＭＳ Ｐゴシック" pitchFamily="34" charset="-128"/>
                <a:cs typeface="+mn-cs"/>
              </a:rPr>
              <a:t>Shuarja e të dhënave nuk ndikon në përmbajtjen e vetë të dhënave, por në disponueshmërinë e tyre</a:t>
            </a:r>
          </a:p>
        </p:txBody>
      </p:sp>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mj-lt"/>
                <a:ea typeface="Verdana" panose="020B0604030504040204" pitchFamily="34" charset="0"/>
                <a:cs typeface="Verdana" charset="0"/>
              </a:rPr>
              <a:t>www.coe.int/cybercrime						                        - </a:t>
            </a:r>
            <a:fld id="{F50FF694-912A-834E-AD45-B984C7BF2CE4}" type="slidenum">
              <a:rPr lang="en-US" sz="1200" b="1">
                <a:solidFill>
                  <a:srgbClr val="FFFFFF"/>
                </a:solidFill>
                <a:latin typeface="+mj-lt"/>
                <a:ea typeface="Verdana" panose="020B0604030504040204" pitchFamily="34" charset="0"/>
                <a:cs typeface="Verdana" charset="0"/>
              </a:rPr>
              <a:pPr/>
              <a:t>39</a:t>
            </a:fld>
            <a:r>
              <a:rPr lang="sq-AL" dirty="1" sz="1200" b="1">
                <a:solidFill>
                  <a:srgbClr val="FFFFFF"/>
                </a:solidFill>
                <a:latin typeface="+mj-lt"/>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mj-lt"/>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a typeface="Verdana" panose="020B0604030504040204" pitchFamily="34" charset="0"/>
            </a:endParaRP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7">
            <a:extLst>
              <a:ext uri="{FF2B5EF4-FFF2-40B4-BE49-F238E27FC236}">
                <a16:creationId xmlns:a16="http://schemas.microsoft.com/office/drawing/2014/main" id="{158708DA-3AE8-473A-B408-9AA95893C4AC}"/>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mj-lt"/>
                <a:ea typeface="Verdana" panose="020B0604030504040204" pitchFamily="34" charset="0"/>
                <a:cs typeface="Verdana" charset="0"/>
              </a:rPr>
              <a:t>Ndërhyrja në të dhëna (“shuarja”)</a:t>
            </a:r>
          </a:p>
        </p:txBody>
      </p:sp>
    </p:spTree>
    <p:extLst>
      <p:ext uri="{BB962C8B-B14F-4D97-AF65-F5344CB8AC3E}">
        <p14:creationId xmlns:p14="http://schemas.microsoft.com/office/powerpoint/2010/main" val="3834151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charset="0"/>
                <a:cs typeface="Verdana" charset="0"/>
              </a:rPr>
              <a:t>Objektivat e seancës</a:t>
            </a:r>
          </a:p>
        </p:txBody>
      </p:sp>
      <p:pic>
        <p:nvPicPr>
          <p:cNvPr id="5325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54" name="Rectangle 11"/>
          <p:cNvSpPr>
            <a:spLocks noChangeArrowheads="1"/>
          </p:cNvSpPr>
          <p:nvPr/>
        </p:nvSpPr>
        <p:spPr bwMode="auto">
          <a:xfrm>
            <a:off x="7937" y="6581001"/>
            <a:ext cx="92445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sq-AL" dirty="1" sz="1200" b="1">
                <a:solidFill>
                  <a:srgbClr val="FFFFFF"/>
                </a:solidFill>
                <a:latin typeface="Verdana" charset="0"/>
                <a:cs typeface="Verdana" charset="0"/>
              </a:rPr>
              <a:t>www.coe.int/cybercrime</a:t>
            </a:r>
            <a:r>
              <a:rPr lang="sq-AL" dirty="1" sz="1200" b="1">
                <a:solidFill>
                  <a:srgbClr val="FFFFFF"/>
                </a:solidFill>
                <a:latin typeface="Verdana" charset="0"/>
                <a:cs typeface="Verdana" charset="0"/>
              </a:rPr>
              <a:t>						</a:t>
            </a: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1"/>
          </p:nvPr>
        </p:nvSpPr>
        <p:spPr>
          <a:xfrm>
            <a:off x="323528" y="1340767"/>
            <a:ext cx="8712522" cy="5240233"/>
          </a:xfrm>
        </p:spPr>
        <p:txBody>
          <a:bodyPr>
            <a:normAutofit fontScale="85000" lnSpcReduction="20000"/>
          </a:bodyPr>
          <a:lstStyle/>
          <a:p>
            <a:pPr marL="0" indent="0" algn="just">
              <a:buNone/>
            </a:pPr>
            <a:r>
              <a:rPr lang="sq-AL" dirty="1">
                <a:latin typeface="Verdana" panose="020B0604030504040204" pitchFamily="34" charset="0"/>
                <a:ea typeface="Verdana" panose="020B0604030504040204" pitchFamily="34" charset="0"/>
              </a:rPr>
              <a:t>Deri në fund të kësaj seance, pjesëmarrësit do të jenë në gjendje të:</a:t>
            </a:r>
          </a:p>
          <a:p>
            <a:pPr algn="just"/>
            <a:r>
              <a:rPr lang="sq-AL" dirty="1" sz="2800">
                <a:latin typeface="Verdana" panose="020B0604030504040204" pitchFamily="34" charset="0"/>
                <a:ea typeface="Verdana" panose="020B0604030504040204" pitchFamily="34" charset="0"/>
              </a:rPr>
              <a:t>Kuptojnë termat themelorë të tillë si:</a:t>
            </a:r>
          </a:p>
          <a:p>
            <a:pPr lvl="1" algn="just"/>
            <a:r>
              <a:rPr lang="sq-AL" dirty="1" sz="2400">
                <a:latin typeface="Verdana" panose="020B0604030504040204" pitchFamily="34" charset="0"/>
                <a:ea typeface="Verdana" panose="020B0604030504040204" pitchFamily="34" charset="0"/>
              </a:rPr>
              <a:t>të dhëna kompjuterike</a:t>
            </a:r>
          </a:p>
          <a:p>
            <a:pPr lvl="1" algn="just"/>
            <a:r>
              <a:rPr lang="sq-AL" dirty="1" sz="2400">
                <a:latin typeface="Verdana" panose="020B0604030504040204" pitchFamily="34" charset="0"/>
                <a:ea typeface="Verdana" panose="020B0604030504040204" pitchFamily="34" charset="0"/>
              </a:rPr>
              <a:t>sistemet kompjuterike</a:t>
            </a:r>
          </a:p>
          <a:p>
            <a:pPr lvl="1" algn="just"/>
            <a:r>
              <a:rPr lang="sq-AL" dirty="1" sz="2400">
                <a:latin typeface="Verdana" panose="020B0604030504040204" pitchFamily="34" charset="0"/>
                <a:ea typeface="Verdana" panose="020B0604030504040204" pitchFamily="34" charset="0"/>
              </a:rPr>
              <a:t>të dhëna trafiku</a:t>
            </a:r>
            <a:r>
              <a:rPr lang="sq-AL" dirty="1" sz="2400">
                <a:latin typeface="Verdana" panose="020B0604030504040204" pitchFamily="34" charset="0"/>
                <a:ea typeface="Verdana" panose="020B0604030504040204" pitchFamily="34" charset="0"/>
              </a:rPr>
              <a:t> </a:t>
            </a:r>
          </a:p>
          <a:p>
            <a:pPr lvl="1" algn="just"/>
            <a:r>
              <a:rPr lang="sq-AL" dirty="1" sz="2400">
                <a:latin typeface="Verdana" panose="020B0604030504040204" pitchFamily="34" charset="0"/>
                <a:ea typeface="Verdana" panose="020B0604030504040204" pitchFamily="34" charset="0"/>
              </a:rPr>
              <a:t>ofrues i shërbimeve</a:t>
            </a:r>
          </a:p>
          <a:p>
            <a:pPr algn="just"/>
            <a:r>
              <a:rPr lang="sq-AL" dirty="1" sz="2800">
                <a:latin typeface="Verdana" panose="020B0604030504040204" pitchFamily="34" charset="0"/>
                <a:ea typeface="Verdana" panose="020B0604030504040204" pitchFamily="34" charset="0"/>
              </a:rPr>
              <a:t>Identifikojnë elementet që përbëjnë vepër penale të:</a:t>
            </a:r>
          </a:p>
          <a:p>
            <a:pPr lvl="1" algn="just"/>
            <a:r>
              <a:rPr lang="sq-AL" dirty="1">
                <a:latin typeface="Verdana" panose="020B0604030504040204" pitchFamily="34" charset="0"/>
                <a:ea typeface="Verdana" panose="020B0604030504040204" pitchFamily="34" charset="0"/>
              </a:rPr>
              <a:t>Qasja e jashtëligjshme</a:t>
            </a:r>
          </a:p>
          <a:p>
            <a:pPr lvl="1" algn="just"/>
            <a:r>
              <a:rPr lang="sq-AL" dirty="1">
                <a:latin typeface="Verdana" panose="020B0604030504040204" pitchFamily="34" charset="0"/>
                <a:ea typeface="Verdana" panose="020B0604030504040204" pitchFamily="34" charset="0"/>
              </a:rPr>
              <a:t>Përgjimi i jashtëligjshëm</a:t>
            </a:r>
          </a:p>
          <a:p>
            <a:pPr lvl="1" algn="just"/>
            <a:r>
              <a:rPr lang="sq-AL" dirty="1">
                <a:latin typeface="Verdana" panose="020B0604030504040204" pitchFamily="34" charset="0"/>
                <a:ea typeface="Verdana" panose="020B0604030504040204" pitchFamily="34" charset="0"/>
              </a:rPr>
              <a:t>Ndërhyrja në të dhëna</a:t>
            </a:r>
            <a:r>
              <a:rPr lang="sq-AL" dirty="1">
                <a:latin typeface="Verdana" panose="020B0604030504040204" pitchFamily="34" charset="0"/>
                <a:ea typeface="Verdana" panose="020B0604030504040204" pitchFamily="34" charset="0"/>
              </a:rPr>
              <a:t> </a:t>
            </a:r>
          </a:p>
          <a:p>
            <a:pPr lvl="1" algn="just"/>
            <a:r>
              <a:rPr lang="sq-AL" dirty="1">
                <a:latin typeface="Verdana" panose="020B0604030504040204" pitchFamily="34" charset="0"/>
                <a:ea typeface="Verdana" panose="020B0604030504040204" pitchFamily="34" charset="0"/>
              </a:rPr>
              <a:t>Ndërhyrja në sistem</a:t>
            </a:r>
            <a:r>
              <a:rPr lang="sq-AL" dirty="1">
                <a:latin typeface="Verdana" panose="020B0604030504040204" pitchFamily="34" charset="0"/>
                <a:ea typeface="Verdana" panose="020B0604030504040204" pitchFamily="34" charset="0"/>
              </a:rPr>
              <a:t> </a:t>
            </a:r>
          </a:p>
          <a:p>
            <a:pPr lvl="1" algn="just"/>
            <a:r>
              <a:rPr lang="sq-AL" dirty="1">
                <a:latin typeface="Verdana" panose="020B0604030504040204" pitchFamily="34" charset="0"/>
                <a:ea typeface="Verdana" panose="020B0604030504040204" pitchFamily="34" charset="0"/>
              </a:rPr>
              <a:t>Keqpërdorimi i pajisjeve</a:t>
            </a:r>
            <a:r>
              <a:rPr lang="sq-AL" dirty="1">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543462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4801314"/>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Ø"/>
              <a:tabLst/>
              <a:defRPr/>
            </a:pPr>
            <a:r>
              <a:rPr lang="sq-AL" dirty="1" kumimoji="0" sz="1800" i="0" u="none" strike="noStrike" cap="none" normalizeH="0" baseline="0" noProof="0">
                <a:ln>
                  <a:noFill/>
                </a:ln>
                <a:uLnTx/>
                <a:uFillTx/>
                <a:latin typeface="+mj-lt"/>
                <a:ea typeface="ＭＳ Ｐゴシック" pitchFamily="34" charset="-128"/>
                <a:cs typeface="+mn-cs"/>
              </a:rPr>
              <a:t>1 Secila Palë miraton masa të tilla legjislative dhe masa të tjera që mund të jenë të nevojshme për ta vendosur si vepër penale sipas ligjit të tyre vendor, kur kryhet me dashje, dëmtimin, shlyerjen, përkeqësimin, ndryshimin ose shuarjen e të dhënave kompjuterike </a:t>
            </a:r>
            <a:r>
              <a:rPr lang="sq-AL" dirty="1" b="1" kumimoji="0" sz="1800" i="0" u="none" strike="noStrike" cap="none" normalizeH="0" baseline="0" noProof="0">
                <a:ln>
                  <a:noFill/>
                </a:ln>
                <a:solidFill>
                  <a:srgbClr val="FF0000"/>
                </a:solidFill>
                <a:uLnTx/>
                <a:uFillTx/>
                <a:latin typeface="+mj-lt"/>
                <a:ea typeface="ＭＳ Ｐゴシック" pitchFamily="34" charset="-128"/>
                <a:cs typeface="+mn-cs"/>
              </a:rPr>
              <a:t>pa të drejtë</a:t>
            </a:r>
            <a:r>
              <a:rPr lang="sq-AL" dirty="1" kumimoji="0" sz="1800" i="0" u="none" strike="noStrike" cap="none" normalizeH="0" baseline="0" noProof="0">
                <a:ln>
                  <a:noFill/>
                </a:ln>
                <a:uLnTx/>
                <a:uFillTx/>
                <a:latin typeface="+mj-lt"/>
                <a:ea typeface="ＭＳ Ｐゴシック" pitchFamily="34" charset="-128"/>
                <a:cs typeface="+mn-cs"/>
              </a:rPr>
              <a:t>.</a:t>
            </a:r>
            <a:r>
              <a:rPr lang="sq-AL" dirty="1" kumimoji="0" sz="1800" i="0" u="none" strike="noStrike" cap="none" normalizeH="0" baseline="0" noProof="0">
                <a:ln>
                  <a:noFill/>
                </a:ln>
                <a:uLnTx/>
                <a:uFillTx/>
                <a:latin typeface="+mj-lt"/>
                <a:ea typeface="ＭＳ Ｐゴシック" pitchFamily="34" charset="-128"/>
                <a:cs typeface="+mn-cs"/>
              </a:rPr>
              <a:t> </a:t>
            </a:r>
          </a:p>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Ø"/>
              <a:tabLst/>
              <a:defRPr/>
            </a:pPr>
            <a:endParaRPr kumimoji="0" lang="en-US" sz="1800" i="0" u="none" strike="noStrike" kern="1200" cap="none" spc="0" normalizeH="0" baseline="0" noProof="0" dirty="0">
              <a:ln>
                <a:noFill/>
              </a:ln>
              <a:effectLst/>
              <a:uLnTx/>
              <a:uFillTx/>
              <a:latin typeface="+mj-lt"/>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Ø"/>
              <a:tabLst/>
              <a:defRPr/>
            </a:pPr>
            <a:r>
              <a:rPr lang="sq-AL" dirty="1" kumimoji="0" sz="1800" i="0" u="none" strike="noStrike" cap="none" normalizeH="0" baseline="0" noProof="0">
                <a:ln>
                  <a:noFill/>
                </a:ln>
                <a:uLnTx/>
                <a:uFillTx/>
                <a:latin typeface="+mj-lt"/>
                <a:ea typeface="ＭＳ Ｐゴシック" pitchFamily="34" charset="-128"/>
                <a:cs typeface="+mn-cs"/>
              </a:rPr>
              <a:t>2 Një Palë mund të rezervojë të drejtën të kërkojë që sjellja e përshkruar në paragrafin 1 të rezultojë në dëm të rëndë.</a:t>
            </a:r>
          </a:p>
        </p:txBody>
      </p:sp>
      <p:sp>
        <p:nvSpPr>
          <p:cNvPr id="6" name="Rectangle 5">
            <a:extLst>
              <a:ext uri="{FF2B5EF4-FFF2-40B4-BE49-F238E27FC236}">
                <a16:creationId xmlns:a16="http://schemas.microsoft.com/office/drawing/2014/main" id="{524B6456-681F-2F44-A01A-AD3514E81BD2}"/>
              </a:ext>
            </a:extLst>
          </p:cNvPr>
          <p:cNvSpPr/>
          <p:nvPr/>
        </p:nvSpPr>
        <p:spPr>
          <a:xfrm>
            <a:off x="4451121" y="1270001"/>
            <a:ext cx="4545034" cy="5062924"/>
          </a:xfrm>
          <a:prstGeom prst="rect">
            <a:avLst/>
          </a:prstGeom>
        </p:spPr>
        <p:txBody>
          <a:bodyPr wrap="square">
            <a:spAutoFit/>
          </a:bodyPr>
          <a:lstStyle/>
          <a:p>
            <a:pPr marL="342900" indent="-342900" algn="just">
              <a:buFont typeface="Wingdings" pitchFamily="2" charset="2"/>
              <a:buChar char="ü"/>
            </a:pPr>
            <a:r>
              <a:rPr lang="sq-AL" dirty="1" sz="1700">
                <a:latin typeface="+mj-lt"/>
              </a:rPr>
              <a:t>Shembuj të ndërhyrjes në të dhëna pa të drejtë:</a:t>
            </a:r>
          </a:p>
          <a:p>
            <a:pPr marL="800100" lvl="1" indent="-342900" algn="just">
              <a:buFont typeface="Wingdings" pitchFamily="2" charset="2"/>
              <a:buChar char="ü"/>
            </a:pPr>
            <a:r>
              <a:rPr lang="sq-AL" dirty="1" sz="1700">
                <a:latin typeface="+mj-lt"/>
              </a:rPr>
              <a:t>Aktivitete të qenësishme në hartimin e rrjeteve ose praktikave të zakonshme operative ose komerciale</a:t>
            </a:r>
            <a:r>
              <a:rPr lang="sq-AL" dirty="1" sz="1700">
                <a:latin typeface="+mj-lt"/>
              </a:rPr>
              <a:t> </a:t>
            </a:r>
          </a:p>
          <a:p>
            <a:pPr marL="800100" lvl="1" indent="-342900" algn="just">
              <a:buFont typeface="Wingdings" pitchFamily="2" charset="2"/>
              <a:buChar char="ü"/>
            </a:pPr>
            <a:r>
              <a:rPr lang="sq-AL" dirty="1" sz="1700">
                <a:latin typeface="+mj-lt"/>
              </a:rPr>
              <a:t>Testimi ose mbrojtja e sistemit të sigurisë kompjuterike të autorizuar nga pronari ose operatori</a:t>
            </a:r>
            <a:r>
              <a:rPr lang="sq-AL" dirty="1" sz="1700">
                <a:latin typeface="+mj-lt"/>
              </a:rPr>
              <a:t> </a:t>
            </a:r>
          </a:p>
          <a:p>
            <a:pPr marL="800100" lvl="1" indent="-342900" algn="just">
              <a:buFont typeface="Wingdings" pitchFamily="2" charset="2"/>
              <a:buChar char="ü"/>
            </a:pPr>
            <a:r>
              <a:rPr lang="sq-AL" dirty="1" sz="1700">
                <a:latin typeface="+mj-lt"/>
              </a:rPr>
              <a:t>Rikonfigurimi i sistemit operativ të kompjuterit në kohën e instalimit të softuerit të ri</a:t>
            </a:r>
            <a:r>
              <a:rPr lang="sq-AL" dirty="1" sz="1700">
                <a:latin typeface="+mj-lt"/>
              </a:rPr>
              <a:t> </a:t>
            </a:r>
          </a:p>
          <a:p>
            <a:pPr marL="800100" lvl="1" indent="-342900" algn="just">
              <a:buFont typeface="Wingdings" pitchFamily="2" charset="2"/>
              <a:buChar char="ü"/>
            </a:pPr>
            <a:r>
              <a:rPr lang="sq-AL" dirty="1" sz="1700">
                <a:latin typeface="+mj-lt"/>
              </a:rPr>
              <a:t>Modifikimi i të dhënave të trafikut me qëllim të lehtësimit të komunikimeve anonime (p.sh. sistemet anonime të shitësit)</a:t>
            </a:r>
            <a:r>
              <a:rPr lang="sq-AL" dirty="1" sz="1700">
                <a:latin typeface="+mj-lt"/>
              </a:rPr>
              <a:t> </a:t>
            </a:r>
          </a:p>
          <a:p>
            <a:pPr marL="800100" lvl="1" indent="-342900" algn="just">
              <a:buFont typeface="Wingdings" pitchFamily="2" charset="2"/>
              <a:buChar char="ü"/>
            </a:pPr>
            <a:r>
              <a:rPr lang="sq-AL" dirty="1" sz="1700">
                <a:latin typeface="+mj-lt"/>
              </a:rPr>
              <a:t>Modifikimi i të dhënave për qëllime të komunikimeve të sigurta (p.sh. enkriptimi)</a:t>
            </a:r>
          </a:p>
        </p:txBody>
      </p:sp>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mj-lt"/>
                <a:ea typeface="Verdana" panose="020B0604030504040204" pitchFamily="34" charset="0"/>
                <a:cs typeface="Verdana" charset="0"/>
              </a:rPr>
              <a:t>www.coe.int/cybercrime						                        - </a:t>
            </a:r>
            <a:fld id="{F50FF694-912A-834E-AD45-B984C7BF2CE4}" type="slidenum">
              <a:rPr lang="en-US" sz="1200" b="1">
                <a:solidFill>
                  <a:srgbClr val="FFFFFF"/>
                </a:solidFill>
                <a:latin typeface="+mj-lt"/>
                <a:ea typeface="Verdana" panose="020B0604030504040204" pitchFamily="34" charset="0"/>
                <a:cs typeface="Verdana" charset="0"/>
              </a:rPr>
              <a:pPr/>
              <a:t>40</a:t>
            </a:fld>
            <a:r>
              <a:rPr lang="sq-AL" dirty="1" sz="1200" b="1">
                <a:solidFill>
                  <a:srgbClr val="FFFFFF"/>
                </a:solidFill>
                <a:latin typeface="+mj-lt"/>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mj-lt"/>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971600" y="-27384"/>
            <a:ext cx="80644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mj-lt"/>
                <a:ea typeface="Verdana" panose="020B0604030504040204" pitchFamily="34" charset="0"/>
                <a:cs typeface="Verdana" charset="0"/>
              </a:rPr>
              <a:t>Ndërhyrja në të dhëna (“pa të drejtë”)</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7381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4801314"/>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Ø"/>
              <a:tabLst/>
              <a:defRPr/>
            </a:pPr>
            <a:r>
              <a:rPr lang="sq-AL" dirty="1" kumimoji="0" sz="1800" i="0" u="none" strike="noStrike" cap="none" normalizeH="0" baseline="0" noProof="0">
                <a:ln>
                  <a:noFill/>
                </a:ln>
                <a:uLnTx/>
                <a:uFillTx/>
                <a:latin typeface="+mj-lt"/>
                <a:ea typeface="ＭＳ Ｐゴシック" pitchFamily="34" charset="-128"/>
                <a:cs typeface="+mn-cs"/>
              </a:rPr>
              <a:t>1 Secila Palë miraton masa të tilla legjislative dhe masa të tjera që mund të jenë të nevojshme për ta vendosur si vepër penale sipas ligjit të tyre vendor, kur kryhet me dashje, dëmtimin, shlyerjen, përkeqësimin, ndryshimin ose suprimimin e të dhënave kompjuterike pa të drejtë.</a:t>
            </a:r>
            <a:r>
              <a:rPr lang="sq-AL" dirty="1" kumimoji="0" sz="1800" i="0" u="none" strike="noStrike" cap="none" normalizeH="0" baseline="0" noProof="0">
                <a:ln>
                  <a:noFill/>
                </a:ln>
                <a:uLnTx/>
                <a:uFillTx/>
                <a:latin typeface="+mj-lt"/>
                <a:ea typeface="ＭＳ Ｐゴシック" pitchFamily="34" charset="-128"/>
                <a:cs typeface="+mn-cs"/>
              </a:rPr>
              <a:t> </a:t>
            </a:r>
          </a:p>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Ø"/>
              <a:tabLst/>
              <a:defRPr/>
            </a:pPr>
            <a:endParaRPr kumimoji="0" lang="en-US" sz="1800" i="0" u="none" strike="noStrike" kern="1200" cap="none" spc="0" normalizeH="0" baseline="0" noProof="0" dirty="0">
              <a:ln>
                <a:noFill/>
              </a:ln>
              <a:effectLst/>
              <a:uLnTx/>
              <a:uFillTx/>
              <a:latin typeface="+mj-lt"/>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Ø"/>
              <a:tabLst/>
              <a:defRPr/>
            </a:pPr>
            <a:r>
              <a:rPr lang="sq-AL" dirty="1" kumimoji="0" sz="1800" i="0" u="none" strike="noStrike" cap="none" normalizeH="0" baseline="0" noProof="0">
                <a:ln>
                  <a:noFill/>
                </a:ln>
                <a:uLnTx/>
                <a:uFillTx/>
                <a:latin typeface="+mj-lt"/>
                <a:ea typeface="ＭＳ Ｐゴシック" pitchFamily="34" charset="-128"/>
                <a:cs typeface="+mn-cs"/>
              </a:rPr>
              <a:t>2 Një Palë mund të rezervojë të drejtën të kërkojë që sjellja e përshkruar në paragrafin 1 të rezultojë në </a:t>
            </a:r>
            <a:r>
              <a:rPr lang="sq-AL" dirty="1" b="1" kumimoji="0" sz="1800" i="0" u="none" strike="noStrike" cap="none" normalizeH="0" baseline="0" noProof="0">
                <a:ln>
                  <a:noFill/>
                </a:ln>
                <a:solidFill>
                  <a:srgbClr val="FF0000"/>
                </a:solidFill>
                <a:uLnTx/>
                <a:uFillTx/>
                <a:latin typeface="+mj-lt"/>
                <a:ea typeface="ＭＳ Ｐゴシック" pitchFamily="34" charset="-128"/>
                <a:cs typeface="+mn-cs"/>
              </a:rPr>
              <a:t>dëm të rëndë</a:t>
            </a:r>
            <a:r>
              <a:rPr lang="sq-AL" dirty="1" kumimoji="0" sz="1800" i="0" u="none" strike="noStrike" cap="none" normalizeH="0" baseline="0" noProof="0">
                <a:ln>
                  <a:noFill/>
                </a:ln>
                <a:uLnTx/>
                <a:uFillTx/>
                <a:latin typeface="+mj-lt"/>
                <a:ea typeface="ＭＳ Ｐゴシック" pitchFamily="34" charset="-128"/>
                <a:cs typeface="+mn-cs"/>
              </a:rPr>
              <a:t>.</a:t>
            </a:r>
          </a:p>
        </p:txBody>
      </p:sp>
      <p:sp>
        <p:nvSpPr>
          <p:cNvPr id="6" name="Rectangle 5">
            <a:extLst>
              <a:ext uri="{FF2B5EF4-FFF2-40B4-BE49-F238E27FC236}">
                <a16:creationId xmlns:a16="http://schemas.microsoft.com/office/drawing/2014/main" id="{524B6456-681F-2F44-A01A-AD3514E81BD2}"/>
              </a:ext>
            </a:extLst>
          </p:cNvPr>
          <p:cNvSpPr/>
          <p:nvPr/>
        </p:nvSpPr>
        <p:spPr>
          <a:xfrm>
            <a:off x="4451121" y="1270001"/>
            <a:ext cx="4545034" cy="4493538"/>
          </a:xfrm>
          <a:prstGeom prst="rect">
            <a:avLst/>
          </a:prstGeom>
        </p:spPr>
        <p:txBody>
          <a:bodyPr wrap="square">
            <a:spAutoFit/>
          </a:bodyPr>
          <a:lstStyle/>
          <a:p>
            <a:pPr marL="342900" indent="-342900" algn="just">
              <a:buFont typeface="Wingdings" pitchFamily="2" charset="2"/>
              <a:buChar char="ü"/>
            </a:pPr>
            <a:r>
              <a:rPr lang="sq-AL" dirty="1" sz="2200">
                <a:latin typeface="+mj-lt"/>
              </a:rPr>
              <a:t>Palët mund të kufizojnë kriminalizimin e ndërhyrjes së të dhënave në sjellje që sjell dëme të rënda</a:t>
            </a:r>
            <a:r>
              <a:rPr lang="sq-AL" dirty="1" sz="2200">
                <a:latin typeface="+mj-lt"/>
              </a:rPr>
              <a:t> </a:t>
            </a:r>
          </a:p>
          <a:p>
            <a:pPr marL="342900" indent="-342900" algn="just">
              <a:buFont typeface="Wingdings" pitchFamily="2" charset="2"/>
              <a:buChar char="ü"/>
            </a:pPr>
            <a:endParaRPr lang="en-US" sz="2200" dirty="0">
              <a:latin typeface="+mj-lt"/>
            </a:endParaRPr>
          </a:p>
          <a:p>
            <a:pPr marL="342900" indent="-342900" algn="just">
              <a:buFont typeface="Wingdings" pitchFamily="2" charset="2"/>
              <a:buChar char="ü"/>
            </a:pPr>
            <a:r>
              <a:rPr lang="sq-AL" dirty="1" sz="2200">
                <a:latin typeface="+mj-lt"/>
              </a:rPr>
              <a:t>Përkufizimi i dëmit të rëndë që duhet të parashihet në legjislacionin vendas</a:t>
            </a:r>
            <a:r>
              <a:rPr lang="sq-AL" dirty="1" sz="2200">
                <a:latin typeface="+mj-lt"/>
              </a:rPr>
              <a:t> </a:t>
            </a:r>
          </a:p>
          <a:p>
            <a:pPr marL="342900" indent="-342900" algn="just">
              <a:buFont typeface="Wingdings" pitchFamily="2" charset="2"/>
              <a:buChar char="ü"/>
            </a:pPr>
            <a:endParaRPr lang="en-US" sz="2200" dirty="0">
              <a:latin typeface="+mj-lt"/>
            </a:endParaRPr>
          </a:p>
          <a:p>
            <a:pPr marL="342900" indent="-342900" algn="just">
              <a:buFont typeface="Wingdings" pitchFamily="2" charset="2"/>
              <a:buChar char="ü"/>
            </a:pPr>
            <a:r>
              <a:rPr lang="sq-AL" dirty="1" sz="2200">
                <a:latin typeface="+mj-lt"/>
              </a:rPr>
              <a:t>Mund të kualifikohet bazuar në sasinë e dëmit monetar që del nga sjellja</a:t>
            </a:r>
          </a:p>
        </p:txBody>
      </p:sp>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mj-lt"/>
                <a:ea typeface="Verdana" panose="020B0604030504040204" pitchFamily="34" charset="0"/>
                <a:cs typeface="Verdana" charset="0"/>
              </a:rPr>
              <a:t>www.coe.int/cybercrime						                        - </a:t>
            </a:r>
            <a:fld id="{F50FF694-912A-834E-AD45-B984C7BF2CE4}" type="slidenum">
              <a:rPr lang="en-US" sz="1200" b="1">
                <a:solidFill>
                  <a:srgbClr val="FFFFFF"/>
                </a:solidFill>
                <a:latin typeface="+mj-lt"/>
                <a:ea typeface="Verdana" panose="020B0604030504040204" pitchFamily="34" charset="0"/>
                <a:cs typeface="Verdana" charset="0"/>
              </a:rPr>
              <a:pPr/>
              <a:t>41</a:t>
            </a:fld>
            <a:r>
              <a:rPr lang="sq-AL" dirty="1" sz="1200" b="1">
                <a:solidFill>
                  <a:srgbClr val="FFFFFF"/>
                </a:solidFill>
                <a:latin typeface="+mj-lt"/>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mj-lt"/>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mj-lt"/>
                <a:ea typeface="Verdana" panose="020B0604030504040204" pitchFamily="34" charset="0"/>
                <a:cs typeface="Verdana" charset="0"/>
              </a:rPr>
              <a:t>Ndërhyrja në të dhëna (“dëmi i rëndë”)</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5767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sq-AL" dirty="1">
                <a:latin typeface="Verdana" panose="020B0604030504040204" pitchFamily="34" charset="0"/>
                <a:ea typeface="Verdana" panose="020B0604030504040204" pitchFamily="34" charset="0"/>
              </a:rPr>
              <a:t>Ndërhyrja në sistem</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sq-AL" dirty="1">
                <a:latin typeface="Verdana" panose="020B0604030504040204" pitchFamily="34" charset="0"/>
                <a:ea typeface="Verdana" panose="020B0604030504040204" pitchFamily="34" charset="0"/>
              </a:rPr>
              <a:t>Dispozitat Materiale të Konventës së Budapestit (Pjesa 1)</a:t>
            </a:r>
          </a:p>
        </p:txBody>
      </p:sp>
      <p:sp>
        <p:nvSpPr>
          <p:cNvPr id="5" name="Rectangle 11">
            <a:extLst>
              <a:ext uri="{FF2B5EF4-FFF2-40B4-BE49-F238E27FC236}">
                <a16:creationId xmlns:a16="http://schemas.microsoft.com/office/drawing/2014/main"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42</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6" name="Rectangle 5">
            <a:extLst>
              <a:ext uri="{FF2B5EF4-FFF2-40B4-BE49-F238E27FC236}">
                <a16:creationId xmlns:a16="http://schemas.microsoft.com/office/drawing/2014/main"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8" name="Rectangle 7">
            <a:extLst>
              <a:ext uri="{FF2B5EF4-FFF2-40B4-BE49-F238E27FC236}">
                <a16:creationId xmlns:a16="http://schemas.microsoft.com/office/drawing/2014/main"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9" name="TextBox 7">
            <a:extLst>
              <a:ext uri="{FF2B5EF4-FFF2-40B4-BE49-F238E27FC236}">
                <a16:creationId xmlns:a16="http://schemas.microsoft.com/office/drawing/2014/main" id="{7B9BC96D-6AC8-4249-9F3D-D92372DB1900}"/>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Seksioni 5</a:t>
            </a:r>
          </a:p>
        </p:txBody>
      </p:sp>
      <p:pic>
        <p:nvPicPr>
          <p:cNvPr id="10" name="Picture 4">
            <a:extLst>
              <a:ext uri="{FF2B5EF4-FFF2-40B4-BE49-F238E27FC236}">
                <a16:creationId xmlns:a16="http://schemas.microsoft.com/office/drawing/2014/main" id="{9E352179-95DE-4E37-9014-C7512F18C08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554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43</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Ndërhyrja në sistem</a:t>
            </a:r>
            <a:r>
              <a:rPr lang="sq-AL" dirty="1" sz="3200" b="1">
                <a:solidFill>
                  <a:schemeClr val="bg1"/>
                </a:solidFill>
                <a:latin typeface="Verdana" panose="020B0604030504040204" pitchFamily="34" charset="0"/>
                <a:ea typeface="Verdana" panose="020B0604030504040204" pitchFamily="34" charset="0"/>
                <a:cs typeface="Verdana" charset="0"/>
              </a:rPr>
              <a:t> </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6117A471-3378-4AD4-B029-5022DBBCF53C}"/>
              </a:ext>
            </a:extLst>
          </p:cNvPr>
          <p:cNvSpPr txBox="1">
            <a:spLocks/>
          </p:cNvSpPr>
          <p:nvPr/>
        </p:nvSpPr>
        <p:spPr>
          <a:xfrm>
            <a:off x="534380" y="1270001"/>
            <a:ext cx="8075240" cy="5095247"/>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en-GB" altLang="sr-Latn-RS" sz="2800" b="1" i="1" dirty="0">
              <a:cs typeface="Times New Roman" panose="02020603050405020304" pitchFamily="18" charset="0"/>
            </a:endParaRPr>
          </a:p>
          <a:p>
            <a:pPr algn="ctr" eaLnBrk="1" hangingPunct="1">
              <a:lnSpc>
                <a:spcPct val="80000"/>
              </a:lnSpc>
              <a:buFont typeface="Arial" panose="020B0604020202020204" pitchFamily="34" charset="0"/>
              <a:buNone/>
            </a:pPr>
            <a:r>
              <a:rPr lang="sq-AL" dirty="1" sz="2800" b="1" i="1">
                <a:cs typeface="Times New Roman" panose="02020603050405020304" pitchFamily="18" charset="0"/>
              </a:rPr>
              <a:t>Ndërhyrja në sistem</a:t>
            </a:r>
          </a:p>
          <a:p>
            <a:pPr algn="ctr" eaLnBrk="1" hangingPunct="1">
              <a:lnSpc>
                <a:spcPct val="80000"/>
              </a:lnSpc>
              <a:buFont typeface="Arial" panose="020B0604020202020204" pitchFamily="34" charset="0"/>
              <a:buNone/>
            </a:pPr>
            <a:r>
              <a:rPr lang="sq-AL" dirty="1" sz="2800" b="1" i="1">
                <a:cs typeface="Times New Roman" panose="02020603050405020304" pitchFamily="18" charset="0"/>
              </a:rPr>
              <a:t>(Neni 5 – Konventa e Budapestit)</a:t>
            </a:r>
          </a:p>
          <a:p>
            <a:pPr algn="ctr" eaLnBrk="1" hangingPunct="1">
              <a:lnSpc>
                <a:spcPct val="80000"/>
              </a:lnSpc>
              <a:buFont typeface="Arial" panose="020B0604020202020204" pitchFamily="34" charset="0"/>
              <a:buNone/>
            </a:pPr>
            <a:endParaRPr lang="en-GB" altLang="sr-Latn-RS" sz="2800" i="1" dirty="0">
              <a:cs typeface="Times New Roman" panose="02020603050405020304" pitchFamily="18" charset="0"/>
            </a:endParaRPr>
          </a:p>
          <a:p>
            <a:pPr algn="ctr" eaLnBrk="1" hangingPunct="1">
              <a:lnSpc>
                <a:spcPct val="80000"/>
              </a:lnSpc>
            </a:pPr>
            <a:r>
              <a:rPr lang="sq-AL" dirty="1" sz="2800" i="1">
                <a:cs typeface="Times New Roman" panose="02020603050405020304" pitchFamily="18" charset="0"/>
              </a:rPr>
              <a:t>Pengesa serioze e funksionimit të një sistemi kompjuterik</a:t>
            </a:r>
          </a:p>
          <a:p>
            <a:pPr algn="ctr" eaLnBrk="1" hangingPunct="1">
              <a:lnSpc>
                <a:spcPct val="80000"/>
              </a:lnSpc>
              <a:buFont typeface="Arial" panose="020B0604020202020204" pitchFamily="34" charset="0"/>
              <a:buNone/>
            </a:pPr>
            <a:endParaRPr lang="en-GB" altLang="sr-Latn-RS" sz="2800" i="1" dirty="0">
              <a:cs typeface="Times New Roman" panose="02020603050405020304" pitchFamily="18" charset="0"/>
            </a:endParaRPr>
          </a:p>
          <a:p>
            <a:pPr algn="ctr" eaLnBrk="1" hangingPunct="1">
              <a:lnSpc>
                <a:spcPct val="80000"/>
              </a:lnSpc>
            </a:pPr>
            <a:r>
              <a:rPr lang="sq-AL" dirty="1" sz="2800" i="1">
                <a:cs typeface="Times New Roman" panose="02020603050405020304" pitchFamily="18" charset="0"/>
              </a:rPr>
              <a:t>Duke futur, transmetuar, dëmtuar, fshirë, përkeqësuar, ndryshuar ose shuar të dhëna kompjuterike</a:t>
            </a:r>
          </a:p>
          <a:p>
            <a:pPr algn="ctr" eaLnBrk="1" hangingPunct="1">
              <a:lnSpc>
                <a:spcPct val="80000"/>
              </a:lnSpc>
            </a:pPr>
            <a:endParaRPr lang="en-GB" altLang="sr-Latn-RS" sz="2800" i="1" dirty="0">
              <a:cs typeface="Times New Roman" panose="02020603050405020304" pitchFamily="18" charset="0"/>
            </a:endParaRPr>
          </a:p>
          <a:p>
            <a:pPr algn="ctr" eaLnBrk="1" hangingPunct="1">
              <a:lnSpc>
                <a:spcPct val="80000"/>
              </a:lnSpc>
            </a:pPr>
            <a:r>
              <a:rPr lang="sq-AL" dirty="1" sz="2800" i="1">
                <a:cs typeface="Times New Roman" panose="02020603050405020304" pitchFamily="18" charset="0"/>
              </a:rPr>
              <a:t>Qëllimisht, pa të drejtë</a:t>
            </a:r>
            <a:r>
              <a:rPr lang="sq-AL" dirty="1" sz="2800" i="1">
                <a:cs typeface="Times New Roman" panose="02020603050405020304" pitchFamily="18" charset="0"/>
              </a:rPr>
              <a:t> </a:t>
            </a:r>
          </a:p>
        </p:txBody>
      </p:sp>
    </p:spTree>
    <p:extLst>
      <p:ext uri="{BB962C8B-B14F-4D97-AF65-F5344CB8AC3E}">
        <p14:creationId xmlns:p14="http://schemas.microsoft.com/office/powerpoint/2010/main" val="3310301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92BB13B8-038E-45BD-82B5-06FBECA9C49F}"/>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44</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11" name="Rectangle 10">
            <a:extLst>
              <a:ext uri="{FF2B5EF4-FFF2-40B4-BE49-F238E27FC236}">
                <a16:creationId xmlns:a16="http://schemas.microsoft.com/office/drawing/2014/main" id="{8165B48B-B7E9-44EE-91D2-C08D6C1B89F2}"/>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3" name="Rectangle 12">
            <a:extLst>
              <a:ext uri="{FF2B5EF4-FFF2-40B4-BE49-F238E27FC236}">
                <a16:creationId xmlns:a16="http://schemas.microsoft.com/office/drawing/2014/main" id="{EAB2ADC5-5667-4E7F-8980-74911FE4B842}"/>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5" name="TextBox 7">
            <a:extLst>
              <a:ext uri="{FF2B5EF4-FFF2-40B4-BE49-F238E27FC236}">
                <a16:creationId xmlns:a16="http://schemas.microsoft.com/office/drawing/2014/main" id="{5B071952-B314-456A-8B5E-515A1D534323}"/>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Ndërhyrja në sistem</a:t>
            </a:r>
            <a:r>
              <a:rPr lang="sq-AL" dirty="1" sz="3200" b="1">
                <a:solidFill>
                  <a:schemeClr val="bg1"/>
                </a:solidFill>
                <a:latin typeface="Verdana" panose="020B0604030504040204" pitchFamily="34" charset="0"/>
                <a:ea typeface="Verdana" panose="020B0604030504040204" pitchFamily="34" charset="0"/>
                <a:cs typeface="Verdana" charset="0"/>
              </a:rPr>
              <a:t> </a:t>
            </a:r>
          </a:p>
        </p:txBody>
      </p:sp>
      <p:pic>
        <p:nvPicPr>
          <p:cNvPr id="17" name="Picture 4">
            <a:extLst>
              <a:ext uri="{FF2B5EF4-FFF2-40B4-BE49-F238E27FC236}">
                <a16:creationId xmlns:a16="http://schemas.microsoft.com/office/drawing/2014/main" id="{4E56B9C0-06CF-4A80-88EA-E6017B995DD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3F50C3F1-7205-4EFB-B3F0-7BAE05A35570}"/>
              </a:ext>
            </a:extLst>
          </p:cNvPr>
          <p:cNvPicPr>
            <a:picLocks noChangeAspect="1"/>
          </p:cNvPicPr>
          <p:nvPr/>
        </p:nvPicPr>
        <p:blipFill>
          <a:blip r:embed="rId4"/>
          <a:stretch>
            <a:fillRect/>
          </a:stretch>
        </p:blipFill>
        <p:spPr>
          <a:xfrm>
            <a:off x="0" y="1037908"/>
            <a:ext cx="4355976" cy="3681903"/>
          </a:xfrm>
          <a:prstGeom prst="rect">
            <a:avLst/>
          </a:prstGeom>
        </p:spPr>
      </p:pic>
      <p:pic>
        <p:nvPicPr>
          <p:cNvPr id="3" name="Picture 2">
            <a:extLst>
              <a:ext uri="{FF2B5EF4-FFF2-40B4-BE49-F238E27FC236}">
                <a16:creationId xmlns:a16="http://schemas.microsoft.com/office/drawing/2014/main" id="{19FC85D8-5229-4BBA-BDEE-43FAEB11E2D1}"/>
              </a:ext>
            </a:extLst>
          </p:cNvPr>
          <p:cNvPicPr>
            <a:picLocks noChangeAspect="1"/>
          </p:cNvPicPr>
          <p:nvPr/>
        </p:nvPicPr>
        <p:blipFill>
          <a:blip r:embed="rId5"/>
          <a:stretch>
            <a:fillRect/>
          </a:stretch>
        </p:blipFill>
        <p:spPr>
          <a:xfrm>
            <a:off x="7937" y="4733107"/>
            <a:ext cx="4348039" cy="2132017"/>
          </a:xfrm>
          <a:prstGeom prst="rect">
            <a:avLst/>
          </a:prstGeom>
        </p:spPr>
      </p:pic>
      <p:pic>
        <p:nvPicPr>
          <p:cNvPr id="4" name="Picture 3">
            <a:extLst>
              <a:ext uri="{FF2B5EF4-FFF2-40B4-BE49-F238E27FC236}">
                <a16:creationId xmlns:a16="http://schemas.microsoft.com/office/drawing/2014/main" id="{6115BFC6-7E24-43F3-8230-01C75A58E94C}"/>
              </a:ext>
            </a:extLst>
          </p:cNvPr>
          <p:cNvPicPr>
            <a:picLocks noChangeAspect="1"/>
          </p:cNvPicPr>
          <p:nvPr/>
        </p:nvPicPr>
        <p:blipFill>
          <a:blip r:embed="rId6"/>
          <a:stretch>
            <a:fillRect/>
          </a:stretch>
        </p:blipFill>
        <p:spPr>
          <a:xfrm>
            <a:off x="4355976" y="1025981"/>
            <a:ext cx="4780086" cy="5832019"/>
          </a:xfrm>
          <a:prstGeom prst="rect">
            <a:avLst/>
          </a:prstGeom>
        </p:spPr>
      </p:pic>
    </p:spTree>
    <p:extLst>
      <p:ext uri="{BB962C8B-B14F-4D97-AF65-F5344CB8AC3E}">
        <p14:creationId xmlns:p14="http://schemas.microsoft.com/office/powerpoint/2010/main" val="1436551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92BB13B8-038E-45BD-82B5-06FBECA9C49F}"/>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45</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11" name="Rectangle 10">
            <a:extLst>
              <a:ext uri="{FF2B5EF4-FFF2-40B4-BE49-F238E27FC236}">
                <a16:creationId xmlns:a16="http://schemas.microsoft.com/office/drawing/2014/main" id="{8165B48B-B7E9-44EE-91D2-C08D6C1B89F2}"/>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3" name="Rectangle 12">
            <a:extLst>
              <a:ext uri="{FF2B5EF4-FFF2-40B4-BE49-F238E27FC236}">
                <a16:creationId xmlns:a16="http://schemas.microsoft.com/office/drawing/2014/main" id="{EAB2ADC5-5667-4E7F-8980-74911FE4B842}"/>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pic>
        <p:nvPicPr>
          <p:cNvPr id="17" name="Picture 4">
            <a:extLst>
              <a:ext uri="{FF2B5EF4-FFF2-40B4-BE49-F238E27FC236}">
                <a16:creationId xmlns:a16="http://schemas.microsoft.com/office/drawing/2014/main" id="{4E56B9C0-06CF-4A80-88EA-E6017B995DD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8C9087AD-FD86-4082-9A0A-434796B1D7E4}"/>
              </a:ext>
            </a:extLst>
          </p:cNvPr>
          <p:cNvPicPr>
            <a:picLocks noChangeAspect="1"/>
          </p:cNvPicPr>
          <p:nvPr/>
        </p:nvPicPr>
        <p:blipFill>
          <a:blip r:embed="rId4"/>
          <a:stretch>
            <a:fillRect/>
          </a:stretch>
        </p:blipFill>
        <p:spPr>
          <a:xfrm>
            <a:off x="7937" y="1070294"/>
            <a:ext cx="5356151" cy="5517831"/>
          </a:xfrm>
          <a:prstGeom prst="rect">
            <a:avLst/>
          </a:prstGeom>
        </p:spPr>
      </p:pic>
      <p:pic>
        <p:nvPicPr>
          <p:cNvPr id="2" name="Picture 1">
            <a:extLst>
              <a:ext uri="{FF2B5EF4-FFF2-40B4-BE49-F238E27FC236}">
                <a16:creationId xmlns:a16="http://schemas.microsoft.com/office/drawing/2014/main" id="{2BC34F0B-A53B-495F-84B0-CC6F98AD7378}"/>
              </a:ext>
            </a:extLst>
          </p:cNvPr>
          <p:cNvPicPr>
            <a:picLocks noChangeAspect="1"/>
          </p:cNvPicPr>
          <p:nvPr/>
        </p:nvPicPr>
        <p:blipFill>
          <a:blip r:embed="rId5"/>
          <a:stretch>
            <a:fillRect/>
          </a:stretch>
        </p:blipFill>
        <p:spPr>
          <a:xfrm>
            <a:off x="5386562" y="40306"/>
            <a:ext cx="3757437" cy="3388694"/>
          </a:xfrm>
          <a:prstGeom prst="rect">
            <a:avLst/>
          </a:prstGeom>
        </p:spPr>
      </p:pic>
      <p:pic>
        <p:nvPicPr>
          <p:cNvPr id="3" name="Content Placeholder 6">
            <a:extLst>
              <a:ext uri="{FF2B5EF4-FFF2-40B4-BE49-F238E27FC236}">
                <a16:creationId xmlns:a16="http://schemas.microsoft.com/office/drawing/2014/main" id="{DD4784CD-6C58-45CE-9D72-599FB8EC0846}"/>
              </a:ext>
            </a:extLst>
          </p:cNvPr>
          <p:cNvPicPr>
            <a:picLocks noChangeAspect="1"/>
          </p:cNvPicPr>
          <p:nvPr/>
        </p:nvPicPr>
        <p:blipFill>
          <a:blip r:embed="rId6"/>
          <a:stretch>
            <a:fillRect/>
          </a:stretch>
        </p:blipFill>
        <p:spPr>
          <a:xfrm>
            <a:off x="5386561" y="3307149"/>
            <a:ext cx="3779912" cy="3280976"/>
          </a:xfrm>
          <a:prstGeom prst="rect">
            <a:avLst/>
          </a:prstGeom>
        </p:spPr>
      </p:pic>
    </p:spTree>
    <p:extLst>
      <p:ext uri="{BB962C8B-B14F-4D97-AF65-F5344CB8AC3E}">
        <p14:creationId xmlns:p14="http://schemas.microsoft.com/office/powerpoint/2010/main" val="2967614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92BB13B8-038E-45BD-82B5-06FBECA9C49F}"/>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46</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11" name="Rectangle 10">
            <a:extLst>
              <a:ext uri="{FF2B5EF4-FFF2-40B4-BE49-F238E27FC236}">
                <a16:creationId xmlns:a16="http://schemas.microsoft.com/office/drawing/2014/main" id="{8165B48B-B7E9-44EE-91D2-C08D6C1B89F2}"/>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3" name="Rectangle 12">
            <a:extLst>
              <a:ext uri="{FF2B5EF4-FFF2-40B4-BE49-F238E27FC236}">
                <a16:creationId xmlns:a16="http://schemas.microsoft.com/office/drawing/2014/main" id="{EAB2ADC5-5667-4E7F-8980-74911FE4B842}"/>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5" name="TextBox 7">
            <a:extLst>
              <a:ext uri="{FF2B5EF4-FFF2-40B4-BE49-F238E27FC236}">
                <a16:creationId xmlns:a16="http://schemas.microsoft.com/office/drawing/2014/main" id="{5B071952-B314-456A-8B5E-515A1D534323}"/>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Ndërhyrja në sistem</a:t>
            </a:r>
            <a:r>
              <a:rPr lang="sq-AL" dirty="1" sz="3200" b="1">
                <a:solidFill>
                  <a:schemeClr val="bg1"/>
                </a:solidFill>
                <a:latin typeface="Verdana" panose="020B0604030504040204" pitchFamily="34" charset="0"/>
                <a:ea typeface="Verdana" panose="020B0604030504040204" pitchFamily="34" charset="0"/>
                <a:cs typeface="Verdana" charset="0"/>
              </a:rPr>
              <a:t> </a:t>
            </a:r>
          </a:p>
        </p:txBody>
      </p:sp>
      <p:pic>
        <p:nvPicPr>
          <p:cNvPr id="17" name="Picture 4">
            <a:extLst>
              <a:ext uri="{FF2B5EF4-FFF2-40B4-BE49-F238E27FC236}">
                <a16:creationId xmlns:a16="http://schemas.microsoft.com/office/drawing/2014/main" id="{4E56B9C0-06CF-4A80-88EA-E6017B995DD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DBB24602-3597-469D-9B74-9CF60E29B55D}"/>
              </a:ext>
            </a:extLst>
          </p:cNvPr>
          <p:cNvPicPr>
            <a:picLocks noChangeAspect="1"/>
          </p:cNvPicPr>
          <p:nvPr/>
        </p:nvPicPr>
        <p:blipFill>
          <a:blip r:embed="rId4"/>
          <a:stretch>
            <a:fillRect/>
          </a:stretch>
        </p:blipFill>
        <p:spPr>
          <a:xfrm>
            <a:off x="0" y="1052736"/>
            <a:ext cx="7065784" cy="5400599"/>
          </a:xfrm>
          <a:prstGeom prst="rect">
            <a:avLst/>
          </a:prstGeom>
        </p:spPr>
      </p:pic>
      <p:sp>
        <p:nvSpPr>
          <p:cNvPr id="10" name="Frame 9">
            <a:extLst>
              <a:ext uri="{FF2B5EF4-FFF2-40B4-BE49-F238E27FC236}">
                <a16:creationId xmlns:a16="http://schemas.microsoft.com/office/drawing/2014/main" id="{812C14FE-BDB5-483A-9C76-66D662A39CFF}"/>
              </a:ext>
            </a:extLst>
          </p:cNvPr>
          <p:cNvSpPr/>
          <p:nvPr/>
        </p:nvSpPr>
        <p:spPr>
          <a:xfrm>
            <a:off x="2267744" y="2924944"/>
            <a:ext cx="1861038" cy="1860699"/>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51323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92BB13B8-038E-45BD-82B5-06FBECA9C49F}"/>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47</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11" name="Rectangle 10">
            <a:extLst>
              <a:ext uri="{FF2B5EF4-FFF2-40B4-BE49-F238E27FC236}">
                <a16:creationId xmlns:a16="http://schemas.microsoft.com/office/drawing/2014/main" id="{8165B48B-B7E9-44EE-91D2-C08D6C1B89F2}"/>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3" name="Rectangle 12">
            <a:extLst>
              <a:ext uri="{FF2B5EF4-FFF2-40B4-BE49-F238E27FC236}">
                <a16:creationId xmlns:a16="http://schemas.microsoft.com/office/drawing/2014/main" id="{EAB2ADC5-5667-4E7F-8980-74911FE4B842}"/>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5" name="TextBox 7">
            <a:extLst>
              <a:ext uri="{FF2B5EF4-FFF2-40B4-BE49-F238E27FC236}">
                <a16:creationId xmlns:a16="http://schemas.microsoft.com/office/drawing/2014/main" id="{5B071952-B314-456A-8B5E-515A1D534323}"/>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Ndërhyrja në sistem</a:t>
            </a:r>
            <a:r>
              <a:rPr lang="sq-AL" dirty="1" sz="3200" b="1">
                <a:solidFill>
                  <a:schemeClr val="bg1"/>
                </a:solidFill>
                <a:latin typeface="Verdana" panose="020B0604030504040204" pitchFamily="34" charset="0"/>
                <a:ea typeface="Verdana" panose="020B0604030504040204" pitchFamily="34" charset="0"/>
                <a:cs typeface="Verdana" charset="0"/>
              </a:rPr>
              <a:t> </a:t>
            </a:r>
          </a:p>
        </p:txBody>
      </p:sp>
      <p:pic>
        <p:nvPicPr>
          <p:cNvPr id="17" name="Picture 4">
            <a:extLst>
              <a:ext uri="{FF2B5EF4-FFF2-40B4-BE49-F238E27FC236}">
                <a16:creationId xmlns:a16="http://schemas.microsoft.com/office/drawing/2014/main" id="{4E56B9C0-06CF-4A80-88EA-E6017B995DD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BDEFA709-B688-457D-AB89-28DA5D84DE74}"/>
              </a:ext>
            </a:extLst>
          </p:cNvPr>
          <p:cNvPicPr>
            <a:picLocks noChangeAspect="1"/>
          </p:cNvPicPr>
          <p:nvPr/>
        </p:nvPicPr>
        <p:blipFill>
          <a:blip r:embed="rId4"/>
          <a:stretch>
            <a:fillRect/>
          </a:stretch>
        </p:blipFill>
        <p:spPr>
          <a:xfrm>
            <a:off x="15876" y="1149539"/>
            <a:ext cx="9136063" cy="5448111"/>
          </a:xfrm>
          <a:prstGeom prst="rect">
            <a:avLst/>
          </a:prstGeom>
        </p:spPr>
      </p:pic>
      <p:sp>
        <p:nvSpPr>
          <p:cNvPr id="14" name="Frame 13">
            <a:extLst>
              <a:ext uri="{FF2B5EF4-FFF2-40B4-BE49-F238E27FC236}">
                <a16:creationId xmlns:a16="http://schemas.microsoft.com/office/drawing/2014/main" id="{2395D5D8-6B58-4E2F-8135-E2E2CB461ACA}"/>
              </a:ext>
            </a:extLst>
          </p:cNvPr>
          <p:cNvSpPr/>
          <p:nvPr/>
        </p:nvSpPr>
        <p:spPr>
          <a:xfrm>
            <a:off x="3635896" y="3573016"/>
            <a:ext cx="1426746" cy="1440160"/>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895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92BB13B8-038E-45BD-82B5-06FBECA9C49F}"/>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48</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11" name="Rectangle 10">
            <a:extLst>
              <a:ext uri="{FF2B5EF4-FFF2-40B4-BE49-F238E27FC236}">
                <a16:creationId xmlns:a16="http://schemas.microsoft.com/office/drawing/2014/main" id="{8165B48B-B7E9-44EE-91D2-C08D6C1B89F2}"/>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3" name="Rectangle 12">
            <a:extLst>
              <a:ext uri="{FF2B5EF4-FFF2-40B4-BE49-F238E27FC236}">
                <a16:creationId xmlns:a16="http://schemas.microsoft.com/office/drawing/2014/main" id="{EAB2ADC5-5667-4E7F-8980-74911FE4B842}"/>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5" name="TextBox 7">
            <a:extLst>
              <a:ext uri="{FF2B5EF4-FFF2-40B4-BE49-F238E27FC236}">
                <a16:creationId xmlns:a16="http://schemas.microsoft.com/office/drawing/2014/main" id="{5B071952-B314-456A-8B5E-515A1D534323}"/>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Ndërhyrja në sistem</a:t>
            </a:r>
            <a:r>
              <a:rPr lang="sq-AL" dirty="1" sz="3200" b="1">
                <a:solidFill>
                  <a:schemeClr val="bg1"/>
                </a:solidFill>
                <a:latin typeface="Verdana" panose="020B0604030504040204" pitchFamily="34" charset="0"/>
                <a:ea typeface="Verdana" panose="020B0604030504040204" pitchFamily="34" charset="0"/>
                <a:cs typeface="Verdana" charset="0"/>
              </a:rPr>
              <a:t> </a:t>
            </a:r>
          </a:p>
        </p:txBody>
      </p:sp>
      <p:pic>
        <p:nvPicPr>
          <p:cNvPr id="17" name="Picture 4">
            <a:extLst>
              <a:ext uri="{FF2B5EF4-FFF2-40B4-BE49-F238E27FC236}">
                <a16:creationId xmlns:a16="http://schemas.microsoft.com/office/drawing/2014/main" id="{4E56B9C0-06CF-4A80-88EA-E6017B995DD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http://www.datasoft.ws/images/ddos-attacks1.png">
            <a:extLst>
              <a:ext uri="{FF2B5EF4-FFF2-40B4-BE49-F238E27FC236}">
                <a16:creationId xmlns:a16="http://schemas.microsoft.com/office/drawing/2014/main" id="{D7EC47FF-1FA7-4444-BDB3-DF0540098B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 y="1052513"/>
            <a:ext cx="9127672" cy="552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42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C10B0DDE-EEEE-4992-BDDE-7B46428DF9DE}"/>
              </a:ext>
            </a:extLst>
          </p:cNvPr>
          <p:cNvSpPr>
            <a:spLocks noChangeArrowheads="1"/>
          </p:cNvSpPr>
          <p:nvPr/>
        </p:nvSpPr>
        <p:spPr bwMode="auto">
          <a:xfrm>
            <a:off x="7938" y="6597650"/>
            <a:ext cx="913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mj-lt"/>
                <a:ea typeface="Verdana" panose="020B0604030504040204" pitchFamily="34" charset="0"/>
                <a:cs typeface="Verdana" charset="0"/>
              </a:rPr>
              <a:t>www.coe.int/cybercrime						                        - </a:t>
            </a:r>
            <a:fld id="{F50FF694-912A-834E-AD45-B984C7BF2CE4}" type="slidenum">
              <a:rPr lang="en-US" sz="1200" b="1">
                <a:solidFill>
                  <a:srgbClr val="FFFFFF"/>
                </a:solidFill>
                <a:latin typeface="+mj-lt"/>
                <a:ea typeface="Verdana" panose="020B0604030504040204" pitchFamily="34" charset="0"/>
                <a:cs typeface="Verdana" charset="0"/>
              </a:rPr>
              <a:pPr/>
              <a:t>49</a:t>
            </a:fld>
            <a:r>
              <a:rPr lang="sq-AL" dirty="1" sz="1200" b="1">
                <a:solidFill>
                  <a:srgbClr val="FFFFFF"/>
                </a:solidFill>
                <a:latin typeface="+mj-lt"/>
                <a:ea typeface="Verdana" panose="020B0604030504040204" pitchFamily="34" charset="0"/>
                <a:cs typeface="Verdana" charset="0"/>
              </a:rPr>
              <a:t> -</a:t>
            </a:r>
          </a:p>
        </p:txBody>
      </p:sp>
      <p:sp>
        <p:nvSpPr>
          <p:cNvPr id="6" name="Rectangle 5">
            <a:extLst>
              <a:ext uri="{FF2B5EF4-FFF2-40B4-BE49-F238E27FC236}">
                <a16:creationId xmlns:a16="http://schemas.microsoft.com/office/drawing/2014/main" id="{D9692EAF-0336-4F94-9521-89170FCABF3B}"/>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mj-lt"/>
                <a:ea typeface="Verdana" panose="020B0604030504040204" pitchFamily="34" charset="0"/>
                <a:cs typeface="Verdana" charset="0"/>
              </a:rPr>
              <a:t>www.coe.int/cybercrime</a:t>
            </a:r>
          </a:p>
        </p:txBody>
      </p:sp>
      <p:sp>
        <p:nvSpPr>
          <p:cNvPr id="8" name="Rectangle 7">
            <a:extLst>
              <a:ext uri="{FF2B5EF4-FFF2-40B4-BE49-F238E27FC236}">
                <a16:creationId xmlns:a16="http://schemas.microsoft.com/office/drawing/2014/main" id="{AF8D9AE9-C0A8-4CEB-844C-DCC245D2B370}"/>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a typeface="Verdana" panose="020B0604030504040204" pitchFamily="34" charset="0"/>
            </a:endParaRPr>
          </a:p>
        </p:txBody>
      </p:sp>
      <p:sp>
        <p:nvSpPr>
          <p:cNvPr id="10" name="TextBox 7">
            <a:extLst>
              <a:ext uri="{FF2B5EF4-FFF2-40B4-BE49-F238E27FC236}">
                <a16:creationId xmlns:a16="http://schemas.microsoft.com/office/drawing/2014/main" id="{1366F74F-43D7-4A68-886F-A1468FB078FD}"/>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mj-lt"/>
                <a:ea typeface="Verdana" panose="020B0604030504040204" pitchFamily="34" charset="0"/>
                <a:cs typeface="Verdana" charset="0"/>
              </a:rPr>
              <a:t>Ndërhyrja në sistem</a:t>
            </a:r>
            <a:r>
              <a:rPr lang="sq-AL" dirty="1" sz="3200" b="1">
                <a:solidFill>
                  <a:schemeClr val="bg1"/>
                </a:solidFill>
                <a:latin typeface="+mj-lt"/>
                <a:ea typeface="Verdana" panose="020B0604030504040204" pitchFamily="34" charset="0"/>
                <a:cs typeface="Verdana" charset="0"/>
              </a:rPr>
              <a:t> </a:t>
            </a:r>
          </a:p>
        </p:txBody>
      </p:sp>
      <p:pic>
        <p:nvPicPr>
          <p:cNvPr id="12" name="Picture 4">
            <a:extLst>
              <a:ext uri="{FF2B5EF4-FFF2-40B4-BE49-F238E27FC236}">
                <a16:creationId xmlns:a16="http://schemas.microsoft.com/office/drawing/2014/main" id="{21F34BFD-EC51-4EB5-BB9A-626230FEE84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2692DCC4-AADE-4790-850E-CB187F8DD07E}"/>
              </a:ext>
            </a:extLst>
          </p:cNvPr>
          <p:cNvPicPr>
            <a:picLocks noChangeAspect="1"/>
          </p:cNvPicPr>
          <p:nvPr/>
        </p:nvPicPr>
        <p:blipFill>
          <a:blip r:embed="rId4"/>
          <a:stretch>
            <a:fillRect/>
          </a:stretch>
        </p:blipFill>
        <p:spPr>
          <a:xfrm>
            <a:off x="0" y="1052513"/>
            <a:ext cx="7380312" cy="2038523"/>
          </a:xfrm>
          <a:prstGeom prst="rect">
            <a:avLst/>
          </a:prstGeom>
        </p:spPr>
      </p:pic>
      <p:pic>
        <p:nvPicPr>
          <p:cNvPr id="5" name="Picture 4">
            <a:extLst>
              <a:ext uri="{FF2B5EF4-FFF2-40B4-BE49-F238E27FC236}">
                <a16:creationId xmlns:a16="http://schemas.microsoft.com/office/drawing/2014/main" id="{51944D80-7B17-4955-9772-49D4704315C7}"/>
              </a:ext>
            </a:extLst>
          </p:cNvPr>
          <p:cNvPicPr>
            <a:picLocks noChangeAspect="1"/>
          </p:cNvPicPr>
          <p:nvPr/>
        </p:nvPicPr>
        <p:blipFill>
          <a:blip r:embed="rId5"/>
          <a:stretch>
            <a:fillRect/>
          </a:stretch>
        </p:blipFill>
        <p:spPr>
          <a:xfrm>
            <a:off x="1943708" y="3135672"/>
            <a:ext cx="5256584" cy="3348970"/>
          </a:xfrm>
          <a:prstGeom prst="rect">
            <a:avLst/>
          </a:prstGeom>
        </p:spPr>
      </p:pic>
    </p:spTree>
    <p:extLst>
      <p:ext uri="{BB962C8B-B14F-4D97-AF65-F5344CB8AC3E}">
        <p14:creationId xmlns:p14="http://schemas.microsoft.com/office/powerpoint/2010/main" val="344712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sq-AL" dirty="1">
                <a:latin typeface="Verdana" panose="020B0604030504040204" pitchFamily="34" charset="0"/>
                <a:ea typeface="Verdana" panose="020B0604030504040204" pitchFamily="34" charset="0"/>
              </a:rPr>
              <a:t>Përkufizimet</a:t>
            </a:r>
            <a:r>
              <a:rPr lang="sq-AL" dirty="1">
                <a:latin typeface="Verdana" panose="020B0604030504040204" pitchFamily="34" charset="0"/>
                <a:ea typeface="Verdana" panose="020B0604030504040204" pitchFamily="34" charset="0"/>
              </a:rPr>
              <a:t> </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sq-AL" dirty="1">
                <a:latin typeface="Verdana" panose="020B0604030504040204" pitchFamily="34" charset="0"/>
                <a:ea typeface="Verdana" panose="020B0604030504040204" pitchFamily="34" charset="0"/>
              </a:rPr>
              <a:t>Dispozitat Materiale të Konventës së Budapestit (Pjesa 1)</a:t>
            </a:r>
          </a:p>
        </p:txBody>
      </p:sp>
      <p:sp>
        <p:nvSpPr>
          <p:cNvPr id="5" name="Rectangle 11">
            <a:extLst>
              <a:ext uri="{FF2B5EF4-FFF2-40B4-BE49-F238E27FC236}">
                <a16:creationId xmlns:a16="http://schemas.microsoft.com/office/drawing/2014/main"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5</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6" name="Rectangle 5">
            <a:extLst>
              <a:ext uri="{FF2B5EF4-FFF2-40B4-BE49-F238E27FC236}">
                <a16:creationId xmlns:a16="http://schemas.microsoft.com/office/drawing/2014/main"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8" name="Rectangle 7">
            <a:extLst>
              <a:ext uri="{FF2B5EF4-FFF2-40B4-BE49-F238E27FC236}">
                <a16:creationId xmlns:a16="http://schemas.microsoft.com/office/drawing/2014/main"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9" name="TextBox 7">
            <a:extLst>
              <a:ext uri="{FF2B5EF4-FFF2-40B4-BE49-F238E27FC236}">
                <a16:creationId xmlns:a16="http://schemas.microsoft.com/office/drawing/2014/main" id="{7B9BC96D-6AC8-4249-9F3D-D92372DB1900}"/>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Seksioni 1</a:t>
            </a:r>
          </a:p>
        </p:txBody>
      </p:sp>
      <p:pic>
        <p:nvPicPr>
          <p:cNvPr id="10" name="Picture 4">
            <a:extLst>
              <a:ext uri="{FF2B5EF4-FFF2-40B4-BE49-F238E27FC236}">
                <a16:creationId xmlns:a16="http://schemas.microsoft.com/office/drawing/2014/main" id="{9E352179-95DE-4E37-9014-C7512F18C08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4817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3970318"/>
          </a:xfrm>
          <a:prstGeom prst="rect">
            <a:avLst/>
          </a:prstGeom>
        </p:spPr>
        <p:txBody>
          <a:bodyPr wrap="square">
            <a:spAutoFit/>
          </a:bodyPr>
          <a:lstStyle/>
          <a:p>
            <a:pPr marL="342900" indent="-342900" algn="just">
              <a:buFont typeface="Wingdings" pitchFamily="2" charset="2"/>
              <a:buChar char="Ø"/>
            </a:pPr>
            <a:r>
              <a:rPr lang="sq-AL" dirty="1">
                <a:latin typeface="+mj-lt"/>
              </a:rPr>
              <a:t>Secila Palë miraton masa të tilla legjislative dhe masa të tjera që mund të jenë të nevojshme për ta vendosur si vepër penale sipas ligjit të tyre vendor, pengimin </a:t>
            </a:r>
            <a:r>
              <a:rPr lang="sq-AL" dirty="1" b="1">
                <a:solidFill>
                  <a:srgbClr val="FF0000"/>
                </a:solidFill>
                <a:latin typeface="+mj-lt"/>
              </a:rPr>
              <a:t>serioz</a:t>
            </a:r>
            <a:r>
              <a:rPr lang="sq-AL" dirty="1">
                <a:latin typeface="+mj-lt"/>
              </a:rPr>
              <a:t> pa të drejtë të funksionimit të një sistemi kompjuterik duke futur, transmetuar, dëmtuar, shlyer, përkeqësuar, ndryshuar apo suprimuar të dhënat kompjuterike.</a:t>
            </a:r>
          </a:p>
        </p:txBody>
      </p:sp>
      <p:sp>
        <p:nvSpPr>
          <p:cNvPr id="6" name="Rectangle 5">
            <a:extLst>
              <a:ext uri="{FF2B5EF4-FFF2-40B4-BE49-F238E27FC236}">
                <a16:creationId xmlns:a16="http://schemas.microsoft.com/office/drawing/2014/main" id="{524B6456-681F-2F44-A01A-AD3514E81BD2}"/>
              </a:ext>
            </a:extLst>
          </p:cNvPr>
          <p:cNvSpPr/>
          <p:nvPr/>
        </p:nvSpPr>
        <p:spPr>
          <a:xfrm>
            <a:off x="4451121" y="1270001"/>
            <a:ext cx="4545034" cy="5262979"/>
          </a:xfrm>
          <a:prstGeom prst="rect">
            <a:avLst/>
          </a:prstGeom>
        </p:spPr>
        <p:txBody>
          <a:bodyPr wrap="square">
            <a:spAutoFit/>
          </a:bodyPr>
          <a:lstStyle/>
          <a:p>
            <a:pPr marL="342900" indent="-342900" algn="just">
              <a:buFont typeface="Wingdings" pitchFamily="2" charset="2"/>
              <a:buChar char="ü"/>
            </a:pPr>
            <a:r>
              <a:rPr lang="sq-AL" dirty="1" sz="2100">
                <a:latin typeface="+mj-lt"/>
              </a:rPr>
              <a:t>Termi "serioz" pritet të mbulojë dërgimin e të dhënave në një sistem të veçantë në një formë, madhësi ose frekuencë të tillë që të ketë një efekt të konsiderueshëm të dëmshëm në aftësinë e pronarit ose operatorit për të përdorur sistemin, ose për të komunikuar me sisteme tjera</a:t>
            </a:r>
          </a:p>
          <a:p>
            <a:pPr marL="342900" indent="-342900" algn="just">
              <a:buFont typeface="Wingdings" pitchFamily="2" charset="2"/>
              <a:buChar char="ü"/>
            </a:pPr>
            <a:endParaRPr lang="en-US" sz="2100" dirty="0">
              <a:latin typeface="+mj-lt"/>
            </a:endParaRPr>
          </a:p>
          <a:p>
            <a:pPr marL="342900" indent="-342900" algn="just">
              <a:buFont typeface="Wingdings" pitchFamily="2" charset="2"/>
              <a:buChar char="ü"/>
            </a:pPr>
            <a:r>
              <a:rPr lang="sq-AL" dirty="1" sz="2100">
                <a:latin typeface="+mj-lt"/>
              </a:rPr>
              <a:t>Përkufizimi i asaj që përbën pengesë serioze duhet të parashihet në legjislacionin vendas</a:t>
            </a:r>
          </a:p>
        </p:txBody>
      </p:sp>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mj-lt"/>
                <a:ea typeface="Verdana" panose="020B0604030504040204" pitchFamily="34" charset="0"/>
                <a:cs typeface="Verdana" charset="0"/>
              </a:rPr>
              <a:t>www.coe.int/cybercrime						                        - </a:t>
            </a:r>
            <a:fld id="{F50FF694-912A-834E-AD45-B984C7BF2CE4}" type="slidenum">
              <a:rPr lang="en-US" sz="1200" b="1">
                <a:solidFill>
                  <a:srgbClr val="FFFFFF"/>
                </a:solidFill>
                <a:latin typeface="+mj-lt"/>
                <a:ea typeface="Verdana" panose="020B0604030504040204" pitchFamily="34" charset="0"/>
                <a:cs typeface="Verdana" charset="0"/>
              </a:rPr>
              <a:pPr/>
              <a:t>50</a:t>
            </a:fld>
            <a:r>
              <a:rPr lang="sq-AL" dirty="1" sz="1200" b="1">
                <a:solidFill>
                  <a:srgbClr val="FFFFFF"/>
                </a:solidFill>
                <a:latin typeface="+mj-lt"/>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mj-lt"/>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mj-lt"/>
                <a:ea typeface="Verdana" panose="020B0604030504040204" pitchFamily="34" charset="0"/>
                <a:cs typeface="Verdana" charset="0"/>
              </a:rPr>
              <a:t>Ndërhyrja në sistem</a:t>
            </a:r>
            <a:r>
              <a:rPr lang="sq-AL" dirty="1" sz="3200" b="1">
                <a:solidFill>
                  <a:schemeClr val="bg1"/>
                </a:solidFill>
                <a:latin typeface="+mj-lt"/>
                <a:ea typeface="Verdana" panose="020B0604030504040204" pitchFamily="34" charset="0"/>
                <a:cs typeface="Verdana" charset="0"/>
              </a:rPr>
              <a:t> </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7778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4247317"/>
          </a:xfrm>
          <a:prstGeom prst="rect">
            <a:avLst/>
          </a:prstGeom>
        </p:spPr>
        <p:txBody>
          <a:bodyPr wrap="square">
            <a:spAutoFit/>
          </a:bodyPr>
          <a:lstStyle/>
          <a:p>
            <a:pPr marL="342900" indent="-342900" algn="just">
              <a:buFont typeface="Wingdings" pitchFamily="2" charset="2"/>
              <a:buChar char="Ø"/>
            </a:pPr>
            <a:r>
              <a:rPr lang="sq-AL" dirty="1">
                <a:latin typeface="+mj-lt"/>
              </a:rPr>
              <a:t>Secila Palë miraton masa të tilla legjislative dhe masa të tjera që mund të jenë të nevojshme për ta vendosur si vepër penale sipas ligjit të tyre vendor, kur kryhet me qëllim, </a:t>
            </a:r>
            <a:r>
              <a:rPr lang="sq-AL" dirty="1" b="1">
                <a:solidFill>
                  <a:srgbClr val="FF0000"/>
                </a:solidFill>
                <a:latin typeface="+mj-lt"/>
              </a:rPr>
              <a:t>pengesa </a:t>
            </a:r>
            <a:r>
              <a:rPr lang="sq-AL" dirty="1">
                <a:latin typeface="+mj-lt"/>
              </a:rPr>
              <a:t>serioze pa të drejtë të funksionimit të një sistemi</a:t>
            </a:r>
            <a:r>
              <a:rPr lang="sq-AL" dirty="1" b="1">
                <a:solidFill>
                  <a:srgbClr val="FF0000"/>
                </a:solidFill>
                <a:latin typeface="+mj-lt"/>
              </a:rPr>
              <a:t> </a:t>
            </a:r>
            <a:r>
              <a:rPr lang="sq-AL" dirty="1">
                <a:latin typeface="+mj-lt"/>
              </a:rPr>
              <a:t>kompjuterik </a:t>
            </a:r>
            <a:r>
              <a:rPr lang="sq-AL" dirty="1" b="1">
                <a:solidFill>
                  <a:srgbClr val="FF0000"/>
                </a:solidFill>
                <a:latin typeface="+mj-lt"/>
              </a:rPr>
              <a:t>duke futur shlyer, përkeqësuar, ndryshuar apo shuar të dhënat kompjuterike</a:t>
            </a:r>
            <a:r>
              <a:rPr lang="sq-AL" dirty="1">
                <a:latin typeface="+mj-lt"/>
              </a:rPr>
              <a:t>.</a:t>
            </a:r>
          </a:p>
        </p:txBody>
      </p:sp>
      <p:sp>
        <p:nvSpPr>
          <p:cNvPr id="6" name="Rectangle 5">
            <a:extLst>
              <a:ext uri="{FF2B5EF4-FFF2-40B4-BE49-F238E27FC236}">
                <a16:creationId xmlns:a16="http://schemas.microsoft.com/office/drawing/2014/main" id="{524B6456-681F-2F44-A01A-AD3514E81BD2}"/>
              </a:ext>
            </a:extLst>
          </p:cNvPr>
          <p:cNvSpPr/>
          <p:nvPr/>
        </p:nvSpPr>
        <p:spPr>
          <a:xfrm>
            <a:off x="4451121" y="1270001"/>
            <a:ext cx="4545034" cy="4832092"/>
          </a:xfrm>
          <a:prstGeom prst="rect">
            <a:avLst/>
          </a:prstGeom>
        </p:spPr>
        <p:txBody>
          <a:bodyPr wrap="square">
            <a:spAutoFit/>
          </a:bodyPr>
          <a:lstStyle/>
          <a:p>
            <a:pPr marL="342900" indent="-342900" algn="just">
              <a:buFont typeface="Wingdings" pitchFamily="2" charset="2"/>
              <a:buChar char="ü"/>
            </a:pPr>
            <a:r>
              <a:rPr lang="sq-AL" dirty="1" sz="2200">
                <a:latin typeface="+mj-lt"/>
              </a:rPr>
              <a:t>Pengesa është një veprim që ndërhyn në funksionimin e duhur të sistemit kompjuterik</a:t>
            </a:r>
            <a:r>
              <a:rPr lang="sq-AL" dirty="1" sz="2200">
                <a:latin typeface="+mj-lt"/>
              </a:rPr>
              <a:t> </a:t>
            </a:r>
          </a:p>
          <a:p>
            <a:pPr marL="342900" indent="-342900" algn="just">
              <a:buFont typeface="Wingdings" pitchFamily="2" charset="2"/>
              <a:buChar char="ü"/>
            </a:pPr>
            <a:endParaRPr lang="en-US" sz="2200" dirty="0">
              <a:latin typeface="+mj-lt"/>
            </a:endParaRPr>
          </a:p>
          <a:p>
            <a:pPr marL="342900" indent="-342900" algn="just">
              <a:buFont typeface="Wingdings" pitchFamily="2" charset="2"/>
              <a:buChar char="ü"/>
            </a:pPr>
            <a:r>
              <a:rPr lang="sq-AL" dirty="1" sz="2200">
                <a:latin typeface="+mj-lt"/>
              </a:rPr>
              <a:t>Pengesat duhet të ndodhin përmes:</a:t>
            </a:r>
            <a:r>
              <a:rPr lang="sq-AL" dirty="1" sz="2200">
                <a:latin typeface="+mj-lt"/>
              </a:rPr>
              <a:t> </a:t>
            </a:r>
          </a:p>
          <a:p>
            <a:pPr marL="800100" lvl="1" indent="-342900" algn="just">
              <a:buFont typeface="Wingdings" pitchFamily="2" charset="2"/>
              <a:buChar char="ü"/>
            </a:pPr>
            <a:r>
              <a:rPr lang="sq-AL" dirty="1" sz="2200">
                <a:latin typeface="+mj-lt"/>
              </a:rPr>
              <a:t>Futjes</a:t>
            </a:r>
          </a:p>
          <a:p>
            <a:pPr marL="800100" lvl="1" indent="-342900" algn="just">
              <a:buFont typeface="Wingdings" pitchFamily="2" charset="2"/>
              <a:buChar char="ü"/>
            </a:pPr>
            <a:r>
              <a:rPr lang="sq-AL" dirty="1" sz="2200">
                <a:latin typeface="+mj-lt"/>
              </a:rPr>
              <a:t>Transmetimi</a:t>
            </a:r>
          </a:p>
          <a:p>
            <a:pPr marL="800100" lvl="1" indent="-342900" algn="just">
              <a:buFont typeface="Wingdings" pitchFamily="2" charset="2"/>
              <a:buChar char="ü"/>
            </a:pPr>
            <a:r>
              <a:rPr lang="sq-AL" dirty="1" sz="2200">
                <a:latin typeface="+mj-lt"/>
              </a:rPr>
              <a:t>Dëmtimit</a:t>
            </a:r>
          </a:p>
          <a:p>
            <a:pPr marL="800100" lvl="1" indent="-342900" algn="just">
              <a:buFont typeface="Wingdings" pitchFamily="2" charset="2"/>
              <a:buChar char="ü"/>
            </a:pPr>
            <a:r>
              <a:rPr lang="sq-AL" dirty="1" sz="2200">
                <a:latin typeface="+mj-lt"/>
              </a:rPr>
              <a:t>Fshirjes</a:t>
            </a:r>
          </a:p>
          <a:p>
            <a:pPr marL="800100" lvl="1" indent="-342900" algn="just">
              <a:buFont typeface="Wingdings" pitchFamily="2" charset="2"/>
              <a:buChar char="ü"/>
            </a:pPr>
            <a:r>
              <a:rPr lang="sq-AL" dirty="1" sz="2200">
                <a:latin typeface="+mj-lt"/>
              </a:rPr>
              <a:t>Ndryshimit</a:t>
            </a:r>
          </a:p>
          <a:p>
            <a:pPr marL="800100" lvl="1" indent="-342900" algn="just">
              <a:buFont typeface="Wingdings" pitchFamily="2" charset="2"/>
              <a:buChar char="ü"/>
            </a:pPr>
            <a:r>
              <a:rPr lang="sq-AL" dirty="1" sz="2200">
                <a:latin typeface="+mj-lt"/>
              </a:rPr>
              <a:t>Shuarjes</a:t>
            </a:r>
          </a:p>
          <a:p>
            <a:pPr lvl="1" algn="just"/>
            <a:r>
              <a:rPr lang="sq-AL" dirty="1" sz="2200">
                <a:latin typeface="+mj-lt"/>
              </a:rPr>
              <a:t>të dhëna kompjuterike</a:t>
            </a:r>
            <a:r>
              <a:rPr lang="sq-AL" dirty="1" sz="2200">
                <a:latin typeface="+mj-lt"/>
              </a:rPr>
              <a:t>  </a:t>
            </a:r>
          </a:p>
        </p:txBody>
      </p:sp>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mj-lt"/>
                <a:ea typeface="Verdana" panose="020B0604030504040204" pitchFamily="34" charset="0"/>
                <a:cs typeface="Verdana" charset="0"/>
              </a:rPr>
              <a:t>www.coe.int/cybercrime						                        - </a:t>
            </a:r>
            <a:fld id="{F50FF694-912A-834E-AD45-B984C7BF2CE4}" type="slidenum">
              <a:rPr lang="en-US" sz="1200" b="1">
                <a:solidFill>
                  <a:srgbClr val="FFFFFF"/>
                </a:solidFill>
                <a:latin typeface="+mj-lt"/>
                <a:ea typeface="Verdana" panose="020B0604030504040204" pitchFamily="34" charset="0"/>
                <a:cs typeface="Verdana" charset="0"/>
              </a:rPr>
              <a:pPr/>
              <a:t>51</a:t>
            </a:fld>
            <a:r>
              <a:rPr lang="sq-AL" dirty="1" sz="1200" b="1">
                <a:solidFill>
                  <a:srgbClr val="FFFFFF"/>
                </a:solidFill>
                <a:latin typeface="+mj-lt"/>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mj-lt"/>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mj-lt"/>
                <a:ea typeface="Verdana" panose="020B0604030504040204" pitchFamily="34" charset="0"/>
                <a:cs typeface="Verdana" charset="0"/>
              </a:rPr>
              <a:t>Ndërhyrja në sistem</a:t>
            </a:r>
            <a:r>
              <a:rPr lang="sq-AL" dirty="1" sz="3200" b="1">
                <a:solidFill>
                  <a:schemeClr val="bg1"/>
                </a:solidFill>
                <a:latin typeface="+mj-lt"/>
                <a:ea typeface="Verdana" panose="020B0604030504040204" pitchFamily="34" charset="0"/>
                <a:cs typeface="Verdana" charset="0"/>
              </a:rPr>
              <a:t> </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66744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3970318"/>
          </a:xfrm>
          <a:prstGeom prst="rect">
            <a:avLst/>
          </a:prstGeom>
        </p:spPr>
        <p:txBody>
          <a:bodyPr wrap="square">
            <a:spAutoFit/>
          </a:bodyPr>
          <a:lstStyle/>
          <a:p>
            <a:pPr marL="342900" indent="-342900" algn="just">
              <a:buFont typeface="Wingdings" pitchFamily="2" charset="2"/>
              <a:buChar char="Ø"/>
            </a:pPr>
            <a:r>
              <a:rPr lang="sq-AL" dirty="1">
                <a:latin typeface="+mj-lt"/>
              </a:rPr>
              <a:t>Secila Palë miraton masa të tilla legjislative dhe masa të tjera që mund të jenë të nevojshme për ta vendosur si vepër penale sipas ligjit të tyre vendor, pengimin serioz </a:t>
            </a:r>
            <a:r>
              <a:rPr lang="sq-AL" dirty="1" b="1">
                <a:solidFill>
                  <a:srgbClr val="FF0000"/>
                </a:solidFill>
                <a:latin typeface="+mj-lt"/>
              </a:rPr>
              <a:t>pa të drejtë </a:t>
            </a:r>
            <a:r>
              <a:rPr lang="sq-AL" dirty="1">
                <a:latin typeface="+mj-lt"/>
              </a:rPr>
              <a:t>të funksionimit të një sistemi kompjuterik duke futur, transmetuar, dëmtuar, shlyer, përkeqësuar, ndryshuar apo suprimuar të dhënat kompjuterike.</a:t>
            </a:r>
          </a:p>
        </p:txBody>
      </p:sp>
      <p:sp>
        <p:nvSpPr>
          <p:cNvPr id="6" name="Rectangle 5">
            <a:extLst>
              <a:ext uri="{FF2B5EF4-FFF2-40B4-BE49-F238E27FC236}">
                <a16:creationId xmlns:a16="http://schemas.microsoft.com/office/drawing/2014/main" id="{524B6456-681F-2F44-A01A-AD3514E81BD2}"/>
              </a:ext>
            </a:extLst>
          </p:cNvPr>
          <p:cNvSpPr/>
          <p:nvPr/>
        </p:nvSpPr>
        <p:spPr>
          <a:xfrm>
            <a:off x="4451121" y="1270001"/>
            <a:ext cx="4545034" cy="5062924"/>
          </a:xfrm>
          <a:prstGeom prst="rect">
            <a:avLst/>
          </a:prstGeom>
        </p:spPr>
        <p:txBody>
          <a:bodyPr wrap="square">
            <a:spAutoFit/>
          </a:bodyPr>
          <a:lstStyle/>
          <a:p>
            <a:pPr marL="342900" indent="-342900" algn="just">
              <a:buFont typeface="Wingdings" pitchFamily="2" charset="2"/>
              <a:buChar char="ü"/>
            </a:pPr>
            <a:r>
              <a:rPr lang="sq-AL" dirty="1" sz="1900">
                <a:latin typeface="+mj-lt"/>
              </a:rPr>
              <a:t>Shembuj të ndërhyrjes në të sistem pa të drejtë:</a:t>
            </a:r>
          </a:p>
          <a:p>
            <a:pPr marL="800100" lvl="1" indent="-342900" algn="just">
              <a:buFont typeface="Wingdings" pitchFamily="2" charset="2"/>
              <a:buChar char="ü"/>
            </a:pPr>
            <a:r>
              <a:rPr lang="sq-AL" dirty="1" sz="1900">
                <a:latin typeface="+mj-lt"/>
              </a:rPr>
              <a:t>Aktivitete të qenësishme në hartimin e rrjeteve ose qëllimet e zakonshme operative ose komerciale</a:t>
            </a:r>
            <a:r>
              <a:rPr lang="sq-AL" dirty="1" sz="1900">
                <a:latin typeface="+mj-lt"/>
              </a:rPr>
              <a:t> </a:t>
            </a:r>
          </a:p>
          <a:p>
            <a:pPr marL="800100" lvl="1" indent="-342900" algn="just">
              <a:buFont typeface="Wingdings" pitchFamily="2" charset="2"/>
              <a:buChar char="ü"/>
            </a:pPr>
            <a:r>
              <a:rPr lang="sq-AL" dirty="1" sz="1900">
                <a:latin typeface="+mj-lt"/>
              </a:rPr>
              <a:t>Testimi i sigurisë së sistemit kompjuterik nga pronari ose operatori</a:t>
            </a:r>
          </a:p>
          <a:p>
            <a:pPr marL="800100" lvl="1" indent="-342900" algn="just">
              <a:buFont typeface="Wingdings" pitchFamily="2" charset="2"/>
              <a:buChar char="ü"/>
            </a:pPr>
            <a:r>
              <a:rPr lang="sq-AL" dirty="1" sz="1900">
                <a:latin typeface="+mj-lt"/>
              </a:rPr>
              <a:t>Mbrojtja e sistemit kompjuterik nga pronari ose operatori</a:t>
            </a:r>
          </a:p>
          <a:p>
            <a:pPr marL="800100" lvl="1" indent="-342900" algn="just">
              <a:buFont typeface="Wingdings" pitchFamily="2" charset="2"/>
              <a:buChar char="ü"/>
            </a:pPr>
            <a:r>
              <a:rPr lang="sq-AL" dirty="1" sz="1900">
                <a:latin typeface="+mj-lt"/>
              </a:rPr>
              <a:t>Rikonfigurimi i sistemit operativ të kompjuterit ku operatori i sistemit instalon softuer të ri që pamundëson programet e instaluara më parë</a:t>
            </a:r>
          </a:p>
        </p:txBody>
      </p:sp>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mj-lt"/>
                <a:ea typeface="Verdana" panose="020B0604030504040204" pitchFamily="34" charset="0"/>
                <a:cs typeface="Verdana" charset="0"/>
              </a:rPr>
              <a:t>www.coe.int/cybercrime						                        - </a:t>
            </a:r>
            <a:fld id="{F50FF694-912A-834E-AD45-B984C7BF2CE4}" type="slidenum">
              <a:rPr lang="en-US" sz="1200" b="1">
                <a:solidFill>
                  <a:srgbClr val="FFFFFF"/>
                </a:solidFill>
                <a:latin typeface="+mj-lt"/>
                <a:ea typeface="Verdana" panose="020B0604030504040204" pitchFamily="34" charset="0"/>
                <a:cs typeface="Verdana" charset="0"/>
              </a:rPr>
              <a:pPr/>
              <a:t>52</a:t>
            </a:fld>
            <a:r>
              <a:rPr lang="sq-AL" dirty="1" sz="1200" b="1">
                <a:solidFill>
                  <a:srgbClr val="FFFFFF"/>
                </a:solidFill>
                <a:latin typeface="+mj-lt"/>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mj-lt"/>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mj-lt"/>
                <a:ea typeface="Verdana" panose="020B0604030504040204" pitchFamily="34" charset="0"/>
                <a:cs typeface="Verdana" charset="0"/>
              </a:rPr>
              <a:t>Ndërhyrja në sistem</a:t>
            </a:r>
            <a:r>
              <a:rPr lang="sq-AL" dirty="1" sz="3200" b="1">
                <a:solidFill>
                  <a:schemeClr val="bg1"/>
                </a:solidFill>
                <a:latin typeface="+mj-lt"/>
                <a:ea typeface="Verdana" panose="020B0604030504040204" pitchFamily="34" charset="0"/>
                <a:cs typeface="Verdana" charset="0"/>
              </a:rPr>
              <a:t> </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72050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sq-AL" dirty="1">
                <a:latin typeface="Verdana" panose="020B0604030504040204" pitchFamily="34" charset="0"/>
                <a:ea typeface="Verdana" panose="020B0604030504040204" pitchFamily="34" charset="0"/>
              </a:rPr>
              <a:t>Keqpërdorimi i pajisjeve</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sq-AL" dirty="1">
                <a:latin typeface="Verdana" panose="020B0604030504040204" pitchFamily="34" charset="0"/>
                <a:ea typeface="Verdana" panose="020B0604030504040204" pitchFamily="34" charset="0"/>
              </a:rPr>
              <a:t>Dispozitat Materiale të Konventës së Budapestit (Pjesa 1)</a:t>
            </a:r>
          </a:p>
        </p:txBody>
      </p:sp>
      <p:sp>
        <p:nvSpPr>
          <p:cNvPr id="5" name="Rectangle 11">
            <a:extLst>
              <a:ext uri="{FF2B5EF4-FFF2-40B4-BE49-F238E27FC236}">
                <a16:creationId xmlns:a16="http://schemas.microsoft.com/office/drawing/2014/main"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53</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6" name="Rectangle 5">
            <a:extLst>
              <a:ext uri="{FF2B5EF4-FFF2-40B4-BE49-F238E27FC236}">
                <a16:creationId xmlns:a16="http://schemas.microsoft.com/office/drawing/2014/main"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8" name="Rectangle 7">
            <a:extLst>
              <a:ext uri="{FF2B5EF4-FFF2-40B4-BE49-F238E27FC236}">
                <a16:creationId xmlns:a16="http://schemas.microsoft.com/office/drawing/2014/main"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9" name="TextBox 7">
            <a:extLst>
              <a:ext uri="{FF2B5EF4-FFF2-40B4-BE49-F238E27FC236}">
                <a16:creationId xmlns:a16="http://schemas.microsoft.com/office/drawing/2014/main" id="{7B9BC96D-6AC8-4249-9F3D-D92372DB1900}"/>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Seksioni 6</a:t>
            </a:r>
          </a:p>
        </p:txBody>
      </p:sp>
      <p:pic>
        <p:nvPicPr>
          <p:cNvPr id="10" name="Picture 4">
            <a:extLst>
              <a:ext uri="{FF2B5EF4-FFF2-40B4-BE49-F238E27FC236}">
                <a16:creationId xmlns:a16="http://schemas.microsoft.com/office/drawing/2014/main" id="{9E352179-95DE-4E37-9014-C7512F18C08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4526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54</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Keqpërdorimi i pajisjeve</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a:extLst>
              <a:ext uri="{FF2B5EF4-FFF2-40B4-BE49-F238E27FC236}">
                <a16:creationId xmlns:a16="http://schemas.microsoft.com/office/drawing/2014/main" id="{161E7CC5-C316-460E-9693-99EEBE53B6BA}"/>
              </a:ext>
            </a:extLst>
          </p:cNvPr>
          <p:cNvSpPr txBox="1">
            <a:spLocks/>
          </p:cNvSpPr>
          <p:nvPr/>
        </p:nvSpPr>
        <p:spPr>
          <a:xfrm>
            <a:off x="457200" y="1216922"/>
            <a:ext cx="8229600" cy="5253852"/>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buFont typeface="Arial" panose="020B0604020202020204" pitchFamily="34" charset="0"/>
              <a:buNone/>
            </a:pPr>
            <a:endParaRPr lang="en-GB" altLang="sr-Latn-RS" sz="300" b="1" i="1" dirty="0">
              <a:cs typeface="Times New Roman" panose="02020603050405020304" pitchFamily="18" charset="0"/>
            </a:endParaRPr>
          </a:p>
          <a:p>
            <a:pPr algn="ctr" eaLnBrk="1" hangingPunct="1">
              <a:buFont typeface="Arial" panose="020B0604020202020204" pitchFamily="34" charset="0"/>
              <a:buNone/>
            </a:pPr>
            <a:r>
              <a:rPr lang="sq-AL" dirty="1" b="1" i="1">
                <a:cs typeface="Times New Roman" panose="02020603050405020304" pitchFamily="18" charset="0"/>
              </a:rPr>
              <a:t>Keqpërdorimi i pajisjeve</a:t>
            </a:r>
          </a:p>
          <a:p>
            <a:pPr algn="ctr" eaLnBrk="1" hangingPunct="1">
              <a:buFont typeface="Arial" panose="020B0604020202020204" pitchFamily="34" charset="0"/>
              <a:buNone/>
            </a:pPr>
            <a:r>
              <a:rPr lang="sq-AL" dirty="1" b="1" i="1">
                <a:cs typeface="Times New Roman" panose="02020603050405020304" pitchFamily="18" charset="0"/>
              </a:rPr>
              <a:t>(Neni 6 – Konventa e Budapestit)</a:t>
            </a:r>
          </a:p>
          <a:p>
            <a:pPr algn="ctr" eaLnBrk="1" hangingPunct="1">
              <a:buFont typeface="Arial" panose="020B0604020202020204" pitchFamily="34" charset="0"/>
              <a:buNone/>
            </a:pPr>
            <a:endParaRPr lang="en-GB" altLang="sr-Latn-RS" i="1" dirty="0">
              <a:cs typeface="Times New Roman" panose="02020603050405020304" pitchFamily="18" charset="0"/>
            </a:endParaRPr>
          </a:p>
          <a:p>
            <a:pPr algn="ctr" eaLnBrk="1" hangingPunct="1"/>
            <a:r>
              <a:rPr lang="sq-AL" dirty="1" sz="2800" i="1">
                <a:cs typeface="Times New Roman" panose="02020603050405020304" pitchFamily="18" charset="0"/>
              </a:rPr>
              <a:t>Qëllimisht dhe pa të drejtë</a:t>
            </a:r>
          </a:p>
          <a:p>
            <a:pPr algn="ctr" eaLnBrk="1" hangingPunct="1"/>
            <a:endParaRPr lang="en-GB" altLang="sr-Latn-RS" sz="2800" i="1" dirty="0">
              <a:cs typeface="Times New Roman" panose="02020603050405020304" pitchFamily="18" charset="0"/>
            </a:endParaRPr>
          </a:p>
          <a:p>
            <a:pPr algn="ctr" eaLnBrk="1" hangingPunct="1"/>
            <a:r>
              <a:rPr lang="sq-AL" dirty="1" sz="2800" i="1">
                <a:cs typeface="Times New Roman" panose="02020603050405020304" pitchFamily="18" charset="0"/>
              </a:rPr>
              <a:t>Për posedimi të një sendi të përmendur në paragrafët (a)(1) apo (2) më lart, me qëllim që të përdoret për kryerje të ndonjë prej veprave penale të parapara në nenet 2–5.</a:t>
            </a:r>
          </a:p>
        </p:txBody>
      </p:sp>
    </p:spTree>
    <p:extLst>
      <p:ext uri="{BB962C8B-B14F-4D97-AF65-F5344CB8AC3E}">
        <p14:creationId xmlns:p14="http://schemas.microsoft.com/office/powerpoint/2010/main" val="1182953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mj-lt"/>
                <a:ea typeface="Verdana" panose="020B0604030504040204" pitchFamily="34" charset="0"/>
                <a:cs typeface="Verdana" charset="0"/>
              </a:rPr>
              <a:t>www.coe.int/cybercrime						                        - </a:t>
            </a:r>
            <a:fld id="{F50FF694-912A-834E-AD45-B984C7BF2CE4}" type="slidenum">
              <a:rPr lang="en-US" sz="1200" b="1">
                <a:solidFill>
                  <a:srgbClr val="FFFFFF"/>
                </a:solidFill>
                <a:latin typeface="+mj-lt"/>
                <a:ea typeface="Verdana" panose="020B0604030504040204" pitchFamily="34" charset="0"/>
                <a:cs typeface="Verdana" charset="0"/>
              </a:rPr>
              <a:pPr/>
              <a:t>55</a:t>
            </a:fld>
            <a:r>
              <a:rPr lang="sq-AL" dirty="1" sz="1200" b="1">
                <a:solidFill>
                  <a:srgbClr val="FFFFFF"/>
                </a:solidFill>
                <a:latin typeface="+mj-lt"/>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mj-lt"/>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mj-lt"/>
                <a:ea typeface="Verdana" panose="020B0604030504040204" pitchFamily="34" charset="0"/>
                <a:cs typeface="Verdana" charset="0"/>
              </a:rPr>
              <a:t>Keqpërdorimi i pajisjeve</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a:extLst>
              <a:ext uri="{FF2B5EF4-FFF2-40B4-BE49-F238E27FC236}">
                <a16:creationId xmlns:a16="http://schemas.microsoft.com/office/drawing/2014/main" id="{15650F3D-1B98-488B-8151-313DB25F5AB1}"/>
              </a:ext>
            </a:extLst>
          </p:cNvPr>
          <p:cNvGrpSpPr/>
          <p:nvPr/>
        </p:nvGrpSpPr>
        <p:grpSpPr>
          <a:xfrm>
            <a:off x="559618" y="1070836"/>
            <a:ext cx="8316905" cy="5734058"/>
            <a:chOff x="827095" y="0"/>
            <a:chExt cx="8316905" cy="5734058"/>
          </a:xfrm>
        </p:grpSpPr>
        <p:pic>
          <p:nvPicPr>
            <p:cNvPr id="20" name="Picture 4" descr="P0000959">
              <a:extLst>
                <a:ext uri="{FF2B5EF4-FFF2-40B4-BE49-F238E27FC236}">
                  <a16:creationId xmlns:a16="http://schemas.microsoft.com/office/drawing/2014/main" id="{B2F68D72-02E6-48B0-AED4-EF985785AB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095" y="188919"/>
              <a:ext cx="2828925" cy="333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P0000963">
              <a:extLst>
                <a:ext uri="{FF2B5EF4-FFF2-40B4-BE49-F238E27FC236}">
                  <a16:creationId xmlns:a16="http://schemas.microsoft.com/office/drawing/2014/main" id="{46BFDEDC-9231-4162-ABB2-C5F9FAD2DB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3070233"/>
              <a:ext cx="4038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descr="P0000964">
              <a:extLst>
                <a:ext uri="{FF2B5EF4-FFF2-40B4-BE49-F238E27FC236}">
                  <a16:creationId xmlns:a16="http://schemas.microsoft.com/office/drawing/2014/main" id="{1490C841-7007-459E-B0FA-1500FE3EE7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43488" y="0"/>
              <a:ext cx="4100512"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12">
              <a:extLst>
                <a:ext uri="{FF2B5EF4-FFF2-40B4-BE49-F238E27FC236}">
                  <a16:creationId xmlns:a16="http://schemas.microsoft.com/office/drawing/2014/main" id="{A6786DAA-00C1-4F7E-80FD-E9FE27416C71}"/>
                </a:ext>
              </a:extLst>
            </p:cNvPr>
            <p:cNvSpPr>
              <a:spLocks noChangeShapeType="1"/>
            </p:cNvSpPr>
            <p:nvPr/>
          </p:nvSpPr>
          <p:spPr bwMode="auto">
            <a:xfrm>
              <a:off x="1547819" y="1557343"/>
              <a:ext cx="4679951" cy="31670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24" name="Line 13">
              <a:extLst>
                <a:ext uri="{FF2B5EF4-FFF2-40B4-BE49-F238E27FC236}">
                  <a16:creationId xmlns:a16="http://schemas.microsoft.com/office/drawing/2014/main" id="{A7B83F3D-048B-486C-BF6F-21F8E812366D}"/>
                </a:ext>
              </a:extLst>
            </p:cNvPr>
            <p:cNvSpPr>
              <a:spLocks noChangeShapeType="1"/>
            </p:cNvSpPr>
            <p:nvPr/>
          </p:nvSpPr>
          <p:spPr bwMode="auto">
            <a:xfrm>
              <a:off x="2268543" y="836620"/>
              <a:ext cx="4513263" cy="12207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25" name="Oval 14">
              <a:extLst>
                <a:ext uri="{FF2B5EF4-FFF2-40B4-BE49-F238E27FC236}">
                  <a16:creationId xmlns:a16="http://schemas.microsoft.com/office/drawing/2014/main" id="{A0C2E50F-CAA5-4433-AC7C-CE612C7FA651}"/>
                </a:ext>
              </a:extLst>
            </p:cNvPr>
            <p:cNvSpPr>
              <a:spLocks noChangeArrowheads="1"/>
            </p:cNvSpPr>
            <p:nvPr/>
          </p:nvSpPr>
          <p:spPr bwMode="auto">
            <a:xfrm>
              <a:off x="6477000" y="1676400"/>
              <a:ext cx="914400" cy="838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Trebuchet MS" panose="020B0603020202020204" pitchFamily="34" charset="0"/>
              </a:endParaRPr>
            </a:p>
          </p:txBody>
        </p:sp>
      </p:grpSp>
    </p:spTree>
    <p:extLst>
      <p:ext uri="{BB962C8B-B14F-4D97-AF65-F5344CB8AC3E}">
        <p14:creationId xmlns:p14="http://schemas.microsoft.com/office/powerpoint/2010/main" val="17227091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mj-lt"/>
                <a:ea typeface="Verdana" panose="020B0604030504040204" pitchFamily="34" charset="0"/>
                <a:cs typeface="Verdana" charset="0"/>
              </a:rPr>
              <a:t>www.coe.int/cybercrime						                        - </a:t>
            </a:r>
            <a:fld id="{F50FF694-912A-834E-AD45-B984C7BF2CE4}" type="slidenum">
              <a:rPr lang="en-US" sz="1200" b="1">
                <a:solidFill>
                  <a:srgbClr val="FFFFFF"/>
                </a:solidFill>
                <a:latin typeface="+mj-lt"/>
                <a:ea typeface="Verdana" panose="020B0604030504040204" pitchFamily="34" charset="0"/>
                <a:cs typeface="Verdana" charset="0"/>
              </a:rPr>
              <a:pPr/>
              <a:t>56</a:t>
            </a:fld>
            <a:r>
              <a:rPr lang="sq-AL" dirty="1" sz="1200" b="1">
                <a:solidFill>
                  <a:srgbClr val="FFFFFF"/>
                </a:solidFill>
                <a:latin typeface="+mj-lt"/>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mj-lt"/>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mj-lt"/>
                <a:ea typeface="Verdana" panose="020B0604030504040204" pitchFamily="34" charset="0"/>
                <a:cs typeface="Verdana" charset="0"/>
              </a:rPr>
              <a:t>Keqpërdorimi i pajisjeve</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 13">
            <a:extLst>
              <a:ext uri="{FF2B5EF4-FFF2-40B4-BE49-F238E27FC236}">
                <a16:creationId xmlns:a16="http://schemas.microsoft.com/office/drawing/2014/main" id="{29234B7C-4772-4934-A7B8-CF377C394806}"/>
              </a:ext>
            </a:extLst>
          </p:cNvPr>
          <p:cNvGrpSpPr/>
          <p:nvPr/>
        </p:nvGrpSpPr>
        <p:grpSpPr>
          <a:xfrm>
            <a:off x="323528" y="1268760"/>
            <a:ext cx="12774614" cy="4939328"/>
            <a:chOff x="250825" y="61298"/>
            <a:chExt cx="12774614" cy="4939328"/>
          </a:xfrm>
        </p:grpSpPr>
        <p:graphicFrame>
          <p:nvGraphicFramePr>
            <p:cNvPr id="15" name="Object 2">
              <a:extLst>
                <a:ext uri="{FF2B5EF4-FFF2-40B4-BE49-F238E27FC236}">
                  <a16:creationId xmlns:a16="http://schemas.microsoft.com/office/drawing/2014/main" id="{72314CE8-39B4-4EC1-A47C-4B29628D3945}"/>
                </a:ext>
              </a:extLst>
            </p:cNvPr>
            <p:cNvGraphicFramePr>
              <a:graphicFrameLocks noChangeAspect="1"/>
            </p:cNvGraphicFramePr>
            <p:nvPr>
              <p:extLst>
                <p:ext uri="{D42A27DB-BD31-4B8C-83A1-F6EECF244321}">
                  <p14:modId xmlns:p14="http://schemas.microsoft.com/office/powerpoint/2010/main" val="414625410"/>
                </p:ext>
              </p:extLst>
            </p:nvPr>
          </p:nvGraphicFramePr>
          <p:xfrm>
            <a:off x="250825" y="107951"/>
            <a:ext cx="4343400" cy="2628900"/>
          </p:xfrm>
          <a:graphic>
            <a:graphicData uri="http://schemas.openxmlformats.org/presentationml/2006/ole">
              <mc:AlternateContent xmlns:mc="http://schemas.openxmlformats.org/markup-compatibility/2006">
                <mc:Choice xmlns:v="urn:schemas-microsoft-com:vml" Requires="v">
                  <p:oleObj spid="_x0000_s1220" r:id="rId5" imgW="2077239" imgH="1257858" progId="Word.Picture.8">
                    <p:embed/>
                  </p:oleObj>
                </mc:Choice>
                <mc:Fallback>
                  <p:oleObj r:id="rId5" imgW="2077239" imgH="1257858" progId="Word.Picture.8">
                    <p:embed/>
                    <p:pic>
                      <p:nvPicPr>
                        <p:cNvPr id="209921" name="Object 2">
                          <a:extLst>
                            <a:ext uri="{FF2B5EF4-FFF2-40B4-BE49-F238E27FC236}">
                              <a16:creationId xmlns:a16="http://schemas.microsoft.com/office/drawing/2014/main" id="{3319F8A9-425F-4610-B14C-3C9CCB4A1A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107951"/>
                          <a:ext cx="43434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3">
              <a:extLst>
                <a:ext uri="{FF2B5EF4-FFF2-40B4-BE49-F238E27FC236}">
                  <a16:creationId xmlns:a16="http://schemas.microsoft.com/office/drawing/2014/main" id="{00498185-0DE7-4258-A868-56E3599792C5}"/>
                </a:ext>
              </a:extLst>
            </p:cNvPr>
            <p:cNvSpPr>
              <a:spLocks noChangeArrowheads="1"/>
            </p:cNvSpPr>
            <p:nvPr/>
          </p:nvSpPr>
          <p:spPr bwMode="auto">
            <a:xfrm>
              <a:off x="3748088" y="2857507"/>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Trebuchet MS" panose="020B0603020202020204" pitchFamily="34" charset="0"/>
              </a:endParaRPr>
            </a:p>
          </p:txBody>
        </p:sp>
        <p:pic>
          <p:nvPicPr>
            <p:cNvPr id="17" name="Picture 4" descr="P0000951">
              <a:extLst>
                <a:ext uri="{FF2B5EF4-FFF2-40B4-BE49-F238E27FC236}">
                  <a16:creationId xmlns:a16="http://schemas.microsoft.com/office/drawing/2014/main" id="{8480B34E-D04F-4BD1-B3F9-340A84F70D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9182" y="1485900"/>
              <a:ext cx="16478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5">
              <a:extLst>
                <a:ext uri="{FF2B5EF4-FFF2-40B4-BE49-F238E27FC236}">
                  <a16:creationId xmlns:a16="http://schemas.microsoft.com/office/drawing/2014/main" id="{E0533C89-1DB6-42A5-A971-9218C06D19D6}"/>
                </a:ext>
              </a:extLst>
            </p:cNvPr>
            <p:cNvSpPr>
              <a:spLocks noChangeArrowheads="1"/>
            </p:cNvSpPr>
            <p:nvPr/>
          </p:nvSpPr>
          <p:spPr bwMode="auto">
            <a:xfrm>
              <a:off x="3752851" y="2847982"/>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Trebuchet MS" panose="020B0603020202020204" pitchFamily="34" charset="0"/>
              </a:endParaRPr>
            </a:p>
          </p:txBody>
        </p:sp>
        <p:pic>
          <p:nvPicPr>
            <p:cNvPr id="26" name="Picture 6" descr="P0000957">
              <a:extLst>
                <a:ext uri="{FF2B5EF4-FFF2-40B4-BE49-F238E27FC236}">
                  <a16:creationId xmlns:a16="http://schemas.microsoft.com/office/drawing/2014/main" id="{B6AF8B6D-1542-44A8-9F51-F0B8D4CE94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8701" y="107954"/>
              <a:ext cx="1638300"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7">
              <a:extLst>
                <a:ext uri="{FF2B5EF4-FFF2-40B4-BE49-F238E27FC236}">
                  <a16:creationId xmlns:a16="http://schemas.microsoft.com/office/drawing/2014/main" id="{68B15E5B-4783-4E38-BF36-094E34C0BF85}"/>
                </a:ext>
              </a:extLst>
            </p:cNvPr>
            <p:cNvSpPr>
              <a:spLocks noChangeArrowheads="1"/>
            </p:cNvSpPr>
            <p:nvPr/>
          </p:nvSpPr>
          <p:spPr bwMode="auto">
            <a:xfrm>
              <a:off x="685800" y="2209807"/>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Trebuchet MS" panose="020B0603020202020204" pitchFamily="34" charset="0"/>
              </a:endParaRPr>
            </a:p>
          </p:txBody>
        </p:sp>
        <p:sp>
          <p:nvSpPr>
            <p:cNvPr id="28" name="Rectangle 8">
              <a:extLst>
                <a:ext uri="{FF2B5EF4-FFF2-40B4-BE49-F238E27FC236}">
                  <a16:creationId xmlns:a16="http://schemas.microsoft.com/office/drawing/2014/main" id="{9EF31ACB-689D-404B-BE2D-C55DFC7A901C}"/>
                </a:ext>
              </a:extLst>
            </p:cNvPr>
            <p:cNvSpPr>
              <a:spLocks noChangeArrowheads="1"/>
            </p:cNvSpPr>
            <p:nvPr/>
          </p:nvSpPr>
          <p:spPr bwMode="auto">
            <a:xfrm>
              <a:off x="3319463" y="2771782"/>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Trebuchet MS" panose="020B0603020202020204" pitchFamily="34" charset="0"/>
              </a:endParaRPr>
            </a:p>
          </p:txBody>
        </p:sp>
        <p:pic>
          <p:nvPicPr>
            <p:cNvPr id="29" name="Picture 9" descr="P0000966">
              <a:extLst>
                <a:ext uri="{FF2B5EF4-FFF2-40B4-BE49-F238E27FC236}">
                  <a16:creationId xmlns:a16="http://schemas.microsoft.com/office/drawing/2014/main" id="{A7F42DA5-FAC1-48A8-8996-2757FDB2C1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6" y="2847975"/>
              <a:ext cx="28575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10">
              <a:extLst>
                <a:ext uri="{FF2B5EF4-FFF2-40B4-BE49-F238E27FC236}">
                  <a16:creationId xmlns:a16="http://schemas.microsoft.com/office/drawing/2014/main" id="{2DDF2484-A5B6-40D0-8642-1D82D762B73A}"/>
                </a:ext>
              </a:extLst>
            </p:cNvPr>
            <p:cNvSpPr>
              <a:spLocks noChangeArrowheads="1"/>
            </p:cNvSpPr>
            <p:nvPr/>
          </p:nvSpPr>
          <p:spPr bwMode="auto">
            <a:xfrm>
              <a:off x="3338513" y="290513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Trebuchet MS" panose="020B0603020202020204" pitchFamily="34" charset="0"/>
              </a:endParaRPr>
            </a:p>
          </p:txBody>
        </p:sp>
        <p:pic>
          <p:nvPicPr>
            <p:cNvPr id="31" name="Picture 11" descr="P0000956">
              <a:extLst>
                <a:ext uri="{FF2B5EF4-FFF2-40B4-BE49-F238E27FC236}">
                  <a16:creationId xmlns:a16="http://schemas.microsoft.com/office/drawing/2014/main" id="{DC05720C-E993-4902-AFEB-20F2B8CC39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0643" y="2905126"/>
              <a:ext cx="4933951"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12">
              <a:extLst>
                <a:ext uri="{FF2B5EF4-FFF2-40B4-BE49-F238E27FC236}">
                  <a16:creationId xmlns:a16="http://schemas.microsoft.com/office/drawing/2014/main" id="{9753EDD0-9D30-4FBB-B8AB-09F10A678F92}"/>
                </a:ext>
              </a:extLst>
            </p:cNvPr>
            <p:cNvSpPr>
              <a:spLocks noChangeArrowheads="1"/>
            </p:cNvSpPr>
            <p:nvPr/>
          </p:nvSpPr>
          <p:spPr bwMode="auto">
            <a:xfrm>
              <a:off x="3881439" y="2628907"/>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Trebuchet MS" panose="020B0603020202020204" pitchFamily="34" charset="0"/>
              </a:endParaRPr>
            </a:p>
          </p:txBody>
        </p:sp>
        <p:pic>
          <p:nvPicPr>
            <p:cNvPr id="33" name="Picture 13" descr="P0000945">
              <a:extLst>
                <a:ext uri="{FF2B5EF4-FFF2-40B4-BE49-F238E27FC236}">
                  <a16:creationId xmlns:a16="http://schemas.microsoft.com/office/drawing/2014/main" id="{2E2A16B2-D130-4094-9D80-4EA421F9F13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59570" y="107951"/>
              <a:ext cx="21050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val 14">
              <a:extLst>
                <a:ext uri="{FF2B5EF4-FFF2-40B4-BE49-F238E27FC236}">
                  <a16:creationId xmlns:a16="http://schemas.microsoft.com/office/drawing/2014/main" id="{495F9791-D9B4-41E4-B5DE-2DBE0B7F1E09}"/>
                </a:ext>
              </a:extLst>
            </p:cNvPr>
            <p:cNvSpPr>
              <a:spLocks noChangeArrowheads="1"/>
            </p:cNvSpPr>
            <p:nvPr/>
          </p:nvSpPr>
          <p:spPr bwMode="auto">
            <a:xfrm>
              <a:off x="5076825" y="4043363"/>
              <a:ext cx="4572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solidFill>
                  <a:srgbClr val="FF0000"/>
                </a:solidFill>
                <a:latin typeface="Trebuchet MS" panose="020B0603020202020204" pitchFamily="34" charset="0"/>
              </a:endParaRPr>
            </a:p>
          </p:txBody>
        </p:sp>
        <p:graphicFrame>
          <p:nvGraphicFramePr>
            <p:cNvPr id="35" name="Object 2">
              <a:extLst>
                <a:ext uri="{FF2B5EF4-FFF2-40B4-BE49-F238E27FC236}">
                  <a16:creationId xmlns:a16="http://schemas.microsoft.com/office/drawing/2014/main" id="{B5B3ED8E-B337-4E44-B421-8B62150340CD}"/>
                </a:ext>
              </a:extLst>
            </p:cNvPr>
            <p:cNvGraphicFramePr>
              <a:graphicFrameLocks noChangeAspect="1"/>
            </p:cNvGraphicFramePr>
            <p:nvPr>
              <p:extLst>
                <p:ext uri="{D42A27DB-BD31-4B8C-83A1-F6EECF244321}">
                  <p14:modId xmlns:p14="http://schemas.microsoft.com/office/powerpoint/2010/main" val="1521833096"/>
                </p:ext>
              </p:extLst>
            </p:nvPr>
          </p:nvGraphicFramePr>
          <p:xfrm>
            <a:off x="250825" y="61298"/>
            <a:ext cx="4343400" cy="2628900"/>
          </p:xfrm>
          <a:graphic>
            <a:graphicData uri="http://schemas.openxmlformats.org/presentationml/2006/ole">
              <mc:AlternateContent xmlns:mc="http://schemas.openxmlformats.org/markup-compatibility/2006">
                <mc:Choice xmlns:v="urn:schemas-microsoft-com:vml" Requires="v">
                  <p:oleObj spid="_x0000_s1221" r:id="rId5" imgW="2077239" imgH="1257858" progId="Word.Picture.8">
                    <p:embed/>
                  </p:oleObj>
                </mc:Choice>
                <mc:Fallback>
                  <p:oleObj r:id="rId5" imgW="2077239" imgH="1257858" progId="Word.Picture.8">
                    <p:embed/>
                    <p:pic>
                      <p:nvPicPr>
                        <p:cNvPr id="17" name="Object 2">
                          <a:extLst>
                            <a:ext uri="{FF2B5EF4-FFF2-40B4-BE49-F238E27FC236}">
                              <a16:creationId xmlns:a16="http://schemas.microsoft.com/office/drawing/2014/main" id="{DF09E8F0-DA00-4D7A-9351-53E0A1C18F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61298"/>
                          <a:ext cx="43434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6" name="Picture 6" descr="P0000957">
              <a:extLst>
                <a:ext uri="{FF2B5EF4-FFF2-40B4-BE49-F238E27FC236}">
                  <a16:creationId xmlns:a16="http://schemas.microsoft.com/office/drawing/2014/main" id="{3C1315CA-39D6-42CD-A53F-A88FB6A5E3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8701" y="61301"/>
              <a:ext cx="1638300"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653837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mj-lt"/>
                <a:ea typeface="Verdana" panose="020B0604030504040204" pitchFamily="34" charset="0"/>
                <a:cs typeface="Verdana" charset="0"/>
              </a:rPr>
              <a:t>www.coe.int/cybercrime						                        - </a:t>
            </a:r>
            <a:fld id="{F50FF694-912A-834E-AD45-B984C7BF2CE4}" type="slidenum">
              <a:rPr lang="en-US" sz="1200" b="1">
                <a:solidFill>
                  <a:srgbClr val="FFFFFF"/>
                </a:solidFill>
                <a:latin typeface="+mj-lt"/>
                <a:ea typeface="Verdana" panose="020B0604030504040204" pitchFamily="34" charset="0"/>
                <a:cs typeface="Verdana" charset="0"/>
              </a:rPr>
              <a:pPr/>
              <a:t>57</a:t>
            </a:fld>
            <a:r>
              <a:rPr lang="sq-AL" dirty="1" sz="1200" b="1">
                <a:solidFill>
                  <a:srgbClr val="FFFFFF"/>
                </a:solidFill>
                <a:latin typeface="+mj-lt"/>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mj-lt"/>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mj-lt"/>
                <a:ea typeface="Verdana" panose="020B0604030504040204" pitchFamily="34" charset="0"/>
                <a:cs typeface="Verdana" charset="0"/>
              </a:rPr>
              <a:t>Keqpërdorimi i pajisjeve</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Afbeelding 2" descr="Picture 029.jpg">
            <a:extLst>
              <a:ext uri="{FF2B5EF4-FFF2-40B4-BE49-F238E27FC236}">
                <a16:creationId xmlns:a16="http://schemas.microsoft.com/office/drawing/2014/main" id="{3AEA52F6-E489-44A0-A171-F24D8B2604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156" y="1041957"/>
            <a:ext cx="3889375"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 descr="Picture 015.jpg">
            <a:extLst>
              <a:ext uri="{FF2B5EF4-FFF2-40B4-BE49-F238E27FC236}">
                <a16:creationId xmlns:a16="http://schemas.microsoft.com/office/drawing/2014/main" id="{F57C528F-CB25-488F-8B6C-B493E5969C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052513"/>
            <a:ext cx="3924300" cy="589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8620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mj-lt"/>
                <a:ea typeface="Verdana" panose="020B0604030504040204" pitchFamily="34" charset="0"/>
                <a:cs typeface="Verdana" charset="0"/>
              </a:rPr>
              <a:t>www.coe.int/cybercrime						                        - </a:t>
            </a:r>
            <a:fld id="{F50FF694-912A-834E-AD45-B984C7BF2CE4}" type="slidenum">
              <a:rPr lang="en-US" sz="1200" b="1">
                <a:solidFill>
                  <a:srgbClr val="FFFFFF"/>
                </a:solidFill>
                <a:latin typeface="+mj-lt"/>
                <a:ea typeface="Verdana" panose="020B0604030504040204" pitchFamily="34" charset="0"/>
                <a:cs typeface="Verdana" charset="0"/>
              </a:rPr>
              <a:pPr/>
              <a:t>58</a:t>
            </a:fld>
            <a:r>
              <a:rPr lang="sq-AL" dirty="1" sz="1200" b="1">
                <a:solidFill>
                  <a:srgbClr val="FFFFFF"/>
                </a:solidFill>
                <a:latin typeface="+mj-lt"/>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mj-lt"/>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mj-lt"/>
                <a:ea typeface="Verdana" panose="020B0604030504040204" pitchFamily="34" charset="0"/>
                <a:cs typeface="Verdana" charset="0"/>
              </a:rPr>
              <a:t>Keqpërdorimi i pajisjeve</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2" descr="Picture 007.jpg">
            <a:extLst>
              <a:ext uri="{FF2B5EF4-FFF2-40B4-BE49-F238E27FC236}">
                <a16:creationId xmlns:a16="http://schemas.microsoft.com/office/drawing/2014/main" id="{33C80F4D-8B0D-4469-99F2-383FF75A1A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025" y="1045277"/>
            <a:ext cx="433070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3" descr="Picture 013.jpg">
            <a:extLst>
              <a:ext uri="{FF2B5EF4-FFF2-40B4-BE49-F238E27FC236}">
                <a16:creationId xmlns:a16="http://schemas.microsoft.com/office/drawing/2014/main" id="{A8D4BE42-62BE-49F4-A2D6-0B0DEED1F9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8374" y="3934534"/>
            <a:ext cx="4357688"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 descr="Picture 028.jpg">
            <a:extLst>
              <a:ext uri="{FF2B5EF4-FFF2-40B4-BE49-F238E27FC236}">
                <a16:creationId xmlns:a16="http://schemas.microsoft.com/office/drawing/2014/main" id="{C500E79E-B57C-4C71-9AF0-AE00468B5D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 y="981167"/>
            <a:ext cx="3924300" cy="589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9723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3B90A4-FEBB-48DD-9393-1E246AD3D4CF}"/>
              </a:ext>
            </a:extLst>
          </p:cNvPr>
          <p:cNvPicPr>
            <a:picLocks noChangeAspect="1"/>
          </p:cNvPicPr>
          <p:nvPr/>
        </p:nvPicPr>
        <p:blipFill>
          <a:blip r:embed="rId3"/>
          <a:stretch>
            <a:fillRect/>
          </a:stretch>
        </p:blipFill>
        <p:spPr>
          <a:xfrm>
            <a:off x="0" y="1412776"/>
            <a:ext cx="9144000" cy="4549283"/>
          </a:xfrm>
          <a:prstGeom prst="rect">
            <a:avLst/>
          </a:prstGeom>
        </p:spPr>
      </p:pic>
      <p:sp>
        <p:nvSpPr>
          <p:cNvPr id="4" name="Rectangle 11">
            <a:extLst>
              <a:ext uri="{FF2B5EF4-FFF2-40B4-BE49-F238E27FC236}">
                <a16:creationId xmlns:a16="http://schemas.microsoft.com/office/drawing/2014/main" id="{ED10C511-72B1-4EEE-AC6A-E9D4167B65D2}"/>
              </a:ext>
            </a:extLst>
          </p:cNvPr>
          <p:cNvSpPr>
            <a:spLocks noChangeArrowheads="1"/>
          </p:cNvSpPr>
          <p:nvPr/>
        </p:nvSpPr>
        <p:spPr bwMode="auto">
          <a:xfrm>
            <a:off x="7938" y="6597254"/>
            <a:ext cx="913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mj-lt"/>
                <a:ea typeface="Verdana" panose="020B0604030504040204" pitchFamily="34" charset="0"/>
                <a:cs typeface="Verdana" charset="0"/>
              </a:rPr>
              <a:t>www.coe.int/cybercrime						                        - </a:t>
            </a:r>
            <a:fld id="{F50FF694-912A-834E-AD45-B984C7BF2CE4}" type="slidenum">
              <a:rPr lang="en-US" sz="1200" b="1">
                <a:solidFill>
                  <a:srgbClr val="FFFFFF"/>
                </a:solidFill>
                <a:latin typeface="+mj-lt"/>
                <a:ea typeface="Verdana" panose="020B0604030504040204" pitchFamily="34" charset="0"/>
                <a:cs typeface="Verdana" charset="0"/>
              </a:rPr>
              <a:pPr/>
              <a:t>59</a:t>
            </a:fld>
            <a:r>
              <a:rPr lang="sq-AL" dirty="1" sz="1200" b="1">
                <a:solidFill>
                  <a:srgbClr val="FFFFFF"/>
                </a:solidFill>
                <a:latin typeface="+mj-lt"/>
                <a:ea typeface="Verdana" panose="020B0604030504040204" pitchFamily="34" charset="0"/>
                <a:cs typeface="Verdana" charset="0"/>
              </a:rPr>
              <a:t> -</a:t>
            </a:r>
          </a:p>
        </p:txBody>
      </p:sp>
      <p:sp>
        <p:nvSpPr>
          <p:cNvPr id="6" name="Rectangle 5">
            <a:extLst>
              <a:ext uri="{FF2B5EF4-FFF2-40B4-BE49-F238E27FC236}">
                <a16:creationId xmlns:a16="http://schemas.microsoft.com/office/drawing/2014/main" id="{E48193AD-9BD8-4EFD-A453-EF0E119F776F}"/>
              </a:ext>
            </a:extLst>
          </p:cNvPr>
          <p:cNvSpPr/>
          <p:nvPr/>
        </p:nvSpPr>
        <p:spPr>
          <a:xfrm>
            <a:off x="0" y="6587729"/>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mj-lt"/>
                <a:ea typeface="Verdana" panose="020B0604030504040204" pitchFamily="34" charset="0"/>
                <a:cs typeface="Verdana" charset="0"/>
              </a:rPr>
              <a:t>www.coe.int/cybercrime</a:t>
            </a:r>
          </a:p>
        </p:txBody>
      </p:sp>
      <p:sp>
        <p:nvSpPr>
          <p:cNvPr id="8" name="Rectangle 7">
            <a:extLst>
              <a:ext uri="{FF2B5EF4-FFF2-40B4-BE49-F238E27FC236}">
                <a16:creationId xmlns:a16="http://schemas.microsoft.com/office/drawing/2014/main" id="{968085CD-DF6F-46B4-9A8A-A3F1BEC517B7}"/>
              </a:ext>
            </a:extLst>
          </p:cNvPr>
          <p:cNvSpPr/>
          <p:nvPr/>
        </p:nvSpPr>
        <p:spPr>
          <a:xfrm>
            <a:off x="7937" y="-27384"/>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a typeface="Verdana" panose="020B0604030504040204" pitchFamily="34" charset="0"/>
            </a:endParaRPr>
          </a:p>
        </p:txBody>
      </p:sp>
      <p:sp>
        <p:nvSpPr>
          <p:cNvPr id="10" name="TextBox 7">
            <a:extLst>
              <a:ext uri="{FF2B5EF4-FFF2-40B4-BE49-F238E27FC236}">
                <a16:creationId xmlns:a16="http://schemas.microsoft.com/office/drawing/2014/main" id="{F1F67ECD-62C8-4844-9E4A-1C98DF1264CE}"/>
              </a:ext>
            </a:extLst>
          </p:cNvPr>
          <p:cNvSpPr txBox="1">
            <a:spLocks noChangeArrowheads="1"/>
          </p:cNvSpPr>
          <p:nvPr/>
        </p:nvSpPr>
        <p:spPr bwMode="auto">
          <a:xfrm>
            <a:off x="1403350" y="190104"/>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mj-lt"/>
                <a:ea typeface="Verdana" panose="020B0604030504040204" pitchFamily="34" charset="0"/>
                <a:cs typeface="Verdana" charset="0"/>
              </a:rPr>
              <a:t>Keqpërdorimi i pajisjeve</a:t>
            </a:r>
          </a:p>
        </p:txBody>
      </p:sp>
      <p:pic>
        <p:nvPicPr>
          <p:cNvPr id="12" name="Picture 4">
            <a:extLst>
              <a:ext uri="{FF2B5EF4-FFF2-40B4-BE49-F238E27FC236}">
                <a16:creationId xmlns:a16="http://schemas.microsoft.com/office/drawing/2014/main" id="{9DD4DD01-1F14-4121-8F17-2BB41D9ABA87}"/>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7384"/>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340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Sistemi kompjuterik</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34F24D1B-9D55-4FA7-A726-9D120B9F6797}"/>
              </a:ext>
            </a:extLst>
          </p:cNvPr>
          <p:cNvSpPr/>
          <p:nvPr/>
        </p:nvSpPr>
        <p:spPr>
          <a:xfrm>
            <a:off x="4412201" y="1720146"/>
            <a:ext cx="4518735" cy="4154984"/>
          </a:xfrm>
          <a:prstGeom prst="rect">
            <a:avLst/>
          </a:prstGeom>
        </p:spPr>
        <p:txBody>
          <a:bodyPr wrap="square">
            <a:spAutoFit/>
          </a:bodyPr>
          <a:lstStyle/>
          <a:p>
            <a:pPr marL="342900" indent="-342900" algn="just">
              <a:buFont typeface="Wingdings" pitchFamily="2" charset="2"/>
              <a:buChar char="Ø"/>
            </a:pPr>
            <a:r>
              <a:rPr lang="sq-AL" dirty="1" sz="2200">
                <a:latin typeface="Verdana" panose="020B0604030504040204" pitchFamily="34" charset="0"/>
                <a:ea typeface="Verdana" panose="020B0604030504040204" pitchFamily="34" charset="0"/>
              </a:rPr>
              <a:t>Pajisja e përbërë nga harduer dhe softuer i cili automatikisht përpunon të dhënat kompjuterike</a:t>
            </a:r>
          </a:p>
          <a:p>
            <a:pPr marL="342900" indent="-342900" algn="just">
              <a:buFont typeface="Wingdings" pitchFamily="2" charset="2"/>
              <a:buChar char="Ø"/>
            </a:pPr>
            <a:endParaRPr lang="en-US" sz="2200" dirty="0">
              <a:latin typeface="Verdana" panose="020B0604030504040204" pitchFamily="34" charset="0"/>
              <a:ea typeface="Verdana" panose="020B0604030504040204" pitchFamily="34" charset="0"/>
            </a:endParaRPr>
          </a:p>
          <a:p>
            <a:pPr marL="342900" indent="-342900" algn="just">
              <a:buFont typeface="Wingdings" pitchFamily="2" charset="2"/>
              <a:buChar char="Ø"/>
            </a:pPr>
            <a:r>
              <a:rPr lang="sq-AL" dirty="1" sz="2200">
                <a:latin typeface="Verdana" panose="020B0604030504040204" pitchFamily="34" charset="0"/>
                <a:ea typeface="Verdana" panose="020B0604030504040204" pitchFamily="34" charset="0"/>
              </a:rPr>
              <a:t>Pajisja mund të jetë e pavarur ose e lidhur në një rrjet</a:t>
            </a:r>
            <a:r>
              <a:rPr lang="sq-AL" dirty="1" sz="2200">
                <a:latin typeface="Verdana" panose="020B0604030504040204" pitchFamily="34" charset="0"/>
                <a:ea typeface="Verdana" panose="020B0604030504040204" pitchFamily="34" charset="0"/>
              </a:rPr>
              <a:t> </a:t>
            </a:r>
          </a:p>
          <a:p>
            <a:pPr marL="342900" indent="-342900" algn="just">
              <a:buFont typeface="Wingdings" pitchFamily="2" charset="2"/>
              <a:buChar char="Ø"/>
            </a:pPr>
            <a:endParaRPr lang="en-US" sz="2200" dirty="0">
              <a:latin typeface="Verdana" panose="020B0604030504040204" pitchFamily="34" charset="0"/>
              <a:ea typeface="Verdana" panose="020B0604030504040204" pitchFamily="34" charset="0"/>
            </a:endParaRPr>
          </a:p>
          <a:p>
            <a:pPr marL="342900" indent="-342900" algn="just">
              <a:buFont typeface="Wingdings" pitchFamily="2" charset="2"/>
              <a:buChar char="Ø"/>
            </a:pPr>
            <a:r>
              <a:rPr lang="sq-AL" dirty="1" sz="2200">
                <a:latin typeface="Verdana" panose="020B0604030504040204" pitchFamily="34" charset="0"/>
                <a:ea typeface="Verdana" panose="020B0604030504040204" pitchFamily="34" charset="0"/>
              </a:rPr>
              <a:t>Ato përfshijnë:</a:t>
            </a:r>
          </a:p>
          <a:p>
            <a:pPr marL="800100" lvl="1" indent="-342900" algn="just">
              <a:buFont typeface="Wingdings" pitchFamily="2" charset="2"/>
              <a:buChar char="Ø"/>
            </a:pPr>
            <a:r>
              <a:rPr lang="sq-AL" dirty="1" sz="2200">
                <a:latin typeface="Verdana" panose="020B0604030504040204" pitchFamily="34" charset="0"/>
                <a:ea typeface="Verdana" panose="020B0604030504040204" pitchFamily="34" charset="0"/>
              </a:rPr>
              <a:t>Pajisjet hyrëse</a:t>
            </a:r>
          </a:p>
          <a:p>
            <a:pPr marL="800100" lvl="1" indent="-342900" algn="just">
              <a:buFont typeface="Wingdings" pitchFamily="2" charset="2"/>
              <a:buChar char="Ø"/>
            </a:pPr>
            <a:r>
              <a:rPr lang="sq-AL" dirty="1" sz="2200">
                <a:latin typeface="Verdana" panose="020B0604030504040204" pitchFamily="34" charset="0"/>
                <a:ea typeface="Verdana" panose="020B0604030504040204" pitchFamily="34" charset="0"/>
              </a:rPr>
              <a:t>Pajisjet dalëse</a:t>
            </a:r>
            <a:r>
              <a:rPr lang="sq-AL" dirty="1" sz="2200">
                <a:latin typeface="Verdana" panose="020B0604030504040204" pitchFamily="34" charset="0"/>
                <a:ea typeface="Verdana" panose="020B0604030504040204" pitchFamily="34" charset="0"/>
              </a:rPr>
              <a:t> </a:t>
            </a:r>
          </a:p>
          <a:p>
            <a:pPr marL="800100" lvl="1" indent="-342900" algn="just">
              <a:buFont typeface="Wingdings" pitchFamily="2" charset="2"/>
              <a:buChar char="Ø"/>
            </a:pPr>
            <a:r>
              <a:rPr lang="sq-AL" dirty="1" sz="2200">
                <a:latin typeface="Verdana" panose="020B0604030504040204" pitchFamily="34" charset="0"/>
                <a:ea typeface="Verdana" panose="020B0604030504040204" pitchFamily="34" charset="0"/>
              </a:rPr>
              <a:t>Pajisjet për ruajtje (memorie)</a:t>
            </a:r>
            <a:r>
              <a:rPr lang="sq-AL" dirty="1" sz="2200">
                <a:latin typeface="Verdana" panose="020B0604030504040204" pitchFamily="34" charset="0"/>
                <a:ea typeface="Verdana" panose="020B0604030504040204" pitchFamily="34" charset="0"/>
              </a:rPr>
              <a:t> </a:t>
            </a:r>
          </a:p>
        </p:txBody>
      </p:sp>
      <p:sp>
        <p:nvSpPr>
          <p:cNvPr id="6" name="Rectangle 5">
            <a:extLst>
              <a:ext uri="{FF2B5EF4-FFF2-40B4-BE49-F238E27FC236}">
                <a16:creationId xmlns:a16="http://schemas.microsoft.com/office/drawing/2014/main" id="{FDBCF031-306C-4475-A8B4-DF3F8352ECB8}"/>
              </a:ext>
            </a:extLst>
          </p:cNvPr>
          <p:cNvSpPr/>
          <p:nvPr/>
        </p:nvSpPr>
        <p:spPr>
          <a:xfrm>
            <a:off x="213064" y="1780284"/>
            <a:ext cx="3986074" cy="2800767"/>
          </a:xfrm>
          <a:prstGeom prst="rect">
            <a:avLst/>
          </a:prstGeom>
        </p:spPr>
        <p:txBody>
          <a:bodyPr wrap="square">
            <a:spAutoFit/>
          </a:bodyPr>
          <a:lstStyle/>
          <a:p>
            <a:pPr marL="342900" indent="-342900" algn="just">
              <a:buFont typeface="Wingdings" pitchFamily="2" charset="2"/>
              <a:buChar char="Ø"/>
            </a:pPr>
            <a:r>
              <a:rPr lang="sq-AL" dirty="1" sz="2200">
                <a:latin typeface="Verdana" panose="020B0604030504040204" pitchFamily="34" charset="0"/>
                <a:ea typeface="Verdana" panose="020B0604030504040204" pitchFamily="34" charset="0"/>
              </a:rPr>
              <a:t>“Sistem kompjuterik” do të thotë çdolloj pajisje apo grup i ndërlidhur ose pajisje të lidhura, një ose më shumë prej të cilave, në pajtim me një program kryejnë procesime automatike të të dhënave;</a:t>
            </a:r>
          </a:p>
        </p:txBody>
      </p:sp>
    </p:spTree>
    <p:extLst>
      <p:ext uri="{BB962C8B-B14F-4D97-AF65-F5344CB8AC3E}">
        <p14:creationId xmlns:p14="http://schemas.microsoft.com/office/powerpoint/2010/main" val="6102752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69D01D06-6C57-410E-82D1-86326933EF8C}"/>
              </a:ext>
            </a:extLst>
          </p:cNvPr>
          <p:cNvSpPr>
            <a:spLocks noChangeArrowheads="1"/>
          </p:cNvSpPr>
          <p:nvPr/>
        </p:nvSpPr>
        <p:spPr bwMode="auto">
          <a:xfrm>
            <a:off x="7938" y="6597254"/>
            <a:ext cx="913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mj-lt"/>
                <a:ea typeface="Verdana" panose="020B0604030504040204" pitchFamily="34" charset="0"/>
                <a:cs typeface="Verdana" charset="0"/>
              </a:rPr>
              <a:t>www.coe.int/cybercrime						                        - </a:t>
            </a:r>
            <a:fld id="{F50FF694-912A-834E-AD45-B984C7BF2CE4}" type="slidenum">
              <a:rPr lang="en-US" sz="1200" b="1">
                <a:solidFill>
                  <a:srgbClr val="FFFFFF"/>
                </a:solidFill>
                <a:latin typeface="+mj-lt"/>
                <a:ea typeface="Verdana" panose="020B0604030504040204" pitchFamily="34" charset="0"/>
                <a:cs typeface="Verdana" charset="0"/>
              </a:rPr>
              <a:pPr/>
              <a:t>60</a:t>
            </a:fld>
            <a:r>
              <a:rPr lang="sq-AL" dirty="1" sz="1200" b="1">
                <a:solidFill>
                  <a:srgbClr val="FFFFFF"/>
                </a:solidFill>
                <a:latin typeface="+mj-lt"/>
                <a:ea typeface="Verdana" panose="020B0604030504040204" pitchFamily="34" charset="0"/>
                <a:cs typeface="Verdana" charset="0"/>
              </a:rPr>
              <a:t> -</a:t>
            </a:r>
          </a:p>
        </p:txBody>
      </p:sp>
      <p:sp>
        <p:nvSpPr>
          <p:cNvPr id="6" name="Rectangle 5">
            <a:extLst>
              <a:ext uri="{FF2B5EF4-FFF2-40B4-BE49-F238E27FC236}">
                <a16:creationId xmlns:a16="http://schemas.microsoft.com/office/drawing/2014/main" id="{6AA48A2D-7D97-4EE4-A34E-63AEA1ABD07F}"/>
              </a:ext>
            </a:extLst>
          </p:cNvPr>
          <p:cNvSpPr/>
          <p:nvPr/>
        </p:nvSpPr>
        <p:spPr>
          <a:xfrm>
            <a:off x="0" y="6587729"/>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mj-lt"/>
                <a:ea typeface="Verdana" panose="020B0604030504040204" pitchFamily="34" charset="0"/>
                <a:cs typeface="Verdana" charset="0"/>
              </a:rPr>
              <a:t>www.coe.int/cybercrime</a:t>
            </a:r>
          </a:p>
        </p:txBody>
      </p:sp>
      <p:sp>
        <p:nvSpPr>
          <p:cNvPr id="8" name="Rectangle 7">
            <a:extLst>
              <a:ext uri="{FF2B5EF4-FFF2-40B4-BE49-F238E27FC236}">
                <a16:creationId xmlns:a16="http://schemas.microsoft.com/office/drawing/2014/main" id="{FFCC4B9C-1F45-4E08-ACD2-36EAC4D83393}"/>
              </a:ext>
            </a:extLst>
          </p:cNvPr>
          <p:cNvSpPr/>
          <p:nvPr/>
        </p:nvSpPr>
        <p:spPr>
          <a:xfrm>
            <a:off x="7937" y="-27384"/>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a typeface="Verdana" panose="020B0604030504040204" pitchFamily="34" charset="0"/>
            </a:endParaRPr>
          </a:p>
        </p:txBody>
      </p:sp>
      <p:pic>
        <p:nvPicPr>
          <p:cNvPr id="12" name="Picture 4">
            <a:extLst>
              <a:ext uri="{FF2B5EF4-FFF2-40B4-BE49-F238E27FC236}">
                <a16:creationId xmlns:a16="http://schemas.microsoft.com/office/drawing/2014/main" id="{85E57D92-7F2C-4E70-90D8-FB9D4E5E3E7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7384"/>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8DF05D8A-601B-42B6-84EF-1EE111CA1C51}"/>
              </a:ext>
            </a:extLst>
          </p:cNvPr>
          <p:cNvPicPr>
            <a:picLocks noChangeAspect="1"/>
          </p:cNvPicPr>
          <p:nvPr/>
        </p:nvPicPr>
        <p:blipFill>
          <a:blip r:embed="rId4"/>
          <a:stretch>
            <a:fillRect/>
          </a:stretch>
        </p:blipFill>
        <p:spPr>
          <a:xfrm>
            <a:off x="827584" y="-27384"/>
            <a:ext cx="7632848" cy="6892112"/>
          </a:xfrm>
          <a:prstGeom prst="rect">
            <a:avLst/>
          </a:prstGeom>
        </p:spPr>
      </p:pic>
    </p:spTree>
    <p:extLst>
      <p:ext uri="{BB962C8B-B14F-4D97-AF65-F5344CB8AC3E}">
        <p14:creationId xmlns:p14="http://schemas.microsoft.com/office/powerpoint/2010/main" val="3321629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5577" y="1163678"/>
            <a:ext cx="4082843" cy="5478423"/>
          </a:xfrm>
          <a:prstGeom prst="rect">
            <a:avLst/>
          </a:prstGeom>
        </p:spPr>
        <p:txBody>
          <a:bodyPr wrap="square">
            <a:spAutoFit/>
          </a:bodyPr>
          <a:lstStyle/>
          <a:p>
            <a:pPr marL="342900" indent="-342900" algn="just">
              <a:buFont typeface="Wingdings" pitchFamily="2" charset="2"/>
              <a:buChar char="Ø"/>
            </a:pPr>
            <a:r>
              <a:rPr lang="sq-AL" dirty="1" sz="1400">
                <a:latin typeface="+mj-lt"/>
              </a:rPr>
              <a:t>1 Secila Palë miraton masa të tilla legjislative dhe masa të tjera që mund të jenë të nevojshme për ta vendosur si vepër penale sipas ligjit të tyre vendor, kur kryhet me dashje dhe pa të drejtë:</a:t>
            </a:r>
            <a:r>
              <a:rPr lang="sq-AL" dirty="1" sz="1400">
                <a:latin typeface="+mj-lt"/>
              </a:rPr>
              <a:t> </a:t>
            </a:r>
          </a:p>
          <a:p>
            <a:pPr lvl="1" algn="just"/>
            <a:r>
              <a:rPr lang="sq-AL" dirty="1" sz="1400">
                <a:latin typeface="+mj-lt"/>
              </a:rPr>
              <a:t>a </a:t>
            </a:r>
            <a:r>
              <a:rPr lang="sq-AL" dirty="1" b="1" sz="1400">
                <a:solidFill>
                  <a:srgbClr val="FF0000"/>
                </a:solidFill>
                <a:latin typeface="+mj-lt"/>
              </a:rPr>
              <a:t>prodhimin, shitjen, prokurimin për përdorim, importimin, shpërndarjen </a:t>
            </a:r>
            <a:r>
              <a:rPr lang="sq-AL" dirty="1" sz="1400">
                <a:latin typeface="+mj-lt"/>
              </a:rPr>
              <a:t>ose përndryshe</a:t>
            </a:r>
            <a:r>
              <a:rPr lang="sq-AL" dirty="1" b="1" sz="1400">
                <a:solidFill>
                  <a:srgbClr val="FF0000"/>
                </a:solidFill>
                <a:latin typeface="+mj-lt"/>
              </a:rPr>
              <a:t> vënien në disponim të</a:t>
            </a:r>
            <a:r>
              <a:rPr lang="sq-AL" dirty="1" sz="1400">
                <a:latin typeface="+mj-lt"/>
              </a:rPr>
              <a:t>:</a:t>
            </a:r>
            <a:r>
              <a:rPr lang="sq-AL" dirty="1" sz="1400">
                <a:latin typeface="+mj-lt"/>
              </a:rPr>
              <a:t> </a:t>
            </a:r>
          </a:p>
          <a:p>
            <a:pPr lvl="2" algn="just"/>
            <a:r>
              <a:rPr lang="sq-AL" dirty="1" sz="1400">
                <a:latin typeface="+mj-lt"/>
              </a:rPr>
              <a:t>i një pajisjeje, që përmban në program kompjuterik, e projektuar apo e adaptuar kryesisht për qëllimin e kryerjes së njërës prej veprave penale të parapara, në përputhje me nenin 2 deri në 5;</a:t>
            </a:r>
            <a:r>
              <a:rPr lang="sq-AL" dirty="1" sz="1400">
                <a:latin typeface="+mj-lt"/>
              </a:rPr>
              <a:t> </a:t>
            </a:r>
          </a:p>
          <a:p>
            <a:pPr lvl="2" algn="just"/>
            <a:r>
              <a:rPr lang="sq-AL" dirty="1" sz="1400">
                <a:latin typeface="+mj-lt"/>
              </a:rPr>
              <a:t>ii një fjalëkalim kompjuteri, kodi të qasjes, ose të dhëna të ngjashme me të cilat mund të sigurohet qasje në tërë ose ndonjë pjesë të një sistemi kompjuterik, është i aftë të qaset, me qëllim që të përdoret për qëllimin e kryerjes së ndonjë prej veprave penale të përcaktuara në nenet 2 deri në 5; dhe</a:t>
            </a:r>
            <a:r>
              <a:rPr lang="sq-AL" dirty="1" sz="1400">
                <a:latin typeface="+mj-lt"/>
              </a:rPr>
              <a:t> </a:t>
            </a:r>
          </a:p>
        </p:txBody>
      </p:sp>
      <p:sp>
        <p:nvSpPr>
          <p:cNvPr id="6" name="Rectangle 5">
            <a:extLst>
              <a:ext uri="{FF2B5EF4-FFF2-40B4-BE49-F238E27FC236}">
                <a16:creationId xmlns:a16="http://schemas.microsoft.com/office/drawing/2014/main" id="{524B6456-681F-2F44-A01A-AD3514E81BD2}"/>
              </a:ext>
            </a:extLst>
          </p:cNvPr>
          <p:cNvSpPr/>
          <p:nvPr/>
        </p:nvSpPr>
        <p:spPr>
          <a:xfrm>
            <a:off x="4451121" y="1270001"/>
            <a:ext cx="4545034" cy="5170646"/>
          </a:xfrm>
          <a:prstGeom prst="rect">
            <a:avLst/>
          </a:prstGeom>
        </p:spPr>
        <p:txBody>
          <a:bodyPr wrap="square">
            <a:spAutoFit/>
          </a:bodyPr>
          <a:lstStyle/>
          <a:p>
            <a:pPr marL="342900" indent="-342900" algn="just">
              <a:buFont typeface="Wingdings" pitchFamily="2" charset="2"/>
              <a:buChar char="ü"/>
            </a:pPr>
            <a:r>
              <a:rPr lang="sq-AL" dirty="1" sz="2200">
                <a:latin typeface="+mj-lt"/>
              </a:rPr>
              <a:t>Kriminalizimi i:</a:t>
            </a:r>
            <a:r>
              <a:rPr lang="sq-AL" dirty="1" sz="2200">
                <a:latin typeface="+mj-lt"/>
              </a:rPr>
              <a:t> </a:t>
            </a:r>
          </a:p>
          <a:p>
            <a:pPr marL="800100" lvl="1" indent="-342900" algn="just">
              <a:buFont typeface="Wingdings" pitchFamily="2" charset="2"/>
              <a:buChar char="ü"/>
            </a:pPr>
            <a:r>
              <a:rPr lang="sq-AL" dirty="1" sz="2200">
                <a:latin typeface="+mj-lt"/>
              </a:rPr>
              <a:t>Prodhimit</a:t>
            </a:r>
          </a:p>
          <a:p>
            <a:pPr marL="800100" lvl="1" indent="-342900" algn="just">
              <a:buFont typeface="Wingdings" pitchFamily="2" charset="2"/>
              <a:buChar char="ü"/>
            </a:pPr>
            <a:r>
              <a:rPr lang="sq-AL" dirty="1" sz="2200">
                <a:latin typeface="+mj-lt"/>
              </a:rPr>
              <a:t>Shitjes</a:t>
            </a:r>
          </a:p>
          <a:p>
            <a:pPr marL="800100" lvl="1" indent="-342900" algn="just">
              <a:buFont typeface="Wingdings" pitchFamily="2" charset="2"/>
              <a:buChar char="ü"/>
            </a:pPr>
            <a:r>
              <a:rPr lang="sq-AL" dirty="1" sz="2200">
                <a:latin typeface="+mj-lt"/>
              </a:rPr>
              <a:t>Prokurimit për përdorim</a:t>
            </a:r>
          </a:p>
          <a:p>
            <a:pPr marL="800100" lvl="1" indent="-342900" algn="just">
              <a:buFont typeface="Wingdings" pitchFamily="2" charset="2"/>
              <a:buChar char="ü"/>
            </a:pPr>
            <a:r>
              <a:rPr lang="sq-AL" dirty="1" sz="2200">
                <a:latin typeface="+mj-lt"/>
              </a:rPr>
              <a:t>Importit</a:t>
            </a:r>
          </a:p>
          <a:p>
            <a:pPr marL="800100" lvl="1" indent="-342900" algn="just">
              <a:buFont typeface="Wingdings" pitchFamily="2" charset="2"/>
              <a:buChar char="ü"/>
            </a:pPr>
            <a:r>
              <a:rPr lang="sq-AL" dirty="1" sz="2200">
                <a:latin typeface="+mj-lt"/>
              </a:rPr>
              <a:t>Shpërndarjen (akti aktiv i përcjelljes tek të tjerët)</a:t>
            </a:r>
          </a:p>
          <a:p>
            <a:pPr marL="800100" lvl="1" indent="-342900" algn="just">
              <a:buFont typeface="Wingdings" pitchFamily="2" charset="2"/>
              <a:buChar char="ü"/>
            </a:pPr>
            <a:r>
              <a:rPr lang="sq-AL" dirty="1" sz="2200">
                <a:latin typeface="+mj-lt"/>
              </a:rPr>
              <a:t>Vënia në dispozicion e (vendosja për përdorimin e të tjerëve dhe përfshin krijimin ose përpilimin e hiperlinkave në internet për të lehtësuar qasjen në pajisje/fjalëkalime të tilla)</a:t>
            </a:r>
          </a:p>
        </p:txBody>
      </p:sp>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mj-lt"/>
                <a:ea typeface="Verdana" panose="020B0604030504040204" pitchFamily="34" charset="0"/>
                <a:cs typeface="Verdana" charset="0"/>
              </a:rPr>
              <a:t>www.coe.int/cybercrime						                        - </a:t>
            </a:r>
            <a:fld id="{F50FF694-912A-834E-AD45-B984C7BF2CE4}" type="slidenum">
              <a:rPr lang="en-US" sz="1200" b="1">
                <a:solidFill>
                  <a:srgbClr val="FFFFFF"/>
                </a:solidFill>
                <a:latin typeface="+mj-lt"/>
                <a:ea typeface="Verdana" panose="020B0604030504040204" pitchFamily="34" charset="0"/>
                <a:cs typeface="Verdana" charset="0"/>
              </a:rPr>
              <a:pPr/>
              <a:t>61</a:t>
            </a:fld>
            <a:r>
              <a:rPr lang="sq-AL" dirty="1" sz="1200" b="1">
                <a:solidFill>
                  <a:srgbClr val="FFFFFF"/>
                </a:solidFill>
                <a:latin typeface="+mj-lt"/>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mj-lt"/>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mj-lt"/>
                <a:ea typeface="Verdana" panose="020B0604030504040204" pitchFamily="34" charset="0"/>
                <a:cs typeface="Verdana" charset="0"/>
              </a:rPr>
              <a:t>Keqpërdorimi i pajisjeve</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9279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5577" y="1163678"/>
            <a:ext cx="4082843" cy="5478423"/>
          </a:xfrm>
          <a:prstGeom prst="rect">
            <a:avLst/>
          </a:prstGeom>
        </p:spPr>
        <p:txBody>
          <a:bodyPr wrap="square">
            <a:spAutoFit/>
          </a:bodyPr>
          <a:lstStyle/>
          <a:p>
            <a:pPr marL="342900" indent="-342900" algn="just">
              <a:buFont typeface="Wingdings" pitchFamily="2" charset="2"/>
              <a:buChar char="Ø"/>
            </a:pPr>
            <a:r>
              <a:rPr lang="sq-AL" dirty="1" sz="1400">
                <a:latin typeface="+mj-lt"/>
              </a:rPr>
              <a:t>1 Secila Palë miraton masa të tilla legjislative dhe masa të tjera që mund të jenë të nevojshme për ta vendosur si vepër penale sipas ligjit të tyre vendor, kur kryhet me dashje dhe pa të drejtë:</a:t>
            </a:r>
            <a:r>
              <a:rPr lang="sq-AL" dirty="1" sz="1400">
                <a:latin typeface="+mj-lt"/>
              </a:rPr>
              <a:t> </a:t>
            </a:r>
          </a:p>
          <a:p>
            <a:pPr lvl="1" algn="just"/>
            <a:r>
              <a:rPr lang="sq-AL" dirty="1" sz="1400">
                <a:latin typeface="+mj-lt"/>
              </a:rPr>
              <a:t>a prodhimin, shitjen, prokurimin për përdorim, importimin, shpërndarjen ose përndryshe vënien në disponim të:</a:t>
            </a:r>
            <a:r>
              <a:rPr lang="sq-AL" dirty="1" sz="1400">
                <a:latin typeface="+mj-lt"/>
              </a:rPr>
              <a:t> </a:t>
            </a:r>
          </a:p>
          <a:p>
            <a:pPr lvl="2" algn="just"/>
            <a:r>
              <a:rPr lang="sq-AL" dirty="1" sz="1400">
                <a:latin typeface="+mj-lt"/>
              </a:rPr>
              <a:t>i një</a:t>
            </a:r>
            <a:r>
              <a:rPr lang="sq-AL" dirty="1" b="1" sz="1400">
                <a:solidFill>
                  <a:srgbClr val="FF0000"/>
                </a:solidFill>
                <a:latin typeface="+mj-lt"/>
              </a:rPr>
              <a:t> pajisjeje</a:t>
            </a:r>
            <a:r>
              <a:rPr lang="sq-AL" dirty="1" sz="1400">
                <a:latin typeface="+mj-lt"/>
              </a:rPr>
              <a:t>, duke përfshirë </a:t>
            </a:r>
            <a:r>
              <a:rPr lang="sq-AL" dirty="1" b="1" sz="1400">
                <a:solidFill>
                  <a:srgbClr val="FF0000"/>
                </a:solidFill>
                <a:latin typeface="+mj-lt"/>
              </a:rPr>
              <a:t>një program kompjuterik</a:t>
            </a:r>
            <a:r>
              <a:rPr lang="sq-AL" dirty="1" sz="1400">
                <a:latin typeface="+mj-lt"/>
              </a:rPr>
              <a:t>, e projektuar apo e adaptuar kryesisht për qëllimin e kryerjes së njërës prej veprave penale të parapara, në përputhje me nenin 2 deri në 5;</a:t>
            </a:r>
            <a:r>
              <a:rPr lang="sq-AL" dirty="1" sz="1400">
                <a:latin typeface="+mj-lt"/>
              </a:rPr>
              <a:t> </a:t>
            </a:r>
          </a:p>
          <a:p>
            <a:pPr lvl="2" algn="just"/>
            <a:r>
              <a:rPr lang="sq-AL" dirty="1" sz="1400">
                <a:latin typeface="+mj-lt"/>
              </a:rPr>
              <a:t>ii një fjalëkalim kompjuteri, kodi të qasjes, ose të dhëna të ngjashme me të cilat mund të sigurohet qasje në tërë ose ndonjë pjesë të një sistemi kompjuterik, është i aftë të qaset, me qëllim që të përdoret për qëllimin e kryerjes së ndonjë prej veprave penale të përcaktuara në nenet 2 deri në 5; dhe</a:t>
            </a:r>
            <a:r>
              <a:rPr lang="sq-AL" dirty="1" sz="1400">
                <a:latin typeface="+mj-lt"/>
              </a:rPr>
              <a:t> </a:t>
            </a:r>
          </a:p>
        </p:txBody>
      </p:sp>
      <p:sp>
        <p:nvSpPr>
          <p:cNvPr id="6" name="Rectangle 5">
            <a:extLst>
              <a:ext uri="{FF2B5EF4-FFF2-40B4-BE49-F238E27FC236}">
                <a16:creationId xmlns:a16="http://schemas.microsoft.com/office/drawing/2014/main" id="{524B6456-681F-2F44-A01A-AD3514E81BD2}"/>
              </a:ext>
            </a:extLst>
          </p:cNvPr>
          <p:cNvSpPr/>
          <p:nvPr/>
        </p:nvSpPr>
        <p:spPr>
          <a:xfrm>
            <a:off x="4451121" y="1270001"/>
            <a:ext cx="4545034" cy="2800767"/>
          </a:xfrm>
          <a:prstGeom prst="rect">
            <a:avLst/>
          </a:prstGeom>
        </p:spPr>
        <p:txBody>
          <a:bodyPr wrap="square">
            <a:spAutoFit/>
          </a:bodyPr>
          <a:lstStyle/>
          <a:p>
            <a:pPr marL="342900" indent="-342900" algn="just">
              <a:buFont typeface="Wingdings" pitchFamily="2" charset="2"/>
              <a:buChar char="ü"/>
            </a:pPr>
            <a:r>
              <a:rPr lang="sq-AL" dirty="1" sz="2200">
                <a:latin typeface="+mj-lt"/>
              </a:rPr>
              <a:t>Qëllimi i kësaj vepre penale ka të bëjë me pajisjet dhe programet kompjuterike</a:t>
            </a:r>
          </a:p>
          <a:p>
            <a:pPr marL="342900" indent="-342900" algn="just">
              <a:buFont typeface="Wingdings" pitchFamily="2" charset="2"/>
              <a:buChar char="ü"/>
            </a:pPr>
            <a:endParaRPr lang="en-US" sz="2200" dirty="0">
              <a:latin typeface="+mj-lt"/>
            </a:endParaRPr>
          </a:p>
          <a:p>
            <a:pPr marL="342900" indent="-342900" algn="just">
              <a:buFont typeface="Wingdings" pitchFamily="2" charset="2"/>
              <a:buChar char="ü"/>
            </a:pPr>
            <a:r>
              <a:rPr lang="sq-AL" dirty="1" sz="2200">
                <a:latin typeface="+mj-lt"/>
              </a:rPr>
              <a:t>Do të përfshinte programe virusesh dhe programe të dizenjuara ose të adaptuara për të fituar qasje në sistemet kompjuterike</a:t>
            </a:r>
          </a:p>
        </p:txBody>
      </p:sp>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mj-lt"/>
                <a:ea typeface="Verdana" panose="020B0604030504040204" pitchFamily="34" charset="0"/>
                <a:cs typeface="Verdana" charset="0"/>
              </a:rPr>
              <a:t>www.coe.int/cybercrime						                        - </a:t>
            </a:r>
            <a:fld id="{F50FF694-912A-834E-AD45-B984C7BF2CE4}" type="slidenum">
              <a:rPr lang="en-US" sz="1200" b="1">
                <a:solidFill>
                  <a:srgbClr val="FFFFFF"/>
                </a:solidFill>
                <a:latin typeface="+mj-lt"/>
                <a:ea typeface="Verdana" panose="020B0604030504040204" pitchFamily="34" charset="0"/>
                <a:cs typeface="Verdana" charset="0"/>
              </a:rPr>
              <a:pPr/>
              <a:t>62</a:t>
            </a:fld>
            <a:r>
              <a:rPr lang="sq-AL" dirty="1" sz="1200" b="1">
                <a:solidFill>
                  <a:srgbClr val="FFFFFF"/>
                </a:solidFill>
                <a:latin typeface="+mj-lt"/>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mj-lt"/>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mj-lt"/>
                <a:ea typeface="Verdana" panose="020B0604030504040204" pitchFamily="34" charset="0"/>
                <a:cs typeface="Verdana" charset="0"/>
              </a:rPr>
              <a:t>Keqpërdorimi i pajisjeve</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3491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5577" y="1163678"/>
            <a:ext cx="4082843" cy="5262979"/>
          </a:xfrm>
          <a:prstGeom prst="rect">
            <a:avLst/>
          </a:prstGeom>
        </p:spPr>
        <p:txBody>
          <a:bodyPr wrap="square">
            <a:spAutoFit/>
          </a:bodyPr>
          <a:lstStyle/>
          <a:p>
            <a:pPr marL="342900" indent="-342900" algn="just">
              <a:buFont typeface="Wingdings" pitchFamily="2" charset="2"/>
              <a:buChar char="Ø"/>
            </a:pPr>
            <a:r>
              <a:rPr lang="sq-AL" dirty="1" sz="1400">
                <a:latin typeface="+mj-lt"/>
              </a:rPr>
              <a:t>1 Secila Palë miraton masa të tilla legjislative dhe masa të tjera që mund të jenë të nevojshme për ta vendosur si vepër penale sipas ligjit të tyre vendor, kur kryhet me dashje dhe pa të drejtë:</a:t>
            </a:r>
            <a:r>
              <a:rPr lang="sq-AL" dirty="1" sz="1400">
                <a:latin typeface="+mj-lt"/>
              </a:rPr>
              <a:t> </a:t>
            </a:r>
          </a:p>
          <a:p>
            <a:pPr lvl="1" algn="just"/>
            <a:r>
              <a:rPr lang="sq-AL" dirty="1" sz="1400">
                <a:latin typeface="+mj-lt"/>
              </a:rPr>
              <a:t>a prodhimin, shitjen, prokurimin për përdorim, importimin, shpërndarjen ose përndryshe vënien në disponim të:</a:t>
            </a:r>
            <a:r>
              <a:rPr lang="sq-AL" dirty="1" sz="1400">
                <a:latin typeface="+mj-lt"/>
              </a:rPr>
              <a:t> </a:t>
            </a:r>
          </a:p>
          <a:p>
            <a:pPr lvl="2" algn="just"/>
            <a:r>
              <a:rPr lang="sq-AL" dirty="1" sz="1400">
                <a:latin typeface="+mj-lt"/>
              </a:rPr>
              <a:t>i një pajisjeje, që përmban në program kompjuterik, </a:t>
            </a:r>
            <a:r>
              <a:rPr lang="sq-AL" dirty="1" b="1" sz="1400">
                <a:solidFill>
                  <a:srgbClr val="FF0000"/>
                </a:solidFill>
                <a:latin typeface="+mj-lt"/>
              </a:rPr>
              <a:t>e projektuar apo e adaptuar kryesisht </a:t>
            </a:r>
            <a:r>
              <a:rPr lang="sq-AL" dirty="1" sz="1400">
                <a:latin typeface="+mj-lt"/>
              </a:rPr>
              <a:t>për qëllimin e kryerjes së njërës prej veprave penale të parapara, në përputhje me nenin 2 deri në 5;</a:t>
            </a:r>
            <a:r>
              <a:rPr lang="sq-AL" dirty="1" sz="1400">
                <a:latin typeface="+mj-lt"/>
              </a:rPr>
              <a:t> </a:t>
            </a:r>
          </a:p>
          <a:p>
            <a:pPr lvl="2" algn="just"/>
            <a:r>
              <a:rPr lang="sq-AL" dirty="1" sz="1400">
                <a:latin typeface="+mj-lt"/>
              </a:rPr>
              <a:t>ii një fjalëkalim kompjuteri, kodi të qasjes, ose të dhëna të ngjashme me të cilat mund të sigurohet qasje në tërë ose ndonjë pjesë të një sistemi kompjuterik, është i aftë të qaset, me qëllim që të përdoret për qëllimin e kryerjes së ndonjë prej veprave penale të përcaktuara në nenet 2 deri në 5; dhe</a:t>
            </a:r>
            <a:r>
              <a:rPr lang="sq-AL" dirty="1" sz="1400">
                <a:latin typeface="+mj-lt"/>
              </a:rPr>
              <a:t> </a:t>
            </a:r>
          </a:p>
        </p:txBody>
      </p:sp>
      <p:sp>
        <p:nvSpPr>
          <p:cNvPr id="6" name="Rectangle 5">
            <a:extLst>
              <a:ext uri="{FF2B5EF4-FFF2-40B4-BE49-F238E27FC236}">
                <a16:creationId xmlns:a16="http://schemas.microsoft.com/office/drawing/2014/main" id="{524B6456-681F-2F44-A01A-AD3514E81BD2}"/>
              </a:ext>
            </a:extLst>
          </p:cNvPr>
          <p:cNvSpPr/>
          <p:nvPr/>
        </p:nvSpPr>
        <p:spPr>
          <a:xfrm>
            <a:off x="4451121" y="1270001"/>
            <a:ext cx="4545034" cy="5355312"/>
          </a:xfrm>
          <a:prstGeom prst="rect">
            <a:avLst/>
          </a:prstGeom>
        </p:spPr>
        <p:txBody>
          <a:bodyPr wrap="square">
            <a:spAutoFit/>
          </a:bodyPr>
          <a:lstStyle/>
          <a:p>
            <a:pPr marL="342900" indent="-342900" algn="just">
              <a:buFont typeface="Wingdings" pitchFamily="2" charset="2"/>
              <a:buChar char="ü"/>
            </a:pPr>
            <a:r>
              <a:rPr lang="sq-AL" dirty="1">
                <a:latin typeface="+mj-lt"/>
              </a:rPr>
              <a:t>Konventa e Budapestit kërkon që pajisja të projektohet ose përshtatet kryesisht (por jo vetëm) për kryerjen e një vepre penale që korrespondon me një vepër penale sipas nenit 2-5.</a:t>
            </a:r>
            <a:r>
              <a:rPr lang="sq-AL" dirty="1">
                <a:latin typeface="+mj-lt"/>
              </a:rPr>
              <a:t> </a:t>
            </a:r>
          </a:p>
          <a:p>
            <a:pPr marL="342900" indent="-342900" algn="just">
              <a:buFont typeface="Wingdings" pitchFamily="2" charset="2"/>
              <a:buChar char="ü"/>
            </a:pPr>
            <a:endParaRPr lang="en-US" dirty="0">
              <a:latin typeface="+mj-lt"/>
            </a:endParaRPr>
          </a:p>
          <a:p>
            <a:pPr marL="342900" indent="-342900" algn="just">
              <a:buFont typeface="Wingdings" pitchFamily="2" charset="2"/>
              <a:buChar char="ü"/>
            </a:pPr>
            <a:r>
              <a:rPr lang="sq-AL" dirty="1">
                <a:latin typeface="+mj-lt"/>
              </a:rPr>
              <a:t>Kjo dispozitë synon të vendosë një ekuilibër ndërmjet:</a:t>
            </a:r>
            <a:r>
              <a:rPr lang="sq-AL" dirty="1">
                <a:latin typeface="+mj-lt"/>
              </a:rPr>
              <a:t> </a:t>
            </a:r>
          </a:p>
          <a:p>
            <a:pPr marL="800100" lvl="1" indent="-342900" algn="just">
              <a:buFont typeface="Wingdings" pitchFamily="2" charset="2"/>
              <a:buChar char="ü"/>
            </a:pPr>
            <a:r>
              <a:rPr lang="sq-AL" dirty="1">
                <a:latin typeface="+mj-lt"/>
              </a:rPr>
              <a:t>Përjashtimit të pajisjeve me përdorim të dyfishtë (të cilat do të kishin qenë shumë të ngushta dhe të vështira për t'u provuar) dhe</a:t>
            </a:r>
          </a:p>
          <a:p>
            <a:pPr marL="800100" lvl="1" indent="-342900" algn="just">
              <a:buFont typeface="Wingdings" pitchFamily="2" charset="2"/>
              <a:buChar char="ü"/>
            </a:pPr>
            <a:r>
              <a:rPr lang="sq-AL" dirty="1">
                <a:latin typeface="+mj-lt"/>
              </a:rPr>
              <a:t>Përfshirë pajisjet me përdorim të dyfishtë (e cila do të kishte rezultuar në mbi-kriminalizim duke përfshirë të gjitha pajisjet edhe nëse prodhohen dhe shpërndahen ligjërisht)</a:t>
            </a:r>
          </a:p>
        </p:txBody>
      </p:sp>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mj-lt"/>
                <a:ea typeface="Verdana" panose="020B0604030504040204" pitchFamily="34" charset="0"/>
                <a:cs typeface="Verdana" charset="0"/>
              </a:rPr>
              <a:t>www.coe.int/cybercrime						                        - </a:t>
            </a:r>
            <a:fld id="{F50FF694-912A-834E-AD45-B984C7BF2CE4}" type="slidenum">
              <a:rPr lang="en-US" sz="1200" b="1">
                <a:solidFill>
                  <a:srgbClr val="FFFFFF"/>
                </a:solidFill>
                <a:latin typeface="+mj-lt"/>
                <a:ea typeface="Verdana" panose="020B0604030504040204" pitchFamily="34" charset="0"/>
                <a:cs typeface="Verdana" charset="0"/>
              </a:rPr>
              <a:pPr/>
              <a:t>63</a:t>
            </a:fld>
            <a:r>
              <a:rPr lang="sq-AL" dirty="1" sz="1200" b="1">
                <a:solidFill>
                  <a:srgbClr val="FFFFFF"/>
                </a:solidFill>
                <a:latin typeface="+mj-lt"/>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mj-lt"/>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mj-lt"/>
                <a:ea typeface="Verdana" panose="020B0604030504040204" pitchFamily="34" charset="0"/>
                <a:cs typeface="Verdana" charset="0"/>
              </a:rPr>
              <a:t>Keqpërdorimi i pajisjeve</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33113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5577" y="1163678"/>
            <a:ext cx="4082843" cy="5262979"/>
          </a:xfrm>
          <a:prstGeom prst="rect">
            <a:avLst/>
          </a:prstGeom>
        </p:spPr>
        <p:txBody>
          <a:bodyPr wrap="square">
            <a:spAutoFit/>
          </a:bodyPr>
          <a:lstStyle/>
          <a:p>
            <a:pPr marL="342900" indent="-342900" algn="just">
              <a:buFont typeface="Wingdings" pitchFamily="2" charset="2"/>
              <a:buChar char="Ø"/>
            </a:pPr>
            <a:r>
              <a:rPr lang="sq-AL" dirty="1" sz="1400">
                <a:latin typeface="+mj-lt"/>
              </a:rPr>
              <a:t>1 Secila Palë miraton masa të tilla legjislative dhe masa të tjera që mund të jenë të nevojshme për ta vendosur si vepër penale sipas ligjit të tyre vendor, kur kryhet me dashje dhe pa të drejtë:</a:t>
            </a:r>
            <a:r>
              <a:rPr lang="sq-AL" dirty="1" sz="1400">
                <a:latin typeface="+mj-lt"/>
              </a:rPr>
              <a:t> </a:t>
            </a:r>
          </a:p>
          <a:p>
            <a:pPr lvl="1" algn="just"/>
            <a:r>
              <a:rPr lang="sq-AL" dirty="1" sz="1400">
                <a:latin typeface="+mj-lt"/>
              </a:rPr>
              <a:t>a prodhimin, shitjen, prokurimin për përdorim, importimin, shpërndarjen ose përndryshe vënien në disponim të:</a:t>
            </a:r>
            <a:r>
              <a:rPr lang="sq-AL" dirty="1" sz="1400">
                <a:latin typeface="+mj-lt"/>
              </a:rPr>
              <a:t> </a:t>
            </a:r>
          </a:p>
          <a:p>
            <a:pPr lvl="2" algn="just"/>
            <a:r>
              <a:rPr lang="sq-AL" dirty="1" sz="1400">
                <a:latin typeface="+mj-lt"/>
              </a:rPr>
              <a:t>i një pajisjeje, që përmban në program kompjuterik, e projektuar apo e adaptuar kryesisht për qëllimin e kryerjes së njërës prej veprave penale të parapara, në përputhje me nenin 2 deri në 5;</a:t>
            </a:r>
            <a:r>
              <a:rPr lang="sq-AL" dirty="1" sz="1400">
                <a:latin typeface="+mj-lt"/>
              </a:rPr>
              <a:t> </a:t>
            </a:r>
          </a:p>
          <a:p>
            <a:pPr lvl="2" algn="just"/>
            <a:r>
              <a:rPr lang="sq-AL" dirty="1" sz="1400">
                <a:latin typeface="+mj-lt"/>
              </a:rPr>
              <a:t>ii një </a:t>
            </a:r>
            <a:r>
              <a:rPr lang="sq-AL" dirty="1" b="1" sz="1400">
                <a:solidFill>
                  <a:srgbClr val="FF0000"/>
                </a:solidFill>
                <a:latin typeface="+mj-lt"/>
              </a:rPr>
              <a:t>fjalëkalim kompjuteri, kodi të qasjes, ose të dhëna të ngjashme </a:t>
            </a:r>
            <a:r>
              <a:rPr lang="sq-AL" dirty="1" sz="1400">
                <a:latin typeface="+mj-lt"/>
              </a:rPr>
              <a:t>me të cilat mund të sigurohet qasje në tërë ose ndonjë pjesë të një sistemi kompjuterik, është i aftë të qaset, me qëllim që</a:t>
            </a:r>
            <a:r>
              <a:rPr lang="sq-AL" dirty="1" b="1" sz="1400">
                <a:solidFill>
                  <a:srgbClr val="FF0000"/>
                </a:solidFill>
                <a:latin typeface="+mj-lt"/>
              </a:rPr>
              <a:t> të përdoret për qëllimin e kryerjes së ndonjë prej veprave penale të përcaktuara në nenet 2 deri në 5;</a:t>
            </a:r>
            <a:r>
              <a:rPr lang="sq-AL" dirty="1" sz="1400">
                <a:latin typeface="+mj-lt"/>
              </a:rPr>
              <a:t> dhe</a:t>
            </a:r>
            <a:r>
              <a:rPr lang="sq-AL" dirty="1" sz="1400">
                <a:latin typeface="+mj-lt"/>
              </a:rPr>
              <a:t> </a:t>
            </a:r>
          </a:p>
        </p:txBody>
      </p:sp>
      <p:sp>
        <p:nvSpPr>
          <p:cNvPr id="6" name="Rectangle 5">
            <a:extLst>
              <a:ext uri="{FF2B5EF4-FFF2-40B4-BE49-F238E27FC236}">
                <a16:creationId xmlns:a16="http://schemas.microsoft.com/office/drawing/2014/main" id="{524B6456-681F-2F44-A01A-AD3514E81BD2}"/>
              </a:ext>
            </a:extLst>
          </p:cNvPr>
          <p:cNvSpPr/>
          <p:nvPr/>
        </p:nvSpPr>
        <p:spPr>
          <a:xfrm>
            <a:off x="4451121" y="1270001"/>
            <a:ext cx="4545034" cy="4493538"/>
          </a:xfrm>
          <a:prstGeom prst="rect">
            <a:avLst/>
          </a:prstGeom>
        </p:spPr>
        <p:txBody>
          <a:bodyPr wrap="square">
            <a:spAutoFit/>
          </a:bodyPr>
          <a:lstStyle/>
          <a:p>
            <a:pPr marL="342900" indent="-342900" algn="just">
              <a:buFont typeface="Wingdings" pitchFamily="2" charset="2"/>
              <a:buChar char="ü"/>
            </a:pPr>
            <a:r>
              <a:rPr lang="sq-AL" dirty="1" sz="2200">
                <a:latin typeface="+mj-lt"/>
              </a:rPr>
              <a:t>Kriminalizimi i:</a:t>
            </a:r>
            <a:r>
              <a:rPr lang="sq-AL" dirty="1" sz="2200">
                <a:latin typeface="+mj-lt"/>
              </a:rPr>
              <a:t> </a:t>
            </a:r>
          </a:p>
          <a:p>
            <a:pPr marL="800100" lvl="1" indent="-342900" algn="just">
              <a:buFont typeface="Wingdings" pitchFamily="2" charset="2"/>
              <a:buChar char="ü"/>
            </a:pPr>
            <a:r>
              <a:rPr lang="sq-AL" dirty="1" sz="2200">
                <a:latin typeface="+mj-lt"/>
              </a:rPr>
              <a:t>Prodhimit</a:t>
            </a:r>
          </a:p>
          <a:p>
            <a:pPr marL="800100" lvl="1" indent="-342900" algn="just">
              <a:buFont typeface="Wingdings" pitchFamily="2" charset="2"/>
              <a:buChar char="ü"/>
            </a:pPr>
            <a:r>
              <a:rPr lang="sq-AL" dirty="1" sz="2200">
                <a:latin typeface="+mj-lt"/>
              </a:rPr>
              <a:t>Shitjes</a:t>
            </a:r>
          </a:p>
          <a:p>
            <a:pPr marL="800100" lvl="1" indent="-342900" algn="just">
              <a:buFont typeface="Wingdings" pitchFamily="2" charset="2"/>
              <a:buChar char="ü"/>
            </a:pPr>
            <a:r>
              <a:rPr lang="sq-AL" dirty="1" sz="2200">
                <a:latin typeface="+mj-lt"/>
              </a:rPr>
              <a:t>Prokurimit për përdorim</a:t>
            </a:r>
          </a:p>
          <a:p>
            <a:pPr marL="800100" lvl="1" indent="-342900" algn="just">
              <a:buFont typeface="Wingdings" pitchFamily="2" charset="2"/>
              <a:buChar char="ü"/>
            </a:pPr>
            <a:r>
              <a:rPr lang="sq-AL" dirty="1" sz="2200">
                <a:latin typeface="+mj-lt"/>
              </a:rPr>
              <a:t>Importit</a:t>
            </a:r>
          </a:p>
          <a:p>
            <a:pPr marL="800100" lvl="1" indent="-342900" algn="just">
              <a:buFont typeface="Wingdings" pitchFamily="2" charset="2"/>
              <a:buChar char="ü"/>
            </a:pPr>
            <a:r>
              <a:rPr lang="sq-AL" dirty="1" sz="2200">
                <a:latin typeface="+mj-lt"/>
              </a:rPr>
              <a:t>Shpërndarja</a:t>
            </a:r>
          </a:p>
          <a:p>
            <a:pPr marL="800100" lvl="1" indent="-342900" algn="just">
              <a:buFont typeface="Wingdings" pitchFamily="2" charset="2"/>
              <a:buChar char="ü"/>
            </a:pPr>
            <a:r>
              <a:rPr lang="sq-AL" dirty="1" sz="2200">
                <a:latin typeface="+mj-lt"/>
              </a:rPr>
              <a:t>Vënien në dispozicion të</a:t>
            </a:r>
          </a:p>
          <a:p>
            <a:pPr lvl="1" algn="just"/>
            <a:r>
              <a:rPr lang="sq-AL" dirty="1" sz="2200">
                <a:latin typeface="+mj-lt"/>
              </a:rPr>
              <a:t>një fjalëkalimi kompjuterik, kod hyrjeje apo të dhëna të ngjashme, nëpërmjet të cilave mundësohet hyrja në tërësinë apo në ndonjë pjesë të një sistemi kompjuterik.</a:t>
            </a:r>
          </a:p>
        </p:txBody>
      </p:sp>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mj-lt"/>
                <a:ea typeface="Verdana" panose="020B0604030504040204" pitchFamily="34" charset="0"/>
                <a:cs typeface="Verdana" charset="0"/>
              </a:rPr>
              <a:t>www.coe.int/cybercrime						                        - </a:t>
            </a:r>
            <a:fld id="{F50FF694-912A-834E-AD45-B984C7BF2CE4}" type="slidenum">
              <a:rPr lang="en-US" sz="1200" b="1">
                <a:solidFill>
                  <a:srgbClr val="FFFFFF"/>
                </a:solidFill>
                <a:latin typeface="+mj-lt"/>
                <a:ea typeface="Verdana" panose="020B0604030504040204" pitchFamily="34" charset="0"/>
                <a:cs typeface="Verdana" charset="0"/>
              </a:rPr>
              <a:pPr/>
              <a:t>64</a:t>
            </a:fld>
            <a:r>
              <a:rPr lang="sq-AL" dirty="1" sz="1200" b="1">
                <a:solidFill>
                  <a:srgbClr val="FFFFFF"/>
                </a:solidFill>
                <a:latin typeface="+mj-lt"/>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mj-lt"/>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mj-lt"/>
                <a:ea typeface="Verdana" panose="020B0604030504040204" pitchFamily="34" charset="0"/>
                <a:cs typeface="Verdana" charset="0"/>
              </a:rPr>
              <a:t>Keqpërdorimi i pajisjeve</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8929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5577" y="1163678"/>
            <a:ext cx="4082843" cy="5453801"/>
          </a:xfrm>
          <a:prstGeom prst="rect">
            <a:avLst/>
          </a:prstGeom>
        </p:spPr>
        <p:txBody>
          <a:bodyPr wrap="square">
            <a:spAutoFit/>
          </a:bodyPr>
          <a:lstStyle/>
          <a:p>
            <a:pPr lvl="1" algn="just"/>
            <a:r>
              <a:rPr lang="sq-AL" dirty="1" sz="1340">
                <a:latin typeface="+mj-lt"/>
              </a:rPr>
              <a:t>b </a:t>
            </a:r>
            <a:r>
              <a:rPr lang="sq-AL" dirty="1" b="1" sz="1340">
                <a:solidFill>
                  <a:srgbClr val="FF0000"/>
                </a:solidFill>
                <a:latin typeface="+mj-lt"/>
              </a:rPr>
              <a:t>posedimi</a:t>
            </a:r>
            <a:r>
              <a:rPr lang="sq-AL" dirty="1" sz="1340">
                <a:latin typeface="+mj-lt"/>
              </a:rPr>
              <a:t> i një pajisjeje të referuar në paragrafët (a) i ose ii të mësipërm, </a:t>
            </a:r>
            <a:r>
              <a:rPr lang="sq-AL" dirty="1" b="1" sz="1340">
                <a:solidFill>
                  <a:srgbClr val="FF0000"/>
                </a:solidFill>
                <a:latin typeface="+mj-lt"/>
              </a:rPr>
              <a:t>me qëllimin që ai të përdoret për arsyen e kryerjes së një prej veprave penale të përcaktuar në nenet 2 deri në 5</a:t>
            </a:r>
            <a:r>
              <a:rPr lang="sq-AL" dirty="1" sz="1340">
                <a:latin typeface="+mj-lt"/>
              </a:rPr>
              <a:t>.</a:t>
            </a:r>
            <a:r>
              <a:rPr lang="sq-AL" dirty="1" sz="1340">
                <a:latin typeface="+mj-lt"/>
              </a:rPr>
              <a:t> </a:t>
            </a:r>
            <a:r>
              <a:rPr lang="sq-AL" dirty="1" sz="1340">
                <a:latin typeface="+mj-lt"/>
              </a:rPr>
              <a:t>Një Palë mund të kërkojë me ligj që </a:t>
            </a:r>
            <a:r>
              <a:rPr lang="sq-AL" dirty="1" b="1" sz="1340">
                <a:solidFill>
                  <a:srgbClr val="FF0000"/>
                </a:solidFill>
                <a:latin typeface="+mj-lt"/>
              </a:rPr>
              <a:t>një numër sendesh të tilla</a:t>
            </a:r>
            <a:r>
              <a:rPr lang="sq-AL" dirty="1" sz="1340">
                <a:latin typeface="+mj-lt"/>
              </a:rPr>
              <a:t> të posedohen para se të bashkëngjitet përgjegjësia penale.</a:t>
            </a:r>
            <a:r>
              <a:rPr lang="sq-AL" dirty="1" sz="1340">
                <a:latin typeface="+mj-lt"/>
              </a:rPr>
              <a:t> </a:t>
            </a:r>
          </a:p>
          <a:p>
            <a:pPr marL="285750" indent="-285750" algn="just">
              <a:buFont typeface="Wingdings" panose="05000000000000000000" pitchFamily="2" charset="2"/>
              <a:buChar char="Ø"/>
            </a:pPr>
            <a:r>
              <a:rPr lang="sq-AL" dirty="1" sz="1340">
                <a:latin typeface="+mj-lt"/>
              </a:rPr>
              <a:t>2 Ky nen nuk interpretohet si imponim i përgjegjësisë penale kur prodhimi, shitja, prokurimi për përdorim, import, shpërndarje ose vënie në dispozicion në çfarëdo forme ose posedimi i përmendur në paragrafin 1 të këtij neni nuk ka për qëllim kryerjen e një vepre penale të përcaktuar në përputhje me nenet 2 deri 5 të kësaj Konvente, siç janë testimi i autorizuar ose mbrojtja e një sistemi kompjuterik.</a:t>
            </a:r>
            <a:r>
              <a:rPr lang="sq-AL" dirty="1" sz="1340">
                <a:latin typeface="+mj-lt"/>
              </a:rPr>
              <a:t> </a:t>
            </a:r>
          </a:p>
          <a:p>
            <a:pPr marL="285750" indent="-285750" algn="just">
              <a:buFont typeface="Wingdings" panose="05000000000000000000" pitchFamily="2" charset="2"/>
              <a:buChar char="Ø"/>
            </a:pPr>
            <a:r>
              <a:rPr lang="sq-AL" dirty="1" sz="1340">
                <a:latin typeface="+mj-lt"/>
              </a:rPr>
              <a:t>3 Çdo Palë mund të rezervojë të drejtën të mos aplikojë paragrafin 1 të kësaj Konvente, me kusht që rezervimi të mos përfshijë shitjen, shpërndarjen ose, përndryshe, vënien në disponim të çështjeve të referuara në paragrafin 1 (a) (ii).</a:t>
            </a:r>
          </a:p>
        </p:txBody>
      </p:sp>
      <p:sp>
        <p:nvSpPr>
          <p:cNvPr id="6" name="Rectangle 5">
            <a:extLst>
              <a:ext uri="{FF2B5EF4-FFF2-40B4-BE49-F238E27FC236}">
                <a16:creationId xmlns:a16="http://schemas.microsoft.com/office/drawing/2014/main" id="{524B6456-681F-2F44-A01A-AD3514E81BD2}"/>
              </a:ext>
            </a:extLst>
          </p:cNvPr>
          <p:cNvSpPr/>
          <p:nvPr/>
        </p:nvSpPr>
        <p:spPr>
          <a:xfrm>
            <a:off x="4451121" y="1270001"/>
            <a:ext cx="4545034" cy="3139321"/>
          </a:xfrm>
          <a:prstGeom prst="rect">
            <a:avLst/>
          </a:prstGeom>
        </p:spPr>
        <p:txBody>
          <a:bodyPr wrap="square">
            <a:spAutoFit/>
          </a:bodyPr>
          <a:lstStyle/>
          <a:p>
            <a:pPr marL="342900" indent="-342900" algn="just">
              <a:buFont typeface="Wingdings" pitchFamily="2" charset="2"/>
              <a:buChar char="ü"/>
            </a:pPr>
            <a:r>
              <a:rPr lang="sq-AL" dirty="1" sz="2200">
                <a:latin typeface="+mj-lt"/>
              </a:rPr>
              <a:t>Zotërimi i pajisjeve ose fjalëkalimeve me qëllim për të kryer një shkelje që korrespondon me nenin 2-5 të Konventës së Budapestit</a:t>
            </a:r>
            <a:r>
              <a:rPr lang="sq-AL" dirty="1" sz="2200">
                <a:latin typeface="+mj-lt"/>
              </a:rPr>
              <a:t> </a:t>
            </a:r>
          </a:p>
          <a:p>
            <a:pPr marL="342900" indent="-342900" algn="just">
              <a:buFont typeface="Wingdings" pitchFamily="2" charset="2"/>
              <a:buChar char="ü"/>
            </a:pPr>
            <a:endParaRPr lang="en-US" sz="2200" dirty="0">
              <a:latin typeface="+mj-lt"/>
            </a:endParaRPr>
          </a:p>
          <a:p>
            <a:pPr marL="342900" indent="-342900" algn="just">
              <a:buFont typeface="Wingdings" pitchFamily="2" charset="2"/>
              <a:buChar char="ü"/>
            </a:pPr>
            <a:r>
              <a:rPr lang="sq-AL" dirty="1" sz="2200">
                <a:latin typeface="+mj-lt"/>
              </a:rPr>
              <a:t>Kjo mund të zbatohet për posedimin e një numri minimal të caktuar</a:t>
            </a:r>
          </a:p>
        </p:txBody>
      </p:sp>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mj-lt"/>
                <a:ea typeface="Verdana" panose="020B0604030504040204" pitchFamily="34" charset="0"/>
                <a:cs typeface="Verdana" charset="0"/>
              </a:rPr>
              <a:t>www.coe.int/cybercrime						                        - </a:t>
            </a:r>
            <a:fld id="{F50FF694-912A-834E-AD45-B984C7BF2CE4}" type="slidenum">
              <a:rPr lang="en-US" sz="1200" b="1">
                <a:solidFill>
                  <a:srgbClr val="FFFFFF"/>
                </a:solidFill>
                <a:latin typeface="+mj-lt"/>
                <a:ea typeface="Verdana" panose="020B0604030504040204" pitchFamily="34" charset="0"/>
                <a:cs typeface="Verdana" charset="0"/>
              </a:rPr>
              <a:pPr/>
              <a:t>65</a:t>
            </a:fld>
            <a:r>
              <a:rPr lang="sq-AL" dirty="1" sz="1200" b="1">
                <a:solidFill>
                  <a:srgbClr val="FFFFFF"/>
                </a:solidFill>
                <a:latin typeface="+mj-lt"/>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mj-lt"/>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mj-lt"/>
                <a:ea typeface="Verdana" panose="020B0604030504040204" pitchFamily="34" charset="0"/>
                <a:cs typeface="Verdana" charset="0"/>
              </a:rPr>
              <a:t>Keqpërdorimi i pajisjeve</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5901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5577" y="1163678"/>
            <a:ext cx="4082843" cy="5247590"/>
          </a:xfrm>
          <a:prstGeom prst="rect">
            <a:avLst/>
          </a:prstGeom>
        </p:spPr>
        <p:txBody>
          <a:bodyPr wrap="square">
            <a:spAutoFit/>
          </a:bodyPr>
          <a:lstStyle/>
          <a:p>
            <a:pPr lvl="1" algn="just"/>
            <a:r>
              <a:rPr lang="sq-AL" dirty="1" sz="1340">
                <a:latin typeface="+mj-lt"/>
              </a:rPr>
              <a:t>b posedimi i një pajisjeje të referuar në paragrafët (a) i ose ii të mësipërm, me qëllimin që ai të përdoret për arsyen e kryerjes së një prej veprave penale të përcaktuar në nenet 2 deri në 5.</a:t>
            </a:r>
            <a:r>
              <a:rPr lang="sq-AL" dirty="1" sz="1340">
                <a:latin typeface="+mj-lt"/>
              </a:rPr>
              <a:t> </a:t>
            </a:r>
            <a:r>
              <a:rPr lang="sq-AL" dirty="1" sz="1340">
                <a:latin typeface="+mj-lt"/>
              </a:rPr>
              <a:t>Një Palë mund të kërkojë me ligj që një numër sendesh të tilla të posedohen para se të bashkëngjitet përgjegjësia penale.</a:t>
            </a:r>
            <a:r>
              <a:rPr lang="sq-AL" dirty="1" sz="1340">
                <a:latin typeface="+mj-lt"/>
              </a:rPr>
              <a:t> </a:t>
            </a:r>
          </a:p>
          <a:p>
            <a:pPr marL="285750" indent="-285750" algn="just">
              <a:buFont typeface="Wingdings" panose="05000000000000000000" pitchFamily="2" charset="2"/>
              <a:buChar char="Ø"/>
            </a:pPr>
            <a:r>
              <a:rPr lang="sq-AL" dirty="1" sz="1340">
                <a:latin typeface="+mj-lt"/>
              </a:rPr>
              <a:t>2 Ky nen nuk interpretohet si imponim i përgjegjësisë penale kur prodhimi, shitja, prokurimi për përdorim, import, shpërndarje ose vënie në dispozicion në çfarëdo forme ose posedimi i përmendur në paragrafin 1 të këtij neni </a:t>
            </a:r>
            <a:r>
              <a:rPr lang="sq-AL" dirty="1" b="1" sz="1340">
                <a:solidFill>
                  <a:srgbClr val="FF0000"/>
                </a:solidFill>
                <a:latin typeface="+mj-lt"/>
              </a:rPr>
              <a:t>nuk ka për qëllim kryerjen e një vepre penale</a:t>
            </a:r>
            <a:r>
              <a:rPr lang="sq-AL" dirty="1" sz="1340">
                <a:latin typeface="+mj-lt"/>
              </a:rPr>
              <a:t> të përcaktuar në përputhje me nenet 2 deri 5 të kësaj Konvente, siç janë </a:t>
            </a:r>
            <a:r>
              <a:rPr lang="sq-AL" dirty="1" b="1" sz="1340">
                <a:solidFill>
                  <a:srgbClr val="FF0000"/>
                </a:solidFill>
                <a:latin typeface="+mj-lt"/>
              </a:rPr>
              <a:t>testimi i autorizuar ose mbrojtja </a:t>
            </a:r>
            <a:r>
              <a:rPr lang="sq-AL" dirty="1" sz="1340">
                <a:latin typeface="+mj-lt"/>
              </a:rPr>
              <a:t>e një sistemi kompjuterik.</a:t>
            </a:r>
            <a:r>
              <a:rPr lang="sq-AL" dirty="1" sz="1340">
                <a:latin typeface="+mj-lt"/>
              </a:rPr>
              <a:t> </a:t>
            </a:r>
          </a:p>
          <a:p>
            <a:pPr marL="285750" indent="-285750" algn="just">
              <a:buFont typeface="Wingdings" panose="05000000000000000000" pitchFamily="2" charset="2"/>
              <a:buChar char="Ø"/>
            </a:pPr>
            <a:r>
              <a:rPr lang="sq-AL" dirty="1" sz="1340">
                <a:latin typeface="+mj-lt"/>
              </a:rPr>
              <a:t>3 Çdo Palë mund të rezervojë të drejtën të mos aplikojë paragrafin 1 të kësaj Konvente, me kusht që rezervimi të mos përfshijë shitjen, shpërndarjen ose, përndryshe, vënien në disponim të çështjeve të referuara në paragrafin 1 (a) (ii).</a:t>
            </a:r>
          </a:p>
        </p:txBody>
      </p:sp>
      <p:sp>
        <p:nvSpPr>
          <p:cNvPr id="6" name="Rectangle 5">
            <a:extLst>
              <a:ext uri="{FF2B5EF4-FFF2-40B4-BE49-F238E27FC236}">
                <a16:creationId xmlns:a16="http://schemas.microsoft.com/office/drawing/2014/main" id="{524B6456-681F-2F44-A01A-AD3514E81BD2}"/>
              </a:ext>
            </a:extLst>
          </p:cNvPr>
          <p:cNvSpPr/>
          <p:nvPr/>
        </p:nvSpPr>
        <p:spPr>
          <a:xfrm>
            <a:off x="4451121" y="1270001"/>
            <a:ext cx="4545034" cy="3816429"/>
          </a:xfrm>
          <a:prstGeom prst="rect">
            <a:avLst/>
          </a:prstGeom>
        </p:spPr>
        <p:txBody>
          <a:bodyPr wrap="square">
            <a:spAutoFit/>
          </a:bodyPr>
          <a:lstStyle/>
          <a:p>
            <a:pPr marL="342900" indent="-342900" algn="just">
              <a:buFont typeface="Wingdings" pitchFamily="2" charset="2"/>
              <a:buChar char="ü"/>
            </a:pPr>
            <a:r>
              <a:rPr lang="sq-AL" dirty="1" sz="2200">
                <a:latin typeface="+mj-lt"/>
              </a:rPr>
              <a:t>Sjellja përbën vepër penale vetëm nëse bëhet me qëllim të kryerjes së një vepre penale të përcaktuar në përputhje me nenin 2-5 të Konventës së Budapestit</a:t>
            </a:r>
            <a:r>
              <a:rPr lang="sq-AL" dirty="1" sz="2200">
                <a:latin typeface="+mj-lt"/>
              </a:rPr>
              <a:t> </a:t>
            </a:r>
          </a:p>
          <a:p>
            <a:pPr marL="342900" indent="-342900" algn="just">
              <a:buFont typeface="Wingdings" pitchFamily="2" charset="2"/>
              <a:buChar char="ü"/>
            </a:pPr>
            <a:endParaRPr lang="en-US" sz="2200" dirty="0">
              <a:latin typeface="+mj-lt"/>
            </a:endParaRPr>
          </a:p>
          <a:p>
            <a:pPr marL="342900" indent="-342900" algn="just">
              <a:buFont typeface="Wingdings" pitchFamily="2" charset="2"/>
              <a:buChar char="ü"/>
            </a:pPr>
            <a:r>
              <a:rPr lang="sq-AL" dirty="1" sz="2200">
                <a:latin typeface="+mj-lt"/>
              </a:rPr>
              <a:t>Sjellja e ndërmarrë për testimin e autorizuar ose mbrojtjen e një sistemi kompjuterik</a:t>
            </a:r>
          </a:p>
        </p:txBody>
      </p:sp>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mj-lt"/>
                <a:ea typeface="Verdana" panose="020B0604030504040204" pitchFamily="34" charset="0"/>
                <a:cs typeface="Verdana" charset="0"/>
              </a:rPr>
              <a:t>www.coe.int/cybercrime						                        - </a:t>
            </a:r>
            <a:fld id="{F50FF694-912A-834E-AD45-B984C7BF2CE4}" type="slidenum">
              <a:rPr lang="en-US" sz="1200" b="1">
                <a:solidFill>
                  <a:srgbClr val="FFFFFF"/>
                </a:solidFill>
                <a:latin typeface="+mj-lt"/>
                <a:ea typeface="Verdana" panose="020B0604030504040204" pitchFamily="34" charset="0"/>
                <a:cs typeface="Verdana" charset="0"/>
              </a:rPr>
              <a:pPr/>
              <a:t>66</a:t>
            </a:fld>
            <a:r>
              <a:rPr lang="sq-AL" dirty="1" sz="1200" b="1">
                <a:solidFill>
                  <a:srgbClr val="FFFFFF"/>
                </a:solidFill>
                <a:latin typeface="+mj-lt"/>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mj-lt"/>
                <a:ea typeface="Verdana" panose="020B0604030504040204" pitchFamily="34" charset="0"/>
                <a:cs typeface="Verdana" charset="0"/>
              </a:rPr>
              <a:t>www.coe.int/cybercrime</a:t>
            </a:r>
          </a:p>
        </p:txBody>
      </p:sp>
      <p:sp>
        <p:nvSpPr>
          <p:cNvPr id="9" name="Rectangle 8">
            <a:extLst>
              <a:ext uri="{FF2B5EF4-FFF2-40B4-BE49-F238E27FC236}">
                <a16:creationId xmlns:a16="http://schemas.microsoft.com/office/drawing/2014/main" id="{C46C8F04-0397-410D-86F8-6FCA805739DB}"/>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a typeface="Verdana" panose="020B0604030504040204" pitchFamily="34"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mj-lt"/>
                <a:ea typeface="Verdana" panose="020B0604030504040204" pitchFamily="34" charset="0"/>
                <a:cs typeface="Verdana" charset="0"/>
              </a:rPr>
              <a:t>Keqpërdorimi i pajisjeve</a:t>
            </a:r>
          </a:p>
        </p:txBody>
      </p:sp>
      <p:pic>
        <p:nvPicPr>
          <p:cNvPr id="11" name="Picture 4">
            <a:extLst>
              <a:ext uri="{FF2B5EF4-FFF2-40B4-BE49-F238E27FC236}">
                <a16:creationId xmlns:a16="http://schemas.microsoft.com/office/drawing/2014/main" id="{BF2B7B65-E368-4A25-8BBD-1FAD955681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00873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charset="0"/>
                <a:cs typeface="Verdana" charset="0"/>
              </a:rPr>
              <a:t>Objektivat e seancës</a:t>
            </a:r>
          </a:p>
        </p:txBody>
      </p:sp>
      <p:pic>
        <p:nvPicPr>
          <p:cNvPr id="5325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54" name="Rectangle 11"/>
          <p:cNvSpPr>
            <a:spLocks noChangeArrowheads="1"/>
          </p:cNvSpPr>
          <p:nvPr/>
        </p:nvSpPr>
        <p:spPr bwMode="auto">
          <a:xfrm>
            <a:off x="7937" y="6581001"/>
            <a:ext cx="92445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sq-AL" dirty="1" sz="1200" b="1">
                <a:solidFill>
                  <a:srgbClr val="FFFFFF"/>
                </a:solidFill>
                <a:latin typeface="Verdana" charset="0"/>
                <a:cs typeface="Verdana" charset="0"/>
              </a:rPr>
              <a:t>www.coe.int/cybercrime</a:t>
            </a:r>
            <a:r>
              <a:rPr lang="sq-AL" dirty="1" sz="1200" b="1">
                <a:solidFill>
                  <a:srgbClr val="FFFFFF"/>
                </a:solidFill>
                <a:latin typeface="Verdana" charset="0"/>
                <a:cs typeface="Verdana" charset="0"/>
              </a:rPr>
              <a:t>						</a:t>
            </a: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1"/>
          </p:nvPr>
        </p:nvSpPr>
        <p:spPr>
          <a:xfrm>
            <a:off x="323528" y="1340767"/>
            <a:ext cx="8712522" cy="5240233"/>
          </a:xfrm>
        </p:spPr>
        <p:txBody>
          <a:bodyPr>
            <a:normAutofit fontScale="92500" lnSpcReduction="10000"/>
          </a:bodyPr>
          <a:lstStyle/>
          <a:p>
            <a:pPr marL="0" indent="0" algn="just">
              <a:buNone/>
            </a:pPr>
            <a:r>
              <a:rPr lang="sq-AL" dirty="1">
                <a:latin typeface="Verdana" panose="020B0604030504040204" pitchFamily="34" charset="0"/>
                <a:ea typeface="Verdana" panose="020B0604030504040204" pitchFamily="34" charset="0"/>
              </a:rPr>
              <a:t>Deri në fund të kësaj seance, pjesëmarrësit do të jenë në gjendje të:</a:t>
            </a:r>
          </a:p>
          <a:p>
            <a:pPr algn="just"/>
            <a:r>
              <a:rPr lang="sq-AL" dirty="1" sz="2800">
                <a:latin typeface="Verdana" panose="020B0604030504040204" pitchFamily="34" charset="0"/>
                <a:ea typeface="Verdana" panose="020B0604030504040204" pitchFamily="34" charset="0"/>
              </a:rPr>
              <a:t>Kuptojnë termat themelorë siç janë të dhënat kompjuterike, sistemi kompjuterik, të dhënat e trafikut dhe ofruesi i shërbimit</a:t>
            </a:r>
          </a:p>
          <a:p>
            <a:pPr algn="just"/>
            <a:r>
              <a:rPr lang="sq-AL" dirty="1" sz="2800">
                <a:latin typeface="Verdana" panose="020B0604030504040204" pitchFamily="34" charset="0"/>
                <a:ea typeface="Verdana" panose="020B0604030504040204" pitchFamily="34" charset="0"/>
              </a:rPr>
              <a:t>Identifikojnë elementet që përbëjnë vepër penale të:</a:t>
            </a:r>
          </a:p>
          <a:p>
            <a:pPr lvl="1" algn="just"/>
            <a:r>
              <a:rPr lang="sq-AL" dirty="1">
                <a:latin typeface="Verdana" panose="020B0604030504040204" pitchFamily="34" charset="0"/>
                <a:ea typeface="Verdana" panose="020B0604030504040204" pitchFamily="34" charset="0"/>
              </a:rPr>
              <a:t>Qasja e jashtëligjshme</a:t>
            </a:r>
          </a:p>
          <a:p>
            <a:pPr lvl="1" algn="just"/>
            <a:r>
              <a:rPr lang="sq-AL" dirty="1">
                <a:latin typeface="Verdana" panose="020B0604030504040204" pitchFamily="34" charset="0"/>
                <a:ea typeface="Verdana" panose="020B0604030504040204" pitchFamily="34" charset="0"/>
              </a:rPr>
              <a:t>Përgjimi i jashtëligjshëm</a:t>
            </a:r>
          </a:p>
          <a:p>
            <a:pPr lvl="1" algn="just"/>
            <a:r>
              <a:rPr lang="sq-AL" dirty="1">
                <a:latin typeface="Verdana" panose="020B0604030504040204" pitchFamily="34" charset="0"/>
                <a:ea typeface="Verdana" panose="020B0604030504040204" pitchFamily="34" charset="0"/>
              </a:rPr>
              <a:t>Ndërhyrja në të dhëna</a:t>
            </a:r>
            <a:r>
              <a:rPr lang="sq-AL" dirty="1">
                <a:latin typeface="Verdana" panose="020B0604030504040204" pitchFamily="34" charset="0"/>
                <a:ea typeface="Verdana" panose="020B0604030504040204" pitchFamily="34" charset="0"/>
              </a:rPr>
              <a:t> </a:t>
            </a:r>
          </a:p>
          <a:p>
            <a:pPr lvl="1" algn="just"/>
            <a:r>
              <a:rPr lang="sq-AL" dirty="1">
                <a:latin typeface="Verdana" panose="020B0604030504040204" pitchFamily="34" charset="0"/>
                <a:ea typeface="Verdana" panose="020B0604030504040204" pitchFamily="34" charset="0"/>
              </a:rPr>
              <a:t>Ndërhyrja në sistem</a:t>
            </a:r>
            <a:r>
              <a:rPr lang="sq-AL" dirty="1">
                <a:latin typeface="Verdana" panose="020B0604030504040204" pitchFamily="34" charset="0"/>
                <a:ea typeface="Verdana" panose="020B0604030504040204" pitchFamily="34" charset="0"/>
              </a:rPr>
              <a:t> </a:t>
            </a:r>
          </a:p>
          <a:p>
            <a:pPr lvl="1" algn="just"/>
            <a:r>
              <a:rPr lang="sq-AL" dirty="1">
                <a:latin typeface="Verdana" panose="020B0604030504040204" pitchFamily="34" charset="0"/>
                <a:ea typeface="Verdana" panose="020B0604030504040204" pitchFamily="34" charset="0"/>
              </a:rPr>
              <a:t>Keqpërdorimi i pajisjeve</a:t>
            </a:r>
            <a:r>
              <a:rPr lang="sq-AL" dirty="1">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32724788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sp>
        <p:nvSpPr>
          <p:cNvPr id="12" name="Rectangle 11">
            <a:extLst>
              <a:ext uri="{FF2B5EF4-FFF2-40B4-BE49-F238E27FC236}">
                <a16:creationId xmlns:a16="http://schemas.microsoft.com/office/drawing/2014/main" id="{F2E812E5-70E7-496A-A514-625E50D09C58}"/>
              </a:ext>
            </a:extLst>
          </p:cNvPr>
          <p:cNvSpPr/>
          <p:nvPr/>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2" name="Picture 4">
            <a:extLst>
              <a:ext uri="{FF2B5EF4-FFF2-40B4-BE49-F238E27FC236}">
                <a16:creationId xmlns:a16="http://schemas.microsoft.com/office/drawing/2014/main" id="{15364E51-4F34-4DA1-8843-ADA973D0B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22225"/>
            <a:ext cx="1322388" cy="107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3" name="TextBox 13">
            <a:extLst>
              <a:ext uri="{FF2B5EF4-FFF2-40B4-BE49-F238E27FC236}">
                <a16:creationId xmlns:a16="http://schemas.microsoft.com/office/drawing/2014/main" id="{033C52F9-475F-47F5-884A-9BD06B891C6A}"/>
              </a:ext>
            </a:extLst>
          </p:cNvPr>
          <p:cNvSpPr txBox="1">
            <a:spLocks noChangeArrowheads="1"/>
          </p:cNvSpPr>
          <p:nvPr/>
        </p:nvSpPr>
        <p:spPr bwMode="auto">
          <a:xfrm>
            <a:off x="1258888" y="-33338"/>
            <a:ext cx="41052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sq-AL" dirty="1" b="1">
                <a:solidFill>
                  <a:schemeClr val="bg1"/>
                </a:solidFill>
                <a:latin typeface="Arial Narrow" panose="020B0606020202030204" pitchFamily="34" charset="0"/>
              </a:rPr>
              <a:t>GLACY+</a:t>
            </a:r>
            <a:r>
              <a:rPr lang="sq-AL" dirty="1" b="1">
                <a:solidFill>
                  <a:schemeClr val="bg1"/>
                </a:solidFill>
                <a:latin typeface="Arial Narrow" panose="020B0606020202030204" pitchFamily="34" charset="0"/>
              </a:rPr>
              <a:t> </a:t>
            </a:r>
          </a:p>
          <a:p>
            <a:pPr eaLnBrk="1" hangingPunct="1">
              <a:spcBef>
                <a:spcPct val="0"/>
              </a:spcBef>
              <a:buFontTx/>
              <a:buNone/>
            </a:pPr>
            <a:r>
              <a:rPr lang="sq-AL" dirty="1" sz="1600" b="1">
                <a:solidFill>
                  <a:schemeClr val="bg1"/>
                </a:solidFill>
                <a:latin typeface="Arial Narrow" panose="020B0606020202030204" pitchFamily="34" charset="0"/>
              </a:rPr>
              <a:t>Aksioni global i zgjeruar për krimin kibernetik</a:t>
            </a:r>
          </a:p>
          <a:p>
            <a:pPr eaLnBrk="1" hangingPunct="1">
              <a:spcBef>
                <a:spcPct val="0"/>
              </a:spcBef>
              <a:buFontTx/>
              <a:buNone/>
            </a:pPr>
            <a:r>
              <a:rPr lang="sq-AL" dirty="1" sz="1600" b="1">
                <a:solidFill>
                  <a:schemeClr val="bg1"/>
                </a:solidFill>
                <a:latin typeface="Arial Narrow" panose="020B0606020202030204" pitchFamily="34" charset="0"/>
              </a:rPr>
              <a:t>Action globale sur la cybercriminalité elargie</a:t>
            </a:r>
          </a:p>
        </p:txBody>
      </p:sp>
      <p:pic>
        <p:nvPicPr>
          <p:cNvPr id="2054" name="Picture 8">
            <a:extLst>
              <a:ext uri="{FF2B5EF4-FFF2-40B4-BE49-F238E27FC236}">
                <a16:creationId xmlns:a16="http://schemas.microsoft.com/office/drawing/2014/main" id="{B2A2B581-F8BC-48D4-AF7E-AAF0CE808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4C53FF83-4B1D-4AE3-8AD4-F83CA631845F}"/>
              </a:ext>
            </a:extLst>
          </p:cNvPr>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56" name="Rectangle 11">
            <a:extLst>
              <a:ext uri="{FF2B5EF4-FFF2-40B4-BE49-F238E27FC236}">
                <a16:creationId xmlns:a16="http://schemas.microsoft.com/office/drawing/2014/main" id="{88C73A7D-5780-471E-8BE6-4A42E697E15C}"/>
              </a:ext>
            </a:extLst>
          </p:cNvPr>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sq-AL" dirty="1" sz="1200" b="1">
                <a:solidFill>
                  <a:srgbClr val="FFFFFF"/>
                </a:solidFill>
                <a:latin typeface="Verdana" panose="020B0604030504040204" pitchFamily="34" charset="0"/>
              </a:rPr>
              <a:t>www.coe.int/cybercrime						                        - </a:t>
            </a:r>
            <a:fld id="{B15B3F00-50C3-4AA7-B2CA-0E1FD701D3C5}" type="slidenum">
              <a:rPr lang="en-US" altLang="en-US" sz="1200" b="1">
                <a:solidFill>
                  <a:srgbClr val="FFFFFF"/>
                </a:solidFill>
                <a:latin typeface="Verdana" panose="020B0604030504040204" pitchFamily="34" charset="0"/>
              </a:rPr>
              <a:pPr>
                <a:spcBef>
                  <a:spcPct val="0"/>
                </a:spcBef>
                <a:buFontTx/>
                <a:buNone/>
              </a:pPr>
              <a:t>68</a:t>
            </a:fld>
            <a:r>
              <a:rPr lang="sq-AL" dirty="1" sz="1200" b="1">
                <a:solidFill>
                  <a:srgbClr val="FFFFFF"/>
                </a:solidFill>
                <a:latin typeface="Verdana" panose="020B0604030504040204" pitchFamily="34" charset="0"/>
              </a:rPr>
              <a:t> -</a:t>
            </a:r>
          </a:p>
        </p:txBody>
      </p:sp>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290513" y="2352650"/>
            <a:ext cx="85994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sq-AL" dirty="1" sz="3600" b="1">
                <a:latin typeface="Verdana" panose="020B0604030504040204" pitchFamily="34" charset="0"/>
              </a:rPr>
              <a:t>Faleminderit</a:t>
            </a: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r>
              <a:rPr lang="sq-AL" dirty="1" sz="1800" b="1">
                <a:latin typeface="Verdana" panose="020B0604030504040204" pitchFamily="34" charset="0"/>
              </a:rPr>
              <a:t>Xxxxx XXXXXXXX</a:t>
            </a:r>
          </a:p>
          <a:p>
            <a:pPr algn="ctr" eaLnBrk="1" hangingPunct="1">
              <a:spcBef>
                <a:spcPct val="0"/>
              </a:spcBef>
              <a:buFontTx/>
              <a:buNone/>
            </a:pPr>
            <a:endParaRPr lang="en-GB" altLang="en-US" sz="600" dirty="0">
              <a:latin typeface="Verdana" panose="020B0604030504040204" pitchFamily="34" charset="0"/>
            </a:endParaRPr>
          </a:p>
          <a:p>
            <a:pPr algn="ctr" eaLnBrk="1" hangingPunct="1">
              <a:spcBef>
                <a:spcPct val="0"/>
              </a:spcBef>
              <a:buFontTx/>
              <a:buNone/>
            </a:pPr>
            <a:r>
              <a:rPr lang="sq-AL" dirty="1" sz="1400" i="1">
                <a:latin typeface="Verdana" panose="020B0604030504040204" pitchFamily="34" charset="0"/>
              </a:rPr>
              <a:t>Këshilli i Evropës</a:t>
            </a:r>
          </a:p>
          <a:p>
            <a:pPr algn="ctr" eaLnBrk="1" hangingPunct="1">
              <a:spcBef>
                <a:spcPct val="0"/>
              </a:spcBef>
              <a:buFontTx/>
              <a:buNone/>
            </a:pPr>
            <a:endParaRPr lang="en-GB" altLang="en-US" sz="1400" b="1" dirty="0">
              <a:solidFill>
                <a:srgbClr val="2F618F"/>
              </a:solidFill>
              <a:latin typeface="Verdana" panose="020B0604030504040204" pitchFamily="34" charset="0"/>
              <a:hlinkClick r:id="rId5"/>
            </a:endParaRPr>
          </a:p>
          <a:p>
            <a:pPr algn="ctr" eaLnBrk="1" hangingPunct="1">
              <a:spcBef>
                <a:spcPct val="0"/>
              </a:spcBef>
              <a:buFontTx/>
              <a:buNone/>
            </a:pPr>
            <a:r>
              <a:rPr lang="sq-AL" dirty="1" sz="1200" b="1">
                <a:solidFill>
                  <a:srgbClr val="2F618F"/>
                </a:solidFill>
                <a:latin typeface="Verdana" panose="020B0604030504040204" pitchFamily="34" charset="0"/>
              </a:rPr>
              <a:t>email</a:t>
            </a: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400" b="1" dirty="0">
              <a:latin typeface="Verdana" panose="020B0604030504040204" pitchFamily="34" charset="0"/>
            </a:endParaRPr>
          </a:p>
          <a:p>
            <a:pPr algn="ctr" eaLnBrk="1" hangingPunct="1">
              <a:spcBef>
                <a:spcPct val="0"/>
              </a:spcBef>
              <a:buFontTx/>
              <a:buNone/>
            </a:pPr>
            <a:r>
              <a:rPr lang="sq-AL" dirty="1" sz="1600" b="1">
                <a:latin typeface="Verdana" panose="020B0604030504040204" pitchFamily="34" charset="0"/>
              </a:rPr>
              <a:t>DD Muaji VVVV</a:t>
            </a:r>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365125" y="1177588"/>
            <a:ext cx="8599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sq-AL" dirty="1" sz="1400" b="1">
                <a:latin typeface="Verdana" panose="020B0604030504040204" pitchFamily="34" charset="0"/>
              </a:rPr>
              <a:t>Trajnim hyrës gjyqësor për krimin kibernetik dhe provat elektronike</a:t>
            </a:r>
          </a:p>
        </p:txBody>
      </p:sp>
    </p:spTree>
    <p:extLst>
      <p:ext uri="{BB962C8B-B14F-4D97-AF65-F5344CB8AC3E}">
        <p14:creationId xmlns:p14="http://schemas.microsoft.com/office/powerpoint/2010/main" val="1064309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Të dhëna kompjuterike</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0F998D42-3E41-48B1-892B-F108108468D9}"/>
              </a:ext>
            </a:extLst>
          </p:cNvPr>
          <p:cNvSpPr/>
          <p:nvPr/>
        </p:nvSpPr>
        <p:spPr>
          <a:xfrm>
            <a:off x="4410308" y="1463277"/>
            <a:ext cx="4518735" cy="4832092"/>
          </a:xfrm>
          <a:prstGeom prst="rect">
            <a:avLst/>
          </a:prstGeom>
        </p:spPr>
        <p:txBody>
          <a:bodyPr wrap="square">
            <a:spAutoFit/>
          </a:bodyPr>
          <a:lstStyle/>
          <a:p>
            <a:pPr marL="342900" indent="-342900" algn="just">
              <a:buFont typeface="Wingdings" pitchFamily="2" charset="2"/>
              <a:buChar char="Ø"/>
            </a:pPr>
            <a:r>
              <a:rPr lang="sq-AL" dirty="1" sz="2200">
                <a:latin typeface="Verdana" panose="020B0604030504040204" pitchFamily="34" charset="0"/>
                <a:ea typeface="Verdana" panose="020B0604030504040204" pitchFamily="34" charset="0"/>
              </a:rPr>
              <a:t>Të dhëna kompjuterike janë çdo e dhënë që është në një formë që mund të përpunohet drejtpërdrejt nga një sistem kompjuterik</a:t>
            </a:r>
          </a:p>
          <a:p>
            <a:pPr marL="342900" indent="-342900" algn="just">
              <a:buFont typeface="Wingdings" pitchFamily="2" charset="2"/>
              <a:buChar char="Ø"/>
            </a:pPr>
            <a:endParaRPr lang="en-US" sz="2200" dirty="0">
              <a:latin typeface="Verdana" panose="020B0604030504040204" pitchFamily="34" charset="0"/>
              <a:ea typeface="Verdana" panose="020B0604030504040204" pitchFamily="34" charset="0"/>
            </a:endParaRPr>
          </a:p>
          <a:p>
            <a:pPr marL="342900" indent="-342900" algn="just">
              <a:buFont typeface="Wingdings" pitchFamily="2" charset="2"/>
              <a:buChar char="Ø"/>
            </a:pPr>
            <a:r>
              <a:rPr lang="sq-AL" dirty="1" sz="2200">
                <a:latin typeface="Verdana" panose="020B0604030504040204" pitchFamily="34" charset="0"/>
                <a:ea typeface="Verdana" panose="020B0604030504040204" pitchFamily="34" charset="0"/>
              </a:rPr>
              <a:t>Të dhënat kompjuterike që mund të përpunohen automatikisht mund të jenë shënjestra e veprave penale të përcaktuara në Konventën e Budapestit ose objekt i zbatimit të masave hetimore të përcaktuara nga Konventa e Budapestit</a:t>
            </a:r>
            <a:r>
              <a:rPr lang="sq-AL" dirty="1" sz="2200">
                <a:latin typeface="Verdana" panose="020B0604030504040204" pitchFamily="34" charset="0"/>
                <a:ea typeface="Verdana" panose="020B0604030504040204" pitchFamily="34" charset="0"/>
              </a:rPr>
              <a:t> </a:t>
            </a:r>
          </a:p>
        </p:txBody>
      </p:sp>
      <p:sp>
        <p:nvSpPr>
          <p:cNvPr id="3" name="Rectangle 2">
            <a:extLst>
              <a:ext uri="{FF2B5EF4-FFF2-40B4-BE49-F238E27FC236}">
                <a16:creationId xmlns:a16="http://schemas.microsoft.com/office/drawing/2014/main" id="{22B23B8C-EBB4-4825-AB22-2544600253B2}"/>
              </a:ext>
            </a:extLst>
          </p:cNvPr>
          <p:cNvSpPr/>
          <p:nvPr/>
        </p:nvSpPr>
        <p:spPr>
          <a:xfrm>
            <a:off x="213064" y="1780284"/>
            <a:ext cx="3986074" cy="3816429"/>
          </a:xfrm>
          <a:prstGeom prst="rect">
            <a:avLst/>
          </a:prstGeom>
        </p:spPr>
        <p:txBody>
          <a:bodyPr wrap="square">
            <a:spAutoFit/>
          </a:bodyPr>
          <a:lstStyle/>
          <a:p>
            <a:pPr marL="342900" indent="-342900" algn="just">
              <a:buFont typeface="Wingdings" pitchFamily="2" charset="2"/>
              <a:buChar char="Ø"/>
            </a:pPr>
            <a:r>
              <a:rPr lang="sq-AL" dirty="1" sz="2200">
                <a:latin typeface="Verdana" panose="020B0604030504040204" pitchFamily="34" charset="0"/>
                <a:ea typeface="Verdana" panose="020B0604030504040204" pitchFamily="34" charset="0"/>
              </a:rPr>
              <a:t>"</a:t>
            </a:r>
            <a:r>
              <a:rPr lang="sq-AL" dirty="1" b="1" sz="2200">
                <a:latin typeface="Verdana" panose="020B0604030504040204" pitchFamily="34" charset="0"/>
                <a:ea typeface="Verdana" panose="020B0604030504040204" pitchFamily="34" charset="0"/>
              </a:rPr>
              <a:t>Të dhëna kompjuterike</a:t>
            </a:r>
            <a:r>
              <a:rPr lang="sq-AL" dirty="1" sz="2200">
                <a:latin typeface="Verdana" panose="020B0604030504040204" pitchFamily="34" charset="0"/>
                <a:ea typeface="Verdana" panose="020B0604030504040204" pitchFamily="34" charset="0"/>
              </a:rPr>
              <a:t>” do të thotë çfarëdolloj përfaqësimi të fakteve, informacioni apo konceptesh në një formë të përshtatshme për procesim në një sistem kompjuterik, që përfshijnë një program të përshtatshëm për punën e një sistemi kompjuterik për të kryer një funksion;</a:t>
            </a:r>
          </a:p>
        </p:txBody>
      </p:sp>
    </p:spTree>
    <p:extLst>
      <p:ext uri="{BB962C8B-B14F-4D97-AF65-F5344CB8AC3E}">
        <p14:creationId xmlns:p14="http://schemas.microsoft.com/office/powerpoint/2010/main" val="3473792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Ofruesit e shërbimeve</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EC2C0B75-C285-4AA8-826D-DF71D718E6A3}"/>
              </a:ext>
            </a:extLst>
          </p:cNvPr>
          <p:cNvSpPr/>
          <p:nvPr/>
        </p:nvSpPr>
        <p:spPr>
          <a:xfrm>
            <a:off x="4378649" y="1314066"/>
            <a:ext cx="4518735" cy="4154984"/>
          </a:xfrm>
          <a:prstGeom prst="rect">
            <a:avLst/>
          </a:prstGeom>
        </p:spPr>
        <p:txBody>
          <a:bodyPr wrap="square">
            <a:spAutoFit/>
          </a:bodyPr>
          <a:lstStyle/>
          <a:p>
            <a:pPr marL="342900" indent="-342900">
              <a:buFont typeface="Wingdings" pitchFamily="2" charset="2"/>
              <a:buChar char="Ø"/>
            </a:pPr>
            <a:r>
              <a:rPr lang="sq-AL" dirty="1" sz="2200">
                <a:latin typeface="Verdana" panose="020B0604030504040204" pitchFamily="34" charset="0"/>
                <a:ea typeface="Verdana" panose="020B0604030504040204" pitchFamily="34" charset="0"/>
              </a:rPr>
              <a:t>Po:</a:t>
            </a:r>
          </a:p>
          <a:p>
            <a:pPr marL="800100" lvl="1" indent="-342900" algn="just">
              <a:buFont typeface="Wingdings" pitchFamily="2" charset="2"/>
              <a:buChar char="Ø"/>
            </a:pPr>
            <a:r>
              <a:rPr lang="sq-AL" dirty="1" sz="2200">
                <a:latin typeface="Verdana" panose="020B0604030504040204" pitchFamily="34" charset="0"/>
                <a:ea typeface="Verdana" panose="020B0604030504040204" pitchFamily="34" charset="0"/>
              </a:rPr>
              <a:t>komunikim ose shërbime të ngjashme të përpunimit të të dhënave (p.sh. ofruesit për host dhe caching)</a:t>
            </a:r>
          </a:p>
          <a:p>
            <a:pPr marL="800100" lvl="1" indent="-342900">
              <a:buFont typeface="Wingdings" pitchFamily="2" charset="2"/>
              <a:buChar char="Ø"/>
            </a:pPr>
            <a:r>
              <a:rPr lang="sq-AL" dirty="1" sz="2200">
                <a:latin typeface="Verdana" panose="020B0604030504040204" pitchFamily="34" charset="0"/>
                <a:ea typeface="Verdana" panose="020B0604030504040204" pitchFamily="34" charset="0"/>
              </a:rPr>
              <a:t>subjekte private dhe publike</a:t>
            </a:r>
          </a:p>
          <a:p>
            <a:pPr marL="800100" lvl="1" indent="-342900">
              <a:buFont typeface="Wingdings" pitchFamily="2" charset="2"/>
              <a:buChar char="Ø"/>
            </a:pPr>
            <a:r>
              <a:rPr lang="sq-AL" dirty="1" sz="2200">
                <a:latin typeface="Verdana" panose="020B0604030504040204" pitchFamily="34" charset="0"/>
                <a:ea typeface="Verdana" panose="020B0604030504040204" pitchFamily="34" charset="0"/>
              </a:rPr>
              <a:t>shërbime falas ose me pagesë</a:t>
            </a:r>
          </a:p>
          <a:p>
            <a:pPr marL="800100" lvl="1" indent="-342900">
              <a:buFont typeface="Wingdings" pitchFamily="2" charset="2"/>
              <a:buChar char="Ø"/>
            </a:pPr>
            <a:r>
              <a:rPr lang="sq-AL" dirty="1" sz="2200">
                <a:latin typeface="Verdana" panose="020B0604030504040204" pitchFamily="34" charset="0"/>
                <a:ea typeface="Verdana" panose="020B0604030504040204" pitchFamily="34" charset="0"/>
              </a:rPr>
              <a:t>ofrimi për grup të mbyllur ose për publik</a:t>
            </a:r>
          </a:p>
          <a:p>
            <a:pPr marL="342900" indent="-342900">
              <a:buFont typeface="Wingdings" pitchFamily="2" charset="2"/>
              <a:buChar char="Ø"/>
            </a:pPr>
            <a:endParaRPr lang="en-US" sz="2200" dirty="0">
              <a:latin typeface="Verdana" panose="020B0604030504040204" pitchFamily="34" charset="0"/>
              <a:ea typeface="Verdana" panose="020B0604030504040204" pitchFamily="34" charset="0"/>
            </a:endParaRPr>
          </a:p>
          <a:p>
            <a:pPr marL="342900" indent="-342900">
              <a:buFont typeface="Wingdings" pitchFamily="2" charset="2"/>
              <a:buChar char="Ø"/>
            </a:pPr>
            <a:r>
              <a:rPr lang="sq-AL" dirty="1" sz="2200">
                <a:latin typeface="Verdana" panose="020B0604030504040204" pitchFamily="34" charset="0"/>
                <a:ea typeface="Verdana" panose="020B0604030504040204" pitchFamily="34" charset="0"/>
              </a:rPr>
              <a:t>Jo:</a:t>
            </a:r>
          </a:p>
          <a:p>
            <a:pPr marL="800100" lvl="1" indent="-342900">
              <a:buFont typeface="Wingdings" pitchFamily="2" charset="2"/>
              <a:buChar char="Ø"/>
            </a:pPr>
            <a:r>
              <a:rPr lang="sq-AL" dirty="1" sz="2200">
                <a:latin typeface="Verdana" panose="020B0604030504040204" pitchFamily="34" charset="0"/>
                <a:ea typeface="Verdana" panose="020B0604030504040204" pitchFamily="34" charset="0"/>
              </a:rPr>
              <a:t>ofruesit e përmbajtjes</a:t>
            </a:r>
          </a:p>
        </p:txBody>
      </p:sp>
      <p:sp>
        <p:nvSpPr>
          <p:cNvPr id="5" name="Rectangle 4">
            <a:extLst>
              <a:ext uri="{FF2B5EF4-FFF2-40B4-BE49-F238E27FC236}">
                <a16:creationId xmlns:a16="http://schemas.microsoft.com/office/drawing/2014/main" id="{D7DC6796-0E1A-4774-ADD1-478910A31206}"/>
              </a:ext>
            </a:extLst>
          </p:cNvPr>
          <p:cNvSpPr/>
          <p:nvPr/>
        </p:nvSpPr>
        <p:spPr>
          <a:xfrm>
            <a:off x="179512" y="1374204"/>
            <a:ext cx="3986074" cy="5170646"/>
          </a:xfrm>
          <a:prstGeom prst="rect">
            <a:avLst/>
          </a:prstGeom>
        </p:spPr>
        <p:txBody>
          <a:bodyPr wrap="square">
            <a:spAutoFit/>
          </a:bodyPr>
          <a:lstStyle/>
          <a:p>
            <a:pPr marL="342900" indent="-342900" algn="just">
              <a:buFont typeface="Wingdings" pitchFamily="2" charset="2"/>
              <a:buChar char="Ø"/>
            </a:pPr>
            <a:r>
              <a:rPr lang="sq-AL" dirty="1" sz="2200">
                <a:latin typeface="Verdana" panose="020B0604030504040204" pitchFamily="34" charset="0"/>
                <a:ea typeface="Verdana" panose="020B0604030504040204" pitchFamily="34" charset="0"/>
              </a:rPr>
              <a:t>"</a:t>
            </a:r>
            <a:r>
              <a:rPr lang="sq-AL" dirty="1" b="1" sz="2200">
                <a:latin typeface="Verdana" panose="020B0604030504040204" pitchFamily="34" charset="0"/>
                <a:ea typeface="Verdana" panose="020B0604030504040204" pitchFamily="34" charset="0"/>
              </a:rPr>
              <a:t>Dhënës shërbimesh</a:t>
            </a:r>
            <a:r>
              <a:rPr lang="sq-AL" dirty="1" sz="2200">
                <a:latin typeface="Verdana" panose="020B0604030504040204" pitchFamily="34" charset="0"/>
                <a:ea typeface="Verdana" panose="020B0604030504040204" pitchFamily="34" charset="0"/>
              </a:rPr>
              <a:t>” do të thotë:</a:t>
            </a:r>
            <a:r>
              <a:rPr lang="sq-AL" dirty="1" sz="2200">
                <a:latin typeface="Verdana" panose="020B0604030504040204" pitchFamily="34" charset="0"/>
                <a:ea typeface="Verdana" panose="020B0604030504040204" pitchFamily="34" charset="0"/>
              </a:rPr>
              <a:t> </a:t>
            </a:r>
          </a:p>
          <a:p>
            <a:pPr lvl="1" algn="just"/>
            <a:r>
              <a:rPr lang="sq-AL" dirty="1" sz="2200">
                <a:latin typeface="Verdana" panose="020B0604030504040204" pitchFamily="34" charset="0"/>
                <a:ea typeface="Verdana" panose="020B0604030504040204" pitchFamily="34" charset="0"/>
              </a:rPr>
              <a:t>i çdo entitet publik ose privat që u ofron përdoruesve të shërbimit të tij mundësinë për të komunikuar me anë të një sistemi kompjuterik, dhe</a:t>
            </a:r>
            <a:r>
              <a:rPr lang="sq-AL" dirty="1" sz="2200">
                <a:latin typeface="Verdana" panose="020B0604030504040204" pitchFamily="34" charset="0"/>
                <a:ea typeface="Verdana" panose="020B0604030504040204" pitchFamily="34" charset="0"/>
              </a:rPr>
              <a:t> </a:t>
            </a:r>
          </a:p>
          <a:p>
            <a:pPr lvl="1" algn="just"/>
            <a:r>
              <a:rPr lang="sq-AL" dirty="1" sz="2200">
                <a:latin typeface="Verdana" panose="020B0604030504040204" pitchFamily="34" charset="0"/>
                <a:ea typeface="Verdana" panose="020B0604030504040204" pitchFamily="34" charset="0"/>
              </a:rPr>
              <a:t>ii çdo entitet tjetër që përpunon ose ruan të dhëna kompjuterike në emër të një shërbimi të tillë komunikimi ose përdoruesve të këtij shërbimi.</a:t>
            </a:r>
          </a:p>
        </p:txBody>
      </p:sp>
    </p:spTree>
    <p:extLst>
      <p:ext uri="{BB962C8B-B14F-4D97-AF65-F5344CB8AC3E}">
        <p14:creationId xmlns:p14="http://schemas.microsoft.com/office/powerpoint/2010/main" val="229786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Të dhënat e trafikut</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C3AD9E37-2C54-40B6-B211-90159F05A43B}"/>
              </a:ext>
            </a:extLst>
          </p:cNvPr>
          <p:cNvSpPr/>
          <p:nvPr/>
        </p:nvSpPr>
        <p:spPr>
          <a:xfrm>
            <a:off x="4361006" y="1259465"/>
            <a:ext cx="4625266" cy="5324535"/>
          </a:xfrm>
          <a:prstGeom prst="rect">
            <a:avLst/>
          </a:prstGeom>
        </p:spPr>
        <p:txBody>
          <a:bodyPr wrap="square">
            <a:spAutoFit/>
          </a:bodyPr>
          <a:lstStyle/>
          <a:p>
            <a:pPr marL="342900" indent="-342900">
              <a:buFont typeface="Wingdings" pitchFamily="2" charset="2"/>
              <a:buChar char="Ø"/>
            </a:pPr>
            <a:r>
              <a:rPr lang="sq-AL" dirty="1" sz="2000">
                <a:latin typeface="Verdana" panose="020B0604030504040204" pitchFamily="34" charset="0"/>
                <a:ea typeface="Verdana" panose="020B0604030504040204" pitchFamily="34" charset="0"/>
              </a:rPr>
              <a:t>Po:</a:t>
            </a:r>
          </a:p>
          <a:p>
            <a:pPr marL="800100" lvl="1" indent="-342900" algn="just">
              <a:buFont typeface="Wingdings" pitchFamily="2" charset="2"/>
              <a:buChar char="Ø"/>
            </a:pPr>
            <a:r>
              <a:rPr lang="sq-AL" dirty="1" sz="2000">
                <a:latin typeface="Verdana" panose="020B0604030504040204" pitchFamily="34" charset="0"/>
                <a:ea typeface="Verdana" panose="020B0604030504040204" pitchFamily="34" charset="0"/>
              </a:rPr>
              <a:t>kategoria e të dhënave kompjuterike</a:t>
            </a:r>
          </a:p>
          <a:p>
            <a:pPr marL="800100" lvl="1" indent="-342900" algn="just">
              <a:buFont typeface="Wingdings" pitchFamily="2" charset="2"/>
              <a:buChar char="Ø"/>
            </a:pPr>
            <a:r>
              <a:rPr lang="sq-AL" dirty="1" sz="2000">
                <a:latin typeface="Verdana" panose="020B0604030504040204" pitchFamily="34" charset="0"/>
                <a:ea typeface="Verdana" panose="020B0604030504040204" pitchFamily="34" charset="0"/>
              </a:rPr>
              <a:t>gjeneruar nga kompjuteri që ka formuar pjesë në zinxhirin e komunikimit</a:t>
            </a:r>
          </a:p>
          <a:p>
            <a:pPr marL="800100" lvl="1" indent="-342900" algn="just">
              <a:buFont typeface="Wingdings" pitchFamily="2" charset="2"/>
              <a:buChar char="Ø"/>
            </a:pPr>
            <a:r>
              <a:rPr lang="sq-AL" dirty="1" sz="2000">
                <a:latin typeface="Verdana" panose="020B0604030504040204" pitchFamily="34" charset="0"/>
                <a:ea typeface="Verdana" panose="020B0604030504040204" pitchFamily="34" charset="0"/>
              </a:rPr>
              <a:t>Tregon për komunikimin:</a:t>
            </a:r>
          </a:p>
          <a:p>
            <a:pPr marL="1257300" lvl="2" indent="-342900" algn="just">
              <a:buFont typeface="Wingdings" pitchFamily="2" charset="2"/>
              <a:buChar char="Ø"/>
            </a:pPr>
            <a:r>
              <a:rPr lang="sq-AL" dirty="1" sz="2000">
                <a:latin typeface="Verdana" panose="020B0604030504040204" pitchFamily="34" charset="0"/>
                <a:ea typeface="Verdana" panose="020B0604030504040204" pitchFamily="34" charset="0"/>
              </a:rPr>
              <a:t>origjinën</a:t>
            </a:r>
            <a:r>
              <a:rPr lang="sq-AL" dirty="1" sz="2000">
                <a:latin typeface="Verdana" panose="020B0604030504040204" pitchFamily="34" charset="0"/>
                <a:ea typeface="Verdana" panose="020B0604030504040204" pitchFamily="34" charset="0"/>
              </a:rPr>
              <a:t> </a:t>
            </a:r>
          </a:p>
          <a:p>
            <a:pPr marL="1257300" lvl="2" indent="-342900" algn="just">
              <a:buFont typeface="Wingdings" pitchFamily="2" charset="2"/>
              <a:buChar char="Ø"/>
            </a:pPr>
            <a:r>
              <a:rPr lang="sq-AL" dirty="1" sz="2000">
                <a:latin typeface="Verdana" panose="020B0604030504040204" pitchFamily="34" charset="0"/>
                <a:ea typeface="Verdana" panose="020B0604030504040204" pitchFamily="34" charset="0"/>
              </a:rPr>
              <a:t>destinacionin</a:t>
            </a:r>
          </a:p>
          <a:p>
            <a:pPr marL="1257300" lvl="2" indent="-342900" algn="just">
              <a:buFont typeface="Wingdings" pitchFamily="2" charset="2"/>
              <a:buChar char="Ø"/>
            </a:pPr>
            <a:r>
              <a:rPr lang="sq-AL" dirty="1" sz="2000">
                <a:latin typeface="Verdana" panose="020B0604030504040204" pitchFamily="34" charset="0"/>
                <a:ea typeface="Verdana" panose="020B0604030504040204" pitchFamily="34" charset="0"/>
              </a:rPr>
              <a:t>rrugën</a:t>
            </a:r>
          </a:p>
          <a:p>
            <a:pPr marL="1257300" lvl="2" indent="-342900" algn="just">
              <a:buFont typeface="Wingdings" pitchFamily="2" charset="2"/>
              <a:buChar char="Ø"/>
            </a:pPr>
            <a:r>
              <a:rPr lang="sq-AL" dirty="1" sz="2000">
                <a:latin typeface="Verdana" panose="020B0604030504040204" pitchFamily="34" charset="0"/>
                <a:ea typeface="Verdana" panose="020B0604030504040204" pitchFamily="34" charset="0"/>
              </a:rPr>
              <a:t>kohën</a:t>
            </a:r>
          </a:p>
          <a:p>
            <a:pPr marL="1257300" lvl="2" indent="-342900" algn="just">
              <a:buFont typeface="Wingdings" pitchFamily="2" charset="2"/>
              <a:buChar char="Ø"/>
            </a:pPr>
            <a:r>
              <a:rPr lang="sq-AL" dirty="1" sz="2000">
                <a:latin typeface="Verdana" panose="020B0604030504040204" pitchFamily="34" charset="0"/>
                <a:ea typeface="Verdana" panose="020B0604030504040204" pitchFamily="34" charset="0"/>
              </a:rPr>
              <a:t>datën</a:t>
            </a:r>
          </a:p>
          <a:p>
            <a:pPr marL="1257300" lvl="2" indent="-342900" algn="just">
              <a:buFont typeface="Wingdings" pitchFamily="2" charset="2"/>
              <a:buChar char="Ø"/>
            </a:pPr>
            <a:r>
              <a:rPr lang="sq-AL" dirty="1" sz="2000">
                <a:latin typeface="Verdana" panose="020B0604030504040204" pitchFamily="34" charset="0"/>
                <a:ea typeface="Verdana" panose="020B0604030504040204" pitchFamily="34" charset="0"/>
              </a:rPr>
              <a:t>madhësinë</a:t>
            </a:r>
          </a:p>
          <a:p>
            <a:pPr marL="1257300" lvl="2" indent="-342900" algn="just">
              <a:buFont typeface="Wingdings" pitchFamily="2" charset="2"/>
              <a:buChar char="Ø"/>
            </a:pPr>
            <a:r>
              <a:rPr lang="sq-AL" dirty="1" sz="2000">
                <a:latin typeface="Verdana" panose="020B0604030504040204" pitchFamily="34" charset="0"/>
                <a:ea typeface="Verdana" panose="020B0604030504040204" pitchFamily="34" charset="0"/>
              </a:rPr>
              <a:t>kohëzgjatjen</a:t>
            </a:r>
          </a:p>
          <a:p>
            <a:pPr marL="1257300" lvl="2" indent="-342900" algn="just">
              <a:buFont typeface="Wingdings" pitchFamily="2" charset="2"/>
              <a:buChar char="Ø"/>
            </a:pPr>
            <a:r>
              <a:rPr lang="sq-AL" dirty="1" sz="2000">
                <a:latin typeface="Verdana" panose="020B0604030504040204" pitchFamily="34" charset="0"/>
                <a:ea typeface="Verdana" panose="020B0604030504040204" pitchFamily="34" charset="0"/>
              </a:rPr>
              <a:t>llojin e shërbimit themelor</a:t>
            </a:r>
          </a:p>
          <a:p>
            <a:pPr marL="342900" indent="-342900">
              <a:buFont typeface="Wingdings" pitchFamily="2" charset="2"/>
              <a:buChar char="Ø"/>
            </a:pPr>
            <a:r>
              <a:rPr lang="sq-AL" dirty="1" sz="2000">
                <a:latin typeface="Verdana" panose="020B0604030504040204" pitchFamily="34" charset="0"/>
                <a:ea typeface="Verdana" panose="020B0604030504040204" pitchFamily="34" charset="0"/>
              </a:rPr>
              <a:t>Jo:</a:t>
            </a:r>
          </a:p>
          <a:p>
            <a:pPr marL="800100" lvl="1" indent="-342900">
              <a:buFont typeface="Wingdings" pitchFamily="2" charset="2"/>
              <a:buChar char="Ø"/>
            </a:pPr>
            <a:r>
              <a:rPr lang="sq-AL" dirty="1" sz="2000">
                <a:latin typeface="Verdana" panose="020B0604030504040204" pitchFamily="34" charset="0"/>
                <a:ea typeface="Verdana" panose="020B0604030504040204" pitchFamily="34" charset="0"/>
              </a:rPr>
              <a:t>përmbajtjen e komunikimit</a:t>
            </a:r>
          </a:p>
        </p:txBody>
      </p:sp>
      <p:sp>
        <p:nvSpPr>
          <p:cNvPr id="3" name="Rectangle 2">
            <a:extLst>
              <a:ext uri="{FF2B5EF4-FFF2-40B4-BE49-F238E27FC236}">
                <a16:creationId xmlns:a16="http://schemas.microsoft.com/office/drawing/2014/main" id="{BB01725E-78F8-40B1-B3A6-D94B18471C00}"/>
              </a:ext>
            </a:extLst>
          </p:cNvPr>
          <p:cNvSpPr/>
          <p:nvPr/>
        </p:nvSpPr>
        <p:spPr>
          <a:xfrm>
            <a:off x="213064" y="1780284"/>
            <a:ext cx="3986074" cy="4093428"/>
          </a:xfrm>
          <a:prstGeom prst="rect">
            <a:avLst/>
          </a:prstGeom>
        </p:spPr>
        <p:txBody>
          <a:bodyPr wrap="square">
            <a:spAutoFit/>
          </a:bodyPr>
          <a:lstStyle/>
          <a:p>
            <a:pPr marL="342900" indent="-342900" algn="just">
              <a:buFont typeface="Wingdings" pitchFamily="2" charset="2"/>
              <a:buChar char="Ø"/>
            </a:pPr>
            <a:r>
              <a:rPr lang="sq-AL" dirty="1" sz="2000">
                <a:latin typeface="Verdana" panose="020B0604030504040204" pitchFamily="34" charset="0"/>
                <a:ea typeface="Verdana" panose="020B0604030504040204" pitchFamily="34" charset="0"/>
              </a:rPr>
              <a:t>“</a:t>
            </a:r>
            <a:r>
              <a:rPr lang="sq-AL" dirty="1" b="1" sz="2000">
                <a:latin typeface="Verdana" panose="020B0604030504040204" pitchFamily="34" charset="0"/>
                <a:ea typeface="Verdana" panose="020B0604030504040204" pitchFamily="34" charset="0"/>
              </a:rPr>
              <a:t>të dhënat e trafikut</a:t>
            </a:r>
            <a:r>
              <a:rPr lang="sq-AL" dirty="1" sz="2000">
                <a:latin typeface="Verdana" panose="020B0604030504040204" pitchFamily="34" charset="0"/>
                <a:ea typeface="Verdana" panose="020B0604030504040204" pitchFamily="34" charset="0"/>
              </a:rPr>
              <a:t>” nënkuptojnë të dhënat kompjuterike të një komunikimi përmes një sistemi kompjuterik, të gjeneruar nga një sistem kompjuterik që ka formuar një pjesë të zinxhirit të komunikimit, që tregon origjinën e komunikimit, destinacionin, rrugën, kohën, datën, madhësinë, kohëzgjatjen, ose lloje të shërbimeve të tjera themelore.</a:t>
            </a:r>
          </a:p>
        </p:txBody>
      </p:sp>
    </p:spTree>
    <p:extLst>
      <p:ext uri="{BB962C8B-B14F-4D97-AF65-F5344CB8AC3E}">
        <p14:creationId xmlns:p14="http://schemas.microsoft.com/office/powerpoint/2010/main" val="1467665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45086</TotalTime>
  <Words>13576</Words>
  <Application>Microsoft Office PowerPoint</Application>
  <PresentationFormat>On-screen Show (4:3)</PresentationFormat>
  <Paragraphs>937</Paragraphs>
  <Slides>68</Slides>
  <Notes>67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7" baseType="lpstr">
      <vt:lpstr>Arial</vt:lpstr>
      <vt:lpstr>Arial Narrow</vt:lpstr>
      <vt:lpstr>Calibri</vt:lpstr>
      <vt:lpstr>Georgia</vt:lpstr>
      <vt:lpstr>Trebuchet MS</vt:lpstr>
      <vt:lpstr>Verdana</vt:lpstr>
      <vt:lpstr>Wingdings</vt:lpstr>
      <vt:lpstr>Office Theme</vt:lpstr>
      <vt:lpstr>Microsoft Word Picture</vt:lpstr>
      <vt:lpstr>PowerPoint Presentation</vt:lpstr>
      <vt:lpstr>PowerPoint Presentation</vt:lpstr>
      <vt:lpstr>PowerPoint Presentation</vt:lpstr>
      <vt:lpstr>PowerPoint Presentation</vt:lpstr>
      <vt:lpstr>Definitions </vt:lpstr>
      <vt:lpstr>PowerPoint Presentation</vt:lpstr>
      <vt:lpstr>PowerPoint Presentation</vt:lpstr>
      <vt:lpstr>PowerPoint Presentation</vt:lpstr>
      <vt:lpstr>PowerPoint Presentation</vt:lpstr>
      <vt:lpstr>Illegal access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Illegal Interception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Interference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System Interference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Misuse of Devices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Council of Europe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matteo</dc:creator>
  <cp:lastModifiedBy>Abbas Lotia</cp:lastModifiedBy>
  <cp:revision>1082</cp:revision>
  <cp:lastPrinted>2016-05-18T07:38:13Z</cp:lastPrinted>
  <dcterms:created xsi:type="dcterms:W3CDTF">2013-06-24T06:40:18Z</dcterms:created>
  <dcterms:modified xsi:type="dcterms:W3CDTF">2020-10-14T14:35:02Z</dcterms:modified>
</cp:coreProperties>
</file>