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notesSlides/notesSlide6.xml" ContentType="application/vnd.openxmlformats-officedocument.presentationml.notesSlide+xml"/>
  <Override PartName="/ppt/tags/tag11.xml" ContentType="application/vnd.openxmlformats-officedocument.presentationml.tags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notesSlides/notesSlide8.xml" ContentType="application/vnd.openxmlformats-officedocument.presentationml.notesSlide+xml"/>
  <Override PartName="/ppt/tags/tag13.xml" ContentType="application/vnd.openxmlformats-officedocument.presentationml.tags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notesSlides/notesSlide10.xml" ContentType="application/vnd.openxmlformats-officedocument.presentationml.notesSlide+xml"/>
  <Override PartName="/ppt/tags/tag15.xml" ContentType="application/vnd.openxmlformats-officedocument.presentationml.tags+xml"/>
  <Override PartName="/ppt/notesSlides/notesSlide11.xml" ContentType="application/vnd.openxmlformats-officedocument.presentationml.notesSlide+xml"/>
  <Override PartName="/ppt/tags/tag16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7.xml" ContentType="application/vnd.openxmlformats-officedocument.presentationml.tags+xml"/>
  <Override PartName="/ppt/notesSlides/notesSlide14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5.xml" ContentType="application/vnd.openxmlformats-officedocument.presentationml.notesSlide+xml"/>
  <Override PartName="/ppt/tags/tag20.xml" ContentType="application/vnd.openxmlformats-officedocument.presentationml.tags+xml"/>
  <Override PartName="/ppt/notesSlides/notesSlide16.xml" ContentType="application/vnd.openxmlformats-officedocument.presentationml.notesSlide+xml"/>
  <Override PartName="/ppt/tags/tag21.xml" ContentType="application/vnd.openxmlformats-officedocument.presentationml.tags+xml"/>
  <Override PartName="/ppt/notesSlides/notesSlide17.xml" ContentType="application/vnd.openxmlformats-officedocument.presentationml.notesSlide+xml"/>
  <Override PartName="/ppt/tags/tag22.xml" ContentType="application/vnd.openxmlformats-officedocument.presentationml.tags+xml"/>
  <Override PartName="/ppt/notesSlides/notesSlide18.xml" ContentType="application/vnd.openxmlformats-officedocument.presentationml.notesSlide+xml"/>
  <Override PartName="/ppt/tags/tag23.xml" ContentType="application/vnd.openxmlformats-officedocument.presentationml.tags+xml"/>
  <Override PartName="/ppt/notesSlides/notesSlide19.xml" ContentType="application/vnd.openxmlformats-officedocument.presentationml.notesSlide+xml"/>
  <Override PartName="/ppt/tags/tag24.xml" ContentType="application/vnd.openxmlformats-officedocument.presentationml.tags+xml"/>
  <Override PartName="/ppt/notesSlides/notesSlide20.xml" ContentType="application/vnd.openxmlformats-officedocument.presentationml.notesSlide+xml"/>
  <Override PartName="/ppt/tags/tag25.xml" ContentType="application/vnd.openxmlformats-officedocument.presentationml.tags+xml"/>
  <Override PartName="/ppt/notesSlides/notesSlide21.xml" ContentType="application/vnd.openxmlformats-officedocument.presentationml.notesSlide+xml"/>
  <Override PartName="/ppt/tags/tag26.xml" ContentType="application/vnd.openxmlformats-officedocument.presentationml.tags+xml"/>
  <Override PartName="/ppt/notesSlides/notesSlide22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2"/>
  </p:notesMasterIdLst>
  <p:sldIdLst>
    <p:sldId id="318" r:id="rId2"/>
    <p:sldId id="284" r:id="rId3"/>
    <p:sldId id="296" r:id="rId4"/>
    <p:sldId id="382" r:id="rId5"/>
    <p:sldId id="369" r:id="rId6"/>
    <p:sldId id="286" r:id="rId7"/>
    <p:sldId id="349" r:id="rId8"/>
    <p:sldId id="370" r:id="rId9"/>
    <p:sldId id="346" r:id="rId10"/>
    <p:sldId id="350" r:id="rId11"/>
    <p:sldId id="372" r:id="rId12"/>
    <p:sldId id="352" r:id="rId13"/>
    <p:sldId id="353" r:id="rId14"/>
    <p:sldId id="355" r:id="rId15"/>
    <p:sldId id="373" r:id="rId16"/>
    <p:sldId id="359" r:id="rId17"/>
    <p:sldId id="383" r:id="rId18"/>
    <p:sldId id="374" r:id="rId19"/>
    <p:sldId id="384" r:id="rId20"/>
    <p:sldId id="379" r:id="rId21"/>
    <p:sldId id="380" r:id="rId22"/>
    <p:sldId id="381" r:id="rId23"/>
    <p:sldId id="375" r:id="rId24"/>
    <p:sldId id="360" r:id="rId25"/>
    <p:sldId id="376" r:id="rId26"/>
    <p:sldId id="377" r:id="rId27"/>
    <p:sldId id="378" r:id="rId28"/>
    <p:sldId id="316" r:id="rId29"/>
    <p:sldId id="385" r:id="rId30"/>
    <p:sldId id="386" r:id="rId31"/>
  </p:sldIdLst>
  <p:sldSz cx="9144000" cy="6858000" type="screen4x3"/>
  <p:notesSz cx="6858000" cy="9144000"/>
  <p:custDataLst>
    <p:tags r:id="rId3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E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140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331947-C077-4962-9800-D61F6C79ABAC}" type="datetimeFigureOut">
              <a:rPr lang="en-GB" smtClean="0"/>
              <a:t>14/11/2023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B9143B-605F-49DE-B1F8-B71BF8EDC3C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1258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1B79BB27-FF6F-48C0-BADA-C9C4EF53994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451A7BF9-E942-4F62-8C26-F22799ABC2E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C287471A-7657-4FCD-8284-506067907D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3798064C-664B-4FBF-9210-EF9E5B52ADC3}" type="slidenum">
              <a:rPr lang="en-US" altLang="en-US"/>
              <a:pPr/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778423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>
            <a:extLst>
              <a:ext uri="{FF2B5EF4-FFF2-40B4-BE49-F238E27FC236}">
                <a16:creationId xmlns:a16="http://schemas.microsoft.com/office/drawing/2014/main" id="{741161D5-2897-4344-84C3-CF66DC5C73B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>
            <a:extLst>
              <a:ext uri="{FF2B5EF4-FFF2-40B4-BE49-F238E27FC236}">
                <a16:creationId xmlns:a16="http://schemas.microsoft.com/office/drawing/2014/main" id="{7C64F4A8-5B41-4968-93AC-00F5A5D08A7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34820" name="Slide Number Placeholder 3">
            <a:extLst>
              <a:ext uri="{FF2B5EF4-FFF2-40B4-BE49-F238E27FC236}">
                <a16:creationId xmlns:a16="http://schemas.microsoft.com/office/drawing/2014/main" id="{13F263F5-3F7F-438C-A498-686F777C4D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78BC6744-B16A-4722-8F13-8AE529F9D868}" type="slidenum">
              <a:rPr lang="en-US" altLang="en-US"/>
              <a:pPr/>
              <a:t>14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647395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>
            <a:extLst>
              <a:ext uri="{FF2B5EF4-FFF2-40B4-BE49-F238E27FC236}">
                <a16:creationId xmlns:a16="http://schemas.microsoft.com/office/drawing/2014/main" id="{E02850E7-087E-4DF3-BC97-7A3582D0BBA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>
            <a:extLst>
              <a:ext uri="{FF2B5EF4-FFF2-40B4-BE49-F238E27FC236}">
                <a16:creationId xmlns:a16="http://schemas.microsoft.com/office/drawing/2014/main" id="{260523BE-6017-4EC4-BB08-8EDFE6DAAE8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09790285-1687-4622-9785-2299308A92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4F8788EF-ECA7-4EA0-9A5C-1B1710230573}" type="slidenum">
              <a:rPr lang="en-US" altLang="en-US"/>
              <a:pPr/>
              <a:t>15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629998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>
            <a:extLst>
              <a:ext uri="{FF2B5EF4-FFF2-40B4-BE49-F238E27FC236}">
                <a16:creationId xmlns:a16="http://schemas.microsoft.com/office/drawing/2014/main" id="{A03DFC8C-5BE8-41FD-986E-63F72B63B5A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>
            <a:extLst>
              <a:ext uri="{FF2B5EF4-FFF2-40B4-BE49-F238E27FC236}">
                <a16:creationId xmlns:a16="http://schemas.microsoft.com/office/drawing/2014/main" id="{2E7171F9-9D88-4958-A65C-F5F1F8BAFCD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F57673E7-2E99-4ACD-8FF1-6FC1120F61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83487C48-42DD-4160-A158-A7ACD756F3BC}" type="slidenum">
              <a:rPr lang="en-US" altLang="en-US"/>
              <a:pPr/>
              <a:t>16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330488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>
            <a:extLst>
              <a:ext uri="{FF2B5EF4-FFF2-40B4-BE49-F238E27FC236}">
                <a16:creationId xmlns:a16="http://schemas.microsoft.com/office/drawing/2014/main" id="{A03DFC8C-5BE8-41FD-986E-63F72B63B5A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>
            <a:extLst>
              <a:ext uri="{FF2B5EF4-FFF2-40B4-BE49-F238E27FC236}">
                <a16:creationId xmlns:a16="http://schemas.microsoft.com/office/drawing/2014/main" id="{2E7171F9-9D88-4958-A65C-F5F1F8BAFCD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F57673E7-2E99-4ACD-8FF1-6FC1120F61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83487C48-42DD-4160-A158-A7ACD756F3BC}" type="slidenum">
              <a:rPr lang="en-US" altLang="en-US"/>
              <a:pPr/>
              <a:t>17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231216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>
            <a:extLst>
              <a:ext uri="{FF2B5EF4-FFF2-40B4-BE49-F238E27FC236}">
                <a16:creationId xmlns:a16="http://schemas.microsoft.com/office/drawing/2014/main" id="{1CED1C18-2755-4DAE-A177-4CA0D631315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>
            <a:extLst>
              <a:ext uri="{FF2B5EF4-FFF2-40B4-BE49-F238E27FC236}">
                <a16:creationId xmlns:a16="http://schemas.microsoft.com/office/drawing/2014/main" id="{8D93835F-34D8-48A1-A9B9-D9BD170A514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43012" name="Slide Number Placeholder 3">
            <a:extLst>
              <a:ext uri="{FF2B5EF4-FFF2-40B4-BE49-F238E27FC236}">
                <a16:creationId xmlns:a16="http://schemas.microsoft.com/office/drawing/2014/main" id="{03EFAAB2-8CA1-4AA4-8494-4DDA53CB3C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A1D22C9E-70B8-4B5A-B714-27E3FC73B62A}" type="slidenum">
              <a:rPr lang="en-US" altLang="en-US"/>
              <a:pPr/>
              <a:t>18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827439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>
            <a:extLst>
              <a:ext uri="{FF2B5EF4-FFF2-40B4-BE49-F238E27FC236}">
                <a16:creationId xmlns:a16="http://schemas.microsoft.com/office/drawing/2014/main" id="{2D7DDB86-8653-44F6-BE7C-28821152AAD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>
            <a:extLst>
              <a:ext uri="{FF2B5EF4-FFF2-40B4-BE49-F238E27FC236}">
                <a16:creationId xmlns:a16="http://schemas.microsoft.com/office/drawing/2014/main" id="{38A5AFB8-AFAD-4D37-B96C-1931FD4030C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5060" name="Slide Number Placeholder 3">
            <a:extLst>
              <a:ext uri="{FF2B5EF4-FFF2-40B4-BE49-F238E27FC236}">
                <a16:creationId xmlns:a16="http://schemas.microsoft.com/office/drawing/2014/main" id="{36958B21-3DD5-4D0B-B19C-890AD0D102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D9F03466-0C3A-4DC0-BFB7-67485586DAA2}" type="slidenum">
              <a:rPr lang="en-US" altLang="en-US"/>
              <a:pPr/>
              <a:t>20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719293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>
            <a:extLst>
              <a:ext uri="{FF2B5EF4-FFF2-40B4-BE49-F238E27FC236}">
                <a16:creationId xmlns:a16="http://schemas.microsoft.com/office/drawing/2014/main" id="{03AFFA2C-1B48-4863-A10A-B0FE4EC124D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>
            <a:extLst>
              <a:ext uri="{FF2B5EF4-FFF2-40B4-BE49-F238E27FC236}">
                <a16:creationId xmlns:a16="http://schemas.microsoft.com/office/drawing/2014/main" id="{AA29E432-C42E-4D20-B7B2-1EB30B9FE8D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7108" name="Slide Number Placeholder 3">
            <a:extLst>
              <a:ext uri="{FF2B5EF4-FFF2-40B4-BE49-F238E27FC236}">
                <a16:creationId xmlns:a16="http://schemas.microsoft.com/office/drawing/2014/main" id="{CE1A2F1B-070D-4F3E-954C-7E6FC4D403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F43318C4-0909-4859-AC67-F19A013EA121}" type="slidenum">
              <a:rPr lang="en-US" altLang="en-US"/>
              <a:pPr/>
              <a:t>21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651930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658F1105-DCB8-4E82-850E-8E1EA28AB3A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8D111954-3076-4A09-9267-C9C639A5D27B}" type="slidenum">
              <a:rPr lang="en-GB" altLang="en-US">
                <a:latin typeface="Arial" panose="020B0604020202020204" pitchFamily="34" charset="0"/>
              </a:rPr>
              <a:pPr/>
              <a:t>22</a:t>
            </a:fld>
            <a:endParaRPr lang="en-GB" altLang="en-US" dirty="0">
              <a:latin typeface="Arial" panose="020B0604020202020204" pitchFamily="34" charset="0"/>
            </a:endParaRPr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00E57401-E4C1-467F-8FEC-34CEBD8E84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432175" y="465138"/>
            <a:ext cx="3097213" cy="23225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940D9319-B6A2-4ADE-9D68-9E879C3042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37061740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>
            <a:extLst>
              <a:ext uri="{FF2B5EF4-FFF2-40B4-BE49-F238E27FC236}">
                <a16:creationId xmlns:a16="http://schemas.microsoft.com/office/drawing/2014/main" id="{E6705134-DD11-44CE-BC95-68E8AE3AAC9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>
            <a:extLst>
              <a:ext uri="{FF2B5EF4-FFF2-40B4-BE49-F238E27FC236}">
                <a16:creationId xmlns:a16="http://schemas.microsoft.com/office/drawing/2014/main" id="{9B7D0611-64D7-4F9D-9BD0-F2A0FD9BE54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51204" name="Slide Number Placeholder 3">
            <a:extLst>
              <a:ext uri="{FF2B5EF4-FFF2-40B4-BE49-F238E27FC236}">
                <a16:creationId xmlns:a16="http://schemas.microsoft.com/office/drawing/2014/main" id="{08BC5F6E-054F-4FA6-AAF1-7A87EE9E0D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EFF81046-AB5F-4442-8509-1E4154280195}" type="slidenum">
              <a:rPr lang="en-US" altLang="en-US"/>
              <a:pPr/>
              <a:t>23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264001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>
            <a:extLst>
              <a:ext uri="{FF2B5EF4-FFF2-40B4-BE49-F238E27FC236}">
                <a16:creationId xmlns:a16="http://schemas.microsoft.com/office/drawing/2014/main" id="{741EEB0E-2DDB-45AF-A905-DFFFD49F481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>
            <a:extLst>
              <a:ext uri="{FF2B5EF4-FFF2-40B4-BE49-F238E27FC236}">
                <a16:creationId xmlns:a16="http://schemas.microsoft.com/office/drawing/2014/main" id="{8BCB5432-AA60-46BC-B783-B6306725E90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>
              <a:buFontTx/>
              <a:buAutoNum type="arabicPeriod"/>
            </a:pPr>
            <a:endParaRPr lang="en-US" altLang="en-US" dirty="0"/>
          </a:p>
          <a:p>
            <a:pPr marL="228600" indent="-228600">
              <a:buFontTx/>
              <a:buAutoNum type="arabicPeriod"/>
            </a:pPr>
            <a:endParaRPr lang="en-US" altLang="en-US" dirty="0"/>
          </a:p>
          <a:p>
            <a:pPr marL="228600" indent="-228600">
              <a:buFontTx/>
              <a:buAutoNum type="arabicPeriod"/>
            </a:pPr>
            <a:endParaRPr lang="en-US" altLang="en-US" dirty="0"/>
          </a:p>
        </p:txBody>
      </p:sp>
      <p:sp>
        <p:nvSpPr>
          <p:cNvPr id="53252" name="Slide Number Placeholder 3">
            <a:extLst>
              <a:ext uri="{FF2B5EF4-FFF2-40B4-BE49-F238E27FC236}">
                <a16:creationId xmlns:a16="http://schemas.microsoft.com/office/drawing/2014/main" id="{91D04CBD-5548-4ED6-A883-C424B416CB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56CB0A86-DF04-4CA2-A99B-B2BD876E6079}" type="slidenum">
              <a:rPr lang="en-US" altLang="en-US"/>
              <a:pPr/>
              <a:t>24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030667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691AAAF0-282D-4A27-A53F-AB3F470FADE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0687423E-D5B9-4DD3-A43E-0104A2D1EA8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802BFEE1-0257-4445-B437-CA377372EB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3780AE62-78ED-4585-8573-1AB4A074957F}" type="slidenum">
              <a:rPr lang="en-US" altLang="en-US"/>
              <a:pPr/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347715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>
            <a:extLst>
              <a:ext uri="{FF2B5EF4-FFF2-40B4-BE49-F238E27FC236}">
                <a16:creationId xmlns:a16="http://schemas.microsoft.com/office/drawing/2014/main" id="{142B9A9E-6CC1-4B3E-B5D1-B277654133B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>
            <a:extLst>
              <a:ext uri="{FF2B5EF4-FFF2-40B4-BE49-F238E27FC236}">
                <a16:creationId xmlns:a16="http://schemas.microsoft.com/office/drawing/2014/main" id="{195400F8-1377-4AF3-9F15-FD9236358EC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i="1" dirty="0"/>
          </a:p>
        </p:txBody>
      </p:sp>
      <p:sp>
        <p:nvSpPr>
          <p:cNvPr id="55300" name="Slide Number Placeholder 3">
            <a:extLst>
              <a:ext uri="{FF2B5EF4-FFF2-40B4-BE49-F238E27FC236}">
                <a16:creationId xmlns:a16="http://schemas.microsoft.com/office/drawing/2014/main" id="{74B7E82C-2D62-4615-B229-AD338CCF21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A4872A92-BE80-4729-B0F8-57EB8F171CEB}" type="slidenum">
              <a:rPr lang="en-US" altLang="en-US"/>
              <a:pPr/>
              <a:t>25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692658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>
            <a:extLst>
              <a:ext uri="{FF2B5EF4-FFF2-40B4-BE49-F238E27FC236}">
                <a16:creationId xmlns:a16="http://schemas.microsoft.com/office/drawing/2014/main" id="{00D869F4-4ABE-4818-A9FC-6E2095102AA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>
            <a:extLst>
              <a:ext uri="{FF2B5EF4-FFF2-40B4-BE49-F238E27FC236}">
                <a16:creationId xmlns:a16="http://schemas.microsoft.com/office/drawing/2014/main" id="{749BF562-E756-462A-B86D-93FCB11A68A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AutoNum type="arabicPeriod"/>
            </a:pPr>
            <a:endParaRPr lang="en-US" altLang="en-US" dirty="0"/>
          </a:p>
          <a:p>
            <a:pPr>
              <a:buFontTx/>
              <a:buAutoNum type="arabicPeriod"/>
            </a:pPr>
            <a:endParaRPr lang="en-US" altLang="en-US" dirty="0"/>
          </a:p>
        </p:txBody>
      </p:sp>
      <p:sp>
        <p:nvSpPr>
          <p:cNvPr id="57348" name="Slide Number Placeholder 3">
            <a:extLst>
              <a:ext uri="{FF2B5EF4-FFF2-40B4-BE49-F238E27FC236}">
                <a16:creationId xmlns:a16="http://schemas.microsoft.com/office/drawing/2014/main" id="{41651900-B4CE-4DF9-A013-76F29CDA86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5C0D75F1-3FCB-4071-AB95-4A83408D308C}" type="slidenum">
              <a:rPr lang="en-US" altLang="en-US"/>
              <a:pPr/>
              <a:t>26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418712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62483701-D2A4-4A55-BFFD-55EAB2D3F18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A8580758-FFDB-4C05-B451-54ED12C0653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4EC750CC-EE08-4762-BE0A-DDC07BE7DE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A1A13FBC-5BD9-4DCA-99F3-3BA570932766}" type="slidenum">
              <a:rPr lang="en-US" altLang="en-US"/>
              <a:pPr/>
              <a:t>27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11133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8E8269E7-F1DC-45FA-BD74-462FB65A807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D2C336CA-CEB8-4E83-97E7-6F7F2694577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AutoNum type="arabicPeriod"/>
            </a:pPr>
            <a:endParaRPr lang="en-US" altLang="en-US" dirty="0"/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EA526B29-008E-4F3F-8450-CA73A7A252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9EBEAE14-0075-4DCC-96BC-7D997A7613DE}" type="slidenum">
              <a:rPr lang="en-US" altLang="en-US"/>
              <a:pPr/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836194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F5F23AE8-964B-462B-9CB3-0540A6B1E25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36400320-9532-4C50-AF0E-014E0D9BE89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48509FEB-EF36-412E-AF1C-D96486A300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F816A114-B27E-4CF0-8ECD-CE638DDBDDC2}" type="slidenum">
              <a:rPr lang="en-US" altLang="en-US"/>
              <a:pPr/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680961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0CBF5C7B-611A-4D20-885B-0CE41974C0C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317E65B7-AD3D-4D45-B5DE-1E318A4FA28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6F156E5F-AD9B-46C7-B60C-FAF843B51E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F3DAC13E-CFFD-49E1-AB98-49B894F0EA55}" type="slidenum">
              <a:rPr lang="en-US" altLang="en-US"/>
              <a:pPr/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677993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C34B65B9-C726-42C7-9FCE-AD7D20553DA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49517CE4-F42D-4A43-BA0D-1D9FAF12DA8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0A7EDDDE-2488-49AB-A5FF-3E2FE24916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ABD637A9-ACF5-4C51-BEA7-A99232482AF6}" type="slidenum">
              <a:rPr lang="en-US" altLang="en-US"/>
              <a:pPr/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337007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78DCDC6C-5AD4-4169-B0E6-E44A3EC9C4B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id="{7F275155-0628-4E97-B55F-1D963F78A0D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i="1" dirty="0"/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D682F74F-99F6-4B43-9DBC-AA0CD50CFF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09B406DE-1FC9-418B-8BE3-A8C926D40610}" type="slidenum">
              <a:rPr lang="en-US" altLang="en-US"/>
              <a:pPr/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284055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>
            <a:extLst>
              <a:ext uri="{FF2B5EF4-FFF2-40B4-BE49-F238E27FC236}">
                <a16:creationId xmlns:a16="http://schemas.microsoft.com/office/drawing/2014/main" id="{F8581E09-1DE2-46E9-83CC-C914DB3A553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>
            <a:extLst>
              <a:ext uri="{FF2B5EF4-FFF2-40B4-BE49-F238E27FC236}">
                <a16:creationId xmlns:a16="http://schemas.microsoft.com/office/drawing/2014/main" id="{273713B1-43E3-4194-9A39-02C0CF4F795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id="{7D5F4944-FC78-4CF4-A248-AE27B482EE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828BD91C-955C-445A-A4CD-FCA50D695FDE}" type="slidenum">
              <a:rPr lang="en-US" altLang="en-US"/>
              <a:pPr/>
              <a:t>12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360309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>
            <a:extLst>
              <a:ext uri="{FF2B5EF4-FFF2-40B4-BE49-F238E27FC236}">
                <a16:creationId xmlns:a16="http://schemas.microsoft.com/office/drawing/2014/main" id="{36655D66-2F74-4871-9C2F-EBBA63F5680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>
            <a:extLst>
              <a:ext uri="{FF2B5EF4-FFF2-40B4-BE49-F238E27FC236}">
                <a16:creationId xmlns:a16="http://schemas.microsoft.com/office/drawing/2014/main" id="{97B3A3A0-5AFA-4A30-BD28-E912AF12EC5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i="1" dirty="0"/>
          </a:p>
        </p:txBody>
      </p:sp>
      <p:sp>
        <p:nvSpPr>
          <p:cNvPr id="30724" name="Slide Number Placeholder 3">
            <a:extLst>
              <a:ext uri="{FF2B5EF4-FFF2-40B4-BE49-F238E27FC236}">
                <a16:creationId xmlns:a16="http://schemas.microsoft.com/office/drawing/2014/main" id="{3F94C1D2-0D56-4026-A927-AF1CB0F78E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F9BD5AE8-33F7-415B-AF5A-0C40F0E1938C}" type="slidenum">
              <a:rPr lang="en-US" altLang="en-US"/>
              <a:pPr/>
              <a:t>13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04120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630" y="2735035"/>
            <a:ext cx="6229350" cy="1820636"/>
          </a:xfrm>
        </p:spPr>
        <p:txBody>
          <a:bodyPr anchor="b">
            <a:normAutofit/>
          </a:bodyPr>
          <a:lstStyle>
            <a:lvl1pPr algn="ctr">
              <a:defRPr sz="3500" b="1">
                <a:solidFill>
                  <a:srgbClr val="005E8E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630" y="5216979"/>
            <a:ext cx="3077934" cy="791936"/>
          </a:xfrm>
        </p:spPr>
        <p:txBody>
          <a:bodyPr>
            <a:normAutofit/>
          </a:bodyPr>
          <a:lstStyle>
            <a:lvl1pPr marL="0" indent="0" algn="ctr">
              <a:buNone/>
              <a:defRPr sz="2000" b="1" i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675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045028"/>
            <a:ext cx="2949178" cy="1507671"/>
          </a:xfrm>
        </p:spPr>
        <p:txBody>
          <a:bodyPr anchor="b"/>
          <a:lstStyle>
            <a:lvl1pPr>
              <a:defRPr sz="3200" b="1">
                <a:solidFill>
                  <a:srgbClr val="005E8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045028"/>
            <a:ext cx="4629150" cy="5119008"/>
          </a:xfrm>
        </p:spPr>
        <p:txBody>
          <a:bodyPr anchor="t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612570"/>
            <a:ext cx="2949178" cy="355146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46708E8-5933-45CE-A8E6-0870F4F0539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4171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63499"/>
            <a:ext cx="7886700" cy="112667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5E8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179863"/>
            <a:ext cx="7886700" cy="3997099"/>
          </a:xfrm>
        </p:spPr>
        <p:txBody>
          <a:bodyPr vert="eaVert"/>
          <a:lstStyle>
            <a:lvl1pPr>
              <a:defRPr sz="2400"/>
            </a:lvl1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7EA9C4C-AC6A-490B-A902-7E48F5BEA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43300" y="6356351"/>
            <a:ext cx="20574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46708E8-5933-45CE-A8E6-0870F4F0539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63890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1111623"/>
            <a:ext cx="1971675" cy="5065339"/>
          </a:xfrm>
        </p:spPr>
        <p:txBody>
          <a:bodyPr vert="eaVert">
            <a:normAutofit/>
          </a:bodyPr>
          <a:lstStyle>
            <a:lvl1pPr>
              <a:defRPr sz="4000">
                <a:solidFill>
                  <a:srgbClr val="005E8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111623"/>
            <a:ext cx="5800725" cy="5065340"/>
          </a:xfrm>
        </p:spPr>
        <p:txBody>
          <a:bodyPr vert="eaVert"/>
          <a:lstStyle>
            <a:lvl1pPr>
              <a:defRPr sz="2400"/>
            </a:lvl1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C09C25C-8921-4FF5-B354-D78C972E2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43300" y="6356351"/>
            <a:ext cx="20574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46708E8-5933-45CE-A8E6-0870F4F0539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3349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845480"/>
          </a:xfrm>
        </p:spPr>
        <p:txBody>
          <a:bodyPr anchor="b">
            <a:normAutofit/>
          </a:bodyPr>
          <a:lstStyle>
            <a:lvl1pPr algn="ctr">
              <a:defRPr sz="4500" b="1">
                <a:solidFill>
                  <a:srgbClr val="005E8E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261756"/>
            <a:ext cx="6858000" cy="996043"/>
          </a:xfrm>
        </p:spPr>
        <p:txBody>
          <a:bodyPr/>
          <a:lstStyle>
            <a:lvl1pPr marL="0" indent="0" algn="ctr">
              <a:buNone/>
              <a:defRPr sz="2400" b="1" i="1">
                <a:solidFill>
                  <a:srgbClr val="005E8E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A38B994-6D08-4BA4-AE2D-186DFD1EE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43300" y="6356351"/>
            <a:ext cx="20574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46708E8-5933-45CE-A8E6-0870F4F0539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9557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64303"/>
            <a:ext cx="7886700" cy="1009652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5E8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53343"/>
            <a:ext cx="7886700" cy="3923620"/>
          </a:xfrm>
        </p:spPr>
        <p:txBody>
          <a:bodyPr/>
          <a:lstStyle>
            <a:lvl1pPr>
              <a:defRPr sz="2400" b="0"/>
            </a:lvl1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43300" y="6356351"/>
            <a:ext cx="20574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46708E8-5933-45CE-A8E6-0870F4F0539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6049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1257579"/>
          </a:xfrm>
        </p:spPr>
        <p:txBody>
          <a:bodyPr anchor="b">
            <a:normAutofit/>
          </a:bodyPr>
          <a:lstStyle>
            <a:lvl1pPr>
              <a:defRPr sz="4500" b="1">
                <a:solidFill>
                  <a:srgbClr val="005E8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110754"/>
            <a:ext cx="7886700" cy="2978898"/>
          </a:xfrm>
          <a:solidFill>
            <a:srgbClr val="005E8E"/>
          </a:solidFill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8AE3919-D0EC-4ACD-A757-9B1CCECAD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43300" y="6356351"/>
            <a:ext cx="20574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46708E8-5933-45CE-A8E6-0870F4F0539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6234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11624"/>
            <a:ext cx="7886700" cy="898606"/>
          </a:xfrm>
          <a:custGeom>
            <a:avLst/>
            <a:gdLst>
              <a:gd name="connsiteX0" fmla="*/ 0 w 7886700"/>
              <a:gd name="connsiteY0" fmla="*/ 0 h 898606"/>
              <a:gd name="connsiteX1" fmla="*/ 578358 w 7886700"/>
              <a:gd name="connsiteY1" fmla="*/ 0 h 898606"/>
              <a:gd name="connsiteX2" fmla="*/ 1314450 w 7886700"/>
              <a:gd name="connsiteY2" fmla="*/ 0 h 898606"/>
              <a:gd name="connsiteX3" fmla="*/ 1813941 w 7886700"/>
              <a:gd name="connsiteY3" fmla="*/ 0 h 898606"/>
              <a:gd name="connsiteX4" fmla="*/ 2471166 w 7886700"/>
              <a:gd name="connsiteY4" fmla="*/ 0 h 898606"/>
              <a:gd name="connsiteX5" fmla="*/ 2891790 w 7886700"/>
              <a:gd name="connsiteY5" fmla="*/ 0 h 898606"/>
              <a:gd name="connsiteX6" fmla="*/ 3706749 w 7886700"/>
              <a:gd name="connsiteY6" fmla="*/ 0 h 898606"/>
              <a:gd name="connsiteX7" fmla="*/ 4127373 w 7886700"/>
              <a:gd name="connsiteY7" fmla="*/ 0 h 898606"/>
              <a:gd name="connsiteX8" fmla="*/ 4626864 w 7886700"/>
              <a:gd name="connsiteY8" fmla="*/ 0 h 898606"/>
              <a:gd name="connsiteX9" fmla="*/ 5284089 w 7886700"/>
              <a:gd name="connsiteY9" fmla="*/ 0 h 898606"/>
              <a:gd name="connsiteX10" fmla="*/ 6020181 w 7886700"/>
              <a:gd name="connsiteY10" fmla="*/ 0 h 898606"/>
              <a:gd name="connsiteX11" fmla="*/ 6598539 w 7886700"/>
              <a:gd name="connsiteY11" fmla="*/ 0 h 898606"/>
              <a:gd name="connsiteX12" fmla="*/ 7098030 w 7886700"/>
              <a:gd name="connsiteY12" fmla="*/ 0 h 898606"/>
              <a:gd name="connsiteX13" fmla="*/ 7886700 w 7886700"/>
              <a:gd name="connsiteY13" fmla="*/ 0 h 898606"/>
              <a:gd name="connsiteX14" fmla="*/ 7886700 w 7886700"/>
              <a:gd name="connsiteY14" fmla="*/ 449303 h 898606"/>
              <a:gd name="connsiteX15" fmla="*/ 7886700 w 7886700"/>
              <a:gd name="connsiteY15" fmla="*/ 898606 h 898606"/>
              <a:gd name="connsiteX16" fmla="*/ 7150608 w 7886700"/>
              <a:gd name="connsiteY16" fmla="*/ 898606 h 898606"/>
              <a:gd name="connsiteX17" fmla="*/ 6651117 w 7886700"/>
              <a:gd name="connsiteY17" fmla="*/ 898606 h 898606"/>
              <a:gd name="connsiteX18" fmla="*/ 6072759 w 7886700"/>
              <a:gd name="connsiteY18" fmla="*/ 898606 h 898606"/>
              <a:gd name="connsiteX19" fmla="*/ 5415534 w 7886700"/>
              <a:gd name="connsiteY19" fmla="*/ 898606 h 898606"/>
              <a:gd name="connsiteX20" fmla="*/ 4994910 w 7886700"/>
              <a:gd name="connsiteY20" fmla="*/ 898606 h 898606"/>
              <a:gd name="connsiteX21" fmla="*/ 4337685 w 7886700"/>
              <a:gd name="connsiteY21" fmla="*/ 898606 h 898606"/>
              <a:gd name="connsiteX22" fmla="*/ 3680460 w 7886700"/>
              <a:gd name="connsiteY22" fmla="*/ 898606 h 898606"/>
              <a:gd name="connsiteX23" fmla="*/ 3180969 w 7886700"/>
              <a:gd name="connsiteY23" fmla="*/ 898606 h 898606"/>
              <a:gd name="connsiteX24" fmla="*/ 2760345 w 7886700"/>
              <a:gd name="connsiteY24" fmla="*/ 898606 h 898606"/>
              <a:gd name="connsiteX25" fmla="*/ 2181987 w 7886700"/>
              <a:gd name="connsiteY25" fmla="*/ 898606 h 898606"/>
              <a:gd name="connsiteX26" fmla="*/ 1367028 w 7886700"/>
              <a:gd name="connsiteY26" fmla="*/ 898606 h 898606"/>
              <a:gd name="connsiteX27" fmla="*/ 788670 w 7886700"/>
              <a:gd name="connsiteY27" fmla="*/ 898606 h 898606"/>
              <a:gd name="connsiteX28" fmla="*/ 0 w 7886700"/>
              <a:gd name="connsiteY28" fmla="*/ 898606 h 898606"/>
              <a:gd name="connsiteX29" fmla="*/ 0 w 7886700"/>
              <a:gd name="connsiteY29" fmla="*/ 440317 h 898606"/>
              <a:gd name="connsiteX30" fmla="*/ 0 w 7886700"/>
              <a:gd name="connsiteY30" fmla="*/ 0 h 89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886700" h="898606" fill="none" extrusionOk="0">
                <a:moveTo>
                  <a:pt x="0" y="0"/>
                </a:moveTo>
                <a:cubicBezTo>
                  <a:pt x="195292" y="-21074"/>
                  <a:pt x="336224" y="12306"/>
                  <a:pt x="578358" y="0"/>
                </a:cubicBezTo>
                <a:cubicBezTo>
                  <a:pt x="820492" y="-12306"/>
                  <a:pt x="1021439" y="-3393"/>
                  <a:pt x="1314450" y="0"/>
                </a:cubicBezTo>
                <a:cubicBezTo>
                  <a:pt x="1607461" y="3393"/>
                  <a:pt x="1664131" y="10189"/>
                  <a:pt x="1813941" y="0"/>
                </a:cubicBezTo>
                <a:cubicBezTo>
                  <a:pt x="1963751" y="-10189"/>
                  <a:pt x="2181052" y="8295"/>
                  <a:pt x="2471166" y="0"/>
                </a:cubicBezTo>
                <a:cubicBezTo>
                  <a:pt x="2761280" y="-8295"/>
                  <a:pt x="2742339" y="-8290"/>
                  <a:pt x="2891790" y="0"/>
                </a:cubicBezTo>
                <a:cubicBezTo>
                  <a:pt x="3041241" y="8290"/>
                  <a:pt x="3426953" y="31820"/>
                  <a:pt x="3706749" y="0"/>
                </a:cubicBezTo>
                <a:cubicBezTo>
                  <a:pt x="3986545" y="-31820"/>
                  <a:pt x="3929874" y="-485"/>
                  <a:pt x="4127373" y="0"/>
                </a:cubicBezTo>
                <a:cubicBezTo>
                  <a:pt x="4324872" y="485"/>
                  <a:pt x="4497687" y="-2027"/>
                  <a:pt x="4626864" y="0"/>
                </a:cubicBezTo>
                <a:cubicBezTo>
                  <a:pt x="4756041" y="2027"/>
                  <a:pt x="5009808" y="-13914"/>
                  <a:pt x="5284089" y="0"/>
                </a:cubicBezTo>
                <a:cubicBezTo>
                  <a:pt x="5558370" y="13914"/>
                  <a:pt x="5682373" y="-15850"/>
                  <a:pt x="6020181" y="0"/>
                </a:cubicBezTo>
                <a:cubicBezTo>
                  <a:pt x="6357989" y="15850"/>
                  <a:pt x="6326190" y="6280"/>
                  <a:pt x="6598539" y="0"/>
                </a:cubicBezTo>
                <a:cubicBezTo>
                  <a:pt x="6870888" y="-6280"/>
                  <a:pt x="6920085" y="-2213"/>
                  <a:pt x="7098030" y="0"/>
                </a:cubicBezTo>
                <a:cubicBezTo>
                  <a:pt x="7275975" y="2213"/>
                  <a:pt x="7521648" y="29230"/>
                  <a:pt x="7886700" y="0"/>
                </a:cubicBezTo>
                <a:cubicBezTo>
                  <a:pt x="7884721" y="108245"/>
                  <a:pt x="7898948" y="338295"/>
                  <a:pt x="7886700" y="449303"/>
                </a:cubicBezTo>
                <a:cubicBezTo>
                  <a:pt x="7874452" y="560311"/>
                  <a:pt x="7866198" y="726180"/>
                  <a:pt x="7886700" y="898606"/>
                </a:cubicBezTo>
                <a:cubicBezTo>
                  <a:pt x="7678853" y="874656"/>
                  <a:pt x="7460024" y="887112"/>
                  <a:pt x="7150608" y="898606"/>
                </a:cubicBezTo>
                <a:cubicBezTo>
                  <a:pt x="6841192" y="910100"/>
                  <a:pt x="6825168" y="907546"/>
                  <a:pt x="6651117" y="898606"/>
                </a:cubicBezTo>
                <a:cubicBezTo>
                  <a:pt x="6477066" y="889666"/>
                  <a:pt x="6338245" y="897915"/>
                  <a:pt x="6072759" y="898606"/>
                </a:cubicBezTo>
                <a:cubicBezTo>
                  <a:pt x="5807273" y="899297"/>
                  <a:pt x="5675761" y="870279"/>
                  <a:pt x="5415534" y="898606"/>
                </a:cubicBezTo>
                <a:cubicBezTo>
                  <a:pt x="5155307" y="926933"/>
                  <a:pt x="5176474" y="877755"/>
                  <a:pt x="4994910" y="898606"/>
                </a:cubicBezTo>
                <a:cubicBezTo>
                  <a:pt x="4813346" y="919457"/>
                  <a:pt x="4501069" y="884830"/>
                  <a:pt x="4337685" y="898606"/>
                </a:cubicBezTo>
                <a:cubicBezTo>
                  <a:pt x="4174301" y="912382"/>
                  <a:pt x="3931716" y="884060"/>
                  <a:pt x="3680460" y="898606"/>
                </a:cubicBezTo>
                <a:cubicBezTo>
                  <a:pt x="3429205" y="913152"/>
                  <a:pt x="3338025" y="903618"/>
                  <a:pt x="3180969" y="898606"/>
                </a:cubicBezTo>
                <a:cubicBezTo>
                  <a:pt x="3023913" y="893594"/>
                  <a:pt x="2936236" y="907549"/>
                  <a:pt x="2760345" y="898606"/>
                </a:cubicBezTo>
                <a:cubicBezTo>
                  <a:pt x="2584454" y="889663"/>
                  <a:pt x="2356790" y="891915"/>
                  <a:pt x="2181987" y="898606"/>
                </a:cubicBezTo>
                <a:cubicBezTo>
                  <a:pt x="2007184" y="905297"/>
                  <a:pt x="1562870" y="863112"/>
                  <a:pt x="1367028" y="898606"/>
                </a:cubicBezTo>
                <a:cubicBezTo>
                  <a:pt x="1171186" y="934100"/>
                  <a:pt x="1069898" y="902727"/>
                  <a:pt x="788670" y="898606"/>
                </a:cubicBezTo>
                <a:cubicBezTo>
                  <a:pt x="507442" y="894485"/>
                  <a:pt x="223432" y="865317"/>
                  <a:pt x="0" y="898606"/>
                </a:cubicBezTo>
                <a:cubicBezTo>
                  <a:pt x="22844" y="752400"/>
                  <a:pt x="-9782" y="627885"/>
                  <a:pt x="0" y="440317"/>
                </a:cubicBezTo>
                <a:cubicBezTo>
                  <a:pt x="9782" y="252749"/>
                  <a:pt x="-3553" y="147521"/>
                  <a:pt x="0" y="0"/>
                </a:cubicBezTo>
                <a:close/>
              </a:path>
              <a:path w="7886700" h="898606" stroke="0" extrusionOk="0">
                <a:moveTo>
                  <a:pt x="0" y="0"/>
                </a:moveTo>
                <a:cubicBezTo>
                  <a:pt x="122704" y="14500"/>
                  <a:pt x="317424" y="3930"/>
                  <a:pt x="499491" y="0"/>
                </a:cubicBezTo>
                <a:cubicBezTo>
                  <a:pt x="681558" y="-3930"/>
                  <a:pt x="919994" y="31237"/>
                  <a:pt x="1314450" y="0"/>
                </a:cubicBezTo>
                <a:cubicBezTo>
                  <a:pt x="1708906" y="-31237"/>
                  <a:pt x="1647307" y="14438"/>
                  <a:pt x="1735074" y="0"/>
                </a:cubicBezTo>
                <a:cubicBezTo>
                  <a:pt x="1822841" y="-14438"/>
                  <a:pt x="2274496" y="6385"/>
                  <a:pt x="2550033" y="0"/>
                </a:cubicBezTo>
                <a:cubicBezTo>
                  <a:pt x="2825570" y="-6385"/>
                  <a:pt x="2990687" y="8444"/>
                  <a:pt x="3286125" y="0"/>
                </a:cubicBezTo>
                <a:cubicBezTo>
                  <a:pt x="3581563" y="-8444"/>
                  <a:pt x="3668821" y="21012"/>
                  <a:pt x="3785616" y="0"/>
                </a:cubicBezTo>
                <a:cubicBezTo>
                  <a:pt x="3902411" y="-21012"/>
                  <a:pt x="4194431" y="-25005"/>
                  <a:pt x="4363974" y="0"/>
                </a:cubicBezTo>
                <a:cubicBezTo>
                  <a:pt x="4533517" y="25005"/>
                  <a:pt x="4742928" y="-7804"/>
                  <a:pt x="4863465" y="0"/>
                </a:cubicBezTo>
                <a:cubicBezTo>
                  <a:pt x="4984002" y="7804"/>
                  <a:pt x="5316896" y="15003"/>
                  <a:pt x="5520690" y="0"/>
                </a:cubicBezTo>
                <a:cubicBezTo>
                  <a:pt x="5724485" y="-15003"/>
                  <a:pt x="5971797" y="7127"/>
                  <a:pt x="6335649" y="0"/>
                </a:cubicBezTo>
                <a:cubicBezTo>
                  <a:pt x="6699501" y="-7127"/>
                  <a:pt x="6649666" y="-6972"/>
                  <a:pt x="6756273" y="0"/>
                </a:cubicBezTo>
                <a:cubicBezTo>
                  <a:pt x="6862880" y="6972"/>
                  <a:pt x="7550410" y="-48378"/>
                  <a:pt x="7886700" y="0"/>
                </a:cubicBezTo>
                <a:cubicBezTo>
                  <a:pt x="7882019" y="111801"/>
                  <a:pt x="7876831" y="271665"/>
                  <a:pt x="7886700" y="422345"/>
                </a:cubicBezTo>
                <a:cubicBezTo>
                  <a:pt x="7896569" y="573026"/>
                  <a:pt x="7907020" y="694044"/>
                  <a:pt x="7886700" y="898606"/>
                </a:cubicBezTo>
                <a:cubicBezTo>
                  <a:pt x="7747996" y="930222"/>
                  <a:pt x="7472638" y="868425"/>
                  <a:pt x="7229475" y="898606"/>
                </a:cubicBezTo>
                <a:cubicBezTo>
                  <a:pt x="6986313" y="928787"/>
                  <a:pt x="6878421" y="880582"/>
                  <a:pt x="6572250" y="898606"/>
                </a:cubicBezTo>
                <a:cubicBezTo>
                  <a:pt x="6266079" y="916630"/>
                  <a:pt x="6274525" y="892700"/>
                  <a:pt x="6151626" y="898606"/>
                </a:cubicBezTo>
                <a:cubicBezTo>
                  <a:pt x="6028727" y="904512"/>
                  <a:pt x="5873470" y="891715"/>
                  <a:pt x="5652135" y="898606"/>
                </a:cubicBezTo>
                <a:cubicBezTo>
                  <a:pt x="5430800" y="905497"/>
                  <a:pt x="5370996" y="882266"/>
                  <a:pt x="5152644" y="898606"/>
                </a:cubicBezTo>
                <a:cubicBezTo>
                  <a:pt x="4934292" y="914946"/>
                  <a:pt x="4789638" y="923991"/>
                  <a:pt x="4574286" y="898606"/>
                </a:cubicBezTo>
                <a:cubicBezTo>
                  <a:pt x="4358934" y="873221"/>
                  <a:pt x="4277605" y="915043"/>
                  <a:pt x="4153662" y="898606"/>
                </a:cubicBezTo>
                <a:cubicBezTo>
                  <a:pt x="4029719" y="882169"/>
                  <a:pt x="3761634" y="913647"/>
                  <a:pt x="3575304" y="898606"/>
                </a:cubicBezTo>
                <a:cubicBezTo>
                  <a:pt x="3388974" y="883565"/>
                  <a:pt x="2977800" y="938274"/>
                  <a:pt x="2760345" y="898606"/>
                </a:cubicBezTo>
                <a:cubicBezTo>
                  <a:pt x="2542890" y="858938"/>
                  <a:pt x="2283708" y="876132"/>
                  <a:pt x="2103120" y="898606"/>
                </a:cubicBezTo>
                <a:cubicBezTo>
                  <a:pt x="1922533" y="921080"/>
                  <a:pt x="1782115" y="876537"/>
                  <a:pt x="1524762" y="898606"/>
                </a:cubicBezTo>
                <a:cubicBezTo>
                  <a:pt x="1267409" y="920675"/>
                  <a:pt x="1295275" y="906150"/>
                  <a:pt x="1104138" y="898606"/>
                </a:cubicBezTo>
                <a:cubicBezTo>
                  <a:pt x="913001" y="891062"/>
                  <a:pt x="367820" y="865925"/>
                  <a:pt x="0" y="898606"/>
                </a:cubicBezTo>
                <a:cubicBezTo>
                  <a:pt x="8530" y="790428"/>
                  <a:pt x="-19458" y="589111"/>
                  <a:pt x="0" y="476261"/>
                </a:cubicBezTo>
                <a:cubicBezTo>
                  <a:pt x="19458" y="363412"/>
                  <a:pt x="-7196" y="134630"/>
                  <a:pt x="0" y="0"/>
                </a:cubicBezTo>
                <a:close/>
              </a:path>
            </a:pathLst>
          </a:custGeom>
          <a:ln w="38100">
            <a:solidFill>
              <a:srgbClr val="005E8E"/>
            </a:solidFill>
            <a:extLst>
              <a:ext uri="{C807C97D-BFC1-408E-A445-0C87EB9F89A2}">
                <ask:lineSketchStyleProps xmlns:ask="http://schemas.microsoft.com/office/drawing/2018/sketchyshapes" sd="971909512">
                  <ask:type>
                    <ask:lineSketchFreehand/>
                  </ask:type>
                </ask:lineSketchStyleProps>
              </a:ext>
            </a:extLst>
          </a:ln>
        </p:spPr>
        <p:txBody>
          <a:bodyPr>
            <a:normAutofit/>
          </a:bodyPr>
          <a:lstStyle>
            <a:lvl1pPr>
              <a:defRPr sz="4000" b="1">
                <a:solidFill>
                  <a:srgbClr val="005E8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114549"/>
            <a:ext cx="3886200" cy="4062413"/>
          </a:xfrm>
        </p:spPr>
        <p:txBody>
          <a:bodyPr/>
          <a:lstStyle>
            <a:lvl1pPr>
              <a:defRPr sz="2400"/>
            </a:lvl1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114549"/>
            <a:ext cx="3886200" cy="4062414"/>
          </a:xfrm>
        </p:spPr>
        <p:txBody>
          <a:bodyPr/>
          <a:lstStyle>
            <a:lvl1pPr>
              <a:defRPr sz="2400"/>
            </a:lvl1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8427B9-7570-4D50-9A1B-571BB5D3B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43300" y="6356351"/>
            <a:ext cx="20574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46708E8-5933-45CE-A8E6-0870F4F0539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741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44221"/>
            <a:ext cx="7886700" cy="1022352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5E8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7459" y="1966573"/>
            <a:ext cx="3868340" cy="823912"/>
          </a:xfrm>
          <a:solidFill>
            <a:srgbClr val="005E8E"/>
          </a:solidFill>
        </p:spPr>
        <p:txBody>
          <a:bodyPr anchor="b"/>
          <a:lstStyle>
            <a:lvl1pPr marL="0" indent="0">
              <a:buNone/>
              <a:defRPr sz="2400" b="1" i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873829"/>
            <a:ext cx="3868340" cy="3315834"/>
          </a:xfrm>
        </p:spPr>
        <p:txBody>
          <a:bodyPr/>
          <a:lstStyle>
            <a:lvl1pPr>
              <a:lnSpc>
                <a:spcPct val="100000"/>
              </a:lnSpc>
              <a:defRPr sz="2400"/>
            </a:lvl1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7959" y="1966573"/>
            <a:ext cx="3887391" cy="823912"/>
          </a:xfrm>
          <a:solidFill>
            <a:srgbClr val="005E8E"/>
          </a:solidFill>
        </p:spPr>
        <p:txBody>
          <a:bodyPr anchor="b"/>
          <a:lstStyle>
            <a:lvl1pPr marL="0" indent="0">
              <a:buNone/>
              <a:defRPr sz="2400" b="1" i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873827"/>
            <a:ext cx="3887391" cy="3315835"/>
          </a:xfrm>
        </p:spPr>
        <p:txBody>
          <a:bodyPr/>
          <a:lstStyle>
            <a:lvl1pPr>
              <a:defRPr sz="2400"/>
            </a:lvl1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5768BDF-CF8C-4E6A-B64D-4BAED37CF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43300" y="6356351"/>
            <a:ext cx="20574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46708E8-5933-45CE-A8E6-0870F4F0539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2159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01941"/>
            <a:ext cx="7886700" cy="1325563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5E8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9BEDAF7-EDB4-4016-918B-530B329B1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43300" y="6356351"/>
            <a:ext cx="20574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46708E8-5933-45CE-A8E6-0870F4F0539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7689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7CAF8D5-8C09-46D3-AF32-2EB2FE3A7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43300" y="6356351"/>
            <a:ext cx="20574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46708E8-5933-45CE-A8E6-0870F4F0539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8634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459" y="1048871"/>
            <a:ext cx="2949178" cy="1375922"/>
          </a:xfrm>
        </p:spPr>
        <p:txBody>
          <a:bodyPr anchor="b"/>
          <a:lstStyle>
            <a:lvl1pPr>
              <a:defRPr sz="3200" b="1">
                <a:solidFill>
                  <a:srgbClr val="005E8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048871"/>
            <a:ext cx="4629150" cy="509067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582471"/>
            <a:ext cx="2949178" cy="355707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9B1BD2-9498-4D9E-A752-27AD44912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43300" y="6356351"/>
            <a:ext cx="20574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46708E8-5933-45CE-A8E6-0870F4F0539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879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045142"/>
            <a:ext cx="7886700" cy="10776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212521"/>
            <a:ext cx="7886700" cy="39644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324CDE4-C7C6-433A-8DD4-DA42A69909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43300" y="6356351"/>
            <a:ext cx="20574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B46708E8-5933-45CE-A8E6-0870F4F0539D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69DD9E-1670-40BD-BC67-D522475F9D1C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509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05E8E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0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Relationship Id="rId9" Type="http://schemas.openxmlformats.org/officeDocument/2006/relationships/image" Target="../media/image1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7.xml"/><Relationship Id="rId4" Type="http://schemas.openxmlformats.org/officeDocument/2006/relationships/image" Target="../media/image15.sv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9.xml"/><Relationship Id="rId4" Type="http://schemas.openxmlformats.org/officeDocument/2006/relationships/image" Target="../media/image15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709682" y="2186865"/>
            <a:ext cx="5829300" cy="1851628"/>
          </a:xfrm>
        </p:spPr>
        <p:txBody>
          <a:bodyPr>
            <a:normAutofit/>
          </a:bodyPr>
          <a:lstStyle/>
          <a:p>
            <a:br>
              <a:rPr lang="en-US" dirty="0"/>
            </a:br>
            <a:br>
              <a:rPr lang="en-US" dirty="0"/>
            </a:br>
            <a:endParaRPr lang="en-US" sz="3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1177" y="5201071"/>
            <a:ext cx="3088277" cy="885964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solidFill>
                  <a:srgbClr val="005E8E"/>
                </a:solidFill>
              </a:rPr>
              <a:t>Session 23 / Part 2</a:t>
            </a:r>
          </a:p>
          <a:p>
            <a:r>
              <a:rPr lang="en-US" dirty="0">
                <a:solidFill>
                  <a:srgbClr val="005E8E"/>
                </a:solidFill>
              </a:rPr>
              <a:t>Online Criminal Money Flow Typologies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0C25E81-C910-44A5-BADD-5D586A06ED28}"/>
              </a:ext>
            </a:extLst>
          </p:cNvPr>
          <p:cNvSpPr txBox="1"/>
          <p:nvPr/>
        </p:nvSpPr>
        <p:spPr>
          <a:xfrm>
            <a:off x="281354" y="2627985"/>
            <a:ext cx="60692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5E8E"/>
                </a:solidFill>
                <a:effectLst/>
                <a:uLnTx/>
                <a:uFillTx/>
                <a:ea typeface="+mn-ea"/>
                <a:cs typeface="+mn-cs"/>
              </a:rPr>
              <a:t>First Responder training for Investigators on Cybercrime and Electronic Evidence </a:t>
            </a:r>
          </a:p>
        </p:txBody>
      </p:sp>
    </p:spTree>
    <p:extLst>
      <p:ext uri="{BB962C8B-B14F-4D97-AF65-F5344CB8AC3E}">
        <p14:creationId xmlns:p14="http://schemas.microsoft.com/office/powerpoint/2010/main" val="9895431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D5529648-396E-4CB8-8954-5E06E578D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61070"/>
            <a:ext cx="7886700" cy="1325563"/>
          </a:xfrm>
        </p:spPr>
        <p:txBody>
          <a:bodyPr/>
          <a:lstStyle/>
          <a:p>
            <a:r>
              <a:rPr lang="en-US" altLang="en-US" dirty="0"/>
              <a:t>International Transfers</a:t>
            </a:r>
          </a:p>
        </p:txBody>
      </p:sp>
      <p:sp>
        <p:nvSpPr>
          <p:cNvPr id="23555" name="Content Placeholder 2">
            <a:extLst>
              <a:ext uri="{FF2B5EF4-FFF2-40B4-BE49-F238E27FC236}">
                <a16:creationId xmlns:a16="http://schemas.microsoft.com/office/drawing/2014/main" id="{9885E271-EBB4-4A49-8939-176A7FCDEC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International transfers of various types are used by criminals to make crime proceeds more difficult to trace.</a:t>
            </a:r>
          </a:p>
          <a:p>
            <a:r>
              <a:rPr lang="en-US" altLang="en-US" dirty="0"/>
              <a:t>International transfers can be performed using bank accounts, e-currency, Internet payment services, money remittance services, etc.</a:t>
            </a:r>
          </a:p>
          <a:p>
            <a:endParaRPr lang="en-US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5904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C9E1E6B6-8C4F-461D-AD53-160EAD8B2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126265"/>
            <a:ext cx="7886700" cy="1257579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dirty="0"/>
              <a:t>International Transfers challenges</a:t>
            </a:r>
          </a:p>
        </p:txBody>
      </p:sp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9495DC1E-17FC-4982-8B54-5E9CF53E66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2509862"/>
            <a:ext cx="7886700" cy="3541313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  <a:defRPr/>
            </a:pPr>
            <a:endParaRPr lang="en-US" dirty="0">
              <a:ea typeface="MS PGothic" charset="0"/>
            </a:endParaRPr>
          </a:p>
          <a:p>
            <a:pPr marL="0" indent="0" algn="ctr">
              <a:buFont typeface="Arial" charset="0"/>
              <a:buNone/>
              <a:defRPr/>
            </a:pPr>
            <a:r>
              <a:rPr lang="en-US" dirty="0">
                <a:ea typeface="MS PGothic" charset="0"/>
              </a:rPr>
              <a:t>DISCUSSION: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en-US" dirty="0">
                <a:ea typeface="MS PGothic" charset="0"/>
              </a:rPr>
              <a:t> </a:t>
            </a:r>
          </a:p>
          <a:p>
            <a:pPr algn="ctr">
              <a:lnSpc>
                <a:spcPct val="150000"/>
              </a:lnSpc>
              <a:defRPr/>
            </a:pPr>
            <a:r>
              <a:rPr lang="en-US" i="1" dirty="0">
                <a:ea typeface="MS PGothic" charset="0"/>
              </a:rPr>
              <a:t>What challenges arise to the investigation, search, seizure and confiscation of criminal funds when the funds have been transferred internationally?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19056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DF5D2646-7F36-486E-9FCF-F1EF3A734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68122"/>
            <a:ext cx="7886700" cy="1325563"/>
          </a:xfrm>
        </p:spPr>
        <p:txBody>
          <a:bodyPr/>
          <a:lstStyle/>
          <a:p>
            <a:r>
              <a:rPr lang="en-US" altLang="en-US" dirty="0"/>
              <a:t>International Transfer Typology</a:t>
            </a:r>
          </a:p>
        </p:txBody>
      </p:sp>
      <p:sp>
        <p:nvSpPr>
          <p:cNvPr id="27651" name="Content Placeholder 2">
            <a:extLst>
              <a:ext uri="{FF2B5EF4-FFF2-40B4-BE49-F238E27FC236}">
                <a16:creationId xmlns:a16="http://schemas.microsoft.com/office/drawing/2014/main" id="{5A81C311-80C8-439A-9BB8-CA597E6383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25120"/>
            <a:ext cx="7886700" cy="4351338"/>
          </a:xfrm>
        </p:spPr>
        <p:txBody>
          <a:bodyPr/>
          <a:lstStyle/>
          <a:p>
            <a:r>
              <a:rPr lang="en-US" altLang="en-US" dirty="0"/>
              <a:t>Criminal gains control of (for example) compromised customer bank account.</a:t>
            </a:r>
          </a:p>
          <a:p>
            <a:r>
              <a:rPr lang="en-US" altLang="en-US" dirty="0"/>
              <a:t>Funds transferred to mules in same jurisdiction.</a:t>
            </a:r>
          </a:p>
          <a:p>
            <a:r>
              <a:rPr lang="en-US" altLang="en-US" dirty="0"/>
              <a:t>Mules transfer funds by international bank transfer to a natural or legal person in a different jurisdiction.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09815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id="{078B63ED-9F7A-48D6-B8F6-2A9B66D30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544276"/>
            <a:ext cx="7886700" cy="1257579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dirty="0"/>
              <a:t>How can we identify the criminal use  </a:t>
            </a:r>
            <a:br>
              <a:rPr lang="en-US" altLang="en-US" dirty="0"/>
            </a:br>
            <a:r>
              <a:rPr lang="en-US" altLang="en-US" dirty="0"/>
              <a:t>of International Transfers?</a:t>
            </a:r>
          </a:p>
        </p:txBody>
      </p:sp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3D49499D-AA22-4695-A6C6-04053EAE4E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2988834"/>
            <a:ext cx="7886700" cy="3205778"/>
          </a:xfrm>
        </p:spPr>
        <p:txBody>
          <a:bodyPr>
            <a:normAutofit lnSpcReduction="10000"/>
          </a:bodyPr>
          <a:lstStyle/>
          <a:p>
            <a:pPr>
              <a:buFont typeface="Arial" charset="0"/>
              <a:buChar char="•"/>
              <a:defRPr/>
            </a:pPr>
            <a:endParaRPr lang="en-US" dirty="0">
              <a:ea typeface="MS PGothic" charset="0"/>
            </a:endParaRPr>
          </a:p>
          <a:p>
            <a:pPr marL="0" indent="0" algn="ctr">
              <a:buFont typeface="Arial" charset="0"/>
              <a:buNone/>
              <a:defRPr/>
            </a:pPr>
            <a:r>
              <a:rPr lang="en-US" dirty="0">
                <a:ea typeface="MS PGothic" charset="0"/>
              </a:rPr>
              <a:t>DISCUSSION: </a:t>
            </a:r>
          </a:p>
          <a:p>
            <a:pPr marL="0" indent="0" algn="ctr">
              <a:buFont typeface="Arial" charset="0"/>
              <a:buNone/>
              <a:defRPr/>
            </a:pPr>
            <a:endParaRPr lang="en-US" dirty="0">
              <a:ea typeface="MS PGothic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n-US" i="1" dirty="0">
                <a:ea typeface="MS PGothic" charset="0"/>
              </a:rPr>
              <a:t>What sources of evidence can be used to indicate the use of international transfers?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en-US" i="1" dirty="0">
              <a:ea typeface="MS PGothic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n-US" i="1" dirty="0">
                <a:ea typeface="MS PGothic" charset="0"/>
              </a:rPr>
              <a:t>What procedural powers are available/relevant to the identification/use of international transfers?</a:t>
            </a:r>
          </a:p>
          <a:p>
            <a:pPr marL="0" indent="0">
              <a:buNone/>
              <a:defRPr/>
            </a:pPr>
            <a:endParaRPr lang="en-US" dirty="0">
              <a:solidFill>
                <a:srgbClr val="00B050"/>
              </a:solidFill>
              <a:ea typeface="MS PGothic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216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>
            <a:extLst>
              <a:ext uri="{FF2B5EF4-FFF2-40B4-BE49-F238E27FC236}">
                <a16:creationId xmlns:a16="http://schemas.microsoft.com/office/drawing/2014/main" id="{59D57FF8-653E-48FA-9246-10E234743D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7"/>
          <a:stretch/>
        </p:blipFill>
        <p:spPr bwMode="auto">
          <a:xfrm>
            <a:off x="0" y="1020991"/>
            <a:ext cx="9144347" cy="540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3">
            <a:extLst>
              <a:ext uri="{FF2B5EF4-FFF2-40B4-BE49-F238E27FC236}">
                <a16:creationId xmlns:a16="http://schemas.microsoft.com/office/drawing/2014/main" id="{7D9BC679-0FA8-45A1-BFDC-09DBECCBF6F2}"/>
              </a:ext>
            </a:extLst>
          </p:cNvPr>
          <p:cNvSpPr txBox="1">
            <a:spLocks/>
          </p:cNvSpPr>
          <p:nvPr/>
        </p:nvSpPr>
        <p:spPr>
          <a:xfrm>
            <a:off x="1115616" y="1020991"/>
            <a:ext cx="7886700" cy="7200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1" kern="1200">
                <a:solidFill>
                  <a:srgbClr val="005E8E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en-US"/>
              <a:t>Virtual Currencies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84332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>
            <a:extLst>
              <a:ext uri="{FF2B5EF4-FFF2-40B4-BE49-F238E27FC236}">
                <a16:creationId xmlns:a16="http://schemas.microsoft.com/office/drawing/2014/main" id="{2EA77371-29DB-40DE-83FE-6ABD26C79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04641"/>
            <a:ext cx="7886700" cy="1257579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dirty="0"/>
              <a:t>Virtual currencies and e-money</a:t>
            </a:r>
          </a:p>
        </p:txBody>
      </p:sp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68AC21D6-B816-45A2-9306-643A27257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2674461"/>
            <a:ext cx="7886700" cy="2978898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endParaRPr lang="en-US" dirty="0">
              <a:ea typeface="MS PGothic" charset="0"/>
            </a:endParaRPr>
          </a:p>
          <a:p>
            <a:pPr marL="0" indent="0" algn="ctr">
              <a:buFont typeface="Arial" charset="0"/>
              <a:buNone/>
              <a:defRPr/>
            </a:pPr>
            <a:r>
              <a:rPr lang="en-US" dirty="0">
                <a:ea typeface="MS PGothic" charset="0"/>
              </a:rPr>
              <a:t>DISCUSSION: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en-US" dirty="0">
                <a:ea typeface="MS PGothic" charset="0"/>
              </a:rPr>
              <a:t> </a:t>
            </a:r>
          </a:p>
          <a:p>
            <a:pPr algn="ctr">
              <a:lnSpc>
                <a:spcPct val="150000"/>
              </a:lnSpc>
              <a:defRPr/>
            </a:pPr>
            <a:r>
              <a:rPr lang="en-US" i="1" dirty="0">
                <a:ea typeface="MS PGothic" charset="0"/>
              </a:rPr>
              <a:t>What virtual currencies and e-money do you know about?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68444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>
            <a:extLst>
              <a:ext uri="{FF2B5EF4-FFF2-40B4-BE49-F238E27FC236}">
                <a16:creationId xmlns:a16="http://schemas.microsoft.com/office/drawing/2014/main" id="{3984FF51-64E5-4F4B-8F71-25DF48C08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27780"/>
            <a:ext cx="7886700" cy="1325563"/>
          </a:xfrm>
        </p:spPr>
        <p:txBody>
          <a:bodyPr/>
          <a:lstStyle/>
          <a:p>
            <a:r>
              <a:rPr lang="en-US" altLang="en-US" dirty="0"/>
              <a:t>Terminology</a:t>
            </a:r>
          </a:p>
        </p:txBody>
      </p:sp>
      <p:sp>
        <p:nvSpPr>
          <p:cNvPr id="37891" name="Content Placeholder 2">
            <a:extLst>
              <a:ext uri="{FF2B5EF4-FFF2-40B4-BE49-F238E27FC236}">
                <a16:creationId xmlns:a16="http://schemas.microsoft.com/office/drawing/2014/main" id="{02F1D34C-1B01-496B-86A1-A37BF6B28D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en-US" altLang="en-US" sz="2200" dirty="0"/>
              <a:t>Virtual currency</a:t>
            </a:r>
          </a:p>
          <a:p>
            <a:pPr marL="457200" lvl="1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altLang="en-US" sz="2000" i="1" dirty="0"/>
              <a:t>A virtual currency is a digital representation of value that can be traded on the Internet and functions as (1) a medium of exchange; (2) a unit of account; and/or (3) a store of value, but does not have legal tender status in any jurisdiction.</a:t>
            </a:r>
          </a:p>
          <a:p>
            <a:pPr>
              <a:lnSpc>
                <a:spcPct val="110000"/>
              </a:lnSpc>
            </a:pPr>
            <a:r>
              <a:rPr lang="en-US" altLang="en-US" sz="2200" dirty="0"/>
              <a:t>Electronic Money/e-money</a:t>
            </a:r>
          </a:p>
          <a:p>
            <a:pPr marL="457200" lvl="1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altLang="en-US" sz="2000" i="1" dirty="0"/>
              <a:t>Virtual currency is distinct from e-money, which is a digital representation of fiat currency used to electronically transfer value denominated in fiat currency. E-money is a digital transfer mechanism for fiat currency – i.e. it electronically transfers value that has legal tender status.</a:t>
            </a:r>
          </a:p>
          <a:p>
            <a:pPr>
              <a:lnSpc>
                <a:spcPct val="110000"/>
              </a:lnSpc>
            </a:pPr>
            <a:r>
              <a:rPr lang="en-US" altLang="en-US" sz="2200" dirty="0"/>
              <a:t>Digital Currency</a:t>
            </a:r>
          </a:p>
          <a:p>
            <a:pPr marL="457200" lvl="1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altLang="en-US" sz="2000" i="1" dirty="0"/>
              <a:t>Digital currency is a digital representation of either virtual currency (non-fiat) or e-money (fiat).</a:t>
            </a:r>
          </a:p>
          <a:p>
            <a:pPr marL="457200" lvl="1" indent="0">
              <a:lnSpc>
                <a:spcPct val="110000"/>
              </a:lnSpc>
            </a:pPr>
            <a:endParaRPr lang="en-US" altLang="en-US" sz="2000" dirty="0"/>
          </a:p>
          <a:p>
            <a:pPr marL="457200" lvl="1" indent="0">
              <a:lnSpc>
                <a:spcPct val="110000"/>
              </a:lnSpc>
            </a:pPr>
            <a:endParaRPr lang="en-US" altLang="en-US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90188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>
            <a:extLst>
              <a:ext uri="{FF2B5EF4-FFF2-40B4-BE49-F238E27FC236}">
                <a16:creationId xmlns:a16="http://schemas.microsoft.com/office/drawing/2014/main" id="{3984FF51-64E5-4F4B-8F71-25DF48C08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351" y="1189608"/>
            <a:ext cx="8593585" cy="1118586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What do you think is the significance of the expression “digital representation” in these definitions?</a:t>
            </a:r>
          </a:p>
        </p:txBody>
      </p:sp>
      <p:sp>
        <p:nvSpPr>
          <p:cNvPr id="37891" name="Content Placeholder 2">
            <a:extLst>
              <a:ext uri="{FF2B5EF4-FFF2-40B4-BE49-F238E27FC236}">
                <a16:creationId xmlns:a16="http://schemas.microsoft.com/office/drawing/2014/main" id="{02F1D34C-1B01-496B-86A1-A37BF6B28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330" y="2523479"/>
            <a:ext cx="8664606" cy="405265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</a:pPr>
            <a:r>
              <a:rPr lang="en-US" altLang="en-US" sz="2200" b="1" dirty="0"/>
              <a:t>Virtual currency</a:t>
            </a:r>
          </a:p>
          <a:p>
            <a:pPr marL="457200" lvl="1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altLang="en-US" sz="2000" i="1" dirty="0"/>
              <a:t>A virtual currency is a digital representation of value that can be traded on the Internet and functions as (1) a medium of exchange; (2) a unit of account; and/or (3) a store of value, but does not have legal tender status in any jurisdiction.</a:t>
            </a:r>
          </a:p>
          <a:p>
            <a:pPr>
              <a:lnSpc>
                <a:spcPct val="100000"/>
              </a:lnSpc>
            </a:pPr>
            <a:r>
              <a:rPr lang="en-US" altLang="en-US" sz="2200" b="1" dirty="0"/>
              <a:t>Electronic Money/e-money</a:t>
            </a:r>
          </a:p>
          <a:p>
            <a:pPr marL="457200" lvl="1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altLang="en-US" sz="2000" i="1" dirty="0"/>
              <a:t>Virtual currency is distinct from e-money, which is a digital representation of fiat currency used to electronically transfer value denominated in fiat currency. E-money is a digital transfer mechanism for fiat currency – i.e. it electronically transfers value that has legal tender status.</a:t>
            </a:r>
          </a:p>
          <a:p>
            <a:pPr>
              <a:lnSpc>
                <a:spcPct val="100000"/>
              </a:lnSpc>
            </a:pPr>
            <a:r>
              <a:rPr lang="en-US" altLang="en-US" sz="2200" b="1" dirty="0"/>
              <a:t>Digital Currency</a:t>
            </a:r>
          </a:p>
          <a:p>
            <a:pPr marL="457200" lvl="1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altLang="en-US" sz="2000" i="1" dirty="0"/>
              <a:t>Digital currency is a digital representation of either virtual currency (non-fiat) or e-money (fiat).</a:t>
            </a:r>
          </a:p>
          <a:p>
            <a:pPr marL="457200" lvl="1" indent="0">
              <a:lnSpc>
                <a:spcPct val="100000"/>
              </a:lnSpc>
            </a:pPr>
            <a:endParaRPr lang="en-US" altLang="en-US" sz="2000" dirty="0"/>
          </a:p>
          <a:p>
            <a:pPr marL="457200" lvl="1" indent="0">
              <a:lnSpc>
                <a:spcPct val="100000"/>
              </a:lnSpc>
            </a:pP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2026922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>
            <a:extLst>
              <a:ext uri="{FF2B5EF4-FFF2-40B4-BE49-F238E27FC236}">
                <a16:creationId xmlns:a16="http://schemas.microsoft.com/office/drawing/2014/main" id="{6629CC42-E3C1-42BE-8AD2-07C722C04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81037"/>
            <a:ext cx="7886700" cy="1325563"/>
          </a:xfrm>
        </p:spPr>
        <p:txBody>
          <a:bodyPr/>
          <a:lstStyle/>
          <a:p>
            <a:r>
              <a:rPr lang="en-GB" altLang="en-US" dirty="0"/>
              <a:t>Categorising</a:t>
            </a:r>
            <a:r>
              <a:rPr lang="en-US" altLang="en-US" dirty="0"/>
              <a:t> Virtual Currencies</a:t>
            </a:r>
          </a:p>
        </p:txBody>
      </p:sp>
      <p:sp>
        <p:nvSpPr>
          <p:cNvPr id="41987" name="Content Placeholder 2">
            <a:extLst>
              <a:ext uri="{FF2B5EF4-FFF2-40B4-BE49-F238E27FC236}">
                <a16:creationId xmlns:a16="http://schemas.microsoft.com/office/drawing/2014/main" id="{23127693-5D4A-47BD-85C0-B68D171789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10871"/>
            <a:ext cx="7886700" cy="456303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US" altLang="en-US" sz="1800" b="1" dirty="0"/>
              <a:t>Convertible</a:t>
            </a:r>
          </a:p>
          <a:p>
            <a:pPr lvl="1">
              <a:lnSpc>
                <a:spcPct val="110000"/>
              </a:lnSpc>
            </a:pPr>
            <a:r>
              <a:rPr lang="en-US" altLang="en-US" sz="1500" dirty="0"/>
              <a:t>A convertible virtual currency has an equivalent value in real currency and can be exchanged back-and-forth for real currency. Examples: Bitcoin, Second Life Linden Dollars, WebMoney.</a:t>
            </a:r>
          </a:p>
          <a:p>
            <a:pPr>
              <a:lnSpc>
                <a:spcPct val="110000"/>
              </a:lnSpc>
            </a:pPr>
            <a:r>
              <a:rPr lang="en-US" altLang="en-US" sz="1800" b="1" i="1" dirty="0"/>
              <a:t>Non-Convertible</a:t>
            </a:r>
          </a:p>
          <a:p>
            <a:pPr lvl="1">
              <a:lnSpc>
                <a:spcPct val="110000"/>
              </a:lnSpc>
            </a:pPr>
            <a:r>
              <a:rPr lang="en-US" altLang="en-US" sz="1500" i="1" dirty="0"/>
              <a:t>A non-convertible virtual currency is intended to be specific to a particular virtual domain or world, and under the rules governing its use cannot be exchanged for fiat currency. Examples: Q Coins, World of Warcraft Gold.</a:t>
            </a:r>
          </a:p>
          <a:p>
            <a:pPr>
              <a:lnSpc>
                <a:spcPct val="110000"/>
              </a:lnSpc>
            </a:pPr>
            <a:r>
              <a:rPr lang="en-GB" altLang="en-US" sz="1800" b="1" i="1" dirty="0"/>
              <a:t>Centralised</a:t>
            </a:r>
          </a:p>
          <a:p>
            <a:pPr lvl="1">
              <a:lnSpc>
                <a:spcPct val="110000"/>
              </a:lnSpc>
            </a:pPr>
            <a:r>
              <a:rPr lang="en-GB" altLang="en-US" sz="1500" i="1" dirty="0"/>
              <a:t>Centralised</a:t>
            </a:r>
            <a:r>
              <a:rPr lang="en-US" altLang="en-US" sz="1500" i="1" dirty="0"/>
              <a:t> virtual currencies have a single administrating authority (i.e. a third party) that controls the system. The administrator issues the currency, establishes the rules for its use, maintains a central payment ledger and has authority to redeem the currency. Examples: Linden Dollars, WebMoney, World of Warcraft Gold.</a:t>
            </a:r>
          </a:p>
          <a:p>
            <a:pPr>
              <a:lnSpc>
                <a:spcPct val="110000"/>
              </a:lnSpc>
            </a:pPr>
            <a:r>
              <a:rPr lang="en-US" altLang="en-US" sz="1800" b="1" i="1" dirty="0"/>
              <a:t>Decentralised</a:t>
            </a:r>
          </a:p>
          <a:p>
            <a:pPr lvl="1">
              <a:lnSpc>
                <a:spcPct val="110000"/>
              </a:lnSpc>
            </a:pPr>
            <a:r>
              <a:rPr lang="en-US" altLang="en-US" sz="1500" i="1" dirty="0"/>
              <a:t>Decentralised virtual currencies are distributed, math-based, peer-to-peer virtual currencies that have no central administrating authority, no central monitoring and no oversight. Examples: Bitcoin, LiteCoin, Ripple.</a:t>
            </a:r>
          </a:p>
          <a:p>
            <a:pPr lvl="1">
              <a:lnSpc>
                <a:spcPct val="110000"/>
              </a:lnSpc>
            </a:pPr>
            <a:endParaRPr lang="en-US" altLang="en-US" sz="1500" dirty="0"/>
          </a:p>
          <a:p>
            <a:pPr lvl="1">
              <a:lnSpc>
                <a:spcPct val="110000"/>
              </a:lnSpc>
            </a:pPr>
            <a:endParaRPr lang="en-US" altLang="en-US" sz="15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82992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D04BB-6961-4597-8A49-91DBDA1C7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794" y="1306159"/>
            <a:ext cx="7886700" cy="1325563"/>
          </a:xfrm>
        </p:spPr>
        <p:txBody>
          <a:bodyPr/>
          <a:lstStyle/>
          <a:p>
            <a:pPr algn="ctr"/>
            <a:r>
              <a:rPr lang="en-GB" dirty="0"/>
              <a:t>Case Study: Bitcoin</a:t>
            </a:r>
          </a:p>
        </p:txBody>
      </p:sp>
      <p:pic>
        <p:nvPicPr>
          <p:cNvPr id="13" name="Picture 4">
            <a:extLst>
              <a:ext uri="{FF2B5EF4-FFF2-40B4-BE49-F238E27FC236}">
                <a16:creationId xmlns:a16="http://schemas.microsoft.com/office/drawing/2014/main" id="{198B97B9-9F02-49F1-8E09-7A1B72F35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643" y="2913985"/>
            <a:ext cx="3110714" cy="3110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88446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854CE83D-3C53-4C9F-A615-0DE27D5CE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81037"/>
            <a:ext cx="7886700" cy="1325563"/>
          </a:xfrm>
        </p:spPr>
        <p:txBody>
          <a:bodyPr/>
          <a:lstStyle/>
          <a:p>
            <a:r>
              <a:rPr lang="en-US" altLang="en-US" dirty="0"/>
              <a:t>Session Objectives</a:t>
            </a:r>
          </a:p>
        </p:txBody>
      </p:sp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DDAE068E-CB10-45DC-BC9D-961D01A298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Explain the criminal money flow typologies of the use of:</a:t>
            </a:r>
          </a:p>
          <a:p>
            <a:pPr lvl="1"/>
            <a:r>
              <a:rPr lang="en-US" altLang="en-US" dirty="0"/>
              <a:t>Money Mules</a:t>
            </a:r>
          </a:p>
          <a:p>
            <a:pPr lvl="1"/>
            <a:r>
              <a:rPr lang="en-US" altLang="en-US" dirty="0"/>
              <a:t>International Transfers</a:t>
            </a:r>
          </a:p>
          <a:p>
            <a:pPr lvl="1"/>
            <a:r>
              <a:rPr lang="en-US" altLang="en-US" dirty="0"/>
              <a:t>Virtual Currencies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39478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>
            <a:extLst>
              <a:ext uri="{FF2B5EF4-FFF2-40B4-BE49-F238E27FC236}">
                <a16:creationId xmlns:a16="http://schemas.microsoft.com/office/drawing/2014/main" id="{FB0E96D5-B7DD-452E-AF83-B38E0A971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27780"/>
            <a:ext cx="7886700" cy="1325563"/>
          </a:xfrm>
        </p:spPr>
        <p:txBody>
          <a:bodyPr/>
          <a:lstStyle/>
          <a:p>
            <a:r>
              <a:rPr lang="en-US" altLang="en-US" dirty="0"/>
              <a:t>Case Study: Bitcoin</a:t>
            </a:r>
          </a:p>
        </p:txBody>
      </p:sp>
      <p:sp>
        <p:nvSpPr>
          <p:cNvPr id="20482" name="Content Placeholder 2">
            <a:extLst>
              <a:ext uri="{FF2B5EF4-FFF2-40B4-BE49-F238E27FC236}">
                <a16:creationId xmlns:a16="http://schemas.microsoft.com/office/drawing/2014/main" id="{0A8874EC-80DF-4B05-B20C-B297B0B4A5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  <a:defRPr/>
            </a:pPr>
            <a:r>
              <a:rPr lang="en-US" dirty="0">
                <a:ea typeface="MS PGothic" charset="0"/>
              </a:rPr>
              <a:t>Bitcoin is a convertible, decentralised virtual currency.</a:t>
            </a:r>
          </a:p>
          <a:p>
            <a:pPr>
              <a:buFont typeface="Arial" charset="0"/>
              <a:buChar char="•"/>
              <a:defRPr/>
            </a:pPr>
            <a:r>
              <a:rPr lang="en-US" dirty="0">
                <a:ea typeface="MS PGothic" charset="0"/>
              </a:rPr>
              <a:t>Transactions take place between users without an intermediary.</a:t>
            </a:r>
          </a:p>
          <a:p>
            <a:pPr>
              <a:buFont typeface="Arial" charset="0"/>
              <a:buChar char="•"/>
              <a:defRPr/>
            </a:pPr>
            <a:r>
              <a:rPr lang="en-US" dirty="0">
                <a:ea typeface="MS PGothic" charset="0"/>
              </a:rPr>
              <a:t>Transactions are verified using a public distributed ledger, called the blockchain.</a:t>
            </a:r>
          </a:p>
          <a:p>
            <a:pPr>
              <a:buFont typeface="Arial" charset="0"/>
              <a:buChar char="•"/>
              <a:defRPr/>
            </a:pPr>
            <a:r>
              <a:rPr lang="en-US" dirty="0">
                <a:ea typeface="MS PGothic" charset="0"/>
              </a:rPr>
              <a:t>Bitcoin mining is the process by which users offer their computing power to verify and record bitcoin transactions into the blockchain. For this, the users receive a reward in newly created bitcoins.</a:t>
            </a:r>
          </a:p>
          <a:p>
            <a:pPr lvl="1">
              <a:buFont typeface="Arial" charset="0"/>
              <a:buChar char="–"/>
              <a:defRPr/>
            </a:pPr>
            <a:endParaRPr lang="en-US" dirty="0">
              <a:ea typeface="MS PGothic" charset="0"/>
            </a:endParaRPr>
          </a:p>
          <a:p>
            <a:pPr lvl="1">
              <a:buFont typeface="Arial" charset="0"/>
              <a:buChar char="–"/>
              <a:defRPr/>
            </a:pPr>
            <a:endParaRPr lang="en-US" dirty="0">
              <a:ea typeface="MS PGothic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36739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>
            <a:extLst>
              <a:ext uri="{FF2B5EF4-FFF2-40B4-BE49-F238E27FC236}">
                <a16:creationId xmlns:a16="http://schemas.microsoft.com/office/drawing/2014/main" id="{9B218337-E805-4200-9B9F-811D7A459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27780"/>
            <a:ext cx="7886700" cy="1325563"/>
          </a:xfrm>
        </p:spPr>
        <p:txBody>
          <a:bodyPr/>
          <a:lstStyle/>
          <a:p>
            <a:r>
              <a:rPr lang="en-US" altLang="en-US" dirty="0"/>
              <a:t>Case Study: Bitcoin</a:t>
            </a:r>
          </a:p>
        </p:txBody>
      </p:sp>
      <p:sp>
        <p:nvSpPr>
          <p:cNvPr id="20482" name="Content Placeholder 2">
            <a:extLst>
              <a:ext uri="{FF2B5EF4-FFF2-40B4-BE49-F238E27FC236}">
                <a16:creationId xmlns:a16="http://schemas.microsoft.com/office/drawing/2014/main" id="{92AEDED6-F6F1-405D-9800-33FAF16E75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  <a:defRPr/>
            </a:pPr>
            <a:r>
              <a:rPr lang="en-US" dirty="0">
                <a:ea typeface="MS PGothic" charset="0"/>
              </a:rPr>
              <a:t>Features:</a:t>
            </a:r>
          </a:p>
          <a:p>
            <a:pPr>
              <a:buFont typeface="Arial" charset="0"/>
              <a:buChar char="•"/>
              <a:defRPr/>
            </a:pPr>
            <a:endParaRPr lang="en-US" dirty="0">
              <a:ea typeface="MS PGothic" charset="0"/>
            </a:endParaRPr>
          </a:p>
          <a:p>
            <a:pPr lvl="1">
              <a:buFont typeface="Arial" charset="0"/>
              <a:buChar char="–"/>
              <a:defRPr/>
            </a:pPr>
            <a:r>
              <a:rPr lang="en-US" dirty="0">
                <a:ea typeface="MS PGothic" charset="0"/>
              </a:rPr>
              <a:t>Global transactions possible.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>
                <a:ea typeface="MS PGothic" charset="0"/>
              </a:rPr>
              <a:t>Virtually instantaneous transactions (approx. 10 mins until transaction is confirmed).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>
                <a:ea typeface="MS PGothic" charset="0"/>
              </a:rPr>
              <a:t>Transactions take place between anonymous IDs (wallets).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>
                <a:ea typeface="MS PGothic" charset="0"/>
              </a:rPr>
              <a:t>Low (or zero) transaction fees.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>
                <a:ea typeface="MS PGothic" charset="0"/>
              </a:rPr>
              <a:t>Transactions are not reversible.</a:t>
            </a:r>
          </a:p>
          <a:p>
            <a:pPr lvl="1">
              <a:buFont typeface="Arial" charset="0"/>
              <a:buChar char="–"/>
              <a:defRPr/>
            </a:pPr>
            <a:endParaRPr lang="en-US" dirty="0">
              <a:ea typeface="MS PGothic" charset="0"/>
            </a:endParaRPr>
          </a:p>
          <a:p>
            <a:pPr lvl="1">
              <a:buFont typeface="Arial" charset="0"/>
              <a:buChar char="–"/>
              <a:defRPr/>
            </a:pPr>
            <a:endParaRPr lang="en-US" dirty="0">
              <a:ea typeface="MS PGothic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37397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12" descr="MC900434845">
            <a:extLst>
              <a:ext uri="{FF2B5EF4-FFF2-40B4-BE49-F238E27FC236}">
                <a16:creationId xmlns:a16="http://schemas.microsoft.com/office/drawing/2014/main" id="{EF814F81-3BC8-4C21-915D-38C26377F3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008188"/>
            <a:ext cx="1612900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1" name="Picture 13" descr="MP900402149">
            <a:extLst>
              <a:ext uri="{FF2B5EF4-FFF2-40B4-BE49-F238E27FC236}">
                <a16:creationId xmlns:a16="http://schemas.microsoft.com/office/drawing/2014/main" id="{01CE0C42-7EE5-4E65-91AB-BFA2D9511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160588"/>
            <a:ext cx="1447800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Picture 15" descr="pc">
            <a:extLst>
              <a:ext uri="{FF2B5EF4-FFF2-40B4-BE49-F238E27FC236}">
                <a16:creationId xmlns:a16="http://schemas.microsoft.com/office/drawing/2014/main" id="{9167F8D3-789B-41A9-8C31-97531F37F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760788"/>
            <a:ext cx="12509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3" name="Rectangle 16">
            <a:extLst>
              <a:ext uri="{FF2B5EF4-FFF2-40B4-BE49-F238E27FC236}">
                <a16:creationId xmlns:a16="http://schemas.microsoft.com/office/drawing/2014/main" id="{FEF23DB0-EE79-4862-8228-111E44D43E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455988"/>
            <a:ext cx="1600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rgbClr val="000000"/>
                </a:solidFill>
                <a:latin typeface="+mn-lt"/>
              </a:rPr>
              <a:t>Customer PC</a:t>
            </a:r>
          </a:p>
        </p:txBody>
      </p:sp>
      <p:sp>
        <p:nvSpPr>
          <p:cNvPr id="48134" name="Rectangle 17">
            <a:extLst>
              <a:ext uri="{FF2B5EF4-FFF2-40B4-BE49-F238E27FC236}">
                <a16:creationId xmlns:a16="http://schemas.microsoft.com/office/drawing/2014/main" id="{19E23578-DACC-4879-A34C-F37AC8C244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3532188"/>
            <a:ext cx="16369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rgbClr val="000000"/>
                </a:solidFill>
                <a:latin typeface="+mn-lt"/>
              </a:rPr>
              <a:t>Bitcoin Wallet</a:t>
            </a:r>
          </a:p>
        </p:txBody>
      </p:sp>
      <p:sp>
        <p:nvSpPr>
          <p:cNvPr id="48135" name="Rectangle 18">
            <a:extLst>
              <a:ext uri="{FF2B5EF4-FFF2-40B4-BE49-F238E27FC236}">
                <a16:creationId xmlns:a16="http://schemas.microsoft.com/office/drawing/2014/main" id="{AC579988-AECE-4188-A220-F6B7237CE6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5056188"/>
            <a:ext cx="21435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rgbClr val="000000"/>
                </a:solidFill>
                <a:latin typeface="+mn-lt"/>
              </a:rPr>
              <a:t>C&amp;C Infrastructure</a:t>
            </a:r>
          </a:p>
        </p:txBody>
      </p:sp>
      <p:sp>
        <p:nvSpPr>
          <p:cNvPr id="120852" name="Line 20">
            <a:extLst>
              <a:ext uri="{FF2B5EF4-FFF2-40B4-BE49-F238E27FC236}">
                <a16:creationId xmlns:a16="http://schemas.microsoft.com/office/drawing/2014/main" id="{F799315E-180B-4521-9B16-83C220D93C53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2770188"/>
            <a:ext cx="3505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20853" name="Line 21">
            <a:extLst>
              <a:ext uri="{FF2B5EF4-FFF2-40B4-BE49-F238E27FC236}">
                <a16:creationId xmlns:a16="http://schemas.microsoft.com/office/drawing/2014/main" id="{F95CEC11-5424-4488-8697-315535FE714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587500" y="3913188"/>
            <a:ext cx="2222500" cy="762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20854" name="Line 22">
            <a:extLst>
              <a:ext uri="{FF2B5EF4-FFF2-40B4-BE49-F238E27FC236}">
                <a16:creationId xmlns:a16="http://schemas.microsoft.com/office/drawing/2014/main" id="{D5BA258B-A8A7-4C0C-BDAE-DD699351E86B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3836988"/>
            <a:ext cx="152400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20855" name="Line 23">
            <a:extLst>
              <a:ext uri="{FF2B5EF4-FFF2-40B4-BE49-F238E27FC236}">
                <a16:creationId xmlns:a16="http://schemas.microsoft.com/office/drawing/2014/main" id="{1A29ECDE-8DEB-46B4-83E3-16B906C4110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00600" y="3913188"/>
            <a:ext cx="838200" cy="762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20856" name="Line 24">
            <a:extLst>
              <a:ext uri="{FF2B5EF4-FFF2-40B4-BE49-F238E27FC236}">
                <a16:creationId xmlns:a16="http://schemas.microsoft.com/office/drawing/2014/main" id="{77767D6B-2716-4DE7-B76A-2AD731F5DF03}"/>
              </a:ext>
            </a:extLst>
          </p:cNvPr>
          <p:cNvSpPr>
            <a:spLocks noChangeShapeType="1"/>
          </p:cNvSpPr>
          <p:nvPr/>
        </p:nvSpPr>
        <p:spPr bwMode="auto">
          <a:xfrm>
            <a:off x="6400800" y="3989388"/>
            <a:ext cx="1219200" cy="990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pic>
        <p:nvPicPr>
          <p:cNvPr id="120858" name="Picture 26" descr="MC900139499">
            <a:extLst>
              <a:ext uri="{FF2B5EF4-FFF2-40B4-BE49-F238E27FC236}">
                <a16:creationId xmlns:a16="http://schemas.microsoft.com/office/drawing/2014/main" id="{4EF38187-4000-4573-A5F7-85F900FC74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903788"/>
            <a:ext cx="1320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59" name="Picture 27" descr="MC900445014">
            <a:extLst>
              <a:ext uri="{FF2B5EF4-FFF2-40B4-BE49-F238E27FC236}">
                <a16:creationId xmlns:a16="http://schemas.microsoft.com/office/drawing/2014/main" id="{A3E62D07-A2B5-4A7B-9D68-853EEFCAA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160588"/>
            <a:ext cx="94138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60" name="Picture 28" descr="robber_clipart">
            <a:extLst>
              <a:ext uri="{FF2B5EF4-FFF2-40B4-BE49-F238E27FC236}">
                <a16:creationId xmlns:a16="http://schemas.microsoft.com/office/drawing/2014/main" id="{9EE14F71-FFCE-4C81-9A98-9CB3ED0070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6294" y="5426075"/>
            <a:ext cx="671513" cy="958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861" name="Rectangle 29">
            <a:extLst>
              <a:ext uri="{FF2B5EF4-FFF2-40B4-BE49-F238E27FC236}">
                <a16:creationId xmlns:a16="http://schemas.microsoft.com/office/drawing/2014/main" id="{93AA29CA-D91F-4CE1-8F66-686F607D1F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4043" y="6057106"/>
            <a:ext cx="7104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rgbClr val="000000"/>
                </a:solidFill>
                <a:latin typeface="+mn-lt"/>
              </a:rPr>
              <a:t>Mule</a:t>
            </a:r>
          </a:p>
        </p:txBody>
      </p:sp>
      <p:sp>
        <p:nvSpPr>
          <p:cNvPr id="120862" name="Rectangle 30">
            <a:extLst>
              <a:ext uri="{FF2B5EF4-FFF2-40B4-BE49-F238E27FC236}">
                <a16:creationId xmlns:a16="http://schemas.microsoft.com/office/drawing/2014/main" id="{9C7D0705-8C55-4924-B7F5-7B0038076F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8803" y="6014521"/>
            <a:ext cx="10839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rgbClr val="000000"/>
                </a:solidFill>
                <a:latin typeface="+mn-lt"/>
              </a:rPr>
              <a:t>Criminal</a:t>
            </a:r>
          </a:p>
        </p:txBody>
      </p:sp>
      <p:sp>
        <p:nvSpPr>
          <p:cNvPr id="120863" name="Line 31">
            <a:extLst>
              <a:ext uri="{FF2B5EF4-FFF2-40B4-BE49-F238E27FC236}">
                <a16:creationId xmlns:a16="http://schemas.microsoft.com/office/drawing/2014/main" id="{C5F932E0-003B-477C-B540-5DDFB54FD72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87900" y="5970588"/>
            <a:ext cx="2755900" cy="2714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48147" name="Title 1">
            <a:extLst>
              <a:ext uri="{FF2B5EF4-FFF2-40B4-BE49-F238E27FC236}">
                <a16:creationId xmlns:a16="http://schemas.microsoft.com/office/drawing/2014/main" id="{A41576BF-2031-4E19-A3DA-2927CD17C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18" y="959871"/>
            <a:ext cx="8964706" cy="1325563"/>
          </a:xfrm>
        </p:spPr>
        <p:txBody>
          <a:bodyPr>
            <a:normAutofit/>
          </a:bodyPr>
          <a:lstStyle/>
          <a:p>
            <a:pPr algn="ctr"/>
            <a:r>
              <a:rPr lang="en-US" altLang="en-US" sz="3600" dirty="0"/>
              <a:t>Criminal Use of Virtual Currency: Ransomware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2897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08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08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2000"/>
                                        <p:tgtEl>
                                          <p:spTgt spid="1208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0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0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0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20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0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20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20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0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20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20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20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61" grpId="0"/>
      <p:bldP spid="12086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>
            <a:extLst>
              <a:ext uri="{FF2B5EF4-FFF2-40B4-BE49-F238E27FC236}">
                <a16:creationId xmlns:a16="http://schemas.microsoft.com/office/drawing/2014/main" id="{C7FDB09C-FC98-4D10-B9E0-E490E4970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27780"/>
            <a:ext cx="7886700" cy="1325563"/>
          </a:xfrm>
        </p:spPr>
        <p:txBody>
          <a:bodyPr/>
          <a:lstStyle/>
          <a:p>
            <a:r>
              <a:rPr lang="en-US" altLang="en-US" dirty="0"/>
              <a:t>Virtual Currency Ecosystem</a:t>
            </a:r>
          </a:p>
        </p:txBody>
      </p:sp>
      <p:sp>
        <p:nvSpPr>
          <p:cNvPr id="20482" name="Content Placeholder 2">
            <a:extLst>
              <a:ext uri="{FF2B5EF4-FFF2-40B4-BE49-F238E27FC236}">
                <a16:creationId xmlns:a16="http://schemas.microsoft.com/office/drawing/2014/main" id="{8657BCCE-070F-4844-B4DB-F0BA999619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  <a:defRPr/>
            </a:pPr>
            <a:r>
              <a:rPr lang="en-US" dirty="0">
                <a:ea typeface="MS PGothic" charset="0"/>
              </a:rPr>
              <a:t>Virtual Currency Exchange</a:t>
            </a:r>
          </a:p>
          <a:p>
            <a:pPr>
              <a:buFont typeface="Arial" charset="0"/>
              <a:buChar char="•"/>
              <a:defRPr/>
            </a:pPr>
            <a:r>
              <a:rPr lang="en-US" dirty="0">
                <a:ea typeface="MS PGothic" charset="0"/>
              </a:rPr>
              <a:t>Virtual Currency Administrator</a:t>
            </a:r>
          </a:p>
          <a:p>
            <a:pPr>
              <a:buFont typeface="Arial" charset="0"/>
              <a:buChar char="•"/>
              <a:defRPr/>
            </a:pPr>
            <a:r>
              <a:rPr lang="en-US" dirty="0">
                <a:ea typeface="MS PGothic" charset="0"/>
              </a:rPr>
              <a:t>User/Owner</a:t>
            </a:r>
          </a:p>
          <a:p>
            <a:pPr>
              <a:buFont typeface="Arial" charset="0"/>
              <a:buChar char="•"/>
              <a:defRPr/>
            </a:pPr>
            <a:r>
              <a:rPr lang="en-US" dirty="0">
                <a:ea typeface="MS PGothic" charset="0"/>
              </a:rPr>
              <a:t>Miner</a:t>
            </a:r>
          </a:p>
          <a:p>
            <a:pPr>
              <a:buFont typeface="Arial" charset="0"/>
              <a:buChar char="•"/>
              <a:defRPr/>
            </a:pPr>
            <a:r>
              <a:rPr lang="en-US" dirty="0">
                <a:ea typeface="MS PGothic" charset="0"/>
              </a:rPr>
              <a:t>Virtual Currency Wallet</a:t>
            </a:r>
          </a:p>
          <a:p>
            <a:pPr>
              <a:buFont typeface="Arial" charset="0"/>
              <a:buChar char="•"/>
              <a:defRPr/>
            </a:pPr>
            <a:r>
              <a:rPr lang="en-US" dirty="0">
                <a:ea typeface="MS PGothic" charset="0"/>
              </a:rPr>
              <a:t>Wallet Provider</a:t>
            </a:r>
          </a:p>
          <a:p>
            <a:pPr>
              <a:buFont typeface="Arial" charset="0"/>
              <a:buChar char="•"/>
              <a:defRPr/>
            </a:pPr>
            <a:r>
              <a:rPr lang="en-US" dirty="0">
                <a:ea typeface="MS PGothic" charset="0"/>
              </a:rPr>
              <a:t>Merchants</a:t>
            </a:r>
          </a:p>
          <a:p>
            <a:pPr>
              <a:buFont typeface="Arial" charset="0"/>
              <a:buChar char="•"/>
              <a:defRPr/>
            </a:pPr>
            <a:r>
              <a:rPr lang="en-US" dirty="0">
                <a:ea typeface="MS PGothic" charset="0"/>
              </a:rPr>
              <a:t>Other entities (software developers etc.)</a:t>
            </a:r>
          </a:p>
          <a:p>
            <a:pPr lvl="1">
              <a:buFont typeface="Arial" charset="0"/>
              <a:buChar char="–"/>
              <a:defRPr/>
            </a:pPr>
            <a:endParaRPr lang="en-US" dirty="0">
              <a:ea typeface="MS PGothic" charset="0"/>
            </a:endParaRPr>
          </a:p>
          <a:p>
            <a:pPr lvl="1">
              <a:buFont typeface="Arial" charset="0"/>
              <a:buChar char="–"/>
              <a:defRPr/>
            </a:pPr>
            <a:endParaRPr lang="en-US" dirty="0">
              <a:ea typeface="MS PGothic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508705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>
            <a:extLst>
              <a:ext uri="{FF2B5EF4-FFF2-40B4-BE49-F238E27FC236}">
                <a16:creationId xmlns:a16="http://schemas.microsoft.com/office/drawing/2014/main" id="{A26E0E38-C288-4DA3-BCE7-B29F794D0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en-US" dirty="0"/>
              <a:t>Interface between Virtual Currencies and the Traditional Financial System</a:t>
            </a:r>
          </a:p>
        </p:txBody>
      </p:sp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42C64154-ECD2-42EC-AE20-0471E4ADBB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Char char="•"/>
              <a:defRPr/>
            </a:pPr>
            <a:endParaRPr lang="en-US" dirty="0">
              <a:ea typeface="MS PGothic" charset="0"/>
            </a:endParaRPr>
          </a:p>
          <a:p>
            <a:pPr>
              <a:buFont typeface="Arial" charset="0"/>
              <a:buChar char="•"/>
              <a:defRPr/>
            </a:pPr>
            <a:endParaRPr lang="en-US" dirty="0">
              <a:ea typeface="MS PGothic" charset="0"/>
            </a:endParaRPr>
          </a:p>
          <a:p>
            <a:pPr marL="0" indent="0" algn="ctr">
              <a:buFont typeface="Arial" charset="0"/>
              <a:buNone/>
              <a:defRPr/>
            </a:pPr>
            <a:r>
              <a:rPr lang="en-US" dirty="0">
                <a:ea typeface="MS PGothic" charset="0"/>
              </a:rPr>
              <a:t>DISCUSSION: </a:t>
            </a:r>
          </a:p>
          <a:p>
            <a:pPr marL="0" indent="0" algn="ctr">
              <a:buFont typeface="Arial" charset="0"/>
              <a:buNone/>
              <a:defRPr/>
            </a:pPr>
            <a:endParaRPr lang="en-US" dirty="0">
              <a:ea typeface="MS PGothic" charset="0"/>
            </a:endParaRPr>
          </a:p>
          <a:p>
            <a:pPr marL="0" indent="0" algn="ctr">
              <a:buFont typeface="Arial" charset="0"/>
              <a:buNone/>
              <a:defRPr/>
            </a:pPr>
            <a:r>
              <a:rPr lang="en-US" i="1" dirty="0">
                <a:ea typeface="MS PGothic" charset="0"/>
              </a:rPr>
              <a:t>What do </a:t>
            </a:r>
            <a:r>
              <a:rPr lang="en-US" b="1" i="1" dirty="0">
                <a:ea typeface="MS PGothic" charset="0"/>
              </a:rPr>
              <a:t>YOU</a:t>
            </a:r>
            <a:r>
              <a:rPr lang="en-US" i="1" dirty="0">
                <a:ea typeface="MS PGothic" charset="0"/>
              </a:rPr>
              <a:t> think?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364395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>
            <a:extLst>
              <a:ext uri="{FF2B5EF4-FFF2-40B4-BE49-F238E27FC236}">
                <a16:creationId xmlns:a16="http://schemas.microsoft.com/office/drawing/2014/main" id="{58400AE1-358B-4067-9E49-FAEB10FCF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96154"/>
            <a:ext cx="7886700" cy="1325563"/>
          </a:xfrm>
        </p:spPr>
        <p:txBody>
          <a:bodyPr/>
          <a:lstStyle/>
          <a:p>
            <a:r>
              <a:rPr lang="en-US" altLang="en-US" dirty="0"/>
              <a:t>Virtual Currency Typology</a:t>
            </a:r>
          </a:p>
        </p:txBody>
      </p:sp>
      <p:sp>
        <p:nvSpPr>
          <p:cNvPr id="20482" name="Content Placeholder 2">
            <a:extLst>
              <a:ext uri="{FF2B5EF4-FFF2-40B4-BE49-F238E27FC236}">
                <a16:creationId xmlns:a16="http://schemas.microsoft.com/office/drawing/2014/main" id="{1FA134A5-921F-46D4-8055-33E01BF0EC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72235"/>
            <a:ext cx="7886700" cy="4204728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  <a:buFont typeface="Arial" charset="0"/>
              <a:buChar char="•"/>
              <a:defRPr/>
            </a:pPr>
            <a:r>
              <a:rPr lang="en-US" dirty="0">
                <a:ea typeface="MS PGothic" charset="0"/>
              </a:rPr>
              <a:t>Criminally obtained funds are converted to virtual currency. </a:t>
            </a:r>
          </a:p>
          <a:p>
            <a:pPr lvl="1">
              <a:lnSpc>
                <a:spcPct val="110000"/>
              </a:lnSpc>
              <a:buFont typeface="Arial" charset="0"/>
              <a:buChar char="–"/>
              <a:defRPr/>
            </a:pPr>
            <a:r>
              <a:rPr lang="en-US" dirty="0">
                <a:ea typeface="MS PGothic" charset="0"/>
              </a:rPr>
              <a:t>Alternatively, criminal services are paid for in virtual currency.</a:t>
            </a:r>
          </a:p>
          <a:p>
            <a:pPr lvl="1">
              <a:lnSpc>
                <a:spcPct val="110000"/>
              </a:lnSpc>
              <a:buFont typeface="Arial" charset="0"/>
              <a:buChar char="–"/>
              <a:defRPr/>
            </a:pPr>
            <a:r>
              <a:rPr lang="en-US" dirty="0">
                <a:ea typeface="MS PGothic" charset="0"/>
              </a:rPr>
              <a:t>Alternatively, funds are extorted from victims in the form of virtual currency.</a:t>
            </a:r>
          </a:p>
          <a:p>
            <a:pPr>
              <a:lnSpc>
                <a:spcPct val="110000"/>
              </a:lnSpc>
              <a:buFont typeface="Arial" charset="0"/>
              <a:buChar char="•"/>
              <a:defRPr/>
            </a:pPr>
            <a:r>
              <a:rPr lang="en-US" dirty="0">
                <a:ea typeface="MS PGothic" charset="0"/>
              </a:rPr>
              <a:t>The virtual currency is traded or exchanged for fiat currency. </a:t>
            </a:r>
          </a:p>
          <a:p>
            <a:pPr lvl="1">
              <a:lnSpc>
                <a:spcPct val="110000"/>
              </a:lnSpc>
              <a:buFont typeface="Arial" charset="0"/>
              <a:buChar char="–"/>
              <a:defRPr/>
            </a:pPr>
            <a:r>
              <a:rPr lang="en-US" dirty="0">
                <a:ea typeface="MS PGothic" charset="0"/>
              </a:rPr>
              <a:t>Due to the inconsistent regulation of virtual currencies, virtual currency exchanges in all jurisdictions may not have adequate customer records and/or reporting obligations. </a:t>
            </a:r>
          </a:p>
          <a:p>
            <a:pPr lvl="1">
              <a:lnSpc>
                <a:spcPct val="110000"/>
              </a:lnSpc>
              <a:buFont typeface="Arial" charset="0"/>
              <a:buChar char="–"/>
              <a:defRPr/>
            </a:pPr>
            <a:endParaRPr lang="en-US" dirty="0">
              <a:ea typeface="MS PGothic" charset="0"/>
            </a:endParaRPr>
          </a:p>
          <a:p>
            <a:pPr lvl="1">
              <a:lnSpc>
                <a:spcPct val="110000"/>
              </a:lnSpc>
              <a:buFont typeface="Arial" charset="0"/>
              <a:buChar char="–"/>
              <a:defRPr/>
            </a:pPr>
            <a:endParaRPr lang="en-US" dirty="0">
              <a:ea typeface="MS PGothic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69644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>
            <a:extLst>
              <a:ext uri="{FF2B5EF4-FFF2-40B4-BE49-F238E27FC236}">
                <a16:creationId xmlns:a16="http://schemas.microsoft.com/office/drawing/2014/main" id="{AD3BC62B-9871-42BE-8EE8-EC767E631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152390"/>
            <a:ext cx="7886700" cy="1257579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dirty="0"/>
              <a:t>Identification of use of </a:t>
            </a:r>
            <a:br>
              <a:rPr lang="en-US" altLang="en-US" dirty="0"/>
            </a:br>
            <a:r>
              <a:rPr lang="en-US" altLang="en-US" dirty="0"/>
              <a:t>Virtual Currencies</a:t>
            </a:r>
          </a:p>
        </p:txBody>
      </p:sp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48C2A2F2-36D9-4105-99FB-2CED295EE2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848" y="2614365"/>
            <a:ext cx="7886700" cy="3643000"/>
          </a:xfrm>
        </p:spPr>
        <p:txBody>
          <a:bodyPr>
            <a:normAutofit/>
          </a:bodyPr>
          <a:lstStyle/>
          <a:p>
            <a:pPr marL="0" indent="0" algn="ctr">
              <a:buFont typeface="Arial" charset="0"/>
              <a:buNone/>
              <a:defRPr/>
            </a:pPr>
            <a:endParaRPr lang="en-US" dirty="0">
              <a:ea typeface="MS PGothic" charset="0"/>
            </a:endParaRPr>
          </a:p>
          <a:p>
            <a:pPr marL="0" indent="0" algn="ctr">
              <a:buFont typeface="Arial" charset="0"/>
              <a:buNone/>
              <a:defRPr/>
            </a:pPr>
            <a:r>
              <a:rPr lang="en-US" dirty="0">
                <a:ea typeface="MS PGothic" charset="0"/>
              </a:rPr>
              <a:t>DISCUSSION: </a:t>
            </a:r>
          </a:p>
          <a:p>
            <a:pPr algn="ctr">
              <a:defRPr/>
            </a:pPr>
            <a:endParaRPr lang="en-US" dirty="0">
              <a:ea typeface="MS PGothic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n-US" i="1" dirty="0">
                <a:ea typeface="MS PGothic" charset="0"/>
              </a:rPr>
              <a:t>What sources of evidence can be used to indicate the use of Virtual Currencies?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en-US" i="1" dirty="0">
              <a:ea typeface="MS PGothic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n-US" i="1" dirty="0">
                <a:ea typeface="MS PGothic" charset="0"/>
              </a:rPr>
              <a:t>What procedural powers are available/relevant to the identification/use of virtual currencies?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750990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>
            <a:extLst>
              <a:ext uri="{FF2B5EF4-FFF2-40B4-BE49-F238E27FC236}">
                <a16:creationId xmlns:a16="http://schemas.microsoft.com/office/drawing/2014/main" id="{4A5A5640-389D-43C3-862E-DC88E49F8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en-US" dirty="0"/>
              <a:t>Freezing, Seizing and Confiscation </a:t>
            </a:r>
            <a:br>
              <a:rPr lang="en-US" altLang="en-US" dirty="0"/>
            </a:br>
            <a:r>
              <a:rPr lang="en-US" altLang="en-US" dirty="0"/>
              <a:t>of Virtual Currency</a:t>
            </a:r>
          </a:p>
        </p:txBody>
      </p:sp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313A9655-C7AC-4EC3-9F88-62DAE98126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075919"/>
            <a:ext cx="7886700" cy="3190410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  <a:defRPr/>
            </a:pPr>
            <a:endParaRPr lang="en-US" dirty="0">
              <a:ea typeface="MS PGothic" charset="0"/>
            </a:endParaRPr>
          </a:p>
          <a:p>
            <a:pPr marL="0" indent="0" algn="ctr">
              <a:buFont typeface="Arial" charset="0"/>
              <a:buNone/>
              <a:defRPr/>
            </a:pPr>
            <a:r>
              <a:rPr lang="en-US" dirty="0">
                <a:ea typeface="MS PGothic" charset="0"/>
              </a:rPr>
              <a:t>DISCUSSION: </a:t>
            </a:r>
          </a:p>
          <a:p>
            <a:pPr marL="0" indent="0" algn="ctr">
              <a:buFont typeface="Arial" charset="0"/>
              <a:buNone/>
              <a:defRPr/>
            </a:pPr>
            <a:endParaRPr lang="en-US" dirty="0">
              <a:ea typeface="MS PGothic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en-US" i="1" dirty="0">
                <a:ea typeface="MS PGothic" charset="0"/>
              </a:rPr>
              <a:t>What procedural powers are available/relevant to the freezing, seizing and confiscation of funds held by an Internet payment service provider?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243043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 descr="Questions outline">
            <a:extLst>
              <a:ext uri="{FF2B5EF4-FFF2-40B4-BE49-F238E27FC236}">
                <a16:creationId xmlns:a16="http://schemas.microsoft.com/office/drawing/2014/main" id="{9BD98440-E847-4C45-B1D9-8430C6DD15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45492" y="2073955"/>
            <a:ext cx="4053015" cy="4053015"/>
          </a:xfrm>
          <a:prstGeom prst="rect">
            <a:avLst/>
          </a:prstGeom>
        </p:spPr>
      </p:pic>
      <p:sp>
        <p:nvSpPr>
          <p:cNvPr id="5" name="Title 50">
            <a:extLst>
              <a:ext uri="{FF2B5EF4-FFF2-40B4-BE49-F238E27FC236}">
                <a16:creationId xmlns:a16="http://schemas.microsoft.com/office/drawing/2014/main" id="{6BECC7B0-EE6B-4B72-B0CA-CE1EECC3A37B}"/>
              </a:ext>
            </a:extLst>
          </p:cNvPr>
          <p:cNvSpPr txBox="1">
            <a:spLocks/>
          </p:cNvSpPr>
          <p:nvPr/>
        </p:nvSpPr>
        <p:spPr>
          <a:xfrm>
            <a:off x="628650" y="1064303"/>
            <a:ext cx="7886700" cy="10096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05E8E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Questions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28502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854CE83D-3C53-4C9F-A615-0DE27D5CE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02957"/>
            <a:ext cx="7886700" cy="1325563"/>
          </a:xfrm>
        </p:spPr>
        <p:txBody>
          <a:bodyPr/>
          <a:lstStyle/>
          <a:p>
            <a:r>
              <a:rPr lang="en-US" altLang="en-US" dirty="0"/>
              <a:t>Session Summary</a:t>
            </a:r>
          </a:p>
        </p:txBody>
      </p:sp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DDAE068E-CB10-45DC-BC9D-961D01A298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53046"/>
            <a:ext cx="7886700" cy="3923620"/>
          </a:xfrm>
        </p:spPr>
        <p:txBody>
          <a:bodyPr/>
          <a:lstStyle/>
          <a:p>
            <a:r>
              <a:rPr lang="en-US" altLang="en-US" dirty="0"/>
              <a:t>Introduced to the criminal money flow typologies involving the use of:</a:t>
            </a:r>
          </a:p>
          <a:p>
            <a:pPr lvl="1"/>
            <a:r>
              <a:rPr lang="en-US" altLang="en-US" dirty="0"/>
              <a:t>Money Mules</a:t>
            </a:r>
          </a:p>
          <a:p>
            <a:pPr lvl="1"/>
            <a:r>
              <a:rPr lang="en-US" altLang="en-US" dirty="0"/>
              <a:t>International Transfers</a:t>
            </a:r>
          </a:p>
          <a:p>
            <a:pPr lvl="1"/>
            <a:r>
              <a:rPr lang="en-US" altLang="en-US" dirty="0"/>
              <a:t>Virtual Currencies</a:t>
            </a:r>
          </a:p>
          <a:p>
            <a:pPr lvl="1"/>
            <a:endParaRPr lang="en-US" altLang="en-US" dirty="0"/>
          </a:p>
          <a:p>
            <a:r>
              <a:rPr lang="en-US" altLang="en-US" dirty="0"/>
              <a:t>Examined the challenges and opportunities for identification and seizure of criminal proceeds in these typologies.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47211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Guide To Money Mules | ComplyAdvantage">
            <a:extLst>
              <a:ext uri="{FF2B5EF4-FFF2-40B4-BE49-F238E27FC236}">
                <a16:creationId xmlns:a16="http://schemas.microsoft.com/office/drawing/2014/main" id="{42DA27D7-836A-406A-BB08-925DBB0836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6"/>
          <a:stretch/>
        </p:blipFill>
        <p:spPr bwMode="auto">
          <a:xfrm>
            <a:off x="0" y="1045700"/>
            <a:ext cx="9144000" cy="536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3">
            <a:extLst>
              <a:ext uri="{FF2B5EF4-FFF2-40B4-BE49-F238E27FC236}">
                <a16:creationId xmlns:a16="http://schemas.microsoft.com/office/drawing/2014/main" id="{50084E09-688F-43A7-96BC-EAE24F46A330}"/>
              </a:ext>
            </a:extLst>
          </p:cNvPr>
          <p:cNvSpPr txBox="1">
            <a:spLocks/>
          </p:cNvSpPr>
          <p:nvPr/>
        </p:nvSpPr>
        <p:spPr>
          <a:xfrm>
            <a:off x="628650" y="1001941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1" kern="1200">
                <a:solidFill>
                  <a:srgbClr val="005E8E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en-US"/>
              <a:t>Money Mules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15653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 descr="Questions outline">
            <a:extLst>
              <a:ext uri="{FF2B5EF4-FFF2-40B4-BE49-F238E27FC236}">
                <a16:creationId xmlns:a16="http://schemas.microsoft.com/office/drawing/2014/main" id="{84B3B477-C13B-4288-9595-B63647C2D6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45492" y="2073955"/>
            <a:ext cx="4053015" cy="4053015"/>
          </a:xfrm>
          <a:prstGeom prst="rect">
            <a:avLst/>
          </a:prstGeom>
        </p:spPr>
      </p:pic>
      <p:sp>
        <p:nvSpPr>
          <p:cNvPr id="5" name="Title 50">
            <a:extLst>
              <a:ext uri="{FF2B5EF4-FFF2-40B4-BE49-F238E27FC236}">
                <a16:creationId xmlns:a16="http://schemas.microsoft.com/office/drawing/2014/main" id="{781E5F1D-146C-41BE-AA1E-2E99A8988FD9}"/>
              </a:ext>
            </a:extLst>
          </p:cNvPr>
          <p:cNvSpPr txBox="1">
            <a:spLocks/>
          </p:cNvSpPr>
          <p:nvPr/>
        </p:nvSpPr>
        <p:spPr>
          <a:xfrm>
            <a:off x="628650" y="1064303"/>
            <a:ext cx="7886700" cy="10096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05E8E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Questions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07651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62C7067-6FC7-40BA-9F5E-C3CF2FB25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12" y="925864"/>
            <a:ext cx="7886700" cy="891775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dirty="0"/>
              <a:t>Money Mules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0A70B1-1E85-4CE5-A086-BD61FB998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1817639"/>
            <a:ext cx="7886700" cy="4430761"/>
          </a:xfrm>
        </p:spPr>
        <p:txBody>
          <a:bodyPr>
            <a:normAutofit/>
          </a:bodyPr>
          <a:lstStyle/>
          <a:p>
            <a:pPr algn="ctr">
              <a:buFont typeface="Arial" charset="0"/>
              <a:buNone/>
              <a:defRPr/>
            </a:pPr>
            <a:r>
              <a:rPr lang="en-US" sz="2800" dirty="0"/>
              <a:t>DISCUSSION: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en-US" sz="2800" i="1" dirty="0"/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800" i="1" dirty="0"/>
              <a:t>What is a Money Mule?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800" i="1" dirty="0"/>
              <a:t>What experience do you have regarding Money Mules?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altLang="en-US" sz="2800" i="1" dirty="0"/>
              <a:t>Are they willing or unwilling mules?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800" i="1" dirty="0"/>
              <a:t>Is there a difference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800" i="1" dirty="0"/>
              <a:t>What is the problem with money mules?</a:t>
            </a:r>
          </a:p>
          <a:p>
            <a:pPr>
              <a:defRPr/>
            </a:pP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3765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E40D9A62-B3E2-4465-AFD1-BF5C4E68D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81037"/>
            <a:ext cx="7886700" cy="1325563"/>
          </a:xfrm>
        </p:spPr>
        <p:txBody>
          <a:bodyPr/>
          <a:lstStyle/>
          <a:p>
            <a:r>
              <a:rPr lang="en-US" altLang="en-US" dirty="0"/>
              <a:t>Money Mules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6F715C-937E-4ADD-9E83-A903D3430C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06600"/>
            <a:ext cx="7886700" cy="392362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Arial" charset="0"/>
              <a:buChar char="•"/>
              <a:defRPr/>
            </a:pPr>
            <a:r>
              <a:rPr lang="en-US" dirty="0"/>
              <a:t>Money mules are an essential component of many online laundering schemes.</a:t>
            </a:r>
          </a:p>
          <a:p>
            <a:pPr>
              <a:lnSpc>
                <a:spcPct val="100000"/>
              </a:lnSpc>
              <a:buFont typeface="Arial" charset="0"/>
              <a:buChar char="•"/>
              <a:defRPr/>
            </a:pPr>
            <a:r>
              <a:rPr lang="en-US" dirty="0"/>
              <a:t>Mules are recruited through a variety of techniques, which can be broadly </a:t>
            </a:r>
            <a:r>
              <a:rPr lang="en-GB" dirty="0"/>
              <a:t>categorised</a:t>
            </a:r>
            <a:r>
              <a:rPr lang="en-US" dirty="0"/>
              <a:t> into:</a:t>
            </a:r>
          </a:p>
          <a:p>
            <a:pPr lvl="1">
              <a:lnSpc>
                <a:spcPct val="100000"/>
              </a:lnSpc>
              <a:buFont typeface="Arial" charset="0"/>
              <a:buChar char="–"/>
              <a:defRPr/>
            </a:pPr>
            <a:r>
              <a:rPr lang="en-US" dirty="0"/>
              <a:t>Willing mules, who are recruited knowing in advance that they are participating in illegal activity.</a:t>
            </a:r>
          </a:p>
          <a:p>
            <a:pPr lvl="1">
              <a:lnSpc>
                <a:spcPct val="100000"/>
              </a:lnSpc>
              <a:buFont typeface="Arial" charset="0"/>
              <a:buChar char="–"/>
              <a:defRPr/>
            </a:pPr>
            <a:r>
              <a:rPr lang="en-US" dirty="0"/>
              <a:t>Unwilling mules, who are recruited through deceptive means, such as through a fake job offer.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65953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7CA32E84-3D0F-4EEF-B18C-7A6BE6325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26574"/>
            <a:ext cx="7886700" cy="1325563"/>
          </a:xfrm>
        </p:spPr>
        <p:txBody>
          <a:bodyPr/>
          <a:lstStyle/>
          <a:p>
            <a:r>
              <a:rPr lang="en-US" altLang="en-US" dirty="0"/>
              <a:t>Money Mule Typology</a:t>
            </a:r>
          </a:p>
        </p:txBody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C6CEDD22-4B4A-4C21-B8C8-5FAA30318E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127466"/>
            <a:ext cx="7886700" cy="43513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Individuals are recruited either willingly or unwillingly.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Funds are transferred into the mule’s bank account.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The mule then either withdraws the funds as cash or transfers the funds to another account (or abroad).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The mule retains a commission.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2406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0A8F4C2B-006F-4460-949D-053DCF225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865007"/>
            <a:ext cx="7886700" cy="1257579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Identification of Money Mules</a:t>
            </a:r>
          </a:p>
        </p:txBody>
      </p:sp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F0843E3A-2D42-4182-83ED-6AD4D059DE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2492445"/>
            <a:ext cx="7886700" cy="3746989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Font typeface="Arial" charset="0"/>
              <a:buNone/>
              <a:defRPr/>
            </a:pPr>
            <a:endParaRPr lang="en-US" dirty="0">
              <a:ea typeface="MS PGothic" charset="0"/>
            </a:endParaRPr>
          </a:p>
          <a:p>
            <a:pPr marL="0" indent="0" algn="ctr">
              <a:buFont typeface="Arial" charset="0"/>
              <a:buNone/>
              <a:defRPr/>
            </a:pPr>
            <a:r>
              <a:rPr lang="en-US" dirty="0">
                <a:ea typeface="MS PGothic" charset="0"/>
              </a:rPr>
              <a:t>DISCUSSION: </a:t>
            </a:r>
          </a:p>
          <a:p>
            <a:pPr marL="0" indent="0" algn="ctr">
              <a:buFont typeface="Arial" charset="0"/>
              <a:buNone/>
              <a:defRPr/>
            </a:pPr>
            <a:endParaRPr lang="en-US" dirty="0">
              <a:ea typeface="MS PGothic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n-US" i="1" dirty="0">
                <a:ea typeface="MS PGothic" charset="0"/>
              </a:rPr>
              <a:t>What are the challenges posed by Money Mules?</a:t>
            </a:r>
          </a:p>
          <a:p>
            <a:pPr marL="457200" indent="-457200" algn="ctr">
              <a:buFont typeface="+mj-lt"/>
              <a:buAutoNum type="arabicPeriod"/>
              <a:defRPr/>
            </a:pPr>
            <a:endParaRPr lang="en-US" i="1" dirty="0">
              <a:ea typeface="MS PGothic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n-US" i="1" dirty="0">
                <a:ea typeface="MS PGothic" charset="0"/>
              </a:rPr>
              <a:t>What sources of evidence can be used to indicate the use of money mules?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en-US" i="1" dirty="0">
              <a:ea typeface="MS PGothic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n-US" i="1" dirty="0">
                <a:ea typeface="MS PGothic" charset="0"/>
              </a:rPr>
              <a:t>What procedural powers are available/relevant to the identification/activity of money mules?</a:t>
            </a:r>
          </a:p>
          <a:p>
            <a:pPr marL="0" indent="0">
              <a:buNone/>
              <a:defRPr/>
            </a:pPr>
            <a:endParaRPr lang="en-US" dirty="0">
              <a:ea typeface="MS PGothic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9497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F03AEAC9-F272-44A3-8ECD-30DC33F69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056596"/>
            <a:ext cx="7886700" cy="1257579"/>
          </a:xfrm>
        </p:spPr>
        <p:txBody>
          <a:bodyPr>
            <a:noAutofit/>
          </a:bodyPr>
          <a:lstStyle/>
          <a:p>
            <a:pPr algn="ctr"/>
            <a:r>
              <a:rPr lang="en-US" altLang="en-US" sz="3600" dirty="0"/>
              <a:t>What is the purpose and value of </a:t>
            </a:r>
            <a:br>
              <a:rPr lang="en-US" altLang="en-US" sz="3600" dirty="0"/>
            </a:br>
            <a:r>
              <a:rPr lang="en-US" altLang="en-US" sz="3600" dirty="0"/>
              <a:t>arresting/charging money mules?</a:t>
            </a:r>
          </a:p>
        </p:txBody>
      </p:sp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C9EF124D-0EB3-4C1A-B045-B094E423FB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2553405"/>
            <a:ext cx="7886700" cy="2978898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  <a:defRPr/>
            </a:pPr>
            <a:endParaRPr lang="en-US" dirty="0">
              <a:ea typeface="MS PGothic" charset="0"/>
            </a:endParaRPr>
          </a:p>
          <a:p>
            <a:pPr marL="0" indent="0" algn="ctr">
              <a:buFont typeface="Arial" charset="0"/>
              <a:buNone/>
              <a:defRPr/>
            </a:pPr>
            <a:r>
              <a:rPr lang="en-US" dirty="0">
                <a:ea typeface="MS PGothic" charset="0"/>
              </a:rPr>
              <a:t>DISCUSSION:</a:t>
            </a:r>
          </a:p>
          <a:p>
            <a:pPr marL="0" indent="0" algn="ctr">
              <a:buFont typeface="Arial" charset="0"/>
              <a:buNone/>
              <a:defRPr/>
            </a:pPr>
            <a:endParaRPr lang="en-US" dirty="0">
              <a:ea typeface="MS PGothic" charset="0"/>
            </a:endParaRPr>
          </a:p>
          <a:p>
            <a:pPr algn="ctr">
              <a:defRPr/>
            </a:pPr>
            <a:r>
              <a:rPr lang="en-US" dirty="0">
                <a:ea typeface="MS PGothic" charset="0"/>
              </a:rPr>
              <a:t> </a:t>
            </a:r>
            <a:r>
              <a:rPr lang="en-US" i="1" dirty="0">
                <a:ea typeface="MS PGothic" charset="0"/>
              </a:rPr>
              <a:t>Is their any value in arresting/charging money mules?</a:t>
            </a:r>
          </a:p>
          <a:p>
            <a:pPr>
              <a:defRPr/>
            </a:pPr>
            <a:endParaRPr lang="en-US" dirty="0">
              <a:solidFill>
                <a:srgbClr val="00B050"/>
              </a:solidFill>
              <a:ea typeface="MS PGothic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15235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International Money Transfers and the Benefits | Finance.co.nz">
            <a:extLst>
              <a:ext uri="{FF2B5EF4-FFF2-40B4-BE49-F238E27FC236}">
                <a16:creationId xmlns:a16="http://schemas.microsoft.com/office/drawing/2014/main" id="{DE653614-2606-45EC-AA88-7CB2E84A19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5" r="1936"/>
          <a:stretch/>
        </p:blipFill>
        <p:spPr bwMode="auto">
          <a:xfrm>
            <a:off x="0" y="1034733"/>
            <a:ext cx="9144000" cy="5379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3">
            <a:extLst>
              <a:ext uri="{FF2B5EF4-FFF2-40B4-BE49-F238E27FC236}">
                <a16:creationId xmlns:a16="http://schemas.microsoft.com/office/drawing/2014/main" id="{F0ED6A6B-157B-4729-BA45-A3F637FD113D}"/>
              </a:ext>
            </a:extLst>
          </p:cNvPr>
          <p:cNvSpPr txBox="1">
            <a:spLocks/>
          </p:cNvSpPr>
          <p:nvPr/>
        </p:nvSpPr>
        <p:spPr>
          <a:xfrm>
            <a:off x="1257300" y="5261992"/>
            <a:ext cx="7886700" cy="11521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1" kern="1200">
                <a:solidFill>
                  <a:srgbClr val="005E8E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en-US" dirty="0"/>
              <a:t>International Transfers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237738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3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PPT_theme_v7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Helvetic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theme_v7" id="{8CEAEF11-8DD7-42E4-8B50-E070E61E085B}" vid="{180C96AB-83AB-43A3-9AD5-620A1EA018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PPT_theme_v7</Template>
  <TotalTime>102</TotalTime>
  <Words>1287</Words>
  <Application>Microsoft Office PowerPoint</Application>
  <PresentationFormat>On-screen Show (4:3)</PresentationFormat>
  <Paragraphs>176</Paragraphs>
  <Slides>30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Georgia</vt:lpstr>
      <vt:lpstr>Helvetica</vt:lpstr>
      <vt:lpstr>PPT_theme_v7</vt:lpstr>
      <vt:lpstr>  </vt:lpstr>
      <vt:lpstr>Session Objectives</vt:lpstr>
      <vt:lpstr>PowerPoint Presentation</vt:lpstr>
      <vt:lpstr>Money Mules</vt:lpstr>
      <vt:lpstr>Money Mules</vt:lpstr>
      <vt:lpstr>Money Mule Typology</vt:lpstr>
      <vt:lpstr>Identification of Money Mules</vt:lpstr>
      <vt:lpstr>What is the purpose and value of  arresting/charging money mules?</vt:lpstr>
      <vt:lpstr>PowerPoint Presentation</vt:lpstr>
      <vt:lpstr>International Transfers</vt:lpstr>
      <vt:lpstr>International Transfers challenges</vt:lpstr>
      <vt:lpstr>International Transfer Typology</vt:lpstr>
      <vt:lpstr>How can we identify the criminal use   of International Transfers?</vt:lpstr>
      <vt:lpstr>PowerPoint Presentation</vt:lpstr>
      <vt:lpstr>Virtual currencies and e-money</vt:lpstr>
      <vt:lpstr>Terminology</vt:lpstr>
      <vt:lpstr>What do you think is the significance of the expression “digital representation” in these definitions?</vt:lpstr>
      <vt:lpstr>Categorising Virtual Currencies</vt:lpstr>
      <vt:lpstr>Case Study: Bitcoin</vt:lpstr>
      <vt:lpstr>Case Study: Bitcoin</vt:lpstr>
      <vt:lpstr>Case Study: Bitcoin</vt:lpstr>
      <vt:lpstr>Criminal Use of Virtual Currency: Ransomware</vt:lpstr>
      <vt:lpstr>Virtual Currency Ecosystem</vt:lpstr>
      <vt:lpstr>Interface between Virtual Currencies and the Traditional Financial System</vt:lpstr>
      <vt:lpstr>Virtual Currency Typology</vt:lpstr>
      <vt:lpstr>Identification of use of  Virtual Currencies</vt:lpstr>
      <vt:lpstr>Freezing, Seizing and Confiscation  of Virtual Currency</vt:lpstr>
      <vt:lpstr>PowerPoint Presentation</vt:lpstr>
      <vt:lpstr>Session Summary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Terry Baker</dc:creator>
  <cp:lastModifiedBy>Hortensia Pasalau</cp:lastModifiedBy>
  <cp:revision>13</cp:revision>
  <dcterms:created xsi:type="dcterms:W3CDTF">2020-01-27T07:34:56Z</dcterms:created>
  <dcterms:modified xsi:type="dcterms:W3CDTF">2023-11-14T12:58:29Z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DCC9F572-7384-4E36-8EE3-38C40505F0EC</vt:lpwstr>
  </property>
  <property fmtid="{D5CDD505-2E9C-101B-9397-08002B2CF9AE}" pid="3" name="ArticulatePath">
    <vt:lpwstr>Session 23 Online Criminal Money Flow Typologies Part 2 Final 29Jan20</vt:lpwstr>
  </property>
</Properties>
</file>