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9"/>
  </p:notesMasterIdLst>
  <p:sldIdLst>
    <p:sldId id="307" r:id="rId2"/>
    <p:sldId id="257" r:id="rId3"/>
    <p:sldId id="269" r:id="rId4"/>
    <p:sldId id="267" r:id="rId5"/>
    <p:sldId id="266" r:id="rId6"/>
    <p:sldId id="260" r:id="rId7"/>
    <p:sldId id="268" r:id="rId8"/>
    <p:sldId id="265" r:id="rId9"/>
    <p:sldId id="313" r:id="rId10"/>
    <p:sldId id="309" r:id="rId11"/>
    <p:sldId id="312" r:id="rId12"/>
    <p:sldId id="296" r:id="rId13"/>
    <p:sldId id="293" r:id="rId14"/>
    <p:sldId id="304" r:id="rId15"/>
    <p:sldId id="294" r:id="rId16"/>
    <p:sldId id="295" r:id="rId17"/>
    <p:sldId id="308" r:id="rId18"/>
    <p:sldId id="297" r:id="rId19"/>
    <p:sldId id="274" r:id="rId20"/>
    <p:sldId id="316" r:id="rId21"/>
    <p:sldId id="275" r:id="rId22"/>
    <p:sldId id="317" r:id="rId23"/>
    <p:sldId id="277" r:id="rId24"/>
    <p:sldId id="276" r:id="rId25"/>
    <p:sldId id="278" r:id="rId26"/>
    <p:sldId id="318" r:id="rId27"/>
    <p:sldId id="319" r:id="rId28"/>
    <p:sldId id="320" r:id="rId29"/>
    <p:sldId id="321" r:id="rId30"/>
    <p:sldId id="322" r:id="rId31"/>
    <p:sldId id="323" r:id="rId32"/>
    <p:sldId id="324" r:id="rId33"/>
    <p:sldId id="325" r:id="rId34"/>
    <p:sldId id="284" r:id="rId35"/>
    <p:sldId id="326" r:id="rId36"/>
    <p:sldId id="273" r:id="rId37"/>
    <p:sldId id="263" r:id="rId38"/>
  </p:sldIdLst>
  <p:sldSz cx="9144000" cy="6858000" type="screen4x3"/>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9560" autoAdjust="0"/>
  </p:normalViewPr>
  <p:slideViewPr>
    <p:cSldViewPr snapToGrid="0">
      <p:cViewPr varScale="1">
        <p:scale>
          <a:sx n="76" d="100"/>
          <a:sy n="76" d="100"/>
        </p:scale>
        <p:origin x="173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1A751D-B9C7-4D49-B3F6-1C998342B876}" type="datetimeFigureOut">
              <a:rPr lang="en-GB" smtClean="0"/>
              <a:t>13/11/2023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DE96DA-80CB-4F5C-8D00-10F2184B5C83}" type="slidenum">
              <a:rPr lang="en-GB" smtClean="0"/>
              <a:t>‹#›</a:t>
            </a:fld>
            <a:endParaRPr lang="en-GB" dirty="0"/>
          </a:p>
        </p:txBody>
      </p:sp>
    </p:spTree>
    <p:extLst>
      <p:ext uri="{BB962C8B-B14F-4D97-AF65-F5344CB8AC3E}">
        <p14:creationId xmlns:p14="http://schemas.microsoft.com/office/powerpoint/2010/main" val="276355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Added for opening of course</a:t>
            </a:r>
          </a:p>
        </p:txBody>
      </p:sp>
      <p:sp>
        <p:nvSpPr>
          <p:cNvPr id="4" name="Slide Number Placeholder 3"/>
          <p:cNvSpPr>
            <a:spLocks noGrp="1"/>
          </p:cNvSpPr>
          <p:nvPr>
            <p:ph type="sldNum" sz="quarter" idx="5"/>
          </p:nvPr>
        </p:nvSpPr>
        <p:spPr/>
        <p:txBody>
          <a:bodyPr/>
          <a:lstStyle/>
          <a:p>
            <a:pPr defTabSz="471145"/>
            <a:fld id="{5827260C-95DC-194B-88B2-0B241DEC43BF}" type="slidenum">
              <a:rPr lang="en-US">
                <a:solidFill>
                  <a:prstClr val="black"/>
                </a:solidFill>
                <a:latin typeface="Calibri"/>
              </a:rPr>
              <a:pPr defTabSz="471145"/>
              <a:t>1</a:t>
            </a:fld>
            <a:endParaRPr lang="en-US" dirty="0">
              <a:solidFill>
                <a:prstClr val="black"/>
              </a:solidFill>
              <a:latin typeface="Calibri"/>
            </a:endParaRPr>
          </a:p>
        </p:txBody>
      </p:sp>
    </p:spTree>
    <p:extLst>
      <p:ext uri="{BB962C8B-B14F-4D97-AF65-F5344CB8AC3E}">
        <p14:creationId xmlns:p14="http://schemas.microsoft.com/office/powerpoint/2010/main" val="916390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2EBE0-3DD0-7944-A606-4545E9B30F53}" type="slidenum">
              <a:rPr lang="en-GB"/>
              <a:pPr/>
              <a:t>17</a:t>
            </a:fld>
            <a:endParaRPr lang="en-GB" dirty="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r>
              <a:rPr lang="en-GB" dirty="0"/>
              <a:t>Added amalgamated slide</a:t>
            </a:r>
          </a:p>
          <a:p>
            <a:endParaRPr lang="en-GB" dirty="0"/>
          </a:p>
        </p:txBody>
      </p:sp>
    </p:spTree>
    <p:extLst>
      <p:ext uri="{BB962C8B-B14F-4D97-AF65-F5344CB8AC3E}">
        <p14:creationId xmlns:p14="http://schemas.microsoft.com/office/powerpoint/2010/main" val="1049339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18</a:t>
            </a:fld>
            <a:endParaRPr lang="en-GB" dirty="0"/>
          </a:p>
        </p:txBody>
      </p:sp>
    </p:spTree>
    <p:extLst>
      <p:ext uri="{BB962C8B-B14F-4D97-AF65-F5344CB8AC3E}">
        <p14:creationId xmlns:p14="http://schemas.microsoft.com/office/powerpoint/2010/main" val="459507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relevance of electronic evidence</a:t>
            </a:r>
          </a:p>
          <a:p>
            <a:r>
              <a:rPr lang="en-US" dirty="0"/>
              <a:t>Explain how electronic evidence is identified, seized and handled.</a:t>
            </a:r>
          </a:p>
          <a:p>
            <a:r>
              <a:rPr lang="en-US" dirty="0"/>
              <a:t>Explain how electronic evidence is analysed.</a:t>
            </a:r>
          </a:p>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21</a:t>
            </a:fld>
            <a:endParaRPr lang="en-US" dirty="0"/>
          </a:p>
        </p:txBody>
      </p:sp>
    </p:spTree>
    <p:extLst>
      <p:ext uri="{BB962C8B-B14F-4D97-AF65-F5344CB8AC3E}">
        <p14:creationId xmlns:p14="http://schemas.microsoft.com/office/powerpoint/2010/main" val="2481026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relevance of electronic evidence</a:t>
            </a:r>
          </a:p>
          <a:p>
            <a:r>
              <a:rPr lang="en-US" dirty="0"/>
              <a:t>Explain how electronic evidence is identified, seized and handled.</a:t>
            </a:r>
          </a:p>
          <a:p>
            <a:r>
              <a:rPr lang="en-US" dirty="0"/>
              <a:t>Explain how electronic evidence is analysed.</a:t>
            </a:r>
          </a:p>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22</a:t>
            </a:fld>
            <a:endParaRPr lang="en-US" dirty="0"/>
          </a:p>
        </p:txBody>
      </p:sp>
    </p:spTree>
    <p:extLst>
      <p:ext uri="{BB962C8B-B14F-4D97-AF65-F5344CB8AC3E}">
        <p14:creationId xmlns:p14="http://schemas.microsoft.com/office/powerpoint/2010/main" val="333999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Trainer: This can be interactive by having different groups of delegates, each day providing the feedback, this ensures they are attentive and the feedback also identifies areas that may not have been understood.</a:t>
            </a:r>
          </a:p>
        </p:txBody>
      </p:sp>
      <p:sp>
        <p:nvSpPr>
          <p:cNvPr id="4" name="Slide Number Placeholder 3"/>
          <p:cNvSpPr>
            <a:spLocks noGrp="1"/>
          </p:cNvSpPr>
          <p:nvPr>
            <p:ph type="sldNum" sz="quarter" idx="5"/>
          </p:nvPr>
        </p:nvSpPr>
        <p:spPr/>
        <p:txBody>
          <a:bodyPr/>
          <a:lstStyle/>
          <a:p>
            <a:fld id="{5827260C-95DC-194B-88B2-0B241DEC43BF}" type="slidenum">
              <a:rPr lang="en-US" smtClean="0"/>
              <a:pPr/>
              <a:t>23</a:t>
            </a:fld>
            <a:endParaRPr lang="en-US" dirty="0"/>
          </a:p>
        </p:txBody>
      </p:sp>
    </p:spTree>
    <p:extLst>
      <p:ext uri="{BB962C8B-B14F-4D97-AF65-F5344CB8AC3E}">
        <p14:creationId xmlns:p14="http://schemas.microsoft.com/office/powerpoint/2010/main" val="1301194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34</a:t>
            </a:fld>
            <a:endParaRPr lang="en-GB" dirty="0"/>
          </a:p>
        </p:txBody>
      </p:sp>
    </p:spTree>
    <p:extLst>
      <p:ext uri="{BB962C8B-B14F-4D97-AF65-F5344CB8AC3E}">
        <p14:creationId xmlns:p14="http://schemas.microsoft.com/office/powerpoint/2010/main" val="542179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37</a:t>
            </a:fld>
            <a:endParaRPr lang="en-GB" dirty="0"/>
          </a:p>
        </p:txBody>
      </p:sp>
    </p:spTree>
    <p:extLst>
      <p:ext uri="{BB962C8B-B14F-4D97-AF65-F5344CB8AC3E}">
        <p14:creationId xmlns:p14="http://schemas.microsoft.com/office/powerpoint/2010/main" val="3854386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To be established on site</a:t>
            </a:r>
          </a:p>
          <a:p>
            <a:r>
              <a:rPr lang="en-US" dirty="0"/>
              <a:t>Phones on silent, regular breaks for telephone calls/coffee etc.</a:t>
            </a:r>
          </a:p>
          <a:p>
            <a:r>
              <a:rPr lang="en-US" dirty="0"/>
              <a:t>Coffee/Lunch times to be added and location served.</a:t>
            </a:r>
          </a:p>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3</a:t>
            </a:fld>
            <a:endParaRPr lang="en-US" dirty="0"/>
          </a:p>
        </p:txBody>
      </p:sp>
    </p:spTree>
    <p:extLst>
      <p:ext uri="{BB962C8B-B14F-4D97-AF65-F5344CB8AC3E}">
        <p14:creationId xmlns:p14="http://schemas.microsoft.com/office/powerpoint/2010/main" val="356504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Instrument for Pre-Accession Assistance (IPA)</a:t>
            </a:r>
          </a:p>
        </p:txBody>
      </p:sp>
      <p:sp>
        <p:nvSpPr>
          <p:cNvPr id="4" name="Slide Number Placeholder 3"/>
          <p:cNvSpPr>
            <a:spLocks noGrp="1"/>
          </p:cNvSpPr>
          <p:nvPr>
            <p:ph type="sldNum" sz="quarter" idx="5"/>
          </p:nvPr>
        </p:nvSpPr>
        <p:spPr/>
        <p:txBody>
          <a:bodyPr/>
          <a:lstStyle/>
          <a:p>
            <a:fld id="{5827260C-95DC-194B-88B2-0B241DEC43BF}" type="slidenum">
              <a:rPr lang="en-US" smtClean="0"/>
              <a:pPr/>
              <a:t>4</a:t>
            </a:fld>
            <a:endParaRPr lang="en-US" dirty="0"/>
          </a:p>
        </p:txBody>
      </p:sp>
    </p:spTree>
    <p:extLst>
      <p:ext uri="{BB962C8B-B14F-4D97-AF65-F5344CB8AC3E}">
        <p14:creationId xmlns:p14="http://schemas.microsoft.com/office/powerpoint/2010/main" val="1903959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Non amendable</a:t>
            </a:r>
          </a:p>
        </p:txBody>
      </p:sp>
      <p:sp>
        <p:nvSpPr>
          <p:cNvPr id="4" name="Slide Number Placeholder 3"/>
          <p:cNvSpPr>
            <a:spLocks noGrp="1"/>
          </p:cNvSpPr>
          <p:nvPr>
            <p:ph type="sldNum" sz="quarter" idx="5"/>
          </p:nvPr>
        </p:nvSpPr>
        <p:spPr/>
        <p:txBody>
          <a:bodyPr/>
          <a:lstStyle/>
          <a:p>
            <a:fld id="{5827260C-95DC-194B-88B2-0B241DEC43BF}" type="slidenum">
              <a:rPr lang="en-US" smtClean="0"/>
              <a:pPr/>
              <a:t>9</a:t>
            </a:fld>
            <a:endParaRPr lang="en-US" dirty="0"/>
          </a:p>
        </p:txBody>
      </p:sp>
    </p:spTree>
    <p:extLst>
      <p:ext uri="{BB962C8B-B14F-4D97-AF65-F5344CB8AC3E}">
        <p14:creationId xmlns:p14="http://schemas.microsoft.com/office/powerpoint/2010/main" val="1500889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Amendable Version</a:t>
            </a:r>
          </a:p>
        </p:txBody>
      </p:sp>
      <p:sp>
        <p:nvSpPr>
          <p:cNvPr id="4" name="Slide Number Placeholder 3"/>
          <p:cNvSpPr>
            <a:spLocks noGrp="1"/>
          </p:cNvSpPr>
          <p:nvPr>
            <p:ph type="sldNum" sz="quarter" idx="5"/>
          </p:nvPr>
        </p:nvSpPr>
        <p:spPr/>
        <p:txBody>
          <a:bodyPr/>
          <a:lstStyle/>
          <a:p>
            <a:fld id="{5827260C-95DC-194B-88B2-0B241DEC43BF}" type="slidenum">
              <a:rPr lang="en-US" smtClean="0"/>
              <a:pPr/>
              <a:t>10</a:t>
            </a:fld>
            <a:endParaRPr lang="en-US" dirty="0"/>
          </a:p>
        </p:txBody>
      </p:sp>
    </p:spTree>
    <p:extLst>
      <p:ext uri="{BB962C8B-B14F-4D97-AF65-F5344CB8AC3E}">
        <p14:creationId xmlns:p14="http://schemas.microsoft.com/office/powerpoint/2010/main" val="3068057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Amendable Version spare</a:t>
            </a:r>
          </a:p>
        </p:txBody>
      </p:sp>
      <p:sp>
        <p:nvSpPr>
          <p:cNvPr id="4" name="Slide Number Placeholder 3"/>
          <p:cNvSpPr>
            <a:spLocks noGrp="1"/>
          </p:cNvSpPr>
          <p:nvPr>
            <p:ph type="sldNum" sz="quarter" idx="5"/>
          </p:nvPr>
        </p:nvSpPr>
        <p:spPr/>
        <p:txBody>
          <a:bodyPr/>
          <a:lstStyle/>
          <a:p>
            <a:fld id="{5827260C-95DC-194B-88B2-0B241DEC43BF}" type="slidenum">
              <a:rPr lang="en-US" smtClean="0"/>
              <a:pPr/>
              <a:t>11</a:t>
            </a:fld>
            <a:endParaRPr lang="en-US" dirty="0"/>
          </a:p>
        </p:txBody>
      </p:sp>
    </p:spTree>
    <p:extLst>
      <p:ext uri="{BB962C8B-B14F-4D97-AF65-F5344CB8AC3E}">
        <p14:creationId xmlns:p14="http://schemas.microsoft.com/office/powerpoint/2010/main" val="2144122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4504A11-3BA0-4461-A1C5-454F02F9540C}" type="slidenum">
              <a:rPr lang="en-GB" smtClean="0"/>
              <a:pPr/>
              <a:t>12</a:t>
            </a:fld>
            <a:endParaRPr lang="en-GB" dirty="0"/>
          </a:p>
        </p:txBody>
      </p:sp>
    </p:spTree>
    <p:extLst>
      <p:ext uri="{BB962C8B-B14F-4D97-AF65-F5344CB8AC3E}">
        <p14:creationId xmlns:p14="http://schemas.microsoft.com/office/powerpoint/2010/main" val="1830149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Consider Printing questions on sheet of paper.</a:t>
            </a:r>
          </a:p>
          <a:p>
            <a:r>
              <a:rPr lang="en-US" dirty="0"/>
              <a:t>Consider handing out randomly paired numbers so as candidates do not pick someone they are next to or know.</a:t>
            </a:r>
          </a:p>
          <a:p>
            <a:r>
              <a:rPr lang="en-US" dirty="0"/>
              <a:t>Remove question 4 if no TOT.</a:t>
            </a:r>
          </a:p>
          <a:p>
            <a:endParaRPr lang="en-GB" dirty="0"/>
          </a:p>
        </p:txBody>
      </p:sp>
      <p:sp>
        <p:nvSpPr>
          <p:cNvPr id="4" name="Slide Number Placeholder 3"/>
          <p:cNvSpPr>
            <a:spLocks noGrp="1"/>
          </p:cNvSpPr>
          <p:nvPr>
            <p:ph type="sldNum" sz="quarter" idx="5"/>
          </p:nvPr>
        </p:nvSpPr>
        <p:spPr/>
        <p:txBody>
          <a:bodyPr/>
          <a:lstStyle/>
          <a:p>
            <a:fld id="{5827260C-95DC-194B-88B2-0B241DEC43BF}" type="slidenum">
              <a:rPr lang="en-US" smtClean="0"/>
              <a:pPr/>
              <a:t>15</a:t>
            </a:fld>
            <a:endParaRPr lang="en-US" dirty="0"/>
          </a:p>
        </p:txBody>
      </p:sp>
    </p:spTree>
    <p:extLst>
      <p:ext uri="{BB962C8B-B14F-4D97-AF65-F5344CB8AC3E}">
        <p14:creationId xmlns:p14="http://schemas.microsoft.com/office/powerpoint/2010/main" val="347639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4F52EBE0-3DD0-7944-A606-4545E9B30F53}" type="slidenum">
              <a:rPr lang="en-GB"/>
              <a:pPr/>
              <a:t>16</a:t>
            </a:fld>
            <a:endParaRPr lang="en-GB" dirty="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146266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4668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46708E8-5933-45CE-A8E6-0870F4F0539D}" type="slidenum">
              <a:rPr lang="en-GB" smtClean="0"/>
              <a:t>‹#›</a:t>
            </a:fld>
            <a:endParaRPr lang="en-GB" dirty="0"/>
          </a:p>
        </p:txBody>
      </p:sp>
    </p:spTree>
    <p:extLst>
      <p:ext uri="{BB962C8B-B14F-4D97-AF65-F5344CB8AC3E}">
        <p14:creationId xmlns:p14="http://schemas.microsoft.com/office/powerpoint/2010/main" val="238980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9985199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6585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1162759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3089824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69739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71667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330721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424479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48940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46708E8-5933-45CE-A8E6-0870F4F0539D}" type="slidenum">
              <a:rPr lang="en-GB" smtClean="0"/>
              <a:t>‹#›</a:t>
            </a:fld>
            <a:endParaRPr lang="en-GB" dirty="0"/>
          </a:p>
        </p:txBody>
      </p:sp>
    </p:spTree>
    <p:extLst>
      <p:ext uri="{BB962C8B-B14F-4D97-AF65-F5344CB8AC3E}">
        <p14:creationId xmlns:p14="http://schemas.microsoft.com/office/powerpoint/2010/main" val="2668822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46708E8-5933-45CE-A8E6-0870F4F0539D}" type="slidenum">
              <a:rPr lang="en-GB" smtClean="0"/>
              <a:t>‹#›</a:t>
            </a:fld>
            <a:endParaRPr lang="en-GB" dirty="0"/>
          </a:p>
        </p:txBody>
      </p:sp>
      <p:pic>
        <p:nvPicPr>
          <p:cNvPr id="6" name="Picture 5">
            <a:extLst>
              <a:ext uri="{FF2B5EF4-FFF2-40B4-BE49-F238E27FC236}">
                <a16:creationId xmlns:a16="http://schemas.microsoft.com/office/drawing/2014/main" id="{C120395C-94FB-4CBC-975C-D3085BD71035}"/>
              </a:ext>
            </a:extLst>
          </p:cNvPr>
          <p:cNvPicPr>
            <a:picLocks noChangeAspect="1"/>
          </p:cNvPicPr>
          <p:nvPr userDrawn="1"/>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15611810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1.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12.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hyperlink" Target="https://publicdomainpictures.net/view-image.php?image=31273&amp;picture=icebreaker"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11.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13.sv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11.sv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13.sv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36.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B25791A-369E-4E8E-8246-92C6E00B8B7B}"/>
              </a:ext>
            </a:extLst>
          </p:cNvPr>
          <p:cNvSpPr>
            <a:spLocks noGrp="1"/>
          </p:cNvSpPr>
          <p:nvPr>
            <p:ph type="ctrTitle"/>
          </p:nvPr>
        </p:nvSpPr>
        <p:spPr>
          <a:xfrm>
            <a:off x="97277" y="1316745"/>
            <a:ext cx="3813242" cy="870952"/>
          </a:xfrm>
        </p:spPr>
        <p:txBody>
          <a:bodyPr vert="horz" lIns="91440" tIns="45720" rIns="91440" bIns="45720" rtlCol="0" anchor="ctr">
            <a:noAutofit/>
          </a:bodyPr>
          <a:lstStyle/>
          <a:p>
            <a:pPr algn="l" defTabSz="914400">
              <a:lnSpc>
                <a:spcPct val="90000"/>
              </a:lnSpc>
            </a:pPr>
            <a:r>
              <a:rPr lang="en-US" altLang="en-US" sz="1600" b="0" i="1" dirty="0">
                <a:solidFill>
                  <a:srgbClr val="FFFFFF"/>
                </a:solidFill>
                <a:latin typeface="Helvetica" panose="020B0604020202020204" pitchFamily="34" charset="0"/>
              </a:rPr>
              <a:t>Developed under the </a:t>
            </a:r>
            <a:r>
              <a:rPr lang="en-US" altLang="en-US" sz="1600" b="0" i="1" dirty="0" err="1">
                <a:solidFill>
                  <a:srgbClr val="FFFFFF"/>
                </a:solidFill>
                <a:latin typeface="Helvetica" panose="020B0604020202020204" pitchFamily="34" charset="0"/>
              </a:rPr>
              <a:t>CyberEast</a:t>
            </a:r>
            <a:r>
              <a:rPr lang="en-US" altLang="en-US" sz="1600" b="0" i="1" dirty="0">
                <a:solidFill>
                  <a:srgbClr val="FFFFFF"/>
                </a:solidFill>
                <a:latin typeface="Helvetica" panose="020B0604020202020204" pitchFamily="34" charset="0"/>
              </a:rPr>
              <a:t> Project framework </a:t>
            </a:r>
          </a:p>
        </p:txBody>
      </p:sp>
      <p:sp>
        <p:nvSpPr>
          <p:cNvPr id="14" name="Rectangle 13">
            <a:extLst>
              <a:ext uri="{FF2B5EF4-FFF2-40B4-BE49-F238E27FC236}">
                <a16:creationId xmlns:a16="http://schemas.microsoft.com/office/drawing/2014/main" id="{AE84DB19-ACA5-441D-B5B7-48EF2A37D155}"/>
              </a:ext>
            </a:extLst>
          </p:cNvPr>
          <p:cNvSpPr/>
          <p:nvPr/>
        </p:nvSpPr>
        <p:spPr>
          <a:xfrm>
            <a:off x="6792281" y="3782147"/>
            <a:ext cx="2217907" cy="1569660"/>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Calibri"/>
                <a:ea typeface="+mn-ea"/>
                <a:cs typeface="+mn-cs"/>
              </a:rPr>
              <a:t>LEPL Academy of the Ministry of Finance of Georgia</a:t>
            </a:r>
            <a:endParaRPr kumimoji="0" lang="en-GB" sz="2400" b="1" i="0" u="none" strike="noStrike" kern="1200" cap="none" spc="0" normalizeH="0" baseline="0" noProof="0" dirty="0">
              <a:ln>
                <a:noFill/>
              </a:ln>
              <a:solidFill>
                <a:schemeClr val="bg1"/>
              </a:solidFill>
              <a:effectLst/>
              <a:uLnTx/>
              <a:uFillTx/>
              <a:latin typeface="Calibri"/>
              <a:ea typeface="+mn-ea"/>
              <a:cs typeface="+mn-cs"/>
            </a:endParaRPr>
          </a:p>
        </p:txBody>
      </p:sp>
      <p:sp>
        <p:nvSpPr>
          <p:cNvPr id="18" name="TextBox 17">
            <a:extLst>
              <a:ext uri="{FF2B5EF4-FFF2-40B4-BE49-F238E27FC236}">
                <a16:creationId xmlns:a16="http://schemas.microsoft.com/office/drawing/2014/main" id="{BBC3B905-D0EE-4950-9424-22652671FF13}"/>
              </a:ext>
            </a:extLst>
          </p:cNvPr>
          <p:cNvSpPr txBox="1"/>
          <p:nvPr/>
        </p:nvSpPr>
        <p:spPr>
          <a:xfrm>
            <a:off x="281354" y="2627985"/>
            <a:ext cx="6069204" cy="206210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5E8E"/>
                </a:solidFill>
                <a:effectLst/>
                <a:uLnTx/>
                <a:uFillTx/>
                <a:ea typeface="+mn-ea"/>
                <a:cs typeface="+mn-cs"/>
              </a:rPr>
              <a:t>First Responder training for Investigators on Cybercrime and Electronic Evidence </a:t>
            </a:r>
          </a:p>
        </p:txBody>
      </p:sp>
      <p:pic>
        <p:nvPicPr>
          <p:cNvPr id="7" name="Picture 6">
            <a:extLst>
              <a:ext uri="{FF2B5EF4-FFF2-40B4-BE49-F238E27FC236}">
                <a16:creationId xmlns:a16="http://schemas.microsoft.com/office/drawing/2014/main" id="{61EE1613-3532-446A-9E88-7C378B335EE9}"/>
              </a:ext>
            </a:extLst>
          </p:cNvPr>
          <p:cNvPicPr>
            <a:picLocks noChangeAspect="1"/>
          </p:cNvPicPr>
          <p:nvPr/>
        </p:nvPicPr>
        <p:blipFill>
          <a:blip r:embed="rId3"/>
          <a:stretch>
            <a:fillRect/>
          </a:stretch>
        </p:blipFill>
        <p:spPr>
          <a:xfrm>
            <a:off x="7391971" y="5507200"/>
            <a:ext cx="1347318" cy="1350800"/>
          </a:xfrm>
          <a:prstGeom prst="rect">
            <a:avLst/>
          </a:prstGeom>
        </p:spPr>
      </p:pic>
      <p:sp>
        <p:nvSpPr>
          <p:cNvPr id="6" name="TextBox 5">
            <a:extLst>
              <a:ext uri="{FF2B5EF4-FFF2-40B4-BE49-F238E27FC236}">
                <a16:creationId xmlns:a16="http://schemas.microsoft.com/office/drawing/2014/main" id="{CFEDEE15-A086-4BBD-8E6C-DBE9FB711DAE}"/>
              </a:ext>
            </a:extLst>
          </p:cNvPr>
          <p:cNvSpPr txBox="1"/>
          <p:nvPr/>
        </p:nvSpPr>
        <p:spPr>
          <a:xfrm>
            <a:off x="97277" y="5351807"/>
            <a:ext cx="3158389"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err="1">
                <a:ln>
                  <a:noFill/>
                </a:ln>
                <a:solidFill>
                  <a:srgbClr val="005E8E"/>
                </a:solidFill>
                <a:effectLst/>
                <a:uLnTx/>
                <a:uFillTx/>
                <a:ea typeface="+mn-ea"/>
                <a:cs typeface="+mn-cs"/>
              </a:rPr>
              <a:t>Sessio</a:t>
            </a:r>
            <a:r>
              <a:rPr lang="en-US" sz="2400" b="1" i="1" dirty="0">
                <a:solidFill>
                  <a:srgbClr val="005E8E"/>
                </a:solidFill>
              </a:rPr>
              <a:t>n 1 </a:t>
            </a:r>
            <a:endParaRPr kumimoji="0" lang="en-US" sz="2400" b="1" i="1" u="none" strike="noStrike" kern="1200" cap="none" spc="0" normalizeH="0" baseline="0" noProof="0" dirty="0">
              <a:ln>
                <a:noFill/>
              </a:ln>
              <a:solidFill>
                <a:srgbClr val="005E8E"/>
              </a:solidFill>
              <a:effectLst/>
              <a:uLnTx/>
              <a:uFillTx/>
              <a:ea typeface="+mn-ea"/>
              <a:cs typeface="+mn-cs"/>
            </a:endParaRPr>
          </a:p>
        </p:txBody>
      </p:sp>
    </p:spTree>
    <p:extLst>
      <p:ext uri="{BB962C8B-B14F-4D97-AF65-F5344CB8AC3E}">
        <p14:creationId xmlns:p14="http://schemas.microsoft.com/office/powerpoint/2010/main" val="1275627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86A88A1-71EF-4EFE-936A-7D07323AB165}"/>
              </a:ext>
            </a:extLst>
          </p:cNvPr>
          <p:cNvGraphicFramePr>
            <a:graphicFrameLocks noGrp="1"/>
          </p:cNvGraphicFramePr>
          <p:nvPr/>
        </p:nvGraphicFramePr>
        <p:xfrm>
          <a:off x="12913" y="1"/>
          <a:ext cx="9131089" cy="7437671"/>
        </p:xfrm>
        <a:graphic>
          <a:graphicData uri="http://schemas.openxmlformats.org/drawingml/2006/table">
            <a:tbl>
              <a:tblPr firstRow="1" bandRow="1">
                <a:tableStyleId>{5C22544A-7EE6-4342-B048-85BDC9FD1C3A}</a:tableStyleId>
              </a:tblPr>
              <a:tblGrid>
                <a:gridCol w="1114035">
                  <a:extLst>
                    <a:ext uri="{9D8B030D-6E8A-4147-A177-3AD203B41FA5}">
                      <a16:colId xmlns:a16="http://schemas.microsoft.com/office/drawing/2014/main" val="1159433707"/>
                    </a:ext>
                  </a:extLst>
                </a:gridCol>
                <a:gridCol w="1330431">
                  <a:extLst>
                    <a:ext uri="{9D8B030D-6E8A-4147-A177-3AD203B41FA5}">
                      <a16:colId xmlns:a16="http://schemas.microsoft.com/office/drawing/2014/main" val="3130378406"/>
                    </a:ext>
                  </a:extLst>
                </a:gridCol>
                <a:gridCol w="1291017">
                  <a:extLst>
                    <a:ext uri="{9D8B030D-6E8A-4147-A177-3AD203B41FA5}">
                      <a16:colId xmlns:a16="http://schemas.microsoft.com/office/drawing/2014/main" val="2818923494"/>
                    </a:ext>
                  </a:extLst>
                </a:gridCol>
                <a:gridCol w="507068">
                  <a:extLst>
                    <a:ext uri="{9D8B030D-6E8A-4147-A177-3AD203B41FA5}">
                      <a16:colId xmlns:a16="http://schemas.microsoft.com/office/drawing/2014/main" val="2183078057"/>
                    </a:ext>
                  </a:extLst>
                </a:gridCol>
                <a:gridCol w="1379316">
                  <a:extLst>
                    <a:ext uri="{9D8B030D-6E8A-4147-A177-3AD203B41FA5}">
                      <a16:colId xmlns:a16="http://schemas.microsoft.com/office/drawing/2014/main" val="1596805405"/>
                    </a:ext>
                  </a:extLst>
                </a:gridCol>
                <a:gridCol w="417083">
                  <a:extLst>
                    <a:ext uri="{9D8B030D-6E8A-4147-A177-3AD203B41FA5}">
                      <a16:colId xmlns:a16="http://schemas.microsoft.com/office/drawing/2014/main" val="2589898898"/>
                    </a:ext>
                  </a:extLst>
                </a:gridCol>
                <a:gridCol w="1276587">
                  <a:extLst>
                    <a:ext uri="{9D8B030D-6E8A-4147-A177-3AD203B41FA5}">
                      <a16:colId xmlns:a16="http://schemas.microsoft.com/office/drawing/2014/main" val="2150060281"/>
                    </a:ext>
                  </a:extLst>
                </a:gridCol>
                <a:gridCol w="489231">
                  <a:extLst>
                    <a:ext uri="{9D8B030D-6E8A-4147-A177-3AD203B41FA5}">
                      <a16:colId xmlns:a16="http://schemas.microsoft.com/office/drawing/2014/main" val="849584699"/>
                    </a:ext>
                  </a:extLst>
                </a:gridCol>
                <a:gridCol w="1326321">
                  <a:extLst>
                    <a:ext uri="{9D8B030D-6E8A-4147-A177-3AD203B41FA5}">
                      <a16:colId xmlns:a16="http://schemas.microsoft.com/office/drawing/2014/main" val="4251971633"/>
                    </a:ext>
                  </a:extLst>
                </a:gridCol>
              </a:tblGrid>
              <a:tr h="795208">
                <a:tc gridSpan="9">
                  <a:txBody>
                    <a:bodyPr/>
                    <a:lstStyle/>
                    <a:p>
                      <a:endParaRPr lang="en-GB" sz="1000" dirty="0"/>
                    </a:p>
                  </a:txBody>
                  <a:tcPr/>
                </a:tc>
                <a:tc hMerge="1">
                  <a:txBody>
                    <a:bodyPr/>
                    <a:lstStyle/>
                    <a:p>
                      <a:endParaRPr lang="en-GB" sz="1000" dirty="0"/>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4126543"/>
                  </a:ext>
                </a:extLst>
              </a:tr>
              <a:tr h="498615">
                <a:tc>
                  <a:txBody>
                    <a:bodyPr/>
                    <a:lstStyle/>
                    <a:p>
                      <a:endParaRPr lang="en-GB" sz="1000" dirty="0"/>
                    </a:p>
                  </a:txBody>
                  <a:tcPr>
                    <a:solidFill>
                      <a:schemeClr val="accent6">
                        <a:lumMod val="60000"/>
                        <a:lumOff val="40000"/>
                      </a:schemeClr>
                    </a:solidFill>
                  </a:tcPr>
                </a:tc>
                <a:tc>
                  <a:txBody>
                    <a:bodyPr/>
                    <a:lstStyle/>
                    <a:p>
                      <a:r>
                        <a:rPr lang="en-GB" sz="1000" dirty="0"/>
                        <a:t>09:30  - 10:00</a:t>
                      </a:r>
                    </a:p>
                  </a:txBody>
                  <a:tcPr>
                    <a:solidFill>
                      <a:schemeClr val="accent6">
                        <a:lumMod val="60000"/>
                        <a:lumOff val="40000"/>
                      </a:schemeClr>
                    </a:solidFill>
                  </a:tcPr>
                </a:tc>
                <a:tc>
                  <a:txBody>
                    <a:bodyPr/>
                    <a:lstStyle/>
                    <a:p>
                      <a:r>
                        <a:rPr lang="en-GB" sz="1000" dirty="0"/>
                        <a:t>10:00 - 11:30</a:t>
                      </a:r>
                    </a:p>
                  </a:txBody>
                  <a:tcPr>
                    <a:solidFill>
                      <a:schemeClr val="accent6">
                        <a:lumMod val="60000"/>
                        <a:lumOff val="40000"/>
                      </a:schemeClr>
                    </a:solidFill>
                  </a:tcPr>
                </a:tc>
                <a:tc>
                  <a:txBody>
                    <a:bodyPr/>
                    <a:lstStyle/>
                    <a:p>
                      <a:pPr algn="ctr"/>
                      <a:r>
                        <a:rPr lang="en-GB" sz="800" dirty="0"/>
                        <a:t>11:30</a:t>
                      </a:r>
                    </a:p>
                    <a:p>
                      <a:pPr algn="ctr"/>
                      <a:r>
                        <a:rPr lang="en-GB" sz="800" dirty="0"/>
                        <a:t> – </a:t>
                      </a:r>
                    </a:p>
                    <a:p>
                      <a:pPr algn="ctr"/>
                      <a:r>
                        <a:rPr lang="en-GB" sz="800" dirty="0"/>
                        <a:t>11:45</a:t>
                      </a:r>
                    </a:p>
                  </a:txBody>
                  <a:tcPr>
                    <a:solidFill>
                      <a:schemeClr val="accent6">
                        <a:lumMod val="60000"/>
                        <a:lumOff val="40000"/>
                      </a:schemeClr>
                    </a:solidFill>
                  </a:tcPr>
                </a:tc>
                <a:tc>
                  <a:txBody>
                    <a:bodyPr/>
                    <a:lstStyle/>
                    <a:p>
                      <a:r>
                        <a:rPr lang="en-GB" sz="1000" dirty="0"/>
                        <a:t>11:45 – 13:00</a:t>
                      </a:r>
                    </a:p>
                  </a:txBody>
                  <a:tcPr>
                    <a:solidFill>
                      <a:schemeClr val="accent6">
                        <a:lumMod val="60000"/>
                        <a:lumOff val="40000"/>
                      </a:schemeClr>
                    </a:solidFill>
                  </a:tcPr>
                </a:tc>
                <a:tc>
                  <a:txBody>
                    <a:bodyPr/>
                    <a:lstStyle/>
                    <a:p>
                      <a:pPr algn="ctr"/>
                      <a:r>
                        <a:rPr lang="en-GB" sz="800" dirty="0"/>
                        <a:t>13:00          – </a:t>
                      </a:r>
                    </a:p>
                    <a:p>
                      <a:pPr algn="ctr"/>
                      <a:r>
                        <a:rPr lang="en-GB" sz="800" dirty="0"/>
                        <a:t>14:00</a:t>
                      </a:r>
                    </a:p>
                  </a:txBody>
                  <a:tcPr>
                    <a:solidFill>
                      <a:schemeClr val="accent6">
                        <a:lumMod val="60000"/>
                        <a:lumOff val="40000"/>
                      </a:schemeClr>
                    </a:solidFill>
                  </a:tcPr>
                </a:tc>
                <a:tc>
                  <a:txBody>
                    <a:bodyPr/>
                    <a:lstStyle/>
                    <a:p>
                      <a:r>
                        <a:rPr lang="en-GB" sz="1000" dirty="0"/>
                        <a:t>14:00 – 15:30</a:t>
                      </a:r>
                    </a:p>
                  </a:txBody>
                  <a:tcPr>
                    <a:solidFill>
                      <a:schemeClr val="accent6">
                        <a:lumMod val="60000"/>
                        <a:lumOff val="40000"/>
                      </a:schemeClr>
                    </a:solidFill>
                  </a:tcPr>
                </a:tc>
                <a:tc>
                  <a:txBody>
                    <a:bodyPr/>
                    <a:lstStyle/>
                    <a:p>
                      <a:pPr algn="ctr"/>
                      <a:r>
                        <a:rPr lang="en-GB" sz="800" dirty="0"/>
                        <a:t>15:30 </a:t>
                      </a:r>
                    </a:p>
                    <a:p>
                      <a:pPr algn="ctr"/>
                      <a:r>
                        <a:rPr lang="en-GB" sz="800" dirty="0"/>
                        <a:t>– </a:t>
                      </a:r>
                    </a:p>
                    <a:p>
                      <a:pPr algn="ctr"/>
                      <a:r>
                        <a:rPr lang="en-GB" sz="800" dirty="0"/>
                        <a:t>16:00</a:t>
                      </a:r>
                    </a:p>
                  </a:txBody>
                  <a:tcPr>
                    <a:solidFill>
                      <a:schemeClr val="accent6">
                        <a:lumMod val="60000"/>
                        <a:lumOff val="40000"/>
                      </a:schemeClr>
                    </a:solidFill>
                  </a:tcPr>
                </a:tc>
                <a:tc>
                  <a:txBody>
                    <a:bodyPr/>
                    <a:lstStyle/>
                    <a:p>
                      <a:r>
                        <a:rPr lang="en-GB" sz="1000" dirty="0"/>
                        <a:t>15:50 – 17:30</a:t>
                      </a:r>
                    </a:p>
                  </a:txBody>
                  <a:tcPr>
                    <a:solidFill>
                      <a:schemeClr val="accent6">
                        <a:lumMod val="60000"/>
                        <a:lumOff val="40000"/>
                      </a:schemeClr>
                    </a:solidFill>
                  </a:tcPr>
                </a:tc>
                <a:extLst>
                  <a:ext uri="{0D108BD9-81ED-4DB2-BD59-A6C34878D82A}">
                    <a16:rowId xmlns:a16="http://schemas.microsoft.com/office/drawing/2014/main" val="2426632840"/>
                  </a:ext>
                </a:extLst>
              </a:tr>
              <a:tr h="1144576">
                <a:tc>
                  <a:txBody>
                    <a:bodyPr/>
                    <a:lstStyle/>
                    <a:p>
                      <a:r>
                        <a:rPr lang="en-GB" sz="1000" dirty="0"/>
                        <a:t>Monday 3</a:t>
                      </a:r>
                      <a:r>
                        <a:rPr lang="en-GB" sz="1000" baseline="30000" dirty="0"/>
                        <a:t>rd</a:t>
                      </a:r>
                      <a:r>
                        <a:rPr lang="en-GB" sz="1000" dirty="0"/>
                        <a:t> February 2020</a:t>
                      </a:r>
                    </a:p>
                  </a:txBody>
                  <a:tcPr>
                    <a:solidFill>
                      <a:schemeClr val="accent6">
                        <a:lumMod val="60000"/>
                        <a:lumOff val="40000"/>
                      </a:schemeClr>
                    </a:solidFill>
                  </a:tcPr>
                </a:tc>
                <a:tc>
                  <a:txBody>
                    <a:bodyPr/>
                    <a:lstStyle/>
                    <a:p>
                      <a:pPr algn="ctr"/>
                      <a:r>
                        <a:rPr lang="en-US" sz="1000" dirty="0"/>
                        <a:t>Course opening</a:t>
                      </a:r>
                    </a:p>
                    <a:p>
                      <a:pPr marL="0" indent="0" algn="l">
                        <a:buFont typeface="Wingdings" panose="05000000000000000000" pitchFamily="2" charset="2"/>
                        <a:buNone/>
                      </a:pPr>
                      <a:r>
                        <a:rPr lang="en-US" sz="1000" dirty="0"/>
                        <a:t>remarks by the</a:t>
                      </a:r>
                    </a:p>
                    <a:p>
                      <a:pPr marL="171450" indent="-171450" algn="l">
                        <a:buFont typeface="Wingdings" panose="05000000000000000000" pitchFamily="2" charset="2"/>
                        <a:buChar char="§"/>
                      </a:pPr>
                      <a:r>
                        <a:rPr lang="en-US" sz="1000" dirty="0"/>
                        <a:t>Delegation of the European Union</a:t>
                      </a:r>
                    </a:p>
                    <a:p>
                      <a:pPr marL="171450" indent="-171450" algn="l">
                        <a:buFont typeface="Wingdings" panose="05000000000000000000" pitchFamily="2" charset="2"/>
                        <a:buChar char="§"/>
                      </a:pPr>
                      <a:r>
                        <a:rPr lang="en-US" sz="1000" dirty="0"/>
                        <a:t>Ministry of Finance Academy</a:t>
                      </a:r>
                    </a:p>
                    <a:p>
                      <a:pPr marL="171450" indent="-171450" algn="l">
                        <a:buFont typeface="Wingdings" panose="05000000000000000000" pitchFamily="2" charset="2"/>
                        <a:buChar char="§"/>
                      </a:pPr>
                      <a:r>
                        <a:rPr lang="en-US" sz="1000" dirty="0"/>
                        <a:t>Council of Europe</a:t>
                      </a:r>
                      <a:endParaRPr lang="en-GB" sz="1000" dirty="0"/>
                    </a:p>
                  </a:txBody>
                  <a:tcPr/>
                </a:tc>
                <a:tc>
                  <a:txBody>
                    <a:bodyPr/>
                    <a:lstStyle/>
                    <a:p>
                      <a:pPr algn="ctr"/>
                      <a:r>
                        <a:rPr lang="en-US" sz="1000" dirty="0"/>
                        <a:t>Session 1 </a:t>
                      </a:r>
                    </a:p>
                    <a:p>
                      <a:pPr algn="ctr"/>
                      <a:r>
                        <a:rPr lang="en-US" sz="1000" dirty="0"/>
                        <a:t>Course Introduction, Agenda and Objectives</a:t>
                      </a:r>
                    </a:p>
                    <a:p>
                      <a:pPr algn="ctr"/>
                      <a:endParaRPr lang="en-US" sz="1000" dirty="0"/>
                    </a:p>
                    <a:p>
                      <a:pPr algn="ctr"/>
                      <a:r>
                        <a:rPr lang="en-GB" sz="1000" dirty="0"/>
                        <a:t>11:00hrs </a:t>
                      </a:r>
                    </a:p>
                    <a:p>
                      <a:pPr algn="ctr"/>
                      <a:r>
                        <a:rPr lang="en-GB" sz="1000" dirty="0"/>
                        <a:t>Coffee Break</a:t>
                      </a:r>
                    </a:p>
                  </a:txBody>
                  <a:tcPr/>
                </a:tc>
                <a:tc gridSpan="2">
                  <a:txBody>
                    <a:bodyPr/>
                    <a:lstStyle/>
                    <a:p>
                      <a:pPr algn="ctr"/>
                      <a:r>
                        <a:rPr lang="en-US" sz="1000" dirty="0"/>
                        <a:t>Session 2 </a:t>
                      </a:r>
                    </a:p>
                    <a:p>
                      <a:pPr algn="ctr"/>
                      <a:r>
                        <a:rPr lang="en-US" sz="1000" dirty="0"/>
                        <a:t>Introduction to Cybercrime</a:t>
                      </a:r>
                    </a:p>
                    <a:p>
                      <a:pPr algn="ctr"/>
                      <a:endParaRPr lang="en-US" sz="1000" dirty="0"/>
                    </a:p>
                  </a:txBody>
                  <a:tcPr/>
                </a:tc>
                <a:tc hMerge="1">
                  <a:txBody>
                    <a:bodyPr/>
                    <a:lstStyle/>
                    <a:p>
                      <a:pPr algn="ctr"/>
                      <a:endParaRPr lang="en-GB" sz="1000" dirty="0"/>
                    </a:p>
                  </a:txBody>
                  <a:tcPr/>
                </a:tc>
                <a:tc rowSpan="5">
                  <a:txBody>
                    <a:bodyPr/>
                    <a:lstStyle/>
                    <a:p>
                      <a:pPr algn="ctr"/>
                      <a:r>
                        <a:rPr lang="en-GB" sz="1200" dirty="0"/>
                        <a:t>Lunch</a:t>
                      </a:r>
                    </a:p>
                  </a:txBody>
                  <a:tcPr vert="vert"/>
                </a:tc>
                <a:tc>
                  <a:txBody>
                    <a:bodyPr/>
                    <a:lstStyle/>
                    <a:p>
                      <a:pPr algn="ctr"/>
                      <a:r>
                        <a:rPr lang="en-US" sz="1000" dirty="0"/>
                        <a:t>Session 3 </a:t>
                      </a:r>
                    </a:p>
                    <a:p>
                      <a:pPr algn="ctr"/>
                      <a:r>
                        <a:rPr lang="en-US" sz="1000" dirty="0"/>
                        <a:t>Introduction to Electronic Evidence: Principles and Procedures</a:t>
                      </a:r>
                    </a:p>
                    <a:p>
                      <a:pPr algn="ctr"/>
                      <a:endParaRPr lang="en-US" sz="1000" dirty="0"/>
                    </a:p>
                  </a:txBody>
                  <a:tcPr/>
                </a:tc>
                <a:tc rowSpan="5">
                  <a:txBody>
                    <a:bodyPr/>
                    <a:lstStyle/>
                    <a:p>
                      <a:pPr algn="ctr"/>
                      <a:r>
                        <a:rPr lang="en-GB" sz="1200" dirty="0"/>
                        <a:t>Coffee Break</a:t>
                      </a:r>
                    </a:p>
                    <a:p>
                      <a:pPr algn="ctr"/>
                      <a:endParaRPr lang="en-GB" sz="1000" dirty="0"/>
                    </a:p>
                  </a:txBody>
                  <a:tcPr vert="vert"/>
                </a:tc>
                <a:tc>
                  <a:txBody>
                    <a:bodyPr/>
                    <a:lstStyle/>
                    <a:p>
                      <a:pPr algn="ctr"/>
                      <a:r>
                        <a:rPr lang="en-US" sz="1000" dirty="0"/>
                        <a:t>Session 4 </a:t>
                      </a:r>
                    </a:p>
                    <a:p>
                      <a:pPr algn="ctr"/>
                      <a:r>
                        <a:rPr lang="en-US" sz="1000" dirty="0"/>
                        <a:t>Identifying Suspects on the Internet</a:t>
                      </a:r>
                    </a:p>
                    <a:p>
                      <a:pPr algn="ctr"/>
                      <a:endParaRPr lang="en-US" sz="1000" dirty="0"/>
                    </a:p>
                  </a:txBody>
                  <a:tcPr/>
                </a:tc>
                <a:extLst>
                  <a:ext uri="{0D108BD9-81ED-4DB2-BD59-A6C34878D82A}">
                    <a16:rowId xmlns:a16="http://schemas.microsoft.com/office/drawing/2014/main" val="2773514286"/>
                  </a:ext>
                </a:extLst>
              </a:tr>
              <a:tr h="1074907">
                <a:tc>
                  <a:txBody>
                    <a:bodyPr/>
                    <a:lstStyle/>
                    <a:p>
                      <a:r>
                        <a:rPr lang="en-GB" sz="1000" dirty="0"/>
                        <a:t>Tuesday 4</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5 </a:t>
                      </a:r>
                    </a:p>
                    <a:p>
                      <a:pPr algn="ctr"/>
                      <a:r>
                        <a:rPr lang="en-US" sz="1000" dirty="0"/>
                        <a:t>Daily Review </a:t>
                      </a:r>
                      <a:endParaRPr lang="en-GB" sz="1000" dirty="0"/>
                    </a:p>
                  </a:txBody>
                  <a:tcPr/>
                </a:tc>
                <a:tc>
                  <a:txBody>
                    <a:bodyPr/>
                    <a:lstStyle/>
                    <a:p>
                      <a:pPr algn="ctr"/>
                      <a:r>
                        <a:rPr lang="en-US" sz="1000" dirty="0"/>
                        <a:t>Session 6 </a:t>
                      </a:r>
                    </a:p>
                    <a:p>
                      <a:pPr algn="ctr"/>
                      <a:r>
                        <a:rPr lang="en-US" sz="1000" dirty="0"/>
                        <a:t>Evidence Sources: Computer Systems/Computer Networks</a:t>
                      </a:r>
                      <a:endParaRPr lang="en-GB" sz="1000" dirty="0"/>
                    </a:p>
                  </a:txBody>
                  <a:tcPr/>
                </a:tc>
                <a:tc rowSpan="4">
                  <a:txBody>
                    <a:bodyPr/>
                    <a:lstStyle/>
                    <a:p>
                      <a:pPr algn="ctr"/>
                      <a:r>
                        <a:rPr lang="en-GB" sz="1200" dirty="0"/>
                        <a:t>Coffee Break</a:t>
                      </a:r>
                      <a:endParaRPr lang="en-US" sz="1000" dirty="0"/>
                    </a:p>
                  </a:txBody>
                  <a:tcPr vert="vert"/>
                </a:tc>
                <a:tc>
                  <a:txBody>
                    <a:bodyPr/>
                    <a:lstStyle/>
                    <a:p>
                      <a:pPr algn="ctr"/>
                      <a:r>
                        <a:rPr lang="en-US" sz="1000" dirty="0"/>
                        <a:t>Session 7 </a:t>
                      </a:r>
                    </a:p>
                    <a:p>
                      <a:pPr algn="ctr"/>
                      <a:r>
                        <a:rPr lang="en-US" sz="1000" dirty="0"/>
                        <a:t>Evidence Sources: Authorities and Permissions, Preparations and Planning, </a:t>
                      </a:r>
                      <a:endParaRPr lang="en-GB" dirty="0"/>
                    </a:p>
                  </a:txBody>
                  <a:tcPr/>
                </a:tc>
                <a:tc vMerge="1">
                  <a:txBody>
                    <a:bodyPr/>
                    <a:lstStyle/>
                    <a:p>
                      <a:endParaRPr lang="en-GB"/>
                    </a:p>
                  </a:txBody>
                  <a:tcPr/>
                </a:tc>
                <a:tc>
                  <a:txBody>
                    <a:bodyPr/>
                    <a:lstStyle/>
                    <a:p>
                      <a:pPr algn="ctr"/>
                      <a:r>
                        <a:rPr lang="en-US" sz="1000" dirty="0"/>
                        <a:t>Session 8 </a:t>
                      </a:r>
                    </a:p>
                    <a:p>
                      <a:pPr algn="ctr"/>
                      <a:r>
                        <a:rPr lang="en-US" sz="1000" dirty="0"/>
                        <a:t>Evidence Sources:</a:t>
                      </a:r>
                    </a:p>
                    <a:p>
                      <a:pPr algn="ctr"/>
                      <a:r>
                        <a:rPr lang="en-US" sz="1000" dirty="0"/>
                        <a:t>Continued - </a:t>
                      </a:r>
                      <a:r>
                        <a:rPr lang="en-GB" sz="1000" kern="1200" dirty="0">
                          <a:solidFill>
                            <a:schemeClr val="dk1"/>
                          </a:solidFill>
                          <a:effectLst/>
                          <a:latin typeface="+mn-lt"/>
                          <a:ea typeface="+mn-ea"/>
                          <a:cs typeface="+mn-cs"/>
                        </a:rPr>
                        <a:t>External Consulting Witnesses</a:t>
                      </a:r>
                      <a:endParaRPr lang="en-US" sz="1000" dirty="0"/>
                    </a:p>
                  </a:txBody>
                  <a:tcPr/>
                </a:tc>
                <a:tc vMerge="1">
                  <a:txBody>
                    <a:bodyPr/>
                    <a:lstStyle/>
                    <a:p>
                      <a:endParaRPr lang="en-GB"/>
                    </a:p>
                  </a:txBody>
                  <a:tcPr/>
                </a:tc>
                <a:tc>
                  <a:txBody>
                    <a:bodyPr/>
                    <a:lstStyle/>
                    <a:p>
                      <a:pPr algn="ctr"/>
                      <a:r>
                        <a:rPr lang="en-US" sz="1000" dirty="0"/>
                        <a:t>Session 9 International and Public-Private Cooperation</a:t>
                      </a:r>
                    </a:p>
                  </a:txBody>
                  <a:tcPr/>
                </a:tc>
                <a:extLst>
                  <a:ext uri="{0D108BD9-81ED-4DB2-BD59-A6C34878D82A}">
                    <a16:rowId xmlns:a16="http://schemas.microsoft.com/office/drawing/2014/main" val="3841256831"/>
                  </a:ext>
                </a:extLst>
              </a:tr>
              <a:tr h="1099458">
                <a:tc>
                  <a:txBody>
                    <a:bodyPr/>
                    <a:lstStyle/>
                    <a:p>
                      <a:r>
                        <a:rPr lang="en-GB" sz="1000" dirty="0"/>
                        <a:t>Wednesday 5</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10</a:t>
                      </a:r>
                    </a:p>
                    <a:p>
                      <a:pPr algn="ctr"/>
                      <a:r>
                        <a:rPr lang="en-US" sz="1000" dirty="0"/>
                        <a:t>Daily Review </a:t>
                      </a:r>
                      <a:endParaRPr lang="en-GB" sz="1000" dirty="0"/>
                    </a:p>
                  </a:txBody>
                  <a:tcPr/>
                </a:tc>
                <a:tc>
                  <a:txBody>
                    <a:bodyPr/>
                    <a:lstStyle/>
                    <a:p>
                      <a:pPr algn="ctr"/>
                      <a:r>
                        <a:rPr lang="en-US" sz="1000" dirty="0"/>
                        <a:t>Session 11 </a:t>
                      </a:r>
                    </a:p>
                    <a:p>
                      <a:pPr algn="ctr"/>
                      <a:r>
                        <a:rPr lang="en-US" sz="1000" dirty="0"/>
                        <a:t>Data preservation and production orders</a:t>
                      </a:r>
                      <a:endParaRPr lang="en-GB" sz="1000" dirty="0"/>
                    </a:p>
                  </a:txBody>
                  <a:tcPr/>
                </a:tc>
                <a:tc vMerge="1">
                  <a:txBody>
                    <a:bodyPr/>
                    <a:lstStyle/>
                    <a:p>
                      <a:endParaRPr lang="en-GB"/>
                    </a:p>
                  </a:txBody>
                  <a:tcPr/>
                </a:tc>
                <a:tc>
                  <a:txBody>
                    <a:bodyPr/>
                    <a:lstStyle/>
                    <a:p>
                      <a:pPr algn="ctr"/>
                      <a:r>
                        <a:rPr lang="en-US" sz="1000" dirty="0"/>
                        <a:t>Session 12 </a:t>
                      </a:r>
                    </a:p>
                    <a:p>
                      <a:pPr algn="ctr"/>
                      <a:r>
                        <a:rPr lang="en-US" sz="1000" dirty="0"/>
                        <a:t>Crime scene response:  Who and What to Take, Securing and Documenting the Scene</a:t>
                      </a:r>
                      <a:endParaRPr lang="en-GB" dirty="0"/>
                    </a:p>
                  </a:txBody>
                  <a:tcPr/>
                </a:tc>
                <a:tc vMerge="1">
                  <a:txBody>
                    <a:bodyPr/>
                    <a:lstStyle/>
                    <a:p>
                      <a:endParaRPr lang="en-GB"/>
                    </a:p>
                  </a:txBody>
                  <a:tcPr/>
                </a:tc>
                <a:tc>
                  <a:txBody>
                    <a:bodyPr/>
                    <a:lstStyle/>
                    <a:p>
                      <a:pPr algn="ctr"/>
                      <a:r>
                        <a:rPr lang="en-US" sz="1000" dirty="0"/>
                        <a:t>Session 13 </a:t>
                      </a:r>
                    </a:p>
                    <a:p>
                      <a:pPr algn="ctr"/>
                      <a:r>
                        <a:rPr lang="en-US" sz="1000" dirty="0"/>
                        <a:t>Search and Seizure: Dead Box and Live data Scenarios</a:t>
                      </a:r>
                    </a:p>
                  </a:txBody>
                  <a:tcPr/>
                </a:tc>
                <a:tc vMerge="1">
                  <a:txBody>
                    <a:bodyPr/>
                    <a:lstStyle/>
                    <a:p>
                      <a:endParaRPr lang="en-GB"/>
                    </a:p>
                  </a:txBody>
                  <a:tcPr/>
                </a:tc>
                <a:tc>
                  <a:txBody>
                    <a:bodyPr/>
                    <a:lstStyle/>
                    <a:p>
                      <a:pPr algn="ctr"/>
                      <a:r>
                        <a:rPr lang="en-US" sz="1000" dirty="0"/>
                        <a:t>Session 14 </a:t>
                      </a:r>
                    </a:p>
                    <a:p>
                      <a:pPr algn="ctr"/>
                      <a:r>
                        <a:rPr lang="en-US" sz="1000" dirty="0"/>
                        <a:t>Search and Seizure: Continued</a:t>
                      </a:r>
                    </a:p>
                  </a:txBody>
                  <a:tcPr/>
                </a:tc>
                <a:extLst>
                  <a:ext uri="{0D108BD9-81ED-4DB2-BD59-A6C34878D82A}">
                    <a16:rowId xmlns:a16="http://schemas.microsoft.com/office/drawing/2014/main" val="62125899"/>
                  </a:ext>
                </a:extLst>
              </a:tr>
              <a:tr h="1001485">
                <a:tc>
                  <a:txBody>
                    <a:bodyPr/>
                    <a:lstStyle/>
                    <a:p>
                      <a:r>
                        <a:rPr lang="en-GB" sz="1000" dirty="0"/>
                        <a:t>Thursday 6</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15</a:t>
                      </a:r>
                    </a:p>
                    <a:p>
                      <a:pPr algn="ctr"/>
                      <a:r>
                        <a:rPr lang="en-US" sz="1000" dirty="0"/>
                        <a:t>Daily Review </a:t>
                      </a:r>
                      <a:endParaRPr lang="en-GB" sz="1000" dirty="0"/>
                    </a:p>
                  </a:txBody>
                  <a:tcPr/>
                </a:tc>
                <a:tc>
                  <a:txBody>
                    <a:bodyPr/>
                    <a:lstStyle/>
                    <a:p>
                      <a:pPr algn="ctr"/>
                      <a:r>
                        <a:rPr lang="en-US" sz="1000" dirty="0"/>
                        <a:t>Session 16 </a:t>
                      </a:r>
                    </a:p>
                    <a:p>
                      <a:pPr algn="ctr"/>
                      <a:r>
                        <a:rPr lang="en-US" sz="1000" dirty="0"/>
                        <a:t>Search and Seizure</a:t>
                      </a:r>
                    </a:p>
                    <a:p>
                      <a:pPr algn="ctr"/>
                      <a:r>
                        <a:rPr lang="en-US" sz="1000" dirty="0"/>
                        <a:t>Practical Exercise:</a:t>
                      </a:r>
                    </a:p>
                    <a:p>
                      <a:pPr algn="ctr"/>
                      <a:r>
                        <a:rPr lang="en-US" sz="1000" dirty="0"/>
                        <a:t>Briefing of Teams</a:t>
                      </a:r>
                      <a:endParaRPr lang="en-GB" sz="1000" dirty="0"/>
                    </a:p>
                  </a:txBody>
                  <a:tcPr/>
                </a:tc>
                <a:tc vMerge="1">
                  <a:txBody>
                    <a:bodyPr/>
                    <a:lstStyle/>
                    <a:p>
                      <a:endParaRPr lang="en-GB"/>
                    </a:p>
                  </a:txBody>
                  <a:tcPr/>
                </a:tc>
                <a:tc>
                  <a:txBody>
                    <a:bodyPr/>
                    <a:lstStyle/>
                    <a:p>
                      <a:r>
                        <a:rPr lang="en-US" sz="1000" dirty="0"/>
                        <a:t>Session 17 </a:t>
                      </a:r>
                    </a:p>
                    <a:p>
                      <a:r>
                        <a:rPr lang="en-US" sz="1000" dirty="0"/>
                        <a:t>Search and Seizure:</a:t>
                      </a:r>
                    </a:p>
                    <a:p>
                      <a:r>
                        <a:rPr lang="en-US" sz="1000" dirty="0"/>
                        <a:t>Practical exercise</a:t>
                      </a:r>
                      <a:endParaRPr lang="en-GB" dirty="0"/>
                    </a:p>
                  </a:txBody>
                  <a:tcPr/>
                </a:tc>
                <a:tc vMerge="1">
                  <a:txBody>
                    <a:bodyPr/>
                    <a:lstStyle/>
                    <a:p>
                      <a:endParaRPr lang="en-GB"/>
                    </a:p>
                  </a:txBody>
                  <a:tcPr/>
                </a:tc>
                <a:tc>
                  <a:txBody>
                    <a:bodyPr/>
                    <a:lstStyle/>
                    <a:p>
                      <a:r>
                        <a:rPr lang="en-US" sz="1000" dirty="0"/>
                        <a:t>Session 18 </a:t>
                      </a:r>
                    </a:p>
                    <a:p>
                      <a:r>
                        <a:rPr lang="en-US" sz="1000" dirty="0"/>
                        <a:t>Search and Seizure:</a:t>
                      </a:r>
                    </a:p>
                    <a:p>
                      <a:r>
                        <a:rPr lang="en-US" sz="1000" dirty="0"/>
                        <a:t>Practical exercise continued</a:t>
                      </a:r>
                    </a:p>
                  </a:txBody>
                  <a:tcPr/>
                </a:tc>
                <a:tc vMerge="1">
                  <a:txBody>
                    <a:bodyPr/>
                    <a:lstStyle/>
                    <a:p>
                      <a:endParaRPr lang="en-GB"/>
                    </a:p>
                  </a:txBody>
                  <a:tcPr/>
                </a:tc>
                <a:tc>
                  <a:txBody>
                    <a:bodyPr/>
                    <a:lstStyle/>
                    <a:p>
                      <a:r>
                        <a:rPr lang="en-US" sz="1000" dirty="0"/>
                        <a:t>Session 19</a:t>
                      </a:r>
                    </a:p>
                    <a:p>
                      <a:r>
                        <a:rPr lang="en-US" sz="1000" dirty="0"/>
                        <a:t>Search and Seizure: Exercise wrap-up and debrief</a:t>
                      </a:r>
                    </a:p>
                  </a:txBody>
                  <a:tcPr/>
                </a:tc>
                <a:extLst>
                  <a:ext uri="{0D108BD9-81ED-4DB2-BD59-A6C34878D82A}">
                    <a16:rowId xmlns:a16="http://schemas.microsoft.com/office/drawing/2014/main" val="1792004818"/>
                  </a:ext>
                </a:extLst>
              </a:tr>
              <a:tr h="1243751">
                <a:tc>
                  <a:txBody>
                    <a:bodyPr/>
                    <a:lstStyle/>
                    <a:p>
                      <a:r>
                        <a:rPr lang="en-GB" sz="1000" dirty="0"/>
                        <a:t>Friday 7</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GB" sz="1000" dirty="0"/>
                        <a:t>Session 20</a:t>
                      </a:r>
                    </a:p>
                    <a:p>
                      <a:pPr algn="ctr"/>
                      <a:r>
                        <a:rPr lang="en-GB" sz="1000" dirty="0"/>
                        <a:t>Daily Review </a:t>
                      </a:r>
                    </a:p>
                    <a:p>
                      <a:pPr algn="ctr"/>
                      <a:endParaRPr lang="en-GB" sz="1000" dirty="0"/>
                    </a:p>
                  </a:txBody>
                  <a:tcPr/>
                </a:tc>
                <a:tc>
                  <a:txBody>
                    <a:bodyPr/>
                    <a:lstStyle/>
                    <a:p>
                      <a:pPr algn="ctr"/>
                      <a:r>
                        <a:rPr lang="en-US" sz="1000" dirty="0"/>
                        <a:t>Session 21 Introduction to Financial Investigations</a:t>
                      </a:r>
                    </a:p>
                  </a:txBody>
                  <a:tcPr/>
                </a:tc>
                <a:tc vMerge="1">
                  <a:txBody>
                    <a:bodyPr/>
                    <a:lstStyle/>
                    <a:p>
                      <a:endParaRPr lang="en-GB"/>
                    </a:p>
                  </a:txBody>
                  <a:tcPr/>
                </a:tc>
                <a:tc>
                  <a:txBody>
                    <a:bodyPr/>
                    <a:lstStyle/>
                    <a:p>
                      <a:pPr algn="ctr"/>
                      <a:r>
                        <a:rPr lang="en-US" sz="1000" dirty="0"/>
                        <a:t>Session 22 Introduction to Financial Intelligence Units /Money Laundering Offences</a:t>
                      </a:r>
                      <a:endParaRPr lang="en-GB" dirty="0"/>
                    </a:p>
                  </a:txBody>
                  <a:tcPr/>
                </a:tc>
                <a:tc vMerge="1">
                  <a:txBody>
                    <a:bodyPr/>
                    <a:lstStyle/>
                    <a:p>
                      <a:endParaRPr lang="en-GB"/>
                    </a:p>
                  </a:txBody>
                  <a:tcPr/>
                </a:tc>
                <a:tc>
                  <a:txBody>
                    <a:bodyPr/>
                    <a:lstStyle/>
                    <a:p>
                      <a:pPr algn="ctr"/>
                      <a:r>
                        <a:rPr lang="en-US" sz="1000" dirty="0"/>
                        <a:t>Session 23</a:t>
                      </a:r>
                    </a:p>
                    <a:p>
                      <a:pPr algn="ctr"/>
                      <a:r>
                        <a:rPr lang="en-US" sz="1000" dirty="0"/>
                        <a:t>Online Criminal Money Flow Typologies</a:t>
                      </a:r>
                    </a:p>
                  </a:txBody>
                  <a:tcPr/>
                </a:tc>
                <a:tc vMerge="1">
                  <a:txBody>
                    <a:bodyPr/>
                    <a:lstStyle/>
                    <a:p>
                      <a:endParaRPr lang="en-GB"/>
                    </a:p>
                  </a:txBody>
                  <a:tcPr/>
                </a:tc>
                <a:tc>
                  <a:txBody>
                    <a:bodyPr/>
                    <a:lstStyle/>
                    <a:p>
                      <a:pPr algn="ctr"/>
                      <a:r>
                        <a:rPr lang="en-GB" sz="1000" dirty="0"/>
                        <a:t>Session 24 International Cooperation Methodologies</a:t>
                      </a:r>
                    </a:p>
                    <a:p>
                      <a:pPr algn="ctr"/>
                      <a:endParaRPr lang="en-GB" sz="1000" dirty="0"/>
                    </a:p>
                    <a:p>
                      <a:pPr algn="ctr"/>
                      <a:r>
                        <a:rPr lang="en-GB" sz="1000" dirty="0"/>
                        <a:t>Course Closure</a:t>
                      </a:r>
                      <a:endParaRPr lang="en-US" sz="1000" dirty="0"/>
                    </a:p>
                  </a:txBody>
                  <a:tcPr/>
                </a:tc>
                <a:extLst>
                  <a:ext uri="{0D108BD9-81ED-4DB2-BD59-A6C34878D82A}">
                    <a16:rowId xmlns:a16="http://schemas.microsoft.com/office/drawing/2014/main" val="2279789164"/>
                  </a:ext>
                </a:extLst>
              </a:tr>
            </a:tbl>
          </a:graphicData>
        </a:graphic>
      </p:graphicFrame>
      <p:pic>
        <p:nvPicPr>
          <p:cNvPr id="9" name="Picture 8">
            <a:extLst>
              <a:ext uri="{FF2B5EF4-FFF2-40B4-BE49-F238E27FC236}">
                <a16:creationId xmlns:a16="http://schemas.microsoft.com/office/drawing/2014/main" id="{F23F454B-0559-4328-A545-55018D24F436}"/>
              </a:ext>
            </a:extLst>
          </p:cNvPr>
          <p:cNvPicPr>
            <a:picLocks noChangeAspect="1"/>
          </p:cNvPicPr>
          <p:nvPr/>
        </p:nvPicPr>
        <p:blipFill>
          <a:blip r:embed="rId4"/>
          <a:stretch>
            <a:fillRect/>
          </a:stretch>
        </p:blipFill>
        <p:spPr>
          <a:xfrm>
            <a:off x="12913" y="2"/>
            <a:ext cx="952230" cy="776704"/>
          </a:xfrm>
          <a:prstGeom prst="rect">
            <a:avLst/>
          </a:prstGeom>
        </p:spPr>
      </p:pic>
      <p:pic>
        <p:nvPicPr>
          <p:cNvPr id="10" name="Picture 9">
            <a:extLst>
              <a:ext uri="{FF2B5EF4-FFF2-40B4-BE49-F238E27FC236}">
                <a16:creationId xmlns:a16="http://schemas.microsoft.com/office/drawing/2014/main" id="{3F6CEA2A-5013-49D4-AA0E-EE3A5F660822}"/>
              </a:ext>
            </a:extLst>
          </p:cNvPr>
          <p:cNvPicPr>
            <a:picLocks noChangeAspect="1"/>
          </p:cNvPicPr>
          <p:nvPr/>
        </p:nvPicPr>
        <p:blipFill>
          <a:blip r:embed="rId5"/>
          <a:stretch>
            <a:fillRect/>
          </a:stretch>
        </p:blipFill>
        <p:spPr>
          <a:xfrm>
            <a:off x="2009775" y="120082"/>
            <a:ext cx="2801711" cy="552783"/>
          </a:xfrm>
          <a:prstGeom prst="rect">
            <a:avLst/>
          </a:prstGeom>
        </p:spPr>
      </p:pic>
      <p:pic>
        <p:nvPicPr>
          <p:cNvPr id="11" name="Picture 10">
            <a:extLst>
              <a:ext uri="{FF2B5EF4-FFF2-40B4-BE49-F238E27FC236}">
                <a16:creationId xmlns:a16="http://schemas.microsoft.com/office/drawing/2014/main" id="{12EB1DFC-EDB6-470E-8474-27E3B89F66E9}"/>
              </a:ext>
            </a:extLst>
          </p:cNvPr>
          <p:cNvPicPr>
            <a:picLocks noChangeAspect="1"/>
          </p:cNvPicPr>
          <p:nvPr/>
        </p:nvPicPr>
        <p:blipFill>
          <a:blip r:embed="rId6"/>
          <a:stretch>
            <a:fillRect/>
          </a:stretch>
        </p:blipFill>
        <p:spPr>
          <a:xfrm>
            <a:off x="6324600" y="-29468"/>
            <a:ext cx="2559281" cy="806173"/>
          </a:xfrm>
          <a:prstGeom prst="rect">
            <a:avLst/>
          </a:prstGeom>
        </p:spPr>
      </p:pic>
    </p:spTree>
    <p:custDataLst>
      <p:tags r:id="rId1"/>
    </p:custDataLst>
    <p:extLst>
      <p:ext uri="{BB962C8B-B14F-4D97-AF65-F5344CB8AC3E}">
        <p14:creationId xmlns:p14="http://schemas.microsoft.com/office/powerpoint/2010/main" val="3520460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7" name="Table 7">
            <a:extLst>
              <a:ext uri="{FF2B5EF4-FFF2-40B4-BE49-F238E27FC236}">
                <a16:creationId xmlns:a16="http://schemas.microsoft.com/office/drawing/2014/main" id="{586A88A1-71EF-4EFE-936A-7D07323AB165}"/>
              </a:ext>
            </a:extLst>
          </p:cNvPr>
          <p:cNvGraphicFramePr>
            <a:graphicFrameLocks noGrp="1"/>
          </p:cNvGraphicFramePr>
          <p:nvPr/>
        </p:nvGraphicFramePr>
        <p:xfrm>
          <a:off x="12913" y="1"/>
          <a:ext cx="9131089" cy="7437671"/>
        </p:xfrm>
        <a:graphic>
          <a:graphicData uri="http://schemas.openxmlformats.org/drawingml/2006/table">
            <a:tbl>
              <a:tblPr firstRow="1" bandRow="1">
                <a:effectLst>
                  <a:outerShdw blurRad="50800" dist="50800" dir="5400000" algn="ctr" rotWithShape="0">
                    <a:schemeClr val="accent1"/>
                  </a:outerShdw>
                </a:effectLst>
                <a:tableStyleId>{5C22544A-7EE6-4342-B048-85BDC9FD1C3A}</a:tableStyleId>
              </a:tblPr>
              <a:tblGrid>
                <a:gridCol w="1114035">
                  <a:extLst>
                    <a:ext uri="{9D8B030D-6E8A-4147-A177-3AD203B41FA5}">
                      <a16:colId xmlns:a16="http://schemas.microsoft.com/office/drawing/2014/main" val="1159433707"/>
                    </a:ext>
                  </a:extLst>
                </a:gridCol>
                <a:gridCol w="1330431">
                  <a:extLst>
                    <a:ext uri="{9D8B030D-6E8A-4147-A177-3AD203B41FA5}">
                      <a16:colId xmlns:a16="http://schemas.microsoft.com/office/drawing/2014/main" val="3130378406"/>
                    </a:ext>
                  </a:extLst>
                </a:gridCol>
                <a:gridCol w="1291017">
                  <a:extLst>
                    <a:ext uri="{9D8B030D-6E8A-4147-A177-3AD203B41FA5}">
                      <a16:colId xmlns:a16="http://schemas.microsoft.com/office/drawing/2014/main" val="2818923494"/>
                    </a:ext>
                  </a:extLst>
                </a:gridCol>
                <a:gridCol w="507068">
                  <a:extLst>
                    <a:ext uri="{9D8B030D-6E8A-4147-A177-3AD203B41FA5}">
                      <a16:colId xmlns:a16="http://schemas.microsoft.com/office/drawing/2014/main" val="2183078057"/>
                    </a:ext>
                  </a:extLst>
                </a:gridCol>
                <a:gridCol w="1379316">
                  <a:extLst>
                    <a:ext uri="{9D8B030D-6E8A-4147-A177-3AD203B41FA5}">
                      <a16:colId xmlns:a16="http://schemas.microsoft.com/office/drawing/2014/main" val="1596805405"/>
                    </a:ext>
                  </a:extLst>
                </a:gridCol>
                <a:gridCol w="417083">
                  <a:extLst>
                    <a:ext uri="{9D8B030D-6E8A-4147-A177-3AD203B41FA5}">
                      <a16:colId xmlns:a16="http://schemas.microsoft.com/office/drawing/2014/main" val="2589898898"/>
                    </a:ext>
                  </a:extLst>
                </a:gridCol>
                <a:gridCol w="1276587">
                  <a:extLst>
                    <a:ext uri="{9D8B030D-6E8A-4147-A177-3AD203B41FA5}">
                      <a16:colId xmlns:a16="http://schemas.microsoft.com/office/drawing/2014/main" val="2150060281"/>
                    </a:ext>
                  </a:extLst>
                </a:gridCol>
                <a:gridCol w="489231">
                  <a:extLst>
                    <a:ext uri="{9D8B030D-6E8A-4147-A177-3AD203B41FA5}">
                      <a16:colId xmlns:a16="http://schemas.microsoft.com/office/drawing/2014/main" val="849584699"/>
                    </a:ext>
                  </a:extLst>
                </a:gridCol>
                <a:gridCol w="1326321">
                  <a:extLst>
                    <a:ext uri="{9D8B030D-6E8A-4147-A177-3AD203B41FA5}">
                      <a16:colId xmlns:a16="http://schemas.microsoft.com/office/drawing/2014/main" val="4251971633"/>
                    </a:ext>
                  </a:extLst>
                </a:gridCol>
              </a:tblGrid>
              <a:tr h="795208">
                <a:tc gridSpan="9">
                  <a:txBody>
                    <a:bodyPr/>
                    <a:lstStyle/>
                    <a:p>
                      <a:endParaRPr lang="en-GB" sz="1000" dirty="0"/>
                    </a:p>
                  </a:txBody>
                  <a:tcPr/>
                </a:tc>
                <a:tc hMerge="1">
                  <a:txBody>
                    <a:bodyPr/>
                    <a:lstStyle/>
                    <a:p>
                      <a:endParaRPr lang="en-GB" sz="1000" dirty="0"/>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sz="1000" dirty="0"/>
                    </a:p>
                  </a:txBody>
                  <a:tcPr/>
                </a:tc>
                <a:tc hMerge="1">
                  <a:txBody>
                    <a:bodyPr/>
                    <a:lstStyle/>
                    <a:p>
                      <a:endParaRPr lang="en-GB" sz="1000" dirty="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34126543"/>
                  </a:ext>
                </a:extLst>
              </a:tr>
              <a:tr h="498615">
                <a:tc>
                  <a:txBody>
                    <a:bodyPr/>
                    <a:lstStyle/>
                    <a:p>
                      <a:endParaRPr lang="en-GB" sz="1000" dirty="0"/>
                    </a:p>
                  </a:txBody>
                  <a:tcPr>
                    <a:solidFill>
                      <a:schemeClr val="accent6">
                        <a:lumMod val="60000"/>
                        <a:lumOff val="40000"/>
                      </a:schemeClr>
                    </a:solidFill>
                  </a:tcPr>
                </a:tc>
                <a:tc>
                  <a:txBody>
                    <a:bodyPr/>
                    <a:lstStyle/>
                    <a:p>
                      <a:r>
                        <a:rPr lang="en-GB" sz="1000" dirty="0"/>
                        <a:t>09:30  - 10:00</a:t>
                      </a:r>
                    </a:p>
                  </a:txBody>
                  <a:tcPr>
                    <a:solidFill>
                      <a:schemeClr val="accent6">
                        <a:lumMod val="60000"/>
                        <a:lumOff val="40000"/>
                      </a:schemeClr>
                    </a:solidFill>
                  </a:tcPr>
                </a:tc>
                <a:tc>
                  <a:txBody>
                    <a:bodyPr/>
                    <a:lstStyle/>
                    <a:p>
                      <a:r>
                        <a:rPr lang="en-GB" sz="1000" dirty="0"/>
                        <a:t>10:00 - 11:30</a:t>
                      </a:r>
                    </a:p>
                  </a:txBody>
                  <a:tcPr>
                    <a:solidFill>
                      <a:schemeClr val="accent6">
                        <a:lumMod val="60000"/>
                        <a:lumOff val="40000"/>
                      </a:schemeClr>
                    </a:solidFill>
                  </a:tcPr>
                </a:tc>
                <a:tc>
                  <a:txBody>
                    <a:bodyPr/>
                    <a:lstStyle/>
                    <a:p>
                      <a:pPr algn="ctr"/>
                      <a:r>
                        <a:rPr lang="en-GB" sz="800" dirty="0"/>
                        <a:t>11:30</a:t>
                      </a:r>
                    </a:p>
                    <a:p>
                      <a:pPr algn="ctr"/>
                      <a:r>
                        <a:rPr lang="en-GB" sz="800" dirty="0"/>
                        <a:t> – </a:t>
                      </a:r>
                    </a:p>
                    <a:p>
                      <a:pPr algn="ctr"/>
                      <a:r>
                        <a:rPr lang="en-GB" sz="800" dirty="0"/>
                        <a:t>11:45</a:t>
                      </a:r>
                    </a:p>
                  </a:txBody>
                  <a:tcPr>
                    <a:solidFill>
                      <a:schemeClr val="accent6">
                        <a:lumMod val="60000"/>
                        <a:lumOff val="40000"/>
                      </a:schemeClr>
                    </a:solidFill>
                  </a:tcPr>
                </a:tc>
                <a:tc>
                  <a:txBody>
                    <a:bodyPr/>
                    <a:lstStyle/>
                    <a:p>
                      <a:r>
                        <a:rPr lang="en-GB" sz="1000" dirty="0"/>
                        <a:t>11:45 – 13:00</a:t>
                      </a:r>
                    </a:p>
                  </a:txBody>
                  <a:tcPr>
                    <a:solidFill>
                      <a:schemeClr val="accent6">
                        <a:lumMod val="60000"/>
                        <a:lumOff val="40000"/>
                      </a:schemeClr>
                    </a:solidFill>
                  </a:tcPr>
                </a:tc>
                <a:tc>
                  <a:txBody>
                    <a:bodyPr/>
                    <a:lstStyle/>
                    <a:p>
                      <a:pPr algn="ctr"/>
                      <a:r>
                        <a:rPr lang="en-GB" sz="800" dirty="0"/>
                        <a:t>13:00          – </a:t>
                      </a:r>
                    </a:p>
                    <a:p>
                      <a:pPr algn="ctr"/>
                      <a:r>
                        <a:rPr lang="en-GB" sz="800" dirty="0"/>
                        <a:t>14:00</a:t>
                      </a:r>
                    </a:p>
                  </a:txBody>
                  <a:tcPr>
                    <a:solidFill>
                      <a:schemeClr val="accent6">
                        <a:lumMod val="60000"/>
                        <a:lumOff val="40000"/>
                      </a:schemeClr>
                    </a:solidFill>
                  </a:tcPr>
                </a:tc>
                <a:tc>
                  <a:txBody>
                    <a:bodyPr/>
                    <a:lstStyle/>
                    <a:p>
                      <a:r>
                        <a:rPr lang="en-GB" sz="1000" dirty="0"/>
                        <a:t>14:00 – 15:30</a:t>
                      </a:r>
                    </a:p>
                  </a:txBody>
                  <a:tcPr>
                    <a:solidFill>
                      <a:schemeClr val="accent6">
                        <a:lumMod val="60000"/>
                        <a:lumOff val="40000"/>
                      </a:schemeClr>
                    </a:solidFill>
                  </a:tcPr>
                </a:tc>
                <a:tc>
                  <a:txBody>
                    <a:bodyPr/>
                    <a:lstStyle/>
                    <a:p>
                      <a:pPr algn="ctr"/>
                      <a:r>
                        <a:rPr lang="en-GB" sz="800" dirty="0"/>
                        <a:t>15:30 </a:t>
                      </a:r>
                    </a:p>
                    <a:p>
                      <a:pPr algn="ctr"/>
                      <a:r>
                        <a:rPr lang="en-GB" sz="800" dirty="0"/>
                        <a:t>– </a:t>
                      </a:r>
                    </a:p>
                    <a:p>
                      <a:pPr algn="ctr"/>
                      <a:r>
                        <a:rPr lang="en-GB" sz="800" dirty="0"/>
                        <a:t>16:00</a:t>
                      </a:r>
                    </a:p>
                  </a:txBody>
                  <a:tcPr>
                    <a:solidFill>
                      <a:schemeClr val="accent6">
                        <a:lumMod val="60000"/>
                        <a:lumOff val="40000"/>
                      </a:schemeClr>
                    </a:solidFill>
                  </a:tcPr>
                </a:tc>
                <a:tc>
                  <a:txBody>
                    <a:bodyPr/>
                    <a:lstStyle/>
                    <a:p>
                      <a:r>
                        <a:rPr lang="en-GB" sz="1000" dirty="0"/>
                        <a:t>15:50 – 17:30</a:t>
                      </a:r>
                    </a:p>
                  </a:txBody>
                  <a:tcPr>
                    <a:solidFill>
                      <a:schemeClr val="accent6">
                        <a:lumMod val="60000"/>
                        <a:lumOff val="40000"/>
                      </a:schemeClr>
                    </a:solidFill>
                  </a:tcPr>
                </a:tc>
                <a:extLst>
                  <a:ext uri="{0D108BD9-81ED-4DB2-BD59-A6C34878D82A}">
                    <a16:rowId xmlns:a16="http://schemas.microsoft.com/office/drawing/2014/main" val="2426632840"/>
                  </a:ext>
                </a:extLst>
              </a:tr>
              <a:tr h="1144576">
                <a:tc>
                  <a:txBody>
                    <a:bodyPr/>
                    <a:lstStyle/>
                    <a:p>
                      <a:r>
                        <a:rPr lang="en-GB" sz="1000" dirty="0"/>
                        <a:t>Monday 3</a:t>
                      </a:r>
                      <a:r>
                        <a:rPr lang="en-GB" sz="1000" baseline="30000" dirty="0"/>
                        <a:t>rd</a:t>
                      </a:r>
                      <a:r>
                        <a:rPr lang="en-GB" sz="1000" dirty="0"/>
                        <a:t> February 2020</a:t>
                      </a:r>
                    </a:p>
                  </a:txBody>
                  <a:tcPr>
                    <a:solidFill>
                      <a:schemeClr val="accent6">
                        <a:lumMod val="60000"/>
                        <a:lumOff val="40000"/>
                      </a:schemeClr>
                    </a:solidFill>
                  </a:tcPr>
                </a:tc>
                <a:tc>
                  <a:txBody>
                    <a:bodyPr/>
                    <a:lstStyle/>
                    <a:p>
                      <a:pPr algn="ctr"/>
                      <a:r>
                        <a:rPr lang="en-US" sz="1000" dirty="0"/>
                        <a:t>Course opening</a:t>
                      </a:r>
                    </a:p>
                    <a:p>
                      <a:pPr marL="0" indent="0" algn="l">
                        <a:buFont typeface="Wingdings" panose="05000000000000000000" pitchFamily="2" charset="2"/>
                        <a:buNone/>
                      </a:pPr>
                      <a:r>
                        <a:rPr lang="en-US" sz="1000" dirty="0"/>
                        <a:t>remarks by the</a:t>
                      </a:r>
                    </a:p>
                    <a:p>
                      <a:pPr marL="171450" indent="-171450" algn="l">
                        <a:buFont typeface="Wingdings" panose="05000000000000000000" pitchFamily="2" charset="2"/>
                        <a:buChar char="§"/>
                      </a:pPr>
                      <a:r>
                        <a:rPr lang="en-US" sz="1000" dirty="0"/>
                        <a:t>Delegation of the European Union</a:t>
                      </a:r>
                    </a:p>
                    <a:p>
                      <a:pPr marL="171450" indent="-171450" algn="l">
                        <a:buFont typeface="Wingdings" panose="05000000000000000000" pitchFamily="2" charset="2"/>
                        <a:buChar char="§"/>
                      </a:pPr>
                      <a:r>
                        <a:rPr lang="en-US" sz="1000" dirty="0"/>
                        <a:t>Ministry of Finance Academy</a:t>
                      </a:r>
                    </a:p>
                    <a:p>
                      <a:pPr marL="171450" indent="-171450" algn="l">
                        <a:buFont typeface="Wingdings" panose="05000000000000000000" pitchFamily="2" charset="2"/>
                        <a:buChar char="§"/>
                      </a:pPr>
                      <a:r>
                        <a:rPr lang="en-US" sz="1000" dirty="0"/>
                        <a:t>Council of Europe</a:t>
                      </a:r>
                      <a:endParaRPr lang="en-GB" sz="1000" dirty="0"/>
                    </a:p>
                  </a:txBody>
                  <a:tcPr/>
                </a:tc>
                <a:tc>
                  <a:txBody>
                    <a:bodyPr/>
                    <a:lstStyle/>
                    <a:p>
                      <a:pPr algn="ctr"/>
                      <a:r>
                        <a:rPr lang="en-US" sz="1000" dirty="0"/>
                        <a:t>Session 1 </a:t>
                      </a:r>
                    </a:p>
                    <a:p>
                      <a:pPr algn="ctr"/>
                      <a:r>
                        <a:rPr lang="en-US" sz="1000" dirty="0"/>
                        <a:t>Course Introduction, Agenda and Objectives</a:t>
                      </a:r>
                    </a:p>
                    <a:p>
                      <a:pPr algn="ctr"/>
                      <a:endParaRPr lang="en-US" sz="1000" dirty="0"/>
                    </a:p>
                    <a:p>
                      <a:pPr algn="ctr"/>
                      <a:r>
                        <a:rPr lang="en-GB" sz="1000" dirty="0"/>
                        <a:t>11:00hrs </a:t>
                      </a:r>
                    </a:p>
                    <a:p>
                      <a:pPr algn="ctr"/>
                      <a:r>
                        <a:rPr lang="en-GB" sz="1000" dirty="0"/>
                        <a:t>Coffee Break</a:t>
                      </a:r>
                    </a:p>
                  </a:txBody>
                  <a:tcPr/>
                </a:tc>
                <a:tc gridSpan="2">
                  <a:txBody>
                    <a:bodyPr/>
                    <a:lstStyle/>
                    <a:p>
                      <a:pPr algn="ctr"/>
                      <a:r>
                        <a:rPr lang="en-US" sz="1000" dirty="0"/>
                        <a:t>Session 2 </a:t>
                      </a:r>
                    </a:p>
                    <a:p>
                      <a:pPr algn="ctr"/>
                      <a:r>
                        <a:rPr lang="en-US" sz="1000" dirty="0"/>
                        <a:t>Introduction to Cybercrime</a:t>
                      </a:r>
                    </a:p>
                    <a:p>
                      <a:pPr algn="ctr"/>
                      <a:endParaRPr lang="en-US" sz="1000" dirty="0"/>
                    </a:p>
                  </a:txBody>
                  <a:tcPr/>
                </a:tc>
                <a:tc hMerge="1">
                  <a:txBody>
                    <a:bodyPr/>
                    <a:lstStyle/>
                    <a:p>
                      <a:pPr algn="ctr"/>
                      <a:endParaRPr lang="en-GB" sz="1000" dirty="0"/>
                    </a:p>
                  </a:txBody>
                  <a:tcPr/>
                </a:tc>
                <a:tc rowSpan="5">
                  <a:txBody>
                    <a:bodyPr/>
                    <a:lstStyle/>
                    <a:p>
                      <a:pPr algn="ctr"/>
                      <a:r>
                        <a:rPr lang="en-GB" sz="1200" dirty="0"/>
                        <a:t>Lunch</a:t>
                      </a:r>
                    </a:p>
                  </a:txBody>
                  <a:tcPr vert="vert"/>
                </a:tc>
                <a:tc>
                  <a:txBody>
                    <a:bodyPr/>
                    <a:lstStyle/>
                    <a:p>
                      <a:pPr algn="ctr"/>
                      <a:r>
                        <a:rPr lang="en-US" sz="1000" dirty="0"/>
                        <a:t>Session 3 </a:t>
                      </a:r>
                    </a:p>
                    <a:p>
                      <a:pPr algn="ctr"/>
                      <a:r>
                        <a:rPr lang="en-US" sz="1000" dirty="0"/>
                        <a:t>Introduction to Electronic Evidence: Principles and Procedures</a:t>
                      </a:r>
                    </a:p>
                    <a:p>
                      <a:pPr algn="ctr"/>
                      <a:endParaRPr lang="en-US" sz="1000" dirty="0"/>
                    </a:p>
                  </a:txBody>
                  <a:tcPr/>
                </a:tc>
                <a:tc rowSpan="5">
                  <a:txBody>
                    <a:bodyPr/>
                    <a:lstStyle/>
                    <a:p>
                      <a:pPr algn="ctr"/>
                      <a:r>
                        <a:rPr lang="en-GB" sz="1200" dirty="0"/>
                        <a:t>Coffee Break</a:t>
                      </a:r>
                    </a:p>
                    <a:p>
                      <a:pPr algn="ctr"/>
                      <a:endParaRPr lang="en-GB" sz="1000" dirty="0"/>
                    </a:p>
                  </a:txBody>
                  <a:tcPr vert="vert"/>
                </a:tc>
                <a:tc>
                  <a:txBody>
                    <a:bodyPr/>
                    <a:lstStyle/>
                    <a:p>
                      <a:pPr algn="ctr"/>
                      <a:r>
                        <a:rPr lang="en-US" sz="1000" dirty="0"/>
                        <a:t>Session 4 </a:t>
                      </a:r>
                    </a:p>
                    <a:p>
                      <a:pPr algn="ctr"/>
                      <a:r>
                        <a:rPr lang="en-US" sz="1000" dirty="0"/>
                        <a:t>Identifying Suspects on the Internet</a:t>
                      </a:r>
                    </a:p>
                    <a:p>
                      <a:pPr algn="ctr"/>
                      <a:endParaRPr lang="en-US" sz="1000" dirty="0"/>
                    </a:p>
                  </a:txBody>
                  <a:tcPr/>
                </a:tc>
                <a:extLst>
                  <a:ext uri="{0D108BD9-81ED-4DB2-BD59-A6C34878D82A}">
                    <a16:rowId xmlns:a16="http://schemas.microsoft.com/office/drawing/2014/main" val="2773514286"/>
                  </a:ext>
                </a:extLst>
              </a:tr>
              <a:tr h="1074907">
                <a:tc>
                  <a:txBody>
                    <a:bodyPr/>
                    <a:lstStyle/>
                    <a:p>
                      <a:r>
                        <a:rPr lang="en-GB" sz="1000" dirty="0"/>
                        <a:t>Tuesday 4</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5 </a:t>
                      </a:r>
                    </a:p>
                    <a:p>
                      <a:pPr algn="ctr"/>
                      <a:r>
                        <a:rPr lang="en-US" sz="1000" dirty="0"/>
                        <a:t>Daily Review </a:t>
                      </a:r>
                      <a:endParaRPr lang="en-GB" sz="1000" dirty="0"/>
                    </a:p>
                  </a:txBody>
                  <a:tcPr/>
                </a:tc>
                <a:tc>
                  <a:txBody>
                    <a:bodyPr/>
                    <a:lstStyle/>
                    <a:p>
                      <a:pPr algn="ctr"/>
                      <a:r>
                        <a:rPr lang="en-US" sz="1000" dirty="0"/>
                        <a:t>Session 6 </a:t>
                      </a:r>
                    </a:p>
                    <a:p>
                      <a:pPr algn="ctr"/>
                      <a:r>
                        <a:rPr lang="en-US" sz="1000" dirty="0"/>
                        <a:t>Evidence Sources: Computer Systems/Computer Networks</a:t>
                      </a:r>
                      <a:endParaRPr lang="en-GB" sz="1000" dirty="0"/>
                    </a:p>
                  </a:txBody>
                  <a:tcPr/>
                </a:tc>
                <a:tc rowSpan="4">
                  <a:txBody>
                    <a:bodyPr/>
                    <a:lstStyle/>
                    <a:p>
                      <a:pPr algn="ctr"/>
                      <a:r>
                        <a:rPr lang="en-GB" sz="1200" dirty="0"/>
                        <a:t>Coffee Break</a:t>
                      </a:r>
                      <a:endParaRPr lang="en-US" sz="1000" dirty="0"/>
                    </a:p>
                  </a:txBody>
                  <a:tcPr vert="vert"/>
                </a:tc>
                <a:tc>
                  <a:txBody>
                    <a:bodyPr/>
                    <a:lstStyle/>
                    <a:p>
                      <a:pPr algn="ctr"/>
                      <a:r>
                        <a:rPr lang="en-US" sz="1000" dirty="0"/>
                        <a:t>Session 7 </a:t>
                      </a:r>
                    </a:p>
                    <a:p>
                      <a:pPr algn="ctr"/>
                      <a:r>
                        <a:rPr lang="en-US" sz="1000" dirty="0"/>
                        <a:t>Evidence Sources: Authorities and Permissions, Preparations and Planning, </a:t>
                      </a:r>
                      <a:endParaRPr lang="en-GB" dirty="0"/>
                    </a:p>
                  </a:txBody>
                  <a:tcPr/>
                </a:tc>
                <a:tc vMerge="1">
                  <a:txBody>
                    <a:bodyPr/>
                    <a:lstStyle/>
                    <a:p>
                      <a:endParaRPr lang="en-GB"/>
                    </a:p>
                  </a:txBody>
                  <a:tcPr/>
                </a:tc>
                <a:tc>
                  <a:txBody>
                    <a:bodyPr/>
                    <a:lstStyle/>
                    <a:p>
                      <a:pPr algn="ctr"/>
                      <a:r>
                        <a:rPr lang="en-US" sz="1000" dirty="0"/>
                        <a:t>Session 8 </a:t>
                      </a:r>
                    </a:p>
                    <a:p>
                      <a:pPr algn="ctr"/>
                      <a:r>
                        <a:rPr lang="en-US" sz="1000" dirty="0"/>
                        <a:t>Evidence Sources:</a:t>
                      </a:r>
                    </a:p>
                    <a:p>
                      <a:pPr algn="ctr"/>
                      <a:r>
                        <a:rPr lang="en-US" sz="1000" dirty="0"/>
                        <a:t>Continued - </a:t>
                      </a:r>
                      <a:r>
                        <a:rPr lang="en-GB" sz="1000" kern="1200" dirty="0">
                          <a:solidFill>
                            <a:schemeClr val="dk1"/>
                          </a:solidFill>
                          <a:effectLst/>
                          <a:latin typeface="+mn-lt"/>
                          <a:ea typeface="+mn-ea"/>
                          <a:cs typeface="+mn-cs"/>
                        </a:rPr>
                        <a:t>External Consulting Witnesses</a:t>
                      </a:r>
                      <a:endParaRPr lang="en-US" sz="1000" dirty="0"/>
                    </a:p>
                  </a:txBody>
                  <a:tcPr/>
                </a:tc>
                <a:tc vMerge="1">
                  <a:txBody>
                    <a:bodyPr/>
                    <a:lstStyle/>
                    <a:p>
                      <a:endParaRPr lang="en-GB"/>
                    </a:p>
                  </a:txBody>
                  <a:tcPr/>
                </a:tc>
                <a:tc>
                  <a:txBody>
                    <a:bodyPr/>
                    <a:lstStyle/>
                    <a:p>
                      <a:pPr algn="ctr"/>
                      <a:r>
                        <a:rPr lang="en-US" sz="1000" dirty="0"/>
                        <a:t>Session 9 International and Public-Private Cooperation</a:t>
                      </a:r>
                    </a:p>
                  </a:txBody>
                  <a:tcPr/>
                </a:tc>
                <a:extLst>
                  <a:ext uri="{0D108BD9-81ED-4DB2-BD59-A6C34878D82A}">
                    <a16:rowId xmlns:a16="http://schemas.microsoft.com/office/drawing/2014/main" val="3841256831"/>
                  </a:ext>
                </a:extLst>
              </a:tr>
              <a:tr h="1099458">
                <a:tc>
                  <a:txBody>
                    <a:bodyPr/>
                    <a:lstStyle/>
                    <a:p>
                      <a:r>
                        <a:rPr lang="en-GB" sz="1000" dirty="0"/>
                        <a:t>Wednesday 5</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10</a:t>
                      </a:r>
                    </a:p>
                    <a:p>
                      <a:pPr algn="ctr"/>
                      <a:r>
                        <a:rPr lang="en-US" sz="1000" dirty="0"/>
                        <a:t>Daily Review </a:t>
                      </a:r>
                      <a:endParaRPr lang="en-GB" sz="1000" dirty="0"/>
                    </a:p>
                  </a:txBody>
                  <a:tcPr/>
                </a:tc>
                <a:tc>
                  <a:txBody>
                    <a:bodyPr/>
                    <a:lstStyle/>
                    <a:p>
                      <a:pPr algn="ctr"/>
                      <a:r>
                        <a:rPr lang="en-US" sz="1000" dirty="0"/>
                        <a:t>Session 11 </a:t>
                      </a:r>
                    </a:p>
                    <a:p>
                      <a:pPr algn="ctr"/>
                      <a:r>
                        <a:rPr lang="en-US" sz="1000" dirty="0"/>
                        <a:t>Data preservation and production orders</a:t>
                      </a:r>
                      <a:endParaRPr lang="en-GB" sz="1000" dirty="0"/>
                    </a:p>
                  </a:txBody>
                  <a:tcPr/>
                </a:tc>
                <a:tc vMerge="1">
                  <a:txBody>
                    <a:bodyPr/>
                    <a:lstStyle/>
                    <a:p>
                      <a:endParaRPr lang="en-GB"/>
                    </a:p>
                  </a:txBody>
                  <a:tcPr/>
                </a:tc>
                <a:tc>
                  <a:txBody>
                    <a:bodyPr/>
                    <a:lstStyle/>
                    <a:p>
                      <a:pPr algn="ctr"/>
                      <a:r>
                        <a:rPr lang="en-US" sz="1000" dirty="0"/>
                        <a:t>Session 12 </a:t>
                      </a:r>
                    </a:p>
                    <a:p>
                      <a:pPr algn="ctr"/>
                      <a:r>
                        <a:rPr lang="en-US" sz="1000" dirty="0"/>
                        <a:t>Crime scene response:  Who and What to Take, Securing and Documenting the Scene</a:t>
                      </a:r>
                      <a:endParaRPr lang="en-GB" dirty="0"/>
                    </a:p>
                  </a:txBody>
                  <a:tcPr/>
                </a:tc>
                <a:tc vMerge="1">
                  <a:txBody>
                    <a:bodyPr/>
                    <a:lstStyle/>
                    <a:p>
                      <a:endParaRPr lang="en-GB"/>
                    </a:p>
                  </a:txBody>
                  <a:tcPr/>
                </a:tc>
                <a:tc>
                  <a:txBody>
                    <a:bodyPr/>
                    <a:lstStyle/>
                    <a:p>
                      <a:pPr algn="ctr"/>
                      <a:r>
                        <a:rPr lang="en-US" sz="1000" dirty="0"/>
                        <a:t>Session 13 </a:t>
                      </a:r>
                    </a:p>
                    <a:p>
                      <a:pPr algn="ctr"/>
                      <a:r>
                        <a:rPr lang="en-US" sz="1000" dirty="0"/>
                        <a:t>Search and Seizure: Dead Box and Live data Scenarios</a:t>
                      </a:r>
                    </a:p>
                  </a:txBody>
                  <a:tcPr/>
                </a:tc>
                <a:tc vMerge="1">
                  <a:txBody>
                    <a:bodyPr/>
                    <a:lstStyle/>
                    <a:p>
                      <a:endParaRPr lang="en-GB"/>
                    </a:p>
                  </a:txBody>
                  <a:tcPr/>
                </a:tc>
                <a:tc>
                  <a:txBody>
                    <a:bodyPr/>
                    <a:lstStyle/>
                    <a:p>
                      <a:pPr algn="ctr"/>
                      <a:r>
                        <a:rPr lang="en-US" sz="1000" dirty="0"/>
                        <a:t>Session 14 </a:t>
                      </a:r>
                    </a:p>
                    <a:p>
                      <a:pPr algn="ctr"/>
                      <a:r>
                        <a:rPr lang="en-US" sz="1000" dirty="0"/>
                        <a:t>Search and Seizure: Continued</a:t>
                      </a:r>
                    </a:p>
                  </a:txBody>
                  <a:tcPr/>
                </a:tc>
                <a:extLst>
                  <a:ext uri="{0D108BD9-81ED-4DB2-BD59-A6C34878D82A}">
                    <a16:rowId xmlns:a16="http://schemas.microsoft.com/office/drawing/2014/main" val="62125899"/>
                  </a:ext>
                </a:extLst>
              </a:tr>
              <a:tr h="1001485">
                <a:tc>
                  <a:txBody>
                    <a:bodyPr/>
                    <a:lstStyle/>
                    <a:p>
                      <a:r>
                        <a:rPr lang="en-GB" sz="1000" dirty="0"/>
                        <a:t>Thursday 6</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US" sz="1000" dirty="0"/>
                        <a:t>Session 15</a:t>
                      </a:r>
                    </a:p>
                    <a:p>
                      <a:pPr algn="ctr"/>
                      <a:r>
                        <a:rPr lang="en-US" sz="1000" dirty="0"/>
                        <a:t>Daily Review </a:t>
                      </a:r>
                      <a:endParaRPr lang="en-GB" sz="1000" dirty="0"/>
                    </a:p>
                  </a:txBody>
                  <a:tcPr/>
                </a:tc>
                <a:tc>
                  <a:txBody>
                    <a:bodyPr/>
                    <a:lstStyle/>
                    <a:p>
                      <a:pPr algn="ctr"/>
                      <a:r>
                        <a:rPr lang="en-US" sz="1000" dirty="0"/>
                        <a:t>Session 16 </a:t>
                      </a:r>
                    </a:p>
                    <a:p>
                      <a:pPr algn="ctr"/>
                      <a:r>
                        <a:rPr lang="en-US" sz="1000" dirty="0"/>
                        <a:t>Search and Seizure</a:t>
                      </a:r>
                    </a:p>
                    <a:p>
                      <a:pPr algn="ctr"/>
                      <a:r>
                        <a:rPr lang="en-US" sz="1000" dirty="0"/>
                        <a:t>Practical Exercise:</a:t>
                      </a:r>
                    </a:p>
                    <a:p>
                      <a:pPr algn="ctr"/>
                      <a:r>
                        <a:rPr lang="en-US" sz="1000" dirty="0"/>
                        <a:t>Briefing of Teams</a:t>
                      </a:r>
                      <a:endParaRPr lang="en-GB" sz="1000" dirty="0"/>
                    </a:p>
                  </a:txBody>
                  <a:tcPr/>
                </a:tc>
                <a:tc vMerge="1">
                  <a:txBody>
                    <a:bodyPr/>
                    <a:lstStyle/>
                    <a:p>
                      <a:endParaRPr lang="en-GB"/>
                    </a:p>
                  </a:txBody>
                  <a:tcPr/>
                </a:tc>
                <a:tc>
                  <a:txBody>
                    <a:bodyPr/>
                    <a:lstStyle/>
                    <a:p>
                      <a:r>
                        <a:rPr lang="en-US" sz="1000" dirty="0"/>
                        <a:t>Session 17 </a:t>
                      </a:r>
                    </a:p>
                    <a:p>
                      <a:r>
                        <a:rPr lang="en-US" sz="1000" dirty="0"/>
                        <a:t>Search and Seizure:</a:t>
                      </a:r>
                    </a:p>
                    <a:p>
                      <a:r>
                        <a:rPr lang="en-US" sz="1000" dirty="0"/>
                        <a:t>Practical exercise</a:t>
                      </a:r>
                      <a:endParaRPr lang="en-GB" dirty="0"/>
                    </a:p>
                  </a:txBody>
                  <a:tcPr/>
                </a:tc>
                <a:tc vMerge="1">
                  <a:txBody>
                    <a:bodyPr/>
                    <a:lstStyle/>
                    <a:p>
                      <a:endParaRPr lang="en-GB"/>
                    </a:p>
                  </a:txBody>
                  <a:tcPr/>
                </a:tc>
                <a:tc>
                  <a:txBody>
                    <a:bodyPr/>
                    <a:lstStyle/>
                    <a:p>
                      <a:r>
                        <a:rPr lang="en-US" sz="1000" dirty="0"/>
                        <a:t>Session 18 </a:t>
                      </a:r>
                    </a:p>
                    <a:p>
                      <a:r>
                        <a:rPr lang="en-US" sz="1000" dirty="0"/>
                        <a:t>Search and Seizure:</a:t>
                      </a:r>
                    </a:p>
                    <a:p>
                      <a:r>
                        <a:rPr lang="en-US" sz="1000" dirty="0"/>
                        <a:t>Practical exercise continued</a:t>
                      </a:r>
                    </a:p>
                  </a:txBody>
                  <a:tcPr/>
                </a:tc>
                <a:tc vMerge="1">
                  <a:txBody>
                    <a:bodyPr/>
                    <a:lstStyle/>
                    <a:p>
                      <a:endParaRPr lang="en-GB"/>
                    </a:p>
                  </a:txBody>
                  <a:tcPr/>
                </a:tc>
                <a:tc>
                  <a:txBody>
                    <a:bodyPr/>
                    <a:lstStyle/>
                    <a:p>
                      <a:r>
                        <a:rPr lang="en-US" sz="1000" dirty="0"/>
                        <a:t>Session 19</a:t>
                      </a:r>
                    </a:p>
                    <a:p>
                      <a:r>
                        <a:rPr lang="en-US" sz="1000" dirty="0"/>
                        <a:t>Search and Seizure: Exercise wrap-up and debrief</a:t>
                      </a:r>
                    </a:p>
                  </a:txBody>
                  <a:tcPr/>
                </a:tc>
                <a:extLst>
                  <a:ext uri="{0D108BD9-81ED-4DB2-BD59-A6C34878D82A}">
                    <a16:rowId xmlns:a16="http://schemas.microsoft.com/office/drawing/2014/main" val="1792004818"/>
                  </a:ext>
                </a:extLst>
              </a:tr>
              <a:tr h="1243751">
                <a:tc>
                  <a:txBody>
                    <a:bodyPr/>
                    <a:lstStyle/>
                    <a:p>
                      <a:r>
                        <a:rPr lang="en-GB" sz="1000" dirty="0"/>
                        <a:t>Friday 7</a:t>
                      </a:r>
                      <a:r>
                        <a:rPr lang="en-GB" sz="1000" baseline="30000" dirty="0"/>
                        <a:t>th</a:t>
                      </a:r>
                      <a:r>
                        <a:rPr lang="en-GB" sz="1000" dirty="0"/>
                        <a:t> February 2020</a:t>
                      </a:r>
                    </a:p>
                  </a:txBody>
                  <a:tcPr>
                    <a:solidFill>
                      <a:schemeClr val="accent6">
                        <a:lumMod val="60000"/>
                        <a:lumOff val="40000"/>
                      </a:schemeClr>
                    </a:solidFill>
                  </a:tcPr>
                </a:tc>
                <a:tc>
                  <a:txBody>
                    <a:bodyPr/>
                    <a:lstStyle/>
                    <a:p>
                      <a:pPr algn="ctr"/>
                      <a:r>
                        <a:rPr lang="en-GB" sz="1000" dirty="0"/>
                        <a:t>Session 20</a:t>
                      </a:r>
                    </a:p>
                    <a:p>
                      <a:pPr algn="ctr"/>
                      <a:r>
                        <a:rPr lang="en-GB" sz="1000" dirty="0"/>
                        <a:t>Daily Review </a:t>
                      </a:r>
                    </a:p>
                    <a:p>
                      <a:pPr algn="ctr"/>
                      <a:endParaRPr lang="en-GB" sz="1000" dirty="0"/>
                    </a:p>
                  </a:txBody>
                  <a:tcPr/>
                </a:tc>
                <a:tc>
                  <a:txBody>
                    <a:bodyPr/>
                    <a:lstStyle/>
                    <a:p>
                      <a:pPr algn="ctr"/>
                      <a:r>
                        <a:rPr lang="en-US" sz="1000" dirty="0"/>
                        <a:t>Session 21 Introduction to Financial Investigations</a:t>
                      </a:r>
                    </a:p>
                  </a:txBody>
                  <a:tcPr/>
                </a:tc>
                <a:tc vMerge="1">
                  <a:txBody>
                    <a:bodyPr/>
                    <a:lstStyle/>
                    <a:p>
                      <a:endParaRPr lang="en-GB"/>
                    </a:p>
                  </a:txBody>
                  <a:tcPr/>
                </a:tc>
                <a:tc>
                  <a:txBody>
                    <a:bodyPr/>
                    <a:lstStyle/>
                    <a:p>
                      <a:pPr algn="ctr"/>
                      <a:r>
                        <a:rPr lang="en-US" sz="1000" dirty="0"/>
                        <a:t>Session 22 Introduction to Financial Intelligence Units /Money Laundering Offences</a:t>
                      </a:r>
                      <a:endParaRPr lang="en-GB" dirty="0"/>
                    </a:p>
                  </a:txBody>
                  <a:tcPr/>
                </a:tc>
                <a:tc vMerge="1">
                  <a:txBody>
                    <a:bodyPr/>
                    <a:lstStyle/>
                    <a:p>
                      <a:endParaRPr lang="en-GB"/>
                    </a:p>
                  </a:txBody>
                  <a:tcPr/>
                </a:tc>
                <a:tc>
                  <a:txBody>
                    <a:bodyPr/>
                    <a:lstStyle/>
                    <a:p>
                      <a:pPr algn="ctr"/>
                      <a:r>
                        <a:rPr lang="en-US" sz="1000" dirty="0"/>
                        <a:t>Session 23</a:t>
                      </a:r>
                    </a:p>
                    <a:p>
                      <a:pPr algn="ctr"/>
                      <a:r>
                        <a:rPr lang="en-US" sz="1000" dirty="0"/>
                        <a:t>Online Criminal Money Flow Typologies</a:t>
                      </a:r>
                    </a:p>
                  </a:txBody>
                  <a:tcPr/>
                </a:tc>
                <a:tc vMerge="1">
                  <a:txBody>
                    <a:bodyPr/>
                    <a:lstStyle/>
                    <a:p>
                      <a:endParaRPr lang="en-GB"/>
                    </a:p>
                  </a:txBody>
                  <a:tcPr/>
                </a:tc>
                <a:tc>
                  <a:txBody>
                    <a:bodyPr/>
                    <a:lstStyle/>
                    <a:p>
                      <a:pPr algn="ctr"/>
                      <a:r>
                        <a:rPr lang="en-GB" sz="1000" dirty="0"/>
                        <a:t>Session 24 International Cooperation Methodologies</a:t>
                      </a:r>
                    </a:p>
                    <a:p>
                      <a:pPr algn="ctr"/>
                      <a:endParaRPr lang="en-GB" sz="1000" dirty="0"/>
                    </a:p>
                    <a:p>
                      <a:pPr algn="ctr"/>
                      <a:r>
                        <a:rPr lang="en-GB" sz="1000" dirty="0"/>
                        <a:t>Course Closure</a:t>
                      </a:r>
                      <a:endParaRPr lang="en-US" sz="1000" dirty="0"/>
                    </a:p>
                  </a:txBody>
                  <a:tcPr/>
                </a:tc>
                <a:extLst>
                  <a:ext uri="{0D108BD9-81ED-4DB2-BD59-A6C34878D82A}">
                    <a16:rowId xmlns:a16="http://schemas.microsoft.com/office/drawing/2014/main" val="2279789164"/>
                  </a:ext>
                </a:extLst>
              </a:tr>
            </a:tbl>
          </a:graphicData>
        </a:graphic>
      </p:graphicFrame>
      <p:pic>
        <p:nvPicPr>
          <p:cNvPr id="9" name="Picture 8">
            <a:extLst>
              <a:ext uri="{FF2B5EF4-FFF2-40B4-BE49-F238E27FC236}">
                <a16:creationId xmlns:a16="http://schemas.microsoft.com/office/drawing/2014/main" id="{F23F454B-0559-4328-A545-55018D24F436}"/>
              </a:ext>
            </a:extLst>
          </p:cNvPr>
          <p:cNvPicPr>
            <a:picLocks noChangeAspect="1"/>
          </p:cNvPicPr>
          <p:nvPr/>
        </p:nvPicPr>
        <p:blipFill>
          <a:blip r:embed="rId3"/>
          <a:stretch>
            <a:fillRect/>
          </a:stretch>
        </p:blipFill>
        <p:spPr>
          <a:xfrm>
            <a:off x="12913" y="2"/>
            <a:ext cx="952230" cy="776704"/>
          </a:xfrm>
          <a:prstGeom prst="rect">
            <a:avLst/>
          </a:prstGeom>
        </p:spPr>
      </p:pic>
      <p:pic>
        <p:nvPicPr>
          <p:cNvPr id="10" name="Picture 9">
            <a:extLst>
              <a:ext uri="{FF2B5EF4-FFF2-40B4-BE49-F238E27FC236}">
                <a16:creationId xmlns:a16="http://schemas.microsoft.com/office/drawing/2014/main" id="{3F6CEA2A-5013-49D4-AA0E-EE3A5F660822}"/>
              </a:ext>
            </a:extLst>
          </p:cNvPr>
          <p:cNvPicPr>
            <a:picLocks noChangeAspect="1"/>
          </p:cNvPicPr>
          <p:nvPr/>
        </p:nvPicPr>
        <p:blipFill>
          <a:blip r:embed="rId4"/>
          <a:stretch>
            <a:fillRect/>
          </a:stretch>
        </p:blipFill>
        <p:spPr>
          <a:xfrm>
            <a:off x="2009775" y="120081"/>
            <a:ext cx="3044826" cy="600750"/>
          </a:xfrm>
          <a:prstGeom prst="rect">
            <a:avLst/>
          </a:prstGeom>
        </p:spPr>
      </p:pic>
      <p:pic>
        <p:nvPicPr>
          <p:cNvPr id="11" name="Picture 10">
            <a:extLst>
              <a:ext uri="{FF2B5EF4-FFF2-40B4-BE49-F238E27FC236}">
                <a16:creationId xmlns:a16="http://schemas.microsoft.com/office/drawing/2014/main" id="{12EB1DFC-EDB6-470E-8474-27E3B89F66E9}"/>
              </a:ext>
            </a:extLst>
          </p:cNvPr>
          <p:cNvPicPr>
            <a:picLocks noChangeAspect="1"/>
          </p:cNvPicPr>
          <p:nvPr/>
        </p:nvPicPr>
        <p:blipFill>
          <a:blip r:embed="rId5"/>
          <a:stretch>
            <a:fillRect/>
          </a:stretch>
        </p:blipFill>
        <p:spPr>
          <a:xfrm>
            <a:off x="6324600" y="-29468"/>
            <a:ext cx="2559281" cy="806173"/>
          </a:xfrm>
          <a:prstGeom prst="rect">
            <a:avLst/>
          </a:prstGeom>
        </p:spPr>
      </p:pic>
    </p:spTree>
    <p:extLst>
      <p:ext uri="{BB962C8B-B14F-4D97-AF65-F5344CB8AC3E}">
        <p14:creationId xmlns:p14="http://schemas.microsoft.com/office/powerpoint/2010/main" val="211909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4C0B4E9F-8B0E-4AB8-8FBB-5BEB0045F0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DE8D31A7-54F9-4A96-88EE-3CE0DF260222}"/>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4263941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Title 1">
            <a:extLst>
              <a:ext uri="{FF2B5EF4-FFF2-40B4-BE49-F238E27FC236}">
                <a16:creationId xmlns:a16="http://schemas.microsoft.com/office/drawing/2014/main" id="{A7BF4636-65BF-2452-ABF8-2256A0680C32}"/>
              </a:ext>
            </a:extLst>
          </p:cNvPr>
          <p:cNvSpPr>
            <a:spLocks noGrp="1"/>
          </p:cNvSpPr>
          <p:nvPr>
            <p:ph type="title"/>
          </p:nvPr>
        </p:nvSpPr>
        <p:spPr>
          <a:xfrm>
            <a:off x="628650" y="1111624"/>
            <a:ext cx="7886700" cy="898606"/>
          </a:xfrm>
        </p:spPr>
        <p:txBody>
          <a:bodyPr>
            <a:normAutofit/>
          </a:bodyPr>
          <a:lstStyle/>
          <a:p>
            <a:pPr algn="ctr"/>
            <a:r>
              <a:rPr lang="en-US" sz="4000" b="1" dirty="0"/>
              <a:t>Introductions</a:t>
            </a:r>
            <a:endParaRPr lang="en-US" dirty="0"/>
          </a:p>
        </p:txBody>
      </p:sp>
      <p:pic>
        <p:nvPicPr>
          <p:cNvPr id="50" name="Graphic 49" descr="Clipboard outline">
            <a:extLst>
              <a:ext uri="{FF2B5EF4-FFF2-40B4-BE49-F238E27FC236}">
                <a16:creationId xmlns:a16="http://schemas.microsoft.com/office/drawing/2014/main" id="{642608DF-BA62-49DC-81A8-7821A5488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293091"/>
            <a:ext cx="3886200" cy="3886200"/>
          </a:xfrm>
          <a:prstGeom prst="rect">
            <a:avLst/>
          </a:prstGeom>
        </p:spPr>
      </p:pic>
    </p:spTree>
    <p:custDataLst>
      <p:tags r:id="rId1"/>
    </p:custDataLst>
    <p:extLst>
      <p:ext uri="{BB962C8B-B14F-4D97-AF65-F5344CB8AC3E}">
        <p14:creationId xmlns:p14="http://schemas.microsoft.com/office/powerpoint/2010/main" val="940155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7986409"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Ice Breaker</a:t>
            </a:r>
          </a:p>
        </p:txBody>
      </p:sp>
      <p:pic>
        <p:nvPicPr>
          <p:cNvPr id="5" name="Picture 4" descr="A group of people with hammers and sledgehammers&#10;&#10;Description automatically generated">
            <a:extLst>
              <a:ext uri="{FF2B5EF4-FFF2-40B4-BE49-F238E27FC236}">
                <a16:creationId xmlns:a16="http://schemas.microsoft.com/office/drawing/2014/main" id="{D3B42878-C5CE-4597-89CF-7132060F7C3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15947" y="1053510"/>
            <a:ext cx="7986409" cy="5336373"/>
          </a:xfrm>
          <a:prstGeom prst="rect">
            <a:avLst/>
          </a:prstGeom>
        </p:spPr>
      </p:pic>
    </p:spTree>
    <p:custDataLst>
      <p:tags r:id="rId1"/>
    </p:custDataLst>
    <p:extLst>
      <p:ext uri="{BB962C8B-B14F-4D97-AF65-F5344CB8AC3E}">
        <p14:creationId xmlns:p14="http://schemas.microsoft.com/office/powerpoint/2010/main" val="1505936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112868"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Introductions</a:t>
            </a:r>
          </a:p>
        </p:txBody>
      </p:sp>
      <p:sp>
        <p:nvSpPr>
          <p:cNvPr id="3" name="Content Placeholder 2"/>
          <p:cNvSpPr>
            <a:spLocks noGrp="1"/>
          </p:cNvSpPr>
          <p:nvPr>
            <p:ph idx="1"/>
          </p:nvPr>
        </p:nvSpPr>
        <p:spPr>
          <a:xfrm>
            <a:off x="457200" y="1670715"/>
            <a:ext cx="8229600" cy="4525963"/>
          </a:xfrm>
        </p:spPr>
        <p:txBody>
          <a:bodyPr>
            <a:normAutofit/>
          </a:bodyPr>
          <a:lstStyle/>
          <a:p>
            <a:pPr>
              <a:buNone/>
            </a:pPr>
            <a:r>
              <a:rPr lang="en-US" dirty="0"/>
              <a:t>Pair with someone you do not know.</a:t>
            </a:r>
          </a:p>
          <a:p>
            <a:pPr>
              <a:buNone/>
            </a:pPr>
            <a:r>
              <a:rPr lang="en-US" dirty="0"/>
              <a:t>Take 10 minutes to find out about them and tell us:</a:t>
            </a:r>
          </a:p>
          <a:p>
            <a:pPr marL="514350" indent="-514350">
              <a:buFont typeface="+mj-lt"/>
              <a:buAutoNum type="arabicPeriod"/>
            </a:pPr>
            <a:r>
              <a:rPr lang="en-US" dirty="0"/>
              <a:t>Their Name;</a:t>
            </a:r>
          </a:p>
          <a:p>
            <a:pPr marL="514350" indent="-514350">
              <a:buFont typeface="+mj-lt"/>
              <a:buAutoNum type="arabicPeriod"/>
            </a:pPr>
            <a:r>
              <a:rPr lang="en-US" dirty="0"/>
              <a:t>Where they work;</a:t>
            </a:r>
          </a:p>
          <a:p>
            <a:pPr marL="514350" indent="-514350">
              <a:buFont typeface="+mj-lt"/>
              <a:buAutoNum type="arabicPeriod"/>
            </a:pPr>
            <a:r>
              <a:rPr lang="en-US" dirty="0"/>
              <a:t>What they do;</a:t>
            </a:r>
          </a:p>
          <a:p>
            <a:pPr marL="514350" indent="-514350">
              <a:buFont typeface="+mj-lt"/>
              <a:buAutoNum type="arabicPeriod"/>
            </a:pPr>
            <a:r>
              <a:rPr lang="en-US" dirty="0"/>
              <a:t>Their experience as a trainer;</a:t>
            </a:r>
          </a:p>
          <a:p>
            <a:pPr marL="514350" indent="-514350">
              <a:buFont typeface="+mj-lt"/>
              <a:buAutoNum type="arabicPeriod"/>
            </a:pPr>
            <a:r>
              <a:rPr lang="en-US" dirty="0"/>
              <a:t>Something Interesting about them;</a:t>
            </a:r>
          </a:p>
          <a:p>
            <a:pPr marL="514350" indent="-514350">
              <a:buFont typeface="+mj-lt"/>
              <a:buAutoNum type="arabicPeriod"/>
            </a:pPr>
            <a:r>
              <a:rPr lang="en-US" dirty="0"/>
              <a:t>Answers to the Computer User and Cybercrime Knowledge questions.</a:t>
            </a:r>
          </a:p>
        </p:txBody>
      </p:sp>
    </p:spTree>
    <p:custDataLst>
      <p:tags r:id="rId1"/>
    </p:custDataLst>
    <p:extLst>
      <p:ext uri="{BB962C8B-B14F-4D97-AF65-F5344CB8AC3E}">
        <p14:creationId xmlns:p14="http://schemas.microsoft.com/office/powerpoint/2010/main" val="1428943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5" name="Rectangle 5"/>
          <p:cNvSpPr>
            <a:spLocks noGrp="1" noChangeArrowheads="1"/>
          </p:cNvSpPr>
          <p:nvPr>
            <p:ph sz="half" idx="1"/>
          </p:nvPr>
        </p:nvSpPr>
        <p:spPr>
          <a:xfrm>
            <a:off x="457199" y="1136650"/>
            <a:ext cx="4038600" cy="5721350"/>
          </a:xfrm>
        </p:spPr>
        <p:txBody>
          <a:bodyPr>
            <a:normAutofit/>
          </a:bodyPr>
          <a:lstStyle/>
          <a:p>
            <a:pPr algn="ctr">
              <a:buNone/>
            </a:pPr>
            <a:r>
              <a:rPr lang="en-GB" sz="1600" b="1" u="sng" dirty="0"/>
              <a:t>Computer User</a:t>
            </a:r>
          </a:p>
          <a:p>
            <a:pPr algn="ctr">
              <a:buNone/>
            </a:pPr>
            <a:endParaRPr lang="en-GB" sz="900" u="sng" dirty="0"/>
          </a:p>
          <a:p>
            <a:pPr>
              <a:buNone/>
            </a:pPr>
            <a:r>
              <a:rPr lang="en-GB" sz="1600" dirty="0"/>
              <a:t>1 = Complete Beginner</a:t>
            </a:r>
          </a:p>
          <a:p>
            <a:pPr>
              <a:buNone/>
            </a:pPr>
            <a:r>
              <a:rPr lang="en-GB" sz="1600" dirty="0"/>
              <a:t>2 = Can turn PC on</a:t>
            </a:r>
          </a:p>
          <a:p>
            <a:pPr>
              <a:buNone/>
            </a:pPr>
            <a:r>
              <a:rPr lang="en-GB" sz="1600" dirty="0"/>
              <a:t>3 = Type with both hands</a:t>
            </a:r>
          </a:p>
          <a:p>
            <a:pPr>
              <a:buNone/>
            </a:pPr>
            <a:r>
              <a:rPr lang="en-GB" sz="1600" dirty="0"/>
              <a:t>4 = Have seen inside a PC</a:t>
            </a:r>
          </a:p>
          <a:p>
            <a:pPr>
              <a:buNone/>
            </a:pPr>
            <a:r>
              <a:rPr lang="en-GB" sz="1600" dirty="0"/>
              <a:t>5 = Have upgraded a PC</a:t>
            </a:r>
          </a:p>
          <a:p>
            <a:pPr>
              <a:buNone/>
            </a:pPr>
            <a:r>
              <a:rPr lang="en-GB" sz="1600" dirty="0"/>
              <a:t>6 = Sound user of software packages</a:t>
            </a:r>
          </a:p>
          <a:p>
            <a:pPr>
              <a:buNone/>
            </a:pPr>
            <a:r>
              <a:rPr lang="en-GB" sz="1600" dirty="0"/>
              <a:t>7 = Have built a PC</a:t>
            </a:r>
          </a:p>
          <a:p>
            <a:pPr>
              <a:buNone/>
            </a:pPr>
            <a:r>
              <a:rPr lang="en-GB" sz="1600" dirty="0"/>
              <a:t>8 = Built &amp; used macros</a:t>
            </a:r>
          </a:p>
          <a:p>
            <a:pPr>
              <a:buNone/>
            </a:pPr>
            <a:r>
              <a:rPr lang="en-GB" sz="1600" dirty="0"/>
              <a:t>9 = Linked 2 PC’s together in a network</a:t>
            </a:r>
          </a:p>
          <a:p>
            <a:pPr>
              <a:buNone/>
            </a:pPr>
            <a:r>
              <a:rPr lang="en-GB" sz="1600" dirty="0"/>
              <a:t>10 = Systems Administrator, Programmer &amp; designer of Microsoft products</a:t>
            </a:r>
          </a:p>
          <a:p>
            <a:pPr>
              <a:buNone/>
            </a:pPr>
            <a:endParaRPr lang="en-GB" sz="1600" dirty="0"/>
          </a:p>
        </p:txBody>
      </p:sp>
      <p:sp>
        <p:nvSpPr>
          <p:cNvPr id="194566" name="Rectangle 6"/>
          <p:cNvSpPr>
            <a:spLocks noGrp="1" noChangeArrowheads="1"/>
          </p:cNvSpPr>
          <p:nvPr>
            <p:ph sz="half" idx="2"/>
          </p:nvPr>
        </p:nvSpPr>
        <p:spPr>
          <a:xfrm>
            <a:off x="4784390" y="1136650"/>
            <a:ext cx="4038600" cy="5721350"/>
          </a:xfrm>
        </p:spPr>
        <p:txBody>
          <a:bodyPr>
            <a:noAutofit/>
          </a:bodyPr>
          <a:lstStyle/>
          <a:p>
            <a:pPr algn="ctr">
              <a:lnSpc>
                <a:spcPct val="80000"/>
              </a:lnSpc>
              <a:buNone/>
            </a:pPr>
            <a:r>
              <a:rPr lang="en-GB" sz="1600" b="1" u="sng" dirty="0"/>
              <a:t>Cybercrime Knowledge</a:t>
            </a:r>
          </a:p>
          <a:p>
            <a:pPr algn="ctr">
              <a:lnSpc>
                <a:spcPct val="80000"/>
              </a:lnSpc>
              <a:buNone/>
            </a:pPr>
            <a:endParaRPr lang="en-GB" sz="1600" b="1" u="sng" dirty="0"/>
          </a:p>
          <a:p>
            <a:pPr>
              <a:lnSpc>
                <a:spcPct val="80000"/>
              </a:lnSpc>
              <a:buNone/>
            </a:pPr>
            <a:r>
              <a:rPr lang="en-GB" sz="1600" dirty="0"/>
              <a:t>1 = Complete Beginner</a:t>
            </a:r>
          </a:p>
          <a:p>
            <a:pPr>
              <a:lnSpc>
                <a:spcPct val="80000"/>
              </a:lnSpc>
              <a:buNone/>
            </a:pPr>
            <a:r>
              <a:rPr lang="en-GB" sz="1600" dirty="0"/>
              <a:t>2 = Seen forensic software</a:t>
            </a:r>
          </a:p>
          <a:p>
            <a:pPr>
              <a:lnSpc>
                <a:spcPct val="80000"/>
              </a:lnSpc>
              <a:buNone/>
            </a:pPr>
            <a:r>
              <a:rPr lang="en-GB" sz="1600" dirty="0"/>
              <a:t>3 = Employed in forensic unit</a:t>
            </a:r>
          </a:p>
          <a:p>
            <a:pPr>
              <a:lnSpc>
                <a:spcPct val="80000"/>
              </a:lnSpc>
              <a:buNone/>
            </a:pPr>
            <a:r>
              <a:rPr lang="en-GB" sz="1600" dirty="0"/>
              <a:t>4 = Used forensic software</a:t>
            </a:r>
          </a:p>
          <a:p>
            <a:pPr>
              <a:lnSpc>
                <a:spcPct val="80000"/>
              </a:lnSpc>
              <a:buNone/>
            </a:pPr>
            <a:r>
              <a:rPr lang="en-GB" sz="1600" dirty="0"/>
              <a:t>5 = Conducted a cybercrime investigation</a:t>
            </a:r>
          </a:p>
          <a:p>
            <a:pPr>
              <a:lnSpc>
                <a:spcPct val="80000"/>
              </a:lnSpc>
              <a:buNone/>
            </a:pPr>
            <a:r>
              <a:rPr lang="en-GB" sz="1600" dirty="0"/>
              <a:t>6 = Made a statement concerning Cybercrime</a:t>
            </a:r>
          </a:p>
          <a:p>
            <a:pPr>
              <a:lnSpc>
                <a:spcPct val="80000"/>
              </a:lnSpc>
              <a:buNone/>
            </a:pPr>
            <a:r>
              <a:rPr lang="en-GB" sz="1600" dirty="0"/>
              <a:t>7 = Given evidence in Court on Computer Evidence/Cybercrime</a:t>
            </a:r>
          </a:p>
          <a:p>
            <a:pPr>
              <a:lnSpc>
                <a:spcPct val="80000"/>
              </a:lnSpc>
              <a:buNone/>
            </a:pPr>
            <a:r>
              <a:rPr lang="en-GB" sz="1600" dirty="0"/>
              <a:t>8 = Written program or code to aid an examination</a:t>
            </a:r>
          </a:p>
          <a:p>
            <a:pPr>
              <a:lnSpc>
                <a:spcPct val="80000"/>
              </a:lnSpc>
              <a:buNone/>
            </a:pPr>
            <a:r>
              <a:rPr lang="en-GB" sz="1600" dirty="0"/>
              <a:t>9 = Written own software package for forensics</a:t>
            </a:r>
          </a:p>
          <a:p>
            <a:pPr>
              <a:lnSpc>
                <a:spcPct val="80000"/>
              </a:lnSpc>
              <a:buNone/>
            </a:pPr>
            <a:r>
              <a:rPr lang="en-GB" sz="1600" dirty="0"/>
              <a:t>10 = Programmed forensic software for a vendor, have cybercrime related degree &amp; are a cybercrime guru</a:t>
            </a:r>
          </a:p>
          <a:p>
            <a:pPr>
              <a:lnSpc>
                <a:spcPct val="80000"/>
              </a:lnSpc>
              <a:buNone/>
            </a:pPr>
            <a:endParaRPr lang="en-GB" sz="1600" dirty="0"/>
          </a:p>
        </p:txBody>
      </p:sp>
    </p:spTree>
    <p:custDataLst>
      <p:tags r:id="rId1"/>
    </p:custDataLst>
    <p:extLst>
      <p:ext uri="{BB962C8B-B14F-4D97-AF65-F5344CB8AC3E}">
        <p14:creationId xmlns:p14="http://schemas.microsoft.com/office/powerpoint/2010/main" val="1525576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65" name="Rectangle 5"/>
          <p:cNvSpPr>
            <a:spLocks noGrp="1" noChangeArrowheads="1"/>
          </p:cNvSpPr>
          <p:nvPr>
            <p:ph sz="half" idx="1"/>
          </p:nvPr>
        </p:nvSpPr>
        <p:spPr>
          <a:xfrm>
            <a:off x="2526383" y="1166842"/>
            <a:ext cx="2780907" cy="4553022"/>
          </a:xfrm>
          <a:ln w="22225">
            <a:solidFill>
              <a:srgbClr val="FF0000"/>
            </a:solidFill>
          </a:ln>
        </p:spPr>
        <p:txBody>
          <a:bodyPr>
            <a:normAutofit fontScale="92500" lnSpcReduction="20000"/>
          </a:bodyPr>
          <a:lstStyle/>
          <a:p>
            <a:pPr algn="ctr">
              <a:buNone/>
            </a:pPr>
            <a:r>
              <a:rPr lang="en-GB" sz="1600" b="1" u="sng" dirty="0"/>
              <a:t>Computer User</a:t>
            </a:r>
          </a:p>
          <a:p>
            <a:pPr algn="ctr">
              <a:buNone/>
            </a:pPr>
            <a:endParaRPr lang="en-GB" sz="1000" u="sng" dirty="0"/>
          </a:p>
          <a:p>
            <a:pPr>
              <a:buNone/>
            </a:pPr>
            <a:r>
              <a:rPr lang="en-GB" sz="1800" dirty="0"/>
              <a:t>1 = Complete Beginner</a:t>
            </a:r>
          </a:p>
          <a:p>
            <a:pPr>
              <a:buNone/>
            </a:pPr>
            <a:r>
              <a:rPr lang="en-GB" sz="1800" dirty="0"/>
              <a:t>2 = Can turn PC on</a:t>
            </a:r>
          </a:p>
          <a:p>
            <a:pPr>
              <a:buNone/>
            </a:pPr>
            <a:r>
              <a:rPr lang="en-GB" sz="1800" dirty="0"/>
              <a:t>3 = Type with both hands</a:t>
            </a:r>
          </a:p>
          <a:p>
            <a:pPr>
              <a:buNone/>
            </a:pPr>
            <a:r>
              <a:rPr lang="en-GB" sz="1800" dirty="0"/>
              <a:t>4 = Have seen inside a PC</a:t>
            </a:r>
          </a:p>
          <a:p>
            <a:pPr>
              <a:buNone/>
            </a:pPr>
            <a:r>
              <a:rPr lang="en-GB" sz="1800" dirty="0"/>
              <a:t>5 = Have upgraded a PC</a:t>
            </a:r>
          </a:p>
          <a:p>
            <a:pPr>
              <a:buNone/>
            </a:pPr>
            <a:r>
              <a:rPr lang="en-GB" sz="1800" dirty="0"/>
              <a:t>6 = Sound user of software packages</a:t>
            </a:r>
          </a:p>
          <a:p>
            <a:pPr>
              <a:buNone/>
            </a:pPr>
            <a:r>
              <a:rPr lang="en-GB" sz="1800" dirty="0"/>
              <a:t>7 = Have built a PC</a:t>
            </a:r>
          </a:p>
          <a:p>
            <a:pPr>
              <a:buNone/>
            </a:pPr>
            <a:r>
              <a:rPr lang="en-GB" sz="1800" dirty="0"/>
              <a:t>8 = Built &amp; used macros</a:t>
            </a:r>
          </a:p>
          <a:p>
            <a:pPr>
              <a:buNone/>
            </a:pPr>
            <a:r>
              <a:rPr lang="en-GB" sz="1800" dirty="0"/>
              <a:t>9 = Linked 2 PC’s together in a network</a:t>
            </a:r>
          </a:p>
          <a:p>
            <a:pPr>
              <a:buNone/>
            </a:pPr>
            <a:r>
              <a:rPr lang="en-GB" sz="1800" dirty="0"/>
              <a:t>10 = Systems Administrator, Programmer &amp; designer of Microsoft products.</a:t>
            </a:r>
          </a:p>
          <a:p>
            <a:pPr>
              <a:buNone/>
            </a:pPr>
            <a:endParaRPr lang="en-GB" sz="1800" dirty="0"/>
          </a:p>
          <a:p>
            <a:pPr>
              <a:buNone/>
            </a:pPr>
            <a:endParaRPr lang="en-GB" sz="1800" dirty="0"/>
          </a:p>
        </p:txBody>
      </p:sp>
      <p:sp>
        <p:nvSpPr>
          <p:cNvPr id="194566" name="Rectangle 6"/>
          <p:cNvSpPr>
            <a:spLocks noGrp="1" noChangeArrowheads="1"/>
          </p:cNvSpPr>
          <p:nvPr>
            <p:ph sz="half" idx="2"/>
          </p:nvPr>
        </p:nvSpPr>
        <p:spPr>
          <a:xfrm>
            <a:off x="5542960" y="1166842"/>
            <a:ext cx="3342195" cy="4553022"/>
          </a:xfrm>
          <a:ln w="22225">
            <a:solidFill>
              <a:srgbClr val="00B050"/>
            </a:solidFill>
          </a:ln>
        </p:spPr>
        <p:txBody>
          <a:bodyPr>
            <a:normAutofit fontScale="92500" lnSpcReduction="20000"/>
          </a:bodyPr>
          <a:lstStyle/>
          <a:p>
            <a:pPr algn="ctr">
              <a:lnSpc>
                <a:spcPct val="80000"/>
              </a:lnSpc>
              <a:buNone/>
            </a:pPr>
            <a:r>
              <a:rPr lang="en-GB" sz="1600" b="1" u="sng" dirty="0"/>
              <a:t>Cybercrime Knowledge</a:t>
            </a:r>
          </a:p>
          <a:p>
            <a:pPr algn="ctr">
              <a:lnSpc>
                <a:spcPct val="80000"/>
              </a:lnSpc>
              <a:buNone/>
            </a:pPr>
            <a:endParaRPr lang="en-GB" sz="1600" b="1" u="sng" dirty="0"/>
          </a:p>
          <a:p>
            <a:pPr>
              <a:spcBef>
                <a:spcPts val="600"/>
              </a:spcBef>
              <a:buNone/>
            </a:pPr>
            <a:r>
              <a:rPr lang="en-GB" sz="1600" dirty="0"/>
              <a:t>1 = Complete Beginner</a:t>
            </a:r>
          </a:p>
          <a:p>
            <a:pPr>
              <a:spcBef>
                <a:spcPts val="600"/>
              </a:spcBef>
              <a:buNone/>
            </a:pPr>
            <a:r>
              <a:rPr lang="en-GB" sz="1600" dirty="0"/>
              <a:t>2 = Seen forensic software</a:t>
            </a:r>
          </a:p>
          <a:p>
            <a:pPr>
              <a:spcBef>
                <a:spcPts val="600"/>
              </a:spcBef>
              <a:buNone/>
            </a:pPr>
            <a:r>
              <a:rPr lang="en-GB" sz="1600" dirty="0"/>
              <a:t>3 = Employed in forensic unit</a:t>
            </a:r>
          </a:p>
          <a:p>
            <a:pPr>
              <a:spcBef>
                <a:spcPts val="600"/>
              </a:spcBef>
              <a:buNone/>
            </a:pPr>
            <a:r>
              <a:rPr lang="en-GB" sz="1600" dirty="0"/>
              <a:t>4 = Used forensic software</a:t>
            </a:r>
          </a:p>
          <a:p>
            <a:pPr>
              <a:spcBef>
                <a:spcPts val="600"/>
              </a:spcBef>
              <a:buNone/>
            </a:pPr>
            <a:r>
              <a:rPr lang="en-GB" sz="1600" dirty="0"/>
              <a:t>5 = Conducted a cybercrime investigation</a:t>
            </a:r>
          </a:p>
          <a:p>
            <a:pPr>
              <a:spcBef>
                <a:spcPts val="600"/>
              </a:spcBef>
              <a:buNone/>
            </a:pPr>
            <a:r>
              <a:rPr lang="en-GB" sz="1600" dirty="0"/>
              <a:t>6 = Made a statement concerning Cybercrime</a:t>
            </a:r>
          </a:p>
          <a:p>
            <a:pPr>
              <a:spcBef>
                <a:spcPts val="600"/>
              </a:spcBef>
              <a:buNone/>
            </a:pPr>
            <a:r>
              <a:rPr lang="en-GB" sz="1600" dirty="0"/>
              <a:t>7 = Given evidence in Court on Computer Evidence/Cybercrime</a:t>
            </a:r>
          </a:p>
          <a:p>
            <a:pPr>
              <a:spcBef>
                <a:spcPts val="600"/>
              </a:spcBef>
              <a:buNone/>
            </a:pPr>
            <a:r>
              <a:rPr lang="en-GB" sz="1600" dirty="0"/>
              <a:t>8 = Written program or code to aid an examination</a:t>
            </a:r>
          </a:p>
          <a:p>
            <a:pPr>
              <a:spcBef>
                <a:spcPts val="600"/>
              </a:spcBef>
              <a:buNone/>
            </a:pPr>
            <a:r>
              <a:rPr lang="en-GB" sz="1600" dirty="0"/>
              <a:t>9 = Written own software package for forensics</a:t>
            </a:r>
          </a:p>
          <a:p>
            <a:pPr>
              <a:spcBef>
                <a:spcPts val="600"/>
              </a:spcBef>
              <a:buNone/>
            </a:pPr>
            <a:r>
              <a:rPr lang="en-GB" sz="1600" dirty="0"/>
              <a:t>10 = Programmed forensic software for a vendor, have cybercrime related degree &amp; are a cybercrime guru.</a:t>
            </a:r>
          </a:p>
          <a:p>
            <a:pPr>
              <a:lnSpc>
                <a:spcPct val="80000"/>
              </a:lnSpc>
              <a:buNone/>
            </a:pPr>
            <a:endParaRPr lang="en-GB" sz="1600" dirty="0"/>
          </a:p>
        </p:txBody>
      </p:sp>
      <p:sp>
        <p:nvSpPr>
          <p:cNvPr id="2" name="TextBox 1">
            <a:extLst>
              <a:ext uri="{FF2B5EF4-FFF2-40B4-BE49-F238E27FC236}">
                <a16:creationId xmlns:a16="http://schemas.microsoft.com/office/drawing/2014/main" id="{6F8FA10B-7C28-454B-B53D-1838E574C0C8}"/>
              </a:ext>
            </a:extLst>
          </p:cNvPr>
          <p:cNvSpPr txBox="1"/>
          <p:nvPr/>
        </p:nvSpPr>
        <p:spPr>
          <a:xfrm>
            <a:off x="117835" y="1166842"/>
            <a:ext cx="2290713" cy="4524315"/>
          </a:xfrm>
          <a:prstGeom prst="rect">
            <a:avLst/>
          </a:prstGeom>
          <a:noFill/>
          <a:ln w="15875">
            <a:solidFill>
              <a:schemeClr val="accent1"/>
            </a:solidFill>
          </a:ln>
        </p:spPr>
        <p:txBody>
          <a:bodyPr wrap="square" rtlCol="0">
            <a:spAutoFit/>
          </a:bodyPr>
          <a:lstStyle/>
          <a:p>
            <a:pPr algn="ctr"/>
            <a:r>
              <a:rPr lang="en-US" sz="1600" b="1" u="sng" dirty="0"/>
              <a:t>Questions</a:t>
            </a:r>
          </a:p>
          <a:p>
            <a:pPr marL="342900" indent="-342900">
              <a:buFont typeface="+mj-lt"/>
              <a:buAutoNum type="arabicPeriod"/>
            </a:pPr>
            <a:endParaRPr lang="en-US" sz="1400" dirty="0"/>
          </a:p>
          <a:p>
            <a:pPr marL="342900" indent="-252000">
              <a:spcAft>
                <a:spcPts val="1200"/>
              </a:spcAft>
              <a:buFont typeface="+mj-lt"/>
              <a:buAutoNum type="arabicPeriod"/>
            </a:pPr>
            <a:r>
              <a:rPr lang="en-US" sz="1600" dirty="0"/>
              <a:t>Their Name;</a:t>
            </a:r>
          </a:p>
          <a:p>
            <a:pPr marL="342900" indent="-252000">
              <a:spcAft>
                <a:spcPts val="1200"/>
              </a:spcAft>
              <a:buFont typeface="+mj-lt"/>
              <a:buAutoNum type="arabicPeriod"/>
            </a:pPr>
            <a:r>
              <a:rPr lang="en-US" sz="1600" dirty="0"/>
              <a:t>Where they work;</a:t>
            </a:r>
          </a:p>
          <a:p>
            <a:pPr marL="342900" indent="-252000">
              <a:spcAft>
                <a:spcPts val="1200"/>
              </a:spcAft>
              <a:buFont typeface="+mj-lt"/>
              <a:buAutoNum type="arabicPeriod"/>
            </a:pPr>
            <a:r>
              <a:rPr lang="en-US" sz="1600" dirty="0"/>
              <a:t>What they do;</a:t>
            </a:r>
          </a:p>
          <a:p>
            <a:pPr marL="342900" indent="-252000">
              <a:spcAft>
                <a:spcPts val="1200"/>
              </a:spcAft>
              <a:buFont typeface="+mj-lt"/>
              <a:buAutoNum type="arabicPeriod"/>
            </a:pPr>
            <a:r>
              <a:rPr lang="en-US" sz="1600" dirty="0"/>
              <a:t>Their experience as a trainer;</a:t>
            </a:r>
          </a:p>
          <a:p>
            <a:pPr marL="342900" indent="-252000">
              <a:spcAft>
                <a:spcPts val="1200"/>
              </a:spcAft>
              <a:buFont typeface="+mj-lt"/>
              <a:buAutoNum type="arabicPeriod"/>
            </a:pPr>
            <a:r>
              <a:rPr lang="en-US" sz="1600" dirty="0"/>
              <a:t>Something Interesting about them;</a:t>
            </a:r>
          </a:p>
          <a:p>
            <a:pPr marL="342900" indent="-252000">
              <a:spcAft>
                <a:spcPts val="1200"/>
              </a:spcAft>
              <a:buFont typeface="+mj-lt"/>
              <a:buAutoNum type="arabicPeriod"/>
            </a:pPr>
            <a:r>
              <a:rPr lang="en-US" sz="1600" dirty="0"/>
              <a:t>Answers to the Computer User and Cybercrime Knowledge questions.</a:t>
            </a:r>
            <a:endParaRPr lang="en-US" sz="1400" dirty="0"/>
          </a:p>
        </p:txBody>
      </p:sp>
    </p:spTree>
    <p:custDataLst>
      <p:tags r:id="rId1"/>
    </p:custDataLst>
    <p:extLst>
      <p:ext uri="{BB962C8B-B14F-4D97-AF65-F5344CB8AC3E}">
        <p14:creationId xmlns:p14="http://schemas.microsoft.com/office/powerpoint/2010/main" val="510326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A08A8F9E-D250-46EC-B169-440E695803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AE8DE1EF-D00E-4DD5-950E-72025EDB0096}"/>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127554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BD000223-C3E9-126A-87D6-5BC2232815ED}"/>
              </a:ext>
            </a:extLst>
          </p:cNvPr>
          <p:cNvSpPr>
            <a:spLocks noGrp="1"/>
          </p:cNvSpPr>
          <p:nvPr>
            <p:ph type="title"/>
          </p:nvPr>
        </p:nvSpPr>
        <p:spPr>
          <a:xfrm>
            <a:off x="628650" y="1111624"/>
            <a:ext cx="7886700" cy="898606"/>
          </a:xfrm>
        </p:spPr>
        <p:txBody>
          <a:bodyPr/>
          <a:lstStyle/>
          <a:p>
            <a:pPr algn="ctr"/>
            <a:r>
              <a:rPr lang="en-US" dirty="0"/>
              <a:t>Course Content </a:t>
            </a:r>
          </a:p>
        </p:txBody>
      </p:sp>
      <p:pic>
        <p:nvPicPr>
          <p:cNvPr id="51" name="Graphic 50" descr="Clipboard outline">
            <a:extLst>
              <a:ext uri="{FF2B5EF4-FFF2-40B4-BE49-F238E27FC236}">
                <a16:creationId xmlns:a16="http://schemas.microsoft.com/office/drawing/2014/main" id="{0E6DBF1A-174F-4AE0-B8F5-7A55D673E8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293091"/>
            <a:ext cx="3886200" cy="3886200"/>
          </a:xfrm>
          <a:prstGeom prst="rect">
            <a:avLst/>
          </a:prstGeom>
        </p:spPr>
      </p:pic>
    </p:spTree>
    <p:custDataLst>
      <p:tags r:id="rId1"/>
    </p:custDataLst>
    <p:extLst>
      <p:ext uri="{BB962C8B-B14F-4D97-AF65-F5344CB8AC3E}">
        <p14:creationId xmlns:p14="http://schemas.microsoft.com/office/powerpoint/2010/main" val="3846375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dirty="0"/>
              <a:t>Session 1.1.1</a:t>
            </a:r>
            <a:endParaRPr lang="en-US" dirty="0">
              <a:solidFill>
                <a:schemeClr val="tx1"/>
              </a:solidFill>
            </a:endParaRPr>
          </a:p>
        </p:txBody>
      </p:sp>
      <p:sp>
        <p:nvSpPr>
          <p:cNvPr id="4" name="Title 3">
            <a:extLst>
              <a:ext uri="{FF2B5EF4-FFF2-40B4-BE49-F238E27FC236}">
                <a16:creationId xmlns:a16="http://schemas.microsoft.com/office/drawing/2014/main" id="{931797B2-9B23-496B-8F59-298C34D54B8A}"/>
              </a:ext>
            </a:extLst>
          </p:cNvPr>
          <p:cNvSpPr>
            <a:spLocks noGrp="1"/>
          </p:cNvSpPr>
          <p:nvPr>
            <p:ph type="ctrTitle"/>
          </p:nvPr>
        </p:nvSpPr>
        <p:spPr/>
        <p:txBody>
          <a:bodyPr>
            <a:normAutofit fontScale="90000"/>
          </a:bodyPr>
          <a:lstStyle/>
          <a:p>
            <a:br>
              <a:rPr lang="en-US" dirty="0"/>
            </a:br>
            <a:r>
              <a:rPr lang="en-US" dirty="0"/>
              <a:t>Course Opening and Introductions</a:t>
            </a:r>
            <a:br>
              <a:rPr lang="en-US" dirty="0"/>
            </a:br>
            <a:r>
              <a:rPr lang="en-US" dirty="0"/>
              <a:t>Course Agenda and Objectives</a:t>
            </a:r>
          </a:p>
        </p:txBody>
      </p:sp>
    </p:spTree>
    <p:custDataLst>
      <p:tags r:id="rId1"/>
    </p:custDataLst>
    <p:extLst>
      <p:ext uri="{BB962C8B-B14F-4D97-AF65-F5344CB8AC3E}">
        <p14:creationId xmlns:p14="http://schemas.microsoft.com/office/powerpoint/2010/main" val="2213011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4584-4873-46AC-8858-324B229F4C5F}"/>
              </a:ext>
            </a:extLst>
          </p:cNvPr>
          <p:cNvSpPr>
            <a:spLocks noGrp="1"/>
          </p:cNvSpPr>
          <p:nvPr>
            <p:ph type="title"/>
          </p:nvPr>
        </p:nvSpPr>
        <p:spPr>
          <a:xfrm>
            <a:off x="914400" y="81408"/>
            <a:ext cx="8229600" cy="870952"/>
          </a:xfrm>
        </p:spPr>
        <p:txBody>
          <a:bodyPr lIns="91440" tIns="45720" rIns="91440" bIns="45720" anchor="ctr">
            <a:noAutofit/>
          </a:bodyPr>
          <a:lstStyle/>
          <a:p>
            <a:pPr algn="r"/>
            <a:r>
              <a:rPr lang="en-GB" sz="3200" dirty="0">
                <a:solidFill>
                  <a:srgbClr val="FFFFFF"/>
                </a:solidFill>
                <a:latin typeface="Helvetica" panose="020B0604020202020204" pitchFamily="34" charset="0"/>
              </a:rPr>
              <a:t>Session #2 Introduction to Cybercrime</a:t>
            </a:r>
          </a:p>
        </p:txBody>
      </p:sp>
      <p:sp>
        <p:nvSpPr>
          <p:cNvPr id="3" name="Content Placeholder 2">
            <a:extLst>
              <a:ext uri="{FF2B5EF4-FFF2-40B4-BE49-F238E27FC236}">
                <a16:creationId xmlns:a16="http://schemas.microsoft.com/office/drawing/2014/main" id="{B02CD5F7-15F0-4F3D-ACCB-856D36A8BA0F}"/>
              </a:ext>
            </a:extLst>
          </p:cNvPr>
          <p:cNvSpPr>
            <a:spLocks noGrp="1"/>
          </p:cNvSpPr>
          <p:nvPr>
            <p:ph idx="1"/>
          </p:nvPr>
        </p:nvSpPr>
        <p:spPr>
          <a:xfrm>
            <a:off x="628650" y="1815598"/>
            <a:ext cx="7886700" cy="3923620"/>
          </a:xfrm>
        </p:spPr>
        <p:txBody>
          <a:bodyPr>
            <a:normAutofit/>
          </a:bodyPr>
          <a:lstStyle/>
          <a:p>
            <a:pPr marL="0" indent="0">
              <a:buNone/>
            </a:pPr>
            <a:r>
              <a:rPr lang="en-US" dirty="0"/>
              <a:t>Introduction to:</a:t>
            </a:r>
          </a:p>
          <a:p>
            <a:r>
              <a:rPr lang="en-US" dirty="0"/>
              <a:t>Different types of cybercrime and their impact.</a:t>
            </a:r>
          </a:p>
          <a:p>
            <a:r>
              <a:rPr lang="en-US" dirty="0"/>
              <a:t>The threats, trends and tools of cybercrime and responses to the phenomenon. </a:t>
            </a:r>
          </a:p>
          <a:p>
            <a:r>
              <a:rPr lang="en-US" dirty="0"/>
              <a:t>Concepts of cybercrime as it relates to legislation and international standards. </a:t>
            </a:r>
          </a:p>
          <a:p>
            <a:r>
              <a:rPr lang="en-US" dirty="0"/>
              <a:t>The needs and advantages from the harmonisation between national legislation and the international instruments, in particular the Budapest Convention.</a:t>
            </a:r>
          </a:p>
          <a:p>
            <a:endParaRPr lang="en-US" dirty="0"/>
          </a:p>
        </p:txBody>
      </p:sp>
    </p:spTree>
    <p:custDataLst>
      <p:tags r:id="rId1"/>
    </p:custDataLst>
    <p:extLst>
      <p:ext uri="{BB962C8B-B14F-4D97-AF65-F5344CB8AC3E}">
        <p14:creationId xmlns:p14="http://schemas.microsoft.com/office/powerpoint/2010/main" val="47135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87941" y="91136"/>
            <a:ext cx="8229600" cy="870952"/>
          </a:xfrm>
        </p:spPr>
        <p:txBody>
          <a:bodyPr lIns="91440" tIns="45720" rIns="91440" bIns="45720" anchor="ctr">
            <a:noAutofit/>
          </a:bodyPr>
          <a:lstStyle/>
          <a:p>
            <a:pPr algn="r"/>
            <a:r>
              <a:rPr lang="en-US" sz="2800" dirty="0">
                <a:solidFill>
                  <a:srgbClr val="FFFFFF"/>
                </a:solidFill>
                <a:latin typeface="Helvetica" panose="020B0604020202020204" pitchFamily="34" charset="0"/>
              </a:rPr>
              <a:t>Session #3 – Introduction to Electronic Evidence Principles and Procedures</a:t>
            </a:r>
          </a:p>
        </p:txBody>
      </p:sp>
      <p:sp>
        <p:nvSpPr>
          <p:cNvPr id="3" name="Content Placeholder 2"/>
          <p:cNvSpPr>
            <a:spLocks noGrp="1"/>
          </p:cNvSpPr>
          <p:nvPr>
            <p:ph idx="1"/>
          </p:nvPr>
        </p:nvSpPr>
        <p:spPr>
          <a:xfrm>
            <a:off x="457200" y="2080941"/>
            <a:ext cx="8229600" cy="3475761"/>
          </a:xfrm>
        </p:spPr>
        <p:txBody>
          <a:bodyPr>
            <a:noAutofit/>
          </a:bodyPr>
          <a:lstStyle/>
          <a:p>
            <a:pPr marL="0" indent="0">
              <a:buNone/>
            </a:pPr>
            <a:r>
              <a:rPr lang="en-US" dirty="0">
                <a:ea typeface="ＭＳ Ｐゴシック" charset="0"/>
                <a:cs typeface="ＭＳ Ｐゴシック" charset="0"/>
              </a:rPr>
              <a:t>This session will introduce:</a:t>
            </a:r>
          </a:p>
          <a:p>
            <a:pPr lvl="0"/>
            <a:r>
              <a:rPr lang="en-GB" dirty="0"/>
              <a:t>Electronic evidence;</a:t>
            </a:r>
          </a:p>
          <a:p>
            <a:pPr lvl="0"/>
            <a:r>
              <a:rPr lang="en-GB" dirty="0"/>
              <a:t>The CoE Electronic Evidence Guide;</a:t>
            </a:r>
          </a:p>
          <a:p>
            <a:pPr lvl="0"/>
            <a:r>
              <a:rPr lang="en-GB" dirty="0"/>
              <a:t>The principles and best practice of dealing with electronic evidence;</a:t>
            </a:r>
          </a:p>
          <a:p>
            <a:pPr lvl="0"/>
            <a:r>
              <a:rPr lang="en-GB" dirty="0"/>
              <a:t>The unique characteristics of electronic evidence.</a:t>
            </a:r>
            <a:endParaRPr lang="en-US" dirty="0">
              <a:solidFill>
                <a:srgbClr val="FF0000"/>
              </a:solidFill>
              <a:ea typeface="ＭＳ Ｐゴシック" charset="0"/>
              <a:cs typeface="ＭＳ Ｐゴシック" charset="0"/>
            </a:endParaRPr>
          </a:p>
          <a:p>
            <a:pPr>
              <a:buFont typeface="Arial" pitchFamily="-65" charset="0"/>
              <a:buNone/>
            </a:pPr>
            <a:endParaRPr lang="en-US" dirty="0">
              <a:solidFill>
                <a:srgbClr val="FF0000"/>
              </a:solidFill>
            </a:endParaRPr>
          </a:p>
        </p:txBody>
      </p:sp>
    </p:spTree>
    <p:custDataLst>
      <p:tags r:id="rId1"/>
    </p:custDataLst>
    <p:extLst>
      <p:ext uri="{BB962C8B-B14F-4D97-AF65-F5344CB8AC3E}">
        <p14:creationId xmlns:p14="http://schemas.microsoft.com/office/powerpoint/2010/main" val="2316408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46698" y="81408"/>
            <a:ext cx="7509753"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 #4 - Identifying Suspects on the Internet</a:t>
            </a:r>
          </a:p>
        </p:txBody>
      </p:sp>
      <p:sp>
        <p:nvSpPr>
          <p:cNvPr id="3" name="Content Placeholder 2"/>
          <p:cNvSpPr>
            <a:spLocks noGrp="1"/>
          </p:cNvSpPr>
          <p:nvPr>
            <p:ph idx="1"/>
          </p:nvPr>
        </p:nvSpPr>
        <p:spPr>
          <a:xfrm>
            <a:off x="457200" y="2097157"/>
            <a:ext cx="8229600" cy="4552121"/>
          </a:xfrm>
        </p:spPr>
        <p:txBody>
          <a:bodyPr>
            <a:noAutofit/>
          </a:bodyPr>
          <a:lstStyle/>
          <a:p>
            <a:pPr marL="0" lvl="0" indent="0">
              <a:buNone/>
              <a:defRPr/>
            </a:pPr>
            <a:r>
              <a:rPr lang="en-US" dirty="0">
                <a:solidFill>
                  <a:prstClr val="black"/>
                </a:solidFill>
                <a:ea typeface="MS PGothic" charset="0"/>
              </a:rPr>
              <a:t>Introduction to:</a:t>
            </a:r>
          </a:p>
          <a:p>
            <a:pPr lvl="0">
              <a:buFont typeface="Arial" charset="0"/>
              <a:buChar char="•"/>
              <a:defRPr/>
            </a:pPr>
            <a:r>
              <a:rPr lang="en-US" dirty="0">
                <a:solidFill>
                  <a:prstClr val="black"/>
                </a:solidFill>
                <a:ea typeface="MS PGothic" charset="0"/>
              </a:rPr>
              <a:t>Internet terminology;</a:t>
            </a:r>
          </a:p>
          <a:p>
            <a:pPr lvl="0">
              <a:buFont typeface="Arial" charset="0"/>
              <a:buChar char="•"/>
              <a:defRPr/>
            </a:pPr>
            <a:r>
              <a:rPr lang="en-US" dirty="0">
                <a:solidFill>
                  <a:prstClr val="black"/>
                </a:solidFill>
                <a:ea typeface="MS PGothic" charset="0"/>
              </a:rPr>
              <a:t>Know what is an IP address;</a:t>
            </a:r>
          </a:p>
          <a:p>
            <a:pPr lvl="0">
              <a:buFont typeface="Arial" charset="0"/>
              <a:buChar char="•"/>
              <a:defRPr/>
            </a:pPr>
            <a:r>
              <a:rPr lang="en-US" dirty="0">
                <a:solidFill>
                  <a:prstClr val="black"/>
                </a:solidFill>
                <a:ea typeface="MS PGothic" charset="0"/>
              </a:rPr>
              <a:t>Describe how you can find a suspect IP address;</a:t>
            </a:r>
          </a:p>
          <a:p>
            <a:pPr lvl="0">
              <a:buFont typeface="Arial" charset="0"/>
              <a:buChar char="•"/>
              <a:defRPr/>
            </a:pPr>
            <a:r>
              <a:rPr lang="en-US" dirty="0">
                <a:solidFill>
                  <a:prstClr val="black"/>
                </a:solidFill>
                <a:ea typeface="MS PGothic" charset="0"/>
              </a:rPr>
              <a:t>Describe how you can associate a suspect IP address with a real person;</a:t>
            </a:r>
          </a:p>
          <a:p>
            <a:pPr lvl="0">
              <a:buFont typeface="Arial" charset="0"/>
              <a:buChar char="•"/>
              <a:defRPr/>
            </a:pPr>
            <a:r>
              <a:rPr lang="en-US" dirty="0">
                <a:solidFill>
                  <a:prstClr val="black"/>
                </a:solidFill>
                <a:ea typeface="MS PGothic" charset="0"/>
              </a:rPr>
              <a:t>List three technical challenges to identification of suspects on the Internet.</a:t>
            </a:r>
          </a:p>
          <a:p>
            <a:pPr>
              <a:buFont typeface="Arial" pitchFamily="-65" charset="0"/>
              <a:buNone/>
            </a:pPr>
            <a:endParaRPr lang="en-US" dirty="0">
              <a:solidFill>
                <a:srgbClr val="FF0000"/>
              </a:solidFill>
            </a:endParaRPr>
          </a:p>
        </p:txBody>
      </p:sp>
    </p:spTree>
    <p:custDataLst>
      <p:tags r:id="rId1"/>
    </p:custDataLst>
    <p:extLst>
      <p:ext uri="{BB962C8B-B14F-4D97-AF65-F5344CB8AC3E}">
        <p14:creationId xmlns:p14="http://schemas.microsoft.com/office/powerpoint/2010/main" val="1358437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103140"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 #5, #10, #15 &amp; #20 - </a:t>
            </a:r>
            <a:br>
              <a:rPr lang="en-US" sz="3200" dirty="0">
                <a:solidFill>
                  <a:srgbClr val="FFFFFF"/>
                </a:solidFill>
                <a:latin typeface="Helvetica" panose="020B0604020202020204" pitchFamily="34" charset="0"/>
              </a:rPr>
            </a:br>
            <a:r>
              <a:rPr lang="en-US" sz="3200" dirty="0">
                <a:solidFill>
                  <a:srgbClr val="FFFFFF"/>
                </a:solidFill>
                <a:latin typeface="Helvetica" panose="020B0604020202020204" pitchFamily="34" charset="0"/>
              </a:rPr>
              <a:t>Daily Reviews</a:t>
            </a:r>
          </a:p>
        </p:txBody>
      </p:sp>
      <p:sp>
        <p:nvSpPr>
          <p:cNvPr id="3" name="Content Placeholder 2"/>
          <p:cNvSpPr>
            <a:spLocks noGrp="1"/>
          </p:cNvSpPr>
          <p:nvPr>
            <p:ph idx="1"/>
          </p:nvPr>
        </p:nvSpPr>
        <p:spPr>
          <a:xfrm>
            <a:off x="628650" y="1593644"/>
            <a:ext cx="7886700" cy="4346149"/>
          </a:xfrm>
        </p:spPr>
        <p:txBody>
          <a:bodyPr>
            <a:normAutofit lnSpcReduction="10000"/>
          </a:bodyPr>
          <a:lstStyle/>
          <a:p>
            <a:pPr marL="0" indent="0">
              <a:buNone/>
            </a:pPr>
            <a:r>
              <a:rPr lang="en-GB" dirty="0"/>
              <a:t>Each morning we will have a review of the previous day:</a:t>
            </a:r>
          </a:p>
          <a:p>
            <a:pPr marL="0" indent="0">
              <a:buNone/>
            </a:pPr>
            <a:r>
              <a:rPr lang="en-GB" dirty="0"/>
              <a:t>These daily review sessions will be led by you.  You will be divided into groups of five with a group having responsibility for a particular day.</a:t>
            </a:r>
          </a:p>
          <a:p>
            <a:pPr lvl="0"/>
            <a:r>
              <a:rPr lang="en-GB" dirty="0"/>
              <a:t>Summarise the previous days session, identifying key areas of the previous days activities. </a:t>
            </a:r>
          </a:p>
          <a:p>
            <a:pPr marL="0" lvl="0" indent="0">
              <a:buNone/>
            </a:pPr>
            <a:r>
              <a:rPr lang="en-GB" dirty="0"/>
              <a:t>The purpose:</a:t>
            </a:r>
          </a:p>
          <a:p>
            <a:pPr lvl="0"/>
            <a:r>
              <a:rPr lang="en-GB" dirty="0"/>
              <a:t>Ensure the sessions have been understood.</a:t>
            </a:r>
          </a:p>
          <a:p>
            <a:pPr lvl="0"/>
            <a:r>
              <a:rPr lang="en-GB" dirty="0"/>
              <a:t>Identify areas where the course material may need to be reviewed to impart knowledge at the required level.</a:t>
            </a:r>
          </a:p>
          <a:p>
            <a:pPr lvl="0"/>
            <a:r>
              <a:rPr lang="en-GB" dirty="0"/>
              <a:t>Provide an opportunity for questions and clarification.</a:t>
            </a:r>
          </a:p>
        </p:txBody>
      </p:sp>
    </p:spTree>
    <p:custDataLst>
      <p:tags r:id="rId1"/>
    </p:custDataLst>
    <p:extLst>
      <p:ext uri="{BB962C8B-B14F-4D97-AF65-F5344CB8AC3E}">
        <p14:creationId xmlns:p14="http://schemas.microsoft.com/office/powerpoint/2010/main" val="1186722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63430" y="81408"/>
            <a:ext cx="7295744"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 #6, #7 and #8 - Evidence Sources</a:t>
            </a:r>
          </a:p>
        </p:txBody>
      </p:sp>
      <p:sp>
        <p:nvSpPr>
          <p:cNvPr id="3" name="Content Placeholder 2"/>
          <p:cNvSpPr>
            <a:spLocks noGrp="1"/>
          </p:cNvSpPr>
          <p:nvPr>
            <p:ph idx="1"/>
          </p:nvPr>
        </p:nvSpPr>
        <p:spPr>
          <a:xfrm>
            <a:off x="402535" y="1152728"/>
            <a:ext cx="8338930" cy="5188226"/>
          </a:xfrm>
        </p:spPr>
        <p:txBody>
          <a:bodyPr>
            <a:normAutofit/>
          </a:bodyPr>
          <a:lstStyle/>
          <a:p>
            <a:pPr marL="57150" lvl="1" indent="0">
              <a:buNone/>
            </a:pPr>
            <a:r>
              <a:rPr lang="en-GB" dirty="0">
                <a:solidFill>
                  <a:srgbClr val="000000"/>
                </a:solidFill>
              </a:rPr>
              <a:t>These three sessions will introduce and enable you to recognise:</a:t>
            </a:r>
          </a:p>
          <a:p>
            <a:pPr marL="285750" lvl="1">
              <a:buFont typeface="Arial" charset="0"/>
              <a:buChar char="•"/>
            </a:pPr>
            <a:r>
              <a:rPr lang="en-US" dirty="0">
                <a:solidFill>
                  <a:srgbClr val="000000"/>
                </a:solidFill>
              </a:rPr>
              <a:t>Evidence Sources.</a:t>
            </a:r>
            <a:endParaRPr lang="el-GR" dirty="0">
              <a:solidFill>
                <a:srgbClr val="000000"/>
              </a:solidFill>
            </a:endParaRPr>
          </a:p>
          <a:p>
            <a:pPr marL="285750" lvl="1">
              <a:buFont typeface="Arial" charset="0"/>
              <a:buChar char="•"/>
            </a:pPr>
            <a:r>
              <a:rPr lang="en-GB" dirty="0">
                <a:solidFill>
                  <a:srgbClr val="000000"/>
                </a:solidFill>
              </a:rPr>
              <a:t>Computer Networks. </a:t>
            </a:r>
            <a:endParaRPr lang="el-GR" dirty="0">
              <a:solidFill>
                <a:srgbClr val="000000"/>
              </a:solidFill>
            </a:endParaRPr>
          </a:p>
          <a:p>
            <a:pPr marL="285750" lvl="1">
              <a:buFont typeface="Arial" charset="0"/>
              <a:buChar char="•"/>
            </a:pPr>
            <a:r>
              <a:rPr lang="en-GB" dirty="0">
                <a:solidFill>
                  <a:srgbClr val="000000"/>
                </a:solidFill>
              </a:rPr>
              <a:t>Identify network devices.</a:t>
            </a:r>
          </a:p>
          <a:p>
            <a:pPr marL="285750" lvl="1">
              <a:buFont typeface="Arial" charset="0"/>
              <a:buChar char="•"/>
            </a:pPr>
            <a:r>
              <a:rPr lang="en-US" dirty="0">
                <a:solidFill>
                  <a:srgbClr val="000000"/>
                </a:solidFill>
              </a:rPr>
              <a:t>Authorities and permissions in the process of search and seizing electronic evidence.</a:t>
            </a:r>
          </a:p>
          <a:p>
            <a:pPr marL="285750" lvl="1">
              <a:buFont typeface="Arial" charset="0"/>
              <a:buChar char="•"/>
            </a:pPr>
            <a:r>
              <a:rPr lang="en-GB" dirty="0">
                <a:solidFill>
                  <a:srgbClr val="000000"/>
                </a:solidFill>
              </a:rPr>
              <a:t>Best Practice for preparation and planning of the search and seizing electronic evidence.</a:t>
            </a:r>
          </a:p>
          <a:p>
            <a:pPr marL="285750" lvl="1">
              <a:buFont typeface="Arial" charset="0"/>
              <a:buChar char="•"/>
            </a:pPr>
            <a:r>
              <a:rPr lang="en-GB" dirty="0">
                <a:solidFill>
                  <a:srgbClr val="000000"/>
                </a:solidFill>
              </a:rPr>
              <a:t>Equipment required for search and seizing electronic evidence.</a:t>
            </a:r>
          </a:p>
          <a:p>
            <a:pPr marL="285750" lvl="1">
              <a:buFont typeface="Arial" charset="0"/>
              <a:buChar char="•"/>
            </a:pPr>
            <a:r>
              <a:rPr lang="en-GB" dirty="0">
                <a:solidFill>
                  <a:srgbClr val="000000"/>
                </a:solidFill>
              </a:rPr>
              <a:t>The role of the external specialist witnesses.   </a:t>
            </a:r>
          </a:p>
          <a:p>
            <a:pPr marL="285750" lvl="1">
              <a:buFont typeface="Arial" charset="0"/>
              <a:buChar char="•"/>
            </a:pPr>
            <a:endParaRPr lang="en-GB" sz="2000" dirty="0"/>
          </a:p>
          <a:p>
            <a:pPr marL="0" indent="0">
              <a:buNone/>
            </a:pPr>
            <a:endParaRPr lang="en-US" sz="2000" dirty="0">
              <a:solidFill>
                <a:srgbClr val="FF0000"/>
              </a:solidFill>
              <a:latin typeface="Arial" charset="0"/>
              <a:ea typeface="ＭＳ Ｐゴシック" charset="0"/>
              <a:cs typeface="ＭＳ Ｐゴシック" charset="0"/>
            </a:endParaRPr>
          </a:p>
          <a:p>
            <a:endParaRPr lang="en-GB" sz="2000" dirty="0">
              <a:solidFill>
                <a:srgbClr val="FF0000"/>
              </a:solidFill>
            </a:endParaRPr>
          </a:p>
        </p:txBody>
      </p:sp>
    </p:spTree>
    <p:custDataLst>
      <p:tags r:id="rId1"/>
    </p:custDataLst>
    <p:extLst>
      <p:ext uri="{BB962C8B-B14F-4D97-AF65-F5344CB8AC3E}">
        <p14:creationId xmlns:p14="http://schemas.microsoft.com/office/powerpoint/2010/main" val="1304935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 #9 – International Cooperation</a:t>
            </a:r>
          </a:p>
        </p:txBody>
      </p:sp>
      <p:sp>
        <p:nvSpPr>
          <p:cNvPr id="3" name="Content Placeholder 2"/>
          <p:cNvSpPr>
            <a:spLocks noGrp="1"/>
          </p:cNvSpPr>
          <p:nvPr>
            <p:ph idx="1"/>
          </p:nvPr>
        </p:nvSpPr>
        <p:spPr>
          <a:xfrm>
            <a:off x="208723" y="1489436"/>
            <a:ext cx="8845826" cy="5264870"/>
          </a:xfrm>
        </p:spPr>
        <p:txBody>
          <a:bodyPr>
            <a:normAutofit/>
          </a:bodyPr>
          <a:lstStyle/>
          <a:p>
            <a:pPr marL="0" indent="0">
              <a:buNone/>
            </a:pPr>
            <a:r>
              <a:rPr lang="en-US" dirty="0">
                <a:solidFill>
                  <a:srgbClr val="000000"/>
                </a:solidFill>
                <a:ea typeface="ＭＳ Ｐゴシック" charset="0"/>
                <a:cs typeface="ＭＳ Ｐゴシック" charset="0"/>
              </a:rPr>
              <a:t>This session will look at:</a:t>
            </a:r>
          </a:p>
          <a:p>
            <a:pPr marL="0" indent="0">
              <a:buNone/>
            </a:pPr>
            <a:r>
              <a:rPr lang="en-GB" dirty="0">
                <a:solidFill>
                  <a:srgbClr val="000000"/>
                </a:solidFill>
                <a:ea typeface="ＭＳ Ｐゴシック" charset="0"/>
                <a:cs typeface="ＭＳ Ｐゴシック" charset="0"/>
              </a:rPr>
              <a:t>Organisation’s</a:t>
            </a:r>
            <a:r>
              <a:rPr lang="en-US" dirty="0">
                <a:solidFill>
                  <a:srgbClr val="000000"/>
                </a:solidFill>
                <a:ea typeface="ＭＳ Ｐゴシック" charset="0"/>
                <a:cs typeface="ＭＳ Ｐゴシック" charset="0"/>
              </a:rPr>
              <a:t>, international legal instruments, legislation and standards for International cooperation in;</a:t>
            </a:r>
          </a:p>
          <a:p>
            <a:pPr lvl="1"/>
            <a:r>
              <a:rPr lang="en-US" dirty="0">
                <a:solidFill>
                  <a:srgbClr val="000000"/>
                </a:solidFill>
                <a:ea typeface="ＭＳ Ｐゴシック" charset="0"/>
                <a:cs typeface="ＭＳ Ｐゴシック" charset="0"/>
              </a:rPr>
              <a:t>Investigations;</a:t>
            </a:r>
          </a:p>
          <a:p>
            <a:pPr lvl="1"/>
            <a:r>
              <a:rPr lang="en-US" dirty="0">
                <a:solidFill>
                  <a:srgbClr val="000000"/>
                </a:solidFill>
                <a:ea typeface="ＭＳ Ｐゴシック" charset="0"/>
                <a:cs typeface="ＭＳ Ｐゴシック" charset="0"/>
              </a:rPr>
              <a:t>Acquisition and exchange of information, intelligence and evidence;</a:t>
            </a:r>
          </a:p>
          <a:p>
            <a:pPr lvl="1"/>
            <a:r>
              <a:rPr lang="en-US" dirty="0">
                <a:solidFill>
                  <a:srgbClr val="000000"/>
                </a:solidFill>
                <a:ea typeface="ＭＳ Ｐゴシック" charset="0"/>
                <a:cs typeface="ＭＳ Ｐゴシック" charset="0"/>
              </a:rPr>
              <a:t>Proceeds of crime, identification and seizure;</a:t>
            </a:r>
          </a:p>
          <a:p>
            <a:pPr lvl="1"/>
            <a:r>
              <a:rPr lang="en-US" dirty="0">
                <a:solidFill>
                  <a:srgbClr val="000000"/>
                </a:solidFill>
                <a:ea typeface="ＭＳ Ｐゴシック" charset="0"/>
                <a:cs typeface="ＭＳ Ｐゴシック" charset="0"/>
              </a:rPr>
              <a:t>Mutual Legal Assistance (MLA); </a:t>
            </a:r>
          </a:p>
          <a:p>
            <a:pPr lvl="1"/>
            <a:r>
              <a:rPr lang="en-US" dirty="0">
                <a:solidFill>
                  <a:srgbClr val="000000"/>
                </a:solidFill>
                <a:ea typeface="ＭＳ Ｐゴシック" charset="0"/>
                <a:cs typeface="ＭＳ Ｐゴシック" charset="0"/>
              </a:rPr>
              <a:t>Identify relevant provisions of the Budapest and Warsaw conventions.</a:t>
            </a:r>
          </a:p>
          <a:p>
            <a:pPr marL="0" indent="0">
              <a:buNone/>
            </a:pPr>
            <a:endParaRPr lang="en-US"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1052633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2800" dirty="0">
                <a:solidFill>
                  <a:srgbClr val="FFFFFF"/>
                </a:solidFill>
                <a:latin typeface="Helvetica" panose="020B0604020202020204" pitchFamily="34" charset="0"/>
              </a:rPr>
              <a:t>Session #11 – Procedural Rules under the Budapest Convention</a:t>
            </a:r>
          </a:p>
        </p:txBody>
      </p:sp>
      <p:sp>
        <p:nvSpPr>
          <p:cNvPr id="3" name="Content Placeholder 2"/>
          <p:cNvSpPr>
            <a:spLocks noGrp="1"/>
          </p:cNvSpPr>
          <p:nvPr>
            <p:ph idx="1"/>
          </p:nvPr>
        </p:nvSpPr>
        <p:spPr>
          <a:xfrm>
            <a:off x="422413" y="1396448"/>
            <a:ext cx="8299174" cy="4065104"/>
          </a:xfrm>
        </p:spPr>
        <p:txBody>
          <a:bodyPr>
            <a:normAutofit/>
          </a:bodyPr>
          <a:lstStyle/>
          <a:p>
            <a:pPr marL="0" indent="0">
              <a:buNone/>
            </a:pPr>
            <a:r>
              <a:rPr lang="en-US" dirty="0">
                <a:solidFill>
                  <a:srgbClr val="000000"/>
                </a:solidFill>
                <a:ea typeface="ＭＳ Ｐゴシック" charset="0"/>
                <a:cs typeface="ＭＳ Ｐゴシック" charset="0"/>
              </a:rPr>
              <a:t>This session will have three parts:</a:t>
            </a:r>
          </a:p>
          <a:p>
            <a:r>
              <a:rPr lang="en-US" b="1" dirty="0">
                <a:solidFill>
                  <a:srgbClr val="000000"/>
                </a:solidFill>
                <a:ea typeface="ＭＳ Ｐゴシック" charset="0"/>
                <a:cs typeface="ＭＳ Ｐゴシック" charset="0"/>
              </a:rPr>
              <a:t>Part One </a:t>
            </a:r>
            <a:r>
              <a:rPr lang="en-US" dirty="0">
                <a:solidFill>
                  <a:srgbClr val="000000"/>
                </a:solidFill>
                <a:ea typeface="ＭＳ Ｐゴシック" charset="0"/>
                <a:cs typeface="ＭＳ Ｐゴシック" charset="0"/>
              </a:rPr>
              <a:t>– Procedural provisions of the Budapest Convention in particular to Articles 14 – 21.</a:t>
            </a:r>
          </a:p>
          <a:p>
            <a:endParaRPr lang="en-US" dirty="0">
              <a:solidFill>
                <a:srgbClr val="000000"/>
              </a:solidFill>
              <a:ea typeface="ＭＳ Ｐゴシック" charset="0"/>
              <a:cs typeface="ＭＳ Ｐゴシック" charset="0"/>
            </a:endParaRPr>
          </a:p>
          <a:p>
            <a:r>
              <a:rPr lang="en-US" b="1" dirty="0">
                <a:solidFill>
                  <a:srgbClr val="000000"/>
                </a:solidFill>
                <a:ea typeface="ＭＳ Ｐゴシック" charset="0"/>
                <a:cs typeface="ＭＳ Ｐゴシック" charset="0"/>
              </a:rPr>
              <a:t>Part Two </a:t>
            </a:r>
            <a:r>
              <a:rPr lang="en-US" dirty="0">
                <a:solidFill>
                  <a:srgbClr val="000000"/>
                </a:solidFill>
                <a:ea typeface="ＭＳ Ｐゴシック" charset="0"/>
                <a:cs typeface="ＭＳ Ｐゴシック" charset="0"/>
              </a:rPr>
              <a:t>– Conditions and safeguards</a:t>
            </a:r>
          </a:p>
          <a:p>
            <a:endParaRPr lang="en-US" dirty="0">
              <a:solidFill>
                <a:srgbClr val="000000"/>
              </a:solidFill>
              <a:ea typeface="ＭＳ Ｐゴシック" charset="0"/>
              <a:cs typeface="ＭＳ Ｐゴシック" charset="0"/>
            </a:endParaRPr>
          </a:p>
          <a:p>
            <a:r>
              <a:rPr lang="en-US" b="1" dirty="0">
                <a:solidFill>
                  <a:srgbClr val="000000"/>
                </a:solidFill>
                <a:ea typeface="ＭＳ Ｐゴシック" charset="0"/>
                <a:cs typeface="ＭＳ Ｐゴシック" charset="0"/>
              </a:rPr>
              <a:t>Part Three </a:t>
            </a:r>
            <a:r>
              <a:rPr lang="en-US" dirty="0">
                <a:solidFill>
                  <a:srgbClr val="000000"/>
                </a:solidFill>
                <a:ea typeface="ＭＳ Ｐゴシック" charset="0"/>
                <a:cs typeface="ＭＳ Ｐゴシック" charset="0"/>
              </a:rPr>
              <a:t>– Procedural provisions of the Budapest Convention Aligned to legislation in Georgia as it relates to Articles 14 – 21.</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sz="2800"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40977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3600" dirty="0">
                <a:solidFill>
                  <a:srgbClr val="FFFFFF"/>
                </a:solidFill>
                <a:latin typeface="Helvetica" panose="020B0604020202020204" pitchFamily="34" charset="0"/>
              </a:rPr>
              <a:t>Session #12 – Search &amp; Seizure</a:t>
            </a:r>
          </a:p>
        </p:txBody>
      </p:sp>
      <p:sp>
        <p:nvSpPr>
          <p:cNvPr id="3" name="Content Placeholder 2"/>
          <p:cNvSpPr>
            <a:spLocks noGrp="1"/>
          </p:cNvSpPr>
          <p:nvPr>
            <p:ph idx="1"/>
          </p:nvPr>
        </p:nvSpPr>
        <p:spPr>
          <a:xfrm>
            <a:off x="326935" y="1617328"/>
            <a:ext cx="8299174" cy="4065104"/>
          </a:xfrm>
        </p:spPr>
        <p:txBody>
          <a:bodyPr>
            <a:normAutofit/>
          </a:bodyPr>
          <a:lstStyle/>
          <a:p>
            <a:pPr marL="0" indent="0">
              <a:buNone/>
            </a:pPr>
            <a:r>
              <a:rPr lang="en-US" dirty="0">
                <a:solidFill>
                  <a:srgbClr val="000000"/>
                </a:solidFill>
                <a:ea typeface="ＭＳ Ｐゴシック" charset="0"/>
                <a:cs typeface="ＭＳ Ｐゴシック" charset="0"/>
              </a:rPr>
              <a:t>This session examines the :</a:t>
            </a:r>
          </a:p>
          <a:p>
            <a:r>
              <a:rPr lang="en-US" dirty="0">
                <a:solidFill>
                  <a:srgbClr val="000000"/>
                </a:solidFill>
                <a:ea typeface="ＭＳ Ｐゴシック" charset="0"/>
                <a:cs typeface="ＭＳ Ｐゴシック" charset="0"/>
              </a:rPr>
              <a:t>Planning and preparation of a search raid where digital evidence may be found;</a:t>
            </a:r>
          </a:p>
          <a:p>
            <a:r>
              <a:rPr lang="en-US" dirty="0">
                <a:solidFill>
                  <a:srgbClr val="000000"/>
                </a:solidFill>
                <a:ea typeface="ＭＳ Ｐゴシック" charset="0"/>
                <a:cs typeface="ＭＳ Ｐゴシック" charset="0"/>
              </a:rPr>
              <a:t>The tools and items that may be required for a scene search where digital evidence may be found;</a:t>
            </a:r>
          </a:p>
          <a:p>
            <a:r>
              <a:rPr lang="en-US" dirty="0">
                <a:solidFill>
                  <a:srgbClr val="000000"/>
                </a:solidFill>
                <a:ea typeface="ＭＳ Ｐゴシック" charset="0"/>
                <a:cs typeface="ＭＳ Ｐゴシック" charset="0"/>
              </a:rPr>
              <a:t>Securing a crime scene;</a:t>
            </a:r>
          </a:p>
          <a:p>
            <a:r>
              <a:rPr lang="en-US" dirty="0">
                <a:solidFill>
                  <a:srgbClr val="000000"/>
                </a:solidFill>
                <a:ea typeface="ＭＳ Ｐゴシック" charset="0"/>
                <a:cs typeface="ＭＳ Ｐゴシック" charset="0"/>
              </a:rPr>
              <a:t>Documenting evidence and actions from a digital crime scene.</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latin typeface="Arial" charset="0"/>
              <a:ea typeface="ＭＳ Ｐゴシック" charset="0"/>
              <a:cs typeface="ＭＳ Ｐゴシック" charset="0"/>
            </a:endParaRPr>
          </a:p>
          <a:p>
            <a:pPr marL="0" indent="0">
              <a:buNone/>
            </a:pPr>
            <a:endParaRPr lang="en-US" sz="2800"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1212068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98058" y="81408"/>
            <a:ext cx="7529209"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Sessions #13 and #14 – Search &amp; Seizure</a:t>
            </a:r>
          </a:p>
        </p:txBody>
      </p:sp>
      <p:sp>
        <p:nvSpPr>
          <p:cNvPr id="3" name="Content Placeholder 2"/>
          <p:cNvSpPr>
            <a:spLocks noGrp="1"/>
          </p:cNvSpPr>
          <p:nvPr>
            <p:ph idx="1"/>
          </p:nvPr>
        </p:nvSpPr>
        <p:spPr>
          <a:xfrm>
            <a:off x="313083" y="1260154"/>
            <a:ext cx="8299174" cy="4899992"/>
          </a:xfrm>
        </p:spPr>
        <p:txBody>
          <a:bodyPr>
            <a:normAutofit lnSpcReduction="10000"/>
          </a:bodyPr>
          <a:lstStyle/>
          <a:p>
            <a:pPr marL="0" indent="0">
              <a:buNone/>
            </a:pPr>
            <a:r>
              <a:rPr lang="en-US" dirty="0">
                <a:solidFill>
                  <a:srgbClr val="000000"/>
                </a:solidFill>
                <a:ea typeface="ＭＳ Ｐゴシック" charset="0"/>
                <a:cs typeface="ＭＳ Ｐゴシック" charset="0"/>
              </a:rPr>
              <a:t>This two sessions will introduce technical terms and methods for the safe handling and preservation of electronic devices and evidence at a crime or search scene:</a:t>
            </a:r>
          </a:p>
          <a:p>
            <a:r>
              <a:rPr lang="en-US" dirty="0">
                <a:solidFill>
                  <a:srgbClr val="000000"/>
                </a:solidFill>
                <a:ea typeface="ＭＳ Ｐゴシック" charset="0"/>
                <a:cs typeface="ＭＳ Ｐゴシック" charset="0"/>
              </a:rPr>
              <a:t>Identify sources of electronic evidence;</a:t>
            </a:r>
          </a:p>
          <a:p>
            <a:r>
              <a:rPr lang="en-US" dirty="0">
                <a:solidFill>
                  <a:srgbClr val="000000"/>
                </a:solidFill>
                <a:ea typeface="ＭＳ Ｐゴシック" charset="0"/>
                <a:cs typeface="ＭＳ Ｐゴシック" charset="0"/>
              </a:rPr>
              <a:t>Standard Operation Procedures and best practice for seizure, packaging, transport and storage of electrical devices and electronic evidence;</a:t>
            </a:r>
          </a:p>
          <a:p>
            <a:r>
              <a:rPr lang="en-US" dirty="0">
                <a:solidFill>
                  <a:srgbClr val="000000"/>
                </a:solidFill>
                <a:ea typeface="ＭＳ Ｐゴシック" charset="0"/>
                <a:cs typeface="ＭＳ Ｐゴシック" charset="0"/>
              </a:rPr>
              <a:t>Discuss techniques to check the power status of a computer system and networks;</a:t>
            </a:r>
          </a:p>
          <a:p>
            <a:r>
              <a:rPr lang="en-US" dirty="0">
                <a:solidFill>
                  <a:srgbClr val="000000"/>
                </a:solidFill>
                <a:ea typeface="ＭＳ Ｐゴシック" charset="0"/>
                <a:cs typeface="ＭＳ Ｐゴシック" charset="0"/>
              </a:rPr>
              <a:t>Dead box v Live data;</a:t>
            </a:r>
          </a:p>
          <a:p>
            <a:r>
              <a:rPr lang="en-US" dirty="0">
                <a:solidFill>
                  <a:srgbClr val="000000"/>
                </a:solidFill>
                <a:ea typeface="ＭＳ Ｐゴシック" charset="0"/>
                <a:cs typeface="ＭＳ Ｐゴシック" charset="0"/>
              </a:rPr>
              <a:t>“Volatile Data“, “Transient Data“ and “Live Data Forensics“;</a:t>
            </a:r>
          </a:p>
          <a:p>
            <a:r>
              <a:rPr lang="en-US" dirty="0">
                <a:solidFill>
                  <a:srgbClr val="000000"/>
                </a:solidFill>
                <a:ea typeface="ＭＳ Ｐゴシック" charset="0"/>
                <a:cs typeface="ＭＳ Ｐゴシック" charset="0"/>
              </a:rPr>
              <a:t>Cloud computing and storage.</a:t>
            </a:r>
            <a:endParaRPr lang="en-US" sz="1800" dirty="0">
              <a:solidFill>
                <a:srgbClr val="000000"/>
              </a:solidFill>
              <a:ea typeface="ＭＳ Ｐゴシック" charset="0"/>
              <a:cs typeface="ＭＳ Ｐゴシック" charset="0"/>
            </a:endParaRPr>
          </a:p>
          <a:p>
            <a:pPr marL="0" indent="0">
              <a:buNone/>
            </a:pPr>
            <a:endParaRPr lang="en-US" sz="1800" dirty="0">
              <a:solidFill>
                <a:srgbClr val="000000"/>
              </a:solidFill>
              <a:ea typeface="ＭＳ Ｐゴシック" charset="0"/>
              <a:cs typeface="ＭＳ Ｐゴシック" charset="0"/>
            </a:endParaRPr>
          </a:p>
          <a:p>
            <a:pPr marL="0" indent="0">
              <a:buNone/>
            </a:pPr>
            <a:endParaRPr lang="en-US" sz="1800" dirty="0">
              <a:solidFill>
                <a:srgbClr val="000000"/>
              </a:solidFill>
              <a:ea typeface="ＭＳ Ｐゴシック" charset="0"/>
              <a:cs typeface="ＭＳ Ｐゴシック" charset="0"/>
            </a:endParaRPr>
          </a:p>
          <a:p>
            <a:pPr marL="0" indent="0">
              <a:buNone/>
            </a:pPr>
            <a:endParaRPr lang="en-US" sz="2000"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0847714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132323" cy="870952"/>
          </a:xfrm>
        </p:spPr>
        <p:txBody>
          <a:bodyPr lIns="91440" tIns="45720" rIns="91440" bIns="45720" anchor="ctr">
            <a:noAutofit/>
          </a:bodyPr>
          <a:lstStyle/>
          <a:p>
            <a:pPr algn="r"/>
            <a:r>
              <a:rPr lang="en-US" sz="3200" dirty="0">
                <a:solidFill>
                  <a:srgbClr val="FFFFFF"/>
                </a:solidFill>
                <a:latin typeface="Helvetica" panose="020B0604020202020204" pitchFamily="34" charset="0"/>
              </a:rPr>
              <a:t>Sessions #16 to #19 - </a:t>
            </a:r>
            <a:br>
              <a:rPr lang="en-US" sz="3200" dirty="0">
                <a:solidFill>
                  <a:srgbClr val="FFFFFF"/>
                </a:solidFill>
                <a:latin typeface="Helvetica" panose="020B0604020202020204" pitchFamily="34" charset="0"/>
              </a:rPr>
            </a:br>
            <a:r>
              <a:rPr lang="en-US" sz="3200" dirty="0">
                <a:solidFill>
                  <a:srgbClr val="FFFFFF"/>
                </a:solidFill>
                <a:latin typeface="Helvetica" panose="020B0604020202020204" pitchFamily="34" charset="0"/>
              </a:rPr>
              <a:t>Search and  Seizure exercise</a:t>
            </a:r>
          </a:p>
        </p:txBody>
      </p:sp>
      <p:sp>
        <p:nvSpPr>
          <p:cNvPr id="3" name="Content Placeholder 2"/>
          <p:cNvSpPr>
            <a:spLocks noGrp="1"/>
          </p:cNvSpPr>
          <p:nvPr>
            <p:ph idx="1"/>
          </p:nvPr>
        </p:nvSpPr>
        <p:spPr>
          <a:xfrm>
            <a:off x="422413" y="2166096"/>
            <a:ext cx="8299174" cy="2941984"/>
          </a:xfrm>
        </p:spPr>
        <p:txBody>
          <a:bodyPr>
            <a:normAutofit/>
          </a:bodyPr>
          <a:lstStyle/>
          <a:p>
            <a:pPr marL="0" indent="0">
              <a:buNone/>
            </a:pPr>
            <a:r>
              <a:rPr lang="en-US" dirty="0">
                <a:solidFill>
                  <a:srgbClr val="000000"/>
                </a:solidFill>
                <a:ea typeface="ＭＳ Ｐゴシック" charset="0"/>
                <a:cs typeface="ＭＳ Ｐゴシック" charset="0"/>
              </a:rPr>
              <a:t>Divided into three investigation teams you will undertake an investigation into a reported crime:</a:t>
            </a:r>
          </a:p>
          <a:p>
            <a:r>
              <a:rPr lang="en-US" dirty="0">
                <a:solidFill>
                  <a:srgbClr val="000000"/>
                </a:solidFill>
                <a:ea typeface="ＭＳ Ｐゴシック" charset="0"/>
                <a:cs typeface="ＭＳ Ｐゴシック" charset="0"/>
              </a:rPr>
              <a:t>You will investigate using the principles and learning from this week, together with your own team’s skills and national policies and practices.</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780599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a:normAutofit/>
          </a:bodyPr>
          <a:lstStyle/>
          <a:p>
            <a:pPr algn="r"/>
            <a:r>
              <a:rPr lang="en-US" sz="3600" b="1" dirty="0">
                <a:solidFill>
                  <a:schemeClr val="bg1"/>
                </a:solidFill>
              </a:rPr>
              <a:t>Health and Safety</a:t>
            </a:r>
          </a:p>
        </p:txBody>
      </p:sp>
      <p:sp>
        <p:nvSpPr>
          <p:cNvPr id="4" name="Rectangle 3"/>
          <p:cNvSpPr>
            <a:spLocks noGrp="1" noChangeArrowheads="1"/>
          </p:cNvSpPr>
          <p:nvPr>
            <p:ph idx="1"/>
          </p:nvPr>
        </p:nvSpPr>
        <p:spPr>
          <a:xfrm>
            <a:off x="346437" y="1235767"/>
            <a:ext cx="8229600" cy="4525963"/>
          </a:xfrm>
        </p:spPr>
        <p:txBody>
          <a:bodyPr>
            <a:noAutofit/>
          </a:bodyPr>
          <a:lstStyle/>
          <a:p>
            <a:pPr>
              <a:lnSpc>
                <a:spcPct val="150000"/>
              </a:lnSpc>
              <a:spcBef>
                <a:spcPts val="0"/>
              </a:spcBef>
            </a:pPr>
            <a:r>
              <a:rPr lang="en-GB" sz="3600" dirty="0"/>
              <a:t>Emergency Exits</a:t>
            </a:r>
          </a:p>
          <a:p>
            <a:pPr>
              <a:lnSpc>
                <a:spcPct val="150000"/>
              </a:lnSpc>
              <a:spcBef>
                <a:spcPts val="0"/>
              </a:spcBef>
            </a:pPr>
            <a:r>
              <a:rPr lang="en-GB" sz="3600" dirty="0"/>
              <a:t>Fire Alarms</a:t>
            </a:r>
          </a:p>
          <a:p>
            <a:pPr>
              <a:lnSpc>
                <a:spcPct val="150000"/>
              </a:lnSpc>
              <a:spcBef>
                <a:spcPts val="0"/>
              </a:spcBef>
            </a:pPr>
            <a:r>
              <a:rPr lang="en-GB" sz="3600" dirty="0"/>
              <a:t>Toilets</a:t>
            </a:r>
          </a:p>
          <a:p>
            <a:pPr>
              <a:lnSpc>
                <a:spcPct val="150000"/>
              </a:lnSpc>
              <a:spcBef>
                <a:spcPts val="0"/>
              </a:spcBef>
            </a:pPr>
            <a:r>
              <a:rPr lang="en-GB" sz="3600" dirty="0"/>
              <a:t>Smoking</a:t>
            </a:r>
          </a:p>
          <a:p>
            <a:pPr>
              <a:lnSpc>
                <a:spcPct val="150000"/>
              </a:lnSpc>
              <a:spcBef>
                <a:spcPts val="0"/>
              </a:spcBef>
            </a:pPr>
            <a:r>
              <a:rPr lang="en-GB" sz="3600" dirty="0"/>
              <a:t>Mobile Phones &amp; Devices</a:t>
            </a:r>
          </a:p>
          <a:p>
            <a:pPr>
              <a:lnSpc>
                <a:spcPct val="150000"/>
              </a:lnSpc>
              <a:spcBef>
                <a:spcPts val="0"/>
              </a:spcBef>
            </a:pPr>
            <a:r>
              <a:rPr lang="en-GB" sz="3600" dirty="0"/>
              <a:t>Coffee and Lunch Breaks</a:t>
            </a:r>
          </a:p>
        </p:txBody>
      </p:sp>
      <p:pic>
        <p:nvPicPr>
          <p:cNvPr id="3" name="Picture 2"/>
          <p:cNvPicPr>
            <a:picLocks noChangeAspect="1"/>
          </p:cNvPicPr>
          <p:nvPr/>
        </p:nvPicPr>
        <p:blipFill>
          <a:blip r:embed="rId4"/>
          <a:stretch>
            <a:fillRect/>
          </a:stretch>
        </p:blipFill>
        <p:spPr>
          <a:xfrm>
            <a:off x="6315437" y="1625600"/>
            <a:ext cx="2260600" cy="3594100"/>
          </a:xfrm>
          <a:prstGeom prst="rect">
            <a:avLst/>
          </a:prstGeom>
        </p:spPr>
      </p:pic>
    </p:spTree>
    <p:custDataLst>
      <p:tags r:id="rId1"/>
    </p:custDataLst>
    <p:extLst>
      <p:ext uri="{BB962C8B-B14F-4D97-AF65-F5344CB8AC3E}">
        <p14:creationId xmlns:p14="http://schemas.microsoft.com/office/powerpoint/2010/main" val="8828661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2400" dirty="0">
                <a:solidFill>
                  <a:srgbClr val="FFFFFF"/>
                </a:solidFill>
                <a:latin typeface="Helvetica" panose="020B0604020202020204" pitchFamily="34" charset="0"/>
              </a:rPr>
              <a:t>Sessions #21 and #22 - Introduction to Search, Seizure and Confiscation of Online Crime Proceeds</a:t>
            </a:r>
          </a:p>
        </p:txBody>
      </p:sp>
      <p:sp>
        <p:nvSpPr>
          <p:cNvPr id="3" name="Content Placeholder 2"/>
          <p:cNvSpPr>
            <a:spLocks noGrp="1"/>
          </p:cNvSpPr>
          <p:nvPr>
            <p:ph idx="1"/>
          </p:nvPr>
        </p:nvSpPr>
        <p:spPr>
          <a:xfrm>
            <a:off x="308113" y="1371600"/>
            <a:ext cx="8835887" cy="4114799"/>
          </a:xfrm>
        </p:spPr>
        <p:txBody>
          <a:bodyPr>
            <a:noAutofit/>
          </a:bodyPr>
          <a:lstStyle/>
          <a:p>
            <a:pPr marL="0" indent="0">
              <a:buNone/>
            </a:pPr>
            <a:r>
              <a:rPr lang="en-US" dirty="0">
                <a:solidFill>
                  <a:srgbClr val="000000"/>
                </a:solidFill>
                <a:ea typeface="ＭＳ Ｐゴシック" charset="0"/>
                <a:cs typeface="ＭＳ Ｐゴシック" charset="0"/>
              </a:rPr>
              <a:t>These two sessions will identify:</a:t>
            </a:r>
          </a:p>
          <a:p>
            <a:r>
              <a:rPr lang="en-US" dirty="0">
                <a:solidFill>
                  <a:srgbClr val="000000"/>
                </a:solidFill>
                <a:ea typeface="ＭＳ Ｐゴシック" charset="0"/>
                <a:cs typeface="ＭＳ Ｐゴシック" charset="0"/>
              </a:rPr>
              <a:t>Functions, responsibilities and powers of a Financial Intelligence Unit (FIU).</a:t>
            </a:r>
          </a:p>
          <a:p>
            <a:r>
              <a:rPr lang="en-US" dirty="0">
                <a:solidFill>
                  <a:srgbClr val="000000"/>
                </a:solidFill>
                <a:ea typeface="ＭＳ Ｐゴシック" charset="0"/>
                <a:cs typeface="ＭＳ Ｐゴシック" charset="0"/>
              </a:rPr>
              <a:t>Information that an FIU has access to.</a:t>
            </a:r>
          </a:p>
          <a:p>
            <a:r>
              <a:rPr lang="en-US" dirty="0">
                <a:solidFill>
                  <a:srgbClr val="000000"/>
                </a:solidFill>
                <a:ea typeface="ＭＳ Ｐゴシック" charset="0"/>
                <a:cs typeface="ＭＳ Ｐゴシック" charset="0"/>
              </a:rPr>
              <a:t>How FIUs exchange information.</a:t>
            </a:r>
          </a:p>
          <a:p>
            <a:r>
              <a:rPr lang="en-US" dirty="0">
                <a:solidFill>
                  <a:srgbClr val="000000"/>
                </a:solidFill>
                <a:ea typeface="ＭＳ Ｐゴシック" charset="0"/>
                <a:cs typeface="ＭＳ Ｐゴシック" charset="0"/>
              </a:rPr>
              <a:t>International </a:t>
            </a:r>
            <a:r>
              <a:rPr lang="en-GB" dirty="0">
                <a:solidFill>
                  <a:srgbClr val="000000"/>
                </a:solidFill>
                <a:ea typeface="ＭＳ Ｐゴシック" charset="0"/>
                <a:cs typeface="ＭＳ Ｐゴシック" charset="0"/>
              </a:rPr>
              <a:t>organisations</a:t>
            </a:r>
            <a:r>
              <a:rPr lang="en-US" dirty="0">
                <a:solidFill>
                  <a:srgbClr val="000000"/>
                </a:solidFill>
                <a:ea typeface="ＭＳ Ｐゴシック" charset="0"/>
                <a:cs typeface="ＭＳ Ｐゴシック" charset="0"/>
              </a:rPr>
              <a:t>, co-operation and standards.</a:t>
            </a:r>
          </a:p>
          <a:p>
            <a:r>
              <a:rPr lang="en-US" dirty="0">
                <a:solidFill>
                  <a:srgbClr val="000000"/>
                </a:solidFill>
                <a:ea typeface="ＭＳ Ｐゴシック" charset="0"/>
                <a:cs typeface="ＭＳ Ｐゴシック" charset="0"/>
              </a:rPr>
              <a:t>Money laundering offence.</a:t>
            </a:r>
          </a:p>
          <a:p>
            <a:r>
              <a:rPr lang="en-US" dirty="0">
                <a:solidFill>
                  <a:srgbClr val="000000"/>
                </a:solidFill>
                <a:ea typeface="ＭＳ Ｐゴシック" charset="0"/>
                <a:cs typeface="ＭＳ Ｐゴシック" charset="0"/>
              </a:rPr>
              <a:t>The relevance of money laundering to a financial investigation.</a:t>
            </a:r>
          </a:p>
          <a:p>
            <a:r>
              <a:rPr lang="en-US" dirty="0">
                <a:solidFill>
                  <a:srgbClr val="000000"/>
                </a:solidFill>
                <a:ea typeface="ＭＳ Ｐゴシック" charset="0"/>
                <a:cs typeface="ＭＳ Ｐゴシック" charset="0"/>
              </a:rPr>
              <a:t>How FIU’s can help with cases involving online crime proceeds.</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819075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2800" dirty="0">
                <a:solidFill>
                  <a:srgbClr val="FFFFFF"/>
                </a:solidFill>
                <a:latin typeface="Helvetica" panose="020B0604020202020204" pitchFamily="34" charset="0"/>
              </a:rPr>
              <a:t>Sessions #23 - Online Criminal Money Flow Typologies </a:t>
            </a:r>
          </a:p>
        </p:txBody>
      </p:sp>
      <p:sp>
        <p:nvSpPr>
          <p:cNvPr id="3" name="Content Placeholder 2"/>
          <p:cNvSpPr>
            <a:spLocks noGrp="1"/>
          </p:cNvSpPr>
          <p:nvPr>
            <p:ph idx="1"/>
          </p:nvPr>
        </p:nvSpPr>
        <p:spPr>
          <a:xfrm>
            <a:off x="475175" y="2276274"/>
            <a:ext cx="7494104" cy="2902226"/>
          </a:xfrm>
        </p:spPr>
        <p:txBody>
          <a:bodyPr>
            <a:normAutofit/>
          </a:bodyPr>
          <a:lstStyle/>
          <a:p>
            <a:pPr marL="0" indent="0">
              <a:buNone/>
            </a:pPr>
            <a:r>
              <a:rPr lang="en-US" dirty="0">
                <a:solidFill>
                  <a:srgbClr val="000000"/>
                </a:solidFill>
                <a:ea typeface="ＭＳ Ｐゴシック" charset="0"/>
                <a:cs typeface="ＭＳ Ｐゴシック" charset="0"/>
              </a:rPr>
              <a:t>This session will identify the criminal use and challenges from:</a:t>
            </a:r>
          </a:p>
          <a:p>
            <a:pPr lvl="1"/>
            <a:r>
              <a:rPr lang="en-US" dirty="0">
                <a:solidFill>
                  <a:srgbClr val="000000"/>
                </a:solidFill>
                <a:ea typeface="ＭＳ Ｐゴシック" charset="0"/>
                <a:cs typeface="ＭＳ Ｐゴシック" charset="0"/>
              </a:rPr>
              <a:t>Money Mules;</a:t>
            </a:r>
          </a:p>
          <a:p>
            <a:pPr lvl="1"/>
            <a:r>
              <a:rPr lang="en-US" dirty="0">
                <a:solidFill>
                  <a:srgbClr val="000000"/>
                </a:solidFill>
                <a:ea typeface="ＭＳ Ｐゴシック" charset="0"/>
                <a:cs typeface="ＭＳ Ｐゴシック" charset="0"/>
              </a:rPr>
              <a:t>International Transfers;</a:t>
            </a:r>
          </a:p>
          <a:p>
            <a:pPr lvl="1"/>
            <a:r>
              <a:rPr lang="en-US" dirty="0">
                <a:solidFill>
                  <a:srgbClr val="000000"/>
                </a:solidFill>
                <a:ea typeface="ＭＳ Ｐゴシック" charset="0"/>
                <a:cs typeface="ＭＳ Ｐゴシック" charset="0"/>
              </a:rPr>
              <a:t>Virtual Currencies.</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47709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2800" dirty="0">
                <a:solidFill>
                  <a:srgbClr val="FFFFFF"/>
                </a:solidFill>
                <a:latin typeface="Helvetica" panose="020B0604020202020204" pitchFamily="34" charset="0"/>
              </a:rPr>
              <a:t>Sessions #24 – Financial Crime Exercise</a:t>
            </a:r>
          </a:p>
        </p:txBody>
      </p:sp>
      <p:sp>
        <p:nvSpPr>
          <p:cNvPr id="3" name="Content Placeholder 2"/>
          <p:cNvSpPr>
            <a:spLocks noGrp="1"/>
          </p:cNvSpPr>
          <p:nvPr>
            <p:ph idx="1"/>
          </p:nvPr>
        </p:nvSpPr>
        <p:spPr>
          <a:xfrm>
            <a:off x="601317" y="2198452"/>
            <a:ext cx="7941365" cy="2902226"/>
          </a:xfrm>
        </p:spPr>
        <p:txBody>
          <a:bodyPr>
            <a:normAutofit/>
          </a:bodyPr>
          <a:lstStyle/>
          <a:p>
            <a:pPr marL="0" indent="0">
              <a:buNone/>
            </a:pPr>
            <a:r>
              <a:rPr lang="en-US" dirty="0">
                <a:solidFill>
                  <a:srgbClr val="000000"/>
                </a:solidFill>
                <a:ea typeface="ＭＳ Ｐゴシック" charset="0"/>
                <a:cs typeface="ＭＳ Ｐゴシック" charset="0"/>
              </a:rPr>
              <a:t>Divided into the same three investigation teams you will undertake a further investigation into the financial elements of a reported crime:</a:t>
            </a:r>
          </a:p>
          <a:p>
            <a:r>
              <a:rPr lang="en-US" dirty="0">
                <a:solidFill>
                  <a:srgbClr val="000000"/>
                </a:solidFill>
                <a:ea typeface="ＭＳ Ｐゴシック" charset="0"/>
                <a:cs typeface="ＭＳ Ｐゴシック" charset="0"/>
              </a:rPr>
              <a:t>You will investigate using the principles and learning from this week, together with your own team’s skills and national policies and practices.</a:t>
            </a:r>
          </a:p>
          <a:p>
            <a:pPr marL="0" indent="0">
              <a:buNone/>
            </a:pPr>
            <a:endParaRPr lang="en-US" dirty="0">
              <a:solidFill>
                <a:srgbClr val="000000"/>
              </a:solidFill>
              <a:ea typeface="ＭＳ Ｐゴシック" charset="0"/>
              <a:cs typeface="ＭＳ Ｐゴシック" charset="0"/>
            </a:endParaRPr>
          </a:p>
          <a:p>
            <a:pPr marL="0" indent="0">
              <a:buNone/>
            </a:pPr>
            <a:endParaRPr lang="en-US" dirty="0">
              <a:solidFill>
                <a:srgbClr val="000000"/>
              </a:solidFill>
              <a:latin typeface="Arial" charset="0"/>
              <a:ea typeface="ＭＳ Ｐゴシック" charset="0"/>
              <a:cs typeface="ＭＳ Ｐゴシック" charset="0"/>
            </a:endParaRPr>
          </a:p>
          <a:p>
            <a:pPr marL="0" indent="0">
              <a:buNone/>
            </a:pPr>
            <a:endParaRPr lang="en-US" sz="2800"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209832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Autofit/>
          </a:bodyPr>
          <a:lstStyle/>
          <a:p>
            <a:pPr algn="r"/>
            <a:r>
              <a:rPr lang="en-US" sz="3600" dirty="0">
                <a:solidFill>
                  <a:srgbClr val="FFFFFF"/>
                </a:solidFill>
                <a:latin typeface="Helvetica" panose="020B0604020202020204" pitchFamily="34" charset="0"/>
              </a:rPr>
              <a:t>Course Closure</a:t>
            </a:r>
            <a:br>
              <a:rPr lang="en-US" sz="3600" dirty="0">
                <a:solidFill>
                  <a:srgbClr val="FFFFFF"/>
                </a:solidFill>
                <a:latin typeface="Helvetica" panose="020B0604020202020204" pitchFamily="34" charset="0"/>
              </a:rPr>
            </a:br>
            <a:br>
              <a:rPr lang="en-US" sz="3600" dirty="0">
                <a:solidFill>
                  <a:srgbClr val="FFFFFF"/>
                </a:solidFill>
                <a:latin typeface="Helvetica" panose="020B0604020202020204" pitchFamily="34" charset="0"/>
              </a:rPr>
            </a:br>
            <a:br>
              <a:rPr lang="en-US" sz="3600" dirty="0">
                <a:solidFill>
                  <a:srgbClr val="FFFFFF"/>
                </a:solidFill>
                <a:latin typeface="Helvetica" panose="020B0604020202020204" pitchFamily="34" charset="0"/>
              </a:rPr>
            </a:br>
            <a:br>
              <a:rPr lang="en-US" sz="3600" dirty="0">
                <a:solidFill>
                  <a:srgbClr val="FFFFFF"/>
                </a:solidFill>
                <a:latin typeface="Helvetica" panose="020B0604020202020204" pitchFamily="34" charset="0"/>
              </a:rPr>
            </a:br>
            <a:endParaRPr lang="en-US" sz="3600" dirty="0">
              <a:solidFill>
                <a:srgbClr val="FFFFFF"/>
              </a:solidFill>
              <a:latin typeface="Helvetica" panose="020B0604020202020204" pitchFamily="34" charset="0"/>
            </a:endParaRPr>
          </a:p>
        </p:txBody>
      </p:sp>
      <p:sp>
        <p:nvSpPr>
          <p:cNvPr id="3" name="Content Placeholder 2"/>
          <p:cNvSpPr>
            <a:spLocks noGrp="1"/>
          </p:cNvSpPr>
          <p:nvPr>
            <p:ph idx="1"/>
          </p:nvPr>
        </p:nvSpPr>
        <p:spPr>
          <a:xfrm>
            <a:off x="839856" y="2169269"/>
            <a:ext cx="7464288" cy="2902226"/>
          </a:xfrm>
        </p:spPr>
        <p:txBody>
          <a:bodyPr>
            <a:normAutofit/>
          </a:bodyPr>
          <a:lstStyle/>
          <a:p>
            <a:pPr marL="0" indent="0">
              <a:buNone/>
            </a:pPr>
            <a:r>
              <a:rPr lang="en-US" dirty="0">
                <a:solidFill>
                  <a:srgbClr val="000000"/>
                </a:solidFill>
                <a:ea typeface="ＭＳ Ｐゴシック" charset="0"/>
                <a:cs typeface="ＭＳ Ｐゴシック" charset="0"/>
              </a:rPr>
              <a:t>Representatives from:</a:t>
            </a:r>
          </a:p>
          <a:p>
            <a:r>
              <a:rPr lang="en-US" dirty="0">
                <a:solidFill>
                  <a:srgbClr val="000000"/>
                </a:solidFill>
                <a:ea typeface="ＭＳ Ｐゴシック" charset="0"/>
                <a:cs typeface="ＭＳ Ｐゴシック" charset="0"/>
              </a:rPr>
              <a:t>Ministry of Finance Academy</a:t>
            </a:r>
          </a:p>
          <a:p>
            <a:r>
              <a:rPr lang="en-US" dirty="0">
                <a:solidFill>
                  <a:srgbClr val="000000"/>
                </a:solidFill>
                <a:ea typeface="ＭＳ Ｐゴシック" charset="0"/>
                <a:cs typeface="ＭＳ Ｐゴシック" charset="0"/>
              </a:rPr>
              <a:t>Council of Europe</a:t>
            </a:r>
          </a:p>
          <a:p>
            <a:pPr marL="0" indent="0">
              <a:buNone/>
            </a:pPr>
            <a:endParaRPr lang="en-US" dirty="0">
              <a:solidFill>
                <a:srgbClr val="000000"/>
              </a:solidFill>
              <a:latin typeface="Arial" charset="0"/>
              <a:ea typeface="ＭＳ Ｐゴシック" charset="0"/>
              <a:cs typeface="ＭＳ Ｐゴシック" charset="0"/>
            </a:endParaRPr>
          </a:p>
          <a:p>
            <a:pPr marL="0" indent="0">
              <a:buNone/>
            </a:pPr>
            <a:endParaRPr lang="en-US" sz="2800" dirty="0">
              <a:solidFill>
                <a:srgbClr val="000000"/>
              </a:solidFill>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3799159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E91171C5-E8C5-4CA8-B6E3-775ACAE313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8FC3D337-2BD9-4BE1-B7C2-9DA7FE8E9D4C}"/>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2829479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 name="Title 1">
            <a:extLst>
              <a:ext uri="{FF2B5EF4-FFF2-40B4-BE49-F238E27FC236}">
                <a16:creationId xmlns:a16="http://schemas.microsoft.com/office/drawing/2014/main" id="{BD000223-C3E9-126A-87D6-5BC2232815ED}"/>
              </a:ext>
            </a:extLst>
          </p:cNvPr>
          <p:cNvSpPr>
            <a:spLocks noGrp="1"/>
          </p:cNvSpPr>
          <p:nvPr>
            <p:ph type="title"/>
          </p:nvPr>
        </p:nvSpPr>
        <p:spPr>
          <a:xfrm>
            <a:off x="628650" y="1111624"/>
            <a:ext cx="7886700" cy="898606"/>
          </a:xfrm>
        </p:spPr>
        <p:txBody>
          <a:bodyPr/>
          <a:lstStyle/>
          <a:p>
            <a:pPr algn="ctr"/>
            <a:r>
              <a:rPr lang="en-US" dirty="0"/>
              <a:t>Summary</a:t>
            </a:r>
          </a:p>
        </p:txBody>
      </p:sp>
      <p:pic>
        <p:nvPicPr>
          <p:cNvPr id="51" name="Graphic 50" descr="Clipboard outline">
            <a:extLst>
              <a:ext uri="{FF2B5EF4-FFF2-40B4-BE49-F238E27FC236}">
                <a16:creationId xmlns:a16="http://schemas.microsoft.com/office/drawing/2014/main" id="{0E6DBF1A-174F-4AE0-B8F5-7A55D673E8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8900" y="2293091"/>
            <a:ext cx="3886200" cy="3886200"/>
          </a:xfrm>
          <a:prstGeom prst="rect">
            <a:avLst/>
          </a:prstGeom>
        </p:spPr>
      </p:pic>
    </p:spTree>
    <p:custDataLst>
      <p:tags r:id="rId1"/>
    </p:custDataLst>
    <p:extLst>
      <p:ext uri="{BB962C8B-B14F-4D97-AF65-F5344CB8AC3E}">
        <p14:creationId xmlns:p14="http://schemas.microsoft.com/office/powerpoint/2010/main" val="31917588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81408"/>
            <a:ext cx="8055312"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Summary of Session Objectives</a:t>
            </a:r>
          </a:p>
        </p:txBody>
      </p:sp>
      <p:sp>
        <p:nvSpPr>
          <p:cNvPr id="3" name="Content Placeholder 2"/>
          <p:cNvSpPr>
            <a:spLocks noGrp="1"/>
          </p:cNvSpPr>
          <p:nvPr>
            <p:ph idx="1"/>
          </p:nvPr>
        </p:nvSpPr>
        <p:spPr>
          <a:xfrm>
            <a:off x="457200" y="1423411"/>
            <a:ext cx="8512512" cy="4148276"/>
          </a:xfrm>
        </p:spPr>
        <p:txBody>
          <a:bodyPr>
            <a:normAutofit/>
          </a:bodyPr>
          <a:lstStyle/>
          <a:p>
            <a:pPr>
              <a:buNone/>
            </a:pPr>
            <a:r>
              <a:rPr lang="en-US" dirty="0"/>
              <a:t>At the end of this session participants will be able to:</a:t>
            </a:r>
          </a:p>
          <a:p>
            <a:pPr lvl="0"/>
            <a:r>
              <a:rPr lang="en-US" dirty="0"/>
              <a:t>Provided the health and safety procedures for the venue; </a:t>
            </a:r>
          </a:p>
          <a:p>
            <a:pPr lvl="0"/>
            <a:r>
              <a:rPr lang="en-GB" dirty="0"/>
              <a:t>Identified the trainers and fellow delegates;</a:t>
            </a:r>
          </a:p>
          <a:p>
            <a:pPr lvl="0"/>
            <a:r>
              <a:rPr lang="en-US" dirty="0"/>
              <a:t>Explained why this course is necessary</a:t>
            </a:r>
          </a:p>
          <a:p>
            <a:pPr lvl="0"/>
            <a:r>
              <a:rPr lang="en-GB" dirty="0"/>
              <a:t>Discussed the overall aim of the course;</a:t>
            </a:r>
          </a:p>
          <a:p>
            <a:pPr lvl="0"/>
            <a:r>
              <a:rPr lang="en-GB" dirty="0"/>
              <a:t>Provided an introduction to the component parts of the timetable and activities of the course</a:t>
            </a:r>
          </a:p>
          <a:p>
            <a:pPr>
              <a:buFont typeface="Wingdings" charset="2"/>
              <a:buChar char="²"/>
            </a:pPr>
            <a:endParaRPr lang="en-US" dirty="0"/>
          </a:p>
          <a:p>
            <a:pPr>
              <a:buFont typeface="Wingdings" charset="2"/>
              <a:buChar char="²"/>
            </a:pPr>
            <a:endParaRPr lang="en-US" dirty="0"/>
          </a:p>
        </p:txBody>
      </p:sp>
      <p:pic>
        <p:nvPicPr>
          <p:cNvPr id="5" name="Picture 4"/>
          <p:cNvPicPr>
            <a:picLocks noChangeAspect="1"/>
          </p:cNvPicPr>
          <p:nvPr/>
        </p:nvPicPr>
        <p:blipFill>
          <a:blip r:embed="rId3"/>
          <a:stretch>
            <a:fillRect/>
          </a:stretch>
        </p:blipFill>
        <p:spPr>
          <a:xfrm>
            <a:off x="0" y="5217927"/>
            <a:ext cx="1770434" cy="1178143"/>
          </a:xfrm>
          <a:prstGeom prst="rect">
            <a:avLst/>
          </a:prstGeom>
        </p:spPr>
      </p:pic>
    </p:spTree>
    <p:custDataLst>
      <p:tags r:id="rId1"/>
    </p:custDataLst>
    <p:extLst>
      <p:ext uri="{BB962C8B-B14F-4D97-AF65-F5344CB8AC3E}">
        <p14:creationId xmlns:p14="http://schemas.microsoft.com/office/powerpoint/2010/main" val="13903897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Graphic 4" descr="Questions outline">
            <a:extLst>
              <a:ext uri="{FF2B5EF4-FFF2-40B4-BE49-F238E27FC236}">
                <a16:creationId xmlns:a16="http://schemas.microsoft.com/office/drawing/2014/main" id="{5EC2D119-523E-4609-B2EA-3E1D704DF1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545492" y="2073955"/>
            <a:ext cx="4053015" cy="4053015"/>
          </a:xfrm>
          <a:prstGeom prst="rect">
            <a:avLst/>
          </a:prstGeom>
        </p:spPr>
      </p:pic>
      <p:sp>
        <p:nvSpPr>
          <p:cNvPr id="6" name="Title 50">
            <a:extLst>
              <a:ext uri="{FF2B5EF4-FFF2-40B4-BE49-F238E27FC236}">
                <a16:creationId xmlns:a16="http://schemas.microsoft.com/office/drawing/2014/main" id="{6DCBAD21-6BE4-4D44-A5F3-9AD51B712855}"/>
              </a:ext>
            </a:extLst>
          </p:cNvPr>
          <p:cNvSpPr txBox="1">
            <a:spLocks/>
          </p:cNvSpPr>
          <p:nvPr/>
        </p:nvSpPr>
        <p:spPr>
          <a:xfrm>
            <a:off x="628650" y="1064303"/>
            <a:ext cx="7886700" cy="1009652"/>
          </a:xfrm>
          <a:prstGeom prst="rect">
            <a:avLst/>
          </a:prstGeom>
        </p:spPr>
        <p:txBody>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algn="ctr"/>
            <a:r>
              <a:rPr lang="en-US" dirty="0"/>
              <a:t>Questions</a:t>
            </a:r>
          </a:p>
        </p:txBody>
      </p:sp>
    </p:spTree>
    <p:custDataLst>
      <p:tags r:id="rId1"/>
    </p:custDataLst>
    <p:extLst>
      <p:ext uri="{BB962C8B-B14F-4D97-AF65-F5344CB8AC3E}">
        <p14:creationId xmlns:p14="http://schemas.microsoft.com/office/powerpoint/2010/main" val="4122000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7395" y="91136"/>
            <a:ext cx="8229600"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 Course Background</a:t>
            </a:r>
          </a:p>
        </p:txBody>
      </p:sp>
      <p:sp>
        <p:nvSpPr>
          <p:cNvPr id="3" name="Content Placeholder 2"/>
          <p:cNvSpPr>
            <a:spLocks noGrp="1"/>
          </p:cNvSpPr>
          <p:nvPr>
            <p:ph idx="1"/>
          </p:nvPr>
        </p:nvSpPr>
        <p:spPr>
          <a:xfrm>
            <a:off x="457200" y="2240901"/>
            <a:ext cx="8229600" cy="4525963"/>
          </a:xfrm>
        </p:spPr>
        <p:txBody>
          <a:bodyPr>
            <a:normAutofit/>
          </a:bodyPr>
          <a:lstStyle/>
          <a:p>
            <a:r>
              <a:rPr lang="en-GB" dirty="0"/>
              <a:t>The underlying course is entitled “First Responder Training for Law Enforcement”. </a:t>
            </a:r>
          </a:p>
          <a:p>
            <a:r>
              <a:rPr lang="en-GB" dirty="0"/>
              <a:t>It has been developed as an output of the European Union/Council of Europe Joint Project on Regional Cooperation on Cybercrime in the IPA region.</a:t>
            </a:r>
          </a:p>
        </p:txBody>
      </p:sp>
    </p:spTree>
    <p:custDataLst>
      <p:tags r:id="rId1"/>
    </p:custDataLst>
    <p:extLst>
      <p:ext uri="{BB962C8B-B14F-4D97-AF65-F5344CB8AC3E}">
        <p14:creationId xmlns:p14="http://schemas.microsoft.com/office/powerpoint/2010/main" val="2978775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229600"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 Session Aim</a:t>
            </a:r>
          </a:p>
        </p:txBody>
      </p:sp>
      <p:sp>
        <p:nvSpPr>
          <p:cNvPr id="3" name="Content Placeholder 2"/>
          <p:cNvSpPr>
            <a:spLocks noGrp="1"/>
          </p:cNvSpPr>
          <p:nvPr>
            <p:ph idx="1"/>
          </p:nvPr>
        </p:nvSpPr>
        <p:spPr>
          <a:xfrm>
            <a:off x="366724" y="1390042"/>
            <a:ext cx="8229600" cy="4884299"/>
          </a:xfrm>
        </p:spPr>
        <p:txBody>
          <a:bodyPr>
            <a:normAutofit fontScale="92500" lnSpcReduction="20000"/>
          </a:bodyPr>
          <a:lstStyle/>
          <a:p>
            <a:pPr marL="355600">
              <a:lnSpc>
                <a:spcPct val="150000"/>
              </a:lnSpc>
            </a:pPr>
            <a:r>
              <a:rPr lang="en-GB" sz="2800" dirty="0"/>
              <a:t>Provide delegates with information about the need for the training course and its aim and objectives. </a:t>
            </a:r>
          </a:p>
          <a:p>
            <a:pPr marL="355600">
              <a:lnSpc>
                <a:spcPct val="150000"/>
              </a:lnSpc>
            </a:pPr>
            <a:r>
              <a:rPr lang="en-GB" sz="2800" dirty="0"/>
              <a:t>Ensure that they have sufficient information about the programme of activities and the timetable.  </a:t>
            </a:r>
          </a:p>
          <a:p>
            <a:pPr marL="355600">
              <a:lnSpc>
                <a:spcPct val="150000"/>
              </a:lnSpc>
            </a:pPr>
            <a:r>
              <a:rPr lang="en-GB" sz="2800" dirty="0"/>
              <a:t>Provide information about the health, safety and administrative details of the course. </a:t>
            </a:r>
          </a:p>
          <a:p>
            <a:pPr marL="355600">
              <a:lnSpc>
                <a:spcPct val="150000"/>
              </a:lnSpc>
            </a:pPr>
            <a:r>
              <a:rPr lang="en-GB" sz="2800" dirty="0"/>
              <a:t>Introduce the delegates to the trainers and other delegates.</a:t>
            </a:r>
          </a:p>
          <a:p>
            <a:pPr>
              <a:lnSpc>
                <a:spcPct val="150000"/>
              </a:lnSpc>
            </a:pPr>
            <a:endParaRPr lang="en-US" sz="2800" dirty="0"/>
          </a:p>
        </p:txBody>
      </p:sp>
    </p:spTree>
    <p:custDataLst>
      <p:tags r:id="rId1"/>
    </p:custDataLst>
    <p:extLst>
      <p:ext uri="{BB962C8B-B14F-4D97-AF65-F5344CB8AC3E}">
        <p14:creationId xmlns:p14="http://schemas.microsoft.com/office/powerpoint/2010/main" val="250215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title"/>
          </p:nvPr>
        </p:nvSpPr>
        <p:spPr>
          <a:xfrm>
            <a:off x="914400" y="81408"/>
            <a:ext cx="8229600"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Session Objectives</a:t>
            </a:r>
          </a:p>
        </p:txBody>
      </p:sp>
      <p:sp>
        <p:nvSpPr>
          <p:cNvPr id="3" name="Content Placeholder 2"/>
          <p:cNvSpPr>
            <a:spLocks noGrp="1"/>
          </p:cNvSpPr>
          <p:nvPr>
            <p:ph idx="1"/>
          </p:nvPr>
        </p:nvSpPr>
        <p:spPr>
          <a:xfrm>
            <a:off x="600830" y="1269682"/>
            <a:ext cx="7942339" cy="4891767"/>
          </a:xfrm>
        </p:spPr>
        <p:txBody>
          <a:bodyPr>
            <a:normAutofit fontScale="92500"/>
          </a:bodyPr>
          <a:lstStyle/>
          <a:p>
            <a:pPr marL="0" indent="12700">
              <a:lnSpc>
                <a:spcPct val="150000"/>
              </a:lnSpc>
              <a:buNone/>
            </a:pPr>
            <a:r>
              <a:rPr lang="en-US" dirty="0"/>
              <a:t>At the end of this session participants will be able to:</a:t>
            </a:r>
          </a:p>
          <a:p>
            <a:pPr lvl="0">
              <a:lnSpc>
                <a:spcPct val="150000"/>
              </a:lnSpc>
            </a:pPr>
            <a:r>
              <a:rPr lang="en-GB" sz="2800" dirty="0"/>
              <a:t>Identify the trainers and fellow delegates</a:t>
            </a:r>
          </a:p>
          <a:p>
            <a:pPr lvl="0">
              <a:lnSpc>
                <a:spcPct val="150000"/>
              </a:lnSpc>
            </a:pPr>
            <a:r>
              <a:rPr lang="en-GB" sz="2800" dirty="0"/>
              <a:t>Discuss the overall aim of the course</a:t>
            </a:r>
          </a:p>
          <a:p>
            <a:pPr lvl="0">
              <a:lnSpc>
                <a:spcPct val="150000"/>
              </a:lnSpc>
            </a:pPr>
            <a:r>
              <a:rPr lang="en-GB" sz="2800" dirty="0"/>
              <a:t>Explain why this course is necessary</a:t>
            </a:r>
          </a:p>
          <a:p>
            <a:pPr lvl="0">
              <a:lnSpc>
                <a:spcPct val="150000"/>
              </a:lnSpc>
            </a:pPr>
            <a:r>
              <a:rPr lang="en-GB" sz="2800" dirty="0"/>
              <a:t>List the component parts of the timetable and activities of the course</a:t>
            </a:r>
          </a:p>
          <a:p>
            <a:pPr lvl="0">
              <a:lnSpc>
                <a:spcPct val="150000"/>
              </a:lnSpc>
            </a:pPr>
            <a:r>
              <a:rPr lang="en-GB" sz="2800" dirty="0"/>
              <a:t>List the health and safety procedures for the venue </a:t>
            </a:r>
            <a:endParaRPr lang="en-US" sz="2800" b="1" dirty="0"/>
          </a:p>
          <a:p>
            <a:pPr>
              <a:lnSpc>
                <a:spcPct val="150000"/>
              </a:lnSpc>
              <a:buFont typeface="Wingdings" charset="2"/>
              <a:buChar char="²"/>
            </a:pPr>
            <a:endParaRPr lang="en-US" sz="2800" dirty="0"/>
          </a:p>
          <a:p>
            <a:pPr>
              <a:lnSpc>
                <a:spcPct val="150000"/>
              </a:lnSpc>
              <a:buFont typeface="Wingdings" charset="2"/>
              <a:buChar char="²"/>
            </a:pPr>
            <a:endParaRPr lang="en-US" sz="2800" dirty="0"/>
          </a:p>
        </p:txBody>
      </p:sp>
    </p:spTree>
    <p:custDataLst>
      <p:tags r:id="rId1"/>
    </p:custDataLst>
    <p:extLst>
      <p:ext uri="{BB962C8B-B14F-4D97-AF65-F5344CB8AC3E}">
        <p14:creationId xmlns:p14="http://schemas.microsoft.com/office/powerpoint/2010/main" val="7211486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151779"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Why is This Training Necessary</a:t>
            </a:r>
          </a:p>
        </p:txBody>
      </p:sp>
      <p:sp>
        <p:nvSpPr>
          <p:cNvPr id="3" name="Content Placeholder 2"/>
          <p:cNvSpPr>
            <a:spLocks noGrp="1"/>
          </p:cNvSpPr>
          <p:nvPr>
            <p:ph idx="1"/>
          </p:nvPr>
        </p:nvSpPr>
        <p:spPr>
          <a:xfrm>
            <a:off x="457200" y="1466115"/>
            <a:ext cx="8229600" cy="5310477"/>
          </a:xfrm>
        </p:spPr>
        <p:txBody>
          <a:bodyPr>
            <a:normAutofit/>
          </a:bodyPr>
          <a:lstStyle/>
          <a:p>
            <a:r>
              <a:rPr lang="en-GB" dirty="0"/>
              <a:t>Electronic evidence plays a part in almost any type of criminal investigation.  The role of the first responder is crucial in recognising and dealing with this type of evidence in such a way that it is admissible within the criminal justice system.  </a:t>
            </a:r>
          </a:p>
          <a:p>
            <a:r>
              <a:rPr lang="en-GB" dirty="0"/>
              <a:t>The Council of Europe has developed a good practice guide for electronic evidence to support countries in developing their practices and procedures.  </a:t>
            </a:r>
          </a:p>
          <a:p>
            <a:r>
              <a:rPr lang="en-GB" dirty="0"/>
              <a:t>This course seeks to assist countries in developing training relevant to first responders in this context.</a:t>
            </a:r>
          </a:p>
          <a:p>
            <a:r>
              <a:rPr lang="en-GB" dirty="0"/>
              <a:t>Additionally this course provides an introduction to on-line financial investigations.</a:t>
            </a:r>
          </a:p>
          <a:p>
            <a:endParaRPr lang="en-US" dirty="0"/>
          </a:p>
        </p:txBody>
      </p:sp>
    </p:spTree>
    <p:custDataLst>
      <p:tags r:id="rId1"/>
    </p:custDataLst>
    <p:extLst>
      <p:ext uri="{BB962C8B-B14F-4D97-AF65-F5344CB8AC3E}">
        <p14:creationId xmlns:p14="http://schemas.microsoft.com/office/powerpoint/2010/main" val="328743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1408"/>
            <a:ext cx="8112868" cy="870952"/>
          </a:xfrm>
        </p:spPr>
        <p:txBody>
          <a:bodyPr lIns="91440" tIns="45720" rIns="91440" bIns="45720" anchor="ctr">
            <a:normAutofit/>
          </a:bodyPr>
          <a:lstStyle/>
          <a:p>
            <a:pPr algn="r"/>
            <a:r>
              <a:rPr lang="en-US" sz="3600" dirty="0">
                <a:solidFill>
                  <a:srgbClr val="FFFFFF"/>
                </a:solidFill>
                <a:latin typeface="Helvetica" panose="020B0604020202020204" pitchFamily="34" charset="0"/>
              </a:rPr>
              <a:t>Course Aim</a:t>
            </a:r>
          </a:p>
        </p:txBody>
      </p:sp>
      <p:sp>
        <p:nvSpPr>
          <p:cNvPr id="3" name="Content Placeholder 2"/>
          <p:cNvSpPr>
            <a:spLocks noGrp="1"/>
          </p:cNvSpPr>
          <p:nvPr>
            <p:ph idx="1"/>
          </p:nvPr>
        </p:nvSpPr>
        <p:spPr>
          <a:xfrm>
            <a:off x="273050" y="1625821"/>
            <a:ext cx="8597900" cy="5573363"/>
          </a:xfrm>
        </p:spPr>
        <p:txBody>
          <a:bodyPr>
            <a:noAutofit/>
          </a:bodyPr>
          <a:lstStyle/>
          <a:p>
            <a:r>
              <a:rPr lang="en-GB" dirty="0"/>
              <a:t>This course is designed to provide law enforcement first responders with the knowledge and skills to enable them to recognise and deal with electronic evidence in such a manner that the evidence is preserved for future examination, while retaining its integrity. </a:t>
            </a:r>
          </a:p>
          <a:p>
            <a:r>
              <a:rPr lang="en-GB" dirty="0"/>
              <a:t>To identify on-line criminal assets and put in place procedures to seize and confiscate the assets.</a:t>
            </a:r>
          </a:p>
          <a:p>
            <a:r>
              <a:rPr lang="en-GB" dirty="0"/>
              <a:t>The course will provide procedural as well as practical information about the subject matters and concentrate on how these issues impact on the day-to-day work of the delegates.</a:t>
            </a:r>
          </a:p>
        </p:txBody>
      </p:sp>
    </p:spTree>
    <p:custDataLst>
      <p:tags r:id="rId1"/>
    </p:custDataLst>
    <p:extLst>
      <p:ext uri="{BB962C8B-B14F-4D97-AF65-F5344CB8AC3E}">
        <p14:creationId xmlns:p14="http://schemas.microsoft.com/office/powerpoint/2010/main" val="281736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BE094-03AF-4D32-AEC3-AC9E78433DAD}"/>
              </a:ext>
            </a:extLst>
          </p:cNvPr>
          <p:cNvPicPr>
            <a:picLocks noChangeAspect="1"/>
          </p:cNvPicPr>
          <p:nvPr/>
        </p:nvPicPr>
        <p:blipFill>
          <a:blip r:embed="rId4"/>
          <a:stretch>
            <a:fillRect/>
          </a:stretch>
        </p:blipFill>
        <p:spPr>
          <a:xfrm>
            <a:off x="-1524000" y="0"/>
            <a:ext cx="12192000" cy="6858000"/>
          </a:xfrm>
          <a:prstGeom prst="rect">
            <a:avLst/>
          </a:prstGeom>
        </p:spPr>
      </p:pic>
    </p:spTree>
    <p:custDataLst>
      <p:tags r:id="rId1"/>
    </p:custDataLst>
    <p:extLst>
      <p:ext uri="{BB962C8B-B14F-4D97-AF65-F5344CB8AC3E}">
        <p14:creationId xmlns:p14="http://schemas.microsoft.com/office/powerpoint/2010/main" val="9641329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1381</TotalTime>
  <Words>2460</Words>
  <Application>Microsoft Office PowerPoint</Application>
  <PresentationFormat>On-screen Show (4:3)</PresentationFormat>
  <Paragraphs>411</Paragraphs>
  <Slides>37</Slides>
  <Notes>16</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Georgia</vt:lpstr>
      <vt:lpstr>Helvetica</vt:lpstr>
      <vt:lpstr>Wingdings</vt:lpstr>
      <vt:lpstr>PPT_theme_v7</vt:lpstr>
      <vt:lpstr>Developed under the CyberEast Project framework </vt:lpstr>
      <vt:lpstr> Course Opening and Introductions Course Agenda and Objectives</vt:lpstr>
      <vt:lpstr>Health and Safety</vt:lpstr>
      <vt:lpstr> Course Background</vt:lpstr>
      <vt:lpstr> Session Aim</vt:lpstr>
      <vt:lpstr>Session Objectives</vt:lpstr>
      <vt:lpstr>Why is This Training Necessary</vt:lpstr>
      <vt:lpstr>Course Aim</vt:lpstr>
      <vt:lpstr>PowerPoint Presentation</vt:lpstr>
      <vt:lpstr>PowerPoint Presentation</vt:lpstr>
      <vt:lpstr>PowerPoint Presentation</vt:lpstr>
      <vt:lpstr>PowerPoint Presentation</vt:lpstr>
      <vt:lpstr>Introductions</vt:lpstr>
      <vt:lpstr>Ice Breaker</vt:lpstr>
      <vt:lpstr>Introductions</vt:lpstr>
      <vt:lpstr>PowerPoint Presentation</vt:lpstr>
      <vt:lpstr>PowerPoint Presentation</vt:lpstr>
      <vt:lpstr>PowerPoint Presentation</vt:lpstr>
      <vt:lpstr>Course Content </vt:lpstr>
      <vt:lpstr>Session #2 Introduction to Cybercrime</vt:lpstr>
      <vt:lpstr>Session #3 – Introduction to Electronic Evidence Principles and Procedures</vt:lpstr>
      <vt:lpstr>Session #4 - Identifying Suspects on the Internet</vt:lpstr>
      <vt:lpstr>Session #5, #10, #15 &amp; #20 -  Daily Reviews</vt:lpstr>
      <vt:lpstr>Session #6, #7 and #8 - Evidence Sources</vt:lpstr>
      <vt:lpstr>Session #9 – International Cooperation</vt:lpstr>
      <vt:lpstr>Session #11 – Procedural Rules under the Budapest Convention</vt:lpstr>
      <vt:lpstr>Session #12 – Search &amp; Seizure</vt:lpstr>
      <vt:lpstr>Sessions #13 and #14 – Search &amp; Seizure</vt:lpstr>
      <vt:lpstr>Sessions #16 to #19 -  Search and  Seizure exercise</vt:lpstr>
      <vt:lpstr>Sessions #21 and #22 - Introduction to Search, Seizure and Confiscation of Online Crime Proceeds</vt:lpstr>
      <vt:lpstr>Sessions #23 - Online Criminal Money Flow Typologies </vt:lpstr>
      <vt:lpstr>Sessions #24 – Financial Crime Exercise</vt:lpstr>
      <vt:lpstr>Course Closure    </vt:lpstr>
      <vt:lpstr>PowerPoint Presentation</vt:lpstr>
      <vt:lpstr>Summary</vt:lpstr>
      <vt:lpstr>Summary of Session Objectives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Terry Baker</dc:creator>
  <cp:lastModifiedBy>Hortensia Pasalau</cp:lastModifiedBy>
  <cp:revision>22</cp:revision>
  <dcterms:created xsi:type="dcterms:W3CDTF">2020-01-23T00:42:52Z</dcterms:created>
  <dcterms:modified xsi:type="dcterms:W3CDTF">2023-11-14T12:54:40Z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89820EEC-BC72-4FAA-966D-14197ABA30C1</vt:lpwstr>
  </property>
  <property fmtid="{D5CDD505-2E9C-101B-9397-08002B2CF9AE}" pid="3" name="ArticulatePath">
    <vt:lpwstr>Session 1 Course Introduction Agenda and objectives Final 29Jan20</vt:lpwstr>
  </property>
</Properties>
</file>