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heme/themeOverride1.xml" ContentType="application/vnd.openxmlformats-officedocument.themeOverride+xml"/>
  <Override PartName="/ppt/notesSlides/notesSlide23.xml" ContentType="application/vnd.openxmlformats-officedocument.presentationml.notesSlide+xml"/>
  <Override PartName="/ppt/theme/themeOverride2.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6"/>
  </p:notesMasterIdLst>
  <p:sldIdLst>
    <p:sldId id="355" r:id="rId2"/>
    <p:sldId id="567" r:id="rId3"/>
    <p:sldId id="568" r:id="rId4"/>
    <p:sldId id="569" r:id="rId5"/>
    <p:sldId id="570" r:id="rId6"/>
    <p:sldId id="747" r:id="rId7"/>
    <p:sldId id="748" r:id="rId8"/>
    <p:sldId id="749" r:id="rId9"/>
    <p:sldId id="750" r:id="rId10"/>
    <p:sldId id="788" r:id="rId11"/>
    <p:sldId id="789" r:id="rId12"/>
    <p:sldId id="790" r:id="rId13"/>
    <p:sldId id="791" r:id="rId14"/>
    <p:sldId id="792" r:id="rId15"/>
    <p:sldId id="793" r:id="rId16"/>
    <p:sldId id="794" r:id="rId17"/>
    <p:sldId id="795" r:id="rId18"/>
    <p:sldId id="796" r:id="rId19"/>
    <p:sldId id="812" r:id="rId20"/>
    <p:sldId id="751" r:id="rId21"/>
    <p:sldId id="797" r:id="rId22"/>
    <p:sldId id="798" r:id="rId23"/>
    <p:sldId id="799" r:id="rId24"/>
    <p:sldId id="800" r:id="rId25"/>
    <p:sldId id="801" r:id="rId26"/>
    <p:sldId id="802" r:id="rId27"/>
    <p:sldId id="804" r:id="rId28"/>
    <p:sldId id="805" r:id="rId29"/>
    <p:sldId id="806" r:id="rId30"/>
    <p:sldId id="807" r:id="rId31"/>
    <p:sldId id="808" r:id="rId32"/>
    <p:sldId id="809" r:id="rId33"/>
    <p:sldId id="810" r:id="rId34"/>
    <p:sldId id="811"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u" id="{2CD8423E-0CCD-48E0-A715-3EC094151D76}">
          <p14:sldIdLst>
            <p14:sldId id="355"/>
          </p14:sldIdLst>
        </p14:section>
        <p14:section name="Introducere" id="{DEED0A68-EF9C-4733-ADAA-766A859E58BB}">
          <p14:sldIdLst>
            <p14:sldId id="567"/>
            <p14:sldId id="568"/>
          </p14:sldIdLst>
        </p14:section>
        <p14:section name="Secțiunea 1" id="{1F767E79-2A4A-4837-8114-C2475E36F49A}">
          <p14:sldIdLst>
            <p14:sldId id="569"/>
            <p14:sldId id="570"/>
            <p14:sldId id="747"/>
            <p14:sldId id="748"/>
          </p14:sldIdLst>
        </p14:section>
        <p14:section name="Secțiunea 2" id="{BD5EC4CA-CD48-49B6-88C4-D6600C17346B}">
          <p14:sldIdLst>
            <p14:sldId id="749"/>
            <p14:sldId id="750"/>
            <p14:sldId id="788"/>
            <p14:sldId id="789"/>
            <p14:sldId id="790"/>
            <p14:sldId id="791"/>
            <p14:sldId id="792"/>
            <p14:sldId id="793"/>
            <p14:sldId id="794"/>
            <p14:sldId id="795"/>
            <p14:sldId id="796"/>
          </p14:sldIdLst>
        </p14:section>
        <p14:section name="Secțiunea 3" id="{CF38BB39-4BC8-4F8B-A63B-4935EC255CA2}">
          <p14:sldIdLst>
            <p14:sldId id="812"/>
            <p14:sldId id="751"/>
            <p14:sldId id="797"/>
            <p14:sldId id="798"/>
            <p14:sldId id="799"/>
            <p14:sldId id="800"/>
            <p14:sldId id="801"/>
            <p14:sldId id="802"/>
            <p14:sldId id="804"/>
            <p14:sldId id="805"/>
          </p14:sldIdLst>
        </p14:section>
        <p14:section name="Secțiunea 4" id="{CDB77A57-E109-4FE7-B6FB-C5D48371E968}">
          <p14:sldIdLst>
            <p14:sldId id="806"/>
            <p14:sldId id="807"/>
            <p14:sldId id="808"/>
          </p14:sldIdLst>
        </p14:section>
        <p14:section name="Secțiunea 5" id="{E9822AB8-3008-4E5A-9FC0-397C6C814D67}">
          <p14:sldIdLst>
            <p14:sldId id="809"/>
            <p14:sldId id="810"/>
            <p14:sldId id="811"/>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NDREA Andrei-Stefan" initials="CA" lastIdx="14" clrIdx="0">
    <p:extLst>
      <p:ext uri="{19B8F6BF-5375-455C-9EA6-DF929625EA0E}">
        <p15:presenceInfo xmlns:p15="http://schemas.microsoft.com/office/powerpoint/2012/main" userId="S::Andrei-Stefan.CANDREA@coe.int::076b47cf-5c95-4213-8990-00bd8775d9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1A6B8"/>
    <a:srgbClr val="2F618F"/>
    <a:srgbClr val="4B6A90"/>
    <a:srgbClr val="91BE9E"/>
    <a:srgbClr val="0E3D8A"/>
    <a:srgbClr val="0E41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037" autoAdjust="0"/>
  </p:normalViewPr>
  <p:slideViewPr>
    <p:cSldViewPr snapToGrid="0">
      <p:cViewPr varScale="1">
        <p:scale>
          <a:sx n="66" d="100"/>
          <a:sy n="66" d="100"/>
        </p:scale>
        <p:origin x="84" y="1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38DFBC-BFF3-42BF-B8C1-E31DDD0A44C8}" type="doc">
      <dgm:prSet loTypeId="urn:microsoft.com/office/officeart/2005/8/layout/process2" loCatId="process" qsTypeId="urn:microsoft.com/office/officeart/2005/8/quickstyle/simple1" qsCatId="simple" csTypeId="urn:microsoft.com/office/officeart/2005/8/colors/accent1_2" csCatId="accent1" phldr="1"/>
      <dgm:spPr/>
    </dgm:pt>
    <dgm:pt modelId="{C3CD0C15-0BC7-4A9F-9FBB-4B8A38F83FD8}">
      <dgm:prSet phldrT="[Text]" custT="1"/>
      <dgm:spPr>
        <a:solidFill>
          <a:srgbClr val="002060"/>
        </a:solidFill>
      </dgm:spPr>
      <dgm:t>
        <a:bodyPr/>
        <a:lstStyle/>
        <a:p>
          <a:r>
            <a:rPr lang="ro-RO" sz="3600" b="1"/>
            <a:t>Raportul grupului 1</a:t>
          </a:r>
        </a:p>
      </dgm:t>
    </dgm:pt>
    <dgm:pt modelId="{4452A92E-6A87-425F-B517-AB9CE957A365}" type="parTrans" cxnId="{ED9EC729-F374-4C49-95CC-427A18286CC7}">
      <dgm:prSet/>
      <dgm:spPr/>
      <dgm:t>
        <a:bodyPr/>
        <a:lstStyle/>
        <a:p>
          <a:endParaRPr lang="en-GB"/>
        </a:p>
      </dgm:t>
    </dgm:pt>
    <dgm:pt modelId="{2C6CE583-76B3-410C-BBF1-3D2E817AEF00}" type="sibTrans" cxnId="{ED9EC729-F374-4C49-95CC-427A18286CC7}">
      <dgm:prSet custT="1"/>
      <dgm:spPr/>
      <dgm:t>
        <a:bodyPr/>
        <a:lstStyle/>
        <a:p>
          <a:endParaRPr lang="en-GB" sz="3600" b="1"/>
        </a:p>
      </dgm:t>
    </dgm:pt>
    <dgm:pt modelId="{63228A14-9361-4C45-8F39-7A7B35276540}">
      <dgm:prSet phldrT="[Text]" custT="1"/>
      <dgm:spPr>
        <a:solidFill>
          <a:srgbClr val="00B0F0"/>
        </a:solidFill>
      </dgm:spPr>
      <dgm:t>
        <a:bodyPr/>
        <a:lstStyle/>
        <a:p>
          <a:r>
            <a:rPr lang="ro-RO" sz="3600" b="1"/>
            <a:t>Raportul grupului 2</a:t>
          </a:r>
        </a:p>
      </dgm:t>
    </dgm:pt>
    <dgm:pt modelId="{9AD9BBAE-F1A9-49CF-ABA2-18C4FDDFF950}" type="parTrans" cxnId="{4A8FBA1D-FC63-4483-85EC-901231FFBA41}">
      <dgm:prSet/>
      <dgm:spPr/>
      <dgm:t>
        <a:bodyPr/>
        <a:lstStyle/>
        <a:p>
          <a:endParaRPr lang="en-GB"/>
        </a:p>
      </dgm:t>
    </dgm:pt>
    <dgm:pt modelId="{B3F4F4F1-FD14-481E-8496-740D81DEB69A}" type="sibTrans" cxnId="{4A8FBA1D-FC63-4483-85EC-901231FFBA41}">
      <dgm:prSet custT="1"/>
      <dgm:spPr/>
      <dgm:t>
        <a:bodyPr/>
        <a:lstStyle/>
        <a:p>
          <a:endParaRPr lang="en-GB" sz="3600" b="1"/>
        </a:p>
      </dgm:t>
    </dgm:pt>
    <dgm:pt modelId="{5F139E6C-D43C-419A-8148-295DA8EA8193}">
      <dgm:prSet phldrT="[Text]" custT="1"/>
      <dgm:spPr>
        <a:solidFill>
          <a:srgbClr val="FFC000"/>
        </a:solidFill>
      </dgm:spPr>
      <dgm:t>
        <a:bodyPr/>
        <a:lstStyle/>
        <a:p>
          <a:r>
            <a:rPr lang="ro-RO" sz="3600" b="1"/>
            <a:t>Raportul grupului 3</a:t>
          </a:r>
        </a:p>
      </dgm:t>
    </dgm:pt>
    <dgm:pt modelId="{8F94D6B5-A31C-44A7-8B8A-BEDC4E8D589B}" type="parTrans" cxnId="{301265F1-23FF-47FC-BD75-F1D876100607}">
      <dgm:prSet/>
      <dgm:spPr/>
      <dgm:t>
        <a:bodyPr/>
        <a:lstStyle/>
        <a:p>
          <a:endParaRPr lang="en-GB"/>
        </a:p>
      </dgm:t>
    </dgm:pt>
    <dgm:pt modelId="{B26C842E-46CC-4C93-AABF-5B1A56411510}" type="sibTrans" cxnId="{301265F1-23FF-47FC-BD75-F1D876100607}">
      <dgm:prSet custT="1"/>
      <dgm:spPr/>
      <dgm:t>
        <a:bodyPr/>
        <a:lstStyle/>
        <a:p>
          <a:endParaRPr lang="en-GB" sz="3600" b="1"/>
        </a:p>
      </dgm:t>
    </dgm:pt>
    <dgm:pt modelId="{F0D29273-5B66-4419-8524-DBC370D94DDF}">
      <dgm:prSet phldrT="[Text]" custT="1"/>
      <dgm:spPr>
        <a:solidFill>
          <a:srgbClr val="FF0000"/>
        </a:solidFill>
      </dgm:spPr>
      <dgm:t>
        <a:bodyPr/>
        <a:lstStyle/>
        <a:p>
          <a:r>
            <a:rPr lang="ro-RO" sz="3600" b="1"/>
            <a:t>Raportul grupului 4</a:t>
          </a:r>
        </a:p>
      </dgm:t>
    </dgm:pt>
    <dgm:pt modelId="{F7FAEE7F-0FC8-44BB-A550-396A4E4F637F}" type="parTrans" cxnId="{083B3940-8ED4-4934-8075-E85E5D83DDF5}">
      <dgm:prSet/>
      <dgm:spPr/>
      <dgm:t>
        <a:bodyPr/>
        <a:lstStyle/>
        <a:p>
          <a:endParaRPr lang="en-GB"/>
        </a:p>
      </dgm:t>
    </dgm:pt>
    <dgm:pt modelId="{43BFC229-B56F-462E-9AC7-7D26FBDF2A65}" type="sibTrans" cxnId="{083B3940-8ED4-4934-8075-E85E5D83DDF5}">
      <dgm:prSet/>
      <dgm:spPr/>
      <dgm:t>
        <a:bodyPr/>
        <a:lstStyle/>
        <a:p>
          <a:endParaRPr lang="en-GB"/>
        </a:p>
      </dgm:t>
    </dgm:pt>
    <dgm:pt modelId="{BD9319EC-C6D0-4671-8775-87AFACA6A516}" type="pres">
      <dgm:prSet presAssocID="{1B38DFBC-BFF3-42BF-B8C1-E31DDD0A44C8}" presName="linearFlow" presStyleCnt="0">
        <dgm:presLayoutVars>
          <dgm:resizeHandles val="exact"/>
        </dgm:presLayoutVars>
      </dgm:prSet>
      <dgm:spPr/>
    </dgm:pt>
    <dgm:pt modelId="{25FF0AF6-0F9B-4564-8F59-531EF8B4C838}" type="pres">
      <dgm:prSet presAssocID="{C3CD0C15-0BC7-4A9F-9FBB-4B8A38F83FD8}" presName="node" presStyleLbl="node1" presStyleIdx="0" presStyleCnt="4">
        <dgm:presLayoutVars>
          <dgm:bulletEnabled val="1"/>
        </dgm:presLayoutVars>
      </dgm:prSet>
      <dgm:spPr/>
      <dgm:t>
        <a:bodyPr/>
        <a:lstStyle/>
        <a:p>
          <a:endParaRPr lang="en-US"/>
        </a:p>
      </dgm:t>
    </dgm:pt>
    <dgm:pt modelId="{7E3EBF11-45EA-455A-A4AB-6FD193E2F19E}" type="pres">
      <dgm:prSet presAssocID="{2C6CE583-76B3-410C-BBF1-3D2E817AEF00}" presName="sibTrans" presStyleLbl="sibTrans2D1" presStyleIdx="0" presStyleCnt="3"/>
      <dgm:spPr/>
      <dgm:t>
        <a:bodyPr/>
        <a:lstStyle/>
        <a:p>
          <a:endParaRPr lang="en-US"/>
        </a:p>
      </dgm:t>
    </dgm:pt>
    <dgm:pt modelId="{9B0DE74E-5C59-48C0-810A-B02D690AC5F5}" type="pres">
      <dgm:prSet presAssocID="{2C6CE583-76B3-410C-BBF1-3D2E817AEF00}" presName="connectorText" presStyleLbl="sibTrans2D1" presStyleIdx="0" presStyleCnt="3"/>
      <dgm:spPr/>
      <dgm:t>
        <a:bodyPr/>
        <a:lstStyle/>
        <a:p>
          <a:endParaRPr lang="en-US"/>
        </a:p>
      </dgm:t>
    </dgm:pt>
    <dgm:pt modelId="{2EB2D00E-EF3D-4380-852E-C53664D906D5}" type="pres">
      <dgm:prSet presAssocID="{63228A14-9361-4C45-8F39-7A7B35276540}" presName="node" presStyleLbl="node1" presStyleIdx="1" presStyleCnt="4">
        <dgm:presLayoutVars>
          <dgm:bulletEnabled val="1"/>
        </dgm:presLayoutVars>
      </dgm:prSet>
      <dgm:spPr/>
      <dgm:t>
        <a:bodyPr/>
        <a:lstStyle/>
        <a:p>
          <a:endParaRPr lang="en-US"/>
        </a:p>
      </dgm:t>
    </dgm:pt>
    <dgm:pt modelId="{FC7770C3-5526-458A-BC2A-94CDDCCA40D9}" type="pres">
      <dgm:prSet presAssocID="{B3F4F4F1-FD14-481E-8496-740D81DEB69A}" presName="sibTrans" presStyleLbl="sibTrans2D1" presStyleIdx="1" presStyleCnt="3"/>
      <dgm:spPr/>
      <dgm:t>
        <a:bodyPr/>
        <a:lstStyle/>
        <a:p>
          <a:endParaRPr lang="en-US"/>
        </a:p>
      </dgm:t>
    </dgm:pt>
    <dgm:pt modelId="{772DF557-36CF-40E0-A18C-16756BDB9D4D}" type="pres">
      <dgm:prSet presAssocID="{B3F4F4F1-FD14-481E-8496-740D81DEB69A}" presName="connectorText" presStyleLbl="sibTrans2D1" presStyleIdx="1" presStyleCnt="3"/>
      <dgm:spPr/>
      <dgm:t>
        <a:bodyPr/>
        <a:lstStyle/>
        <a:p>
          <a:endParaRPr lang="en-US"/>
        </a:p>
      </dgm:t>
    </dgm:pt>
    <dgm:pt modelId="{4876D40E-5D08-40AA-9799-D741009083C6}" type="pres">
      <dgm:prSet presAssocID="{5F139E6C-D43C-419A-8148-295DA8EA8193}" presName="node" presStyleLbl="node1" presStyleIdx="2" presStyleCnt="4">
        <dgm:presLayoutVars>
          <dgm:bulletEnabled val="1"/>
        </dgm:presLayoutVars>
      </dgm:prSet>
      <dgm:spPr/>
      <dgm:t>
        <a:bodyPr/>
        <a:lstStyle/>
        <a:p>
          <a:endParaRPr lang="en-US"/>
        </a:p>
      </dgm:t>
    </dgm:pt>
    <dgm:pt modelId="{71815630-E4B9-4B38-9C0D-BA9E18304406}" type="pres">
      <dgm:prSet presAssocID="{B26C842E-46CC-4C93-AABF-5B1A56411510}" presName="sibTrans" presStyleLbl="sibTrans2D1" presStyleIdx="2" presStyleCnt="3"/>
      <dgm:spPr/>
      <dgm:t>
        <a:bodyPr/>
        <a:lstStyle/>
        <a:p>
          <a:endParaRPr lang="en-US"/>
        </a:p>
      </dgm:t>
    </dgm:pt>
    <dgm:pt modelId="{5186ACE6-5414-4C8C-82BE-8EEBBA0098A9}" type="pres">
      <dgm:prSet presAssocID="{B26C842E-46CC-4C93-AABF-5B1A56411510}" presName="connectorText" presStyleLbl="sibTrans2D1" presStyleIdx="2" presStyleCnt="3"/>
      <dgm:spPr/>
      <dgm:t>
        <a:bodyPr/>
        <a:lstStyle/>
        <a:p>
          <a:endParaRPr lang="en-US"/>
        </a:p>
      </dgm:t>
    </dgm:pt>
    <dgm:pt modelId="{3D5F3141-0B64-40AD-8ED1-62F8414D55B7}" type="pres">
      <dgm:prSet presAssocID="{F0D29273-5B66-4419-8524-DBC370D94DDF}" presName="node" presStyleLbl="node1" presStyleIdx="3" presStyleCnt="4">
        <dgm:presLayoutVars>
          <dgm:bulletEnabled val="1"/>
        </dgm:presLayoutVars>
      </dgm:prSet>
      <dgm:spPr/>
      <dgm:t>
        <a:bodyPr/>
        <a:lstStyle/>
        <a:p>
          <a:endParaRPr lang="en-US"/>
        </a:p>
      </dgm:t>
    </dgm:pt>
  </dgm:ptLst>
  <dgm:cxnLst>
    <dgm:cxn modelId="{B4ACFD8E-DD12-4E3F-8E6C-06ACD9830549}" type="presOf" srcId="{F0D29273-5B66-4419-8524-DBC370D94DDF}" destId="{3D5F3141-0B64-40AD-8ED1-62F8414D55B7}" srcOrd="0" destOrd="0" presId="urn:microsoft.com/office/officeart/2005/8/layout/process2"/>
    <dgm:cxn modelId="{EDFAD27A-8716-4755-A0DD-2B93DCCD213C}" type="presOf" srcId="{1B38DFBC-BFF3-42BF-B8C1-E31DDD0A44C8}" destId="{BD9319EC-C6D0-4671-8775-87AFACA6A516}" srcOrd="0" destOrd="0" presId="urn:microsoft.com/office/officeart/2005/8/layout/process2"/>
    <dgm:cxn modelId="{ED9EC729-F374-4C49-95CC-427A18286CC7}" srcId="{1B38DFBC-BFF3-42BF-B8C1-E31DDD0A44C8}" destId="{C3CD0C15-0BC7-4A9F-9FBB-4B8A38F83FD8}" srcOrd="0" destOrd="0" parTransId="{4452A92E-6A87-425F-B517-AB9CE957A365}" sibTransId="{2C6CE583-76B3-410C-BBF1-3D2E817AEF00}"/>
    <dgm:cxn modelId="{7C2D49CF-6C91-4C91-BFBE-C24B50052F7C}" type="presOf" srcId="{2C6CE583-76B3-410C-BBF1-3D2E817AEF00}" destId="{7E3EBF11-45EA-455A-A4AB-6FD193E2F19E}" srcOrd="0" destOrd="0" presId="urn:microsoft.com/office/officeart/2005/8/layout/process2"/>
    <dgm:cxn modelId="{4A8FBA1D-FC63-4483-85EC-901231FFBA41}" srcId="{1B38DFBC-BFF3-42BF-B8C1-E31DDD0A44C8}" destId="{63228A14-9361-4C45-8F39-7A7B35276540}" srcOrd="1" destOrd="0" parTransId="{9AD9BBAE-F1A9-49CF-ABA2-18C4FDDFF950}" sibTransId="{B3F4F4F1-FD14-481E-8496-740D81DEB69A}"/>
    <dgm:cxn modelId="{C83F6D2D-C60D-4384-AF9E-E383BCE1C081}" type="presOf" srcId="{B26C842E-46CC-4C93-AABF-5B1A56411510}" destId="{5186ACE6-5414-4C8C-82BE-8EEBBA0098A9}" srcOrd="1" destOrd="0" presId="urn:microsoft.com/office/officeart/2005/8/layout/process2"/>
    <dgm:cxn modelId="{301265F1-23FF-47FC-BD75-F1D876100607}" srcId="{1B38DFBC-BFF3-42BF-B8C1-E31DDD0A44C8}" destId="{5F139E6C-D43C-419A-8148-295DA8EA8193}" srcOrd="2" destOrd="0" parTransId="{8F94D6B5-A31C-44A7-8B8A-BEDC4E8D589B}" sibTransId="{B26C842E-46CC-4C93-AABF-5B1A56411510}"/>
    <dgm:cxn modelId="{E1DF14F9-80C4-47FA-847A-9D94976366EA}" type="presOf" srcId="{B26C842E-46CC-4C93-AABF-5B1A56411510}" destId="{71815630-E4B9-4B38-9C0D-BA9E18304406}" srcOrd="0" destOrd="0" presId="urn:microsoft.com/office/officeart/2005/8/layout/process2"/>
    <dgm:cxn modelId="{27C91ECB-760B-4B57-8A59-216AE06998A7}" type="presOf" srcId="{63228A14-9361-4C45-8F39-7A7B35276540}" destId="{2EB2D00E-EF3D-4380-852E-C53664D906D5}" srcOrd="0" destOrd="0" presId="urn:microsoft.com/office/officeart/2005/8/layout/process2"/>
    <dgm:cxn modelId="{0EB91C15-863C-47CC-83BF-5CA2EAC38597}" type="presOf" srcId="{2C6CE583-76B3-410C-BBF1-3D2E817AEF00}" destId="{9B0DE74E-5C59-48C0-810A-B02D690AC5F5}" srcOrd="1" destOrd="0" presId="urn:microsoft.com/office/officeart/2005/8/layout/process2"/>
    <dgm:cxn modelId="{BF1F5E7A-ED6C-4873-80DA-7B87CDE797C4}" type="presOf" srcId="{B3F4F4F1-FD14-481E-8496-740D81DEB69A}" destId="{772DF557-36CF-40E0-A18C-16756BDB9D4D}" srcOrd="1" destOrd="0" presId="urn:microsoft.com/office/officeart/2005/8/layout/process2"/>
    <dgm:cxn modelId="{083B3940-8ED4-4934-8075-E85E5D83DDF5}" srcId="{1B38DFBC-BFF3-42BF-B8C1-E31DDD0A44C8}" destId="{F0D29273-5B66-4419-8524-DBC370D94DDF}" srcOrd="3" destOrd="0" parTransId="{F7FAEE7F-0FC8-44BB-A550-396A4E4F637F}" sibTransId="{43BFC229-B56F-462E-9AC7-7D26FBDF2A65}"/>
    <dgm:cxn modelId="{5828DE7B-11BF-46A9-8D97-9E5B4151D05E}" type="presOf" srcId="{B3F4F4F1-FD14-481E-8496-740D81DEB69A}" destId="{FC7770C3-5526-458A-BC2A-94CDDCCA40D9}" srcOrd="0" destOrd="0" presId="urn:microsoft.com/office/officeart/2005/8/layout/process2"/>
    <dgm:cxn modelId="{7D5992F5-C155-4B9F-A30D-703F3E1A92F0}" type="presOf" srcId="{C3CD0C15-0BC7-4A9F-9FBB-4B8A38F83FD8}" destId="{25FF0AF6-0F9B-4564-8F59-531EF8B4C838}" srcOrd="0" destOrd="0" presId="urn:microsoft.com/office/officeart/2005/8/layout/process2"/>
    <dgm:cxn modelId="{38A6A03C-0974-471E-AB6F-B31597069A40}" type="presOf" srcId="{5F139E6C-D43C-419A-8148-295DA8EA8193}" destId="{4876D40E-5D08-40AA-9799-D741009083C6}" srcOrd="0" destOrd="0" presId="urn:microsoft.com/office/officeart/2005/8/layout/process2"/>
    <dgm:cxn modelId="{CEF83BE6-AF4C-426B-9A43-E32C5DE25CFA}" type="presParOf" srcId="{BD9319EC-C6D0-4671-8775-87AFACA6A516}" destId="{25FF0AF6-0F9B-4564-8F59-531EF8B4C838}" srcOrd="0" destOrd="0" presId="urn:microsoft.com/office/officeart/2005/8/layout/process2"/>
    <dgm:cxn modelId="{27A81330-3EF2-4372-9AAD-0D1CA1ACA73C}" type="presParOf" srcId="{BD9319EC-C6D0-4671-8775-87AFACA6A516}" destId="{7E3EBF11-45EA-455A-A4AB-6FD193E2F19E}" srcOrd="1" destOrd="0" presId="urn:microsoft.com/office/officeart/2005/8/layout/process2"/>
    <dgm:cxn modelId="{43361438-4CD1-4727-B6D1-8607C5B8E63D}" type="presParOf" srcId="{7E3EBF11-45EA-455A-A4AB-6FD193E2F19E}" destId="{9B0DE74E-5C59-48C0-810A-B02D690AC5F5}" srcOrd="0" destOrd="0" presId="urn:microsoft.com/office/officeart/2005/8/layout/process2"/>
    <dgm:cxn modelId="{3B0120B2-15D7-49D5-A83F-397BCABCBD92}" type="presParOf" srcId="{BD9319EC-C6D0-4671-8775-87AFACA6A516}" destId="{2EB2D00E-EF3D-4380-852E-C53664D906D5}" srcOrd="2" destOrd="0" presId="urn:microsoft.com/office/officeart/2005/8/layout/process2"/>
    <dgm:cxn modelId="{4EEE7A2D-6B22-4681-BBDB-E1689C314CAB}" type="presParOf" srcId="{BD9319EC-C6D0-4671-8775-87AFACA6A516}" destId="{FC7770C3-5526-458A-BC2A-94CDDCCA40D9}" srcOrd="3" destOrd="0" presId="urn:microsoft.com/office/officeart/2005/8/layout/process2"/>
    <dgm:cxn modelId="{B4DE594B-262C-4A72-B631-244E0B808BB2}" type="presParOf" srcId="{FC7770C3-5526-458A-BC2A-94CDDCCA40D9}" destId="{772DF557-36CF-40E0-A18C-16756BDB9D4D}" srcOrd="0" destOrd="0" presId="urn:microsoft.com/office/officeart/2005/8/layout/process2"/>
    <dgm:cxn modelId="{9F99344C-4BD4-4BC6-AAE1-88DEE323CD3A}" type="presParOf" srcId="{BD9319EC-C6D0-4671-8775-87AFACA6A516}" destId="{4876D40E-5D08-40AA-9799-D741009083C6}" srcOrd="4" destOrd="0" presId="urn:microsoft.com/office/officeart/2005/8/layout/process2"/>
    <dgm:cxn modelId="{7B7EAAD5-C28A-4FF4-884A-3CBCB6C30EB1}" type="presParOf" srcId="{BD9319EC-C6D0-4671-8775-87AFACA6A516}" destId="{71815630-E4B9-4B38-9C0D-BA9E18304406}" srcOrd="5" destOrd="0" presId="urn:microsoft.com/office/officeart/2005/8/layout/process2"/>
    <dgm:cxn modelId="{D6F46C82-8FCA-4891-92E4-887456C20BF8}" type="presParOf" srcId="{71815630-E4B9-4B38-9C0D-BA9E18304406}" destId="{5186ACE6-5414-4C8C-82BE-8EEBBA0098A9}" srcOrd="0" destOrd="0" presId="urn:microsoft.com/office/officeart/2005/8/layout/process2"/>
    <dgm:cxn modelId="{245CFCB1-84D8-495F-8818-6C82279BEFB6}" type="presParOf" srcId="{BD9319EC-C6D0-4671-8775-87AFACA6A516}" destId="{3D5F3141-0B64-40AD-8ED1-62F8414D55B7}" srcOrd="6"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48BC7-8A05-4CF5-B7E9-1CE8C11A5071}" type="datetimeFigureOut">
              <a:rPr lang="en-GB" smtClean="0"/>
              <a:t>22/03/2021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ADFBB1-7B02-4717-AEA4-A0D2A92F6065}" type="slidenum">
              <a:rPr lang="en-GB" smtClean="0"/>
              <a:t>‹#›</a:t>
            </a:fld>
            <a:endParaRPr lang="en-GB"/>
          </a:p>
        </p:txBody>
      </p:sp>
    </p:spTree>
    <p:extLst>
      <p:ext uri="{BB962C8B-B14F-4D97-AF65-F5344CB8AC3E}">
        <p14:creationId xmlns:p14="http://schemas.microsoft.com/office/powerpoint/2010/main" val="2377596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ro-RO"/>
              <a:t>Programul sesiunii. Persoanele delegate trebuie să aibă la ei o copie a programului.</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a:t>
            </a:fld>
            <a:endParaRPr lang="en-US" smtClean="0"/>
          </a:p>
        </p:txBody>
      </p:sp>
    </p:spTree>
    <p:extLst>
      <p:ext uri="{BB962C8B-B14F-4D97-AF65-F5344CB8AC3E}">
        <p14:creationId xmlns:p14="http://schemas.microsoft.com/office/powerpoint/2010/main" val="10389892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12</a:t>
            </a:fld>
            <a:endParaRPr lang="en-US" smtClean="0"/>
          </a:p>
        </p:txBody>
      </p:sp>
    </p:spTree>
    <p:extLst>
      <p:ext uri="{BB962C8B-B14F-4D97-AF65-F5344CB8AC3E}">
        <p14:creationId xmlns:p14="http://schemas.microsoft.com/office/powerpoint/2010/main" val="3125739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Grupul 2 trebuie să lucreze pe diapozitivele aferente subiectului „Urmărește datele”.</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13</a:t>
            </a:fld>
            <a:endParaRPr lang="en-US" smtClean="0"/>
          </a:p>
        </p:txBody>
      </p:sp>
    </p:spTree>
    <p:extLst>
      <p:ext uri="{BB962C8B-B14F-4D97-AF65-F5344CB8AC3E}">
        <p14:creationId xmlns:p14="http://schemas.microsoft.com/office/powerpoint/2010/main" val="38731247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endParaRPr lang="en-US" smtClean="0"/>
          </a:p>
        </p:txBody>
      </p:sp>
    </p:spTree>
    <p:extLst>
      <p:ext uri="{BB962C8B-B14F-4D97-AF65-F5344CB8AC3E}">
        <p14:creationId xmlns:p14="http://schemas.microsoft.com/office/powerpoint/2010/main" val="24460780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Grupul 3 trebuie să lucreze pe diapozitivele aferente subiectului „Urmărește banii”.</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endParaRPr lang="en-US" smtClean="0"/>
          </a:p>
        </p:txBody>
      </p:sp>
    </p:spTree>
    <p:extLst>
      <p:ext uri="{BB962C8B-B14F-4D97-AF65-F5344CB8AC3E}">
        <p14:creationId xmlns:p14="http://schemas.microsoft.com/office/powerpoint/2010/main" val="25060197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en-US" smtClean="0"/>
          </a:p>
        </p:txBody>
      </p:sp>
    </p:spTree>
    <p:extLst>
      <p:ext uri="{BB962C8B-B14F-4D97-AF65-F5344CB8AC3E}">
        <p14:creationId xmlns:p14="http://schemas.microsoft.com/office/powerpoint/2010/main" val="34891158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Grupul 4 trebuie să lucreze pe diapozitivele aferente subiectului „Urmărește liderul”.</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en-US" smtClean="0"/>
          </a:p>
        </p:txBody>
      </p:sp>
    </p:spTree>
    <p:extLst>
      <p:ext uri="{BB962C8B-B14F-4D97-AF65-F5344CB8AC3E}">
        <p14:creationId xmlns:p14="http://schemas.microsoft.com/office/powerpoint/2010/main" val="32764657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18</a:t>
            </a:fld>
            <a:endParaRPr lang="en-US" smtClean="0"/>
          </a:p>
        </p:txBody>
      </p:sp>
    </p:spTree>
    <p:extLst>
      <p:ext uri="{BB962C8B-B14F-4D97-AF65-F5344CB8AC3E}">
        <p14:creationId xmlns:p14="http://schemas.microsoft.com/office/powerpoint/2010/main" val="24050930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19</a:t>
            </a:fld>
            <a:endParaRPr lang="en-US" smtClean="0"/>
          </a:p>
        </p:txBody>
      </p:sp>
    </p:spTree>
    <p:extLst>
      <p:ext uri="{BB962C8B-B14F-4D97-AF65-F5344CB8AC3E}">
        <p14:creationId xmlns:p14="http://schemas.microsoft.com/office/powerpoint/2010/main" val="40300455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Acest diapozitiv explică repartizarea efectivă a muncii. Dacă este posibil, grupurile pot fi împărțite fizic, dar nu este obligaotriu.</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20</a:t>
            </a:fld>
            <a:endParaRPr lang="en-US" smtClean="0"/>
          </a:p>
        </p:txBody>
      </p:sp>
    </p:spTree>
    <p:extLst>
      <p:ext uri="{BB962C8B-B14F-4D97-AF65-F5344CB8AC3E}">
        <p14:creationId xmlns:p14="http://schemas.microsoft.com/office/powerpoint/2010/main" val="11399626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Expertul va prezenta chestiunile principale care reprezintă de fapt ideile principale despre caz și care trebuie explorate în cadrul activității de grup.</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21</a:t>
            </a:fld>
            <a:endParaRPr lang="en-US" smtClean="0"/>
          </a:p>
        </p:txBody>
      </p:sp>
    </p:spTree>
    <p:extLst>
      <p:ext uri="{BB962C8B-B14F-4D97-AF65-F5344CB8AC3E}">
        <p14:creationId xmlns:p14="http://schemas.microsoft.com/office/powerpoint/2010/main" val="2069373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ro-RO"/>
              <a:t>Obiectivele sesiunii. Persoanelor delegate trebuie să li se prezinte realizările preconizate la finalul sesiunii.</a:t>
            </a:r>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dirty="0"/>
          </a:p>
          <a:p>
            <a:pPr algn="just"/>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a:t>
            </a:fld>
            <a:endParaRPr lang="en-US" smtClean="0"/>
          </a:p>
        </p:txBody>
      </p:sp>
    </p:spTree>
    <p:extLst>
      <p:ext uri="{BB962C8B-B14F-4D97-AF65-F5344CB8AC3E}">
        <p14:creationId xmlns:p14="http://schemas.microsoft.com/office/powerpoint/2010/main" val="15116816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a:t>Principalele întrebări acoperă toate capitolele din Convenția privind criminalitatea informatică. Concluziile trebuie să se axeze pe faptele penale și pe prevederile procedurale și AJR folosite pentru analizarea cazului.</a:t>
            </a:r>
          </a:p>
          <a:p>
            <a:endParaRPr lang="en-US" dirty="0" smtClean="0"/>
          </a:p>
          <a:p>
            <a:r>
              <a:rPr lang="ro-RO"/>
              <a:t>Cazul nu poate fi încă introdus în instanță.</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22</a:t>
            </a:fld>
            <a:endParaRPr lang="en-US" smtClean="0"/>
          </a:p>
        </p:txBody>
      </p:sp>
    </p:spTree>
    <p:extLst>
      <p:ext uri="{BB962C8B-B14F-4D97-AF65-F5344CB8AC3E}">
        <p14:creationId xmlns:p14="http://schemas.microsoft.com/office/powerpoint/2010/main" val="8933535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a:t>Răspunsuri:</a:t>
            </a:r>
          </a:p>
          <a:p>
            <a:pPr marL="171450" indent="-171450">
              <a:buFontTx/>
              <a:buChar char="-"/>
            </a:pPr>
            <a:r>
              <a:rPr lang="ro-RO"/>
              <a:t>dacă nu se aplică regimul retenției, Articolul 16 urmat de Articolul 18. dacă se aplică regimul retenției, Articolul 18 pentru Rețeaua de Socializare referitor la datele de conținut. Contactare sediu principal Marcă referitor la joc;</a:t>
            </a:r>
          </a:p>
          <a:p>
            <a:pPr marL="171450" indent="-171450">
              <a:buFontTx/>
              <a:buChar char="-"/>
            </a:pPr>
            <a:r>
              <a:rPr lang="ro-RO"/>
              <a:t>dacă nu se aplică regimul retenției, Articolul 16 urmat de Articolul 18. dacă se aplică regimul retenției, Articolul 18 pentru Rețeaua de Socializare referitor la informațiile de bază ale abonatului;</a:t>
            </a:r>
          </a:p>
          <a:p>
            <a:pPr marL="171450" indent="-171450">
              <a:buFontTx/>
              <a:buChar char="-"/>
            </a:pPr>
            <a:r>
              <a:rPr lang="ro-RO"/>
              <a:t>audierea martorilor și verificări ale conturilor bancare;</a:t>
            </a:r>
          </a:p>
          <a:p>
            <a:pPr marL="171450" indent="-171450">
              <a:buFontTx/>
              <a:buChar char="-"/>
            </a:pPr>
            <a:r>
              <a:rPr lang="ro-RO"/>
              <a:t>Articolul 8;</a:t>
            </a:r>
          </a:p>
          <a:p>
            <a:pPr marL="171450" indent="-171450">
              <a:buFontTx/>
              <a:buChar char="-"/>
            </a:pPr>
            <a:r>
              <a:rPr lang="ro-RO"/>
              <a:t>identificarea persoanelor care administrează paginile cu premii și interogarea acestora.</a:t>
            </a:r>
          </a:p>
          <a:p>
            <a:pPr marL="0" indent="0">
              <a:buFontTx/>
              <a:buNone/>
            </a:pPr>
            <a:endParaRPr lang="en-US" dirty="0" smtClean="0"/>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endParaRPr lang="en-US" smtClean="0"/>
          </a:p>
        </p:txBody>
      </p:sp>
    </p:spTree>
    <p:extLst>
      <p:ext uri="{BB962C8B-B14F-4D97-AF65-F5344CB8AC3E}">
        <p14:creationId xmlns:p14="http://schemas.microsoft.com/office/powerpoint/2010/main" val="40929227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a:t>Răspunsuri:</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ro-RO"/>
              <a:t>dacă nu se aplică regimul retenției, Articolul 16 urmat de Articolul 18. dacă se aplică regimul retenției, Articolul 18 pentru FSI cu privire la informațiile de bază ale abonaților, date privind traficul și de conținut;</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ro-RO"/>
              <a:t>adresele IP folosite de administratorul canalelor, jurnale referitoare la activitatea de administrare, jurnale referitoare la activitatea utilizatorului, schimbul de date personale, alte probe referitoare la fluxul banilor și comunicarea;</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ro-RO"/>
              <a:t>adresele IP obținute conform Articolelor 16 și 18 vor fi conectate la abonații FSI și la contractele de abonat;</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ro-RO"/>
              <a:t>Articolul 19 pentru computerele aflate în posesia suspecților, interogarea suspecților, Marca, banca, platformele de socialozare, declarațiile reprezentanților FSI și obținerea de date suplimentare legate de cele anterioare, identificarea furnizorului de servicii de stocare pentru Piața Neagră din Țara A, în funcție de calea aleasă de delegați privind furnziorul de pe Piața Neagră (dacă furnizorul știe de existența acestuia), Articolele 16, 18 și 19, analizarea registrelor din perspectiva schimbului dintre vânzătorii și cumpărătorii de date personale și probe suplimentare în acest sens. Articolele 20 și 21 pot fi folosite pentru colectarea datelor și interceptarea datelor dintre vânzătorii și cumpărătorii de date personale în măsura în care sunt identificate adresele lor IP;</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ro-RO"/>
              <a:t>Articolul 19 implementarea pe computerele suspecților a arătat prezența controler pentru programul malware troian instalat pe unele computere ale Mărcii care permite accesul la canalele originale;</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ro-RO"/>
              <a:t>prin probe electronice obținute folosind Articolele 19 pentru computerele vânzătorilor și cumpărătorilor de date personale care vor indica evidențe bancare și portofele pentru criptomonede;</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r>
              <a:rPr lang="ro-RO"/>
              <a:t>Articolele 2 și 4 pentru accesul și modificarea canalelor de socializare originale ale Mărcii, Articolele 7 și 10 pentru folosirea abuzivă a jocurilor cu premii în numele Mărcii și folosirea logoului Mărcii și a altor elemente IPR</a:t>
            </a:r>
          </a:p>
          <a:p>
            <a:pPr marL="171450" marR="0" lvl="0" indent="-171450" algn="l" defTabSz="457200" rtl="0" eaLnBrk="0" fontAlgn="base" latinLnBrk="0" hangingPunct="0">
              <a:lnSpc>
                <a:spcPct val="100000"/>
              </a:lnSpc>
              <a:spcBef>
                <a:spcPct val="30000"/>
              </a:spcBef>
              <a:spcAft>
                <a:spcPct val="0"/>
              </a:spcAft>
              <a:buClrTx/>
              <a:buSzTx/>
              <a:buFontTx/>
              <a:buChar char="-"/>
              <a:tabLst/>
              <a:defRPr/>
            </a:pPr>
            <a:endParaRPr lang="en-US" dirty="0" smtClean="0"/>
          </a:p>
          <a:p>
            <a:endParaRPr lang="en-US" dirty="0" smtClean="0"/>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endParaRPr lang="en-US" smtClean="0"/>
          </a:p>
        </p:txBody>
      </p:sp>
    </p:spTree>
    <p:extLst>
      <p:ext uri="{BB962C8B-B14F-4D97-AF65-F5344CB8AC3E}">
        <p14:creationId xmlns:p14="http://schemas.microsoft.com/office/powerpoint/2010/main" val="24329084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a:t>Răspunsuri:</a:t>
            </a:r>
          </a:p>
          <a:p>
            <a:pPr marL="171450" indent="-171450">
              <a:buFontTx/>
              <a:buChar char="-"/>
            </a:pPr>
            <a:r>
              <a:rPr lang="ro-RO"/>
              <a:t>datele de acces și tranzacțiile cu bani;</a:t>
            </a:r>
          </a:p>
          <a:p>
            <a:pPr marL="171450" indent="-171450">
              <a:buFontTx/>
              <a:buChar char="-"/>
            </a:pPr>
            <a:r>
              <a:rPr lang="ro-RO"/>
              <a:t>da, compania de plăți on-line (OLPC) din Țara B sprijină cooperarea voluntară, astfel că cererea trebuie trimisă de autoritățile din Țara A conform regulilor companiei;</a:t>
            </a:r>
          </a:p>
          <a:p>
            <a:pPr marL="171450" indent="-171450">
              <a:buFontTx/>
              <a:buChar char="-"/>
            </a:pPr>
            <a:r>
              <a:rPr lang="ro-RO"/>
              <a:t>Articolele 29 și 31 pentru OLPC referitor la conturile de utilizator, Articolul 30 referitor la datele despre comunicarea cu compania de pariuri on-line din Țara C (OLBC)</a:t>
            </a:r>
          </a:p>
          <a:p>
            <a:pPr marL="171450" indent="-171450">
              <a:buFontTx/>
              <a:buChar char="-"/>
            </a:pPr>
            <a:r>
              <a:rPr lang="ro-RO"/>
              <a:t>Articolele 29 și 31 trebuie pregătite și pentru Țara C, deoarece nu sprijină cooperarea voluntară, în vreme ce Articolul 26 poate fi folosit pentru schimbul rapid de informații între LEA.</a:t>
            </a:r>
          </a:p>
          <a:p>
            <a:pPr marL="171450" indent="-171450">
              <a:buFontTx/>
              <a:buChar char="-"/>
            </a:pPr>
            <a:r>
              <a:rPr lang="ro-RO"/>
              <a:t>Țările A, B și C pot organiza împreună implementarea Articolelor 33 și 34 între utilizatorii din Țara A și OLPC din Țara B și conturile OLBC din Țara</a:t>
            </a:r>
          </a:p>
          <a:p>
            <a:pPr marL="171450" indent="-171450">
              <a:buFontTx/>
              <a:buChar char="-"/>
            </a:pPr>
            <a:endParaRPr lang="en-US" dirty="0" smtClean="0"/>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endParaRPr lang="en-US" smtClean="0"/>
          </a:p>
        </p:txBody>
      </p:sp>
    </p:spTree>
    <p:extLst>
      <p:ext uri="{BB962C8B-B14F-4D97-AF65-F5344CB8AC3E}">
        <p14:creationId xmlns:p14="http://schemas.microsoft.com/office/powerpoint/2010/main" val="19863863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a:t>Răspunsuri:</a:t>
            </a:r>
          </a:p>
          <a:p>
            <a:pPr marL="171450" indent="-171450">
              <a:buFontTx/>
              <a:buChar char="-"/>
            </a:pPr>
            <a:r>
              <a:rPr lang="ro-RO"/>
              <a:t>Titularul conturilor OLPC și modalitatea de utilizare, registre privind tranzacțiile, registrele IP despre comunicarea cu băncile din Țara A, Articolele 29, 30 și 31 referitoare la fluxul și schimbul de date anterioare;</a:t>
            </a:r>
          </a:p>
          <a:p>
            <a:pPr marL="171450" indent="-171450">
              <a:buFontTx/>
              <a:buChar char="-"/>
            </a:pPr>
            <a:r>
              <a:rPr lang="ro-RO"/>
              <a:t>da, deoarece OLPC sprijină cooperarea voluntară, deci înainte de implementarea Articolelor trebuie obținute BSI și unele date privind traficul;</a:t>
            </a:r>
          </a:p>
          <a:p>
            <a:pPr marL="171450" indent="-171450">
              <a:buFontTx/>
              <a:buChar char="-"/>
            </a:pPr>
            <a:r>
              <a:rPr lang="ro-RO"/>
              <a:t>Țara A se va axa acum pe persoanele care primesc plăți în conturile lor bancare;</a:t>
            </a:r>
          </a:p>
          <a:p>
            <a:pPr marL="171450" indent="-171450">
              <a:buFontTx/>
              <a:buChar char="-"/>
            </a:pPr>
            <a:r>
              <a:rPr lang="ro-RO"/>
              <a:t>Țara A revine acum la Articolele 16, 18 și 19 referitor la ordonarea transferurilor de bani de la OLPC la băncile locale și, dacă este necesar, se pot folosi Articolele 20 și 21 pentru datele privind traficul și datele de conținut între vinovații principali și intermediari;</a:t>
            </a:r>
          </a:p>
          <a:p>
            <a:pPr marL="171450" indent="-171450">
              <a:buFontTx/>
              <a:buChar char="-"/>
            </a:pPr>
            <a:r>
              <a:rPr lang="ro-RO"/>
              <a:t>pentru mijloacele de comunicare socială Articolele 16 și 18 pentru reverificarea BSI precedent pentru VOIP Articolele 20 și 21;</a:t>
            </a:r>
          </a:p>
          <a:p>
            <a:pPr marL="171450" indent="-171450">
              <a:buFontTx/>
              <a:buChar char="-"/>
            </a:pPr>
            <a:r>
              <a:rPr lang="ro-RO"/>
              <a:t>Studiul de caz are un final deschis, se va folosi Articolul 26, iar dacă persoanele delegate doresc să solicite arestarea suspectului principal din Țara E și extrădarea, se poate folosi Articolul 24.</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endParaRPr lang="en-US" smtClean="0"/>
          </a:p>
        </p:txBody>
      </p:sp>
    </p:spTree>
    <p:extLst>
      <p:ext uri="{BB962C8B-B14F-4D97-AF65-F5344CB8AC3E}">
        <p14:creationId xmlns:p14="http://schemas.microsoft.com/office/powerpoint/2010/main" val="6129295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Timp alocat întrebărilor persoanelor delegate.</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27</a:t>
            </a:fld>
            <a:endParaRPr lang="en-GB" smtClean="0"/>
          </a:p>
        </p:txBody>
      </p:sp>
    </p:spTree>
    <p:extLst>
      <p:ext uri="{BB962C8B-B14F-4D97-AF65-F5344CB8AC3E}">
        <p14:creationId xmlns:p14="http://schemas.microsoft.com/office/powerpoint/2010/main" val="1196368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Grupurile raportează concluziile fie prin raportorul grupului sau toți membrii grupului, împreună. </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30</a:t>
            </a:fld>
            <a:endParaRPr lang="en-GB" smtClean="0"/>
          </a:p>
        </p:txBody>
      </p:sp>
    </p:spTree>
    <p:extLst>
      <p:ext uri="{BB962C8B-B14F-4D97-AF65-F5344CB8AC3E}">
        <p14:creationId xmlns:p14="http://schemas.microsoft.com/office/powerpoint/2010/main" val="16223609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Timp alocat întrebărilor persoanelor delegate.</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31</a:t>
            </a:fld>
            <a:endParaRPr lang="en-GB" smtClean="0"/>
          </a:p>
        </p:txBody>
      </p:sp>
    </p:spTree>
    <p:extLst>
      <p:ext uri="{BB962C8B-B14F-4D97-AF65-F5344CB8AC3E}">
        <p14:creationId xmlns:p14="http://schemas.microsoft.com/office/powerpoint/2010/main" val="23348260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Obiectivele sesiunii. Persoanele delegate sunt acum pregătite să adopte și să implementeze ceea ce au prezentat.</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33</a:t>
            </a:fld>
            <a:endParaRPr lang="en-GB" smtClean="0"/>
          </a:p>
        </p:txBody>
      </p:sp>
    </p:spTree>
    <p:extLst>
      <p:ext uri="{BB962C8B-B14F-4D97-AF65-F5344CB8AC3E}">
        <p14:creationId xmlns:p14="http://schemas.microsoft.com/office/powerpoint/2010/main" val="7070039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Timp alocat întrebărilor persoanelor delegate.</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34</a:t>
            </a:fld>
            <a:endParaRPr lang="en-GB" smtClean="0"/>
          </a:p>
        </p:txBody>
      </p:sp>
    </p:spTree>
    <p:extLst>
      <p:ext uri="{BB962C8B-B14F-4D97-AF65-F5344CB8AC3E}">
        <p14:creationId xmlns:p14="http://schemas.microsoft.com/office/powerpoint/2010/main" val="1483855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Acest diapozitiv trebuie folosit ca un scurt memento despre subiectele acoperite până acum.</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endParaRPr lang="en-US" smtClean="0"/>
          </a:p>
        </p:txBody>
      </p:sp>
    </p:spTree>
    <p:extLst>
      <p:ext uri="{BB962C8B-B14F-4D97-AF65-F5344CB8AC3E}">
        <p14:creationId xmlns:p14="http://schemas.microsoft.com/office/powerpoint/2010/main" val="2722872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ro-RO"/>
              <a:t>Acest diapozitiv trebuie folosit pentru explicații tehnice și organizarea exercițiului.</a:t>
            </a:r>
          </a:p>
          <a:p>
            <a:pPr algn="just"/>
            <a:endParaRPr lang="en-US" dirty="0" smtClean="0"/>
          </a:p>
          <a:p>
            <a:pPr algn="just"/>
            <a:r>
              <a:rPr lang="ro-RO"/>
              <a:t>Studiul de caz este prevăzut ca un studiu de caz modular, adică se pot pregăti mai multe structuri pentru exercițiu. Studiul de caz este modular în sensul că unul, doi, patru sau mai mulți membri ai grupului pot lucra la exercițiu, în funcție de condiții. Fiecare grup, atunci când sunt mai multe, va primi fiecare partea sa de poveste din caz și își va pregăti partea din raportul de caz. </a:t>
            </a:r>
          </a:p>
          <a:p>
            <a:pPr algn="just"/>
            <a:endParaRPr lang="en-US" dirty="0" smtClean="0"/>
          </a:p>
          <a:p>
            <a:pPr algn="just"/>
            <a:r>
              <a:rPr lang="ro-RO"/>
              <a:t>Ideal ar fi să se creeze patru grupuri, iar fiecare grup să primească partea sa de Studiu. Grupul 1 ar trebui să se ocupe de diapozitivele „Cine sunt eu?”, Grupul 2 ar trebui să se ocupe de diapozitivele „Urmărește datele”, Grupul 3 ar trebui să se ocupe de diapozitivele „Urmărește banii”, iar Grupul 4 ar trebui să se ocupe de diapozitivele „Urmărește liderul”. Dacă numărul delegaților este diferit, expertul va ajusta această distribuire.</a:t>
            </a:r>
          </a:p>
          <a:p>
            <a:pPr algn="just"/>
            <a:endParaRPr lang="en-US" dirty="0" smtClean="0"/>
          </a:p>
          <a:p>
            <a:pPr algn="just"/>
            <a:r>
              <a:rPr lang="ro-RO"/>
              <a:t>La final, toate grupurile, pe măsură ce raportează, vor combina rapoartele parțiale într-unul final, realizând faptul că toți au lucrat la un singur caz și că au participat la crearea unui singur scenariu-machetă în timp ce au soluționat cazul aducând concluzii comune.</a:t>
            </a:r>
          </a:p>
          <a:p>
            <a:pPr algn="just"/>
            <a:endParaRPr lang="en-US" dirty="0" smtClean="0"/>
          </a:p>
          <a:p>
            <a:pPr algn="just"/>
            <a:r>
              <a:rPr lang="ro-RO"/>
              <a:t>În funcție de condițiile de formare locală expertul va face ajustările necesare cu persoanele delegate. Sinopsisul detaliat al studiului de caz este disponibil ca material didactic suplimentar.</a:t>
            </a:r>
          </a:p>
          <a:p>
            <a:pPr algn="just"/>
            <a:endParaRPr lang="en-US" dirty="0" smtClean="0"/>
          </a:p>
          <a:p>
            <a:pPr algn="just"/>
            <a:r>
              <a:rPr lang="ro-RO"/>
              <a:t>Pentru versiunea on-line al cursului de instruire, studiul de caz poate fi organizat astfel încât persoanele delegate să facă parte dintr-un singur grup, iar expertul să îi coordoneze prin fapte, întrebări și soluții, implicându-se totodată activ în activitățile acestora.</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en-US" smtClean="0"/>
          </a:p>
        </p:txBody>
      </p:sp>
    </p:spTree>
    <p:extLst>
      <p:ext uri="{BB962C8B-B14F-4D97-AF65-F5344CB8AC3E}">
        <p14:creationId xmlns:p14="http://schemas.microsoft.com/office/powerpoint/2010/main" val="3808075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en-US" smtClean="0"/>
          </a:p>
        </p:txBody>
      </p:sp>
    </p:spTree>
    <p:extLst>
      <p:ext uri="{BB962C8B-B14F-4D97-AF65-F5344CB8AC3E}">
        <p14:creationId xmlns:p14="http://schemas.microsoft.com/office/powerpoint/2010/main" val="3831681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8</a:t>
            </a:fld>
            <a:endParaRPr lang="en-US" smtClean="0"/>
          </a:p>
        </p:txBody>
      </p:sp>
    </p:spTree>
    <p:extLst>
      <p:ext uri="{BB962C8B-B14F-4D97-AF65-F5344CB8AC3E}">
        <p14:creationId xmlns:p14="http://schemas.microsoft.com/office/powerpoint/2010/main" val="1159232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ro-RO"/>
              <a:t>Studiul de caz derivă din unul din cazurile actuale și încă în desfășurare în una din țările semnatare ale Convenției privind criminalitatea informatică. Studiul analizează noile modalități de organizare a acțiunilor de spălare a banilor folosind în mod abuziv mijloacele de comunicare sociale, sistemele de plăți online și sistemele de pariuri on-line.</a:t>
            </a:r>
          </a:p>
          <a:p>
            <a:pPr algn="just"/>
            <a:endParaRPr lang="en-US" dirty="0" smtClean="0"/>
          </a:p>
          <a:p>
            <a:pPr algn="just"/>
            <a:r>
              <a:rPr lang="ro-RO"/>
              <a:t>Cu toate acestea, în esența sa, acest caz include definiții și termeni referitori la accesul ilegal, integritatea datelor, fraudă informatică, infracțiuni legate de încălcarea drepturilor de autor și alte asemenea cu care suntem deja familiarizați în domeniul dreptului material. </a:t>
            </a:r>
          </a:p>
          <a:p>
            <a:pPr algn="just"/>
            <a:endParaRPr lang="en-US" dirty="0" smtClean="0"/>
          </a:p>
          <a:p>
            <a:pPr algn="just"/>
            <a:r>
              <a:rPr lang="ro-RO"/>
              <a:t>Din perspectivă procesuală, sunt folosite instrumente precum </a:t>
            </a:r>
            <a:r>
              <a:rPr lang="ro-RO" sz="1200" b="0">
                <a:latin typeface="+mn-lt"/>
              </a:rPr>
              <a:t>conservare rapidă</a:t>
            </a:r>
            <a:r>
              <a:rPr lang="ro-RO"/>
              <a:t> și divulgarea parțială a datelor privind traficul, ordinul de punere la dispoziție a datelor, căutarea și confiscarea datelor stocate pe calculator, colectarea în timp real a datelor privind traficul și interceptarea datelor conținutului.</a:t>
            </a:r>
          </a:p>
          <a:p>
            <a:pPr algn="just"/>
            <a:endParaRPr lang="en-GB" sz="1200" b="0" dirty="0" smtClean="0">
              <a:effectLst/>
              <a:latin typeface="+mn-lt"/>
            </a:endParaRPr>
          </a:p>
          <a:p>
            <a:pPr algn="just"/>
            <a:r>
              <a:rPr lang="ro-RO" sz="1200" b="0">
                <a:latin typeface="+mn-lt"/>
              </a:rPr>
              <a:t>Asistența judiciară reciprocă folosește articole din Convenția de la budapesta referitoare la extrădare, conservarea rapidă și divulgarea parțială a datelor privind traficul, divulgarea rapidă a datelor stocate privind traficul, asistența reciprocă privind accesul datelor stocate pe computer, asistența reciprocă privind colectarea în timp real a datelor privind traficul, asistența reciprocă privind interceptarea datelor conținutului și rețeaua 24/7.</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en-US" smtClean="0"/>
          </a:p>
        </p:txBody>
      </p:sp>
    </p:spTree>
    <p:extLst>
      <p:ext uri="{BB962C8B-B14F-4D97-AF65-F5344CB8AC3E}">
        <p14:creationId xmlns:p14="http://schemas.microsoft.com/office/powerpoint/2010/main" val="1702649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Grupul 1 trebuie să lucreze pe diapozitivele aferente subiectului „Cine sunt eu?”</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en-US" smtClean="0"/>
          </a:p>
        </p:txBody>
      </p:sp>
    </p:spTree>
    <p:extLst>
      <p:ext uri="{BB962C8B-B14F-4D97-AF65-F5344CB8AC3E}">
        <p14:creationId xmlns:p14="http://schemas.microsoft.com/office/powerpoint/2010/main" val="3175558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11</a:t>
            </a:fld>
            <a:endParaRPr lang="en-US" smtClean="0"/>
          </a:p>
        </p:txBody>
      </p:sp>
    </p:spTree>
    <p:extLst>
      <p:ext uri="{BB962C8B-B14F-4D97-AF65-F5344CB8AC3E}">
        <p14:creationId xmlns:p14="http://schemas.microsoft.com/office/powerpoint/2010/main" val="23074978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 xmlns:a16="http://schemas.microsoft.com/office/drawing/2014/main" id="{979DE959-8F66-48C8-9B75-7129AEC57E19}"/>
              </a:ext>
            </a:extLst>
          </p:cNvPr>
          <p:cNvSpPr>
            <a:spLocks noGrp="1"/>
          </p:cNvSpPr>
          <p:nvPr>
            <p:ph type="sldNum" sz="quarter" idx="10"/>
          </p:nvPr>
        </p:nvSpPr>
        <p:spPr/>
        <p:txBody>
          <a:bodyPr/>
          <a:lstStyle/>
          <a:p>
            <a:fld id="{49C04F3A-82BD-4011-AADB-1F79FD7DF4BC}" type="slidenum">
              <a:rPr lang="en-GB" smtClean="0"/>
              <a:pPr/>
              <a:t>‹#›</a:t>
            </a:fld>
            <a:endParaRPr lang="en-GB" dirty="0"/>
          </a:p>
        </p:txBody>
      </p:sp>
      <p:pic>
        <p:nvPicPr>
          <p:cNvPr id="6" name="Picture 5">
            <a:extLst>
              <a:ext uri="{FF2B5EF4-FFF2-40B4-BE49-F238E27FC236}">
                <a16:creationId xmlns="" xmlns:a16="http://schemas.microsoft.com/office/drawing/2014/main" id="{090E9091-F932-449D-A1EF-35B8A21AFB4E}"/>
              </a:ext>
            </a:extLst>
          </p:cNvPr>
          <p:cNvPicPr>
            <a:picLocks noChangeAspect="1"/>
          </p:cNvPicPr>
          <p:nvPr userDrawn="1"/>
        </p:nvPicPr>
        <p:blipFill>
          <a:blip r:embed="rId2"/>
          <a:stretch>
            <a:fillRect/>
          </a:stretch>
        </p:blipFill>
        <p:spPr>
          <a:xfrm>
            <a:off x="5041214" y="101678"/>
            <a:ext cx="4090771" cy="713294"/>
          </a:xfrm>
          <a:prstGeom prst="rect">
            <a:avLst/>
          </a:prstGeom>
        </p:spPr>
      </p:pic>
      <p:sp>
        <p:nvSpPr>
          <p:cNvPr id="11" name="Content Placeholder 10">
            <a:extLst>
              <a:ext uri="{FF2B5EF4-FFF2-40B4-BE49-F238E27FC236}">
                <a16:creationId xmlns="" xmlns:a16="http://schemas.microsoft.com/office/drawing/2014/main" id="{6FC767A1-DF76-4191-99F0-1311E413B2AA}"/>
              </a:ext>
            </a:extLst>
          </p:cNvPr>
          <p:cNvSpPr>
            <a:spLocks noGrp="1"/>
          </p:cNvSpPr>
          <p:nvPr>
            <p:ph sz="quarter" idx="11"/>
          </p:nvPr>
        </p:nvSpPr>
        <p:spPr>
          <a:xfrm>
            <a:off x="448274" y="1251040"/>
            <a:ext cx="8074025" cy="517525"/>
          </a:xfrm>
        </p:spPr>
        <p:txBody>
          <a:bodyPr>
            <a:normAutofit/>
          </a:bodyPr>
          <a:lstStyle>
            <a:lvl1pPr marL="0" indent="0" algn="ctr">
              <a:buNone/>
              <a:defRPr sz="1600" b="1" baseline="0">
                <a:latin typeface="Calibri" panose="020F0502020204030204" pitchFamily="34" charset="0"/>
              </a:defRPr>
            </a:lvl1pPr>
          </a:lstStyle>
          <a:p>
            <a:pPr lvl="0"/>
            <a:r>
              <a:rPr lang="en-US" dirty="0"/>
              <a:t>Click to edit Master text styles</a:t>
            </a:r>
          </a:p>
        </p:txBody>
      </p:sp>
      <p:sp>
        <p:nvSpPr>
          <p:cNvPr id="13" name="Text Placeholder 12">
            <a:extLst>
              <a:ext uri="{FF2B5EF4-FFF2-40B4-BE49-F238E27FC236}">
                <a16:creationId xmlns="" xmlns:a16="http://schemas.microsoft.com/office/drawing/2014/main" id="{DBE4024A-0EF9-41A2-B175-DDA4AA7DE116}"/>
              </a:ext>
            </a:extLst>
          </p:cNvPr>
          <p:cNvSpPr>
            <a:spLocks noGrp="1"/>
          </p:cNvSpPr>
          <p:nvPr>
            <p:ph type="body" sz="quarter" idx="12"/>
          </p:nvPr>
        </p:nvSpPr>
        <p:spPr>
          <a:xfrm>
            <a:off x="447677" y="2579688"/>
            <a:ext cx="8074024" cy="2673350"/>
          </a:xfrm>
        </p:spPr>
        <p:txBody>
          <a:bodyPr>
            <a:normAutofit/>
          </a:bodyPr>
          <a:lstStyle>
            <a:lvl1pPr marL="0" indent="0" algn="ctr">
              <a:buNone/>
              <a:defRPr sz="3400" b="1" i="0" baseline="0">
                <a:latin typeface="Calibri" panose="020F0502020204030204" pitchFamily="34" charset="0"/>
              </a:defRPr>
            </a:lvl1pPr>
          </a:lstStyle>
          <a:p>
            <a:pPr lvl="0"/>
            <a:endParaRPr lang="en-US" dirty="0"/>
          </a:p>
          <a:p>
            <a:pPr lvl="0"/>
            <a:endParaRPr lang="en-GB" dirty="0"/>
          </a:p>
          <a:p>
            <a:pPr lvl="0"/>
            <a:endParaRPr lang="en-GB" dirty="0"/>
          </a:p>
        </p:txBody>
      </p:sp>
      <p:sp>
        <p:nvSpPr>
          <p:cNvPr id="15" name="Text Placeholder 14">
            <a:extLst>
              <a:ext uri="{FF2B5EF4-FFF2-40B4-BE49-F238E27FC236}">
                <a16:creationId xmlns="" xmlns:a16="http://schemas.microsoft.com/office/drawing/2014/main" id="{7A2FE8F4-0B2F-4B6E-B4B0-927F13D7F719}"/>
              </a:ext>
            </a:extLst>
          </p:cNvPr>
          <p:cNvSpPr>
            <a:spLocks noGrp="1"/>
          </p:cNvSpPr>
          <p:nvPr>
            <p:ph type="body" sz="quarter" idx="13"/>
          </p:nvPr>
        </p:nvSpPr>
        <p:spPr>
          <a:xfrm>
            <a:off x="447675" y="5589588"/>
            <a:ext cx="8074025" cy="604837"/>
          </a:xfrm>
        </p:spPr>
        <p:txBody>
          <a:bodyPr>
            <a:normAutofit/>
          </a:bodyPr>
          <a:lstStyle>
            <a:lvl1pPr marL="0" indent="0" algn="ctr">
              <a:buNone/>
              <a:defRPr sz="1400" baseline="0">
                <a:latin typeface="Calibri" panose="020F0502020204030204" pitchFamily="34" charset="0"/>
              </a:defRPr>
            </a:lvl1pPr>
          </a:lstStyle>
          <a:p>
            <a:pPr lvl="0"/>
            <a:endParaRPr lang="en-GB" dirty="0"/>
          </a:p>
        </p:txBody>
      </p:sp>
    </p:spTree>
    <p:extLst>
      <p:ext uri="{BB962C8B-B14F-4D97-AF65-F5344CB8AC3E}">
        <p14:creationId xmlns:p14="http://schemas.microsoft.com/office/powerpoint/2010/main" val="413453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t>3/22/2021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a:p>
        </p:txBody>
      </p:sp>
    </p:spTree>
    <p:extLst>
      <p:ext uri="{BB962C8B-B14F-4D97-AF65-F5344CB8AC3E}">
        <p14:creationId xmlns:p14="http://schemas.microsoft.com/office/powerpoint/2010/main" val="2586442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t>3/22/2021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a:p>
        </p:txBody>
      </p:sp>
    </p:spTree>
    <p:extLst>
      <p:ext uri="{BB962C8B-B14F-4D97-AF65-F5344CB8AC3E}">
        <p14:creationId xmlns:p14="http://schemas.microsoft.com/office/powerpoint/2010/main" val="296169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 xmlns:a16="http://schemas.microsoft.com/office/drawing/2014/main" id="{0D344A87-61DB-4835-BEB0-346EDFB422AE}"/>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9">
            <a:extLst>
              <a:ext uri="{FF2B5EF4-FFF2-40B4-BE49-F238E27FC236}">
                <a16:creationId xmlns="" xmlns:a16="http://schemas.microsoft.com/office/drawing/2014/main" id="{EF509BE8-7E65-45EB-BBBD-AD3388FF69B8}"/>
              </a:ext>
            </a:extLst>
          </p:cNvPr>
          <p:cNvSpPr>
            <a:spLocks noGrp="1"/>
          </p:cNvSpPr>
          <p:nvPr>
            <p:ph type="body" sz="quarter" idx="11"/>
          </p:nvPr>
        </p:nvSpPr>
        <p:spPr>
          <a:xfrm>
            <a:off x="2570163" y="0"/>
            <a:ext cx="6573837" cy="1043796"/>
          </a:xfrm>
        </p:spPr>
        <p:txBody>
          <a:bodyPr anchor="ctr" anchorCtr="0">
            <a:no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11730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0568F01E-E28F-48CF-A919-4F87EC7314AB}"/>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Slide Number Placeholder 4">
            <a:extLst>
              <a:ext uri="{FF2B5EF4-FFF2-40B4-BE49-F238E27FC236}">
                <a16:creationId xmlns="" xmlns:a16="http://schemas.microsoft.com/office/drawing/2014/main" id="{38142138-4AA3-4144-B07B-05168E07F5FA}"/>
              </a:ext>
            </a:extLst>
          </p:cNvPr>
          <p:cNvSpPr>
            <a:spLocks noGrp="1"/>
          </p:cNvSpPr>
          <p:nvPr>
            <p:ph type="sldNum" sz="quarter" idx="12"/>
          </p:nvPr>
        </p:nvSpPr>
        <p:spPr>
          <a:xfrm>
            <a:off x="7086600" y="6588125"/>
            <a:ext cx="2057400" cy="285810"/>
          </a:xfrm>
          <a:prstGeom prst="rect">
            <a:avLst/>
          </a:prstGeom>
        </p:spPr>
        <p:txBody>
          <a:bodyPr/>
          <a:lstStyle>
            <a:lvl1pPr>
              <a:defRPr sz="900" baseline="0">
                <a:latin typeface="Verdana" panose="020B0604030504040204" pitchFamily="34" charset="0"/>
              </a:defRPr>
            </a:lvl1pPr>
          </a:lstStyle>
          <a:p>
            <a:fld id="{49C04F3A-82BD-4011-AADB-1F79FD7DF4BC}" type="slidenum">
              <a:rPr lang="en-GB" smtClean="0"/>
              <a:pPr/>
              <a:t>‹#›</a:t>
            </a:fld>
            <a:endParaRPr lang="en-GB" dirty="0"/>
          </a:p>
        </p:txBody>
      </p:sp>
      <p:sp>
        <p:nvSpPr>
          <p:cNvPr id="11" name="Rectangle 11">
            <a:extLst>
              <a:ext uri="{FF2B5EF4-FFF2-40B4-BE49-F238E27FC236}">
                <a16:creationId xmlns="" xmlns:a16="http://schemas.microsoft.com/office/drawing/2014/main" id="{4E9086BA-5439-49E6-9E91-FC32A560FF1E}"/>
              </a:ext>
            </a:extLst>
          </p:cNvPr>
          <p:cNvSpPr>
            <a:spLocks noChangeArrowheads="1"/>
          </p:cNvSpPr>
          <p:nvPr userDrawn="1"/>
        </p:nvSpPr>
        <p:spPr bwMode="auto">
          <a:xfrm>
            <a:off x="0" y="6622629"/>
            <a:ext cx="39604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en-US" sz="900" b="1" baseline="0" dirty="0">
                <a:solidFill>
                  <a:srgbClr val="FFFFFF"/>
                </a:solidFill>
                <a:latin typeface="Verdana" panose="020B0604030504040204" pitchFamily="34" charset="0"/>
              </a:rPr>
              <a:t>www.coe.int/cybercrime			</a:t>
            </a:r>
          </a:p>
        </p:txBody>
      </p:sp>
      <p:sp>
        <p:nvSpPr>
          <p:cNvPr id="15" name="Text Placeholder 11">
            <a:extLst>
              <a:ext uri="{FF2B5EF4-FFF2-40B4-BE49-F238E27FC236}">
                <a16:creationId xmlns="" xmlns:a16="http://schemas.microsoft.com/office/drawing/2014/main" id="{65D2B4B2-A487-46F2-91AA-C4BF2735A54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047415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50562" y="4106085"/>
            <a:ext cx="7886700" cy="1500187"/>
          </a:xfrm>
          <a:prstGeom prst="rect">
            <a:avLst/>
          </a:prstGeom>
        </p:spPr>
        <p:txBody>
          <a:bodyPr anchor="t" anchorCtr="0"/>
          <a:lstStyle>
            <a:lvl1pPr>
              <a:defRPr sz="4000" b="1" i="0" cap="all" baseline="0">
                <a:latin typeface="Calibri (heading)"/>
              </a:defRPr>
            </a:lvl1pPr>
          </a:lstStyle>
          <a:p>
            <a:r>
              <a:rPr lang="en-US" dirty="0"/>
              <a:t>Click to edit Master title style</a:t>
            </a:r>
          </a:p>
        </p:txBody>
      </p:sp>
      <p:sp>
        <p:nvSpPr>
          <p:cNvPr id="3" name="Text Placeholder 2"/>
          <p:cNvSpPr>
            <a:spLocks noGrp="1"/>
          </p:cNvSpPr>
          <p:nvPr>
            <p:ph type="body" idx="1"/>
          </p:nvPr>
        </p:nvSpPr>
        <p:spPr>
          <a:xfrm>
            <a:off x="550562" y="3666226"/>
            <a:ext cx="7886700" cy="439859"/>
          </a:xfrm>
        </p:spPr>
        <p:txBody>
          <a:bodyPr>
            <a:normAutofit/>
          </a:bodyPr>
          <a:lstStyle>
            <a:lvl1pPr marL="0" indent="0">
              <a:buNone/>
              <a:defRPr sz="2000" baseline="0">
                <a:solidFill>
                  <a:schemeClr val="tx1">
                    <a:lumMod val="50000"/>
                    <a:lumOff val="50000"/>
                  </a:schemeClr>
                </a:solidFill>
                <a:latin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Slide Number Placeholder 6">
            <a:extLst>
              <a:ext uri="{FF2B5EF4-FFF2-40B4-BE49-F238E27FC236}">
                <a16:creationId xmlns="" xmlns:a16="http://schemas.microsoft.com/office/drawing/2014/main" id="{20A8AF00-8302-4EB6-B590-39BD369534E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 xmlns:a16="http://schemas.microsoft.com/office/drawing/2014/main" id="{D233DBE3-4DCE-45EA-88E9-4DFE54A70D1C}"/>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952001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 xmlns:a16="http://schemas.microsoft.com/office/drawing/2014/main" id="{9F79EE9D-52D5-4B6B-99C5-F7B7EF500FF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 xmlns:a16="http://schemas.microsoft.com/office/drawing/2014/main" id="{CCA4FC42-7865-44A1-A558-6DAB208B7BBA}"/>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055842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617213"/>
            <a:ext cx="3868340"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617213"/>
            <a:ext cx="3887391"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 xmlns:a16="http://schemas.microsoft.com/office/drawing/2014/main" id="{D8D75C77-33AE-4D9D-81BB-E8443987728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3" name="Text Placeholder 11">
            <a:extLst>
              <a:ext uri="{FF2B5EF4-FFF2-40B4-BE49-F238E27FC236}">
                <a16:creationId xmlns="" xmlns:a16="http://schemas.microsoft.com/office/drawing/2014/main" id="{E8360835-D07D-47DB-8A8D-6D70C8BFA691}"/>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3399336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8F3D9741-60F0-480D-8B47-D9BDE25B27A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9" name="Text Placeholder 11">
            <a:extLst>
              <a:ext uri="{FF2B5EF4-FFF2-40B4-BE49-F238E27FC236}">
                <a16:creationId xmlns="" xmlns:a16="http://schemas.microsoft.com/office/drawing/2014/main" id="{A0DF66FC-D0BD-42D5-88C2-0C899A2415A4}"/>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945462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8F3D9741-60F0-480D-8B47-D9BDE25B27A7}"/>
              </a:ext>
            </a:extLst>
          </p:cNvPr>
          <p:cNvSpPr>
            <a:spLocks noGrp="1"/>
          </p:cNvSpPr>
          <p:nvPr>
            <p:ph type="sldNum" sz="quarter" idx="10"/>
          </p:nvPr>
        </p:nvSpPr>
        <p:spPr/>
        <p:txBody>
          <a:bodyPr/>
          <a:lstStyle/>
          <a:p>
            <a:fld id="{49C04F3A-82BD-4011-AADB-1F79FD7DF4BC}" type="slidenum">
              <a:rPr lang="en-GB" smtClean="0"/>
              <a:pPr/>
              <a:t>‹#›</a:t>
            </a:fld>
            <a:endParaRPr lang="en-GB" dirty="0"/>
          </a:p>
        </p:txBody>
      </p:sp>
      <p:pic>
        <p:nvPicPr>
          <p:cNvPr id="11" name="Picture 2" descr="Asking questions | TeachingEnglish | British Council | BBC">
            <a:extLst>
              <a:ext uri="{FF2B5EF4-FFF2-40B4-BE49-F238E27FC236}">
                <a16:creationId xmlns="" xmlns:a16="http://schemas.microsoft.com/office/drawing/2014/main" id="{4847C7E7-B06A-4BDA-9B87-24735A9E213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0" y="2225616"/>
            <a:ext cx="4572000" cy="2794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734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319841"/>
            <a:ext cx="1971675" cy="4857122"/>
          </a:xfrm>
          <a:prstGeom prst="rect">
            <a:avLst/>
          </a:prstGeom>
        </p:spPr>
        <p:txBody>
          <a:bodyPr vert="eaVert"/>
          <a:lstStyle>
            <a:lvl1pPr>
              <a:defRPr baseline="0">
                <a:latin typeface="Calibri" panose="020F050202020403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628650" y="1319841"/>
            <a:ext cx="5800725" cy="4857121"/>
          </a:xfrm>
        </p:spPr>
        <p:txBody>
          <a:bodyPr vert="eaVert"/>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 xmlns:a16="http://schemas.microsoft.com/office/drawing/2014/main" id="{B9F9D650-1009-46ED-8222-4EE43ED1429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11">
            <a:extLst>
              <a:ext uri="{FF2B5EF4-FFF2-40B4-BE49-F238E27FC236}">
                <a16:creationId xmlns="" xmlns:a16="http://schemas.microsoft.com/office/drawing/2014/main" id="{5C16D1AC-E422-4575-9A0B-452840BC04C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4272525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 xmlns:a16="http://schemas.microsoft.com/office/drawing/2014/main" id="{D9BE315B-93AB-4182-A682-D2D6C37D4D23}"/>
              </a:ext>
            </a:extLst>
          </p:cNvPr>
          <p:cNvSpPr/>
          <p:nvPr userDrawn="1"/>
        </p:nvSpPr>
        <p:spPr>
          <a:xfrm>
            <a:off x="0" y="-26988"/>
            <a:ext cx="9144000"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pic>
        <p:nvPicPr>
          <p:cNvPr id="8" name="Picture 4">
            <a:extLst>
              <a:ext uri="{FF2B5EF4-FFF2-40B4-BE49-F238E27FC236}">
                <a16:creationId xmlns="" xmlns:a16="http://schemas.microsoft.com/office/drawing/2014/main" id="{4840FB52-8F74-4C62-BC14-146E37352582}"/>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99" y="-22225"/>
            <a:ext cx="1322388" cy="1074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 xmlns:a16="http://schemas.microsoft.com/office/drawing/2014/main" id="{AD8571B3-F2B3-4C41-8AB6-8D4158A1697F}"/>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a:defRPr/>
            </a:pPr>
            <a:endParaRPr lang="en-GB"/>
          </a:p>
        </p:txBody>
      </p:sp>
      <p:sp>
        <p:nvSpPr>
          <p:cNvPr id="10" name="Slide Number Placeholder 4">
            <a:extLst>
              <a:ext uri="{FF2B5EF4-FFF2-40B4-BE49-F238E27FC236}">
                <a16:creationId xmlns="" xmlns:a16="http://schemas.microsoft.com/office/drawing/2014/main" id="{EBA4F7ED-64F8-4CD2-BB1C-C9028DADE63E}"/>
              </a:ext>
            </a:extLst>
          </p:cNvPr>
          <p:cNvSpPr>
            <a:spLocks noGrp="1"/>
          </p:cNvSpPr>
          <p:nvPr>
            <p:ph type="sldNum" sz="quarter" idx="4"/>
          </p:nvPr>
        </p:nvSpPr>
        <p:spPr>
          <a:xfrm>
            <a:off x="7086600" y="6588125"/>
            <a:ext cx="2057400" cy="285810"/>
          </a:xfrm>
          <a:prstGeom prst="rect">
            <a:avLst/>
          </a:prstGeom>
        </p:spPr>
        <p:txBody>
          <a:bodyPr/>
          <a:lstStyle>
            <a:lvl1pPr algn="r">
              <a:defRPr sz="900" b="1" baseline="0">
                <a:solidFill>
                  <a:schemeClr val="bg1"/>
                </a:solidFill>
                <a:latin typeface="Verdana" panose="020B0604030504040204" pitchFamily="34" charset="0"/>
                <a:ea typeface="Verdana" panose="020B0604030504040204" pitchFamily="34" charset="0"/>
              </a:defRPr>
            </a:lvl1pPr>
          </a:lstStyle>
          <a:p>
            <a:fld id="{49C04F3A-82BD-4011-AADB-1F79FD7DF4BC}" type="slidenum">
              <a:rPr lang="en-GB" smtClean="0"/>
              <a:pPr/>
              <a:t>‹#›</a:t>
            </a:fld>
            <a:endParaRPr lang="en-GB" dirty="0"/>
          </a:p>
        </p:txBody>
      </p:sp>
      <p:sp>
        <p:nvSpPr>
          <p:cNvPr id="11" name="Rectangle 11">
            <a:extLst>
              <a:ext uri="{FF2B5EF4-FFF2-40B4-BE49-F238E27FC236}">
                <a16:creationId xmlns="" xmlns:a16="http://schemas.microsoft.com/office/drawing/2014/main" id="{C0713AAC-84AF-4971-8FCB-8CABFE853DD0}"/>
              </a:ext>
            </a:extLst>
          </p:cNvPr>
          <p:cNvSpPr>
            <a:spLocks noChangeArrowheads="1"/>
          </p:cNvSpPr>
          <p:nvPr userDrawn="1"/>
        </p:nvSpPr>
        <p:spPr bwMode="auto">
          <a:xfrm>
            <a:off x="-60382" y="6596936"/>
            <a:ext cx="321765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en-US" sz="900" b="1" i="0" baseline="0" dirty="0">
                <a:solidFill>
                  <a:srgbClr val="FFFFFF"/>
                </a:solidFill>
                <a:latin typeface="Verdana" panose="020B0604030504040204" pitchFamily="34" charset="0"/>
                <a:ea typeface="Verdana" panose="020B0604030504040204" pitchFamily="34" charset="0"/>
              </a:rPr>
              <a:t>www.coe.int/cybercrime			</a:t>
            </a:r>
          </a:p>
        </p:txBody>
      </p:sp>
    </p:spTree>
    <p:extLst>
      <p:ext uri="{BB962C8B-B14F-4D97-AF65-F5344CB8AC3E}">
        <p14:creationId xmlns:p14="http://schemas.microsoft.com/office/powerpoint/2010/main" val="2679540493"/>
      </p:ext>
    </p:extLst>
  </p:cSld>
  <p:clrMap bg1="lt1" tx1="dk1" bg2="lt2" tx2="dk2" accent1="accent1" accent2="accent2" accent3="accent3" accent4="accent4" accent5="accent5" accent6="accent6" hlink="hlink" folHlink="folHlink"/>
  <p:sldLayoutIdLst>
    <p:sldLayoutId id="2147483676" r:id="rId1"/>
    <p:sldLayoutId id="2147483662" r:id="rId2"/>
    <p:sldLayoutId id="2147483672" r:id="rId3"/>
    <p:sldLayoutId id="2147483663" r:id="rId4"/>
    <p:sldLayoutId id="2147483664" r:id="rId5"/>
    <p:sldLayoutId id="2147483665" r:id="rId6"/>
    <p:sldLayoutId id="2147483666" r:id="rId7"/>
    <p:sldLayoutId id="2147483677" r:id="rId8"/>
    <p:sldLayoutId id="2147483671" r:id="rId9"/>
    <p:sldLayoutId id="2147483678" r:id="rId10"/>
    <p:sldLayoutId id="214748367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matteo.lucchetti@coe.int" TargetMode="Externa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1.xml"/><Relationship Id="rId1" Type="http://schemas.openxmlformats.org/officeDocument/2006/relationships/themeOverride" Target="../theme/themeOverride1.xml"/><Relationship Id="rId4" Type="http://schemas.openxmlformats.org/officeDocument/2006/relationships/image" Target="../media/image8.jpe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1.xml"/><Relationship Id="rId1" Type="http://schemas.openxmlformats.org/officeDocument/2006/relationships/themeOverride" Target="../theme/themeOverride2.xml"/><Relationship Id="rId4" Type="http://schemas.openxmlformats.org/officeDocument/2006/relationships/image" Target="../media/image8.jpeg"/></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34355" y="2228592"/>
            <a:ext cx="8750206" cy="3662541"/>
          </a:xfrm>
          <a:prstGeom prst="rect">
            <a:avLst/>
          </a:prstGeom>
          <a:ln>
            <a:noFill/>
          </a:ln>
        </p:spPr>
        <p:txBody>
          <a:bodyPr wrap="square">
            <a:spAutoFit/>
          </a:bodyPr>
          <a:lstStyle/>
          <a:p>
            <a:pPr algn="ctr">
              <a:defRPr/>
            </a:pPr>
            <a:r>
              <a:rPr lang="ro-RO" sz="3600" b="1">
                <a:ea typeface="MS PGothic" panose="020B0600070205080204" pitchFamily="34" charset="-128"/>
              </a:rPr>
              <a:t>Sesiunea 3.x </a:t>
            </a:r>
          </a:p>
          <a:p>
            <a:pPr algn="ctr">
              <a:defRPr/>
            </a:pPr>
            <a:r>
              <a:rPr lang="ro-RO" sz="3600" b="1">
                <a:ea typeface="MS PGothic" panose="020B0600070205080204" pitchFamily="34" charset="-128"/>
              </a:rPr>
              <a:t>Definirea competențelor în domeniul criminalității informatice</a:t>
            </a:r>
          </a:p>
          <a:p>
            <a:pPr marL="0" indent="0" algn="ctr">
              <a:buFont typeface="Arial" charset="0"/>
              <a:buNone/>
              <a:defRPr/>
            </a:pPr>
            <a:endParaRPr lang="en-GB" sz="1200" b="1" dirty="0">
              <a:ea typeface="MS PGothic" panose="020B0600070205080204" pitchFamily="34" charset="-128"/>
            </a:endParaRPr>
          </a:p>
          <a:p>
            <a:pPr marL="0" indent="0" algn="ctr">
              <a:buFont typeface="Arial" charset="0"/>
              <a:buNone/>
              <a:defRPr/>
            </a:pPr>
            <a:endParaRPr lang="en-GB" sz="1200" b="1" dirty="0">
              <a:ea typeface="MS PGothic" panose="020B0600070205080204" pitchFamily="34" charset="-128"/>
            </a:endParaRPr>
          </a:p>
          <a:p>
            <a:pPr marL="0" indent="0" algn="ctr">
              <a:buFont typeface="Arial" charset="0"/>
              <a:buNone/>
              <a:defRPr/>
            </a:pPr>
            <a:endParaRPr lang="en-GB" sz="1200" b="1" dirty="0">
              <a:ea typeface="MS PGothic" panose="020B0600070205080204" pitchFamily="34" charset="-128"/>
            </a:endParaRPr>
          </a:p>
          <a:p>
            <a:pPr algn="ctr">
              <a:spcBef>
                <a:spcPct val="0"/>
              </a:spcBef>
            </a:pPr>
            <a:r>
              <a:rPr lang="ro-RO" b="1"/>
              <a:t>Xxxxx XXXXXXXX</a:t>
            </a:r>
          </a:p>
          <a:p>
            <a:pPr algn="ctr">
              <a:spcBef>
                <a:spcPct val="0"/>
              </a:spcBef>
            </a:pPr>
            <a:endParaRPr lang="en-GB" altLang="en-US" sz="800" dirty="0"/>
          </a:p>
          <a:p>
            <a:pPr algn="ctr">
              <a:spcBef>
                <a:spcPct val="0"/>
              </a:spcBef>
            </a:pPr>
            <a:r>
              <a:rPr lang="ro-RO" sz="1400" i="1"/>
              <a:t>Consiliul Europei</a:t>
            </a:r>
          </a:p>
          <a:p>
            <a:pPr algn="ctr">
              <a:spcBef>
                <a:spcPct val="0"/>
              </a:spcBef>
            </a:pPr>
            <a:endParaRPr lang="en-GB" altLang="en-US" sz="1400" b="1" dirty="0">
              <a:solidFill>
                <a:srgbClr val="2F618F"/>
              </a:solidFill>
              <a:hlinkClick r:id="rId2"/>
            </a:endParaRPr>
          </a:p>
          <a:p>
            <a:pPr algn="ctr">
              <a:spcBef>
                <a:spcPct val="0"/>
              </a:spcBef>
            </a:pPr>
            <a:r>
              <a:rPr lang="ro-RO" sz="1200" b="1">
                <a:solidFill>
                  <a:srgbClr val="2F618F"/>
                </a:solidFill>
              </a:rPr>
              <a:t>email</a:t>
            </a:r>
          </a:p>
          <a:p>
            <a:pPr algn="ctr">
              <a:spcBef>
                <a:spcPct val="0"/>
              </a:spcBef>
            </a:pPr>
            <a:endParaRPr lang="en-GB" altLang="en-US" sz="1400" b="1" dirty="0"/>
          </a:p>
          <a:p>
            <a:pPr algn="ctr">
              <a:spcBef>
                <a:spcPct val="0"/>
              </a:spcBef>
            </a:pPr>
            <a:endParaRPr lang="en-GB" altLang="en-US" sz="1400" b="1" dirty="0"/>
          </a:p>
          <a:p>
            <a:pPr algn="ctr">
              <a:spcBef>
                <a:spcPct val="0"/>
              </a:spcBef>
            </a:pPr>
            <a:endParaRPr lang="en-GB" altLang="en-US" sz="1400" b="1" dirty="0"/>
          </a:p>
          <a:p>
            <a:pPr algn="ctr">
              <a:spcBef>
                <a:spcPct val="0"/>
              </a:spcBef>
            </a:pPr>
            <a:r>
              <a:rPr lang="ro-RO" sz="1600" b="1"/>
              <a:t>ZZ Lună AAAA</a:t>
            </a:r>
          </a:p>
        </p:txBody>
      </p:sp>
      <p:sp>
        <p:nvSpPr>
          <p:cNvPr id="20" name="TextBox 13">
            <a:extLst>
              <a:ext uri="{FF2B5EF4-FFF2-40B4-BE49-F238E27FC236}">
                <a16:creationId xmlns="" xmlns:a16="http://schemas.microsoft.com/office/drawing/2014/main"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 xmlns:a16="http://schemas.microsoft.com/office/drawing/2014/main" id="{5F39A16C-F9D3-2A4D-98FE-6E0DFED1E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a:extLst>
              <a:ext uri="{FF2B5EF4-FFF2-40B4-BE49-F238E27FC236}">
                <a16:creationId xmlns="" xmlns:a16="http://schemas.microsoft.com/office/drawing/2014/main" id="{29075054-C764-4888-9887-6C6C44EF71CA}"/>
              </a:ext>
            </a:extLst>
          </p:cNvPr>
          <p:cNvSpPr>
            <a:spLocks noChangeArrowheads="1"/>
          </p:cNvSpPr>
          <p:nvPr/>
        </p:nvSpPr>
        <p:spPr bwMode="auto">
          <a:xfrm>
            <a:off x="365125" y="1177588"/>
            <a:ext cx="85994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tabLst>
                <a:tab pos="2066925" algn="l"/>
              </a:tabLst>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tabLst>
                <a:tab pos="2066925" algn="l"/>
              </a:tabLst>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tabLst>
                <a:tab pos="2066925" algn="l"/>
              </a:tabLst>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9pPr>
          </a:lstStyle>
          <a:p>
            <a:pPr algn="ctr">
              <a:spcBef>
                <a:spcPct val="0"/>
              </a:spcBef>
              <a:buNone/>
            </a:pPr>
            <a:r>
              <a:rPr lang="ro-RO" sz="2400" b="1">
                <a:latin typeface="+mn-lt"/>
              </a:rPr>
              <a:t>Curs introductiv de formare pentru judecători și procurori în domeniul criminalității informatice</a:t>
            </a:r>
          </a:p>
        </p:txBody>
      </p:sp>
      <p:sp>
        <p:nvSpPr>
          <p:cNvPr id="17" name="Slide Number Placeholder 1">
            <a:extLst>
              <a:ext uri="{FF2B5EF4-FFF2-40B4-BE49-F238E27FC236}">
                <a16:creationId xmlns="" xmlns:a16="http://schemas.microsoft.com/office/drawing/2014/main" id="{6D84966C-22BC-4590-97F4-6937886B25E6}"/>
              </a:ext>
            </a:extLst>
          </p:cNvPr>
          <p:cNvSpPr>
            <a:spLocks noGrp="1"/>
          </p:cNvSpPr>
          <p:nvPr>
            <p:ph type="sldNum" sz="quarter" idx="12"/>
          </p:nvPr>
        </p:nvSpPr>
        <p:spPr>
          <a:xfrm>
            <a:off x="7086600" y="6588125"/>
            <a:ext cx="2057400" cy="285810"/>
          </a:xfrm>
        </p:spPr>
        <p:txBody>
          <a:bodyPr/>
          <a:lstStyle/>
          <a:p>
            <a:fld id="{B517EF97-6CC0-48A9-BC0E-433EC7B55211}" type="slidenum">
              <a:rPr lang="en-GB" smtClean="0"/>
              <a:pPr/>
              <a:t>1</a:t>
            </a:fld>
            <a:endParaRPr lang="en-GB" smtClean="0"/>
          </a:p>
        </p:txBody>
      </p:sp>
    </p:spTree>
    <p:extLst>
      <p:ext uri="{BB962C8B-B14F-4D97-AF65-F5344CB8AC3E}">
        <p14:creationId xmlns:p14="http://schemas.microsoft.com/office/powerpoint/2010/main" val="642328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Cine sunt eu?</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ro-RO" i="1"/>
              <a:t>După mai multe întrebări mai mult sau mai puțin obișnuite care sunt prezentate ca un scurt chestionar pe canalul Jocului, împreună cu plata unei taxe modice de participare, aspiranții la premiu sunt informați că au câștigat premiul și că pentru a-l revendica trebuie să transmită date cu caracter personal. </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În loc să contacteze telefonic sau să transmită un e-mail la Departamentul responsabil cu acordarea premiilor din cadrul Mărcii, procedura este simplificată astfel încât este suficientă transmiterea unei fotografii față-verso a cărții personale de identitate sau a pașaportului câștigătorului, cu documentul în mână, pentru identificarea și revendicarea cu succes a premiului, cu condiția ca toate detaliile datelor de identificare să fie vizibile clar și ca fața persoanei care ține în mână documentul, dar și poza documentului, să fie aceleași și să poată fi recunoscute în mod clar.</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Premiile sunt scumpe, întrebările sunt ușoare, toată lumea câștigă, sute și mii de oameni sunt fericiți trimițându-și fotografiile ți ținând în mână documentele proprii de identitate fără să pună întrebări.</a:t>
            </a:r>
          </a:p>
          <a:p>
            <a:endParaRPr lang="en-US" dirty="0"/>
          </a:p>
        </p:txBody>
      </p:sp>
      <p:sp>
        <p:nvSpPr>
          <p:cNvPr id="19" name="Slide Number Placeholder 1">
            <a:extLst>
              <a:ext uri="{FF2B5EF4-FFF2-40B4-BE49-F238E27FC236}">
                <a16:creationId xmlns=""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10</a:t>
            </a:fld>
            <a:endParaRPr lang="en-GB" smtClean="0"/>
          </a:p>
        </p:txBody>
      </p:sp>
    </p:spTree>
    <p:extLst>
      <p:ext uri="{BB962C8B-B14F-4D97-AF65-F5344CB8AC3E}">
        <p14:creationId xmlns:p14="http://schemas.microsoft.com/office/powerpoint/2010/main" val="37534064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Cine sunt eu?</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ro-RO" i="1"/>
              <a:t>Cu toate acestea, ceva nu merge cum trebuie. Deși urmeează toate instrucțiunile, câștigătorii fericiți nu sunt contactați de Departamentul responsabil cu acordarea premiilor din cadrul Mărcii și nici nu primesc premiile prin poștă obișnuită. Timpul trece și apar îndoielile. </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Unii câștigători încep să fie îngrijorați că și-au distribuit datele personale și încep să verifice conturile bancare și alte conturi financiare. Totuși, pare că totul e în regulă: niciun ban nu a fost furat ori transferat în mod nejustificat. Încep să verifice alte servicii pe care le folosesc și totul pare la locul lui. Nu s-a schimbat nimic.</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Situația devine frustrantă. Nu s-a furat și nu s-a luat nimic, iar premiile nu au fost trimise. Ce poate să meargă prost? Pentru a afla aceste informații, câștigătorii încep să sune la sediul principal al Mărcii care au toate sediul pe teritoriul lor și să întrebe ce se întâmplă.</a:t>
            </a:r>
          </a:p>
          <a:p>
            <a:pPr marL="0" indent="0">
              <a:buNone/>
            </a:pPr>
            <a:endParaRPr lang="en-US" dirty="0"/>
          </a:p>
        </p:txBody>
      </p:sp>
      <p:sp>
        <p:nvSpPr>
          <p:cNvPr id="19" name="Slide Number Placeholder 1">
            <a:extLst>
              <a:ext uri="{FF2B5EF4-FFF2-40B4-BE49-F238E27FC236}">
                <a16:creationId xmlns=""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11</a:t>
            </a:fld>
            <a:endParaRPr lang="en-GB" smtClean="0"/>
          </a:p>
        </p:txBody>
      </p:sp>
    </p:spTree>
    <p:extLst>
      <p:ext uri="{BB962C8B-B14F-4D97-AF65-F5344CB8AC3E}">
        <p14:creationId xmlns:p14="http://schemas.microsoft.com/office/powerpoint/2010/main" val="26358563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Cine sunt eu?</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ro-RO" i="1"/>
              <a:t>Serviciile de Relații cu clienții ale Mărcilor preiau apelurile și răspund imediat câștigătorilor: ne pare rău, momentan nu organizăm niciun concurs cu premii. În plus, astfel de jocuri sunt organizate cu respectarea legislației din Țara A care reglementează jocurile de noroc și care garantează protecția datelor cu caracter personal, ceea ce înseamnă că Marca respectivă nu ar cere niciodată divulgarea publică a documentului personal de identitate.</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Câștigătorii încep să realizeze că au fost înșelați cumva, dar nu le este clar cum și de ce. Toate conturile bancare și alte conturi au rămas la fel și nu lipseşte nimic. Până acum, se pare că doar datele personale au fost colectate și nimic mai mult. Totuși, „câștigătorii” sunt supărați pentru că nu au primit premiile și cineva are datele lor personale sau mai rău, fotografiile documentelor personale. Vor să primească răspunsuri și mass-media începe să acorde atenție.</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Poliția începe anchetele preliminare.</a:t>
            </a:r>
          </a:p>
          <a:p>
            <a:endParaRPr lang="en-US" dirty="0"/>
          </a:p>
        </p:txBody>
      </p:sp>
      <p:sp>
        <p:nvSpPr>
          <p:cNvPr id="19" name="Slide Number Placeholder 1">
            <a:extLst>
              <a:ext uri="{FF2B5EF4-FFF2-40B4-BE49-F238E27FC236}">
                <a16:creationId xmlns=""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12</a:t>
            </a:fld>
            <a:endParaRPr lang="en-GB" smtClean="0"/>
          </a:p>
        </p:txBody>
      </p:sp>
    </p:spTree>
    <p:extLst>
      <p:ext uri="{BB962C8B-B14F-4D97-AF65-F5344CB8AC3E}">
        <p14:creationId xmlns:p14="http://schemas.microsoft.com/office/powerpoint/2010/main" val="30189763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Urmărește datele</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ro-RO" i="1"/>
              <a:t>Poliția realizează acum că mii de cetățeni din Țara A au participat la anumite versiuni ale jocului cu câștig de premii. Mărcile sunt diferite, fie din țara respectivă fie din străinătate, dar toate au cumva sediul în Țara A. Sunt verificate conturile bancare și alte conturi financiare ori pe care le dețin oamenii și, într-adevă, nimic nu lipsește.</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Rețele de socializare sunt găzduite la nivel național și internațional. Pare că nu există nicio regulă în asta, decât că vor să fie cunoscuți.</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Au fost înaintate solicitări Rețelelor pentru a le adresa întrebări și a le pune în vedere anumite demersuri. Poliția începe să primească răspunsuri, și încep să apară și primele indicii. </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Furnizorii de servicii de internet sunt incluși și ei în investigații, iar anumite acțiuni încep să dea rezultate. Sunt identificați primii suspecți.</a:t>
            </a:r>
          </a:p>
          <a:p>
            <a:endParaRPr lang="en-US" dirty="0"/>
          </a:p>
        </p:txBody>
      </p:sp>
      <p:sp>
        <p:nvSpPr>
          <p:cNvPr id="19" name="Slide Number Placeholder 1">
            <a:extLst>
              <a:ext uri="{FF2B5EF4-FFF2-40B4-BE49-F238E27FC236}">
                <a16:creationId xmlns=""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13</a:t>
            </a:fld>
            <a:endParaRPr lang="en-GB" smtClean="0"/>
          </a:p>
        </p:txBody>
      </p:sp>
    </p:spTree>
    <p:extLst>
      <p:ext uri="{BB962C8B-B14F-4D97-AF65-F5344CB8AC3E}">
        <p14:creationId xmlns:p14="http://schemas.microsoft.com/office/powerpoint/2010/main" val="18036799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Urmărește datele</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ro-RO" i="1"/>
              <a:t>Se obțin și sunt demarate unele măsuri și demersuri de ordin procedural de la procuratură și instanță. Încep să se obțină și unele probe obișnuite și electronice. Se declară că există suspiciuni întemeiate pentru comiterea unei infracțiuni.</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Din probe și interogatorii rezultă faptul că grupul de persoane care nu au neapărat o legătură distribuie informații despre jocurile cu câștiguri pe canalele de socializare media originale ori false ale Mărcilor. Accesul la canalele originale este posibil prin obținerea ilegală a datelor de conectare. Dacă sunt falsificate canalele, sunt folosite copii originale ale Mărcilor.</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Datele personale obținute în mod fraudulos este de fapt un bun. Acesta este vândut persoanelor pe piața neagră găzduită în Țara A care plătesc între 15 și 50 Euro per fotografie, în funcție de calitate. Banii sunt transferați uneori în conturi bancare uneori în criptomonede.</a:t>
            </a:r>
          </a:p>
          <a:p>
            <a:pPr marL="0" indent="0">
              <a:buNone/>
            </a:pPr>
            <a:endParaRPr lang="en-US" dirty="0"/>
          </a:p>
        </p:txBody>
      </p:sp>
      <p:sp>
        <p:nvSpPr>
          <p:cNvPr id="19" name="Slide Number Placeholder 1">
            <a:extLst>
              <a:ext uri="{FF2B5EF4-FFF2-40B4-BE49-F238E27FC236}">
                <a16:creationId xmlns=""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14</a:t>
            </a:fld>
            <a:endParaRPr lang="en-GB" smtClean="0"/>
          </a:p>
        </p:txBody>
      </p:sp>
    </p:spTree>
    <p:extLst>
      <p:ext uri="{BB962C8B-B14F-4D97-AF65-F5344CB8AC3E}">
        <p14:creationId xmlns:p14="http://schemas.microsoft.com/office/powerpoint/2010/main" val="9954520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Urmărește banii</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ro-RO" i="1"/>
              <a:t>Sunt necesare informații suplimentare. Sunt identificați următorii suspecți din lanț și sunt întreprinse măsuri și demersuri suplimentare în baza ordinelor Procuraturii și ale Instanței.</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Măsurile și demersurile de aducere de probe dau rezultate. Din probele electronice și din interogatoriu rezultă că informațiile privind datele personale cumpărate pe piața neagră sunt folosite de fapt pentru deschiderea de conturi de plată la companii responsabile cu plățile on-line cu sediul în Țara B, care sprijină cooperarea voluntară. Conturile de plăți  sunt deshise pe numele persoanei ale cărei carte de identitate și poză au fost folosite. Fotografia este una din condițiile pentru deschiderea contului. </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Investigațiile ulterioare au arătat că acele conturi nou-deschise sunt creditate în 24/48 de ore cu sume de 1000 Euro, fiecare în criptomonede. Și pentru că sute sau mii de conturi sunt folosite, este deja clar că este vorba de sume importante care circulă. </a:t>
            </a:r>
          </a:p>
          <a:p>
            <a:pPr marL="0" indent="0">
              <a:buNone/>
            </a:pPr>
            <a:endParaRPr lang="en-US" dirty="0"/>
          </a:p>
        </p:txBody>
      </p:sp>
      <p:sp>
        <p:nvSpPr>
          <p:cNvPr id="19" name="Slide Number Placeholder 1">
            <a:extLst>
              <a:ext uri="{FF2B5EF4-FFF2-40B4-BE49-F238E27FC236}">
                <a16:creationId xmlns=""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15</a:t>
            </a:fld>
            <a:endParaRPr lang="en-GB" smtClean="0"/>
          </a:p>
        </p:txBody>
      </p:sp>
    </p:spTree>
    <p:extLst>
      <p:ext uri="{BB962C8B-B14F-4D97-AF65-F5344CB8AC3E}">
        <p14:creationId xmlns:p14="http://schemas.microsoft.com/office/powerpoint/2010/main" val="37763938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Urmărește banii</a:t>
            </a:r>
          </a:p>
        </p:txBody>
      </p:sp>
      <p:sp>
        <p:nvSpPr>
          <p:cNvPr id="2" name="Content Placeholder 1"/>
          <p:cNvSpPr>
            <a:spLocks noGrp="1"/>
          </p:cNvSpPr>
          <p:nvPr>
            <p:ph idx="1"/>
          </p:nvPr>
        </p:nvSpPr>
        <p:spPr>
          <a:xfrm>
            <a:off x="628650" y="1247242"/>
            <a:ext cx="7886700" cy="5153558"/>
          </a:xfrm>
        </p:spPr>
        <p:txBody>
          <a:bodyPr>
            <a:normAutofit fontScale="92500" lnSpcReduction="10000"/>
          </a:bodyPr>
          <a:lstStyle/>
          <a:p>
            <a:pPr algn="just">
              <a:buFont typeface="Wingdings" panose="05000000000000000000" pitchFamily="2" charset="2"/>
              <a:buChar char="Ø"/>
            </a:pPr>
            <a:r>
              <a:rPr lang="ro-RO" sz="2200" i="1"/>
              <a:t>Investigațiile suplimentare efectuate rezultă că respectivele conturi de plăți on-line din Țara B au legături cu conturi din Țara C cu o companie de pariuri on-line, care nu sprijină cooperarea voluntară. Se pare că sunt folosite aceleași nume și documente de identitate personale pentru a deschide conturi de pariuri on-line în Țara C.</a:t>
            </a:r>
          </a:p>
          <a:p>
            <a:pPr algn="just">
              <a:buFont typeface="Wingdings" panose="05000000000000000000" pitchFamily="2" charset="2"/>
              <a:buChar char="Ø"/>
            </a:pPr>
            <a:endParaRPr lang="en-GB" altLang="ja-JP" sz="2200" i="1" dirty="0"/>
          </a:p>
          <a:p>
            <a:pPr algn="just">
              <a:buFont typeface="Wingdings" panose="05000000000000000000" pitchFamily="2" charset="2"/>
              <a:buChar char="Ø"/>
            </a:pPr>
            <a:r>
              <a:rPr lang="ro-RO" sz="2200" i="1"/>
              <a:t>În urma unor anchete suplimentare a reieșit că la sucrt timp după depunerea avansului de 1000 euro în contul din Țara B acesta este transferat în ocntul d epariuri din Țara C. fluxul de numerar net este complet, adică nu rămâne nimic în Țara B și toți banii sunt transferați în Țara C.</a:t>
            </a:r>
          </a:p>
          <a:p>
            <a:pPr algn="just">
              <a:buFont typeface="Wingdings" panose="05000000000000000000" pitchFamily="2" charset="2"/>
              <a:buChar char="Ø"/>
            </a:pPr>
            <a:endParaRPr lang="en-GB" altLang="ja-JP" sz="2200" i="1" dirty="0"/>
          </a:p>
          <a:p>
            <a:pPr algn="just">
              <a:buFont typeface="Wingdings" panose="05000000000000000000" pitchFamily="2" charset="2"/>
              <a:buChar char="Ø"/>
            </a:pPr>
            <a:r>
              <a:rPr lang="ro-RO" sz="2200" i="1"/>
              <a:t>Rezultatele următorului set de investigații întreprinse arată că banii sunt, într-adevăr, plătiți în conturile din Țara C, dar nu pentru mult timp. În 24 sau 48 de ore banii sunt din nou transferați înapoi în conturile din care s-a fpcut plata inițială. După transfer, conturile companiei de pariuri on-line sunt închise și șterse pentru totdeauna.</a:t>
            </a:r>
          </a:p>
          <a:p>
            <a:endParaRPr lang="en-US" dirty="0"/>
          </a:p>
        </p:txBody>
      </p:sp>
      <p:sp>
        <p:nvSpPr>
          <p:cNvPr id="19" name="Slide Number Placeholder 1">
            <a:extLst>
              <a:ext uri="{FF2B5EF4-FFF2-40B4-BE49-F238E27FC236}">
                <a16:creationId xmlns=""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16</a:t>
            </a:fld>
            <a:endParaRPr lang="en-GB" smtClean="0"/>
          </a:p>
        </p:txBody>
      </p:sp>
    </p:spTree>
    <p:extLst>
      <p:ext uri="{BB962C8B-B14F-4D97-AF65-F5344CB8AC3E}">
        <p14:creationId xmlns:p14="http://schemas.microsoft.com/office/powerpoint/2010/main" val="15172396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Urmărește liderul</a:t>
            </a:r>
          </a:p>
        </p:txBody>
      </p:sp>
      <p:sp>
        <p:nvSpPr>
          <p:cNvPr id="2" name="Content Placeholder 1"/>
          <p:cNvSpPr>
            <a:spLocks noGrp="1"/>
          </p:cNvSpPr>
          <p:nvPr>
            <p:ph idx="1"/>
          </p:nvPr>
        </p:nvSpPr>
        <p:spPr>
          <a:xfrm>
            <a:off x="628650" y="1247242"/>
            <a:ext cx="7886700" cy="5153558"/>
          </a:xfrm>
        </p:spPr>
        <p:txBody>
          <a:bodyPr>
            <a:normAutofit fontScale="70000" lnSpcReduction="20000"/>
          </a:bodyPr>
          <a:lstStyle/>
          <a:p>
            <a:pPr algn="just">
              <a:buFont typeface="Wingdings" panose="05000000000000000000" pitchFamily="2" charset="2"/>
              <a:buChar char="Ø"/>
            </a:pPr>
            <a:r>
              <a:rPr lang="ro-RO" i="1"/>
              <a:t>Investigația se întoarce acum la Țara B și la conturile companiei de plăți on-line. Toate conturile din care s-au făcut plățile inițiale și care acum sunt goale au, din nou, suma de 1000 Euro sub numele persoanelor „care au câștigat premiile” din Țara A.</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Din analizarea mai multor probe reiese că în scurt timp sunt efectuate tranzacții între conturile de plăți on-line și, de data aceasta, conturile bancare ale persoanelor fizice din Țara A. transferul este complet și întreaga sumă de 1000 Euro este transferată. După efectuarea transferului conturile sunt închise și șterse de pe platforma din Țara B. </a:t>
            </a:r>
          </a:p>
          <a:p>
            <a:pPr algn="just">
              <a:buFont typeface="Wingdings" panose="05000000000000000000" pitchFamily="2" charset="2"/>
              <a:buChar char="Ø"/>
            </a:pPr>
            <a:endParaRPr lang="en-GB" altLang="ja-JP" i="1" dirty="0"/>
          </a:p>
          <a:p>
            <a:pPr algn="just">
              <a:buFont typeface="Wingdings" panose="05000000000000000000" pitchFamily="2" charset="2"/>
              <a:buChar char="Ø"/>
            </a:pPr>
            <a:r>
              <a:rPr lang="ro-RO" i="1"/>
              <a:t>Poliția din Țara A continuă ancheta. Se strâng informații și probe suplimentare din care rezultă că numeroase persoane fizice din Țara A primesc plăți din Țara B. se pare că există un anumit nivel de coordonare între acestea, deoarece persoanele fie merg la bancă în ziua respectivă fie folosesc ATM pentru a retrage cam aceeași sumă de bani.</a:t>
            </a:r>
          </a:p>
          <a:p>
            <a:endParaRPr lang="en-US" dirty="0"/>
          </a:p>
        </p:txBody>
      </p:sp>
      <p:sp>
        <p:nvSpPr>
          <p:cNvPr id="19" name="Slide Number Placeholder 1">
            <a:extLst>
              <a:ext uri="{FF2B5EF4-FFF2-40B4-BE49-F238E27FC236}">
                <a16:creationId xmlns=""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17</a:t>
            </a:fld>
            <a:endParaRPr lang="en-GB" smtClean="0"/>
          </a:p>
        </p:txBody>
      </p:sp>
    </p:spTree>
    <p:extLst>
      <p:ext uri="{BB962C8B-B14F-4D97-AF65-F5344CB8AC3E}">
        <p14:creationId xmlns:p14="http://schemas.microsoft.com/office/powerpoint/2010/main" val="23334758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Urmărește liderul</a:t>
            </a:r>
          </a:p>
        </p:txBody>
      </p:sp>
      <p:sp>
        <p:nvSpPr>
          <p:cNvPr id="2" name="Content Placeholder 1"/>
          <p:cNvSpPr>
            <a:spLocks noGrp="1"/>
          </p:cNvSpPr>
          <p:nvPr>
            <p:ph idx="1"/>
          </p:nvPr>
        </p:nvSpPr>
        <p:spPr>
          <a:xfrm>
            <a:off x="628650" y="1247242"/>
            <a:ext cx="7886700" cy="5153558"/>
          </a:xfrm>
        </p:spPr>
        <p:txBody>
          <a:bodyPr>
            <a:normAutofit fontScale="92500" lnSpcReduction="10000"/>
          </a:bodyPr>
          <a:lstStyle/>
          <a:p>
            <a:pPr algn="just">
              <a:buFont typeface="Wingdings" panose="05000000000000000000" pitchFamily="2" charset="2"/>
              <a:buChar char="Ø"/>
            </a:pPr>
            <a:r>
              <a:rPr lang="ro-RO" sz="2200" i="1"/>
              <a:t>Ceea ce este interesant este că din unele conturi nu au fost retrase toate sumele și că între 5% și 10% a rămas. Cu toate acestea, comunicările dintre persoanele fizice continuă într-un fel sau altul, deoarece acest tip de acțiune decurge până când este retrasă întreaga sumă sau rămâne un anumit procent.</a:t>
            </a:r>
          </a:p>
          <a:p>
            <a:pPr algn="just">
              <a:buFont typeface="Wingdings" panose="05000000000000000000" pitchFamily="2" charset="2"/>
              <a:buChar char="Ø"/>
            </a:pPr>
            <a:endParaRPr lang="en-GB" altLang="ja-JP" sz="2200" i="1" dirty="0"/>
          </a:p>
          <a:p>
            <a:pPr algn="just">
              <a:buFont typeface="Wingdings" panose="05000000000000000000" pitchFamily="2" charset="2"/>
              <a:buChar char="Ø"/>
            </a:pPr>
            <a:r>
              <a:rPr lang="ro-RO" sz="2200" i="1"/>
              <a:t>Poliția continuă investigațiile. Sunt obținute alte ordine de la procuratură și instanță și se stabilește Ziua Acțiunii. Pe parcursul acțiunii în teren sunt arestate o serie de persoane fizice și sunt obținute mai multe probe electronice și obișnuite. Se pare că suma sechestrată nu este prea mare. Înregistrările interogărilor arată că suspecții folosesc serviciile de comunicare socială și VOIP pentru a contacta o persoană din Țara E, care pare să fie cetățean al Țării A. </a:t>
            </a:r>
          </a:p>
          <a:p>
            <a:pPr algn="just">
              <a:buFont typeface="Wingdings" panose="05000000000000000000" pitchFamily="2" charset="2"/>
              <a:buChar char="Ø"/>
            </a:pPr>
            <a:endParaRPr lang="en-GB" altLang="ja-JP" sz="2200" i="1" dirty="0"/>
          </a:p>
          <a:p>
            <a:pPr algn="just">
              <a:buFont typeface="Wingdings" panose="05000000000000000000" pitchFamily="2" charset="2"/>
              <a:buChar char="Ø"/>
            </a:pPr>
            <a:r>
              <a:rPr lang="ro-RO" sz="2200" i="1"/>
              <a:t>Unele mesaje arată că suspecții așteaptă să dea personal suma în numerar persoanei respective fie când aceasta sosește în Țara A fie când suspecții călătoresc în Țara E, o țară vecină, implicând totodată Rețeaua 24/7.</a:t>
            </a:r>
          </a:p>
          <a:p>
            <a:endParaRPr lang="en-US" dirty="0"/>
          </a:p>
        </p:txBody>
      </p:sp>
      <p:sp>
        <p:nvSpPr>
          <p:cNvPr id="19" name="Slide Number Placeholder 1">
            <a:extLst>
              <a:ext uri="{FF2B5EF4-FFF2-40B4-BE49-F238E27FC236}">
                <a16:creationId xmlns=""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18</a:t>
            </a:fld>
            <a:endParaRPr lang="en-GB" smtClean="0"/>
          </a:p>
        </p:txBody>
      </p:sp>
    </p:spTree>
    <p:extLst>
      <p:ext uri="{BB962C8B-B14F-4D97-AF65-F5344CB8AC3E}">
        <p14:creationId xmlns:p14="http://schemas.microsoft.com/office/powerpoint/2010/main" val="5102610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Definirea competențelor în domeniul criminalității informatice</a:t>
            </a:r>
          </a:p>
        </p:txBody>
      </p:sp>
      <p:sp>
        <p:nvSpPr>
          <p:cNvPr id="12" name="Slide Number Placeholder 1">
            <a:extLst>
              <a:ext uri="{FF2B5EF4-FFF2-40B4-BE49-F238E27FC236}">
                <a16:creationId xmlns="" xmlns:a16="http://schemas.microsoft.com/office/drawing/2014/main" id="{5845ED87-4604-4B0E-B2FC-DA8406E3AE4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19</a:t>
            </a:fld>
            <a:endParaRPr lang="en-GB" smtClean="0"/>
          </a:p>
        </p:txBody>
      </p:sp>
      <p:sp>
        <p:nvSpPr>
          <p:cNvPr id="3" name="Rectangle 2"/>
          <p:cNvSpPr/>
          <p:nvPr/>
        </p:nvSpPr>
        <p:spPr>
          <a:xfrm>
            <a:off x="595423" y="3913633"/>
            <a:ext cx="4572000" cy="1323439"/>
          </a:xfrm>
          <a:prstGeom prst="rect">
            <a:avLst/>
          </a:prstGeom>
        </p:spPr>
        <p:txBody>
          <a:bodyPr>
            <a:spAutoFit/>
          </a:bodyPr>
          <a:lstStyle/>
          <a:p>
            <a:r>
              <a:rPr lang="ro-RO" sz="4000" b="1">
                <a:latin typeface="+mj-lt"/>
              </a:rPr>
              <a:t>Partea a treia</a:t>
            </a:r>
            <a:br>
              <a:rPr lang="ro-RO" sz="4000" b="1">
                <a:latin typeface="+mj-lt"/>
              </a:rPr>
            </a:br>
            <a:r>
              <a:rPr lang="ro-RO" sz="4000" b="1">
                <a:latin typeface="+mj-lt"/>
              </a:rPr>
              <a:t>Activități de grup</a:t>
            </a:r>
          </a:p>
        </p:txBody>
      </p:sp>
    </p:spTree>
    <p:extLst>
      <p:ext uri="{BB962C8B-B14F-4D97-AF65-F5344CB8AC3E}">
        <p14:creationId xmlns:p14="http://schemas.microsoft.com/office/powerpoint/2010/main" val="2320500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2</a:t>
            </a:fld>
            <a:endParaRPr lang="en-GB" smtClean="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9350" y="106467"/>
            <a:ext cx="773465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solidFill>
                  <a:schemeClr val="bg1"/>
                </a:solidFill>
                <a:latin typeface="Verdana" charset="0"/>
                <a:cs typeface="Verdana" charset="0"/>
              </a:rPr>
              <a:t>Programul</a:t>
            </a:r>
          </a:p>
        </p:txBody>
      </p:sp>
      <p:sp>
        <p:nvSpPr>
          <p:cNvPr id="6" name="Rectangle 5">
            <a:extLst>
              <a:ext uri="{FF2B5EF4-FFF2-40B4-BE49-F238E27FC236}">
                <a16:creationId xmlns="" xmlns:a16="http://schemas.microsoft.com/office/drawing/2014/main" id="{EA3FFC4F-A0C7-6241-A6A3-D4D1CB58E595}"/>
              </a:ext>
            </a:extLst>
          </p:cNvPr>
          <p:cNvSpPr/>
          <p:nvPr/>
        </p:nvSpPr>
        <p:spPr>
          <a:xfrm>
            <a:off x="4450456" y="1043731"/>
            <a:ext cx="4572000" cy="584775"/>
          </a:xfrm>
          <a:prstGeom prst="rect">
            <a:avLst/>
          </a:prstGeom>
        </p:spPr>
        <p:txBody>
          <a:bodyPr>
            <a:spAutoFit/>
          </a:bodyPr>
          <a:lstStyle/>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endParaRPr lang="en-US" sz="2000" i="1" dirty="0"/>
          </a:p>
        </p:txBody>
      </p:sp>
      <p:sp>
        <p:nvSpPr>
          <p:cNvPr id="7" name="Rectangle 6">
            <a:extLst>
              <a:ext uri="{FF2B5EF4-FFF2-40B4-BE49-F238E27FC236}">
                <a16:creationId xmlns="" xmlns:a16="http://schemas.microsoft.com/office/drawing/2014/main" id="{7FA81925-418B-D44C-9255-2AEBBFBC0ADA}"/>
              </a:ext>
            </a:extLst>
          </p:cNvPr>
          <p:cNvSpPr/>
          <p:nvPr/>
        </p:nvSpPr>
        <p:spPr>
          <a:xfrm>
            <a:off x="336287" y="1781632"/>
            <a:ext cx="3791244" cy="3884140"/>
          </a:xfrm>
          <a:prstGeom prst="rect">
            <a:avLst/>
          </a:prstGeom>
        </p:spPr>
        <p:txBody>
          <a:bodyPr wrap="square">
            <a:spAutoFit/>
          </a:bodyPr>
          <a:lstStyle/>
          <a:p>
            <a:pPr marL="342900" indent="-342900" eaLnBrk="1" hangingPunct="1">
              <a:lnSpc>
                <a:spcPct val="80000"/>
              </a:lnSpc>
              <a:buFont typeface="Wingdings" pitchFamily="2" charset="2"/>
              <a:buChar char="Ø"/>
            </a:pPr>
            <a:r>
              <a:rPr lang="ro-RO" sz="2200" b="1"/>
              <a:t>Partea întâi</a:t>
            </a:r>
          </a:p>
          <a:p>
            <a:pPr marL="342900" indent="-342900" eaLnBrk="1" hangingPunct="1">
              <a:lnSpc>
                <a:spcPct val="80000"/>
              </a:lnSpc>
              <a:buFont typeface="Wingdings" pitchFamily="2" charset="2"/>
              <a:buChar char="ü"/>
            </a:pPr>
            <a:r>
              <a:rPr lang="ro-RO" sz="2200" i="1"/>
              <a:t>Introducere</a:t>
            </a:r>
          </a:p>
          <a:p>
            <a:pPr marL="0" indent="0" eaLnBrk="1" hangingPunct="1">
              <a:lnSpc>
                <a:spcPct val="80000"/>
              </a:lnSpc>
              <a:buNone/>
            </a:pPr>
            <a:endParaRPr lang="en-GB" sz="2200" dirty="0"/>
          </a:p>
          <a:p>
            <a:pPr marL="342900" indent="-342900" eaLnBrk="1" hangingPunct="1">
              <a:lnSpc>
                <a:spcPct val="80000"/>
              </a:lnSpc>
              <a:buFont typeface="Wingdings" pitchFamily="2" charset="2"/>
              <a:buChar char="Ø"/>
            </a:pPr>
            <a:r>
              <a:rPr lang="ro-RO" sz="2200" b="1"/>
              <a:t>Partea a doua</a:t>
            </a:r>
          </a:p>
          <a:p>
            <a:pPr marL="342900" indent="-342900" eaLnBrk="1" hangingPunct="1">
              <a:lnSpc>
                <a:spcPct val="80000"/>
              </a:lnSpc>
              <a:buFont typeface="Wingdings" pitchFamily="2" charset="2"/>
              <a:buChar char="ü"/>
            </a:pPr>
            <a:r>
              <a:rPr lang="ro-RO" sz="2200" i="1"/>
              <a:t>Sinopsis studiu de caz</a:t>
            </a:r>
          </a:p>
          <a:p>
            <a:pPr marL="0" indent="0" eaLnBrk="1" hangingPunct="1">
              <a:lnSpc>
                <a:spcPct val="80000"/>
              </a:lnSpc>
              <a:buNone/>
            </a:pPr>
            <a:endParaRPr lang="en-GB" sz="2200" dirty="0"/>
          </a:p>
          <a:p>
            <a:pPr marL="342900" indent="-342900" eaLnBrk="1" hangingPunct="1">
              <a:lnSpc>
                <a:spcPct val="80000"/>
              </a:lnSpc>
              <a:buFont typeface="Wingdings" pitchFamily="2" charset="2"/>
              <a:buChar char="Ø"/>
            </a:pPr>
            <a:r>
              <a:rPr lang="ro-RO" sz="2200" b="1"/>
              <a:t>Partea a treia</a:t>
            </a:r>
          </a:p>
          <a:p>
            <a:pPr marL="342900" indent="-342900">
              <a:lnSpc>
                <a:spcPct val="80000"/>
              </a:lnSpc>
              <a:buFont typeface="Wingdings" pitchFamily="2" charset="2"/>
              <a:buChar char="ü"/>
            </a:pPr>
            <a:r>
              <a:rPr lang="ro-RO" sz="2200" i="1">
                <a:ea typeface="ＭＳ Ｐゴシック" charset="0"/>
                <a:cs typeface="ＭＳ Ｐゴシック" charset="0"/>
              </a:rPr>
              <a:t>Activități de grup</a:t>
            </a:r>
          </a:p>
          <a:p>
            <a:pPr marL="342900" indent="-342900">
              <a:lnSpc>
                <a:spcPct val="80000"/>
              </a:lnSpc>
              <a:buFont typeface="Wingdings" pitchFamily="2" charset="2"/>
              <a:buChar char="ü"/>
            </a:pPr>
            <a:endParaRPr lang="en-GB" sz="2200" i="1" dirty="0">
              <a:ea typeface="ＭＳ Ｐゴシック" charset="0"/>
            </a:endParaRPr>
          </a:p>
          <a:p>
            <a:pPr marL="342900" indent="-342900" eaLnBrk="1" hangingPunct="1">
              <a:lnSpc>
                <a:spcPct val="80000"/>
              </a:lnSpc>
              <a:buFont typeface="Wingdings" pitchFamily="2" charset="2"/>
              <a:buChar char="Ø"/>
            </a:pPr>
            <a:r>
              <a:rPr lang="ro-RO" sz="2200" b="1"/>
              <a:t>Partea a patra</a:t>
            </a:r>
          </a:p>
          <a:p>
            <a:pPr marL="342900" indent="-342900">
              <a:lnSpc>
                <a:spcPct val="80000"/>
              </a:lnSpc>
              <a:buFont typeface="Wingdings" pitchFamily="2" charset="2"/>
              <a:buChar char="ü"/>
            </a:pPr>
            <a:r>
              <a:rPr lang="ro-RO" sz="2200" i="1"/>
              <a:t>Raportul grupului</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Ø"/>
            </a:pPr>
            <a:r>
              <a:rPr lang="ro-RO" sz="2200" b="1"/>
              <a:t>Partea a cincea</a:t>
            </a:r>
          </a:p>
          <a:p>
            <a:pPr marL="342900" indent="-342900">
              <a:lnSpc>
                <a:spcPct val="80000"/>
              </a:lnSpc>
              <a:buFont typeface="Wingdings" pitchFamily="2" charset="2"/>
              <a:buChar char="ü"/>
            </a:pPr>
            <a:r>
              <a:rPr lang="ro-RO" sz="2200" i="1"/>
              <a:t>Concluzii</a:t>
            </a:r>
          </a:p>
        </p:txBody>
      </p:sp>
      <p:pic>
        <p:nvPicPr>
          <p:cNvPr id="8" name="Picture 7">
            <a:extLst>
              <a:ext uri="{FF2B5EF4-FFF2-40B4-BE49-F238E27FC236}">
                <a16:creationId xmlns="" xmlns:a16="http://schemas.microsoft.com/office/drawing/2014/main" id="{F1C6340C-3120-7B4F-8C6E-D20141E89477}"/>
              </a:ext>
            </a:extLst>
          </p:cNvPr>
          <p:cNvPicPr>
            <a:picLocks noChangeAspect="1"/>
          </p:cNvPicPr>
          <p:nvPr/>
        </p:nvPicPr>
        <p:blipFill>
          <a:blip r:embed="rId3"/>
          <a:stretch>
            <a:fillRect/>
          </a:stretch>
        </p:blipFill>
        <p:spPr>
          <a:xfrm>
            <a:off x="5063857" y="2607361"/>
            <a:ext cx="3345197" cy="2221992"/>
          </a:xfrm>
          <a:prstGeom prst="rect">
            <a:avLst/>
          </a:prstGeom>
        </p:spPr>
      </p:pic>
    </p:spTree>
    <p:extLst>
      <p:ext uri="{BB962C8B-B14F-4D97-AF65-F5344CB8AC3E}">
        <p14:creationId xmlns:p14="http://schemas.microsoft.com/office/powerpoint/2010/main" val="22972558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Studiu de caz</a:t>
            </a:r>
          </a:p>
        </p:txBody>
      </p:sp>
      <p:sp>
        <p:nvSpPr>
          <p:cNvPr id="16" name="Slide Number Placeholder 1">
            <a:extLst>
              <a:ext uri="{FF2B5EF4-FFF2-40B4-BE49-F238E27FC236}">
                <a16:creationId xmlns=""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20</a:t>
            </a:fld>
            <a:endParaRPr lang="en-GB" smtClean="0"/>
          </a:p>
        </p:txBody>
      </p:sp>
      <p:sp>
        <p:nvSpPr>
          <p:cNvPr id="8" name="Rectangle 7">
            <a:extLst>
              <a:ext uri="{FF2B5EF4-FFF2-40B4-BE49-F238E27FC236}">
                <a16:creationId xmlns="" xmlns:a16="http://schemas.microsoft.com/office/drawing/2014/main" id="{7FA81925-418B-D44C-9255-2AEBBFBC0ADA}"/>
              </a:ext>
            </a:extLst>
          </p:cNvPr>
          <p:cNvSpPr/>
          <p:nvPr/>
        </p:nvSpPr>
        <p:spPr>
          <a:xfrm>
            <a:off x="255210" y="1260380"/>
            <a:ext cx="4572000" cy="4939814"/>
          </a:xfrm>
          <a:prstGeom prst="rect">
            <a:avLst/>
          </a:prstGeom>
        </p:spPr>
        <p:txBody>
          <a:bodyPr>
            <a:spAutoFit/>
          </a:bodyPr>
          <a:lstStyle/>
          <a:p>
            <a:pPr marL="342900" indent="-342900" algn="just">
              <a:buFont typeface="Wingdings" pitchFamily="2" charset="2"/>
              <a:buChar char="Ø"/>
            </a:pPr>
            <a:r>
              <a:rPr lang="ro-RO" sz="2800" b="1">
                <a:solidFill>
                  <a:srgbClr val="FF0000"/>
                </a:solidFill>
              </a:rPr>
              <a:t>Repartizarea sarcinilor:</a:t>
            </a:r>
          </a:p>
          <a:p>
            <a:pPr marL="342900" indent="-342900" algn="just">
              <a:buFont typeface="Wingdings" pitchFamily="2" charset="2"/>
              <a:buChar char="Ø"/>
            </a:pPr>
            <a:endParaRPr lang="en-GB" sz="2050" b="1" dirty="0"/>
          </a:p>
          <a:p>
            <a:pPr marL="342900" indent="-342900" algn="just">
              <a:buFont typeface="Wingdings" pitchFamily="2" charset="2"/>
              <a:buChar char="Ø"/>
            </a:pPr>
            <a:r>
              <a:rPr lang="ro-RO" sz="2050" b="1"/>
              <a:t>Grupul 1 </a:t>
            </a:r>
            <a:r>
              <a:rPr lang="ro-RO" sz="2050"/>
              <a:t>va analiza diapozitivele </a:t>
            </a:r>
            <a:r>
              <a:rPr lang="ro-RO" sz="2050" b="1">
                <a:solidFill>
                  <a:srgbClr val="FF0000"/>
                </a:solidFill>
              </a:rPr>
              <a:t>„Cine sunt eu?”</a:t>
            </a:r>
          </a:p>
          <a:p>
            <a:pPr marL="342900" indent="-342900" algn="just">
              <a:buFont typeface="Wingdings" pitchFamily="2" charset="2"/>
              <a:buChar char="Ø"/>
            </a:pPr>
            <a:r>
              <a:rPr lang="ro-RO" sz="2050" b="1"/>
              <a:t>Grupul 2 </a:t>
            </a:r>
            <a:r>
              <a:rPr lang="ro-RO" sz="2050"/>
              <a:t>va analiza diapozitivele </a:t>
            </a:r>
            <a:r>
              <a:rPr lang="ro-RO" sz="2050" b="1">
                <a:solidFill>
                  <a:srgbClr val="FF0000"/>
                </a:solidFill>
              </a:rPr>
              <a:t>„Urmărește datele”</a:t>
            </a:r>
          </a:p>
          <a:p>
            <a:pPr marL="342900" indent="-342900" algn="just">
              <a:buFont typeface="Wingdings" pitchFamily="2" charset="2"/>
              <a:buChar char="Ø"/>
            </a:pPr>
            <a:r>
              <a:rPr lang="ro-RO" sz="2050" b="1"/>
              <a:t>Grupul 3 </a:t>
            </a:r>
            <a:r>
              <a:rPr lang="ro-RO" sz="2050"/>
              <a:t>va analiza diapozitivele </a:t>
            </a:r>
            <a:r>
              <a:rPr lang="ro-RO" sz="2050" b="1">
                <a:solidFill>
                  <a:srgbClr val="FF0000"/>
                </a:solidFill>
              </a:rPr>
              <a:t>„Urmărește banii”</a:t>
            </a:r>
          </a:p>
          <a:p>
            <a:pPr marL="342900" indent="-342900" algn="just">
              <a:buFont typeface="Wingdings" pitchFamily="2" charset="2"/>
              <a:buChar char="Ø"/>
            </a:pPr>
            <a:r>
              <a:rPr lang="ro-RO" sz="2050" b="1"/>
              <a:t>Grupul 4 </a:t>
            </a:r>
            <a:r>
              <a:rPr lang="ro-RO" sz="2050"/>
              <a:t>va analiza diapozitivele </a:t>
            </a:r>
            <a:r>
              <a:rPr lang="ro-RO" sz="2050" b="1">
                <a:solidFill>
                  <a:srgbClr val="FF0000"/>
                </a:solidFill>
              </a:rPr>
              <a:t>„Urmărește liderul”</a:t>
            </a:r>
          </a:p>
          <a:p>
            <a:pPr marL="342900" indent="-342900" algn="just">
              <a:buFont typeface="Wingdings" pitchFamily="2" charset="2"/>
              <a:buChar char="Ø"/>
            </a:pPr>
            <a:r>
              <a:rPr lang="ro-RO" sz="2050"/>
              <a:t>40+ minute pentru analizarea și pregătirea raportului despre caz</a:t>
            </a:r>
          </a:p>
          <a:p>
            <a:pPr marL="342900" indent="-342900" algn="just">
              <a:buFont typeface="Wingdings" pitchFamily="2" charset="2"/>
              <a:buChar char="Ø"/>
            </a:pPr>
            <a:r>
              <a:rPr lang="ro-RO" sz="2050"/>
              <a:t>10-15 minute pentru prezentarea concluziilor de grup de către raportorul de grup sau de către întreg grupul</a:t>
            </a:r>
          </a:p>
        </p:txBody>
      </p:sp>
      <p:pic>
        <p:nvPicPr>
          <p:cNvPr id="9" name="Picture 8">
            <a:extLst>
              <a:ext uri="{FF2B5EF4-FFF2-40B4-BE49-F238E27FC236}">
                <a16:creationId xmlns="" xmlns:a16="http://schemas.microsoft.com/office/drawing/2014/main" id="{1039E094-4EB0-B34C-AC8A-850BF9448A2D}"/>
              </a:ext>
            </a:extLst>
          </p:cNvPr>
          <p:cNvPicPr>
            <a:picLocks noChangeAspect="1"/>
          </p:cNvPicPr>
          <p:nvPr/>
        </p:nvPicPr>
        <p:blipFill>
          <a:blip r:embed="rId3"/>
          <a:stretch>
            <a:fillRect/>
          </a:stretch>
        </p:blipFill>
        <p:spPr>
          <a:xfrm>
            <a:off x="5182654" y="2877133"/>
            <a:ext cx="3961346" cy="1598043"/>
          </a:xfrm>
          <a:prstGeom prst="rect">
            <a:avLst/>
          </a:prstGeom>
        </p:spPr>
      </p:pic>
    </p:spTree>
    <p:extLst>
      <p:ext uri="{BB962C8B-B14F-4D97-AF65-F5344CB8AC3E}">
        <p14:creationId xmlns:p14="http://schemas.microsoft.com/office/powerpoint/2010/main" val="22130946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ro-RO" sz="3200">
                <a:latin typeface="Verdana" panose="020B0604030504040204" pitchFamily="34" charset="0"/>
                <a:ea typeface="Verdana" panose="020B0604030504040204" pitchFamily="34" charset="0"/>
              </a:rPr>
              <a:t>Studiu de caz</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21</a:t>
            </a:fld>
            <a:endParaRPr lang="en-GB" smtClean="0"/>
          </a:p>
        </p:txBody>
      </p:sp>
      <p:sp>
        <p:nvSpPr>
          <p:cNvPr id="7" name="Rectangle 6">
            <a:extLst>
              <a:ext uri="{FF2B5EF4-FFF2-40B4-BE49-F238E27FC236}">
                <a16:creationId xmlns="" xmlns:a16="http://schemas.microsoft.com/office/drawing/2014/main" id="{7FA81925-418B-D44C-9255-2AEBBFBC0ADA}"/>
              </a:ext>
            </a:extLst>
          </p:cNvPr>
          <p:cNvSpPr/>
          <p:nvPr/>
        </p:nvSpPr>
        <p:spPr>
          <a:xfrm>
            <a:off x="297412" y="1309818"/>
            <a:ext cx="5125193" cy="4708981"/>
          </a:xfrm>
          <a:prstGeom prst="rect">
            <a:avLst/>
          </a:prstGeom>
        </p:spPr>
        <p:txBody>
          <a:bodyPr wrap="square">
            <a:spAutoFit/>
          </a:bodyPr>
          <a:lstStyle/>
          <a:p>
            <a:pPr marL="342900" indent="-342900" algn="just">
              <a:buFont typeface="Wingdings" pitchFamily="2" charset="2"/>
              <a:buChar char="Ø"/>
            </a:pPr>
            <a:r>
              <a:rPr lang="ro-RO" sz="2800" b="1">
                <a:solidFill>
                  <a:srgbClr val="FF0000"/>
                </a:solidFill>
              </a:rPr>
              <a:t>Principalele chestiuni:</a:t>
            </a:r>
          </a:p>
          <a:p>
            <a:pPr marL="342900" indent="-342900" algn="just">
              <a:buFont typeface="Wingdings" pitchFamily="2" charset="2"/>
              <a:buChar char="Ø"/>
            </a:pPr>
            <a:endParaRPr lang="en-GB" sz="2050" b="1" dirty="0"/>
          </a:p>
          <a:p>
            <a:pPr marL="342900" indent="-342900">
              <a:buFont typeface="Arial" panose="020B0604020202020204" pitchFamily="34" charset="0"/>
              <a:buChar char="•"/>
            </a:pPr>
            <a:r>
              <a:rPr lang="ro-RO" sz="2000" i="1"/>
              <a:t>începerea și stabilirea planului</a:t>
            </a:r>
          </a:p>
          <a:p>
            <a:pPr marL="342900" indent="-342900">
              <a:buFont typeface="Arial" panose="020B0604020202020204" pitchFamily="34" charset="0"/>
              <a:buChar char="•"/>
            </a:pPr>
            <a:r>
              <a:rPr lang="ro-RO" sz="2000" i="1"/>
              <a:t>probele electronice</a:t>
            </a:r>
          </a:p>
          <a:p>
            <a:pPr marL="342900" indent="-342900">
              <a:buFont typeface="Arial" panose="020B0604020202020204" pitchFamily="34" charset="0"/>
              <a:buChar char="•"/>
            </a:pPr>
            <a:r>
              <a:rPr lang="ro-RO" sz="2000" i="1"/>
              <a:t>cooperarea public-privat</a:t>
            </a:r>
          </a:p>
          <a:p>
            <a:pPr marL="342900" indent="-342900">
              <a:buFont typeface="Arial" panose="020B0604020202020204" pitchFamily="34" charset="0"/>
              <a:buChar char="•"/>
            </a:pPr>
            <a:r>
              <a:rPr lang="ro-RO" sz="2000" i="1"/>
              <a:t>companiile de plată și pariuri</a:t>
            </a:r>
          </a:p>
          <a:p>
            <a:pPr marL="342900" indent="-342900">
              <a:buFont typeface="Arial" panose="020B0604020202020204" pitchFamily="34" charset="0"/>
              <a:buChar char="•"/>
            </a:pPr>
            <a:r>
              <a:rPr lang="ro-RO" sz="2000" i="1"/>
              <a:t>furnizorii de servicii de internet</a:t>
            </a:r>
          </a:p>
          <a:p>
            <a:pPr marL="342900" indent="-342900">
              <a:buFont typeface="Arial" panose="020B0604020202020204" pitchFamily="34" charset="0"/>
              <a:buChar char="•"/>
            </a:pPr>
            <a:r>
              <a:rPr lang="ro-RO" sz="2000" i="1"/>
              <a:t>conturile de bani</a:t>
            </a:r>
          </a:p>
          <a:p>
            <a:pPr marL="342900" indent="-342900">
              <a:buFont typeface="Arial" panose="020B0604020202020204" pitchFamily="34" charset="0"/>
              <a:buChar char="•"/>
            </a:pPr>
            <a:r>
              <a:rPr lang="ro-RO" sz="2000" i="1"/>
              <a:t>fluxul banilor</a:t>
            </a:r>
          </a:p>
          <a:p>
            <a:pPr marL="342900" indent="-342900">
              <a:buFont typeface="Arial" panose="020B0604020202020204" pitchFamily="34" charset="0"/>
              <a:buChar char="•"/>
            </a:pPr>
            <a:r>
              <a:rPr lang="ro-RO" sz="2000" i="1"/>
              <a:t>comunicarea între infractori</a:t>
            </a:r>
          </a:p>
          <a:p>
            <a:pPr marL="342900" indent="-342900">
              <a:buFont typeface="Arial" panose="020B0604020202020204" pitchFamily="34" charset="0"/>
              <a:buChar char="•"/>
            </a:pPr>
            <a:r>
              <a:rPr lang="ro-RO" sz="2000" i="1"/>
              <a:t>cadrul juridic</a:t>
            </a:r>
          </a:p>
          <a:p>
            <a:pPr marL="342900" indent="-342900">
              <a:buFont typeface="Arial" panose="020B0604020202020204" pitchFamily="34" charset="0"/>
              <a:buChar char="•"/>
            </a:pPr>
            <a:r>
              <a:rPr lang="ro-RO" sz="2000" i="1"/>
              <a:t>jurisdicția</a:t>
            </a:r>
          </a:p>
          <a:p>
            <a:pPr marL="342900" indent="-342900">
              <a:buFont typeface="Arial" panose="020B0604020202020204" pitchFamily="34" charset="0"/>
              <a:buChar char="•"/>
            </a:pPr>
            <a:r>
              <a:rPr lang="ro-RO" sz="2000" i="1"/>
              <a:t>cooperarea internă și internațională</a:t>
            </a:r>
          </a:p>
          <a:p>
            <a:pPr marL="342900" indent="-342900" algn="just">
              <a:buFont typeface="Wingdings" pitchFamily="2" charset="2"/>
              <a:buChar char="Ø"/>
            </a:pPr>
            <a:endParaRPr lang="en-GB" sz="2050" b="1" dirty="0"/>
          </a:p>
        </p:txBody>
      </p:sp>
      <p:pic>
        <p:nvPicPr>
          <p:cNvPr id="10" name="Picture 9">
            <a:extLst>
              <a:ext uri="{FF2B5EF4-FFF2-40B4-BE49-F238E27FC236}">
                <a16:creationId xmlns="" xmlns:a16="http://schemas.microsoft.com/office/drawing/2014/main" id="{1039E094-4EB0-B34C-AC8A-850BF9448A2D}"/>
              </a:ext>
            </a:extLst>
          </p:cNvPr>
          <p:cNvPicPr>
            <a:picLocks noChangeAspect="1"/>
          </p:cNvPicPr>
          <p:nvPr/>
        </p:nvPicPr>
        <p:blipFill>
          <a:blip r:embed="rId3"/>
          <a:stretch>
            <a:fillRect/>
          </a:stretch>
        </p:blipFill>
        <p:spPr>
          <a:xfrm>
            <a:off x="5518298" y="2877133"/>
            <a:ext cx="3625702" cy="1598043"/>
          </a:xfrm>
          <a:prstGeom prst="rect">
            <a:avLst/>
          </a:prstGeom>
        </p:spPr>
      </p:pic>
    </p:spTree>
    <p:extLst>
      <p:ext uri="{BB962C8B-B14F-4D97-AF65-F5344CB8AC3E}">
        <p14:creationId xmlns:p14="http://schemas.microsoft.com/office/powerpoint/2010/main" val="36025969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ro-RO" sz="3200">
                <a:latin typeface="Verdana" panose="020B0604030504040204" pitchFamily="34" charset="0"/>
                <a:ea typeface="Verdana" panose="020B0604030504040204" pitchFamily="34" charset="0"/>
              </a:rPr>
              <a:t>Studiu de caz</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22</a:t>
            </a:fld>
            <a:endParaRPr lang="en-GB" smtClean="0"/>
          </a:p>
        </p:txBody>
      </p:sp>
      <p:sp>
        <p:nvSpPr>
          <p:cNvPr id="9" name="Rectangle 8">
            <a:extLst>
              <a:ext uri="{FF2B5EF4-FFF2-40B4-BE49-F238E27FC236}">
                <a16:creationId xmlns="" xmlns:a16="http://schemas.microsoft.com/office/drawing/2014/main" id="{7FA81925-418B-D44C-9255-2AEBBFBC0ADA}"/>
              </a:ext>
            </a:extLst>
          </p:cNvPr>
          <p:cNvSpPr/>
          <p:nvPr/>
        </p:nvSpPr>
        <p:spPr>
          <a:xfrm>
            <a:off x="253712" y="1428689"/>
            <a:ext cx="5317748" cy="4308872"/>
          </a:xfrm>
          <a:prstGeom prst="rect">
            <a:avLst/>
          </a:prstGeom>
        </p:spPr>
        <p:txBody>
          <a:bodyPr wrap="square">
            <a:spAutoFit/>
          </a:bodyPr>
          <a:lstStyle/>
          <a:p>
            <a:pPr marL="342900" indent="-342900" algn="just">
              <a:buFont typeface="Wingdings" pitchFamily="2" charset="2"/>
              <a:buChar char="Ø"/>
            </a:pPr>
            <a:r>
              <a:rPr lang="ro-RO" sz="2800" b="1">
                <a:solidFill>
                  <a:srgbClr val="FF0000"/>
                </a:solidFill>
              </a:rPr>
              <a:t>Principalele întrebări:</a:t>
            </a:r>
          </a:p>
          <a:p>
            <a:pPr marL="342900" indent="-342900" algn="just">
              <a:buFont typeface="Wingdings" pitchFamily="2" charset="2"/>
              <a:buChar char="Ø"/>
            </a:pPr>
            <a:endParaRPr lang="en-GB" sz="2050" b="1" dirty="0"/>
          </a:p>
          <a:p>
            <a:pPr marL="342900" indent="-342900">
              <a:buFont typeface="Arial" panose="020B0604020202020204" pitchFamily="34" charset="0"/>
              <a:buChar char="•"/>
            </a:pPr>
            <a:r>
              <a:rPr lang="ro-RO" sz="2000" i="1"/>
              <a:t>Care sunt articolele dreptului penal material din Convenția privind criminalitatea informatică care pot fi aplicate și de ce?</a:t>
            </a:r>
          </a:p>
          <a:p>
            <a:pPr marL="342900" indent="-342900">
              <a:buFont typeface="Arial" panose="020B0604020202020204" pitchFamily="34" charset="0"/>
              <a:buChar char="•"/>
            </a:pPr>
            <a:r>
              <a:rPr lang="ro-RO" sz="2000" i="1"/>
              <a:t>Care sunt articolele dreptului penal procesual din Convenția privind criminalitatea informatică care pot fi aplicate și de ce?</a:t>
            </a:r>
          </a:p>
          <a:p>
            <a:pPr marL="342900" indent="-342900">
              <a:buFont typeface="Arial" panose="020B0604020202020204" pitchFamily="34" charset="0"/>
              <a:buChar char="•"/>
            </a:pPr>
            <a:r>
              <a:rPr lang="ro-RO" sz="2000" i="1"/>
              <a:t>Care sunt articolele privind cooperarea internațională din Convenția privind criminalitatea informatică care pot fi aplicate și de ce?</a:t>
            </a:r>
          </a:p>
          <a:p>
            <a:pPr marL="342900" indent="-342900">
              <a:buFont typeface="Arial" panose="020B0604020202020204" pitchFamily="34" charset="0"/>
              <a:buChar char="•"/>
            </a:pPr>
            <a:r>
              <a:rPr lang="ro-RO" sz="2000" i="1"/>
              <a:t>Care sunt principalele concluzii ale cazului?</a:t>
            </a:r>
          </a:p>
          <a:p>
            <a:pPr marL="342900" indent="-342900">
              <a:buFont typeface="Arial" panose="020B0604020202020204" pitchFamily="34" charset="0"/>
              <a:buChar char="•"/>
            </a:pPr>
            <a:r>
              <a:rPr lang="ro-RO" sz="2000" i="1"/>
              <a:t>Poate fi introdus în instanță?</a:t>
            </a:r>
          </a:p>
        </p:txBody>
      </p:sp>
      <p:pic>
        <p:nvPicPr>
          <p:cNvPr id="11" name="Picture 10">
            <a:extLst>
              <a:ext uri="{FF2B5EF4-FFF2-40B4-BE49-F238E27FC236}">
                <a16:creationId xmlns="" xmlns:a16="http://schemas.microsoft.com/office/drawing/2014/main" id="{1039E094-4EB0-B34C-AC8A-850BF9448A2D}"/>
              </a:ext>
            </a:extLst>
          </p:cNvPr>
          <p:cNvPicPr>
            <a:picLocks noChangeAspect="1"/>
          </p:cNvPicPr>
          <p:nvPr/>
        </p:nvPicPr>
        <p:blipFill>
          <a:blip r:embed="rId3"/>
          <a:stretch>
            <a:fillRect/>
          </a:stretch>
        </p:blipFill>
        <p:spPr>
          <a:xfrm>
            <a:off x="5571460" y="2877133"/>
            <a:ext cx="3572540" cy="1598043"/>
          </a:xfrm>
          <a:prstGeom prst="rect">
            <a:avLst/>
          </a:prstGeom>
        </p:spPr>
      </p:pic>
    </p:spTree>
    <p:extLst>
      <p:ext uri="{BB962C8B-B14F-4D97-AF65-F5344CB8AC3E}">
        <p14:creationId xmlns:p14="http://schemas.microsoft.com/office/powerpoint/2010/main" val="40275326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ro-RO" sz="3200">
                <a:latin typeface="Verdana" panose="020B0604030504040204" pitchFamily="34" charset="0"/>
                <a:ea typeface="Verdana" panose="020B0604030504040204" pitchFamily="34" charset="0"/>
              </a:rPr>
              <a:t>Studiu de caz</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23</a:t>
            </a:fld>
            <a:endParaRPr lang="en-GB" smtClean="0"/>
          </a:p>
        </p:txBody>
      </p:sp>
      <p:pic>
        <p:nvPicPr>
          <p:cNvPr id="11" name="Picture 10">
            <a:extLst>
              <a:ext uri="{FF2B5EF4-FFF2-40B4-BE49-F238E27FC236}">
                <a16:creationId xmlns="" xmlns:a16="http://schemas.microsoft.com/office/drawing/2014/main" id="{1039E094-4EB0-B34C-AC8A-850BF9448A2D}"/>
              </a:ext>
            </a:extLst>
          </p:cNvPr>
          <p:cNvPicPr>
            <a:picLocks noChangeAspect="1"/>
          </p:cNvPicPr>
          <p:nvPr/>
        </p:nvPicPr>
        <p:blipFill>
          <a:blip r:embed="rId3"/>
          <a:stretch>
            <a:fillRect/>
          </a:stretch>
        </p:blipFill>
        <p:spPr>
          <a:xfrm>
            <a:off x="5603358" y="2877133"/>
            <a:ext cx="3540642" cy="1598043"/>
          </a:xfrm>
          <a:prstGeom prst="rect">
            <a:avLst/>
          </a:prstGeom>
        </p:spPr>
      </p:pic>
      <p:sp>
        <p:nvSpPr>
          <p:cNvPr id="7" name="Rectangle 6">
            <a:extLst>
              <a:ext uri="{FF2B5EF4-FFF2-40B4-BE49-F238E27FC236}">
                <a16:creationId xmlns="" xmlns:a16="http://schemas.microsoft.com/office/drawing/2014/main" id="{7FA81925-418B-D44C-9255-2AEBBFBC0ADA}"/>
              </a:ext>
            </a:extLst>
          </p:cNvPr>
          <p:cNvSpPr/>
          <p:nvPr/>
        </p:nvSpPr>
        <p:spPr>
          <a:xfrm>
            <a:off x="317508" y="1170300"/>
            <a:ext cx="5285850" cy="5193729"/>
          </a:xfrm>
          <a:prstGeom prst="rect">
            <a:avLst/>
          </a:prstGeom>
        </p:spPr>
        <p:txBody>
          <a:bodyPr wrap="square">
            <a:spAutoFit/>
          </a:bodyPr>
          <a:lstStyle/>
          <a:p>
            <a:pPr marL="342900" indent="-342900" algn="just">
              <a:buFont typeface="Wingdings" pitchFamily="2" charset="2"/>
              <a:buChar char="Ø"/>
            </a:pPr>
            <a:r>
              <a:rPr lang="ro-RO" sz="2400" b="1">
                <a:solidFill>
                  <a:srgbClr val="FF0000"/>
                </a:solidFill>
              </a:rPr>
              <a:t>Întrebări specifice Grupul 1:</a:t>
            </a:r>
          </a:p>
          <a:p>
            <a:pPr marL="342900" indent="-342900" algn="just">
              <a:buFont typeface="Wingdings" pitchFamily="2" charset="2"/>
              <a:buChar char="Ø"/>
            </a:pPr>
            <a:endParaRPr lang="en-GB" sz="2050" b="1" dirty="0"/>
          </a:p>
          <a:p>
            <a:pPr marL="342900" indent="-342900">
              <a:buFont typeface="Arial" panose="020B0604020202020204" pitchFamily="34" charset="0"/>
              <a:buChar char="•"/>
            </a:pPr>
            <a:r>
              <a:rPr lang="ro-RO" sz="2000" i="1"/>
              <a:t>cum să obții informații/probe despre conținutul și veridicitatea jocului cu premii?</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ro-RO" sz="2000" i="1"/>
              <a:t>cum să obții informații/probe despre administrarea jocului?</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ro-RO" sz="2000" i="1"/>
              <a:t>cum să verifici dacă victimele au suferit sau nu prejudicii?</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ro-RO" sz="2000" i="1"/>
              <a:t>care ar putea fi încadrarea penală inițială?</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ro-RO" sz="2000" i="1"/>
              <a:t>care ar trebui să fie pașii următori?</a:t>
            </a:r>
          </a:p>
        </p:txBody>
      </p:sp>
    </p:spTree>
    <p:extLst>
      <p:ext uri="{BB962C8B-B14F-4D97-AF65-F5344CB8AC3E}">
        <p14:creationId xmlns:p14="http://schemas.microsoft.com/office/powerpoint/2010/main" val="211913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ro-RO" sz="3200">
                <a:latin typeface="Verdana" panose="020B0604030504040204" pitchFamily="34" charset="0"/>
                <a:ea typeface="Verdana" panose="020B0604030504040204" pitchFamily="34" charset="0"/>
              </a:rPr>
              <a:t>Studiu de caz</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24</a:t>
            </a:fld>
            <a:endParaRPr lang="en-GB" smtClean="0"/>
          </a:p>
        </p:txBody>
      </p:sp>
      <p:pic>
        <p:nvPicPr>
          <p:cNvPr id="11" name="Picture 10">
            <a:extLst>
              <a:ext uri="{FF2B5EF4-FFF2-40B4-BE49-F238E27FC236}">
                <a16:creationId xmlns="" xmlns:a16="http://schemas.microsoft.com/office/drawing/2014/main" id="{1039E094-4EB0-B34C-AC8A-850BF9448A2D}"/>
              </a:ext>
            </a:extLst>
          </p:cNvPr>
          <p:cNvPicPr>
            <a:picLocks noChangeAspect="1"/>
          </p:cNvPicPr>
          <p:nvPr/>
        </p:nvPicPr>
        <p:blipFill>
          <a:blip r:embed="rId3"/>
          <a:stretch>
            <a:fillRect/>
          </a:stretch>
        </p:blipFill>
        <p:spPr>
          <a:xfrm>
            <a:off x="6198780" y="2887766"/>
            <a:ext cx="2945219" cy="1598043"/>
          </a:xfrm>
          <a:prstGeom prst="rect">
            <a:avLst/>
          </a:prstGeom>
        </p:spPr>
      </p:pic>
      <p:sp>
        <p:nvSpPr>
          <p:cNvPr id="8" name="Rectangle 7">
            <a:extLst>
              <a:ext uri="{FF2B5EF4-FFF2-40B4-BE49-F238E27FC236}">
                <a16:creationId xmlns="" xmlns:a16="http://schemas.microsoft.com/office/drawing/2014/main" id="{7FA81925-418B-D44C-9255-2AEBBFBC0ADA}"/>
              </a:ext>
            </a:extLst>
          </p:cNvPr>
          <p:cNvSpPr/>
          <p:nvPr/>
        </p:nvSpPr>
        <p:spPr>
          <a:xfrm>
            <a:off x="130982" y="748769"/>
            <a:ext cx="6163492" cy="5724644"/>
          </a:xfrm>
          <a:prstGeom prst="rect">
            <a:avLst/>
          </a:prstGeom>
        </p:spPr>
        <p:txBody>
          <a:bodyPr wrap="square">
            <a:spAutoFit/>
          </a:bodyPr>
          <a:lstStyle/>
          <a:p>
            <a:pPr marL="342900" indent="-342900" algn="just">
              <a:buFont typeface="Wingdings" pitchFamily="2" charset="2"/>
              <a:buChar char="Ø"/>
            </a:pPr>
            <a:endParaRPr lang="en-GB" sz="2400" b="1" dirty="0" smtClean="0">
              <a:solidFill>
                <a:srgbClr val="FF0000"/>
              </a:solidFill>
            </a:endParaRPr>
          </a:p>
          <a:p>
            <a:pPr marL="342900" indent="-342900" algn="just">
              <a:buFont typeface="Wingdings" pitchFamily="2" charset="2"/>
              <a:buChar char="Ø"/>
            </a:pPr>
            <a:r>
              <a:rPr lang="ro-RO" sz="2400" b="1">
                <a:solidFill>
                  <a:srgbClr val="FF0000"/>
                </a:solidFill>
              </a:rPr>
              <a:t>Întrebări specifice Grupul 2:</a:t>
            </a:r>
          </a:p>
          <a:p>
            <a:pPr marL="342900" indent="-342900" algn="just">
              <a:buFont typeface="Wingdings" pitchFamily="2" charset="2"/>
              <a:buChar char="Ø"/>
            </a:pPr>
            <a:endParaRPr lang="en-GB" b="1" dirty="0"/>
          </a:p>
          <a:p>
            <a:pPr marL="342900" indent="-342900">
              <a:buFont typeface="Arial" panose="020B0604020202020204" pitchFamily="34" charset="0"/>
              <a:buChar char="•"/>
            </a:pPr>
            <a:r>
              <a:rPr lang="ro-RO" sz="2000" i="1"/>
              <a:t>ce fel de solicitări trebuie trimise FSI-urilor?</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ro-RO" sz="2000" i="1"/>
              <a:t>care sunt tipurile de probe electronice care vor fi urmărite?</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ro-RO" sz="2000" i="1"/>
              <a:t>cum vor fi identificați suspecții inițiali?</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ro-RO" sz="2000" i="1"/>
              <a:t>ce alte investigații suplimentare vor fi întreprinse?</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ro-RO" sz="2000" i="1"/>
              <a:t>obținerea datelor de conectare?</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ro-RO" sz="2000" i="1"/>
              <a:t>cum vor fi confirmate tranzacțiile financiare?</a:t>
            </a:r>
          </a:p>
          <a:p>
            <a:pPr marL="342900" indent="-342900">
              <a:buFont typeface="Arial" panose="020B0604020202020204" pitchFamily="34" charset="0"/>
              <a:buChar char="•"/>
            </a:pPr>
            <a:endParaRPr lang="en-GB" sz="2000" i="1" dirty="0"/>
          </a:p>
          <a:p>
            <a:pPr marL="342900" indent="-342900">
              <a:buFont typeface="Arial" panose="020B0604020202020204" pitchFamily="34" charset="0"/>
              <a:buChar char="•"/>
            </a:pPr>
            <a:r>
              <a:rPr lang="ro-RO" sz="2000" i="1"/>
              <a:t>care ar fi încadrarea penală complementară?</a:t>
            </a:r>
          </a:p>
        </p:txBody>
      </p:sp>
    </p:spTree>
    <p:extLst>
      <p:ext uri="{BB962C8B-B14F-4D97-AF65-F5344CB8AC3E}">
        <p14:creationId xmlns:p14="http://schemas.microsoft.com/office/powerpoint/2010/main" val="22825154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ro-RO" sz="3200">
                <a:latin typeface="Verdana" panose="020B0604030504040204" pitchFamily="34" charset="0"/>
                <a:ea typeface="Verdana" panose="020B0604030504040204" pitchFamily="34" charset="0"/>
              </a:rPr>
              <a:t>Studiu de caz</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25</a:t>
            </a:fld>
            <a:endParaRPr lang="en-GB" smtClean="0"/>
          </a:p>
        </p:txBody>
      </p:sp>
      <p:pic>
        <p:nvPicPr>
          <p:cNvPr id="11" name="Picture 10">
            <a:extLst>
              <a:ext uri="{FF2B5EF4-FFF2-40B4-BE49-F238E27FC236}">
                <a16:creationId xmlns="" xmlns:a16="http://schemas.microsoft.com/office/drawing/2014/main" id="{1039E094-4EB0-B34C-AC8A-850BF9448A2D}"/>
              </a:ext>
            </a:extLst>
          </p:cNvPr>
          <p:cNvPicPr>
            <a:picLocks noChangeAspect="1"/>
          </p:cNvPicPr>
          <p:nvPr/>
        </p:nvPicPr>
        <p:blipFill>
          <a:blip r:embed="rId4"/>
          <a:stretch>
            <a:fillRect/>
          </a:stretch>
        </p:blipFill>
        <p:spPr>
          <a:xfrm>
            <a:off x="5879804" y="2887766"/>
            <a:ext cx="3264195" cy="1598043"/>
          </a:xfrm>
          <a:prstGeom prst="rect">
            <a:avLst/>
          </a:prstGeom>
        </p:spPr>
      </p:pic>
      <p:sp>
        <p:nvSpPr>
          <p:cNvPr id="8" name="Rectangle 7">
            <a:extLst>
              <a:ext uri="{FF2B5EF4-FFF2-40B4-BE49-F238E27FC236}">
                <a16:creationId xmlns="" xmlns:a16="http://schemas.microsoft.com/office/drawing/2014/main" id="{7FA81925-418B-D44C-9255-2AEBBFBC0ADA}"/>
              </a:ext>
            </a:extLst>
          </p:cNvPr>
          <p:cNvSpPr/>
          <p:nvPr/>
        </p:nvSpPr>
        <p:spPr>
          <a:xfrm>
            <a:off x="103620" y="937235"/>
            <a:ext cx="6052630" cy="5632311"/>
          </a:xfrm>
          <a:prstGeom prst="rect">
            <a:avLst/>
          </a:prstGeom>
        </p:spPr>
        <p:txBody>
          <a:bodyPr wrap="square">
            <a:spAutoFit/>
          </a:bodyPr>
          <a:lstStyle/>
          <a:p>
            <a:pPr algn="just"/>
            <a:endParaRPr lang="en-GB" b="1" dirty="0"/>
          </a:p>
          <a:p>
            <a:pPr marL="342900" indent="-342900" algn="just">
              <a:buFont typeface="Wingdings" pitchFamily="2" charset="2"/>
              <a:buChar char="Ø"/>
            </a:pPr>
            <a:r>
              <a:rPr lang="ro-RO" sz="2400" b="1">
                <a:solidFill>
                  <a:srgbClr val="FF0000"/>
                </a:solidFill>
              </a:rPr>
              <a:t>Întrebări specifice Grupul 3:</a:t>
            </a:r>
          </a:p>
          <a:p>
            <a:pPr marL="342900" indent="-342900" algn="just">
              <a:buFont typeface="Wingdings" pitchFamily="2" charset="2"/>
              <a:buChar char="Ø"/>
            </a:pPr>
            <a:endParaRPr lang="en-GB" b="1" dirty="0"/>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ce fel de probe electronice vor arăta existența conturilor în Țara B?</a:t>
            </a:r>
          </a:p>
          <a:p>
            <a:pPr lvl="0" fontAlgn="base">
              <a:spcBef>
                <a:spcPct val="0"/>
              </a:spcBef>
              <a:spcAft>
                <a:spcPct val="0"/>
              </a:spcAft>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există posibilitatea cooperării public-private și cum?</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ce măsuri vor fi urmărite în Țara B și cum?</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ce trebuie făcut cu informațiile despre conturile din Țara C?</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ce măsuri vor fi urmărite în Țara C și cum?</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ce măsuri trebuie urmărite în Țara A?</a:t>
            </a:r>
          </a:p>
        </p:txBody>
      </p:sp>
    </p:spTree>
    <p:extLst>
      <p:ext uri="{BB962C8B-B14F-4D97-AF65-F5344CB8AC3E}">
        <p14:creationId xmlns:p14="http://schemas.microsoft.com/office/powerpoint/2010/main" val="295024067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2" name="Rectangle 11">
            <a:extLst>
              <a:ext uri="{FF2B5EF4-FFF2-40B4-BE49-F238E27FC236}">
                <a16:creationId xmlns="" xmlns:a16="http://schemas.microsoft.com/office/drawing/2014/main" id="{28B79ACE-7D7E-4245-98AF-4CC314A291FB}"/>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GB" sz="3200" dirty="0" smtClean="0">
              <a:latin typeface="Verdana" panose="020B0604030504040204" pitchFamily="34" charset="0"/>
              <a:ea typeface="Verdana" panose="020B0604030504040204" pitchFamily="34" charset="0"/>
            </a:endParaRPr>
          </a:p>
          <a:p>
            <a:pPr algn="r"/>
            <a:r>
              <a:rPr lang="ro-RO" sz="3200">
                <a:latin typeface="Verdana" panose="020B0604030504040204" pitchFamily="34" charset="0"/>
                <a:ea typeface="Verdana" panose="020B0604030504040204" pitchFamily="34" charset="0"/>
              </a:rPr>
              <a:t>Studiu de caz</a:t>
            </a:r>
          </a:p>
          <a:p>
            <a:pPr algn="r"/>
            <a:endParaRPr lang="en-GB" sz="3200" dirty="0">
              <a:latin typeface="Verdana" panose="020B0604030504040204" pitchFamily="34" charset="0"/>
              <a:ea typeface="Verdana" panose="020B0604030504040204" pitchFamily="34" charset="0"/>
            </a:endParaRPr>
          </a:p>
        </p:txBody>
      </p:sp>
      <p:sp>
        <p:nvSpPr>
          <p:cNvPr id="16" name="Slide Number Placeholder 1">
            <a:extLst>
              <a:ext uri="{FF2B5EF4-FFF2-40B4-BE49-F238E27FC236}">
                <a16:creationId xmlns="" xmlns:a16="http://schemas.microsoft.com/office/drawing/2014/main" id="{A07D3C2B-9334-476F-B338-FF871817B691}"/>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26</a:t>
            </a:fld>
            <a:endParaRPr lang="en-GB" smtClean="0"/>
          </a:p>
        </p:txBody>
      </p:sp>
      <p:pic>
        <p:nvPicPr>
          <p:cNvPr id="11" name="Picture 10">
            <a:extLst>
              <a:ext uri="{FF2B5EF4-FFF2-40B4-BE49-F238E27FC236}">
                <a16:creationId xmlns="" xmlns:a16="http://schemas.microsoft.com/office/drawing/2014/main" id="{1039E094-4EB0-B34C-AC8A-850BF9448A2D}"/>
              </a:ext>
            </a:extLst>
          </p:cNvPr>
          <p:cNvPicPr>
            <a:picLocks noChangeAspect="1"/>
          </p:cNvPicPr>
          <p:nvPr/>
        </p:nvPicPr>
        <p:blipFill>
          <a:blip r:embed="rId4"/>
          <a:stretch>
            <a:fillRect/>
          </a:stretch>
        </p:blipFill>
        <p:spPr>
          <a:xfrm>
            <a:off x="5677786" y="2887766"/>
            <a:ext cx="3466214" cy="1598043"/>
          </a:xfrm>
          <a:prstGeom prst="rect">
            <a:avLst/>
          </a:prstGeom>
        </p:spPr>
      </p:pic>
      <p:sp>
        <p:nvSpPr>
          <p:cNvPr id="8" name="Rectangle 7">
            <a:extLst>
              <a:ext uri="{FF2B5EF4-FFF2-40B4-BE49-F238E27FC236}">
                <a16:creationId xmlns="" xmlns:a16="http://schemas.microsoft.com/office/drawing/2014/main" id="{7FA81925-418B-D44C-9255-2AEBBFBC0ADA}"/>
              </a:ext>
            </a:extLst>
          </p:cNvPr>
          <p:cNvSpPr/>
          <p:nvPr/>
        </p:nvSpPr>
        <p:spPr>
          <a:xfrm>
            <a:off x="130982" y="855242"/>
            <a:ext cx="5546804" cy="5663089"/>
          </a:xfrm>
          <a:prstGeom prst="rect">
            <a:avLst/>
          </a:prstGeom>
        </p:spPr>
        <p:txBody>
          <a:bodyPr wrap="square">
            <a:spAutoFit/>
          </a:bodyPr>
          <a:lstStyle/>
          <a:p>
            <a:pPr algn="just"/>
            <a:endParaRPr lang="en-GB" b="1" dirty="0"/>
          </a:p>
          <a:p>
            <a:pPr marL="342900" lvl="0" indent="-342900" algn="just" fontAlgn="base">
              <a:spcBef>
                <a:spcPct val="0"/>
              </a:spcBef>
              <a:spcAft>
                <a:spcPct val="0"/>
              </a:spcAft>
              <a:buFont typeface="Wingdings" pitchFamily="2" charset="2"/>
              <a:buChar char="Ø"/>
            </a:pPr>
            <a:r>
              <a:rPr lang="ro-RO" sz="2400" b="1">
                <a:solidFill>
                  <a:srgbClr val="FF0000"/>
                </a:solidFill>
                <a:ea typeface="ＭＳ Ｐゴシック" pitchFamily="34" charset="-128"/>
              </a:rPr>
              <a:t>Întrebări specifice Grupul 4:</a:t>
            </a:r>
          </a:p>
          <a:p>
            <a:pPr marL="342900" lvl="0" indent="-342900" algn="just" fontAlgn="base">
              <a:spcBef>
                <a:spcPct val="0"/>
              </a:spcBef>
              <a:spcAft>
                <a:spcPct val="0"/>
              </a:spcAft>
              <a:buFont typeface="Wingdings" pitchFamily="2" charset="2"/>
              <a:buChar char="Ø"/>
            </a:pPr>
            <a:endParaRPr lang="en-GB" sz="2000" b="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ce fel de probe electronice se vor urmări acum în Țara B?</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există din nou posibilitatea cooperării public-private și cum?</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care este direcția pe care o va lua acum investigația din Țara A?</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ce măsuri vor fi întreprinse în Țara A și cum?</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probe precum mijloacele de comunicare socială și VOIP?</a:t>
            </a:r>
          </a:p>
          <a:p>
            <a:pPr marL="342900" lvl="0" indent="-342900" fontAlgn="base">
              <a:spcBef>
                <a:spcPct val="0"/>
              </a:spcBef>
              <a:spcAft>
                <a:spcPct val="0"/>
              </a:spcAft>
              <a:buFont typeface="Arial" panose="020B0604020202020204" pitchFamily="34" charset="0"/>
              <a:buChar char="•"/>
            </a:pPr>
            <a:endParaRPr lang="en-GB" sz="2000" i="1" dirty="0">
              <a:solidFill>
                <a:prstClr val="black"/>
              </a:solidFill>
              <a:ea typeface="ＭＳ Ｐゴシック" pitchFamily="34" charset="-128"/>
            </a:endParaRPr>
          </a:p>
          <a:p>
            <a:pPr marL="342900" lvl="0" indent="-342900" fontAlgn="base">
              <a:spcBef>
                <a:spcPct val="0"/>
              </a:spcBef>
              <a:spcAft>
                <a:spcPct val="0"/>
              </a:spcAft>
              <a:buFont typeface="Arial" panose="020B0604020202020204" pitchFamily="34" charset="0"/>
              <a:buChar char="•"/>
            </a:pPr>
            <a:r>
              <a:rPr lang="ro-RO" sz="2000" i="1">
                <a:solidFill>
                  <a:prstClr val="black"/>
                </a:solidFill>
                <a:ea typeface="ＭＳ Ｐゴシック" pitchFamily="34" charset="-128"/>
              </a:rPr>
              <a:t>ce măsuri trebuie urmărite în Țara E?</a:t>
            </a:r>
          </a:p>
        </p:txBody>
      </p:sp>
    </p:spTree>
    <p:extLst>
      <p:ext uri="{BB962C8B-B14F-4D97-AF65-F5344CB8AC3E}">
        <p14:creationId xmlns:p14="http://schemas.microsoft.com/office/powerpoint/2010/main" val="292275984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27</a:t>
            </a:fld>
            <a:endParaRPr lang="en-US" smtClean="0"/>
          </a:p>
        </p:txBody>
      </p:sp>
      <p:sp>
        <p:nvSpPr>
          <p:cNvPr id="4" name="Text Placeholder 3"/>
          <p:cNvSpPr>
            <a:spLocks noGrp="1"/>
          </p:cNvSpPr>
          <p:nvPr>
            <p:ph type="body" sz="quarter" idx="11"/>
          </p:nvPr>
        </p:nvSpPr>
        <p:spPr/>
        <p:txBody>
          <a:bodyPr/>
          <a:lstStyle/>
          <a:p>
            <a:r>
              <a:rPr lang="ro-RO">
                <a:latin typeface="Verdana" panose="020B0604030504040204" pitchFamily="34" charset="0"/>
                <a:ea typeface="Verdana" panose="020B0604030504040204" pitchFamily="34" charset="0"/>
              </a:rPr>
              <a:t>Studiu de caz</a:t>
            </a:r>
          </a:p>
        </p:txBody>
      </p:sp>
      <p:pic>
        <p:nvPicPr>
          <p:cNvPr id="3" name="Picture 2">
            <a:extLst>
              <a:ext uri="{FF2B5EF4-FFF2-40B4-BE49-F238E27FC236}">
                <a16:creationId xmlns=""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239683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28</a:t>
            </a:fld>
            <a:endParaRPr lang="en-US" smtClean="0"/>
          </a:p>
        </p:txBody>
      </p:sp>
      <p:sp>
        <p:nvSpPr>
          <p:cNvPr id="4" name="Text Placeholder 3"/>
          <p:cNvSpPr>
            <a:spLocks noGrp="1"/>
          </p:cNvSpPr>
          <p:nvPr>
            <p:ph type="body" sz="quarter" idx="11"/>
          </p:nvPr>
        </p:nvSpPr>
        <p:spPr/>
        <p:txBody>
          <a:bodyPr/>
          <a:lstStyle/>
          <a:p>
            <a:r>
              <a:rPr lang="ro-RO">
                <a:latin typeface="Verdana" panose="020B0604030504040204" pitchFamily="34" charset="0"/>
                <a:ea typeface="Verdana" panose="020B0604030504040204" pitchFamily="34" charset="0"/>
              </a:rPr>
              <a:t>Studiu de caz</a:t>
            </a:r>
          </a:p>
        </p:txBody>
      </p:sp>
      <p:pic>
        <p:nvPicPr>
          <p:cNvPr id="5" name="Picture 4">
            <a:extLst>
              <a:ext uri="{FF2B5EF4-FFF2-40B4-BE49-F238E27FC236}">
                <a16:creationId xmlns="" xmlns:a16="http://schemas.microsoft.com/office/drawing/2014/main" id="{0F1DC6F3-4C07-9848-B296-763385A163DE}"/>
              </a:ext>
            </a:extLst>
          </p:cNvPr>
          <p:cNvPicPr>
            <a:picLocks noChangeAspect="1"/>
          </p:cNvPicPr>
          <p:nvPr/>
        </p:nvPicPr>
        <p:blipFill>
          <a:blip r:embed="rId2"/>
          <a:stretch>
            <a:fillRect/>
          </a:stretch>
        </p:blipFill>
        <p:spPr>
          <a:xfrm>
            <a:off x="2160563" y="2424234"/>
            <a:ext cx="4822874" cy="2009531"/>
          </a:xfrm>
          <a:prstGeom prst="rect">
            <a:avLst/>
          </a:prstGeom>
        </p:spPr>
      </p:pic>
    </p:spTree>
    <p:extLst>
      <p:ext uri="{BB962C8B-B14F-4D97-AF65-F5344CB8AC3E}">
        <p14:creationId xmlns:p14="http://schemas.microsoft.com/office/powerpoint/2010/main" val="31706355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0E1F2CE5-82EE-4D86-A1BA-A62E2F853B8E}" type="slidenum">
              <a:rPr lang="en-US" smtClean="0"/>
              <a:pPr>
                <a:defRPr/>
              </a:pPr>
              <a:t>29</a:t>
            </a:fld>
            <a:endParaRPr lang="en-US" smtClean="0"/>
          </a:p>
        </p:txBody>
      </p:sp>
      <p:sp>
        <p:nvSpPr>
          <p:cNvPr id="11" name="Text Placeholder 3"/>
          <p:cNvSpPr>
            <a:spLocks noGrp="1"/>
          </p:cNvSpPr>
          <p:nvPr>
            <p:ph type="body" sz="quarter" idx="11"/>
          </p:nvPr>
        </p:nvSpPr>
        <p:spPr>
          <a:xfrm>
            <a:off x="2811463" y="0"/>
            <a:ext cx="6332537" cy="1035050"/>
          </a:xfrm>
        </p:spPr>
        <p:txBody>
          <a:bodyPr/>
          <a:lstStyle/>
          <a:p>
            <a:r>
              <a:rPr lang="ro-RO">
                <a:latin typeface="Verdana" panose="020B0604030504040204" pitchFamily="34" charset="0"/>
                <a:ea typeface="Verdana" panose="020B0604030504040204" pitchFamily="34" charset="0"/>
              </a:rPr>
              <a:t>Studiu de caz</a:t>
            </a:r>
          </a:p>
        </p:txBody>
      </p:sp>
      <p:sp>
        <p:nvSpPr>
          <p:cNvPr id="13" name="Rectangle 12"/>
          <p:cNvSpPr/>
          <p:nvPr/>
        </p:nvSpPr>
        <p:spPr>
          <a:xfrm>
            <a:off x="595423" y="3913633"/>
            <a:ext cx="4572000" cy="1323439"/>
          </a:xfrm>
          <a:prstGeom prst="rect">
            <a:avLst/>
          </a:prstGeom>
        </p:spPr>
        <p:txBody>
          <a:bodyPr>
            <a:spAutoFit/>
          </a:bodyPr>
          <a:lstStyle/>
          <a:p>
            <a:r>
              <a:rPr lang="ro-RO" sz="4000" b="1">
                <a:latin typeface="+mj-lt"/>
              </a:rPr>
              <a:t>Partea a patra</a:t>
            </a:r>
            <a:br>
              <a:rPr lang="ro-RO" sz="4000" b="1">
                <a:latin typeface="+mj-lt"/>
              </a:rPr>
            </a:br>
            <a:r>
              <a:rPr lang="ro-RO" sz="4000" b="1">
                <a:latin typeface="+mj-lt"/>
              </a:rPr>
              <a:t>Raportul grupului</a:t>
            </a:r>
          </a:p>
        </p:txBody>
      </p:sp>
    </p:spTree>
    <p:extLst>
      <p:ext uri="{BB962C8B-B14F-4D97-AF65-F5344CB8AC3E}">
        <p14:creationId xmlns:p14="http://schemas.microsoft.com/office/powerpoint/2010/main" val="1146445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517EF97-6CC0-48A9-BC0E-433EC7B55211}" type="slidenum">
              <a:rPr lang="en-GB" smtClean="0"/>
              <a:pPr/>
              <a:t>3</a:t>
            </a:fld>
            <a:endParaRPr lang="en-GB" smtClean="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402080" y="82052"/>
            <a:ext cx="774192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Obiectivele sesiunii</a:t>
            </a:r>
          </a:p>
        </p:txBody>
      </p:sp>
      <p:sp>
        <p:nvSpPr>
          <p:cNvPr id="5" name="Rectangle 4">
            <a:extLst>
              <a:ext uri="{FF2B5EF4-FFF2-40B4-BE49-F238E27FC236}">
                <a16:creationId xmlns="" xmlns:a16="http://schemas.microsoft.com/office/drawing/2014/main" id="{7FA81925-418B-D44C-9255-2AEBBFBC0ADA}"/>
              </a:ext>
            </a:extLst>
          </p:cNvPr>
          <p:cNvSpPr/>
          <p:nvPr/>
        </p:nvSpPr>
        <p:spPr>
          <a:xfrm>
            <a:off x="106706" y="1327587"/>
            <a:ext cx="5842990" cy="3637919"/>
          </a:xfrm>
          <a:prstGeom prst="rect">
            <a:avLst/>
          </a:prstGeom>
        </p:spPr>
        <p:txBody>
          <a:bodyPr wrap="square">
            <a:spAutoFit/>
          </a:bodyPr>
          <a:lstStyle/>
          <a:p>
            <a:pPr marL="342900" indent="-342900">
              <a:lnSpc>
                <a:spcPct val="80000"/>
              </a:lnSpc>
              <a:buFont typeface="Arial" panose="020B0604020202020204" pitchFamily="34" charset="0"/>
              <a:buChar char="•"/>
            </a:pPr>
            <a:endParaRPr lang="en-US" sz="2400" dirty="0" smtClean="0"/>
          </a:p>
          <a:p>
            <a:pPr marL="342900" indent="-342900">
              <a:lnSpc>
                <a:spcPct val="80000"/>
              </a:lnSpc>
              <a:buFont typeface="Arial" panose="020B0604020202020204" pitchFamily="34" charset="0"/>
              <a:buChar char="•"/>
            </a:pPr>
            <a:r>
              <a:rPr lang="ro-RO" sz="2400"/>
              <a:t>Analizarea sinopsisului studiului de caz în cadrul activităților de grup </a:t>
            </a:r>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ro-RO" sz="2400"/>
              <a:t>Aplicarea cunoștințelor dobândite pe parcursul Cursului de formare judiciară de bază în domeniul criminalității informatice în studiul de caz</a:t>
            </a:r>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ro-RO" sz="2400"/>
              <a:t>Raportarea concluziilor studiului de caz</a:t>
            </a:r>
          </a:p>
          <a:p>
            <a:pPr marL="342900" indent="-342900">
              <a:lnSpc>
                <a:spcPct val="80000"/>
              </a:lnSpc>
              <a:buFont typeface="Arial" panose="020B0604020202020204" pitchFamily="34" charset="0"/>
              <a:buChar char="•"/>
            </a:pPr>
            <a:endParaRPr lang="en-US" sz="2400" dirty="0"/>
          </a:p>
          <a:p>
            <a:pPr marL="342900" indent="-342900">
              <a:lnSpc>
                <a:spcPct val="80000"/>
              </a:lnSpc>
              <a:buFont typeface="Arial" panose="020B0604020202020204" pitchFamily="34" charset="0"/>
              <a:buChar char="•"/>
            </a:pPr>
            <a:r>
              <a:rPr lang="ro-RO" sz="2400"/>
              <a:t>Înțelegerea pașilor următori din perspectiva definirii competențelor</a:t>
            </a:r>
          </a:p>
        </p:txBody>
      </p:sp>
      <p:pic>
        <p:nvPicPr>
          <p:cNvPr id="7" name="Picture 6">
            <a:extLst>
              <a:ext uri="{FF2B5EF4-FFF2-40B4-BE49-F238E27FC236}">
                <a16:creationId xmlns="" xmlns:a16="http://schemas.microsoft.com/office/drawing/2014/main" id="{EF3A38F1-629E-D64F-8FB1-A26347BAB099}"/>
              </a:ext>
            </a:extLst>
          </p:cNvPr>
          <p:cNvPicPr>
            <a:picLocks noChangeAspect="1"/>
          </p:cNvPicPr>
          <p:nvPr/>
        </p:nvPicPr>
        <p:blipFill>
          <a:blip r:embed="rId3"/>
          <a:stretch>
            <a:fillRect/>
          </a:stretch>
        </p:blipFill>
        <p:spPr>
          <a:xfrm>
            <a:off x="6228977" y="2430730"/>
            <a:ext cx="2808317" cy="2150117"/>
          </a:xfrm>
          <a:prstGeom prst="rect">
            <a:avLst/>
          </a:prstGeom>
        </p:spPr>
      </p:pic>
    </p:spTree>
    <p:extLst>
      <p:ext uri="{BB962C8B-B14F-4D97-AF65-F5344CB8AC3E}">
        <p14:creationId xmlns:p14="http://schemas.microsoft.com/office/powerpoint/2010/main" val="13014096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93093" y="2893974"/>
            <a:ext cx="7886700" cy="1500187"/>
          </a:xfrm>
        </p:spPr>
        <p:txBody>
          <a:bodyPr/>
          <a:lstStyle/>
          <a:p>
            <a:pPr lvl="0" algn="ctr" defTabSz="457200" fontAlgn="base">
              <a:lnSpc>
                <a:spcPct val="80000"/>
              </a:lnSpc>
              <a:spcAft>
                <a:spcPct val="0"/>
              </a:spcAft>
            </a:pPr>
            <a:r>
              <a:rPr lang="ro-RO" sz="3200" cap="none">
                <a:solidFill>
                  <a:prstClr val="black"/>
                </a:solidFill>
                <a:latin typeface="Arial" pitchFamily="34" charset="0"/>
                <a:ea typeface="ＭＳ Ｐゴシック" pitchFamily="34" charset="-128"/>
                <a:cs typeface="+mn-cs"/>
              </a:rPr>
              <a:t/>
            </a:r>
            <a:br>
              <a:rPr lang="ro-RO" sz="3200" cap="none">
                <a:solidFill>
                  <a:prstClr val="black"/>
                </a:solidFill>
                <a:latin typeface="Arial" pitchFamily="34" charset="0"/>
                <a:ea typeface="ＭＳ Ｐゴシック" pitchFamily="34" charset="-128"/>
                <a:cs typeface="+mn-cs"/>
              </a:rPr>
            </a:br>
            <a:endParaRPr lang="ro-RO" sz="3200" cap="none">
              <a:solidFill>
                <a:prstClr val="black"/>
              </a:solidFill>
              <a:latin typeface="Arial" pitchFamily="34" charset="0"/>
              <a:ea typeface="ＭＳ Ｐゴシック" pitchFamily="34" charset="-128"/>
              <a:cs typeface="+mn-cs"/>
            </a:endParaRPr>
          </a:p>
        </p:txBody>
      </p:sp>
      <p:sp>
        <p:nvSpPr>
          <p:cNvPr id="2" name="Slide Number Placeholder 1"/>
          <p:cNvSpPr>
            <a:spLocks noGrp="1"/>
          </p:cNvSpPr>
          <p:nvPr>
            <p:ph type="sldNum" sz="quarter" idx="10"/>
          </p:nvPr>
        </p:nvSpPr>
        <p:spPr/>
        <p:txBody>
          <a:bodyPr/>
          <a:lstStyle/>
          <a:p>
            <a:pPr>
              <a:defRPr/>
            </a:pPr>
            <a:fld id="{0E1F2CE5-82EE-4D86-A1BA-A62E2F853B8E}" type="slidenum">
              <a:rPr lang="en-US" smtClean="0"/>
              <a:pPr>
                <a:defRPr/>
              </a:pPr>
              <a:t>30</a:t>
            </a:fld>
            <a:endParaRPr lang="en-US" smtClean="0"/>
          </a:p>
        </p:txBody>
      </p:sp>
      <p:sp>
        <p:nvSpPr>
          <p:cNvPr id="11" name="Text Placeholder 3"/>
          <p:cNvSpPr>
            <a:spLocks noGrp="1"/>
          </p:cNvSpPr>
          <p:nvPr>
            <p:ph type="body" sz="quarter" idx="11"/>
          </p:nvPr>
        </p:nvSpPr>
        <p:spPr>
          <a:xfrm>
            <a:off x="2811463" y="0"/>
            <a:ext cx="6332537" cy="1035050"/>
          </a:xfrm>
        </p:spPr>
        <p:txBody>
          <a:bodyPr/>
          <a:lstStyle/>
          <a:p>
            <a:r>
              <a:rPr lang="ro-RO">
                <a:latin typeface="Verdana" panose="020B0604030504040204" pitchFamily="34" charset="0"/>
                <a:ea typeface="Verdana" panose="020B0604030504040204" pitchFamily="34" charset="0"/>
              </a:rPr>
              <a:t>Studiu de caz</a:t>
            </a:r>
          </a:p>
        </p:txBody>
      </p:sp>
      <p:graphicFrame>
        <p:nvGraphicFramePr>
          <p:cNvPr id="5" name="Diagram 4">
            <a:extLst>
              <a:ext uri="{FF2B5EF4-FFF2-40B4-BE49-F238E27FC236}">
                <a16:creationId xmlns="" xmlns:a16="http://schemas.microsoft.com/office/drawing/2014/main" id="{8DC8448A-50C6-47D4-949D-D903CF333351}"/>
              </a:ext>
            </a:extLst>
          </p:cNvPr>
          <p:cNvGraphicFramePr/>
          <p:nvPr>
            <p:extLst>
              <p:ext uri="{D42A27DB-BD31-4B8C-83A1-F6EECF244321}">
                <p14:modId xmlns:p14="http://schemas.microsoft.com/office/powerpoint/2010/main" val="2624858654"/>
              </p:ext>
            </p:extLst>
          </p:nvPr>
        </p:nvGraphicFramePr>
        <p:xfrm>
          <a:off x="1071981" y="1208690"/>
          <a:ext cx="7000037" cy="50449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51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
                                            <p:graphicEl>
                                              <a:dgm id="{25FF0AF6-0F9B-4564-8F59-531EF8B4C838}"/>
                                            </p:graphicEl>
                                          </p:spTgt>
                                        </p:tgtEl>
                                        <p:attrNameLst>
                                          <p:attrName>style.visibility</p:attrName>
                                        </p:attrNameLst>
                                      </p:cBhvr>
                                      <p:to>
                                        <p:strVal val="visible"/>
                                      </p:to>
                                    </p:set>
                                    <p:anim calcmode="lin" valueType="num">
                                      <p:cBhvr additive="base">
                                        <p:cTn id="7" dur="500" fill="hold"/>
                                        <p:tgtEl>
                                          <p:spTgt spid="5">
                                            <p:graphicEl>
                                              <a:dgm id="{25FF0AF6-0F9B-4564-8F59-531EF8B4C838}"/>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25FF0AF6-0F9B-4564-8F59-531EF8B4C838}"/>
                                            </p:graphic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5">
                                            <p:graphicEl>
                                              <a:dgm id="{7E3EBF11-45EA-455A-A4AB-6FD193E2F19E}"/>
                                            </p:graphicEl>
                                          </p:spTgt>
                                        </p:tgtEl>
                                        <p:attrNameLst>
                                          <p:attrName>style.visibility</p:attrName>
                                        </p:attrNameLst>
                                      </p:cBhvr>
                                      <p:to>
                                        <p:strVal val="visible"/>
                                      </p:to>
                                    </p:set>
                                    <p:anim calcmode="lin" valueType="num">
                                      <p:cBhvr additive="base">
                                        <p:cTn id="13" dur="500" fill="hold"/>
                                        <p:tgtEl>
                                          <p:spTgt spid="5">
                                            <p:graphicEl>
                                              <a:dgm id="{7E3EBF11-45EA-455A-A4AB-6FD193E2F19E}"/>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7E3EBF11-45EA-455A-A4AB-6FD193E2F19E}"/>
                                            </p:graphicEl>
                                          </p:spTgt>
                                        </p:tgtEl>
                                        <p:attrNameLst>
                                          <p:attrName>ppt_y</p:attrName>
                                        </p:attrNameLst>
                                      </p:cBhvr>
                                      <p:tavLst>
                                        <p:tav tm="0">
                                          <p:val>
                                            <p:strVal val="0-#ppt_h/2"/>
                                          </p:val>
                                        </p:tav>
                                        <p:tav tm="100000">
                                          <p:val>
                                            <p:strVal val="#ppt_y"/>
                                          </p:val>
                                        </p:tav>
                                      </p:tavLst>
                                    </p:anim>
                                  </p:childTnLst>
                                </p:cTn>
                              </p:par>
                              <p:par>
                                <p:cTn id="15" presetID="2" presetClass="entr" presetSubtype="1" fill="hold" grpId="0" nodeType="withEffect">
                                  <p:stCondLst>
                                    <p:cond delay="0"/>
                                  </p:stCondLst>
                                  <p:childTnLst>
                                    <p:set>
                                      <p:cBhvr>
                                        <p:cTn id="16" dur="1" fill="hold">
                                          <p:stCondLst>
                                            <p:cond delay="0"/>
                                          </p:stCondLst>
                                        </p:cTn>
                                        <p:tgtEl>
                                          <p:spTgt spid="5">
                                            <p:graphicEl>
                                              <a:dgm id="{2EB2D00E-EF3D-4380-852E-C53664D906D5}"/>
                                            </p:graphicEl>
                                          </p:spTgt>
                                        </p:tgtEl>
                                        <p:attrNameLst>
                                          <p:attrName>style.visibility</p:attrName>
                                        </p:attrNameLst>
                                      </p:cBhvr>
                                      <p:to>
                                        <p:strVal val="visible"/>
                                      </p:to>
                                    </p:set>
                                    <p:anim calcmode="lin" valueType="num">
                                      <p:cBhvr additive="base">
                                        <p:cTn id="17" dur="500" fill="hold"/>
                                        <p:tgtEl>
                                          <p:spTgt spid="5">
                                            <p:graphicEl>
                                              <a:dgm id="{2EB2D00E-EF3D-4380-852E-C53664D906D5}"/>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2EB2D00E-EF3D-4380-852E-C53664D906D5}"/>
                                            </p:graphicEl>
                                          </p:spTgt>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5">
                                            <p:graphicEl>
                                              <a:dgm id="{FC7770C3-5526-458A-BC2A-94CDDCCA40D9}"/>
                                            </p:graphicEl>
                                          </p:spTgt>
                                        </p:tgtEl>
                                        <p:attrNameLst>
                                          <p:attrName>style.visibility</p:attrName>
                                        </p:attrNameLst>
                                      </p:cBhvr>
                                      <p:to>
                                        <p:strVal val="visible"/>
                                      </p:to>
                                    </p:set>
                                    <p:anim calcmode="lin" valueType="num">
                                      <p:cBhvr additive="base">
                                        <p:cTn id="23" dur="500" fill="hold"/>
                                        <p:tgtEl>
                                          <p:spTgt spid="5">
                                            <p:graphicEl>
                                              <a:dgm id="{FC7770C3-5526-458A-BC2A-94CDDCCA40D9}"/>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FC7770C3-5526-458A-BC2A-94CDDCCA40D9}"/>
                                            </p:graphicEl>
                                          </p:spTgt>
                                        </p:tgtEl>
                                        <p:attrNameLst>
                                          <p:attrName>ppt_y</p:attrName>
                                        </p:attrNameLst>
                                      </p:cBhvr>
                                      <p:tavLst>
                                        <p:tav tm="0">
                                          <p:val>
                                            <p:strVal val="0-#ppt_h/2"/>
                                          </p:val>
                                        </p:tav>
                                        <p:tav tm="100000">
                                          <p:val>
                                            <p:strVal val="#ppt_y"/>
                                          </p:val>
                                        </p:tav>
                                      </p:tavLst>
                                    </p:anim>
                                  </p:childTnLst>
                                </p:cTn>
                              </p:par>
                              <p:par>
                                <p:cTn id="25" presetID="2" presetClass="entr" presetSubtype="1" fill="hold" grpId="0" nodeType="withEffect">
                                  <p:stCondLst>
                                    <p:cond delay="0"/>
                                  </p:stCondLst>
                                  <p:childTnLst>
                                    <p:set>
                                      <p:cBhvr>
                                        <p:cTn id="26" dur="1" fill="hold">
                                          <p:stCondLst>
                                            <p:cond delay="0"/>
                                          </p:stCondLst>
                                        </p:cTn>
                                        <p:tgtEl>
                                          <p:spTgt spid="5">
                                            <p:graphicEl>
                                              <a:dgm id="{4876D40E-5D08-40AA-9799-D741009083C6}"/>
                                            </p:graphicEl>
                                          </p:spTgt>
                                        </p:tgtEl>
                                        <p:attrNameLst>
                                          <p:attrName>style.visibility</p:attrName>
                                        </p:attrNameLst>
                                      </p:cBhvr>
                                      <p:to>
                                        <p:strVal val="visible"/>
                                      </p:to>
                                    </p:set>
                                    <p:anim calcmode="lin" valueType="num">
                                      <p:cBhvr additive="base">
                                        <p:cTn id="27" dur="500" fill="hold"/>
                                        <p:tgtEl>
                                          <p:spTgt spid="5">
                                            <p:graphicEl>
                                              <a:dgm id="{4876D40E-5D08-40AA-9799-D741009083C6}"/>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4876D40E-5D08-40AA-9799-D741009083C6}"/>
                                            </p:graphicEl>
                                          </p:spTgt>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1" fill="hold" grpId="0" nodeType="clickEffect">
                                  <p:stCondLst>
                                    <p:cond delay="0"/>
                                  </p:stCondLst>
                                  <p:childTnLst>
                                    <p:set>
                                      <p:cBhvr>
                                        <p:cTn id="32" dur="1" fill="hold">
                                          <p:stCondLst>
                                            <p:cond delay="0"/>
                                          </p:stCondLst>
                                        </p:cTn>
                                        <p:tgtEl>
                                          <p:spTgt spid="5">
                                            <p:graphicEl>
                                              <a:dgm id="{71815630-E4B9-4B38-9C0D-BA9E18304406}"/>
                                            </p:graphicEl>
                                          </p:spTgt>
                                        </p:tgtEl>
                                        <p:attrNameLst>
                                          <p:attrName>style.visibility</p:attrName>
                                        </p:attrNameLst>
                                      </p:cBhvr>
                                      <p:to>
                                        <p:strVal val="visible"/>
                                      </p:to>
                                    </p:set>
                                    <p:anim calcmode="lin" valueType="num">
                                      <p:cBhvr additive="base">
                                        <p:cTn id="33" dur="500" fill="hold"/>
                                        <p:tgtEl>
                                          <p:spTgt spid="5">
                                            <p:graphicEl>
                                              <a:dgm id="{71815630-E4B9-4B38-9C0D-BA9E18304406}"/>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71815630-E4B9-4B38-9C0D-BA9E18304406}"/>
                                            </p:graphicEl>
                                          </p:spTgt>
                                        </p:tgtEl>
                                        <p:attrNameLst>
                                          <p:attrName>ppt_y</p:attrName>
                                        </p:attrNameLst>
                                      </p:cBhvr>
                                      <p:tavLst>
                                        <p:tav tm="0">
                                          <p:val>
                                            <p:strVal val="0-#ppt_h/2"/>
                                          </p:val>
                                        </p:tav>
                                        <p:tav tm="100000">
                                          <p:val>
                                            <p:strVal val="#ppt_y"/>
                                          </p:val>
                                        </p:tav>
                                      </p:tavLst>
                                    </p:anim>
                                  </p:childTnLst>
                                </p:cTn>
                              </p:par>
                              <p:par>
                                <p:cTn id="35" presetID="2" presetClass="entr" presetSubtype="1" fill="hold" grpId="0" nodeType="withEffect">
                                  <p:stCondLst>
                                    <p:cond delay="0"/>
                                  </p:stCondLst>
                                  <p:childTnLst>
                                    <p:set>
                                      <p:cBhvr>
                                        <p:cTn id="36" dur="1" fill="hold">
                                          <p:stCondLst>
                                            <p:cond delay="0"/>
                                          </p:stCondLst>
                                        </p:cTn>
                                        <p:tgtEl>
                                          <p:spTgt spid="5">
                                            <p:graphicEl>
                                              <a:dgm id="{3D5F3141-0B64-40AD-8ED1-62F8414D55B7}"/>
                                            </p:graphicEl>
                                          </p:spTgt>
                                        </p:tgtEl>
                                        <p:attrNameLst>
                                          <p:attrName>style.visibility</p:attrName>
                                        </p:attrNameLst>
                                      </p:cBhvr>
                                      <p:to>
                                        <p:strVal val="visible"/>
                                      </p:to>
                                    </p:set>
                                    <p:anim calcmode="lin" valueType="num">
                                      <p:cBhvr additive="base">
                                        <p:cTn id="37" dur="500" fill="hold"/>
                                        <p:tgtEl>
                                          <p:spTgt spid="5">
                                            <p:graphicEl>
                                              <a:dgm id="{3D5F3141-0B64-40AD-8ED1-62F8414D55B7}"/>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3D5F3141-0B64-40AD-8ED1-62F8414D55B7}"/>
                                            </p:graphic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31</a:t>
            </a:fld>
            <a:endParaRPr lang="en-US" smtClean="0"/>
          </a:p>
        </p:txBody>
      </p:sp>
      <p:sp>
        <p:nvSpPr>
          <p:cNvPr id="4" name="Text Placeholder 3"/>
          <p:cNvSpPr>
            <a:spLocks noGrp="1"/>
          </p:cNvSpPr>
          <p:nvPr>
            <p:ph type="body" sz="quarter" idx="11"/>
          </p:nvPr>
        </p:nvSpPr>
        <p:spPr/>
        <p:txBody>
          <a:bodyPr/>
          <a:lstStyle/>
          <a:p>
            <a:r>
              <a:rPr lang="ro-RO">
                <a:latin typeface="Verdana" panose="020B0604030504040204" pitchFamily="34" charset="0"/>
                <a:ea typeface="Verdana" panose="020B0604030504040204" pitchFamily="34" charset="0"/>
              </a:rPr>
              <a:t>Studiu de caz</a:t>
            </a:r>
          </a:p>
        </p:txBody>
      </p:sp>
      <p:pic>
        <p:nvPicPr>
          <p:cNvPr id="3" name="Picture 2">
            <a:extLst>
              <a:ext uri="{FF2B5EF4-FFF2-40B4-BE49-F238E27FC236}">
                <a16:creationId xmlns=""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8853212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49C04F3A-82BD-4011-AADB-1F79FD7DF4BC}" type="slidenum">
              <a:rPr lang="en-GB" smtClean="0"/>
              <a:pPr/>
              <a:t>32</a:t>
            </a:fld>
            <a:endParaRPr lang="en-GB" smtClean="0"/>
          </a:p>
        </p:txBody>
      </p:sp>
      <p:sp>
        <p:nvSpPr>
          <p:cNvPr id="6" name="Text Placeholder 5"/>
          <p:cNvSpPr>
            <a:spLocks noGrp="1"/>
          </p:cNvSpPr>
          <p:nvPr>
            <p:ph type="body" sz="quarter" idx="11"/>
          </p:nvPr>
        </p:nvSpPr>
        <p:spPr/>
        <p:txBody>
          <a:bodyPr>
            <a:normAutofit lnSpcReduction="10000"/>
          </a:bodyPr>
          <a:lstStyle/>
          <a:p>
            <a:endParaRPr lang="en-US" dirty="0" smtClean="0"/>
          </a:p>
          <a:p>
            <a:r>
              <a:rPr lang="ro-RO">
                <a:latin typeface="Verdana" panose="020B0604030504040204" pitchFamily="34" charset="0"/>
                <a:ea typeface="Verdana" panose="020B0604030504040204" pitchFamily="34" charset="0"/>
              </a:rPr>
              <a:t>Definirea competențelor în domeniul criminalității informatice</a:t>
            </a:r>
          </a:p>
          <a:p>
            <a:endParaRPr lang="en-US" dirty="0"/>
          </a:p>
        </p:txBody>
      </p:sp>
      <p:sp>
        <p:nvSpPr>
          <p:cNvPr id="9" name="Rectangle 8"/>
          <p:cNvSpPr/>
          <p:nvPr/>
        </p:nvSpPr>
        <p:spPr>
          <a:xfrm>
            <a:off x="595423" y="3913633"/>
            <a:ext cx="4572000" cy="1323439"/>
          </a:xfrm>
          <a:prstGeom prst="rect">
            <a:avLst/>
          </a:prstGeom>
        </p:spPr>
        <p:txBody>
          <a:bodyPr>
            <a:spAutoFit/>
          </a:bodyPr>
          <a:lstStyle/>
          <a:p>
            <a:r>
              <a:rPr lang="ro-RO" sz="4000" b="1">
                <a:latin typeface="+mj-lt"/>
              </a:rPr>
              <a:t>Partea a cincea</a:t>
            </a:r>
            <a:br>
              <a:rPr lang="ro-RO" sz="4000" b="1">
                <a:latin typeface="+mj-lt"/>
              </a:rPr>
            </a:br>
            <a:r>
              <a:rPr lang="ro-RO" sz="4000" b="1">
                <a:latin typeface="+mj-lt"/>
              </a:rPr>
              <a:t>Concluzii</a:t>
            </a:r>
          </a:p>
        </p:txBody>
      </p:sp>
    </p:spTree>
    <p:extLst>
      <p:ext uri="{BB962C8B-B14F-4D97-AF65-F5344CB8AC3E}">
        <p14:creationId xmlns:p14="http://schemas.microsoft.com/office/powerpoint/2010/main" val="7898125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9C04F3A-82BD-4011-AADB-1F79FD7DF4BC}" type="slidenum">
              <a:rPr lang="en-GB" smtClean="0"/>
              <a:pPr/>
              <a:t>33</a:t>
            </a:fld>
            <a:endParaRPr lang="en-GB" smtClean="0"/>
          </a:p>
        </p:txBody>
      </p:sp>
      <p:sp>
        <p:nvSpPr>
          <p:cNvPr id="5" name="Text Placeholder 4"/>
          <p:cNvSpPr>
            <a:spLocks noGrp="1"/>
          </p:cNvSpPr>
          <p:nvPr>
            <p:ph type="body" sz="quarter" idx="11"/>
          </p:nvPr>
        </p:nvSpPr>
        <p:spPr/>
        <p:txBody>
          <a:bodyPr>
            <a:normAutofit lnSpcReduction="10000"/>
          </a:bodyPr>
          <a:lstStyle/>
          <a:p>
            <a:endParaRPr lang="en-GB" b="1" dirty="0" smtClean="0">
              <a:ea typeface="ＭＳ Ｐゴシック" pitchFamily="34" charset="-128"/>
            </a:endParaRPr>
          </a:p>
          <a:p>
            <a:r>
              <a:rPr lang="ro-RO">
                <a:latin typeface="Verdana" panose="020B0604030504040204" pitchFamily="34" charset="0"/>
                <a:ea typeface="Verdana" panose="020B0604030504040204" pitchFamily="34" charset="0"/>
              </a:rPr>
              <a:t>Obiectivele sesiunii</a:t>
            </a:r>
          </a:p>
          <a:p>
            <a:endParaRPr lang="en-US" dirty="0"/>
          </a:p>
        </p:txBody>
      </p:sp>
      <p:sp>
        <p:nvSpPr>
          <p:cNvPr id="6" name="Rectangle 5">
            <a:extLst>
              <a:ext uri="{FF2B5EF4-FFF2-40B4-BE49-F238E27FC236}">
                <a16:creationId xmlns="" xmlns:a16="http://schemas.microsoft.com/office/drawing/2014/main" id="{7FA81925-418B-D44C-9255-2AEBBFBC0ADA}"/>
              </a:ext>
            </a:extLst>
          </p:cNvPr>
          <p:cNvSpPr/>
          <p:nvPr/>
        </p:nvSpPr>
        <p:spPr>
          <a:xfrm>
            <a:off x="253218" y="1781632"/>
            <a:ext cx="4677508" cy="3613297"/>
          </a:xfrm>
          <a:prstGeom prst="rect">
            <a:avLst/>
          </a:prstGeom>
        </p:spPr>
        <p:txBody>
          <a:bodyPr wrap="square">
            <a:spAutoFit/>
          </a:bodyPr>
          <a:lstStyle/>
          <a:p>
            <a:pPr marL="342900" indent="-342900">
              <a:lnSpc>
                <a:spcPct val="80000"/>
              </a:lnSpc>
              <a:buFont typeface="Wingdings" pitchFamily="2" charset="2"/>
              <a:buChar char="ü"/>
            </a:pPr>
            <a:r>
              <a:rPr lang="ro-RO" sz="2200" i="1"/>
              <a:t>Analizarea sinopsisului studiului de caz în cadrul activităților de grup</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ro-RO" sz="2200" i="1"/>
              <a:t>Aplicarea cunoștințelor dobândite pe parcursul Cursului de instruire judiciară de bază în domeniul criminalității informatice în studiul de caz</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ro-RO" sz="2200" i="1"/>
              <a:t>Raportarea concluziilor studiului de caz</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ro-RO" sz="2200" i="1"/>
              <a:t>Înțelegerea lacunelor care încă există și ce trebuie făcut în acest sens</a:t>
            </a:r>
          </a:p>
        </p:txBody>
      </p:sp>
      <p:pic>
        <p:nvPicPr>
          <p:cNvPr id="7" name="Picture 6">
            <a:extLst>
              <a:ext uri="{FF2B5EF4-FFF2-40B4-BE49-F238E27FC236}">
                <a16:creationId xmlns="" xmlns:a16="http://schemas.microsoft.com/office/drawing/2014/main" id="{51CBA50E-27D5-5243-9A0C-152F38DBF9E2}"/>
              </a:ext>
            </a:extLst>
          </p:cNvPr>
          <p:cNvPicPr>
            <a:picLocks noChangeAspect="1"/>
          </p:cNvPicPr>
          <p:nvPr/>
        </p:nvPicPr>
        <p:blipFill>
          <a:blip r:embed="rId3"/>
          <a:stretch>
            <a:fillRect/>
          </a:stretch>
        </p:blipFill>
        <p:spPr>
          <a:xfrm>
            <a:off x="5969131" y="2600972"/>
            <a:ext cx="2808317" cy="2150117"/>
          </a:xfrm>
          <a:prstGeom prst="rect">
            <a:avLst/>
          </a:prstGeom>
        </p:spPr>
      </p:pic>
    </p:spTree>
    <p:extLst>
      <p:ext uri="{BB962C8B-B14F-4D97-AF65-F5344CB8AC3E}">
        <p14:creationId xmlns:p14="http://schemas.microsoft.com/office/powerpoint/2010/main" val="23871623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E1F2CE5-82EE-4D86-A1BA-A62E2F853B8E}" type="slidenum">
              <a:rPr lang="en-US" smtClean="0"/>
              <a:pPr>
                <a:defRPr/>
              </a:pPr>
              <a:t>34</a:t>
            </a:fld>
            <a:endParaRPr lang="en-US" smtClean="0"/>
          </a:p>
        </p:txBody>
      </p:sp>
      <p:sp>
        <p:nvSpPr>
          <p:cNvPr id="4" name="Text Placeholder 3"/>
          <p:cNvSpPr>
            <a:spLocks noGrp="1"/>
          </p:cNvSpPr>
          <p:nvPr>
            <p:ph type="body" sz="quarter" idx="11"/>
          </p:nvPr>
        </p:nvSpPr>
        <p:spPr/>
        <p:txBody>
          <a:bodyPr/>
          <a:lstStyle/>
          <a:p>
            <a:r>
              <a:rPr lang="ro-RO">
                <a:latin typeface="Verdana" panose="020B0604030504040204" pitchFamily="34" charset="0"/>
                <a:ea typeface="Verdana" panose="020B0604030504040204" pitchFamily="34" charset="0"/>
              </a:rPr>
              <a:t>Definirea competențelor în domeniul criminalității informatice</a:t>
            </a:r>
          </a:p>
        </p:txBody>
      </p:sp>
      <p:pic>
        <p:nvPicPr>
          <p:cNvPr id="3" name="Picture 2">
            <a:extLst>
              <a:ext uri="{FF2B5EF4-FFF2-40B4-BE49-F238E27FC236}">
                <a16:creationId xmlns=""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3733389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010400" y="6590093"/>
            <a:ext cx="2133600" cy="267907"/>
          </a:xfrm>
        </p:spPr>
        <p:txBody>
          <a:bodyPr/>
          <a:lstStyle/>
          <a:p>
            <a:fld id="{B517EF97-6CC0-48A9-BC0E-433EC7B55211}" type="slidenum">
              <a:rPr lang="en-GB" smtClean="0"/>
              <a:pPr/>
              <a:t>4</a:t>
            </a:fld>
            <a:endParaRPr lang="en-GB" smtClean="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89760" y="114659"/>
            <a:ext cx="725424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defRPr/>
            </a:pPr>
            <a:r>
              <a:rPr lang="ro-RO" sz="3200">
                <a:latin typeface="Verdana" panose="020B0604030504040204" pitchFamily="34" charset="0"/>
                <a:ea typeface="Verdana" panose="020B0604030504040204" pitchFamily="34" charset="0"/>
                <a:cs typeface="ＭＳ Ｐゴシック" charset="0"/>
              </a:rPr>
              <a:t>Definirea competențelor în domeniul criminalității informatice</a:t>
            </a:r>
          </a:p>
        </p:txBody>
      </p:sp>
      <p:sp>
        <p:nvSpPr>
          <p:cNvPr id="5" name="Rectangle 4">
            <a:extLst>
              <a:ext uri="{FF2B5EF4-FFF2-40B4-BE49-F238E27FC236}">
                <a16:creationId xmlns="" xmlns:a16="http://schemas.microsoft.com/office/drawing/2014/main" id="{7FA81925-418B-D44C-9255-2AEBBFBC0ADA}"/>
              </a:ext>
            </a:extLst>
          </p:cNvPr>
          <p:cNvSpPr/>
          <p:nvPr/>
        </p:nvSpPr>
        <p:spPr>
          <a:xfrm>
            <a:off x="469146" y="4115732"/>
            <a:ext cx="8933934" cy="1089529"/>
          </a:xfrm>
          <a:prstGeom prst="rect">
            <a:avLst/>
          </a:prstGeom>
        </p:spPr>
        <p:txBody>
          <a:bodyPr wrap="square">
            <a:spAutoFit/>
          </a:bodyPr>
          <a:lstStyle/>
          <a:p>
            <a:pPr>
              <a:lnSpc>
                <a:spcPct val="80000"/>
              </a:lnSpc>
            </a:pPr>
            <a:r>
              <a:rPr lang="ro-RO" sz="4000" b="1">
                <a:latin typeface="+mj-lt"/>
                <a:ea typeface="+mj-ea"/>
                <a:cs typeface="+mj-cs"/>
              </a:rPr>
              <a:t>Partea întâi</a:t>
            </a:r>
            <a:br>
              <a:rPr lang="ro-RO" sz="4000" b="1">
                <a:latin typeface="+mj-lt"/>
                <a:ea typeface="+mj-ea"/>
                <a:cs typeface="+mj-cs"/>
              </a:rPr>
            </a:br>
            <a:r>
              <a:rPr lang="ro-RO" sz="4000" b="1">
                <a:latin typeface="+mj-lt"/>
                <a:ea typeface="+mj-ea"/>
                <a:cs typeface="+mj-cs"/>
              </a:rPr>
              <a:t>Introducere</a:t>
            </a:r>
          </a:p>
        </p:txBody>
      </p:sp>
    </p:spTree>
    <p:extLst>
      <p:ext uri="{BB962C8B-B14F-4D97-AF65-F5344CB8AC3E}">
        <p14:creationId xmlns:p14="http://schemas.microsoft.com/office/powerpoint/2010/main" val="2745530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987296" y="95343"/>
            <a:ext cx="7156704"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Introducere</a:t>
            </a:r>
          </a:p>
        </p:txBody>
      </p:sp>
      <p:sp>
        <p:nvSpPr>
          <p:cNvPr id="12" name="Slide Number Placeholder 1">
            <a:extLst>
              <a:ext uri="{FF2B5EF4-FFF2-40B4-BE49-F238E27FC236}">
                <a16:creationId xmlns="" xmlns:a16="http://schemas.microsoft.com/office/drawing/2014/main" id="{1E04AAF5-6949-481F-9B8D-6413519025D3}"/>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5</a:t>
            </a:fld>
            <a:endParaRPr lang="en-GB" smtClean="0"/>
          </a:p>
        </p:txBody>
      </p:sp>
      <p:sp>
        <p:nvSpPr>
          <p:cNvPr id="7" name="Rectangle 6">
            <a:extLst>
              <a:ext uri="{FF2B5EF4-FFF2-40B4-BE49-F238E27FC236}">
                <a16:creationId xmlns="" xmlns:a16="http://schemas.microsoft.com/office/drawing/2014/main" id="{7FA81925-418B-D44C-9255-2AEBBFBC0ADA}"/>
              </a:ext>
            </a:extLst>
          </p:cNvPr>
          <p:cNvSpPr/>
          <p:nvPr/>
        </p:nvSpPr>
        <p:spPr>
          <a:xfrm>
            <a:off x="110912" y="1419447"/>
            <a:ext cx="4572000" cy="4832092"/>
          </a:xfrm>
          <a:prstGeom prst="rect">
            <a:avLst/>
          </a:prstGeom>
        </p:spPr>
        <p:txBody>
          <a:bodyPr>
            <a:spAutoFit/>
          </a:bodyPr>
          <a:lstStyle/>
          <a:p>
            <a:pPr marL="342900" indent="-342900">
              <a:buFont typeface="Wingdings" pitchFamily="2" charset="2"/>
              <a:buChar char="Ø"/>
            </a:pPr>
            <a:r>
              <a:rPr lang="ro-RO" sz="2200" b="1"/>
              <a:t>Până acum ne-au fost        prezentate:</a:t>
            </a:r>
          </a:p>
          <a:p>
            <a:pPr marL="342900" indent="-342900">
              <a:buFont typeface="Wingdings" pitchFamily="2" charset="2"/>
              <a:buChar char="ü"/>
            </a:pPr>
            <a:r>
              <a:rPr lang="ro-RO" sz="2200" i="1"/>
              <a:t>Noțiunile de bază ale internetului</a:t>
            </a:r>
          </a:p>
          <a:p>
            <a:pPr marL="342900" indent="-342900">
              <a:buFont typeface="Wingdings" pitchFamily="2" charset="2"/>
              <a:buChar char="ü"/>
            </a:pPr>
            <a:r>
              <a:rPr lang="ro-RO" sz="2200" i="1"/>
              <a:t>Noțiunile de bază ale criminalității informatice</a:t>
            </a:r>
          </a:p>
          <a:p>
            <a:pPr marL="342900" indent="-342900">
              <a:buFont typeface="Wingdings" pitchFamily="2" charset="2"/>
              <a:buChar char="ü"/>
            </a:pPr>
            <a:r>
              <a:rPr lang="ro-RO" sz="2200" i="1"/>
              <a:t>Noțiunile de bază ale probelor electronice</a:t>
            </a:r>
          </a:p>
          <a:p>
            <a:endParaRPr lang="en-GB" sz="2200" b="1" dirty="0"/>
          </a:p>
          <a:p>
            <a:pPr marL="342900" indent="-342900">
              <a:buFont typeface="Wingdings" pitchFamily="2" charset="2"/>
              <a:buChar char="Ø"/>
            </a:pPr>
            <a:r>
              <a:rPr lang="ro-RO" sz="2200" b="1"/>
              <a:t>Am învățat </a:t>
            </a:r>
          </a:p>
          <a:p>
            <a:pPr marL="342900" indent="-342900">
              <a:buFont typeface="Wingdings" pitchFamily="2" charset="2"/>
              <a:buChar char="ü"/>
            </a:pPr>
            <a:r>
              <a:rPr lang="ro-RO" sz="2200" i="1"/>
              <a:t>Dreptul material</a:t>
            </a:r>
          </a:p>
          <a:p>
            <a:pPr marL="342900" indent="-342900">
              <a:buFont typeface="Wingdings" pitchFamily="2" charset="2"/>
              <a:buChar char="ü"/>
            </a:pPr>
            <a:r>
              <a:rPr lang="ro-RO" sz="2200" i="1"/>
              <a:t>Dreptul procesual</a:t>
            </a:r>
          </a:p>
          <a:p>
            <a:pPr marL="342900" indent="-342900">
              <a:buFont typeface="Wingdings" pitchFamily="2" charset="2"/>
              <a:buChar char="ü"/>
            </a:pPr>
            <a:r>
              <a:rPr lang="ro-RO" sz="2200" i="1"/>
              <a:t>Inițiere în dreptul și practica AML </a:t>
            </a:r>
            <a:r>
              <a:rPr lang="ro-RO" sz="2200" b="1" i="1"/>
              <a:t>aplicabile criminalității informatice</a:t>
            </a:r>
          </a:p>
          <a:p>
            <a:pPr marL="342900" indent="-342900">
              <a:buFont typeface="Wingdings" pitchFamily="2" charset="2"/>
              <a:buChar char="ü"/>
            </a:pPr>
            <a:endParaRPr lang="en-GB" sz="2200" i="1" dirty="0"/>
          </a:p>
          <a:p>
            <a:pPr marL="342900" indent="-342900">
              <a:buFont typeface="Wingdings" pitchFamily="2" charset="2"/>
              <a:buChar char="Ø"/>
            </a:pPr>
            <a:r>
              <a:rPr lang="ro-RO" sz="2200" b="1"/>
              <a:t>Am înțeles:</a:t>
            </a:r>
          </a:p>
          <a:p>
            <a:pPr marL="342900" indent="-342900">
              <a:buFont typeface="Wingdings" pitchFamily="2" charset="2"/>
              <a:buChar char="Ø"/>
            </a:pPr>
            <a:r>
              <a:rPr lang="ro-RO" sz="2200" i="1"/>
              <a:t>Principiile investigațiilor în materie de criminalitate informatică</a:t>
            </a:r>
          </a:p>
          <a:p>
            <a:pPr marL="342900" indent="-342900">
              <a:buFont typeface="Wingdings" pitchFamily="2" charset="2"/>
              <a:buChar char="Ø"/>
            </a:pPr>
            <a:r>
              <a:rPr lang="ro-RO" sz="2200" i="1"/>
              <a:t>Posibilitățile legislației naționale</a:t>
            </a:r>
          </a:p>
        </p:txBody>
      </p:sp>
      <p:pic>
        <p:nvPicPr>
          <p:cNvPr id="9" name="Picture 8">
            <a:extLst>
              <a:ext uri="{FF2B5EF4-FFF2-40B4-BE49-F238E27FC236}">
                <a16:creationId xmlns="" xmlns:a16="http://schemas.microsoft.com/office/drawing/2014/main" id="{0335DF00-542D-424E-9B11-3FE1D686EC66}"/>
              </a:ext>
            </a:extLst>
          </p:cNvPr>
          <p:cNvPicPr>
            <a:picLocks noChangeAspect="1"/>
          </p:cNvPicPr>
          <p:nvPr/>
        </p:nvPicPr>
        <p:blipFill>
          <a:blip r:embed="rId3"/>
          <a:stretch>
            <a:fillRect/>
          </a:stretch>
        </p:blipFill>
        <p:spPr>
          <a:xfrm>
            <a:off x="4820783" y="2725995"/>
            <a:ext cx="4165070" cy="1900071"/>
          </a:xfrm>
          <a:prstGeom prst="rect">
            <a:avLst/>
          </a:prstGeom>
        </p:spPr>
      </p:pic>
    </p:spTree>
    <p:extLst>
      <p:ext uri="{BB962C8B-B14F-4D97-AF65-F5344CB8AC3E}">
        <p14:creationId xmlns:p14="http://schemas.microsoft.com/office/powerpoint/2010/main" val="406692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633728" y="25932"/>
            <a:ext cx="7510272"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Autoritățile responsabile în materie de criminalitate informatică</a:t>
            </a:r>
          </a:p>
        </p:txBody>
      </p:sp>
      <p:sp>
        <p:nvSpPr>
          <p:cNvPr id="12" name="Slide Number Placeholder 1">
            <a:extLst>
              <a:ext uri="{FF2B5EF4-FFF2-40B4-BE49-F238E27FC236}">
                <a16:creationId xmlns="" xmlns:a16="http://schemas.microsoft.com/office/drawing/2014/main" id="{AAAF0C46-B4B2-49D7-9529-AD237A6BD290}"/>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6</a:t>
            </a:fld>
            <a:endParaRPr lang="en-GB" smtClean="0"/>
          </a:p>
        </p:txBody>
      </p:sp>
      <p:sp>
        <p:nvSpPr>
          <p:cNvPr id="7" name="Rectangle 6">
            <a:extLst>
              <a:ext uri="{FF2B5EF4-FFF2-40B4-BE49-F238E27FC236}">
                <a16:creationId xmlns="" xmlns:a16="http://schemas.microsoft.com/office/drawing/2014/main" id="{7FA81925-418B-D44C-9255-2AEBBFBC0ADA}"/>
              </a:ext>
            </a:extLst>
          </p:cNvPr>
          <p:cNvSpPr/>
          <p:nvPr/>
        </p:nvSpPr>
        <p:spPr>
          <a:xfrm>
            <a:off x="176500" y="1559558"/>
            <a:ext cx="4572000" cy="4508927"/>
          </a:xfrm>
          <a:prstGeom prst="rect">
            <a:avLst/>
          </a:prstGeom>
        </p:spPr>
        <p:txBody>
          <a:bodyPr>
            <a:spAutoFit/>
          </a:bodyPr>
          <a:lstStyle/>
          <a:p>
            <a:pPr algn="just"/>
            <a:r>
              <a:rPr lang="ro-RO" sz="2050">
                <a:solidFill>
                  <a:srgbClr val="FF0000"/>
                </a:solidFill>
              </a:rPr>
              <a:t>Iar acum vom pune în aplicare toate minunatele cunoștințe noi!</a:t>
            </a:r>
          </a:p>
          <a:p>
            <a:pPr algn="just"/>
            <a:endParaRPr lang="en-GB" sz="2050" dirty="0">
              <a:solidFill>
                <a:srgbClr val="FF0000"/>
              </a:solidFill>
            </a:endParaRPr>
          </a:p>
          <a:p>
            <a:pPr marL="342900" indent="-342900" algn="just">
              <a:buFont typeface="Wingdings" pitchFamily="2" charset="2"/>
              <a:buChar char="Ø"/>
            </a:pPr>
            <a:r>
              <a:rPr lang="ro-RO" sz="2050"/>
              <a:t>Ne vom împărți în cele ce urmează în grupuri de lucru de 4 sau 5 delegați</a:t>
            </a:r>
          </a:p>
          <a:p>
            <a:pPr marL="342900" indent="-342900" algn="just">
              <a:buFont typeface="Wingdings" pitchFamily="2" charset="2"/>
              <a:buChar char="Ø"/>
            </a:pPr>
            <a:r>
              <a:rPr lang="ro-RO" sz="2050"/>
              <a:t>Delegații se vor alătura grupurilor lor</a:t>
            </a:r>
          </a:p>
          <a:p>
            <a:pPr marL="342900" indent="-342900" algn="just">
              <a:buFont typeface="Wingdings" pitchFamily="2" charset="2"/>
              <a:buChar char="Ø"/>
            </a:pPr>
            <a:r>
              <a:rPr lang="ro-RO" sz="2050"/>
              <a:t>Studiul de caz integral sau parțial va fi livrat fiecărui grup</a:t>
            </a:r>
          </a:p>
          <a:p>
            <a:pPr marL="342900" indent="-342900" algn="just">
              <a:buFont typeface="Wingdings" pitchFamily="2" charset="2"/>
              <a:buChar char="Ø"/>
            </a:pPr>
            <a:r>
              <a:rPr lang="ro-RO" sz="2050"/>
              <a:t>40+ minute pentru analizarea și pregătirea raportului despre caz</a:t>
            </a:r>
          </a:p>
          <a:p>
            <a:pPr marL="342900" indent="-342900" algn="just">
              <a:buFont typeface="Wingdings" pitchFamily="2" charset="2"/>
              <a:buChar char="Ø"/>
            </a:pPr>
            <a:r>
              <a:rPr lang="ro-RO" sz="2050"/>
              <a:t>10-15 minute pentru prezentarea concluziilor de grup de către raportorul de grup sau de către întreg grupul</a:t>
            </a:r>
          </a:p>
        </p:txBody>
      </p:sp>
      <p:pic>
        <p:nvPicPr>
          <p:cNvPr id="8" name="Picture 7">
            <a:extLst>
              <a:ext uri="{FF2B5EF4-FFF2-40B4-BE49-F238E27FC236}">
                <a16:creationId xmlns="" xmlns:a16="http://schemas.microsoft.com/office/drawing/2014/main" id="{1039E094-4EB0-B34C-AC8A-850BF9448A2D}"/>
              </a:ext>
            </a:extLst>
          </p:cNvPr>
          <p:cNvPicPr>
            <a:picLocks noChangeAspect="1"/>
          </p:cNvPicPr>
          <p:nvPr/>
        </p:nvPicPr>
        <p:blipFill>
          <a:blip r:embed="rId3"/>
          <a:stretch>
            <a:fillRect/>
          </a:stretch>
        </p:blipFill>
        <p:spPr>
          <a:xfrm>
            <a:off x="5182654" y="2877133"/>
            <a:ext cx="3738062" cy="1598043"/>
          </a:xfrm>
          <a:prstGeom prst="rect">
            <a:avLst/>
          </a:prstGeom>
        </p:spPr>
      </p:pic>
    </p:spTree>
    <p:extLst>
      <p:ext uri="{BB962C8B-B14F-4D97-AF65-F5344CB8AC3E}">
        <p14:creationId xmlns:p14="http://schemas.microsoft.com/office/powerpoint/2010/main" val="2611132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1804416" y="79626"/>
            <a:ext cx="7339584"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Introducere</a:t>
            </a:r>
          </a:p>
        </p:txBody>
      </p:sp>
      <p:sp>
        <p:nvSpPr>
          <p:cNvPr id="12" name="Slide Number Placeholder 1">
            <a:extLst>
              <a:ext uri="{FF2B5EF4-FFF2-40B4-BE49-F238E27FC236}">
                <a16:creationId xmlns="" xmlns:a16="http://schemas.microsoft.com/office/drawing/2014/main" id="{E49A8BC6-ED03-446D-B47E-70B3DC2694C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7</a:t>
            </a:fld>
            <a:endParaRPr lang="en-GB" smtClean="0"/>
          </a:p>
        </p:txBody>
      </p:sp>
      <p:pic>
        <p:nvPicPr>
          <p:cNvPr id="7" name="Picture 6">
            <a:extLst>
              <a:ext uri="{FF2B5EF4-FFF2-40B4-BE49-F238E27FC236}">
                <a16:creationId xmlns="" xmlns:a16="http://schemas.microsoft.com/office/drawing/2014/main" id="{9BD740DA-813B-CE40-8F0D-DCE7A7E8F321}"/>
              </a:ext>
            </a:extLst>
          </p:cNvPr>
          <p:cNvPicPr>
            <a:picLocks noChangeAspect="1"/>
          </p:cNvPicPr>
          <p:nvPr/>
        </p:nvPicPr>
        <p:blipFill>
          <a:blip r:embed="rId3"/>
          <a:stretch>
            <a:fillRect/>
          </a:stretch>
        </p:blipFill>
        <p:spPr>
          <a:xfrm>
            <a:off x="1325960" y="1968698"/>
            <a:ext cx="6492079" cy="3414665"/>
          </a:xfrm>
          <a:prstGeom prst="rect">
            <a:avLst/>
          </a:prstGeom>
        </p:spPr>
      </p:pic>
    </p:spTree>
    <p:extLst>
      <p:ext uri="{BB962C8B-B14F-4D97-AF65-F5344CB8AC3E}">
        <p14:creationId xmlns:p14="http://schemas.microsoft.com/office/powerpoint/2010/main" val="2316026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Definirea competențelor în domeniul criminalității informatice</a:t>
            </a:r>
          </a:p>
        </p:txBody>
      </p:sp>
      <p:sp>
        <p:nvSpPr>
          <p:cNvPr id="12" name="Slide Number Placeholder 1">
            <a:extLst>
              <a:ext uri="{FF2B5EF4-FFF2-40B4-BE49-F238E27FC236}">
                <a16:creationId xmlns="" xmlns:a16="http://schemas.microsoft.com/office/drawing/2014/main" id="{5845ED87-4604-4B0E-B2FC-DA8406E3AE47}"/>
              </a:ext>
            </a:extLst>
          </p:cNvPr>
          <p:cNvSpPr>
            <a:spLocks noGrp="1"/>
          </p:cNvSpPr>
          <p:nvPr>
            <p:ph type="sldNum" sz="quarter" idx="12"/>
          </p:nvPr>
        </p:nvSpPr>
        <p:spPr>
          <a:xfrm>
            <a:off x="7010400" y="6590093"/>
            <a:ext cx="2133600" cy="267907"/>
          </a:xfrm>
        </p:spPr>
        <p:txBody>
          <a:bodyPr/>
          <a:lstStyle/>
          <a:p>
            <a:fld id="{B517EF97-6CC0-48A9-BC0E-433EC7B55211}" type="slidenum">
              <a:rPr lang="en-GB" smtClean="0"/>
              <a:pPr/>
              <a:t>8</a:t>
            </a:fld>
            <a:endParaRPr lang="en-GB" smtClean="0"/>
          </a:p>
        </p:txBody>
      </p:sp>
      <p:sp>
        <p:nvSpPr>
          <p:cNvPr id="3" name="Rectangle 2"/>
          <p:cNvSpPr/>
          <p:nvPr/>
        </p:nvSpPr>
        <p:spPr>
          <a:xfrm>
            <a:off x="595423" y="3913633"/>
            <a:ext cx="4572000" cy="1323439"/>
          </a:xfrm>
          <a:prstGeom prst="rect">
            <a:avLst/>
          </a:prstGeom>
        </p:spPr>
        <p:txBody>
          <a:bodyPr>
            <a:spAutoFit/>
          </a:bodyPr>
          <a:lstStyle/>
          <a:p>
            <a:r>
              <a:rPr lang="ro-RO" sz="4000" b="1">
                <a:latin typeface="+mj-lt"/>
              </a:rPr>
              <a:t>Partea a doua</a:t>
            </a:r>
            <a:br>
              <a:rPr lang="ro-RO" sz="4000" b="1">
                <a:latin typeface="+mj-lt"/>
              </a:rPr>
            </a:br>
            <a:r>
              <a:rPr lang="ro-RO" sz="4000" b="1">
                <a:latin typeface="+mj-lt"/>
              </a:rPr>
              <a:t>Studiu de caz</a:t>
            </a:r>
          </a:p>
        </p:txBody>
      </p:sp>
    </p:spTree>
    <p:extLst>
      <p:ext uri="{BB962C8B-B14F-4D97-AF65-F5344CB8AC3E}">
        <p14:creationId xmlns:p14="http://schemas.microsoft.com/office/powerpoint/2010/main" val="1744978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a:extLst>
              <a:ext uri="{FF2B5EF4-FFF2-40B4-BE49-F238E27FC236}">
                <a16:creationId xmlns="" xmlns:a16="http://schemas.microsoft.com/office/drawing/2014/main" id="{1AB647F1-1DB2-4F02-8864-DC4AD13AD00C}"/>
              </a:ext>
            </a:extLst>
          </p:cNvPr>
          <p:cNvSpPr/>
          <p:nvPr/>
        </p:nvSpPr>
        <p:spPr>
          <a:xfrm>
            <a:off x="2279904" y="67958"/>
            <a:ext cx="6864096"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3200">
                <a:latin typeface="Verdana" panose="020B0604030504040204" pitchFamily="34" charset="0"/>
                <a:ea typeface="Verdana" panose="020B0604030504040204" pitchFamily="34" charset="0"/>
              </a:rPr>
              <a:t>Cine sunt eu?</a:t>
            </a:r>
          </a:p>
        </p:txBody>
      </p:sp>
      <p:sp>
        <p:nvSpPr>
          <p:cNvPr id="2" name="Content Placeholder 1"/>
          <p:cNvSpPr>
            <a:spLocks noGrp="1"/>
          </p:cNvSpPr>
          <p:nvPr>
            <p:ph idx="1"/>
          </p:nvPr>
        </p:nvSpPr>
        <p:spPr>
          <a:xfrm>
            <a:off x="628650" y="1247242"/>
            <a:ext cx="7886700" cy="5153558"/>
          </a:xfrm>
        </p:spPr>
        <p:txBody>
          <a:bodyPr>
            <a:normAutofit fontScale="77500" lnSpcReduction="20000"/>
          </a:bodyPr>
          <a:lstStyle/>
          <a:p>
            <a:pPr algn="just">
              <a:buFont typeface="Wingdings" panose="05000000000000000000" pitchFamily="2" charset="2"/>
              <a:buChar char="Ø"/>
            </a:pPr>
            <a:r>
              <a:rPr lang="ro-RO" i="1"/>
              <a:t>Serviciul de poliție din Țara A a început să primească numeroase plângeri de la cetățeni în legătură cu niște cazuri ciudate de jocuri cu premii organizate pe rețelele de socializare de Mărci foarte cunoscute din diferite domenii comerciale.</a:t>
            </a:r>
          </a:p>
          <a:p>
            <a:pPr algn="just">
              <a:buFont typeface="Wingdings" panose="05000000000000000000" pitchFamily="2" charset="2"/>
              <a:buChar char="Ø"/>
            </a:pPr>
            <a:endParaRPr lang="en-US" i="1" dirty="0"/>
          </a:p>
          <a:p>
            <a:pPr algn="just">
              <a:buFont typeface="Wingdings" panose="05000000000000000000" pitchFamily="2" charset="2"/>
              <a:buChar char="Ø"/>
            </a:pPr>
            <a:r>
              <a:rPr lang="ro-RO" i="1"/>
              <a:t>Câștigurile sunt variate și tentante, de la cupoane de reduceri, la telefoane mobile de ultimă generație sau laptopuri scumpe. </a:t>
            </a:r>
          </a:p>
          <a:p>
            <a:pPr algn="just">
              <a:buFont typeface="Wingdings" panose="05000000000000000000" pitchFamily="2" charset="2"/>
              <a:buChar char="Ø"/>
            </a:pPr>
            <a:endParaRPr lang="en-US" i="1" dirty="0"/>
          </a:p>
          <a:p>
            <a:pPr algn="just">
              <a:buFont typeface="Wingdings" panose="05000000000000000000" pitchFamily="2" charset="2"/>
              <a:buChar char="Ø"/>
            </a:pPr>
            <a:r>
              <a:rPr lang="ro-RO" i="1"/>
              <a:t>Jocurile sunt organizate pe rețelele de socializare de așa manieră încât echipele de marketing ale Mărcilor afișează anuțuri pe canalele de comunicare generale cunoscute despre jocuri și premii invitând pe toți cei interesați să participe accesând linkul care deschide canalul media social dedicat jocului respectiv. </a:t>
            </a:r>
          </a:p>
          <a:p>
            <a:pPr algn="just">
              <a:buFont typeface="Wingdings" panose="05000000000000000000" pitchFamily="2" charset="2"/>
              <a:buChar char="Ø"/>
            </a:pPr>
            <a:endParaRPr lang="en-US" i="1" dirty="0"/>
          </a:p>
          <a:p>
            <a:pPr algn="just">
              <a:buFont typeface="Wingdings" panose="05000000000000000000" pitchFamily="2" charset="2"/>
              <a:buChar char="Ø"/>
            </a:pPr>
            <a:r>
              <a:rPr lang="ro-RO" i="1"/>
              <a:t>Sute și chiar mii de oameni sunt atrași și accesează linkul și încep să participe la joc.</a:t>
            </a:r>
          </a:p>
          <a:p>
            <a:endParaRPr lang="en-US" dirty="0"/>
          </a:p>
        </p:txBody>
      </p:sp>
      <p:sp>
        <p:nvSpPr>
          <p:cNvPr id="19" name="Slide Number Placeholder 1">
            <a:extLst>
              <a:ext uri="{FF2B5EF4-FFF2-40B4-BE49-F238E27FC236}">
                <a16:creationId xmlns="" xmlns:a16="http://schemas.microsoft.com/office/drawing/2014/main" id="{93F621E1-9ACD-4124-9918-27EDD9426654}"/>
              </a:ext>
            </a:extLst>
          </p:cNvPr>
          <p:cNvSpPr>
            <a:spLocks noGrp="1"/>
          </p:cNvSpPr>
          <p:nvPr>
            <p:ph type="sldNum" sz="quarter" idx="10"/>
          </p:nvPr>
        </p:nvSpPr>
        <p:spPr/>
        <p:txBody>
          <a:bodyPr/>
          <a:lstStyle/>
          <a:p>
            <a:fld id="{B517EF97-6CC0-48A9-BC0E-433EC7B55211}" type="slidenum">
              <a:rPr lang="en-GB" smtClean="0"/>
              <a:pPr/>
              <a:t>9</a:t>
            </a:fld>
            <a:endParaRPr lang="en-GB" smtClean="0"/>
          </a:p>
        </p:txBody>
      </p:sp>
    </p:spTree>
    <p:extLst>
      <p:ext uri="{BB962C8B-B14F-4D97-AF65-F5344CB8AC3E}">
        <p14:creationId xmlns:p14="http://schemas.microsoft.com/office/powerpoint/2010/main" val="32670912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1136</TotalTime>
  <Words>3950</Words>
  <Application>Microsoft Office PowerPoint</Application>
  <PresentationFormat>Expunere pe ecran (4:3)</PresentationFormat>
  <Paragraphs>378</Paragraphs>
  <Slides>34</Slides>
  <Notes>29</Notes>
  <HiddenSlides>0</HiddenSlides>
  <MMClips>0</MMClips>
  <ScaleCrop>false</ScaleCrop>
  <HeadingPairs>
    <vt:vector size="6" baseType="variant">
      <vt:variant>
        <vt:lpstr>Fonturi utilizate</vt:lpstr>
      </vt:variant>
      <vt:variant>
        <vt:i4>10</vt:i4>
      </vt:variant>
      <vt:variant>
        <vt:lpstr>Temă</vt:lpstr>
      </vt:variant>
      <vt:variant>
        <vt:i4>1</vt:i4>
      </vt:variant>
      <vt:variant>
        <vt:lpstr>Titluri diapozitive</vt:lpstr>
      </vt:variant>
      <vt:variant>
        <vt:i4>34</vt:i4>
      </vt:variant>
    </vt:vector>
  </HeadingPairs>
  <TitlesOfParts>
    <vt:vector size="45" baseType="lpstr">
      <vt:lpstr>MS PGothic</vt:lpstr>
      <vt:lpstr>MS PGothic</vt:lpstr>
      <vt:lpstr>Arial</vt:lpstr>
      <vt:lpstr>Arial Narrow</vt:lpstr>
      <vt:lpstr>Calibri</vt:lpstr>
      <vt:lpstr>Calibri (heading)</vt:lpstr>
      <vt:lpstr>Calibri Light</vt:lpstr>
      <vt:lpstr>Verdana</vt:lpstr>
      <vt:lpstr>Wingdings</vt:lpstr>
      <vt:lpstr>游ゴシック</vt:lpstr>
      <vt:lpstr>Office Theme</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 </vt:lpstr>
      <vt:lpstr>Prezentare PowerPoint</vt:lpstr>
      <vt:lpstr>Prezentare PowerPoint</vt:lpstr>
      <vt:lpstr>Prezentare PowerPoint</vt:lpstr>
      <vt:lpstr>Prezentare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Catalina</dc:creator>
  <cp:lastModifiedBy>AS</cp:lastModifiedBy>
  <cp:revision>176</cp:revision>
  <dcterms:created xsi:type="dcterms:W3CDTF">2020-10-07T11:36:01Z</dcterms:created>
  <dcterms:modified xsi:type="dcterms:W3CDTF">2021-03-22T12:52:45Z</dcterms:modified>
</cp:coreProperties>
</file>