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4.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sldIdLst>
    <p:sldId id="355" r:id="rId2"/>
    <p:sldId id="567" r:id="rId3"/>
    <p:sldId id="568" r:id="rId4"/>
    <p:sldId id="569" r:id="rId5"/>
    <p:sldId id="571" r:id="rId6"/>
    <p:sldId id="747" r:id="rId7"/>
    <p:sldId id="748" r:id="rId8"/>
    <p:sldId id="749" r:id="rId9"/>
    <p:sldId id="750" r:id="rId10"/>
    <p:sldId id="770" r:id="rId11"/>
    <p:sldId id="780" r:id="rId12"/>
    <p:sldId id="781" r:id="rId13"/>
    <p:sldId id="788" r:id="rId14"/>
    <p:sldId id="263" r:id="rId15"/>
    <p:sldId id="587" r:id="rId16"/>
    <p:sldId id="356" r:id="rId17"/>
    <p:sldId id="357" r:id="rId18"/>
    <p:sldId id="584" r:id="rId19"/>
    <p:sldId id="585" r:id="rId20"/>
    <p:sldId id="789" r:id="rId21"/>
    <p:sldId id="782" r:id="rId22"/>
    <p:sldId id="590" r:id="rId23"/>
    <p:sldId id="737" r:id="rId24"/>
    <p:sldId id="738" r:id="rId25"/>
    <p:sldId id="771" r:id="rId26"/>
    <p:sldId id="734" r:id="rId27"/>
    <p:sldId id="735" r:id="rId28"/>
    <p:sldId id="772" r:id="rId29"/>
    <p:sldId id="790" r:id="rId30"/>
    <p:sldId id="736" r:id="rId31"/>
    <p:sldId id="743" r:id="rId32"/>
    <p:sldId id="773" r:id="rId33"/>
    <p:sldId id="783" r:id="rId34"/>
    <p:sldId id="752" r:id="rId35"/>
    <p:sldId id="753" r:id="rId36"/>
    <p:sldId id="754" r:id="rId37"/>
    <p:sldId id="755" r:id="rId38"/>
    <p:sldId id="774" r:id="rId39"/>
    <p:sldId id="791" r:id="rId40"/>
    <p:sldId id="757" r:id="rId41"/>
    <p:sldId id="758" r:id="rId42"/>
    <p:sldId id="775" r:id="rId43"/>
    <p:sldId id="760" r:id="rId44"/>
    <p:sldId id="776" r:id="rId45"/>
    <p:sldId id="763" r:id="rId46"/>
    <p:sldId id="777" r:id="rId47"/>
    <p:sldId id="785" r:id="rId48"/>
    <p:sldId id="792" r:id="rId49"/>
    <p:sldId id="765" r:id="rId50"/>
    <p:sldId id="766" r:id="rId51"/>
    <p:sldId id="778" r:id="rId52"/>
    <p:sldId id="767" r:id="rId53"/>
    <p:sldId id="768" r:id="rId54"/>
    <p:sldId id="779" r:id="rId55"/>
    <p:sldId id="784" r:id="rId56"/>
    <p:sldId id="616" r:id="rId57"/>
    <p:sldId id="787" r:id="rId58"/>
    <p:sldId id="786"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u" id="{2CD8423E-0CCD-48E0-A715-3EC094151D76}">
          <p14:sldIdLst>
            <p14:sldId id="355"/>
          </p14:sldIdLst>
        </p14:section>
        <p14:section name="Introducere" id="{DEED0A68-EF9C-4733-ADAA-766A859E58BB}">
          <p14:sldIdLst>
            <p14:sldId id="567"/>
            <p14:sldId id="568"/>
          </p14:sldIdLst>
        </p14:section>
        <p14:section name="Secțiunea 1" id="{1F767E79-2A4A-4837-8114-C2475E36F49A}">
          <p14:sldIdLst>
            <p14:sldId id="569"/>
            <p14:sldId id="571"/>
            <p14:sldId id="747"/>
            <p14:sldId id="748"/>
            <p14:sldId id="749"/>
            <p14:sldId id="750"/>
            <p14:sldId id="770"/>
            <p14:sldId id="780"/>
            <p14:sldId id="781"/>
            <p14:sldId id="788"/>
            <p14:sldId id="263"/>
          </p14:sldIdLst>
        </p14:section>
        <p14:section name="Secțiunea 2" id="{892BF753-DF49-4689-9CE1-D4C545F1375F}">
          <p14:sldIdLst>
            <p14:sldId id="587"/>
            <p14:sldId id="356"/>
            <p14:sldId id="357"/>
            <p14:sldId id="584"/>
            <p14:sldId id="585"/>
            <p14:sldId id="789"/>
            <p14:sldId id="782"/>
          </p14:sldIdLst>
        </p14:section>
        <p14:section name="Secțiunea 3" id="{5AFCBE4C-7AC2-4AB5-A2A2-EA953BE29FEB}">
          <p14:sldIdLst>
            <p14:sldId id="590"/>
            <p14:sldId id="737"/>
            <p14:sldId id="738"/>
            <p14:sldId id="771"/>
            <p14:sldId id="734"/>
            <p14:sldId id="735"/>
            <p14:sldId id="772"/>
            <p14:sldId id="790"/>
            <p14:sldId id="736"/>
            <p14:sldId id="743"/>
            <p14:sldId id="773"/>
            <p14:sldId id="783"/>
          </p14:sldIdLst>
        </p14:section>
        <p14:section name="Secțiunea 4" id="{42AB9B2C-602D-4C4D-9B15-02487831F694}">
          <p14:sldIdLst>
            <p14:sldId id="752"/>
            <p14:sldId id="753"/>
            <p14:sldId id="754"/>
            <p14:sldId id="755"/>
            <p14:sldId id="774"/>
            <p14:sldId id="791"/>
            <p14:sldId id="757"/>
            <p14:sldId id="758"/>
            <p14:sldId id="775"/>
            <p14:sldId id="760"/>
            <p14:sldId id="776"/>
            <p14:sldId id="763"/>
            <p14:sldId id="777"/>
            <p14:sldId id="785"/>
            <p14:sldId id="792"/>
            <p14:sldId id="765"/>
            <p14:sldId id="766"/>
            <p14:sldId id="778"/>
            <p14:sldId id="767"/>
            <p14:sldId id="768"/>
            <p14:sldId id="779"/>
            <p14:sldId id="784"/>
          </p14:sldIdLst>
        </p14:section>
        <p14:section name="Secțiunea 5" id="{67F623D0-C5EF-430D-958D-01C4D44E7904}">
          <p14:sldIdLst>
            <p14:sldId id="616"/>
            <p14:sldId id="787"/>
            <p14:sldId id="786"/>
          </p14:sldIdLst>
        </p14:section>
        <p14:section name="Concluzii" id="{AD901706-933A-4282-831D-2F305081F9D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DREA Andrei-Stefan" initials="CA" lastIdx="8" clrIdx="0">
    <p:extLst>
      <p:ext uri="{19B8F6BF-5375-455C-9EA6-DF929625EA0E}">
        <p15:presenceInfo xmlns:p15="http://schemas.microsoft.com/office/powerpoint/2012/main" userId="S::Andrei-Stefan.CANDREA@coe.int::076b47cf-5c95-4213-8990-00bd8775d9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6B8"/>
    <a:srgbClr val="2F618F"/>
    <a:srgbClr val="4B6A90"/>
    <a:srgbClr val="91BE9E"/>
    <a:srgbClr val="0E3D8A"/>
    <a:srgbClr val="0E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537" autoAdjust="0"/>
  </p:normalViewPr>
  <p:slideViewPr>
    <p:cSldViewPr snapToGrid="0">
      <p:cViewPr varScale="1">
        <p:scale>
          <a:sx n="63" d="100"/>
          <a:sy n="63" d="100"/>
        </p:scale>
        <p:origin x="62"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2T13:23:14.955" idx="5">
    <p:pos x="693" y="1482"/>
    <p:text>this bullet and the 2 below started with 'usually'. Too repetitive, it can be said by the speaker</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12T13:42:41.921" idx="6">
    <p:pos x="2943" y="1512"/>
    <p:text>I would delete this slide</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12T13:47:02.631" idx="7">
    <p:pos x="2831" y="1244"/>
    <p:text>I would delete this slide</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12T16:42:35.334" idx="8">
    <p:pos x="5216" y="803"/>
    <p:text>Tried to align it colour wise with the slide, but I would remove the slide</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209E3-5BD1-479D-9A9D-EC950BFB9D49}" type="doc">
      <dgm:prSet loTypeId="urn:microsoft.com/office/officeart/2005/8/layout/chevron1" loCatId="process" qsTypeId="urn:microsoft.com/office/officeart/2005/8/quickstyle/simple1" qsCatId="simple" csTypeId="urn:microsoft.com/office/officeart/2005/8/colors/accent1_2" csCatId="accent1" phldr="1"/>
      <dgm:spPr/>
    </dgm:pt>
    <dgm:pt modelId="{3FAEE33B-CCEB-485C-AC5B-67735DE8D9C7}">
      <dgm:prSet phldrT="[Text]" custT="1"/>
      <dgm:spPr>
        <a:solidFill>
          <a:srgbClr val="2F618F"/>
        </a:solidFill>
      </dgm:spPr>
      <dgm:t>
        <a:bodyPr/>
        <a:lstStyle/>
        <a:p>
          <a:r>
            <a:rPr lang="ro-RO" sz="1800" dirty="0"/>
            <a:t>Cele mai permisive acorduri de asistență judiciară reciprocă</a:t>
          </a:r>
        </a:p>
      </dgm:t>
    </dgm:pt>
    <dgm:pt modelId="{374BB377-0977-4117-820D-8FADA24B61DC}" type="parTrans" cxnId="{D6EFF1A9-2DA5-4411-BB31-74A280F97207}">
      <dgm:prSet/>
      <dgm:spPr/>
      <dgm:t>
        <a:bodyPr/>
        <a:lstStyle/>
        <a:p>
          <a:endParaRPr lang="en-GB"/>
        </a:p>
      </dgm:t>
    </dgm:pt>
    <dgm:pt modelId="{72FE9C1E-FAC2-4ED4-8DFE-515903A299CB}" type="sibTrans" cxnId="{D6EFF1A9-2DA5-4411-BB31-74A280F97207}">
      <dgm:prSet/>
      <dgm:spPr/>
      <dgm:t>
        <a:bodyPr/>
        <a:lstStyle/>
        <a:p>
          <a:endParaRPr lang="en-GB"/>
        </a:p>
      </dgm:t>
    </dgm:pt>
    <dgm:pt modelId="{38020291-BF5A-4F3A-95D7-FA81D27566E6}">
      <dgm:prSet phldrT="[Text]" custT="1"/>
      <dgm:spPr>
        <a:solidFill>
          <a:srgbClr val="2F618F"/>
        </a:solidFill>
      </dgm:spPr>
      <dgm:t>
        <a:bodyPr/>
        <a:lstStyle/>
        <a:p>
          <a:r>
            <a:rPr lang="ro-RO" sz="2000" dirty="0"/>
            <a:t>Legislația în vigoare</a:t>
          </a:r>
        </a:p>
      </dgm:t>
    </dgm:pt>
    <dgm:pt modelId="{16F4076F-CEC4-46C9-BBE0-0D0F9D479C21}" type="parTrans" cxnId="{FB31E709-7152-4FD9-A40C-C1F993A9E6CB}">
      <dgm:prSet/>
      <dgm:spPr/>
      <dgm:t>
        <a:bodyPr/>
        <a:lstStyle/>
        <a:p>
          <a:endParaRPr lang="en-GB"/>
        </a:p>
      </dgm:t>
    </dgm:pt>
    <dgm:pt modelId="{B4D3D51F-A12F-474E-AA7F-7E5FCD8FDFBB}" type="sibTrans" cxnId="{FB31E709-7152-4FD9-A40C-C1F993A9E6CB}">
      <dgm:prSet/>
      <dgm:spPr/>
      <dgm:t>
        <a:bodyPr/>
        <a:lstStyle/>
        <a:p>
          <a:endParaRPr lang="en-GB"/>
        </a:p>
      </dgm:t>
    </dgm:pt>
    <dgm:pt modelId="{8FB3AF02-29CB-4B7E-A232-6E9A77E58566}">
      <dgm:prSet phldrT="[Text]" custT="1"/>
      <dgm:spPr>
        <a:solidFill>
          <a:srgbClr val="2F618F"/>
        </a:solidFill>
      </dgm:spPr>
      <dgm:t>
        <a:bodyPr/>
        <a:lstStyle/>
        <a:p>
          <a:r>
            <a:rPr lang="ro-RO" sz="2000" dirty="0"/>
            <a:t>Accelerare</a:t>
          </a:r>
        </a:p>
      </dgm:t>
    </dgm:pt>
    <dgm:pt modelId="{DE7DB939-1A7F-49D7-83E5-6CE1271073BA}" type="parTrans" cxnId="{0E32092E-BB4E-4B3C-95C7-827FB7E99BFF}">
      <dgm:prSet/>
      <dgm:spPr/>
      <dgm:t>
        <a:bodyPr/>
        <a:lstStyle/>
        <a:p>
          <a:endParaRPr lang="en-GB"/>
        </a:p>
      </dgm:t>
    </dgm:pt>
    <dgm:pt modelId="{5ABFB04F-1702-4647-8D75-3A29A8C40B71}" type="sibTrans" cxnId="{0E32092E-BB4E-4B3C-95C7-827FB7E99BFF}">
      <dgm:prSet/>
      <dgm:spPr/>
      <dgm:t>
        <a:bodyPr/>
        <a:lstStyle/>
        <a:p>
          <a:endParaRPr lang="en-GB"/>
        </a:p>
      </dgm:t>
    </dgm:pt>
    <dgm:pt modelId="{FCE7FA39-DE66-41A1-A306-3F67DA86831A}" type="pres">
      <dgm:prSet presAssocID="{FA3209E3-5BD1-479D-9A9D-EC950BFB9D49}" presName="Name0" presStyleCnt="0">
        <dgm:presLayoutVars>
          <dgm:dir/>
          <dgm:animLvl val="lvl"/>
          <dgm:resizeHandles val="exact"/>
        </dgm:presLayoutVars>
      </dgm:prSet>
      <dgm:spPr/>
    </dgm:pt>
    <dgm:pt modelId="{7022D918-0CA5-4D88-8D2D-6536F35688D9}" type="pres">
      <dgm:prSet presAssocID="{3FAEE33B-CCEB-485C-AC5B-67735DE8D9C7}" presName="parTxOnly" presStyleLbl="node1" presStyleIdx="0" presStyleCnt="3">
        <dgm:presLayoutVars>
          <dgm:chMax val="0"/>
          <dgm:chPref val="0"/>
          <dgm:bulletEnabled val="1"/>
        </dgm:presLayoutVars>
      </dgm:prSet>
      <dgm:spPr/>
      <dgm:t>
        <a:bodyPr/>
        <a:lstStyle/>
        <a:p>
          <a:endParaRPr lang="en-US"/>
        </a:p>
      </dgm:t>
    </dgm:pt>
    <dgm:pt modelId="{1E5673C7-F506-4AA2-AFA4-4D0B2F340F9E}" type="pres">
      <dgm:prSet presAssocID="{72FE9C1E-FAC2-4ED4-8DFE-515903A299CB}" presName="parTxOnlySpace" presStyleCnt="0"/>
      <dgm:spPr/>
    </dgm:pt>
    <dgm:pt modelId="{5E586836-6813-44D7-8945-9800C12A8FB4}" type="pres">
      <dgm:prSet presAssocID="{38020291-BF5A-4F3A-95D7-FA81D27566E6}" presName="parTxOnly" presStyleLbl="node1" presStyleIdx="1" presStyleCnt="3">
        <dgm:presLayoutVars>
          <dgm:chMax val="0"/>
          <dgm:chPref val="0"/>
          <dgm:bulletEnabled val="1"/>
        </dgm:presLayoutVars>
      </dgm:prSet>
      <dgm:spPr/>
      <dgm:t>
        <a:bodyPr/>
        <a:lstStyle/>
        <a:p>
          <a:endParaRPr lang="en-US"/>
        </a:p>
      </dgm:t>
    </dgm:pt>
    <dgm:pt modelId="{0C192BF8-DA12-434C-858A-31667771BCE8}" type="pres">
      <dgm:prSet presAssocID="{B4D3D51F-A12F-474E-AA7F-7E5FCD8FDFBB}" presName="parTxOnlySpace" presStyleCnt="0"/>
      <dgm:spPr/>
    </dgm:pt>
    <dgm:pt modelId="{B75CB205-DFCA-49F4-B42D-8726485D1790}" type="pres">
      <dgm:prSet presAssocID="{8FB3AF02-29CB-4B7E-A232-6E9A77E58566}" presName="parTxOnly" presStyleLbl="node1" presStyleIdx="2" presStyleCnt="3">
        <dgm:presLayoutVars>
          <dgm:chMax val="0"/>
          <dgm:chPref val="0"/>
          <dgm:bulletEnabled val="1"/>
        </dgm:presLayoutVars>
      </dgm:prSet>
      <dgm:spPr/>
      <dgm:t>
        <a:bodyPr/>
        <a:lstStyle/>
        <a:p>
          <a:endParaRPr lang="en-US"/>
        </a:p>
      </dgm:t>
    </dgm:pt>
  </dgm:ptLst>
  <dgm:cxnLst>
    <dgm:cxn modelId="{0E32092E-BB4E-4B3C-95C7-827FB7E99BFF}" srcId="{FA3209E3-5BD1-479D-9A9D-EC950BFB9D49}" destId="{8FB3AF02-29CB-4B7E-A232-6E9A77E58566}" srcOrd="2" destOrd="0" parTransId="{DE7DB939-1A7F-49D7-83E5-6CE1271073BA}" sibTransId="{5ABFB04F-1702-4647-8D75-3A29A8C40B71}"/>
    <dgm:cxn modelId="{FB31E709-7152-4FD9-A40C-C1F993A9E6CB}" srcId="{FA3209E3-5BD1-479D-9A9D-EC950BFB9D49}" destId="{38020291-BF5A-4F3A-95D7-FA81D27566E6}" srcOrd="1" destOrd="0" parTransId="{16F4076F-CEC4-46C9-BBE0-0D0F9D479C21}" sibTransId="{B4D3D51F-A12F-474E-AA7F-7E5FCD8FDFBB}"/>
    <dgm:cxn modelId="{8B4D759E-80B0-4CAC-9CB1-643070B97C2F}" type="presOf" srcId="{38020291-BF5A-4F3A-95D7-FA81D27566E6}" destId="{5E586836-6813-44D7-8945-9800C12A8FB4}" srcOrd="0" destOrd="0" presId="urn:microsoft.com/office/officeart/2005/8/layout/chevron1"/>
    <dgm:cxn modelId="{B5BB4DB7-B179-4316-BE07-BDE307EB56BE}" type="presOf" srcId="{3FAEE33B-CCEB-485C-AC5B-67735DE8D9C7}" destId="{7022D918-0CA5-4D88-8D2D-6536F35688D9}" srcOrd="0" destOrd="0" presId="urn:microsoft.com/office/officeart/2005/8/layout/chevron1"/>
    <dgm:cxn modelId="{96C5BE9C-C9CC-459E-9641-97DF530082DE}" type="presOf" srcId="{8FB3AF02-29CB-4B7E-A232-6E9A77E58566}" destId="{B75CB205-DFCA-49F4-B42D-8726485D1790}" srcOrd="0" destOrd="0" presId="urn:microsoft.com/office/officeart/2005/8/layout/chevron1"/>
    <dgm:cxn modelId="{32D83A6E-3328-43AB-93FB-AD29AD79855D}" type="presOf" srcId="{FA3209E3-5BD1-479D-9A9D-EC950BFB9D49}" destId="{FCE7FA39-DE66-41A1-A306-3F67DA86831A}" srcOrd="0" destOrd="0" presId="urn:microsoft.com/office/officeart/2005/8/layout/chevron1"/>
    <dgm:cxn modelId="{D6EFF1A9-2DA5-4411-BB31-74A280F97207}" srcId="{FA3209E3-5BD1-479D-9A9D-EC950BFB9D49}" destId="{3FAEE33B-CCEB-485C-AC5B-67735DE8D9C7}" srcOrd="0" destOrd="0" parTransId="{374BB377-0977-4117-820D-8FADA24B61DC}" sibTransId="{72FE9C1E-FAC2-4ED4-8DFE-515903A299CB}"/>
    <dgm:cxn modelId="{5F8B6CD6-F404-4CDD-8F81-8046395AC1E0}" type="presParOf" srcId="{FCE7FA39-DE66-41A1-A306-3F67DA86831A}" destId="{7022D918-0CA5-4D88-8D2D-6536F35688D9}" srcOrd="0" destOrd="0" presId="urn:microsoft.com/office/officeart/2005/8/layout/chevron1"/>
    <dgm:cxn modelId="{235B87DE-7205-4244-820B-115980724318}" type="presParOf" srcId="{FCE7FA39-DE66-41A1-A306-3F67DA86831A}" destId="{1E5673C7-F506-4AA2-AFA4-4D0B2F340F9E}" srcOrd="1" destOrd="0" presId="urn:microsoft.com/office/officeart/2005/8/layout/chevron1"/>
    <dgm:cxn modelId="{33301BBD-833C-4C49-9669-B43EEAE55AE3}" type="presParOf" srcId="{FCE7FA39-DE66-41A1-A306-3F67DA86831A}" destId="{5E586836-6813-44D7-8945-9800C12A8FB4}" srcOrd="2" destOrd="0" presId="urn:microsoft.com/office/officeart/2005/8/layout/chevron1"/>
    <dgm:cxn modelId="{B9C76B3F-A290-4BE7-986B-B387F0AB2916}" type="presParOf" srcId="{FCE7FA39-DE66-41A1-A306-3F67DA86831A}" destId="{0C192BF8-DA12-434C-858A-31667771BCE8}" srcOrd="3" destOrd="0" presId="urn:microsoft.com/office/officeart/2005/8/layout/chevron1"/>
    <dgm:cxn modelId="{A9752BD6-205B-43ED-979E-D8459933BE7D}" type="presParOf" srcId="{FCE7FA39-DE66-41A1-A306-3F67DA86831A}" destId="{B75CB205-DFCA-49F4-B42D-8726485D179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5CBB0-4DF4-4B15-B16E-2911B2197939}" type="doc">
      <dgm:prSet loTypeId="urn:microsoft.com/office/officeart/2005/8/layout/equation1" loCatId="process" qsTypeId="urn:microsoft.com/office/officeart/2005/8/quickstyle/simple1" qsCatId="simple" csTypeId="urn:microsoft.com/office/officeart/2005/8/colors/accent1_2" csCatId="accent1" phldr="1"/>
      <dgm:spPr/>
    </dgm:pt>
    <dgm:pt modelId="{46FA69C8-9DAA-45F7-A1BD-1B1CF5AD2B39}">
      <dgm:prSet phldrT="[Text]" custT="1"/>
      <dgm:spPr>
        <a:solidFill>
          <a:srgbClr val="2F618F"/>
        </a:solidFill>
      </dgm:spPr>
      <dgm:t>
        <a:bodyPr/>
        <a:lstStyle/>
        <a:p>
          <a:r>
            <a:rPr lang="ro-RO" sz="1400" b="1" dirty="0"/>
            <a:t>Statul A transmite un mesaj e-mail, prin autoritățile de aplicare a legii, privind o eventuală infracțiune</a:t>
          </a:r>
        </a:p>
      </dgm:t>
    </dgm:pt>
    <dgm:pt modelId="{B566B3A6-9FE6-474E-8E89-40B89F5FD601}" type="parTrans" cxnId="{5A0BE251-C574-4064-8F82-3419B6A9575C}">
      <dgm:prSet/>
      <dgm:spPr/>
      <dgm:t>
        <a:bodyPr/>
        <a:lstStyle/>
        <a:p>
          <a:endParaRPr lang="en-GB"/>
        </a:p>
      </dgm:t>
    </dgm:pt>
    <dgm:pt modelId="{DF31BF74-8A58-45D6-8969-8749D3F49D4D}" type="sibTrans" cxnId="{5A0BE251-C574-4064-8F82-3419B6A9575C}">
      <dgm:prSet/>
      <dgm:spPr>
        <a:solidFill>
          <a:srgbClr val="91A6B8"/>
        </a:solidFill>
      </dgm:spPr>
      <dgm:t>
        <a:bodyPr/>
        <a:lstStyle/>
        <a:p>
          <a:endParaRPr lang="en-GB"/>
        </a:p>
      </dgm:t>
    </dgm:pt>
    <dgm:pt modelId="{78F7585E-335D-44DF-8E8E-A30CF166D3E7}">
      <dgm:prSet phldrT="[Text]" custT="1"/>
      <dgm:spPr>
        <a:solidFill>
          <a:srgbClr val="2F618F"/>
        </a:solidFill>
      </dgm:spPr>
      <dgm:t>
        <a:bodyPr/>
        <a:lstStyle/>
        <a:p>
          <a:r>
            <a:rPr lang="ro-RO" sz="1400" b="1" dirty="0"/>
            <a:t>Statul B primește aceste informații și inițiază o inspecție preliminară locală</a:t>
          </a:r>
        </a:p>
      </dgm:t>
    </dgm:pt>
    <dgm:pt modelId="{7E1731B6-6397-41DC-8ADB-17C7DA5CC516}" type="parTrans" cxnId="{B69BD430-C656-459E-AAD8-EF206AC98F2B}">
      <dgm:prSet/>
      <dgm:spPr/>
      <dgm:t>
        <a:bodyPr/>
        <a:lstStyle/>
        <a:p>
          <a:endParaRPr lang="en-GB"/>
        </a:p>
      </dgm:t>
    </dgm:pt>
    <dgm:pt modelId="{ABE11BC1-DADD-4959-A162-AD191F6F8DEA}" type="sibTrans" cxnId="{B69BD430-C656-459E-AAD8-EF206AC98F2B}">
      <dgm:prSet/>
      <dgm:spPr>
        <a:solidFill>
          <a:srgbClr val="91A6B8"/>
        </a:solidFill>
      </dgm:spPr>
      <dgm:t>
        <a:bodyPr/>
        <a:lstStyle/>
        <a:p>
          <a:endParaRPr lang="en-GB"/>
        </a:p>
      </dgm:t>
    </dgm:pt>
    <dgm:pt modelId="{C82AE4C0-0BF1-4522-8963-AA4C2C799037}">
      <dgm:prSet phldrT="[Text]" custT="1"/>
      <dgm:spPr>
        <a:solidFill>
          <a:srgbClr val="2F618F"/>
        </a:solidFill>
      </dgm:spPr>
      <dgm:t>
        <a:bodyPr/>
        <a:lstStyle/>
        <a:p>
          <a:r>
            <a:rPr lang="ro-RO" sz="1200" b="1" dirty="0"/>
            <a:t>Statul B găsește dovezi conform cărora informațiile sunt adevărate, și se inițiază o investigație completă</a:t>
          </a:r>
        </a:p>
      </dgm:t>
    </dgm:pt>
    <dgm:pt modelId="{A37964C6-D74F-437B-9420-4CB638F99EF6}" type="parTrans" cxnId="{E9B54940-5687-4CA3-B0A0-57764C74C280}">
      <dgm:prSet/>
      <dgm:spPr/>
      <dgm:t>
        <a:bodyPr/>
        <a:lstStyle/>
        <a:p>
          <a:endParaRPr lang="en-GB"/>
        </a:p>
      </dgm:t>
    </dgm:pt>
    <dgm:pt modelId="{EF8E77A0-FF32-4BA8-B1E0-D3129C1CD286}" type="sibTrans" cxnId="{E9B54940-5687-4CA3-B0A0-57764C74C280}">
      <dgm:prSet/>
      <dgm:spPr/>
      <dgm:t>
        <a:bodyPr/>
        <a:lstStyle/>
        <a:p>
          <a:endParaRPr lang="en-GB"/>
        </a:p>
      </dgm:t>
    </dgm:pt>
    <dgm:pt modelId="{B6080CFD-6EC2-42ED-8743-C516B71FA0CD}" type="pres">
      <dgm:prSet presAssocID="{A7E5CBB0-4DF4-4B15-B16E-2911B2197939}" presName="linearFlow" presStyleCnt="0">
        <dgm:presLayoutVars>
          <dgm:dir/>
          <dgm:resizeHandles val="exact"/>
        </dgm:presLayoutVars>
      </dgm:prSet>
      <dgm:spPr/>
    </dgm:pt>
    <dgm:pt modelId="{E2C21E0C-02B7-4F18-B02B-9BDD0D2FF7E5}" type="pres">
      <dgm:prSet presAssocID="{46FA69C8-9DAA-45F7-A1BD-1B1CF5AD2B39}" presName="node" presStyleLbl="node1" presStyleIdx="0" presStyleCnt="3" custLinFactNeighborX="929" custLinFactNeighborY="-1244">
        <dgm:presLayoutVars>
          <dgm:bulletEnabled val="1"/>
        </dgm:presLayoutVars>
      </dgm:prSet>
      <dgm:spPr/>
      <dgm:t>
        <a:bodyPr/>
        <a:lstStyle/>
        <a:p>
          <a:endParaRPr lang="en-US"/>
        </a:p>
      </dgm:t>
    </dgm:pt>
    <dgm:pt modelId="{BA4DA225-E3C6-487C-8208-351735A176DD}" type="pres">
      <dgm:prSet presAssocID="{DF31BF74-8A58-45D6-8969-8749D3F49D4D}" presName="spacerL" presStyleCnt="0"/>
      <dgm:spPr/>
    </dgm:pt>
    <dgm:pt modelId="{2FE32ED6-408C-4152-8FE0-3FCEA3386CB9}" type="pres">
      <dgm:prSet presAssocID="{DF31BF74-8A58-45D6-8969-8749D3F49D4D}" presName="sibTrans" presStyleLbl="sibTrans2D1" presStyleIdx="0" presStyleCnt="2" custLinFactNeighborX="929" custLinFactNeighborY="-2145"/>
      <dgm:spPr/>
      <dgm:t>
        <a:bodyPr/>
        <a:lstStyle/>
        <a:p>
          <a:endParaRPr lang="en-US"/>
        </a:p>
      </dgm:t>
    </dgm:pt>
    <dgm:pt modelId="{96CA33CA-B01C-4B2C-A7D8-3A54F891A4BF}" type="pres">
      <dgm:prSet presAssocID="{DF31BF74-8A58-45D6-8969-8749D3F49D4D}" presName="spacerR" presStyleCnt="0"/>
      <dgm:spPr/>
    </dgm:pt>
    <dgm:pt modelId="{A71F37D3-4190-4DA1-A608-8452A5BD3558}" type="pres">
      <dgm:prSet presAssocID="{78F7585E-335D-44DF-8E8E-A30CF166D3E7}" presName="node" presStyleLbl="node1" presStyleIdx="1" presStyleCnt="3" custLinFactNeighborX="929" custLinFactNeighborY="-1244">
        <dgm:presLayoutVars>
          <dgm:bulletEnabled val="1"/>
        </dgm:presLayoutVars>
      </dgm:prSet>
      <dgm:spPr/>
      <dgm:t>
        <a:bodyPr/>
        <a:lstStyle/>
        <a:p>
          <a:endParaRPr lang="en-US"/>
        </a:p>
      </dgm:t>
    </dgm:pt>
    <dgm:pt modelId="{243CC7F2-FE91-46EB-8D63-5ED6228629E7}" type="pres">
      <dgm:prSet presAssocID="{ABE11BC1-DADD-4959-A162-AD191F6F8DEA}" presName="spacerL" presStyleCnt="0"/>
      <dgm:spPr/>
    </dgm:pt>
    <dgm:pt modelId="{2B626917-7C54-423E-8EDF-BC9F401B05B6}" type="pres">
      <dgm:prSet presAssocID="{ABE11BC1-DADD-4959-A162-AD191F6F8DEA}" presName="sibTrans" presStyleLbl="sibTrans2D1" presStyleIdx="1" presStyleCnt="2" custLinFactNeighborX="929" custLinFactNeighborY="-2145"/>
      <dgm:spPr/>
      <dgm:t>
        <a:bodyPr/>
        <a:lstStyle/>
        <a:p>
          <a:endParaRPr lang="en-US"/>
        </a:p>
      </dgm:t>
    </dgm:pt>
    <dgm:pt modelId="{77350F22-26E3-49B7-8225-B2569E28B59C}" type="pres">
      <dgm:prSet presAssocID="{ABE11BC1-DADD-4959-A162-AD191F6F8DEA}" presName="spacerR" presStyleCnt="0"/>
      <dgm:spPr/>
    </dgm:pt>
    <dgm:pt modelId="{74A6A061-7CF3-4873-8E84-7FEC5E35DF51}" type="pres">
      <dgm:prSet presAssocID="{C82AE4C0-0BF1-4522-8963-AA4C2C799037}" presName="node" presStyleLbl="node1" presStyleIdx="2" presStyleCnt="3" custLinFactNeighborX="929" custLinFactNeighborY="-1244">
        <dgm:presLayoutVars>
          <dgm:bulletEnabled val="1"/>
        </dgm:presLayoutVars>
      </dgm:prSet>
      <dgm:spPr/>
      <dgm:t>
        <a:bodyPr/>
        <a:lstStyle/>
        <a:p>
          <a:endParaRPr lang="en-US"/>
        </a:p>
      </dgm:t>
    </dgm:pt>
  </dgm:ptLst>
  <dgm:cxnLst>
    <dgm:cxn modelId="{F000A48F-74B2-4502-B63A-1AD9C132AEFC}" type="presOf" srcId="{C82AE4C0-0BF1-4522-8963-AA4C2C799037}" destId="{74A6A061-7CF3-4873-8E84-7FEC5E35DF51}" srcOrd="0" destOrd="0" presId="urn:microsoft.com/office/officeart/2005/8/layout/equation1"/>
    <dgm:cxn modelId="{6A2597BD-E001-420B-8FC6-C378FEC4D2AA}" type="presOf" srcId="{DF31BF74-8A58-45D6-8969-8749D3F49D4D}" destId="{2FE32ED6-408C-4152-8FE0-3FCEA3386CB9}" srcOrd="0" destOrd="0" presId="urn:microsoft.com/office/officeart/2005/8/layout/equation1"/>
    <dgm:cxn modelId="{616E50A7-A25C-4F50-8D1C-BDC81B98E542}" type="presOf" srcId="{78F7585E-335D-44DF-8E8E-A30CF166D3E7}" destId="{A71F37D3-4190-4DA1-A608-8452A5BD3558}" srcOrd="0" destOrd="0" presId="urn:microsoft.com/office/officeart/2005/8/layout/equation1"/>
    <dgm:cxn modelId="{E9B54940-5687-4CA3-B0A0-57764C74C280}" srcId="{A7E5CBB0-4DF4-4B15-B16E-2911B2197939}" destId="{C82AE4C0-0BF1-4522-8963-AA4C2C799037}" srcOrd="2" destOrd="0" parTransId="{A37964C6-D74F-437B-9420-4CB638F99EF6}" sibTransId="{EF8E77A0-FF32-4BA8-B1E0-D3129C1CD286}"/>
    <dgm:cxn modelId="{6F62D8B4-D659-4A4E-9437-E449E54B3AE5}" type="presOf" srcId="{ABE11BC1-DADD-4959-A162-AD191F6F8DEA}" destId="{2B626917-7C54-423E-8EDF-BC9F401B05B6}" srcOrd="0" destOrd="0" presId="urn:microsoft.com/office/officeart/2005/8/layout/equation1"/>
    <dgm:cxn modelId="{0064138A-FCD6-45F2-AADB-D103FA7BD939}" type="presOf" srcId="{46FA69C8-9DAA-45F7-A1BD-1B1CF5AD2B39}" destId="{E2C21E0C-02B7-4F18-B02B-9BDD0D2FF7E5}" srcOrd="0" destOrd="0" presId="urn:microsoft.com/office/officeart/2005/8/layout/equation1"/>
    <dgm:cxn modelId="{5A0BE251-C574-4064-8F82-3419B6A9575C}" srcId="{A7E5CBB0-4DF4-4B15-B16E-2911B2197939}" destId="{46FA69C8-9DAA-45F7-A1BD-1B1CF5AD2B39}" srcOrd="0" destOrd="0" parTransId="{B566B3A6-9FE6-474E-8E89-40B89F5FD601}" sibTransId="{DF31BF74-8A58-45D6-8969-8749D3F49D4D}"/>
    <dgm:cxn modelId="{71382E4B-20B5-4C24-A25F-1E6513AF5F88}" type="presOf" srcId="{A7E5CBB0-4DF4-4B15-B16E-2911B2197939}" destId="{B6080CFD-6EC2-42ED-8743-C516B71FA0CD}" srcOrd="0" destOrd="0" presId="urn:microsoft.com/office/officeart/2005/8/layout/equation1"/>
    <dgm:cxn modelId="{B69BD430-C656-459E-AAD8-EF206AC98F2B}" srcId="{A7E5CBB0-4DF4-4B15-B16E-2911B2197939}" destId="{78F7585E-335D-44DF-8E8E-A30CF166D3E7}" srcOrd="1" destOrd="0" parTransId="{7E1731B6-6397-41DC-8ADB-17C7DA5CC516}" sibTransId="{ABE11BC1-DADD-4959-A162-AD191F6F8DEA}"/>
    <dgm:cxn modelId="{3B26BC2A-D434-4744-8259-6CE04D37D556}" type="presParOf" srcId="{B6080CFD-6EC2-42ED-8743-C516B71FA0CD}" destId="{E2C21E0C-02B7-4F18-B02B-9BDD0D2FF7E5}" srcOrd="0" destOrd="0" presId="urn:microsoft.com/office/officeart/2005/8/layout/equation1"/>
    <dgm:cxn modelId="{EC948D94-DCB5-461C-B970-E667230B6415}" type="presParOf" srcId="{B6080CFD-6EC2-42ED-8743-C516B71FA0CD}" destId="{BA4DA225-E3C6-487C-8208-351735A176DD}" srcOrd="1" destOrd="0" presId="urn:microsoft.com/office/officeart/2005/8/layout/equation1"/>
    <dgm:cxn modelId="{E451ABA4-C557-46A7-8B7D-35157CF5322A}" type="presParOf" srcId="{B6080CFD-6EC2-42ED-8743-C516B71FA0CD}" destId="{2FE32ED6-408C-4152-8FE0-3FCEA3386CB9}" srcOrd="2" destOrd="0" presId="urn:microsoft.com/office/officeart/2005/8/layout/equation1"/>
    <dgm:cxn modelId="{2E37CFD8-9FFA-406D-8501-47E527B950ED}" type="presParOf" srcId="{B6080CFD-6EC2-42ED-8743-C516B71FA0CD}" destId="{96CA33CA-B01C-4B2C-A7D8-3A54F891A4BF}" srcOrd="3" destOrd="0" presId="urn:microsoft.com/office/officeart/2005/8/layout/equation1"/>
    <dgm:cxn modelId="{8F603D78-F2FC-480F-A5D1-CD3FA2F7C39C}" type="presParOf" srcId="{B6080CFD-6EC2-42ED-8743-C516B71FA0CD}" destId="{A71F37D3-4190-4DA1-A608-8452A5BD3558}" srcOrd="4" destOrd="0" presId="urn:microsoft.com/office/officeart/2005/8/layout/equation1"/>
    <dgm:cxn modelId="{86C8D557-66CC-4FB1-8D7A-3502FC06B073}" type="presParOf" srcId="{B6080CFD-6EC2-42ED-8743-C516B71FA0CD}" destId="{243CC7F2-FE91-46EB-8D63-5ED6228629E7}" srcOrd="5" destOrd="0" presId="urn:microsoft.com/office/officeart/2005/8/layout/equation1"/>
    <dgm:cxn modelId="{2D3CB958-7B2C-46CC-8E7D-2FB9DA65F2D5}" type="presParOf" srcId="{B6080CFD-6EC2-42ED-8743-C516B71FA0CD}" destId="{2B626917-7C54-423E-8EDF-BC9F401B05B6}" srcOrd="6" destOrd="0" presId="urn:microsoft.com/office/officeart/2005/8/layout/equation1"/>
    <dgm:cxn modelId="{0027BD2C-3E8E-4338-AAF8-1CD54C041B8D}" type="presParOf" srcId="{B6080CFD-6EC2-42ED-8743-C516B71FA0CD}" destId="{77350F22-26E3-49B7-8225-B2569E28B59C}" srcOrd="7" destOrd="0" presId="urn:microsoft.com/office/officeart/2005/8/layout/equation1"/>
    <dgm:cxn modelId="{FDECBA1C-C827-4AA2-BCDA-0A15F5CB27DE}" type="presParOf" srcId="{B6080CFD-6EC2-42ED-8743-C516B71FA0CD}" destId="{74A6A061-7CF3-4873-8E84-7FEC5E35DF5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F75AFB-F130-4FCF-B60D-6B1AC94A26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5D1B636-D175-4028-9284-1550E54BFD19}">
      <dgm:prSet phldrT="[Text]"/>
      <dgm:spPr>
        <a:solidFill>
          <a:srgbClr val="2F618F"/>
        </a:solidFill>
      </dgm:spPr>
      <dgm:t>
        <a:bodyPr/>
        <a:lstStyle/>
        <a:p>
          <a:r>
            <a:rPr lang="ro-RO"/>
            <a:t>Autoritatea centrală</a:t>
          </a:r>
        </a:p>
      </dgm:t>
    </dgm:pt>
    <dgm:pt modelId="{80C748EB-DD84-479E-988D-002539AFADE3}" type="parTrans" cxnId="{9F232018-AB22-4655-8E07-E857126E2406}">
      <dgm:prSet/>
      <dgm:spPr/>
      <dgm:t>
        <a:bodyPr/>
        <a:lstStyle/>
        <a:p>
          <a:endParaRPr lang="en-GB"/>
        </a:p>
      </dgm:t>
    </dgm:pt>
    <dgm:pt modelId="{8F5D4BC6-F592-4CE4-AAE5-3774771E6A22}" type="sibTrans" cxnId="{9F232018-AB22-4655-8E07-E857126E2406}">
      <dgm:prSet/>
      <dgm:spPr/>
      <dgm:t>
        <a:bodyPr/>
        <a:lstStyle/>
        <a:p>
          <a:endParaRPr lang="en-GB"/>
        </a:p>
      </dgm:t>
    </dgm:pt>
    <dgm:pt modelId="{BE6B433B-011A-48FE-80A0-81DC91A17C46}">
      <dgm:prSet phldrT="[Text]"/>
      <dgm:spPr>
        <a:solidFill>
          <a:srgbClr val="2F618F"/>
        </a:solidFill>
      </dgm:spPr>
      <dgm:t>
        <a:bodyPr/>
        <a:lstStyle/>
        <a:p>
          <a:r>
            <a:rPr lang="ro-RO"/>
            <a:t>Aplicarea tratatului</a:t>
          </a:r>
        </a:p>
      </dgm:t>
    </dgm:pt>
    <dgm:pt modelId="{30ED4AEC-FDB2-4292-9FEA-194F1132C2F1}" type="parTrans" cxnId="{DCCB179E-1352-4A91-A514-D0E90670215F}">
      <dgm:prSet/>
      <dgm:spPr/>
      <dgm:t>
        <a:bodyPr/>
        <a:lstStyle/>
        <a:p>
          <a:endParaRPr lang="en-GB"/>
        </a:p>
      </dgm:t>
    </dgm:pt>
    <dgm:pt modelId="{7677688E-19F9-494C-88CF-4475FBB5E701}" type="sibTrans" cxnId="{DCCB179E-1352-4A91-A514-D0E90670215F}">
      <dgm:prSet/>
      <dgm:spPr/>
      <dgm:t>
        <a:bodyPr/>
        <a:lstStyle/>
        <a:p>
          <a:endParaRPr lang="en-GB"/>
        </a:p>
      </dgm:t>
    </dgm:pt>
    <dgm:pt modelId="{23C4106E-C2E7-4668-8185-9B881F2CBFC9}">
      <dgm:prSet phldrT="[Text]"/>
      <dgm:spPr>
        <a:solidFill>
          <a:srgbClr val="2F618F"/>
        </a:solidFill>
      </dgm:spPr>
      <dgm:t>
        <a:bodyPr/>
        <a:lstStyle/>
        <a:p>
          <a:r>
            <a:rPr lang="ro-RO"/>
            <a:t>Temeiuri pentru refuz</a:t>
          </a:r>
        </a:p>
      </dgm:t>
    </dgm:pt>
    <dgm:pt modelId="{BFE9947F-D2D5-42FD-B965-1915A2C779E6}" type="parTrans" cxnId="{6254C0D3-B7D4-4EB2-AC92-E77FE2A1A7BA}">
      <dgm:prSet/>
      <dgm:spPr/>
      <dgm:t>
        <a:bodyPr/>
        <a:lstStyle/>
        <a:p>
          <a:endParaRPr lang="en-GB"/>
        </a:p>
      </dgm:t>
    </dgm:pt>
    <dgm:pt modelId="{A8D9C4FF-7F0C-4EA9-AF20-029C7680B5E6}" type="sibTrans" cxnId="{6254C0D3-B7D4-4EB2-AC92-E77FE2A1A7BA}">
      <dgm:prSet/>
      <dgm:spPr/>
      <dgm:t>
        <a:bodyPr/>
        <a:lstStyle/>
        <a:p>
          <a:endParaRPr lang="en-GB"/>
        </a:p>
      </dgm:t>
    </dgm:pt>
    <dgm:pt modelId="{B49108A2-02A4-4F59-9E6B-54CDA22F79A7}">
      <dgm:prSet phldrT="[Text]"/>
      <dgm:spPr>
        <a:solidFill>
          <a:srgbClr val="2F618F"/>
        </a:solidFill>
      </dgm:spPr>
      <dgm:t>
        <a:bodyPr/>
        <a:lstStyle/>
        <a:p>
          <a:r>
            <a:rPr lang="ro-RO"/>
            <a:t>Actualizarea informațiilor</a:t>
          </a:r>
        </a:p>
      </dgm:t>
    </dgm:pt>
    <dgm:pt modelId="{94DBD357-9353-4DDF-BEEF-442075842228}" type="parTrans" cxnId="{871FBC5E-A5A1-410B-A815-03EA8BAFE764}">
      <dgm:prSet/>
      <dgm:spPr/>
      <dgm:t>
        <a:bodyPr/>
        <a:lstStyle/>
        <a:p>
          <a:endParaRPr lang="en-GB"/>
        </a:p>
      </dgm:t>
    </dgm:pt>
    <dgm:pt modelId="{77D440F9-8A5A-4835-9529-59DD9E276791}" type="sibTrans" cxnId="{871FBC5E-A5A1-410B-A815-03EA8BAFE764}">
      <dgm:prSet/>
      <dgm:spPr/>
      <dgm:t>
        <a:bodyPr/>
        <a:lstStyle/>
        <a:p>
          <a:endParaRPr lang="en-GB"/>
        </a:p>
      </dgm:t>
    </dgm:pt>
    <dgm:pt modelId="{8FF7BCED-2F72-44A3-9BD9-DB669D6EE95E}">
      <dgm:prSet phldrT="[Text]"/>
      <dgm:spPr>
        <a:solidFill>
          <a:srgbClr val="2F618F"/>
        </a:solidFill>
      </dgm:spPr>
      <dgm:t>
        <a:bodyPr/>
        <a:lstStyle/>
        <a:p>
          <a:r>
            <a:rPr lang="ro-RO"/>
            <a:t>Cooperare directă</a:t>
          </a:r>
        </a:p>
      </dgm:t>
    </dgm:pt>
    <dgm:pt modelId="{A251F1FB-624C-46FF-918C-2D9928ECDEB2}" type="parTrans" cxnId="{634377D0-8F78-4AC2-A101-82644F7D43F8}">
      <dgm:prSet/>
      <dgm:spPr/>
      <dgm:t>
        <a:bodyPr/>
        <a:lstStyle/>
        <a:p>
          <a:endParaRPr lang="en-GB"/>
        </a:p>
      </dgm:t>
    </dgm:pt>
    <dgm:pt modelId="{6B95A33C-B871-416C-9016-1D4DD8AFEC6E}" type="sibTrans" cxnId="{634377D0-8F78-4AC2-A101-82644F7D43F8}">
      <dgm:prSet/>
      <dgm:spPr/>
      <dgm:t>
        <a:bodyPr/>
        <a:lstStyle/>
        <a:p>
          <a:endParaRPr lang="en-GB"/>
        </a:p>
      </dgm:t>
    </dgm:pt>
    <dgm:pt modelId="{896159CF-BA7F-4498-98DF-61790BFA6179}" type="pres">
      <dgm:prSet presAssocID="{BBF75AFB-F130-4FCF-B60D-6B1AC94A267E}" presName="diagram" presStyleCnt="0">
        <dgm:presLayoutVars>
          <dgm:dir/>
          <dgm:resizeHandles val="exact"/>
        </dgm:presLayoutVars>
      </dgm:prSet>
      <dgm:spPr/>
      <dgm:t>
        <a:bodyPr/>
        <a:lstStyle/>
        <a:p>
          <a:endParaRPr lang="en-US"/>
        </a:p>
      </dgm:t>
    </dgm:pt>
    <dgm:pt modelId="{48043CAD-7228-4326-807D-49A74039CA0C}" type="pres">
      <dgm:prSet presAssocID="{75D1B636-D175-4028-9284-1550E54BFD19}" presName="node" presStyleLbl="node1" presStyleIdx="0" presStyleCnt="5">
        <dgm:presLayoutVars>
          <dgm:bulletEnabled val="1"/>
        </dgm:presLayoutVars>
      </dgm:prSet>
      <dgm:spPr/>
      <dgm:t>
        <a:bodyPr/>
        <a:lstStyle/>
        <a:p>
          <a:endParaRPr lang="en-US"/>
        </a:p>
      </dgm:t>
    </dgm:pt>
    <dgm:pt modelId="{25122436-B542-4ACF-801A-6F5FED071975}" type="pres">
      <dgm:prSet presAssocID="{8F5D4BC6-F592-4CE4-AAE5-3774771E6A22}" presName="sibTrans" presStyleCnt="0"/>
      <dgm:spPr/>
    </dgm:pt>
    <dgm:pt modelId="{A1D7765D-812F-4276-9313-2C74C923229F}" type="pres">
      <dgm:prSet presAssocID="{BE6B433B-011A-48FE-80A0-81DC91A17C46}" presName="node" presStyleLbl="node1" presStyleIdx="1" presStyleCnt="5">
        <dgm:presLayoutVars>
          <dgm:bulletEnabled val="1"/>
        </dgm:presLayoutVars>
      </dgm:prSet>
      <dgm:spPr/>
      <dgm:t>
        <a:bodyPr/>
        <a:lstStyle/>
        <a:p>
          <a:endParaRPr lang="en-US"/>
        </a:p>
      </dgm:t>
    </dgm:pt>
    <dgm:pt modelId="{E76F3F4A-AFFD-49AA-B640-AFC3538E4F54}" type="pres">
      <dgm:prSet presAssocID="{7677688E-19F9-494C-88CF-4475FBB5E701}" presName="sibTrans" presStyleCnt="0"/>
      <dgm:spPr/>
    </dgm:pt>
    <dgm:pt modelId="{F8A3965B-38B9-4F26-A8EC-A16B7E7679C4}" type="pres">
      <dgm:prSet presAssocID="{23C4106E-C2E7-4668-8185-9B881F2CBFC9}" presName="node" presStyleLbl="node1" presStyleIdx="2" presStyleCnt="5">
        <dgm:presLayoutVars>
          <dgm:bulletEnabled val="1"/>
        </dgm:presLayoutVars>
      </dgm:prSet>
      <dgm:spPr/>
      <dgm:t>
        <a:bodyPr/>
        <a:lstStyle/>
        <a:p>
          <a:endParaRPr lang="en-US"/>
        </a:p>
      </dgm:t>
    </dgm:pt>
    <dgm:pt modelId="{169CFD64-AAA8-4570-9D1D-69F1EED825A2}" type="pres">
      <dgm:prSet presAssocID="{A8D9C4FF-7F0C-4EA9-AF20-029C7680B5E6}" presName="sibTrans" presStyleCnt="0"/>
      <dgm:spPr/>
    </dgm:pt>
    <dgm:pt modelId="{ED2F326A-66D6-4800-827B-AE8FF9A6F28C}" type="pres">
      <dgm:prSet presAssocID="{B49108A2-02A4-4F59-9E6B-54CDA22F79A7}" presName="node" presStyleLbl="node1" presStyleIdx="3" presStyleCnt="5">
        <dgm:presLayoutVars>
          <dgm:bulletEnabled val="1"/>
        </dgm:presLayoutVars>
      </dgm:prSet>
      <dgm:spPr/>
      <dgm:t>
        <a:bodyPr/>
        <a:lstStyle/>
        <a:p>
          <a:endParaRPr lang="en-US"/>
        </a:p>
      </dgm:t>
    </dgm:pt>
    <dgm:pt modelId="{AD41AB3C-A129-4A3F-A5F2-60AAECCB4A7D}" type="pres">
      <dgm:prSet presAssocID="{77D440F9-8A5A-4835-9529-59DD9E276791}" presName="sibTrans" presStyleCnt="0"/>
      <dgm:spPr/>
    </dgm:pt>
    <dgm:pt modelId="{4ABB35AB-43E9-45F9-B772-A62698B4D057}" type="pres">
      <dgm:prSet presAssocID="{8FF7BCED-2F72-44A3-9BD9-DB669D6EE95E}" presName="node" presStyleLbl="node1" presStyleIdx="4" presStyleCnt="5">
        <dgm:presLayoutVars>
          <dgm:bulletEnabled val="1"/>
        </dgm:presLayoutVars>
      </dgm:prSet>
      <dgm:spPr/>
      <dgm:t>
        <a:bodyPr/>
        <a:lstStyle/>
        <a:p>
          <a:endParaRPr lang="en-US"/>
        </a:p>
      </dgm:t>
    </dgm:pt>
  </dgm:ptLst>
  <dgm:cxnLst>
    <dgm:cxn modelId="{DABBB08E-81C4-4F8F-B99E-711C1D86F462}" type="presOf" srcId="{B49108A2-02A4-4F59-9E6B-54CDA22F79A7}" destId="{ED2F326A-66D6-4800-827B-AE8FF9A6F28C}" srcOrd="0" destOrd="0" presId="urn:microsoft.com/office/officeart/2005/8/layout/default"/>
    <dgm:cxn modelId="{9F232018-AB22-4655-8E07-E857126E2406}" srcId="{BBF75AFB-F130-4FCF-B60D-6B1AC94A267E}" destId="{75D1B636-D175-4028-9284-1550E54BFD19}" srcOrd="0" destOrd="0" parTransId="{80C748EB-DD84-479E-988D-002539AFADE3}" sibTransId="{8F5D4BC6-F592-4CE4-AAE5-3774771E6A22}"/>
    <dgm:cxn modelId="{6254C0D3-B7D4-4EB2-AC92-E77FE2A1A7BA}" srcId="{BBF75AFB-F130-4FCF-B60D-6B1AC94A267E}" destId="{23C4106E-C2E7-4668-8185-9B881F2CBFC9}" srcOrd="2" destOrd="0" parTransId="{BFE9947F-D2D5-42FD-B965-1915A2C779E6}" sibTransId="{A8D9C4FF-7F0C-4EA9-AF20-029C7680B5E6}"/>
    <dgm:cxn modelId="{DCCB179E-1352-4A91-A514-D0E90670215F}" srcId="{BBF75AFB-F130-4FCF-B60D-6B1AC94A267E}" destId="{BE6B433B-011A-48FE-80A0-81DC91A17C46}" srcOrd="1" destOrd="0" parTransId="{30ED4AEC-FDB2-4292-9FEA-194F1132C2F1}" sibTransId="{7677688E-19F9-494C-88CF-4475FBB5E701}"/>
    <dgm:cxn modelId="{E076475F-06D7-4AFC-8F85-52A6612F4713}" type="presOf" srcId="{23C4106E-C2E7-4668-8185-9B881F2CBFC9}" destId="{F8A3965B-38B9-4F26-A8EC-A16B7E7679C4}" srcOrd="0" destOrd="0" presId="urn:microsoft.com/office/officeart/2005/8/layout/default"/>
    <dgm:cxn modelId="{033F8518-71FE-4F46-AAC7-0537532EA4FA}" type="presOf" srcId="{8FF7BCED-2F72-44A3-9BD9-DB669D6EE95E}" destId="{4ABB35AB-43E9-45F9-B772-A62698B4D057}" srcOrd="0" destOrd="0" presId="urn:microsoft.com/office/officeart/2005/8/layout/default"/>
    <dgm:cxn modelId="{8731130C-1689-4A2B-ACEA-0AF3ADD9DB5D}" type="presOf" srcId="{75D1B636-D175-4028-9284-1550E54BFD19}" destId="{48043CAD-7228-4326-807D-49A74039CA0C}" srcOrd="0" destOrd="0" presId="urn:microsoft.com/office/officeart/2005/8/layout/default"/>
    <dgm:cxn modelId="{87502106-8D3C-4087-8BB3-566CC61A4E16}" type="presOf" srcId="{BBF75AFB-F130-4FCF-B60D-6B1AC94A267E}" destId="{896159CF-BA7F-4498-98DF-61790BFA6179}" srcOrd="0" destOrd="0" presId="urn:microsoft.com/office/officeart/2005/8/layout/default"/>
    <dgm:cxn modelId="{871FBC5E-A5A1-410B-A815-03EA8BAFE764}" srcId="{BBF75AFB-F130-4FCF-B60D-6B1AC94A267E}" destId="{B49108A2-02A4-4F59-9E6B-54CDA22F79A7}" srcOrd="3" destOrd="0" parTransId="{94DBD357-9353-4DDF-BEEF-442075842228}" sibTransId="{77D440F9-8A5A-4835-9529-59DD9E276791}"/>
    <dgm:cxn modelId="{634377D0-8F78-4AC2-A101-82644F7D43F8}" srcId="{BBF75AFB-F130-4FCF-B60D-6B1AC94A267E}" destId="{8FF7BCED-2F72-44A3-9BD9-DB669D6EE95E}" srcOrd="4" destOrd="0" parTransId="{A251F1FB-624C-46FF-918C-2D9928ECDEB2}" sibTransId="{6B95A33C-B871-416C-9016-1D4DD8AFEC6E}"/>
    <dgm:cxn modelId="{A976CD6F-CB06-474F-9C2D-50B392E19E01}" type="presOf" srcId="{BE6B433B-011A-48FE-80A0-81DC91A17C46}" destId="{A1D7765D-812F-4276-9313-2C74C923229F}" srcOrd="0" destOrd="0" presId="urn:microsoft.com/office/officeart/2005/8/layout/default"/>
    <dgm:cxn modelId="{4079B7FE-7706-498B-8A82-438D242B72BD}" type="presParOf" srcId="{896159CF-BA7F-4498-98DF-61790BFA6179}" destId="{48043CAD-7228-4326-807D-49A74039CA0C}" srcOrd="0" destOrd="0" presId="urn:microsoft.com/office/officeart/2005/8/layout/default"/>
    <dgm:cxn modelId="{7A33C540-A983-424E-ACD4-D303640EC69F}" type="presParOf" srcId="{896159CF-BA7F-4498-98DF-61790BFA6179}" destId="{25122436-B542-4ACF-801A-6F5FED071975}" srcOrd="1" destOrd="0" presId="urn:microsoft.com/office/officeart/2005/8/layout/default"/>
    <dgm:cxn modelId="{0D92EEC6-41DF-4528-84DF-29F25433DB0E}" type="presParOf" srcId="{896159CF-BA7F-4498-98DF-61790BFA6179}" destId="{A1D7765D-812F-4276-9313-2C74C923229F}" srcOrd="2" destOrd="0" presId="urn:microsoft.com/office/officeart/2005/8/layout/default"/>
    <dgm:cxn modelId="{637F5D36-CCAB-4FC5-902F-ADC143874294}" type="presParOf" srcId="{896159CF-BA7F-4498-98DF-61790BFA6179}" destId="{E76F3F4A-AFFD-49AA-B640-AFC3538E4F54}" srcOrd="3" destOrd="0" presId="urn:microsoft.com/office/officeart/2005/8/layout/default"/>
    <dgm:cxn modelId="{A5BA2041-A33D-4E5A-8DAC-266F2A8B31B7}" type="presParOf" srcId="{896159CF-BA7F-4498-98DF-61790BFA6179}" destId="{F8A3965B-38B9-4F26-A8EC-A16B7E7679C4}" srcOrd="4" destOrd="0" presId="urn:microsoft.com/office/officeart/2005/8/layout/default"/>
    <dgm:cxn modelId="{C507B2EE-AFF0-4F34-B9F3-E10D76674CB3}" type="presParOf" srcId="{896159CF-BA7F-4498-98DF-61790BFA6179}" destId="{169CFD64-AAA8-4570-9D1D-69F1EED825A2}" srcOrd="5" destOrd="0" presId="urn:microsoft.com/office/officeart/2005/8/layout/default"/>
    <dgm:cxn modelId="{C0CDDBDE-3B09-4724-8BA6-6AF4658A95BC}" type="presParOf" srcId="{896159CF-BA7F-4498-98DF-61790BFA6179}" destId="{ED2F326A-66D6-4800-827B-AE8FF9A6F28C}" srcOrd="6" destOrd="0" presId="urn:microsoft.com/office/officeart/2005/8/layout/default"/>
    <dgm:cxn modelId="{626A0EB3-CC6A-45E8-B5C1-654A7237C2D9}" type="presParOf" srcId="{896159CF-BA7F-4498-98DF-61790BFA6179}" destId="{AD41AB3C-A129-4A3F-A5F2-60AAECCB4A7D}" srcOrd="7" destOrd="0" presId="urn:microsoft.com/office/officeart/2005/8/layout/default"/>
    <dgm:cxn modelId="{84DC8438-244F-421B-BE8C-62FF226D4DC7}" type="presParOf" srcId="{896159CF-BA7F-4498-98DF-61790BFA6179}" destId="{4ABB35AB-43E9-45F9-B772-A62698B4D0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18D3C-0F91-4A08-90F6-BB16C7CF8F8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67EB3051-92A7-4139-B292-34CB9B6860A0}">
      <dgm:prSet phldrT="[Text]" custT="1"/>
      <dgm:spPr>
        <a:solidFill>
          <a:srgbClr val="2F618F"/>
        </a:solidFill>
      </dgm:spPr>
      <dgm:t>
        <a:bodyPr/>
        <a:lstStyle/>
        <a:p>
          <a:r>
            <a:rPr lang="ro-RO" sz="2100" b="1"/>
            <a:t>Cererea privind conservarea rapidă a informațiilor</a:t>
          </a:r>
        </a:p>
      </dgm:t>
    </dgm:pt>
    <dgm:pt modelId="{79E9A809-BA37-4853-AA8E-39C2539F98BB}" type="parTrans" cxnId="{E349022D-13EB-4D8E-9B9B-4682AA06D704}">
      <dgm:prSet/>
      <dgm:spPr/>
      <dgm:t>
        <a:bodyPr/>
        <a:lstStyle/>
        <a:p>
          <a:endParaRPr lang="en-GB" sz="2100"/>
        </a:p>
      </dgm:t>
    </dgm:pt>
    <dgm:pt modelId="{493AE93D-B296-4EF7-A9A2-2B322187866D}" type="sibTrans" cxnId="{E349022D-13EB-4D8E-9B9B-4682AA06D704}">
      <dgm:prSet/>
      <dgm:spPr/>
      <dgm:t>
        <a:bodyPr/>
        <a:lstStyle/>
        <a:p>
          <a:endParaRPr lang="en-GB" sz="2100"/>
        </a:p>
      </dgm:t>
    </dgm:pt>
    <dgm:pt modelId="{7489F11D-E032-46E1-BC8C-E5B20ADC2D0A}">
      <dgm:prSet phldrT="[Text]" custT="1"/>
      <dgm:spPr/>
      <dgm:t>
        <a:bodyPr/>
        <a:lstStyle/>
        <a:p>
          <a:r>
            <a:rPr lang="ro-RO" sz="2100" b="1"/>
            <a:t>Absența regimului de păstrare a datelor</a:t>
          </a:r>
        </a:p>
      </dgm:t>
    </dgm:pt>
    <dgm:pt modelId="{4A2EB988-6CEF-45BA-823A-54398DF9D33E}" type="parTrans" cxnId="{25710B08-62B9-447C-9CB0-FC6F405928CC}">
      <dgm:prSet/>
      <dgm:spPr/>
      <dgm:t>
        <a:bodyPr/>
        <a:lstStyle/>
        <a:p>
          <a:endParaRPr lang="en-GB" sz="2100"/>
        </a:p>
      </dgm:t>
    </dgm:pt>
    <dgm:pt modelId="{4A6C80DB-9439-4FEB-BFE2-206CE08D744E}" type="sibTrans" cxnId="{25710B08-62B9-447C-9CB0-FC6F405928CC}">
      <dgm:prSet/>
      <dgm:spPr/>
      <dgm:t>
        <a:bodyPr/>
        <a:lstStyle/>
        <a:p>
          <a:endParaRPr lang="en-GB" sz="2100"/>
        </a:p>
      </dgm:t>
    </dgm:pt>
    <dgm:pt modelId="{5D92D247-FB78-4075-80EA-04B6A0571AA5}">
      <dgm:prSet phldrT="[Text]" custT="1"/>
      <dgm:spPr>
        <a:solidFill>
          <a:srgbClr val="2F618F"/>
        </a:solidFill>
      </dgm:spPr>
      <dgm:t>
        <a:bodyPr/>
        <a:lstStyle/>
        <a:p>
          <a:r>
            <a:rPr lang="ro-RO" sz="2100" b="1"/>
            <a:t>Conținutul cererii</a:t>
          </a:r>
        </a:p>
      </dgm:t>
    </dgm:pt>
    <dgm:pt modelId="{EA9B5474-DDD6-4F8C-ACF7-0E9474452DE5}" type="parTrans" cxnId="{831EAA11-C43D-4068-A716-60CCCD752FB2}">
      <dgm:prSet/>
      <dgm:spPr/>
      <dgm:t>
        <a:bodyPr/>
        <a:lstStyle/>
        <a:p>
          <a:endParaRPr lang="en-GB" sz="2100"/>
        </a:p>
      </dgm:t>
    </dgm:pt>
    <dgm:pt modelId="{41B3314E-69B3-4078-B431-7A7CB80FBE33}" type="sibTrans" cxnId="{831EAA11-C43D-4068-A716-60CCCD752FB2}">
      <dgm:prSet/>
      <dgm:spPr/>
      <dgm:t>
        <a:bodyPr/>
        <a:lstStyle/>
        <a:p>
          <a:endParaRPr lang="en-GB" sz="2100"/>
        </a:p>
      </dgm:t>
    </dgm:pt>
    <dgm:pt modelId="{75F8A651-A7C2-48D9-808A-E0FFEA9518D9}">
      <dgm:prSet phldrT="[Text]" custT="1"/>
      <dgm:spPr/>
      <dgm:t>
        <a:bodyPr/>
        <a:lstStyle/>
        <a:p>
          <a:r>
            <a:rPr lang="ro-RO" sz="2100" b="1"/>
            <a:t>Ce, de ce, cine, când, unde?</a:t>
          </a:r>
        </a:p>
      </dgm:t>
    </dgm:pt>
    <dgm:pt modelId="{2B5F7D4E-F52F-4897-A13F-3E31CD452B32}" type="parTrans" cxnId="{4979FBBC-F0A7-4952-83D9-21BB7E40B428}">
      <dgm:prSet/>
      <dgm:spPr/>
      <dgm:t>
        <a:bodyPr/>
        <a:lstStyle/>
        <a:p>
          <a:endParaRPr lang="en-GB" sz="2100"/>
        </a:p>
      </dgm:t>
    </dgm:pt>
    <dgm:pt modelId="{C5A0A913-2672-4A97-86A8-E12088D7D14F}" type="sibTrans" cxnId="{4979FBBC-F0A7-4952-83D9-21BB7E40B428}">
      <dgm:prSet/>
      <dgm:spPr/>
      <dgm:t>
        <a:bodyPr/>
        <a:lstStyle/>
        <a:p>
          <a:endParaRPr lang="en-GB" sz="2100"/>
        </a:p>
      </dgm:t>
    </dgm:pt>
    <dgm:pt modelId="{A36D20B0-06E8-4224-A950-B6E62CB3FFA0}">
      <dgm:prSet phldrT="[Text]" custT="1"/>
      <dgm:spPr>
        <a:solidFill>
          <a:srgbClr val="2F618F"/>
        </a:solidFill>
      </dgm:spPr>
      <dgm:t>
        <a:bodyPr/>
        <a:lstStyle/>
        <a:p>
          <a:r>
            <a:rPr lang="ro-RO" sz="2100" b="1"/>
            <a:t>Măsuri de siguranță</a:t>
          </a:r>
        </a:p>
      </dgm:t>
    </dgm:pt>
    <dgm:pt modelId="{EEE4A91A-5A19-4EB6-B0DB-F92136B5BBDA}" type="parTrans" cxnId="{19DC7568-F8C6-4AC0-9BA9-CB3E72F43016}">
      <dgm:prSet/>
      <dgm:spPr/>
      <dgm:t>
        <a:bodyPr/>
        <a:lstStyle/>
        <a:p>
          <a:endParaRPr lang="en-GB" sz="2100"/>
        </a:p>
      </dgm:t>
    </dgm:pt>
    <dgm:pt modelId="{54668624-3071-4B1B-A7B4-B3599924663C}" type="sibTrans" cxnId="{19DC7568-F8C6-4AC0-9BA9-CB3E72F43016}">
      <dgm:prSet/>
      <dgm:spPr/>
      <dgm:t>
        <a:bodyPr/>
        <a:lstStyle/>
        <a:p>
          <a:endParaRPr lang="en-GB" sz="2100"/>
        </a:p>
      </dgm:t>
    </dgm:pt>
    <dgm:pt modelId="{40A053CC-BC28-4080-943A-767C8E120CC0}">
      <dgm:prSet phldrT="[Text]" custT="1"/>
      <dgm:spPr/>
      <dgm:t>
        <a:bodyPr/>
        <a:lstStyle/>
        <a:p>
          <a:r>
            <a:rPr lang="ro-RO" sz="1900" b="1"/>
            <a:t>Condiții pentru refuz</a:t>
          </a:r>
        </a:p>
      </dgm:t>
    </dgm:pt>
    <dgm:pt modelId="{0E8DEE90-6B2B-4EE5-9488-F8AACDDD53EE}" type="parTrans" cxnId="{BAC2C3AD-FD08-4A5C-906B-006F685A0A40}">
      <dgm:prSet/>
      <dgm:spPr/>
      <dgm:t>
        <a:bodyPr/>
        <a:lstStyle/>
        <a:p>
          <a:endParaRPr lang="en-GB" sz="2100"/>
        </a:p>
      </dgm:t>
    </dgm:pt>
    <dgm:pt modelId="{BA06C24D-6FE8-43FC-9D5E-0436D9138BD1}" type="sibTrans" cxnId="{BAC2C3AD-FD08-4A5C-906B-006F685A0A40}">
      <dgm:prSet/>
      <dgm:spPr/>
      <dgm:t>
        <a:bodyPr/>
        <a:lstStyle/>
        <a:p>
          <a:endParaRPr lang="en-GB" sz="2100"/>
        </a:p>
      </dgm:t>
    </dgm:pt>
    <dgm:pt modelId="{D1C491F7-C6F2-452C-ABA8-CA087C267FC6}" type="pres">
      <dgm:prSet presAssocID="{3C018D3C-0F91-4A08-90F6-BB16C7CF8F8E}" presName="rootnode" presStyleCnt="0">
        <dgm:presLayoutVars>
          <dgm:chMax/>
          <dgm:chPref/>
          <dgm:dir/>
          <dgm:animLvl val="lvl"/>
        </dgm:presLayoutVars>
      </dgm:prSet>
      <dgm:spPr/>
      <dgm:t>
        <a:bodyPr/>
        <a:lstStyle/>
        <a:p>
          <a:endParaRPr lang="en-US"/>
        </a:p>
      </dgm:t>
    </dgm:pt>
    <dgm:pt modelId="{E7AB41EC-DB53-411E-97C8-0F255E0A3AF9}" type="pres">
      <dgm:prSet presAssocID="{67EB3051-92A7-4139-B292-34CB9B6860A0}" presName="composite" presStyleCnt="0"/>
      <dgm:spPr/>
    </dgm:pt>
    <dgm:pt modelId="{31527D9E-5FA2-4597-8E2D-E5003C3C0A93}" type="pres">
      <dgm:prSet presAssocID="{67EB3051-92A7-4139-B292-34CB9B6860A0}" presName="bentUpArrow1" presStyleLbl="alignImgPlace1" presStyleIdx="0" presStyleCnt="2"/>
      <dgm:spPr>
        <a:solidFill>
          <a:srgbClr val="91A6B8"/>
        </a:solidFill>
      </dgm:spPr>
    </dgm:pt>
    <dgm:pt modelId="{B4D5EB93-611D-4038-B168-500D1B32CA56}" type="pres">
      <dgm:prSet presAssocID="{67EB3051-92A7-4139-B292-34CB9B6860A0}" presName="ParentText" presStyleLbl="node1" presStyleIdx="0" presStyleCnt="3">
        <dgm:presLayoutVars>
          <dgm:chMax val="1"/>
          <dgm:chPref val="1"/>
          <dgm:bulletEnabled val="1"/>
        </dgm:presLayoutVars>
      </dgm:prSet>
      <dgm:spPr/>
      <dgm:t>
        <a:bodyPr/>
        <a:lstStyle/>
        <a:p>
          <a:endParaRPr lang="en-US"/>
        </a:p>
      </dgm:t>
    </dgm:pt>
    <dgm:pt modelId="{52E48DBB-AF6D-41DF-B170-D8F41A227E12}" type="pres">
      <dgm:prSet presAssocID="{67EB3051-92A7-4139-B292-34CB9B6860A0}" presName="ChildText" presStyleLbl="revTx" presStyleIdx="0" presStyleCnt="3">
        <dgm:presLayoutVars>
          <dgm:chMax val="0"/>
          <dgm:chPref val="0"/>
          <dgm:bulletEnabled val="1"/>
        </dgm:presLayoutVars>
      </dgm:prSet>
      <dgm:spPr/>
      <dgm:t>
        <a:bodyPr/>
        <a:lstStyle/>
        <a:p>
          <a:endParaRPr lang="en-US"/>
        </a:p>
      </dgm:t>
    </dgm:pt>
    <dgm:pt modelId="{294ABEEA-4F82-4691-8B70-47038BAF139E}" type="pres">
      <dgm:prSet presAssocID="{493AE93D-B296-4EF7-A9A2-2B322187866D}" presName="sibTrans" presStyleCnt="0"/>
      <dgm:spPr/>
    </dgm:pt>
    <dgm:pt modelId="{7A626975-D983-45D4-947E-933C628BFF32}" type="pres">
      <dgm:prSet presAssocID="{5D92D247-FB78-4075-80EA-04B6A0571AA5}" presName="composite" presStyleCnt="0"/>
      <dgm:spPr/>
    </dgm:pt>
    <dgm:pt modelId="{6CC64585-60A8-40E0-ADC9-12EB47EBEB83}" type="pres">
      <dgm:prSet presAssocID="{5D92D247-FB78-4075-80EA-04B6A0571AA5}" presName="bentUpArrow1" presStyleLbl="alignImgPlace1" presStyleIdx="1" presStyleCnt="2"/>
      <dgm:spPr>
        <a:solidFill>
          <a:srgbClr val="91A6B8"/>
        </a:solidFill>
      </dgm:spPr>
    </dgm:pt>
    <dgm:pt modelId="{D73EB49A-F08A-4ADC-BCC6-8D88F76D62B6}" type="pres">
      <dgm:prSet presAssocID="{5D92D247-FB78-4075-80EA-04B6A0571AA5}" presName="ParentText" presStyleLbl="node1" presStyleIdx="1" presStyleCnt="3">
        <dgm:presLayoutVars>
          <dgm:chMax val="1"/>
          <dgm:chPref val="1"/>
          <dgm:bulletEnabled val="1"/>
        </dgm:presLayoutVars>
      </dgm:prSet>
      <dgm:spPr/>
      <dgm:t>
        <a:bodyPr/>
        <a:lstStyle/>
        <a:p>
          <a:endParaRPr lang="en-US"/>
        </a:p>
      </dgm:t>
    </dgm:pt>
    <dgm:pt modelId="{A5F31CDA-115C-41E7-AE28-01F4D53E927C}" type="pres">
      <dgm:prSet presAssocID="{5D92D247-FB78-4075-80EA-04B6A0571AA5}" presName="ChildText" presStyleLbl="revTx" presStyleIdx="1" presStyleCnt="3">
        <dgm:presLayoutVars>
          <dgm:chMax val="0"/>
          <dgm:chPref val="0"/>
          <dgm:bulletEnabled val="1"/>
        </dgm:presLayoutVars>
      </dgm:prSet>
      <dgm:spPr/>
      <dgm:t>
        <a:bodyPr/>
        <a:lstStyle/>
        <a:p>
          <a:endParaRPr lang="en-US"/>
        </a:p>
      </dgm:t>
    </dgm:pt>
    <dgm:pt modelId="{7E4A9C9B-7933-41A9-9A86-802C7D5EC352}" type="pres">
      <dgm:prSet presAssocID="{41B3314E-69B3-4078-B431-7A7CB80FBE33}" presName="sibTrans" presStyleCnt="0"/>
      <dgm:spPr/>
    </dgm:pt>
    <dgm:pt modelId="{C1F89C58-1414-4307-8F3A-36B8BCF9472B}" type="pres">
      <dgm:prSet presAssocID="{A36D20B0-06E8-4224-A950-B6E62CB3FFA0}" presName="composite" presStyleCnt="0"/>
      <dgm:spPr/>
    </dgm:pt>
    <dgm:pt modelId="{BBC99311-7DE7-4254-AAFC-4B74B3B2EFE0}" type="pres">
      <dgm:prSet presAssocID="{A36D20B0-06E8-4224-A950-B6E62CB3FFA0}" presName="ParentText" presStyleLbl="node1" presStyleIdx="2" presStyleCnt="3">
        <dgm:presLayoutVars>
          <dgm:chMax val="1"/>
          <dgm:chPref val="1"/>
          <dgm:bulletEnabled val="1"/>
        </dgm:presLayoutVars>
      </dgm:prSet>
      <dgm:spPr/>
      <dgm:t>
        <a:bodyPr/>
        <a:lstStyle/>
        <a:p>
          <a:endParaRPr lang="en-US"/>
        </a:p>
      </dgm:t>
    </dgm:pt>
    <dgm:pt modelId="{C5C71605-FA8E-47E8-9A57-50CBF5B28BB8}" type="pres">
      <dgm:prSet presAssocID="{A36D20B0-06E8-4224-A950-B6E62CB3FFA0}" presName="FinalChildText" presStyleLbl="revTx" presStyleIdx="2" presStyleCnt="3">
        <dgm:presLayoutVars>
          <dgm:chMax val="0"/>
          <dgm:chPref val="0"/>
          <dgm:bulletEnabled val="1"/>
        </dgm:presLayoutVars>
      </dgm:prSet>
      <dgm:spPr/>
      <dgm:t>
        <a:bodyPr/>
        <a:lstStyle/>
        <a:p>
          <a:endParaRPr lang="en-US"/>
        </a:p>
      </dgm:t>
    </dgm:pt>
  </dgm:ptLst>
  <dgm:cxnLst>
    <dgm:cxn modelId="{E0E8C005-3AEC-4167-88B1-1634AB1C0B91}" type="presOf" srcId="{67EB3051-92A7-4139-B292-34CB9B6860A0}" destId="{B4D5EB93-611D-4038-B168-500D1B32CA56}" srcOrd="0" destOrd="0" presId="urn:microsoft.com/office/officeart/2005/8/layout/StepDownProcess"/>
    <dgm:cxn modelId="{D8E27974-A339-4A1C-A777-3E55B5081739}" type="presOf" srcId="{40A053CC-BC28-4080-943A-767C8E120CC0}" destId="{C5C71605-FA8E-47E8-9A57-50CBF5B28BB8}" srcOrd="0" destOrd="0" presId="urn:microsoft.com/office/officeart/2005/8/layout/StepDownProcess"/>
    <dgm:cxn modelId="{25710B08-62B9-447C-9CB0-FC6F405928CC}" srcId="{67EB3051-92A7-4139-B292-34CB9B6860A0}" destId="{7489F11D-E032-46E1-BC8C-E5B20ADC2D0A}" srcOrd="0" destOrd="0" parTransId="{4A2EB988-6CEF-45BA-823A-54398DF9D33E}" sibTransId="{4A6C80DB-9439-4FEB-BFE2-206CE08D744E}"/>
    <dgm:cxn modelId="{E827E446-742D-4C0D-9087-E35DF9F46A40}" type="presOf" srcId="{5D92D247-FB78-4075-80EA-04B6A0571AA5}" destId="{D73EB49A-F08A-4ADC-BCC6-8D88F76D62B6}" srcOrd="0" destOrd="0" presId="urn:microsoft.com/office/officeart/2005/8/layout/StepDownProcess"/>
    <dgm:cxn modelId="{CE0A545B-792E-4016-A259-355AAE070DC8}" type="presOf" srcId="{3C018D3C-0F91-4A08-90F6-BB16C7CF8F8E}" destId="{D1C491F7-C6F2-452C-ABA8-CA087C267FC6}" srcOrd="0" destOrd="0" presId="urn:microsoft.com/office/officeart/2005/8/layout/StepDownProcess"/>
    <dgm:cxn modelId="{BAC2C3AD-FD08-4A5C-906B-006F685A0A40}" srcId="{A36D20B0-06E8-4224-A950-B6E62CB3FFA0}" destId="{40A053CC-BC28-4080-943A-767C8E120CC0}" srcOrd="0" destOrd="0" parTransId="{0E8DEE90-6B2B-4EE5-9488-F8AACDDD53EE}" sibTransId="{BA06C24D-6FE8-43FC-9D5E-0436D9138BD1}"/>
    <dgm:cxn modelId="{7D80E816-8ABE-4512-9209-984A384E647E}" type="presOf" srcId="{75F8A651-A7C2-48D9-808A-E0FFEA9518D9}" destId="{A5F31CDA-115C-41E7-AE28-01F4D53E927C}" srcOrd="0" destOrd="0" presId="urn:microsoft.com/office/officeart/2005/8/layout/StepDownProcess"/>
    <dgm:cxn modelId="{2152479E-302A-4151-8D09-0A6FA2D35F6B}" type="presOf" srcId="{7489F11D-E032-46E1-BC8C-E5B20ADC2D0A}" destId="{52E48DBB-AF6D-41DF-B170-D8F41A227E12}" srcOrd="0" destOrd="0" presId="urn:microsoft.com/office/officeart/2005/8/layout/StepDownProcess"/>
    <dgm:cxn modelId="{95A4A67D-EF67-4080-ACC3-90E8803289B7}" type="presOf" srcId="{A36D20B0-06E8-4224-A950-B6E62CB3FFA0}" destId="{BBC99311-7DE7-4254-AAFC-4B74B3B2EFE0}" srcOrd="0" destOrd="0" presId="urn:microsoft.com/office/officeart/2005/8/layout/StepDownProcess"/>
    <dgm:cxn modelId="{831EAA11-C43D-4068-A716-60CCCD752FB2}" srcId="{3C018D3C-0F91-4A08-90F6-BB16C7CF8F8E}" destId="{5D92D247-FB78-4075-80EA-04B6A0571AA5}" srcOrd="1" destOrd="0" parTransId="{EA9B5474-DDD6-4F8C-ACF7-0E9474452DE5}" sibTransId="{41B3314E-69B3-4078-B431-7A7CB80FBE33}"/>
    <dgm:cxn modelId="{19DC7568-F8C6-4AC0-9BA9-CB3E72F43016}" srcId="{3C018D3C-0F91-4A08-90F6-BB16C7CF8F8E}" destId="{A36D20B0-06E8-4224-A950-B6E62CB3FFA0}" srcOrd="2" destOrd="0" parTransId="{EEE4A91A-5A19-4EB6-B0DB-F92136B5BBDA}" sibTransId="{54668624-3071-4B1B-A7B4-B3599924663C}"/>
    <dgm:cxn modelId="{E349022D-13EB-4D8E-9B9B-4682AA06D704}" srcId="{3C018D3C-0F91-4A08-90F6-BB16C7CF8F8E}" destId="{67EB3051-92A7-4139-B292-34CB9B6860A0}" srcOrd="0" destOrd="0" parTransId="{79E9A809-BA37-4853-AA8E-39C2539F98BB}" sibTransId="{493AE93D-B296-4EF7-A9A2-2B322187866D}"/>
    <dgm:cxn modelId="{4979FBBC-F0A7-4952-83D9-21BB7E40B428}" srcId="{5D92D247-FB78-4075-80EA-04B6A0571AA5}" destId="{75F8A651-A7C2-48D9-808A-E0FFEA9518D9}" srcOrd="0" destOrd="0" parTransId="{2B5F7D4E-F52F-4897-A13F-3E31CD452B32}" sibTransId="{C5A0A913-2672-4A97-86A8-E12088D7D14F}"/>
    <dgm:cxn modelId="{349D3DF1-6206-4ED6-A962-518BD46A9128}" type="presParOf" srcId="{D1C491F7-C6F2-452C-ABA8-CA087C267FC6}" destId="{E7AB41EC-DB53-411E-97C8-0F255E0A3AF9}" srcOrd="0" destOrd="0" presId="urn:microsoft.com/office/officeart/2005/8/layout/StepDownProcess"/>
    <dgm:cxn modelId="{C191DF04-039B-469F-9D10-371663318E5E}" type="presParOf" srcId="{E7AB41EC-DB53-411E-97C8-0F255E0A3AF9}" destId="{31527D9E-5FA2-4597-8E2D-E5003C3C0A93}" srcOrd="0" destOrd="0" presId="urn:microsoft.com/office/officeart/2005/8/layout/StepDownProcess"/>
    <dgm:cxn modelId="{3E279B7C-8330-408B-8039-611DB2EADABE}" type="presParOf" srcId="{E7AB41EC-DB53-411E-97C8-0F255E0A3AF9}" destId="{B4D5EB93-611D-4038-B168-500D1B32CA56}" srcOrd="1" destOrd="0" presId="urn:microsoft.com/office/officeart/2005/8/layout/StepDownProcess"/>
    <dgm:cxn modelId="{92FFD5CD-74F1-4A1D-AB50-9DA8DFC3BC75}" type="presParOf" srcId="{E7AB41EC-DB53-411E-97C8-0F255E0A3AF9}" destId="{52E48DBB-AF6D-41DF-B170-D8F41A227E12}" srcOrd="2" destOrd="0" presId="urn:microsoft.com/office/officeart/2005/8/layout/StepDownProcess"/>
    <dgm:cxn modelId="{B26C41CB-1AC6-4DE2-B3B3-E8AF2F2401DA}" type="presParOf" srcId="{D1C491F7-C6F2-452C-ABA8-CA087C267FC6}" destId="{294ABEEA-4F82-4691-8B70-47038BAF139E}" srcOrd="1" destOrd="0" presId="urn:microsoft.com/office/officeart/2005/8/layout/StepDownProcess"/>
    <dgm:cxn modelId="{B65B122E-FD2E-46E7-9B8B-264FD1DC76A1}" type="presParOf" srcId="{D1C491F7-C6F2-452C-ABA8-CA087C267FC6}" destId="{7A626975-D983-45D4-947E-933C628BFF32}" srcOrd="2" destOrd="0" presId="urn:microsoft.com/office/officeart/2005/8/layout/StepDownProcess"/>
    <dgm:cxn modelId="{2F8FE155-1C52-4630-A106-DC887A945079}" type="presParOf" srcId="{7A626975-D983-45D4-947E-933C628BFF32}" destId="{6CC64585-60A8-40E0-ADC9-12EB47EBEB83}" srcOrd="0" destOrd="0" presId="urn:microsoft.com/office/officeart/2005/8/layout/StepDownProcess"/>
    <dgm:cxn modelId="{AC439BD7-FB00-4E2D-AD03-E07F3E17928A}" type="presParOf" srcId="{7A626975-D983-45D4-947E-933C628BFF32}" destId="{D73EB49A-F08A-4ADC-BCC6-8D88F76D62B6}" srcOrd="1" destOrd="0" presId="urn:microsoft.com/office/officeart/2005/8/layout/StepDownProcess"/>
    <dgm:cxn modelId="{131F0E7E-1C5B-488D-BF25-730A3A51CC78}" type="presParOf" srcId="{7A626975-D983-45D4-947E-933C628BFF32}" destId="{A5F31CDA-115C-41E7-AE28-01F4D53E927C}" srcOrd="2" destOrd="0" presId="urn:microsoft.com/office/officeart/2005/8/layout/StepDownProcess"/>
    <dgm:cxn modelId="{821AA76A-5AC3-427A-BD83-ACBAD064516B}" type="presParOf" srcId="{D1C491F7-C6F2-452C-ABA8-CA087C267FC6}" destId="{7E4A9C9B-7933-41A9-9A86-802C7D5EC352}" srcOrd="3" destOrd="0" presId="urn:microsoft.com/office/officeart/2005/8/layout/StepDownProcess"/>
    <dgm:cxn modelId="{A1C1E8E3-4E7B-4208-BE8E-2DCA337FB994}" type="presParOf" srcId="{D1C491F7-C6F2-452C-ABA8-CA087C267FC6}" destId="{C1F89C58-1414-4307-8F3A-36B8BCF9472B}" srcOrd="4" destOrd="0" presId="urn:microsoft.com/office/officeart/2005/8/layout/StepDownProcess"/>
    <dgm:cxn modelId="{DB83AC6A-9458-4F46-96E1-6966A3926E7A}" type="presParOf" srcId="{C1F89C58-1414-4307-8F3A-36B8BCF9472B}" destId="{BBC99311-7DE7-4254-AAFC-4B74B3B2EFE0}" srcOrd="0" destOrd="0" presId="urn:microsoft.com/office/officeart/2005/8/layout/StepDownProcess"/>
    <dgm:cxn modelId="{FF1E21B2-D80A-4060-A83A-5881C36BC6DA}" type="presParOf" srcId="{C1F89C58-1414-4307-8F3A-36B8BCF9472B}" destId="{C5C71605-FA8E-47E8-9A57-50CBF5B28BB8}" srcOrd="1"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B0F65B-9F91-406A-90CB-6785F6808F2D}" type="doc">
      <dgm:prSet loTypeId="urn:microsoft.com/office/officeart/2005/8/layout/process1" loCatId="process" qsTypeId="urn:microsoft.com/office/officeart/2005/8/quickstyle/simple1" qsCatId="simple" csTypeId="urn:microsoft.com/office/officeart/2005/8/colors/accent1_2" csCatId="accent1" phldr="1"/>
      <dgm:spPr/>
    </dgm:pt>
    <dgm:pt modelId="{F1CEAA09-6E04-4169-A989-51DA223B1AE2}">
      <dgm:prSet phldrT="[Text]"/>
      <dgm:spPr>
        <a:solidFill>
          <a:srgbClr val="2F618F"/>
        </a:solidFill>
      </dgm:spPr>
      <dgm:t>
        <a:bodyPr/>
        <a:lstStyle/>
        <a:p>
          <a:r>
            <a:rPr lang="ro-RO" b="1"/>
            <a:t>Informații comunicate de statul A</a:t>
          </a:r>
        </a:p>
      </dgm:t>
    </dgm:pt>
    <dgm:pt modelId="{DF4FB64B-4450-4476-87CB-37AAAAEAF066}" type="parTrans" cxnId="{A851C7E4-171A-43D0-9470-575580D8F075}">
      <dgm:prSet/>
      <dgm:spPr/>
      <dgm:t>
        <a:bodyPr/>
        <a:lstStyle/>
        <a:p>
          <a:endParaRPr lang="en-GB"/>
        </a:p>
      </dgm:t>
    </dgm:pt>
    <dgm:pt modelId="{D8EC43DE-F0ED-4306-8402-ACDF80100405}" type="sibTrans" cxnId="{A851C7E4-171A-43D0-9470-575580D8F075}">
      <dgm:prSet/>
      <dgm:spPr>
        <a:solidFill>
          <a:srgbClr val="91A6B8"/>
        </a:solidFill>
      </dgm:spPr>
      <dgm:t>
        <a:bodyPr/>
        <a:lstStyle/>
        <a:p>
          <a:endParaRPr lang="en-GB"/>
        </a:p>
      </dgm:t>
    </dgm:pt>
    <dgm:pt modelId="{CD231E6B-939C-434B-9CDC-CB74ED5C27CA}">
      <dgm:prSet phldrT="[Text]"/>
      <dgm:spPr>
        <a:solidFill>
          <a:srgbClr val="2F618F"/>
        </a:solidFill>
      </dgm:spPr>
      <dgm:t>
        <a:bodyPr/>
        <a:lstStyle/>
        <a:p>
          <a:r>
            <a:rPr lang="ro-RO" b="1">
              <a:solidFill>
                <a:srgbClr val="FFFF00"/>
              </a:solidFill>
            </a:rPr>
            <a:t>Server intermediar din statul B</a:t>
          </a:r>
        </a:p>
      </dgm:t>
    </dgm:pt>
    <dgm:pt modelId="{DD482E24-033C-4449-8960-15A6DE00255B}" type="parTrans" cxnId="{602F3C22-85A0-48A4-AAA0-C34904450974}">
      <dgm:prSet/>
      <dgm:spPr/>
      <dgm:t>
        <a:bodyPr/>
        <a:lstStyle/>
        <a:p>
          <a:endParaRPr lang="en-GB"/>
        </a:p>
      </dgm:t>
    </dgm:pt>
    <dgm:pt modelId="{1605DF09-B689-440D-A8F7-8A0DDE38192F}" type="sibTrans" cxnId="{602F3C22-85A0-48A4-AAA0-C34904450974}">
      <dgm:prSet/>
      <dgm:spPr>
        <a:solidFill>
          <a:srgbClr val="91A6B8"/>
        </a:solidFill>
      </dgm:spPr>
      <dgm:t>
        <a:bodyPr/>
        <a:lstStyle/>
        <a:p>
          <a:endParaRPr lang="en-GB"/>
        </a:p>
      </dgm:t>
    </dgm:pt>
    <dgm:pt modelId="{54F52897-B747-4F08-A43F-62CD1150A1C7}">
      <dgm:prSet phldrT="[Text]"/>
      <dgm:spPr>
        <a:solidFill>
          <a:srgbClr val="2F618F"/>
        </a:solidFill>
      </dgm:spPr>
      <dgm:t>
        <a:bodyPr/>
        <a:lstStyle/>
        <a:p>
          <a:r>
            <a:rPr lang="ro-RO" b="1"/>
            <a:t>Informații primite în statul C</a:t>
          </a:r>
        </a:p>
      </dgm:t>
    </dgm:pt>
    <dgm:pt modelId="{79CC8503-680C-4BAD-BCD9-F5CBAE75EF89}" type="parTrans" cxnId="{FC4BE7F9-11E9-48CC-AA79-420B5E88C547}">
      <dgm:prSet/>
      <dgm:spPr/>
      <dgm:t>
        <a:bodyPr/>
        <a:lstStyle/>
        <a:p>
          <a:endParaRPr lang="en-GB"/>
        </a:p>
      </dgm:t>
    </dgm:pt>
    <dgm:pt modelId="{DF958E0E-E0DB-436A-A0EF-AD61AD7EC53B}" type="sibTrans" cxnId="{FC4BE7F9-11E9-48CC-AA79-420B5E88C547}">
      <dgm:prSet/>
      <dgm:spPr/>
      <dgm:t>
        <a:bodyPr/>
        <a:lstStyle/>
        <a:p>
          <a:endParaRPr lang="en-GB"/>
        </a:p>
      </dgm:t>
    </dgm:pt>
    <dgm:pt modelId="{B6F4850D-E4E6-4EF7-BA16-947C9E7BAD22}" type="pres">
      <dgm:prSet presAssocID="{CCB0F65B-9F91-406A-90CB-6785F6808F2D}" presName="Name0" presStyleCnt="0">
        <dgm:presLayoutVars>
          <dgm:dir/>
          <dgm:resizeHandles val="exact"/>
        </dgm:presLayoutVars>
      </dgm:prSet>
      <dgm:spPr/>
    </dgm:pt>
    <dgm:pt modelId="{35A29870-0D19-40B0-B764-1D224889547E}" type="pres">
      <dgm:prSet presAssocID="{F1CEAA09-6E04-4169-A989-51DA223B1AE2}" presName="node" presStyleLbl="node1" presStyleIdx="0" presStyleCnt="3">
        <dgm:presLayoutVars>
          <dgm:bulletEnabled val="1"/>
        </dgm:presLayoutVars>
      </dgm:prSet>
      <dgm:spPr/>
      <dgm:t>
        <a:bodyPr/>
        <a:lstStyle/>
        <a:p>
          <a:endParaRPr lang="en-US"/>
        </a:p>
      </dgm:t>
    </dgm:pt>
    <dgm:pt modelId="{66314F9B-10CF-44C6-A95B-6D106D205273}" type="pres">
      <dgm:prSet presAssocID="{D8EC43DE-F0ED-4306-8402-ACDF80100405}" presName="sibTrans" presStyleLbl="sibTrans2D1" presStyleIdx="0" presStyleCnt="2"/>
      <dgm:spPr/>
      <dgm:t>
        <a:bodyPr/>
        <a:lstStyle/>
        <a:p>
          <a:endParaRPr lang="en-US"/>
        </a:p>
      </dgm:t>
    </dgm:pt>
    <dgm:pt modelId="{239083C5-3C4C-4A27-AC35-DA09DABF6434}" type="pres">
      <dgm:prSet presAssocID="{D8EC43DE-F0ED-4306-8402-ACDF80100405}" presName="connectorText" presStyleLbl="sibTrans2D1" presStyleIdx="0" presStyleCnt="2"/>
      <dgm:spPr/>
      <dgm:t>
        <a:bodyPr/>
        <a:lstStyle/>
        <a:p>
          <a:endParaRPr lang="en-US"/>
        </a:p>
      </dgm:t>
    </dgm:pt>
    <dgm:pt modelId="{9ABA3D6E-65D8-49C4-AABD-F1758CEAA15B}" type="pres">
      <dgm:prSet presAssocID="{CD231E6B-939C-434B-9CDC-CB74ED5C27CA}" presName="node" presStyleLbl="node1" presStyleIdx="1" presStyleCnt="3">
        <dgm:presLayoutVars>
          <dgm:bulletEnabled val="1"/>
        </dgm:presLayoutVars>
      </dgm:prSet>
      <dgm:spPr/>
      <dgm:t>
        <a:bodyPr/>
        <a:lstStyle/>
        <a:p>
          <a:endParaRPr lang="en-US"/>
        </a:p>
      </dgm:t>
    </dgm:pt>
    <dgm:pt modelId="{41C79047-15CF-4FFE-BEF8-7E421503F124}" type="pres">
      <dgm:prSet presAssocID="{1605DF09-B689-440D-A8F7-8A0DDE38192F}" presName="sibTrans" presStyleLbl="sibTrans2D1" presStyleIdx="1" presStyleCnt="2"/>
      <dgm:spPr/>
      <dgm:t>
        <a:bodyPr/>
        <a:lstStyle/>
        <a:p>
          <a:endParaRPr lang="en-US"/>
        </a:p>
      </dgm:t>
    </dgm:pt>
    <dgm:pt modelId="{5E546C62-3D0C-4375-A5B9-DB1AF73E0FED}" type="pres">
      <dgm:prSet presAssocID="{1605DF09-B689-440D-A8F7-8A0DDE38192F}" presName="connectorText" presStyleLbl="sibTrans2D1" presStyleIdx="1" presStyleCnt="2"/>
      <dgm:spPr/>
      <dgm:t>
        <a:bodyPr/>
        <a:lstStyle/>
        <a:p>
          <a:endParaRPr lang="en-US"/>
        </a:p>
      </dgm:t>
    </dgm:pt>
    <dgm:pt modelId="{62574373-2E21-446F-959B-D8FA026EBE7F}" type="pres">
      <dgm:prSet presAssocID="{54F52897-B747-4F08-A43F-62CD1150A1C7}" presName="node" presStyleLbl="node1" presStyleIdx="2" presStyleCnt="3">
        <dgm:presLayoutVars>
          <dgm:bulletEnabled val="1"/>
        </dgm:presLayoutVars>
      </dgm:prSet>
      <dgm:spPr/>
      <dgm:t>
        <a:bodyPr/>
        <a:lstStyle/>
        <a:p>
          <a:endParaRPr lang="en-US"/>
        </a:p>
      </dgm:t>
    </dgm:pt>
  </dgm:ptLst>
  <dgm:cxnLst>
    <dgm:cxn modelId="{377230FF-2C64-4C61-B6D7-68498E03313F}" type="presOf" srcId="{F1CEAA09-6E04-4169-A989-51DA223B1AE2}" destId="{35A29870-0D19-40B0-B764-1D224889547E}" srcOrd="0" destOrd="0" presId="urn:microsoft.com/office/officeart/2005/8/layout/process1"/>
    <dgm:cxn modelId="{FC4BE7F9-11E9-48CC-AA79-420B5E88C547}" srcId="{CCB0F65B-9F91-406A-90CB-6785F6808F2D}" destId="{54F52897-B747-4F08-A43F-62CD1150A1C7}" srcOrd="2" destOrd="0" parTransId="{79CC8503-680C-4BAD-BCD9-F5CBAE75EF89}" sibTransId="{DF958E0E-E0DB-436A-A0EF-AD61AD7EC53B}"/>
    <dgm:cxn modelId="{59EDA668-AC13-41F3-A9FA-FFECCD0A5792}" type="presOf" srcId="{D8EC43DE-F0ED-4306-8402-ACDF80100405}" destId="{239083C5-3C4C-4A27-AC35-DA09DABF6434}" srcOrd="1" destOrd="0" presId="urn:microsoft.com/office/officeart/2005/8/layout/process1"/>
    <dgm:cxn modelId="{A851C7E4-171A-43D0-9470-575580D8F075}" srcId="{CCB0F65B-9F91-406A-90CB-6785F6808F2D}" destId="{F1CEAA09-6E04-4169-A989-51DA223B1AE2}" srcOrd="0" destOrd="0" parTransId="{DF4FB64B-4450-4476-87CB-37AAAAEAF066}" sibTransId="{D8EC43DE-F0ED-4306-8402-ACDF80100405}"/>
    <dgm:cxn modelId="{6189531A-B95A-4923-9310-66D2A3176B89}" type="presOf" srcId="{1605DF09-B689-440D-A8F7-8A0DDE38192F}" destId="{41C79047-15CF-4FFE-BEF8-7E421503F124}" srcOrd="0" destOrd="0" presId="urn:microsoft.com/office/officeart/2005/8/layout/process1"/>
    <dgm:cxn modelId="{DC28793A-D1BB-4B6A-9408-6D16412EC006}" type="presOf" srcId="{1605DF09-B689-440D-A8F7-8A0DDE38192F}" destId="{5E546C62-3D0C-4375-A5B9-DB1AF73E0FED}" srcOrd="1" destOrd="0" presId="urn:microsoft.com/office/officeart/2005/8/layout/process1"/>
    <dgm:cxn modelId="{602F3C22-85A0-48A4-AAA0-C34904450974}" srcId="{CCB0F65B-9F91-406A-90CB-6785F6808F2D}" destId="{CD231E6B-939C-434B-9CDC-CB74ED5C27CA}" srcOrd="1" destOrd="0" parTransId="{DD482E24-033C-4449-8960-15A6DE00255B}" sibTransId="{1605DF09-B689-440D-A8F7-8A0DDE38192F}"/>
    <dgm:cxn modelId="{9C5C47B9-62EA-4F19-B7A6-AE74B4038311}" type="presOf" srcId="{CCB0F65B-9F91-406A-90CB-6785F6808F2D}" destId="{B6F4850D-E4E6-4EF7-BA16-947C9E7BAD22}" srcOrd="0" destOrd="0" presId="urn:microsoft.com/office/officeart/2005/8/layout/process1"/>
    <dgm:cxn modelId="{02CA5A40-8A14-4723-8DA8-1CB47E2240B7}" type="presOf" srcId="{54F52897-B747-4F08-A43F-62CD1150A1C7}" destId="{62574373-2E21-446F-959B-D8FA026EBE7F}" srcOrd="0" destOrd="0" presId="urn:microsoft.com/office/officeart/2005/8/layout/process1"/>
    <dgm:cxn modelId="{31840526-B15A-4629-9BB0-0B39CB78A16C}" type="presOf" srcId="{D8EC43DE-F0ED-4306-8402-ACDF80100405}" destId="{66314F9B-10CF-44C6-A95B-6D106D205273}" srcOrd="0" destOrd="0" presId="urn:microsoft.com/office/officeart/2005/8/layout/process1"/>
    <dgm:cxn modelId="{8E66F22F-7E6C-4D28-94A5-2B7E8CD4786B}" type="presOf" srcId="{CD231E6B-939C-434B-9CDC-CB74ED5C27CA}" destId="{9ABA3D6E-65D8-49C4-AABD-F1758CEAA15B}" srcOrd="0" destOrd="0" presId="urn:microsoft.com/office/officeart/2005/8/layout/process1"/>
    <dgm:cxn modelId="{AF4D5398-F3AC-4357-BF13-48F945663F4A}" type="presParOf" srcId="{B6F4850D-E4E6-4EF7-BA16-947C9E7BAD22}" destId="{35A29870-0D19-40B0-B764-1D224889547E}" srcOrd="0" destOrd="0" presId="urn:microsoft.com/office/officeart/2005/8/layout/process1"/>
    <dgm:cxn modelId="{06A1EBD3-C6B9-4254-B51D-DE698A5AD4D0}" type="presParOf" srcId="{B6F4850D-E4E6-4EF7-BA16-947C9E7BAD22}" destId="{66314F9B-10CF-44C6-A95B-6D106D205273}" srcOrd="1" destOrd="0" presId="urn:microsoft.com/office/officeart/2005/8/layout/process1"/>
    <dgm:cxn modelId="{0AB745FF-E175-4B3F-823C-44F7A6B8102C}" type="presParOf" srcId="{66314F9B-10CF-44C6-A95B-6D106D205273}" destId="{239083C5-3C4C-4A27-AC35-DA09DABF6434}" srcOrd="0" destOrd="0" presId="urn:microsoft.com/office/officeart/2005/8/layout/process1"/>
    <dgm:cxn modelId="{6E3A17CD-5F4E-44B6-B0D3-B4A0A9B05A7C}" type="presParOf" srcId="{B6F4850D-E4E6-4EF7-BA16-947C9E7BAD22}" destId="{9ABA3D6E-65D8-49C4-AABD-F1758CEAA15B}" srcOrd="2" destOrd="0" presId="urn:microsoft.com/office/officeart/2005/8/layout/process1"/>
    <dgm:cxn modelId="{4B9F680D-392B-45D5-BD74-33B2D29C99D4}" type="presParOf" srcId="{B6F4850D-E4E6-4EF7-BA16-947C9E7BAD22}" destId="{41C79047-15CF-4FFE-BEF8-7E421503F124}" srcOrd="3" destOrd="0" presId="urn:microsoft.com/office/officeart/2005/8/layout/process1"/>
    <dgm:cxn modelId="{314AF784-AD65-4A1F-9653-183FEEA79FA6}" type="presParOf" srcId="{41C79047-15CF-4FFE-BEF8-7E421503F124}" destId="{5E546C62-3D0C-4375-A5B9-DB1AF73E0FED}" srcOrd="0" destOrd="0" presId="urn:microsoft.com/office/officeart/2005/8/layout/process1"/>
    <dgm:cxn modelId="{5A8FE3FF-8128-485F-A181-87CFFA92D174}" type="presParOf" srcId="{B6F4850D-E4E6-4EF7-BA16-947C9E7BAD22}" destId="{62574373-2E21-446F-959B-D8FA026EBE7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1E8B54-F15E-144E-8D2F-9EAF10BA117C}" type="doc">
      <dgm:prSet loTypeId="urn:microsoft.com/office/officeart/2005/8/layout/process1" loCatId="" qsTypeId="urn:microsoft.com/office/officeart/2005/8/quickstyle/simple1" qsCatId="simple" csTypeId="urn:microsoft.com/office/officeart/2005/8/colors/accent1_2" csCatId="accent1" phldr="1"/>
      <dgm:spPr/>
    </dgm:pt>
    <dgm:pt modelId="{AE7104CB-758D-EC41-8609-61191BFE3C03}">
      <dgm:prSet phldrT="[Text]" custT="1"/>
      <dgm:spPr>
        <a:solidFill>
          <a:srgbClr val="2F618F"/>
        </a:solidFill>
      </dgm:spPr>
      <dgm:t>
        <a:bodyPr/>
        <a:lstStyle/>
        <a:p>
          <a:r>
            <a:rPr lang="ro-RO" sz="2500" b="1"/>
            <a:t>Inițiativa / propunerea autorităților de aplicare a legii</a:t>
          </a:r>
        </a:p>
        <a:p>
          <a:endParaRPr/>
        </a:p>
      </dgm:t>
    </dgm:pt>
    <dgm:pt modelId="{BC68609A-B6B8-B644-9138-4E0BFF105ECD}" type="parTrans" cxnId="{3092243B-08A2-0044-84A1-685944038A1F}">
      <dgm:prSet/>
      <dgm:spPr/>
      <dgm:t>
        <a:bodyPr/>
        <a:lstStyle/>
        <a:p>
          <a:endParaRPr lang="en-US"/>
        </a:p>
      </dgm:t>
    </dgm:pt>
    <dgm:pt modelId="{FDC3CB59-829A-C84B-B579-8B9002EFB2A7}" type="sibTrans" cxnId="{3092243B-08A2-0044-84A1-685944038A1F}">
      <dgm:prSet/>
      <dgm:spPr>
        <a:solidFill>
          <a:srgbClr val="91A6B8"/>
        </a:solidFill>
      </dgm:spPr>
      <dgm:t>
        <a:bodyPr/>
        <a:lstStyle/>
        <a:p>
          <a:endParaRPr lang="en-US"/>
        </a:p>
      </dgm:t>
    </dgm:pt>
    <dgm:pt modelId="{FBFCC004-16C3-1C4C-AE98-8809FF704719}">
      <dgm:prSet phldrT="[Text]" custT="1"/>
      <dgm:spPr>
        <a:solidFill>
          <a:srgbClr val="2F618F"/>
        </a:solidFill>
      </dgm:spPr>
      <dgm:t>
        <a:bodyPr/>
        <a:lstStyle/>
        <a:p>
          <a:r>
            <a:rPr lang="ro-RO" sz="2500" b="1"/>
            <a:t>Alte decizii ale procuraturii generale sau ale tribunalului</a:t>
          </a:r>
        </a:p>
      </dgm:t>
    </dgm:pt>
    <dgm:pt modelId="{16F6BE10-67EA-FF4B-9D7B-2AA452608E46}" type="parTrans" cxnId="{AF7295FA-02AE-7347-BC2B-6C8EBB48AB65}">
      <dgm:prSet/>
      <dgm:spPr/>
      <dgm:t>
        <a:bodyPr/>
        <a:lstStyle/>
        <a:p>
          <a:endParaRPr lang="en-US"/>
        </a:p>
      </dgm:t>
    </dgm:pt>
    <dgm:pt modelId="{7038ADFC-0E27-1B49-8658-6394F010896A}" type="sibTrans" cxnId="{AF7295FA-02AE-7347-BC2B-6C8EBB48AB65}">
      <dgm:prSet/>
      <dgm:spPr>
        <a:solidFill>
          <a:srgbClr val="91A6B8"/>
        </a:solidFill>
      </dgm:spPr>
      <dgm:t>
        <a:bodyPr/>
        <a:lstStyle/>
        <a:p>
          <a:endParaRPr lang="en-US"/>
        </a:p>
      </dgm:t>
    </dgm:pt>
    <dgm:pt modelId="{B817E51B-5347-A54F-94F0-8C2DEC193D04}">
      <dgm:prSet phldrT="[Text]"/>
      <dgm:spPr>
        <a:solidFill>
          <a:srgbClr val="2F618F"/>
        </a:solidFill>
      </dgm:spPr>
      <dgm:t>
        <a:bodyPr/>
        <a:lstStyle/>
        <a:p>
          <a:r>
            <a:rPr lang="ro-RO" b="1"/>
            <a:t>Implementare ISP</a:t>
          </a:r>
        </a:p>
      </dgm:t>
    </dgm:pt>
    <dgm:pt modelId="{447C4BF7-F03D-984C-BFC2-B44166D8C519}" type="parTrans" cxnId="{9B417129-DC17-3A41-B949-F70FB8661828}">
      <dgm:prSet/>
      <dgm:spPr/>
      <dgm:t>
        <a:bodyPr/>
        <a:lstStyle/>
        <a:p>
          <a:endParaRPr lang="en-US"/>
        </a:p>
      </dgm:t>
    </dgm:pt>
    <dgm:pt modelId="{CC6911FD-9181-3E4D-A024-52DBEDEE6FDA}" type="sibTrans" cxnId="{9B417129-DC17-3A41-B949-F70FB8661828}">
      <dgm:prSet/>
      <dgm:spPr/>
      <dgm:t>
        <a:bodyPr/>
        <a:lstStyle/>
        <a:p>
          <a:endParaRPr lang="en-US"/>
        </a:p>
      </dgm:t>
    </dgm:pt>
    <dgm:pt modelId="{CA3B3DD8-C9D2-B246-BC8F-382A89A4400F}" type="pres">
      <dgm:prSet presAssocID="{851E8B54-F15E-144E-8D2F-9EAF10BA117C}" presName="Name0" presStyleCnt="0">
        <dgm:presLayoutVars>
          <dgm:dir/>
          <dgm:resizeHandles val="exact"/>
        </dgm:presLayoutVars>
      </dgm:prSet>
      <dgm:spPr/>
    </dgm:pt>
    <dgm:pt modelId="{5C4F47A9-DF52-E94A-9314-84A0DE05EE87}" type="pres">
      <dgm:prSet presAssocID="{AE7104CB-758D-EC41-8609-61191BFE3C03}" presName="node" presStyleLbl="node1" presStyleIdx="0" presStyleCnt="3">
        <dgm:presLayoutVars>
          <dgm:bulletEnabled val="1"/>
        </dgm:presLayoutVars>
      </dgm:prSet>
      <dgm:spPr/>
      <dgm:t>
        <a:bodyPr/>
        <a:lstStyle/>
        <a:p>
          <a:endParaRPr lang="en-US"/>
        </a:p>
      </dgm:t>
    </dgm:pt>
    <dgm:pt modelId="{575B4603-DEF0-5541-83A2-96EE904E758D}" type="pres">
      <dgm:prSet presAssocID="{FDC3CB59-829A-C84B-B579-8B9002EFB2A7}" presName="sibTrans" presStyleLbl="sibTrans2D1" presStyleIdx="0" presStyleCnt="2"/>
      <dgm:spPr/>
      <dgm:t>
        <a:bodyPr/>
        <a:lstStyle/>
        <a:p>
          <a:endParaRPr lang="en-US"/>
        </a:p>
      </dgm:t>
    </dgm:pt>
    <dgm:pt modelId="{38921681-A46C-2E46-A28A-EE209F7DFF8E}" type="pres">
      <dgm:prSet presAssocID="{FDC3CB59-829A-C84B-B579-8B9002EFB2A7}" presName="connectorText" presStyleLbl="sibTrans2D1" presStyleIdx="0" presStyleCnt="2"/>
      <dgm:spPr/>
      <dgm:t>
        <a:bodyPr/>
        <a:lstStyle/>
        <a:p>
          <a:endParaRPr lang="en-US"/>
        </a:p>
      </dgm:t>
    </dgm:pt>
    <dgm:pt modelId="{0208B717-D5D6-D14D-9793-A6B9B85D6CE5}" type="pres">
      <dgm:prSet presAssocID="{FBFCC004-16C3-1C4C-AE98-8809FF704719}" presName="node" presStyleLbl="node1" presStyleIdx="1" presStyleCnt="3">
        <dgm:presLayoutVars>
          <dgm:bulletEnabled val="1"/>
        </dgm:presLayoutVars>
      </dgm:prSet>
      <dgm:spPr/>
      <dgm:t>
        <a:bodyPr/>
        <a:lstStyle/>
        <a:p>
          <a:endParaRPr lang="en-US"/>
        </a:p>
      </dgm:t>
    </dgm:pt>
    <dgm:pt modelId="{2D7682A1-F91C-7942-AF4D-3E91EBC211EA}" type="pres">
      <dgm:prSet presAssocID="{7038ADFC-0E27-1B49-8658-6394F010896A}" presName="sibTrans" presStyleLbl="sibTrans2D1" presStyleIdx="1" presStyleCnt="2"/>
      <dgm:spPr/>
      <dgm:t>
        <a:bodyPr/>
        <a:lstStyle/>
        <a:p>
          <a:endParaRPr lang="en-US"/>
        </a:p>
      </dgm:t>
    </dgm:pt>
    <dgm:pt modelId="{0CDFECCB-DBA2-8B4B-9BDF-F313F7BF9897}" type="pres">
      <dgm:prSet presAssocID="{7038ADFC-0E27-1B49-8658-6394F010896A}" presName="connectorText" presStyleLbl="sibTrans2D1" presStyleIdx="1" presStyleCnt="2"/>
      <dgm:spPr/>
      <dgm:t>
        <a:bodyPr/>
        <a:lstStyle/>
        <a:p>
          <a:endParaRPr lang="en-US"/>
        </a:p>
      </dgm:t>
    </dgm:pt>
    <dgm:pt modelId="{CB3D899A-8E9B-E840-8698-AEB53FA7A099}" type="pres">
      <dgm:prSet presAssocID="{B817E51B-5347-A54F-94F0-8C2DEC193D04}" presName="node" presStyleLbl="node1" presStyleIdx="2" presStyleCnt="3">
        <dgm:presLayoutVars>
          <dgm:bulletEnabled val="1"/>
        </dgm:presLayoutVars>
      </dgm:prSet>
      <dgm:spPr/>
      <dgm:t>
        <a:bodyPr/>
        <a:lstStyle/>
        <a:p>
          <a:endParaRPr lang="en-US"/>
        </a:p>
      </dgm:t>
    </dgm:pt>
  </dgm:ptLst>
  <dgm:cxnLst>
    <dgm:cxn modelId="{272C68AC-CC18-A442-8C3C-93A1118D1EF8}" type="presOf" srcId="{7038ADFC-0E27-1B49-8658-6394F010896A}" destId="{0CDFECCB-DBA2-8B4B-9BDF-F313F7BF9897}" srcOrd="1" destOrd="0" presId="urn:microsoft.com/office/officeart/2005/8/layout/process1"/>
    <dgm:cxn modelId="{728386B8-1A39-A540-BAE1-B14D3C2A2847}" type="presOf" srcId="{FDC3CB59-829A-C84B-B579-8B9002EFB2A7}" destId="{38921681-A46C-2E46-A28A-EE209F7DFF8E}" srcOrd="1" destOrd="0" presId="urn:microsoft.com/office/officeart/2005/8/layout/process1"/>
    <dgm:cxn modelId="{E242096D-642F-2440-A0E0-EEAE53662A9C}" type="presOf" srcId="{7038ADFC-0E27-1B49-8658-6394F010896A}" destId="{2D7682A1-F91C-7942-AF4D-3E91EBC211EA}" srcOrd="0" destOrd="0" presId="urn:microsoft.com/office/officeart/2005/8/layout/process1"/>
    <dgm:cxn modelId="{4B18659F-5DC0-1E43-B75D-4A24A7325BD1}" type="presOf" srcId="{AE7104CB-758D-EC41-8609-61191BFE3C03}" destId="{5C4F47A9-DF52-E94A-9314-84A0DE05EE87}" srcOrd="0" destOrd="0" presId="urn:microsoft.com/office/officeart/2005/8/layout/process1"/>
    <dgm:cxn modelId="{6AF18147-3EC6-2B42-B0B6-5034FA52D517}" type="presOf" srcId="{FDC3CB59-829A-C84B-B579-8B9002EFB2A7}" destId="{575B4603-DEF0-5541-83A2-96EE904E758D}" srcOrd="0" destOrd="0" presId="urn:microsoft.com/office/officeart/2005/8/layout/process1"/>
    <dgm:cxn modelId="{3092243B-08A2-0044-84A1-685944038A1F}" srcId="{851E8B54-F15E-144E-8D2F-9EAF10BA117C}" destId="{AE7104CB-758D-EC41-8609-61191BFE3C03}" srcOrd="0" destOrd="0" parTransId="{BC68609A-B6B8-B644-9138-4E0BFF105ECD}" sibTransId="{FDC3CB59-829A-C84B-B579-8B9002EFB2A7}"/>
    <dgm:cxn modelId="{E4C7A0F8-09A4-4E48-9DF7-DE9389B1C73C}" type="presOf" srcId="{B817E51B-5347-A54F-94F0-8C2DEC193D04}" destId="{CB3D899A-8E9B-E840-8698-AEB53FA7A099}" srcOrd="0" destOrd="0" presId="urn:microsoft.com/office/officeart/2005/8/layout/process1"/>
    <dgm:cxn modelId="{AD76CFBF-A9C7-144B-A908-79497BE8C108}" type="presOf" srcId="{FBFCC004-16C3-1C4C-AE98-8809FF704719}" destId="{0208B717-D5D6-D14D-9793-A6B9B85D6CE5}" srcOrd="0" destOrd="0" presId="urn:microsoft.com/office/officeart/2005/8/layout/process1"/>
    <dgm:cxn modelId="{9B417129-DC17-3A41-B949-F70FB8661828}" srcId="{851E8B54-F15E-144E-8D2F-9EAF10BA117C}" destId="{B817E51B-5347-A54F-94F0-8C2DEC193D04}" srcOrd="2" destOrd="0" parTransId="{447C4BF7-F03D-984C-BFC2-B44166D8C519}" sibTransId="{CC6911FD-9181-3E4D-A024-52DBEDEE6FDA}"/>
    <dgm:cxn modelId="{AF7295FA-02AE-7347-BC2B-6C8EBB48AB65}" srcId="{851E8B54-F15E-144E-8D2F-9EAF10BA117C}" destId="{FBFCC004-16C3-1C4C-AE98-8809FF704719}" srcOrd="1" destOrd="0" parTransId="{16F6BE10-67EA-FF4B-9D7B-2AA452608E46}" sibTransId="{7038ADFC-0E27-1B49-8658-6394F010896A}"/>
    <dgm:cxn modelId="{3C0EDD2F-B444-2D44-A133-893E970273CF}" type="presOf" srcId="{851E8B54-F15E-144E-8D2F-9EAF10BA117C}" destId="{CA3B3DD8-C9D2-B246-BC8F-382A89A4400F}" srcOrd="0" destOrd="0" presId="urn:microsoft.com/office/officeart/2005/8/layout/process1"/>
    <dgm:cxn modelId="{01044321-F26C-E245-99B3-7F887142541A}" type="presParOf" srcId="{CA3B3DD8-C9D2-B246-BC8F-382A89A4400F}" destId="{5C4F47A9-DF52-E94A-9314-84A0DE05EE87}" srcOrd="0" destOrd="0" presId="urn:microsoft.com/office/officeart/2005/8/layout/process1"/>
    <dgm:cxn modelId="{ACEC27AA-0BE5-EB4D-81F6-0C5E2E4B9DB1}" type="presParOf" srcId="{CA3B3DD8-C9D2-B246-BC8F-382A89A4400F}" destId="{575B4603-DEF0-5541-83A2-96EE904E758D}" srcOrd="1" destOrd="0" presId="urn:microsoft.com/office/officeart/2005/8/layout/process1"/>
    <dgm:cxn modelId="{D9FBB6C6-71AE-044D-A209-02A46C83337D}" type="presParOf" srcId="{575B4603-DEF0-5541-83A2-96EE904E758D}" destId="{38921681-A46C-2E46-A28A-EE209F7DFF8E}" srcOrd="0" destOrd="0" presId="urn:microsoft.com/office/officeart/2005/8/layout/process1"/>
    <dgm:cxn modelId="{25E24D1B-2763-9A49-9DF1-8168E41C4A74}" type="presParOf" srcId="{CA3B3DD8-C9D2-B246-BC8F-382A89A4400F}" destId="{0208B717-D5D6-D14D-9793-A6B9B85D6CE5}" srcOrd="2" destOrd="0" presId="urn:microsoft.com/office/officeart/2005/8/layout/process1"/>
    <dgm:cxn modelId="{E59A7E5D-0A1A-1647-B087-629DFD95D98C}" type="presParOf" srcId="{CA3B3DD8-C9D2-B246-BC8F-382A89A4400F}" destId="{2D7682A1-F91C-7942-AF4D-3E91EBC211EA}" srcOrd="3" destOrd="0" presId="urn:microsoft.com/office/officeart/2005/8/layout/process1"/>
    <dgm:cxn modelId="{9C4E7876-33CF-FB4C-B511-BEC10C4E8341}" type="presParOf" srcId="{2D7682A1-F91C-7942-AF4D-3E91EBC211EA}" destId="{0CDFECCB-DBA2-8B4B-9BDF-F313F7BF9897}" srcOrd="0" destOrd="0" presId="urn:microsoft.com/office/officeart/2005/8/layout/process1"/>
    <dgm:cxn modelId="{83DC30CB-DDEC-1E42-A689-E4DA85BC052D}" type="presParOf" srcId="{CA3B3DD8-C9D2-B246-BC8F-382A89A4400F}" destId="{CB3D899A-8E9B-E840-8698-AEB53FA7A09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2D918-0CA5-4D88-8D2D-6536F35688D9}">
      <dsp:nvSpPr>
        <dsp:cNvPr id="0" name=""/>
        <dsp:cNvSpPr/>
      </dsp:nvSpPr>
      <dsp:spPr>
        <a:xfrm>
          <a:off x="2617" y="2107838"/>
          <a:ext cx="3188821" cy="1275528"/>
        </a:xfrm>
        <a:prstGeom prst="chevron">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ro-RO" sz="1800" kern="1200" dirty="0"/>
            <a:t>Cele mai permisive acorduri de asistență judiciară reciprocă</a:t>
          </a:r>
        </a:p>
      </dsp:txBody>
      <dsp:txXfrm>
        <a:off x="640381" y="2107838"/>
        <a:ext cx="1913293" cy="1275528"/>
      </dsp:txXfrm>
    </dsp:sp>
    <dsp:sp modelId="{5E586836-6813-44D7-8945-9800C12A8FB4}">
      <dsp:nvSpPr>
        <dsp:cNvPr id="0" name=""/>
        <dsp:cNvSpPr/>
      </dsp:nvSpPr>
      <dsp:spPr>
        <a:xfrm>
          <a:off x="2872556" y="2107838"/>
          <a:ext cx="3188821" cy="1275528"/>
        </a:xfrm>
        <a:prstGeom prst="chevron">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o-RO" sz="2000" kern="1200" dirty="0"/>
            <a:t>Legislația în vigoare</a:t>
          </a:r>
        </a:p>
      </dsp:txBody>
      <dsp:txXfrm>
        <a:off x="3510320" y="2107838"/>
        <a:ext cx="1913293" cy="1275528"/>
      </dsp:txXfrm>
    </dsp:sp>
    <dsp:sp modelId="{B75CB205-DFCA-49F4-B42D-8726485D1790}">
      <dsp:nvSpPr>
        <dsp:cNvPr id="0" name=""/>
        <dsp:cNvSpPr/>
      </dsp:nvSpPr>
      <dsp:spPr>
        <a:xfrm>
          <a:off x="5742495" y="2107838"/>
          <a:ext cx="3188821" cy="1275528"/>
        </a:xfrm>
        <a:prstGeom prst="chevron">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o-RO" sz="2000" kern="1200" dirty="0"/>
            <a:t>Accelerare</a:t>
          </a:r>
        </a:p>
      </dsp:txBody>
      <dsp:txXfrm>
        <a:off x="6380259" y="2107838"/>
        <a:ext cx="1913293" cy="1275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21E0C-02B7-4F18-B02B-9BDD0D2FF7E5}">
      <dsp:nvSpPr>
        <dsp:cNvPr id="0" name=""/>
        <dsp:cNvSpPr/>
      </dsp:nvSpPr>
      <dsp:spPr>
        <a:xfrm>
          <a:off x="3004" y="1643123"/>
          <a:ext cx="1991377" cy="1991377"/>
        </a:xfrm>
        <a:prstGeom prst="ellipse">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1" kern="1200" dirty="0"/>
            <a:t>Statul A transmite un mesaj e-mail, prin autoritățile de aplicare a legii, privind o eventuală infracțiune</a:t>
          </a:r>
        </a:p>
      </dsp:txBody>
      <dsp:txXfrm>
        <a:off x="294634" y="1934753"/>
        <a:ext cx="1408117" cy="1408117"/>
      </dsp:txXfrm>
    </dsp:sp>
    <dsp:sp modelId="{2FE32ED6-408C-4152-8FE0-3FCEA3386CB9}">
      <dsp:nvSpPr>
        <dsp:cNvPr id="0" name=""/>
        <dsp:cNvSpPr/>
      </dsp:nvSpPr>
      <dsp:spPr>
        <a:xfrm>
          <a:off x="2156081" y="2061310"/>
          <a:ext cx="1154998" cy="1154998"/>
        </a:xfrm>
        <a:prstGeom prst="mathPlus">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2309176" y="2502981"/>
        <a:ext cx="848808" cy="271656"/>
      </dsp:txXfrm>
    </dsp:sp>
    <dsp:sp modelId="{A71F37D3-4190-4DA1-A608-8452A5BD3558}">
      <dsp:nvSpPr>
        <dsp:cNvPr id="0" name=""/>
        <dsp:cNvSpPr/>
      </dsp:nvSpPr>
      <dsp:spPr>
        <a:xfrm>
          <a:off x="3472780" y="1643123"/>
          <a:ext cx="1991377" cy="1991377"/>
        </a:xfrm>
        <a:prstGeom prst="ellipse">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1" kern="1200" dirty="0"/>
            <a:t>Statul B primește aceste informații și inițiază o inspecție preliminară locală</a:t>
          </a:r>
        </a:p>
      </dsp:txBody>
      <dsp:txXfrm>
        <a:off x="3764410" y="1934753"/>
        <a:ext cx="1408117" cy="1408117"/>
      </dsp:txXfrm>
    </dsp:sp>
    <dsp:sp modelId="{2B626917-7C54-423E-8EDF-BC9F401B05B6}">
      <dsp:nvSpPr>
        <dsp:cNvPr id="0" name=""/>
        <dsp:cNvSpPr/>
      </dsp:nvSpPr>
      <dsp:spPr>
        <a:xfrm>
          <a:off x="5625857" y="2061310"/>
          <a:ext cx="1154998" cy="1154998"/>
        </a:xfrm>
        <a:prstGeom prst="mathEqual">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GB" sz="4800" kern="1200"/>
        </a:p>
      </dsp:txBody>
      <dsp:txXfrm>
        <a:off x="5778952" y="2299240"/>
        <a:ext cx="848808" cy="679138"/>
      </dsp:txXfrm>
    </dsp:sp>
    <dsp:sp modelId="{74A6A061-7CF3-4873-8E84-7FEC5E35DF51}">
      <dsp:nvSpPr>
        <dsp:cNvPr id="0" name=""/>
        <dsp:cNvSpPr/>
      </dsp:nvSpPr>
      <dsp:spPr>
        <a:xfrm>
          <a:off x="6942556" y="1643123"/>
          <a:ext cx="1991377" cy="1991377"/>
        </a:xfrm>
        <a:prstGeom prst="ellipse">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o-RO" sz="1200" b="1" kern="1200" dirty="0"/>
            <a:t>Statul B găsește dovezi conform cărora informațiile sunt adevărate, și se inițiază o investigație completă</a:t>
          </a:r>
        </a:p>
      </dsp:txBody>
      <dsp:txXfrm>
        <a:off x="7234186" y="1934753"/>
        <a:ext cx="1408117" cy="1408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43CAD-7228-4326-807D-49A74039CA0C}">
      <dsp:nvSpPr>
        <dsp:cNvPr id="0" name=""/>
        <dsp:cNvSpPr/>
      </dsp:nvSpPr>
      <dsp:spPr>
        <a:xfrm>
          <a:off x="916483" y="1984"/>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o-RO" sz="2800" kern="1200"/>
            <a:t>Autoritatea centrală</a:t>
          </a:r>
        </a:p>
      </dsp:txBody>
      <dsp:txXfrm>
        <a:off x="916483" y="1984"/>
        <a:ext cx="2030015" cy="1218009"/>
      </dsp:txXfrm>
    </dsp:sp>
    <dsp:sp modelId="{A1D7765D-812F-4276-9313-2C74C923229F}">
      <dsp:nvSpPr>
        <dsp:cNvPr id="0" name=""/>
        <dsp:cNvSpPr/>
      </dsp:nvSpPr>
      <dsp:spPr>
        <a:xfrm>
          <a:off x="3149500" y="1984"/>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o-RO" sz="2800" kern="1200"/>
            <a:t>Aplicarea tratatului</a:t>
          </a:r>
        </a:p>
      </dsp:txBody>
      <dsp:txXfrm>
        <a:off x="3149500" y="1984"/>
        <a:ext cx="2030015" cy="1218009"/>
      </dsp:txXfrm>
    </dsp:sp>
    <dsp:sp modelId="{F8A3965B-38B9-4F26-A8EC-A16B7E7679C4}">
      <dsp:nvSpPr>
        <dsp:cNvPr id="0" name=""/>
        <dsp:cNvSpPr/>
      </dsp:nvSpPr>
      <dsp:spPr>
        <a:xfrm>
          <a:off x="916483" y="1422995"/>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o-RO" sz="2800" kern="1200"/>
            <a:t>Temeiuri pentru refuz</a:t>
          </a:r>
        </a:p>
      </dsp:txBody>
      <dsp:txXfrm>
        <a:off x="916483" y="1422995"/>
        <a:ext cx="2030015" cy="1218009"/>
      </dsp:txXfrm>
    </dsp:sp>
    <dsp:sp modelId="{ED2F326A-66D6-4800-827B-AE8FF9A6F28C}">
      <dsp:nvSpPr>
        <dsp:cNvPr id="0" name=""/>
        <dsp:cNvSpPr/>
      </dsp:nvSpPr>
      <dsp:spPr>
        <a:xfrm>
          <a:off x="3149500" y="1422995"/>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o-RO" sz="2800" kern="1200"/>
            <a:t>Actualizarea informațiilor</a:t>
          </a:r>
        </a:p>
      </dsp:txBody>
      <dsp:txXfrm>
        <a:off x="3149500" y="1422995"/>
        <a:ext cx="2030015" cy="1218009"/>
      </dsp:txXfrm>
    </dsp:sp>
    <dsp:sp modelId="{4ABB35AB-43E9-45F9-B772-A62698B4D057}">
      <dsp:nvSpPr>
        <dsp:cNvPr id="0" name=""/>
        <dsp:cNvSpPr/>
      </dsp:nvSpPr>
      <dsp:spPr>
        <a:xfrm>
          <a:off x="2032992" y="2844006"/>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o-RO" sz="2800" kern="1200"/>
            <a:t>Cooperare directă</a:t>
          </a:r>
        </a:p>
      </dsp:txBody>
      <dsp:txXfrm>
        <a:off x="2032992" y="2844006"/>
        <a:ext cx="2030015" cy="1218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27D9E-5FA2-4597-8E2D-E5003C3C0A93}">
      <dsp:nvSpPr>
        <dsp:cNvPr id="0" name=""/>
        <dsp:cNvSpPr/>
      </dsp:nvSpPr>
      <dsp:spPr>
        <a:xfrm rot="5400000">
          <a:off x="331154" y="1460336"/>
          <a:ext cx="1229649" cy="1399912"/>
        </a:xfrm>
        <a:prstGeom prst="bentUpArrow">
          <a:avLst>
            <a:gd name="adj1" fmla="val 32840"/>
            <a:gd name="adj2" fmla="val 25000"/>
            <a:gd name="adj3" fmla="val 35780"/>
          </a:avLst>
        </a:prstGeom>
        <a:solidFill>
          <a:srgbClr val="91A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5EB93-611D-4038-B168-500D1B32CA56}">
      <dsp:nvSpPr>
        <dsp:cNvPr id="0" name=""/>
        <dsp:cNvSpPr/>
      </dsp:nvSpPr>
      <dsp:spPr>
        <a:xfrm>
          <a:off x="5371" y="97245"/>
          <a:ext cx="2070005" cy="1448936"/>
        </a:xfrm>
        <a:prstGeom prst="roundRect">
          <a:avLst>
            <a:gd name="adj" fmla="val 1667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o-RO" sz="2100" b="1" kern="1200"/>
            <a:t>Cererea privind conservarea rapidă a informațiilor</a:t>
          </a:r>
        </a:p>
      </dsp:txBody>
      <dsp:txXfrm>
        <a:off x="76115" y="167989"/>
        <a:ext cx="1928517" cy="1307448"/>
      </dsp:txXfrm>
    </dsp:sp>
    <dsp:sp modelId="{52E48DBB-AF6D-41DF-B170-D8F41A227E12}">
      <dsp:nvSpPr>
        <dsp:cNvPr id="0" name=""/>
        <dsp:cNvSpPr/>
      </dsp:nvSpPr>
      <dsp:spPr>
        <a:xfrm>
          <a:off x="2075377" y="235434"/>
          <a:ext cx="1505525" cy="1171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ro-RO" sz="2100" b="1" kern="1200"/>
            <a:t>Absența regimului de păstrare a datelor</a:t>
          </a:r>
        </a:p>
      </dsp:txBody>
      <dsp:txXfrm>
        <a:off x="2075377" y="235434"/>
        <a:ext cx="1505525" cy="1171094"/>
      </dsp:txXfrm>
    </dsp:sp>
    <dsp:sp modelId="{6CC64585-60A8-40E0-ADC9-12EB47EBEB83}">
      <dsp:nvSpPr>
        <dsp:cNvPr id="0" name=""/>
        <dsp:cNvSpPr/>
      </dsp:nvSpPr>
      <dsp:spPr>
        <a:xfrm rot="5400000">
          <a:off x="2047408" y="3087971"/>
          <a:ext cx="1229649" cy="1399912"/>
        </a:xfrm>
        <a:prstGeom prst="bentUpArrow">
          <a:avLst>
            <a:gd name="adj1" fmla="val 32840"/>
            <a:gd name="adj2" fmla="val 25000"/>
            <a:gd name="adj3" fmla="val 35780"/>
          </a:avLst>
        </a:prstGeom>
        <a:solidFill>
          <a:srgbClr val="91A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3EB49A-F08A-4ADC-BCC6-8D88F76D62B6}">
      <dsp:nvSpPr>
        <dsp:cNvPr id="0" name=""/>
        <dsp:cNvSpPr/>
      </dsp:nvSpPr>
      <dsp:spPr>
        <a:xfrm>
          <a:off x="1721626" y="1724880"/>
          <a:ext cx="2070005" cy="1448936"/>
        </a:xfrm>
        <a:prstGeom prst="roundRect">
          <a:avLst>
            <a:gd name="adj" fmla="val 1667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o-RO" sz="2100" b="1" kern="1200"/>
            <a:t>Conținutul cererii</a:t>
          </a:r>
        </a:p>
      </dsp:txBody>
      <dsp:txXfrm>
        <a:off x="1792370" y="1795624"/>
        <a:ext cx="1928517" cy="1307448"/>
      </dsp:txXfrm>
    </dsp:sp>
    <dsp:sp modelId="{A5F31CDA-115C-41E7-AE28-01F4D53E927C}">
      <dsp:nvSpPr>
        <dsp:cNvPr id="0" name=""/>
        <dsp:cNvSpPr/>
      </dsp:nvSpPr>
      <dsp:spPr>
        <a:xfrm>
          <a:off x="3791632" y="1863069"/>
          <a:ext cx="1505525" cy="1171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ro-RO" sz="2100" b="1" kern="1200"/>
            <a:t>Ce, de ce, cine, când, unde?</a:t>
          </a:r>
        </a:p>
      </dsp:txBody>
      <dsp:txXfrm>
        <a:off x="3791632" y="1863069"/>
        <a:ext cx="1505525" cy="1171094"/>
      </dsp:txXfrm>
    </dsp:sp>
    <dsp:sp modelId="{BBC99311-7DE7-4254-AAFC-4B74B3B2EFE0}">
      <dsp:nvSpPr>
        <dsp:cNvPr id="0" name=""/>
        <dsp:cNvSpPr/>
      </dsp:nvSpPr>
      <dsp:spPr>
        <a:xfrm>
          <a:off x="3437881" y="3352514"/>
          <a:ext cx="2070005" cy="1448936"/>
        </a:xfrm>
        <a:prstGeom prst="roundRect">
          <a:avLst>
            <a:gd name="adj" fmla="val 1667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o-RO" sz="2100" b="1" kern="1200"/>
            <a:t>Măsuri de siguranță</a:t>
          </a:r>
        </a:p>
      </dsp:txBody>
      <dsp:txXfrm>
        <a:off x="3508625" y="3423258"/>
        <a:ext cx="1928517" cy="1307448"/>
      </dsp:txXfrm>
    </dsp:sp>
    <dsp:sp modelId="{C5C71605-FA8E-47E8-9A57-50CBF5B28BB8}">
      <dsp:nvSpPr>
        <dsp:cNvPr id="0" name=""/>
        <dsp:cNvSpPr/>
      </dsp:nvSpPr>
      <dsp:spPr>
        <a:xfrm>
          <a:off x="5507887" y="3490703"/>
          <a:ext cx="1505525" cy="1171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ro-RO" sz="1900" b="1" kern="1200"/>
            <a:t>Condiții pentru refuz</a:t>
          </a:r>
        </a:p>
      </dsp:txBody>
      <dsp:txXfrm>
        <a:off x="5507887" y="3490703"/>
        <a:ext cx="1505525" cy="1171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29870-0D19-40B0-B764-1D224889547E}">
      <dsp:nvSpPr>
        <dsp:cNvPr id="0" name=""/>
        <dsp:cNvSpPr/>
      </dsp:nvSpPr>
      <dsp:spPr>
        <a:xfrm>
          <a:off x="6764" y="1425473"/>
          <a:ext cx="2021753" cy="1213052"/>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o-RO" sz="2300" b="1" kern="1200"/>
            <a:t>Informații comunicate de statul A</a:t>
          </a:r>
        </a:p>
      </dsp:txBody>
      <dsp:txXfrm>
        <a:off x="42293" y="1461002"/>
        <a:ext cx="1950695" cy="1141994"/>
      </dsp:txXfrm>
    </dsp:sp>
    <dsp:sp modelId="{66314F9B-10CF-44C6-A95B-6D106D205273}">
      <dsp:nvSpPr>
        <dsp:cNvPr id="0" name=""/>
        <dsp:cNvSpPr/>
      </dsp:nvSpPr>
      <dsp:spPr>
        <a:xfrm>
          <a:off x="2230693" y="1781302"/>
          <a:ext cx="428611" cy="501394"/>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2230693" y="1881581"/>
        <a:ext cx="300028" cy="300836"/>
      </dsp:txXfrm>
    </dsp:sp>
    <dsp:sp modelId="{9ABA3D6E-65D8-49C4-AABD-F1758CEAA15B}">
      <dsp:nvSpPr>
        <dsp:cNvPr id="0" name=""/>
        <dsp:cNvSpPr/>
      </dsp:nvSpPr>
      <dsp:spPr>
        <a:xfrm>
          <a:off x="2837219" y="1425473"/>
          <a:ext cx="2021753" cy="1213052"/>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o-RO" sz="2300" b="1" kern="1200">
              <a:solidFill>
                <a:srgbClr val="FFFF00"/>
              </a:solidFill>
            </a:rPr>
            <a:t>Server intermediar din statul B</a:t>
          </a:r>
        </a:p>
      </dsp:txBody>
      <dsp:txXfrm>
        <a:off x="2872748" y="1461002"/>
        <a:ext cx="1950695" cy="1141994"/>
      </dsp:txXfrm>
    </dsp:sp>
    <dsp:sp modelId="{41C79047-15CF-4FFE-BEF8-7E421503F124}">
      <dsp:nvSpPr>
        <dsp:cNvPr id="0" name=""/>
        <dsp:cNvSpPr/>
      </dsp:nvSpPr>
      <dsp:spPr>
        <a:xfrm>
          <a:off x="5061148" y="1781302"/>
          <a:ext cx="428611" cy="501394"/>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5061148" y="1881581"/>
        <a:ext cx="300028" cy="300836"/>
      </dsp:txXfrm>
    </dsp:sp>
    <dsp:sp modelId="{62574373-2E21-446F-959B-D8FA026EBE7F}">
      <dsp:nvSpPr>
        <dsp:cNvPr id="0" name=""/>
        <dsp:cNvSpPr/>
      </dsp:nvSpPr>
      <dsp:spPr>
        <a:xfrm>
          <a:off x="5667674" y="1425473"/>
          <a:ext cx="2021753" cy="1213052"/>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o-RO" sz="2300" b="1" kern="1200"/>
            <a:t>Informații primite în statul C</a:t>
          </a:r>
        </a:p>
      </dsp:txBody>
      <dsp:txXfrm>
        <a:off x="5703203" y="1461002"/>
        <a:ext cx="1950695" cy="11419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F47A9-DF52-E94A-9314-84A0DE05EE87}">
      <dsp:nvSpPr>
        <dsp:cNvPr id="0" name=""/>
        <dsp:cNvSpPr/>
      </dsp:nvSpPr>
      <dsp:spPr>
        <a:xfrm>
          <a:off x="12206" y="0"/>
          <a:ext cx="2344610" cy="1995249"/>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o-RO" sz="2500" b="1" kern="1200"/>
            <a:t>Inițiativa / propunerea autorităților de aplicare a legii</a:t>
          </a:r>
        </a:p>
        <a:p>
          <a:pPr lvl="0" algn="ctr" defTabSz="1111250">
            <a:lnSpc>
              <a:spcPct val="90000"/>
            </a:lnSpc>
            <a:spcBef>
              <a:spcPct val="0"/>
            </a:spcBef>
            <a:spcAft>
              <a:spcPct val="35000"/>
            </a:spcAft>
          </a:pPr>
          <a:endParaRPr kern="1200"/>
        </a:p>
      </dsp:txBody>
      <dsp:txXfrm>
        <a:off x="70645" y="58439"/>
        <a:ext cx="2227732" cy="1878371"/>
      </dsp:txXfrm>
    </dsp:sp>
    <dsp:sp modelId="{575B4603-DEF0-5541-83A2-96EE904E758D}">
      <dsp:nvSpPr>
        <dsp:cNvPr id="0" name=""/>
        <dsp:cNvSpPr/>
      </dsp:nvSpPr>
      <dsp:spPr>
        <a:xfrm>
          <a:off x="2591278" y="706892"/>
          <a:ext cx="497057" cy="581463"/>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591278" y="823185"/>
        <a:ext cx="347940" cy="348877"/>
      </dsp:txXfrm>
    </dsp:sp>
    <dsp:sp modelId="{0208B717-D5D6-D14D-9793-A6B9B85D6CE5}">
      <dsp:nvSpPr>
        <dsp:cNvPr id="0" name=""/>
        <dsp:cNvSpPr/>
      </dsp:nvSpPr>
      <dsp:spPr>
        <a:xfrm>
          <a:off x="3294661" y="0"/>
          <a:ext cx="2344610" cy="1995249"/>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o-RO" sz="2500" b="1" kern="1200"/>
            <a:t>Alte decizii ale procuraturii generale sau ale tribunalului</a:t>
          </a:r>
        </a:p>
      </dsp:txBody>
      <dsp:txXfrm>
        <a:off x="3353100" y="58439"/>
        <a:ext cx="2227732" cy="1878371"/>
      </dsp:txXfrm>
    </dsp:sp>
    <dsp:sp modelId="{2D7682A1-F91C-7942-AF4D-3E91EBC211EA}">
      <dsp:nvSpPr>
        <dsp:cNvPr id="0" name=""/>
        <dsp:cNvSpPr/>
      </dsp:nvSpPr>
      <dsp:spPr>
        <a:xfrm>
          <a:off x="5873733" y="706892"/>
          <a:ext cx="497057" cy="581463"/>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873733" y="823185"/>
        <a:ext cx="347940" cy="348877"/>
      </dsp:txXfrm>
    </dsp:sp>
    <dsp:sp modelId="{CB3D899A-8E9B-E840-8698-AEB53FA7A099}">
      <dsp:nvSpPr>
        <dsp:cNvPr id="0" name=""/>
        <dsp:cNvSpPr/>
      </dsp:nvSpPr>
      <dsp:spPr>
        <a:xfrm>
          <a:off x="6577116" y="0"/>
          <a:ext cx="2344610" cy="1995249"/>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o-RO" sz="2700" b="1" kern="1200"/>
            <a:t>Implementare ISP</a:t>
          </a:r>
        </a:p>
      </dsp:txBody>
      <dsp:txXfrm>
        <a:off x="6635555" y="58439"/>
        <a:ext cx="2227732" cy="1878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28/03/2021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en-GB"/>
          </a:p>
        </p:txBody>
      </p:sp>
    </p:spTree>
    <p:extLst>
      <p:ext uri="{BB962C8B-B14F-4D97-AF65-F5344CB8AC3E}">
        <p14:creationId xmlns:p14="http://schemas.microsoft.com/office/powerpoint/2010/main" val="372181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Formatorul trebuie să explice cele trei nivele de cooperare care pot fi întâlnite în industria națională:</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ro-RO" sz="1200" b="1" kern="1200" dirty="0" smtClean="0">
                <a:solidFill>
                  <a:schemeClr val="tx1"/>
                </a:solidFill>
                <a:effectLst/>
                <a:latin typeface="+mn-lt"/>
                <a:ea typeface="+mn-ea"/>
                <a:cs typeface="+mn-cs"/>
              </a:rPr>
              <a:t>Cooperare obligatorie cu mandat legal – </a:t>
            </a:r>
            <a:r>
              <a:rPr lang="ro-RO" sz="1200" kern="1200" dirty="0" smtClean="0">
                <a:solidFill>
                  <a:schemeClr val="tx1"/>
                </a:solidFill>
                <a:effectLst/>
                <a:latin typeface="+mn-lt"/>
                <a:ea typeface="+mn-ea"/>
                <a:cs typeface="+mn-cs"/>
              </a:rPr>
              <a:t>aceasta reprezintă o cooperare obligatorie rezultată din exercitarea de către agențiile de aplicare a legii a prerogativelor procedurale în corespondență cu Articolele 16 – 21 din Convenția de la Budapesta. Acest fapt implică emiterea de ordine / mandate care obligă subiectul acestor ordine / mandate să coopereze cu agențiile de aplicare a legii.</a:t>
            </a:r>
            <a:endParaRPr lang="en-US" sz="1200" kern="1200" dirty="0" smtClean="0">
              <a:solidFill>
                <a:schemeClr val="tx1"/>
              </a:solidFill>
              <a:effectLst/>
              <a:latin typeface="+mn-lt"/>
              <a:ea typeface="+mn-ea"/>
              <a:cs typeface="+mn-cs"/>
            </a:endParaRPr>
          </a:p>
          <a:p>
            <a:pPr lvl="0"/>
            <a:r>
              <a:rPr lang="ro-RO" sz="1200" b="1" kern="1200" dirty="0" smtClean="0">
                <a:solidFill>
                  <a:schemeClr val="tx1"/>
                </a:solidFill>
                <a:effectLst/>
                <a:latin typeface="+mn-lt"/>
                <a:ea typeface="+mn-ea"/>
                <a:cs typeface="+mn-cs"/>
              </a:rPr>
              <a:t>Cooperare voluntară cu mandat legal – </a:t>
            </a:r>
            <a:r>
              <a:rPr lang="ro-RO" sz="1200" kern="1200" dirty="0" smtClean="0">
                <a:solidFill>
                  <a:schemeClr val="tx1"/>
                </a:solidFill>
                <a:effectLst/>
                <a:latin typeface="+mn-lt"/>
                <a:ea typeface="+mn-ea"/>
                <a:cs typeface="+mn-cs"/>
              </a:rPr>
              <a:t>aceasta reprezintă o cooperare voluntară care are loc pe baza unui oarecare mandat legal care nu are aceeași forță juridică precum prevederile legale obligatorii. De exemplu, această cooperare poate reprezenta rezultatul unui memorandum de înțelegere semnat între un operator din sectorul privat și o agenție de aplicare a legii.</a:t>
            </a:r>
            <a:endParaRPr lang="en-US" sz="1200" kern="1200" dirty="0" smtClean="0">
              <a:solidFill>
                <a:schemeClr val="tx1"/>
              </a:solidFill>
              <a:effectLst/>
              <a:latin typeface="+mn-lt"/>
              <a:ea typeface="+mn-ea"/>
              <a:cs typeface="+mn-cs"/>
            </a:endParaRPr>
          </a:p>
          <a:p>
            <a:pPr lvl="0"/>
            <a:r>
              <a:rPr lang="ro-RO" sz="1200" b="1" kern="1200" dirty="0" smtClean="0">
                <a:solidFill>
                  <a:schemeClr val="tx1"/>
                </a:solidFill>
                <a:effectLst/>
                <a:latin typeface="+mn-lt"/>
                <a:ea typeface="+mn-ea"/>
                <a:cs typeface="+mn-cs"/>
              </a:rPr>
              <a:t>Cooperare voluntară indiferent de mandatul legal</a:t>
            </a:r>
            <a:r>
              <a:rPr lang="ro-RO" sz="1200" kern="1200" dirty="0" smtClean="0">
                <a:solidFill>
                  <a:schemeClr val="tx1"/>
                </a:solidFill>
                <a:effectLst/>
                <a:latin typeface="+mn-lt"/>
                <a:ea typeface="+mn-ea"/>
                <a:cs typeface="+mn-cs"/>
              </a:rPr>
              <a:t> – aceasta reprezintă o cooperare voluntară care are loc în absența unui mandat legal în acest scop. Această cooperare poate fi facilită prin lege, fără a fi obligatorie în baza ei.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94479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Formatorul trebuie să explice cele trei nivele de cooperare care pot fi întâlnite pentru furnizorii străini de servicii:</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ro-RO" sz="1200" b="1" kern="1200" dirty="0" smtClean="0">
                <a:solidFill>
                  <a:schemeClr val="tx1"/>
                </a:solidFill>
                <a:effectLst/>
                <a:latin typeface="+mn-lt"/>
                <a:ea typeface="+mn-ea"/>
                <a:cs typeface="+mn-cs"/>
              </a:rPr>
              <a:t>Cooperare obligatorie</a:t>
            </a:r>
            <a:r>
              <a:rPr lang="ro-RO" sz="1200" kern="1200" dirty="0" smtClean="0">
                <a:solidFill>
                  <a:schemeClr val="tx1"/>
                </a:solidFill>
                <a:effectLst/>
                <a:latin typeface="+mn-lt"/>
                <a:ea typeface="+mn-ea"/>
                <a:cs typeface="+mn-cs"/>
              </a:rPr>
              <a:t>: Această cooperare este mandatată prin canalele de asistență judiciară reciprocă și impusă furnizorilor străini de servicii pe baza propriei legislații naționale. De asemenea, o Parte poate utiliza prerogativele sale procedurale naționale în baza unui ordin de divulgare pentru a solicita unui furnizor de servicii care activează în teritoriul său să prezinte informațiile despre abonat aflate în posesia sau controlul său.</a:t>
            </a:r>
            <a:endParaRPr lang="en-US" sz="1200" kern="1200" dirty="0" smtClean="0">
              <a:solidFill>
                <a:schemeClr val="tx1"/>
              </a:solidFill>
              <a:effectLst/>
              <a:latin typeface="+mn-lt"/>
              <a:ea typeface="+mn-ea"/>
              <a:cs typeface="+mn-cs"/>
            </a:endParaRPr>
          </a:p>
          <a:p>
            <a:pPr lvl="0"/>
            <a:r>
              <a:rPr lang="ro-RO" sz="1200" b="1" kern="1200" dirty="0" smtClean="0">
                <a:solidFill>
                  <a:schemeClr val="tx1"/>
                </a:solidFill>
                <a:effectLst/>
                <a:latin typeface="+mn-lt"/>
                <a:ea typeface="+mn-ea"/>
                <a:cs typeface="+mn-cs"/>
              </a:rPr>
              <a:t>Cooperare voluntară cu mandat legal: </a:t>
            </a:r>
            <a:r>
              <a:rPr lang="ro-RO" sz="1200" kern="1200" dirty="0" smtClean="0">
                <a:solidFill>
                  <a:schemeClr val="tx1"/>
                </a:solidFill>
                <a:effectLst/>
                <a:latin typeface="+mn-lt"/>
                <a:ea typeface="+mn-ea"/>
                <a:cs typeface="+mn-cs"/>
              </a:rPr>
              <a:t>Această cooperare, deși este întreprinsă voluntar de furnizorii străini de servicii, beneficiază de un mandat legal (de ex. acces transfrontalier la date, pe bază de consimțământ).</a:t>
            </a:r>
            <a:endParaRPr lang="en-US" sz="1200" kern="1200" dirty="0" smtClean="0">
              <a:solidFill>
                <a:schemeClr val="tx1"/>
              </a:solidFill>
              <a:effectLst/>
              <a:latin typeface="+mn-lt"/>
              <a:ea typeface="+mn-ea"/>
              <a:cs typeface="+mn-cs"/>
            </a:endParaRPr>
          </a:p>
          <a:p>
            <a:r>
              <a:rPr lang="ro-RO" sz="1200" b="1" kern="1200" dirty="0" smtClean="0">
                <a:solidFill>
                  <a:schemeClr val="tx1"/>
                </a:solidFill>
                <a:effectLst/>
                <a:latin typeface="+mn-lt"/>
                <a:ea typeface="+mn-ea"/>
                <a:cs typeface="+mn-cs"/>
              </a:rPr>
              <a:t>Cooperare voluntară indiferent de mandatul legal: </a:t>
            </a:r>
            <a:r>
              <a:rPr lang="ro-RO" sz="1200" kern="1200" dirty="0" smtClean="0">
                <a:solidFill>
                  <a:schemeClr val="tx1"/>
                </a:solidFill>
                <a:effectLst/>
                <a:latin typeface="+mn-lt"/>
                <a:ea typeface="+mn-ea"/>
                <a:cs typeface="+mn-cs"/>
              </a:rPr>
              <a:t>Acest tip de cooperare reprezintă cooperarea întreprinsă voluntar de furnizorii străini de servicii fără existența unui mandat legal (de ex. cooperare directă cu furnizorii străini de servicii pe baza politicilor implementate de acești furnizori străini de servicii).</a:t>
            </a:r>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61257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t>
            </a:r>
            <a:endParaRPr lang="en-GB" dirty="0"/>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2549062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Capitolul III din Convenție stabilește prevederile legate de asistența reciprocă în domeniul criminalității tradiționale și al criminalității informatice, precum și regulile de extrădare. El acoperă asistența reciprocă tradițională în două situații: atunci când între părți nu există o bază juridică (tratat, legislație reciprocă, etc.) – caz în care prevederile sale sunt aplicabile – iar atunci când există o astfel de bază – caz în care aceste acorduri se aplică de asemenea pentru asistență în baza acestei Convenții. Asistența specifică în domeniul criminalității informatice se aplică în ambele situații și acoperă, subiect al condițiilor suplimentare, aceleași prerogative procedurale ca cele prevăzute în Capitolul II.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plus, Capitolul III conține o prevedere privind un tip specific de acces transfrontalier la datele computerizate care nu necesită asistență reciprocă (cu consimțământ sau în cazul în care acestea sunt accesibile publicului) și care prevede înființarea unei rețele 24/7 pentru a asigura asistență reciprocă imediată între Părți.</a:t>
            </a:r>
            <a:endParaRPr lang="en-GB" dirty="0">
              <a:effectLst/>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63640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Scopul prerogativelor procedurale specifice este furnizarea unor mecanisme specifice pentru luarea de măsuri eficiente și coordonate în cazurile care privesc infracțiunile informatice și dovezile în format electronic.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118135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ro-RO" sz="1200" kern="1200" dirty="0" smtClean="0">
                <a:solidFill>
                  <a:schemeClr val="tx1"/>
                </a:solidFill>
                <a:effectLst/>
                <a:latin typeface="+mn-lt"/>
                <a:ea typeface="+mn-ea"/>
                <a:cs typeface="+mn-cs"/>
              </a:rPr>
              <a:t>Globalizarea și intensificarea mobilității oamenilor pe întreg globul generează noi oportunități pentru infracționalitatea transfrontalieră. Din acest motiv acordurile de asistență judiciară reciprocă privind extrădarea sunt esențiale pentru combaterea infracționalității transfrontaliere.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Asistența judiciară reciprocă reprezintă o formă de cooperare între state, în scopul colectării și schimbului de informații. De asemenea, autoritățile dintr-un stat pot solicita și pot pune la dispoziție dovezi aflate într-un stat pentru a contribui la investigațiile sau procedurile penale dintr-un alt stat.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Instrumentul tradițional pentru asistența judiciară reciprocă a fost </a:t>
            </a:r>
            <a:r>
              <a:rPr lang="ro-RO" sz="1200" i="1" kern="1200" dirty="0" err="1" smtClean="0">
                <a:solidFill>
                  <a:schemeClr val="tx1"/>
                </a:solidFill>
                <a:effectLst/>
                <a:latin typeface="+mn-lt"/>
                <a:ea typeface="+mn-ea"/>
                <a:cs typeface="+mn-cs"/>
              </a:rPr>
              <a:t>letters</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rogatory</a:t>
            </a:r>
            <a:r>
              <a:rPr lang="ro-RO" sz="1200"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 o solicitare oficială din partea autorității judiciare a unui Stat către autoritatea judiciară a unui alt Stat, în care autoritatea solicitată trebuie să realizeze una sau mai multe acțiuni specifice, în general colectarea de informații și intervievarea martorilor, în numele autorității judiciare solicitante. Aceste solicitări sunt transmise în mod tradițional prin canale diplomatice. După ce procurorul emite o solicitare, aceasta este autentificată de tribunalul național competent din Statul solicitant și apoi transmisă de ministrul de externe al Statului respectiv către ambasada Statului solicitat (Funk, 2014; </a:t>
            </a:r>
            <a:r>
              <a:rPr lang="ro-RO" sz="1200" kern="1200" dirty="0" err="1" smtClean="0">
                <a:solidFill>
                  <a:schemeClr val="tx1"/>
                </a:solidFill>
                <a:effectLst/>
                <a:latin typeface="+mn-lt"/>
                <a:ea typeface="+mn-ea"/>
                <a:cs typeface="+mn-cs"/>
              </a:rPr>
              <a:t>Efrat</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and</a:t>
            </a:r>
            <a:r>
              <a:rPr lang="ro-RO" sz="1200" kern="1200" dirty="0" smtClean="0">
                <a:solidFill>
                  <a:schemeClr val="tx1"/>
                </a:solidFill>
                <a:effectLst/>
                <a:latin typeface="+mn-lt"/>
                <a:ea typeface="+mn-ea"/>
                <a:cs typeface="+mn-cs"/>
              </a:rPr>
              <a:t> Newman, 2017). Ambasada transmite solicitarea autorităților judiciare competente din Statul solicitat. După satisfacerea cererii, succesiunea operațiilor este inversată.</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Tratatele oficiale au creat o bază mai solidă pentru cooperare internațională. Procesul de </a:t>
            </a:r>
            <a:r>
              <a:rPr lang="ro-RO" sz="1200" i="1" kern="1200" dirty="0" err="1" smtClean="0">
                <a:solidFill>
                  <a:schemeClr val="tx1"/>
                </a:solidFill>
                <a:effectLst/>
                <a:latin typeface="+mn-lt"/>
                <a:ea typeface="+mn-ea"/>
                <a:cs typeface="+mn-cs"/>
              </a:rPr>
              <a:t>letters</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rogatory</a:t>
            </a:r>
            <a:r>
              <a:rPr lang="ro-RO" sz="1200" kern="1200" dirty="0" smtClean="0">
                <a:solidFill>
                  <a:schemeClr val="tx1"/>
                </a:solidFill>
                <a:effectLst/>
                <a:latin typeface="+mn-lt"/>
                <a:ea typeface="+mn-ea"/>
                <a:cs typeface="+mn-cs"/>
              </a:rPr>
              <a:t> este mai anevoios și mai imprevizibil decât cel al tratatelor pentru asistență judiciară reciprocă Acest lucru se datorează într-o mare măsură faptului că aplicarea </a:t>
            </a:r>
            <a:r>
              <a:rPr lang="ro-RO" sz="1200" i="1" kern="1200" dirty="0" err="1" smtClean="0">
                <a:solidFill>
                  <a:schemeClr val="tx1"/>
                </a:solidFill>
                <a:effectLst/>
                <a:latin typeface="+mn-lt"/>
                <a:ea typeface="+mn-ea"/>
                <a:cs typeface="+mn-cs"/>
              </a:rPr>
              <a:t>letters</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rogatory</a:t>
            </a:r>
            <a:r>
              <a:rPr lang="ro-RO" sz="1200" kern="1200" dirty="0" smtClean="0">
                <a:solidFill>
                  <a:schemeClr val="tx1"/>
                </a:solidFill>
                <a:effectLst/>
                <a:latin typeface="+mn-lt"/>
                <a:ea typeface="+mn-ea"/>
                <a:cs typeface="+mn-cs"/>
              </a:rPr>
              <a:t> este bazată pe curtoazia reciprocă dintre tribunale, și nu pe convenții. Din aceste motive, în general procurorii iar în calcul procedura de </a:t>
            </a:r>
            <a:r>
              <a:rPr lang="ro-RO" sz="1200" i="1" kern="1200" dirty="0" err="1" smtClean="0">
                <a:solidFill>
                  <a:schemeClr val="tx1"/>
                </a:solidFill>
                <a:effectLst/>
                <a:latin typeface="+mn-lt"/>
                <a:ea typeface="+mn-ea"/>
                <a:cs typeface="+mn-cs"/>
              </a:rPr>
              <a:t>letters</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rogatory</a:t>
            </a:r>
            <a:r>
              <a:rPr lang="ro-RO" sz="1200" kern="1200" dirty="0" smtClean="0">
                <a:solidFill>
                  <a:schemeClr val="tx1"/>
                </a:solidFill>
                <a:effectLst/>
                <a:latin typeface="+mn-lt"/>
                <a:ea typeface="+mn-ea"/>
                <a:cs typeface="+mn-cs"/>
              </a:rPr>
              <a:t> ca o ultimă opțiune pentru accesarea dovezilor din străinătate, care este utilizată doar atunci când nu există tratate pentru asistență judiciară reciprocă în vigoare.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Tratatele bilaterale (între două state) pot fi negociate între State cu o mai mare certitudine legată de obligațiile și drepturile părților. Însă negocierea, elaborarea și semnarea tratatelor bilaterale poate fi costisitoare și poate consuma mult timp și multe resurse, și nu se pot încheia tratate bilaterale cu toate țările din lume.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964011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Armonizarea cadrelor legale la nivel național și la nivel internațional este esențială. Implementarea unor proceduri și prevederi legale similare ușurează și grăbește cooperarea. Tratatele multilaterale și regionale contribuie la acest scop.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Din ce în ce mai des, tratatele pentru asistență judiciară reciprocă solicită ca statele să desemneze o autoritate centrală (în general Ministerul Justiției) pentru transmiterea solicitărilor, oferind astfel o alternativă pentru canalele diplomatice. Astfel, autoritățile judiciare ale Statului solicitant pot comunica în mod direct cu autoritatea centrală.</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prezent, tot mai des sunt folosite canale mai directe, respectiv un funcționar al Statului solicitant poate transmite solicitările direct către funcționarul responsabil al celuilalt Stat. Această tendință demonstrează importanța unei autorități centrale naționale ca o cerință pentru eficientizarea asistenței judiciare reciproce.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19327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endParaRPr lang="en-GB" dirty="0"/>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84117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Principiile generale care guvernează obligația de furnizare a asistenței reciproce sunt prevăzute în paragraful 1. Cooperarea trebuie asigurată „în cea mai mare măsură posibilă”. Astfel, conform Articolului 23 („Principii generale referitoare la cooperarea internațională”), asistența reciprocă trebuie să fie extensivă, iar limitările sale trebuie să fie restrânse cu strictețe.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al doilea rând, conform Articolului 23, obligația de cooperare se aplică atât pentru infracțiunile sistemele și datele informatice (respectiv infracțiunile acoperite de Articolul 14, paragraful 2, literele a-b), cât și pentru colectarea dovezilor în format electronic. S-a convenit impunerea obligației de cooperare pentru această clasă diversificată de infracțiuni deoarece nevoia de cooperare internațională este la fel de mare pentru ambele categorii.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3840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Astfel, obiectivul Paragrafului 3 este facilitarea accelerării procesului de obținere a asistenței reciproce astfel încât informațiile sau dovezile esențiale să nu se piardă datorită ștergerii înainte de întocmirea, transmiterea și răspunsul la o solicitare de asistență.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Paragraful 3 asigură acest lucru (1) permițând Părților să transmită cereri urgente de cooperare prin mijloace rapide de comunicare, și nu prin mijloacele tradiționale, mult mai lente, reprezentate de documente scrise și sigilate în plicuri diplomatice sau prin poștă; și (2) obligând Partea solicitată să răspundă imediat în aceste cazuri.</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Paragraful 4 prevede principiul conform căruia asistența reciprocă face subiectul condițiilor tratatelor de asistență reciprocă (</a:t>
            </a:r>
            <a:r>
              <a:rPr lang="ro-RO" sz="1200" kern="1200" dirty="0" err="1" smtClean="0">
                <a:solidFill>
                  <a:schemeClr val="tx1"/>
                </a:solidFill>
                <a:effectLst/>
                <a:latin typeface="+mn-lt"/>
                <a:ea typeface="+mn-ea"/>
                <a:cs typeface="+mn-cs"/>
              </a:rPr>
              <a:t>TAJR</a:t>
            </a:r>
            <a:r>
              <a:rPr lang="ro-RO" sz="1200" kern="1200" dirty="0" smtClean="0">
                <a:solidFill>
                  <a:schemeClr val="tx1"/>
                </a:solidFill>
                <a:effectLst/>
                <a:latin typeface="+mn-lt"/>
                <a:ea typeface="+mn-ea"/>
                <a:cs typeface="+mn-cs"/>
              </a:rPr>
              <a:t>) și ale legislației naționale. Aceste regimuri oferă măsuri de protecție pentru drepturile persoanelor aflate în Statul solicitat care pot face subiectul unei cereri de asistență reciprocă</a:t>
            </a:r>
            <a:r>
              <a:rPr lang="en-US" sz="1200" kern="1200" dirty="0" smtClean="0">
                <a:solidFill>
                  <a:schemeClr val="tx1"/>
                </a:solidFill>
                <a:effectLst/>
                <a:latin typeface="+mn-lt"/>
                <a:ea typeface="+mn-ea"/>
                <a:cs typeface="+mn-cs"/>
              </a:rPr>
              <a:t>.</a:t>
            </a:r>
            <a:endParaRPr lang="en-GB"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121432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Expertul trebuie să prezinte pe scurt delegaților programul și conținutul trainingului.</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03898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o-RO" sz="1200" kern="1200" dirty="0" smtClean="0">
                <a:solidFill>
                  <a:schemeClr val="tx1"/>
                </a:solidFill>
                <a:effectLst/>
                <a:latin typeface="+mn-lt"/>
                <a:ea typeface="+mn-ea"/>
                <a:cs typeface="+mn-cs"/>
              </a:rPr>
              <a:t>Prezentare grafică a celor mai importante trei aspecte din Articolul 25. Expertul trebuie să le prezinte pe scurt, cu o concluzie.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47651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Acest articol este derivat din documentele anterioare ale Consiliului Europei, ca de exemplu Articolul 10 din Convenția privind spălarea, investigarea, sechestrarea și confiscarea veniturilor provenite din activitatea infracțională (</a:t>
            </a:r>
            <a:r>
              <a:rPr lang="ro-RO" sz="1200" kern="1200" dirty="0" err="1" smtClean="0">
                <a:solidFill>
                  <a:schemeClr val="tx1"/>
                </a:solidFill>
                <a:effectLst/>
                <a:latin typeface="+mn-lt"/>
                <a:ea typeface="+mn-ea"/>
                <a:cs typeface="+mn-cs"/>
              </a:rPr>
              <a:t>ETS</a:t>
            </a:r>
            <a:r>
              <a:rPr lang="ro-RO" sz="1200" kern="1200" dirty="0" smtClean="0">
                <a:solidFill>
                  <a:schemeClr val="tx1"/>
                </a:solidFill>
                <a:effectLst/>
                <a:latin typeface="+mn-lt"/>
                <a:ea typeface="+mn-ea"/>
                <a:cs typeface="+mn-cs"/>
              </a:rPr>
              <a:t> N° 141) și Articolul 28 din Convenția penală privind corupția (</a:t>
            </a:r>
            <a:r>
              <a:rPr lang="ro-RO" sz="1200" kern="1200" dirty="0" err="1" smtClean="0">
                <a:solidFill>
                  <a:schemeClr val="tx1"/>
                </a:solidFill>
                <a:effectLst/>
                <a:latin typeface="+mn-lt"/>
                <a:ea typeface="+mn-ea"/>
                <a:cs typeface="+mn-cs"/>
              </a:rPr>
              <a:t>ETS</a:t>
            </a:r>
            <a:r>
              <a:rPr lang="ro-RO" sz="1200" kern="1200" dirty="0" smtClean="0">
                <a:solidFill>
                  <a:schemeClr val="tx1"/>
                </a:solidFill>
                <a:effectLst/>
                <a:latin typeface="+mn-lt"/>
                <a:ea typeface="+mn-ea"/>
                <a:cs typeface="+mn-cs"/>
              </a:rPr>
              <a:t> N° 173).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Din ce în ce mai des, una dintre Părți deține informații valoroase pe care le consideră utile pentru cealaltă Parte în contextul unei investigații sau anchete penale, a căror existență nu este cunoscută de Partea care realizează investigația sau ancheta penală. În astfel de cazuri, nu se va emite nicio cerere de asistență reciprocă.</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3750109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Confidențialitatea va reprezenta un aspect important în cazurile în care interesele Statului care divulgă informațiile pot fi periclitate de publicarea informațiilor, de ex. atunci când trebuie să se protejeze identitatea mijloacelor de colectare a informațiilor sau a faptului că un anumit grup infracțional este investigat.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Dacă o investigație amănunțită ajunge la concluzia că Partea destinatară nu poate respecta condițiile impuse de Partea care divulgă informațiile (de exemplu atunci când aceasta nu poate respecta condiția de confidențialitate deoarece informațiile sunt solicitate ca probă într-un proces public), Partea destinatară va comunica acest lucru Părții care divulgă informațiile, care poate refuza divulgarea informațiilor.</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758550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o-RO" sz="1200" kern="1200" dirty="0" smtClean="0">
                <a:solidFill>
                  <a:schemeClr val="tx1"/>
                </a:solidFill>
                <a:effectLst/>
                <a:latin typeface="+mn-lt"/>
                <a:ea typeface="+mn-ea"/>
                <a:cs typeface="+mn-cs"/>
              </a:rPr>
              <a:t>Exemplu grafic al Art. 26 privind utilizarea informațiilor furnizate de informatorii / colaboratorii poliției la nivel internațional.</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24840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endParaRPr lang="en-GB" dirty="0"/>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659213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Articolul 27 obligă părțile să aplice anumite proceduri și condiții de asistență reciprocă atunci când nu există un tratat de asistență reciprocă pe baza unei legislații uniforme sau reciproce în vigoare între Părțile solicitante și Părțile solicitate. Astfel, acest articol reiterează principiul general conform căruia asistența reciprocă trebuie realizată cu aplicarea tratatelor relevante și a acordurilor similare privind asistența reciprocă.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Părțile sunt încurajate, în scopul eficienței, să desemneze o singură autoritate centrală în scopul asistenței reciproce; în general, este mai eficient dacă autoritatea desemnată în acest scop în baza unui </a:t>
            </a:r>
            <a:r>
              <a:rPr lang="ro-RO" sz="1200" kern="1200" dirty="0" err="1" smtClean="0">
                <a:solidFill>
                  <a:schemeClr val="tx1"/>
                </a:solidFill>
                <a:effectLst/>
                <a:latin typeface="+mn-lt"/>
                <a:ea typeface="+mn-ea"/>
                <a:cs typeface="+mn-cs"/>
              </a:rPr>
              <a:t>TAJR</a:t>
            </a:r>
            <a:r>
              <a:rPr lang="ro-RO" sz="1200" kern="1200" dirty="0" smtClean="0">
                <a:solidFill>
                  <a:schemeClr val="tx1"/>
                </a:solidFill>
                <a:effectLst/>
                <a:latin typeface="+mn-lt"/>
                <a:ea typeface="+mn-ea"/>
                <a:cs typeface="+mn-cs"/>
              </a:rPr>
              <a:t> sau a legislației naționale să reprezinte autoritatea centrală atunci când prezentul articol este aplicabil. Cu toate acestea, o Parte poate desemna mai multe autorități centrale atunci când este cazul în baza sistemului său de asistență reciprocă. Atunci când sunt desemnate mai multe autorități centrale, Partea respectivă trebuie să se asigure că fiecare autoritate interpretează prevederile Convenției în mod unitar, și că toate cererile transmise și primite sunt gestionate în mod rapid și eficient.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217978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cazuri urgente, solicitările de asistență judiciară reciprocă pot fi transmise direct de judecătorii și procurorii Părții solicitante către judecătorii și procurorii Părții solicitate. Judecătorul sau procurorul care urmează această procedură trebuie de asemenea să înainteze o copie a solicitării către propria autoritate centrală în scopul transmiterii acesteia către autoritatea centrală a Părții solicitate. Cererile pot fi direcționate prin Interpol.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Autoritățile Părții solicitate care primesc o cerere care nu este de competența lor au o dublă obligație. În primul rând, ele trebuie să transmită cererea către autoritatea competentă a Părții solicitate. În al doilea rând, ele trebuie să informeze Partea solicitantă cu privire la acest transfer. Cererile pot fi transmise de asemenea în mod direct fără intervenția autorităților centrale chiar și în cazurile care nu sunt urgente, dacă autoritatea Părții solicitate poate da curs acestei cereri fără a apela la măsuri coercitive.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final, ea permite uneia dintre Părți să informeze celelalte Părți, prin Secretarul General al Consiliului Europei, cu privire la faptul că, din considerente legate de eficiență, comunicațiile sunt adresate direct autorității centrale.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2895683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o-RO" sz="1200" kern="1200" dirty="0" smtClean="0">
                <a:solidFill>
                  <a:schemeClr val="tx1"/>
                </a:solidFill>
                <a:effectLst/>
                <a:latin typeface="+mn-lt"/>
                <a:ea typeface="+mn-ea"/>
                <a:cs typeface="+mn-cs"/>
              </a:rPr>
              <a:t>Prezentare grafică a celor mai importante trei aspecte din Articolul 27. Expertul trebuie să le prezinte pe scurt, cu o concluzie</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526652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Prezentul articol prevede un mecanism la nivel internațional echivalent cu cel prevăzut în Articolul 16 pentru uz la nivel național. Paragraful 1 din prezentul articol autorizează o Parte să transmită o solicitare pentru, iar paragraful 3 solicită fiecăreia dintre Părți să dețină capacitatea legală pentru a asigura, conservarea rapidă a datelor stocate în teritoriul Părții solicitate cu ajutorul unui sistem IT, pentru a evita modificarea sau ștergerea datelor în intervalul de timp necesar pentru elaborarea, transmiterea și executarea unei solicitări de asistență reciprocă pentru obținerea datelor respective.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Deși este mult mai rapidă decât asistența reciprocă normală, această măsură este în același timp mai puțin intruzivă. Funcționarii însărcinați cu asistența reciprocă a Părții solicitate nu trebuie să obțină posesia datelor de la depozitar. Procedura preferată este ca Partea solicitată să se asigure că depozitarul (în general un furnizor de servicii sau un terț) să păstreze (respectiv, să nu șteargă) datele aflate în așteptare pentru emiterea unei decizii de predare ulterioară către autoritățile de aplicare a legii.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Această procedură prezintă avantajul că este rapidă și că asigură protecția confidențialității persoanei respective, întrucât acestea nu vor fi divulgate către, sau examinate de, un funcționar guvernamental înainte de îndeplinirea cerințelor privind divulgarea completă în conformitate cu regimul normal al asistenței reciproce.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526134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Paragraful 2 stabilește conținutul cererii de conservare în baza prezentului articol. Reținând că aceasta este o măsură provizorie și că cererea trebuie elaborată și transmisă prompt, informațiile furnizate vor fi sumare și vor include doar informațiile minime necesare pentru a permite conservarea datelor.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plus față de menționarea autorității care dorește conservarea și a infracțiunii pentru care se urmărește măsura, cererea trebuie să ofere un rezumat al faptelor, informații suficiente pentru identificarea datelor conservate și a locației acestora, și a motivării relevanței datelor pentru investigația sau urmărirea penală a infracțiunii respective și a conservării acestora. În final, Partea solicitantă trebuie să se oblige să transmită ulterior o solicitare pentru asistență reciprocă astfel încât să asigure transmiterea datelor respective.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96866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Expertul trebuie să prezinte delegaților obiectivele cursului, de ex. domeniul de aplicare.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Delegații trebuie să înțeleagă care este scopul cursului și ce se așteaptă de la ei la finalul acestui curs.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1511681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mod corespunzător, ca regulă generală, Părțile trebuie să comunice toate cerințele legate de dubla incriminare în scopul conservării.  Cu toate acestea, este disponibilă o rezervare limitată în baza paragrafului 4. Dacă una dintre Părți solicită dubla incriminare drept o condiție pentru răspunsul la o solicitare de asistență reciprocă pentru transmiterea de date, și dacă acestea are motive să considere că, la momentul divulgării, condiția privind dubla incriminare nu poate fi îndeplinită, ea își poate rezerva dreptul de a solicita dubla incriminare ca o condiție prealabilă pentru conservare.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ceea ce privește infracțiunile stabilite în conformitate cu Articolele 2 - 11, se presupune că cerința privind dubla incriminare este satisfăcută în mod automat între Părți, subiect al rezervelor introduse pentru aceste infracțiuni în cazurile permise de Convenție. Astfel, Părțile pot impune această cerință doar pentru infracțiuni altele decât cele definite în Convenție.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Părțile se pot asigura că datele conservate în baza prezentului Articol vor fi păstrate timp de cel puțin 60 de zile până la primirea unei solicitări de asistență reciprocă privind divulgarea de date, și vor fi păstrate ulterior primirii acestei cereri.</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2733947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Prezentare grafică a celor mai importante trei aspecte din Articolul 29. Expertul trebuie să le prezinte pe scurt, cu o concluzie.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Accelerarea procesului de conservare este explicat cel mai bine în absența regimului de păstrare a datelor. În acest caz, conservarea nu este necesară deoarece datele sunt deja păstrate pentru o anumită perioadă de timp de către </a:t>
            </a:r>
            <a:r>
              <a:rPr lang="ro-RO" sz="1200" kern="1200" dirty="0" err="1" smtClean="0">
                <a:solidFill>
                  <a:schemeClr val="tx1"/>
                </a:solidFill>
                <a:effectLst/>
                <a:latin typeface="+mn-lt"/>
                <a:ea typeface="+mn-ea"/>
                <a:cs typeface="+mn-cs"/>
              </a:rPr>
              <a:t>ISP</a:t>
            </a:r>
            <a:r>
              <a:rPr lang="ro-RO" sz="1200" kern="1200" dirty="0" smtClean="0">
                <a:solidFill>
                  <a:schemeClr val="tx1"/>
                </a:solidFill>
                <a:effectLst/>
                <a:latin typeface="+mn-lt"/>
                <a:ea typeface="+mn-ea"/>
                <a:cs typeface="+mn-cs"/>
              </a:rPr>
              <a:t>. Cu toate acestea, accelerarea procesului de conservare poate fi aplicată chiar și în contextul regimurilor de păstrare a datelor deoarece el nu acoperă datele aflate în posesia persoanelor fizice. Însă, majoritatea datelor solicitate de autoritățile penale sunt deținute de </a:t>
            </a:r>
            <a:r>
              <a:rPr lang="ro-RO" sz="1200" kern="1200" dirty="0" err="1" smtClean="0">
                <a:solidFill>
                  <a:schemeClr val="tx1"/>
                </a:solidFill>
                <a:effectLst/>
                <a:latin typeface="+mn-lt"/>
                <a:ea typeface="+mn-ea"/>
                <a:cs typeface="+mn-cs"/>
              </a:rPr>
              <a:t>ISP</a:t>
            </a:r>
            <a:r>
              <a:rPr lang="ro-RO" sz="1200" kern="1200" dirty="0" smtClean="0">
                <a:solidFill>
                  <a:schemeClr val="tx1"/>
                </a:solidFill>
                <a:effectLst/>
                <a:latin typeface="+mn-lt"/>
                <a:ea typeface="+mn-ea"/>
                <a:cs typeface="+mn-cs"/>
              </a:rPr>
              <a:t> sau de alte persoane juridice și astfel, dacă cerințele de păstrare a datelor sunt aplicabile, accelerarea procesului de conservare nu va fi folosită. În acest caz, păstrarea datelor reprezintă singurul mod de păstrare a datelor stocate până la emiterea ordinelor de divulgare.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1431363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t>
            </a:r>
            <a:endParaRPr lang="en-GB" dirty="0"/>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1413226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Prezentul Articol prevede echivalentul internațional al prerogativelor stabilite pentru uz la nivel național în Articolul 17.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Deseori, la solicitarea Statului în care a fost comisă o infracțiune, Partea solicitată va păstra datele privind traficul legate de o transmisie realizată prin computerele sale, pentru a putea identifica sursa transmisiei și infractorul, sau pentru a identifica locația dovezilor esențiale. Astfel, Partea solicitată poate descoperi că datele privind traficul din teritoriul său demonstrează că transmisia a fost realizată de un furnizor de servicii dintr-un Stat terț, sau de un furnizor din Statul solicitant.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astfel de cazuri, Partea solicitată trebuie să pună imediat la dispoziția Părții solicitante o cantitate suficientă de date referitoare la trafic pentru a permite identificarea acestui furnizor de servicii și a canalului de comunicare din alte State. Dacă transmisia a fost realizată dintr-un stat terț, aceste informații vor permite Părții solicitante să înainteze o cerere de conservare și de asistență reciprocă accelerată către celălalt Stat pentru a putea identifica sursa efectivă a transmisiei. Dacă sursa transmisiei a fost reidentificată la Partea solicitantă, ea va putea asigura conservarea și divulgarea unor date suplimentare privind traficul prin procese la nivel național.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840827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Partea solicitată poate refuza divulgarea datelor privind traficul doar atunci când această divulgare poate periclita suveranitatea sa, siguranța, ordinea publică sau alte interese esențiale, sau atunci când consideră că infracțiunea reprezintă o infracțiune politică sau o infracțiune legată de o infracțiune politică.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Așa cum se arată în Articolul 29 (Conservarea rapidă a informațiilor stocate pe computer), deoarece acest tip de informații este esențial pentru identificarea persoanelor care au comis infracțiuni acoperite de prezenta Convenție sau pentru localizarea dovezilor esențiale, motivele pentru refuz trebuie limitate cu strictețe, și s-a convenit să se renunțe la orice alte motive pentru refuzul asistenței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54116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o-RO" sz="1200" kern="1200" dirty="0" smtClean="0">
                <a:solidFill>
                  <a:schemeClr val="tx1"/>
                </a:solidFill>
                <a:effectLst/>
                <a:latin typeface="+mn-lt"/>
                <a:ea typeface="+mn-ea"/>
                <a:cs typeface="+mn-cs"/>
              </a:rPr>
              <a:t>Prezentare grafică a celor mai importante trei aspecte din Articolul 30. Cererea este transmisă Statului B pentru a identifica destinatarul din Statul C.</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241886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Prezentul Articol prevede echivalentul internațional al prerogativelor stabilite pentru uz la nivel național în Articolul 19.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Paragraful 1 autorizează o Parte să transmită o solicitare pentru asistență reciprocă, iar paragraful 2 cere Părții solicitate să dețină capacitatea de a oferi această asistență. Paragraful 2 respectă de asemenea principiul conform căruia termenii și condițiile pentru oferirea acestei cooperări trebuie să fie cele stabilite în tratatele și acordurile aplicabile și în legislația națională care guvernează asistența judiciară reciprocă pe probleme penale.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867829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Administratorii platformei </a:t>
            </a:r>
            <a:r>
              <a:rPr lang="ro-RO" sz="1200" kern="1200" dirty="0" err="1" smtClean="0">
                <a:solidFill>
                  <a:schemeClr val="tx1"/>
                </a:solidFill>
                <a:effectLst/>
                <a:latin typeface="+mn-lt"/>
                <a:ea typeface="+mn-ea"/>
                <a:cs typeface="+mn-cs"/>
              </a:rPr>
              <a:t>DDoS</a:t>
            </a:r>
            <a:r>
              <a:rPr lang="ro-RO" sz="1200"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webstresser.org </a:t>
            </a:r>
            <a:r>
              <a:rPr lang="ro-RO" sz="1200" kern="1200" dirty="0" smtClean="0">
                <a:solidFill>
                  <a:schemeClr val="tx1"/>
                </a:solidFill>
                <a:effectLst/>
                <a:latin typeface="+mn-lt"/>
                <a:ea typeface="+mn-ea"/>
                <a:cs typeface="+mn-cs"/>
              </a:rPr>
              <a:t>au fost arestați la 24 aprilie 2018, în urma acțiunii </a:t>
            </a:r>
            <a:r>
              <a:rPr lang="ro-RO" sz="1200" i="1" kern="1200" dirty="0" err="1" smtClean="0">
                <a:solidFill>
                  <a:schemeClr val="tx1"/>
                </a:solidFill>
                <a:effectLst/>
                <a:latin typeface="+mn-lt"/>
                <a:ea typeface="+mn-ea"/>
                <a:cs typeface="+mn-cs"/>
              </a:rPr>
              <a:t>Operation</a:t>
            </a:r>
            <a:r>
              <a:rPr lang="ro-RO" sz="1200" i="1" kern="1200" dirty="0" smtClean="0">
                <a:solidFill>
                  <a:schemeClr val="tx1"/>
                </a:solidFill>
                <a:effectLst/>
                <a:latin typeface="+mn-lt"/>
                <a:ea typeface="+mn-ea"/>
                <a:cs typeface="+mn-cs"/>
              </a:rPr>
              <a:t> Power Off</a:t>
            </a:r>
            <a:r>
              <a:rPr lang="ro-RO" sz="1200" kern="1200" dirty="0" smtClean="0">
                <a:solidFill>
                  <a:schemeClr val="tx1"/>
                </a:solidFill>
                <a:effectLst/>
                <a:latin typeface="+mn-lt"/>
                <a:ea typeface="+mn-ea"/>
                <a:cs typeface="+mn-cs"/>
              </a:rPr>
              <a:t>, o investigație complexă condusă de Poliția olandeză și de Agenția Națională de </a:t>
            </a:r>
            <a:r>
              <a:rPr lang="ro-RO" sz="1200" kern="1200" dirty="0" err="1" smtClean="0">
                <a:solidFill>
                  <a:schemeClr val="tx1"/>
                </a:solidFill>
                <a:effectLst/>
                <a:latin typeface="+mn-lt"/>
                <a:ea typeface="+mn-ea"/>
                <a:cs typeface="+mn-cs"/>
              </a:rPr>
              <a:t>Combatare</a:t>
            </a:r>
            <a:r>
              <a:rPr lang="ro-RO" sz="1200" kern="1200" dirty="0" smtClean="0">
                <a:solidFill>
                  <a:schemeClr val="tx1"/>
                </a:solidFill>
                <a:effectLst/>
                <a:latin typeface="+mn-lt"/>
                <a:ea typeface="+mn-ea"/>
                <a:cs typeface="+mn-cs"/>
              </a:rPr>
              <a:t> a Criminalității din Regatul Unit cu ajutorul Europol și alte câteva agenții de aplicare a legii din lume. Administratorii se aflau în Regatul Unit, Croația, Canada și Serbia. Au fost luate și alte măsuri împotriva principalilor utilizatori ai acestei platforme din Olanda, Italia, Spania, Croația, Regatul Unit, Australia, Canada și Hong Kong. Acest serviciu ilegal a fost închis iar infrastructura sa, împreună cu datele stocate, au fost confiscate în Olanda, SUA, Germania și Serbia.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Webstresser.org</a:t>
            </a:r>
            <a:r>
              <a:rPr lang="ro-RO" sz="1200" kern="1200" dirty="0" smtClean="0">
                <a:solidFill>
                  <a:schemeClr val="tx1"/>
                </a:solidFill>
                <a:effectLst/>
                <a:latin typeface="+mn-lt"/>
                <a:ea typeface="+mn-ea"/>
                <a:cs typeface="+mn-cs"/>
              </a:rPr>
              <a:t> a fost considerată cea mai mare platformă comercială din lume care a folosit serviciile </a:t>
            </a:r>
            <a:r>
              <a:rPr lang="ro-RO" sz="1200" kern="1200" dirty="0" err="1" smtClean="0">
                <a:solidFill>
                  <a:schemeClr val="tx1"/>
                </a:solidFill>
                <a:effectLst/>
                <a:latin typeface="+mn-lt"/>
                <a:ea typeface="+mn-ea"/>
                <a:cs typeface="+mn-cs"/>
              </a:rPr>
              <a:t>Distributed</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Denial</a:t>
            </a:r>
            <a:r>
              <a:rPr lang="ro-RO" sz="1200" kern="1200" dirty="0" smtClean="0">
                <a:solidFill>
                  <a:schemeClr val="tx1"/>
                </a:solidFill>
                <a:effectLst/>
                <a:latin typeface="+mn-lt"/>
                <a:ea typeface="+mn-ea"/>
                <a:cs typeface="+mn-cs"/>
              </a:rPr>
              <a:t> of Service (</a:t>
            </a:r>
            <a:r>
              <a:rPr lang="ro-RO" sz="1200" kern="1200" dirty="0" err="1" smtClean="0">
                <a:solidFill>
                  <a:schemeClr val="tx1"/>
                </a:solidFill>
                <a:effectLst/>
                <a:latin typeface="+mn-lt"/>
                <a:ea typeface="+mn-ea"/>
                <a:cs typeface="+mn-cs"/>
              </a:rPr>
              <a:t>DDoS</a:t>
            </a:r>
            <a:r>
              <a:rPr lang="ro-RO" sz="1200" kern="1200" dirty="0" smtClean="0">
                <a:solidFill>
                  <a:schemeClr val="tx1"/>
                </a:solidFill>
                <a:effectLst/>
                <a:latin typeface="+mn-lt"/>
                <a:ea typeface="+mn-ea"/>
                <a:cs typeface="+mn-cs"/>
              </a:rPr>
              <a:t>), cu peste 136.000 utilizatori înregistrați și 4 milioane de atacuri până în aprilie 2018. Atacurile organizate au vizat serviciile online esențiale oferite de bănci, instituții guvernamentale și forțele de poliție, precum și victime din industria jocurilor video.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2977541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Articolul 32 (Acces transfrontalier a datelor stocate, cu consimțământ sau în cazul în care acestea sunt accesibile publicului) vizează două situații: în primul rând, atunci când datele accesate sunt disponibile public, și în al doilea rând, atunci când Partea respectivă a accesat sau a primit date stocate în afara teritoriului său cu ajutorul unui sistem informatic situat pe teritoriul său, și a obținut consimțământul legal și voluntar al persoanei legal autorizate să-i dezvăluie acesteia datele respective prin sistemul respectiv.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Definiția persoanei „legal autorizate” pentru divulgarea datelor poate varia în funcție de circumstanțe, de tipul persoanei și de legile aplicabile. De exemplu, adresa de e-mail a unei persoane poate fi stocată într-un alt Stat de către un furnizor de servicii, sau o persoană poate stoca în mod intenționat datele într-un alt stat. Aceste persoane pot accesa datele și, dacă dețin autoritatea legală, ele pot divulga în mod voluntar aceste date către funcționarii agențiilor de aplicare a legii sau por permite acestor funcționari să acceseze datele, conform prevederilor din Articol.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04363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Reprezentare grafică a accesului la datele disponibile public.</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scopul eficientizării, investigatorii pot utiliza instrumentele de investigare </a:t>
            </a:r>
            <a:r>
              <a:rPr lang="ro-RO" sz="1200" kern="1200" dirty="0" err="1" smtClean="0">
                <a:solidFill>
                  <a:schemeClr val="tx1"/>
                </a:solidFill>
                <a:effectLst/>
                <a:latin typeface="+mn-lt"/>
                <a:ea typeface="+mn-ea"/>
                <a:cs typeface="+mn-cs"/>
              </a:rPr>
              <a:t>OSINT</a:t>
            </a:r>
            <a:r>
              <a:rPr lang="ro-RO" sz="1200" kern="1200" dirty="0" smtClean="0">
                <a:solidFill>
                  <a:schemeClr val="tx1"/>
                </a:solidFill>
                <a:effectLst/>
                <a:latin typeface="+mn-lt"/>
                <a:ea typeface="+mn-ea"/>
                <a:cs typeface="+mn-cs"/>
              </a:rPr>
              <a:t>. Acest lucru va permite investigatorului de caz să beneficieze de date de calitate / amănunțite în loc să caute informații pe Internet și în alte locuri.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Capacitățile de automatizare pe bază de IA adaptate de instrumentele </a:t>
            </a:r>
            <a:r>
              <a:rPr lang="ro-RO" sz="1200" kern="1200" dirty="0" err="1" smtClean="0">
                <a:solidFill>
                  <a:schemeClr val="tx1"/>
                </a:solidFill>
                <a:effectLst/>
                <a:latin typeface="+mn-lt"/>
                <a:ea typeface="+mn-ea"/>
                <a:cs typeface="+mn-cs"/>
              </a:rPr>
              <a:t>OSINT</a:t>
            </a:r>
            <a:r>
              <a:rPr lang="ro-RO" sz="1200" kern="1200" dirty="0" smtClean="0">
                <a:solidFill>
                  <a:schemeClr val="tx1"/>
                </a:solidFill>
                <a:effectLst/>
                <a:latin typeface="+mn-lt"/>
                <a:ea typeface="+mn-ea"/>
                <a:cs typeface="+mn-cs"/>
              </a:rPr>
              <a:t> vor permite investigatorilor accesul la un volum mai mare de date relevante legate de un caz care îi vor permite acestuia să se concentreze exclusiv asupra investigării detaliilor și a evaluării situației.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413787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Întrebările dificile sunt reprezentate, de fapt, de întrebările generale legate de asistența judiciară reciprocă în domeniul penal. Expertul trebuie să le prezinte ca introducere pentru procedurile ulterioare.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cadrul procedurilor de asistență judiciară reciprocă, precum investigațiile la nivel național, autoritățile naționale se vor confrunta cu probleme legate de jurisdicția teritorială, autoritatea sau competența la nivel național. În multe țări, locul infracțiunii va reprezenta aspectul definitoriu pentru stabilirea competenței.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Delegații trebuie să știe că există anumite dificultăți legate de investigație care depășesc frontierele naționale. Acestea pot reprezenta un factor limitativ, precum necesitatea investigațiilor transfrontaliere și accesul la date stocate în mediul „cloud”, explicat în cursul privind dovezile electronice din cadrul trainingului introductiv.</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505719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Reprezentare grafică a paragrafului B din Articolul 32.</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Partea respectivă a accesat sau a primit date stocate în afara teritoriului său cu ajutorul unui sistem informatic situat pe teritoriul său, și a obținut consimțământul legal și voluntar al persoanei legal autorizate să-i dezvăluie aceste date prin intermediul sistemului respectiv. Definiția persoanei „legal autorizate” pentru divulgarea datelor poate varia în funcție de circumstanțe, de tipul persoanei și de legile aplicabile. De exemplu, adresa de e-mail a unei persoane poate fi stocată într-un alt Stat de către un furnizor de servicii, sau o persoană poate stoca în mod intenționat datele într-un alt stat.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Aceste persoane pot accesa datele și, dacă dețin autoritatea legală, ele pot divulga în mod voluntar aceste date către funcționarii agențiilor de aplicare a legii sau por permite acestor funcționari să acceseze datele, conform prevederilor din Articol.</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4198296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endParaRPr lang="en-GB" dirty="0"/>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644102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multe cazuri, investigatorii nu se pot asigura că pot identifica sursa unei comunicări prin înregistrările transmisiilor anterioare, deoarece datele esențiale legate de trafic pot să fi fost șterse automat de către furnizorul de servicii înainte de conservarea acestora. Din acest motiv este esențial ca investigatorii din fiecare Stat să dețină capacitatea de a obține date privind traficul în timp real privind comunicațiile care trec prin sistemul informatic din alte State.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Astfel, în baza Articolului 33 (Asistența reciprocă pentru colectarea în timp real a datelor referitoare la trafic), fiecare dintre Părți are obligația să colecteze în timp real datele referitoare la trafic pentru o altă Parte. Deși acest articol solicită Părților să coopereze asupra acestor aspecte, și aici se face referire la modalitățile existente de asistență reciprocă. Astfel, termenii și condițiile pe baza cărora se oferă această cooperare sunt în general cele prevăzute în tratatele și acordurile aplicabile și în legislația care guvernează asistența judiciară reciprocă pe probleme penale.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2049567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Datorită nivelului ridicat de intruziune al intercepției, obligația de asigurare a asistenței  reciproce pentru intercepția datelor referitoare la conținut este limitată. Această asistență trebuie oferită în măsura permisă de tratatele și legislațiile aplicabile ale Părților.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Întrucât cooperarea în scopul interceptării conținutului reprezintă un aspect emergent al asistenței reciproce, a fost luată decizia de referință la regimurile existente de asistență reciprocă și la legislația națională privind domeniul de aplicare și limitările obligației de asistență. În acest scop, se face referire la observațiile privind Articolele 14, 15 și 21 precum și la Recomandarea R (85) 10 privind aplicarea practică a Convenției europene privind asistența judiciară reciprocă în materie penală pentru </a:t>
            </a:r>
            <a:r>
              <a:rPr lang="ro-RO" sz="1200" i="1" kern="1200" dirty="0" err="1" smtClean="0">
                <a:solidFill>
                  <a:schemeClr val="tx1"/>
                </a:solidFill>
                <a:effectLst/>
                <a:latin typeface="+mn-lt"/>
                <a:ea typeface="+mn-ea"/>
                <a:cs typeface="+mn-cs"/>
              </a:rPr>
              <a:t>letters</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rogatory</a:t>
            </a:r>
            <a:r>
              <a:rPr lang="ro-RO" sz="1200" kern="1200" dirty="0" smtClean="0">
                <a:solidFill>
                  <a:schemeClr val="tx1"/>
                </a:solidFill>
                <a:effectLst/>
                <a:latin typeface="+mn-lt"/>
                <a:ea typeface="+mn-ea"/>
                <a:cs typeface="+mn-cs"/>
              </a:rPr>
              <a:t> pentru interceptarea telecomunicațiilor.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826694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o-RO" sz="1200" kern="1200" dirty="0" smtClean="0">
                <a:solidFill>
                  <a:schemeClr val="tx1"/>
                </a:solidFill>
                <a:effectLst/>
                <a:latin typeface="+mn-lt"/>
                <a:ea typeface="+mn-ea"/>
                <a:cs typeface="+mn-cs"/>
              </a:rPr>
              <a:t>Prezentare grafică a implementării Articolelor 33 și / sau 34. Expertul trebuie să sublinieze diferențele dintre date privind conținutul și date privind traficul, și posibilitățile de obținere a acestora în funcție de diversele regimuri posibile, de ex. uneori solicitând mai puține date privind traficul (ordinele poliției sau ale procuraturii sunt suficiente) și mai multe date privind conținutul (doar pe baza unui ordin judecătoresc).</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1880005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Punctul de contact 24/7 al fiecăreia dintre Părți este destinat să faciliteze sau să asigure în mod direct, printre altele, furnizarea de asistență tehnică, conservarea datelor, colectarea dovezilor, furnizarea de informații juridice, și localizarea suspecților. Termenul de „informații juridice” din Paragraful 1 înseamnă consultanța oferită unei alte Părți care urmărește satisfacerea tuturor condițiilor legale pentru furnizarea de cooperare informală sau formală.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Fiecare dintre Părți poate să stabilească locația punctului de contact în cadrul structurii sale de aplicare a legii. Anumite Părți pot opta pentru un punct de contact 24/7 localizat în autoritatea sa centrală pentru asistență reciprocă, altele pot considera că cea mai bună locație este în cadrul unei secții de poliție specializată în combaterea infracționalității informatice, însă pot exista și alte opțiuni adecvate pentru o anumită Parte, având în vedere structura sa guvernamentală și sistemul juridic.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Întrucât punctul de contact 24/7 are sarcina atât de a oferi consultanță tehnică pentru combaterea sau monitorizarea unui atac, cât și de a îndeplini sarcini de cooperare internațională precum localizarea suspecților, nu există un răspuns corect, și se prevede că structura rețelei va evolua în timp. În desemnarea punctului național de contact, se va acorda atenție necesității de comunicare cu alte puncte de contact în alte limbi.</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12806520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Paragraful 2 prevede că una dintre îndatoririle punctului de contact 24/7 este capacitatea de a facilita executarea cu rapiditate a sarcinilor care nu sunt îndeplinite de el însuși.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 exemplu, dacă punctul de contact 24/7 al unei Părți care parte dintr-o unitate de poliție, aceasta trebuie să dețină capacitatea de coordonare rapidă cu alte structuri guvernamentale proprii, ca de exemplu autoritatea centrală pentru extrădare internațională sau asistență reciprocă, în scopul luării măsurilor necesare la orice oră din zi și din noapte. În plus, paragraful 2 prevede ca punctul de contact 24/7 al fiecărei Părți să dețină capacitatea de a comunica rapid cu alți membri ai rețelei.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2541681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Exemplu de listă a Rețelei Punctelor de Contact 24/7 a Consiliului Europei. Acest stat are două puncte de contact: unul în cadrul poliției și unul în cadrul procuraturii.</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33060596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Expertul trebuie să prezinte delegaților obiectivele cursului, de ex. domeniul de aplicare.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Delegații trebuie să înțeleagă care este scopul cursului și ce se așteaptă de la ei la finalul acestui curs.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24951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luna aprilie 2016, Parlamentul EU a adoptat Regulamentul General privind Protecția Datelor (GDPR) cu un singur scop: protecția datelor personale ale cetățenilor UE. Printre altele, acest Regulament interzice societăților care colectează datele cetățenilor UE din statele membre UE – inclusiv corporațiilor uriașe precum Facebook și Google, și registratorilor de domeniu precum </a:t>
            </a:r>
            <a:r>
              <a:rPr lang="ro-RO" sz="1200" kern="1200" dirty="0" err="1" smtClean="0">
                <a:solidFill>
                  <a:schemeClr val="tx1"/>
                </a:solidFill>
                <a:effectLst/>
                <a:latin typeface="+mn-lt"/>
                <a:ea typeface="+mn-ea"/>
                <a:cs typeface="+mn-cs"/>
              </a:rPr>
              <a:t>GoDaddy</a:t>
            </a:r>
            <a:r>
              <a:rPr lang="ro-RO" sz="1200" kern="1200" dirty="0" smtClean="0">
                <a:solidFill>
                  <a:schemeClr val="tx1"/>
                </a:solidFill>
                <a:effectLst/>
                <a:latin typeface="+mn-lt"/>
                <a:ea typeface="+mn-ea"/>
                <a:cs typeface="+mn-cs"/>
              </a:rPr>
              <a:t> – să publice informații care identifică persoane. După intrarea în vigoare a Regulamentului GDPR la 25 mai 2018, societățile care nu respectă cele mai stricte prevederi de confidențialitate pot face subiectul unor amenzi foarte mari (organizațiile care încalcă GDPR pot fi amendate cu până la 4% din cifra de afaceri consolidată, sau 20 milioane €!).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err="1" smtClean="0">
                <a:solidFill>
                  <a:schemeClr val="tx1"/>
                </a:solidFill>
                <a:effectLst/>
                <a:latin typeface="+mn-lt"/>
                <a:ea typeface="+mn-ea"/>
                <a:cs typeface="+mn-cs"/>
              </a:rPr>
              <a:t>ICANN</a:t>
            </a:r>
            <a:r>
              <a:rPr lang="ro-RO" sz="1200" kern="1200" dirty="0" smtClean="0">
                <a:solidFill>
                  <a:schemeClr val="tx1"/>
                </a:solidFill>
                <a:effectLst/>
                <a:latin typeface="+mn-lt"/>
                <a:ea typeface="+mn-ea"/>
                <a:cs typeface="+mn-cs"/>
              </a:rPr>
              <a:t> are acorduri încheiate cu mii de operatori și registratori de domeniu care solicită acestora să asigure accesul public gratuit la numele de domenii înregistrate, sau „datele </a:t>
            </a:r>
            <a:r>
              <a:rPr lang="ro-RO" sz="1200" kern="1200" dirty="0" err="1" smtClean="0">
                <a:solidFill>
                  <a:schemeClr val="tx1"/>
                </a:solidFill>
                <a:effectLst/>
                <a:latin typeface="+mn-lt"/>
                <a:ea typeface="+mn-ea"/>
                <a:cs typeface="+mn-cs"/>
              </a:rPr>
              <a:t>WHOIS</a:t>
            </a:r>
            <a:r>
              <a:rPr lang="ro-RO" sz="1200" kern="1200" dirty="0" smtClean="0">
                <a:solidFill>
                  <a:schemeClr val="tx1"/>
                </a:solidFill>
                <a:effectLst/>
                <a:latin typeface="+mn-lt"/>
                <a:ea typeface="+mn-ea"/>
                <a:cs typeface="+mn-cs"/>
              </a:rPr>
              <a:t>.” Există câteva instrumente gratuite de căutare </a:t>
            </a:r>
            <a:r>
              <a:rPr lang="ro-RO" sz="1200" kern="1200" dirty="0" err="1" smtClean="0">
                <a:solidFill>
                  <a:schemeClr val="tx1"/>
                </a:solidFill>
                <a:effectLst/>
                <a:latin typeface="+mn-lt"/>
                <a:ea typeface="+mn-ea"/>
                <a:cs typeface="+mn-cs"/>
              </a:rPr>
              <a:t>WHOIS</a:t>
            </a:r>
            <a:r>
              <a:rPr lang="ro-RO" sz="1200" kern="1200" dirty="0" smtClean="0">
                <a:solidFill>
                  <a:schemeClr val="tx1"/>
                </a:solidFill>
                <a:effectLst/>
                <a:latin typeface="+mn-lt"/>
                <a:ea typeface="+mn-ea"/>
                <a:cs typeface="+mn-cs"/>
              </a:rPr>
              <a:t> care asigură accesul la datele </a:t>
            </a:r>
            <a:r>
              <a:rPr lang="ro-RO" sz="1200" kern="1200" dirty="0" err="1" smtClean="0">
                <a:solidFill>
                  <a:schemeClr val="tx1"/>
                </a:solidFill>
                <a:effectLst/>
                <a:latin typeface="+mn-lt"/>
                <a:ea typeface="+mn-ea"/>
                <a:cs typeface="+mn-cs"/>
              </a:rPr>
              <a:t>WHOIS</a:t>
            </a:r>
            <a:r>
              <a:rPr lang="ro-RO" sz="1200" kern="1200" dirty="0" smtClean="0">
                <a:solidFill>
                  <a:schemeClr val="tx1"/>
                </a:solidFill>
                <a:effectLst/>
                <a:latin typeface="+mn-lt"/>
                <a:ea typeface="+mn-ea"/>
                <a:cs typeface="+mn-cs"/>
              </a:rPr>
              <a:t>, inclusiv la informații precum data expirării numelui domeniului și data creării și datele de contact ale registratorilor. Serviciile </a:t>
            </a:r>
            <a:r>
              <a:rPr lang="ro-RO" sz="1200" kern="1200" dirty="0" err="1" smtClean="0">
                <a:solidFill>
                  <a:schemeClr val="tx1"/>
                </a:solidFill>
                <a:effectLst/>
                <a:latin typeface="+mn-lt"/>
                <a:ea typeface="+mn-ea"/>
                <a:cs typeface="+mn-cs"/>
              </a:rPr>
              <a:t>WHOIS</a:t>
            </a:r>
            <a:r>
              <a:rPr lang="ro-RO" sz="1200" kern="1200" dirty="0" smtClean="0">
                <a:solidFill>
                  <a:schemeClr val="tx1"/>
                </a:solidFill>
                <a:effectLst/>
                <a:latin typeface="+mn-lt"/>
                <a:ea typeface="+mn-ea"/>
                <a:cs typeface="+mn-cs"/>
              </a:rPr>
              <a:t> reprezintă o sursă importantă pentru titularii și avocații din domeniul proprietății intelectuale, deoarece le permite acestora să identifice proprietarii domeniilor și să exercite drepturi împotriva conținutului web ilegal sau a înregistrării și utilizării cu rea credință a numelui de domeniu.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89001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ro-RO" sz="1200" kern="1200" dirty="0" smtClean="0">
                <a:solidFill>
                  <a:schemeClr val="tx1"/>
                </a:solidFill>
                <a:effectLst/>
                <a:latin typeface="+mn-lt"/>
                <a:ea typeface="+mn-ea"/>
                <a:cs typeface="+mn-cs"/>
              </a:rPr>
              <a:t>În criptografie, criptarea reprezintă procesul de codare a informației. Acest proces convertește reprezentarea inițială a informațiilor, cunoscută sub denumirea de </a:t>
            </a:r>
            <a:r>
              <a:rPr lang="ro-RO" sz="1200" i="1" kern="1200" dirty="0" err="1" smtClean="0">
                <a:solidFill>
                  <a:schemeClr val="tx1"/>
                </a:solidFill>
                <a:effectLst/>
                <a:latin typeface="+mn-lt"/>
                <a:ea typeface="+mn-ea"/>
                <a:cs typeface="+mn-cs"/>
              </a:rPr>
              <a:t>plaintext</a:t>
            </a:r>
            <a:r>
              <a:rPr lang="ro-RO" sz="1200" kern="1200" dirty="0" smtClean="0">
                <a:solidFill>
                  <a:schemeClr val="tx1"/>
                </a:solidFill>
                <a:effectLst/>
                <a:latin typeface="+mn-lt"/>
                <a:ea typeface="+mn-ea"/>
                <a:cs typeface="+mn-cs"/>
              </a:rPr>
              <a:t>, într-un format alternativ cunoscut sub numele de </a:t>
            </a:r>
            <a:r>
              <a:rPr lang="ro-RO" sz="1200" i="1" kern="1200" dirty="0" err="1" smtClean="0">
                <a:solidFill>
                  <a:schemeClr val="tx1"/>
                </a:solidFill>
                <a:effectLst/>
                <a:latin typeface="+mn-lt"/>
                <a:ea typeface="+mn-ea"/>
                <a:cs typeface="+mn-cs"/>
              </a:rPr>
              <a:t>ciphertext</a:t>
            </a:r>
            <a:r>
              <a:rPr lang="ro-RO" sz="1200" kern="1200" dirty="0" smtClean="0">
                <a:solidFill>
                  <a:schemeClr val="tx1"/>
                </a:solidFill>
                <a:effectLst/>
                <a:latin typeface="+mn-lt"/>
                <a:ea typeface="+mn-ea"/>
                <a:cs typeface="+mn-cs"/>
              </a:rPr>
              <a:t>. Doar părțile autorizate pot să transforme informațiile </a:t>
            </a:r>
            <a:r>
              <a:rPr lang="ro-RO" sz="1200" i="1" kern="1200" dirty="0" err="1" smtClean="0">
                <a:solidFill>
                  <a:schemeClr val="tx1"/>
                </a:solidFill>
                <a:effectLst/>
                <a:latin typeface="+mn-lt"/>
                <a:ea typeface="+mn-ea"/>
                <a:cs typeface="+mn-cs"/>
              </a:rPr>
              <a:t>ciphertext</a:t>
            </a:r>
            <a:r>
              <a:rPr lang="ro-RO" sz="1200" kern="1200" dirty="0" smtClean="0">
                <a:solidFill>
                  <a:schemeClr val="tx1"/>
                </a:solidFill>
                <a:effectLst/>
                <a:latin typeface="+mn-lt"/>
                <a:ea typeface="+mn-ea"/>
                <a:cs typeface="+mn-cs"/>
              </a:rPr>
              <a:t> înapoi în format </a:t>
            </a:r>
            <a:r>
              <a:rPr lang="ro-RO" sz="1200" i="1" kern="1200" dirty="0" err="1" smtClean="0">
                <a:solidFill>
                  <a:schemeClr val="tx1"/>
                </a:solidFill>
                <a:effectLst/>
                <a:latin typeface="+mn-lt"/>
                <a:ea typeface="+mn-ea"/>
                <a:cs typeface="+mn-cs"/>
              </a:rPr>
              <a:t>plaintext</a:t>
            </a:r>
            <a:r>
              <a:rPr lang="ro-RO" sz="1200" kern="1200" dirty="0" smtClean="0">
                <a:solidFill>
                  <a:schemeClr val="tx1"/>
                </a:solidFill>
                <a:effectLst/>
                <a:latin typeface="+mn-lt"/>
                <a:ea typeface="+mn-ea"/>
                <a:cs typeface="+mn-cs"/>
              </a:rPr>
              <a:t> și să acceseze informațiile originale.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Criptarea în sine nu previne interferența, însă împiedică accesul la informații inteligibile al unui eventual interceptor. Din considerente tehnice, în general o schemă de criptare folosește o cheie de criptare pseudo-aleatorie generată de un algoritm. Acest mesaj poate fi decodat fără a deține cheia, însă, în cazul unei scheme de criptare bine proiectată, sunt necesare resurse și aptitudini IT considerabile.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O criptomonedă reprezintă un activ digital conceput să opereze ca un mijloc de schimb în care datele privind proprietatea individuală asupra monedelor sunt stocate într-un registru sub forma unei baze de date computerizate cu ajutorul unor instrumente criptografice puternice pentru securizarea înregistrărilor legate de tranzacții, pentru controlul generării de monede suplimentare, și pentru verificarea transferului proprietății asupra monedelor.[1][2] În general ea nu există în formă fizică (ca de ex. bancnotă) și nu este emisă de o autoritate centrală. Criptomonedele folosesc în general un control descentralizat spre deosebire de monedele digitale centralizate și de sistemele bancare centrale.[3] Atunci când </a:t>
            </a:r>
            <a:r>
              <a:rPr lang="ro-RO" sz="1200" kern="1200" dirty="0" err="1" smtClean="0">
                <a:solidFill>
                  <a:schemeClr val="tx1"/>
                </a:solidFill>
                <a:effectLst/>
                <a:latin typeface="+mn-lt"/>
                <a:ea typeface="+mn-ea"/>
                <a:cs typeface="+mn-cs"/>
              </a:rPr>
              <a:t>criptomonedele</a:t>
            </a:r>
            <a:r>
              <a:rPr lang="ro-RO" sz="1200" kern="1200" dirty="0" smtClean="0">
                <a:solidFill>
                  <a:schemeClr val="tx1"/>
                </a:solidFill>
                <a:effectLst/>
                <a:latin typeface="+mn-lt"/>
                <a:ea typeface="+mn-ea"/>
                <a:cs typeface="+mn-cs"/>
              </a:rPr>
              <a:t> sunt create înainte de emisie sau emise de către un singur utilizator,  ele sunt considerate în general centralizate. Atunci când este implementată sub control descentralizat, fiecare criptomonedă operează pe baza unei tehnologii de registru distribuit, în general un </a:t>
            </a:r>
            <a:r>
              <a:rPr lang="ro-RO" sz="1200" i="1" kern="1200" dirty="0" smtClean="0">
                <a:solidFill>
                  <a:schemeClr val="tx1"/>
                </a:solidFill>
                <a:effectLst/>
                <a:latin typeface="+mn-lt"/>
                <a:ea typeface="+mn-ea"/>
                <a:cs typeface="+mn-cs"/>
              </a:rPr>
              <a:t>blockchain</a:t>
            </a:r>
            <a:r>
              <a:rPr lang="ro-RO" sz="1200" kern="1200" dirty="0" smtClean="0">
                <a:solidFill>
                  <a:schemeClr val="tx1"/>
                </a:solidFill>
                <a:effectLst/>
                <a:latin typeface="+mn-lt"/>
                <a:ea typeface="+mn-ea"/>
                <a:cs typeface="+mn-cs"/>
              </a:rPr>
              <a:t>, care reprezintă o bază de date publică a tranzacțiilor financiare.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o-RO" sz="1200" kern="1200" dirty="0" err="1" smtClean="0">
                <a:solidFill>
                  <a:schemeClr val="tx1"/>
                </a:solidFill>
                <a:effectLst/>
                <a:latin typeface="+mn-lt"/>
                <a:ea typeface="+mn-ea"/>
                <a:cs typeface="+mn-cs"/>
              </a:rPr>
              <a:t>Dark</a:t>
            </a:r>
            <a:r>
              <a:rPr lang="ro-RO" sz="1200" kern="1200" dirty="0" smtClean="0">
                <a:solidFill>
                  <a:schemeClr val="tx1"/>
                </a:solidFill>
                <a:effectLst/>
                <a:latin typeface="+mn-lt"/>
                <a:ea typeface="+mn-ea"/>
                <a:cs typeface="+mn-cs"/>
              </a:rPr>
              <a:t> Web reprezintă conținutul World </a:t>
            </a:r>
            <a:r>
              <a:rPr lang="ro-RO" sz="1200" kern="1200" dirty="0" err="1" smtClean="0">
                <a:solidFill>
                  <a:schemeClr val="tx1"/>
                </a:solidFill>
                <a:effectLst/>
                <a:latin typeface="+mn-lt"/>
                <a:ea typeface="+mn-ea"/>
                <a:cs typeface="+mn-cs"/>
              </a:rPr>
              <a:t>Wide</a:t>
            </a:r>
            <a:r>
              <a:rPr lang="ro-RO" sz="1200" kern="1200" dirty="0" smtClean="0">
                <a:solidFill>
                  <a:schemeClr val="tx1"/>
                </a:solidFill>
                <a:effectLst/>
                <a:latin typeface="+mn-lt"/>
                <a:ea typeface="+mn-ea"/>
                <a:cs typeface="+mn-cs"/>
              </a:rPr>
              <a:t> Web care există pe </a:t>
            </a:r>
            <a:r>
              <a:rPr lang="ro-RO" sz="1200" kern="1200" dirty="0" err="1" smtClean="0">
                <a:solidFill>
                  <a:schemeClr val="tx1"/>
                </a:solidFill>
                <a:effectLst/>
                <a:latin typeface="+mn-lt"/>
                <a:ea typeface="+mn-ea"/>
                <a:cs typeface="+mn-cs"/>
              </a:rPr>
              <a:t>Darknets</a:t>
            </a:r>
            <a:r>
              <a:rPr lang="ro-RO" sz="1200" kern="1200" dirty="0" smtClean="0">
                <a:solidFill>
                  <a:schemeClr val="tx1"/>
                </a:solidFill>
                <a:effectLst/>
                <a:latin typeface="+mn-lt"/>
                <a:ea typeface="+mn-ea"/>
                <a:cs typeface="+mn-cs"/>
              </a:rPr>
              <a:t>, rețele de </a:t>
            </a:r>
            <a:r>
              <a:rPr lang="ro-RO" sz="1200" kern="1200" dirty="0" err="1" smtClean="0">
                <a:solidFill>
                  <a:schemeClr val="tx1"/>
                </a:solidFill>
                <a:effectLst/>
                <a:latin typeface="+mn-lt"/>
                <a:ea typeface="+mn-ea"/>
                <a:cs typeface="+mn-cs"/>
              </a:rPr>
              <a:t>overlay</a:t>
            </a:r>
            <a:r>
              <a:rPr lang="ro-RO" sz="1200" kern="1200" dirty="0" smtClean="0">
                <a:solidFill>
                  <a:schemeClr val="tx1"/>
                </a:solidFill>
                <a:effectLst/>
                <a:latin typeface="+mn-lt"/>
                <a:ea typeface="+mn-ea"/>
                <a:cs typeface="+mn-cs"/>
              </a:rPr>
              <a:t> care utilizează Internetul însă care necesită software specific, configurații sau autorizații specifice pentru accesare. Prin intermediul </a:t>
            </a:r>
            <a:r>
              <a:rPr lang="ro-RO" sz="1200" kern="1200" dirty="0" err="1" smtClean="0">
                <a:solidFill>
                  <a:schemeClr val="tx1"/>
                </a:solidFill>
                <a:effectLst/>
                <a:latin typeface="+mn-lt"/>
                <a:ea typeface="+mn-ea"/>
                <a:cs typeface="+mn-cs"/>
              </a:rPr>
              <a:t>Darkweb</a:t>
            </a:r>
            <a:r>
              <a:rPr lang="ro-RO" sz="1200" kern="1200" dirty="0" smtClean="0">
                <a:solidFill>
                  <a:schemeClr val="tx1"/>
                </a:solidFill>
                <a:effectLst/>
                <a:latin typeface="+mn-lt"/>
                <a:ea typeface="+mn-ea"/>
                <a:cs typeface="+mn-cs"/>
              </a:rPr>
              <a:t>, rețelele private pot comunica și pot desfășura activități comerciale în mod anonim fără a divulga informații de identificare, ca de ex. locația. </a:t>
            </a:r>
            <a:r>
              <a:rPr lang="ro-RO" sz="1200" kern="1200" dirty="0" err="1" smtClean="0">
                <a:solidFill>
                  <a:schemeClr val="tx1"/>
                </a:solidFill>
                <a:effectLst/>
                <a:latin typeface="+mn-lt"/>
                <a:ea typeface="+mn-ea"/>
                <a:cs typeface="+mn-cs"/>
              </a:rPr>
              <a:t>Darkweb</a:t>
            </a:r>
            <a:r>
              <a:rPr lang="ro-RO" sz="1200" kern="1200" dirty="0" smtClean="0">
                <a:solidFill>
                  <a:schemeClr val="tx1"/>
                </a:solidFill>
                <a:effectLst/>
                <a:latin typeface="+mn-lt"/>
                <a:ea typeface="+mn-ea"/>
                <a:cs typeface="+mn-cs"/>
              </a:rPr>
              <a:t> reprezintă o parte a </a:t>
            </a:r>
            <a:r>
              <a:rPr lang="ro-RO" sz="1200" kern="1200" dirty="0" err="1" smtClean="0">
                <a:solidFill>
                  <a:schemeClr val="tx1"/>
                </a:solidFill>
                <a:effectLst/>
                <a:latin typeface="+mn-lt"/>
                <a:ea typeface="+mn-ea"/>
                <a:cs typeface="+mn-cs"/>
              </a:rPr>
              <a:t>Deepweb</a:t>
            </a:r>
            <a:r>
              <a:rPr lang="ro-RO" sz="1200" kern="1200" dirty="0" smtClean="0">
                <a:solidFill>
                  <a:schemeClr val="tx1"/>
                </a:solidFill>
                <a:effectLst/>
                <a:latin typeface="+mn-lt"/>
                <a:ea typeface="+mn-ea"/>
                <a:cs typeface="+mn-cs"/>
              </a:rPr>
              <a:t>, o parte a Internetului care nu este indexată de motoarele de căutare, deși uneori termenul de </a:t>
            </a:r>
            <a:r>
              <a:rPr lang="ro-RO" sz="1200" kern="1200" dirty="0" err="1" smtClean="0">
                <a:solidFill>
                  <a:schemeClr val="tx1"/>
                </a:solidFill>
                <a:effectLst/>
                <a:latin typeface="+mn-lt"/>
                <a:ea typeface="+mn-ea"/>
                <a:cs typeface="+mn-cs"/>
              </a:rPr>
              <a:t>Deepweb</a:t>
            </a:r>
            <a:r>
              <a:rPr lang="ro-RO" sz="1200" kern="1200" dirty="0" smtClean="0">
                <a:solidFill>
                  <a:schemeClr val="tx1"/>
                </a:solidFill>
                <a:effectLst/>
                <a:latin typeface="+mn-lt"/>
                <a:ea typeface="+mn-ea"/>
                <a:cs typeface="+mn-cs"/>
              </a:rPr>
              <a:t> este confundat cu cel de </a:t>
            </a:r>
            <a:r>
              <a:rPr lang="ro-RO" sz="1200" kern="1200" dirty="0" err="1" smtClean="0">
                <a:solidFill>
                  <a:schemeClr val="tx1"/>
                </a:solidFill>
                <a:effectLst/>
                <a:latin typeface="+mn-lt"/>
                <a:ea typeface="+mn-ea"/>
                <a:cs typeface="+mn-cs"/>
              </a:rPr>
              <a:t>Darkweb</a:t>
            </a:r>
            <a:r>
              <a:rPr lang="ro-R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Stocarea în Cloud reprezintă un mod de stocare a datelor computerizate, în care datele digitale sunt stocate în pool-uri logice, cunoscute sub numele de „cloud”. Mediul fizic de stocare este reprezentat de mai multe servere (uneori aflate în mai multe locații), iar mediul fizic este în general deținut și administrat de o societate de găzduire. Acești furnizori de servicii de stocare în cloud sunt responsabili pentru menținerea disponibilității și accesibilității datelor, și a funcționalității mediului fizic. Persoanele fizice și societățile achiziționează sau închiriază spații de stocare de la furnizori pentru stocarea datelor de utilizator, organizație sau aplicație.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191158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Globalizarea și intensificarea mobilității oamenilor pe întreg globul generează noi oportunități pentru infracționalitatea transfrontalieră. Din acest motiv acordurile de asistență judiciară reciprocă privind extrădarea sunt esențiale pentru combaterea infracționalității transfrontaliere.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Asistența judiciară reciprocă reprezintă o formă de cooperare între state, în scopul colectării și schimbului de informații. De asemenea, autoritățile dintr-un stat pot solicita și pot pune la dispoziție dovezi aflate într-un stat pentru a contribui la investigațiile sau procedurile penale dintr-un alt stat.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84414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ro-RO" sz="1200" kern="1200" dirty="0" smtClean="0">
                <a:solidFill>
                  <a:schemeClr val="tx1"/>
                </a:solidFill>
                <a:effectLst/>
                <a:latin typeface="+mn-lt"/>
                <a:ea typeface="+mn-ea"/>
                <a:cs typeface="+mn-cs"/>
              </a:rPr>
              <a:t>Instrumentul tradițional pentru asistența judiciară reciprocă a fost </a:t>
            </a:r>
            <a:r>
              <a:rPr lang="ro-RO" sz="1200" i="1" kern="1200" dirty="0" err="1" smtClean="0">
                <a:solidFill>
                  <a:schemeClr val="tx1"/>
                </a:solidFill>
                <a:effectLst/>
                <a:latin typeface="+mn-lt"/>
                <a:ea typeface="+mn-ea"/>
                <a:cs typeface="+mn-cs"/>
              </a:rPr>
              <a:t>letters</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rogatory</a:t>
            </a:r>
            <a:r>
              <a:rPr lang="ro-RO" sz="1200"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 o solicitare oficială din partea autorității judiciare a unui Stat către autoritatea judiciară a unui alt Stat, în care autoritatea solicitată trebuie să realizeze una sau mai multe acțiuni specifice, în general colectarea de informații și intervievarea martorilor, în numele autorității judiciare solicitante. Aceste solicitări sunt transmise în mod tradițional prin canale diplomatice. După ce procurorul emite o solicitare, aceasta este autentificată de tribunalul național competent din Statul solicitant și apoi transmisă de ministrul de externe al Statului respectiv către ambasada Statului solicitat. Ambasada transmite solicitarea autorităților judiciare competente din Statul solicitat. După satisfacerea cererii, succesiunea operațiilor este inversată.</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Tratatele oficiale au creat o bază mai solidă pentru cooperare internațională. Procesul de </a:t>
            </a:r>
            <a:r>
              <a:rPr lang="ro-RO" sz="1200" i="1" kern="1200" dirty="0" err="1" smtClean="0">
                <a:solidFill>
                  <a:schemeClr val="tx1"/>
                </a:solidFill>
                <a:effectLst/>
                <a:latin typeface="+mn-lt"/>
                <a:ea typeface="+mn-ea"/>
                <a:cs typeface="+mn-cs"/>
              </a:rPr>
              <a:t>letters</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rogatory</a:t>
            </a:r>
            <a:r>
              <a:rPr lang="ro-RO" sz="1200" kern="1200" dirty="0" smtClean="0">
                <a:solidFill>
                  <a:schemeClr val="tx1"/>
                </a:solidFill>
                <a:effectLst/>
                <a:latin typeface="+mn-lt"/>
                <a:ea typeface="+mn-ea"/>
                <a:cs typeface="+mn-cs"/>
              </a:rPr>
              <a:t> este mai anevoios și mai imprevizibil decât cel al tratatelor pentru asistență judiciară reciprocă Acest lucru se datorează într-o mare măsură faptului că aplicarea </a:t>
            </a:r>
            <a:r>
              <a:rPr lang="ro-RO" sz="1200" i="1" kern="1200" dirty="0" err="1" smtClean="0">
                <a:solidFill>
                  <a:schemeClr val="tx1"/>
                </a:solidFill>
                <a:effectLst/>
                <a:latin typeface="+mn-lt"/>
                <a:ea typeface="+mn-ea"/>
                <a:cs typeface="+mn-cs"/>
              </a:rPr>
              <a:t>letters</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rogatory</a:t>
            </a:r>
            <a:r>
              <a:rPr lang="ro-RO" sz="1200" kern="1200" dirty="0" smtClean="0">
                <a:solidFill>
                  <a:schemeClr val="tx1"/>
                </a:solidFill>
                <a:effectLst/>
                <a:latin typeface="+mn-lt"/>
                <a:ea typeface="+mn-ea"/>
                <a:cs typeface="+mn-cs"/>
              </a:rPr>
              <a:t> este bazată pe curtoazia reciprocă dintre tribunale, și nu pe convenții. Din aceste motive, în general procurorii iar în calcul procedura de </a:t>
            </a:r>
            <a:r>
              <a:rPr lang="ro-RO" sz="1200" i="1" kern="1200" dirty="0" err="1" smtClean="0">
                <a:solidFill>
                  <a:schemeClr val="tx1"/>
                </a:solidFill>
                <a:effectLst/>
                <a:latin typeface="+mn-lt"/>
                <a:ea typeface="+mn-ea"/>
                <a:cs typeface="+mn-cs"/>
              </a:rPr>
              <a:t>letters</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rogatory</a:t>
            </a:r>
            <a:r>
              <a:rPr lang="ro-RO" sz="1200" kern="1200" dirty="0" smtClean="0">
                <a:solidFill>
                  <a:schemeClr val="tx1"/>
                </a:solidFill>
                <a:effectLst/>
                <a:latin typeface="+mn-lt"/>
                <a:ea typeface="+mn-ea"/>
                <a:cs typeface="+mn-cs"/>
              </a:rPr>
              <a:t> ca o ultimă opțiune pentru accesarea dovezilor din străinătate, care este utilizată doar atunci când nu există tratate pentru asistență judiciară reciprocă în vigoare.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Tratatele bilaterale (între două state) pot fi negociate între State cu o mai mare certitudine legată de obligațiile și drepturile părților. Însă negocierea, elaborarea și semnarea tratatelor bilaterale poate fi costisitoare și poate consuma mult timp și multe resurse, și nu se pot încheia tratate bilaterale cu toate țările din lume.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214176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kern="1200" dirty="0" smtClean="0">
                <a:solidFill>
                  <a:schemeClr val="tx1"/>
                </a:solidFill>
                <a:effectLst/>
                <a:latin typeface="+mn-lt"/>
                <a:ea typeface="+mn-ea"/>
                <a:cs typeface="+mn-cs"/>
              </a:rPr>
              <a:t>Procurorii sau judecătorii care emit o solicitare oficială trebuie să analizeze întotdeauna obligația Statului solicitat de a asigura asistență în cazul existenței unui instrument internațional. Similar, autoritatea care emite solicitarea trebuie să fie identificată în mod clar.</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 asemenea, asistența administrativă poate și trebuie să fie utilizată în elaborarea solicitării unei cereri de colectare de dovezi către un stat atunci când nu este necesar un prerogativ obligatoriu (de ex. un mandat sau o hotărâre judecătorească) pentru obținerea dovezilor. O astfel de abordare reduce riscul de întârziere și va fi preferată de majoritatea statelor.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acest context, este important de reținut că, deși asistența administrativă este cunoscută uneori sub numele de „asistență judiciară informală”, acest lucru nu înseamnă că dovezile obținute sunt informale sau fără putere probatorie; din contră, o solicitare de dovadă transmisă pe căi administrative / informale trebuie să prezinte dovada în același mod ca și când ar fi fost primită ca răspuns la o cerere formală.</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609411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3/28/2021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258644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3/28/2021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296169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11" name="Picture 2" descr="Asking questions | TeachingEnglish | British Council | BBC">
            <a:extLst>
              <a:ext uri="{FF2B5EF4-FFF2-40B4-BE49-F238E27FC236}">
                <a16:creationId xmlns=""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 xmlns:a16="http://schemas.microsoft.com/office/drawing/2014/main" id="{4840FB52-8F74-4C62-BC14-146E3735258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Slide Number Placeholder 4">
            <a:extLst>
              <a:ext uri="{FF2B5EF4-FFF2-40B4-BE49-F238E27FC236}">
                <a16:creationId xmlns="" xmlns:a16="http://schemas.microsoft.com/office/drawing/2014/main" id="{EBA4F7ED-64F8-4CD2-BB1C-C9028DADE63E}"/>
              </a:ext>
            </a:extLst>
          </p:cNvPr>
          <p:cNvSpPr>
            <a:spLocks noGrp="1"/>
          </p:cNvSpPr>
          <p:nvPr>
            <p:ph type="sldNum" sz="quarter" idx="4"/>
          </p:nvPr>
        </p:nvSpPr>
        <p:spPr>
          <a:xfrm>
            <a:off x="7086600" y="6588125"/>
            <a:ext cx="2057400" cy="285810"/>
          </a:xfrm>
          <a:prstGeom prst="rect">
            <a:avLst/>
          </a:prstGeom>
        </p:spPr>
        <p:txBody>
          <a:bodyPr/>
          <a:lstStyle>
            <a:lvl1pPr algn="r">
              <a:defRPr sz="900" b="1" baseline="0">
                <a:solidFill>
                  <a:schemeClr val="bg1"/>
                </a:solidFill>
                <a:latin typeface="Verdana" panose="020B0604030504040204" pitchFamily="34" charset="0"/>
                <a:ea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a16="http://schemas.microsoft.com/office/drawing/2014/main"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4.png"/><Relationship Id="rId7" Type="http://schemas.openxmlformats.org/officeDocument/2006/relationships/diagramQuickStyle" Target="../diagrams/quickStyle5.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5.svg"/><Relationship Id="rId9" Type="http://schemas.microsoft.com/office/2007/relationships/diagramDrawing" Target="../diagrams/drawing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7.sv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mailto:24-7xxxx@xxx.oov.rs"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hyperlink" Target="mailto:vladimir.xxx@xxx.aov.r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4355" y="2228592"/>
            <a:ext cx="8750206" cy="3662541"/>
          </a:xfrm>
          <a:prstGeom prst="rect">
            <a:avLst/>
          </a:prstGeom>
          <a:ln>
            <a:noFill/>
          </a:ln>
        </p:spPr>
        <p:txBody>
          <a:bodyPr wrap="square">
            <a:spAutoFit/>
          </a:bodyPr>
          <a:lstStyle/>
          <a:p>
            <a:pPr marL="0" indent="0" algn="ctr">
              <a:buFont typeface="Arial" charset="0"/>
              <a:buNone/>
              <a:defRPr/>
            </a:pPr>
            <a:r>
              <a:rPr lang="ro-RO" sz="3600" b="1">
                <a:ea typeface="MS PGothic" panose="020B0600070205080204" pitchFamily="34" charset="-128"/>
              </a:rPr>
              <a:t>Cursul 3.x </a:t>
            </a:r>
          </a:p>
          <a:p>
            <a:pPr marL="0" indent="0" algn="ctr">
              <a:buFont typeface="Arial" charset="0"/>
              <a:buNone/>
              <a:defRPr/>
            </a:pPr>
            <a:r>
              <a:rPr lang="ro-RO" sz="3600" b="1">
                <a:ea typeface="MS PGothic" panose="020B0600070205080204" pitchFamily="34" charset="-128"/>
              </a:rPr>
              <a:t>Noțiuni fundamentale privind cooperarea internațională</a:t>
            </a:r>
          </a:p>
          <a:p>
            <a:pPr marL="0" indent="0" algn="ctr">
              <a:buFont typeface="Arial" charset="0"/>
              <a:buNone/>
              <a:defRPr/>
            </a:pPr>
            <a:endParaRPr lang="en-GB" sz="1200" b="1" dirty="0">
              <a:ea typeface="MS PGothic" panose="020B0600070205080204" pitchFamily="34" charset="-128"/>
            </a:endParaRPr>
          </a:p>
          <a:p>
            <a:pPr marL="0" indent="0" algn="ctr">
              <a:buFont typeface="Arial" charset="0"/>
              <a:buNone/>
              <a:defRPr/>
            </a:pPr>
            <a:endParaRPr lang="en-GB" sz="1200" b="1" dirty="0">
              <a:ea typeface="MS PGothic" panose="020B0600070205080204" pitchFamily="34" charset="-128"/>
            </a:endParaRPr>
          </a:p>
          <a:p>
            <a:pPr marL="0" indent="0" algn="ctr">
              <a:buFont typeface="Arial" charset="0"/>
              <a:buNone/>
              <a:defRPr/>
            </a:pPr>
            <a:endParaRPr lang="en-GB" sz="1200" b="1" dirty="0">
              <a:ea typeface="MS PGothic" panose="020B0600070205080204" pitchFamily="34" charset="-128"/>
            </a:endParaRPr>
          </a:p>
          <a:p>
            <a:pPr algn="ctr">
              <a:spcBef>
                <a:spcPct val="0"/>
              </a:spcBef>
            </a:pPr>
            <a:r>
              <a:rPr lang="ro-RO" b="1"/>
              <a:t>Xxxxx XXXXXXXX</a:t>
            </a:r>
          </a:p>
          <a:p>
            <a:pPr algn="ctr">
              <a:spcBef>
                <a:spcPct val="0"/>
              </a:spcBef>
            </a:pPr>
            <a:endParaRPr lang="en-GB" altLang="en-US" sz="800" dirty="0"/>
          </a:p>
          <a:p>
            <a:pPr algn="ctr">
              <a:spcBef>
                <a:spcPct val="0"/>
              </a:spcBef>
            </a:pPr>
            <a:r>
              <a:rPr lang="ro-RO" sz="1400" i="1"/>
              <a:t>Consiliul Europei</a:t>
            </a:r>
          </a:p>
          <a:p>
            <a:pPr algn="ctr">
              <a:spcBef>
                <a:spcPct val="0"/>
              </a:spcBef>
            </a:pPr>
            <a:endParaRPr lang="en-GB" altLang="en-US" sz="1400" b="1" dirty="0">
              <a:solidFill>
                <a:srgbClr val="2F618F"/>
              </a:solidFill>
              <a:hlinkClick r:id="rId3"/>
            </a:endParaRPr>
          </a:p>
          <a:p>
            <a:pPr algn="ctr">
              <a:spcBef>
                <a:spcPct val="0"/>
              </a:spcBef>
            </a:pPr>
            <a:r>
              <a:rPr lang="ro-RO" sz="1200" b="1">
                <a:solidFill>
                  <a:srgbClr val="2F618F"/>
                </a:solidFill>
              </a:rPr>
              <a:t>e-mail</a:t>
            </a:r>
          </a:p>
          <a:p>
            <a:pPr algn="ctr">
              <a:spcBef>
                <a:spcPct val="0"/>
              </a:spcBef>
            </a:pPr>
            <a:endParaRPr lang="en-GB" altLang="en-US" sz="1400" b="1" dirty="0"/>
          </a:p>
          <a:p>
            <a:pPr algn="ctr">
              <a:spcBef>
                <a:spcPct val="0"/>
              </a:spcBef>
            </a:pPr>
            <a:endParaRPr lang="en-GB" altLang="en-US" sz="1400" b="1" dirty="0"/>
          </a:p>
          <a:p>
            <a:pPr algn="ctr">
              <a:spcBef>
                <a:spcPct val="0"/>
              </a:spcBef>
            </a:pPr>
            <a:endParaRPr lang="en-GB" altLang="en-US" sz="1400" b="1" dirty="0"/>
          </a:p>
          <a:p>
            <a:pPr algn="ctr">
              <a:spcBef>
                <a:spcPct val="0"/>
              </a:spcBef>
            </a:pPr>
            <a:r>
              <a:rPr lang="ro-RO" sz="1600" b="1"/>
              <a:t>ZZ Luna AAAA</a:t>
            </a:r>
          </a:p>
        </p:txBody>
      </p:sp>
      <p:sp>
        <p:nvSpPr>
          <p:cNvPr id="20" name="TextBox 13">
            <a:extLst>
              <a:ext uri="{FF2B5EF4-FFF2-40B4-BE49-F238E27FC236}">
                <a16:creationId xmlns=""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 xmlns:a16="http://schemas.microsoft.com/office/drawing/2014/main" id="{5F39A16C-F9D3-2A4D-98FE-6E0DFED1E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 xmlns:a16="http://schemas.microsoft.com/office/drawing/2014/main" id="{29075054-C764-4888-9887-6C6C44EF71CA}"/>
              </a:ext>
            </a:extLst>
          </p:cNvPr>
          <p:cNvSpPr>
            <a:spLocks noChangeArrowheads="1"/>
          </p:cNvSpPr>
          <p:nvPr/>
        </p:nvSpPr>
        <p:spPr bwMode="auto">
          <a:xfrm>
            <a:off x="365125" y="1177588"/>
            <a:ext cx="8599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1600" b="1">
                <a:latin typeface="+mn-lt"/>
              </a:rPr>
              <a:t>Curs de instruire în sistemul judiciar privind Criminalitatea informatică și Dovezile electronice</a:t>
            </a:r>
          </a:p>
        </p:txBody>
      </p:sp>
      <p:sp>
        <p:nvSpPr>
          <p:cNvPr id="17" name="Slide Number Placeholder 1">
            <a:extLst>
              <a:ext uri="{FF2B5EF4-FFF2-40B4-BE49-F238E27FC236}">
                <a16:creationId xmlns="" xmlns:a16="http://schemas.microsoft.com/office/drawing/2014/main" id="{6D84966C-22BC-4590-97F4-6937886B25E6}"/>
              </a:ext>
            </a:extLst>
          </p:cNvPr>
          <p:cNvSpPr>
            <a:spLocks noGrp="1"/>
          </p:cNvSpPr>
          <p:nvPr>
            <p:ph type="sldNum" sz="quarter" idx="12"/>
          </p:nvPr>
        </p:nvSpPr>
        <p:spPr>
          <a:xfrm>
            <a:off x="7086600" y="6588125"/>
            <a:ext cx="2057400" cy="285810"/>
          </a:xfrm>
        </p:spPr>
        <p:txBody>
          <a:bodyPr/>
          <a:lstStyle/>
          <a:p>
            <a:fld id="{B517EF97-6CC0-48A9-BC0E-433EC7B55211}" type="slidenum">
              <a:rPr lang="en-GB" smtClean="0"/>
              <a:pPr/>
              <a:t>1</a:t>
            </a:fld>
            <a:endParaRPr lang="en-GB" smtClean="0"/>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1CAE5D1B-C7CD-DD44-B0C3-576B01C85806}"/>
              </a:ext>
            </a:extLst>
          </p:cNvPr>
          <p:cNvSpPr/>
          <p:nvPr/>
        </p:nvSpPr>
        <p:spPr>
          <a:xfrm>
            <a:off x="88522" y="1102281"/>
            <a:ext cx="4572000" cy="3677930"/>
          </a:xfrm>
          <a:prstGeom prst="rect">
            <a:avLst/>
          </a:prstGeom>
        </p:spPr>
        <p:txBody>
          <a:bodyPr>
            <a:spAutoFit/>
          </a:bodyPr>
          <a:lstStyle/>
          <a:p>
            <a:pPr>
              <a:spcAft>
                <a:spcPts val="0"/>
              </a:spcAft>
            </a:pPr>
            <a:r>
              <a:rPr lang="ro-RO" sz="2200" b="1"/>
              <a:t>Asistența judiciară reciprocă formală vs informală:</a:t>
            </a:r>
          </a:p>
          <a:p>
            <a:pPr marL="342900" indent="-342900">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ro-RO" sz="2100" b="1">
                <a:cs typeface="Arial" panose="020B0604020202020204" pitchFamily="34" charset="0"/>
              </a:rPr>
              <a:t>Asistența judiciară reciprocă (MLA)</a:t>
            </a:r>
            <a:r>
              <a:rPr lang="ro-RO" sz="2100">
                <a:cs typeface="Arial" panose="020B0604020202020204" pitchFamily="34" charset="0"/>
              </a:rPr>
              <a:t>, cunoscută sub numele de „asistență judiciară” </a:t>
            </a:r>
            <a:r>
              <a:rPr lang="ro-RO" sz="2100" b="1">
                <a:cs typeface="Arial" panose="020B0604020202020204" pitchFamily="34" charset="0"/>
              </a:rPr>
              <a:t>reprezintă modalitatea formală prin care statele solicită și oferă asistență</a:t>
            </a:r>
            <a:r>
              <a:rPr lang="ro-RO" sz="2100">
                <a:cs typeface="Arial" panose="020B0604020202020204" pitchFamily="34" charset="0"/>
              </a:rPr>
              <a:t> pentru obținerea dovezilor regăsite într-un stat pentru a contribui la investigațiile sau procedurile penale dintr-un alt stat</a:t>
            </a:r>
          </a:p>
          <a:p>
            <a:pPr marL="342900" indent="-342900" algn="just">
              <a:buFont typeface="Arial" panose="020B0604020202020204" pitchFamily="34" charset="0"/>
              <a:buChar char="•"/>
            </a:pPr>
            <a:endParaRPr lang="en-GB" sz="2100" dirty="0">
              <a:effectLst/>
              <a:cs typeface="Arial" panose="020B0604020202020204" pitchFamily="34" charset="0"/>
            </a:endParaRPr>
          </a:p>
        </p:txBody>
      </p:sp>
      <p:sp>
        <p:nvSpPr>
          <p:cNvPr id="5" name="Rectangle 4">
            <a:extLst>
              <a:ext uri="{FF2B5EF4-FFF2-40B4-BE49-F238E27FC236}">
                <a16:creationId xmlns="" xmlns:a16="http://schemas.microsoft.com/office/drawing/2014/main" id="{046D6463-C26B-9644-9190-9FB17B6BA87A}"/>
              </a:ext>
            </a:extLst>
          </p:cNvPr>
          <p:cNvSpPr/>
          <p:nvPr/>
        </p:nvSpPr>
        <p:spPr>
          <a:xfrm>
            <a:off x="4758150" y="1488541"/>
            <a:ext cx="4072084" cy="3291670"/>
          </a:xfrm>
          <a:prstGeom prst="rect">
            <a:avLst/>
          </a:prstGeom>
        </p:spPr>
        <p:txBody>
          <a:bodyPr wrap="square">
            <a:spAutoFit/>
          </a:bodyPr>
          <a:lstStyle/>
          <a:p>
            <a:pPr marL="342900" indent="-342900" algn="just">
              <a:buFont typeface="Arial" panose="020B0604020202020204" pitchFamily="34" charset="0"/>
              <a:buChar char="•"/>
            </a:pPr>
            <a:r>
              <a:rPr lang="ro-RO" sz="2100" b="1">
                <a:cs typeface="Arial" panose="020B0604020202020204" pitchFamily="34" charset="0"/>
              </a:rPr>
              <a:t>Asistența administrativă este cunoscută uneori sub numele de „asistență judiciară informală”</a:t>
            </a:r>
          </a:p>
          <a:p>
            <a:pPr marL="342900" indent="-342900" algn="just">
              <a:buFont typeface="Arial" panose="020B0604020202020204" pitchFamily="34" charset="0"/>
              <a:buChar char="•"/>
            </a:pPr>
            <a:endParaRPr lang="en-GB" sz="2100" dirty="0">
              <a:cs typeface="Arial" panose="020B0604020202020204" pitchFamily="34" charset="0"/>
            </a:endParaRPr>
          </a:p>
          <a:p>
            <a:pPr marL="342900" indent="-342900" algn="just">
              <a:buFont typeface="Arial" panose="020B0604020202020204" pitchFamily="34" charset="0"/>
              <a:buChar char="•"/>
            </a:pPr>
            <a:r>
              <a:rPr lang="ro-RO" sz="2100" b="1">
                <a:cs typeface="Arial" panose="020B0604020202020204" pitchFamily="34" charset="0"/>
              </a:rPr>
              <a:t>Ea nu implică emiterea unei notificări formale </a:t>
            </a:r>
            <a:r>
              <a:rPr lang="ro-RO" sz="2100">
                <a:cs typeface="Arial" panose="020B0604020202020204" pitchFamily="34" charset="0"/>
              </a:rPr>
              <a:t>care reprezintă baza unei solicitări formale de asistență judiciară reciprocă</a:t>
            </a:r>
          </a:p>
          <a:p>
            <a:pPr marL="342900" indent="-342900" algn="just">
              <a:lnSpc>
                <a:spcPct val="90000"/>
              </a:lnSpc>
              <a:buFont typeface="Arial" panose="020B0604020202020204" pitchFamily="34" charset="0"/>
              <a:buChar char="•"/>
            </a:pPr>
            <a:endParaRPr lang="en-GB" sz="2100" b="1" dirty="0"/>
          </a:p>
        </p:txBody>
      </p:sp>
      <p:pic>
        <p:nvPicPr>
          <p:cNvPr id="8" name="Picture 7">
            <a:extLst>
              <a:ext uri="{FF2B5EF4-FFF2-40B4-BE49-F238E27FC236}">
                <a16:creationId xmlns="" xmlns:a16="http://schemas.microsoft.com/office/drawing/2014/main" id="{ECD9E502-CD5E-3741-857E-8A091CFC16D1}"/>
              </a:ext>
            </a:extLst>
          </p:cNvPr>
          <p:cNvPicPr>
            <a:picLocks noChangeAspect="1"/>
          </p:cNvPicPr>
          <p:nvPr/>
        </p:nvPicPr>
        <p:blipFill>
          <a:blip r:embed="rId3"/>
          <a:stretch>
            <a:fillRect/>
          </a:stretch>
        </p:blipFill>
        <p:spPr>
          <a:xfrm>
            <a:off x="3304810" y="4780211"/>
            <a:ext cx="2906681" cy="1638665"/>
          </a:xfrm>
          <a:prstGeom prst="rect">
            <a:avLst/>
          </a:prstGeom>
        </p:spPr>
      </p:pic>
      <p:sp>
        <p:nvSpPr>
          <p:cNvPr id="16" name="Slide Number Placeholder 1">
            <a:extLst>
              <a:ext uri="{FF2B5EF4-FFF2-40B4-BE49-F238E27FC236}">
                <a16:creationId xmlns="" xmlns:a16="http://schemas.microsoft.com/office/drawing/2014/main" id="{CD1D7902-9BC8-4D3D-BE43-832A952C1CA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10</a:t>
            </a:fld>
            <a:endParaRPr lang="en-GB" smtClean="0"/>
          </a:p>
        </p:txBody>
      </p:sp>
      <p:sp>
        <p:nvSpPr>
          <p:cNvPr id="9" name="Rectangle 8">
            <a:extLst>
              <a:ext uri="{FF2B5EF4-FFF2-40B4-BE49-F238E27FC236}">
                <a16:creationId xmlns="" xmlns:a16="http://schemas.microsoft.com/office/drawing/2014/main" id="{824BF0C5-EF04-4355-82B5-B330857523D9}"/>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325893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344658" y="1553877"/>
            <a:ext cx="5056398" cy="4339650"/>
          </a:xfrm>
          <a:prstGeom prst="rect">
            <a:avLst/>
          </a:prstGeom>
        </p:spPr>
        <p:txBody>
          <a:bodyPr wrap="square">
            <a:spAutoFit/>
          </a:bodyPr>
          <a:lstStyle/>
          <a:p>
            <a:r>
              <a:rPr lang="ro-RO" sz="2800" b="1"/>
              <a:t>Cooperare internațională pentru parteneriatul public-privat intern</a:t>
            </a:r>
            <a:r>
              <a:rPr lang="ro-RO" sz="2200" b="1"/>
              <a:t>:</a:t>
            </a:r>
          </a:p>
          <a:p>
            <a:pPr marL="342900" indent="-342900">
              <a:buFont typeface="Wingdings" pitchFamily="2" charset="2"/>
              <a:buChar char="Ø"/>
            </a:pPr>
            <a:endParaRPr lang="en-US" sz="2200" b="1" dirty="0"/>
          </a:p>
          <a:p>
            <a:pPr marL="342900" lvl="0" indent="-342900" algn="just">
              <a:buFont typeface="Arial" panose="020B0604020202020204" pitchFamily="34" charset="0"/>
              <a:buChar char="•"/>
            </a:pPr>
            <a:r>
              <a:rPr lang="ro-RO" sz="2200" b="1"/>
              <a:t>Cooperare obligatorie</a:t>
            </a:r>
            <a:r>
              <a:rPr lang="ro-RO" sz="2200"/>
              <a:t> cu mandat legal</a:t>
            </a:r>
          </a:p>
          <a:p>
            <a:pPr marL="342900" lvl="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b="1"/>
              <a:t>Cooperare voluntară </a:t>
            </a:r>
            <a:r>
              <a:rPr lang="ro-RO" sz="2200"/>
              <a:t>cu mandat legal – (de ex. </a:t>
            </a:r>
            <a:r>
              <a:rPr lang="ro-RO" sz="2200" i="1"/>
              <a:t>pe bază de Memorandum de înțelegere)</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b="1"/>
              <a:t>Cooperare voluntară indiferent </a:t>
            </a:r>
            <a:r>
              <a:rPr lang="ro-RO" sz="2200"/>
              <a:t>de mandatul legal (eventual cu ajutorul facilitatorilor juridici)</a:t>
            </a:r>
          </a:p>
        </p:txBody>
      </p:sp>
      <p:pic>
        <p:nvPicPr>
          <p:cNvPr id="12" name="Picture 11">
            <a:extLst>
              <a:ext uri="{FF2B5EF4-FFF2-40B4-BE49-F238E27FC236}">
                <a16:creationId xmlns="" xmlns:a16="http://schemas.microsoft.com/office/drawing/2014/main" id="{10214C1E-BDF7-924A-AB09-5E9D09F0EA10}"/>
              </a:ext>
            </a:extLst>
          </p:cNvPr>
          <p:cNvPicPr>
            <a:picLocks noChangeAspect="1"/>
          </p:cNvPicPr>
          <p:nvPr/>
        </p:nvPicPr>
        <p:blipFill>
          <a:blip r:embed="rId3"/>
          <a:stretch>
            <a:fillRect/>
          </a:stretch>
        </p:blipFill>
        <p:spPr>
          <a:xfrm>
            <a:off x="5514377" y="2632710"/>
            <a:ext cx="3284965" cy="2181984"/>
          </a:xfrm>
          <a:prstGeom prst="rect">
            <a:avLst/>
          </a:prstGeom>
        </p:spPr>
      </p:pic>
      <p:sp>
        <p:nvSpPr>
          <p:cNvPr id="16" name="Slide Number Placeholder 1">
            <a:extLst>
              <a:ext uri="{FF2B5EF4-FFF2-40B4-BE49-F238E27FC236}">
                <a16:creationId xmlns="" xmlns:a16="http://schemas.microsoft.com/office/drawing/2014/main" id="{15D37C8F-D04A-49A7-8872-0B72093CCCF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11</a:t>
            </a:fld>
            <a:endParaRPr lang="en-GB" smtClean="0"/>
          </a:p>
        </p:txBody>
      </p:sp>
      <p:sp>
        <p:nvSpPr>
          <p:cNvPr id="7" name="Rectangle 6">
            <a:extLst>
              <a:ext uri="{FF2B5EF4-FFF2-40B4-BE49-F238E27FC236}">
                <a16:creationId xmlns="" xmlns:a16="http://schemas.microsoft.com/office/drawing/2014/main" id="{17A760A3-FBF9-46F9-B6BF-A5BF4C477606}"/>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952128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295579" y="1215323"/>
            <a:ext cx="5129861" cy="5016758"/>
          </a:xfrm>
          <a:prstGeom prst="rect">
            <a:avLst/>
          </a:prstGeom>
        </p:spPr>
        <p:txBody>
          <a:bodyPr wrap="square">
            <a:spAutoFit/>
          </a:bodyPr>
          <a:lstStyle/>
          <a:p>
            <a:r>
              <a:rPr lang="ro-RO" sz="2800" b="1"/>
              <a:t>Cooperare internațională pentru parteneriatul public-privat internațional</a:t>
            </a:r>
            <a:r>
              <a:rPr lang="ro-RO" sz="2200" b="1"/>
              <a:t>:</a:t>
            </a:r>
          </a:p>
          <a:p>
            <a:pPr marL="342900" indent="-342900">
              <a:buFont typeface="Wingdings" pitchFamily="2" charset="2"/>
              <a:buChar char="Ø"/>
            </a:pPr>
            <a:endParaRPr lang="en-US" sz="2200" b="1" dirty="0"/>
          </a:p>
          <a:p>
            <a:pPr marL="342900" lvl="0" indent="-342900" algn="just">
              <a:buFont typeface="Arial" panose="020B0604020202020204" pitchFamily="34" charset="0"/>
              <a:buChar char="•"/>
            </a:pPr>
            <a:r>
              <a:rPr lang="ro-RO" sz="2200" b="1"/>
              <a:t>Cooperare obligatorie </a:t>
            </a:r>
            <a:r>
              <a:rPr lang="ro-RO" sz="2200"/>
              <a:t>cu mandat legal (în baza unui tratat de asistență judiciară reciprocă sau a unui ordine de divulgare)</a:t>
            </a:r>
          </a:p>
          <a:p>
            <a:pPr marL="342900" lvl="0" indent="-342900" algn="just">
              <a:buFont typeface="Arial" panose="020B0604020202020204" pitchFamily="34" charset="0"/>
              <a:buChar char="•"/>
            </a:pPr>
            <a:endParaRPr lang="en-US" sz="2200" dirty="0"/>
          </a:p>
          <a:p>
            <a:pPr marL="342900" lvl="0" indent="-342900" algn="just">
              <a:buFont typeface="Arial" panose="020B0604020202020204" pitchFamily="34" charset="0"/>
              <a:buChar char="•"/>
            </a:pPr>
            <a:r>
              <a:rPr lang="ro-RO" sz="2200" b="1"/>
              <a:t>Cooperare voluntară </a:t>
            </a:r>
            <a:r>
              <a:rPr lang="ro-RO" sz="2200"/>
              <a:t>cu mandat legal (de ex. Articolul 32 din Convenția de la Budapesta)</a:t>
            </a:r>
          </a:p>
          <a:p>
            <a:pPr marL="342900" indent="-342900" algn="just">
              <a:buFont typeface="Arial" panose="020B0604020202020204" pitchFamily="34" charset="0"/>
              <a:buChar char="•"/>
            </a:pPr>
            <a:endParaRPr lang="en-US" sz="2200" dirty="0"/>
          </a:p>
          <a:p>
            <a:pPr marL="342900" lvl="0" indent="-342900" algn="just">
              <a:buFont typeface="Arial" panose="020B0604020202020204" pitchFamily="34" charset="0"/>
              <a:buChar char="•"/>
            </a:pPr>
            <a:r>
              <a:rPr lang="ro-RO" sz="2200" b="1"/>
              <a:t>Cooperare voluntară indiferent</a:t>
            </a:r>
            <a:r>
              <a:rPr lang="ro-RO" sz="2200"/>
              <a:t> de mandatul legal (cooperare directă cu furnizorii străini de servicii)</a:t>
            </a:r>
          </a:p>
        </p:txBody>
      </p:sp>
      <p:sp>
        <p:nvSpPr>
          <p:cNvPr id="16" name="Slide Number Placeholder 1">
            <a:extLst>
              <a:ext uri="{FF2B5EF4-FFF2-40B4-BE49-F238E27FC236}">
                <a16:creationId xmlns="" xmlns:a16="http://schemas.microsoft.com/office/drawing/2014/main"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12</a:t>
            </a:fld>
            <a:endParaRPr lang="en-GB" smtClean="0"/>
          </a:p>
        </p:txBody>
      </p:sp>
      <p:sp>
        <p:nvSpPr>
          <p:cNvPr id="7" name="Rectangle 6">
            <a:extLst>
              <a:ext uri="{FF2B5EF4-FFF2-40B4-BE49-F238E27FC236}">
                <a16:creationId xmlns="" xmlns:a16="http://schemas.microsoft.com/office/drawing/2014/main" id="{4F24AB61-97C5-42B0-A182-0BEC9F6E843D}"/>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pic>
        <p:nvPicPr>
          <p:cNvPr id="8" name="Picture 7">
            <a:extLst>
              <a:ext uri="{FF2B5EF4-FFF2-40B4-BE49-F238E27FC236}">
                <a16:creationId xmlns="" xmlns:a16="http://schemas.microsoft.com/office/drawing/2014/main" id="{802EAB57-B6AF-447B-B24A-8408DB19681D}"/>
              </a:ext>
            </a:extLst>
          </p:cNvPr>
          <p:cNvPicPr>
            <a:picLocks noChangeAspect="1"/>
          </p:cNvPicPr>
          <p:nvPr/>
        </p:nvPicPr>
        <p:blipFill>
          <a:blip r:embed="rId3"/>
          <a:stretch>
            <a:fillRect/>
          </a:stretch>
        </p:blipFill>
        <p:spPr>
          <a:xfrm>
            <a:off x="5514377" y="2632710"/>
            <a:ext cx="3284965" cy="2181984"/>
          </a:xfrm>
          <a:prstGeom prst="rect">
            <a:avLst/>
          </a:prstGeom>
        </p:spPr>
      </p:pic>
    </p:spTree>
    <p:extLst>
      <p:ext uri="{BB962C8B-B14F-4D97-AF65-F5344CB8AC3E}">
        <p14:creationId xmlns:p14="http://schemas.microsoft.com/office/powerpoint/2010/main" val="84233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 xmlns:a16="http://schemas.microsoft.com/office/drawing/2014/main"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13</a:t>
            </a:fld>
            <a:endParaRPr lang="en-GB" smtClean="0"/>
          </a:p>
        </p:txBody>
      </p:sp>
      <p:sp>
        <p:nvSpPr>
          <p:cNvPr id="7" name="Rectangle 6">
            <a:extLst>
              <a:ext uri="{FF2B5EF4-FFF2-40B4-BE49-F238E27FC236}">
                <a16:creationId xmlns=""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
        <p:nvSpPr>
          <p:cNvPr id="8" name="TextBox 7">
            <a:extLst>
              <a:ext uri="{FF2B5EF4-FFF2-40B4-BE49-F238E27FC236}">
                <a16:creationId xmlns="" xmlns:a16="http://schemas.microsoft.com/office/drawing/2014/main" id="{CF4A5A40-4F3B-49B6-9081-1646BBF20341}"/>
              </a:ext>
            </a:extLst>
          </p:cNvPr>
          <p:cNvSpPr txBox="1"/>
          <p:nvPr/>
        </p:nvSpPr>
        <p:spPr>
          <a:xfrm>
            <a:off x="588962" y="1281981"/>
            <a:ext cx="8030033" cy="461665"/>
          </a:xfrm>
          <a:prstGeom prst="rect">
            <a:avLst/>
          </a:prstGeom>
          <a:solidFill>
            <a:srgbClr val="BDD8F3"/>
          </a:solidFill>
        </p:spPr>
        <p:txBody>
          <a:bodyPr wrap="square" rtlCol="0">
            <a:spAutoFit/>
          </a:bodyPr>
          <a:lstStyle/>
          <a:p>
            <a:pPr algn="ctr"/>
            <a:r>
              <a:rPr lang="ro-RO" sz="2400">
                <a:solidFill>
                  <a:schemeClr val="tx1">
                    <a:lumMod val="65000"/>
                    <a:lumOff val="35000"/>
                  </a:schemeClr>
                </a:solidFill>
                <a:latin typeface="+mj-lt"/>
              </a:rPr>
              <a:t>Care este fundamentul unui Memorandum de Înțelegere?</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a:solidFill>
                  <a:schemeClr val="bg1"/>
                </a:solidFill>
                <a:latin typeface="+mj-lt"/>
              </a:rPr>
              <a:t>Răspunsul corect este B</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2828835"/>
            <a:ext cx="8030032" cy="1200329"/>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Cooperare obligatorie?</a:t>
            </a:r>
          </a:p>
          <a:p>
            <a:pPr marL="1828800" lvl="3" indent="-457200">
              <a:buAutoNum type="alphaUcPeriod"/>
            </a:pPr>
            <a:r>
              <a:rPr lang="ro-RO" sz="2400">
                <a:solidFill>
                  <a:schemeClr val="bg1"/>
                </a:solidFill>
                <a:latin typeface="+mj-lt"/>
              </a:rPr>
              <a:t>Cooperare voluntară cu mandat legal?</a:t>
            </a:r>
          </a:p>
          <a:p>
            <a:pPr marL="1828800" lvl="3" indent="-457200">
              <a:buAutoNum type="alphaUcPeriod"/>
            </a:pPr>
            <a:r>
              <a:rPr lang="ro-RO" sz="2400">
                <a:solidFill>
                  <a:schemeClr val="bg1"/>
                </a:solidFill>
                <a:latin typeface="+mj-lt"/>
              </a:rPr>
              <a:t>Cooperare voluntară fără mandat legal?</a:t>
            </a:r>
          </a:p>
        </p:txBody>
      </p:sp>
    </p:spTree>
    <p:extLst>
      <p:ext uri="{BB962C8B-B14F-4D97-AF65-F5344CB8AC3E}">
        <p14:creationId xmlns:p14="http://schemas.microsoft.com/office/powerpoint/2010/main" val="369822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14</a:t>
            </a:fld>
            <a:endParaRPr lang="en-GB" smtClean="0"/>
          </a:p>
        </p:txBody>
      </p:sp>
    </p:spTree>
    <p:extLst>
      <p:ext uri="{BB962C8B-B14F-4D97-AF65-F5344CB8AC3E}">
        <p14:creationId xmlns:p14="http://schemas.microsoft.com/office/powerpoint/2010/main" val="133481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309489" y="4116222"/>
            <a:ext cx="8525021" cy="1274195"/>
          </a:xfrm>
          <a:prstGeom prst="rect">
            <a:avLst/>
          </a:prstGeom>
        </p:spPr>
        <p:txBody>
          <a:bodyPr wrap="square">
            <a:spAutoFit/>
          </a:bodyPr>
          <a:lstStyle/>
          <a:p>
            <a:pPr>
              <a:lnSpc>
                <a:spcPct val="80000"/>
              </a:lnSpc>
            </a:pPr>
            <a:r>
              <a:rPr lang="ro-RO" sz="3200" b="1" dirty="0"/>
              <a:t>Convenția de la Budapesta privind </a:t>
            </a:r>
            <a:r>
              <a:rPr lang="ro-RO" sz="3200" b="1" dirty="0" smtClean="0"/>
              <a:t>criminalitate</a:t>
            </a:r>
            <a:r>
              <a:rPr lang="en-US" sz="3200" b="1" dirty="0" smtClean="0"/>
              <a:t>a</a:t>
            </a:r>
            <a:r>
              <a:rPr lang="ro-RO" sz="3200" b="1" dirty="0" smtClean="0"/>
              <a:t> </a:t>
            </a:r>
            <a:r>
              <a:rPr lang="ro-RO" sz="3200" b="1" dirty="0"/>
              <a:t>informatică și instrumente de cooperare internațională</a:t>
            </a:r>
          </a:p>
        </p:txBody>
      </p:sp>
      <p:sp>
        <p:nvSpPr>
          <p:cNvPr id="11" name="Text Placeholder 2">
            <a:extLst>
              <a:ext uri="{FF2B5EF4-FFF2-40B4-BE49-F238E27FC236}">
                <a16:creationId xmlns="" xmlns:a16="http://schemas.microsoft.com/office/drawing/2014/main" id="{0C9F440E-2696-4F5C-AE32-3ADBCBC53F9D}"/>
              </a:ext>
            </a:extLst>
          </p:cNvPr>
          <p:cNvSpPr txBox="1">
            <a:spLocks/>
          </p:cNvSpPr>
          <p:nvPr/>
        </p:nvSpPr>
        <p:spPr>
          <a:xfrm>
            <a:off x="309489" y="3766294"/>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ro-RO" sz="2000">
                <a:solidFill>
                  <a:schemeClr val="tx1">
                    <a:tint val="75000"/>
                  </a:schemeClr>
                </a:solidFill>
              </a:rPr>
              <a:t>Noțiuni fundamentale privind cooperarea internațională</a:t>
            </a:r>
          </a:p>
        </p:txBody>
      </p:sp>
      <p:sp>
        <p:nvSpPr>
          <p:cNvPr id="16" name="Slide Number Placeholder 1">
            <a:extLst>
              <a:ext uri="{FF2B5EF4-FFF2-40B4-BE49-F238E27FC236}">
                <a16:creationId xmlns="" xmlns:a16="http://schemas.microsoft.com/office/drawing/2014/main" id="{22AB7F6E-25AD-4FA2-A70B-6EF98C3FB0F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15</a:t>
            </a:fld>
            <a:endParaRPr lang="en-GB" smtClean="0"/>
          </a:p>
        </p:txBody>
      </p:sp>
      <p:sp>
        <p:nvSpPr>
          <p:cNvPr id="19" name="Rectangle 18">
            <a:extLst>
              <a:ext uri="{FF2B5EF4-FFF2-40B4-BE49-F238E27FC236}">
                <a16:creationId xmlns="" xmlns:a16="http://schemas.microsoft.com/office/drawing/2014/main" id="{A7C2BF37-A48F-4EB2-97FF-059F74D9A439}"/>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ro-RO" sz="3200">
                <a:latin typeface="Verdana" panose="020B0604030504040204" pitchFamily="34" charset="0"/>
                <a:ea typeface="Verdana" panose="020B0604030504040204" pitchFamily="34" charset="0"/>
                <a:cs typeface="ＭＳ Ｐゴシック" charset="0"/>
              </a:rPr>
              <a:t>Partea II</a:t>
            </a:r>
          </a:p>
        </p:txBody>
      </p:sp>
    </p:spTree>
    <p:extLst>
      <p:ext uri="{BB962C8B-B14F-4D97-AF65-F5344CB8AC3E}">
        <p14:creationId xmlns:p14="http://schemas.microsoft.com/office/powerpoint/2010/main" val="390309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TextBox 15"/>
          <p:cNvSpPr txBox="1"/>
          <p:nvPr/>
        </p:nvSpPr>
        <p:spPr>
          <a:xfrm>
            <a:off x="1222994" y="85986"/>
            <a:ext cx="7921006" cy="954107"/>
          </a:xfrm>
          <a:prstGeom prst="rect">
            <a:avLst/>
          </a:prstGeom>
          <a:noFill/>
        </p:spPr>
        <p:txBody>
          <a:bodyPr wrap="square" rtlCol="0">
            <a:spAutoFit/>
          </a:bodyPr>
          <a:lstStyle/>
          <a:p>
            <a:pPr marL="892175" indent="-892175" algn="r"/>
            <a:r>
              <a:rPr lang="ro-RO" sz="2800">
                <a:solidFill>
                  <a:schemeClr val="bg1"/>
                </a:solidFill>
                <a:latin typeface="Verdana" panose="020B0604030504040204" pitchFamily="34" charset="0"/>
                <a:ea typeface="Verdana" panose="020B0604030504040204" pitchFamily="34" charset="0"/>
                <a:cs typeface="Arial" panose="020B0604020202020204" pitchFamily="34" charset="0"/>
              </a:rPr>
              <a:t>Convenția de la Budapesta: </a:t>
            </a:r>
          </a:p>
          <a:p>
            <a:pPr marL="892175" indent="-892175" algn="r"/>
            <a:r>
              <a:rPr lang="ro-RO" sz="2800">
                <a:solidFill>
                  <a:schemeClr val="bg1"/>
                </a:solidFill>
                <a:latin typeface="Verdana" panose="020B0604030504040204" pitchFamily="34" charset="0"/>
                <a:ea typeface="Verdana" panose="020B0604030504040204" pitchFamily="34" charset="0"/>
                <a:cs typeface="Arial" panose="020B0604020202020204" pitchFamily="34" charset="0"/>
              </a:rPr>
              <a:t>principiile cooperării internaționale</a:t>
            </a:r>
          </a:p>
        </p:txBody>
      </p:sp>
      <p:sp>
        <p:nvSpPr>
          <p:cNvPr id="6" name="TextBox 5"/>
          <p:cNvSpPr txBox="1"/>
          <p:nvPr/>
        </p:nvSpPr>
        <p:spPr>
          <a:xfrm>
            <a:off x="228600" y="1088371"/>
            <a:ext cx="8686800" cy="5016758"/>
          </a:xfrm>
          <a:prstGeom prst="rect">
            <a:avLst/>
          </a:prstGeom>
          <a:noFill/>
          <a:ln>
            <a:noFill/>
          </a:ln>
        </p:spPr>
        <p:txBody>
          <a:bodyPr wrap="square" rtlCol="0">
            <a:spAutoFit/>
          </a:bodyPr>
          <a:lstStyle/>
          <a:p>
            <a:pPr marL="342900" indent="-342900" algn="just">
              <a:spcAft>
                <a:spcPts val="1200"/>
              </a:spcAft>
              <a:buFont typeface="Arial" panose="020B0604020202020204" pitchFamily="34" charset="0"/>
              <a:buChar char="•"/>
            </a:pPr>
            <a:r>
              <a:rPr lang="ro-RO" sz="2000" b="1">
                <a:cs typeface="Arial" panose="020B0604020202020204" pitchFamily="34" charset="0"/>
              </a:rPr>
              <a:t>Cooperare „în cea mai mare măsură posibilă”</a:t>
            </a:r>
          </a:p>
          <a:p>
            <a:pPr marL="342900" indent="-342900" algn="just">
              <a:spcAft>
                <a:spcPts val="600"/>
              </a:spcAft>
              <a:buFont typeface="Arial" panose="020B0604020202020204" pitchFamily="34" charset="0"/>
              <a:buChar char="•"/>
            </a:pPr>
            <a:r>
              <a:rPr lang="ro-RO" sz="2000" b="1">
                <a:cs typeface="Arial" panose="020B0604020202020204" pitchFamily="34" charset="0"/>
              </a:rPr>
              <a:t>Cooperare pentru toate infracțiunile informatice</a:t>
            </a:r>
            <a:r>
              <a:rPr lang="ro-RO" sz="2000">
                <a:cs typeface="Arial" panose="020B0604020202020204" pitchFamily="34" charset="0"/>
              </a:rPr>
              <a:t> și dovezile electronice;</a:t>
            </a:r>
          </a:p>
          <a:p>
            <a:pPr marL="342900" indent="-342900" algn="just">
              <a:spcAft>
                <a:spcPts val="600"/>
              </a:spcAft>
              <a:buFont typeface="Arial" panose="020B0604020202020204" pitchFamily="34" charset="0"/>
              <a:buChar char="•"/>
            </a:pPr>
            <a:r>
              <a:rPr lang="ro-RO" sz="2000" b="1">
                <a:cs typeface="Arial" panose="020B0604020202020204" pitchFamily="34" charset="0"/>
              </a:rPr>
              <a:t>Cooperare pe baza </a:t>
            </a:r>
            <a:r>
              <a:rPr lang="ro-RO" sz="2000">
                <a:cs typeface="Arial" panose="020B0604020202020204" pitchFamily="34" charset="0"/>
              </a:rPr>
              <a:t>Convenției și pe baza:</a:t>
            </a:r>
          </a:p>
          <a:p>
            <a:pPr lvl="1" algn="just">
              <a:spcAft>
                <a:spcPts val="600"/>
              </a:spcAft>
            </a:pPr>
            <a:r>
              <a:rPr lang="ro-RO" sz="2000">
                <a:cs typeface="Arial" panose="020B0604020202020204" pitchFamily="34" charset="0"/>
              </a:rPr>
              <a:t>alicării instrumentelor internaționale relevante privind cooperarea internațională în materie de drept penal;</a:t>
            </a:r>
          </a:p>
          <a:p>
            <a:pPr lvl="1" algn="just">
              <a:spcAft>
                <a:spcPts val="600"/>
              </a:spcAft>
            </a:pPr>
            <a:r>
              <a:rPr lang="ro-RO" sz="2000">
                <a:cs typeface="Arial" panose="020B0604020202020204" pitchFamily="34" charset="0"/>
              </a:rPr>
              <a:t>unor acorduri convenite pe baza unei legislații armonizate sau reciproce, și</a:t>
            </a:r>
          </a:p>
          <a:p>
            <a:pPr lvl="1" algn="just">
              <a:spcAft>
                <a:spcPts val="600"/>
              </a:spcAft>
            </a:pPr>
            <a:r>
              <a:rPr lang="ro-RO" sz="2000">
                <a:cs typeface="Arial" panose="020B0604020202020204" pitchFamily="34" charset="0"/>
              </a:rPr>
              <a:t>a legislației naționale.</a:t>
            </a:r>
          </a:p>
          <a:p>
            <a:pPr marL="342900" lvl="1" indent="-342900" algn="just">
              <a:spcAft>
                <a:spcPts val="600"/>
              </a:spcAft>
              <a:buFont typeface="Arial" panose="020B0604020202020204" pitchFamily="34" charset="0"/>
              <a:buChar char="•"/>
            </a:pPr>
            <a:r>
              <a:rPr lang="ro-RO" sz="2000" b="1">
                <a:cs typeface="Arial" panose="020B0604020202020204" pitchFamily="34" charset="0"/>
              </a:rPr>
              <a:t>Principiile pentru asistență judiciară reciprocă</a:t>
            </a:r>
            <a:r>
              <a:rPr lang="ro-RO" sz="2000">
                <a:cs typeface="Arial" panose="020B0604020202020204" pitchFamily="34" charset="0"/>
              </a:rPr>
              <a:t>:</a:t>
            </a:r>
          </a:p>
          <a:p>
            <a:pPr marL="457200" lvl="2" algn="just">
              <a:spcAft>
                <a:spcPts val="600"/>
              </a:spcAft>
            </a:pPr>
            <a:r>
              <a:rPr lang="ro-RO" sz="2000">
                <a:cs typeface="Arial" panose="020B0604020202020204" pitchFamily="34" charset="0"/>
              </a:rPr>
              <a:t>bazele juridice naționale în conformitate cu Art. 29 - 35 din Convenție;</a:t>
            </a:r>
          </a:p>
          <a:p>
            <a:pPr marL="457200" lvl="2" algn="just">
              <a:spcAft>
                <a:spcPts val="600"/>
              </a:spcAft>
            </a:pPr>
            <a:r>
              <a:rPr lang="ro-RO" sz="2000">
                <a:cs typeface="Arial" panose="020B0604020202020204" pitchFamily="34" charset="0"/>
              </a:rPr>
              <a:t>utilizarea unor mijloace de comunicare rapide;</a:t>
            </a:r>
          </a:p>
          <a:p>
            <a:pPr marL="457200" lvl="2" algn="just">
              <a:spcAft>
                <a:spcPts val="600"/>
              </a:spcAft>
            </a:pPr>
            <a:r>
              <a:rPr lang="ro-RO" sz="2000">
                <a:cs typeface="Arial" panose="020B0604020202020204" pitchFamily="34" charset="0"/>
              </a:rPr>
              <a:t>subiect al condițiilor aplicabile din TAJR și legislația națională;</a:t>
            </a:r>
          </a:p>
          <a:p>
            <a:pPr marL="457200" lvl="2" algn="just">
              <a:spcAft>
                <a:spcPts val="600"/>
              </a:spcAft>
            </a:pPr>
            <a:r>
              <a:rPr lang="ro-RO" sz="2000">
                <a:cs typeface="Arial" panose="020B0604020202020204" pitchFamily="34" charset="0"/>
              </a:rPr>
              <a:t>folosirea principiului dublei incriminări.</a:t>
            </a:r>
          </a:p>
          <a:p>
            <a:pPr marL="347663" lvl="1" indent="-342900" algn="just">
              <a:spcAft>
                <a:spcPts val="600"/>
              </a:spcAft>
              <a:buFont typeface="Arial" panose="020B0604020202020204" pitchFamily="34" charset="0"/>
              <a:buChar char="•"/>
            </a:pPr>
            <a:r>
              <a:rPr lang="ro-RO" sz="2000" b="1">
                <a:cs typeface="Arial" panose="020B0604020202020204" pitchFamily="34" charset="0"/>
              </a:rPr>
              <a:t>Asistența judiciară reciprocă </a:t>
            </a:r>
            <a:r>
              <a:rPr lang="ro-RO" sz="2000">
                <a:cs typeface="Arial" panose="020B0604020202020204" pitchFamily="34" charset="0"/>
              </a:rPr>
              <a:t>în absența acordurilor relevante (Articolul 27)</a:t>
            </a:r>
          </a:p>
        </p:txBody>
      </p:sp>
      <p:sp>
        <p:nvSpPr>
          <p:cNvPr id="17" name="Slide Number Placeholder 1">
            <a:extLst>
              <a:ext uri="{FF2B5EF4-FFF2-40B4-BE49-F238E27FC236}">
                <a16:creationId xmlns="" xmlns:a16="http://schemas.microsoft.com/office/drawing/2014/main" id="{4B66B4AB-A4EC-4F59-9260-BCD61587CD8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16</a:t>
            </a:fld>
            <a:endParaRPr lang="en-GB" smtClean="0"/>
          </a:p>
        </p:txBody>
      </p:sp>
    </p:spTree>
    <p:extLst>
      <p:ext uri="{BB962C8B-B14F-4D97-AF65-F5344CB8AC3E}">
        <p14:creationId xmlns:p14="http://schemas.microsoft.com/office/powerpoint/2010/main" val="830851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330548" y="1343814"/>
            <a:ext cx="8482904" cy="4170372"/>
          </a:xfrm>
          <a:prstGeom prst="rect">
            <a:avLst/>
          </a:prstGeom>
          <a:noFill/>
          <a:ln>
            <a:noFill/>
          </a:ln>
        </p:spPr>
        <p:txBody>
          <a:bodyPr wrap="square" rtlCol="0">
            <a:spAutoFit/>
          </a:bodyPr>
          <a:lstStyle/>
          <a:p>
            <a:pPr marL="342900" indent="-342900" algn="just">
              <a:spcAft>
                <a:spcPts val="1200"/>
              </a:spcAft>
              <a:buFont typeface="Arial" panose="020B0604020202020204" pitchFamily="34" charset="0"/>
              <a:buChar char="•"/>
            </a:pPr>
            <a:r>
              <a:rPr lang="ro-RO" sz="2000" b="1">
                <a:cs typeface="Arial" panose="020B0604020202020204" pitchFamily="34" charset="0"/>
              </a:rPr>
              <a:t>Conservarea rapidă a informațiilor stocate pe computer </a:t>
            </a:r>
            <a:r>
              <a:rPr lang="ro-RO" sz="2000">
                <a:cs typeface="Arial" panose="020B0604020202020204" pitchFamily="34" charset="0"/>
              </a:rPr>
              <a:t>(Art. 29):</a:t>
            </a:r>
          </a:p>
          <a:p>
            <a:pPr lvl="1" algn="just">
              <a:spcAft>
                <a:spcPts val="600"/>
              </a:spcAft>
            </a:pPr>
            <a:r>
              <a:rPr lang="ro-RO"/>
              <a:t>extinderea prerogativelor naționale relevante în context internațional;</a:t>
            </a:r>
          </a:p>
          <a:p>
            <a:pPr lvl="1" algn="just">
              <a:spcAft>
                <a:spcPts val="600"/>
              </a:spcAft>
            </a:pPr>
            <a:r>
              <a:rPr lang="ro-RO"/>
              <a:t>condiția privind dubla incriminare se aplică doar în circumstanțe excepționale;</a:t>
            </a:r>
          </a:p>
          <a:p>
            <a:pPr lvl="1" algn="just">
              <a:spcAft>
                <a:spcPts val="600"/>
              </a:spcAft>
            </a:pPr>
            <a:r>
              <a:rPr lang="ro-RO"/>
              <a:t>Divulgarea efectivă a informațiilor reprezintă o etapă ulterioară care necesită asistență judiciară reciprocă.</a:t>
            </a:r>
          </a:p>
          <a:p>
            <a:pPr marL="342900" lvl="1" indent="-342900" algn="just">
              <a:spcAft>
                <a:spcPts val="600"/>
              </a:spcAft>
              <a:buFont typeface="Arial" panose="020B0604020202020204" pitchFamily="34" charset="0"/>
              <a:buChar char="•"/>
            </a:pPr>
            <a:r>
              <a:rPr lang="ro-RO" sz="2000" b="1">
                <a:cs typeface="Arial" panose="020B0604020202020204" pitchFamily="34" charset="0"/>
              </a:rPr>
              <a:t>Divulgare rapidă a datelor conservate </a:t>
            </a:r>
            <a:r>
              <a:rPr lang="ro-RO" sz="2000">
                <a:cs typeface="Arial" panose="020B0604020202020204" pitchFamily="34" charset="0"/>
              </a:rPr>
              <a:t>(Art. 30):</a:t>
            </a:r>
          </a:p>
          <a:p>
            <a:pPr marL="342900" lvl="1" indent="-342900" algn="just">
              <a:spcAft>
                <a:spcPts val="600"/>
              </a:spcAft>
              <a:buFont typeface="Arial" panose="020B0604020202020204" pitchFamily="34" charset="0"/>
              <a:buChar char="•"/>
            </a:pPr>
            <a:r>
              <a:rPr lang="ro-RO" sz="2000" b="1">
                <a:cs typeface="Arial" panose="020B0604020202020204" pitchFamily="34" charset="0"/>
              </a:rPr>
              <a:t>Asistență reciprocă privind accesarea datelor stocate pe computer </a:t>
            </a:r>
            <a:r>
              <a:rPr lang="ro-RO" sz="2000">
                <a:cs typeface="Arial" panose="020B0604020202020204" pitchFamily="34" charset="0"/>
              </a:rPr>
              <a:t>(Art. 31)</a:t>
            </a:r>
          </a:p>
          <a:p>
            <a:pPr marL="342900" lvl="1" indent="-342900" algn="just">
              <a:spcAft>
                <a:spcPts val="600"/>
              </a:spcAft>
              <a:buFont typeface="Arial" panose="020B0604020202020204" pitchFamily="34" charset="0"/>
              <a:buChar char="•"/>
            </a:pPr>
            <a:r>
              <a:rPr lang="ro-RO" sz="2000" b="1">
                <a:cs typeface="Arial" panose="020B0604020202020204" pitchFamily="34" charset="0"/>
              </a:rPr>
              <a:t>Acces transfrontalier a datelor stocate, cu consimțământ sau în cazul în care acestea sunt accesibile publicului </a:t>
            </a:r>
            <a:r>
              <a:rPr lang="ro-RO" sz="2000">
                <a:cs typeface="Arial" panose="020B0604020202020204" pitchFamily="34" charset="0"/>
              </a:rPr>
              <a:t>(Art. 32)</a:t>
            </a:r>
          </a:p>
          <a:p>
            <a:pPr marL="342900" lvl="1" indent="-342900" algn="just">
              <a:spcAft>
                <a:spcPts val="600"/>
              </a:spcAft>
              <a:buFont typeface="Arial" panose="020B0604020202020204" pitchFamily="34" charset="0"/>
              <a:buChar char="•"/>
            </a:pPr>
            <a:r>
              <a:rPr lang="ro-RO" sz="2000" b="1">
                <a:cs typeface="Arial" panose="020B0604020202020204" pitchFamily="34" charset="0"/>
              </a:rPr>
              <a:t>Asistență mutuală în domeniul interceptării datelor </a:t>
            </a:r>
            <a:r>
              <a:rPr lang="ro-RO" sz="2000">
                <a:cs typeface="Arial" panose="020B0604020202020204" pitchFamily="34" charset="0"/>
              </a:rPr>
              <a:t>(Art. 33 și 34)</a:t>
            </a:r>
          </a:p>
          <a:p>
            <a:pPr marL="342900" lvl="1" indent="-342900" algn="just">
              <a:spcAft>
                <a:spcPts val="600"/>
              </a:spcAft>
              <a:buFont typeface="Arial" panose="020B0604020202020204" pitchFamily="34" charset="0"/>
              <a:buChar char="•"/>
            </a:pPr>
            <a:r>
              <a:rPr lang="ro-RO" sz="2000" b="1">
                <a:cs typeface="Arial" panose="020B0604020202020204" pitchFamily="34" charset="0"/>
              </a:rPr>
              <a:t>Rețele de contact 24/7</a:t>
            </a:r>
            <a:r>
              <a:rPr lang="ro-RO" sz="2000">
                <a:cs typeface="Arial" panose="020B0604020202020204" pitchFamily="34" charset="0"/>
              </a:rPr>
              <a:t>: suplimentare, care nu înlocuiesc alte canale de comunicații existente (Art. 35)</a:t>
            </a:r>
          </a:p>
        </p:txBody>
      </p:sp>
      <p:sp>
        <p:nvSpPr>
          <p:cNvPr id="17" name="Slide Number Placeholder 1">
            <a:extLst>
              <a:ext uri="{FF2B5EF4-FFF2-40B4-BE49-F238E27FC236}">
                <a16:creationId xmlns="" xmlns:a16="http://schemas.microsoft.com/office/drawing/2014/main" id="{0F4ACEB7-7608-43E7-81E2-E71DE26A6EE3}"/>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17</a:t>
            </a:fld>
            <a:endParaRPr lang="en-GB" smtClean="0"/>
          </a:p>
        </p:txBody>
      </p:sp>
      <p:sp>
        <p:nvSpPr>
          <p:cNvPr id="19" name="TextBox 18">
            <a:extLst>
              <a:ext uri="{FF2B5EF4-FFF2-40B4-BE49-F238E27FC236}">
                <a16:creationId xmlns="" xmlns:a16="http://schemas.microsoft.com/office/drawing/2014/main" id="{10BBB239-1CA0-442E-855E-6CC9486F4FD1}"/>
              </a:ext>
            </a:extLst>
          </p:cNvPr>
          <p:cNvSpPr txBox="1"/>
          <p:nvPr/>
        </p:nvSpPr>
        <p:spPr>
          <a:xfrm>
            <a:off x="1222994" y="85986"/>
            <a:ext cx="7921006" cy="954107"/>
          </a:xfrm>
          <a:prstGeom prst="rect">
            <a:avLst/>
          </a:prstGeom>
          <a:noFill/>
        </p:spPr>
        <p:txBody>
          <a:bodyPr wrap="square" rtlCol="0">
            <a:spAutoFit/>
          </a:bodyPr>
          <a:lstStyle/>
          <a:p>
            <a:pPr marL="892175" indent="-892175" algn="r"/>
            <a:r>
              <a:rPr lang="ro-RO" sz="2800">
                <a:solidFill>
                  <a:schemeClr val="bg1"/>
                </a:solidFill>
                <a:latin typeface="Verdana" panose="020B0604030504040204" pitchFamily="34" charset="0"/>
                <a:ea typeface="Verdana" panose="020B0604030504040204" pitchFamily="34" charset="0"/>
                <a:cs typeface="Arial" panose="020B0604020202020204" pitchFamily="34" charset="0"/>
              </a:rPr>
              <a:t>Convenția de la Budapesta: </a:t>
            </a:r>
          </a:p>
          <a:p>
            <a:pPr marL="892175" indent="-892175" algn="r"/>
            <a:r>
              <a:rPr lang="ro-RO" sz="2800">
                <a:solidFill>
                  <a:schemeClr val="bg1"/>
                </a:solidFill>
                <a:latin typeface="Verdana" panose="020B0604030504040204" pitchFamily="34" charset="0"/>
                <a:ea typeface="Verdana" panose="020B0604030504040204" pitchFamily="34" charset="0"/>
                <a:cs typeface="Arial" panose="020B0604020202020204" pitchFamily="34" charset="0"/>
              </a:rPr>
              <a:t>principiile cooperării internaționale</a:t>
            </a:r>
          </a:p>
        </p:txBody>
      </p:sp>
    </p:spTree>
    <p:extLst>
      <p:ext uri="{BB962C8B-B14F-4D97-AF65-F5344CB8AC3E}">
        <p14:creationId xmlns:p14="http://schemas.microsoft.com/office/powerpoint/2010/main" val="3210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713390" y="114659"/>
            <a:ext cx="743061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rPr>
              <a:t>Tratate pentru asistență judiciară reciprocă</a:t>
            </a:r>
          </a:p>
        </p:txBody>
      </p:sp>
      <p:sp>
        <p:nvSpPr>
          <p:cNvPr id="7" name="Rectangle 6">
            <a:extLst>
              <a:ext uri="{FF2B5EF4-FFF2-40B4-BE49-F238E27FC236}">
                <a16:creationId xmlns="" xmlns:a16="http://schemas.microsoft.com/office/drawing/2014/main" id="{1FCE5F71-B62F-4840-AD46-7690CB1F70D4}"/>
              </a:ext>
            </a:extLst>
          </p:cNvPr>
          <p:cNvSpPr/>
          <p:nvPr/>
        </p:nvSpPr>
        <p:spPr>
          <a:xfrm>
            <a:off x="210321" y="1598539"/>
            <a:ext cx="4572000" cy="4154984"/>
          </a:xfrm>
          <a:prstGeom prst="rect">
            <a:avLst/>
          </a:prstGeom>
        </p:spPr>
        <p:txBody>
          <a:bodyPr>
            <a:spAutoFit/>
          </a:bodyPr>
          <a:lstStyle/>
          <a:p>
            <a:pPr marL="342900" indent="-342900" algn="just">
              <a:buFont typeface="Arial" panose="020B0604020202020204" pitchFamily="34" charset="0"/>
              <a:buChar char="•"/>
            </a:pPr>
            <a:r>
              <a:rPr lang="ro-RO" sz="2200" b="1"/>
              <a:t>Cooperare formală </a:t>
            </a:r>
            <a:r>
              <a:rPr lang="ro-RO" sz="2200"/>
              <a:t>între două sau mai multe state</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b="1"/>
              <a:t>Includerea prevederilor </a:t>
            </a:r>
            <a:r>
              <a:rPr lang="ro-RO" sz="2200"/>
              <a:t>privind colectarea și schimbul de informații</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b="1"/>
              <a:t>Prevederea situațiilor </a:t>
            </a:r>
            <a:r>
              <a:rPr lang="ro-RO" sz="2200"/>
              <a:t>în care solicitările pot fi refuzate</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b="1"/>
              <a:t>Prevederea cerințelor </a:t>
            </a:r>
            <a:r>
              <a:rPr lang="ro-RO" sz="2200"/>
              <a:t>pentru solicitarea de asistență trebuie să fie conforme cu </a:t>
            </a:r>
          </a:p>
        </p:txBody>
      </p:sp>
      <p:pic>
        <p:nvPicPr>
          <p:cNvPr id="6" name="Picture 5">
            <a:extLst>
              <a:ext uri="{FF2B5EF4-FFF2-40B4-BE49-F238E27FC236}">
                <a16:creationId xmlns="" xmlns:a16="http://schemas.microsoft.com/office/drawing/2014/main" id="{79F931E1-1B62-F54C-92E1-046244028186}"/>
              </a:ext>
            </a:extLst>
          </p:cNvPr>
          <p:cNvPicPr>
            <a:picLocks noChangeAspect="1"/>
          </p:cNvPicPr>
          <p:nvPr/>
        </p:nvPicPr>
        <p:blipFill>
          <a:blip r:embed="rId3"/>
          <a:stretch>
            <a:fillRect/>
          </a:stretch>
        </p:blipFill>
        <p:spPr>
          <a:xfrm>
            <a:off x="5235421" y="2539920"/>
            <a:ext cx="3787035" cy="2272221"/>
          </a:xfrm>
          <a:prstGeom prst="rect">
            <a:avLst/>
          </a:prstGeom>
        </p:spPr>
      </p:pic>
      <p:sp>
        <p:nvSpPr>
          <p:cNvPr id="12" name="Slide Number Placeholder 1">
            <a:extLst>
              <a:ext uri="{FF2B5EF4-FFF2-40B4-BE49-F238E27FC236}">
                <a16:creationId xmlns="" xmlns:a16="http://schemas.microsoft.com/office/drawing/2014/main" id="{78BB3433-60AA-4807-A6CA-2D20473EF06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18</a:t>
            </a:fld>
            <a:endParaRPr lang="en-GB" smtClean="0"/>
          </a:p>
        </p:txBody>
      </p:sp>
    </p:spTree>
    <p:extLst>
      <p:ext uri="{BB962C8B-B14F-4D97-AF65-F5344CB8AC3E}">
        <p14:creationId xmlns:p14="http://schemas.microsoft.com/office/powerpoint/2010/main" val="2358801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1FCE5F71-B62F-4840-AD46-7690CB1F70D4}"/>
              </a:ext>
            </a:extLst>
          </p:cNvPr>
          <p:cNvSpPr/>
          <p:nvPr/>
        </p:nvSpPr>
        <p:spPr>
          <a:xfrm>
            <a:off x="121544" y="1423848"/>
            <a:ext cx="4572000" cy="4832092"/>
          </a:xfrm>
          <a:prstGeom prst="rect">
            <a:avLst/>
          </a:prstGeom>
        </p:spPr>
        <p:txBody>
          <a:bodyPr>
            <a:spAutoFit/>
          </a:bodyPr>
          <a:lstStyle/>
          <a:p>
            <a:pPr marL="342900" indent="-342900" algn="just">
              <a:buFont typeface="Arial" panose="020B0604020202020204" pitchFamily="34" charset="0"/>
              <a:buChar char="•"/>
            </a:pPr>
            <a:r>
              <a:rPr lang="ro-RO" sz="2200" b="1"/>
              <a:t>Legislația națională trebuie să prevadă mecanisme </a:t>
            </a:r>
            <a:r>
              <a:rPr lang="ro-RO" sz="2200"/>
              <a:t>pentru cooperarea cu alte state, indiferent dacă există sau nu un TAJR în vigoare</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b="1"/>
              <a:t>Aceste legi pot conține prevederi </a:t>
            </a:r>
            <a:r>
              <a:rPr lang="ro-RO" sz="2200"/>
              <a:t>care permit cooperarea în diverse domenii, inclusiv respectarea sau înaintarea cererilor pentru conservarea rapidă a informațiilor stocate, căutarea și confiscarea de date, interceptarea conținutului datelor și colectarea de date despre trafic.</a:t>
            </a:r>
          </a:p>
          <a:p>
            <a:pPr marL="800100" lvl="1" indent="-342900">
              <a:buFont typeface="Wingdings" pitchFamily="2" charset="2"/>
              <a:buChar char="ü"/>
            </a:pPr>
            <a:endParaRPr lang="en-GB" sz="2200" dirty="0"/>
          </a:p>
        </p:txBody>
      </p:sp>
      <p:pic>
        <p:nvPicPr>
          <p:cNvPr id="8" name="Picture 7">
            <a:extLst>
              <a:ext uri="{FF2B5EF4-FFF2-40B4-BE49-F238E27FC236}">
                <a16:creationId xmlns="" xmlns:a16="http://schemas.microsoft.com/office/drawing/2014/main" id="{6D3825B6-9D54-6D49-A219-6B069AE55BDA}"/>
              </a:ext>
            </a:extLst>
          </p:cNvPr>
          <p:cNvPicPr>
            <a:picLocks noChangeAspect="1"/>
          </p:cNvPicPr>
          <p:nvPr/>
        </p:nvPicPr>
        <p:blipFill>
          <a:blip r:embed="rId3"/>
          <a:stretch>
            <a:fillRect/>
          </a:stretch>
        </p:blipFill>
        <p:spPr>
          <a:xfrm>
            <a:off x="4904738" y="2867304"/>
            <a:ext cx="4117718" cy="1945180"/>
          </a:xfrm>
          <a:prstGeom prst="rect">
            <a:avLst/>
          </a:prstGeom>
        </p:spPr>
      </p:pic>
      <p:sp>
        <p:nvSpPr>
          <p:cNvPr id="16" name="Slide Number Placeholder 1">
            <a:extLst>
              <a:ext uri="{FF2B5EF4-FFF2-40B4-BE49-F238E27FC236}">
                <a16:creationId xmlns="" xmlns:a16="http://schemas.microsoft.com/office/drawing/2014/main" id="{EED91F3C-2E27-4822-B04B-2E33B178B5E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19</a:t>
            </a:fld>
            <a:endParaRPr lang="en-GB" smtClean="0"/>
          </a:p>
        </p:txBody>
      </p:sp>
      <p:sp>
        <p:nvSpPr>
          <p:cNvPr id="19" name="Rectangle 18">
            <a:extLst>
              <a:ext uri="{FF2B5EF4-FFF2-40B4-BE49-F238E27FC236}">
                <a16:creationId xmlns="" xmlns:a16="http://schemas.microsoft.com/office/drawing/2014/main" id="{E678CF14-65FB-42CF-9CA4-15D646BDDABF}"/>
              </a:ext>
            </a:extLst>
          </p:cNvPr>
          <p:cNvSpPr/>
          <p:nvPr/>
        </p:nvSpPr>
        <p:spPr>
          <a:xfrm>
            <a:off x="1713390" y="114659"/>
            <a:ext cx="743061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rPr>
              <a:t>Tratate pentru asistență judiciară reciprocă</a:t>
            </a:r>
          </a:p>
        </p:txBody>
      </p:sp>
    </p:spTree>
    <p:extLst>
      <p:ext uri="{BB962C8B-B14F-4D97-AF65-F5344CB8AC3E}">
        <p14:creationId xmlns:p14="http://schemas.microsoft.com/office/powerpoint/2010/main" val="283400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2</a:t>
            </a:fld>
            <a:endParaRPr lang="en-GB" smtClean="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9350" y="106467"/>
            <a:ext cx="773465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solidFill>
                  <a:schemeClr val="bg1"/>
                </a:solidFill>
                <a:latin typeface="Verdana" charset="0"/>
                <a:cs typeface="Verdana" charset="0"/>
              </a:rPr>
              <a:t>Cuprinsul cursului</a:t>
            </a:r>
          </a:p>
        </p:txBody>
      </p:sp>
      <p:sp>
        <p:nvSpPr>
          <p:cNvPr id="5" name="Rectangle 4">
            <a:extLst>
              <a:ext uri="{FF2B5EF4-FFF2-40B4-BE49-F238E27FC236}">
                <a16:creationId xmlns="" xmlns:a16="http://schemas.microsoft.com/office/drawing/2014/main" id="{7FA81925-418B-D44C-9255-2AEBBFBC0ADA}"/>
              </a:ext>
            </a:extLst>
          </p:cNvPr>
          <p:cNvSpPr/>
          <p:nvPr/>
        </p:nvSpPr>
        <p:spPr>
          <a:xfrm>
            <a:off x="518376" y="1413419"/>
            <a:ext cx="8369591" cy="4237442"/>
          </a:xfrm>
          <a:prstGeom prst="rect">
            <a:avLst/>
          </a:prstGeom>
        </p:spPr>
        <p:txBody>
          <a:bodyPr wrap="square">
            <a:spAutoFit/>
          </a:bodyPr>
          <a:lstStyle/>
          <a:p>
            <a:pPr marL="457200" indent="-457200" eaLnBrk="1" hangingPunct="1">
              <a:lnSpc>
                <a:spcPct val="80000"/>
              </a:lnSpc>
              <a:buFont typeface="+mj-lt"/>
              <a:buAutoNum type="arabicPeriod"/>
            </a:pPr>
            <a:r>
              <a:rPr lang="ro-RO" sz="2800" dirty="0"/>
              <a:t>Amploarea internațională a criminalității informatice</a:t>
            </a:r>
          </a:p>
          <a:p>
            <a:pPr marL="457200" indent="-457200" eaLnBrk="1" hangingPunct="1">
              <a:lnSpc>
                <a:spcPct val="80000"/>
              </a:lnSpc>
              <a:buFont typeface="+mj-lt"/>
              <a:buAutoNum type="arabicPeriod"/>
            </a:pPr>
            <a:endParaRPr lang="en-GB" sz="2800" dirty="0"/>
          </a:p>
          <a:p>
            <a:pPr marL="457200" indent="-457200" eaLnBrk="1" hangingPunct="1">
              <a:lnSpc>
                <a:spcPct val="80000"/>
              </a:lnSpc>
              <a:buFont typeface="+mj-lt"/>
              <a:buAutoNum type="arabicPeriod"/>
            </a:pPr>
            <a:r>
              <a:rPr lang="ro-RO" sz="2800" dirty="0"/>
              <a:t>Convenția de la Budapesta privind criminalitate informatică și instrumente de cooperare internațională</a:t>
            </a:r>
          </a:p>
          <a:p>
            <a:pPr marL="457200" indent="-457200" eaLnBrk="1" hangingPunct="1">
              <a:lnSpc>
                <a:spcPct val="80000"/>
              </a:lnSpc>
              <a:buFont typeface="+mj-lt"/>
              <a:buAutoNum type="arabicPeriod"/>
            </a:pPr>
            <a:endParaRPr lang="en-GB" sz="2800" dirty="0"/>
          </a:p>
          <a:p>
            <a:pPr marL="457200" indent="-457200">
              <a:lnSpc>
                <a:spcPct val="80000"/>
              </a:lnSpc>
              <a:buFont typeface="+mj-lt"/>
              <a:buAutoNum type="arabicPeriod"/>
            </a:pPr>
            <a:r>
              <a:rPr lang="ro-RO" sz="2800" dirty="0">
                <a:ea typeface="ＭＳ Ｐゴシック" charset="0"/>
                <a:cs typeface="ＭＳ Ｐゴシック" charset="0"/>
              </a:rPr>
              <a:t>Convenția Consiliului Europei privind criminalitatea informatică Articole generale privind asistența judiciară reciprocă</a:t>
            </a:r>
          </a:p>
          <a:p>
            <a:pPr marL="457200" indent="-457200">
              <a:lnSpc>
                <a:spcPct val="80000"/>
              </a:lnSpc>
              <a:buFont typeface="+mj-lt"/>
              <a:buAutoNum type="arabicPeriod"/>
            </a:pPr>
            <a:endParaRPr lang="en-GB" sz="2800" dirty="0">
              <a:ea typeface="ＭＳ Ｐゴシック" charset="0"/>
            </a:endParaRPr>
          </a:p>
          <a:p>
            <a:pPr marL="457200" indent="-457200">
              <a:lnSpc>
                <a:spcPct val="80000"/>
              </a:lnSpc>
              <a:buFont typeface="+mj-lt"/>
              <a:buAutoNum type="arabicPeriod"/>
            </a:pPr>
            <a:r>
              <a:rPr lang="ro-RO" sz="2800" dirty="0">
                <a:ea typeface="ＭＳ Ｐゴシック" charset="0"/>
                <a:cs typeface="ＭＳ Ｐゴシック" charset="0"/>
              </a:rPr>
              <a:t>Convenția Consiliului Europei privind criminalitatea informatică Articole specifice privind asistența judiciară reciprocă</a:t>
            </a:r>
          </a:p>
          <a:p>
            <a:pPr marL="457200" indent="-457200">
              <a:lnSpc>
                <a:spcPct val="80000"/>
              </a:lnSpc>
              <a:buFont typeface="+mj-lt"/>
              <a:buAutoNum type="arabicPeriod"/>
            </a:pPr>
            <a:endParaRPr lang="en-GB" sz="2800" dirty="0"/>
          </a:p>
          <a:p>
            <a:pPr marL="457200" indent="-457200">
              <a:lnSpc>
                <a:spcPct val="80000"/>
              </a:lnSpc>
              <a:buFont typeface="+mj-lt"/>
              <a:buAutoNum type="arabicPeriod"/>
            </a:pPr>
            <a:r>
              <a:rPr lang="ro-RO" sz="2800" dirty="0"/>
              <a:t>Sumar</a:t>
            </a:r>
          </a:p>
        </p:txBody>
      </p:sp>
      <p:sp>
        <p:nvSpPr>
          <p:cNvPr id="6" name="Rectangle 5">
            <a:extLst>
              <a:ext uri="{FF2B5EF4-FFF2-40B4-BE49-F238E27FC236}">
                <a16:creationId xmlns="" xmlns:a16="http://schemas.microsoft.com/office/drawing/2014/main" id="{EA3FFC4F-A0C7-6241-A6A3-D4D1CB58E595}"/>
              </a:ext>
            </a:extLst>
          </p:cNvPr>
          <p:cNvSpPr/>
          <p:nvPr/>
        </p:nvSpPr>
        <p:spPr>
          <a:xfrm>
            <a:off x="4450456" y="1043731"/>
            <a:ext cx="4572000" cy="584775"/>
          </a:xfrm>
          <a:prstGeom prst="rect">
            <a:avLst/>
          </a:prstGeom>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 xmlns:a16="http://schemas.microsoft.com/office/drawing/2014/main"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20</a:t>
            </a:fld>
            <a:endParaRPr lang="en-GB" smtClean="0"/>
          </a:p>
        </p:txBody>
      </p:sp>
      <p:sp>
        <p:nvSpPr>
          <p:cNvPr id="7" name="Rectangle 6">
            <a:extLst>
              <a:ext uri="{FF2B5EF4-FFF2-40B4-BE49-F238E27FC236}">
                <a16:creationId xmlns="" xmlns:a16="http://schemas.microsoft.com/office/drawing/2014/main" id="{4F24AB61-97C5-42B0-A182-0BEC9F6E843D}"/>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3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 xmlns:a16="http://schemas.microsoft.com/office/drawing/2014/main" id="{CF4A5A40-4F3B-49B6-9081-1646BBF20341}"/>
              </a:ext>
            </a:extLst>
          </p:cNvPr>
          <p:cNvSpPr txBox="1"/>
          <p:nvPr/>
        </p:nvSpPr>
        <p:spPr>
          <a:xfrm>
            <a:off x="588962" y="1281981"/>
            <a:ext cx="8030033" cy="461665"/>
          </a:xfrm>
          <a:prstGeom prst="rect">
            <a:avLst/>
          </a:prstGeom>
          <a:solidFill>
            <a:srgbClr val="BDD8F3"/>
          </a:solidFill>
        </p:spPr>
        <p:txBody>
          <a:bodyPr wrap="square" rtlCol="0">
            <a:spAutoFit/>
          </a:bodyPr>
          <a:lstStyle/>
          <a:p>
            <a:pPr algn="ctr"/>
            <a:r>
              <a:rPr lang="ro-RO" sz="2400">
                <a:solidFill>
                  <a:schemeClr val="tx1">
                    <a:lumMod val="65000"/>
                    <a:lumOff val="35000"/>
                  </a:schemeClr>
                </a:solidFill>
                <a:latin typeface="+mj-lt"/>
              </a:rPr>
              <a:t>Tratatul pentru asistență judiciară reciprocă vizează:</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a:solidFill>
                  <a:schemeClr val="bg1"/>
                </a:solidFill>
                <a:latin typeface="+mj-lt"/>
              </a:rPr>
              <a:t>Răspunsul corect este A</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2274838"/>
            <a:ext cx="8030032" cy="2308324"/>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Cooperare formală între două sau mai multe state?</a:t>
            </a:r>
          </a:p>
          <a:p>
            <a:pPr marL="1828800" lvl="3" indent="-457200">
              <a:buAutoNum type="alphaUcPeriod"/>
            </a:pPr>
            <a:r>
              <a:rPr lang="ro-RO" sz="2400">
                <a:solidFill>
                  <a:schemeClr val="bg1"/>
                </a:solidFill>
                <a:latin typeface="+mj-lt"/>
              </a:rPr>
              <a:t>Cooperare formală între două sau mai multe societăți?</a:t>
            </a:r>
          </a:p>
          <a:p>
            <a:pPr marL="1828800" lvl="3" indent="-457200">
              <a:buAutoNum type="alphaUcPeriod"/>
            </a:pPr>
            <a:r>
              <a:rPr lang="ro-RO" sz="2400">
                <a:solidFill>
                  <a:schemeClr val="bg1"/>
                </a:solidFill>
                <a:latin typeface="+mj-lt"/>
              </a:rPr>
              <a:t>Cooperare formală între două sau mai multe autorități?</a:t>
            </a:r>
          </a:p>
        </p:txBody>
      </p:sp>
      <p:sp>
        <p:nvSpPr>
          <p:cNvPr id="11" name="Rectangle 10">
            <a:extLst>
              <a:ext uri="{FF2B5EF4-FFF2-40B4-BE49-F238E27FC236}">
                <a16:creationId xmlns="" xmlns:a16="http://schemas.microsoft.com/office/drawing/2014/main" id="{B91896F7-557D-472D-93AF-CCBDD4ABD0FD}"/>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24921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21</a:t>
            </a:fld>
            <a:endParaRPr lang="en-GB" smtClean="0"/>
          </a:p>
        </p:txBody>
      </p:sp>
    </p:spTree>
    <p:extLst>
      <p:ext uri="{BB962C8B-B14F-4D97-AF65-F5344CB8AC3E}">
        <p14:creationId xmlns:p14="http://schemas.microsoft.com/office/powerpoint/2010/main" val="2079787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309489" y="4124926"/>
            <a:ext cx="8525021" cy="1678023"/>
          </a:xfrm>
          <a:prstGeom prst="rect">
            <a:avLst/>
          </a:prstGeom>
        </p:spPr>
        <p:txBody>
          <a:bodyPr wrap="square">
            <a:spAutoFit/>
          </a:bodyPr>
          <a:lstStyle/>
          <a:p>
            <a:pPr>
              <a:lnSpc>
                <a:spcPct val="80000"/>
              </a:lnSpc>
            </a:pPr>
            <a:r>
              <a:rPr lang="ro-RO" sz="3200" b="1" dirty="0">
                <a:ea typeface="ＭＳ Ｐゴシック" charset="0"/>
                <a:cs typeface="ＭＳ Ｐゴシック" charset="0"/>
              </a:rPr>
              <a:t>Convenția Consiliului Europei privind criminalitatea informatică </a:t>
            </a:r>
            <a:endParaRPr lang="en-US" sz="3200" b="1" smtClean="0">
              <a:ea typeface="ＭＳ Ｐゴシック" charset="0"/>
              <a:cs typeface="ＭＳ Ｐゴシック" charset="0"/>
            </a:endParaRPr>
          </a:p>
          <a:p>
            <a:pPr>
              <a:lnSpc>
                <a:spcPct val="80000"/>
              </a:lnSpc>
            </a:pPr>
            <a:r>
              <a:rPr lang="ro-RO" sz="3200" b="1" smtClean="0">
                <a:ea typeface="ＭＳ Ｐゴシック" charset="0"/>
                <a:cs typeface="ＭＳ Ｐゴシック" charset="0"/>
              </a:rPr>
              <a:t>Articole </a:t>
            </a:r>
            <a:r>
              <a:rPr lang="ro-RO" sz="3200" b="1">
                <a:ea typeface="ＭＳ Ｐゴシック" charset="0"/>
                <a:cs typeface="ＭＳ Ｐゴシック" charset="0"/>
              </a:rPr>
              <a:t>generale privind asistența judiciară reciprocă</a:t>
            </a:r>
          </a:p>
        </p:txBody>
      </p:sp>
      <p:sp>
        <p:nvSpPr>
          <p:cNvPr id="11" name="Text Placeholder 2">
            <a:extLst>
              <a:ext uri="{FF2B5EF4-FFF2-40B4-BE49-F238E27FC236}">
                <a16:creationId xmlns="" xmlns:a16="http://schemas.microsoft.com/office/drawing/2014/main" id="{D7ABE127-4C17-4CB2-85A7-DC9633FA0EAE}"/>
              </a:ext>
            </a:extLst>
          </p:cNvPr>
          <p:cNvSpPr txBox="1">
            <a:spLocks/>
          </p:cNvSpPr>
          <p:nvPr/>
        </p:nvSpPr>
        <p:spPr>
          <a:xfrm>
            <a:off x="304800" y="3754399"/>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ro-RO" sz="2000">
                <a:solidFill>
                  <a:schemeClr val="tx1">
                    <a:tint val="75000"/>
                  </a:schemeClr>
                </a:solidFill>
              </a:rPr>
              <a:t>Noțiuni fundamentale privind cooperarea internațională</a:t>
            </a:r>
          </a:p>
        </p:txBody>
      </p:sp>
      <p:sp>
        <p:nvSpPr>
          <p:cNvPr id="19" name="Slide Number Placeholder 1">
            <a:extLst>
              <a:ext uri="{FF2B5EF4-FFF2-40B4-BE49-F238E27FC236}">
                <a16:creationId xmlns="" xmlns:a16="http://schemas.microsoft.com/office/drawing/2014/main" id="{00C5E45B-7371-422B-BD7B-D2C32A485BD2}"/>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22</a:t>
            </a:fld>
            <a:endParaRPr lang="en-GB" smtClean="0"/>
          </a:p>
        </p:txBody>
      </p:sp>
      <p:sp>
        <p:nvSpPr>
          <p:cNvPr id="20" name="Rectangle 19">
            <a:extLst>
              <a:ext uri="{FF2B5EF4-FFF2-40B4-BE49-F238E27FC236}">
                <a16:creationId xmlns="" xmlns:a16="http://schemas.microsoft.com/office/drawing/2014/main" id="{9D2642C6-F595-4A8F-8FFF-B8FEB6714A53}"/>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ro-RO" sz="3200">
                <a:latin typeface="Verdana" panose="020B0604030504040204" pitchFamily="34" charset="0"/>
                <a:ea typeface="Verdana" panose="020B0604030504040204" pitchFamily="34" charset="0"/>
                <a:cs typeface="ＭＳ Ｐゴシック" charset="0"/>
              </a:rPr>
              <a:t>Partea a treia</a:t>
            </a:r>
          </a:p>
        </p:txBody>
      </p:sp>
    </p:spTree>
    <p:extLst>
      <p:ext uri="{BB962C8B-B14F-4D97-AF65-F5344CB8AC3E}">
        <p14:creationId xmlns:p14="http://schemas.microsoft.com/office/powerpoint/2010/main" val="105638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25</a:t>
            </a:r>
          </a:p>
          <a:p>
            <a:pPr algn="r">
              <a:lnSpc>
                <a:spcPct val="80000"/>
              </a:lnSpc>
            </a:pPr>
            <a:r>
              <a:rPr lang="ro-RO" sz="2400">
                <a:latin typeface="Verdana" panose="020B0604030504040204" pitchFamily="34" charset="0"/>
                <a:ea typeface="Verdana" panose="020B0604030504040204" pitchFamily="34" charset="0"/>
              </a:rPr>
              <a:t>Principii generale privind asistența reciprocă</a:t>
            </a:r>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090708"/>
            <a:ext cx="4572000" cy="5170646"/>
          </a:xfrm>
          <a:prstGeom prst="rect">
            <a:avLst/>
          </a:prstGeom>
        </p:spPr>
        <p:txBody>
          <a:bodyPr>
            <a:spAutoFit/>
          </a:bodyPr>
          <a:lstStyle/>
          <a:p>
            <a:pPr marL="514350" indent="-514350" algn="just">
              <a:buFont typeface="+mj-lt"/>
              <a:buAutoNum type="arabicPeriod"/>
            </a:pPr>
            <a:r>
              <a:rPr lang="ro-RO" sz="2200"/>
              <a:t>Părțile își vor oferi </a:t>
            </a:r>
            <a:r>
              <a:rPr lang="ro-RO" sz="2200" b="1"/>
              <a:t>asistență reciprocă în cea mai mare măsură posibilă  </a:t>
            </a:r>
            <a:r>
              <a:rPr lang="ro-RO" sz="2200"/>
              <a:t>în scopul investigațiilor sau procedurilor privind infracțiunile legate de criminalitatea informațională, sau pentru colectarea de date în format electronic legate de o infracțiune.</a:t>
            </a:r>
          </a:p>
          <a:p>
            <a:pPr marL="514350" indent="-514350" algn="just">
              <a:buFont typeface="+mj-lt"/>
              <a:buAutoNum type="arabicPeriod"/>
            </a:pPr>
            <a:endParaRPr lang="en-US" sz="2200" dirty="0"/>
          </a:p>
          <a:p>
            <a:pPr marL="514350" indent="-514350" algn="just">
              <a:buFont typeface="+mj-lt"/>
              <a:buAutoNum type="arabicPeriod"/>
            </a:pPr>
            <a:r>
              <a:rPr lang="ro-RO" sz="2200"/>
              <a:t>… </a:t>
            </a:r>
            <a:r>
              <a:rPr lang="ro-RO" sz="2200" b="1"/>
              <a:t>adoptarea măsurilor legislative </a:t>
            </a:r>
            <a:r>
              <a:rPr lang="ro-RO" sz="2200"/>
              <a:t>… necesare pentru îndeplinirea obligațiilor prevăzute în Articolele 27 - 35.</a:t>
            </a:r>
          </a:p>
          <a:p>
            <a:pPr algn="just"/>
            <a:endParaRPr lang="en-US" sz="2200" dirty="0"/>
          </a:p>
        </p:txBody>
      </p:sp>
      <p:sp>
        <p:nvSpPr>
          <p:cNvPr id="19" name="TextBox 18">
            <a:extLst>
              <a:ext uri="{FF2B5EF4-FFF2-40B4-BE49-F238E27FC236}">
                <a16:creationId xmlns="" xmlns:a16="http://schemas.microsoft.com/office/drawing/2014/main" id="{1F68BF9E-69E4-4C94-8087-A60BAB8E2C23}"/>
              </a:ext>
            </a:extLst>
          </p:cNvPr>
          <p:cNvSpPr txBox="1"/>
          <p:nvPr/>
        </p:nvSpPr>
        <p:spPr>
          <a:xfrm>
            <a:off x="5024447" y="2521869"/>
            <a:ext cx="3871885" cy="2308324"/>
          </a:xfrm>
          <a:prstGeom prst="rect">
            <a:avLst/>
          </a:prstGeom>
          <a:noFill/>
        </p:spPr>
        <p:txBody>
          <a:bodyPr wrap="square">
            <a:spAutoFit/>
          </a:bodyPr>
          <a:lstStyle/>
          <a:p>
            <a:pPr marL="342900" indent="-342900" algn="just">
              <a:buFont typeface="Arial" panose="020B0604020202020204" pitchFamily="34" charset="0"/>
              <a:buChar char="•"/>
            </a:pPr>
            <a:r>
              <a:rPr lang="ro-RO" sz="2400" b="1">
                <a:solidFill>
                  <a:srgbClr val="C00000"/>
                </a:solidFill>
                <a:latin typeface="Arial" panose="020B0604020202020204" pitchFamily="34" charset="0"/>
              </a:rPr>
              <a:t>Asistență judiciară reciprocă în cea mai mare măsură posibilă</a:t>
            </a:r>
          </a:p>
          <a:p>
            <a:pPr marL="342900" indent="-342900" algn="just">
              <a:buFont typeface="Arial" panose="020B0604020202020204" pitchFamily="34" charset="0"/>
              <a:buChar char="•"/>
            </a:pPr>
            <a:endParaRPr lang="en-GB" sz="2400" b="1" dirty="0">
              <a:solidFill>
                <a:srgbClr val="C00000"/>
              </a:solidFill>
            </a:endParaRPr>
          </a:p>
          <a:p>
            <a:pPr marL="342900" indent="-342900" algn="just">
              <a:buFont typeface="Arial" panose="020B0604020202020204" pitchFamily="34" charset="0"/>
              <a:buChar char="•"/>
            </a:pPr>
            <a:r>
              <a:rPr lang="ro-RO" sz="2400" b="1">
                <a:solidFill>
                  <a:srgbClr val="C00000"/>
                </a:solidFill>
                <a:latin typeface="Arial" panose="020B0604020202020204" pitchFamily="34" charset="0"/>
              </a:rPr>
              <a:t>bazele juridice pentru realizarea procedurilor specifice de cooperare</a:t>
            </a:r>
          </a:p>
        </p:txBody>
      </p:sp>
      <p:sp>
        <p:nvSpPr>
          <p:cNvPr id="12" name="Slide Number Placeholder 1">
            <a:extLst>
              <a:ext uri="{FF2B5EF4-FFF2-40B4-BE49-F238E27FC236}">
                <a16:creationId xmlns="" xmlns:a16="http://schemas.microsoft.com/office/drawing/2014/main" id="{70CDF576-F1C0-45B8-A691-9DAE42CD76A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23</a:t>
            </a:fld>
            <a:endParaRPr lang="en-GB" smtClean="0"/>
          </a:p>
        </p:txBody>
      </p:sp>
    </p:spTree>
    <p:extLst>
      <p:ext uri="{BB962C8B-B14F-4D97-AF65-F5344CB8AC3E}">
        <p14:creationId xmlns:p14="http://schemas.microsoft.com/office/powerpoint/2010/main" val="2448875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215323"/>
            <a:ext cx="4572000" cy="5139869"/>
          </a:xfrm>
          <a:prstGeom prst="rect">
            <a:avLst/>
          </a:prstGeom>
        </p:spPr>
        <p:txBody>
          <a:bodyPr>
            <a:spAutoFit/>
          </a:bodyPr>
          <a:lstStyle/>
          <a:p>
            <a:pPr marL="514350" indent="-514350" algn="just">
              <a:buFont typeface="+mj-lt"/>
              <a:buAutoNum type="arabicPeriod" startAt="3"/>
            </a:pPr>
            <a:r>
              <a:rPr lang="ro-RO" sz="2050" b="1"/>
              <a:t>Fiecare dintre părți, în condiții de urgență</a:t>
            </a:r>
            <a:r>
              <a:rPr lang="ro-RO" sz="2050"/>
              <a:t>, </a:t>
            </a:r>
            <a:r>
              <a:rPr lang="ro-RO" sz="2050" b="1"/>
              <a:t>poate solicita</a:t>
            </a:r>
            <a:r>
              <a:rPr lang="ro-RO" sz="2050"/>
              <a:t> … </a:t>
            </a:r>
            <a:r>
              <a:rPr lang="ro-RO" sz="2050" b="1"/>
              <a:t>prin mijloace de comunicare urgentă, inclusiv prin fax sau e-mail </a:t>
            </a:r>
            <a:r>
              <a:rPr lang="ro-RO" sz="2050"/>
              <a:t>… nivele adecvate de securitate și autentificare… fără confirmare formală ulterioară... Partea solicitată va accepta și va răspunde… la mijloace de comunicare urgentă.</a:t>
            </a:r>
          </a:p>
          <a:p>
            <a:pPr marL="514350" indent="-514350" algn="just">
              <a:buFont typeface="+mj-lt"/>
              <a:buAutoNum type="arabicPeriod" startAt="3"/>
            </a:pPr>
            <a:endParaRPr lang="en-US" sz="2050" dirty="0"/>
          </a:p>
          <a:p>
            <a:pPr marL="514350" indent="-514350" algn="just">
              <a:buFont typeface="+mj-lt"/>
              <a:buAutoNum type="arabicPeriod" startAt="3"/>
            </a:pPr>
            <a:r>
              <a:rPr lang="ro-RO" sz="2050"/>
              <a:t>… asistența reciprocă poate face subiectul condițiilor prevăzute </a:t>
            </a:r>
            <a:r>
              <a:rPr lang="ro-RO" sz="2050" b="1"/>
              <a:t>în legislația Părții solicitate sau în condițiile tratatelor de asistență reciprocă aplicabile </a:t>
            </a:r>
            <a:r>
              <a:rPr lang="ro-RO" sz="2050"/>
              <a:t>…</a:t>
            </a:r>
          </a:p>
        </p:txBody>
      </p:sp>
      <p:sp>
        <p:nvSpPr>
          <p:cNvPr id="16" name="TextBox 15">
            <a:extLst>
              <a:ext uri="{FF2B5EF4-FFF2-40B4-BE49-F238E27FC236}">
                <a16:creationId xmlns="" xmlns:a16="http://schemas.microsoft.com/office/drawing/2014/main" id="{D9E76F46-3DD5-4944-9941-2388DC7E4FFD}"/>
              </a:ext>
            </a:extLst>
          </p:cNvPr>
          <p:cNvSpPr txBox="1"/>
          <p:nvPr/>
        </p:nvSpPr>
        <p:spPr>
          <a:xfrm>
            <a:off x="5064369" y="2326955"/>
            <a:ext cx="3713079" cy="2677656"/>
          </a:xfrm>
          <a:prstGeom prst="rect">
            <a:avLst/>
          </a:prstGeom>
          <a:noFill/>
        </p:spPr>
        <p:txBody>
          <a:bodyPr wrap="square">
            <a:spAutoFit/>
          </a:bodyPr>
          <a:lstStyle/>
          <a:p>
            <a:pPr marL="342900" indent="-342900" algn="just">
              <a:buFont typeface="Arial" panose="020B0604020202020204" pitchFamily="34" charset="0"/>
              <a:buChar char="•"/>
            </a:pPr>
            <a:r>
              <a:rPr lang="ro-RO" sz="2400" b="1">
                <a:solidFill>
                  <a:srgbClr val="C00000"/>
                </a:solidFill>
                <a:latin typeface="Arial" panose="020B0604020202020204" pitchFamily="34" charset="0"/>
              </a:rPr>
              <a:t>accelerarea procesului</a:t>
            </a:r>
          </a:p>
          <a:p>
            <a:pPr marL="342900" indent="-342900" algn="just">
              <a:buFont typeface="Arial" panose="020B0604020202020204" pitchFamily="34" charset="0"/>
              <a:buChar char="•"/>
            </a:pPr>
            <a:endParaRPr lang="en-GB" sz="2400" b="1" dirty="0">
              <a:solidFill>
                <a:srgbClr val="C00000"/>
              </a:solidFill>
            </a:endParaRPr>
          </a:p>
          <a:p>
            <a:pPr marL="342900" indent="-342900" algn="just">
              <a:buFont typeface="Arial" panose="020B0604020202020204" pitchFamily="34" charset="0"/>
              <a:buChar char="•"/>
            </a:pPr>
            <a:r>
              <a:rPr lang="ro-RO" sz="2400" b="1">
                <a:solidFill>
                  <a:srgbClr val="C00000"/>
                </a:solidFill>
              </a:rPr>
              <a:t>asistența reciprocă face subiectul prevederilor TAJR și legislației naționale</a:t>
            </a:r>
          </a:p>
        </p:txBody>
      </p:sp>
      <p:sp>
        <p:nvSpPr>
          <p:cNvPr id="19" name="Slide Number Placeholder 1">
            <a:extLst>
              <a:ext uri="{FF2B5EF4-FFF2-40B4-BE49-F238E27FC236}">
                <a16:creationId xmlns="" xmlns:a16="http://schemas.microsoft.com/office/drawing/2014/main" id="{E652A121-A836-48AD-9F6A-386747590A7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24</a:t>
            </a:fld>
            <a:endParaRPr lang="en-GB" smtClean="0"/>
          </a:p>
        </p:txBody>
      </p:sp>
      <p:sp>
        <p:nvSpPr>
          <p:cNvPr id="20" name="Rectangle 19">
            <a:extLst>
              <a:ext uri="{FF2B5EF4-FFF2-40B4-BE49-F238E27FC236}">
                <a16:creationId xmlns="" xmlns:a16="http://schemas.microsoft.com/office/drawing/2014/main" id="{B0BA9868-5FAD-4485-B1E8-E692ADA5585D}"/>
              </a:ext>
            </a:extLst>
          </p:cNvPr>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25</a:t>
            </a:r>
          </a:p>
          <a:p>
            <a:pPr algn="r">
              <a:lnSpc>
                <a:spcPct val="80000"/>
              </a:lnSpc>
            </a:pPr>
            <a:r>
              <a:rPr lang="ro-RO" sz="2400">
                <a:latin typeface="Verdana" panose="020B0604030504040204" pitchFamily="34" charset="0"/>
                <a:ea typeface="Verdana" panose="020B0604030504040204" pitchFamily="34" charset="0"/>
              </a:rPr>
              <a:t>Principii generale privind asistența reciprocă</a:t>
            </a:r>
          </a:p>
        </p:txBody>
      </p:sp>
    </p:spTree>
    <p:extLst>
      <p:ext uri="{BB962C8B-B14F-4D97-AF65-F5344CB8AC3E}">
        <p14:creationId xmlns:p14="http://schemas.microsoft.com/office/powerpoint/2010/main" val="132262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Diagram 5">
            <a:extLst>
              <a:ext uri="{FF2B5EF4-FFF2-40B4-BE49-F238E27FC236}">
                <a16:creationId xmlns="" xmlns:a16="http://schemas.microsoft.com/office/drawing/2014/main" id="{A0F587E2-1A44-4A6A-BFF8-218D6C9FB3A7}"/>
              </a:ext>
            </a:extLst>
          </p:cNvPr>
          <p:cNvGraphicFramePr/>
          <p:nvPr>
            <p:extLst>
              <p:ext uri="{D42A27DB-BD31-4B8C-83A1-F6EECF244321}">
                <p14:modId xmlns:p14="http://schemas.microsoft.com/office/powerpoint/2010/main" val="975813782"/>
              </p:ext>
            </p:extLst>
          </p:nvPr>
        </p:nvGraphicFramePr>
        <p:xfrm>
          <a:off x="88522" y="989546"/>
          <a:ext cx="8933934" cy="549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
            <a:extLst>
              <a:ext uri="{FF2B5EF4-FFF2-40B4-BE49-F238E27FC236}">
                <a16:creationId xmlns="" xmlns:a16="http://schemas.microsoft.com/office/drawing/2014/main" id="{192681D1-470E-4FA2-8697-F97FAA4C65F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25</a:t>
            </a:fld>
            <a:endParaRPr lang="en-GB" smtClean="0"/>
          </a:p>
        </p:txBody>
      </p:sp>
      <p:sp>
        <p:nvSpPr>
          <p:cNvPr id="19" name="Rectangle 18">
            <a:extLst>
              <a:ext uri="{FF2B5EF4-FFF2-40B4-BE49-F238E27FC236}">
                <a16:creationId xmlns="" xmlns:a16="http://schemas.microsoft.com/office/drawing/2014/main" id="{4A3EC9E6-83DE-4F2E-B181-E2BB4B4CBFEF}"/>
              </a:ext>
            </a:extLst>
          </p:cNvPr>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25</a:t>
            </a:r>
          </a:p>
          <a:p>
            <a:pPr algn="r">
              <a:lnSpc>
                <a:spcPct val="80000"/>
              </a:lnSpc>
            </a:pPr>
            <a:r>
              <a:rPr lang="ro-RO" sz="2400">
                <a:latin typeface="Verdana" panose="020B0604030504040204" pitchFamily="34" charset="0"/>
                <a:ea typeface="Verdana" panose="020B0604030504040204" pitchFamily="34" charset="0"/>
              </a:rPr>
              <a:t>Principii generale privind asistența reciprocă</a:t>
            </a:r>
          </a:p>
        </p:txBody>
      </p:sp>
    </p:spTree>
    <p:extLst>
      <p:ext uri="{BB962C8B-B14F-4D97-AF65-F5344CB8AC3E}">
        <p14:creationId xmlns:p14="http://schemas.microsoft.com/office/powerpoint/2010/main" val="5377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7022D918-0CA5-4D88-8D2D-6536F35688D9}"/>
                                            </p:graphicEl>
                                          </p:spTgt>
                                        </p:tgtEl>
                                        <p:attrNameLst>
                                          <p:attrName>style.visibility</p:attrName>
                                        </p:attrNameLst>
                                      </p:cBhvr>
                                      <p:to>
                                        <p:strVal val="visible"/>
                                      </p:to>
                                    </p:set>
                                    <p:anim calcmode="lin" valueType="num">
                                      <p:cBhvr additive="base">
                                        <p:cTn id="7" dur="500" fill="hold"/>
                                        <p:tgtEl>
                                          <p:spTgt spid="6">
                                            <p:graphicEl>
                                              <a:dgm id="{7022D918-0CA5-4D88-8D2D-6536F35688D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7022D918-0CA5-4D88-8D2D-6536F35688D9}"/>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graphicEl>
                                              <a:dgm id="{5E586836-6813-44D7-8945-9800C12A8FB4}"/>
                                            </p:graphicEl>
                                          </p:spTgt>
                                        </p:tgtEl>
                                        <p:attrNameLst>
                                          <p:attrName>style.visibility</p:attrName>
                                        </p:attrNameLst>
                                      </p:cBhvr>
                                      <p:to>
                                        <p:strVal val="visible"/>
                                      </p:to>
                                    </p:set>
                                    <p:anim calcmode="lin" valueType="num">
                                      <p:cBhvr additive="base">
                                        <p:cTn id="12" dur="500" fill="hold"/>
                                        <p:tgtEl>
                                          <p:spTgt spid="6">
                                            <p:graphicEl>
                                              <a:dgm id="{5E586836-6813-44D7-8945-9800C12A8FB4}"/>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graphicEl>
                                              <a:dgm id="{5E586836-6813-44D7-8945-9800C12A8FB4}"/>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graphicEl>
                                              <a:dgm id="{B75CB205-DFCA-49F4-B42D-8726485D1790}"/>
                                            </p:graphicEl>
                                          </p:spTgt>
                                        </p:tgtEl>
                                        <p:attrNameLst>
                                          <p:attrName>style.visibility</p:attrName>
                                        </p:attrNameLst>
                                      </p:cBhvr>
                                      <p:to>
                                        <p:strVal val="visible"/>
                                      </p:to>
                                    </p:set>
                                    <p:anim calcmode="lin" valueType="num">
                                      <p:cBhvr additive="base">
                                        <p:cTn id="17" dur="750" fill="hold"/>
                                        <p:tgtEl>
                                          <p:spTgt spid="6">
                                            <p:graphicEl>
                                              <a:dgm id="{B75CB205-DFCA-49F4-B42D-8726485D1790}"/>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6">
                                            <p:graphicEl>
                                              <a:dgm id="{B75CB205-DFCA-49F4-B42D-8726485D179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503503" y="42014"/>
            <a:ext cx="6640497"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3200">
                <a:latin typeface="Verdana" panose="020B0604030504040204" pitchFamily="34" charset="0"/>
                <a:ea typeface="Verdana" panose="020B0604030504040204" pitchFamily="34" charset="0"/>
              </a:rPr>
              <a:t>Articolul 26</a:t>
            </a:r>
          </a:p>
          <a:p>
            <a:pPr algn="r">
              <a:lnSpc>
                <a:spcPct val="80000"/>
              </a:lnSpc>
            </a:pPr>
            <a:r>
              <a:rPr lang="ro-RO" sz="3200">
                <a:latin typeface="Verdana" panose="020B0604030504040204" pitchFamily="34" charset="0"/>
                <a:ea typeface="Verdana" panose="020B0604030504040204" pitchFamily="34" charset="0"/>
              </a:rPr>
              <a:t>Informații obținute spontan</a:t>
            </a:r>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215323"/>
            <a:ext cx="4572000" cy="5139869"/>
          </a:xfrm>
          <a:prstGeom prst="rect">
            <a:avLst/>
          </a:prstGeom>
        </p:spPr>
        <p:txBody>
          <a:bodyPr>
            <a:spAutoFit/>
          </a:bodyPr>
          <a:lstStyle/>
          <a:p>
            <a:pPr marL="514350" indent="-514350" algn="just">
              <a:buFont typeface="+mj-lt"/>
              <a:buAutoNum type="arabicPeriod"/>
            </a:pPr>
            <a:r>
              <a:rPr lang="ro-RO" sz="2050"/>
              <a:t>Oricare dintre Părți, cu respectarea legislației naționale și fără solicitări prealabile, poate </a:t>
            </a:r>
            <a:r>
              <a:rPr lang="ro-RO" sz="2050" b="1"/>
              <a:t>să comunice celeilalte Părți informațiile obținute în contextul propriilor investigații</a:t>
            </a:r>
            <a:r>
              <a:rPr lang="ro-RO" sz="2050"/>
              <a:t> atunci când consideră că divulgarea acestor informații poate ajuta Partea destinatară în inițierea sau derularea investigațiilor sau procedurilor legate de infracțiunile determinate în conformitate cu prezenta Convenție sau care pot conduce la o solicitare de cooperare a Părții respective în baza prezentului capitol.</a:t>
            </a:r>
          </a:p>
        </p:txBody>
      </p:sp>
      <p:sp>
        <p:nvSpPr>
          <p:cNvPr id="16" name="TextBox 15">
            <a:extLst>
              <a:ext uri="{FF2B5EF4-FFF2-40B4-BE49-F238E27FC236}">
                <a16:creationId xmlns="" xmlns:a16="http://schemas.microsoft.com/office/drawing/2014/main" id="{C9B84EAB-7F25-4036-8122-44EEC4539E38}"/>
              </a:ext>
            </a:extLst>
          </p:cNvPr>
          <p:cNvSpPr txBox="1"/>
          <p:nvPr/>
        </p:nvSpPr>
        <p:spPr>
          <a:xfrm>
            <a:off x="4878382" y="2754206"/>
            <a:ext cx="4031533" cy="1938992"/>
          </a:xfrm>
          <a:prstGeom prst="rect">
            <a:avLst/>
          </a:prstGeom>
          <a:noFill/>
        </p:spPr>
        <p:txBody>
          <a:bodyPr wrap="square">
            <a:spAutoFit/>
          </a:bodyPr>
          <a:lstStyle/>
          <a:p>
            <a:pPr marL="342900" indent="-342900" algn="just">
              <a:buFont typeface="Arial" panose="020B0604020202020204" pitchFamily="34" charset="0"/>
              <a:buChar char="•"/>
            </a:pPr>
            <a:r>
              <a:rPr lang="ro-RO" sz="2400" b="1">
                <a:solidFill>
                  <a:srgbClr val="C00000"/>
                </a:solidFill>
              </a:rPr>
              <a:t>acordă Statului care se află în posesia informațiilor permisiunea să comunice aceste informații unui alt Stat fără o notificare prealabilă</a:t>
            </a:r>
          </a:p>
        </p:txBody>
      </p:sp>
      <p:sp>
        <p:nvSpPr>
          <p:cNvPr id="12" name="Slide Number Placeholder 1">
            <a:extLst>
              <a:ext uri="{FF2B5EF4-FFF2-40B4-BE49-F238E27FC236}">
                <a16:creationId xmlns="" xmlns:a16="http://schemas.microsoft.com/office/drawing/2014/main" id="{3096A377-8E6B-435F-AF21-EAF19452DFCC}"/>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26</a:t>
            </a:fld>
            <a:endParaRPr lang="en-GB" smtClean="0"/>
          </a:p>
        </p:txBody>
      </p:sp>
    </p:spTree>
    <p:extLst>
      <p:ext uri="{BB962C8B-B14F-4D97-AF65-F5344CB8AC3E}">
        <p14:creationId xmlns:p14="http://schemas.microsoft.com/office/powerpoint/2010/main" val="1156877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1FCE5F71-B62F-4840-AD46-7690CB1F70D4}"/>
              </a:ext>
            </a:extLst>
          </p:cNvPr>
          <p:cNvSpPr/>
          <p:nvPr/>
        </p:nvSpPr>
        <p:spPr>
          <a:xfrm>
            <a:off x="106706" y="1523099"/>
            <a:ext cx="4572000" cy="4508927"/>
          </a:xfrm>
          <a:prstGeom prst="rect">
            <a:avLst/>
          </a:prstGeom>
        </p:spPr>
        <p:txBody>
          <a:bodyPr>
            <a:spAutoFit/>
          </a:bodyPr>
          <a:lstStyle/>
          <a:p>
            <a:pPr marL="514350" indent="-514350" algn="just">
              <a:buFont typeface="+mj-lt"/>
              <a:buAutoNum type="arabicPeriod" startAt="2"/>
            </a:pPr>
            <a:r>
              <a:rPr lang="ro-RO" sz="2050"/>
              <a:t>Înainte de comunicarea acestor informații, Partea care divulgă informațiile poate </a:t>
            </a:r>
            <a:r>
              <a:rPr lang="ro-RO" sz="2050" b="1"/>
              <a:t>solicita păstrarea confidențialității acestora sau utilizarea lor doar în anumite condiții</a:t>
            </a:r>
            <a:r>
              <a:rPr lang="ro-RO" sz="2050"/>
              <a:t>. Dacă Partea destinatară nu poate respecta această solicitare, ea va notifica Partea care divulgă informațiile, care astfel va stabili dacă informațiile respective trebuie notificate. Dacă Partea destinatară acceptă informațiile în condițiile respective, ea se va supune acestor condiții.</a:t>
            </a:r>
          </a:p>
        </p:txBody>
      </p:sp>
      <p:sp>
        <p:nvSpPr>
          <p:cNvPr id="16" name="TextBox 15">
            <a:extLst>
              <a:ext uri="{FF2B5EF4-FFF2-40B4-BE49-F238E27FC236}">
                <a16:creationId xmlns="" xmlns:a16="http://schemas.microsoft.com/office/drawing/2014/main" id="{5463863A-F2F9-425F-89FB-EA57621A490A}"/>
              </a:ext>
            </a:extLst>
          </p:cNvPr>
          <p:cNvSpPr txBox="1"/>
          <p:nvPr/>
        </p:nvSpPr>
        <p:spPr>
          <a:xfrm>
            <a:off x="5174083" y="2521869"/>
            <a:ext cx="3715907" cy="1938992"/>
          </a:xfrm>
          <a:prstGeom prst="rect">
            <a:avLst/>
          </a:prstGeom>
          <a:noFill/>
        </p:spPr>
        <p:txBody>
          <a:bodyPr wrap="square">
            <a:spAutoFit/>
          </a:bodyPr>
          <a:lstStyle/>
          <a:p>
            <a:pPr marL="342900" indent="-342900" algn="just">
              <a:buFont typeface="Arial" panose="020B0604020202020204" pitchFamily="34" charset="0"/>
              <a:buChar char="•"/>
            </a:pPr>
            <a:r>
              <a:rPr lang="ro-RO" sz="2400" b="1">
                <a:solidFill>
                  <a:srgbClr val="C00000"/>
                </a:solidFill>
              </a:rPr>
              <a:t>Părțile vor comunica informații în mod spontan dacă informațiile sensibile vor fi păstrate confidențale</a:t>
            </a:r>
          </a:p>
        </p:txBody>
      </p:sp>
      <p:sp>
        <p:nvSpPr>
          <p:cNvPr id="20" name="Slide Number Placeholder 1">
            <a:extLst>
              <a:ext uri="{FF2B5EF4-FFF2-40B4-BE49-F238E27FC236}">
                <a16:creationId xmlns="" xmlns:a16="http://schemas.microsoft.com/office/drawing/2014/main" id="{FA41D812-9F5C-4C4F-8DC7-32540F161485}"/>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27</a:t>
            </a:fld>
            <a:endParaRPr lang="en-GB" smtClean="0"/>
          </a:p>
        </p:txBody>
      </p:sp>
      <p:sp>
        <p:nvSpPr>
          <p:cNvPr id="21" name="Rectangle 20">
            <a:extLst>
              <a:ext uri="{FF2B5EF4-FFF2-40B4-BE49-F238E27FC236}">
                <a16:creationId xmlns="" xmlns:a16="http://schemas.microsoft.com/office/drawing/2014/main" id="{123E69D9-8FE7-44A2-A87F-02AA64433207}"/>
              </a:ext>
            </a:extLst>
          </p:cNvPr>
          <p:cNvSpPr/>
          <p:nvPr/>
        </p:nvSpPr>
        <p:spPr>
          <a:xfrm>
            <a:off x="2503503" y="42014"/>
            <a:ext cx="6640497"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3200">
                <a:latin typeface="Verdana" panose="020B0604030504040204" pitchFamily="34" charset="0"/>
                <a:ea typeface="Verdana" panose="020B0604030504040204" pitchFamily="34" charset="0"/>
              </a:rPr>
              <a:t>Articolul 26</a:t>
            </a:r>
          </a:p>
          <a:p>
            <a:pPr algn="r">
              <a:lnSpc>
                <a:spcPct val="80000"/>
              </a:lnSpc>
            </a:pPr>
            <a:r>
              <a:rPr lang="ro-RO" sz="3200">
                <a:latin typeface="Verdana" panose="020B0604030504040204" pitchFamily="34" charset="0"/>
                <a:ea typeface="Verdana" panose="020B0604030504040204" pitchFamily="34" charset="0"/>
              </a:rPr>
              <a:t>Informații obținute spontan</a:t>
            </a:r>
          </a:p>
        </p:txBody>
      </p:sp>
    </p:spTree>
    <p:extLst>
      <p:ext uri="{BB962C8B-B14F-4D97-AF65-F5344CB8AC3E}">
        <p14:creationId xmlns:p14="http://schemas.microsoft.com/office/powerpoint/2010/main" val="38357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Diagram 4">
            <a:extLst>
              <a:ext uri="{FF2B5EF4-FFF2-40B4-BE49-F238E27FC236}">
                <a16:creationId xmlns="" xmlns:a16="http://schemas.microsoft.com/office/drawing/2014/main" id="{77F675A6-2D60-41E4-9319-258232C26433}"/>
              </a:ext>
            </a:extLst>
          </p:cNvPr>
          <p:cNvGraphicFramePr/>
          <p:nvPr>
            <p:extLst>
              <p:ext uri="{D42A27DB-BD31-4B8C-83A1-F6EECF244321}">
                <p14:modId xmlns:p14="http://schemas.microsoft.com/office/powerpoint/2010/main" val="4013932458"/>
              </p:ext>
            </p:extLst>
          </p:nvPr>
        </p:nvGraphicFramePr>
        <p:xfrm>
          <a:off x="88522" y="1060117"/>
          <a:ext cx="8933934" cy="5327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
            <a:extLst>
              <a:ext uri="{FF2B5EF4-FFF2-40B4-BE49-F238E27FC236}">
                <a16:creationId xmlns="" xmlns:a16="http://schemas.microsoft.com/office/drawing/2014/main" id="{909EEEDE-2BD2-4F20-8B5A-E24697AEA41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28</a:t>
            </a:fld>
            <a:endParaRPr lang="en-GB" smtClean="0"/>
          </a:p>
        </p:txBody>
      </p:sp>
      <p:sp>
        <p:nvSpPr>
          <p:cNvPr id="6" name="Rectangle 5">
            <a:extLst>
              <a:ext uri="{FF2B5EF4-FFF2-40B4-BE49-F238E27FC236}">
                <a16:creationId xmlns="" xmlns:a16="http://schemas.microsoft.com/office/drawing/2014/main" id="{E4736DEE-D5C1-491B-810E-3A367A6ED97B}"/>
              </a:ext>
            </a:extLst>
          </p:cNvPr>
          <p:cNvSpPr/>
          <p:nvPr/>
        </p:nvSpPr>
        <p:spPr>
          <a:xfrm>
            <a:off x="2503503" y="42014"/>
            <a:ext cx="6640497"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3200">
                <a:latin typeface="Verdana" panose="020B0604030504040204" pitchFamily="34" charset="0"/>
                <a:ea typeface="Verdana" panose="020B0604030504040204" pitchFamily="34" charset="0"/>
              </a:rPr>
              <a:t>Articolul 26</a:t>
            </a:r>
          </a:p>
          <a:p>
            <a:pPr algn="r">
              <a:lnSpc>
                <a:spcPct val="80000"/>
              </a:lnSpc>
            </a:pPr>
            <a:r>
              <a:rPr lang="ro-RO" sz="3200">
                <a:latin typeface="Verdana" panose="020B0604030504040204" pitchFamily="34" charset="0"/>
                <a:ea typeface="Verdana" panose="020B0604030504040204" pitchFamily="34" charset="0"/>
              </a:rPr>
              <a:t>Informații obținute spontan</a:t>
            </a:r>
          </a:p>
        </p:txBody>
      </p:sp>
    </p:spTree>
    <p:extLst>
      <p:ext uri="{BB962C8B-B14F-4D97-AF65-F5344CB8AC3E}">
        <p14:creationId xmlns:p14="http://schemas.microsoft.com/office/powerpoint/2010/main" val="32794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5">
                                            <p:graphicEl>
                                              <a:dgm id="{E2C21E0C-02B7-4F18-B02B-9BDD0D2FF7E5}"/>
                                            </p:graphicEl>
                                          </p:spTgt>
                                        </p:tgtEl>
                                        <p:attrNameLst>
                                          <p:attrName>style.visibility</p:attrName>
                                        </p:attrNameLst>
                                      </p:cBhvr>
                                      <p:to>
                                        <p:strVal val="visible"/>
                                      </p:to>
                                    </p:set>
                                    <p:anim calcmode="lin" valueType="num">
                                      <p:cBhvr additive="base">
                                        <p:cTn id="7" dur="500" fill="hold"/>
                                        <p:tgtEl>
                                          <p:spTgt spid="5">
                                            <p:graphicEl>
                                              <a:dgm id="{E2C21E0C-02B7-4F18-B02B-9BDD0D2FF7E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E2C21E0C-02B7-4F18-B02B-9BDD0D2FF7E5}"/>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5">
                                            <p:graphicEl>
                                              <a:dgm id="{2FE32ED6-408C-4152-8FE0-3FCEA3386CB9}"/>
                                            </p:graphicEl>
                                          </p:spTgt>
                                        </p:tgtEl>
                                        <p:attrNameLst>
                                          <p:attrName>style.visibility</p:attrName>
                                        </p:attrNameLst>
                                      </p:cBhvr>
                                      <p:to>
                                        <p:strVal val="visible"/>
                                      </p:to>
                                    </p:set>
                                    <p:anim calcmode="lin" valueType="num">
                                      <p:cBhvr additive="base">
                                        <p:cTn id="12" dur="500" fill="hold"/>
                                        <p:tgtEl>
                                          <p:spTgt spid="5">
                                            <p:graphicEl>
                                              <a:dgm id="{2FE32ED6-408C-4152-8FE0-3FCEA3386CB9}"/>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graphicEl>
                                              <a:dgm id="{2FE32ED6-408C-4152-8FE0-3FCEA3386CB9}"/>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5">
                                            <p:graphicEl>
                                              <a:dgm id="{A71F37D3-4190-4DA1-A608-8452A5BD3558}"/>
                                            </p:graphicEl>
                                          </p:spTgt>
                                        </p:tgtEl>
                                        <p:attrNameLst>
                                          <p:attrName>style.visibility</p:attrName>
                                        </p:attrNameLst>
                                      </p:cBhvr>
                                      <p:to>
                                        <p:strVal val="visible"/>
                                      </p:to>
                                    </p:set>
                                    <p:anim calcmode="lin" valueType="num">
                                      <p:cBhvr additive="base">
                                        <p:cTn id="17" dur="500" fill="hold"/>
                                        <p:tgtEl>
                                          <p:spTgt spid="5">
                                            <p:graphicEl>
                                              <a:dgm id="{A71F37D3-4190-4DA1-A608-8452A5BD3558}"/>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A71F37D3-4190-4DA1-A608-8452A5BD3558}"/>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5">
                                            <p:graphicEl>
                                              <a:dgm id="{2B626917-7C54-423E-8EDF-BC9F401B05B6}"/>
                                            </p:graphicEl>
                                          </p:spTgt>
                                        </p:tgtEl>
                                        <p:attrNameLst>
                                          <p:attrName>style.visibility</p:attrName>
                                        </p:attrNameLst>
                                      </p:cBhvr>
                                      <p:to>
                                        <p:strVal val="visible"/>
                                      </p:to>
                                    </p:set>
                                    <p:anim calcmode="lin" valueType="num">
                                      <p:cBhvr additive="base">
                                        <p:cTn id="22" dur="500" fill="hold"/>
                                        <p:tgtEl>
                                          <p:spTgt spid="5">
                                            <p:graphicEl>
                                              <a:dgm id="{2B626917-7C54-423E-8EDF-BC9F401B05B6}"/>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graphicEl>
                                              <a:dgm id="{2B626917-7C54-423E-8EDF-BC9F401B05B6}"/>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
                                            <p:graphicEl>
                                              <a:dgm id="{74A6A061-7CF3-4873-8E84-7FEC5E35DF51}"/>
                                            </p:graphicEl>
                                          </p:spTgt>
                                        </p:tgtEl>
                                        <p:attrNameLst>
                                          <p:attrName>style.visibility</p:attrName>
                                        </p:attrNameLst>
                                      </p:cBhvr>
                                      <p:to>
                                        <p:strVal val="visible"/>
                                      </p:to>
                                    </p:set>
                                    <p:anim calcmode="lin" valueType="num">
                                      <p:cBhvr additive="base">
                                        <p:cTn id="27" dur="500" fill="hold"/>
                                        <p:tgtEl>
                                          <p:spTgt spid="5">
                                            <p:graphicEl>
                                              <a:dgm id="{74A6A061-7CF3-4873-8E84-7FEC5E35DF51}"/>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graphicEl>
                                              <a:dgm id="{74A6A061-7CF3-4873-8E84-7FEC5E35DF5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 xmlns:a16="http://schemas.microsoft.com/office/drawing/2014/main"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29</a:t>
            </a:fld>
            <a:endParaRPr lang="en-GB" smtClean="0"/>
          </a:p>
        </p:txBody>
      </p:sp>
      <p:sp>
        <p:nvSpPr>
          <p:cNvPr id="8" name="TextBox 7">
            <a:extLst>
              <a:ext uri="{FF2B5EF4-FFF2-40B4-BE49-F238E27FC236}">
                <a16:creationId xmlns="" xmlns:a16="http://schemas.microsoft.com/office/drawing/2014/main" id="{CF4A5A40-4F3B-49B6-9081-1646BBF20341}"/>
              </a:ext>
            </a:extLst>
          </p:cNvPr>
          <p:cNvSpPr txBox="1"/>
          <p:nvPr/>
        </p:nvSpPr>
        <p:spPr>
          <a:xfrm>
            <a:off x="588962" y="1281981"/>
            <a:ext cx="8030033" cy="461665"/>
          </a:xfrm>
          <a:prstGeom prst="rect">
            <a:avLst/>
          </a:prstGeom>
          <a:solidFill>
            <a:srgbClr val="BDD8F3"/>
          </a:solidFill>
        </p:spPr>
        <p:txBody>
          <a:bodyPr wrap="square" rtlCol="0">
            <a:spAutoFit/>
          </a:bodyPr>
          <a:lstStyle/>
          <a:p>
            <a:pPr algn="ctr"/>
            <a:r>
              <a:rPr lang="ro-RO" sz="2400">
                <a:solidFill>
                  <a:schemeClr val="tx1">
                    <a:lumMod val="65000"/>
                    <a:lumOff val="35000"/>
                  </a:schemeClr>
                </a:solidFill>
                <a:latin typeface="+mj-lt"/>
              </a:rPr>
              <a:t>În situații urgente, solicitările pot fi transmise prin e-mail.</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a:solidFill>
                  <a:schemeClr val="bg1"/>
                </a:solidFill>
                <a:latin typeface="+mj-lt"/>
              </a:rPr>
              <a:t>Răspunsul corect este A</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3013501"/>
            <a:ext cx="8030032" cy="830997"/>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adevărat</a:t>
            </a:r>
          </a:p>
          <a:p>
            <a:pPr marL="1828800" lvl="3" indent="-457200">
              <a:buAutoNum type="alphaUcPeriod"/>
            </a:pPr>
            <a:r>
              <a:rPr lang="ro-RO" sz="2400">
                <a:solidFill>
                  <a:schemeClr val="bg1"/>
                </a:solidFill>
                <a:latin typeface="+mj-lt"/>
              </a:rPr>
              <a:t>fals</a:t>
            </a:r>
          </a:p>
        </p:txBody>
      </p:sp>
      <p:sp>
        <p:nvSpPr>
          <p:cNvPr id="11" name="Rectangle 10">
            <a:extLst>
              <a:ext uri="{FF2B5EF4-FFF2-40B4-BE49-F238E27FC236}">
                <a16:creationId xmlns="" xmlns:a16="http://schemas.microsoft.com/office/drawing/2014/main" id="{1B6452B1-7568-44E3-90AA-A5543F206A47}"/>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278425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3</a:t>
            </a:fld>
            <a:endParaRPr lang="en-GB" smtClean="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rPr>
              <a:t>Obiectivele cursului</a:t>
            </a:r>
          </a:p>
        </p:txBody>
      </p:sp>
      <p:sp>
        <p:nvSpPr>
          <p:cNvPr id="5" name="Rectangle 4">
            <a:extLst>
              <a:ext uri="{FF2B5EF4-FFF2-40B4-BE49-F238E27FC236}">
                <a16:creationId xmlns="" xmlns:a16="http://schemas.microsoft.com/office/drawing/2014/main" id="{7FA81925-418B-D44C-9255-2AEBBFBC0ADA}"/>
              </a:ext>
            </a:extLst>
          </p:cNvPr>
          <p:cNvSpPr/>
          <p:nvPr/>
        </p:nvSpPr>
        <p:spPr>
          <a:xfrm>
            <a:off x="106706" y="1327587"/>
            <a:ext cx="6439060" cy="5410712"/>
          </a:xfrm>
          <a:prstGeom prst="rect">
            <a:avLst/>
          </a:prstGeom>
        </p:spPr>
        <p:txBody>
          <a:bodyPr wrap="square">
            <a:spAutoFit/>
          </a:bodyPr>
          <a:lstStyle/>
          <a:p>
            <a:pPr marL="342900" indent="-342900">
              <a:lnSpc>
                <a:spcPct val="80000"/>
              </a:lnSpc>
              <a:buFont typeface="Arial" panose="020B0604020202020204" pitchFamily="34" charset="0"/>
              <a:buChar char="•"/>
            </a:pPr>
            <a:r>
              <a:rPr lang="ro-RO" sz="2400" dirty="0"/>
              <a:t>Înțelegerea dimensiunii globale a Internetului și a amplorii internaționale a criminalității informatice</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ro-RO" sz="2400" dirty="0"/>
              <a:t>Înțelegerea problemelor legate de criminalitatea informatică în context internațional</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ro-RO" sz="2400" dirty="0"/>
              <a:t>Explicarea importanței cooperării internaționale și recunoașterea instrumentelor disponibile pentru cooperare internațională în domeniul criminalității informatice</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ro-RO" sz="2400" dirty="0"/>
              <a:t>Analiza Convenției de la Budapesta privind criminalitate informatică și identificarea principiilor generale și specifice și a articolelor privind Asistența judiciară reciprocă pentru aspecte penale</a:t>
            </a:r>
          </a:p>
        </p:txBody>
      </p:sp>
      <p:pic>
        <p:nvPicPr>
          <p:cNvPr id="7" name="Picture 6">
            <a:extLst>
              <a:ext uri="{FF2B5EF4-FFF2-40B4-BE49-F238E27FC236}">
                <a16:creationId xmlns=""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27</a:t>
            </a:r>
          </a:p>
          <a:p>
            <a:pPr algn="r">
              <a:lnSpc>
                <a:spcPct val="80000"/>
              </a:lnSpc>
            </a:pPr>
            <a:r>
              <a:rPr lang="ro-RO" sz="2400">
                <a:latin typeface="Verdana" panose="020B0604030504040204" pitchFamily="34" charset="0"/>
                <a:ea typeface="Verdana" panose="020B0604030504040204" pitchFamily="34" charset="0"/>
              </a:rPr>
              <a:t>Proceduri privind asistența reciprocă…</a:t>
            </a:r>
          </a:p>
        </p:txBody>
      </p:sp>
      <p:sp>
        <p:nvSpPr>
          <p:cNvPr id="7" name="Rectangle 6">
            <a:extLst>
              <a:ext uri="{FF2B5EF4-FFF2-40B4-BE49-F238E27FC236}">
                <a16:creationId xmlns="" xmlns:a16="http://schemas.microsoft.com/office/drawing/2014/main" id="{1FCE5F71-B62F-4840-AD46-7690CB1F70D4}"/>
              </a:ext>
            </a:extLst>
          </p:cNvPr>
          <p:cNvSpPr/>
          <p:nvPr/>
        </p:nvSpPr>
        <p:spPr>
          <a:xfrm>
            <a:off x="121544" y="1130068"/>
            <a:ext cx="4572000" cy="5193729"/>
          </a:xfrm>
          <a:prstGeom prst="rect">
            <a:avLst/>
          </a:prstGeom>
        </p:spPr>
        <p:txBody>
          <a:bodyPr>
            <a:spAutoFit/>
          </a:bodyPr>
          <a:lstStyle/>
          <a:p>
            <a:pPr marL="457200" indent="-457200" algn="just">
              <a:buFont typeface="+mj-lt"/>
              <a:buAutoNum type="arabicPeriod" startAt="2"/>
            </a:pPr>
            <a:r>
              <a:rPr lang="ro-RO" sz="1950"/>
              <a:t>a) </a:t>
            </a:r>
            <a:r>
              <a:rPr lang="ro-RO" sz="1950" b="1"/>
              <a:t>Fiecare dintre Părți va desemna autoritatea sau autoritățile centrale </a:t>
            </a:r>
            <a:r>
              <a:rPr lang="ro-RO" sz="1950"/>
              <a:t>responsabile pentru transmiterea și răspunderea la solicitările de asistență reciprocă, pentru întocmirea acestor cereri sau pentru transmiterea lor către autoritățile competente.</a:t>
            </a:r>
          </a:p>
          <a:p>
            <a:pPr algn="just"/>
            <a:r>
              <a:rPr lang="ro-RO" sz="1950"/>
              <a:t>	b) </a:t>
            </a:r>
            <a:r>
              <a:rPr lang="ro-RO" sz="1950" b="1"/>
              <a:t>Autoritățile centrale vor comunica direct între ele</a:t>
            </a:r>
            <a:r>
              <a:rPr lang="ro-RO" sz="1950"/>
              <a:t>;</a:t>
            </a:r>
          </a:p>
          <a:p>
            <a:pPr algn="just"/>
            <a:endParaRPr lang="en-US" sz="1950" b="1" dirty="0"/>
          </a:p>
          <a:p>
            <a:pPr marL="457200" indent="-457200" algn="just">
              <a:buClr>
                <a:schemeClr val="tx1"/>
              </a:buClr>
              <a:buFont typeface="+mj-lt"/>
              <a:buAutoNum type="arabicPeriod" startAt="3"/>
            </a:pPr>
            <a:r>
              <a:rPr lang="ro-RO" sz="1950" b="1"/>
              <a:t>Solicitările de asistență reciprocă </a:t>
            </a:r>
            <a:r>
              <a:rPr lang="ro-RO" sz="1950"/>
              <a:t>în baza prezentului articol </a:t>
            </a:r>
            <a:r>
              <a:rPr lang="ro-RO" sz="1950" b="1"/>
              <a:t>vor fi elaborate în conformitate cu procedurile specificate de Partea solicitantă</a:t>
            </a:r>
            <a:r>
              <a:rPr lang="ro-RO" sz="1950"/>
              <a:t>, </a:t>
            </a:r>
            <a:r>
              <a:rPr lang="ro-RO" sz="1950" b="1"/>
              <a:t>cu excepția cazului în care acestea sunt incompatibile cu legislația Părții solicitate</a:t>
            </a:r>
            <a:r>
              <a:rPr lang="ro-RO" sz="1950"/>
              <a:t>.</a:t>
            </a:r>
          </a:p>
        </p:txBody>
      </p:sp>
      <p:sp>
        <p:nvSpPr>
          <p:cNvPr id="16" name="TextBox 15">
            <a:extLst>
              <a:ext uri="{FF2B5EF4-FFF2-40B4-BE49-F238E27FC236}">
                <a16:creationId xmlns="" xmlns:a16="http://schemas.microsoft.com/office/drawing/2014/main" id="{16FE3329-51E5-474A-9117-C35827CFA84A}"/>
              </a:ext>
            </a:extLst>
          </p:cNvPr>
          <p:cNvSpPr txBox="1"/>
          <p:nvPr/>
        </p:nvSpPr>
        <p:spPr>
          <a:xfrm>
            <a:off x="5485876" y="1646210"/>
            <a:ext cx="3171497" cy="4154984"/>
          </a:xfrm>
          <a:prstGeom prst="rect">
            <a:avLst/>
          </a:prstGeom>
          <a:noFill/>
        </p:spPr>
        <p:txBody>
          <a:bodyPr wrap="square">
            <a:spAutoFit/>
          </a:bodyPr>
          <a:lstStyle/>
          <a:p>
            <a:pPr marL="342900" indent="-342900" algn="just">
              <a:buFont typeface="Arial" panose="020B0604020202020204" pitchFamily="34" charset="0"/>
              <a:buChar char="•"/>
            </a:pPr>
            <a:r>
              <a:rPr lang="ro-RO" sz="2400" b="1">
                <a:solidFill>
                  <a:srgbClr val="C00000"/>
                </a:solidFill>
              </a:rPr>
              <a:t>desemnarea autorității centrale și stabilirea contactului direct</a:t>
            </a:r>
          </a:p>
          <a:p>
            <a:pPr algn="just"/>
            <a:endParaRPr lang="en-GB" sz="2400" b="1" dirty="0">
              <a:solidFill>
                <a:srgbClr val="C00000"/>
              </a:solidFill>
            </a:endParaRPr>
          </a:p>
          <a:p>
            <a:pPr marL="342900" indent="-342900" algn="just">
              <a:buFont typeface="Arial" panose="020B0604020202020204" pitchFamily="34" charset="0"/>
              <a:buChar char="•"/>
            </a:pPr>
            <a:r>
              <a:rPr lang="ro-RO" sz="2400" b="1">
                <a:solidFill>
                  <a:srgbClr val="C00000"/>
                </a:solidFill>
              </a:rPr>
              <a:t>asistența judiciară reciprocă trebuie realizată cu aplicarea tratatelor relevante</a:t>
            </a:r>
          </a:p>
          <a:p>
            <a:pPr marL="342900" indent="-342900" algn="just">
              <a:buFont typeface="Arial" panose="020B0604020202020204" pitchFamily="34" charset="0"/>
              <a:buChar char="•"/>
            </a:pPr>
            <a:endParaRPr lang="en-GB" sz="2400" b="1" dirty="0">
              <a:solidFill>
                <a:srgbClr val="FF0000"/>
              </a:solidFill>
            </a:endParaRPr>
          </a:p>
        </p:txBody>
      </p:sp>
      <p:sp>
        <p:nvSpPr>
          <p:cNvPr id="12" name="Slide Number Placeholder 1">
            <a:extLst>
              <a:ext uri="{FF2B5EF4-FFF2-40B4-BE49-F238E27FC236}">
                <a16:creationId xmlns="" xmlns:a16="http://schemas.microsoft.com/office/drawing/2014/main" id="{5B7008CE-B9F2-4ACC-A843-8FF6901CE41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30</a:t>
            </a:fld>
            <a:endParaRPr lang="en-GB" smtClean="0"/>
          </a:p>
        </p:txBody>
      </p:sp>
    </p:spTree>
    <p:extLst>
      <p:ext uri="{BB962C8B-B14F-4D97-AF65-F5344CB8AC3E}">
        <p14:creationId xmlns:p14="http://schemas.microsoft.com/office/powerpoint/2010/main" val="1734736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1FCE5F71-B62F-4840-AD46-7690CB1F70D4}"/>
              </a:ext>
            </a:extLst>
          </p:cNvPr>
          <p:cNvSpPr/>
          <p:nvPr/>
        </p:nvSpPr>
        <p:spPr>
          <a:xfrm>
            <a:off x="121544" y="1184545"/>
            <a:ext cx="4572000" cy="4708981"/>
          </a:xfrm>
          <a:prstGeom prst="rect">
            <a:avLst/>
          </a:prstGeom>
        </p:spPr>
        <p:txBody>
          <a:bodyPr>
            <a:spAutoFit/>
          </a:bodyPr>
          <a:lstStyle/>
          <a:p>
            <a:pPr marL="457200" indent="-457200" algn="just">
              <a:buFont typeface="+mj-lt"/>
              <a:buAutoNum type="arabicPeriod" startAt="9"/>
            </a:pPr>
            <a:r>
              <a:rPr lang="ro-RO" sz="2000"/>
              <a:t>a.) În cazul unei situații de urgență, solicitările de asistență reciprocă sau comunicații… </a:t>
            </a:r>
            <a:r>
              <a:rPr lang="ro-RO" sz="2000" b="1"/>
              <a:t>pot fi transmise direct de către autoritățile judiciare ale Părții solicitante către autoritățile omoloage ale Părții solicitate</a:t>
            </a:r>
            <a:r>
              <a:rPr lang="ro-RO" sz="2000"/>
              <a:t>. … în același timp, un exemplar va fi transmis autorității centrale...;</a:t>
            </a:r>
          </a:p>
          <a:p>
            <a:pPr algn="just"/>
            <a:r>
              <a:rPr lang="ro-RO" sz="2000"/>
              <a:t>	b.) Orice solicitare sau comunicare în baza prezentului paragraf </a:t>
            </a:r>
            <a:r>
              <a:rPr lang="ro-RO" sz="2000" b="1"/>
              <a:t>poate fi realizată prin sistemul Organizației Internaționale de Poliție Criminală (Interpol)</a:t>
            </a:r>
            <a:r>
              <a:rPr lang="ro-RO" sz="2000"/>
              <a:t>;</a:t>
            </a:r>
          </a:p>
          <a:p>
            <a:pPr algn="just"/>
            <a:r>
              <a:rPr lang="ro-RO" sz="2000"/>
              <a:t>	d.) Solicitările sau comunicările… 	</a:t>
            </a:r>
            <a:r>
              <a:rPr lang="ro-RO" sz="2000" b="1"/>
              <a:t>care nu implică acțiuni coercitive pot fi transmise direct … .</a:t>
            </a:r>
          </a:p>
        </p:txBody>
      </p:sp>
      <p:sp>
        <p:nvSpPr>
          <p:cNvPr id="16" name="TextBox 15">
            <a:extLst>
              <a:ext uri="{FF2B5EF4-FFF2-40B4-BE49-F238E27FC236}">
                <a16:creationId xmlns="" xmlns:a16="http://schemas.microsoft.com/office/drawing/2014/main" id="{9DB149C2-1A12-4027-BEFF-CE6339B449DA}"/>
              </a:ext>
            </a:extLst>
          </p:cNvPr>
          <p:cNvSpPr txBox="1"/>
          <p:nvPr/>
        </p:nvSpPr>
        <p:spPr>
          <a:xfrm>
            <a:off x="4889939" y="2015542"/>
            <a:ext cx="4132517" cy="3046988"/>
          </a:xfrm>
          <a:prstGeom prst="rect">
            <a:avLst/>
          </a:prstGeom>
          <a:noFill/>
        </p:spPr>
        <p:txBody>
          <a:bodyPr wrap="square">
            <a:spAutoFit/>
          </a:bodyPr>
          <a:lstStyle/>
          <a:p>
            <a:pPr marL="342900" indent="-342900" algn="just">
              <a:buFont typeface="Arial" panose="020B0604020202020204" pitchFamily="34" charset="0"/>
              <a:buChar char="•"/>
            </a:pPr>
            <a:r>
              <a:rPr lang="ro-RO" sz="2400" b="1">
                <a:solidFill>
                  <a:srgbClr val="C00000"/>
                </a:solidFill>
              </a:rPr>
              <a:t>solicitările pot fi transmise direct de judecătorii și procurorii Părții solicitante către judecătorii și procurorii Părții solicitate</a:t>
            </a:r>
          </a:p>
          <a:p>
            <a:pPr marL="342900" indent="-342900" algn="just">
              <a:buFont typeface="Arial" panose="020B0604020202020204" pitchFamily="34" charset="0"/>
              <a:buChar char="•"/>
            </a:pPr>
            <a:endParaRPr lang="en-GB" sz="2400" b="1" dirty="0">
              <a:solidFill>
                <a:srgbClr val="C00000"/>
              </a:solidFill>
            </a:endParaRPr>
          </a:p>
          <a:p>
            <a:pPr marL="342900" indent="-342900" algn="just">
              <a:buFont typeface="Arial" panose="020B0604020202020204" pitchFamily="34" charset="0"/>
              <a:buChar char="•"/>
            </a:pPr>
            <a:r>
              <a:rPr lang="ro-RO" sz="2400" b="1">
                <a:solidFill>
                  <a:srgbClr val="C00000"/>
                </a:solidFill>
              </a:rPr>
              <a:t>Utilizarea canalelor Interpol</a:t>
            </a:r>
          </a:p>
        </p:txBody>
      </p:sp>
      <p:sp>
        <p:nvSpPr>
          <p:cNvPr id="19" name="Slide Number Placeholder 1">
            <a:extLst>
              <a:ext uri="{FF2B5EF4-FFF2-40B4-BE49-F238E27FC236}">
                <a16:creationId xmlns="" xmlns:a16="http://schemas.microsoft.com/office/drawing/2014/main" id="{1F92A95A-CE8B-49D2-9652-D442E42A56A3}"/>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31</a:t>
            </a:fld>
            <a:endParaRPr lang="en-GB" smtClean="0"/>
          </a:p>
        </p:txBody>
      </p:sp>
      <p:sp>
        <p:nvSpPr>
          <p:cNvPr id="20" name="Rectangle 19">
            <a:extLst>
              <a:ext uri="{FF2B5EF4-FFF2-40B4-BE49-F238E27FC236}">
                <a16:creationId xmlns="" xmlns:a16="http://schemas.microsoft.com/office/drawing/2014/main" id="{B09DF53C-5FF4-41C6-808A-2420504CAB20}"/>
              </a:ext>
            </a:extLst>
          </p:cNvPr>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27</a:t>
            </a:r>
          </a:p>
          <a:p>
            <a:pPr algn="r">
              <a:lnSpc>
                <a:spcPct val="80000"/>
              </a:lnSpc>
            </a:pPr>
            <a:r>
              <a:rPr lang="ro-RO" sz="2400">
                <a:latin typeface="Verdana" panose="020B0604030504040204" pitchFamily="34" charset="0"/>
                <a:ea typeface="Verdana" panose="020B0604030504040204" pitchFamily="34" charset="0"/>
              </a:rPr>
              <a:t>Proceduri privind asistența reciprocă…</a:t>
            </a:r>
          </a:p>
        </p:txBody>
      </p:sp>
    </p:spTree>
    <p:extLst>
      <p:ext uri="{BB962C8B-B14F-4D97-AF65-F5344CB8AC3E}">
        <p14:creationId xmlns:p14="http://schemas.microsoft.com/office/powerpoint/2010/main" val="209479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a16="http://schemas.microsoft.com/office/drawing/2014/main" id="{C34A32F7-EAA0-4D66-BCA0-E3CA6C2BEB7E}"/>
              </a:ext>
            </a:extLst>
          </p:cNvPr>
          <p:cNvGraphicFramePr/>
          <p:nvPr>
            <p:extLst>
              <p:ext uri="{D42A27DB-BD31-4B8C-83A1-F6EECF244321}">
                <p14:modId xmlns:p14="http://schemas.microsoft.com/office/powerpoint/2010/main" val="673656920"/>
              </p:ext>
            </p:extLst>
          </p:nvPr>
        </p:nvGraphicFramePr>
        <p:xfrm>
          <a:off x="1524000" y="169170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
            <a:extLst>
              <a:ext uri="{FF2B5EF4-FFF2-40B4-BE49-F238E27FC236}">
                <a16:creationId xmlns="" xmlns:a16="http://schemas.microsoft.com/office/drawing/2014/main" id="{C30ACF6B-407F-49FF-A2BE-A2B9ADC82D1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32</a:t>
            </a:fld>
            <a:endParaRPr lang="en-GB" smtClean="0"/>
          </a:p>
        </p:txBody>
      </p:sp>
      <p:sp>
        <p:nvSpPr>
          <p:cNvPr id="16" name="Rectangle 15">
            <a:extLst>
              <a:ext uri="{FF2B5EF4-FFF2-40B4-BE49-F238E27FC236}">
                <a16:creationId xmlns="" xmlns:a16="http://schemas.microsoft.com/office/drawing/2014/main" id="{21762F36-F693-4157-B448-088047D27577}"/>
              </a:ext>
            </a:extLst>
          </p:cNvPr>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27</a:t>
            </a:r>
          </a:p>
          <a:p>
            <a:pPr algn="r">
              <a:lnSpc>
                <a:spcPct val="80000"/>
              </a:lnSpc>
            </a:pPr>
            <a:r>
              <a:rPr lang="ro-RO" sz="2400">
                <a:latin typeface="Verdana" panose="020B0604030504040204" pitchFamily="34" charset="0"/>
                <a:ea typeface="Verdana" panose="020B0604030504040204" pitchFamily="34" charset="0"/>
              </a:rPr>
              <a:t>Proceduri privind asistența reciprocă…</a:t>
            </a:r>
          </a:p>
        </p:txBody>
      </p:sp>
    </p:spTree>
    <p:extLst>
      <p:ext uri="{BB962C8B-B14F-4D97-AF65-F5344CB8AC3E}">
        <p14:creationId xmlns:p14="http://schemas.microsoft.com/office/powerpoint/2010/main" val="20828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graphicEl>
                                              <a:dgm id="{48043CAD-7228-4326-807D-49A74039CA0C}"/>
                                            </p:graphicEl>
                                          </p:spTgt>
                                        </p:tgtEl>
                                        <p:attrNameLst>
                                          <p:attrName>style.visibility</p:attrName>
                                        </p:attrNameLst>
                                      </p:cBhvr>
                                      <p:to>
                                        <p:strVal val="visible"/>
                                      </p:to>
                                    </p:set>
                                    <p:animEffect transition="in" filter="randombar(horizontal)">
                                      <p:cBhvr>
                                        <p:cTn id="7" dur="500"/>
                                        <p:tgtEl>
                                          <p:spTgt spid="10">
                                            <p:graphicEl>
                                              <a:dgm id="{48043CAD-7228-4326-807D-49A74039CA0C}"/>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graphicEl>
                                              <a:dgm id="{A1D7765D-812F-4276-9313-2C74C923229F}"/>
                                            </p:graphicEl>
                                          </p:spTgt>
                                        </p:tgtEl>
                                        <p:attrNameLst>
                                          <p:attrName>style.visibility</p:attrName>
                                        </p:attrNameLst>
                                      </p:cBhvr>
                                      <p:to>
                                        <p:strVal val="visible"/>
                                      </p:to>
                                    </p:set>
                                    <p:animEffect transition="in" filter="randombar(horizontal)">
                                      <p:cBhvr>
                                        <p:cTn id="11" dur="500"/>
                                        <p:tgtEl>
                                          <p:spTgt spid="10">
                                            <p:graphicEl>
                                              <a:dgm id="{A1D7765D-812F-4276-9313-2C74C923229F}"/>
                                            </p:graphic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graphicEl>
                                              <a:dgm id="{F8A3965B-38B9-4F26-A8EC-A16B7E7679C4}"/>
                                            </p:graphicEl>
                                          </p:spTgt>
                                        </p:tgtEl>
                                        <p:attrNameLst>
                                          <p:attrName>style.visibility</p:attrName>
                                        </p:attrNameLst>
                                      </p:cBhvr>
                                      <p:to>
                                        <p:strVal val="visible"/>
                                      </p:to>
                                    </p:set>
                                    <p:animEffect transition="in" filter="randombar(horizontal)">
                                      <p:cBhvr>
                                        <p:cTn id="15" dur="500"/>
                                        <p:tgtEl>
                                          <p:spTgt spid="10">
                                            <p:graphicEl>
                                              <a:dgm id="{F8A3965B-38B9-4F26-A8EC-A16B7E7679C4}"/>
                                            </p:graphic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graphicEl>
                                              <a:dgm id="{ED2F326A-66D6-4800-827B-AE8FF9A6F28C}"/>
                                            </p:graphicEl>
                                          </p:spTgt>
                                        </p:tgtEl>
                                        <p:attrNameLst>
                                          <p:attrName>style.visibility</p:attrName>
                                        </p:attrNameLst>
                                      </p:cBhvr>
                                      <p:to>
                                        <p:strVal val="visible"/>
                                      </p:to>
                                    </p:set>
                                    <p:animEffect transition="in" filter="randombar(horizontal)">
                                      <p:cBhvr>
                                        <p:cTn id="19" dur="500"/>
                                        <p:tgtEl>
                                          <p:spTgt spid="10">
                                            <p:graphicEl>
                                              <a:dgm id="{ED2F326A-66D6-4800-827B-AE8FF9A6F28C}"/>
                                            </p:graphic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graphicEl>
                                              <a:dgm id="{4ABB35AB-43E9-45F9-B772-A62698B4D057}"/>
                                            </p:graphicEl>
                                          </p:spTgt>
                                        </p:tgtEl>
                                        <p:attrNameLst>
                                          <p:attrName>style.visibility</p:attrName>
                                        </p:attrNameLst>
                                      </p:cBhvr>
                                      <p:to>
                                        <p:strVal val="visible"/>
                                      </p:to>
                                    </p:set>
                                    <p:animEffect transition="in" filter="randombar(horizontal)">
                                      <p:cBhvr>
                                        <p:cTn id="23" dur="500"/>
                                        <p:tgtEl>
                                          <p:spTgt spid="10">
                                            <p:graphicEl>
                                              <a:dgm id="{4ABB35AB-43E9-45F9-B772-A62698B4D0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33</a:t>
            </a:fld>
            <a:endParaRPr lang="en-GB" smtClean="0"/>
          </a:p>
        </p:txBody>
      </p:sp>
    </p:spTree>
    <p:extLst>
      <p:ext uri="{BB962C8B-B14F-4D97-AF65-F5344CB8AC3E}">
        <p14:creationId xmlns:p14="http://schemas.microsoft.com/office/powerpoint/2010/main" val="2937071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309489" y="4156754"/>
            <a:ext cx="8525021" cy="890115"/>
          </a:xfrm>
          <a:prstGeom prst="rect">
            <a:avLst/>
          </a:prstGeom>
        </p:spPr>
        <p:txBody>
          <a:bodyPr wrap="square">
            <a:spAutoFit/>
          </a:bodyPr>
          <a:lstStyle/>
          <a:p>
            <a:pPr>
              <a:lnSpc>
                <a:spcPct val="80000"/>
              </a:lnSpc>
            </a:pPr>
            <a:r>
              <a:rPr lang="ro-RO" sz="3200" b="1">
                <a:ea typeface="ＭＳ Ｐゴシック" charset="0"/>
                <a:cs typeface="ＭＳ Ｐゴシック" charset="0"/>
              </a:rPr>
              <a:t>Convenția Consiliului Europei privind criminalitatea informatică Articole specifice privind asistența judiciară reciprocă</a:t>
            </a:r>
          </a:p>
        </p:txBody>
      </p:sp>
      <p:sp>
        <p:nvSpPr>
          <p:cNvPr id="11" name="Text Placeholder 2">
            <a:extLst>
              <a:ext uri="{FF2B5EF4-FFF2-40B4-BE49-F238E27FC236}">
                <a16:creationId xmlns="" xmlns:a16="http://schemas.microsoft.com/office/drawing/2014/main" id="{0E8DC93E-3AF5-48B0-A439-9C9523ABE00C}"/>
              </a:ext>
            </a:extLst>
          </p:cNvPr>
          <p:cNvSpPr txBox="1">
            <a:spLocks/>
          </p:cNvSpPr>
          <p:nvPr/>
        </p:nvSpPr>
        <p:spPr>
          <a:xfrm>
            <a:off x="309489" y="3806826"/>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ro-RO" sz="2000">
                <a:solidFill>
                  <a:schemeClr val="tx1">
                    <a:tint val="75000"/>
                  </a:schemeClr>
                </a:solidFill>
              </a:rPr>
              <a:t>Noțiuni fundamentale privind cooperarea internațională</a:t>
            </a:r>
          </a:p>
        </p:txBody>
      </p:sp>
      <p:sp>
        <p:nvSpPr>
          <p:cNvPr id="12" name="Slide Number Placeholder 1">
            <a:extLst>
              <a:ext uri="{FF2B5EF4-FFF2-40B4-BE49-F238E27FC236}">
                <a16:creationId xmlns="" xmlns:a16="http://schemas.microsoft.com/office/drawing/2014/main" id="{CA271922-A3BA-4963-9FBD-AA7A36BC801E}"/>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34</a:t>
            </a:fld>
            <a:endParaRPr lang="en-GB" smtClean="0"/>
          </a:p>
        </p:txBody>
      </p:sp>
      <p:sp>
        <p:nvSpPr>
          <p:cNvPr id="16" name="Rectangle 15">
            <a:extLst>
              <a:ext uri="{FF2B5EF4-FFF2-40B4-BE49-F238E27FC236}">
                <a16:creationId xmlns="" xmlns:a16="http://schemas.microsoft.com/office/drawing/2014/main" id="{85C55953-C1D9-41D8-83CC-88FE952062F2}"/>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ro-RO" sz="3200">
                <a:latin typeface="Verdana" panose="020B0604030504040204" pitchFamily="34" charset="0"/>
                <a:ea typeface="Verdana" panose="020B0604030504040204" pitchFamily="34" charset="0"/>
                <a:cs typeface="ＭＳ Ｐゴシック" charset="0"/>
              </a:rPr>
              <a:t>Partea a patra</a:t>
            </a:r>
          </a:p>
        </p:txBody>
      </p:sp>
    </p:spTree>
    <p:extLst>
      <p:ext uri="{BB962C8B-B14F-4D97-AF65-F5344CB8AC3E}">
        <p14:creationId xmlns:p14="http://schemas.microsoft.com/office/powerpoint/2010/main" val="731303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29</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pitchFamily="18" charset="0"/>
              </a:rPr>
              <a:t>Conservarea rapidă a informațiilor stocate </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pitchFamily="18" charset="0"/>
              </a:rPr>
              <a:t>într-un sistem informatic</a:t>
            </a:r>
          </a:p>
        </p:txBody>
      </p:sp>
      <p:sp>
        <p:nvSpPr>
          <p:cNvPr id="7" name="Rectangle 6">
            <a:extLst>
              <a:ext uri="{FF2B5EF4-FFF2-40B4-BE49-F238E27FC236}">
                <a16:creationId xmlns="" xmlns:a16="http://schemas.microsoft.com/office/drawing/2014/main" id="{1FCE5F71-B62F-4840-AD46-7690CB1F70D4}"/>
              </a:ext>
            </a:extLst>
          </p:cNvPr>
          <p:cNvSpPr/>
          <p:nvPr/>
        </p:nvSpPr>
        <p:spPr>
          <a:xfrm>
            <a:off x="121544" y="1690062"/>
            <a:ext cx="4572000" cy="3477875"/>
          </a:xfrm>
          <a:prstGeom prst="rect">
            <a:avLst/>
          </a:prstGeom>
        </p:spPr>
        <p:txBody>
          <a:bodyPr>
            <a:spAutoFit/>
          </a:bodyPr>
          <a:lstStyle/>
          <a:p>
            <a:pPr marL="514350" indent="-514350" algn="just">
              <a:buFont typeface="+mj-lt"/>
              <a:buAutoNum type="arabicPeriod"/>
            </a:pPr>
            <a:r>
              <a:rPr lang="ro-RO" sz="2000">
                <a:cs typeface="Times New Roman" pitchFamily="18" charset="0"/>
              </a:rPr>
              <a:t>Una dintre Părți poate solicita celeilalte Părți să ceară sau să asigure într-un alt fel </a:t>
            </a:r>
            <a:r>
              <a:rPr lang="ro-RO" sz="2000" b="1">
                <a:cs typeface="Times New Roman" pitchFamily="18" charset="0"/>
              </a:rPr>
              <a:t>conservarea rapidă a informațiilor stocate</a:t>
            </a:r>
            <a:r>
              <a:rPr lang="ro-RO" sz="2000">
                <a:cs typeface="Times New Roman" pitchFamily="18" charset="0"/>
              </a:rPr>
              <a:t> cu ajutorul unui sistem IT, aflat pe teritoriul celeilalte Părți și pentru care Partea solicitantă </a:t>
            </a:r>
            <a:r>
              <a:rPr lang="ro-RO" sz="2000" b="1">
                <a:cs typeface="Times New Roman" pitchFamily="18" charset="0"/>
              </a:rPr>
              <a:t>intenționează să transmită o solicitare pentru asistență reciprocă pentru căutare sau acces similar, confiscare sau divulgare a datelor</a:t>
            </a:r>
            <a:r>
              <a:rPr lang="ro-RO" sz="2000">
                <a:cs typeface="Times New Roman" pitchFamily="18" charset="0"/>
              </a:rPr>
              <a:t>.</a:t>
            </a:r>
          </a:p>
        </p:txBody>
      </p:sp>
      <p:sp>
        <p:nvSpPr>
          <p:cNvPr id="5" name="Rectangle 4">
            <a:extLst>
              <a:ext uri="{FF2B5EF4-FFF2-40B4-BE49-F238E27FC236}">
                <a16:creationId xmlns="" xmlns:a16="http://schemas.microsoft.com/office/drawing/2014/main" id="{1DF412E0-B151-8140-826D-43D6C202058F}"/>
              </a:ext>
            </a:extLst>
          </p:cNvPr>
          <p:cNvSpPr/>
          <p:nvPr/>
        </p:nvSpPr>
        <p:spPr>
          <a:xfrm>
            <a:off x="4874456" y="2754206"/>
            <a:ext cx="4148000" cy="1569660"/>
          </a:xfrm>
          <a:prstGeom prst="rect">
            <a:avLst/>
          </a:prstGeom>
        </p:spPr>
        <p:txBody>
          <a:bodyPr wrap="square">
            <a:spAutoFit/>
          </a:bodyPr>
          <a:lstStyle/>
          <a:p>
            <a:pPr marL="285750" indent="-285750" algn="just">
              <a:buFont typeface="Arial" panose="020B0604020202020204" pitchFamily="34" charset="0"/>
              <a:buChar char="•"/>
            </a:pPr>
            <a:r>
              <a:rPr lang="ro-RO" sz="2400" b="1">
                <a:solidFill>
                  <a:srgbClr val="C00000"/>
                </a:solidFill>
                <a:cs typeface="Times New Roman" pitchFamily="18" charset="0"/>
              </a:rPr>
              <a:t>conservarea rapidă a informațiilor stocate cu ajutorul unui computer aflat în teritoriul celeilalte Părți </a:t>
            </a:r>
          </a:p>
        </p:txBody>
      </p:sp>
      <p:sp>
        <p:nvSpPr>
          <p:cNvPr id="12" name="Slide Number Placeholder 1">
            <a:extLst>
              <a:ext uri="{FF2B5EF4-FFF2-40B4-BE49-F238E27FC236}">
                <a16:creationId xmlns="" xmlns:a16="http://schemas.microsoft.com/office/drawing/2014/main" id="{C695757F-6BF8-4CFB-9361-35776D69D365}"/>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35</a:t>
            </a:fld>
            <a:endParaRPr lang="en-GB" smtClean="0"/>
          </a:p>
        </p:txBody>
      </p:sp>
    </p:spTree>
    <p:extLst>
      <p:ext uri="{BB962C8B-B14F-4D97-AF65-F5344CB8AC3E}">
        <p14:creationId xmlns:p14="http://schemas.microsoft.com/office/powerpoint/2010/main" val="2721874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1FCE5F71-B62F-4840-AD46-7690CB1F70D4}"/>
              </a:ext>
            </a:extLst>
          </p:cNvPr>
          <p:cNvSpPr/>
          <p:nvPr/>
        </p:nvSpPr>
        <p:spPr>
          <a:xfrm>
            <a:off x="121544" y="989546"/>
            <a:ext cx="4572000" cy="5355312"/>
          </a:xfrm>
          <a:prstGeom prst="rect">
            <a:avLst/>
          </a:prstGeom>
        </p:spPr>
        <p:txBody>
          <a:bodyPr>
            <a:spAutoFit/>
          </a:bodyPr>
          <a:lstStyle/>
          <a:p>
            <a:pPr marL="457200" indent="-457200" algn="just">
              <a:buFont typeface="+mj-lt"/>
              <a:buAutoNum type="arabicPeriod" startAt="2"/>
              <a:defRPr/>
            </a:pPr>
            <a:r>
              <a:rPr lang="ro-RO"/>
              <a:t>O cerere… trebuie să menționeze următoarele:</a:t>
            </a:r>
          </a:p>
          <a:p>
            <a:pPr algn="just">
              <a:defRPr/>
            </a:pPr>
            <a:endParaRPr lang="en-US" dirty="0">
              <a:cs typeface="Times New Roman" pitchFamily="18" charset="0"/>
            </a:endParaRPr>
          </a:p>
          <a:p>
            <a:pPr marL="857250" lvl="1" indent="-457200" algn="just">
              <a:buFont typeface="+mj-lt"/>
              <a:buAutoNum type="alphaLcParenR"/>
              <a:defRPr/>
            </a:pPr>
            <a:r>
              <a:rPr lang="ro-RO" sz="1700" b="1">
                <a:cs typeface="Times New Roman" pitchFamily="18" charset="0"/>
              </a:rPr>
              <a:t>autoritatea care urmărește conservarea datelor</a:t>
            </a:r>
            <a:r>
              <a:rPr lang="ro-RO" sz="1700">
                <a:cs typeface="Times New Roman" pitchFamily="18" charset="0"/>
              </a:rPr>
              <a:t>;</a:t>
            </a:r>
          </a:p>
          <a:p>
            <a:pPr marL="857250" lvl="1" indent="-457200" algn="just">
              <a:buFont typeface="+mj-lt"/>
              <a:buAutoNum type="alphaLcParenR"/>
              <a:defRPr/>
            </a:pPr>
            <a:r>
              <a:rPr lang="ro-RO" sz="1700" b="1">
                <a:cs typeface="Times New Roman" pitchFamily="18" charset="0"/>
              </a:rPr>
              <a:t>infracțiunea care face obiectul investigației sau procedurilor penale, și o scurtă prezentare a faptelor aferente</a:t>
            </a:r>
            <a:r>
              <a:rPr lang="ro-RO" sz="1700">
                <a:cs typeface="Times New Roman" pitchFamily="18" charset="0"/>
              </a:rPr>
              <a:t>;</a:t>
            </a:r>
          </a:p>
          <a:p>
            <a:pPr marL="857250" lvl="1" indent="-457200" algn="just">
              <a:buFont typeface="+mj-lt"/>
              <a:buAutoNum type="alphaLcParenR"/>
              <a:defRPr/>
            </a:pPr>
            <a:r>
              <a:rPr lang="ro-RO" sz="1700" b="1">
                <a:cs typeface="Times New Roman" pitchFamily="18" charset="0"/>
              </a:rPr>
              <a:t>datele computerizate care vor fi păstrate, și relevanța lor pentru infracțiune</a:t>
            </a:r>
            <a:r>
              <a:rPr lang="ro-RO" sz="1700">
                <a:cs typeface="Times New Roman" pitchFamily="18" charset="0"/>
              </a:rPr>
              <a:t>;</a:t>
            </a:r>
          </a:p>
          <a:p>
            <a:pPr marL="857250" lvl="1" indent="-457200" algn="just">
              <a:buFont typeface="+mj-lt"/>
              <a:buAutoNum type="alphaLcParenR"/>
              <a:defRPr/>
            </a:pPr>
            <a:r>
              <a:rPr lang="ro-RO" sz="1700" b="1">
                <a:cs typeface="Times New Roman" pitchFamily="18" charset="0"/>
              </a:rPr>
              <a:t>toate informațiile disponibile care identifică custodele informațiilor stocate sau locația sistemului informatic</a:t>
            </a:r>
            <a:r>
              <a:rPr lang="ro-RO" sz="1700">
                <a:cs typeface="Times New Roman" pitchFamily="18" charset="0"/>
              </a:rPr>
              <a:t>;</a:t>
            </a:r>
          </a:p>
          <a:p>
            <a:pPr marL="857250" lvl="1" indent="-457200" algn="just">
              <a:buFont typeface="+mj-lt"/>
              <a:buAutoNum type="alphaLcParenR"/>
              <a:defRPr/>
            </a:pPr>
            <a:r>
              <a:rPr lang="ro-RO" sz="1700" b="1">
                <a:cs typeface="Times New Roman" pitchFamily="18" charset="0"/>
              </a:rPr>
              <a:t>necesitatea păstrării</a:t>
            </a:r>
            <a:r>
              <a:rPr lang="ro-RO" sz="1700">
                <a:cs typeface="Times New Roman" pitchFamily="18" charset="0"/>
              </a:rPr>
              <a:t>; și</a:t>
            </a:r>
          </a:p>
          <a:p>
            <a:pPr marL="857250" lvl="1" indent="-457200" algn="just">
              <a:buFont typeface="+mj-lt"/>
              <a:buAutoNum type="alphaLcParenR"/>
              <a:defRPr/>
            </a:pPr>
            <a:r>
              <a:rPr lang="ro-RO" sz="1700" b="1">
                <a:cs typeface="Times New Roman" pitchFamily="18" charset="0"/>
              </a:rPr>
              <a:t>intenția Părții de a depune o solicitare de asistență reciprocă </a:t>
            </a:r>
            <a:r>
              <a:rPr lang="ro-RO" sz="1700">
                <a:cs typeface="Times New Roman" pitchFamily="18" charset="0"/>
              </a:rPr>
              <a:t>pentru căutare sau acces similar, confiscare sau divulgare a datelor.</a:t>
            </a:r>
          </a:p>
        </p:txBody>
      </p:sp>
      <p:sp>
        <p:nvSpPr>
          <p:cNvPr id="5" name="Rectangle 4">
            <a:extLst>
              <a:ext uri="{FF2B5EF4-FFF2-40B4-BE49-F238E27FC236}">
                <a16:creationId xmlns="" xmlns:a16="http://schemas.microsoft.com/office/drawing/2014/main" id="{C644F06A-B2A5-8E41-86AF-7D3651355637}"/>
              </a:ext>
            </a:extLst>
          </p:cNvPr>
          <p:cNvSpPr/>
          <p:nvPr/>
        </p:nvSpPr>
        <p:spPr>
          <a:xfrm>
            <a:off x="5018162" y="3308203"/>
            <a:ext cx="3984543" cy="830997"/>
          </a:xfrm>
          <a:prstGeom prst="rect">
            <a:avLst/>
          </a:prstGeom>
        </p:spPr>
        <p:txBody>
          <a:bodyPr wrap="square">
            <a:spAutoFit/>
          </a:bodyPr>
          <a:lstStyle/>
          <a:p>
            <a:pPr marL="342900" indent="-342900" algn="just">
              <a:buFont typeface="Arial" panose="020B0604020202020204" pitchFamily="34" charset="0"/>
              <a:buChar char="•"/>
            </a:pPr>
            <a:r>
              <a:rPr lang="ro-RO" sz="2400" b="1">
                <a:solidFill>
                  <a:srgbClr val="C00000"/>
                </a:solidFill>
                <a:ea typeface="ＭＳ Ｐゴシック" pitchFamily="-65" charset="-128"/>
                <a:cs typeface="ＭＳ Ｐゴシック" pitchFamily="-65" charset="-128"/>
              </a:rPr>
              <a:t>conținutul unei cereri de conservare </a:t>
            </a:r>
          </a:p>
        </p:txBody>
      </p:sp>
      <p:sp>
        <p:nvSpPr>
          <p:cNvPr id="16" name="Slide Number Placeholder 1">
            <a:extLst>
              <a:ext uri="{FF2B5EF4-FFF2-40B4-BE49-F238E27FC236}">
                <a16:creationId xmlns="" xmlns:a16="http://schemas.microsoft.com/office/drawing/2014/main" id="{4D47C773-14ED-40A1-BF4F-CC4F646B9DF1}"/>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36</a:t>
            </a:fld>
            <a:endParaRPr lang="en-GB" smtClean="0"/>
          </a:p>
        </p:txBody>
      </p:sp>
      <p:sp>
        <p:nvSpPr>
          <p:cNvPr id="19" name="Rectangle 18">
            <a:extLst>
              <a:ext uri="{FF2B5EF4-FFF2-40B4-BE49-F238E27FC236}">
                <a16:creationId xmlns="" xmlns:a16="http://schemas.microsoft.com/office/drawing/2014/main" id="{6C00E7ED-BBFC-44C0-B730-634C91BEA2F7}"/>
              </a:ext>
            </a:extLst>
          </p:cNvPr>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29</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pitchFamily="18" charset="0"/>
              </a:rPr>
              <a:t>Conservarea rapidă a informațiilor stocate </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pitchFamily="18" charset="0"/>
              </a:rPr>
              <a:t>într-un sistem informatic</a:t>
            </a:r>
          </a:p>
        </p:txBody>
      </p:sp>
    </p:spTree>
    <p:extLst>
      <p:ext uri="{BB962C8B-B14F-4D97-AF65-F5344CB8AC3E}">
        <p14:creationId xmlns:p14="http://schemas.microsoft.com/office/powerpoint/2010/main" val="2885986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107601"/>
            <a:ext cx="4572000" cy="5232202"/>
          </a:xfrm>
          <a:prstGeom prst="rect">
            <a:avLst/>
          </a:prstGeom>
        </p:spPr>
        <p:txBody>
          <a:bodyPr>
            <a:spAutoFit/>
          </a:bodyPr>
          <a:lstStyle/>
          <a:p>
            <a:pPr marL="457200" indent="-457200" algn="just">
              <a:lnSpc>
                <a:spcPct val="90000"/>
              </a:lnSpc>
              <a:spcBef>
                <a:spcPts val="600"/>
              </a:spcBef>
              <a:spcAft>
                <a:spcPts val="1200"/>
              </a:spcAft>
              <a:buFont typeface="+mj-lt"/>
              <a:buAutoNum type="arabicPeriod" startAt="4"/>
            </a:pPr>
            <a:r>
              <a:rPr lang="ro-RO" sz="2000"/>
              <a:t>O Parte care solicită dublă incriminare… poate, pentru infracțiuni </a:t>
            </a:r>
            <a:r>
              <a:rPr lang="ro-RO" sz="2000" b="1"/>
              <a:t>altele decât </a:t>
            </a:r>
            <a:r>
              <a:rPr lang="ro-RO" sz="2000" b="1">
                <a:solidFill>
                  <a:srgbClr val="FF0000"/>
                </a:solidFill>
              </a:rPr>
              <a:t> </a:t>
            </a:r>
            <a:r>
              <a:rPr lang="ro-RO" sz="2000" b="1"/>
              <a:t>…</a:t>
            </a:r>
            <a:r>
              <a:rPr lang="ro-RO" sz="2000" b="1">
                <a:solidFill>
                  <a:srgbClr val="FF0000"/>
                </a:solidFill>
              </a:rPr>
              <a:t> </a:t>
            </a:r>
            <a:r>
              <a:rPr lang="ro-RO" sz="2000" b="1"/>
              <a:t>Articolele 2 - 11 </a:t>
            </a:r>
            <a:r>
              <a:rPr lang="ro-RO" sz="2000"/>
              <a:t>…</a:t>
            </a:r>
            <a:r>
              <a:rPr lang="ro-RO" sz="2000">
                <a:solidFill>
                  <a:srgbClr val="FF0000"/>
                </a:solidFill>
              </a:rPr>
              <a:t> </a:t>
            </a:r>
            <a:r>
              <a:rPr lang="ro-RO" sz="2000" b="1"/>
              <a:t>să își rezerve dreptul de a refuza</a:t>
            </a:r>
            <a:r>
              <a:rPr lang="ro-RO" sz="2000"/>
              <a:t> solicitarea de păstrare… atunci când are motive să creadă că la momentul divulgării </a:t>
            </a:r>
            <a:r>
              <a:rPr lang="ro-RO" sz="2000" b="1"/>
              <a:t>condiția privind dubla incriminare of nu poate fi îndeplinită</a:t>
            </a:r>
            <a:r>
              <a:rPr lang="ro-RO" sz="2000"/>
              <a:t>.</a:t>
            </a:r>
          </a:p>
          <a:p>
            <a:pPr marL="457200" indent="-457200" algn="just">
              <a:buFont typeface="+mj-lt"/>
              <a:buAutoNum type="arabicPeriod" startAt="5"/>
            </a:pPr>
            <a:r>
              <a:rPr lang="ro-RO" sz="2000"/>
              <a:t>… solicitarea de conservare poate fi refuzată doar dacă:</a:t>
            </a:r>
          </a:p>
          <a:p>
            <a:pPr marL="857250" lvl="1" indent="-457200" algn="just">
              <a:buFont typeface="+mj-lt"/>
              <a:buAutoNum type="alphaLcParenR"/>
            </a:pPr>
            <a:r>
              <a:rPr lang="ro-RO" sz="2000"/>
              <a:t>… o </a:t>
            </a:r>
            <a:r>
              <a:rPr lang="ro-RO" sz="2000" b="1"/>
              <a:t>infracțiune politică </a:t>
            </a:r>
            <a:r>
              <a:rPr lang="ro-RO" sz="2000"/>
              <a:t>sau o infracțiune </a:t>
            </a:r>
            <a:r>
              <a:rPr lang="ro-RO" sz="2000" b="1"/>
              <a:t>legată de o infracțiune politică</a:t>
            </a:r>
            <a:r>
              <a:rPr lang="ro-RO" sz="2000"/>
              <a:t>, sau</a:t>
            </a:r>
          </a:p>
          <a:p>
            <a:pPr marL="857250" lvl="1" indent="-457200" algn="just">
              <a:buFont typeface="+mj-lt"/>
              <a:buAutoNum type="alphaLcParenR"/>
            </a:pPr>
            <a:r>
              <a:rPr lang="ro-RO" sz="2000"/>
              <a:t>… răspunsul la cerere poate </a:t>
            </a:r>
            <a:r>
              <a:rPr lang="ro-RO" sz="2000" b="1"/>
              <a:t>aduce prejudicii suveranității, securității, </a:t>
            </a:r>
            <a:r>
              <a:rPr lang="ro-RO" sz="2000" b="1" i="1"/>
              <a:t>ordinii publice</a:t>
            </a:r>
            <a:r>
              <a:rPr lang="ro-RO" sz="2000" b="1"/>
              <a:t> sau altor interese supreme ale sale</a:t>
            </a:r>
            <a:r>
              <a:rPr lang="ro-RO" sz="2000"/>
              <a:t>.</a:t>
            </a:r>
          </a:p>
        </p:txBody>
      </p:sp>
      <p:sp>
        <p:nvSpPr>
          <p:cNvPr id="5" name="Rectangle 4">
            <a:extLst>
              <a:ext uri="{FF2B5EF4-FFF2-40B4-BE49-F238E27FC236}">
                <a16:creationId xmlns="" xmlns:a16="http://schemas.microsoft.com/office/drawing/2014/main" id="{C459FBD1-2A43-134B-A86C-DF3A3891552C}"/>
              </a:ext>
            </a:extLst>
          </p:cNvPr>
          <p:cNvSpPr/>
          <p:nvPr/>
        </p:nvSpPr>
        <p:spPr>
          <a:xfrm>
            <a:off x="5094661" y="2569540"/>
            <a:ext cx="3448123" cy="2308324"/>
          </a:xfrm>
          <a:prstGeom prst="rect">
            <a:avLst/>
          </a:prstGeom>
        </p:spPr>
        <p:txBody>
          <a:bodyPr wrap="square">
            <a:spAutoFit/>
          </a:bodyPr>
          <a:lstStyle/>
          <a:p>
            <a:pPr marL="342900" indent="-342900" algn="just">
              <a:buFont typeface="Arial" panose="020B0604020202020204" pitchFamily="34" charset="0"/>
              <a:buChar char="•"/>
            </a:pPr>
            <a:r>
              <a:rPr lang="ro-RO" sz="2400" b="1">
                <a:solidFill>
                  <a:srgbClr val="C00000"/>
                </a:solidFill>
                <a:cs typeface="Arial" panose="020B0604020202020204" pitchFamily="34" charset="0"/>
              </a:rPr>
              <a:t>Rezervarea dreptului de a refuza solicitarea în cazurile în care condiția privind dubla incriminare of nu poate fi îndeplinită</a:t>
            </a:r>
          </a:p>
        </p:txBody>
      </p:sp>
      <p:sp>
        <p:nvSpPr>
          <p:cNvPr id="16" name="Slide Number Placeholder 1">
            <a:extLst>
              <a:ext uri="{FF2B5EF4-FFF2-40B4-BE49-F238E27FC236}">
                <a16:creationId xmlns="" xmlns:a16="http://schemas.microsoft.com/office/drawing/2014/main" id="{4645C436-EFA6-4B28-9DB7-7B55E48FDC0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37</a:t>
            </a:fld>
            <a:endParaRPr lang="en-GB" smtClean="0"/>
          </a:p>
        </p:txBody>
      </p:sp>
      <p:sp>
        <p:nvSpPr>
          <p:cNvPr id="19" name="Rectangle 18">
            <a:extLst>
              <a:ext uri="{FF2B5EF4-FFF2-40B4-BE49-F238E27FC236}">
                <a16:creationId xmlns="" xmlns:a16="http://schemas.microsoft.com/office/drawing/2014/main" id="{B5601FA4-5DA4-47F5-BC12-FF4C6B2F15B5}"/>
              </a:ext>
            </a:extLst>
          </p:cNvPr>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29</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pitchFamily="18" charset="0"/>
              </a:rPr>
              <a:t>Conservarea rapidă a informațiilor stocate </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pitchFamily="18" charset="0"/>
              </a:rPr>
              <a:t>într-un sistem informatic</a:t>
            </a:r>
          </a:p>
        </p:txBody>
      </p:sp>
    </p:spTree>
    <p:extLst>
      <p:ext uri="{BB962C8B-B14F-4D97-AF65-F5344CB8AC3E}">
        <p14:creationId xmlns:p14="http://schemas.microsoft.com/office/powerpoint/2010/main" val="1785465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Diagram 8">
            <a:extLst>
              <a:ext uri="{FF2B5EF4-FFF2-40B4-BE49-F238E27FC236}">
                <a16:creationId xmlns="" xmlns:a16="http://schemas.microsoft.com/office/drawing/2014/main" id="{0BEFEE59-EBC3-4E6C-8F79-DC19E7BCB918}"/>
              </a:ext>
            </a:extLst>
          </p:cNvPr>
          <p:cNvGraphicFramePr/>
          <p:nvPr>
            <p:extLst>
              <p:ext uri="{D42A27DB-BD31-4B8C-83A1-F6EECF244321}">
                <p14:modId xmlns:p14="http://schemas.microsoft.com/office/powerpoint/2010/main" val="386132665"/>
              </p:ext>
            </p:extLst>
          </p:nvPr>
        </p:nvGraphicFramePr>
        <p:xfrm>
          <a:off x="1261408" y="1274353"/>
          <a:ext cx="7018784" cy="4898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
            <a:extLst>
              <a:ext uri="{FF2B5EF4-FFF2-40B4-BE49-F238E27FC236}">
                <a16:creationId xmlns="" xmlns:a16="http://schemas.microsoft.com/office/drawing/2014/main" id="{23E8BB68-951D-44C9-84BC-C530A3616BC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38</a:t>
            </a:fld>
            <a:endParaRPr lang="en-GB" smtClean="0"/>
          </a:p>
        </p:txBody>
      </p:sp>
      <p:sp>
        <p:nvSpPr>
          <p:cNvPr id="19" name="Rectangle 18">
            <a:extLst>
              <a:ext uri="{FF2B5EF4-FFF2-40B4-BE49-F238E27FC236}">
                <a16:creationId xmlns="" xmlns:a16="http://schemas.microsoft.com/office/drawing/2014/main" id="{56FC7558-428B-443A-90E1-9A1A85DF1BF4}"/>
              </a:ext>
            </a:extLst>
          </p:cNvPr>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29</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pitchFamily="18" charset="0"/>
              </a:rPr>
              <a:t>Conservarea rapidă a informațiilor stocate </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pitchFamily="18" charset="0"/>
              </a:rPr>
              <a:t>într-un sistem informatic</a:t>
            </a:r>
          </a:p>
        </p:txBody>
      </p:sp>
    </p:spTree>
    <p:extLst>
      <p:ext uri="{BB962C8B-B14F-4D97-AF65-F5344CB8AC3E}">
        <p14:creationId xmlns:p14="http://schemas.microsoft.com/office/powerpoint/2010/main" val="5363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9">
                                            <p:graphicEl>
                                              <a:dgm id="{31527D9E-5FA2-4597-8E2D-E5003C3C0A93}"/>
                                            </p:graphicEl>
                                          </p:spTgt>
                                        </p:tgtEl>
                                        <p:attrNameLst>
                                          <p:attrName>style.visibility</p:attrName>
                                        </p:attrNameLst>
                                      </p:cBhvr>
                                      <p:to>
                                        <p:strVal val="visible"/>
                                      </p:to>
                                    </p:set>
                                    <p:anim calcmode="lin" valueType="num">
                                      <p:cBhvr additive="base">
                                        <p:cTn id="7" dur="500" fill="hold"/>
                                        <p:tgtEl>
                                          <p:spTgt spid="9">
                                            <p:graphicEl>
                                              <a:dgm id="{31527D9E-5FA2-4597-8E2D-E5003C3C0A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31527D9E-5FA2-4597-8E2D-E5003C3C0A93}"/>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500"/>
                                  </p:stCondLst>
                                  <p:childTnLst>
                                    <p:set>
                                      <p:cBhvr>
                                        <p:cTn id="11" dur="1" fill="hold">
                                          <p:stCondLst>
                                            <p:cond delay="0"/>
                                          </p:stCondLst>
                                        </p:cTn>
                                        <p:tgtEl>
                                          <p:spTgt spid="9">
                                            <p:graphicEl>
                                              <a:dgm id="{B4D5EB93-611D-4038-B168-500D1B32CA56}"/>
                                            </p:graphicEl>
                                          </p:spTgt>
                                        </p:tgtEl>
                                        <p:attrNameLst>
                                          <p:attrName>style.visibility</p:attrName>
                                        </p:attrNameLst>
                                      </p:cBhvr>
                                      <p:to>
                                        <p:strVal val="visible"/>
                                      </p:to>
                                    </p:set>
                                    <p:anim calcmode="lin" valueType="num">
                                      <p:cBhvr additive="base">
                                        <p:cTn id="12" dur="500" fill="hold"/>
                                        <p:tgtEl>
                                          <p:spTgt spid="9">
                                            <p:graphicEl>
                                              <a:dgm id="{B4D5EB93-611D-4038-B168-500D1B32CA56}"/>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B4D5EB93-611D-4038-B168-500D1B32CA56}"/>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500"/>
                                  </p:stCondLst>
                                  <p:childTnLst>
                                    <p:set>
                                      <p:cBhvr>
                                        <p:cTn id="16" dur="1" fill="hold">
                                          <p:stCondLst>
                                            <p:cond delay="0"/>
                                          </p:stCondLst>
                                        </p:cTn>
                                        <p:tgtEl>
                                          <p:spTgt spid="9">
                                            <p:graphicEl>
                                              <a:dgm id="{52E48DBB-AF6D-41DF-B170-D8F41A227E12}"/>
                                            </p:graphicEl>
                                          </p:spTgt>
                                        </p:tgtEl>
                                        <p:attrNameLst>
                                          <p:attrName>style.visibility</p:attrName>
                                        </p:attrNameLst>
                                      </p:cBhvr>
                                      <p:to>
                                        <p:strVal val="visible"/>
                                      </p:to>
                                    </p:set>
                                    <p:anim calcmode="lin" valueType="num">
                                      <p:cBhvr additive="base">
                                        <p:cTn id="17" dur="500" fill="hold"/>
                                        <p:tgtEl>
                                          <p:spTgt spid="9">
                                            <p:graphicEl>
                                              <a:dgm id="{52E48DBB-AF6D-41DF-B170-D8F41A227E1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52E48DBB-AF6D-41DF-B170-D8F41A227E12}"/>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500"/>
                                  </p:stCondLst>
                                  <p:childTnLst>
                                    <p:set>
                                      <p:cBhvr>
                                        <p:cTn id="21" dur="1" fill="hold">
                                          <p:stCondLst>
                                            <p:cond delay="0"/>
                                          </p:stCondLst>
                                        </p:cTn>
                                        <p:tgtEl>
                                          <p:spTgt spid="9">
                                            <p:graphicEl>
                                              <a:dgm id="{6CC64585-60A8-40E0-ADC9-12EB47EBEB83}"/>
                                            </p:graphicEl>
                                          </p:spTgt>
                                        </p:tgtEl>
                                        <p:attrNameLst>
                                          <p:attrName>style.visibility</p:attrName>
                                        </p:attrNameLst>
                                      </p:cBhvr>
                                      <p:to>
                                        <p:strVal val="visible"/>
                                      </p:to>
                                    </p:set>
                                    <p:anim calcmode="lin" valueType="num">
                                      <p:cBhvr additive="base">
                                        <p:cTn id="22" dur="500" fill="hold"/>
                                        <p:tgtEl>
                                          <p:spTgt spid="9">
                                            <p:graphicEl>
                                              <a:dgm id="{6CC64585-60A8-40E0-ADC9-12EB47EBEB83}"/>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6CC64585-60A8-40E0-ADC9-12EB47EBEB83}"/>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500"/>
                                  </p:stCondLst>
                                  <p:childTnLst>
                                    <p:set>
                                      <p:cBhvr>
                                        <p:cTn id="26" dur="1" fill="hold">
                                          <p:stCondLst>
                                            <p:cond delay="0"/>
                                          </p:stCondLst>
                                        </p:cTn>
                                        <p:tgtEl>
                                          <p:spTgt spid="9">
                                            <p:graphicEl>
                                              <a:dgm id="{D73EB49A-F08A-4ADC-BCC6-8D88F76D62B6}"/>
                                            </p:graphicEl>
                                          </p:spTgt>
                                        </p:tgtEl>
                                        <p:attrNameLst>
                                          <p:attrName>style.visibility</p:attrName>
                                        </p:attrNameLst>
                                      </p:cBhvr>
                                      <p:to>
                                        <p:strVal val="visible"/>
                                      </p:to>
                                    </p:set>
                                    <p:anim calcmode="lin" valueType="num">
                                      <p:cBhvr additive="base">
                                        <p:cTn id="27" dur="500" fill="hold"/>
                                        <p:tgtEl>
                                          <p:spTgt spid="9">
                                            <p:graphicEl>
                                              <a:dgm id="{D73EB49A-F08A-4ADC-BCC6-8D88F76D62B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D73EB49A-F08A-4ADC-BCC6-8D88F76D62B6}"/>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stCondLst>
                                    <p:cond delay="500"/>
                                  </p:stCondLst>
                                  <p:childTnLst>
                                    <p:set>
                                      <p:cBhvr>
                                        <p:cTn id="31" dur="1" fill="hold">
                                          <p:stCondLst>
                                            <p:cond delay="0"/>
                                          </p:stCondLst>
                                        </p:cTn>
                                        <p:tgtEl>
                                          <p:spTgt spid="9">
                                            <p:graphicEl>
                                              <a:dgm id="{A5F31CDA-115C-41E7-AE28-01F4D53E927C}"/>
                                            </p:graphicEl>
                                          </p:spTgt>
                                        </p:tgtEl>
                                        <p:attrNameLst>
                                          <p:attrName>style.visibility</p:attrName>
                                        </p:attrNameLst>
                                      </p:cBhvr>
                                      <p:to>
                                        <p:strVal val="visible"/>
                                      </p:to>
                                    </p:set>
                                    <p:anim calcmode="lin" valueType="num">
                                      <p:cBhvr additive="base">
                                        <p:cTn id="32" dur="500" fill="hold"/>
                                        <p:tgtEl>
                                          <p:spTgt spid="9">
                                            <p:graphicEl>
                                              <a:dgm id="{A5F31CDA-115C-41E7-AE28-01F4D53E927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A5F31CDA-115C-41E7-AE28-01F4D53E927C}"/>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fill="hold" grpId="0" nodeType="afterEffect">
                                  <p:stCondLst>
                                    <p:cond delay="500"/>
                                  </p:stCondLst>
                                  <p:childTnLst>
                                    <p:set>
                                      <p:cBhvr>
                                        <p:cTn id="36" dur="1" fill="hold">
                                          <p:stCondLst>
                                            <p:cond delay="0"/>
                                          </p:stCondLst>
                                        </p:cTn>
                                        <p:tgtEl>
                                          <p:spTgt spid="9">
                                            <p:graphicEl>
                                              <a:dgm id="{BBC99311-7DE7-4254-AAFC-4B74B3B2EFE0}"/>
                                            </p:graphicEl>
                                          </p:spTgt>
                                        </p:tgtEl>
                                        <p:attrNameLst>
                                          <p:attrName>style.visibility</p:attrName>
                                        </p:attrNameLst>
                                      </p:cBhvr>
                                      <p:to>
                                        <p:strVal val="visible"/>
                                      </p:to>
                                    </p:set>
                                    <p:anim calcmode="lin" valueType="num">
                                      <p:cBhvr additive="base">
                                        <p:cTn id="37" dur="500" fill="hold"/>
                                        <p:tgtEl>
                                          <p:spTgt spid="9">
                                            <p:graphicEl>
                                              <a:dgm id="{BBC99311-7DE7-4254-AAFC-4B74B3B2EFE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BBC99311-7DE7-4254-AAFC-4B74B3B2EFE0}"/>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7000"/>
                            </p:stCondLst>
                            <p:childTnLst>
                              <p:par>
                                <p:cTn id="40" presetID="2" presetClass="entr" presetSubtype="1" fill="hold" grpId="0" nodeType="afterEffect">
                                  <p:stCondLst>
                                    <p:cond delay="500"/>
                                  </p:stCondLst>
                                  <p:childTnLst>
                                    <p:set>
                                      <p:cBhvr>
                                        <p:cTn id="41" dur="1" fill="hold">
                                          <p:stCondLst>
                                            <p:cond delay="0"/>
                                          </p:stCondLst>
                                        </p:cTn>
                                        <p:tgtEl>
                                          <p:spTgt spid="9">
                                            <p:graphicEl>
                                              <a:dgm id="{C5C71605-FA8E-47E8-9A57-50CBF5B28BB8}"/>
                                            </p:graphicEl>
                                          </p:spTgt>
                                        </p:tgtEl>
                                        <p:attrNameLst>
                                          <p:attrName>style.visibility</p:attrName>
                                        </p:attrNameLst>
                                      </p:cBhvr>
                                      <p:to>
                                        <p:strVal val="visible"/>
                                      </p:to>
                                    </p:set>
                                    <p:anim calcmode="lin" valueType="num">
                                      <p:cBhvr additive="base">
                                        <p:cTn id="42" dur="500" fill="hold"/>
                                        <p:tgtEl>
                                          <p:spTgt spid="9">
                                            <p:graphicEl>
                                              <a:dgm id="{C5C71605-FA8E-47E8-9A57-50CBF5B28BB8}"/>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C5C71605-FA8E-47E8-9A57-50CBF5B28BB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 xmlns:a16="http://schemas.microsoft.com/office/drawing/2014/main"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39</a:t>
            </a:fld>
            <a:endParaRPr lang="en-GB" smtClean="0"/>
          </a:p>
        </p:txBody>
      </p:sp>
      <p:sp>
        <p:nvSpPr>
          <p:cNvPr id="8" name="TextBox 7">
            <a:extLst>
              <a:ext uri="{FF2B5EF4-FFF2-40B4-BE49-F238E27FC236}">
                <a16:creationId xmlns="" xmlns:a16="http://schemas.microsoft.com/office/drawing/2014/main" id="{CF4A5A40-4F3B-49B6-9081-1646BBF20341}"/>
              </a:ext>
            </a:extLst>
          </p:cNvPr>
          <p:cNvSpPr txBox="1"/>
          <p:nvPr/>
        </p:nvSpPr>
        <p:spPr>
          <a:xfrm>
            <a:off x="588962" y="1281981"/>
            <a:ext cx="8030033" cy="461665"/>
          </a:xfrm>
          <a:prstGeom prst="rect">
            <a:avLst/>
          </a:prstGeom>
          <a:solidFill>
            <a:srgbClr val="BDD8F3"/>
          </a:solidFill>
        </p:spPr>
        <p:txBody>
          <a:bodyPr wrap="square" rtlCol="0">
            <a:spAutoFit/>
          </a:bodyPr>
          <a:lstStyle/>
          <a:p>
            <a:pPr algn="ctr"/>
            <a:r>
              <a:rPr lang="ro-RO" sz="2400">
                <a:solidFill>
                  <a:schemeClr val="tx1">
                    <a:lumMod val="65000"/>
                    <a:lumOff val="35000"/>
                  </a:schemeClr>
                </a:solidFill>
                <a:latin typeface="+mj-lt"/>
              </a:rPr>
              <a:t>Solicitările de conservare pot fi refuzate?</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a:solidFill>
                  <a:schemeClr val="bg1"/>
                </a:solidFill>
                <a:latin typeface="+mj-lt"/>
              </a:rPr>
              <a:t>Răspunsul corect este B</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2644170"/>
            <a:ext cx="8030032" cy="1569660"/>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Fără nicio motivare, datorită dreptului discreționar al Părții solicitate.</a:t>
            </a:r>
          </a:p>
          <a:p>
            <a:pPr marL="1828800" lvl="3" indent="-457200">
              <a:buAutoNum type="alphaUcPeriod"/>
            </a:pPr>
            <a:r>
              <a:rPr lang="ro-RO" sz="2400">
                <a:solidFill>
                  <a:schemeClr val="bg1"/>
                </a:solidFill>
                <a:latin typeface="+mj-lt"/>
              </a:rPr>
              <a:t>Doar într-un număr limitat de cazuri, pe baza unor motivări specifice.</a:t>
            </a:r>
          </a:p>
        </p:txBody>
      </p:sp>
      <p:sp>
        <p:nvSpPr>
          <p:cNvPr id="11" name="Rectangle 10">
            <a:extLst>
              <a:ext uri="{FF2B5EF4-FFF2-40B4-BE49-F238E27FC236}">
                <a16:creationId xmlns="" xmlns:a16="http://schemas.microsoft.com/office/drawing/2014/main" id="{1B6452B1-7568-44E3-90AA-A5543F206A47}"/>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297526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590093"/>
            <a:ext cx="2133600" cy="267907"/>
          </a:xfrm>
        </p:spPr>
        <p:txBody>
          <a:bodyPr/>
          <a:lstStyle/>
          <a:p>
            <a:fld id="{B517EF97-6CC0-48A9-BC0E-433EC7B55211}" type="slidenum">
              <a:rPr lang="en-GB" smtClean="0"/>
              <a:pPr/>
              <a:t>4</a:t>
            </a:fld>
            <a:endParaRPr lang="en-GB" smtClean="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ro-RO" sz="3200">
                <a:latin typeface="Verdana" panose="020B0604030504040204" pitchFamily="34" charset="0"/>
                <a:ea typeface="Verdana" panose="020B0604030504040204" pitchFamily="34" charset="0"/>
                <a:cs typeface="ＭＳ Ｐゴシック" charset="0"/>
              </a:rPr>
              <a:t>Partea I</a:t>
            </a:r>
          </a:p>
        </p:txBody>
      </p:sp>
      <p:sp>
        <p:nvSpPr>
          <p:cNvPr id="5" name="Rectangle 4">
            <a:extLst>
              <a:ext uri="{FF2B5EF4-FFF2-40B4-BE49-F238E27FC236}">
                <a16:creationId xmlns="" xmlns:a16="http://schemas.microsoft.com/office/drawing/2014/main" id="{7FA81925-418B-D44C-9255-2AEBBFBC0ADA}"/>
              </a:ext>
            </a:extLst>
          </p:cNvPr>
          <p:cNvSpPr/>
          <p:nvPr/>
        </p:nvSpPr>
        <p:spPr>
          <a:xfrm>
            <a:off x="469146" y="4115732"/>
            <a:ext cx="8933934" cy="496161"/>
          </a:xfrm>
          <a:prstGeom prst="rect">
            <a:avLst/>
          </a:prstGeom>
        </p:spPr>
        <p:txBody>
          <a:bodyPr wrap="square">
            <a:spAutoFit/>
          </a:bodyPr>
          <a:lstStyle/>
          <a:p>
            <a:pPr eaLnBrk="1" hangingPunct="1">
              <a:lnSpc>
                <a:spcPct val="80000"/>
              </a:lnSpc>
            </a:pPr>
            <a:r>
              <a:rPr lang="ro-RO" sz="3200" b="1">
                <a:ea typeface="+mj-ea"/>
                <a:cs typeface="+mj-cs"/>
              </a:rPr>
              <a:t>Amploarea </a:t>
            </a:r>
            <a:r>
              <a:rPr lang="ro-RO" sz="3200" b="1">
                <a:ea typeface="ＭＳ Ｐゴシック" charset="0"/>
                <a:cs typeface="ＭＳ Ｐゴシック" charset="0"/>
              </a:rPr>
              <a:t> </a:t>
            </a:r>
            <a:r>
              <a:rPr lang="ro-RO" sz="3200" b="1">
                <a:ea typeface="+mj-ea"/>
                <a:cs typeface="+mj-cs"/>
              </a:rPr>
              <a:t>internațională a criminalității informatice</a:t>
            </a:r>
          </a:p>
        </p:txBody>
      </p:sp>
      <p:sp>
        <p:nvSpPr>
          <p:cNvPr id="16" name="Text Placeholder 2">
            <a:extLst>
              <a:ext uri="{FF2B5EF4-FFF2-40B4-BE49-F238E27FC236}">
                <a16:creationId xmlns="" xmlns:a16="http://schemas.microsoft.com/office/drawing/2014/main" id="{E52496FD-2590-461B-B606-089876CCC4C3}"/>
              </a:ext>
            </a:extLst>
          </p:cNvPr>
          <p:cNvSpPr txBox="1">
            <a:spLocks/>
          </p:cNvSpPr>
          <p:nvPr/>
        </p:nvSpPr>
        <p:spPr>
          <a:xfrm>
            <a:off x="469146" y="3765804"/>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ro-RO" sz="2000">
                <a:solidFill>
                  <a:schemeClr val="tx1">
                    <a:tint val="75000"/>
                  </a:schemeClr>
                </a:solidFill>
              </a:rPr>
              <a:t>Noțiuni fundamentale privind cooperarea internațională</a:t>
            </a:r>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553592" y="99609"/>
            <a:ext cx="7590408"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30</a:t>
            </a:r>
          </a:p>
          <a:p>
            <a:pPr algn="r" eaLnBrk="1" hangingPunct="1">
              <a:lnSpc>
                <a:spcPct val="80000"/>
              </a:lnSpc>
              <a:buFont typeface="Arial" charset="0"/>
              <a:buNone/>
            </a:pPr>
            <a:r>
              <a:rPr lang="ro-RO" sz="2400">
                <a:solidFill>
                  <a:schemeClr val="bg1"/>
                </a:solidFill>
                <a:latin typeface="Verdana" panose="020B0604030504040204" pitchFamily="34" charset="0"/>
                <a:ea typeface="Verdana" panose="020B0604030504040204" pitchFamily="34" charset="0"/>
                <a:cs typeface="Times New Roman" charset="0"/>
              </a:rPr>
              <a:t>Divulgarea rapidă a datelor conservate privind traficul:</a:t>
            </a:r>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209582"/>
            <a:ext cx="4572000" cy="4708981"/>
          </a:xfrm>
          <a:prstGeom prst="rect">
            <a:avLst/>
          </a:prstGeom>
        </p:spPr>
        <p:txBody>
          <a:bodyPr>
            <a:spAutoFit/>
          </a:bodyPr>
          <a:lstStyle/>
          <a:p>
            <a:pPr marL="514350" indent="-514350" algn="just">
              <a:buFont typeface="Wingdings" charset="0"/>
              <a:buAutoNum type="arabicPeriod"/>
              <a:defRPr/>
            </a:pPr>
            <a:r>
              <a:rPr lang="ro-RO" sz="2000">
                <a:ea typeface="ＭＳ Ｐゴシック" charset="0"/>
                <a:cs typeface="Times New Roman" charset="0"/>
              </a:rPr>
              <a:t>În cazul în care, în timpul executării unei cereri de conservare a datelor referitoare la trafic în legătură cu o comunicare specifică formulată în aplicarea art. 29, partea solicitată va descoperi </a:t>
            </a:r>
            <a:r>
              <a:rPr lang="ro-RO" sz="2000" b="1">
                <a:ea typeface="ＭＳ Ｐゴシック" charset="0"/>
                <a:cs typeface="Times New Roman" charset="0"/>
              </a:rPr>
              <a:t>că un furnizor de servicii a participat într-un alt stat la transmiterea acestei comunicări</a:t>
            </a:r>
            <a:r>
              <a:rPr lang="ro-RO" sz="2000">
                <a:ea typeface="ＭＳ Ｐゴシック" charset="0"/>
                <a:cs typeface="Times New Roman" charset="0"/>
              </a:rPr>
              <a:t>aceasta va dezvălui rapid </a:t>
            </a:r>
            <a:r>
              <a:rPr lang="ro-RO" sz="2000" b="1">
                <a:ea typeface="ＭＳ Ｐゴシック" charset="0"/>
                <a:cs typeface="Times New Roman" charset="0"/>
              </a:rPr>
              <a:t>Părții solicitante o cantitate suficientă de date referitoare la trafic, pentru identificarea acestui furnizor de servicii și a canalului prin care comunicarea a fost transmisă.</a:t>
            </a:r>
          </a:p>
        </p:txBody>
      </p:sp>
      <p:sp>
        <p:nvSpPr>
          <p:cNvPr id="8" name="Rectangle 7">
            <a:extLst>
              <a:ext uri="{FF2B5EF4-FFF2-40B4-BE49-F238E27FC236}">
                <a16:creationId xmlns="" xmlns:a16="http://schemas.microsoft.com/office/drawing/2014/main" id="{88F80527-D992-724A-AFAB-DF65C59C5F9B}"/>
              </a:ext>
            </a:extLst>
          </p:cNvPr>
          <p:cNvSpPr/>
          <p:nvPr/>
        </p:nvSpPr>
        <p:spPr>
          <a:xfrm>
            <a:off x="4860388" y="2337203"/>
            <a:ext cx="4058529" cy="2308324"/>
          </a:xfrm>
          <a:prstGeom prst="rect">
            <a:avLst/>
          </a:prstGeom>
        </p:spPr>
        <p:txBody>
          <a:bodyPr wrap="square">
            <a:spAutoFit/>
          </a:bodyPr>
          <a:lstStyle/>
          <a:p>
            <a:pPr marL="342900" indent="-342900" algn="just">
              <a:buFont typeface="Arial" panose="020B0604020202020204" pitchFamily="34" charset="0"/>
              <a:buChar char="•"/>
            </a:pPr>
            <a:r>
              <a:rPr lang="ro-RO" sz="2400" b="1">
                <a:solidFill>
                  <a:srgbClr val="C00000"/>
                </a:solidFill>
                <a:ea typeface="ＭＳ Ｐゴシック" charset="0"/>
                <a:cs typeface="Times New Roman" charset="0"/>
              </a:rPr>
              <a:t>divulgarea rapidă a unei cantități suficiente de date referitoare la trafic, pentru identificarea canalului prin care comunicația a fost transmisă</a:t>
            </a:r>
          </a:p>
        </p:txBody>
      </p:sp>
      <p:sp>
        <p:nvSpPr>
          <p:cNvPr id="12" name="Slide Number Placeholder 1">
            <a:extLst>
              <a:ext uri="{FF2B5EF4-FFF2-40B4-BE49-F238E27FC236}">
                <a16:creationId xmlns="" xmlns:a16="http://schemas.microsoft.com/office/drawing/2014/main" id="{077113FD-44A5-4D16-820F-BF9CE641E86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40</a:t>
            </a:fld>
            <a:endParaRPr lang="en-GB" smtClean="0"/>
          </a:p>
        </p:txBody>
      </p:sp>
    </p:spTree>
    <p:extLst>
      <p:ext uri="{BB962C8B-B14F-4D97-AF65-F5344CB8AC3E}">
        <p14:creationId xmlns:p14="http://schemas.microsoft.com/office/powerpoint/2010/main" val="2756386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215323"/>
            <a:ext cx="4572000" cy="5016758"/>
          </a:xfrm>
          <a:prstGeom prst="rect">
            <a:avLst/>
          </a:prstGeom>
        </p:spPr>
        <p:txBody>
          <a:bodyPr>
            <a:spAutoFit/>
          </a:bodyPr>
          <a:lstStyle/>
          <a:p>
            <a:pPr marL="514350" indent="-514350" algn="just">
              <a:buFont typeface="+mj-lt"/>
              <a:buAutoNum type="arabicPeriod" startAt="2"/>
              <a:defRPr/>
            </a:pPr>
            <a:r>
              <a:rPr lang="ro-RO" sz="2000"/>
              <a:t>Divulgarea datelor privind traficul în baza paragrafului 1 poate fi refuzată doar dacă:</a:t>
            </a:r>
          </a:p>
          <a:p>
            <a:pPr marL="514350" indent="-514350" algn="just">
              <a:buFont typeface="+mj-lt"/>
              <a:buAutoNum type="arabicPeriod" startAt="2"/>
              <a:defRPr/>
            </a:pPr>
            <a:endParaRPr lang="en-US" sz="2000" dirty="0"/>
          </a:p>
          <a:p>
            <a:pPr marL="914400" lvl="1" indent="-514350" algn="just">
              <a:buFont typeface="+mj-lt"/>
              <a:buAutoNum type="alphaLcParenR"/>
              <a:defRPr/>
            </a:pPr>
            <a:r>
              <a:rPr lang="ro-RO" sz="2000"/>
              <a:t>solicitarea vizează o infracțiune pe care Partea solicitată o consideră o </a:t>
            </a:r>
            <a:r>
              <a:rPr lang="ro-RO" sz="2000" b="1"/>
              <a:t>infracțiune politică, sau o infracțiune legată de o infracțiune politică;</a:t>
            </a:r>
            <a:r>
              <a:rPr lang="ro-RO" sz="2000"/>
              <a:t> sau</a:t>
            </a:r>
          </a:p>
          <a:p>
            <a:pPr marL="914400" lvl="1" indent="-514350" algn="just">
              <a:buFont typeface="+mj-lt"/>
              <a:buAutoNum type="alphaLcParenR"/>
              <a:defRPr/>
            </a:pPr>
            <a:r>
              <a:rPr lang="ro-RO" sz="2000"/>
              <a:t>partea solicitată consideră că faptul de a da curs cererii ar risca să </a:t>
            </a:r>
            <a:r>
              <a:rPr lang="ro-RO" sz="2000" b="1"/>
              <a:t>aducă atingere suveranității sale, securității, ordinii publice sau altor interese esențiale    </a:t>
            </a:r>
            <a:r>
              <a:rPr lang="ro-RO" sz="2000"/>
              <a:t>.</a:t>
            </a:r>
          </a:p>
        </p:txBody>
      </p:sp>
      <p:sp>
        <p:nvSpPr>
          <p:cNvPr id="5" name="Rectangle 4">
            <a:extLst>
              <a:ext uri="{FF2B5EF4-FFF2-40B4-BE49-F238E27FC236}">
                <a16:creationId xmlns="" xmlns:a16="http://schemas.microsoft.com/office/drawing/2014/main" id="{128C68E0-C06E-FF41-A081-E219BB9C8803}"/>
              </a:ext>
            </a:extLst>
          </p:cNvPr>
          <p:cNvSpPr/>
          <p:nvPr/>
        </p:nvSpPr>
        <p:spPr>
          <a:xfrm>
            <a:off x="5351966" y="2891201"/>
            <a:ext cx="3425482" cy="1569660"/>
          </a:xfrm>
          <a:prstGeom prst="rect">
            <a:avLst/>
          </a:prstGeom>
        </p:spPr>
        <p:txBody>
          <a:bodyPr wrap="square">
            <a:spAutoFit/>
          </a:bodyPr>
          <a:lstStyle/>
          <a:p>
            <a:pPr marL="342900" indent="-342900" algn="just">
              <a:buFont typeface="Arial" panose="020B0604020202020204" pitchFamily="34" charset="0"/>
              <a:buChar char="•"/>
            </a:pPr>
            <a:r>
              <a:rPr lang="ro-RO" sz="2400" b="1">
                <a:solidFill>
                  <a:srgbClr val="C00000"/>
                </a:solidFill>
              </a:rPr>
              <a:t>Divulgarea datelor privind traficul poate fi refuzată în anumite condiții</a:t>
            </a:r>
          </a:p>
        </p:txBody>
      </p:sp>
      <p:sp>
        <p:nvSpPr>
          <p:cNvPr id="16" name="Slide Number Placeholder 1">
            <a:extLst>
              <a:ext uri="{FF2B5EF4-FFF2-40B4-BE49-F238E27FC236}">
                <a16:creationId xmlns="" xmlns:a16="http://schemas.microsoft.com/office/drawing/2014/main" id="{A8510259-AA19-49E5-B308-77D783AC034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41</a:t>
            </a:fld>
            <a:endParaRPr lang="en-GB" smtClean="0"/>
          </a:p>
        </p:txBody>
      </p:sp>
      <p:sp>
        <p:nvSpPr>
          <p:cNvPr id="19" name="Rectangle 18">
            <a:extLst>
              <a:ext uri="{FF2B5EF4-FFF2-40B4-BE49-F238E27FC236}">
                <a16:creationId xmlns="" xmlns:a16="http://schemas.microsoft.com/office/drawing/2014/main" id="{9FAD29AD-C0E7-4539-97AF-F799EA00A80B}"/>
              </a:ext>
            </a:extLst>
          </p:cNvPr>
          <p:cNvSpPr/>
          <p:nvPr/>
        </p:nvSpPr>
        <p:spPr>
          <a:xfrm>
            <a:off x="1553592" y="99609"/>
            <a:ext cx="7590408"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30</a:t>
            </a:r>
          </a:p>
          <a:p>
            <a:pPr algn="r" eaLnBrk="1" hangingPunct="1">
              <a:lnSpc>
                <a:spcPct val="80000"/>
              </a:lnSpc>
              <a:buFont typeface="Arial" charset="0"/>
              <a:buNone/>
            </a:pPr>
            <a:r>
              <a:rPr lang="ro-RO" sz="2400">
                <a:solidFill>
                  <a:schemeClr val="bg1"/>
                </a:solidFill>
                <a:latin typeface="Verdana" panose="020B0604030504040204" pitchFamily="34" charset="0"/>
                <a:ea typeface="Verdana" panose="020B0604030504040204" pitchFamily="34" charset="0"/>
                <a:cs typeface="Times New Roman" charset="0"/>
              </a:rPr>
              <a:t>Divulgarea rapidă a datelor conservate privind traficul:</a:t>
            </a:r>
          </a:p>
        </p:txBody>
      </p:sp>
    </p:spTree>
    <p:extLst>
      <p:ext uri="{BB962C8B-B14F-4D97-AF65-F5344CB8AC3E}">
        <p14:creationId xmlns:p14="http://schemas.microsoft.com/office/powerpoint/2010/main" val="807905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Computer">
            <a:extLst>
              <a:ext uri="{FF2B5EF4-FFF2-40B4-BE49-F238E27FC236}">
                <a16:creationId xmlns="" xmlns:a16="http://schemas.microsoft.com/office/drawing/2014/main" id="{78741A34-6EEC-4B36-8392-FD5A6CCCF1E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14854" y="1872593"/>
            <a:ext cx="2307021" cy="2307021"/>
          </a:xfrm>
          <a:prstGeom prst="rect">
            <a:avLst/>
          </a:prstGeom>
        </p:spPr>
      </p:pic>
      <p:pic>
        <p:nvPicPr>
          <p:cNvPr id="10" name="Graphic 9" descr="Computer">
            <a:extLst>
              <a:ext uri="{FF2B5EF4-FFF2-40B4-BE49-F238E27FC236}">
                <a16:creationId xmlns="" xmlns:a16="http://schemas.microsoft.com/office/drawing/2014/main" id="{D19CFA6D-0E89-4584-8F48-326503BF7E4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18489" y="1893614"/>
            <a:ext cx="2307021" cy="2307021"/>
          </a:xfrm>
          <a:prstGeom prst="rect">
            <a:avLst/>
          </a:prstGeom>
        </p:spPr>
      </p:pic>
      <p:pic>
        <p:nvPicPr>
          <p:cNvPr id="11" name="Graphic 10" descr="Computer">
            <a:extLst>
              <a:ext uri="{FF2B5EF4-FFF2-40B4-BE49-F238E27FC236}">
                <a16:creationId xmlns="" xmlns:a16="http://schemas.microsoft.com/office/drawing/2014/main" id="{A3E179A7-91BC-4666-AA8B-1DAC83C488B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279791" y="1922143"/>
            <a:ext cx="2307021" cy="2307021"/>
          </a:xfrm>
          <a:prstGeom prst="rect">
            <a:avLst/>
          </a:prstGeom>
        </p:spPr>
      </p:pic>
      <p:graphicFrame>
        <p:nvGraphicFramePr>
          <p:cNvPr id="12" name="Diagram 11">
            <a:extLst>
              <a:ext uri="{FF2B5EF4-FFF2-40B4-BE49-F238E27FC236}">
                <a16:creationId xmlns="" xmlns:a16="http://schemas.microsoft.com/office/drawing/2014/main" id="{C15DC01B-FEA5-4523-805C-33100EAC2EBE}"/>
              </a:ext>
            </a:extLst>
          </p:cNvPr>
          <p:cNvGraphicFramePr/>
          <p:nvPr>
            <p:extLst>
              <p:ext uri="{D42A27DB-BD31-4B8C-83A1-F6EECF244321}">
                <p14:modId xmlns:p14="http://schemas.microsoft.com/office/powerpoint/2010/main" val="2772005218"/>
              </p:ext>
            </p:extLst>
          </p:nvPr>
        </p:nvGraphicFramePr>
        <p:xfrm>
          <a:off x="714702" y="2623208"/>
          <a:ext cx="7696193"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Arrow: Right 19">
            <a:extLst>
              <a:ext uri="{FF2B5EF4-FFF2-40B4-BE49-F238E27FC236}">
                <a16:creationId xmlns="" xmlns:a16="http://schemas.microsoft.com/office/drawing/2014/main" id="{93A44638-5D38-466C-91A6-AB708E9926DD}"/>
              </a:ext>
            </a:extLst>
          </p:cNvPr>
          <p:cNvSpPr/>
          <p:nvPr/>
        </p:nvSpPr>
        <p:spPr>
          <a:xfrm>
            <a:off x="2965230" y="2870701"/>
            <a:ext cx="409903" cy="409904"/>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 xmlns:a16="http://schemas.microsoft.com/office/drawing/2014/main" id="{6B024FAC-27E2-445A-978D-13AE11194B53}"/>
              </a:ext>
            </a:extLst>
          </p:cNvPr>
          <p:cNvSpPr/>
          <p:nvPr/>
        </p:nvSpPr>
        <p:spPr>
          <a:xfrm>
            <a:off x="5833166" y="2870701"/>
            <a:ext cx="409903" cy="409904"/>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Slide Number Placeholder 1">
            <a:extLst>
              <a:ext uri="{FF2B5EF4-FFF2-40B4-BE49-F238E27FC236}">
                <a16:creationId xmlns="" xmlns:a16="http://schemas.microsoft.com/office/drawing/2014/main" id="{7D640BD0-6187-4D83-A5C6-2E4DDF7C999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42</a:t>
            </a:fld>
            <a:endParaRPr lang="en-GB" smtClean="0"/>
          </a:p>
        </p:txBody>
      </p:sp>
      <p:sp>
        <p:nvSpPr>
          <p:cNvPr id="21" name="Rectangle 20">
            <a:extLst>
              <a:ext uri="{FF2B5EF4-FFF2-40B4-BE49-F238E27FC236}">
                <a16:creationId xmlns="" xmlns:a16="http://schemas.microsoft.com/office/drawing/2014/main" id="{8832DF72-C62D-43BC-B2C6-E9ED12440653}"/>
              </a:ext>
            </a:extLst>
          </p:cNvPr>
          <p:cNvSpPr/>
          <p:nvPr/>
        </p:nvSpPr>
        <p:spPr>
          <a:xfrm>
            <a:off x="1553592" y="99609"/>
            <a:ext cx="7590408"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30</a:t>
            </a:r>
          </a:p>
          <a:p>
            <a:pPr algn="r" eaLnBrk="1" hangingPunct="1">
              <a:lnSpc>
                <a:spcPct val="80000"/>
              </a:lnSpc>
              <a:buFont typeface="Arial" charset="0"/>
              <a:buNone/>
            </a:pPr>
            <a:r>
              <a:rPr lang="ro-RO" sz="2400">
                <a:solidFill>
                  <a:schemeClr val="bg1"/>
                </a:solidFill>
                <a:latin typeface="Verdana" panose="020B0604030504040204" pitchFamily="34" charset="0"/>
                <a:ea typeface="Verdana" panose="020B0604030504040204" pitchFamily="34" charset="0"/>
                <a:cs typeface="Times New Roman" charset="0"/>
              </a:rPr>
              <a:t>Divulgarea rapidă a datelor conservate privind traficul:</a:t>
            </a:r>
          </a:p>
        </p:txBody>
      </p:sp>
    </p:spTree>
    <p:extLst>
      <p:ext uri="{BB962C8B-B14F-4D97-AF65-F5344CB8AC3E}">
        <p14:creationId xmlns:p14="http://schemas.microsoft.com/office/powerpoint/2010/main" val="1920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750" fill="hold"/>
                                        <p:tgtEl>
                                          <p:spTgt spid="20"/>
                                        </p:tgtEl>
                                        <p:attrNameLst>
                                          <p:attrName>ppt_x</p:attrName>
                                        </p:attrNameLst>
                                      </p:cBhvr>
                                      <p:tavLst>
                                        <p:tav tm="0">
                                          <p:val>
                                            <p:strVal val="0-#ppt_w/2"/>
                                          </p:val>
                                        </p:tav>
                                        <p:tav tm="100000">
                                          <p:val>
                                            <p:strVal val="#ppt_x"/>
                                          </p:val>
                                        </p:tav>
                                      </p:tavLst>
                                    </p:anim>
                                    <p:anim calcmode="lin" valueType="num">
                                      <p:cBhvr additive="base">
                                        <p:cTn id="13" dur="75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0-#ppt_w/2"/>
                                          </p:val>
                                        </p:tav>
                                        <p:tav tm="100000">
                                          <p:val>
                                            <p:strVal val="#ppt_x"/>
                                          </p:val>
                                        </p:tav>
                                      </p:tavLst>
                                    </p:anim>
                                    <p:anim calcmode="lin" valueType="num">
                                      <p:cBhvr additive="base">
                                        <p:cTn id="23" dur="75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0-#ppt_w/2"/>
                                          </p:val>
                                        </p:tav>
                                        <p:tav tm="100000">
                                          <p:val>
                                            <p:strVal val="#ppt_x"/>
                                          </p:val>
                                        </p:tav>
                                      </p:tavLst>
                                    </p:anim>
                                    <p:anim calcmode="lin" valueType="num">
                                      <p:cBhvr additive="base">
                                        <p:cTn id="28" dur="75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8" fill="hold" grpId="0" nodeType="afterEffect">
                                  <p:stCondLst>
                                    <p:cond delay="0"/>
                                  </p:stCondLst>
                                  <p:childTnLst>
                                    <p:set>
                                      <p:cBhvr>
                                        <p:cTn id="31" dur="1" fill="hold">
                                          <p:stCondLst>
                                            <p:cond delay="0"/>
                                          </p:stCondLst>
                                        </p:cTn>
                                        <p:tgtEl>
                                          <p:spTgt spid="12">
                                            <p:graphicEl>
                                              <a:dgm id="{35A29870-0D19-40B0-B764-1D224889547E}"/>
                                            </p:graphicEl>
                                          </p:spTgt>
                                        </p:tgtEl>
                                        <p:attrNameLst>
                                          <p:attrName>style.visibility</p:attrName>
                                        </p:attrNameLst>
                                      </p:cBhvr>
                                      <p:to>
                                        <p:strVal val="visible"/>
                                      </p:to>
                                    </p:set>
                                    <p:anim calcmode="lin" valueType="num">
                                      <p:cBhvr additive="base">
                                        <p:cTn id="32" dur="500" fill="hold"/>
                                        <p:tgtEl>
                                          <p:spTgt spid="12">
                                            <p:graphicEl>
                                              <a:dgm id="{35A29870-0D19-40B0-B764-1D224889547E}"/>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
                                            <p:graphicEl>
                                              <a:dgm id="{35A29870-0D19-40B0-B764-1D224889547E}"/>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4250"/>
                            </p:stCondLst>
                            <p:childTnLst>
                              <p:par>
                                <p:cTn id="35" presetID="2" presetClass="entr" presetSubtype="8" fill="hold" grpId="0" nodeType="afterEffect">
                                  <p:stCondLst>
                                    <p:cond delay="0"/>
                                  </p:stCondLst>
                                  <p:childTnLst>
                                    <p:set>
                                      <p:cBhvr>
                                        <p:cTn id="36" dur="1" fill="hold">
                                          <p:stCondLst>
                                            <p:cond delay="0"/>
                                          </p:stCondLst>
                                        </p:cTn>
                                        <p:tgtEl>
                                          <p:spTgt spid="12">
                                            <p:graphicEl>
                                              <a:dgm id="{66314F9B-10CF-44C6-A95B-6D106D205273}"/>
                                            </p:graphicEl>
                                          </p:spTgt>
                                        </p:tgtEl>
                                        <p:attrNameLst>
                                          <p:attrName>style.visibility</p:attrName>
                                        </p:attrNameLst>
                                      </p:cBhvr>
                                      <p:to>
                                        <p:strVal val="visible"/>
                                      </p:to>
                                    </p:set>
                                    <p:anim calcmode="lin" valueType="num">
                                      <p:cBhvr additive="base">
                                        <p:cTn id="37" dur="500" fill="hold"/>
                                        <p:tgtEl>
                                          <p:spTgt spid="12">
                                            <p:graphicEl>
                                              <a:dgm id="{66314F9B-10CF-44C6-A95B-6D106D205273}"/>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graphicEl>
                                              <a:dgm id="{66314F9B-10CF-44C6-A95B-6D106D205273}"/>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4750"/>
                            </p:stCondLst>
                            <p:childTnLst>
                              <p:par>
                                <p:cTn id="40" presetID="2" presetClass="entr" presetSubtype="8" fill="hold" grpId="0" nodeType="afterEffect">
                                  <p:stCondLst>
                                    <p:cond delay="0"/>
                                  </p:stCondLst>
                                  <p:childTnLst>
                                    <p:set>
                                      <p:cBhvr>
                                        <p:cTn id="41" dur="1" fill="hold">
                                          <p:stCondLst>
                                            <p:cond delay="0"/>
                                          </p:stCondLst>
                                        </p:cTn>
                                        <p:tgtEl>
                                          <p:spTgt spid="12">
                                            <p:graphicEl>
                                              <a:dgm id="{9ABA3D6E-65D8-49C4-AABD-F1758CEAA15B}"/>
                                            </p:graphicEl>
                                          </p:spTgt>
                                        </p:tgtEl>
                                        <p:attrNameLst>
                                          <p:attrName>style.visibility</p:attrName>
                                        </p:attrNameLst>
                                      </p:cBhvr>
                                      <p:to>
                                        <p:strVal val="visible"/>
                                      </p:to>
                                    </p:set>
                                    <p:anim calcmode="lin" valueType="num">
                                      <p:cBhvr additive="base">
                                        <p:cTn id="42" dur="500" fill="hold"/>
                                        <p:tgtEl>
                                          <p:spTgt spid="12">
                                            <p:graphicEl>
                                              <a:dgm id="{9ABA3D6E-65D8-49C4-AABD-F1758CEAA15B}"/>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
                                            <p:graphicEl>
                                              <a:dgm id="{9ABA3D6E-65D8-49C4-AABD-F1758CEAA15B}"/>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5250"/>
                            </p:stCondLst>
                            <p:childTnLst>
                              <p:par>
                                <p:cTn id="45" presetID="2" presetClass="entr" presetSubtype="8" fill="hold" grpId="0" nodeType="afterEffect">
                                  <p:stCondLst>
                                    <p:cond delay="0"/>
                                  </p:stCondLst>
                                  <p:childTnLst>
                                    <p:set>
                                      <p:cBhvr>
                                        <p:cTn id="46" dur="1" fill="hold">
                                          <p:stCondLst>
                                            <p:cond delay="0"/>
                                          </p:stCondLst>
                                        </p:cTn>
                                        <p:tgtEl>
                                          <p:spTgt spid="12">
                                            <p:graphicEl>
                                              <a:dgm id="{41C79047-15CF-4FFE-BEF8-7E421503F124}"/>
                                            </p:graphicEl>
                                          </p:spTgt>
                                        </p:tgtEl>
                                        <p:attrNameLst>
                                          <p:attrName>style.visibility</p:attrName>
                                        </p:attrNameLst>
                                      </p:cBhvr>
                                      <p:to>
                                        <p:strVal val="visible"/>
                                      </p:to>
                                    </p:set>
                                    <p:anim calcmode="lin" valueType="num">
                                      <p:cBhvr additive="base">
                                        <p:cTn id="47" dur="500" fill="hold"/>
                                        <p:tgtEl>
                                          <p:spTgt spid="12">
                                            <p:graphicEl>
                                              <a:dgm id="{41C79047-15CF-4FFE-BEF8-7E421503F124}"/>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
                                            <p:graphicEl>
                                              <a:dgm id="{41C79047-15CF-4FFE-BEF8-7E421503F124}"/>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5750"/>
                            </p:stCondLst>
                            <p:childTnLst>
                              <p:par>
                                <p:cTn id="50" presetID="2" presetClass="entr" presetSubtype="8" fill="hold" grpId="0" nodeType="afterEffect">
                                  <p:stCondLst>
                                    <p:cond delay="0"/>
                                  </p:stCondLst>
                                  <p:childTnLst>
                                    <p:set>
                                      <p:cBhvr>
                                        <p:cTn id="51" dur="1" fill="hold">
                                          <p:stCondLst>
                                            <p:cond delay="0"/>
                                          </p:stCondLst>
                                        </p:cTn>
                                        <p:tgtEl>
                                          <p:spTgt spid="12">
                                            <p:graphicEl>
                                              <a:dgm id="{62574373-2E21-446F-959B-D8FA026EBE7F}"/>
                                            </p:graphicEl>
                                          </p:spTgt>
                                        </p:tgtEl>
                                        <p:attrNameLst>
                                          <p:attrName>style.visibility</p:attrName>
                                        </p:attrNameLst>
                                      </p:cBhvr>
                                      <p:to>
                                        <p:strVal val="visible"/>
                                      </p:to>
                                    </p:set>
                                    <p:anim calcmode="lin" valueType="num">
                                      <p:cBhvr additive="base">
                                        <p:cTn id="52" dur="500" fill="hold"/>
                                        <p:tgtEl>
                                          <p:spTgt spid="12">
                                            <p:graphicEl>
                                              <a:dgm id="{62574373-2E21-446F-959B-D8FA026EBE7F}"/>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2">
                                            <p:graphicEl>
                                              <a:dgm id="{62574373-2E21-446F-959B-D8FA026EBE7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20"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015231" y="131567"/>
            <a:ext cx="712876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31</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charset="0"/>
              </a:rPr>
              <a:t>Asistență reciprocă privind </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charset="0"/>
              </a:rPr>
              <a:t>accesarea datelor stocate pe computer</a:t>
            </a:r>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484627"/>
            <a:ext cx="4572000" cy="4478149"/>
          </a:xfrm>
          <a:prstGeom prst="rect">
            <a:avLst/>
          </a:prstGeom>
        </p:spPr>
        <p:txBody>
          <a:bodyPr>
            <a:spAutoFit/>
          </a:bodyPr>
          <a:lstStyle/>
          <a:p>
            <a:pPr marL="514350" indent="-514350" algn="just">
              <a:lnSpc>
                <a:spcPct val="90000"/>
              </a:lnSpc>
              <a:spcBef>
                <a:spcPts val="600"/>
              </a:spcBef>
              <a:spcAft>
                <a:spcPts val="1200"/>
              </a:spcAft>
              <a:buFont typeface="+mj-lt"/>
              <a:buAutoNum type="arabicPeriod"/>
            </a:pPr>
            <a:r>
              <a:rPr lang="ro-RO" sz="2000"/>
              <a:t>O parte va putea </a:t>
            </a:r>
            <a:r>
              <a:rPr lang="ro-RO" sz="2000" b="1"/>
              <a:t>solicita unei alte părți să percheziționeze sau să acceseze într-un mod similar, să sechestreze sau să obțină într-un mod similar</a:t>
            </a:r>
            <a:r>
              <a:rPr lang="ro-RO" sz="2000"/>
              <a:t>, și </a:t>
            </a:r>
            <a:r>
              <a:rPr lang="ro-RO" sz="2000" b="1"/>
              <a:t>să dezvăluie date stocate prin intermediul unui sistem informatic </a:t>
            </a:r>
            <a:r>
              <a:rPr lang="ro-RO" sz="2000"/>
              <a:t> care se găsește pe teritoriul Părții solicitate, </a:t>
            </a:r>
            <a:r>
              <a:rPr lang="ro-RO" sz="2000" b="1"/>
              <a:t>inclusiv date conservate în conformitate cu art. 29</a:t>
            </a:r>
            <a:r>
              <a:rPr lang="ro-RO" sz="2000"/>
              <a:t>.</a:t>
            </a:r>
          </a:p>
          <a:p>
            <a:pPr marL="514350" indent="-514350" algn="just">
              <a:lnSpc>
                <a:spcPct val="90000"/>
              </a:lnSpc>
              <a:spcBef>
                <a:spcPts val="600"/>
              </a:spcBef>
              <a:spcAft>
                <a:spcPts val="1200"/>
              </a:spcAft>
              <a:buFont typeface="+mj-lt"/>
              <a:buAutoNum type="arabicPeriod"/>
            </a:pPr>
            <a:r>
              <a:rPr lang="ro-RO" sz="2000" b="1"/>
              <a:t>Partea solicitată va răspunde </a:t>
            </a:r>
            <a:r>
              <a:rPr lang="ro-RO" sz="2000"/>
              <a:t>cererii cu </a:t>
            </a:r>
            <a:r>
              <a:rPr lang="ro-RO" sz="2000" b="1"/>
              <a:t>aplicarea </a:t>
            </a:r>
            <a:r>
              <a:rPr lang="ro-RO" sz="2000"/>
              <a:t> instrumentelor internaționale, a aranjamentelor și a legislațiilor </a:t>
            </a:r>
            <a:r>
              <a:rPr lang="ro-RO" sz="2000" b="1"/>
              <a:t>menționate la art. 23</a:t>
            </a:r>
            <a:r>
              <a:rPr lang="ro-RO" sz="2000"/>
              <a:t>, și în conformitate cu dispozițiile relevante ale prezentului capitol.</a:t>
            </a:r>
          </a:p>
        </p:txBody>
      </p:sp>
      <p:sp>
        <p:nvSpPr>
          <p:cNvPr id="8" name="Rectangle 7">
            <a:extLst>
              <a:ext uri="{FF2B5EF4-FFF2-40B4-BE49-F238E27FC236}">
                <a16:creationId xmlns="" xmlns:a16="http://schemas.microsoft.com/office/drawing/2014/main" id="{75EA984C-4557-6749-8B7A-6861B895A10D}"/>
              </a:ext>
            </a:extLst>
          </p:cNvPr>
          <p:cNvSpPr/>
          <p:nvPr/>
        </p:nvSpPr>
        <p:spPr>
          <a:xfrm>
            <a:off x="4966791" y="2754206"/>
            <a:ext cx="3810657" cy="1569660"/>
          </a:xfrm>
          <a:prstGeom prst="rect">
            <a:avLst/>
          </a:prstGeom>
        </p:spPr>
        <p:txBody>
          <a:bodyPr wrap="square">
            <a:spAutoFit/>
          </a:bodyPr>
          <a:lstStyle/>
          <a:p>
            <a:pPr marL="342900" indent="-342900" algn="just">
              <a:buFont typeface="Arial" panose="020B0604020202020204" pitchFamily="34" charset="0"/>
              <a:buChar char="•"/>
            </a:pPr>
            <a:r>
              <a:rPr lang="ro-RO" sz="2400" b="1">
                <a:solidFill>
                  <a:srgbClr val="C00000"/>
                </a:solidFill>
              </a:rPr>
              <a:t>sechestru sau o măsură similară de asigurare și divulgare a datelor stocate pe teritoriul Părții solicitate</a:t>
            </a:r>
          </a:p>
        </p:txBody>
      </p:sp>
      <p:sp>
        <p:nvSpPr>
          <p:cNvPr id="12" name="Slide Number Placeholder 1">
            <a:extLst>
              <a:ext uri="{FF2B5EF4-FFF2-40B4-BE49-F238E27FC236}">
                <a16:creationId xmlns="" xmlns:a16="http://schemas.microsoft.com/office/drawing/2014/main" id="{C6E754D6-304D-4D3F-9A84-1D72FC80496A}"/>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43</a:t>
            </a:fld>
            <a:endParaRPr lang="en-GB" smtClean="0"/>
          </a:p>
        </p:txBody>
      </p:sp>
    </p:spTree>
    <p:extLst>
      <p:ext uri="{BB962C8B-B14F-4D97-AF65-F5344CB8AC3E}">
        <p14:creationId xmlns:p14="http://schemas.microsoft.com/office/powerpoint/2010/main" val="974716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descr="Graphical user interface, website&#10;&#10;Description automatically generated">
            <a:extLst>
              <a:ext uri="{FF2B5EF4-FFF2-40B4-BE49-F238E27FC236}">
                <a16:creationId xmlns="" xmlns:a16="http://schemas.microsoft.com/office/drawing/2014/main" id="{3F080D95-2FA2-443C-A93B-6E9A6A5656BD}"/>
              </a:ext>
            </a:extLst>
          </p:cNvPr>
          <p:cNvPicPr>
            <a:picLocks noChangeAspect="1"/>
          </p:cNvPicPr>
          <p:nvPr/>
        </p:nvPicPr>
        <p:blipFill>
          <a:blip r:embed="rId3"/>
          <a:stretch>
            <a:fillRect/>
          </a:stretch>
        </p:blipFill>
        <p:spPr>
          <a:xfrm>
            <a:off x="1924726" y="1065060"/>
            <a:ext cx="5584679" cy="5370600"/>
          </a:xfrm>
          <a:prstGeom prst="rect">
            <a:avLst/>
          </a:prstGeom>
        </p:spPr>
      </p:pic>
      <p:sp>
        <p:nvSpPr>
          <p:cNvPr id="12" name="Slide Number Placeholder 1">
            <a:extLst>
              <a:ext uri="{FF2B5EF4-FFF2-40B4-BE49-F238E27FC236}">
                <a16:creationId xmlns="" xmlns:a16="http://schemas.microsoft.com/office/drawing/2014/main" id="{230CD6B2-FA85-4946-ACCC-FB179A1B43A7}"/>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44</a:t>
            </a:fld>
            <a:endParaRPr lang="en-GB" smtClean="0"/>
          </a:p>
        </p:txBody>
      </p:sp>
      <p:sp>
        <p:nvSpPr>
          <p:cNvPr id="16" name="Rectangle 15">
            <a:extLst>
              <a:ext uri="{FF2B5EF4-FFF2-40B4-BE49-F238E27FC236}">
                <a16:creationId xmlns="" xmlns:a16="http://schemas.microsoft.com/office/drawing/2014/main" id="{4742B1EE-79F9-464F-AC73-9249268B1D64}"/>
              </a:ext>
            </a:extLst>
          </p:cNvPr>
          <p:cNvSpPr/>
          <p:nvPr/>
        </p:nvSpPr>
        <p:spPr>
          <a:xfrm>
            <a:off x="2015231" y="131567"/>
            <a:ext cx="712876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31</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charset="0"/>
              </a:rPr>
              <a:t>Asistență reciprocă privind </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charset="0"/>
              </a:rPr>
              <a:t>accesarea datelor stocate pe computer</a:t>
            </a:r>
          </a:p>
        </p:txBody>
      </p:sp>
    </p:spTree>
    <p:extLst>
      <p:ext uri="{BB962C8B-B14F-4D97-AF65-F5344CB8AC3E}">
        <p14:creationId xmlns:p14="http://schemas.microsoft.com/office/powerpoint/2010/main" val="228707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60124" y="102999"/>
            <a:ext cx="7483876"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32</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rPr>
              <a:t>Accesarea transfrontalieră a datelor stocate</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rPr>
              <a:t> cu consimțământ sau în cazul în care acestea sunt accesibile publicului</a:t>
            </a:r>
          </a:p>
        </p:txBody>
      </p:sp>
      <p:sp>
        <p:nvSpPr>
          <p:cNvPr id="7" name="Rectangle 6">
            <a:extLst>
              <a:ext uri="{FF2B5EF4-FFF2-40B4-BE49-F238E27FC236}">
                <a16:creationId xmlns="" xmlns:a16="http://schemas.microsoft.com/office/drawing/2014/main" id="{1FCE5F71-B62F-4840-AD46-7690CB1F70D4}"/>
              </a:ext>
            </a:extLst>
          </p:cNvPr>
          <p:cNvSpPr/>
          <p:nvPr/>
        </p:nvSpPr>
        <p:spPr>
          <a:xfrm>
            <a:off x="121544" y="1127585"/>
            <a:ext cx="4572000" cy="5170646"/>
          </a:xfrm>
          <a:prstGeom prst="rect">
            <a:avLst/>
          </a:prstGeom>
        </p:spPr>
        <p:txBody>
          <a:bodyPr>
            <a:spAutoFit/>
          </a:bodyPr>
          <a:lstStyle/>
          <a:p>
            <a:pPr marL="0" indent="0" algn="just">
              <a:spcBef>
                <a:spcPts val="600"/>
              </a:spcBef>
              <a:spcAft>
                <a:spcPts val="1200"/>
              </a:spcAft>
              <a:buFont typeface="Arial" pitchFamily="34" charset="0"/>
              <a:buNone/>
            </a:pPr>
            <a:r>
              <a:rPr lang="ro-RO" sz="2000"/>
              <a:t>O parte va putea, fără consimțământul unei alte părți:</a:t>
            </a:r>
          </a:p>
          <a:p>
            <a:pPr marL="514350" indent="-514350" algn="just">
              <a:spcBef>
                <a:spcPts val="600"/>
              </a:spcBef>
              <a:spcAft>
                <a:spcPts val="1200"/>
              </a:spcAft>
              <a:buFont typeface="+mj-lt"/>
              <a:buAutoNum type="alphaLcParenR"/>
            </a:pPr>
            <a:r>
              <a:rPr lang="ro-RO" sz="2000"/>
              <a:t>să acceseze </a:t>
            </a:r>
            <a:r>
              <a:rPr lang="ro-RO" sz="2000" b="1"/>
              <a:t>date informatice stocate accesibile publicului (sursă deschisă) </a:t>
            </a:r>
            <a:r>
              <a:rPr lang="ro-RO" sz="2000"/>
              <a:t>indiferent de localizarea geografică a acestor date; sau</a:t>
            </a:r>
          </a:p>
          <a:p>
            <a:pPr marL="514350" indent="-514350" algn="just">
              <a:spcBef>
                <a:spcPts val="600"/>
              </a:spcBef>
              <a:spcAft>
                <a:spcPts val="1200"/>
              </a:spcAft>
              <a:buFont typeface="+mj-lt"/>
              <a:buAutoNum type="alphaLcParenR"/>
            </a:pPr>
            <a:r>
              <a:rPr lang="ro-RO" sz="2000"/>
              <a:t>să acceseze sau să primească prin intermediul unui sistem informatic situat pe teritoriul său, </a:t>
            </a:r>
            <a:r>
              <a:rPr lang="ro-RO" sz="2000" b="1"/>
              <a:t>date informatice stocate situate într-un alt Stat</a:t>
            </a:r>
            <a:r>
              <a:rPr lang="ro-RO" sz="2000"/>
              <a:t>, </a:t>
            </a:r>
            <a:r>
              <a:rPr lang="ro-RO" sz="2000" b="1"/>
              <a:t>dacă partea va obține consimțământul persoanei legal autorizate să-i dezvăluie aceste date prin intermediul acestui sistem informatic</a:t>
            </a:r>
            <a:r>
              <a:rPr lang="ro-RO" sz="2000"/>
              <a:t>.</a:t>
            </a:r>
          </a:p>
        </p:txBody>
      </p:sp>
      <p:sp>
        <p:nvSpPr>
          <p:cNvPr id="5" name="Rectangle 4">
            <a:extLst>
              <a:ext uri="{FF2B5EF4-FFF2-40B4-BE49-F238E27FC236}">
                <a16:creationId xmlns="" xmlns:a16="http://schemas.microsoft.com/office/drawing/2014/main" id="{D65B5068-EBF2-A746-B53D-FD039A4974B8}"/>
              </a:ext>
            </a:extLst>
          </p:cNvPr>
          <p:cNvSpPr/>
          <p:nvPr/>
        </p:nvSpPr>
        <p:spPr>
          <a:xfrm>
            <a:off x="5132739" y="2928078"/>
            <a:ext cx="3889717" cy="1569660"/>
          </a:xfrm>
          <a:prstGeom prst="rect">
            <a:avLst/>
          </a:prstGeom>
        </p:spPr>
        <p:txBody>
          <a:bodyPr wrap="square">
            <a:spAutoFit/>
          </a:bodyPr>
          <a:lstStyle/>
          <a:p>
            <a:pPr marL="342900" indent="-342900" algn="just">
              <a:buFont typeface="Arial" panose="020B0604020202020204" pitchFamily="34" charset="0"/>
              <a:buChar char="•"/>
            </a:pPr>
            <a:r>
              <a:rPr lang="ro-RO" sz="2400" b="1">
                <a:solidFill>
                  <a:srgbClr val="C00000"/>
                </a:solidFill>
                <a:ea typeface="ＭＳ Ｐゴシック" pitchFamily="-65" charset="-128"/>
                <a:cs typeface="ＭＳ Ｐゴシック" pitchFamily="-65" charset="-128"/>
              </a:rPr>
              <a:t>Acces transfrontalier a datelor stocate, cu consimțământ sau în cazul în care acestea sunt accesibile publicului</a:t>
            </a:r>
          </a:p>
        </p:txBody>
      </p:sp>
      <p:sp>
        <p:nvSpPr>
          <p:cNvPr id="12" name="Slide Number Placeholder 1">
            <a:extLst>
              <a:ext uri="{FF2B5EF4-FFF2-40B4-BE49-F238E27FC236}">
                <a16:creationId xmlns="" xmlns:a16="http://schemas.microsoft.com/office/drawing/2014/main" id="{1FD140C0-9E49-4497-89FE-061AC6E94AC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45</a:t>
            </a:fld>
            <a:endParaRPr lang="en-GB" smtClean="0"/>
          </a:p>
        </p:txBody>
      </p:sp>
    </p:spTree>
    <p:extLst>
      <p:ext uri="{BB962C8B-B14F-4D97-AF65-F5344CB8AC3E}">
        <p14:creationId xmlns:p14="http://schemas.microsoft.com/office/powerpoint/2010/main" val="738149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descr="Chart, sunburst chart&#10;&#10;Description automatically generated">
            <a:extLst>
              <a:ext uri="{FF2B5EF4-FFF2-40B4-BE49-F238E27FC236}">
                <a16:creationId xmlns="" xmlns:a16="http://schemas.microsoft.com/office/drawing/2014/main" id="{327BA04B-5558-4710-ACAA-141E26B6EF34}"/>
              </a:ext>
            </a:extLst>
          </p:cNvPr>
          <p:cNvPicPr>
            <a:picLocks noChangeAspect="1"/>
          </p:cNvPicPr>
          <p:nvPr/>
        </p:nvPicPr>
        <p:blipFill>
          <a:blip r:embed="rId3"/>
          <a:stretch>
            <a:fillRect/>
          </a:stretch>
        </p:blipFill>
        <p:spPr>
          <a:xfrm>
            <a:off x="1713186" y="1132383"/>
            <a:ext cx="5762798" cy="5422858"/>
          </a:xfrm>
          <a:prstGeom prst="rect">
            <a:avLst/>
          </a:prstGeom>
        </p:spPr>
      </p:pic>
      <p:sp>
        <p:nvSpPr>
          <p:cNvPr id="12" name="Slide Number Placeholder 1">
            <a:extLst>
              <a:ext uri="{FF2B5EF4-FFF2-40B4-BE49-F238E27FC236}">
                <a16:creationId xmlns="" xmlns:a16="http://schemas.microsoft.com/office/drawing/2014/main" id="{6ABEF74E-02B7-4642-B677-E1309908EAA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46</a:t>
            </a:fld>
            <a:endParaRPr lang="en-GB" smtClean="0"/>
          </a:p>
        </p:txBody>
      </p:sp>
      <p:sp>
        <p:nvSpPr>
          <p:cNvPr id="6" name="Rectangle 5">
            <a:extLst>
              <a:ext uri="{FF2B5EF4-FFF2-40B4-BE49-F238E27FC236}">
                <a16:creationId xmlns="" xmlns:a16="http://schemas.microsoft.com/office/drawing/2014/main" id="{94500FB0-CF21-4C9A-A34C-45853CB86AF6}"/>
              </a:ext>
            </a:extLst>
          </p:cNvPr>
          <p:cNvSpPr/>
          <p:nvPr/>
        </p:nvSpPr>
        <p:spPr>
          <a:xfrm>
            <a:off x="1660124" y="102999"/>
            <a:ext cx="7483876"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000" dirty="0">
                <a:latin typeface="Verdana" panose="020B0604030504040204" pitchFamily="34" charset="0"/>
                <a:ea typeface="Verdana" panose="020B0604030504040204" pitchFamily="34" charset="0"/>
              </a:rPr>
              <a:t>Articolul 32</a:t>
            </a:r>
          </a:p>
          <a:p>
            <a:pPr algn="r" eaLnBrk="1" hangingPunct="1">
              <a:lnSpc>
                <a:spcPct val="80000"/>
              </a:lnSpc>
              <a:buFont typeface="Arial" charset="0"/>
              <a:buNone/>
            </a:pPr>
            <a:r>
              <a:rPr lang="ro-RO" sz="2000" dirty="0">
                <a:latin typeface="Verdana" panose="020B0604030504040204" pitchFamily="34" charset="0"/>
                <a:ea typeface="Verdana" panose="020B0604030504040204" pitchFamily="34" charset="0"/>
              </a:rPr>
              <a:t>Accesarea transfrontalieră a datelor stocate</a:t>
            </a:r>
          </a:p>
          <a:p>
            <a:pPr algn="r" eaLnBrk="1" hangingPunct="1">
              <a:lnSpc>
                <a:spcPct val="80000"/>
              </a:lnSpc>
              <a:buFont typeface="Arial" charset="0"/>
              <a:buNone/>
            </a:pPr>
            <a:r>
              <a:rPr lang="ro-RO" sz="2000" dirty="0">
                <a:latin typeface="Verdana" panose="020B0604030504040204" pitchFamily="34" charset="0"/>
                <a:ea typeface="Verdana" panose="020B0604030504040204" pitchFamily="34" charset="0"/>
              </a:rPr>
              <a:t> cu consimțământ sau în cazul în care acestea sunt accesibile publicului</a:t>
            </a:r>
          </a:p>
        </p:txBody>
      </p:sp>
      <p:sp>
        <p:nvSpPr>
          <p:cNvPr id="7" name="TextBox 6"/>
          <p:cNvSpPr txBox="1"/>
          <p:nvPr/>
        </p:nvSpPr>
        <p:spPr>
          <a:xfrm>
            <a:off x="3344010" y="1593250"/>
            <a:ext cx="1140068" cy="276999"/>
          </a:xfrm>
          <a:prstGeom prst="rect">
            <a:avLst/>
          </a:prstGeom>
          <a:solidFill>
            <a:schemeClr val="accent1"/>
          </a:solidFill>
        </p:spPr>
        <p:txBody>
          <a:bodyPr wrap="square" rtlCol="0">
            <a:spAutoFit/>
          </a:bodyPr>
          <a:lstStyle/>
          <a:p>
            <a:pPr algn="ctr"/>
            <a:r>
              <a:rPr lang="ro-RO" sz="1200" dirty="0" smtClean="0"/>
              <a:t>Interviuri, CT</a:t>
            </a:r>
            <a:endParaRPr lang="en-US" sz="1200" dirty="0"/>
          </a:p>
        </p:txBody>
      </p:sp>
      <p:sp>
        <p:nvSpPr>
          <p:cNvPr id="9" name="TextBox 8"/>
          <p:cNvSpPr txBox="1"/>
          <p:nvPr/>
        </p:nvSpPr>
        <p:spPr>
          <a:xfrm>
            <a:off x="4836829" y="1593250"/>
            <a:ext cx="890951" cy="461665"/>
          </a:xfrm>
          <a:prstGeom prst="rect">
            <a:avLst/>
          </a:prstGeom>
          <a:solidFill>
            <a:schemeClr val="accent1"/>
          </a:solidFill>
        </p:spPr>
        <p:txBody>
          <a:bodyPr wrap="square" rtlCol="0">
            <a:spAutoFit/>
          </a:bodyPr>
          <a:lstStyle/>
          <a:p>
            <a:pPr algn="ctr"/>
            <a:r>
              <a:rPr lang="ro-RO" sz="1200" dirty="0" smtClean="0"/>
              <a:t>Broșuri, cărți</a:t>
            </a:r>
            <a:endParaRPr lang="en-US" sz="1200" dirty="0"/>
          </a:p>
        </p:txBody>
      </p:sp>
      <p:sp>
        <p:nvSpPr>
          <p:cNvPr id="10" name="TextBox 9"/>
          <p:cNvSpPr txBox="1"/>
          <p:nvPr/>
        </p:nvSpPr>
        <p:spPr>
          <a:xfrm>
            <a:off x="6005149" y="2167681"/>
            <a:ext cx="1140068" cy="461665"/>
          </a:xfrm>
          <a:prstGeom prst="rect">
            <a:avLst/>
          </a:prstGeom>
          <a:solidFill>
            <a:schemeClr val="accent1"/>
          </a:solidFill>
        </p:spPr>
        <p:txBody>
          <a:bodyPr wrap="square" rtlCol="0">
            <a:spAutoFit/>
          </a:bodyPr>
          <a:lstStyle/>
          <a:p>
            <a:pPr algn="ctr"/>
            <a:r>
              <a:rPr lang="ro-RO" sz="1200" dirty="0" smtClean="0"/>
              <a:t>Înregistrări video, audio</a:t>
            </a:r>
            <a:endParaRPr lang="en-US" sz="1200" dirty="0"/>
          </a:p>
        </p:txBody>
      </p:sp>
      <p:sp>
        <p:nvSpPr>
          <p:cNvPr id="11" name="TextBox 10"/>
          <p:cNvSpPr txBox="1"/>
          <p:nvPr/>
        </p:nvSpPr>
        <p:spPr>
          <a:xfrm>
            <a:off x="6440366" y="3202979"/>
            <a:ext cx="1140068" cy="461665"/>
          </a:xfrm>
          <a:prstGeom prst="rect">
            <a:avLst/>
          </a:prstGeom>
          <a:solidFill>
            <a:schemeClr val="accent1"/>
          </a:solidFill>
        </p:spPr>
        <p:txBody>
          <a:bodyPr wrap="square" rtlCol="0">
            <a:spAutoFit/>
          </a:bodyPr>
          <a:lstStyle/>
          <a:p>
            <a:pPr algn="ctr"/>
            <a:r>
              <a:rPr lang="ro-RO" sz="1200" dirty="0" smtClean="0"/>
              <a:t>Site-uri web, forumuri</a:t>
            </a:r>
            <a:endParaRPr lang="en-US" sz="1200" dirty="0"/>
          </a:p>
        </p:txBody>
      </p:sp>
      <p:sp>
        <p:nvSpPr>
          <p:cNvPr id="13" name="TextBox 12"/>
          <p:cNvSpPr txBox="1"/>
          <p:nvPr/>
        </p:nvSpPr>
        <p:spPr>
          <a:xfrm>
            <a:off x="6446229" y="3945962"/>
            <a:ext cx="1140068" cy="646331"/>
          </a:xfrm>
          <a:prstGeom prst="rect">
            <a:avLst/>
          </a:prstGeom>
          <a:solidFill>
            <a:schemeClr val="accent1"/>
          </a:solidFill>
        </p:spPr>
        <p:txBody>
          <a:bodyPr wrap="square" rtlCol="0">
            <a:spAutoFit/>
          </a:bodyPr>
          <a:lstStyle/>
          <a:p>
            <a:pPr algn="ctr"/>
            <a:r>
              <a:rPr lang="ro-RO" sz="1200" dirty="0" smtClean="0"/>
              <a:t>Platforme de comunicare socială</a:t>
            </a:r>
            <a:endParaRPr lang="en-US" sz="1200" dirty="0"/>
          </a:p>
        </p:txBody>
      </p:sp>
      <p:sp>
        <p:nvSpPr>
          <p:cNvPr id="15" name="TextBox 14"/>
          <p:cNvSpPr txBox="1"/>
          <p:nvPr/>
        </p:nvSpPr>
        <p:spPr>
          <a:xfrm>
            <a:off x="5852339" y="5126163"/>
            <a:ext cx="1140068" cy="461665"/>
          </a:xfrm>
          <a:prstGeom prst="rect">
            <a:avLst/>
          </a:prstGeom>
          <a:solidFill>
            <a:schemeClr val="accent1"/>
          </a:solidFill>
        </p:spPr>
        <p:txBody>
          <a:bodyPr wrap="square" rtlCol="0">
            <a:spAutoFit/>
          </a:bodyPr>
          <a:lstStyle/>
          <a:p>
            <a:pPr algn="ctr"/>
            <a:r>
              <a:rPr lang="ro-RO" sz="1200" dirty="0" smtClean="0"/>
              <a:t>Agenții internaționale</a:t>
            </a:r>
            <a:endParaRPr lang="en-US" sz="1200" dirty="0"/>
          </a:p>
        </p:txBody>
      </p:sp>
      <p:sp>
        <p:nvSpPr>
          <p:cNvPr id="16" name="TextBox 15"/>
          <p:cNvSpPr txBox="1"/>
          <p:nvPr/>
        </p:nvSpPr>
        <p:spPr>
          <a:xfrm>
            <a:off x="4712271" y="5733226"/>
            <a:ext cx="1140068" cy="646331"/>
          </a:xfrm>
          <a:prstGeom prst="rect">
            <a:avLst/>
          </a:prstGeom>
          <a:solidFill>
            <a:schemeClr val="accent1"/>
          </a:solidFill>
        </p:spPr>
        <p:txBody>
          <a:bodyPr wrap="square" rtlCol="0">
            <a:spAutoFit/>
          </a:bodyPr>
          <a:lstStyle/>
          <a:p>
            <a:pPr algn="ctr"/>
            <a:r>
              <a:rPr lang="ro-RO" sz="1200" dirty="0" smtClean="0"/>
              <a:t>Tribunale și agenții de aplicare a legii</a:t>
            </a:r>
            <a:endParaRPr lang="en-US" sz="1200" dirty="0"/>
          </a:p>
        </p:txBody>
      </p:sp>
      <p:sp>
        <p:nvSpPr>
          <p:cNvPr id="17" name="TextBox 16"/>
          <p:cNvSpPr txBox="1"/>
          <p:nvPr/>
        </p:nvSpPr>
        <p:spPr>
          <a:xfrm>
            <a:off x="3344010" y="5917891"/>
            <a:ext cx="1140068" cy="276999"/>
          </a:xfrm>
          <a:prstGeom prst="rect">
            <a:avLst/>
          </a:prstGeom>
          <a:solidFill>
            <a:schemeClr val="accent1"/>
          </a:solidFill>
        </p:spPr>
        <p:txBody>
          <a:bodyPr wrap="square" rtlCol="0">
            <a:spAutoFit/>
          </a:bodyPr>
          <a:lstStyle/>
          <a:p>
            <a:pPr algn="ctr"/>
            <a:r>
              <a:rPr lang="ro-RO" sz="1200" dirty="0" smtClean="0"/>
              <a:t>Guverne </a:t>
            </a:r>
            <a:endParaRPr lang="en-US" sz="1200" dirty="0"/>
          </a:p>
        </p:txBody>
      </p:sp>
      <p:sp>
        <p:nvSpPr>
          <p:cNvPr id="18" name="TextBox 17"/>
          <p:cNvSpPr txBox="1"/>
          <p:nvPr/>
        </p:nvSpPr>
        <p:spPr>
          <a:xfrm>
            <a:off x="2203942" y="5126163"/>
            <a:ext cx="1140068" cy="276999"/>
          </a:xfrm>
          <a:prstGeom prst="rect">
            <a:avLst/>
          </a:prstGeom>
          <a:solidFill>
            <a:schemeClr val="accent1"/>
          </a:solidFill>
        </p:spPr>
        <p:txBody>
          <a:bodyPr wrap="square" rtlCol="0">
            <a:spAutoFit/>
          </a:bodyPr>
          <a:lstStyle/>
          <a:p>
            <a:pPr algn="ctr"/>
            <a:r>
              <a:rPr lang="ro-RO" sz="1200" dirty="0" smtClean="0"/>
              <a:t>ONG</a:t>
            </a:r>
            <a:endParaRPr lang="en-US" sz="1200" dirty="0"/>
          </a:p>
        </p:txBody>
      </p:sp>
      <p:sp>
        <p:nvSpPr>
          <p:cNvPr id="19" name="TextBox 18"/>
          <p:cNvSpPr txBox="1"/>
          <p:nvPr/>
        </p:nvSpPr>
        <p:spPr>
          <a:xfrm>
            <a:off x="1713186" y="4130627"/>
            <a:ext cx="1140068" cy="276999"/>
          </a:xfrm>
          <a:prstGeom prst="rect">
            <a:avLst/>
          </a:prstGeom>
          <a:solidFill>
            <a:schemeClr val="accent1"/>
          </a:solidFill>
        </p:spPr>
        <p:txBody>
          <a:bodyPr wrap="square" rtlCol="0">
            <a:spAutoFit/>
          </a:bodyPr>
          <a:lstStyle/>
          <a:p>
            <a:pPr algn="ctr"/>
            <a:r>
              <a:rPr lang="ro-RO" sz="1200" dirty="0" smtClean="0"/>
              <a:t>Jurnaliști</a:t>
            </a:r>
            <a:endParaRPr lang="en-US" sz="1200" dirty="0"/>
          </a:p>
        </p:txBody>
      </p:sp>
      <p:sp>
        <p:nvSpPr>
          <p:cNvPr id="20" name="TextBox 19"/>
          <p:cNvSpPr txBox="1"/>
          <p:nvPr/>
        </p:nvSpPr>
        <p:spPr>
          <a:xfrm>
            <a:off x="1633908" y="3181257"/>
            <a:ext cx="1140068" cy="461665"/>
          </a:xfrm>
          <a:prstGeom prst="rect">
            <a:avLst/>
          </a:prstGeom>
          <a:solidFill>
            <a:schemeClr val="accent1"/>
          </a:solidFill>
        </p:spPr>
        <p:txBody>
          <a:bodyPr wrap="square" rtlCol="0">
            <a:spAutoFit/>
          </a:bodyPr>
          <a:lstStyle/>
          <a:p>
            <a:pPr algn="ctr"/>
            <a:r>
              <a:rPr lang="ro-RO" sz="1200" dirty="0" smtClean="0"/>
              <a:t>Cercetări academice</a:t>
            </a:r>
            <a:endParaRPr lang="en-US" sz="1200" dirty="0"/>
          </a:p>
        </p:txBody>
      </p:sp>
      <p:sp>
        <p:nvSpPr>
          <p:cNvPr id="21" name="TextBox 20"/>
          <p:cNvSpPr txBox="1"/>
          <p:nvPr/>
        </p:nvSpPr>
        <p:spPr>
          <a:xfrm>
            <a:off x="2203942" y="2252872"/>
            <a:ext cx="1140068" cy="276999"/>
          </a:xfrm>
          <a:prstGeom prst="rect">
            <a:avLst/>
          </a:prstGeom>
          <a:solidFill>
            <a:schemeClr val="accent1"/>
          </a:solidFill>
        </p:spPr>
        <p:txBody>
          <a:bodyPr wrap="square" rtlCol="0">
            <a:spAutoFit/>
          </a:bodyPr>
          <a:lstStyle/>
          <a:p>
            <a:pPr algn="ctr"/>
            <a:r>
              <a:rPr lang="ro-RO" sz="1200" dirty="0" smtClean="0"/>
              <a:t>Știri </a:t>
            </a:r>
            <a:r>
              <a:rPr lang="ro-RO" sz="1200" dirty="0" err="1" smtClean="0"/>
              <a:t>ops</a:t>
            </a:r>
            <a:r>
              <a:rPr lang="ro-RO" sz="1200" dirty="0" smtClean="0"/>
              <a:t> CT</a:t>
            </a:r>
            <a:endParaRPr lang="en-US" sz="1200" dirty="0"/>
          </a:p>
        </p:txBody>
      </p:sp>
    </p:spTree>
    <p:extLst>
      <p:ext uri="{BB962C8B-B14F-4D97-AF65-F5344CB8AC3E}">
        <p14:creationId xmlns:p14="http://schemas.microsoft.com/office/powerpoint/2010/main" val="385613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Internet">
            <a:extLst>
              <a:ext uri="{FF2B5EF4-FFF2-40B4-BE49-F238E27FC236}">
                <a16:creationId xmlns="" xmlns:a16="http://schemas.microsoft.com/office/drawing/2014/main" id="{E9B5B0CB-3022-466A-8A5F-829F9CD44FE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697346" y="1106729"/>
            <a:ext cx="1989414" cy="1989414"/>
          </a:xfrm>
          <a:prstGeom prst="rect">
            <a:avLst/>
          </a:prstGeom>
        </p:spPr>
      </p:pic>
      <p:sp>
        <p:nvSpPr>
          <p:cNvPr id="12" name="TextBox 11">
            <a:extLst>
              <a:ext uri="{FF2B5EF4-FFF2-40B4-BE49-F238E27FC236}">
                <a16:creationId xmlns="" xmlns:a16="http://schemas.microsoft.com/office/drawing/2014/main" id="{8648AAE3-8850-4602-A618-2C80543DE70D}"/>
              </a:ext>
            </a:extLst>
          </p:cNvPr>
          <p:cNvSpPr txBox="1"/>
          <p:nvPr/>
        </p:nvSpPr>
        <p:spPr>
          <a:xfrm>
            <a:off x="3631415" y="1010794"/>
            <a:ext cx="2287806" cy="369332"/>
          </a:xfrm>
          <a:prstGeom prst="rect">
            <a:avLst/>
          </a:prstGeom>
          <a:noFill/>
        </p:spPr>
        <p:txBody>
          <a:bodyPr wrap="none" rtlCol="0">
            <a:spAutoFit/>
          </a:bodyPr>
          <a:lstStyle/>
          <a:p>
            <a:r>
              <a:rPr lang="ro-RO" b="1" i="1"/>
              <a:t>Deschidere cont e-mail client</a:t>
            </a:r>
          </a:p>
        </p:txBody>
      </p:sp>
      <p:pic>
        <p:nvPicPr>
          <p:cNvPr id="19" name="Graphic 18" descr="House">
            <a:extLst>
              <a:ext uri="{FF2B5EF4-FFF2-40B4-BE49-F238E27FC236}">
                <a16:creationId xmlns="" xmlns:a16="http://schemas.microsoft.com/office/drawing/2014/main" id="{79E96E60-C662-4994-BCB3-F7DFA5D7444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32469" y="971261"/>
            <a:ext cx="1936531" cy="1936531"/>
          </a:xfrm>
          <a:prstGeom prst="rect">
            <a:avLst/>
          </a:prstGeom>
        </p:spPr>
      </p:pic>
      <p:pic>
        <p:nvPicPr>
          <p:cNvPr id="21" name="Graphic 20" descr="Earth globe: Africa and Europe">
            <a:extLst>
              <a:ext uri="{FF2B5EF4-FFF2-40B4-BE49-F238E27FC236}">
                <a16:creationId xmlns="" xmlns:a16="http://schemas.microsoft.com/office/drawing/2014/main" id="{F61A7F05-35ED-4F66-8F7A-FB4AE795F0B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863076" y="1308855"/>
            <a:ext cx="1590899" cy="1590899"/>
          </a:xfrm>
          <a:prstGeom prst="rect">
            <a:avLst/>
          </a:prstGeom>
        </p:spPr>
      </p:pic>
      <p:pic>
        <p:nvPicPr>
          <p:cNvPr id="23" name="Graphic 22" descr="Thumbs up sign">
            <a:extLst>
              <a:ext uri="{FF2B5EF4-FFF2-40B4-BE49-F238E27FC236}">
                <a16:creationId xmlns="" xmlns:a16="http://schemas.microsoft.com/office/drawing/2014/main" id="{358420D5-6145-4B11-A0FE-F949992AC45E}"/>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033930" y="3712155"/>
            <a:ext cx="1390530" cy="1390530"/>
          </a:xfrm>
          <a:prstGeom prst="rect">
            <a:avLst/>
          </a:prstGeom>
        </p:spPr>
      </p:pic>
      <p:pic>
        <p:nvPicPr>
          <p:cNvPr id="25" name="Graphic 24" descr="Server">
            <a:extLst>
              <a:ext uri="{FF2B5EF4-FFF2-40B4-BE49-F238E27FC236}">
                <a16:creationId xmlns="" xmlns:a16="http://schemas.microsoft.com/office/drawing/2014/main" id="{22B2C2FC-9640-43B7-9397-BA90621C07C5}"/>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09303" y="3737387"/>
            <a:ext cx="1582862" cy="1582862"/>
          </a:xfrm>
          <a:prstGeom prst="rect">
            <a:avLst/>
          </a:prstGeom>
        </p:spPr>
      </p:pic>
      <p:sp>
        <p:nvSpPr>
          <p:cNvPr id="28" name="Arrow: Right 27">
            <a:extLst>
              <a:ext uri="{FF2B5EF4-FFF2-40B4-BE49-F238E27FC236}">
                <a16:creationId xmlns="" xmlns:a16="http://schemas.microsoft.com/office/drawing/2014/main" id="{F74D77B4-DCF3-4E1E-8212-61FB04E61894}"/>
              </a:ext>
            </a:extLst>
          </p:cNvPr>
          <p:cNvSpPr/>
          <p:nvPr/>
        </p:nvSpPr>
        <p:spPr>
          <a:xfrm>
            <a:off x="2666908" y="1832678"/>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rrow: Left 28">
            <a:extLst>
              <a:ext uri="{FF2B5EF4-FFF2-40B4-BE49-F238E27FC236}">
                <a16:creationId xmlns="" xmlns:a16="http://schemas.microsoft.com/office/drawing/2014/main" id="{34157FC8-8D4A-4DB3-88BE-A74415626FD5}"/>
              </a:ext>
            </a:extLst>
          </p:cNvPr>
          <p:cNvSpPr/>
          <p:nvPr/>
        </p:nvSpPr>
        <p:spPr>
          <a:xfrm rot="20473948">
            <a:off x="2541272" y="3186683"/>
            <a:ext cx="4317089" cy="484632"/>
          </a:xfrm>
          <a:prstGeom prst="lef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 xmlns:a16="http://schemas.microsoft.com/office/drawing/2014/main" id="{9B528200-7DB4-40EA-9CD7-7C124E488CC1}"/>
              </a:ext>
            </a:extLst>
          </p:cNvPr>
          <p:cNvSpPr/>
          <p:nvPr/>
        </p:nvSpPr>
        <p:spPr>
          <a:xfrm>
            <a:off x="5853211" y="1832678"/>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 xmlns:a16="http://schemas.microsoft.com/office/drawing/2014/main" id="{548D488A-7344-4F33-9C87-FE3580B2E435}"/>
              </a:ext>
            </a:extLst>
          </p:cNvPr>
          <p:cNvSpPr/>
          <p:nvPr/>
        </p:nvSpPr>
        <p:spPr>
          <a:xfrm>
            <a:off x="2664827" y="4286502"/>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 xmlns:a16="http://schemas.microsoft.com/office/drawing/2014/main" id="{6D455E7B-E4D9-4BDD-BDC3-B300163F0BF7}"/>
              </a:ext>
            </a:extLst>
          </p:cNvPr>
          <p:cNvSpPr/>
          <p:nvPr/>
        </p:nvSpPr>
        <p:spPr>
          <a:xfrm>
            <a:off x="5790587" y="4240459"/>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 xmlns:a16="http://schemas.microsoft.com/office/drawing/2014/main" id="{286B3E58-F79D-42A4-86E5-F114DEA9169B}"/>
              </a:ext>
            </a:extLst>
          </p:cNvPr>
          <p:cNvSpPr txBox="1"/>
          <p:nvPr/>
        </p:nvSpPr>
        <p:spPr>
          <a:xfrm>
            <a:off x="481088" y="2851008"/>
            <a:ext cx="2031325" cy="646331"/>
          </a:xfrm>
          <a:prstGeom prst="rect">
            <a:avLst/>
          </a:prstGeom>
          <a:noFill/>
        </p:spPr>
        <p:txBody>
          <a:bodyPr wrap="none" rtlCol="0">
            <a:spAutoFit/>
          </a:bodyPr>
          <a:lstStyle/>
          <a:p>
            <a:r>
              <a:rPr lang="ro-RO" b="1" i="1" dirty="0"/>
              <a:t>Percheziții domiciliare în </a:t>
            </a:r>
          </a:p>
          <a:p>
            <a:pPr algn="ctr"/>
            <a:r>
              <a:rPr lang="ro-RO" b="1" i="1" dirty="0"/>
              <a:t>Statul A</a:t>
            </a:r>
          </a:p>
        </p:txBody>
      </p:sp>
      <p:sp>
        <p:nvSpPr>
          <p:cNvPr id="43" name="TextBox 42">
            <a:extLst>
              <a:ext uri="{FF2B5EF4-FFF2-40B4-BE49-F238E27FC236}">
                <a16:creationId xmlns="" xmlns:a16="http://schemas.microsoft.com/office/drawing/2014/main" id="{CAD91C68-59CF-49A2-A98C-BF40175BF3BA}"/>
              </a:ext>
            </a:extLst>
          </p:cNvPr>
          <p:cNvSpPr txBox="1"/>
          <p:nvPr/>
        </p:nvSpPr>
        <p:spPr>
          <a:xfrm>
            <a:off x="7241263" y="1034415"/>
            <a:ext cx="834524" cy="369332"/>
          </a:xfrm>
          <a:prstGeom prst="rect">
            <a:avLst/>
          </a:prstGeom>
          <a:noFill/>
        </p:spPr>
        <p:txBody>
          <a:bodyPr wrap="none" rtlCol="0">
            <a:spAutoFit/>
          </a:bodyPr>
          <a:lstStyle/>
          <a:p>
            <a:r>
              <a:rPr lang="ro-RO" b="1" i="1"/>
              <a:t>Mapamond</a:t>
            </a:r>
          </a:p>
        </p:txBody>
      </p:sp>
      <p:sp>
        <p:nvSpPr>
          <p:cNvPr id="45" name="TextBox 44">
            <a:extLst>
              <a:ext uri="{FF2B5EF4-FFF2-40B4-BE49-F238E27FC236}">
                <a16:creationId xmlns="" xmlns:a16="http://schemas.microsoft.com/office/drawing/2014/main" id="{3BF697B0-9FF7-4B9B-B96A-7D0800D0D4AE}"/>
              </a:ext>
            </a:extLst>
          </p:cNvPr>
          <p:cNvSpPr txBox="1"/>
          <p:nvPr/>
        </p:nvSpPr>
        <p:spPr>
          <a:xfrm>
            <a:off x="564443" y="5415591"/>
            <a:ext cx="2573269" cy="461665"/>
          </a:xfrm>
          <a:prstGeom prst="rect">
            <a:avLst/>
          </a:prstGeom>
          <a:noFill/>
        </p:spPr>
        <p:txBody>
          <a:bodyPr wrap="none" rtlCol="0">
            <a:spAutoFit/>
          </a:bodyPr>
          <a:lstStyle/>
          <a:p>
            <a:r>
              <a:rPr lang="ro-RO" sz="1200" b="1" i="1" dirty="0"/>
              <a:t>Conținut corespondență pe server </a:t>
            </a:r>
            <a:r>
              <a:rPr lang="ro-RO" sz="1200" b="1" i="1" dirty="0" err="1"/>
              <a:t>ISP</a:t>
            </a:r>
            <a:endParaRPr lang="ro-RO" sz="1200" b="1" i="1" dirty="0"/>
          </a:p>
          <a:p>
            <a:r>
              <a:rPr lang="ro-RO" sz="1200" b="1" i="1" dirty="0"/>
              <a:t>în statul B</a:t>
            </a:r>
          </a:p>
        </p:txBody>
      </p:sp>
      <p:sp>
        <p:nvSpPr>
          <p:cNvPr id="47" name="TextBox 46">
            <a:extLst>
              <a:ext uri="{FF2B5EF4-FFF2-40B4-BE49-F238E27FC236}">
                <a16:creationId xmlns="" xmlns:a16="http://schemas.microsoft.com/office/drawing/2014/main" id="{8B2970FA-440D-4C86-B103-0B4B6837CA9E}"/>
              </a:ext>
            </a:extLst>
          </p:cNvPr>
          <p:cNvSpPr txBox="1"/>
          <p:nvPr/>
        </p:nvSpPr>
        <p:spPr>
          <a:xfrm>
            <a:off x="3130041" y="5409435"/>
            <a:ext cx="3339376" cy="646331"/>
          </a:xfrm>
          <a:prstGeom prst="rect">
            <a:avLst/>
          </a:prstGeom>
          <a:noFill/>
        </p:spPr>
        <p:txBody>
          <a:bodyPr wrap="none" rtlCol="0">
            <a:spAutoFit/>
          </a:bodyPr>
          <a:lstStyle/>
          <a:p>
            <a:r>
              <a:rPr lang="ro-RO" b="1" i="1" dirty="0"/>
              <a:t>Consimțământul proprietarului </a:t>
            </a:r>
          </a:p>
          <a:p>
            <a:pPr algn="ctr"/>
            <a:r>
              <a:rPr lang="ro-RO" b="1" i="1" dirty="0"/>
              <a:t>contului e-mail </a:t>
            </a:r>
          </a:p>
        </p:txBody>
      </p:sp>
      <p:sp>
        <p:nvSpPr>
          <p:cNvPr id="49" name="TextBox 48">
            <a:extLst>
              <a:ext uri="{FF2B5EF4-FFF2-40B4-BE49-F238E27FC236}">
                <a16:creationId xmlns="" xmlns:a16="http://schemas.microsoft.com/office/drawing/2014/main" id="{3DC45FD8-6CA8-408F-8DE3-07209961F530}"/>
              </a:ext>
            </a:extLst>
          </p:cNvPr>
          <p:cNvSpPr txBox="1"/>
          <p:nvPr/>
        </p:nvSpPr>
        <p:spPr>
          <a:xfrm>
            <a:off x="6661755" y="5404652"/>
            <a:ext cx="2441117" cy="646331"/>
          </a:xfrm>
          <a:prstGeom prst="rect">
            <a:avLst/>
          </a:prstGeom>
          <a:noFill/>
        </p:spPr>
        <p:txBody>
          <a:bodyPr wrap="none" rtlCol="0">
            <a:spAutoFit/>
          </a:bodyPr>
          <a:lstStyle/>
          <a:p>
            <a:pPr algn="ctr"/>
            <a:r>
              <a:rPr lang="ro-RO" sz="1200" b="1" i="1" dirty="0"/>
              <a:t>Acces sau comanda de expediere</a:t>
            </a:r>
          </a:p>
          <a:p>
            <a:pPr algn="ctr"/>
            <a:r>
              <a:rPr lang="ro-RO" sz="1200" b="1" i="1" dirty="0"/>
              <a:t>a conținutului corespondenței de la</a:t>
            </a:r>
          </a:p>
          <a:p>
            <a:pPr algn="ctr"/>
            <a:r>
              <a:rPr lang="ro-RO" sz="1200" b="1" i="1" dirty="0"/>
              <a:t>serverul </a:t>
            </a:r>
            <a:r>
              <a:rPr lang="ro-RO" sz="1200" b="1" i="1" dirty="0" err="1"/>
              <a:t>ISP</a:t>
            </a:r>
            <a:r>
              <a:rPr lang="ro-RO" sz="1200" b="1" i="1" dirty="0"/>
              <a:t> în statul B</a:t>
            </a:r>
          </a:p>
        </p:txBody>
      </p:sp>
      <p:pic>
        <p:nvPicPr>
          <p:cNvPr id="51" name="Graphic 50" descr="Server">
            <a:extLst>
              <a:ext uri="{FF2B5EF4-FFF2-40B4-BE49-F238E27FC236}">
                <a16:creationId xmlns="" xmlns:a16="http://schemas.microsoft.com/office/drawing/2014/main" id="{2D9BF52B-6D6C-4499-968F-B24DD8694B1A}"/>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936821" y="3737387"/>
            <a:ext cx="1582862" cy="1582862"/>
          </a:xfrm>
          <a:prstGeom prst="rect">
            <a:avLst/>
          </a:prstGeom>
        </p:spPr>
      </p:pic>
      <p:sp>
        <p:nvSpPr>
          <p:cNvPr id="57" name="Arrow: Left 56">
            <a:extLst>
              <a:ext uri="{FF2B5EF4-FFF2-40B4-BE49-F238E27FC236}">
                <a16:creationId xmlns="" xmlns:a16="http://schemas.microsoft.com/office/drawing/2014/main" id="{5B9112C5-73E5-4B1C-BF00-1CC3E8374670}"/>
              </a:ext>
            </a:extLst>
          </p:cNvPr>
          <p:cNvSpPr/>
          <p:nvPr/>
        </p:nvSpPr>
        <p:spPr>
          <a:xfrm rot="1320718">
            <a:off x="4930685" y="3058153"/>
            <a:ext cx="2216145" cy="484632"/>
          </a:xfrm>
          <a:prstGeom prst="lef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Slide Number Placeholder 1">
            <a:extLst>
              <a:ext uri="{FF2B5EF4-FFF2-40B4-BE49-F238E27FC236}">
                <a16:creationId xmlns="" xmlns:a16="http://schemas.microsoft.com/office/drawing/2014/main" id="{EC3A4510-1087-4EA7-8A09-98F0B374970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47</a:t>
            </a:fld>
            <a:endParaRPr lang="en-GB" smtClean="0"/>
          </a:p>
        </p:txBody>
      </p:sp>
      <p:sp>
        <p:nvSpPr>
          <p:cNvPr id="24" name="Rectangle 23">
            <a:extLst>
              <a:ext uri="{FF2B5EF4-FFF2-40B4-BE49-F238E27FC236}">
                <a16:creationId xmlns="" xmlns:a16="http://schemas.microsoft.com/office/drawing/2014/main" id="{EFFB1848-70CE-4F20-9AC9-5DC6DF6D2A18}"/>
              </a:ext>
            </a:extLst>
          </p:cNvPr>
          <p:cNvSpPr/>
          <p:nvPr/>
        </p:nvSpPr>
        <p:spPr>
          <a:xfrm>
            <a:off x="1660124" y="102999"/>
            <a:ext cx="7483876"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32</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rPr>
              <a:t>Accesarea transfrontalieră a datelor stocate</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rPr>
              <a:t> cu consimțământ sau în cazul în care acestea sunt accesibile publicului</a:t>
            </a:r>
          </a:p>
        </p:txBody>
      </p:sp>
    </p:spTree>
    <p:extLst>
      <p:ext uri="{BB962C8B-B14F-4D97-AF65-F5344CB8AC3E}">
        <p14:creationId xmlns:p14="http://schemas.microsoft.com/office/powerpoint/2010/main" val="4120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0-#ppt_h/2"/>
                                          </p:val>
                                        </p:tav>
                                        <p:tav tm="100000">
                                          <p:val>
                                            <p:strVal val="#ppt_y"/>
                                          </p:val>
                                        </p:tav>
                                      </p:tavLst>
                                    </p:anim>
                                  </p:childTnLst>
                                </p:cTn>
                              </p:par>
                            </p:childTnLst>
                          </p:cTn>
                        </p:par>
                        <p:par>
                          <p:cTn id="25" fill="hold">
                            <p:stCondLst>
                              <p:cond delay="1250"/>
                            </p:stCondLst>
                            <p:childTnLst>
                              <p:par>
                                <p:cTn id="26" presetID="2" presetClass="entr" presetSubtype="9"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0-#ppt_w/2"/>
                                          </p:val>
                                        </p:tav>
                                        <p:tav tm="100000">
                                          <p:val>
                                            <p:strVal val="#ppt_x"/>
                                          </p:val>
                                        </p:tav>
                                      </p:tavLst>
                                    </p:anim>
                                    <p:anim calcmode="lin" valueType="num">
                                      <p:cBhvr additive="base">
                                        <p:cTn id="29"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0-#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3"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750" fill="hold"/>
                                        <p:tgtEl>
                                          <p:spTgt spid="21"/>
                                        </p:tgtEl>
                                        <p:attrNameLst>
                                          <p:attrName>ppt_x</p:attrName>
                                        </p:attrNameLst>
                                      </p:cBhvr>
                                      <p:tavLst>
                                        <p:tav tm="0">
                                          <p:val>
                                            <p:strVal val="1+#ppt_w/2"/>
                                          </p:val>
                                        </p:tav>
                                        <p:tav tm="100000">
                                          <p:val>
                                            <p:strVal val="#ppt_x"/>
                                          </p:val>
                                        </p:tav>
                                      </p:tavLst>
                                    </p:anim>
                                    <p:anim calcmode="lin" valueType="num">
                                      <p:cBhvr additive="base">
                                        <p:cTn id="40" dur="750" fill="hold"/>
                                        <p:tgtEl>
                                          <p:spTgt spid="21"/>
                                        </p:tgtEl>
                                        <p:attrNameLst>
                                          <p:attrName>ppt_y</p:attrName>
                                        </p:attrNameLst>
                                      </p:cBhvr>
                                      <p:tavLst>
                                        <p:tav tm="0">
                                          <p:val>
                                            <p:strVal val="0-#ppt_h/2"/>
                                          </p:val>
                                        </p:tav>
                                        <p:tav tm="100000">
                                          <p:val>
                                            <p:strVal val="#ppt_y"/>
                                          </p:val>
                                        </p:tav>
                                      </p:tavLst>
                                    </p:anim>
                                  </p:childTnLst>
                                </p:cTn>
                              </p:par>
                            </p:childTnLst>
                          </p:cTn>
                        </p:par>
                        <p:par>
                          <p:cTn id="41" fill="hold">
                            <p:stCondLst>
                              <p:cond delay="1250"/>
                            </p:stCondLst>
                            <p:childTnLst>
                              <p:par>
                                <p:cTn id="42" presetID="2" presetClass="entr" presetSubtype="3" fill="hold"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75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0-#ppt_h/2"/>
                                          </p:val>
                                        </p:tav>
                                        <p:tav tm="100000">
                                          <p:val>
                                            <p:strVal val="#ppt_y"/>
                                          </p:val>
                                        </p:tav>
                                      </p:tavLst>
                                    </p:anim>
                                  </p:childTnLst>
                                </p:cTn>
                              </p:par>
                            </p:childTnLst>
                          </p:cTn>
                        </p:par>
                        <p:par>
                          <p:cTn id="52" fill="hold">
                            <p:stCondLst>
                              <p:cond delay="500"/>
                            </p:stCondLst>
                            <p:childTnLst>
                              <p:par>
                                <p:cTn id="53" presetID="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750" fill="hold"/>
                                        <p:tgtEl>
                                          <p:spTgt spid="25"/>
                                        </p:tgtEl>
                                        <p:attrNameLst>
                                          <p:attrName>ppt_x</p:attrName>
                                        </p:attrNameLst>
                                      </p:cBhvr>
                                      <p:tavLst>
                                        <p:tav tm="0">
                                          <p:val>
                                            <p:strVal val="0-#ppt_w/2"/>
                                          </p:val>
                                        </p:tav>
                                        <p:tav tm="100000">
                                          <p:val>
                                            <p:strVal val="#ppt_x"/>
                                          </p:val>
                                        </p:tav>
                                      </p:tavLst>
                                    </p:anim>
                                    <p:anim calcmode="lin" valueType="num">
                                      <p:cBhvr additive="base">
                                        <p:cTn id="56" dur="750" fill="hold"/>
                                        <p:tgtEl>
                                          <p:spTgt spid="25"/>
                                        </p:tgtEl>
                                        <p:attrNameLst>
                                          <p:attrName>ppt_y</p:attrName>
                                        </p:attrNameLst>
                                      </p:cBhvr>
                                      <p:tavLst>
                                        <p:tav tm="0">
                                          <p:val>
                                            <p:strVal val="#ppt_y"/>
                                          </p:val>
                                        </p:tav>
                                        <p:tav tm="100000">
                                          <p:val>
                                            <p:strVal val="#ppt_y"/>
                                          </p:val>
                                        </p:tav>
                                      </p:tavLst>
                                    </p:anim>
                                  </p:childTnLst>
                                </p:cTn>
                              </p:par>
                            </p:childTnLst>
                          </p:cTn>
                        </p:par>
                        <p:par>
                          <p:cTn id="57" fill="hold">
                            <p:stCondLst>
                              <p:cond delay="1250"/>
                            </p:stCondLst>
                            <p:childTnLst>
                              <p:par>
                                <p:cTn id="58" presetID="2" presetClass="entr" presetSubtype="8" fill="hold" nodeType="afterEffect">
                                  <p:stCondLst>
                                    <p:cond delay="0"/>
                                  </p:stCondLst>
                                  <p:childTnLst>
                                    <p:set>
                                      <p:cBhvr>
                                        <p:cTn id="59" dur="1" fill="hold">
                                          <p:stCondLst>
                                            <p:cond delay="0"/>
                                          </p:stCondLst>
                                        </p:cTn>
                                        <p:tgtEl>
                                          <p:spTgt spid="45">
                                            <p:txEl>
                                              <p:pRg st="0" end="0"/>
                                            </p:txEl>
                                          </p:spTgt>
                                        </p:tgtEl>
                                        <p:attrNameLst>
                                          <p:attrName>style.visibility</p:attrName>
                                        </p:attrNameLst>
                                      </p:cBhvr>
                                      <p:to>
                                        <p:strVal val="visible"/>
                                      </p:to>
                                    </p:set>
                                    <p:anim calcmode="lin" valueType="num">
                                      <p:cBhvr additive="base">
                                        <p:cTn id="60" dur="75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61" dur="75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2" presetClass="entr" presetSubtype="8" fill="hold" nodeType="afterEffect">
                                  <p:stCondLst>
                                    <p:cond delay="0"/>
                                  </p:stCondLst>
                                  <p:childTnLst>
                                    <p:set>
                                      <p:cBhvr>
                                        <p:cTn id="64" dur="1" fill="hold">
                                          <p:stCondLst>
                                            <p:cond delay="0"/>
                                          </p:stCondLst>
                                        </p:cTn>
                                        <p:tgtEl>
                                          <p:spTgt spid="45">
                                            <p:txEl>
                                              <p:pRg st="1" end="1"/>
                                            </p:txEl>
                                          </p:spTgt>
                                        </p:tgtEl>
                                        <p:attrNameLst>
                                          <p:attrName>style.visibility</p:attrName>
                                        </p:attrNameLst>
                                      </p:cBhvr>
                                      <p:to>
                                        <p:strVal val="visible"/>
                                      </p:to>
                                    </p:set>
                                    <p:anim calcmode="lin" valueType="num">
                                      <p:cBhvr additive="base">
                                        <p:cTn id="65" dur="750" fill="hold"/>
                                        <p:tgtEl>
                                          <p:spTgt spid="45">
                                            <p:txEl>
                                              <p:pRg st="1" end="1"/>
                                            </p:txEl>
                                          </p:spTgt>
                                        </p:tgtEl>
                                        <p:attrNameLst>
                                          <p:attrName>ppt_x</p:attrName>
                                        </p:attrNameLst>
                                      </p:cBhvr>
                                      <p:tavLst>
                                        <p:tav tm="0">
                                          <p:val>
                                            <p:strVal val="0-#ppt_w/2"/>
                                          </p:val>
                                        </p:tav>
                                        <p:tav tm="100000">
                                          <p:val>
                                            <p:strVal val="#ppt_x"/>
                                          </p:val>
                                        </p:tav>
                                      </p:tavLst>
                                    </p:anim>
                                    <p:anim calcmode="lin" valueType="num">
                                      <p:cBhvr additive="base">
                                        <p:cTn id="66" dur="750" fill="hold"/>
                                        <p:tgtEl>
                                          <p:spTgt spid="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0-#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45" presetClass="entr" presetSubtype="0"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2000"/>
                                        <p:tgtEl>
                                          <p:spTgt spid="23"/>
                                        </p:tgtEl>
                                      </p:cBhvr>
                                    </p:animEffect>
                                    <p:anim calcmode="lin" valueType="num">
                                      <p:cBhvr>
                                        <p:cTn id="77" dur="2000" fill="hold"/>
                                        <p:tgtEl>
                                          <p:spTgt spid="23"/>
                                        </p:tgtEl>
                                        <p:attrNameLst>
                                          <p:attrName>ppt_w</p:attrName>
                                        </p:attrNameLst>
                                      </p:cBhvr>
                                      <p:tavLst>
                                        <p:tav tm="0" fmla="#ppt_w*sin(2.5*pi*$)">
                                          <p:val>
                                            <p:fltVal val="0"/>
                                          </p:val>
                                        </p:tav>
                                        <p:tav tm="100000">
                                          <p:val>
                                            <p:fltVal val="1"/>
                                          </p:val>
                                        </p:tav>
                                      </p:tavLst>
                                    </p:anim>
                                    <p:anim calcmode="lin" valueType="num">
                                      <p:cBhvr>
                                        <p:cTn id="78" dur="2000" fill="hold"/>
                                        <p:tgtEl>
                                          <p:spTgt spid="23"/>
                                        </p:tgtEl>
                                        <p:attrNameLst>
                                          <p:attrName>ppt_h</p:attrName>
                                        </p:attrNameLst>
                                      </p:cBhvr>
                                      <p:tavLst>
                                        <p:tav tm="0">
                                          <p:val>
                                            <p:strVal val="#ppt_h"/>
                                          </p:val>
                                        </p:tav>
                                        <p:tav tm="100000">
                                          <p:val>
                                            <p:strVal val="#ppt_h"/>
                                          </p:val>
                                        </p:tav>
                                      </p:tavLst>
                                    </p:anim>
                                  </p:childTnLst>
                                </p:cTn>
                              </p:par>
                            </p:childTnLst>
                          </p:cTn>
                        </p:par>
                        <p:par>
                          <p:cTn id="79" fill="hold">
                            <p:stCondLst>
                              <p:cond delay="2500"/>
                            </p:stCondLst>
                            <p:childTnLst>
                              <p:par>
                                <p:cTn id="80" presetID="45"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2000"/>
                                        <p:tgtEl>
                                          <p:spTgt spid="47"/>
                                        </p:tgtEl>
                                      </p:cBhvr>
                                    </p:animEffect>
                                    <p:anim calcmode="lin" valueType="num">
                                      <p:cBhvr>
                                        <p:cTn id="83" dur="2000" fill="hold"/>
                                        <p:tgtEl>
                                          <p:spTgt spid="47"/>
                                        </p:tgtEl>
                                        <p:attrNameLst>
                                          <p:attrName>ppt_w</p:attrName>
                                        </p:attrNameLst>
                                      </p:cBhvr>
                                      <p:tavLst>
                                        <p:tav tm="0" fmla="#ppt_w*sin(2.5*pi*$)">
                                          <p:val>
                                            <p:fltVal val="0"/>
                                          </p:val>
                                        </p:tav>
                                        <p:tav tm="100000">
                                          <p:val>
                                            <p:fltVal val="1"/>
                                          </p:val>
                                        </p:tav>
                                      </p:tavLst>
                                    </p:anim>
                                    <p:anim calcmode="lin" valueType="num">
                                      <p:cBhvr>
                                        <p:cTn id="84"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0-#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childTnLst>
                          </p:cTn>
                        </p:par>
                        <p:par>
                          <p:cTn id="91" fill="hold">
                            <p:stCondLst>
                              <p:cond delay="500"/>
                            </p:stCondLst>
                            <p:childTnLst>
                              <p:par>
                                <p:cTn id="92" presetID="2" presetClass="entr" presetSubtype="6"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additive="base">
                                        <p:cTn id="94" dur="750" fill="hold"/>
                                        <p:tgtEl>
                                          <p:spTgt spid="51"/>
                                        </p:tgtEl>
                                        <p:attrNameLst>
                                          <p:attrName>ppt_x</p:attrName>
                                        </p:attrNameLst>
                                      </p:cBhvr>
                                      <p:tavLst>
                                        <p:tav tm="0">
                                          <p:val>
                                            <p:strVal val="1+#ppt_w/2"/>
                                          </p:val>
                                        </p:tav>
                                        <p:tav tm="100000">
                                          <p:val>
                                            <p:strVal val="#ppt_x"/>
                                          </p:val>
                                        </p:tav>
                                      </p:tavLst>
                                    </p:anim>
                                    <p:anim calcmode="lin" valueType="num">
                                      <p:cBhvr additive="base">
                                        <p:cTn id="95" dur="750" fill="hold"/>
                                        <p:tgtEl>
                                          <p:spTgt spid="51"/>
                                        </p:tgtEl>
                                        <p:attrNameLst>
                                          <p:attrName>ppt_y</p:attrName>
                                        </p:attrNameLst>
                                      </p:cBhvr>
                                      <p:tavLst>
                                        <p:tav tm="0">
                                          <p:val>
                                            <p:strVal val="1+#ppt_h/2"/>
                                          </p:val>
                                        </p:tav>
                                        <p:tav tm="100000">
                                          <p:val>
                                            <p:strVal val="#ppt_y"/>
                                          </p:val>
                                        </p:tav>
                                      </p:tavLst>
                                    </p:anim>
                                  </p:childTnLst>
                                </p:cTn>
                              </p:par>
                            </p:childTnLst>
                          </p:cTn>
                        </p:par>
                        <p:par>
                          <p:cTn id="96" fill="hold">
                            <p:stCondLst>
                              <p:cond delay="1250"/>
                            </p:stCondLst>
                            <p:childTnLst>
                              <p:par>
                                <p:cTn id="97" presetID="2" presetClass="entr" presetSubtype="6" fill="hold" grpId="0" nodeType="after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additive="base">
                                        <p:cTn id="99" dur="750" fill="hold"/>
                                        <p:tgtEl>
                                          <p:spTgt spid="49"/>
                                        </p:tgtEl>
                                        <p:attrNameLst>
                                          <p:attrName>ppt_x</p:attrName>
                                        </p:attrNameLst>
                                      </p:cBhvr>
                                      <p:tavLst>
                                        <p:tav tm="0">
                                          <p:val>
                                            <p:strVal val="1+#ppt_w/2"/>
                                          </p:val>
                                        </p:tav>
                                        <p:tav tm="100000">
                                          <p:val>
                                            <p:strVal val="#ppt_x"/>
                                          </p:val>
                                        </p:tav>
                                      </p:tavLst>
                                    </p:anim>
                                    <p:anim calcmode="lin" valueType="num">
                                      <p:cBhvr additive="base">
                                        <p:cTn id="100"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6" fill="hold" grpId="0" nodeType="click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additive="base">
                                        <p:cTn id="105" dur="500" fill="hold"/>
                                        <p:tgtEl>
                                          <p:spTgt spid="57"/>
                                        </p:tgtEl>
                                        <p:attrNameLst>
                                          <p:attrName>ppt_x</p:attrName>
                                        </p:attrNameLst>
                                      </p:cBhvr>
                                      <p:tavLst>
                                        <p:tav tm="0">
                                          <p:val>
                                            <p:strVal val="1+#ppt_w/2"/>
                                          </p:val>
                                        </p:tav>
                                        <p:tav tm="100000">
                                          <p:val>
                                            <p:strVal val="#ppt_x"/>
                                          </p:val>
                                        </p:tav>
                                      </p:tavLst>
                                    </p:anim>
                                    <p:anim calcmode="lin" valueType="num">
                                      <p:cBhvr additive="base">
                                        <p:cTn id="10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nimBg="1"/>
      <p:bldP spid="29" grpId="0" animBg="1"/>
      <p:bldP spid="31" grpId="0" animBg="1"/>
      <p:bldP spid="33" grpId="0" animBg="1"/>
      <p:bldP spid="35" grpId="0" animBg="1"/>
      <p:bldP spid="39" grpId="0"/>
      <p:bldP spid="47" grpId="0"/>
      <p:bldP spid="49" grpId="0"/>
      <p:bldP spid="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 xmlns:a16="http://schemas.microsoft.com/office/drawing/2014/main"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48</a:t>
            </a:fld>
            <a:endParaRPr lang="en-GB" smtClean="0"/>
          </a:p>
        </p:txBody>
      </p:sp>
      <p:sp>
        <p:nvSpPr>
          <p:cNvPr id="8" name="TextBox 7">
            <a:extLst>
              <a:ext uri="{FF2B5EF4-FFF2-40B4-BE49-F238E27FC236}">
                <a16:creationId xmlns="" xmlns:a16="http://schemas.microsoft.com/office/drawing/2014/main" id="{CF4A5A40-4F3B-49B6-9081-1646BBF20341}"/>
              </a:ext>
            </a:extLst>
          </p:cNvPr>
          <p:cNvSpPr txBox="1"/>
          <p:nvPr/>
        </p:nvSpPr>
        <p:spPr>
          <a:xfrm>
            <a:off x="588962" y="1281981"/>
            <a:ext cx="8030033" cy="461665"/>
          </a:xfrm>
          <a:prstGeom prst="rect">
            <a:avLst/>
          </a:prstGeom>
          <a:solidFill>
            <a:srgbClr val="BDD8F3"/>
          </a:solidFill>
        </p:spPr>
        <p:txBody>
          <a:bodyPr wrap="square" rtlCol="0">
            <a:spAutoFit/>
          </a:bodyPr>
          <a:lstStyle/>
          <a:p>
            <a:pPr algn="ctr"/>
            <a:r>
              <a:rPr lang="ro-RO" sz="2400">
                <a:solidFill>
                  <a:schemeClr val="tx1">
                    <a:lumMod val="65000"/>
                    <a:lumOff val="35000"/>
                  </a:schemeClr>
                </a:solidFill>
                <a:latin typeface="+mj-lt"/>
              </a:rPr>
              <a:t>Statul A poate accesa datele stocate în statul B:</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a:solidFill>
                  <a:schemeClr val="bg1"/>
                </a:solidFill>
                <a:latin typeface="+mj-lt"/>
              </a:rPr>
              <a:t>Răspunsul corect este C</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2828835"/>
            <a:ext cx="8030032" cy="1200329"/>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pe baza competenței autoritare.</a:t>
            </a:r>
          </a:p>
          <a:p>
            <a:pPr marL="1828800" lvl="3" indent="-457200">
              <a:buAutoNum type="alphaUcPeriod"/>
            </a:pPr>
            <a:r>
              <a:rPr lang="ro-RO" sz="2400">
                <a:solidFill>
                  <a:schemeClr val="bg1"/>
                </a:solidFill>
                <a:latin typeface="+mj-lt"/>
              </a:rPr>
              <a:t>pe baza supremației internaționale.</a:t>
            </a:r>
          </a:p>
          <a:p>
            <a:pPr marL="1828800" lvl="3" indent="-457200">
              <a:buAutoNum type="alphaUcPeriod"/>
            </a:pPr>
            <a:r>
              <a:rPr lang="ro-RO" sz="2400">
                <a:solidFill>
                  <a:schemeClr val="bg1"/>
                </a:solidFill>
                <a:latin typeface="+mj-lt"/>
              </a:rPr>
              <a:t>pe baza consimțământului titularului informațiilor.</a:t>
            </a:r>
          </a:p>
        </p:txBody>
      </p:sp>
      <p:sp>
        <p:nvSpPr>
          <p:cNvPr id="11" name="Rectangle 10">
            <a:extLst>
              <a:ext uri="{FF2B5EF4-FFF2-40B4-BE49-F238E27FC236}">
                <a16:creationId xmlns="" xmlns:a16="http://schemas.microsoft.com/office/drawing/2014/main" id="{1B6452B1-7568-44E3-90AA-A5543F206A47}"/>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150049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99821" y="77698"/>
            <a:ext cx="724417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33</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charset="0"/>
              </a:rPr>
              <a:t>Asistență reciprocă privind </a:t>
            </a:r>
          </a:p>
          <a:p>
            <a:pPr algn="r" eaLnBrk="1" hangingPunct="1">
              <a:lnSpc>
                <a:spcPct val="80000"/>
              </a:lnSpc>
              <a:buFont typeface="Arial" charset="0"/>
              <a:buNone/>
            </a:pPr>
            <a:r>
              <a:rPr lang="ro-RO" sz="2400">
                <a:latin typeface="Verdana" panose="020B0604030504040204" pitchFamily="34" charset="0"/>
                <a:ea typeface="Verdana" panose="020B0604030504040204" pitchFamily="34" charset="0"/>
                <a:cs typeface="Times New Roman" charset="0"/>
              </a:rPr>
              <a:t>colectarea în timp real a datelor referitoare la trafic</a:t>
            </a:r>
          </a:p>
        </p:txBody>
      </p:sp>
      <p:sp>
        <p:nvSpPr>
          <p:cNvPr id="7" name="Rectangle 6">
            <a:extLst>
              <a:ext uri="{FF2B5EF4-FFF2-40B4-BE49-F238E27FC236}">
                <a16:creationId xmlns="" xmlns:a16="http://schemas.microsoft.com/office/drawing/2014/main" id="{1FCE5F71-B62F-4840-AD46-7690CB1F70D4}"/>
              </a:ext>
            </a:extLst>
          </p:cNvPr>
          <p:cNvSpPr/>
          <p:nvPr/>
        </p:nvSpPr>
        <p:spPr>
          <a:xfrm>
            <a:off x="0" y="1563913"/>
            <a:ext cx="4572000" cy="4478149"/>
          </a:xfrm>
          <a:prstGeom prst="rect">
            <a:avLst/>
          </a:prstGeom>
        </p:spPr>
        <p:txBody>
          <a:bodyPr>
            <a:spAutoFit/>
          </a:bodyPr>
          <a:lstStyle/>
          <a:p>
            <a:pPr marL="514350" indent="-514350" algn="just">
              <a:spcBef>
                <a:spcPts val="600"/>
              </a:spcBef>
              <a:spcAft>
                <a:spcPts val="1200"/>
              </a:spcAft>
              <a:buFont typeface="+mj-lt"/>
              <a:buAutoNum type="arabicPeriod"/>
              <a:defRPr/>
            </a:pPr>
            <a:r>
              <a:rPr lang="ro-RO" dirty="0"/>
              <a:t>Părțile își vor acorda asistență reciprocă pentru colectarea în timp real a datelor referitoare la </a:t>
            </a:r>
            <a:r>
              <a:rPr lang="ro-RO" dirty="0" err="1"/>
              <a:t>trafic</a:t>
            </a:r>
            <a:r>
              <a:rPr lang="ro-RO" b="1" dirty="0" err="1"/>
              <a:t>asociate</a:t>
            </a:r>
            <a:r>
              <a:rPr lang="ro-RO" b="1" dirty="0"/>
              <a:t> comunicărilor menționate pe teritoriul acestora, transmise prin intermediul unui sistem informatic</a:t>
            </a:r>
            <a:r>
              <a:rPr lang="ro-RO" dirty="0"/>
              <a:t>. Sub rezerva dispozițiilor paragrafului 2, asistența reciprocă este guvernată de condițiile și procedurile prevăzute în legislația națională.</a:t>
            </a:r>
          </a:p>
          <a:p>
            <a:pPr marL="514350" indent="-514350" algn="just">
              <a:spcBef>
                <a:spcPts val="600"/>
              </a:spcBef>
              <a:spcAft>
                <a:spcPts val="1200"/>
              </a:spcAft>
              <a:buFont typeface="+mj-lt"/>
              <a:buAutoNum type="arabicPeriod"/>
              <a:defRPr/>
            </a:pPr>
            <a:r>
              <a:rPr lang="ro-RO" dirty="0"/>
              <a:t>Fiecare parte va acorda această asistență reciprocă </a:t>
            </a:r>
            <a:r>
              <a:rPr lang="ro-RO" b="1" dirty="0"/>
              <a:t>cel puțin cu privire la infracțiunile pentru care colectarea în timp real a datelor privitoare la trafic ar fi disponibilă într-o cauză internă echivalentă</a:t>
            </a:r>
            <a:r>
              <a:rPr lang="ro-RO" dirty="0"/>
              <a:t>.</a:t>
            </a:r>
          </a:p>
        </p:txBody>
      </p:sp>
      <p:sp>
        <p:nvSpPr>
          <p:cNvPr id="5" name="Rectangle 4">
            <a:extLst>
              <a:ext uri="{FF2B5EF4-FFF2-40B4-BE49-F238E27FC236}">
                <a16:creationId xmlns="" xmlns:a16="http://schemas.microsoft.com/office/drawing/2014/main" id="{DCA9A6A3-8468-F74D-A0B0-44D1CC2D147F}"/>
              </a:ext>
            </a:extLst>
          </p:cNvPr>
          <p:cNvSpPr/>
          <p:nvPr/>
        </p:nvSpPr>
        <p:spPr>
          <a:xfrm>
            <a:off x="5432923" y="2706534"/>
            <a:ext cx="3344525" cy="1569660"/>
          </a:xfrm>
          <a:prstGeom prst="rect">
            <a:avLst/>
          </a:prstGeom>
        </p:spPr>
        <p:txBody>
          <a:bodyPr wrap="square">
            <a:spAutoFit/>
          </a:bodyPr>
          <a:lstStyle/>
          <a:p>
            <a:pPr marL="342900" indent="-342900" algn="just">
              <a:buFont typeface="Arial" panose="020B0604020202020204" pitchFamily="34" charset="0"/>
              <a:buChar char="•"/>
            </a:pPr>
            <a:r>
              <a:rPr lang="ro-RO" sz="2400" b="1">
                <a:solidFill>
                  <a:srgbClr val="C00000"/>
                </a:solidFill>
              </a:rPr>
              <a:t>Colectare în timp real a datelor privind traficul de transmise prin intermediul unui sistem informatic</a:t>
            </a:r>
          </a:p>
        </p:txBody>
      </p:sp>
      <p:sp>
        <p:nvSpPr>
          <p:cNvPr id="12" name="Slide Number Placeholder 1">
            <a:extLst>
              <a:ext uri="{FF2B5EF4-FFF2-40B4-BE49-F238E27FC236}">
                <a16:creationId xmlns="" xmlns:a16="http://schemas.microsoft.com/office/drawing/2014/main" id="{77760FAB-654C-4384-AB96-632E7784639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49</a:t>
            </a:fld>
            <a:endParaRPr lang="en-GB" smtClean="0"/>
          </a:p>
        </p:txBody>
      </p:sp>
    </p:spTree>
    <p:extLst>
      <p:ext uri="{BB962C8B-B14F-4D97-AF65-F5344CB8AC3E}">
        <p14:creationId xmlns:p14="http://schemas.microsoft.com/office/powerpoint/2010/main" val="290790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583365"/>
            <a:ext cx="2133600" cy="274635"/>
          </a:xfrm>
        </p:spPr>
        <p:txBody>
          <a:bodyPr/>
          <a:lstStyle/>
          <a:p>
            <a:fld id="{B517EF97-6CC0-48A9-BC0E-433EC7B55211}" type="slidenum">
              <a:rPr lang="en-GB" smtClean="0"/>
              <a:pPr/>
              <a:t>5</a:t>
            </a:fld>
            <a:endParaRPr lang="en-GB" smtClean="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
        <p:nvSpPr>
          <p:cNvPr id="5" name="Rectangle 4">
            <a:extLst>
              <a:ext uri="{FF2B5EF4-FFF2-40B4-BE49-F238E27FC236}">
                <a16:creationId xmlns="" xmlns:a16="http://schemas.microsoft.com/office/drawing/2014/main" id="{7FA81925-418B-D44C-9255-2AEBBFBC0ADA}"/>
              </a:ext>
            </a:extLst>
          </p:cNvPr>
          <p:cNvSpPr/>
          <p:nvPr/>
        </p:nvSpPr>
        <p:spPr>
          <a:xfrm>
            <a:off x="88522" y="2271699"/>
            <a:ext cx="4216192" cy="4185761"/>
          </a:xfrm>
          <a:prstGeom prst="rect">
            <a:avLst/>
          </a:prstGeom>
        </p:spPr>
        <p:txBody>
          <a:bodyPr wrap="square">
            <a:spAutoFit/>
          </a:bodyPr>
          <a:lstStyle/>
          <a:p>
            <a:pPr marL="514350" indent="-514350">
              <a:buAutoNum type="arabicPeriod"/>
            </a:pPr>
            <a:r>
              <a:rPr lang="ro-RO" sz="2800" b="1">
                <a:solidFill>
                  <a:srgbClr val="C00000"/>
                </a:solidFill>
              </a:rPr>
              <a:t>Locația infracțiunii: unde a fost comisă?</a:t>
            </a:r>
          </a:p>
          <a:p>
            <a:pPr marL="514350" indent="-514350">
              <a:buAutoNum type="arabicPeriod"/>
            </a:pPr>
            <a:endParaRPr lang="en-GB" sz="2800" i="1" dirty="0"/>
          </a:p>
          <a:p>
            <a:pPr marL="342900" indent="-342900">
              <a:buFont typeface="Arial" panose="020B0604020202020204" pitchFamily="34" charset="0"/>
              <a:buChar char="•"/>
            </a:pPr>
            <a:r>
              <a:rPr lang="ro-RO" sz="2200"/>
              <a:t>Care sunt informațiile sau dovezile deținute legate de locul infracțiunii?</a:t>
            </a:r>
          </a:p>
          <a:p>
            <a:pPr marL="342900" indent="-342900" algn="just">
              <a:buFont typeface="Arial" panose="020B0604020202020204" pitchFamily="34" charset="0"/>
              <a:buChar char="•"/>
            </a:pPr>
            <a:endParaRPr lang="en-GB" sz="2200" dirty="0"/>
          </a:p>
          <a:p>
            <a:pPr marL="342900" indent="-342900">
              <a:buFont typeface="Arial" panose="020B0604020202020204" pitchFamily="34" charset="0"/>
              <a:buChar char="•"/>
            </a:pPr>
            <a:r>
              <a:rPr lang="ro-RO" sz="2200"/>
              <a:t>Care este autoritatea ce trebuie contactată pentru asistență, și care este procedura de contact?</a:t>
            </a:r>
          </a:p>
        </p:txBody>
      </p:sp>
      <p:sp>
        <p:nvSpPr>
          <p:cNvPr id="7" name="Rectangle 6">
            <a:extLst>
              <a:ext uri="{FF2B5EF4-FFF2-40B4-BE49-F238E27FC236}">
                <a16:creationId xmlns="" xmlns:a16="http://schemas.microsoft.com/office/drawing/2014/main" id="{DBE60575-DD4A-B441-877C-92F4E7FF41F7}"/>
              </a:ext>
            </a:extLst>
          </p:cNvPr>
          <p:cNvSpPr/>
          <p:nvPr/>
        </p:nvSpPr>
        <p:spPr>
          <a:xfrm>
            <a:off x="4839288" y="2271699"/>
            <a:ext cx="4183168" cy="3416320"/>
          </a:xfrm>
          <a:prstGeom prst="rect">
            <a:avLst/>
          </a:prstGeom>
        </p:spPr>
        <p:txBody>
          <a:bodyPr wrap="square">
            <a:spAutoFit/>
          </a:bodyPr>
          <a:lstStyle/>
          <a:p>
            <a:r>
              <a:rPr lang="ro-RO" sz="2800" b="1">
                <a:solidFill>
                  <a:srgbClr val="C00000"/>
                </a:solidFill>
              </a:rPr>
              <a:t>2.</a:t>
            </a:r>
            <a:r>
              <a:rPr lang="ro-RO" sz="2800" b="1">
                <a:solidFill>
                  <a:srgbClr val="FF0000"/>
                </a:solidFill>
              </a:rPr>
              <a:t> </a:t>
            </a:r>
            <a:r>
              <a:rPr lang="ro-RO" sz="2800" b="1">
                <a:solidFill>
                  <a:srgbClr val="C00000"/>
                </a:solidFill>
              </a:rPr>
              <a:t>Jurisdicție: cine va prelua cazul?</a:t>
            </a:r>
          </a:p>
          <a:p>
            <a:pPr algn="just"/>
            <a:endParaRPr lang="en-GB" sz="2800" i="1" dirty="0"/>
          </a:p>
          <a:p>
            <a:pPr marL="342900" indent="-342900" algn="just">
              <a:buFont typeface="Arial" panose="020B0604020202020204" pitchFamily="34" charset="0"/>
              <a:buChar char="•"/>
            </a:pPr>
            <a:endParaRPr lang="en-GB" sz="2200" dirty="0"/>
          </a:p>
          <a:p>
            <a:pPr marL="342900" indent="-342900" algn="just">
              <a:buFont typeface="Arial" panose="020B0604020202020204" pitchFamily="34" charset="0"/>
              <a:buChar char="•"/>
            </a:pPr>
            <a:r>
              <a:rPr lang="ro-RO" sz="2200"/>
              <a:t>Care este autoritatea competentă pentru investigație / proces?</a:t>
            </a:r>
          </a:p>
          <a:p>
            <a:pPr marL="342900" indent="-342900" algn="just">
              <a:buFont typeface="Arial" panose="020B0604020202020204" pitchFamily="34" charset="0"/>
              <a:buChar char="•"/>
            </a:pPr>
            <a:endParaRPr lang="en-GB" sz="2200" dirty="0"/>
          </a:p>
          <a:p>
            <a:pPr marL="342900" indent="-342900" algn="just">
              <a:buFont typeface="Arial" panose="020B0604020202020204" pitchFamily="34" charset="0"/>
              <a:buChar char="•"/>
            </a:pPr>
            <a:r>
              <a:rPr lang="ro-RO" sz="2200"/>
              <a:t>Va fi necesară o investigație transfrontalieră?</a:t>
            </a:r>
          </a:p>
        </p:txBody>
      </p:sp>
      <p:sp>
        <p:nvSpPr>
          <p:cNvPr id="16" name="Title 1">
            <a:extLst>
              <a:ext uri="{FF2B5EF4-FFF2-40B4-BE49-F238E27FC236}">
                <a16:creationId xmlns="" xmlns:a16="http://schemas.microsoft.com/office/drawing/2014/main" id="{D6858E7F-F8F6-F645-B08A-5A0BB30DDA54}"/>
              </a:ext>
            </a:extLst>
          </p:cNvPr>
          <p:cNvSpPr txBox="1">
            <a:spLocks/>
          </p:cNvSpPr>
          <p:nvPr/>
        </p:nvSpPr>
        <p:spPr>
          <a:xfrm>
            <a:off x="457200" y="1241767"/>
            <a:ext cx="8229600" cy="77311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ro-RO" b="1">
                <a:ea typeface="ＭＳ Ｐゴシック" pitchFamily="34" charset="-128"/>
              </a:rPr>
              <a:t>Întrebările principale?</a:t>
            </a:r>
          </a:p>
        </p:txBody>
      </p:sp>
    </p:spTree>
    <p:extLst>
      <p:ext uri="{BB962C8B-B14F-4D97-AF65-F5344CB8AC3E}">
        <p14:creationId xmlns:p14="http://schemas.microsoft.com/office/powerpoint/2010/main" val="1722714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032986" y="86465"/>
            <a:ext cx="711101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34</a:t>
            </a:r>
          </a:p>
          <a:p>
            <a:pPr algn="r" eaLnBrk="1" hangingPunct="1">
              <a:lnSpc>
                <a:spcPct val="80000"/>
              </a:lnSpc>
              <a:buFont typeface="Arial" charset="0"/>
              <a:buNone/>
            </a:pPr>
            <a:r>
              <a:rPr lang="ro-RO" sz="2400">
                <a:solidFill>
                  <a:schemeClr val="bg1"/>
                </a:solidFill>
                <a:latin typeface="Verdana" panose="020B0604030504040204" pitchFamily="34" charset="0"/>
                <a:ea typeface="Verdana" panose="020B0604030504040204" pitchFamily="34" charset="0"/>
                <a:cs typeface="Times New Roman" charset="0"/>
              </a:rPr>
              <a:t>Asistență reciprocă privind </a:t>
            </a:r>
          </a:p>
          <a:p>
            <a:pPr algn="r" eaLnBrk="1" hangingPunct="1">
              <a:lnSpc>
                <a:spcPct val="80000"/>
              </a:lnSpc>
              <a:buFont typeface="Arial" charset="0"/>
              <a:buNone/>
            </a:pPr>
            <a:r>
              <a:rPr lang="ro-RO" sz="2400">
                <a:solidFill>
                  <a:schemeClr val="bg1"/>
                </a:solidFill>
                <a:latin typeface="Verdana" panose="020B0604030504040204" pitchFamily="34" charset="0"/>
                <a:ea typeface="Verdana" panose="020B0604030504040204" pitchFamily="34" charset="0"/>
                <a:cs typeface="Times New Roman" charset="0"/>
              </a:rPr>
              <a:t>interceptarea datelor referitoare la conținut</a:t>
            </a:r>
          </a:p>
        </p:txBody>
      </p:sp>
      <p:sp>
        <p:nvSpPr>
          <p:cNvPr id="7" name="Rectangle 6">
            <a:extLst>
              <a:ext uri="{FF2B5EF4-FFF2-40B4-BE49-F238E27FC236}">
                <a16:creationId xmlns="" xmlns:a16="http://schemas.microsoft.com/office/drawing/2014/main" id="{1FCE5F71-B62F-4840-AD46-7690CB1F70D4}"/>
              </a:ext>
            </a:extLst>
          </p:cNvPr>
          <p:cNvSpPr/>
          <p:nvPr/>
        </p:nvSpPr>
        <p:spPr>
          <a:xfrm>
            <a:off x="339919" y="2175619"/>
            <a:ext cx="4572000" cy="3000821"/>
          </a:xfrm>
          <a:prstGeom prst="rect">
            <a:avLst/>
          </a:prstGeom>
        </p:spPr>
        <p:txBody>
          <a:bodyPr>
            <a:spAutoFit/>
          </a:bodyPr>
          <a:lstStyle/>
          <a:p>
            <a:pPr marL="0" indent="0" algn="just">
              <a:buNone/>
            </a:pPr>
            <a:r>
              <a:rPr lang="ro-RO" sz="2100"/>
              <a:t>Părțile își vor acorda </a:t>
            </a:r>
            <a:r>
              <a:rPr lang="ro-RO" sz="2100" b="1"/>
              <a:t>asistență reciprocă</a:t>
            </a:r>
            <a:r>
              <a:rPr lang="ro-RO" sz="2100"/>
              <a:t> </a:t>
            </a:r>
            <a:r>
              <a:rPr lang="ro-RO" sz="2100" b="1"/>
              <a:t>pentru strângerea sau înregistrarea în timp real a datelor referitoare la conținutul</a:t>
            </a:r>
            <a:r>
              <a:rPr lang="ro-RO" sz="2100" b="1">
                <a:solidFill>
                  <a:srgbClr val="FF0000"/>
                </a:solidFill>
              </a:rPr>
              <a:t> </a:t>
            </a:r>
            <a:r>
              <a:rPr lang="ro-RO" sz="2100"/>
              <a:t> comunicațiilor specifice, transmise prin intermediul unui sistem informatic</a:t>
            </a:r>
            <a:r>
              <a:rPr lang="ro-RO" sz="2100" b="1"/>
              <a:t> în măsura permisă de tratatele aplicabile și de legislația națională</a:t>
            </a:r>
            <a:r>
              <a:rPr lang="ro-RO" sz="2100"/>
              <a:t>.</a:t>
            </a:r>
          </a:p>
        </p:txBody>
      </p:sp>
      <p:sp>
        <p:nvSpPr>
          <p:cNvPr id="5" name="Rectangle 4">
            <a:extLst>
              <a:ext uri="{FF2B5EF4-FFF2-40B4-BE49-F238E27FC236}">
                <a16:creationId xmlns="" xmlns:a16="http://schemas.microsoft.com/office/drawing/2014/main" id="{816AA7D2-EA68-D846-B62C-65BDFB3671F3}"/>
              </a:ext>
            </a:extLst>
          </p:cNvPr>
          <p:cNvSpPr/>
          <p:nvPr/>
        </p:nvSpPr>
        <p:spPr>
          <a:xfrm>
            <a:off x="5230317" y="3075866"/>
            <a:ext cx="3683766" cy="830997"/>
          </a:xfrm>
          <a:prstGeom prst="rect">
            <a:avLst/>
          </a:prstGeom>
        </p:spPr>
        <p:txBody>
          <a:bodyPr wrap="square">
            <a:spAutoFit/>
          </a:bodyPr>
          <a:lstStyle/>
          <a:p>
            <a:pPr marL="285750" indent="-285750" algn="just">
              <a:buFont typeface="Arial" panose="020B0604020202020204" pitchFamily="34" charset="0"/>
              <a:buChar char="•"/>
            </a:pPr>
            <a:r>
              <a:rPr lang="ro-RO" sz="2400" b="1">
                <a:solidFill>
                  <a:srgbClr val="C00000"/>
                </a:solidFill>
              </a:rPr>
              <a:t>colectare sau înregistrarea în timp real a datelor privind conținutul </a:t>
            </a:r>
          </a:p>
        </p:txBody>
      </p:sp>
      <p:sp>
        <p:nvSpPr>
          <p:cNvPr id="12" name="Slide Number Placeholder 1">
            <a:extLst>
              <a:ext uri="{FF2B5EF4-FFF2-40B4-BE49-F238E27FC236}">
                <a16:creationId xmlns="" xmlns:a16="http://schemas.microsoft.com/office/drawing/2014/main" id="{8D0F1C8F-A1C1-4836-9FC6-CD1CF37007E2}"/>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50</a:t>
            </a:fld>
            <a:endParaRPr lang="en-GB" smtClean="0"/>
          </a:p>
        </p:txBody>
      </p:sp>
    </p:spTree>
    <p:extLst>
      <p:ext uri="{BB962C8B-B14F-4D97-AF65-F5344CB8AC3E}">
        <p14:creationId xmlns:p14="http://schemas.microsoft.com/office/powerpoint/2010/main" val="4141717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760955" y="82405"/>
            <a:ext cx="638304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Articolele 33 și 34</a:t>
            </a:r>
          </a:p>
          <a:p>
            <a:pPr algn="r">
              <a:lnSpc>
                <a:spcPct val="80000"/>
              </a:lnSpc>
            </a:pPr>
            <a:r>
              <a:rPr lang="ro-RO" sz="2400">
                <a:latin typeface="Verdana" panose="020B0604030504040204" pitchFamily="34" charset="0"/>
                <a:ea typeface="Verdana" panose="020B0604030504040204" pitchFamily="34" charset="0"/>
              </a:rPr>
              <a:t>Implementare</a:t>
            </a:r>
          </a:p>
        </p:txBody>
      </p:sp>
      <p:graphicFrame>
        <p:nvGraphicFramePr>
          <p:cNvPr id="6" name="Diagram 5">
            <a:extLst>
              <a:ext uri="{FF2B5EF4-FFF2-40B4-BE49-F238E27FC236}">
                <a16:creationId xmlns="" xmlns:a16="http://schemas.microsoft.com/office/drawing/2014/main" id="{37CCB2F0-CA86-D64D-A173-65134AEEF0C2}"/>
              </a:ext>
            </a:extLst>
          </p:cNvPr>
          <p:cNvGraphicFramePr/>
          <p:nvPr>
            <p:extLst>
              <p:ext uri="{D42A27DB-BD31-4B8C-83A1-F6EECF244321}">
                <p14:modId xmlns:p14="http://schemas.microsoft.com/office/powerpoint/2010/main" val="3518120876"/>
              </p:ext>
            </p:extLst>
          </p:nvPr>
        </p:nvGraphicFramePr>
        <p:xfrm>
          <a:off x="88522" y="1060466"/>
          <a:ext cx="8933934" cy="1995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 xmlns:a16="http://schemas.microsoft.com/office/drawing/2014/main" id="{79050DBF-1131-4649-955A-4C5DE6BBB45E}"/>
              </a:ext>
            </a:extLst>
          </p:cNvPr>
          <p:cNvPicPr>
            <a:picLocks noChangeAspect="1"/>
          </p:cNvPicPr>
          <p:nvPr/>
        </p:nvPicPr>
        <p:blipFill>
          <a:blip r:embed="rId8"/>
          <a:stretch>
            <a:fillRect/>
          </a:stretch>
        </p:blipFill>
        <p:spPr>
          <a:xfrm>
            <a:off x="150901" y="3168661"/>
            <a:ext cx="8842197" cy="3098040"/>
          </a:xfrm>
          <a:prstGeom prst="rect">
            <a:avLst/>
          </a:prstGeom>
        </p:spPr>
      </p:pic>
      <p:sp>
        <p:nvSpPr>
          <p:cNvPr id="12" name="Slide Number Placeholder 1">
            <a:extLst>
              <a:ext uri="{FF2B5EF4-FFF2-40B4-BE49-F238E27FC236}">
                <a16:creationId xmlns="" xmlns:a16="http://schemas.microsoft.com/office/drawing/2014/main" id="{2990C710-CEC2-4BCB-9D59-CF6992D47552}"/>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51</a:t>
            </a:fld>
            <a:endParaRPr lang="en-GB" smtClean="0"/>
          </a:p>
        </p:txBody>
      </p:sp>
      <p:sp>
        <p:nvSpPr>
          <p:cNvPr id="2" name="TextBox 1"/>
          <p:cNvSpPr txBox="1"/>
          <p:nvPr/>
        </p:nvSpPr>
        <p:spPr>
          <a:xfrm>
            <a:off x="404447" y="3168661"/>
            <a:ext cx="2602522" cy="369332"/>
          </a:xfrm>
          <a:prstGeom prst="rect">
            <a:avLst/>
          </a:prstGeom>
          <a:solidFill>
            <a:schemeClr val="accent1"/>
          </a:solidFill>
        </p:spPr>
        <p:txBody>
          <a:bodyPr wrap="square" rtlCol="0">
            <a:spAutoFit/>
          </a:bodyPr>
          <a:lstStyle/>
          <a:p>
            <a:r>
              <a:rPr lang="ro-RO" dirty="0" smtClean="0"/>
              <a:t>Interceptări telefonice</a:t>
            </a:r>
            <a:endParaRPr lang="en-US" dirty="0"/>
          </a:p>
        </p:txBody>
      </p:sp>
      <p:sp>
        <p:nvSpPr>
          <p:cNvPr id="8" name="TextBox 7"/>
          <p:cNvSpPr txBox="1"/>
          <p:nvPr/>
        </p:nvSpPr>
        <p:spPr>
          <a:xfrm>
            <a:off x="3150578" y="3168661"/>
            <a:ext cx="2602522" cy="369332"/>
          </a:xfrm>
          <a:prstGeom prst="rect">
            <a:avLst/>
          </a:prstGeom>
          <a:solidFill>
            <a:schemeClr val="accent1"/>
          </a:solidFill>
        </p:spPr>
        <p:txBody>
          <a:bodyPr wrap="square" rtlCol="0">
            <a:spAutoFit/>
          </a:bodyPr>
          <a:lstStyle/>
          <a:p>
            <a:pPr algn="ctr"/>
            <a:r>
              <a:rPr lang="ro-RO" dirty="0" smtClean="0"/>
              <a:t>Interceptări legale</a:t>
            </a:r>
            <a:endParaRPr lang="en-US" dirty="0"/>
          </a:p>
        </p:txBody>
      </p:sp>
      <p:sp>
        <p:nvSpPr>
          <p:cNvPr id="9" name="TextBox 8"/>
          <p:cNvSpPr txBox="1"/>
          <p:nvPr/>
        </p:nvSpPr>
        <p:spPr>
          <a:xfrm>
            <a:off x="6239609" y="3187713"/>
            <a:ext cx="2602522" cy="369332"/>
          </a:xfrm>
          <a:prstGeom prst="rect">
            <a:avLst/>
          </a:prstGeom>
          <a:solidFill>
            <a:schemeClr val="accent1"/>
          </a:solidFill>
        </p:spPr>
        <p:txBody>
          <a:bodyPr wrap="square" rtlCol="0">
            <a:spAutoFit/>
          </a:bodyPr>
          <a:lstStyle/>
          <a:p>
            <a:pPr algn="ctr"/>
            <a:r>
              <a:rPr lang="ro-RO" dirty="0" smtClean="0"/>
              <a:t>Informații cibernetice</a:t>
            </a:r>
            <a:endParaRPr lang="en-US" dirty="0"/>
          </a:p>
        </p:txBody>
      </p:sp>
      <p:sp>
        <p:nvSpPr>
          <p:cNvPr id="10" name="TextBox 9"/>
          <p:cNvSpPr txBox="1"/>
          <p:nvPr/>
        </p:nvSpPr>
        <p:spPr>
          <a:xfrm>
            <a:off x="307732" y="5925051"/>
            <a:ext cx="2602522" cy="276999"/>
          </a:xfrm>
          <a:prstGeom prst="rect">
            <a:avLst/>
          </a:prstGeom>
          <a:solidFill>
            <a:schemeClr val="accent1"/>
          </a:solidFill>
        </p:spPr>
        <p:txBody>
          <a:bodyPr wrap="square" rtlCol="0">
            <a:spAutoFit/>
          </a:bodyPr>
          <a:lstStyle/>
          <a:p>
            <a:pPr algn="ctr"/>
            <a:r>
              <a:rPr lang="ro-RO" sz="1200" dirty="0" smtClean="0"/>
              <a:t>Începutul-sfârșitul secolului 20</a:t>
            </a:r>
            <a:endParaRPr lang="en-US" sz="1200" dirty="0"/>
          </a:p>
        </p:txBody>
      </p:sp>
      <p:sp>
        <p:nvSpPr>
          <p:cNvPr id="11" name="TextBox 10"/>
          <p:cNvSpPr txBox="1"/>
          <p:nvPr/>
        </p:nvSpPr>
        <p:spPr>
          <a:xfrm>
            <a:off x="3150578" y="5919065"/>
            <a:ext cx="2602522" cy="276999"/>
          </a:xfrm>
          <a:prstGeom prst="rect">
            <a:avLst/>
          </a:prstGeom>
          <a:solidFill>
            <a:schemeClr val="accent1"/>
          </a:solidFill>
        </p:spPr>
        <p:txBody>
          <a:bodyPr wrap="square" rtlCol="0">
            <a:spAutoFit/>
          </a:bodyPr>
          <a:lstStyle/>
          <a:p>
            <a:pPr algn="ctr"/>
            <a:r>
              <a:rPr lang="ro-RO" sz="1200" dirty="0" smtClean="0"/>
              <a:t>Sfârșitul secolului 20</a:t>
            </a:r>
            <a:endParaRPr lang="en-US" sz="1200" dirty="0"/>
          </a:p>
        </p:txBody>
      </p:sp>
      <p:sp>
        <p:nvSpPr>
          <p:cNvPr id="13" name="TextBox 12"/>
          <p:cNvSpPr txBox="1"/>
          <p:nvPr/>
        </p:nvSpPr>
        <p:spPr>
          <a:xfrm>
            <a:off x="6239609" y="5936463"/>
            <a:ext cx="2602522" cy="276999"/>
          </a:xfrm>
          <a:prstGeom prst="rect">
            <a:avLst/>
          </a:prstGeom>
          <a:solidFill>
            <a:schemeClr val="accent1"/>
          </a:solidFill>
        </p:spPr>
        <p:txBody>
          <a:bodyPr wrap="square" rtlCol="0">
            <a:spAutoFit/>
          </a:bodyPr>
          <a:lstStyle/>
          <a:p>
            <a:pPr algn="ctr"/>
            <a:r>
              <a:rPr lang="ro-RO" sz="1200" dirty="0" smtClean="0"/>
              <a:t>Secolul 21</a:t>
            </a:r>
            <a:endParaRPr lang="en-US" sz="1200" dirty="0"/>
          </a:p>
        </p:txBody>
      </p:sp>
    </p:spTree>
    <p:extLst>
      <p:ext uri="{BB962C8B-B14F-4D97-AF65-F5344CB8AC3E}">
        <p14:creationId xmlns:p14="http://schemas.microsoft.com/office/powerpoint/2010/main" val="33281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5C4F47A9-DF52-E94A-9314-84A0DE05EE87}"/>
                                            </p:graphicEl>
                                          </p:spTgt>
                                        </p:tgtEl>
                                        <p:attrNameLst>
                                          <p:attrName>style.visibility</p:attrName>
                                        </p:attrNameLst>
                                      </p:cBhvr>
                                      <p:to>
                                        <p:strVal val="visible"/>
                                      </p:to>
                                    </p:set>
                                    <p:anim calcmode="lin" valueType="num">
                                      <p:cBhvr additive="base">
                                        <p:cTn id="7" dur="750" fill="hold"/>
                                        <p:tgtEl>
                                          <p:spTgt spid="6">
                                            <p:graphicEl>
                                              <a:dgm id="{5C4F47A9-DF52-E94A-9314-84A0DE05EE87}"/>
                                            </p:graphicEl>
                                          </p:spTgt>
                                        </p:tgtEl>
                                        <p:attrNameLst>
                                          <p:attrName>ppt_x</p:attrName>
                                        </p:attrNameLst>
                                      </p:cBhvr>
                                      <p:tavLst>
                                        <p:tav tm="0">
                                          <p:val>
                                            <p:strVal val="0-#ppt_w/2"/>
                                          </p:val>
                                        </p:tav>
                                        <p:tav tm="100000">
                                          <p:val>
                                            <p:strVal val="#ppt_x"/>
                                          </p:val>
                                        </p:tav>
                                      </p:tavLst>
                                    </p:anim>
                                    <p:anim calcmode="lin" valueType="num">
                                      <p:cBhvr additive="base">
                                        <p:cTn id="8" dur="750" fill="hold"/>
                                        <p:tgtEl>
                                          <p:spTgt spid="6">
                                            <p:graphicEl>
                                              <a:dgm id="{5C4F47A9-DF52-E94A-9314-84A0DE05EE87}"/>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6">
                                            <p:graphicEl>
                                              <a:dgm id="{575B4603-DEF0-5541-83A2-96EE904E758D}"/>
                                            </p:graphicEl>
                                          </p:spTgt>
                                        </p:tgtEl>
                                        <p:attrNameLst>
                                          <p:attrName>style.visibility</p:attrName>
                                        </p:attrNameLst>
                                      </p:cBhvr>
                                      <p:to>
                                        <p:strVal val="visible"/>
                                      </p:to>
                                    </p:set>
                                    <p:anim calcmode="lin" valueType="num">
                                      <p:cBhvr additive="base">
                                        <p:cTn id="12" dur="750" fill="hold"/>
                                        <p:tgtEl>
                                          <p:spTgt spid="6">
                                            <p:graphicEl>
                                              <a:dgm id="{575B4603-DEF0-5541-83A2-96EE904E758D}"/>
                                            </p:graphic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graphicEl>
                                              <a:dgm id="{575B4603-DEF0-5541-83A2-96EE904E758D}"/>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6">
                                            <p:graphicEl>
                                              <a:dgm id="{0208B717-D5D6-D14D-9793-A6B9B85D6CE5}"/>
                                            </p:graphicEl>
                                          </p:spTgt>
                                        </p:tgtEl>
                                        <p:attrNameLst>
                                          <p:attrName>style.visibility</p:attrName>
                                        </p:attrNameLst>
                                      </p:cBhvr>
                                      <p:to>
                                        <p:strVal val="visible"/>
                                      </p:to>
                                    </p:set>
                                    <p:anim calcmode="lin" valueType="num">
                                      <p:cBhvr additive="base">
                                        <p:cTn id="17" dur="750" fill="hold"/>
                                        <p:tgtEl>
                                          <p:spTgt spid="6">
                                            <p:graphicEl>
                                              <a:dgm id="{0208B717-D5D6-D14D-9793-A6B9B85D6CE5}"/>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6">
                                            <p:graphicEl>
                                              <a:dgm id="{0208B717-D5D6-D14D-9793-A6B9B85D6CE5}"/>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6">
                                            <p:graphicEl>
                                              <a:dgm id="{2D7682A1-F91C-7942-AF4D-3E91EBC211EA}"/>
                                            </p:graphicEl>
                                          </p:spTgt>
                                        </p:tgtEl>
                                        <p:attrNameLst>
                                          <p:attrName>style.visibility</p:attrName>
                                        </p:attrNameLst>
                                      </p:cBhvr>
                                      <p:to>
                                        <p:strVal val="visible"/>
                                      </p:to>
                                    </p:set>
                                    <p:anim calcmode="lin" valueType="num">
                                      <p:cBhvr additive="base">
                                        <p:cTn id="22" dur="750" fill="hold"/>
                                        <p:tgtEl>
                                          <p:spTgt spid="6">
                                            <p:graphicEl>
                                              <a:dgm id="{2D7682A1-F91C-7942-AF4D-3E91EBC211EA}"/>
                                            </p:graphic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6">
                                            <p:graphicEl>
                                              <a:dgm id="{2D7682A1-F91C-7942-AF4D-3E91EBC211EA}"/>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6">
                                            <p:graphicEl>
                                              <a:dgm id="{CB3D899A-8E9B-E840-8698-AEB53FA7A099}"/>
                                            </p:graphicEl>
                                          </p:spTgt>
                                        </p:tgtEl>
                                        <p:attrNameLst>
                                          <p:attrName>style.visibility</p:attrName>
                                        </p:attrNameLst>
                                      </p:cBhvr>
                                      <p:to>
                                        <p:strVal val="visible"/>
                                      </p:to>
                                    </p:set>
                                    <p:anim calcmode="lin" valueType="num">
                                      <p:cBhvr additive="base">
                                        <p:cTn id="27" dur="750" fill="hold"/>
                                        <p:tgtEl>
                                          <p:spTgt spid="6">
                                            <p:graphicEl>
                                              <a:dgm id="{CB3D899A-8E9B-E840-8698-AEB53FA7A099}"/>
                                            </p:graphic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6">
                                            <p:graphicEl>
                                              <a:dgm id="{CB3D899A-8E9B-E840-8698-AEB53FA7A099}"/>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9"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82066" y="87537"/>
            <a:ext cx="726193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35</a:t>
            </a:r>
          </a:p>
          <a:p>
            <a:pPr algn="r" eaLnBrk="1" hangingPunct="1">
              <a:lnSpc>
                <a:spcPct val="80000"/>
              </a:lnSpc>
              <a:buFont typeface="Arial" charset="0"/>
              <a:buNone/>
            </a:pPr>
            <a:r>
              <a:rPr lang="ro-RO" sz="2400">
                <a:solidFill>
                  <a:schemeClr val="bg1"/>
                </a:solidFill>
                <a:latin typeface="Verdana" panose="020B0604030504040204" pitchFamily="34" charset="0"/>
                <a:ea typeface="Verdana" panose="020B0604030504040204" pitchFamily="34" charset="0"/>
                <a:cs typeface="Times New Roman" charset="0"/>
              </a:rPr>
              <a:t>Rețeaua 24/7</a:t>
            </a:r>
          </a:p>
        </p:txBody>
      </p:sp>
      <p:sp>
        <p:nvSpPr>
          <p:cNvPr id="7" name="Rectangle 6">
            <a:extLst>
              <a:ext uri="{FF2B5EF4-FFF2-40B4-BE49-F238E27FC236}">
                <a16:creationId xmlns="" xmlns:a16="http://schemas.microsoft.com/office/drawing/2014/main" id="{1FCE5F71-B62F-4840-AD46-7690CB1F70D4}"/>
              </a:ext>
            </a:extLst>
          </p:cNvPr>
          <p:cNvSpPr/>
          <p:nvPr/>
        </p:nvSpPr>
        <p:spPr>
          <a:xfrm>
            <a:off x="0" y="1504682"/>
            <a:ext cx="4572000" cy="4708981"/>
          </a:xfrm>
          <a:prstGeom prst="rect">
            <a:avLst/>
          </a:prstGeom>
        </p:spPr>
        <p:txBody>
          <a:bodyPr>
            <a:spAutoFit/>
          </a:bodyPr>
          <a:lstStyle/>
          <a:p>
            <a:pPr marL="457200" indent="-457200" algn="just">
              <a:spcBef>
                <a:spcPts val="0"/>
              </a:spcBef>
              <a:spcAft>
                <a:spcPts val="0"/>
              </a:spcAft>
              <a:buFont typeface="+mj-lt"/>
              <a:buAutoNum type="arabicPeriod"/>
            </a:pPr>
            <a:r>
              <a:rPr lang="ro-RO" sz="2000"/>
              <a:t>… </a:t>
            </a:r>
            <a:r>
              <a:rPr lang="ro-RO" sz="2000" b="1"/>
              <a:t>un punct de contact disponibil 24 de ore din 24</a:t>
            </a:r>
            <a:r>
              <a:rPr lang="ro-RO" sz="2000"/>
              <a:t>… asigurării unei asistențe imediate pentru investigațiile referitoare la infracțiunile… sau pentru colectarea dovezilor unei infracțiuni în format electronic… va include </a:t>
            </a:r>
            <a:r>
              <a:rPr lang="ro-RO" sz="2000" b="1"/>
              <a:t>facilitarea</a:t>
            </a:r>
            <a:r>
              <a:rPr lang="ro-RO" sz="2000"/>
              <a:t>, sau… </a:t>
            </a:r>
            <a:r>
              <a:rPr lang="ro-RO" sz="2000" b="1"/>
              <a:t>aplicarea directă</a:t>
            </a:r>
            <a:r>
              <a:rPr lang="ro-RO" sz="2000"/>
              <a:t> a următoarelor măsuri:</a:t>
            </a:r>
          </a:p>
          <a:p>
            <a:pPr marL="857250" lvl="1" indent="-457200" algn="just">
              <a:spcBef>
                <a:spcPts val="0"/>
              </a:spcBef>
              <a:spcAft>
                <a:spcPts val="0"/>
              </a:spcAft>
              <a:buFont typeface="+mj-lt"/>
              <a:buAutoNum type="alphaLcParenR"/>
            </a:pPr>
            <a:r>
              <a:rPr lang="ro-RO" sz="2000"/>
              <a:t>furnizarea de consultanță tehnică;</a:t>
            </a:r>
          </a:p>
          <a:p>
            <a:pPr marL="857250" lvl="1" indent="-457200" algn="just">
              <a:spcBef>
                <a:spcPts val="0"/>
              </a:spcBef>
              <a:spcAft>
                <a:spcPts val="0"/>
              </a:spcAft>
              <a:buFont typeface="+mj-lt"/>
              <a:buAutoNum type="alphaLcParenR"/>
            </a:pPr>
            <a:r>
              <a:rPr lang="ro-RO" sz="2000"/>
              <a:t>păstrarea datelor în baza Articolului 29 și 30;</a:t>
            </a:r>
          </a:p>
          <a:p>
            <a:pPr marL="857250" lvl="1" indent="-457200" algn="just">
              <a:spcBef>
                <a:spcPts val="0"/>
              </a:spcBef>
              <a:spcAft>
                <a:spcPts val="0"/>
              </a:spcAft>
              <a:buFont typeface="+mj-lt"/>
              <a:buAutoNum type="alphaLcParenR"/>
            </a:pPr>
            <a:r>
              <a:rPr lang="ro-RO" sz="2000"/>
              <a:t>colectarea dovezilor, furnizarea de informații cu caracter juridic și localizarea suspecților.</a:t>
            </a:r>
          </a:p>
        </p:txBody>
      </p:sp>
      <p:sp>
        <p:nvSpPr>
          <p:cNvPr id="5" name="Rectangle 4">
            <a:extLst>
              <a:ext uri="{FF2B5EF4-FFF2-40B4-BE49-F238E27FC236}">
                <a16:creationId xmlns="" xmlns:a16="http://schemas.microsoft.com/office/drawing/2014/main" id="{EC62B5F6-FD37-284E-8A8F-7C045876F586}"/>
              </a:ext>
            </a:extLst>
          </p:cNvPr>
          <p:cNvSpPr/>
          <p:nvPr/>
        </p:nvSpPr>
        <p:spPr>
          <a:xfrm>
            <a:off x="5177381" y="3120509"/>
            <a:ext cx="3677504" cy="1200329"/>
          </a:xfrm>
          <a:prstGeom prst="rect">
            <a:avLst/>
          </a:prstGeom>
        </p:spPr>
        <p:txBody>
          <a:bodyPr wrap="square">
            <a:spAutoFit/>
          </a:bodyPr>
          <a:lstStyle/>
          <a:p>
            <a:pPr marL="342900" indent="-342900" algn="just">
              <a:buFont typeface="Arial" panose="020B0604020202020204" pitchFamily="34" charset="0"/>
              <a:buChar char="•"/>
            </a:pPr>
            <a:r>
              <a:rPr lang="ro-RO" sz="2400" b="1">
                <a:solidFill>
                  <a:srgbClr val="C00000"/>
                </a:solidFill>
              </a:rPr>
              <a:t>punct de contact disponibil 24 de ore din 24</a:t>
            </a:r>
          </a:p>
        </p:txBody>
      </p:sp>
      <p:sp>
        <p:nvSpPr>
          <p:cNvPr id="12" name="Slide Number Placeholder 1">
            <a:extLst>
              <a:ext uri="{FF2B5EF4-FFF2-40B4-BE49-F238E27FC236}">
                <a16:creationId xmlns="" xmlns:a16="http://schemas.microsoft.com/office/drawing/2014/main" id="{717366C7-1A05-4CE3-B9C7-4AB22175D865}"/>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52</a:t>
            </a:fld>
            <a:endParaRPr lang="en-GB" smtClean="0"/>
          </a:p>
        </p:txBody>
      </p:sp>
    </p:spTree>
    <p:extLst>
      <p:ext uri="{BB962C8B-B14F-4D97-AF65-F5344CB8AC3E}">
        <p14:creationId xmlns:p14="http://schemas.microsoft.com/office/powerpoint/2010/main" val="1836067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338433"/>
            <a:ext cx="4572000" cy="4770537"/>
          </a:xfrm>
          <a:prstGeom prst="rect">
            <a:avLst/>
          </a:prstGeom>
        </p:spPr>
        <p:txBody>
          <a:bodyPr>
            <a:spAutoFit/>
          </a:bodyPr>
          <a:lstStyle/>
          <a:p>
            <a:pPr marL="457200" indent="-457200" algn="just">
              <a:buFont typeface="+mj-lt"/>
              <a:buAutoNum type="arabicPeriod" startAt="2"/>
            </a:pPr>
            <a:r>
              <a:rPr lang="ro-RO" sz="1900" b="1"/>
              <a:t>A)</a:t>
            </a:r>
            <a:r>
              <a:rPr lang="ro-RO" sz="1900"/>
              <a:t>	</a:t>
            </a:r>
            <a:r>
              <a:rPr lang="ro-RO" sz="1900" b="1"/>
              <a:t>Punctul de contact al unei părți va avea mijloacele de a coresponda cu punctul de contact al unei alte părți potrivit unei proceduri accelerate</a:t>
            </a:r>
            <a:r>
              <a:rPr lang="ro-RO" sz="1900"/>
              <a:t>.</a:t>
            </a:r>
          </a:p>
          <a:p>
            <a:pPr algn="just"/>
            <a:r>
              <a:rPr lang="ro-RO" sz="1900" b="1"/>
              <a:t>	B)</a:t>
            </a:r>
            <a:r>
              <a:rPr lang="ro-RO" sz="1900"/>
              <a:t>	Dacă punctul de contact... nu va depinde de autoritatea sau de autoritățile acestei părți responsabile de asistența reciprocă sau de extrădare, punctul de contact va asigura acționarea în coordonare cu aceste autorități, potrivit unei proceduri accelerate.</a:t>
            </a:r>
          </a:p>
          <a:p>
            <a:pPr marL="514350" indent="-514350" algn="just">
              <a:buFont typeface="+mj-lt"/>
              <a:buAutoNum type="arabicPeriod" startAt="3"/>
            </a:pPr>
            <a:endParaRPr lang="en-US" sz="1900" dirty="0"/>
          </a:p>
          <a:p>
            <a:pPr marL="514350" indent="-514350" algn="just">
              <a:buFont typeface="+mj-lt"/>
              <a:buAutoNum type="arabicPeriod" startAt="3"/>
            </a:pPr>
            <a:r>
              <a:rPr lang="ro-RO" sz="1900" b="1"/>
              <a:t>Fiecare parte va întreprinde măsurile necesare pentru a dispune de un personal specializat și echipat corespunzător pentru facilitarea funcționării rețelei</a:t>
            </a:r>
            <a:r>
              <a:rPr lang="ro-RO" sz="1900"/>
              <a:t>.</a:t>
            </a:r>
          </a:p>
        </p:txBody>
      </p:sp>
      <p:sp>
        <p:nvSpPr>
          <p:cNvPr id="5" name="Rectangle 4">
            <a:extLst>
              <a:ext uri="{FF2B5EF4-FFF2-40B4-BE49-F238E27FC236}">
                <a16:creationId xmlns="" xmlns:a16="http://schemas.microsoft.com/office/drawing/2014/main" id="{F8A60E5F-B764-644B-906C-899DF4352ACC}"/>
              </a:ext>
            </a:extLst>
          </p:cNvPr>
          <p:cNvSpPr/>
          <p:nvPr/>
        </p:nvSpPr>
        <p:spPr>
          <a:xfrm>
            <a:off x="4880212" y="2938872"/>
            <a:ext cx="4023360" cy="1569660"/>
          </a:xfrm>
          <a:prstGeom prst="rect">
            <a:avLst/>
          </a:prstGeom>
        </p:spPr>
        <p:txBody>
          <a:bodyPr wrap="square">
            <a:spAutoFit/>
          </a:bodyPr>
          <a:lstStyle/>
          <a:p>
            <a:pPr marL="342900" indent="-342900" algn="just">
              <a:buFont typeface="Arial" panose="020B0604020202020204" pitchFamily="34" charset="0"/>
              <a:buChar char="•"/>
            </a:pPr>
            <a:r>
              <a:rPr lang="ro-RO" sz="2400" b="1">
                <a:solidFill>
                  <a:srgbClr val="C00000"/>
                </a:solidFill>
              </a:rPr>
              <a:t>disponibilitatea personalului specializat și echipat corespunzător este recomandabilă, dacă nu necesară</a:t>
            </a:r>
          </a:p>
        </p:txBody>
      </p:sp>
      <p:sp>
        <p:nvSpPr>
          <p:cNvPr id="16" name="Slide Number Placeholder 1">
            <a:extLst>
              <a:ext uri="{FF2B5EF4-FFF2-40B4-BE49-F238E27FC236}">
                <a16:creationId xmlns="" xmlns:a16="http://schemas.microsoft.com/office/drawing/2014/main" id="{3813275F-F0A8-44C2-9CFC-A4ED1CFC09A1}"/>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53</a:t>
            </a:fld>
            <a:endParaRPr lang="en-GB" smtClean="0"/>
          </a:p>
        </p:txBody>
      </p:sp>
      <p:sp>
        <p:nvSpPr>
          <p:cNvPr id="19" name="Rectangle 18">
            <a:extLst>
              <a:ext uri="{FF2B5EF4-FFF2-40B4-BE49-F238E27FC236}">
                <a16:creationId xmlns="" xmlns:a16="http://schemas.microsoft.com/office/drawing/2014/main" id="{DF23A14C-E064-4618-A05A-6A1676001096}"/>
              </a:ext>
            </a:extLst>
          </p:cNvPr>
          <p:cNvSpPr/>
          <p:nvPr/>
        </p:nvSpPr>
        <p:spPr>
          <a:xfrm>
            <a:off x="1882066" y="87537"/>
            <a:ext cx="726193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35</a:t>
            </a:r>
          </a:p>
          <a:p>
            <a:pPr algn="r" eaLnBrk="1" hangingPunct="1">
              <a:lnSpc>
                <a:spcPct val="80000"/>
              </a:lnSpc>
              <a:buFont typeface="Arial" charset="0"/>
              <a:buNone/>
            </a:pPr>
            <a:r>
              <a:rPr lang="ro-RO" sz="2400">
                <a:solidFill>
                  <a:schemeClr val="bg1"/>
                </a:solidFill>
                <a:latin typeface="Verdana" panose="020B0604030504040204" pitchFamily="34" charset="0"/>
                <a:ea typeface="Verdana" panose="020B0604030504040204" pitchFamily="34" charset="0"/>
                <a:cs typeface="Times New Roman" charset="0"/>
              </a:rPr>
              <a:t>Rețeaua 24/7</a:t>
            </a:r>
          </a:p>
        </p:txBody>
      </p:sp>
    </p:spTree>
    <p:extLst>
      <p:ext uri="{BB962C8B-B14F-4D97-AF65-F5344CB8AC3E}">
        <p14:creationId xmlns:p14="http://schemas.microsoft.com/office/powerpoint/2010/main" val="3070388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Slide Number Placeholder 1">
            <a:extLst>
              <a:ext uri="{FF2B5EF4-FFF2-40B4-BE49-F238E27FC236}">
                <a16:creationId xmlns="" xmlns:a16="http://schemas.microsoft.com/office/drawing/2014/main" id="{3DB0A26D-87C8-4084-BD55-CD592D6D1E2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54</a:t>
            </a:fld>
            <a:endParaRPr lang="en-GB" smtClean="0"/>
          </a:p>
        </p:txBody>
      </p:sp>
      <p:sp>
        <p:nvSpPr>
          <p:cNvPr id="16" name="Rectangle 15">
            <a:extLst>
              <a:ext uri="{FF2B5EF4-FFF2-40B4-BE49-F238E27FC236}">
                <a16:creationId xmlns="" xmlns:a16="http://schemas.microsoft.com/office/drawing/2014/main" id="{9FED6DA2-0014-42C6-B04D-F4C1D05441BD}"/>
              </a:ext>
            </a:extLst>
          </p:cNvPr>
          <p:cNvSpPr/>
          <p:nvPr/>
        </p:nvSpPr>
        <p:spPr>
          <a:xfrm>
            <a:off x="1882066" y="87537"/>
            <a:ext cx="726193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o-RO" sz="2400">
                <a:latin typeface="Verdana" panose="020B0604030504040204" pitchFamily="34" charset="0"/>
                <a:ea typeface="Verdana" panose="020B0604030504040204" pitchFamily="34" charset="0"/>
              </a:rPr>
              <a:t>Articolul 35</a:t>
            </a:r>
          </a:p>
          <a:p>
            <a:pPr algn="r" eaLnBrk="1" hangingPunct="1">
              <a:lnSpc>
                <a:spcPct val="80000"/>
              </a:lnSpc>
              <a:buFont typeface="Arial" charset="0"/>
              <a:buNone/>
            </a:pPr>
            <a:r>
              <a:rPr lang="ro-RO" sz="2400">
                <a:solidFill>
                  <a:schemeClr val="bg1"/>
                </a:solidFill>
                <a:latin typeface="Verdana" panose="020B0604030504040204" pitchFamily="34" charset="0"/>
                <a:ea typeface="Verdana" panose="020B0604030504040204" pitchFamily="34" charset="0"/>
                <a:cs typeface="Times New Roman" charset="0"/>
              </a:rPr>
              <a:t>Rețeaua 24/7</a:t>
            </a:r>
          </a:p>
        </p:txBody>
      </p:sp>
      <p:sp>
        <p:nvSpPr>
          <p:cNvPr id="2" name="Rectangle 1"/>
          <p:cNvSpPr/>
          <p:nvPr/>
        </p:nvSpPr>
        <p:spPr>
          <a:xfrm>
            <a:off x="729762" y="1292469"/>
            <a:ext cx="7851530" cy="5081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o-RO" sz="1050" b="1" dirty="0"/>
              <a:t>Departamentul Criminalitate Informatică  </a:t>
            </a:r>
            <a:endParaRPr lang="en-US" sz="1050" dirty="0"/>
          </a:p>
          <a:p>
            <a:r>
              <a:rPr lang="ro-RO" sz="1050" b="1" dirty="0"/>
              <a:t>Serviciul pentru Combaterea Crimei Organizate, Ministerul Internelor </a:t>
            </a:r>
            <a:endParaRPr lang="en-US" sz="1050" dirty="0"/>
          </a:p>
          <a:p>
            <a:r>
              <a:rPr lang="ro-RO" sz="1050" b="1" dirty="0"/>
              <a:t>Adresa poștală: </a:t>
            </a:r>
            <a:r>
              <a:rPr lang="ro-RO" sz="1050" b="1" dirty="0" err="1"/>
              <a:t>Mxxxx</a:t>
            </a:r>
            <a:r>
              <a:rPr lang="ro-RO" sz="1050" b="1" dirty="0"/>
              <a:t> </a:t>
            </a:r>
            <a:r>
              <a:rPr lang="ro-RO" sz="1050" b="1" dirty="0" err="1"/>
              <a:t>Ixxxx</a:t>
            </a:r>
            <a:r>
              <a:rPr lang="ro-RO" sz="1050" b="1" dirty="0"/>
              <a:t> 48 </a:t>
            </a:r>
            <a:endParaRPr lang="en-US" sz="1050" dirty="0"/>
          </a:p>
          <a:p>
            <a:r>
              <a:rPr lang="ro-RO" sz="1050" b="1" dirty="0"/>
              <a:t>Belgrad, Republica Serbia</a:t>
            </a:r>
            <a:endParaRPr lang="en-US" sz="1050" dirty="0"/>
          </a:p>
          <a:p>
            <a:r>
              <a:rPr lang="ro-RO" sz="1050" b="1" dirty="0"/>
              <a:t>Contact:</a:t>
            </a:r>
            <a:endParaRPr lang="en-US" sz="1050" dirty="0"/>
          </a:p>
          <a:p>
            <a:r>
              <a:rPr lang="ro-RO" sz="1050" b="1" dirty="0"/>
              <a:t>Tel: +381-64-8xx-7xxx</a:t>
            </a:r>
            <a:endParaRPr lang="en-US" sz="1050" dirty="0"/>
          </a:p>
          <a:p>
            <a:r>
              <a:rPr lang="ro-RO" sz="1050" b="1" dirty="0"/>
              <a:t>Fax: +381-ll-3xx-7xxx (în timpul programului de lucru, luni-vineri 0830 - 1630)</a:t>
            </a:r>
            <a:endParaRPr lang="en-US" sz="1050" dirty="0"/>
          </a:p>
          <a:p>
            <a:r>
              <a:rPr lang="ro-RO" sz="1050" b="1" dirty="0"/>
              <a:t>E-mail: </a:t>
            </a:r>
            <a:r>
              <a:rPr lang="ro-RO" sz="1050" b="1" u="sng" dirty="0">
                <a:hlinkClick r:id="rId3"/>
              </a:rPr>
              <a:t>24-7xxxx@xxx.oov.rs</a:t>
            </a:r>
            <a:r>
              <a:rPr lang="ro-RO" sz="1050" b="1" dirty="0"/>
              <a:t>. </a:t>
            </a:r>
            <a:r>
              <a:rPr lang="ro-RO" sz="1050" b="1" u="sng" dirty="0">
                <a:hlinkClick r:id="rId4"/>
              </a:rPr>
              <a:t>vladimir.xxx@xxx.aov.rs</a:t>
            </a:r>
            <a:endParaRPr lang="en-US" sz="1050" dirty="0"/>
          </a:p>
          <a:p>
            <a:r>
              <a:rPr lang="ro-RO" sz="1050" b="1" dirty="0"/>
              <a:t> </a:t>
            </a:r>
            <a:endParaRPr lang="en-US" sz="1050" dirty="0"/>
          </a:p>
          <a:p>
            <a:r>
              <a:rPr lang="ro-RO" sz="1050" b="1" dirty="0"/>
              <a:t>Dl. Vladimir </a:t>
            </a:r>
            <a:r>
              <a:rPr lang="ro-RO" sz="1050" b="1" dirty="0" err="1"/>
              <a:t>Vujic</a:t>
            </a:r>
            <a:r>
              <a:rPr lang="ro-RO" sz="1050" b="1" dirty="0"/>
              <a:t> </a:t>
            </a:r>
            <a:endParaRPr lang="en-US" sz="1050" dirty="0"/>
          </a:p>
          <a:p>
            <a:r>
              <a:rPr lang="ro-RO" sz="1050" b="1" dirty="0"/>
              <a:t>Inspector Poliție </a:t>
            </a:r>
            <a:endParaRPr lang="en-US" sz="1050" dirty="0"/>
          </a:p>
          <a:p>
            <a:r>
              <a:rPr lang="ro-RO" sz="1050" b="1" dirty="0"/>
              <a:t>MOI R Serbia </a:t>
            </a:r>
            <a:endParaRPr lang="en-US" sz="1050" dirty="0"/>
          </a:p>
          <a:p>
            <a:r>
              <a:rPr lang="ro-RO" sz="1050" b="1" dirty="0"/>
              <a:t>Departamentul Criminalitate Informatică </a:t>
            </a:r>
            <a:endParaRPr lang="en-US" sz="1050" dirty="0"/>
          </a:p>
          <a:p>
            <a:r>
              <a:rPr lang="ro-RO" sz="1050" b="1" dirty="0"/>
              <a:t> </a:t>
            </a:r>
            <a:endParaRPr lang="en-US" sz="1050" dirty="0"/>
          </a:p>
          <a:p>
            <a:r>
              <a:rPr lang="ro-RO" sz="1050" b="1" dirty="0"/>
              <a:t>Descrierea contactului:</a:t>
            </a:r>
            <a:endParaRPr lang="en-US" sz="1050" dirty="0"/>
          </a:p>
          <a:p>
            <a:r>
              <a:rPr lang="ro-RO" sz="1050" dirty="0"/>
              <a:t>Republica Serbia: Serviciul pentru Combaterea Crimei Organizate și Departamentul Criminalitate Informatică sunt responsabile pentru combaterea criminalității informatice și a furtului de proprietăți intelectuale cu expertiză în obținerea și analiza dovezilor electronice. Persoana de contact desemnată reprezintă un avocat cu experiență în domeniul asistenței internaționale și cu bogate cunoștințe în domeniul IT.</a:t>
            </a:r>
            <a:endParaRPr lang="en-US" sz="1050" dirty="0"/>
          </a:p>
          <a:p>
            <a:r>
              <a:rPr lang="ro-RO" sz="1050" b="1" dirty="0"/>
              <a:t> </a:t>
            </a:r>
            <a:endParaRPr lang="en-US" sz="1050" dirty="0"/>
          </a:p>
          <a:p>
            <a:r>
              <a:rPr lang="ro-RO" sz="1050" b="1" dirty="0"/>
              <a:t>Informații ce trebuie comunicate: </a:t>
            </a:r>
            <a:r>
              <a:rPr lang="ro-RO" sz="1050" dirty="0"/>
              <a:t>declarați numele persoanei apelante, numele autorității / oficiului reprezentat, în caz de urgență, un scurt sumar al cazului, precum și orice alte informații importante pentru autoritatea solicitantă.</a:t>
            </a:r>
            <a:endParaRPr lang="en-US" sz="1050" dirty="0"/>
          </a:p>
          <a:p>
            <a:r>
              <a:rPr lang="ro-RO" sz="1050" dirty="0"/>
              <a:t> </a:t>
            </a:r>
            <a:endParaRPr lang="en-US" sz="1050" dirty="0"/>
          </a:p>
          <a:p>
            <a:r>
              <a:rPr lang="ro-RO" sz="1050" dirty="0"/>
              <a:t>Cunoștințe lingvistice ale persoanei de contact: sârbă și engleză</a:t>
            </a:r>
            <a:endParaRPr lang="en-US" sz="1050" dirty="0"/>
          </a:p>
          <a:p>
            <a:r>
              <a:rPr lang="ro-RO" sz="1050" dirty="0"/>
              <a:t>Fus orar: UTC/GMT+ 3 ore</a:t>
            </a:r>
            <a:endParaRPr lang="en-US" sz="1050" dirty="0"/>
          </a:p>
          <a:p>
            <a:r>
              <a:rPr lang="ro-RO" sz="1050" dirty="0"/>
              <a:t> </a:t>
            </a:r>
            <a:endParaRPr lang="en-US" sz="1050" dirty="0"/>
          </a:p>
          <a:p>
            <a:pPr lvl="0"/>
            <a:r>
              <a:rPr lang="ro-RO" sz="1050" b="1" dirty="0"/>
              <a:t>Biroul special al procuraturii pentru criminalitate high-tech, Serbia</a:t>
            </a:r>
            <a:endParaRPr lang="en-US" sz="1050" dirty="0"/>
          </a:p>
          <a:p>
            <a:r>
              <a:rPr lang="ro-RO" sz="1050" b="1" dirty="0"/>
              <a:t>Adresa poștală:</a:t>
            </a:r>
            <a:endParaRPr lang="en-US" sz="1050" dirty="0"/>
          </a:p>
          <a:p>
            <a:r>
              <a:rPr lang="ro-RO" sz="1050" b="1" dirty="0" err="1"/>
              <a:t>Nemanjina</a:t>
            </a:r>
            <a:r>
              <a:rPr lang="ro-RO" sz="1050" b="1" dirty="0"/>
              <a:t> 22-26, 11000, Belgrad </a:t>
            </a:r>
            <a:endParaRPr lang="en-US" sz="1050" dirty="0"/>
          </a:p>
          <a:p>
            <a:r>
              <a:rPr lang="ro-RO" sz="1050" b="1" dirty="0"/>
              <a:t>Republica Serbia</a:t>
            </a:r>
            <a:endParaRPr lang="en-US" sz="1050" dirty="0"/>
          </a:p>
          <a:p>
            <a:r>
              <a:rPr lang="ro-RO" sz="1050" b="1" dirty="0"/>
              <a:t>Contact:</a:t>
            </a:r>
            <a:endParaRPr lang="en-US" sz="1050" dirty="0"/>
          </a:p>
          <a:p>
            <a:pPr algn="ctr"/>
            <a:endParaRPr lang="en-US" sz="1050" dirty="0"/>
          </a:p>
        </p:txBody>
      </p:sp>
    </p:spTree>
    <p:extLst>
      <p:ext uri="{BB962C8B-B14F-4D97-AF65-F5344CB8AC3E}">
        <p14:creationId xmlns:p14="http://schemas.microsoft.com/office/powerpoint/2010/main" val="3138967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55</a:t>
            </a:fld>
            <a:endParaRPr lang="en-GB" smtClean="0"/>
          </a:p>
        </p:txBody>
      </p:sp>
    </p:spTree>
    <p:extLst>
      <p:ext uri="{BB962C8B-B14F-4D97-AF65-F5344CB8AC3E}">
        <p14:creationId xmlns:p14="http://schemas.microsoft.com/office/powerpoint/2010/main" val="428584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309490" y="4156754"/>
            <a:ext cx="8525021" cy="496161"/>
          </a:xfrm>
          <a:prstGeom prst="rect">
            <a:avLst/>
          </a:prstGeom>
        </p:spPr>
        <p:txBody>
          <a:bodyPr wrap="square">
            <a:spAutoFit/>
          </a:bodyPr>
          <a:lstStyle/>
          <a:p>
            <a:pPr eaLnBrk="1" hangingPunct="1">
              <a:lnSpc>
                <a:spcPct val="80000"/>
              </a:lnSpc>
            </a:pPr>
            <a:r>
              <a:rPr lang="ro-RO" sz="3200" b="1">
                <a:ea typeface="ＭＳ Ｐゴシック" charset="0"/>
              </a:rPr>
              <a:t>Sumar</a:t>
            </a:r>
          </a:p>
        </p:txBody>
      </p:sp>
      <p:sp>
        <p:nvSpPr>
          <p:cNvPr id="11" name="Text Placeholder 2">
            <a:extLst>
              <a:ext uri="{FF2B5EF4-FFF2-40B4-BE49-F238E27FC236}">
                <a16:creationId xmlns="" xmlns:a16="http://schemas.microsoft.com/office/drawing/2014/main" id="{9E62ED27-6515-43BC-964E-5A11EEDF3631}"/>
              </a:ext>
            </a:extLst>
          </p:cNvPr>
          <p:cNvSpPr txBox="1">
            <a:spLocks/>
          </p:cNvSpPr>
          <p:nvPr/>
        </p:nvSpPr>
        <p:spPr>
          <a:xfrm>
            <a:off x="309489" y="3806826"/>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ro-RO" sz="2000">
                <a:solidFill>
                  <a:schemeClr val="tx1">
                    <a:tint val="75000"/>
                  </a:schemeClr>
                </a:solidFill>
              </a:rPr>
              <a:t>Noțiuni fundamentale privind cooperarea internațională</a:t>
            </a:r>
          </a:p>
        </p:txBody>
      </p:sp>
      <p:sp>
        <p:nvSpPr>
          <p:cNvPr id="16" name="Rectangle 15">
            <a:extLst>
              <a:ext uri="{FF2B5EF4-FFF2-40B4-BE49-F238E27FC236}">
                <a16:creationId xmlns="" xmlns:a16="http://schemas.microsoft.com/office/drawing/2014/main" id="{298D1100-463D-47ED-9471-5769898F0B9B}"/>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ro-RO" sz="3200">
                <a:latin typeface="Verdana" panose="020B0604030504040204" pitchFamily="34" charset="0"/>
                <a:ea typeface="Verdana" panose="020B0604030504040204" pitchFamily="34" charset="0"/>
                <a:cs typeface="ＭＳ Ｐゴシック" charset="0"/>
              </a:rPr>
              <a:t>Partea V</a:t>
            </a:r>
          </a:p>
        </p:txBody>
      </p:sp>
      <p:sp>
        <p:nvSpPr>
          <p:cNvPr id="12" name="Slide Number Placeholder 1">
            <a:extLst>
              <a:ext uri="{FF2B5EF4-FFF2-40B4-BE49-F238E27FC236}">
                <a16:creationId xmlns="" xmlns:a16="http://schemas.microsoft.com/office/drawing/2014/main" id="{04E39903-0793-4ADE-8CAD-600F8E42F20A}"/>
              </a:ext>
            </a:extLst>
          </p:cNvPr>
          <p:cNvSpPr>
            <a:spLocks noGrp="1"/>
          </p:cNvSpPr>
          <p:nvPr>
            <p:ph type="sldNum" sz="quarter" idx="12"/>
          </p:nvPr>
        </p:nvSpPr>
        <p:spPr>
          <a:xfrm>
            <a:off x="7086600" y="6588125"/>
            <a:ext cx="2057400" cy="285810"/>
          </a:xfrm>
        </p:spPr>
        <p:txBody>
          <a:bodyPr/>
          <a:lstStyle/>
          <a:p>
            <a:fld id="{B517EF97-6CC0-48A9-BC0E-433EC7B55211}" type="slidenum">
              <a:rPr lang="en-GB" smtClean="0"/>
              <a:pPr/>
              <a:t>56</a:t>
            </a:fld>
            <a:endParaRPr lang="en-GB" smtClean="0"/>
          </a:p>
        </p:txBody>
      </p:sp>
    </p:spTree>
    <p:extLst>
      <p:ext uri="{BB962C8B-B14F-4D97-AF65-F5344CB8AC3E}">
        <p14:creationId xmlns:p14="http://schemas.microsoft.com/office/powerpoint/2010/main" val="4167691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57</a:t>
            </a:fld>
            <a:endParaRPr lang="en-GB" smtClean="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rPr>
              <a:t>Obiectivele cursului</a:t>
            </a:r>
          </a:p>
        </p:txBody>
      </p:sp>
      <p:sp>
        <p:nvSpPr>
          <p:cNvPr id="5" name="Rectangle 4">
            <a:extLst>
              <a:ext uri="{FF2B5EF4-FFF2-40B4-BE49-F238E27FC236}">
                <a16:creationId xmlns="" xmlns:a16="http://schemas.microsoft.com/office/drawing/2014/main" id="{7FA81925-418B-D44C-9255-2AEBBFBC0ADA}"/>
              </a:ext>
            </a:extLst>
          </p:cNvPr>
          <p:cNvSpPr/>
          <p:nvPr/>
        </p:nvSpPr>
        <p:spPr>
          <a:xfrm>
            <a:off x="106706" y="1327587"/>
            <a:ext cx="5842990" cy="3791807"/>
          </a:xfrm>
          <a:prstGeom prst="rect">
            <a:avLst/>
          </a:prstGeom>
        </p:spPr>
        <p:txBody>
          <a:bodyPr wrap="square">
            <a:spAutoFit/>
          </a:bodyPr>
          <a:lstStyle/>
          <a:p>
            <a:pPr marL="342900" indent="-342900">
              <a:lnSpc>
                <a:spcPct val="80000"/>
              </a:lnSpc>
              <a:buFont typeface="Arial" panose="020B0604020202020204" pitchFamily="34" charset="0"/>
              <a:buChar char="•"/>
            </a:pPr>
            <a:r>
              <a:rPr lang="ro-RO" sz="2000" dirty="0"/>
              <a:t>Înțelegerea dimensiunii globale a Internetului și a amplorii internaționale a criminalității informatice</a:t>
            </a:r>
          </a:p>
          <a:p>
            <a:pPr marL="342900" indent="-342900">
              <a:lnSpc>
                <a:spcPct val="80000"/>
              </a:lnSpc>
              <a:buFont typeface="Arial" panose="020B0604020202020204" pitchFamily="34" charset="0"/>
              <a:buChar char="•"/>
            </a:pPr>
            <a:endParaRPr lang="en-GB" sz="2000" dirty="0"/>
          </a:p>
          <a:p>
            <a:pPr marL="342900" indent="-342900">
              <a:lnSpc>
                <a:spcPct val="80000"/>
              </a:lnSpc>
              <a:buFont typeface="Arial" panose="020B0604020202020204" pitchFamily="34" charset="0"/>
              <a:buChar char="•"/>
            </a:pPr>
            <a:r>
              <a:rPr lang="ro-RO" sz="2000" dirty="0"/>
              <a:t>Înțelegerea problemelor legate de criminalitatea informatică în context internațional</a:t>
            </a:r>
          </a:p>
          <a:p>
            <a:pPr marL="342900" indent="-342900">
              <a:lnSpc>
                <a:spcPct val="80000"/>
              </a:lnSpc>
              <a:buFont typeface="Arial" panose="020B0604020202020204" pitchFamily="34" charset="0"/>
              <a:buChar char="•"/>
            </a:pPr>
            <a:endParaRPr lang="en-GB" sz="2000" dirty="0"/>
          </a:p>
          <a:p>
            <a:pPr marL="342900" indent="-342900">
              <a:lnSpc>
                <a:spcPct val="80000"/>
              </a:lnSpc>
              <a:buFont typeface="Arial" panose="020B0604020202020204" pitchFamily="34" charset="0"/>
              <a:buChar char="•"/>
            </a:pPr>
            <a:r>
              <a:rPr lang="ro-RO" sz="2000" dirty="0"/>
              <a:t>Explicarea importanței cooperării internaționale și recunoașterea instrumentelor disponibile pentru cooperare internațională în domeniul criminalității informatice</a:t>
            </a:r>
          </a:p>
          <a:p>
            <a:pPr marL="342900" indent="-342900">
              <a:lnSpc>
                <a:spcPct val="80000"/>
              </a:lnSpc>
              <a:buFont typeface="Arial" panose="020B0604020202020204" pitchFamily="34" charset="0"/>
              <a:buChar char="•"/>
            </a:pPr>
            <a:endParaRPr lang="en-GB" sz="2000" dirty="0"/>
          </a:p>
          <a:p>
            <a:pPr marL="342900" indent="-342900">
              <a:lnSpc>
                <a:spcPct val="80000"/>
              </a:lnSpc>
              <a:buFont typeface="Arial" panose="020B0604020202020204" pitchFamily="34" charset="0"/>
              <a:buChar char="•"/>
            </a:pPr>
            <a:r>
              <a:rPr lang="ro-RO" sz="2000" dirty="0"/>
              <a:t>Analiza Convenției de la Budapesta privind criminalitate informatică și identificarea principiilor generale și specifice și a articolelor privind Asistența judiciară reciprocă pentru aspecte penale</a:t>
            </a:r>
          </a:p>
        </p:txBody>
      </p:sp>
      <p:pic>
        <p:nvPicPr>
          <p:cNvPr id="7" name="Picture 6">
            <a:extLst>
              <a:ext uri="{FF2B5EF4-FFF2-40B4-BE49-F238E27FC236}">
                <a16:creationId xmlns=""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4205887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58</a:t>
            </a:fld>
            <a:endParaRPr lang="en-GB" smtClean="0"/>
          </a:p>
        </p:txBody>
      </p:sp>
    </p:spTree>
    <p:extLst>
      <p:ext uri="{BB962C8B-B14F-4D97-AF65-F5344CB8AC3E}">
        <p14:creationId xmlns:p14="http://schemas.microsoft.com/office/powerpoint/2010/main" val="373264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304480" y="984947"/>
            <a:ext cx="7033022" cy="4001095"/>
          </a:xfrm>
          <a:prstGeom prst="rect">
            <a:avLst/>
          </a:prstGeom>
        </p:spPr>
        <p:txBody>
          <a:bodyPr wrap="square">
            <a:spAutoFit/>
          </a:bodyPr>
          <a:lstStyle/>
          <a:p>
            <a:r>
              <a:rPr lang="ro-RO" sz="2000" b="1" dirty="0"/>
              <a:t>Dificultăți</a:t>
            </a:r>
            <a:r>
              <a:rPr lang="ro-RO" b="1" dirty="0"/>
              <a:t>:</a:t>
            </a:r>
          </a:p>
          <a:p>
            <a:pPr marL="342900" indent="-342900">
              <a:buFont typeface="Wingdings" pitchFamily="2" charset="2"/>
              <a:buChar char="Ø"/>
            </a:pPr>
            <a:endParaRPr lang="en-US" b="1" dirty="0"/>
          </a:p>
          <a:p>
            <a:pPr marL="342900" indent="-342900">
              <a:buFont typeface="Arial" panose="020B0604020202020204" pitchFamily="34" charset="0"/>
              <a:buChar char="•"/>
            </a:pPr>
            <a:r>
              <a:rPr lang="ro-RO" dirty="0"/>
              <a:t>Imposibilitatea de accesare imediată a informațiilor:</a:t>
            </a:r>
          </a:p>
          <a:p>
            <a:pPr marL="342900" indent="-342900">
              <a:buFont typeface="Wingdings" pitchFamily="2" charset="2"/>
              <a:buChar char="ü"/>
            </a:pPr>
            <a:endParaRPr lang="en-US" i="1" dirty="0"/>
          </a:p>
          <a:p>
            <a:pPr lvl="1"/>
            <a:r>
              <a:rPr lang="ro-RO" b="1" dirty="0"/>
              <a:t>Întreruperea activității </a:t>
            </a:r>
            <a:r>
              <a:rPr lang="ro-RO" b="1" dirty="0" err="1"/>
              <a:t>WHOIS</a:t>
            </a:r>
            <a:r>
              <a:rPr lang="ro-RO" b="1" dirty="0"/>
              <a:t> </a:t>
            </a:r>
            <a:r>
              <a:rPr lang="ro-RO" dirty="0"/>
              <a:t>– imposibilitatea organismelor de aplicare a legii, a procuraturii și a sistemului judiciar de a investiga cu promptitudine criminalitatea informatică informațională;</a:t>
            </a:r>
          </a:p>
          <a:p>
            <a:pPr lvl="1"/>
            <a:endParaRPr lang="en-GB" dirty="0"/>
          </a:p>
          <a:p>
            <a:pPr lvl="1"/>
            <a:r>
              <a:rPr lang="ro-RO" b="1" dirty="0"/>
              <a:t>Rezultate ale corporației pentru alocarea de nume și numere de domenii internet - </a:t>
            </a:r>
            <a:r>
              <a:rPr lang="ro-RO" b="1" dirty="0" err="1"/>
              <a:t>ICAAN</a:t>
            </a:r>
            <a:r>
              <a:rPr lang="ro-RO" dirty="0"/>
              <a:t>– în anul 2018 doar 33% dintre solicitările organismelor de aplicare a legii către </a:t>
            </a:r>
            <a:r>
              <a:rPr lang="ro-RO" dirty="0" err="1"/>
              <a:t>WHOIS</a:t>
            </a:r>
            <a:r>
              <a:rPr lang="ro-RO" dirty="0"/>
              <a:t> au fost realizate, comparativ cu 98% înaintea modificărilor;</a:t>
            </a:r>
          </a:p>
          <a:p>
            <a:pPr lvl="1"/>
            <a:endParaRPr lang="en-GB" dirty="0"/>
          </a:p>
          <a:p>
            <a:pPr lvl="1" algn="just"/>
            <a:r>
              <a:rPr lang="ro-RO" b="1" dirty="0"/>
              <a:t>Probleme legate de criptare.</a:t>
            </a:r>
          </a:p>
        </p:txBody>
      </p:sp>
      <p:pic>
        <p:nvPicPr>
          <p:cNvPr id="6" name="Picture 5">
            <a:extLst>
              <a:ext uri="{FF2B5EF4-FFF2-40B4-BE49-F238E27FC236}">
                <a16:creationId xmlns="" xmlns:a16="http://schemas.microsoft.com/office/drawing/2014/main" id="{F9419B6A-4B60-C74E-AD65-4422E5042231}"/>
              </a:ext>
            </a:extLst>
          </p:cNvPr>
          <p:cNvPicPr>
            <a:picLocks noChangeAspect="1"/>
          </p:cNvPicPr>
          <p:nvPr/>
        </p:nvPicPr>
        <p:blipFill>
          <a:blip r:embed="rId3"/>
          <a:stretch>
            <a:fillRect/>
          </a:stretch>
        </p:blipFill>
        <p:spPr>
          <a:xfrm>
            <a:off x="5109176" y="4518801"/>
            <a:ext cx="3529621" cy="1452187"/>
          </a:xfrm>
          <a:prstGeom prst="rect">
            <a:avLst/>
          </a:prstGeom>
        </p:spPr>
      </p:pic>
      <p:sp>
        <p:nvSpPr>
          <p:cNvPr id="12" name="Slide Number Placeholder 1">
            <a:extLst>
              <a:ext uri="{FF2B5EF4-FFF2-40B4-BE49-F238E27FC236}">
                <a16:creationId xmlns="" xmlns:a16="http://schemas.microsoft.com/office/drawing/2014/main" id="{3E678534-7B1B-4C9C-BB0A-98C7A6D2AA56}"/>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6</a:t>
            </a:fld>
            <a:endParaRPr lang="en-GB" smtClean="0"/>
          </a:p>
        </p:txBody>
      </p:sp>
      <p:sp>
        <p:nvSpPr>
          <p:cNvPr id="7" name="Rectangle 6">
            <a:extLst>
              <a:ext uri="{FF2B5EF4-FFF2-40B4-BE49-F238E27FC236}">
                <a16:creationId xmlns="" xmlns:a16="http://schemas.microsoft.com/office/drawing/2014/main" id="{132092C8-3A10-4BE4-A8C8-A351BF2F2759}"/>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299721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344658" y="1399989"/>
            <a:ext cx="4572000" cy="4647426"/>
          </a:xfrm>
          <a:prstGeom prst="rect">
            <a:avLst/>
          </a:prstGeom>
        </p:spPr>
        <p:txBody>
          <a:bodyPr>
            <a:spAutoFit/>
          </a:bodyPr>
          <a:lstStyle/>
          <a:p>
            <a:r>
              <a:rPr lang="ro-RO" sz="2800" b="1"/>
              <a:t>Dificultăți:</a:t>
            </a:r>
          </a:p>
          <a:p>
            <a:pPr marL="342900" indent="-342900">
              <a:buFont typeface="Wingdings" pitchFamily="2" charset="2"/>
              <a:buChar char="Ø"/>
            </a:pPr>
            <a:endParaRPr lang="en-US" sz="2200" b="1" dirty="0"/>
          </a:p>
          <a:p>
            <a:pPr marL="342900" indent="-342900">
              <a:buFont typeface="Arial" panose="020B0604020202020204" pitchFamily="34" charset="0"/>
              <a:buChar char="•"/>
            </a:pPr>
            <a:r>
              <a:rPr lang="ro-RO" sz="2400"/>
              <a:t>Pierderea locației utilizatorilor, deținătorilor, producătorilor datelor:</a:t>
            </a:r>
          </a:p>
          <a:p>
            <a:pPr marL="342900" indent="-342900">
              <a:buFont typeface="Wingdings" pitchFamily="2" charset="2"/>
              <a:buChar char="ü"/>
            </a:pPr>
            <a:endParaRPr lang="en-US" sz="2200" i="1" dirty="0"/>
          </a:p>
          <a:p>
            <a:pPr lvl="1"/>
            <a:r>
              <a:rPr lang="ro-RO" sz="2200"/>
              <a:t>Utilizarea instrumentelor de criptare și anonimizare;</a:t>
            </a:r>
          </a:p>
          <a:p>
            <a:pPr marL="800100" lvl="1" indent="-342900">
              <a:buFont typeface="Arial" panose="020B0604020202020204" pitchFamily="34" charset="0"/>
              <a:buChar char="•"/>
            </a:pPr>
            <a:endParaRPr lang="en-GB" sz="2200" dirty="0"/>
          </a:p>
          <a:p>
            <a:pPr lvl="1"/>
            <a:r>
              <a:rPr lang="ro-RO" sz="2200"/>
              <a:t>Criptomonede;</a:t>
            </a:r>
          </a:p>
          <a:p>
            <a:pPr marL="800100" lvl="1" indent="-342900">
              <a:buFont typeface="Arial" panose="020B0604020202020204" pitchFamily="34" charset="0"/>
              <a:buChar char="•"/>
            </a:pPr>
            <a:endParaRPr lang="en-GB" sz="2200" dirty="0"/>
          </a:p>
          <a:p>
            <a:pPr lvl="1"/>
            <a:r>
              <a:rPr lang="ro-RO" sz="2200"/>
              <a:t>Dark Web;</a:t>
            </a:r>
          </a:p>
          <a:p>
            <a:pPr marL="800100" lvl="1" indent="-342900">
              <a:buFont typeface="Arial" panose="020B0604020202020204" pitchFamily="34" charset="0"/>
              <a:buChar char="•"/>
            </a:pPr>
            <a:endParaRPr lang="en-GB" sz="2200" dirty="0"/>
          </a:p>
          <a:p>
            <a:pPr lvl="1"/>
            <a:r>
              <a:rPr lang="ro-RO" sz="2200"/>
              <a:t>Stocare și servicii cloud.</a:t>
            </a:r>
          </a:p>
        </p:txBody>
      </p:sp>
      <p:pic>
        <p:nvPicPr>
          <p:cNvPr id="6" name="Picture 5">
            <a:extLst>
              <a:ext uri="{FF2B5EF4-FFF2-40B4-BE49-F238E27FC236}">
                <a16:creationId xmlns="" xmlns:a16="http://schemas.microsoft.com/office/drawing/2014/main" id="{EBB5D606-35A2-2F46-ACD0-2DA9FB9F0DE9}"/>
              </a:ext>
            </a:extLst>
          </p:cNvPr>
          <p:cNvPicPr>
            <a:picLocks noChangeAspect="1"/>
          </p:cNvPicPr>
          <p:nvPr/>
        </p:nvPicPr>
        <p:blipFill>
          <a:blip r:embed="rId3"/>
          <a:stretch>
            <a:fillRect/>
          </a:stretch>
        </p:blipFill>
        <p:spPr>
          <a:xfrm>
            <a:off x="5118596" y="2237391"/>
            <a:ext cx="3680746" cy="2383217"/>
          </a:xfrm>
          <a:prstGeom prst="rect">
            <a:avLst/>
          </a:prstGeom>
        </p:spPr>
      </p:pic>
      <p:sp>
        <p:nvSpPr>
          <p:cNvPr id="12" name="Slide Number Placeholder 1">
            <a:extLst>
              <a:ext uri="{FF2B5EF4-FFF2-40B4-BE49-F238E27FC236}">
                <a16:creationId xmlns="" xmlns:a16="http://schemas.microsoft.com/office/drawing/2014/main" id="{EF9D7630-5925-44E9-ABC3-73EEE8952C17}"/>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7</a:t>
            </a:fld>
            <a:endParaRPr lang="en-GB" smtClean="0"/>
          </a:p>
        </p:txBody>
      </p:sp>
      <p:sp>
        <p:nvSpPr>
          <p:cNvPr id="7" name="Rectangle 6">
            <a:extLst>
              <a:ext uri="{FF2B5EF4-FFF2-40B4-BE49-F238E27FC236}">
                <a16:creationId xmlns="" xmlns:a16="http://schemas.microsoft.com/office/drawing/2014/main" id="{F05E12AF-6307-47A5-9A86-72E78DF465DA}"/>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105048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322023" y="1213817"/>
            <a:ext cx="4805501" cy="4832092"/>
          </a:xfrm>
          <a:prstGeom prst="rect">
            <a:avLst/>
          </a:prstGeom>
        </p:spPr>
        <p:txBody>
          <a:bodyPr wrap="square">
            <a:spAutoFit/>
          </a:bodyPr>
          <a:lstStyle/>
          <a:p>
            <a:r>
              <a:rPr lang="ro-RO" sz="2000" b="1" dirty="0"/>
              <a:t>Dificultăți</a:t>
            </a:r>
            <a:r>
              <a:rPr lang="ro-RO" b="1" dirty="0"/>
              <a:t>:</a:t>
            </a:r>
          </a:p>
          <a:p>
            <a:pPr marL="342900" indent="-342900">
              <a:buFont typeface="Wingdings" pitchFamily="2" charset="2"/>
              <a:buChar char="Ø"/>
            </a:pPr>
            <a:endParaRPr lang="en-US" b="1" dirty="0"/>
          </a:p>
          <a:p>
            <a:pPr marL="342900" indent="-342900">
              <a:buFont typeface="Arial" panose="020B0604020202020204" pitchFamily="34" charset="0"/>
              <a:buChar char="•"/>
            </a:pPr>
            <a:r>
              <a:rPr lang="ro-RO" dirty="0"/>
              <a:t>Diferențe și neconcordanțe între cadrele legislative naționale privind asistența judiciară reciprocă:</a:t>
            </a:r>
          </a:p>
          <a:p>
            <a:pPr marL="342900" indent="-342900">
              <a:buFont typeface="Wingdings" pitchFamily="2" charset="2"/>
              <a:buChar char="ü"/>
            </a:pPr>
            <a:endParaRPr lang="en-US" i="1" dirty="0"/>
          </a:p>
          <a:p>
            <a:pPr lvl="1"/>
            <a:r>
              <a:rPr lang="ro-RO" dirty="0"/>
              <a:t>diferențe între legislația națională și internațională privind asistența judiciară reciprocă;</a:t>
            </a:r>
          </a:p>
          <a:p>
            <a:pPr marL="800100" lvl="1" indent="-342900">
              <a:buFont typeface="Arial" panose="020B0604020202020204" pitchFamily="34" charset="0"/>
              <a:buChar char="•"/>
            </a:pPr>
            <a:endParaRPr lang="en-GB" dirty="0"/>
          </a:p>
          <a:p>
            <a:pPr lvl="1"/>
            <a:r>
              <a:rPr lang="ro-RO" dirty="0"/>
              <a:t>neconcordanțe la nivelul dreptului material;</a:t>
            </a:r>
          </a:p>
          <a:p>
            <a:pPr marL="800100" lvl="1" indent="-342900">
              <a:buFont typeface="Arial" panose="020B0604020202020204" pitchFamily="34" charset="0"/>
              <a:buChar char="•"/>
            </a:pPr>
            <a:endParaRPr lang="en-GB" dirty="0"/>
          </a:p>
          <a:p>
            <a:pPr lvl="1"/>
            <a:r>
              <a:rPr lang="ro-RO" dirty="0"/>
              <a:t>neconcordanțe la nivelul dreptului procesual;</a:t>
            </a:r>
          </a:p>
          <a:p>
            <a:pPr marL="800100" lvl="1" indent="-342900">
              <a:buFont typeface="Arial" panose="020B0604020202020204" pitchFamily="34" charset="0"/>
              <a:buChar char="•"/>
            </a:pPr>
            <a:endParaRPr lang="en-GB" dirty="0"/>
          </a:p>
          <a:p>
            <a:pPr lvl="1"/>
            <a:r>
              <a:rPr lang="ro-RO" dirty="0"/>
              <a:t>Definirea dovezilor electronice (dacă este cazul).</a:t>
            </a:r>
          </a:p>
        </p:txBody>
      </p:sp>
      <p:pic>
        <p:nvPicPr>
          <p:cNvPr id="6" name="Picture 5">
            <a:extLst>
              <a:ext uri="{FF2B5EF4-FFF2-40B4-BE49-F238E27FC236}">
                <a16:creationId xmlns="" xmlns:a16="http://schemas.microsoft.com/office/drawing/2014/main" id="{A720D5C7-BAC1-CA49-B774-E6BB1F2CA074}"/>
              </a:ext>
            </a:extLst>
          </p:cNvPr>
          <p:cNvPicPr>
            <a:picLocks noChangeAspect="1"/>
          </p:cNvPicPr>
          <p:nvPr/>
        </p:nvPicPr>
        <p:blipFill>
          <a:blip r:embed="rId3"/>
          <a:stretch>
            <a:fillRect/>
          </a:stretch>
        </p:blipFill>
        <p:spPr>
          <a:xfrm>
            <a:off x="5127524" y="2618210"/>
            <a:ext cx="3777930" cy="2115641"/>
          </a:xfrm>
          <a:prstGeom prst="rect">
            <a:avLst/>
          </a:prstGeom>
        </p:spPr>
      </p:pic>
      <p:sp>
        <p:nvSpPr>
          <p:cNvPr id="12" name="Slide Number Placeholder 1">
            <a:extLst>
              <a:ext uri="{FF2B5EF4-FFF2-40B4-BE49-F238E27FC236}">
                <a16:creationId xmlns="" xmlns:a16="http://schemas.microsoft.com/office/drawing/2014/main" id="{F771A2C2-D5D1-47C4-91EF-9E52CF0C43D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8</a:t>
            </a:fld>
            <a:endParaRPr lang="en-GB" smtClean="0"/>
          </a:p>
        </p:txBody>
      </p:sp>
      <p:sp>
        <p:nvSpPr>
          <p:cNvPr id="7" name="Rectangle 6">
            <a:extLst>
              <a:ext uri="{FF2B5EF4-FFF2-40B4-BE49-F238E27FC236}">
                <a16:creationId xmlns="" xmlns:a16="http://schemas.microsoft.com/office/drawing/2014/main" id="{F7DCA380-17DA-4100-9C66-AE7C86DB94A0}"/>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128609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 xmlns:a16="http://schemas.microsoft.com/office/drawing/2014/main" id="{7FA81925-418B-D44C-9255-2AEBBFBC0ADA}"/>
              </a:ext>
            </a:extLst>
          </p:cNvPr>
          <p:cNvSpPr/>
          <p:nvPr/>
        </p:nvSpPr>
        <p:spPr>
          <a:xfrm>
            <a:off x="406916" y="605150"/>
            <a:ext cx="4572000" cy="6063198"/>
          </a:xfrm>
          <a:prstGeom prst="rect">
            <a:avLst/>
          </a:prstGeom>
        </p:spPr>
        <p:txBody>
          <a:bodyPr>
            <a:spAutoFit/>
          </a:bodyPr>
          <a:lstStyle/>
          <a:p>
            <a:endParaRPr lang="en-US" sz="2400" b="1" dirty="0"/>
          </a:p>
          <a:p>
            <a:r>
              <a:rPr lang="ro-RO" sz="2400" b="1" dirty="0"/>
              <a:t>Dificultăți</a:t>
            </a:r>
            <a:r>
              <a:rPr lang="ro-RO" sz="2000" b="1" dirty="0"/>
              <a:t>:</a:t>
            </a:r>
          </a:p>
          <a:p>
            <a:pPr marL="342900" indent="-342900">
              <a:buFont typeface="Wingdings" pitchFamily="2" charset="2"/>
              <a:buChar char="Ø"/>
            </a:pPr>
            <a:endParaRPr lang="en-US" sz="2000" b="1" dirty="0"/>
          </a:p>
          <a:p>
            <a:pPr marL="342900" indent="-342900">
              <a:buFont typeface="Arial" panose="020B0604020202020204" pitchFamily="34" charset="0"/>
              <a:buChar char="•"/>
            </a:pPr>
            <a:r>
              <a:rPr lang="ro-RO" sz="2000" dirty="0"/>
              <a:t>Dificultăți legate de cooperarea internațională:</a:t>
            </a:r>
          </a:p>
          <a:p>
            <a:pPr marL="342900" indent="-342900">
              <a:buFont typeface="Wingdings" pitchFamily="2" charset="2"/>
              <a:buChar char="ü"/>
            </a:pPr>
            <a:endParaRPr lang="en-US" sz="2000" i="1" dirty="0"/>
          </a:p>
          <a:p>
            <a:pPr lvl="1"/>
            <a:r>
              <a:rPr lang="ro-RO" sz="2000" dirty="0"/>
              <a:t>În anumite state, </a:t>
            </a:r>
            <a:r>
              <a:rPr lang="ro-RO" sz="2000" b="1" dirty="0"/>
              <a:t>absența unui cadru legal comun</a:t>
            </a:r>
            <a:r>
              <a:rPr lang="ro-RO" sz="2000" dirty="0"/>
              <a:t>;</a:t>
            </a:r>
          </a:p>
          <a:p>
            <a:pPr marL="800100" lvl="1" indent="-342900">
              <a:buFont typeface="Arial" panose="020B0604020202020204" pitchFamily="34" charset="0"/>
              <a:buChar char="•"/>
            </a:pPr>
            <a:endParaRPr lang="en-GB" sz="2000" dirty="0"/>
          </a:p>
          <a:p>
            <a:pPr lvl="1"/>
            <a:r>
              <a:rPr lang="ro-RO" sz="2000" b="1" dirty="0"/>
              <a:t>proceduri formale legate de asistența judiciară reciprocă </a:t>
            </a:r>
            <a:r>
              <a:rPr lang="ro-RO" sz="2000" dirty="0"/>
              <a:t>vs. asistența judiciară reciprocă informală mai rapidă;</a:t>
            </a:r>
          </a:p>
          <a:p>
            <a:pPr marL="800100" lvl="1" indent="-342900">
              <a:buFont typeface="Arial" panose="020B0604020202020204" pitchFamily="34" charset="0"/>
              <a:buChar char="•"/>
            </a:pPr>
            <a:endParaRPr lang="en-GB" sz="2000" dirty="0"/>
          </a:p>
          <a:p>
            <a:pPr lvl="1"/>
            <a:r>
              <a:rPr lang="ro-RO" sz="2000" b="1" dirty="0"/>
              <a:t>incapacitatea de cooperare </a:t>
            </a:r>
            <a:r>
              <a:rPr lang="ro-RO" sz="2000" dirty="0"/>
              <a:t>sau de participare în activitățile și investigațiile internaționale privind criminalitatea informatică pe scară largă.</a:t>
            </a:r>
          </a:p>
        </p:txBody>
      </p:sp>
      <p:pic>
        <p:nvPicPr>
          <p:cNvPr id="6" name="Picture 5">
            <a:extLst>
              <a:ext uri="{FF2B5EF4-FFF2-40B4-BE49-F238E27FC236}">
                <a16:creationId xmlns="" xmlns:a16="http://schemas.microsoft.com/office/drawing/2014/main" id="{C0FB6227-149E-CA4D-AAEE-74F9AF7951BC}"/>
              </a:ext>
            </a:extLst>
          </p:cNvPr>
          <p:cNvPicPr>
            <a:picLocks noChangeAspect="1"/>
          </p:cNvPicPr>
          <p:nvPr/>
        </p:nvPicPr>
        <p:blipFill>
          <a:blip r:embed="rId3"/>
          <a:stretch>
            <a:fillRect/>
          </a:stretch>
        </p:blipFill>
        <p:spPr>
          <a:xfrm>
            <a:off x="4961386" y="2649074"/>
            <a:ext cx="3837956" cy="2149255"/>
          </a:xfrm>
          <a:prstGeom prst="rect">
            <a:avLst/>
          </a:prstGeom>
        </p:spPr>
      </p:pic>
      <p:sp>
        <p:nvSpPr>
          <p:cNvPr id="16" name="Slide Number Placeholder 1">
            <a:extLst>
              <a:ext uri="{FF2B5EF4-FFF2-40B4-BE49-F238E27FC236}">
                <a16:creationId xmlns="" xmlns:a16="http://schemas.microsoft.com/office/drawing/2014/main" id="{8123D8D0-5D50-4308-9348-6A19A488FC2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9</a:t>
            </a:fld>
            <a:endParaRPr lang="en-GB" smtClean="0"/>
          </a:p>
        </p:txBody>
      </p:sp>
      <p:sp>
        <p:nvSpPr>
          <p:cNvPr id="7" name="Rectangle 6">
            <a:extLst>
              <a:ext uri="{FF2B5EF4-FFF2-40B4-BE49-F238E27FC236}">
                <a16:creationId xmlns="" xmlns:a16="http://schemas.microsoft.com/office/drawing/2014/main" id="{27C95DD0-4BC7-428A-895D-3ED83F3A2664}"/>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Amploarea internațională </a:t>
            </a:r>
          </a:p>
          <a:p>
            <a:pPr algn="r"/>
            <a:r>
              <a:rPr lang="ro-RO" sz="3200">
                <a:latin typeface="Verdana" panose="020B0604030504040204" pitchFamily="34" charset="0"/>
                <a:ea typeface="Verdana" panose="020B0604030504040204" pitchFamily="34" charset="0"/>
                <a:cs typeface="ＭＳ Ｐゴシック" charset="0"/>
              </a:rPr>
              <a:t>a criminalității informatice</a:t>
            </a:r>
          </a:p>
        </p:txBody>
      </p:sp>
    </p:spTree>
    <p:extLst>
      <p:ext uri="{BB962C8B-B14F-4D97-AF65-F5344CB8AC3E}">
        <p14:creationId xmlns:p14="http://schemas.microsoft.com/office/powerpoint/2010/main" val="2459662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702</TotalTime>
  <Words>5195</Words>
  <Application>Microsoft Office PowerPoint</Application>
  <PresentationFormat>On-screen Show (4:3)</PresentationFormat>
  <Paragraphs>695</Paragraphs>
  <Slides>58</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ＭＳ Ｐゴシック</vt:lpstr>
      <vt:lpstr>ＭＳ Ｐゴシック</vt:lpstr>
      <vt:lpstr>Arial</vt:lpstr>
      <vt:lpstr>Arial Narrow</vt:lpstr>
      <vt:lpstr>Calibri</vt:lpstr>
      <vt:lpstr>Calibri (heading)</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Geea Dascaloiu</cp:lastModifiedBy>
  <cp:revision>82</cp:revision>
  <dcterms:created xsi:type="dcterms:W3CDTF">2020-10-07T11:36:01Z</dcterms:created>
  <dcterms:modified xsi:type="dcterms:W3CDTF">2021-03-28T06:05:05Z</dcterms:modified>
</cp:coreProperties>
</file>