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55" r:id="rId2"/>
    <p:sldId id="567" r:id="rId3"/>
    <p:sldId id="568" r:id="rId4"/>
    <p:sldId id="569" r:id="rId5"/>
    <p:sldId id="754" r:id="rId6"/>
    <p:sldId id="756" r:id="rId7"/>
    <p:sldId id="757" r:id="rId8"/>
    <p:sldId id="758" r:id="rId9"/>
    <p:sldId id="759" r:id="rId10"/>
    <p:sldId id="760" r:id="rId11"/>
    <p:sldId id="761" r:id="rId12"/>
    <p:sldId id="784" r:id="rId13"/>
    <p:sldId id="762" r:id="rId14"/>
    <p:sldId id="755" r:id="rId15"/>
    <p:sldId id="724" r:id="rId16"/>
    <p:sldId id="725" r:id="rId17"/>
    <p:sldId id="726" r:id="rId18"/>
    <p:sldId id="727" r:id="rId19"/>
    <p:sldId id="729" r:id="rId20"/>
    <p:sldId id="728" r:id="rId21"/>
    <p:sldId id="730" r:id="rId22"/>
    <p:sldId id="731" r:id="rId23"/>
    <p:sldId id="732" r:id="rId24"/>
    <p:sldId id="733" r:id="rId25"/>
    <p:sldId id="734" r:id="rId26"/>
    <p:sldId id="735" r:id="rId27"/>
    <p:sldId id="785" r:id="rId28"/>
    <p:sldId id="736" r:id="rId29"/>
    <p:sldId id="737" r:id="rId30"/>
    <p:sldId id="738" r:id="rId31"/>
    <p:sldId id="739" r:id="rId32"/>
    <p:sldId id="740" r:id="rId33"/>
    <p:sldId id="786" r:id="rId34"/>
    <p:sldId id="753" r:id="rId35"/>
    <p:sldId id="742" r:id="rId36"/>
    <p:sldId id="743" r:id="rId37"/>
    <p:sldId id="744" r:id="rId38"/>
    <p:sldId id="745" r:id="rId39"/>
    <p:sldId id="531" r:id="rId40"/>
    <p:sldId id="539" r:id="rId41"/>
    <p:sldId id="540" r:id="rId42"/>
    <p:sldId id="541" r:id="rId43"/>
    <p:sldId id="741" r:id="rId44"/>
    <p:sldId id="750" r:id="rId45"/>
    <p:sldId id="751" r:id="rId46"/>
    <p:sldId id="752"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35" autoAdjust="0"/>
    <p:restoredTop sz="49211" autoAdjust="0"/>
  </p:normalViewPr>
  <p:slideViewPr>
    <p:cSldViewPr snapToGrid="0" snapToObjects="1">
      <p:cViewPr varScale="1">
        <p:scale>
          <a:sx n="46" d="100"/>
          <a:sy n="46" d="100"/>
        </p:scale>
        <p:origin x="672" y="36"/>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a:t>Барање за претрес и заплена е:</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Формално барање за ЗПП</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dirty="0"/>
            <a:t>Неформално барање за ЗПП</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Воопшто не е барање за ЗПП?</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err="1"/>
            <a:t>НЦБ</a:t>
          </a:r>
          <a:r>
            <a:rPr lang="en-US" sz="2600" b="1" dirty="0"/>
            <a:t>-</a:t>
          </a:r>
          <a:r>
            <a:rPr lang="mk-MK" sz="2600" b="1" dirty="0"/>
            <a:t>ата на Интерпол може да се искористат за итно барање за зачувување компјутерски податоци или зачувување на податочен сообраќај или каква било мерка, со цел да се добијат или зачуваат доказите:</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Точно</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dirty="0"/>
            <a:t>Неточно</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Зависи од барањето</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387846"/>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800" b="1" dirty="0"/>
            <a:t>Член 35 од Конвенцијата „Будимпешта“</a:t>
          </a:r>
        </a:p>
        <a:p>
          <a:pPr algn="l"/>
          <a:r>
            <a:rPr lang="mk-MK" sz="2800" b="1" dirty="0"/>
            <a:t>пропишува дека 24/7 контакт точката е:</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Задолжителна</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dirty="0"/>
            <a:t>Незадолжителна</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Зависи од земјата</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7E43D0-77A2-40E7-A223-4169AD453B55}" type="doc">
      <dgm:prSet loTypeId="urn:microsoft.com/office/officeart/2005/8/layout/list1" loCatId="list" qsTypeId="urn:microsoft.com/office/officeart/2009/2/quickstyle/3d8" qsCatId="3D" csTypeId="urn:microsoft.com/office/officeart/2005/8/colors/accent1_3" csCatId="accent1" phldr="1"/>
      <dgm:spPr/>
      <dgm:t>
        <a:bodyPr/>
        <a:lstStyle/>
        <a:p>
          <a:endParaRPr lang="en-GB"/>
        </a:p>
      </dgm:t>
    </dgm:pt>
    <dgm:pt modelId="{2FE1F642-0C6E-4205-AD7C-67CA6BB38B0B}">
      <dgm:prSet phldrT="[Text]"/>
      <dgm:spPr/>
      <dgm:t>
        <a:bodyPr/>
        <a:lstStyle/>
        <a:p>
          <a:r>
            <a:rPr lang="mk-MK" dirty="0"/>
            <a:t>Законски барања</a:t>
          </a:r>
          <a:endParaRPr lang="en-GB" dirty="0"/>
        </a:p>
      </dgm:t>
    </dgm:pt>
    <dgm:pt modelId="{1DA22640-6A6E-4CF2-854C-552A2E027ED3}" type="parTrans" cxnId="{813CF3A2-827E-42AB-AF3A-895D40B9EC9F}">
      <dgm:prSet/>
      <dgm:spPr/>
      <dgm:t>
        <a:bodyPr/>
        <a:lstStyle/>
        <a:p>
          <a:endParaRPr lang="en-GB"/>
        </a:p>
      </dgm:t>
    </dgm:pt>
    <dgm:pt modelId="{E6DB1B21-C57B-4916-B73C-871A506B4769}" type="sibTrans" cxnId="{813CF3A2-827E-42AB-AF3A-895D40B9EC9F}">
      <dgm:prSet/>
      <dgm:spPr/>
      <dgm:t>
        <a:bodyPr/>
        <a:lstStyle/>
        <a:p>
          <a:endParaRPr lang="en-GB"/>
        </a:p>
      </dgm:t>
    </dgm:pt>
    <dgm:pt modelId="{A9757093-6C05-4932-89BA-754F377470D6}">
      <dgm:prSet phldrT="[Text]"/>
      <dgm:spPr/>
      <dgm:t>
        <a:bodyPr/>
        <a:lstStyle/>
        <a:p>
          <a:r>
            <a:rPr lang="mk-MK" dirty="0"/>
            <a:t>Управување со процеси</a:t>
          </a:r>
          <a:endParaRPr lang="en-GB" dirty="0"/>
        </a:p>
      </dgm:t>
    </dgm:pt>
    <dgm:pt modelId="{AA82A31F-EB8D-45C5-9FCB-72CC7A5D7A5D}" type="parTrans" cxnId="{908622A5-962F-48DA-8CD5-FCE9318C47A0}">
      <dgm:prSet/>
      <dgm:spPr/>
      <dgm:t>
        <a:bodyPr/>
        <a:lstStyle/>
        <a:p>
          <a:endParaRPr lang="en-GB"/>
        </a:p>
      </dgm:t>
    </dgm:pt>
    <dgm:pt modelId="{9CC1F5A4-14F0-4AE6-A9DA-8D8840D4B519}" type="sibTrans" cxnId="{908622A5-962F-48DA-8CD5-FCE9318C47A0}">
      <dgm:prSet/>
      <dgm:spPr/>
      <dgm:t>
        <a:bodyPr/>
        <a:lstStyle/>
        <a:p>
          <a:endParaRPr lang="en-GB"/>
        </a:p>
      </dgm:t>
    </dgm:pt>
    <dgm:pt modelId="{B5A269F8-80F8-4B90-872B-3BD2F341E378}">
      <dgm:prSet phldrT="[Text]"/>
      <dgm:spPr/>
      <dgm:t>
        <a:bodyPr/>
        <a:lstStyle/>
        <a:p>
          <a:r>
            <a:rPr lang="mk-MK" dirty="0"/>
            <a:t>Квалитет на барањата за ЗПП</a:t>
          </a:r>
          <a:endParaRPr lang="en-GB" dirty="0"/>
        </a:p>
      </dgm:t>
    </dgm:pt>
    <dgm:pt modelId="{CA9EA41A-F321-40C4-9AC0-BB8CD35AD1B6}" type="parTrans" cxnId="{51099DD7-372A-4759-81F7-56A233F3CE0D}">
      <dgm:prSet/>
      <dgm:spPr/>
      <dgm:t>
        <a:bodyPr/>
        <a:lstStyle/>
        <a:p>
          <a:endParaRPr lang="en-GB"/>
        </a:p>
      </dgm:t>
    </dgm:pt>
    <dgm:pt modelId="{08D9D38B-D626-43DF-B851-6DCD4075095F}" type="sibTrans" cxnId="{51099DD7-372A-4759-81F7-56A233F3CE0D}">
      <dgm:prSet/>
      <dgm:spPr/>
      <dgm:t>
        <a:bodyPr/>
        <a:lstStyle/>
        <a:p>
          <a:endParaRPr lang="en-GB"/>
        </a:p>
      </dgm:t>
    </dgm:pt>
    <dgm:pt modelId="{A9CD66FB-28F4-49A6-8465-C6771ED434A4}">
      <dgm:prSet/>
      <dgm:spPr/>
      <dgm:t>
        <a:bodyPr/>
        <a:lstStyle/>
        <a:p>
          <a:endParaRPr lang="en-GB"/>
        </a:p>
      </dgm:t>
    </dgm:pt>
    <dgm:pt modelId="{86F730BD-753B-4A55-BE2A-6AC7FB7B8EE1}" type="parTrans" cxnId="{CCE26A8C-B2F0-4E8D-A319-54681EB96B5C}">
      <dgm:prSet/>
      <dgm:spPr/>
      <dgm:t>
        <a:bodyPr/>
        <a:lstStyle/>
        <a:p>
          <a:endParaRPr lang="en-GB"/>
        </a:p>
      </dgm:t>
    </dgm:pt>
    <dgm:pt modelId="{1AF4652A-83D5-4C64-AF68-492F6950747F}" type="sibTrans" cxnId="{CCE26A8C-B2F0-4E8D-A319-54681EB96B5C}">
      <dgm:prSet/>
      <dgm:spPr/>
      <dgm:t>
        <a:bodyPr/>
        <a:lstStyle/>
        <a:p>
          <a:endParaRPr lang="en-GB"/>
        </a:p>
      </dgm:t>
    </dgm:pt>
    <dgm:pt modelId="{A36F1668-8EA2-4053-B684-1F64D200D64B}">
      <dgm:prSet/>
      <dgm:spPr/>
      <dgm:t>
        <a:bodyPr/>
        <a:lstStyle/>
        <a:p>
          <a:r>
            <a:rPr lang="mk-MK" dirty="0"/>
            <a:t>Ефикасна комуникација</a:t>
          </a:r>
          <a:endParaRPr lang="en-GB" dirty="0"/>
        </a:p>
      </dgm:t>
    </dgm:pt>
    <dgm:pt modelId="{161FE5ED-D407-446B-B37F-FADD6823E4B0}" type="parTrans" cxnId="{F27D5945-BE87-4BF7-947E-AB733C5957E1}">
      <dgm:prSet/>
      <dgm:spPr/>
      <dgm:t>
        <a:bodyPr/>
        <a:lstStyle/>
        <a:p>
          <a:endParaRPr lang="en-GB"/>
        </a:p>
      </dgm:t>
    </dgm:pt>
    <dgm:pt modelId="{767065B1-C3CC-40EB-A5A0-6B41103CFBFC}" type="sibTrans" cxnId="{F27D5945-BE87-4BF7-947E-AB733C5957E1}">
      <dgm:prSet/>
      <dgm:spPr/>
      <dgm:t>
        <a:bodyPr/>
        <a:lstStyle/>
        <a:p>
          <a:endParaRPr lang="en-GB"/>
        </a:p>
      </dgm:t>
    </dgm:pt>
    <dgm:pt modelId="{0E95DF22-A220-417A-8C9D-61EF96E29E4C}" type="pres">
      <dgm:prSet presAssocID="{157E43D0-77A2-40E7-A223-4169AD453B55}" presName="linear" presStyleCnt="0">
        <dgm:presLayoutVars>
          <dgm:dir/>
          <dgm:animLvl val="lvl"/>
          <dgm:resizeHandles val="exact"/>
        </dgm:presLayoutVars>
      </dgm:prSet>
      <dgm:spPr/>
    </dgm:pt>
    <dgm:pt modelId="{30FC1E7B-009C-4ED1-A252-B310FD5BE7B9}" type="pres">
      <dgm:prSet presAssocID="{2FE1F642-0C6E-4205-AD7C-67CA6BB38B0B}" presName="parentLin" presStyleCnt="0"/>
      <dgm:spPr/>
    </dgm:pt>
    <dgm:pt modelId="{E8B3C32A-8C90-455D-B3EA-E2E9EADB9CC1}" type="pres">
      <dgm:prSet presAssocID="{2FE1F642-0C6E-4205-AD7C-67CA6BB38B0B}" presName="parentLeftMargin" presStyleLbl="node1" presStyleIdx="0" presStyleCnt="4"/>
      <dgm:spPr/>
    </dgm:pt>
    <dgm:pt modelId="{FCE64C5B-0EA0-43EA-B016-A5E951F352CB}" type="pres">
      <dgm:prSet presAssocID="{2FE1F642-0C6E-4205-AD7C-67CA6BB38B0B}" presName="parentText" presStyleLbl="node1" presStyleIdx="0" presStyleCnt="4">
        <dgm:presLayoutVars>
          <dgm:chMax val="0"/>
          <dgm:bulletEnabled val="1"/>
        </dgm:presLayoutVars>
      </dgm:prSet>
      <dgm:spPr/>
    </dgm:pt>
    <dgm:pt modelId="{B4F18CD2-E58D-40BF-AA2E-C2181B6E83B4}" type="pres">
      <dgm:prSet presAssocID="{2FE1F642-0C6E-4205-AD7C-67CA6BB38B0B}" presName="negativeSpace" presStyleCnt="0"/>
      <dgm:spPr/>
    </dgm:pt>
    <dgm:pt modelId="{D14E788B-A17F-4E39-A989-3D78E942E50A}" type="pres">
      <dgm:prSet presAssocID="{2FE1F642-0C6E-4205-AD7C-67CA6BB38B0B}" presName="childText" presStyleLbl="conFgAcc1" presStyleIdx="0" presStyleCnt="4">
        <dgm:presLayoutVars>
          <dgm:bulletEnabled val="1"/>
        </dgm:presLayoutVars>
      </dgm:prSet>
      <dgm:spPr/>
    </dgm:pt>
    <dgm:pt modelId="{C4F9C1BC-DBB2-4EAF-BE75-6798096B382A}" type="pres">
      <dgm:prSet presAssocID="{E6DB1B21-C57B-4916-B73C-871A506B4769}" presName="spaceBetweenRectangles" presStyleCnt="0"/>
      <dgm:spPr/>
    </dgm:pt>
    <dgm:pt modelId="{CFA9475C-8682-49C4-A374-B4C89854A170}" type="pres">
      <dgm:prSet presAssocID="{A36F1668-8EA2-4053-B684-1F64D200D64B}" presName="parentLin" presStyleCnt="0"/>
      <dgm:spPr/>
    </dgm:pt>
    <dgm:pt modelId="{58005AD2-BC44-45FE-A34B-8B20C25EE503}" type="pres">
      <dgm:prSet presAssocID="{A36F1668-8EA2-4053-B684-1F64D200D64B}" presName="parentLeftMargin" presStyleLbl="node1" presStyleIdx="0" presStyleCnt="4"/>
      <dgm:spPr/>
    </dgm:pt>
    <dgm:pt modelId="{4FD3F7CA-9526-4F9E-9536-140E599D34C3}" type="pres">
      <dgm:prSet presAssocID="{A36F1668-8EA2-4053-B684-1F64D200D64B}" presName="parentText" presStyleLbl="node1" presStyleIdx="1" presStyleCnt="4">
        <dgm:presLayoutVars>
          <dgm:chMax val="0"/>
          <dgm:bulletEnabled val="1"/>
        </dgm:presLayoutVars>
      </dgm:prSet>
      <dgm:spPr/>
    </dgm:pt>
    <dgm:pt modelId="{1A03EB50-A945-4214-98EE-2BC58C2365E6}" type="pres">
      <dgm:prSet presAssocID="{A36F1668-8EA2-4053-B684-1F64D200D64B}" presName="negativeSpace" presStyleCnt="0"/>
      <dgm:spPr/>
    </dgm:pt>
    <dgm:pt modelId="{C0C816F3-680C-4B98-BE04-B3019D2EFA81}" type="pres">
      <dgm:prSet presAssocID="{A36F1668-8EA2-4053-B684-1F64D200D64B}" presName="childText" presStyleLbl="conFgAcc1" presStyleIdx="1" presStyleCnt="4" custLinFactNeighborY="-28580">
        <dgm:presLayoutVars>
          <dgm:bulletEnabled val="1"/>
        </dgm:presLayoutVars>
      </dgm:prSet>
      <dgm:spPr/>
    </dgm:pt>
    <dgm:pt modelId="{5F5345F4-761B-4743-BA72-A17A8FAFC3F7}" type="pres">
      <dgm:prSet presAssocID="{767065B1-C3CC-40EB-A5A0-6B41103CFBFC}" presName="spaceBetweenRectangles" presStyleCnt="0"/>
      <dgm:spPr/>
    </dgm:pt>
    <dgm:pt modelId="{0F94F814-D0E9-4A99-A501-4A480D133E57}" type="pres">
      <dgm:prSet presAssocID="{A9757093-6C05-4932-89BA-754F377470D6}" presName="parentLin" presStyleCnt="0"/>
      <dgm:spPr/>
    </dgm:pt>
    <dgm:pt modelId="{366D63BD-F2ED-4506-9D2F-D5384F8C77A6}" type="pres">
      <dgm:prSet presAssocID="{A9757093-6C05-4932-89BA-754F377470D6}" presName="parentLeftMargin" presStyleLbl="node1" presStyleIdx="1" presStyleCnt="4"/>
      <dgm:spPr/>
    </dgm:pt>
    <dgm:pt modelId="{7D4B5346-77A8-458D-8A11-5A0E0833D9A7}" type="pres">
      <dgm:prSet presAssocID="{A9757093-6C05-4932-89BA-754F377470D6}" presName="parentText" presStyleLbl="node1" presStyleIdx="2" presStyleCnt="4" custLinFactNeighborX="-6812" custLinFactNeighborY="11649">
        <dgm:presLayoutVars>
          <dgm:chMax val="0"/>
          <dgm:bulletEnabled val="1"/>
        </dgm:presLayoutVars>
      </dgm:prSet>
      <dgm:spPr/>
    </dgm:pt>
    <dgm:pt modelId="{E6BFA84A-A36A-4452-8059-9BA7572FF9B6}" type="pres">
      <dgm:prSet presAssocID="{A9757093-6C05-4932-89BA-754F377470D6}" presName="negativeSpace" presStyleCnt="0"/>
      <dgm:spPr/>
    </dgm:pt>
    <dgm:pt modelId="{1008126E-E6F1-42BB-89E7-20074AB1CE78}" type="pres">
      <dgm:prSet presAssocID="{A9757093-6C05-4932-89BA-754F377470D6}" presName="childText" presStyleLbl="conFgAcc1" presStyleIdx="2" presStyleCnt="4">
        <dgm:presLayoutVars>
          <dgm:bulletEnabled val="1"/>
        </dgm:presLayoutVars>
      </dgm:prSet>
      <dgm:spPr/>
    </dgm:pt>
    <dgm:pt modelId="{D6F54E11-B191-4B5F-A2B1-D33848D43BED}" type="pres">
      <dgm:prSet presAssocID="{9CC1F5A4-14F0-4AE6-A9DA-8D8840D4B519}" presName="spaceBetweenRectangles" presStyleCnt="0"/>
      <dgm:spPr/>
    </dgm:pt>
    <dgm:pt modelId="{1379F58B-1A45-4F40-BA8B-1B35930E91F6}" type="pres">
      <dgm:prSet presAssocID="{B5A269F8-80F8-4B90-872B-3BD2F341E378}" presName="parentLin" presStyleCnt="0"/>
      <dgm:spPr/>
    </dgm:pt>
    <dgm:pt modelId="{62EC09E6-2A91-441B-8135-E06C746CC769}" type="pres">
      <dgm:prSet presAssocID="{B5A269F8-80F8-4B90-872B-3BD2F341E378}" presName="parentLeftMargin" presStyleLbl="node1" presStyleIdx="2" presStyleCnt="4"/>
      <dgm:spPr/>
    </dgm:pt>
    <dgm:pt modelId="{98D98C1A-02EE-419C-9B39-FE78643702F8}" type="pres">
      <dgm:prSet presAssocID="{B5A269F8-80F8-4B90-872B-3BD2F341E378}" presName="parentText" presStyleLbl="node1" presStyleIdx="3" presStyleCnt="4">
        <dgm:presLayoutVars>
          <dgm:chMax val="0"/>
          <dgm:bulletEnabled val="1"/>
        </dgm:presLayoutVars>
      </dgm:prSet>
      <dgm:spPr/>
    </dgm:pt>
    <dgm:pt modelId="{FDDDF8F8-4BFB-4300-BC9D-18F8147136C0}" type="pres">
      <dgm:prSet presAssocID="{B5A269F8-80F8-4B90-872B-3BD2F341E378}" presName="negativeSpace" presStyleCnt="0"/>
      <dgm:spPr/>
    </dgm:pt>
    <dgm:pt modelId="{26EFE8DF-EA13-4E58-B5B5-4BE501FC1AE0}" type="pres">
      <dgm:prSet presAssocID="{B5A269F8-80F8-4B90-872B-3BD2F341E378}" presName="childText" presStyleLbl="conFgAcc1" presStyleIdx="3" presStyleCnt="4">
        <dgm:presLayoutVars>
          <dgm:bulletEnabled val="1"/>
        </dgm:presLayoutVars>
      </dgm:prSet>
      <dgm:spPr/>
    </dgm:pt>
  </dgm:ptLst>
  <dgm:cxnLst>
    <dgm:cxn modelId="{DA494702-E412-4610-90CF-EFD8889AFDEA}" type="presOf" srcId="{A36F1668-8EA2-4053-B684-1F64D200D64B}" destId="{58005AD2-BC44-45FE-A34B-8B20C25EE503}" srcOrd="0" destOrd="0" presId="urn:microsoft.com/office/officeart/2005/8/layout/list1"/>
    <dgm:cxn modelId="{88BFB204-C10F-433B-AC8D-3D2BE33831CD}" type="presOf" srcId="{157E43D0-77A2-40E7-A223-4169AD453B55}" destId="{0E95DF22-A220-417A-8C9D-61EF96E29E4C}" srcOrd="0" destOrd="0" presId="urn:microsoft.com/office/officeart/2005/8/layout/list1"/>
    <dgm:cxn modelId="{A5314212-5B25-4A46-B150-EB1324CD2A03}" type="presOf" srcId="{A9757093-6C05-4932-89BA-754F377470D6}" destId="{7D4B5346-77A8-458D-8A11-5A0E0833D9A7}" srcOrd="1" destOrd="0" presId="urn:microsoft.com/office/officeart/2005/8/layout/list1"/>
    <dgm:cxn modelId="{EF82B91A-8D79-42E8-AC59-422B7F1F5D2D}" type="presOf" srcId="{B5A269F8-80F8-4B90-872B-3BD2F341E378}" destId="{98D98C1A-02EE-419C-9B39-FE78643702F8}" srcOrd="1" destOrd="0" presId="urn:microsoft.com/office/officeart/2005/8/layout/list1"/>
    <dgm:cxn modelId="{0F3AD464-0080-4CAF-B8DC-E8BC7B05C047}" type="presOf" srcId="{2FE1F642-0C6E-4205-AD7C-67CA6BB38B0B}" destId="{E8B3C32A-8C90-455D-B3EA-E2E9EADB9CC1}" srcOrd="0" destOrd="0" presId="urn:microsoft.com/office/officeart/2005/8/layout/list1"/>
    <dgm:cxn modelId="{F27D5945-BE87-4BF7-947E-AB733C5957E1}" srcId="{157E43D0-77A2-40E7-A223-4169AD453B55}" destId="{A36F1668-8EA2-4053-B684-1F64D200D64B}" srcOrd="1" destOrd="0" parTransId="{161FE5ED-D407-446B-B37F-FADD6823E4B0}" sibTransId="{767065B1-C3CC-40EB-A5A0-6B41103CFBFC}"/>
    <dgm:cxn modelId="{CCE26A8C-B2F0-4E8D-A319-54681EB96B5C}" srcId="{2FE1F642-0C6E-4205-AD7C-67CA6BB38B0B}" destId="{A9CD66FB-28F4-49A6-8465-C6771ED434A4}" srcOrd="0" destOrd="0" parTransId="{86F730BD-753B-4A55-BE2A-6AC7FB7B8EE1}" sibTransId="{1AF4652A-83D5-4C64-AF68-492F6950747F}"/>
    <dgm:cxn modelId="{8D320691-0D01-453F-933F-BBC334D302D8}" type="presOf" srcId="{B5A269F8-80F8-4B90-872B-3BD2F341E378}" destId="{62EC09E6-2A91-441B-8135-E06C746CC769}" srcOrd="0" destOrd="0" presId="urn:microsoft.com/office/officeart/2005/8/layout/list1"/>
    <dgm:cxn modelId="{813CF3A2-827E-42AB-AF3A-895D40B9EC9F}" srcId="{157E43D0-77A2-40E7-A223-4169AD453B55}" destId="{2FE1F642-0C6E-4205-AD7C-67CA6BB38B0B}" srcOrd="0" destOrd="0" parTransId="{1DA22640-6A6E-4CF2-854C-552A2E027ED3}" sibTransId="{E6DB1B21-C57B-4916-B73C-871A506B4769}"/>
    <dgm:cxn modelId="{908622A5-962F-48DA-8CD5-FCE9318C47A0}" srcId="{157E43D0-77A2-40E7-A223-4169AD453B55}" destId="{A9757093-6C05-4932-89BA-754F377470D6}" srcOrd="2" destOrd="0" parTransId="{AA82A31F-EB8D-45C5-9FCB-72CC7A5D7A5D}" sibTransId="{9CC1F5A4-14F0-4AE6-A9DA-8D8840D4B519}"/>
    <dgm:cxn modelId="{849975B3-58B3-465C-A3A3-0A733FF8925E}" type="presOf" srcId="{A36F1668-8EA2-4053-B684-1F64D200D64B}" destId="{4FD3F7CA-9526-4F9E-9536-140E599D34C3}" srcOrd="1" destOrd="0" presId="urn:microsoft.com/office/officeart/2005/8/layout/list1"/>
    <dgm:cxn modelId="{59DAC8B3-29A2-4039-AFE1-35DBA136BB91}" type="presOf" srcId="{A9CD66FB-28F4-49A6-8465-C6771ED434A4}" destId="{D14E788B-A17F-4E39-A989-3D78E942E50A}" srcOrd="0" destOrd="0" presId="urn:microsoft.com/office/officeart/2005/8/layout/list1"/>
    <dgm:cxn modelId="{0DAEAEB8-E395-4A96-A4EE-FB1A84D3146A}" type="presOf" srcId="{2FE1F642-0C6E-4205-AD7C-67CA6BB38B0B}" destId="{FCE64C5B-0EA0-43EA-B016-A5E951F352CB}" srcOrd="1" destOrd="0" presId="urn:microsoft.com/office/officeart/2005/8/layout/list1"/>
    <dgm:cxn modelId="{51099DD7-372A-4759-81F7-56A233F3CE0D}" srcId="{157E43D0-77A2-40E7-A223-4169AD453B55}" destId="{B5A269F8-80F8-4B90-872B-3BD2F341E378}" srcOrd="3" destOrd="0" parTransId="{CA9EA41A-F321-40C4-9AC0-BB8CD35AD1B6}" sibTransId="{08D9D38B-D626-43DF-B851-6DCD4075095F}"/>
    <dgm:cxn modelId="{A3FF7EDD-D1EF-4605-B157-B2575B3D72EC}" type="presOf" srcId="{A9757093-6C05-4932-89BA-754F377470D6}" destId="{366D63BD-F2ED-4506-9D2F-D5384F8C77A6}" srcOrd="0" destOrd="0" presId="urn:microsoft.com/office/officeart/2005/8/layout/list1"/>
    <dgm:cxn modelId="{315D6BEE-83A4-405F-B76D-2C26CAF36C96}" type="presParOf" srcId="{0E95DF22-A220-417A-8C9D-61EF96E29E4C}" destId="{30FC1E7B-009C-4ED1-A252-B310FD5BE7B9}" srcOrd="0" destOrd="0" presId="urn:microsoft.com/office/officeart/2005/8/layout/list1"/>
    <dgm:cxn modelId="{408E668D-7448-4AA2-8662-448C92421BF3}" type="presParOf" srcId="{30FC1E7B-009C-4ED1-A252-B310FD5BE7B9}" destId="{E8B3C32A-8C90-455D-B3EA-E2E9EADB9CC1}" srcOrd="0" destOrd="0" presId="urn:microsoft.com/office/officeart/2005/8/layout/list1"/>
    <dgm:cxn modelId="{26961E82-8B27-4401-A6E2-67C989E04BA6}" type="presParOf" srcId="{30FC1E7B-009C-4ED1-A252-B310FD5BE7B9}" destId="{FCE64C5B-0EA0-43EA-B016-A5E951F352CB}" srcOrd="1" destOrd="0" presId="urn:microsoft.com/office/officeart/2005/8/layout/list1"/>
    <dgm:cxn modelId="{68024D29-AB67-44F4-96D2-E6AD6E4D7499}" type="presParOf" srcId="{0E95DF22-A220-417A-8C9D-61EF96E29E4C}" destId="{B4F18CD2-E58D-40BF-AA2E-C2181B6E83B4}" srcOrd="1" destOrd="0" presId="urn:microsoft.com/office/officeart/2005/8/layout/list1"/>
    <dgm:cxn modelId="{F4849A91-8703-4123-A43C-D2096E3FB607}" type="presParOf" srcId="{0E95DF22-A220-417A-8C9D-61EF96E29E4C}" destId="{D14E788B-A17F-4E39-A989-3D78E942E50A}" srcOrd="2" destOrd="0" presId="urn:microsoft.com/office/officeart/2005/8/layout/list1"/>
    <dgm:cxn modelId="{388046A2-F8AB-4592-99E8-80721008072E}" type="presParOf" srcId="{0E95DF22-A220-417A-8C9D-61EF96E29E4C}" destId="{C4F9C1BC-DBB2-4EAF-BE75-6798096B382A}" srcOrd="3" destOrd="0" presId="urn:microsoft.com/office/officeart/2005/8/layout/list1"/>
    <dgm:cxn modelId="{10D5EB45-966B-460F-8E32-9D29061CF9BD}" type="presParOf" srcId="{0E95DF22-A220-417A-8C9D-61EF96E29E4C}" destId="{CFA9475C-8682-49C4-A374-B4C89854A170}" srcOrd="4" destOrd="0" presId="urn:microsoft.com/office/officeart/2005/8/layout/list1"/>
    <dgm:cxn modelId="{D3A97E6B-CAEC-44BD-952E-DFABA44368C2}" type="presParOf" srcId="{CFA9475C-8682-49C4-A374-B4C89854A170}" destId="{58005AD2-BC44-45FE-A34B-8B20C25EE503}" srcOrd="0" destOrd="0" presId="urn:microsoft.com/office/officeart/2005/8/layout/list1"/>
    <dgm:cxn modelId="{2C6B1636-FA69-404F-9B74-3D60444CEBD5}" type="presParOf" srcId="{CFA9475C-8682-49C4-A374-B4C89854A170}" destId="{4FD3F7CA-9526-4F9E-9536-140E599D34C3}" srcOrd="1" destOrd="0" presId="urn:microsoft.com/office/officeart/2005/8/layout/list1"/>
    <dgm:cxn modelId="{2546CAD4-A28C-4546-A215-1616B849F9F3}" type="presParOf" srcId="{0E95DF22-A220-417A-8C9D-61EF96E29E4C}" destId="{1A03EB50-A945-4214-98EE-2BC58C2365E6}" srcOrd="5" destOrd="0" presId="urn:microsoft.com/office/officeart/2005/8/layout/list1"/>
    <dgm:cxn modelId="{46A41E61-BC5C-4C02-ADA4-E56CE9C427A0}" type="presParOf" srcId="{0E95DF22-A220-417A-8C9D-61EF96E29E4C}" destId="{C0C816F3-680C-4B98-BE04-B3019D2EFA81}" srcOrd="6" destOrd="0" presId="urn:microsoft.com/office/officeart/2005/8/layout/list1"/>
    <dgm:cxn modelId="{261775E0-8664-4340-B58C-325C34617AE3}" type="presParOf" srcId="{0E95DF22-A220-417A-8C9D-61EF96E29E4C}" destId="{5F5345F4-761B-4743-BA72-A17A8FAFC3F7}" srcOrd="7" destOrd="0" presId="urn:microsoft.com/office/officeart/2005/8/layout/list1"/>
    <dgm:cxn modelId="{C8A3A73F-FFEF-475F-B278-9029A790FFE2}" type="presParOf" srcId="{0E95DF22-A220-417A-8C9D-61EF96E29E4C}" destId="{0F94F814-D0E9-4A99-A501-4A480D133E57}" srcOrd="8" destOrd="0" presId="urn:microsoft.com/office/officeart/2005/8/layout/list1"/>
    <dgm:cxn modelId="{0E6E0C8E-7F4D-49DC-A3A2-1B0FAD17DDAD}" type="presParOf" srcId="{0F94F814-D0E9-4A99-A501-4A480D133E57}" destId="{366D63BD-F2ED-4506-9D2F-D5384F8C77A6}" srcOrd="0" destOrd="0" presId="urn:microsoft.com/office/officeart/2005/8/layout/list1"/>
    <dgm:cxn modelId="{46323DFF-0D1D-4688-BFD2-69B7678FC943}" type="presParOf" srcId="{0F94F814-D0E9-4A99-A501-4A480D133E57}" destId="{7D4B5346-77A8-458D-8A11-5A0E0833D9A7}" srcOrd="1" destOrd="0" presId="urn:microsoft.com/office/officeart/2005/8/layout/list1"/>
    <dgm:cxn modelId="{84A8DD2C-F44A-47F7-9D8B-23B6A695E7CE}" type="presParOf" srcId="{0E95DF22-A220-417A-8C9D-61EF96E29E4C}" destId="{E6BFA84A-A36A-4452-8059-9BA7572FF9B6}" srcOrd="9" destOrd="0" presId="urn:microsoft.com/office/officeart/2005/8/layout/list1"/>
    <dgm:cxn modelId="{64E25E27-A896-438B-909B-ED3ADAB4A0C1}" type="presParOf" srcId="{0E95DF22-A220-417A-8C9D-61EF96E29E4C}" destId="{1008126E-E6F1-42BB-89E7-20074AB1CE78}" srcOrd="10" destOrd="0" presId="urn:microsoft.com/office/officeart/2005/8/layout/list1"/>
    <dgm:cxn modelId="{F5C3E0E9-1C9D-4018-A6F6-B9B63A8C5217}" type="presParOf" srcId="{0E95DF22-A220-417A-8C9D-61EF96E29E4C}" destId="{D6F54E11-B191-4B5F-A2B1-D33848D43BED}" srcOrd="11" destOrd="0" presId="urn:microsoft.com/office/officeart/2005/8/layout/list1"/>
    <dgm:cxn modelId="{24A11F0A-3A47-4D0D-9A7F-C2C036223F57}" type="presParOf" srcId="{0E95DF22-A220-417A-8C9D-61EF96E29E4C}" destId="{1379F58B-1A45-4F40-BA8B-1B35930E91F6}" srcOrd="12" destOrd="0" presId="urn:microsoft.com/office/officeart/2005/8/layout/list1"/>
    <dgm:cxn modelId="{076A2794-1A95-46E5-8B2F-C5A519C4C35A}" type="presParOf" srcId="{1379F58B-1A45-4F40-BA8B-1B35930E91F6}" destId="{62EC09E6-2A91-441B-8135-E06C746CC769}" srcOrd="0" destOrd="0" presId="urn:microsoft.com/office/officeart/2005/8/layout/list1"/>
    <dgm:cxn modelId="{3D389AED-6DD3-4358-B0FC-8296C3920721}" type="presParOf" srcId="{1379F58B-1A45-4F40-BA8B-1B35930E91F6}" destId="{98D98C1A-02EE-419C-9B39-FE78643702F8}" srcOrd="1" destOrd="0" presId="urn:microsoft.com/office/officeart/2005/8/layout/list1"/>
    <dgm:cxn modelId="{44A0BD1C-8A15-4AF9-87BC-BC7B23263B82}" type="presParOf" srcId="{0E95DF22-A220-417A-8C9D-61EF96E29E4C}" destId="{FDDDF8F8-4BFB-4300-BC9D-18F8147136C0}" srcOrd="13" destOrd="0" presId="urn:microsoft.com/office/officeart/2005/8/layout/list1"/>
    <dgm:cxn modelId="{8BE3D90C-4B17-4D99-815E-ED8FBDF2A52E}" type="presParOf" srcId="{0E95DF22-A220-417A-8C9D-61EF96E29E4C}" destId="{26EFE8DF-EA13-4E58-B5B5-4BE501FC1AE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Барање за претрес и заплена е:</a:t>
          </a:r>
          <a:endParaRPr lang="en-US"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Формално барање за ЗПП</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kern="1200" dirty="0"/>
            <a:t>Неформално барање за ЗПП</a:t>
          </a:r>
          <a:r>
            <a:rPr lang="en-US" sz="2800" kern="1200" dirty="0"/>
            <a:t>?</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Воопшто не е барање за ЗПП?</a:t>
          </a:r>
          <a:endParaRPr lang="en-US"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85716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4214035"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err="1"/>
            <a:t>НЦБ</a:t>
          </a:r>
          <a:r>
            <a:rPr lang="en-US" sz="2600" b="1" kern="1200" dirty="0"/>
            <a:t>-</a:t>
          </a:r>
          <a:r>
            <a:rPr lang="mk-MK" sz="2600" b="1" kern="1200" dirty="0"/>
            <a:t>ата на Интерпол може да се искористат за итно барање за зачувување компјутерски податоци или зачувување на податочен сообраќај или каква било мерка, со цел да се добијат или зачуваат доказите:</a:t>
          </a:r>
          <a:endParaRPr lang="en-US" sz="2600" b="1" kern="1200" dirty="0"/>
        </a:p>
      </dsp:txBody>
      <dsp:txXfrm>
        <a:off x="0" y="0"/>
        <a:ext cx="4214035" cy="4064000"/>
      </dsp:txXfrm>
    </dsp:sp>
    <dsp:sp modelId="{5D9EDF3F-7B20-8E47-A431-F9F24450F874}">
      <dsp:nvSpPr>
        <dsp:cNvPr id="0" name=""/>
        <dsp:cNvSpPr/>
      </dsp:nvSpPr>
      <dsp:spPr>
        <a:xfrm>
          <a:off x="4295524" y="63500"/>
          <a:ext cx="4264602"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Точно</a:t>
          </a:r>
          <a:r>
            <a:rPr lang="en-US" sz="2800" kern="1200" dirty="0"/>
            <a:t>?</a:t>
          </a:r>
        </a:p>
      </dsp:txBody>
      <dsp:txXfrm>
        <a:off x="4295524" y="63500"/>
        <a:ext cx="4264602" cy="1269999"/>
      </dsp:txXfrm>
    </dsp:sp>
    <dsp:sp modelId="{EB798B99-5590-864A-A2C1-F553D99D3FAA}">
      <dsp:nvSpPr>
        <dsp:cNvPr id="0" name=""/>
        <dsp:cNvSpPr/>
      </dsp:nvSpPr>
      <dsp:spPr>
        <a:xfrm>
          <a:off x="4214035" y="1333499"/>
          <a:ext cx="43460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4295524" y="1396999"/>
          <a:ext cx="4264602"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kern="1200" dirty="0"/>
            <a:t>Неточно</a:t>
          </a:r>
          <a:r>
            <a:rPr lang="en-US" sz="2800" kern="1200" dirty="0"/>
            <a:t>?</a:t>
          </a:r>
        </a:p>
      </dsp:txBody>
      <dsp:txXfrm>
        <a:off x="4295524" y="1396999"/>
        <a:ext cx="4264602" cy="1269999"/>
      </dsp:txXfrm>
    </dsp:sp>
    <dsp:sp modelId="{5B901F7D-EE59-304E-B86D-F0C8CC3A841B}">
      <dsp:nvSpPr>
        <dsp:cNvPr id="0" name=""/>
        <dsp:cNvSpPr/>
      </dsp:nvSpPr>
      <dsp:spPr>
        <a:xfrm>
          <a:off x="4214035" y="2666999"/>
          <a:ext cx="43460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295524" y="2730499"/>
          <a:ext cx="4264602"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Зависи од барањето</a:t>
          </a:r>
          <a:r>
            <a:rPr lang="en-US" sz="2800" kern="1200" dirty="0"/>
            <a:t>?</a:t>
          </a:r>
        </a:p>
      </dsp:txBody>
      <dsp:txXfrm>
        <a:off x="4295524" y="2730499"/>
        <a:ext cx="4264602" cy="1269999"/>
      </dsp:txXfrm>
    </dsp:sp>
    <dsp:sp modelId="{1E88F2A9-FC8F-2A4F-ABF4-2C5837CA76E5}">
      <dsp:nvSpPr>
        <dsp:cNvPr id="0" name=""/>
        <dsp:cNvSpPr/>
      </dsp:nvSpPr>
      <dsp:spPr>
        <a:xfrm>
          <a:off x="4214035" y="4000499"/>
          <a:ext cx="43460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Член 35 од Конвенцијата „Будимпешта“</a:t>
          </a:r>
        </a:p>
        <a:p>
          <a:pPr marL="0" lvl="0" indent="0" algn="l" defTabSz="1244600">
            <a:lnSpc>
              <a:spcPct val="90000"/>
            </a:lnSpc>
            <a:spcBef>
              <a:spcPct val="0"/>
            </a:spcBef>
            <a:spcAft>
              <a:spcPct val="35000"/>
            </a:spcAft>
            <a:buNone/>
          </a:pPr>
          <a:r>
            <a:rPr lang="mk-MK" sz="2800" b="1" kern="1200" dirty="0"/>
            <a:t>пропишува дека 24/7 контакт точката е:</a:t>
          </a:r>
          <a:endParaRPr lang="en-US"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Задолжителна</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kern="1200" dirty="0"/>
            <a:t>Незадолжителна</a:t>
          </a:r>
          <a:r>
            <a:rPr lang="en-US" sz="2800" kern="1200" dirty="0"/>
            <a:t>?</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Зависи од земјата</a:t>
          </a:r>
          <a:r>
            <a:rPr lang="en-US" sz="2800" kern="1200" dirty="0"/>
            <a:t>?</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E788B-A17F-4E39-A989-3D78E942E50A}">
      <dsp:nvSpPr>
        <dsp:cNvPr id="0" name=""/>
        <dsp:cNvSpPr/>
      </dsp:nvSpPr>
      <dsp:spPr>
        <a:xfrm>
          <a:off x="0" y="455313"/>
          <a:ext cx="8403221" cy="756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52183" tIns="624840" rIns="652183" bIns="213360" numCol="1" spcCol="1270" anchor="t" anchorCtr="0">
          <a:noAutofit/>
        </a:bodyPr>
        <a:lstStyle/>
        <a:p>
          <a:pPr marL="285750" lvl="1" indent="-285750" algn="l" defTabSz="1333500">
            <a:lnSpc>
              <a:spcPct val="90000"/>
            </a:lnSpc>
            <a:spcBef>
              <a:spcPct val="0"/>
            </a:spcBef>
            <a:spcAft>
              <a:spcPct val="15000"/>
            </a:spcAft>
            <a:buChar char="•"/>
          </a:pPr>
          <a:endParaRPr lang="en-GB" sz="3000" kern="1200"/>
        </a:p>
      </dsp:txBody>
      <dsp:txXfrm>
        <a:off x="0" y="455313"/>
        <a:ext cx="8403221" cy="756000"/>
      </dsp:txXfrm>
    </dsp:sp>
    <dsp:sp modelId="{FCE64C5B-0EA0-43EA-B016-A5E951F352CB}">
      <dsp:nvSpPr>
        <dsp:cNvPr id="0" name=""/>
        <dsp:cNvSpPr/>
      </dsp:nvSpPr>
      <dsp:spPr>
        <a:xfrm>
          <a:off x="420161" y="12513"/>
          <a:ext cx="5882254" cy="885600"/>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marL="0" lvl="0" indent="0" algn="l" defTabSz="1333500">
            <a:lnSpc>
              <a:spcPct val="90000"/>
            </a:lnSpc>
            <a:spcBef>
              <a:spcPct val="0"/>
            </a:spcBef>
            <a:spcAft>
              <a:spcPct val="35000"/>
            </a:spcAft>
            <a:buNone/>
          </a:pPr>
          <a:r>
            <a:rPr lang="mk-MK" sz="3000" kern="1200" dirty="0"/>
            <a:t>Законски барања</a:t>
          </a:r>
          <a:endParaRPr lang="en-GB" sz="3000" kern="1200" dirty="0"/>
        </a:p>
      </dsp:txBody>
      <dsp:txXfrm>
        <a:off x="463392" y="55744"/>
        <a:ext cx="5795792" cy="799138"/>
      </dsp:txXfrm>
    </dsp:sp>
    <dsp:sp modelId="{C0C816F3-680C-4B98-BE04-B3019D2EFA81}">
      <dsp:nvSpPr>
        <dsp:cNvPr id="0" name=""/>
        <dsp:cNvSpPr/>
      </dsp:nvSpPr>
      <dsp:spPr>
        <a:xfrm>
          <a:off x="0" y="1769814"/>
          <a:ext cx="8403221" cy="756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4FD3F7CA-9526-4F9E-9536-140E599D34C3}">
      <dsp:nvSpPr>
        <dsp:cNvPr id="0" name=""/>
        <dsp:cNvSpPr/>
      </dsp:nvSpPr>
      <dsp:spPr>
        <a:xfrm>
          <a:off x="420161" y="1373313"/>
          <a:ext cx="5882254" cy="885600"/>
        </a:xfrm>
        <a:prstGeom prst="roundRect">
          <a:avLst/>
        </a:prstGeom>
        <a:solidFill>
          <a:schemeClr val="accent1">
            <a:shade val="80000"/>
            <a:hueOff val="102082"/>
            <a:satOff val="-1464"/>
            <a:lumOff val="853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marL="0" lvl="0" indent="0" algn="l" defTabSz="1333500">
            <a:lnSpc>
              <a:spcPct val="90000"/>
            </a:lnSpc>
            <a:spcBef>
              <a:spcPct val="0"/>
            </a:spcBef>
            <a:spcAft>
              <a:spcPct val="35000"/>
            </a:spcAft>
            <a:buNone/>
          </a:pPr>
          <a:r>
            <a:rPr lang="mk-MK" sz="3000" kern="1200" dirty="0"/>
            <a:t>Ефикасна комуникација</a:t>
          </a:r>
          <a:endParaRPr lang="en-GB" sz="3000" kern="1200" dirty="0"/>
        </a:p>
      </dsp:txBody>
      <dsp:txXfrm>
        <a:off x="463392" y="1416544"/>
        <a:ext cx="5795792" cy="799138"/>
      </dsp:txXfrm>
    </dsp:sp>
    <dsp:sp modelId="{1008126E-E6F1-42BB-89E7-20074AB1CE78}">
      <dsp:nvSpPr>
        <dsp:cNvPr id="0" name=""/>
        <dsp:cNvSpPr/>
      </dsp:nvSpPr>
      <dsp:spPr>
        <a:xfrm>
          <a:off x="0" y="3176914"/>
          <a:ext cx="8403221" cy="756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7D4B5346-77A8-458D-8A11-5A0E0833D9A7}">
      <dsp:nvSpPr>
        <dsp:cNvPr id="0" name=""/>
        <dsp:cNvSpPr/>
      </dsp:nvSpPr>
      <dsp:spPr>
        <a:xfrm>
          <a:off x="391539" y="2837277"/>
          <a:ext cx="5882254" cy="885600"/>
        </a:xfrm>
        <a:prstGeom prst="roundRect">
          <a:avLst/>
        </a:prstGeom>
        <a:solidFill>
          <a:schemeClr val="accent1">
            <a:shade val="80000"/>
            <a:hueOff val="204164"/>
            <a:satOff val="-2928"/>
            <a:lumOff val="1707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marL="0" lvl="0" indent="0" algn="l" defTabSz="1333500">
            <a:lnSpc>
              <a:spcPct val="90000"/>
            </a:lnSpc>
            <a:spcBef>
              <a:spcPct val="0"/>
            </a:spcBef>
            <a:spcAft>
              <a:spcPct val="35000"/>
            </a:spcAft>
            <a:buNone/>
          </a:pPr>
          <a:r>
            <a:rPr lang="mk-MK" sz="3000" kern="1200" dirty="0"/>
            <a:t>Управување со процеси</a:t>
          </a:r>
          <a:endParaRPr lang="en-GB" sz="3000" kern="1200" dirty="0"/>
        </a:p>
      </dsp:txBody>
      <dsp:txXfrm>
        <a:off x="434770" y="2880508"/>
        <a:ext cx="5795792" cy="799138"/>
      </dsp:txXfrm>
    </dsp:sp>
    <dsp:sp modelId="{26EFE8DF-EA13-4E58-B5B5-4BE501FC1AE0}">
      <dsp:nvSpPr>
        <dsp:cNvPr id="0" name=""/>
        <dsp:cNvSpPr/>
      </dsp:nvSpPr>
      <dsp:spPr>
        <a:xfrm>
          <a:off x="0" y="4537714"/>
          <a:ext cx="8403221" cy="756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8D98C1A-02EE-419C-9B39-FE78643702F8}">
      <dsp:nvSpPr>
        <dsp:cNvPr id="0" name=""/>
        <dsp:cNvSpPr/>
      </dsp:nvSpPr>
      <dsp:spPr>
        <a:xfrm>
          <a:off x="420161" y="4094914"/>
          <a:ext cx="5882254" cy="885600"/>
        </a:xfrm>
        <a:prstGeom prst="roundRect">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marL="0" lvl="0" indent="0" algn="l" defTabSz="1333500">
            <a:lnSpc>
              <a:spcPct val="90000"/>
            </a:lnSpc>
            <a:spcBef>
              <a:spcPct val="0"/>
            </a:spcBef>
            <a:spcAft>
              <a:spcPct val="35000"/>
            </a:spcAft>
            <a:buNone/>
          </a:pPr>
          <a:r>
            <a:rPr lang="mk-MK" sz="3000" kern="1200" dirty="0"/>
            <a:t>Квалитет на барањата за ЗПП</a:t>
          </a:r>
          <a:endParaRPr lang="en-GB" sz="3000" kern="1200" dirty="0"/>
        </a:p>
      </dsp:txBody>
      <dsp:txXfrm>
        <a:off x="463392" y="4138145"/>
        <a:ext cx="5795792" cy="799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5/4/2021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Дневен ред (агенда) на сесијата. претставниците треба да поседуваат</a:t>
            </a:r>
            <a:r>
              <a:rPr lang="mk-MK" baseline="0" dirty="0"/>
              <a:t> копија од него.</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12546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а</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55970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ru-RU" dirty="0"/>
              <a:t>Секоја од земјите-членки е домаќин на Националното централно биро на ИНТЕРПОЛ (НЦБ). </a:t>
            </a:r>
            <a:r>
              <a:rPr lang="mk-MK" baseline="0" dirty="0"/>
              <a:t>Ова го поврзува нивното национално спроведување на законот со други земји и со Генералниот секретаријат преку нашата глобална полициска комуникациска мрежа наречена </a:t>
            </a:r>
            <a:r>
              <a:rPr lang="en-US" baseline="0" dirty="0"/>
              <a:t>I</a:t>
            </a:r>
            <a:r>
              <a:rPr lang="mk-MK" baseline="0" dirty="0"/>
              <a:t>-24/7.</a:t>
            </a:r>
            <a:endParaRPr lang="en-GB" dirty="0"/>
          </a:p>
          <a:p>
            <a:pPr algn="just"/>
            <a:endParaRPr lang="en-GB" dirty="0"/>
          </a:p>
          <a:p>
            <a:pPr algn="just"/>
            <a:r>
              <a:rPr lang="ru-RU" dirty="0"/>
              <a:t>Повеќето од криминалот денес има меѓународен аспект, особено сајбер-криминал, преводен од групи на организиран криминал. Кога едно кривично дело ја надминува нивната национална надлежност, на една земја ѝ треба меѓународна поддршка за да го реши истото</a:t>
            </a:r>
            <a:r>
              <a:rPr lang="en-US" dirty="0"/>
              <a:t>. </a:t>
            </a:r>
            <a:r>
              <a:rPr lang="mk-MK" dirty="0"/>
              <a:t>Затоа,</a:t>
            </a:r>
            <a:r>
              <a:rPr lang="mk-MK" baseline="0" dirty="0"/>
              <a:t> таа е домаќин на Националното централно биро на ИНТЕРПОЛ (НЦБ). Ова го поврзува нивното национално спроведување на законот со другите земји и со Генералниот секретаријат преку нашата глобална полициска комуникациска мрежа наречена </a:t>
            </a:r>
            <a:r>
              <a:rPr lang="en-US" baseline="0" dirty="0"/>
              <a:t>I</a:t>
            </a:r>
            <a:r>
              <a:rPr lang="mk-MK" baseline="0" dirty="0"/>
              <a:t>-24/7.</a:t>
            </a:r>
            <a:endParaRPr lang="en-US" dirty="0"/>
          </a:p>
          <a:p>
            <a:pPr algn="just"/>
            <a:endParaRPr lang="en-US" dirty="0"/>
          </a:p>
          <a:p>
            <a:pPr algn="just"/>
            <a:r>
              <a:rPr lang="mk-MK" dirty="0" err="1"/>
              <a:t>НЦБ</a:t>
            </a:r>
            <a:r>
              <a:rPr lang="mk-MK" dirty="0"/>
              <a:t> е во срцето на ИНТЕРПОЛ. Тие бараат информации кои им се потребни на</a:t>
            </a:r>
            <a:r>
              <a:rPr lang="mk-MK" baseline="0" dirty="0"/>
              <a:t> други НЦБ за да помогнат во истрагата на криминалот или криминалците во нивната земја и споделуваат криминални податоци и разузнавачки информации за да ѝ помогнат на друга земја.</a:t>
            </a:r>
            <a:endParaRPr lang="en-GB" dirty="0"/>
          </a:p>
          <a:p>
            <a:pPr algn="just"/>
            <a:endParaRPr lang="en-GB" dirty="0"/>
          </a:p>
          <a:p>
            <a:pPr algn="just"/>
            <a:r>
              <a:rPr lang="mk-MK" dirty="0"/>
              <a:t>Како дел од нивната улога во глобалните истраги, НЦБ работат</a:t>
            </a:r>
            <a:r>
              <a:rPr lang="mk-MK" baseline="0" dirty="0"/>
              <a:t> со:</a:t>
            </a:r>
            <a:endParaRPr lang="en-GB" dirty="0"/>
          </a:p>
          <a:p>
            <a:pPr algn="just">
              <a:buFont typeface="Arial" panose="020B0604020202020204" pitchFamily="34" charset="0"/>
              <a:buChar char="•"/>
            </a:pPr>
            <a:r>
              <a:rPr lang="mk-MK" dirty="0"/>
              <a:t> Агенции за спроведување на законот</a:t>
            </a:r>
            <a:r>
              <a:rPr lang="mk-MK" baseline="0" dirty="0"/>
              <a:t> во својата земја</a:t>
            </a:r>
            <a:endParaRPr lang="en-GB" dirty="0"/>
          </a:p>
          <a:p>
            <a:pPr algn="just">
              <a:buFont typeface="Arial" panose="020B0604020202020204" pitchFamily="34" charset="0"/>
              <a:buChar char="•"/>
            </a:pPr>
            <a:r>
              <a:rPr lang="en-GB" dirty="0"/>
              <a:t> </a:t>
            </a:r>
            <a:r>
              <a:rPr lang="mk-MK" dirty="0"/>
              <a:t>Други НЦБ и под-бироа ширум</a:t>
            </a:r>
            <a:r>
              <a:rPr lang="mk-MK" baseline="0" dirty="0"/>
              <a:t> светот</a:t>
            </a:r>
            <a:endParaRPr lang="en-GB" dirty="0"/>
          </a:p>
          <a:p>
            <a:pPr algn="just">
              <a:buFont typeface="Arial" panose="020B0604020202020204" pitchFamily="34" charset="0"/>
              <a:buChar char="•"/>
            </a:pPr>
            <a:r>
              <a:rPr lang="en-GB" dirty="0"/>
              <a:t> </a:t>
            </a:r>
            <a:r>
              <a:rPr lang="mk-MK" dirty="0"/>
              <a:t>Канцелариите</a:t>
            </a:r>
            <a:r>
              <a:rPr lang="mk-MK" baseline="0" dirty="0"/>
              <a:t> на Генералниот секретаријат ширум светот</a:t>
            </a:r>
            <a:endParaRPr lang="en-GB" dirty="0"/>
          </a:p>
          <a:p>
            <a:pPr algn="just">
              <a:buFont typeface="Arial" panose="020B0604020202020204" pitchFamily="34" charset="0"/>
              <a:buChar char="•"/>
            </a:pPr>
            <a:endParaRPr lang="en-GB" dirty="0"/>
          </a:p>
          <a:p>
            <a:pPr algn="just"/>
            <a:r>
              <a:rPr lang="mk-MK" dirty="0">
                <a:effectLst/>
              </a:rPr>
              <a:t>НЦБ</a:t>
            </a:r>
            <a:r>
              <a:rPr lang="mk-MK" baseline="0" dirty="0">
                <a:effectLst/>
              </a:rPr>
              <a:t> исто така развиваат програми за обука за нивната национална полиција за подигнување на свеста за активностите, услугите и базите на податоци на ИНТЕРПОЛ</a:t>
            </a:r>
            <a:endParaRPr lang="en-GB" dirty="0">
              <a:effectLst/>
            </a:endParaRP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397474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dirty="0"/>
              <a:t>НЦБ-ата придонесуваат</a:t>
            </a:r>
            <a:r>
              <a:rPr lang="en-US" dirty="0"/>
              <a:t> </a:t>
            </a:r>
            <a:r>
              <a:rPr lang="mk-MK" dirty="0"/>
              <a:t>со</a:t>
            </a:r>
            <a:r>
              <a:rPr lang="ru-RU" dirty="0"/>
              <a:t> национални податоци за криминал во нашите глобални бази на податоци, во согласност со нивните соодветни национални закони. Ова осигурува дека точните податоци се на вистинското место во вистинско време за да ѝ се овозможи на полицијата да идентификува одреден тренд, да спречи кривично дело или да уапси криминалец. На пример, нашите „црвени аларми“ ја предупредуваат полицијата во сите земји за лица по кои се трага.</a:t>
            </a:r>
          </a:p>
          <a:p>
            <a:pPr algn="just"/>
            <a:endParaRPr lang="en-GB" dirty="0"/>
          </a:p>
          <a:p>
            <a:pPr algn="just"/>
            <a:r>
              <a:rPr lang="ru-RU" dirty="0"/>
              <a:t>НЦБ-ата соработуваат во прекугранични истраги, операции и апсења. За да ги спроведат истрагите надвор од националните граници, тие можат да побараат соработка од кое било друго НЦБ.</a:t>
            </a:r>
          </a:p>
          <a:p>
            <a:pPr algn="just"/>
            <a:endParaRPr lang="en-GB" dirty="0"/>
          </a:p>
          <a:p>
            <a:pPr algn="just"/>
            <a:r>
              <a:rPr lang="ru-RU" dirty="0"/>
              <a:t>Со оглед на заедничките проблеми со кои се соочува секој регион, НЦБ</a:t>
            </a:r>
            <a:r>
              <a:rPr lang="en-US" dirty="0"/>
              <a:t>-</a:t>
            </a:r>
            <a:r>
              <a:rPr lang="mk-MK" dirty="0"/>
              <a:t>ата</a:t>
            </a:r>
            <a:r>
              <a:rPr lang="ru-RU" dirty="0"/>
              <a:t> работат заедно сè повеќе на регионална основа. Тие комбинираат ресурси и експертиза во успешни интервенции во оние области на криминал што најмногу влијаат врз нив.</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490766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Главните иницијативи на ИНТЕРПОЛ во областа на финансискиот и високотехнолошкиот криминал се однесуваат на сајбер-криминал или на криминал поврзан со компјутери.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344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ru-RU" dirty="0"/>
              <a:t>Конвенцијата на ЕУ од 2000 година за поттикнување и олеснување на меѓусебната помош </a:t>
            </a:r>
            <a:r>
              <a:rPr lang="mk-MK" dirty="0"/>
              <a:t>по</a:t>
            </a:r>
            <a:r>
              <a:rPr lang="ru-RU" dirty="0"/>
              <a:t>меѓу судските, полициските и царинските органи за кривични прашања и за подобрување на брзината и ефикасноста на судската соработка. Истата ја дополнува Конвенцијата на Советот на Европа за заемна помош во кривични предмети од 1959 година и нејзиниот Протокол од 1978 година.</a:t>
            </a:r>
          </a:p>
          <a:p>
            <a:pPr algn="just"/>
            <a:endParaRPr lang="en-GB" dirty="0"/>
          </a:p>
          <a:p>
            <a:pPr algn="just"/>
            <a:r>
              <a:rPr lang="ru-RU" dirty="0"/>
              <a:t>Рамковната одлука 2003/577/ПВР е за да се утврдат правилата според кои една земја членка ќе признае и извршува на својата територија налог за замрзнување издадена од судски орган на друга земја членка во рамки на кривичната постапка. Истата нема да има ефект на изменување и дополнување на обврската за почитување на основните права и основните правни принципи утврдени во член 6 од Договорот.</a:t>
            </a:r>
          </a:p>
          <a:p>
            <a:pPr algn="just"/>
            <a:endParaRPr lang="en-GB" dirty="0"/>
          </a:p>
          <a:p>
            <a:pPr algn="just"/>
            <a:r>
              <a:rPr lang="ru-RU" dirty="0"/>
              <a:t>2008/978/ПВР понатаму ја подобрува судската соработка со примена на начелото на заемно признавање на судска одлука, во форма на европски налог за докази (ЕНД), со цел добивање предмети, документи и податоци за употреба во постапки во кривични предмети. ЕНД може да се користи за да се добијат какви било предмети. Начелото на заемно признавање се заснова на високо ниво на доверба помеѓу земјите членки. Со цел да се унапреди оваа доверба, оваа Рамковна одлука треба да содржи важни заштитни мерки за заштита на основните права. Според тоа, ЕНД треба да ги издаваат само судии, судови, истражни магистрати, јавни обвинители и други одредени судски органи, дефинирани од земјите членки.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107706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ru-RU" dirty="0"/>
              <a:t>Целите на оваа Директива се приближување на кривичното законодавство на земјите членки во областа на нападите против информациските системи со воспоставување минимални правила за дефинирање на кривични дела, соодветните санкции и подобрување на соработката меѓу надлежните органи, вклучително и полицијата и другите специјализирани служби за спроведување на законот на земјите-членки, како и надлежните специјализирани агенции и тела на Унијата, како што се Евроџаст, Европол и неговиот Европски центар за сајбер-криминал и Европската агенција за безбедност на мрежи и информации (ЕАБМИ/</a:t>
            </a:r>
            <a:r>
              <a:rPr lang="en-US" dirty="0" err="1"/>
              <a:t>ENISA</a:t>
            </a:r>
            <a:r>
              <a:rPr lang="ru-RU" dirty="0"/>
              <a:t>).</a:t>
            </a:r>
            <a:endParaRPr lang="en-US" dirty="0"/>
          </a:p>
          <a:p>
            <a:pPr algn="just"/>
            <a:endParaRPr lang="en-GB" dirty="0"/>
          </a:p>
          <a:p>
            <a:pPr algn="just"/>
            <a:r>
              <a:rPr lang="ru-RU" dirty="0"/>
              <a:t>Оваа Директива ја зајакнува важноста на мрежите, како што е Г8 или мрежата на контакт точки на Советот на Европа, достапни 24 часа, седум дена во неделата. Овие контакт точки треба да бидат во можност да дадат ефективна помош, на пример, олеснување на размената на релевантни информации што се достапни и обезбедување на технички совети или правни информации за истраги или постапки во врска со кривични дела поврзани со информациски системи и придружни податоци во врска со земјата членка барател.</a:t>
            </a:r>
          </a:p>
          <a:p>
            <a:pPr algn="just"/>
            <a:endParaRPr lang="en-GB" dirty="0"/>
          </a:p>
          <a:p>
            <a:pPr algn="just"/>
            <a:r>
              <a:rPr lang="ru-RU" dirty="0"/>
              <a:t>Со цел да се обезбеди непречено функционирање на мрежите, секоја контакт точка треба да има капацитет да комуницира со контакт точка на друга земја членка на експедитивна основа со поддршка, меѓу другото, на обучен и опремен персонал. Со оглед на брзината со која можат да бидат извршени големи сајбер напади, земјите членки треба да бидат во можност веднаш да одговорат на итните барања од оваа мрежа на контакт точки. Во такви случаи, барањето за информации може да биде експедитивно за да биде придружено со телефонски контакт, со цел да се осигури дека барањето се обработува брзо од страна на замолената земја членка и дека повратните информации се дадени во рок од осум часа.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82858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mk-MK" dirty="0"/>
              <a:t>Овој слајд го следи</a:t>
            </a:r>
            <a:r>
              <a:rPr lang="mk-MK" baseline="0" dirty="0"/>
              <a:t> претходниот во однос на правната основа.</a:t>
            </a:r>
            <a:endParaRPr lang="en-US" dirty="0"/>
          </a:p>
          <a:p>
            <a:pPr algn="just"/>
            <a:endParaRPr lang="en-US" dirty="0"/>
          </a:p>
          <a:p>
            <a:pPr algn="just"/>
            <a:r>
              <a:rPr lang="ru-RU" dirty="0"/>
              <a:t>Европол е агенција за спроведување на законот на Европската Унија. Неговата главна цел е да постигне побезбедна Европа во корист на сите граѓани на ЕУ.</a:t>
            </a:r>
          </a:p>
          <a:p>
            <a:pPr algn="just"/>
            <a:endParaRPr lang="en-GB" dirty="0"/>
          </a:p>
          <a:p>
            <a:pPr algn="just"/>
            <a:r>
              <a:rPr lang="ru-RU" dirty="0"/>
              <a:t>Со седиште во Хаг, Холандија, ги поддржува 27-те земји-членки на ЕУ во нивната борба против тероризмот, сајбер-криминалот и другите сериозни и организирани форми на криминал. Исто така, работи со многу земји партнери кои не се членки на ЕУ и меѓународни организации.</a:t>
            </a:r>
          </a:p>
          <a:p>
            <a:pPr algn="just"/>
            <a:endParaRPr lang="en-GB" dirty="0"/>
          </a:p>
          <a:p>
            <a:pPr algn="just"/>
            <a:r>
              <a:rPr lang="ru-RU" dirty="0"/>
              <a:t>Големите криминални и терористички мрежи претставуваат значителна закана за внатрешната безбедност на ЕУ и безбедноста и егзистенцијата на нејзините луѓе. Најголемите безбедносни закани доаѓаат од:</a:t>
            </a:r>
          </a:p>
          <a:p>
            <a:pPr marL="171450" indent="-171450" algn="just">
              <a:buFont typeface="Arial" panose="020B0604020202020204" pitchFamily="34" charset="0"/>
              <a:buChar char="•"/>
            </a:pPr>
            <a:r>
              <a:rPr lang="en-GB" dirty="0"/>
              <a:t>    </a:t>
            </a:r>
            <a:r>
              <a:rPr lang="mk-MK" dirty="0"/>
              <a:t>тероризам</a:t>
            </a:r>
            <a:r>
              <a:rPr lang="en-GB" dirty="0"/>
              <a:t>;</a:t>
            </a:r>
          </a:p>
          <a:p>
            <a:pPr marL="171450" indent="-171450" algn="just">
              <a:buFont typeface="Arial" panose="020B0604020202020204" pitchFamily="34" charset="0"/>
              <a:buChar char="•"/>
            </a:pPr>
            <a:r>
              <a:rPr lang="en-GB" dirty="0"/>
              <a:t>    </a:t>
            </a:r>
            <a:r>
              <a:rPr lang="mk-MK" dirty="0"/>
              <a:t>меѓународна трговија со дрога и перење пари</a:t>
            </a:r>
            <a:r>
              <a:rPr lang="en-GB" dirty="0"/>
              <a:t>;</a:t>
            </a:r>
          </a:p>
          <a:p>
            <a:pPr marL="171450" indent="-171450" algn="just">
              <a:buFont typeface="Arial" panose="020B0604020202020204" pitchFamily="34" charset="0"/>
              <a:buChar char="•"/>
            </a:pPr>
            <a:r>
              <a:rPr lang="en-GB" dirty="0"/>
              <a:t>    </a:t>
            </a:r>
            <a:r>
              <a:rPr lang="mk-MK" dirty="0"/>
              <a:t>организирана измама</a:t>
            </a:r>
            <a:r>
              <a:rPr lang="en-GB" dirty="0"/>
              <a:t>;</a:t>
            </a:r>
          </a:p>
          <a:p>
            <a:pPr marL="171450" indent="-171450" algn="just">
              <a:buFont typeface="Arial" panose="020B0604020202020204" pitchFamily="34" charset="0"/>
              <a:buChar char="•"/>
            </a:pPr>
            <a:r>
              <a:rPr lang="en-GB" dirty="0"/>
              <a:t>    </a:t>
            </a:r>
            <a:r>
              <a:rPr lang="mk-MK" dirty="0"/>
              <a:t>фалсификување евра</a:t>
            </a:r>
            <a:r>
              <a:rPr lang="en-GB" dirty="0"/>
              <a:t>;</a:t>
            </a:r>
          </a:p>
          <a:p>
            <a:pPr marL="171450" indent="-171450" algn="just">
              <a:buFont typeface="Arial" panose="020B0604020202020204" pitchFamily="34" charset="0"/>
              <a:buChar char="•"/>
            </a:pPr>
            <a:r>
              <a:rPr lang="en-GB" dirty="0"/>
              <a:t>    </a:t>
            </a:r>
            <a:r>
              <a:rPr lang="mk-MK" dirty="0"/>
              <a:t>трговија со луѓе.</a:t>
            </a:r>
            <a:endParaRPr lang="en-GB" dirty="0"/>
          </a:p>
          <a:p>
            <a:pPr marL="171450" indent="-171450" algn="just">
              <a:buFont typeface="Arial" panose="020B0604020202020204" pitchFamily="34" charset="0"/>
              <a:buChar char="•"/>
            </a:pPr>
            <a:endParaRPr lang="en-GB" dirty="0"/>
          </a:p>
          <a:p>
            <a:pPr marL="0" indent="0" algn="just">
              <a:buFont typeface="Arial" panose="020B0604020202020204" pitchFamily="34" charset="0"/>
              <a:buNone/>
            </a:pPr>
            <a:r>
              <a:rPr lang="ru-RU" dirty="0"/>
              <a:t>Европол го формираше Европскиот центар за сајбер-криминал (Е</a:t>
            </a:r>
            <a:r>
              <a:rPr lang="en-US" dirty="0"/>
              <a:t>C</a:t>
            </a:r>
            <a:r>
              <a:rPr lang="ru-RU" dirty="0"/>
              <a:t>3) во 2013 година за да го зајакне одговорот на спроведувањето на законот за сајбер-криминал во ЕУ и на тој начин да помогне во заштита на европските граѓани, бизниси и влади од онлајн криминал. Од своето основање, Е</a:t>
            </a:r>
            <a:r>
              <a:rPr lang="en-US" dirty="0"/>
              <a:t>C</a:t>
            </a:r>
            <a:r>
              <a:rPr lang="ru-RU" dirty="0"/>
              <a:t>3 да</a:t>
            </a:r>
            <a:r>
              <a:rPr lang="mk-MK" dirty="0"/>
              <a:t>ва</a:t>
            </a:r>
            <a:r>
              <a:rPr lang="ru-RU" dirty="0"/>
              <a:t> значителен придонес во борбата против сајбер-криминалот: центарот беше вклучен во десетици операции од висок профил и стотици делегирани оперативни активности за поддршка на лице место што резултираше со стотици апсења и анализирање стотици илјади на датотеки, од кои огромно мнозинство се покажаа како</a:t>
            </a:r>
            <a:r>
              <a:rPr lang="en-US" dirty="0"/>
              <a:t> malware </a:t>
            </a:r>
            <a:r>
              <a:rPr lang="mk-MK" dirty="0"/>
              <a:t>(штетен софтвер)</a:t>
            </a:r>
            <a:r>
              <a:rPr lang="ru-RU" dirty="0"/>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876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dirty="0"/>
              <a:t>Секоја година, Е</a:t>
            </a:r>
            <a:r>
              <a:rPr lang="en-US" dirty="0"/>
              <a:t>C</a:t>
            </a:r>
            <a:r>
              <a:rPr lang="ru-RU" dirty="0"/>
              <a:t>3 објавува Проценка на закани</a:t>
            </a:r>
            <a:r>
              <a:rPr lang="en-US" dirty="0"/>
              <a:t> </a:t>
            </a:r>
            <a:r>
              <a:rPr lang="mk-MK" dirty="0"/>
              <a:t>од</a:t>
            </a:r>
            <a:r>
              <a:rPr lang="ru-RU" dirty="0"/>
              <a:t> организиран криминал на интернет (</a:t>
            </a:r>
            <a:r>
              <a:rPr lang="en-GB" dirty="0" err="1"/>
              <a:t>IOCTA</a:t>
            </a:r>
            <a:r>
              <a:rPr lang="ru-RU" dirty="0"/>
              <a:t>), негов главен стратешки извештај за клучните наоди и новите закани и трендови во сајбер-криминалот.</a:t>
            </a:r>
          </a:p>
          <a:p>
            <a:pPr algn="just"/>
            <a:endParaRPr lang="en-GB" dirty="0"/>
          </a:p>
          <a:p>
            <a:pPr algn="just"/>
            <a:r>
              <a:rPr lang="en-GB" sz="1200" b="0" i="0" kern="1200" dirty="0" err="1">
                <a:solidFill>
                  <a:schemeClr val="tx1"/>
                </a:solidFill>
                <a:effectLst/>
                <a:latin typeface="+mn-lt"/>
                <a:ea typeface="ＭＳ Ｐゴシック" pitchFamily="-65" charset="-128"/>
                <a:cs typeface="ＭＳ Ｐゴシック" pitchFamily="-65" charset="-128"/>
              </a:rPr>
              <a:t>IOCTA</a:t>
            </a:r>
            <a:r>
              <a:rPr lang="ru-RU" sz="1200" b="0" i="0" kern="1200" dirty="0">
                <a:solidFill>
                  <a:schemeClr val="tx1"/>
                </a:solidFill>
                <a:effectLst/>
                <a:latin typeface="+mn-lt"/>
                <a:ea typeface="ＭＳ Ｐゴシック" pitchFamily="-65" charset="-128"/>
                <a:cs typeface="ＭＳ Ｐゴシック" pitchFamily="-65" charset="-128"/>
              </a:rPr>
              <a:t> демонстрира колку е широк и разновиден сајбер-криминалот и како Е</a:t>
            </a:r>
            <a:r>
              <a:rPr lang="en-US" sz="1200" b="0" i="0" kern="1200" dirty="0">
                <a:solidFill>
                  <a:schemeClr val="tx1"/>
                </a:solidFill>
                <a:effectLst/>
                <a:latin typeface="+mn-lt"/>
                <a:ea typeface="ＭＳ Ｐゴシック" pitchFamily="-65" charset="-128"/>
                <a:cs typeface="ＭＳ Ｐゴシック" pitchFamily="-65" charset="-128"/>
              </a:rPr>
              <a:t>C</a:t>
            </a:r>
            <a:r>
              <a:rPr lang="ru-RU" sz="1200" b="0" i="0" kern="1200" dirty="0">
                <a:solidFill>
                  <a:schemeClr val="tx1"/>
                </a:solidFill>
                <a:effectLst/>
                <a:latin typeface="+mn-lt"/>
                <a:ea typeface="ＭＳ Ｐゴシック" pitchFamily="-65" charset="-128"/>
                <a:cs typeface="ＭＳ Ｐゴシック" pitchFamily="-65" charset="-128"/>
              </a:rPr>
              <a:t>3 е клучен дел од одговорот на Европол и ЕУ. Е</a:t>
            </a:r>
            <a:r>
              <a:rPr lang="en-US" sz="1200" b="0" i="0" kern="1200" dirty="0">
                <a:solidFill>
                  <a:schemeClr val="tx1"/>
                </a:solidFill>
                <a:effectLst/>
                <a:latin typeface="+mn-lt"/>
                <a:ea typeface="ＭＳ Ｐゴシック" pitchFamily="-65" charset="-128"/>
                <a:cs typeface="ＭＳ Ｐゴシック" pitchFamily="-65" charset="-128"/>
              </a:rPr>
              <a:t>C</a:t>
            </a:r>
            <a:r>
              <a:rPr lang="ru-RU" sz="1200" b="0" i="0" kern="1200" dirty="0">
                <a:solidFill>
                  <a:schemeClr val="tx1"/>
                </a:solidFill>
                <a:effectLst/>
                <a:latin typeface="+mn-lt"/>
                <a:ea typeface="ＭＳ Ｐゴシック" pitchFamily="-65" charset="-128"/>
                <a:cs typeface="ＭＳ Ｐゴシック" pitchFamily="-65" charset="-128"/>
              </a:rPr>
              <a:t>3 презема тринасочен пристап кон борбата против сајбер-криминалот: форензичари, стратегија и операции.</a:t>
            </a:r>
            <a:endParaRPr lang="en-US" dirty="0"/>
          </a:p>
          <a:p>
            <a:pPr algn="just"/>
            <a:endParaRPr lang="en-GB" dirty="0"/>
          </a:p>
          <a:p>
            <a:pPr algn="just"/>
            <a:r>
              <a:rPr lang="ru-RU" dirty="0"/>
              <a:t>Е</a:t>
            </a:r>
            <a:r>
              <a:rPr lang="en-US" dirty="0"/>
              <a:t>C</a:t>
            </a:r>
            <a:r>
              <a:rPr lang="ru-RU" dirty="0"/>
              <a:t>3 има два тима за форензика, дигитална форензика и форензика за документи, од кои секоја се фокусира на оперативна поддршка и истражување и развој.</a:t>
            </a:r>
          </a:p>
          <a:p>
            <a:pPr algn="just"/>
            <a:endParaRPr lang="en-GB" dirty="0"/>
          </a:p>
          <a:p>
            <a:pPr algn="just"/>
            <a:r>
              <a:rPr lang="ru-RU" dirty="0"/>
              <a:t>На ниво на операции, Е</a:t>
            </a:r>
            <a:r>
              <a:rPr lang="en-US" dirty="0"/>
              <a:t>C</a:t>
            </a:r>
            <a:r>
              <a:rPr lang="ru-RU" dirty="0"/>
              <a:t>3 се фокусира на следните видови на сајбер-криминал:</a:t>
            </a:r>
            <a:endParaRPr lang="en-GB" dirty="0"/>
          </a:p>
          <a:p>
            <a:pPr marL="171450" indent="-171450" algn="just">
              <a:buFontTx/>
              <a:buChar char="-"/>
            </a:pPr>
            <a:r>
              <a:rPr lang="mk-MK" dirty="0" err="1"/>
              <a:t>сјбер</a:t>
            </a:r>
            <a:r>
              <a:rPr lang="mk-MK" dirty="0"/>
              <a:t>-зависен</a:t>
            </a:r>
            <a:r>
              <a:rPr lang="mk-MK" baseline="0" dirty="0"/>
              <a:t> криминал</a:t>
            </a:r>
            <a:r>
              <a:rPr lang="en-GB" dirty="0"/>
              <a:t>;</a:t>
            </a:r>
            <a:endParaRPr lang="mk-MK" dirty="0"/>
          </a:p>
          <a:p>
            <a:pPr marL="171450" indent="-171450" algn="just">
              <a:buFontTx/>
              <a:buChar char="-"/>
            </a:pPr>
            <a:r>
              <a:rPr lang="mk-MK" dirty="0"/>
              <a:t>сексуална експлоатација</a:t>
            </a:r>
            <a:r>
              <a:rPr lang="mk-MK" baseline="0" dirty="0"/>
              <a:t> на деца преку интернет</a:t>
            </a:r>
            <a:r>
              <a:rPr lang="en-GB" dirty="0"/>
              <a:t>;</a:t>
            </a:r>
            <a:endParaRPr lang="mk-MK" dirty="0"/>
          </a:p>
          <a:p>
            <a:pPr marL="171450" indent="-171450" algn="just">
              <a:buFontTx/>
              <a:buChar char="-"/>
            </a:pPr>
            <a:r>
              <a:rPr lang="mk-MK" dirty="0"/>
              <a:t>Измами при плаќање</a:t>
            </a:r>
            <a:r>
              <a:rPr lang="en-GB" dirty="0"/>
              <a:t>.</a:t>
            </a: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49626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ru-RU" dirty="0"/>
              <a:t>Дискусијата за воспоставување на единица за судска соработка беше воведена за првпат на состанокот на Европскиот совет во Тампере, Финска, на 15 и 16 октомври 1999 година, на кој присуствуваа шефови на држави и влади. Овој состанок беше посветен на создавање на област на слобода, безбедност и правда во Европската Унија, заснована на солидарност и засилување на борбата против прекуграничниот криминал преку консолидирање на соработката меѓу властите.</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Европскиот совет, во својот Заклучок 46, се согласи дека треба да се формира единица (Евроџаст), составена од национални обвинители, магистрати или полициски службеници со еквивалентна надлежност, доделени од секоја земја-членка според нивниот правен систем.</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Во јули 2013 година, Европската комисија достави предлог до Европскиот парламент и Советот за нова регулатива за Евроџаст за да обезбеди „единствена и обновена законска рамка за нова Агенција за соработка во кривичната правда (Евроџаст)“, правен наследник на Еуроџаст, основана во 2002 година </a:t>
            </a:r>
            <a:r>
              <a:rPr lang="en-GB" dirty="0"/>
              <a:t>.</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По обемни преговори, Европскиот парламент и Советот ја донесоа </a:t>
            </a:r>
            <a:r>
              <a:rPr lang="ru-RU" sz="1200" b="0" i="1" kern="1200" dirty="0">
                <a:solidFill>
                  <a:schemeClr val="tx1"/>
                </a:solidFill>
                <a:effectLst/>
                <a:latin typeface="+mn-lt"/>
                <a:ea typeface="ＭＳ Ｐゴシック" pitchFamily="-65" charset="-128"/>
                <a:cs typeface="ＭＳ Ｐゴシック" pitchFamily="-65" charset="-128"/>
              </a:rPr>
              <a:t>Регулативата за Агенција на Европската Унија за соработка во областа на кривичната правда </a:t>
            </a:r>
            <a:r>
              <a:rPr lang="ru-RU" sz="1200" b="0" i="0" kern="1200" dirty="0">
                <a:solidFill>
                  <a:schemeClr val="tx1"/>
                </a:solidFill>
                <a:effectLst/>
                <a:latin typeface="+mn-lt"/>
                <a:ea typeface="ＭＳ Ｐゴシック" pitchFamily="-65" charset="-128"/>
                <a:cs typeface="ＭＳ Ｐゴシック" pitchFamily="-65" charset="-128"/>
              </a:rPr>
              <a:t>во ноември 2018 година. Регулативата воспостави нов систем на управување, ги разјасни односите помеѓу Евроџаст и Европското јавно обвинителство, пропиша нов</a:t>
            </a:r>
            <a:r>
              <a:rPr lang="ru-RU" sz="1200" b="0" i="0" kern="1200" baseline="0" dirty="0">
                <a:solidFill>
                  <a:schemeClr val="tx1"/>
                </a:solidFill>
                <a:effectLst/>
                <a:latin typeface="+mn-lt"/>
                <a:ea typeface="ＭＳ Ｐゴシック" pitchFamily="-65" charset="-128"/>
                <a:cs typeface="ＭＳ Ｐゴシック" pitchFamily="-65" charset="-128"/>
              </a:rPr>
              <a:t> режим за заштита на податоците</a:t>
            </a:r>
            <a:r>
              <a:rPr lang="ru-RU" sz="1200" b="0" i="0" kern="1200" dirty="0">
                <a:solidFill>
                  <a:schemeClr val="tx1"/>
                </a:solidFill>
                <a:effectLst/>
                <a:latin typeface="+mn-lt"/>
                <a:ea typeface="ＭＳ Ｐゴシック" pitchFamily="-65" charset="-128"/>
                <a:cs typeface="ＭＳ Ｐゴシック" pitchFamily="-65" charset="-128"/>
              </a:rPr>
              <a:t>, донесе нови правила за надворешните односи на Евроџаст и ја зајакна улогата на Европскиот и националните парламенти во демократскиот надзор на активностите на Евроџаст. Примената на Регулативата започна на 12 декември 2019 година</a:t>
            </a:r>
            <a:r>
              <a:rPr lang="en-GB"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90517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Цели на сесијата. Претставниците треба да бидат запознаени со она што се очекува да се постигне до крајот на сесијата.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ru-RU" dirty="0"/>
              <a:t>Бидејќи Данска не учествува во Регулативата на Евроџаст, бројот на национални бироа се намали на 27 во декември 2019 година, со тоа што Данска делегира претставник на Евроџаст.</a:t>
            </a:r>
            <a:r>
              <a:rPr lang="en-GB" dirty="0"/>
              <a:t> </a:t>
            </a:r>
            <a:endParaRPr lang="mk-MK" dirty="0"/>
          </a:p>
          <a:p>
            <a:pPr algn="just"/>
            <a:endParaRPr lang="en-GB" dirty="0"/>
          </a:p>
          <a:p>
            <a:pPr algn="just"/>
            <a:r>
              <a:rPr lang="ru-RU" dirty="0"/>
              <a:t>По повлекувањето на Обединетото Кралство од Европската Унија на 31 јануари 2020 година, бројот на национални бироа е 26.</a:t>
            </a:r>
          </a:p>
          <a:p>
            <a:pPr algn="just"/>
            <a:endParaRPr lang="en-GB" dirty="0"/>
          </a:p>
          <a:p>
            <a:pPr algn="just"/>
            <a:r>
              <a:rPr lang="ru-RU" dirty="0"/>
              <a:t>Евроџаст ја поддржува и ја зајакнува координацијата и соработката помеѓу националните истражни органи и органите за гонење.</a:t>
            </a:r>
          </a:p>
          <a:p>
            <a:pPr algn="just"/>
            <a:endParaRPr lang="en-GB" dirty="0"/>
          </a:p>
          <a:p>
            <a:pPr algn="just"/>
            <a:r>
              <a:rPr lang="ru-RU" dirty="0"/>
              <a:t>Евроџаст им помага на обвинителите и другите истражители од земјите-членки на ЕУ во случаи на сериозни дела, кога истите засегаат две или повеќе земји членки или бараат кривично гонење врз заеднички основи, базирано на спроведените операции и информациите обезбедени од органите на земјите членки, од Европол, од страна на Европското</a:t>
            </a:r>
            <a:r>
              <a:rPr lang="ru-RU" baseline="0" dirty="0"/>
              <a:t> јавно обвинителство (ЕППО)</a:t>
            </a:r>
            <a:r>
              <a:rPr lang="ru-RU" dirty="0"/>
              <a:t> и од Европската канцеларија за борба против измама (ОЛАФ).</a:t>
            </a:r>
          </a:p>
          <a:p>
            <a:pPr algn="just"/>
            <a:endParaRPr lang="en-GB" dirty="0"/>
          </a:p>
          <a:p>
            <a:pPr algn="just"/>
            <a:r>
              <a:rPr lang="ru-RU" dirty="0"/>
              <a:t>Евроџаст постапува на барање на надлежните органи на земјите членки или по сопствена иницијатива. Во некои случаи, Евроџаст може да дејствува на барање на Европската комисија или на Европското јавно обвинителство.</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853863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mk-MK" b="1" dirty="0"/>
              <a:t>Европската судска</a:t>
            </a:r>
            <a:r>
              <a:rPr lang="mk-MK" b="1" baseline="0" dirty="0"/>
              <a:t> мрежа за сајбер-криминал </a:t>
            </a:r>
            <a:r>
              <a:rPr lang="en-GB" dirty="0"/>
              <a:t>(</a:t>
            </a:r>
            <a:r>
              <a:rPr lang="en-US" dirty="0" err="1"/>
              <a:t>EJCN</a:t>
            </a:r>
            <a:r>
              <a:rPr lang="en-GB" dirty="0"/>
              <a:t>) </a:t>
            </a:r>
            <a:r>
              <a:rPr lang="ru-RU" sz="1200" b="0" i="0" kern="1200" dirty="0">
                <a:solidFill>
                  <a:schemeClr val="tx1"/>
                </a:solidFill>
                <a:effectLst/>
                <a:latin typeface="+mn-lt"/>
                <a:ea typeface="ＭＳ Ｐゴシック" pitchFamily="-65" charset="-128"/>
                <a:cs typeface="ＭＳ Ｐゴシック" pitchFamily="-65" charset="-128"/>
              </a:rPr>
              <a:t>е основана во 2016 година, за време на холандското претседателство со ЕУ, за да се поттикнат контакти помеѓу практичари</a:t>
            </a:r>
            <a:r>
              <a:rPr lang="mk-MK" sz="1200" b="0" i="0" kern="1200" dirty="0">
                <a:solidFill>
                  <a:schemeClr val="tx1"/>
                </a:solidFill>
                <a:effectLst/>
                <a:latin typeface="+mn-lt"/>
                <a:ea typeface="ＭＳ Ｐゴシック" pitchFamily="-65" charset="-128"/>
                <a:cs typeface="ＭＳ Ｐゴシック" pitchFamily="-65" charset="-128"/>
              </a:rPr>
              <a:t>те</a:t>
            </a:r>
            <a:r>
              <a:rPr lang="ru-RU" sz="1200" b="0" i="0" kern="1200" dirty="0">
                <a:solidFill>
                  <a:schemeClr val="tx1"/>
                </a:solidFill>
                <a:effectLst/>
                <a:latin typeface="+mn-lt"/>
                <a:ea typeface="ＭＳ Ｐゴシック" pitchFamily="-65" charset="-128"/>
                <a:cs typeface="ＭＳ Ｐゴシック" pitchFamily="-65" charset="-128"/>
              </a:rPr>
              <a:t> специјализирани за борба против предизвиците што ги носи сајбер-криминалот, криминалот овозможен преку интернет и истрагите во сајбер-просторот и да се зголеми ефикасноста на истрагите и гонењата.</a:t>
            </a:r>
            <a:endParaRPr lang="en-GB" dirty="0"/>
          </a:p>
          <a:p>
            <a:pPr algn="just"/>
            <a:endParaRPr lang="en-GB" dirty="0"/>
          </a:p>
          <a:p>
            <a:pPr algn="just"/>
            <a:r>
              <a:rPr lang="en-US" sz="1200" b="0" i="0" kern="1200" dirty="0" err="1">
                <a:solidFill>
                  <a:schemeClr val="tx1"/>
                </a:solidFill>
                <a:effectLst/>
                <a:latin typeface="+mn-lt"/>
                <a:ea typeface="ＭＳ Ｐゴシック" pitchFamily="-65" charset="-128"/>
                <a:cs typeface="ＭＳ Ｐゴシック" pitchFamily="-65" charset="-128"/>
              </a:rPr>
              <a:t>EJCN</a:t>
            </a:r>
            <a:r>
              <a:rPr lang="ru-RU" sz="1200" b="0" i="0" kern="1200" dirty="0">
                <a:solidFill>
                  <a:schemeClr val="tx1"/>
                </a:solidFill>
                <a:effectLst/>
                <a:latin typeface="+mn-lt"/>
                <a:ea typeface="ＭＳ Ｐゴシック" pitchFamily="-65" charset="-128"/>
                <a:cs typeface="ＭＳ Ｐゴシック" pitchFamily="-65" charset="-128"/>
              </a:rPr>
              <a:t> ја олеснува и ја подобрува соработката помеѓу надлежните судски органи преку овозможување размена на експертиза, најдобра практика и друго релевантно знаење во врска со истрагата и гонењето на сајбер-криминал</a:t>
            </a:r>
            <a:r>
              <a:rPr lang="mk-MK" sz="1200" b="0" i="0" kern="1200" dirty="0" err="1">
                <a:solidFill>
                  <a:schemeClr val="tx1"/>
                </a:solidFill>
                <a:effectLst/>
                <a:latin typeface="+mn-lt"/>
                <a:ea typeface="ＭＳ Ｐゴシック" pitchFamily="-65" charset="-128"/>
                <a:cs typeface="ＭＳ Ｐゴシック" pitchFamily="-65" charset="-128"/>
              </a:rPr>
              <a:t>от</a:t>
            </a:r>
            <a:r>
              <a:rPr lang="ru-RU" sz="1200" b="0" i="0" kern="1200" dirty="0">
                <a:solidFill>
                  <a:schemeClr val="tx1"/>
                </a:solidFill>
                <a:effectLst/>
                <a:latin typeface="+mn-lt"/>
                <a:ea typeface="ＭＳ Ｐゴシック" pitchFamily="-65" charset="-128"/>
                <a:cs typeface="ＭＳ Ｐゴシック" pitchFamily="-65" charset="-128"/>
              </a:rPr>
              <a:t>. Мрежата, исто така, поттикнува дијалог меѓу различни учесници и засегнати страни кои играат улога во обезбедување на владеењето на правото во сајбер-просторот.</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59239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57318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Европската судска мрежа во кривични предмети (</a:t>
            </a:r>
            <a:r>
              <a:rPr lang="en-US" sz="1200" b="0" i="0" kern="1200" dirty="0" err="1">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е мрежа на национални контакт точки за олеснување на судската соработка во кривични предмети. </a:t>
            </a:r>
            <a:r>
              <a:rPr lang="en-US" sz="1200" b="0" i="0" kern="1200" dirty="0" err="1">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е создадена со Заедничката акција 98/428/ПВР од 29 јуни 1998 година за да се исполни препораката бр. 21 од Акциониот план за борба против организираниот криминал усвоен од Советот на 28 април 1997 година. </a:t>
            </a:r>
          </a:p>
          <a:p>
            <a:pPr algn="just"/>
            <a:endParaRPr lang="en-GB" dirty="0"/>
          </a:p>
          <a:p>
            <a:pPr algn="just"/>
            <a:r>
              <a:rPr lang="ru-RU" dirty="0"/>
              <a:t>Во декември 2008 година, новата правна основа влезе во сила, Одлука на Советот 2008/976/ПВР од 16 декември 2008 година за Европската судска мрежа (во натамошниот текст „Одлука на ЕЈ</a:t>
            </a:r>
            <a:r>
              <a:rPr lang="en-US" dirty="0"/>
              <a:t>N</a:t>
            </a:r>
            <a:r>
              <a:rPr lang="ru-RU" dirty="0"/>
              <a:t>“), со што се засили правниот статус на ЕЈ</a:t>
            </a:r>
            <a:r>
              <a:rPr lang="en-US" dirty="0"/>
              <a:t>N</a:t>
            </a:r>
            <a:r>
              <a:rPr lang="ru-RU" dirty="0"/>
              <a:t>, истовремено задржувајќи го духот од 1998 година.</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ЕЈ</a:t>
            </a:r>
            <a:r>
              <a:rPr lang="en-US" sz="1200" b="0" i="0" kern="1200" dirty="0">
                <a:solidFill>
                  <a:schemeClr val="tx1"/>
                </a:solidFill>
                <a:effectLst/>
                <a:latin typeface="+mn-lt"/>
                <a:ea typeface="ＭＳ Ｐゴシック" pitchFamily="-65" charset="-128"/>
                <a:cs typeface="ＭＳ Ｐゴシック" pitchFamily="-65" charset="-128"/>
              </a:rPr>
              <a:t>N</a:t>
            </a:r>
            <a:r>
              <a:rPr lang="ru-RU" sz="1200" b="0" i="0" kern="1200" dirty="0">
                <a:solidFill>
                  <a:schemeClr val="tx1"/>
                </a:solidFill>
                <a:effectLst/>
                <a:latin typeface="+mn-lt"/>
                <a:ea typeface="ＭＳ Ｐゴシック" pitchFamily="-65" charset="-128"/>
                <a:cs typeface="ＭＳ Ｐゴシック" pitchFamily="-65" charset="-128"/>
              </a:rPr>
              <a:t> е составен од контакт точки во земјите</a:t>
            </a:r>
            <a:r>
              <a:rPr lang="en-US" sz="1200" b="0" i="0" kern="120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членки назначени од секоја земја</a:t>
            </a:r>
            <a:r>
              <a:rPr lang="en-US" sz="1200" b="0" i="0" kern="120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членка меѓу централните надлежни органи за меѓународната судска соработка и судските органи или други надлежни органи со специфични одговорности во областа на меѓународната судска соработка</a:t>
            </a:r>
            <a:r>
              <a:rPr lang="en-GB" dirty="0"/>
              <a:t>.</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Главната улога на контакт точките на ЕЈН, дефинирани со Одлуката на ЕЈН како „активни посредници“, е да ја олеснат судската соработка во кривичните прашања меѓу земјите</a:t>
            </a:r>
            <a:r>
              <a:rPr lang="en-US" sz="1200" b="0" i="0" kern="120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членки на ЕУ, особено во акциите за борба против форми</a:t>
            </a:r>
            <a:r>
              <a:rPr lang="mk-MK" sz="1200" b="0" i="0" kern="1200" dirty="0">
                <a:solidFill>
                  <a:schemeClr val="tx1"/>
                </a:solidFill>
                <a:effectLst/>
                <a:latin typeface="+mn-lt"/>
                <a:ea typeface="ＭＳ Ｐゴシック" pitchFamily="-65" charset="-128"/>
                <a:cs typeface="ＭＳ Ｐゴシック" pitchFamily="-65" charset="-128"/>
              </a:rPr>
              <a:t>те</a:t>
            </a:r>
            <a:r>
              <a:rPr lang="ru-RU" sz="1200" b="0" i="0" kern="1200" dirty="0">
                <a:solidFill>
                  <a:schemeClr val="tx1"/>
                </a:solidFill>
                <a:effectLst/>
                <a:latin typeface="+mn-lt"/>
                <a:ea typeface="ＭＳ Ｐゴシック" pitchFamily="-65" charset="-128"/>
                <a:cs typeface="ＭＳ Ｐゴシック" pitchFamily="-65" charset="-128"/>
              </a:rPr>
              <a:t> на сериозен криминал. За таа цел, тие помагаат при воспоставување директен контакт помеѓу надлежните органи и обезбедување правни и практични информации потребни за подготовка на ефективно барање за судска соработка или за подобрување на судската соработка воопшто</a:t>
            </a:r>
            <a:r>
              <a:rPr lang="en-GB"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387383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б</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1422345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960663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dirty="0">
                <a:effectLst/>
                <a:latin typeface="Arial" panose="020B0604020202020204" pitchFamily="34" charset="0"/>
              </a:rPr>
              <a:t>Според овој член, секоја </a:t>
            </a:r>
            <a:r>
              <a:rPr lang="mk-MK" dirty="0">
                <a:effectLst/>
                <a:latin typeface="Arial" panose="020B0604020202020204" pitchFamily="34" charset="0"/>
              </a:rPr>
              <a:t>с</a:t>
            </a:r>
            <a:r>
              <a:rPr lang="ru-RU" dirty="0">
                <a:effectLst/>
                <a:latin typeface="Arial" panose="020B0604020202020204" pitchFamily="34" charset="0"/>
              </a:rPr>
              <a:t>трана има обврска да назначи контакт точка на располагање 24 часа на ден, 7 дена неделно со цел да обезбеди непосредна помош во истрагите и постапките во рамките на ова Поглавје, особено како што е дефинирано во член 35 став 1, алинеи </a:t>
            </a:r>
            <a:r>
              <a:rPr lang="en-US" dirty="0">
                <a:effectLst/>
                <a:latin typeface="Arial" panose="020B0604020202020204" pitchFamily="34" charset="0"/>
              </a:rPr>
              <a:t>a</a:t>
            </a:r>
            <a:r>
              <a:rPr lang="ru-RU" dirty="0">
                <a:effectLst/>
                <a:latin typeface="Arial" panose="020B0604020202020204" pitchFamily="34" charset="0"/>
              </a:rPr>
              <a:t>) - в). Беше договорено дека воспоставувањето на оваа мрежа е меѓу најважните средства предвидени со оваа Конвенција за да се осигури дека страните можат ефективно да одговорат на предизвиците за спроведување на законот, предизвикани од сајбер-криминал</a:t>
            </a:r>
            <a:r>
              <a:rPr lang="ru-RU" baseline="0" dirty="0">
                <a:effectLst/>
                <a:latin typeface="Arial" panose="020B0604020202020204" pitchFamily="34" charset="0"/>
              </a:rPr>
              <a:t> или сајбер-поврзан криминал</a:t>
            </a:r>
            <a:r>
              <a:rPr lang="ru-RU" dirty="0">
                <a:effectLst/>
                <a:latin typeface="Arial" panose="020B0604020202020204" pitchFamily="34" charset="0"/>
              </a:rPr>
              <a:t>.</a:t>
            </a:r>
          </a:p>
          <a:p>
            <a:pPr algn="just"/>
            <a:endParaRPr lang="sr-Latn-RS" dirty="0">
              <a:effectLst/>
              <a:latin typeface="Arial" panose="020B0604020202020204" pitchFamily="34" charset="0"/>
            </a:endParaRPr>
          </a:p>
          <a:p>
            <a:pPr algn="just"/>
            <a:r>
              <a:rPr lang="ru-RU" dirty="0">
                <a:effectLst/>
                <a:latin typeface="Arial" panose="020B0604020202020204" pitchFamily="34" charset="0"/>
              </a:rPr>
              <a:t>24/7 контакт точка на секоја страна е или да го олесни или директно спроведе, меѓу другото, давањето на технички совети, зачувување на податоци, собирање докази, давање правни информации и лоцирање на осомничени. Терминот „правни информации“ во став 1 значи совет за друга Страна што бара соработка со сите правни предуслови потребни за обезбедување неформална или формална соработка.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801470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dirty="0">
                <a:effectLst/>
                <a:latin typeface="Arial" panose="020B0604020202020204" pitchFamily="34" charset="0"/>
              </a:rPr>
              <a:t>Секоја атрана има слобода да одреди каде да ја лоцира контакт точката во рамки на нејзината структура за спроведување на законот. Некои страни можеби ќе сакаат да го лоцираат 24/7 контактот во рамки на нивниот централен орган за заемна помош, некои може да сметаат дека најдобрата локација е полициската единица специјализирана за борба против криминал извршен преку компјутер или поврзан со компјутер, но сепак може да бидат соодветни други</a:t>
            </a:r>
            <a:r>
              <a:rPr lang="ru-RU" baseline="0" dirty="0">
                <a:effectLst/>
                <a:latin typeface="Arial" panose="020B0604020202020204" pitchFamily="34" charset="0"/>
              </a:rPr>
              <a:t> избори </a:t>
            </a:r>
            <a:r>
              <a:rPr lang="ru-RU" dirty="0">
                <a:effectLst/>
                <a:latin typeface="Arial" panose="020B0604020202020204" pitchFamily="34" charset="0"/>
              </a:rPr>
              <a:t>за одредена страна, со оглед на нејзината владина структура и правниот систем.</a:t>
            </a:r>
          </a:p>
          <a:p>
            <a:pPr algn="just"/>
            <a:endParaRPr lang="sr-Latn-RS" dirty="0">
              <a:effectLst/>
              <a:latin typeface="Arial" panose="020B0604020202020204" pitchFamily="34" charset="0"/>
            </a:endParaRPr>
          </a:p>
          <a:p>
            <a:pPr algn="just"/>
            <a:r>
              <a:rPr lang="ru-RU" dirty="0">
                <a:effectLst/>
                <a:latin typeface="Arial" panose="020B0604020202020204" pitchFamily="34" charset="0"/>
              </a:rPr>
              <a:t>Бидејќи 24/7</a:t>
            </a:r>
            <a:r>
              <a:rPr lang="ru-RU" baseline="0" dirty="0">
                <a:effectLst/>
                <a:latin typeface="Arial" panose="020B0604020202020204" pitchFamily="34" charset="0"/>
              </a:rPr>
              <a:t> </a:t>
            </a:r>
            <a:r>
              <a:rPr lang="ru-RU" dirty="0">
                <a:effectLst/>
                <a:latin typeface="Arial" panose="020B0604020202020204" pitchFamily="34" charset="0"/>
              </a:rPr>
              <a:t>контактот треба да обезбеди и технички совети за запирање или лоцирање на напади, како и должности за меѓународна соработка, како што е лоцирање на осомничени, не постои еден точен одговор и се очекува</a:t>
            </a:r>
            <a:r>
              <a:rPr lang="ru-RU" baseline="0" dirty="0">
                <a:effectLst/>
                <a:latin typeface="Arial" panose="020B0604020202020204" pitchFamily="34" charset="0"/>
              </a:rPr>
              <a:t> дека</a:t>
            </a:r>
            <a:r>
              <a:rPr lang="ru-RU" dirty="0">
                <a:effectLst/>
                <a:latin typeface="Arial" panose="020B0604020202020204" pitchFamily="34" charset="0"/>
              </a:rPr>
              <a:t> структурата на мрежата ќе се развива</a:t>
            </a:r>
            <a:r>
              <a:rPr lang="ru-RU" baseline="0" dirty="0">
                <a:effectLst/>
                <a:latin typeface="Arial" panose="020B0604020202020204" pitchFamily="34" charset="0"/>
              </a:rPr>
              <a:t> </a:t>
            </a:r>
            <a:r>
              <a:rPr lang="ru-RU" dirty="0">
                <a:effectLst/>
                <a:latin typeface="Arial" panose="020B0604020202020204" pitchFamily="34" charset="0"/>
              </a:rPr>
              <a:t>со текот на времето. При назначувањето на националната контакт точка, треба да се обрне внимание на потребата за комуникација со контактните точки на други јазици.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2826361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dirty="0">
                <a:effectLst/>
                <a:latin typeface="Arial" panose="020B0604020202020204" pitchFamily="34" charset="0"/>
              </a:rPr>
              <a:t>Членот од Конвенцијата предвидува дека меѓу клучните задачи што треба да ги извршува 24/7 контакт точката е можноста да се олесни брзото извршување на тие функции што не ги извршува директно. На пример, ако 24/7 контакт точката на страната е дел од полициска единица, истата мора да има капацитет за брза координација со другите релевантни компоненти во рамките на нејзината влада, како што е централниот орган за меѓународна екстрадиција или заемна помош, со цел да може да се преземе соодветно дејство во секој час од денот или ноќта. Покрај тоа, став 2 бара 24/7 контактот на секоја страна да има капацитет за извршување комуникации со другите членови на мрежата на експедитивна основа.</a:t>
            </a:r>
          </a:p>
          <a:p>
            <a:pPr algn="just"/>
            <a:endParaRPr lang="en-GB" dirty="0">
              <a:effectLst/>
              <a:latin typeface="Arial" panose="020B0604020202020204" pitchFamily="34" charset="0"/>
            </a:endParaRPr>
          </a:p>
          <a:p>
            <a:pPr algn="just"/>
            <a:r>
              <a:rPr lang="ru-RU" dirty="0">
                <a:effectLst/>
                <a:latin typeface="Arial" panose="020B0604020202020204" pitchFamily="34" charset="0"/>
              </a:rPr>
              <a:t>Исто така, се бара секоја контакт точка во мрежата да има соодветна опрема. Ажурирана/надградена телефонска, факс и компјутерска опрема ќе биде неопходна за непречено функционирање на мрежата, а другите форми на комуникација и аналитичка опрема ќе треба да бидат дел од системот, како што напредува технологијата. Исто така, се бара персоналот што учествува како дел од тимот на страната за мрежата да биде соодветно обучен во врска со криминал извршен преку компјутер или поврзан со компјутер и како ефективно да одговори на тоа.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024163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34208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ru-RU" sz="1800" b="0" i="0" u="none" strike="noStrike" baseline="0" dirty="0">
                <a:latin typeface="MinionPro-Regular"/>
              </a:rPr>
              <a:t>Обвинителите или судиите кои поднесуваат формално барање секогаш треба да ја тврдат меѓународната обврска на замолената држава да помогне кога таквата обврска постои по пат на меѓународен инструмент. Исто така, органот до кој е испратено писмото со барање, исто така, треба да биде наведен.</a:t>
            </a:r>
          </a:p>
          <a:p>
            <a:pPr algn="just"/>
            <a:endParaRPr lang="en-GB" sz="1800" b="0" i="0" u="none" strike="noStrike" baseline="0" dirty="0">
              <a:latin typeface="MinionPro-Regular"/>
            </a:endParaRPr>
          </a:p>
          <a:p>
            <a:pPr algn="just"/>
            <a:r>
              <a:rPr lang="ru-RU" sz="1800" b="0" i="0" u="none" strike="noStrike" baseline="0" dirty="0">
                <a:latin typeface="MinionPro-Regular"/>
              </a:rPr>
              <a:t>Слично на тоа, лицето што поднесува барање мора да се погрижи неговото или нејзиното домашно законодавство да го дозволи барањето што навистина се поднесува. На пример, дел од домашното законодавство, всушност, може да не дозволи одредени барања или видови барања што се чини дека ги дозволуваат многу конвенции, договори или други меѓународни инструменти. За некои земји, домашното законодавство ќе има првенство. Да се поднесе поинакво барање отколку што е во согласност со домашното законодавство во такви околности, ќе бидат повикани предизвици или аргументи за исклучување на доказите добиени со тоа.</a:t>
            </a:r>
            <a:endParaRPr lang="en-GB"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4116685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38745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616610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96661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800570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39</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40</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41</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42</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69933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8815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ru-RU" sz="1800" b="0" i="0" u="none" strike="noStrike" baseline="0" dirty="0">
                <a:latin typeface="MinionPro-Regular"/>
              </a:rPr>
              <a:t>Административната помош може, и треба, да се користи и при поднесување на барања за собирање докази до земјата во која не се бара овластување за присила (на пр. налог или судска наредба) за да се добијат доказите. Таквиот пристап го намалува ризикот од доцнење и ќе биде добредојден од повеќето земји.</a:t>
            </a:r>
          </a:p>
          <a:p>
            <a:pPr algn="just"/>
            <a:endParaRPr lang="en-GB" sz="1800" b="0" i="0" u="none" strike="noStrike" baseline="0" dirty="0">
              <a:latin typeface="MinionPro-Regular"/>
            </a:endParaRPr>
          </a:p>
          <a:p>
            <a:pPr algn="just"/>
            <a:r>
              <a:rPr lang="ru-RU" sz="1800" b="0" i="0" u="none" strike="noStrike" baseline="0" dirty="0">
                <a:latin typeface="MinionPro-Regular"/>
              </a:rPr>
              <a:t>Во овој контекст, важно е да се запамети дека, иако административната помош понекогаш се нарекува „неформална помош“, тоа не значи дека формата на добиените докази е неформална или неочигледна; напротив, барањето за докази исполнето на административен/неформален начин треба да ги презентира доказите во иста форма како да се обезбедени како одговор на формален допис со барање.</a:t>
            </a:r>
            <a:endParaRPr lang="en-GB" sz="1800" b="0" i="0" u="none" strike="noStrike" baseline="0" dirty="0">
              <a:latin typeface="MinionPro-Regular"/>
            </a:endParaRPr>
          </a:p>
          <a:p>
            <a:pPr algn="just"/>
            <a:endParaRPr lang="en-GB" sz="1800" b="0" i="0" u="none" strike="noStrike" baseline="0" dirty="0">
              <a:latin typeface="MinionPro-Regular"/>
            </a:endParaRPr>
          </a:p>
          <a:p>
            <a:pPr algn="just"/>
            <a:r>
              <a:rPr lang="ru-RU" sz="1800" b="0" i="0" u="none" strike="noStrike" baseline="0" dirty="0">
                <a:latin typeface="MinionPro-Regular"/>
              </a:rPr>
              <a:t>Административниот или неформалниот пристап треба да биде првиот чекор во какво било сложено доказно барање во секој случај, дури и таму каде што секогаш постои намера да се издаде формален допис со барање. Почнувајќи од полиција до полиција, или обвинител до обвинител, земјата барател ќе има можност да разговара за формата и барањата за дописот со замолената земја пред да го финализира; така подобро ќе осигури дека се адресирани сите прашања што ги бара замолената земја и дека можностите за истражување се стеснети што е можно повеќе пред официјалното барање. Исто така, ќе им помогне на органите во двете земји да изградат мрежи и контакти.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05735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71518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ru-RU" sz="1800" b="0" i="0" u="none" strike="noStrike" baseline="0" dirty="0">
                <a:latin typeface="MinionPro-Regular"/>
              </a:rPr>
              <a:t>Може да се избегне забуната ако обвинителите и истражителите соодветно ги почитуваат параметрите на конвенциите и договорите што се однесуваат на заемна правна помош. Треба да се запомни дека режимот на заемна правна помош е за добивање докази; така, добивањето на разузнавачки информации и лоцирањето на осомничените или бегалците обично треба да се бараат само преку административна помош за која, се разбира, може или не може да постои претходен договор.</a:t>
            </a:r>
            <a:endParaRPr lang="en-GB"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56225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mk-MK" sz="1800" b="0" i="0" u="none" strike="noStrike" baseline="0" dirty="0">
                <a:latin typeface="MinionPro-Regular"/>
              </a:rPr>
              <a:t>Иако не може да се направи дефинитивен список за видот на истраги каде може да се работи неформално, некои општи набљудувања може да бидат корисни.</a:t>
            </a:r>
            <a:endParaRPr lang="en-GB" sz="1800" b="0" i="0" u="none" strike="noStrike" baseline="0" dirty="0">
              <a:latin typeface="MinionPro-Regular"/>
            </a:endParaRPr>
          </a:p>
          <a:p>
            <a:pPr algn="just"/>
            <a:endParaRPr lang="en-GB" sz="1800" b="0" i="0" u="none" strike="noStrike" baseline="0" dirty="0">
              <a:latin typeface="MinionPro-Regular"/>
            </a:endParaRPr>
          </a:p>
          <a:p>
            <a:pPr algn="l"/>
            <a:r>
              <a:rPr lang="mk-MK" sz="1800" b="0" i="0" u="none" strike="noStrike" baseline="0" dirty="0">
                <a:latin typeface="MinionPro-Regular"/>
              </a:rPr>
              <a:t>Меѓутоа, гледајќи го горенаведеното, секогаш мора да се има предвид дека постојат варијации од земја до земја.</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40637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ru-RU" sz="1800" b="0" i="0" u="none" strike="noStrike" baseline="0" dirty="0">
                <a:latin typeface="MinionPro-Regular"/>
              </a:rPr>
              <a:t>Секое разгледување за административна помош не треба да ја занемарува употребата за која може да се даде таква помош за да се отвори патот подоцна за формално барање.</a:t>
            </a:r>
          </a:p>
          <a:p>
            <a:pPr algn="just"/>
            <a:endParaRPr lang="en-GB" sz="1800" b="0" i="0" u="none" strike="noStrike" baseline="0" dirty="0">
              <a:latin typeface="MinionPro-Regular"/>
            </a:endParaRPr>
          </a:p>
          <a:p>
            <a:pPr algn="just"/>
            <a:r>
              <a:rPr lang="ru-RU" sz="1800" b="0" i="0" u="none" strike="noStrike" baseline="0" dirty="0">
                <a:latin typeface="MinionPro-Regular"/>
              </a:rPr>
              <a:t>Можеби, на пример, постои можност да се стесни истрагата во формалниот допис со барање, со тоа што прво ќе се побара неформална помош. На пример, ако треба да се земе изјава од вработен во странска телефонска компанија, треба да се преземат административни мерки за да се идентификува компанијата во прашање, нејзината адреса и сите други детали што ќе го помогнат и забрзаат формалниот процес.</a:t>
            </a:r>
            <a:endParaRPr lang="en-GB" sz="1800" b="0" i="0" u="none" strike="noStrike" baseline="0" dirty="0">
              <a:latin typeface="MinionPro-Regular"/>
            </a:endParaRPr>
          </a:p>
          <a:p>
            <a:pPr marL="0" indent="0" algn="just">
              <a:buFontTx/>
              <a:buNone/>
            </a:pPr>
            <a:endParaRPr lang="en-GB" sz="1800" b="0" i="0" u="none" strike="noStrike" baseline="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66979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sz="1800" b="0" i="0" u="none" strike="noStrike" baseline="0" dirty="0">
                <a:latin typeface="MinionPro-Regular"/>
              </a:rPr>
              <a:t>Потенцијална потешкотија во однос на овие елементи може да биде дека (во земји со начело за исклучување во врска со доказите) таквите докази ќе бидат исклучени; покрај тоа, но не помалку важно, несоодветните активности во однос на неформално барање можат добро да ги иритираат органите на странска земја, која затоа би била помалку склона да помогне со какво било идно барање.</a:t>
            </a:r>
            <a:endParaRPr lang="en-GB" sz="1800" b="0" i="0" u="none" strike="noStrike" baseline="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385076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FontTx/>
              <a:buNone/>
            </a:pPr>
            <a:r>
              <a:rPr lang="ru-RU" sz="1800" b="0" i="0" u="none" strike="noStrike" baseline="0" dirty="0">
                <a:latin typeface="MinionPro-Regular"/>
              </a:rPr>
              <a:t>Препораки за како неформалната правна помош да се направи поефикасна.</a:t>
            </a:r>
            <a:endParaRPr lang="en-GB" sz="1800" b="0" i="0" u="none" strike="noStrike" baseline="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66520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5/4/2021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5/4/2021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5/4/2021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5/4/2021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5/4/2021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5/4/2021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imgres?imgurl=https://www.echr.coe.int/PublishingImages/Rules_Court.jpg&amp;imgrefurl=https://www.echr.coe.int/Pages/home.aspx?p%3Dbasictexts/rules%26c&amp;tbnid=fjIo1BaUxHGFAM&amp;vet=12ahUKEwjd85OgyN7rAhWR16QKHUrFAMoQMygQegUIARD4AQ..i&amp;docid=ZV2G4GENavvpSM&amp;w=250&amp;h=166&amp;q=court&amp;client=firefox-b-d&amp;ved=2ahUKEwjd85OgyN7rAhWR16QKHUrFAMoQMygQegUIARD4A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google.com/imgres?imgurl=https://s3.amazonaws.com/mentoring.redesign/s3fs-public/efficiency.jpg&amp;imgrefurl=https://www.score.org/blog/5-innovative-ways-run-more-efficient-small-business&amp;tbnid=q81H_a_AY7UhRM&amp;vet=12ahUKEwjRrKTiz97rAhWPiqQKHfZcBN4QMygHegUIARDZAQ..i&amp;docid=daUy_rDB5cYTXM&amp;w=724&amp;h=483&amp;q=efficient&amp;client=firefox-b-d&amp;ved=2ahUKEwjRrKTiz97rAhWPiqQKHfZcBN4QMygHegUIARDZAQ" TargetMode="Externa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eur-lex.europa.eu/legal-content/EN/TXT/?uri=celex:32013L00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jpeg"/><Relationship Id="rId9" Type="http://schemas.microsoft.com/office/2007/relationships/diagramDrawing" Target="../diagrams/drawing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google.com/imgres?imgurl=https://formalletter.net/wp-content/uploads/2020/01/Letter_Of_Request-1.png&amp;imgrefurl=https://formalletter.net/2020/01/17/formal-service-letter-request-sample/&amp;tbnid=U66l5Q7XGfvgZM&amp;vet=12ahUKEwj23a2iq9zrAhXRk6QKHcvOD1QQMygTegUIARDeAQ..i&amp;docid=GZ2khnF3qr1n0M&amp;w=940&amp;h=788&amp;q=formal%20request&amp;client=firefox-b-d&amp;ved=2ahUKEwj23a2iq9zrAhXRk6QKHcvOD1QQMygTegUIARDeA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google.com/imgres?imgurl=http://workbloom.com/media/3763/informal-interview.jpg&amp;imgrefurl=https://workbloom.com/interview/interview-types-best-way-approach-informal-interview&amp;tbnid=qLBq8Trq2iwjhM&amp;vet=12ahUKEwj2kPjdxN7rAhVUP-wKHQIVCx0QMygEegUIARCuAQ..i&amp;docid=mipoB_kUg9uJ4M&amp;w=610&amp;h=405&amp;q=informal%20approach&amp;client=firefox-b-d&amp;ved=2ahUKEwj2kPjdxN7rAhVUP-wKHQIVCx0QMygEegUIARCu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google.com/imgres?imgurl=https://formalletter.net/wp-content/uploads/2020/01/Letter_Of_Request-1.png&amp;imgrefurl=https://formalletter.net/2020/01/17/formal-service-letter-request-sample/&amp;tbnid=U66l5Q7XGfvgZM&amp;vet=12ahUKEwj23a2iq9zrAhXRk6QKHcvOD1QQMygTegUIARDeAQ..i&amp;docid=GZ2khnF3qr1n0M&amp;w=940&amp;h=788&amp;q=formal%20request&amp;client=firefox-b-d&amp;ved=2ahUKEwj23a2iq9zrAhXRk6QKHcvOD1QQMygTegUIARDeAQ"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imgres?imgurl=http://workbloom.com/media/3763/informal-interview.jpg&amp;imgrefurl=https://workbloom.com/interview/interview-types-best-way-approach-informal-interview&amp;tbnid=qLBq8Trq2iwjhM&amp;vet=12ahUKEwj2kPjdxN7rAhVUP-wKHQIVCx0QMygEegUIARCuAQ..i&amp;docid=mipoB_kUg9uJ4M&amp;w=610&amp;h=405&amp;q=informal%20approach&amp;client=firefox-b-d&amp;ved=2ahUKEwj2kPjdxN7rAhVUP-wKHQIVCx0QMygEegUIARCuAQ"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imgres?imgurl=https://www.echr.coe.int/PublishingImages/Rules_Court.jpg&amp;imgrefurl=https://www.echr.coe.int/Pages/home.aspx?p%3Dbasictexts/rules%26c&amp;tbnid=fjIo1BaUxHGFAM&amp;vet=12ahUKEwjd85OgyN7rAhWR16QKHUrFAMoQMygQegUIARD4AQ..i&amp;docid=ZV2G4GENavvpSM&amp;w=250&amp;h=166&amp;q=court&amp;client=firefox-b-d&amp;ved=2ahUKEwjd85OgyN7rAhWR16QKHUrFAMoQMygQegUIARD4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mk-MK" sz="3600" b="1" i="1" dirty="0">
                <a:solidFill>
                  <a:schemeClr val="tx2"/>
                </a:solidFill>
              </a:rPr>
              <a:t>Специјализиран судски курс за</a:t>
            </a:r>
          </a:p>
          <a:p>
            <a:pPr algn="ctr"/>
            <a:r>
              <a:rPr lang="mk-MK" sz="3600" b="1" i="1" dirty="0">
                <a:solidFill>
                  <a:schemeClr val="tx2"/>
                </a:solidFill>
              </a:rPr>
              <a:t>м</a:t>
            </a:r>
            <a:r>
              <a:rPr lang="mk-MK" sz="3600" b="1" i="1">
                <a:solidFill>
                  <a:schemeClr val="tx2"/>
                </a:solidFill>
              </a:rPr>
              <a:t>еѓународна </a:t>
            </a:r>
            <a:r>
              <a:rPr lang="mk-MK" sz="3600" b="1" i="1" dirty="0">
                <a:solidFill>
                  <a:schemeClr val="tx2"/>
                </a:solidFill>
              </a:rPr>
              <a:t>соработка</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mk-MK" sz="3200" b="1" dirty="0">
                <a:solidFill>
                  <a:schemeClr val="tx2"/>
                </a:solidFill>
              </a:rPr>
              <a:t>Сесија</a:t>
            </a:r>
            <a:r>
              <a:rPr lang="en-GB" sz="3200" b="1" dirty="0">
                <a:solidFill>
                  <a:schemeClr val="tx2"/>
                </a:solidFill>
              </a:rPr>
              <a:t> 2.2 </a:t>
            </a:r>
          </a:p>
          <a:p>
            <a:pPr marL="0" indent="0" algn="ctr">
              <a:buFont typeface="Arial" charset="0"/>
              <a:buNone/>
              <a:defRPr/>
            </a:pPr>
            <a:r>
              <a:rPr lang="mk-MK" sz="3200" b="1" dirty="0">
                <a:solidFill>
                  <a:schemeClr val="tx2"/>
                </a:solidFill>
              </a:rPr>
              <a:t>Неформални методи на</a:t>
            </a:r>
          </a:p>
          <a:p>
            <a:pPr marL="0" indent="0" algn="ctr">
              <a:buFont typeface="Arial" charset="0"/>
              <a:buNone/>
              <a:defRPr/>
            </a:pPr>
            <a:r>
              <a:rPr lang="mk-MK" sz="3200" b="1" dirty="0">
                <a:solidFill>
                  <a:schemeClr val="tx2"/>
                </a:solidFill>
              </a:rPr>
              <a:t>меѓународна соработка</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t>Формална наспроти неформална заемна</a:t>
            </a:r>
          </a:p>
          <a:p>
            <a:pPr marL="0" indent="0" algn="r">
              <a:buFont typeface="Arial" charset="0"/>
              <a:buNone/>
              <a:defRPr/>
            </a:pPr>
            <a:r>
              <a:rPr lang="mk-MK" sz="3200" b="1" dirty="0">
                <a:solidFill>
                  <a:schemeClr val="bg1"/>
                </a:solidFill>
              </a:rPr>
              <a:t>правна помош во кривични предмети</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2" y="989546"/>
            <a:ext cx="4930579" cy="5262979"/>
          </a:xfrm>
          <a:prstGeom prst="rect">
            <a:avLst/>
          </a:prstGeom>
        </p:spPr>
        <p:txBody>
          <a:bodyPr wrap="square">
            <a:spAutoFit/>
          </a:bodyPr>
          <a:lstStyle/>
          <a:p>
            <a:pPr marL="342900" indent="-342900">
              <a:spcAft>
                <a:spcPts val="0"/>
              </a:spcAft>
              <a:buFont typeface="Wingdings" pitchFamily="2" charset="2"/>
              <a:buChar char="Ø"/>
            </a:pPr>
            <a:r>
              <a:rPr lang="mk-MK" sz="2100" b="1" dirty="0">
                <a:cs typeface="Arial" panose="020B0604020202020204" pitchFamily="34" charset="0"/>
              </a:rPr>
              <a:t>Некои клучни работи кои треба да се земат предвид за неформалната помош:</a:t>
            </a:r>
            <a:endParaRPr lang="en-GB" sz="2100" b="1" dirty="0">
              <a:cs typeface="Arial" panose="020B0604020202020204" pitchFamily="34" charset="0"/>
            </a:endParaRPr>
          </a:p>
          <a:p>
            <a:pPr>
              <a:spcAft>
                <a:spcPts val="0"/>
              </a:spcAft>
            </a:pPr>
            <a:endParaRPr lang="en-GB" sz="2100" b="1" dirty="0">
              <a:cs typeface="Arial" panose="020B0604020202020204" pitchFamily="34" charset="0"/>
            </a:endParaRPr>
          </a:p>
          <a:p>
            <a:pPr marL="285750" indent="-285750" algn="just">
              <a:buFont typeface="Arial" panose="020B0604020202020204" pitchFamily="34" charset="0"/>
              <a:buChar char="•"/>
            </a:pPr>
            <a:r>
              <a:rPr lang="mk-MK" sz="2100" dirty="0">
                <a:cs typeface="Arial" panose="020B0604020202020204" pitchFamily="34" charset="0"/>
              </a:rPr>
              <a:t>мора да биде доказ </a:t>
            </a:r>
            <a:r>
              <a:rPr lang="mk-MK" sz="2100" b="1" dirty="0">
                <a:cs typeface="Arial" panose="020B0604020202020204" pitchFamily="34" charset="0"/>
              </a:rPr>
              <a:t>што може законски да се обезбеди според законот за земјата барател</a:t>
            </a:r>
            <a:endParaRPr lang="en-GB" sz="2100" dirty="0">
              <a:cs typeface="Arial" panose="020B0604020202020204" pitchFamily="34" charset="0"/>
            </a:endParaRPr>
          </a:p>
          <a:p>
            <a:pPr marL="285750" indent="-285750" algn="just">
              <a:buFont typeface="Arial" panose="020B0604020202020204" pitchFamily="34" charset="0"/>
              <a:buChar char="•"/>
            </a:pPr>
            <a:r>
              <a:rPr lang="mk-MK" sz="2100" b="0" i="0" u="none" strike="noStrike" baseline="0" dirty="0">
                <a:cs typeface="Arial" panose="020B0604020202020204" pitchFamily="34" charset="0"/>
              </a:rPr>
              <a:t>не треба да постои причина да се верува </a:t>
            </a:r>
            <a:r>
              <a:rPr lang="mk-MK" sz="2100" b="1" i="0" u="none" strike="noStrike" baseline="0" dirty="0">
                <a:cs typeface="Arial" panose="020B0604020202020204" pitchFamily="34" charset="0"/>
              </a:rPr>
              <a:t>дека ќе биде исклучена во однос на доказите кога ќе се побара нивно изведување во судската постапка </a:t>
            </a:r>
            <a:r>
              <a:rPr lang="mk-MK" sz="2100" b="0" i="0" u="none" strike="noStrike" baseline="0" dirty="0">
                <a:cs typeface="Arial" panose="020B0604020202020204" pitchFamily="34" charset="0"/>
              </a:rPr>
              <a:t>во рамки на земјата</a:t>
            </a:r>
            <a:r>
              <a:rPr lang="mk-MK" sz="2100" b="0" i="0" u="none" strike="noStrike" dirty="0">
                <a:cs typeface="Arial" panose="020B0604020202020204" pitchFamily="34" charset="0"/>
              </a:rPr>
              <a:t> барател</a:t>
            </a:r>
            <a:endParaRPr lang="en-GB" sz="2100" b="0" i="0" u="none" strike="noStrike" baseline="0" dirty="0">
              <a:cs typeface="Arial" panose="020B0604020202020204" pitchFamily="34" charset="0"/>
            </a:endParaRPr>
          </a:p>
          <a:p>
            <a:pPr marL="285750" indent="-285750" algn="just">
              <a:buFont typeface="Arial" panose="020B0604020202020204" pitchFamily="34" charset="0"/>
              <a:buChar char="•"/>
            </a:pPr>
            <a:r>
              <a:rPr lang="mk-MK" sz="2100" dirty="0">
                <a:cs typeface="Arial" panose="020B0604020202020204" pitchFamily="34" charset="0"/>
              </a:rPr>
              <a:t>треба да биде </a:t>
            </a:r>
            <a:r>
              <a:rPr lang="mk-MK" sz="2100" b="1" dirty="0">
                <a:cs typeface="Arial" panose="020B0604020202020204" pitchFamily="34" charset="0"/>
              </a:rPr>
              <a:t>доказ што може законски да се обезбеди</a:t>
            </a:r>
            <a:r>
              <a:rPr lang="mk-MK" sz="2100" dirty="0">
                <a:cs typeface="Arial" panose="020B0604020202020204" pitchFamily="34" charset="0"/>
              </a:rPr>
              <a:t> според законите на замолената страна</a:t>
            </a:r>
            <a:endParaRPr lang="en-GB" sz="2100" b="0" i="0" u="none" strike="noStrike" baseline="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5052124" y="2267652"/>
            <a:ext cx="4035974" cy="738664"/>
          </a:xfrm>
          <a:prstGeom prst="rect">
            <a:avLst/>
          </a:prstGeom>
        </p:spPr>
        <p:txBody>
          <a:bodyPr wrap="square">
            <a:spAutoFit/>
          </a:bodyPr>
          <a:lstStyle/>
          <a:p>
            <a:pPr marL="285750" indent="-285750" algn="just">
              <a:buFont typeface="Arial" panose="020B0604020202020204" pitchFamily="34" charset="0"/>
              <a:buChar char="•"/>
            </a:pPr>
            <a:r>
              <a:rPr lang="mk-MK" sz="2100" b="1" dirty="0">
                <a:cs typeface="Arial" panose="020B0604020202020204" pitchFamily="34" charset="0"/>
              </a:rPr>
              <a:t>замолената земја не треба да има приговор на истото</a:t>
            </a:r>
            <a:endParaRPr lang="en-GB" sz="2100" b="0" i="0" u="none" strike="noStrike" baseline="0" dirty="0">
              <a:cs typeface="Arial" panose="020B0604020202020204" pitchFamily="34" charset="0"/>
            </a:endParaRPr>
          </a:p>
        </p:txBody>
      </p:sp>
      <p:pic>
        <p:nvPicPr>
          <p:cNvPr id="1028" name="Picture 4" descr="Rules">
            <a:hlinkClick r:id="rId4"/>
            <a:extLst>
              <a:ext uri="{FF2B5EF4-FFF2-40B4-BE49-F238E27FC236}">
                <a16:creationId xmlns:a16="http://schemas.microsoft.com/office/drawing/2014/main" id="{BD74BD2A-88FF-4EB9-A4E2-441EED154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240" y="3827236"/>
            <a:ext cx="3024335" cy="200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9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t>Формална наспроти неформална заемна</a:t>
            </a:r>
          </a:p>
          <a:p>
            <a:pPr marL="0" indent="0" algn="r">
              <a:buFont typeface="Arial" charset="0"/>
              <a:buNone/>
              <a:defRPr/>
            </a:pPr>
            <a:r>
              <a:rPr lang="mk-MK" sz="3200" b="1" dirty="0">
                <a:solidFill>
                  <a:schemeClr val="bg1"/>
                </a:solidFill>
              </a:rPr>
              <a:t>правна помош во кривични предмети</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1075387"/>
            <a:ext cx="4776274" cy="5586145"/>
          </a:xfrm>
          <a:prstGeom prst="rect">
            <a:avLst/>
          </a:prstGeom>
        </p:spPr>
        <p:txBody>
          <a:bodyPr wrap="square">
            <a:spAutoFit/>
          </a:bodyPr>
          <a:lstStyle/>
          <a:p>
            <a:pPr marL="342900" indent="-342900" algn="just">
              <a:spcAft>
                <a:spcPts val="0"/>
              </a:spcAft>
              <a:buFont typeface="Wingdings" pitchFamily="2" charset="2"/>
              <a:buChar char="Ø"/>
            </a:pPr>
            <a:r>
              <a:rPr lang="mk-MK" sz="2100" b="1" i="0" u="none" strike="noStrike" baseline="0" dirty="0">
                <a:cs typeface="Arial" panose="020B0604020202020204" pitchFamily="34" charset="0"/>
              </a:rPr>
              <a:t>За да се направи неформалниот (административниот) процес најефикасен, треба:</a:t>
            </a:r>
            <a:endParaRPr lang="en-GB" sz="2100" b="0" i="0" u="none" strike="noStrike" baseline="0" dirty="0">
              <a:cs typeface="Arial" panose="020B0604020202020204" pitchFamily="34" charset="0"/>
            </a:endParaRPr>
          </a:p>
          <a:p>
            <a:pPr marL="342900" indent="-342900" algn="just">
              <a:spcAft>
                <a:spcPts val="0"/>
              </a:spcAft>
              <a:buFont typeface="Wingdings" pitchFamily="2" charset="2"/>
              <a:buChar char="Ø"/>
            </a:pPr>
            <a:endParaRPr lang="en-GB" sz="2100" b="1" dirty="0">
              <a:cs typeface="Arial" panose="020B0604020202020204" pitchFamily="34" charset="0"/>
            </a:endParaRPr>
          </a:p>
          <a:p>
            <a:pPr marL="342900" indent="-342900" algn="just">
              <a:spcAft>
                <a:spcPts val="0"/>
              </a:spcAft>
              <a:buFont typeface="Arial" panose="020B0604020202020204" pitchFamily="34" charset="0"/>
              <a:buChar char="•"/>
            </a:pPr>
            <a:r>
              <a:rPr lang="mk-MK" sz="2100" b="1" dirty="0">
                <a:cs typeface="Arial" panose="020B0604020202020204" pitchFamily="34" charset="0"/>
              </a:rPr>
              <a:t>да се одржува добра врска </a:t>
            </a:r>
            <a:r>
              <a:rPr lang="mk-MK" sz="2100" dirty="0">
                <a:cs typeface="Arial" panose="020B0604020202020204" pitchFamily="34" charset="0"/>
              </a:rPr>
              <a:t>т.е. да се извршува законски.</a:t>
            </a:r>
            <a:endParaRPr lang="en-GB" sz="2100" i="0" u="none" strike="noStrike" baseline="0" dirty="0">
              <a:cs typeface="Arial" panose="020B0604020202020204" pitchFamily="34" charset="0"/>
            </a:endParaRP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mk-MK" sz="2100" b="1" dirty="0">
                <a:cs typeface="Arial" panose="020B0604020202020204" pitchFamily="34" charset="0"/>
              </a:rPr>
              <a:t>да се избегнуваат несоодветни неформални барања</a:t>
            </a:r>
            <a:r>
              <a:rPr lang="mk-MK" sz="2100" dirty="0">
                <a:cs typeface="Arial" panose="020B0604020202020204" pitchFamily="34" charset="0"/>
              </a:rPr>
              <a:t>, бидејќи тоа ќе ги иритира органите</a:t>
            </a:r>
            <a:endParaRPr lang="en-GB" sz="2100" i="0" u="none" strike="noStrike" baseline="0" dirty="0">
              <a:cs typeface="Arial" panose="020B0604020202020204" pitchFamily="34" charset="0"/>
            </a:endParaRP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mk-MK" sz="2100" b="1" dirty="0">
                <a:cs typeface="Arial" panose="020B0604020202020204" pitchFamily="34" charset="0"/>
              </a:rPr>
              <a:t>да се користи неформална помош </a:t>
            </a:r>
            <a:r>
              <a:rPr lang="mk-MK" sz="2100" dirty="0">
                <a:cs typeface="Arial" panose="020B0604020202020204" pitchFamily="34" charset="0"/>
              </a:rPr>
              <a:t>наместо правна помош доколку тоа е можно, бидејќи е побрза</a:t>
            </a:r>
            <a:endParaRPr lang="en-GB" sz="2100" i="0" u="none" strike="noStrike" baseline="0" dirty="0">
              <a:cs typeface="Arial" panose="020B0604020202020204" pitchFamily="34" charset="0"/>
            </a:endParaRP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97818" y="1075387"/>
            <a:ext cx="4166678" cy="2677656"/>
          </a:xfrm>
          <a:prstGeom prst="rect">
            <a:avLst/>
          </a:prstGeom>
        </p:spPr>
        <p:txBody>
          <a:bodyPr wrap="square">
            <a:spAutoFit/>
          </a:bodyPr>
          <a:lstStyle/>
          <a:p>
            <a:pPr marL="342900" indent="-342900" algn="just">
              <a:spcAft>
                <a:spcPts val="0"/>
              </a:spcAft>
              <a:buFont typeface="Arial" panose="020B0604020202020204" pitchFamily="34" charset="0"/>
              <a:buChar char="•"/>
            </a:pPr>
            <a:r>
              <a:rPr lang="mk-MK" sz="2100" b="1" dirty="0">
                <a:cs typeface="Arial" panose="020B0604020202020204" pitchFamily="34" charset="0"/>
              </a:rPr>
              <a:t>да се користи неформална помош за да се отвори патот за формална помош, </a:t>
            </a:r>
            <a:r>
              <a:rPr lang="mk-MK" sz="2100" dirty="0">
                <a:cs typeface="Arial" panose="020B0604020202020204" pitchFamily="34" charset="0"/>
              </a:rPr>
              <a:t>да се спроведат сите истраги за потеклото со цел да може да се спроведе фокусирано и насочено формално барање за ЗПП</a:t>
            </a:r>
            <a:r>
              <a:rPr lang="en-GB" sz="2100" i="0" u="none" strike="noStrike" baseline="0" dirty="0">
                <a:cs typeface="Arial" panose="020B0604020202020204" pitchFamily="34" charset="0"/>
              </a:rPr>
              <a:t>.</a:t>
            </a:r>
          </a:p>
        </p:txBody>
      </p:sp>
      <p:pic>
        <p:nvPicPr>
          <p:cNvPr id="2052" name="Picture 4" descr="5 Innovative Ways to Run a More Efficient Small Business | SCORE">
            <a:hlinkClick r:id="rId4"/>
            <a:extLst>
              <a:ext uri="{FF2B5EF4-FFF2-40B4-BE49-F238E27FC236}">
                <a16:creationId xmlns:a16="http://schemas.microsoft.com/office/drawing/2014/main" id="{3E3C45B7-0819-41F9-942B-74FCC6A10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379" y="4000928"/>
            <a:ext cx="3170555" cy="211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6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t>Формална наспроти неформална</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526870251"/>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69931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Неформални методи на</a:t>
            </a:r>
          </a:p>
          <a:p>
            <a:pPr marL="0" indent="0" algn="r">
              <a:buFont typeface="Arial" charset="0"/>
              <a:buNone/>
              <a:defRPr/>
            </a:pPr>
            <a:r>
              <a:rPr lang="mk-MK" sz="3200" b="1" dirty="0">
                <a:solidFill>
                  <a:schemeClr val="bg1"/>
                </a:solidFill>
              </a:rPr>
              <a:t>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45605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Втор дел</a:t>
            </a:r>
            <a:endParaRPr lang="en-GB" sz="3200" b="1" dirty="0">
              <a:ea typeface="ＭＳ Ｐゴシック" charset="0"/>
              <a:cs typeface="ＭＳ Ｐゴシック" charset="0"/>
            </a:endParaRPr>
          </a:p>
          <a:p>
            <a:pPr algn="ctr">
              <a:lnSpc>
                <a:spcPct val="80000"/>
              </a:lnSpc>
            </a:pPr>
            <a:endParaRPr lang="ru-RU" sz="3200" b="1" dirty="0">
              <a:ea typeface="ＭＳ Ｐゴシック" charset="0"/>
              <a:cs typeface="ＭＳ Ｐゴシック" charset="0"/>
            </a:endParaRPr>
          </a:p>
          <a:p>
            <a:pPr algn="ctr">
              <a:lnSpc>
                <a:spcPct val="80000"/>
              </a:lnSpc>
            </a:pPr>
            <a:r>
              <a:rPr lang="ru-RU" sz="3200" b="1" dirty="0">
                <a:ea typeface="ＭＳ Ｐゴシック" charset="0"/>
                <a:cs typeface="ＭＳ Ｐゴシック" charset="0"/>
              </a:rPr>
              <a:t>Меѓународни организации и мрежи специјализирани за неформална и формална соработка во областа на сајбер-криминалот</a:t>
            </a:r>
            <a:endParaRPr lang="en-GB" sz="3200" dirty="0"/>
          </a:p>
        </p:txBody>
      </p:sp>
    </p:spTree>
    <p:extLst>
      <p:ext uri="{BB962C8B-B14F-4D97-AF65-F5344CB8AC3E}">
        <p14:creationId xmlns:p14="http://schemas.microsoft.com/office/powerpoint/2010/main" val="171645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967958"/>
            <a:ext cx="5089367" cy="5647700"/>
          </a:xfrm>
          <a:prstGeom prst="rect">
            <a:avLst/>
          </a:prstGeom>
        </p:spPr>
        <p:txBody>
          <a:bodyPr wrap="square">
            <a:spAutoFit/>
          </a:bodyPr>
          <a:lstStyle/>
          <a:p>
            <a:pPr marL="342900" indent="-342900">
              <a:spcAft>
                <a:spcPts val="0"/>
              </a:spcAft>
              <a:buFont typeface="Wingdings" pitchFamily="2" charset="2"/>
              <a:buChar char="Ø"/>
            </a:pPr>
            <a:r>
              <a:rPr lang="mk-MK" sz="2200" b="1" dirty="0"/>
              <a:t>Национално централно биро на Интерпол (</a:t>
            </a:r>
            <a:r>
              <a:rPr lang="mk-MK" sz="2200" b="1" dirty="0" err="1"/>
              <a:t>НЦБ</a:t>
            </a:r>
            <a:r>
              <a:rPr lang="en-US" sz="2200" b="1" dirty="0"/>
              <a:t>/NCB</a:t>
            </a:r>
            <a:r>
              <a:rPr lang="mk-MK" sz="2200" b="1" dirty="0"/>
              <a:t>) и референтни точки (</a:t>
            </a:r>
            <a:r>
              <a:rPr lang="mk-MK" sz="2200" b="1" dirty="0" err="1"/>
              <a:t>НЦРТ</a:t>
            </a:r>
            <a:r>
              <a:rPr lang="en-US" sz="2200" b="1" dirty="0"/>
              <a:t>/</a:t>
            </a:r>
            <a:r>
              <a:rPr lang="en-US" sz="2200" b="1" dirty="0" err="1"/>
              <a:t>NCRP</a:t>
            </a:r>
            <a:r>
              <a:rPr lang="mk-MK" sz="2200" b="1" dirty="0"/>
              <a:t>)</a:t>
            </a:r>
            <a:endParaRPr lang="en-GB" sz="2200" b="1" dirty="0"/>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mk-MK" sz="2100" b="1" dirty="0"/>
              <a:t>да обезбеди помош за своите членови </a:t>
            </a:r>
            <a:r>
              <a:rPr lang="mk-MK" sz="2100" dirty="0"/>
              <a:t>на непрекината основа (24 часа на ден. 7 дена во неделата)</a:t>
            </a:r>
            <a:endParaRPr lang="en-GB" sz="2100" dirty="0"/>
          </a:p>
          <a:p>
            <a:pPr marL="342900" indent="-342900" algn="just">
              <a:buFont typeface="Arial" panose="020B0604020202020204" pitchFamily="34" charset="0"/>
              <a:buChar char="•"/>
            </a:pPr>
            <a:r>
              <a:rPr lang="mk-MK" sz="2100" b="1" dirty="0"/>
              <a:t>повеќе од 124 референтни точки ширум светот </a:t>
            </a:r>
            <a:r>
              <a:rPr lang="mk-MK" sz="2100" dirty="0"/>
              <a:t>(септември 2011 год.)</a:t>
            </a:r>
          </a:p>
          <a:p>
            <a:pPr marL="342900" indent="-342900" algn="just">
              <a:buFont typeface="Arial" panose="020B0604020202020204" pitchFamily="34" charset="0"/>
              <a:buChar char="•"/>
            </a:pPr>
            <a:r>
              <a:rPr lang="mk-MK" sz="2100" dirty="0"/>
              <a:t>усвоен е распоредот на 24/7 контакт точки за Конвенцијата од Будимпешта </a:t>
            </a:r>
            <a:endParaRPr lang="en-GB" sz="2100" dirty="0"/>
          </a:p>
          <a:p>
            <a:pPr marL="342900" indent="-342900" algn="just">
              <a:buFont typeface="Arial" panose="020B0604020202020204" pitchFamily="34" charset="0"/>
              <a:buChar char="•"/>
            </a:pPr>
            <a:r>
              <a:rPr lang="mk-MK" sz="2100" dirty="0"/>
              <a:t>некои страни од Конвенцијата ја именуваа истата референтна точка за Интерпол – </a:t>
            </a:r>
            <a:r>
              <a:rPr lang="mk-MK" sz="2100" dirty="0" err="1"/>
              <a:t>НЦРТ</a:t>
            </a:r>
            <a:r>
              <a:rPr lang="mk-MK" sz="2100" dirty="0"/>
              <a:t> како точка на мрежата Г8</a:t>
            </a:r>
            <a:endParaRPr lang="en-GB" sz="2100" dirty="0"/>
          </a:p>
        </p:txBody>
      </p:sp>
      <p:sp>
        <p:nvSpPr>
          <p:cNvPr id="5" name="Rectangle 4">
            <a:extLst>
              <a:ext uri="{FF2B5EF4-FFF2-40B4-BE49-F238E27FC236}">
                <a16:creationId xmlns:a16="http://schemas.microsoft.com/office/drawing/2014/main" id="{046D6463-C26B-9644-9190-9FB17B6BA87A}"/>
              </a:ext>
            </a:extLst>
          </p:cNvPr>
          <p:cNvSpPr/>
          <p:nvPr/>
        </p:nvSpPr>
        <p:spPr>
          <a:xfrm>
            <a:off x="5338016" y="1211509"/>
            <a:ext cx="3684440" cy="2709973"/>
          </a:xfrm>
          <a:prstGeom prst="rect">
            <a:avLst/>
          </a:prstGeom>
        </p:spPr>
        <p:txBody>
          <a:bodyPr wrap="square">
            <a:spAutoFit/>
          </a:bodyPr>
          <a:lstStyle/>
          <a:p>
            <a:pPr marL="342900" indent="-342900" algn="just">
              <a:lnSpc>
                <a:spcPct val="90000"/>
              </a:lnSpc>
              <a:buFont typeface="Wingdings" pitchFamily="2" charset="2"/>
              <a:buChar char="ü"/>
            </a:pPr>
            <a:r>
              <a:rPr lang="mk-MK" sz="2100" b="1" dirty="0"/>
              <a:t>Цел</a:t>
            </a:r>
            <a:endParaRPr lang="en-GB" sz="2100" b="1" dirty="0"/>
          </a:p>
          <a:p>
            <a:pPr marL="342900" indent="-342900" algn="just">
              <a:lnSpc>
                <a:spcPct val="90000"/>
              </a:lnSpc>
              <a:buFont typeface="Arial" panose="020B0604020202020204" pitchFamily="34" charset="0"/>
              <a:buChar char="•"/>
            </a:pPr>
            <a:r>
              <a:rPr lang="mk-MK" sz="2100" dirty="0"/>
              <a:t>да ѝ се овозможи на полицијата веднаш да идентификува експерти во други земји</a:t>
            </a:r>
            <a:endParaRPr lang="en-GB" sz="2100" dirty="0"/>
          </a:p>
          <a:p>
            <a:pPr marL="342900" indent="-342900" algn="just">
              <a:lnSpc>
                <a:spcPct val="90000"/>
              </a:lnSpc>
              <a:buFont typeface="Arial" panose="020B0604020202020204" pitchFamily="34" charset="0"/>
              <a:buChar char="•"/>
            </a:pPr>
            <a:r>
              <a:rPr lang="mk-MK" sz="2100" dirty="0"/>
              <a:t>да се добие непосредна помош при истраги поврзани со компјутери и собирање на докази</a:t>
            </a:r>
            <a:endParaRPr lang="en-GB" sz="2100" dirty="0"/>
          </a:p>
        </p:txBody>
      </p:sp>
      <p:pic>
        <p:nvPicPr>
          <p:cNvPr id="6" name="Picture 5">
            <a:extLst>
              <a:ext uri="{FF2B5EF4-FFF2-40B4-BE49-F238E27FC236}">
                <a16:creationId xmlns:a16="http://schemas.microsoft.com/office/drawing/2014/main" id="{D5349D2C-5342-4BA7-B5F0-19F3C2782318}"/>
              </a:ext>
            </a:extLst>
          </p:cNvPr>
          <p:cNvPicPr>
            <a:picLocks noChangeAspect="1"/>
          </p:cNvPicPr>
          <p:nvPr/>
        </p:nvPicPr>
        <p:blipFill>
          <a:blip r:embed="rId4"/>
          <a:stretch>
            <a:fillRect/>
          </a:stretch>
        </p:blipFill>
        <p:spPr>
          <a:xfrm>
            <a:off x="5517890" y="4535864"/>
            <a:ext cx="3324692" cy="1874323"/>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a:t>
            </a:r>
            <a:r>
              <a:rPr lang="en-US" sz="2400" b="1" dirty="0">
                <a:solidFill>
                  <a:schemeClr val="bg1"/>
                </a:solidFill>
              </a:rPr>
              <a:t>-</a:t>
            </a:r>
            <a:r>
              <a:rPr lang="mk-MK" sz="2400" b="1" dirty="0">
                <a:solidFill>
                  <a:schemeClr val="bg1"/>
                </a:solidFill>
              </a:rPr>
              <a:t>криминал</a:t>
            </a:r>
            <a:endParaRPr lang="en-GB" sz="2400" b="1" dirty="0">
              <a:solidFill>
                <a:schemeClr val="bg1"/>
              </a:solidFill>
            </a:endParaRPr>
          </a:p>
        </p:txBody>
      </p:sp>
    </p:spTree>
    <p:extLst>
      <p:ext uri="{BB962C8B-B14F-4D97-AF65-F5344CB8AC3E}">
        <p14:creationId xmlns:p14="http://schemas.microsoft.com/office/powerpoint/2010/main" val="207275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creenshot&#10;&#10;Description automatically generated">
            <a:extLst>
              <a:ext uri="{FF2B5EF4-FFF2-40B4-BE49-F238E27FC236}">
                <a16:creationId xmlns:a16="http://schemas.microsoft.com/office/drawing/2014/main" id="{815A3013-88E7-42BE-BF38-EA7118DD7C9D}"/>
              </a:ext>
            </a:extLst>
          </p:cNvPr>
          <p:cNvPicPr>
            <a:picLocks noChangeAspect="1"/>
          </p:cNvPicPr>
          <p:nvPr/>
        </p:nvPicPr>
        <p:blipFill>
          <a:blip r:embed="rId3"/>
          <a:stretch>
            <a:fillRect/>
          </a:stretch>
        </p:blipFill>
        <p:spPr>
          <a:xfrm>
            <a:off x="5809984" y="4195852"/>
            <a:ext cx="3024336" cy="2265332"/>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5006631" cy="5170646"/>
          </a:xfrm>
          <a:prstGeom prst="rect">
            <a:avLst/>
          </a:prstGeom>
        </p:spPr>
        <p:txBody>
          <a:bodyPr wrap="square">
            <a:spAutoFit/>
          </a:bodyPr>
          <a:lstStyle/>
          <a:p>
            <a:pPr marL="342900" indent="-342900">
              <a:spcAft>
                <a:spcPts val="0"/>
              </a:spcAft>
              <a:buFont typeface="Wingdings" pitchFamily="2" charset="2"/>
              <a:buChar char="Ø"/>
            </a:pPr>
            <a:r>
              <a:rPr lang="mk-MK" sz="2200" b="1" dirty="0"/>
              <a:t>Национално централно биро на Интерпол (</a:t>
            </a:r>
            <a:r>
              <a:rPr lang="mk-MK" sz="2200" b="1" dirty="0" err="1"/>
              <a:t>НЦБ</a:t>
            </a:r>
            <a:r>
              <a:rPr lang="mk-MK" sz="2200" b="1" dirty="0"/>
              <a:t>) и Референтни точки (НЦРТ)</a:t>
            </a:r>
            <a:endParaRPr lang="en-GB" sz="2200" b="1" dirty="0"/>
          </a:p>
          <a:p>
            <a:pPr marL="342900" indent="-342900" algn="just">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mk-MK" sz="2200" b="1" dirty="0"/>
              <a:t>да се обезбедат </a:t>
            </a:r>
            <a:r>
              <a:rPr lang="mk-MK" sz="2200" dirty="0"/>
              <a:t>и разменат полициски информации и техничка и оперативна поддршка</a:t>
            </a:r>
            <a:endParaRPr lang="en-GB" sz="2200" dirty="0"/>
          </a:p>
          <a:p>
            <a:pPr marL="342900" indent="-342900" algn="just">
              <a:buFont typeface="Arial" panose="020B0604020202020204" pitchFamily="34" charset="0"/>
              <a:buChar char="•"/>
            </a:pPr>
            <a:r>
              <a:rPr lang="mk-MK" sz="2200" b="1" dirty="0"/>
              <a:t>да се осигура </a:t>
            </a:r>
            <a:r>
              <a:rPr lang="mk-MK" sz="2200" dirty="0"/>
              <a:t>дека типичните полициски информации можат да се разменат што е можно побрзо за осомничени терористи, барани лица, отпечатоци од прсти, ДНК профили, изгубени или украдени патни исправи, украдени моторни возила, украдени уметнички дела</a:t>
            </a:r>
            <a:endParaRPr lang="en-GB" sz="2200" dirty="0"/>
          </a:p>
        </p:txBody>
      </p:sp>
      <p:sp>
        <p:nvSpPr>
          <p:cNvPr id="5" name="Rectangle 4">
            <a:extLst>
              <a:ext uri="{FF2B5EF4-FFF2-40B4-BE49-F238E27FC236}">
                <a16:creationId xmlns:a16="http://schemas.microsoft.com/office/drawing/2014/main" id="{046D6463-C26B-9644-9190-9FB17B6BA87A}"/>
              </a:ext>
            </a:extLst>
          </p:cNvPr>
          <p:cNvSpPr/>
          <p:nvPr/>
        </p:nvSpPr>
        <p:spPr>
          <a:xfrm>
            <a:off x="5095152" y="1141550"/>
            <a:ext cx="4048848" cy="3477875"/>
          </a:xfrm>
          <a:prstGeom prst="rect">
            <a:avLst/>
          </a:prstGeom>
        </p:spPr>
        <p:txBody>
          <a:bodyPr wrap="square">
            <a:spAutoFit/>
          </a:bodyPr>
          <a:lstStyle/>
          <a:p>
            <a:pPr marL="342900" indent="-342900" algn="just">
              <a:buFont typeface="Wingdings" pitchFamily="2" charset="2"/>
              <a:buChar char="ü"/>
            </a:pPr>
            <a:r>
              <a:rPr lang="mk-MK" sz="2200" b="1" dirty="0"/>
              <a:t>Не може да се користат за итно барање за зачувување </a:t>
            </a:r>
            <a:r>
              <a:rPr lang="mk-MK" sz="2200" dirty="0"/>
              <a:t>на компјутерски податоци или зачувување на преносни податоци или каква било мерка со цел да се добијат или зачуваат докази</a:t>
            </a:r>
            <a:endParaRPr lang="en-GB" sz="2200" dirty="0"/>
          </a:p>
          <a:p>
            <a:pPr marL="342900" indent="-342900" algn="just">
              <a:buFont typeface="Arial" panose="020B0604020202020204" pitchFamily="34" charset="0"/>
              <a:buChar char="•"/>
            </a:pPr>
            <a:endParaRPr lang="en-GB" sz="2200"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194491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628951" cy="5170646"/>
          </a:xfrm>
          <a:prstGeom prst="rect">
            <a:avLst/>
          </a:prstGeom>
        </p:spPr>
        <p:txBody>
          <a:bodyPr wrap="square">
            <a:spAutoFit/>
          </a:bodyPr>
          <a:lstStyle/>
          <a:p>
            <a:pPr marL="342900" indent="-342900" eaLnBrk="1" fontAlgn="auto" hangingPunct="1">
              <a:spcAft>
                <a:spcPts val="0"/>
              </a:spcAft>
              <a:buFont typeface="Wingdings" pitchFamily="2" charset="2"/>
              <a:buChar char="Ø"/>
              <a:defRPr/>
            </a:pPr>
            <a:r>
              <a:rPr lang="mk-MK" altLang="en-US" sz="2200" b="1" dirty="0"/>
              <a:t>Главните иницијативи на ИНТЕРПОЛ во областа на финансиски и високотехнолошки криминал се фокусираат на:</a:t>
            </a:r>
            <a:endParaRPr lang="en-US" altLang="en-US" sz="2200" b="1" dirty="0"/>
          </a:p>
          <a:p>
            <a:pPr marL="342900" indent="-342900" eaLnBrk="1" fontAlgn="auto" hangingPunct="1">
              <a:spcAft>
                <a:spcPts val="0"/>
              </a:spcAft>
              <a:buFont typeface="Wingdings" pitchFamily="2" charset="2"/>
              <a:buChar char="Ø"/>
              <a:defRPr/>
            </a:pPr>
            <a:endParaRPr lang="en-US" altLang="en-US" sz="2200" b="1" dirty="0"/>
          </a:p>
          <a:p>
            <a:pPr marL="342900" indent="-342900" eaLnBrk="1" fontAlgn="auto" hangingPunct="1">
              <a:spcAft>
                <a:spcPts val="0"/>
              </a:spcAft>
              <a:buFont typeface="Arial" panose="020B0604020202020204" pitchFamily="34" charset="0"/>
              <a:buChar char="•"/>
              <a:defRPr/>
            </a:pPr>
            <a:r>
              <a:rPr lang="mk-MK" altLang="en-US" sz="2200" i="1" dirty="0"/>
              <a:t>Измама со платежни картички</a:t>
            </a:r>
          </a:p>
          <a:p>
            <a:pPr marL="342900" indent="-342900" eaLnBrk="1" fontAlgn="auto" hangingPunct="1">
              <a:spcAft>
                <a:spcPts val="0"/>
              </a:spcAft>
              <a:buFont typeface="Arial" panose="020B0604020202020204" pitchFamily="34" charset="0"/>
              <a:buChar char="•"/>
              <a:defRPr/>
            </a:pPr>
            <a:r>
              <a:rPr lang="mk-MK" altLang="en-US" sz="2200" i="1" dirty="0"/>
              <a:t>Перење на пари</a:t>
            </a:r>
          </a:p>
          <a:p>
            <a:pPr marL="342900" indent="-342900" eaLnBrk="1" fontAlgn="auto" hangingPunct="1">
              <a:spcAft>
                <a:spcPts val="0"/>
              </a:spcAft>
              <a:buFont typeface="Arial" panose="020B0604020202020204" pitchFamily="34" charset="0"/>
              <a:buChar char="•"/>
              <a:defRPr/>
            </a:pPr>
            <a:r>
              <a:rPr lang="mk-MK" altLang="en-US" sz="2200" i="1" dirty="0"/>
              <a:t>Права на интелектуална сопственост (ПИС)</a:t>
            </a:r>
          </a:p>
          <a:p>
            <a:pPr marL="342900" indent="-342900" eaLnBrk="1" fontAlgn="auto" hangingPunct="1">
              <a:spcAft>
                <a:spcPts val="0"/>
              </a:spcAft>
              <a:buFont typeface="Arial" panose="020B0604020202020204" pitchFamily="34" charset="0"/>
              <a:buChar char="•"/>
              <a:defRPr/>
            </a:pPr>
            <a:r>
              <a:rPr lang="mk-MK" altLang="en-US" sz="2200" i="1" dirty="0"/>
              <a:t>Фалсификување на валути и безбедносни документи</a:t>
            </a:r>
          </a:p>
          <a:p>
            <a:pPr marL="342900" indent="-342900" eaLnBrk="1" fontAlgn="auto" hangingPunct="1">
              <a:spcAft>
                <a:spcPts val="0"/>
              </a:spcAft>
              <a:buFont typeface="Arial" panose="020B0604020202020204" pitchFamily="34" charset="0"/>
              <a:buChar char="•"/>
              <a:defRPr/>
            </a:pPr>
            <a:r>
              <a:rPr lang="mk-MK" altLang="en-US" sz="2200" i="1" dirty="0"/>
              <a:t>Нови технологии</a:t>
            </a:r>
          </a:p>
          <a:p>
            <a:pPr marL="342900" indent="-342900" eaLnBrk="1" fontAlgn="auto" hangingPunct="1">
              <a:spcAft>
                <a:spcPts val="0"/>
              </a:spcAft>
              <a:buFont typeface="Arial" panose="020B0604020202020204" pitchFamily="34" charset="0"/>
              <a:buChar char="•"/>
              <a:defRPr/>
            </a:pPr>
            <a:r>
              <a:rPr lang="mk-MK" altLang="en-US" sz="2200" i="1" dirty="0"/>
              <a:t>Финансиска измама</a:t>
            </a:r>
            <a:endParaRPr lang="sr-Latn-RS" altLang="en-US" sz="2200" i="1" dirty="0"/>
          </a:p>
        </p:txBody>
      </p:sp>
      <p:pic>
        <p:nvPicPr>
          <p:cNvPr id="16" name="Picture 10" descr="C:\Users\Branko Stamenkovic\Desktop\interpol_logo_by_sparviero_sm79-d4flh4g.jpg">
            <a:extLst>
              <a:ext uri="{FF2B5EF4-FFF2-40B4-BE49-F238E27FC236}">
                <a16:creationId xmlns:a16="http://schemas.microsoft.com/office/drawing/2014/main" id="{A98B018A-F57E-584D-8DB4-9B758A3CF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068" y="2209539"/>
            <a:ext cx="3704731" cy="2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101066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45B119-3C94-9949-ACF1-ABB659C7136E}"/>
              </a:ext>
            </a:extLst>
          </p:cNvPr>
          <p:cNvPicPr>
            <a:picLocks noChangeAspect="1"/>
          </p:cNvPicPr>
          <p:nvPr/>
        </p:nvPicPr>
        <p:blipFill>
          <a:blip r:embed="rId3"/>
          <a:stretch>
            <a:fillRect/>
          </a:stretch>
        </p:blipFill>
        <p:spPr>
          <a:xfrm>
            <a:off x="3942191" y="5061058"/>
            <a:ext cx="2102875" cy="1396800"/>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394957" cy="4493538"/>
          </a:xfrm>
          <a:prstGeom prst="rect">
            <a:avLst/>
          </a:prstGeom>
        </p:spPr>
        <p:txBody>
          <a:bodyPr wrap="square">
            <a:spAutoFit/>
          </a:bodyPr>
          <a:lstStyle/>
          <a:p>
            <a:pPr marL="342900" indent="-342900">
              <a:spcAft>
                <a:spcPts val="0"/>
              </a:spcAft>
              <a:buFont typeface="Wingdings" pitchFamily="2" charset="2"/>
              <a:buChar char="Ø"/>
            </a:pPr>
            <a:r>
              <a:rPr lang="mk-MK" sz="2200" b="1" dirty="0"/>
              <a:t>Европска Унија</a:t>
            </a:r>
            <a:r>
              <a:rPr lang="en-GB" sz="2200" dirty="0"/>
              <a:t>:</a:t>
            </a:r>
            <a:endParaRPr lang="en-GB" sz="2200" b="1" dirty="0"/>
          </a:p>
          <a:p>
            <a:pPr marL="342900" indent="-342900">
              <a:spcAft>
                <a:spcPts val="0"/>
              </a:spcAft>
              <a:buFont typeface="Wingdings" pitchFamily="2" charset="2"/>
              <a:buChar char="Ø"/>
            </a:pPr>
            <a:endParaRPr lang="en-GB" sz="2200" b="1" dirty="0"/>
          </a:p>
          <a:p>
            <a:pPr marL="342900" lvl="0" indent="-342900" algn="just">
              <a:buFont typeface="Arial" panose="020B0604020202020204" pitchFamily="34" charset="0"/>
              <a:buChar char="•"/>
            </a:pPr>
            <a:r>
              <a:rPr lang="mk-MK" sz="2200" i="1" dirty="0"/>
              <a:t>Конвенцијата од 29/5/2000 год. за заемна помош во кривични предмети помеѓу земјите членки и притоа, Протоколот од 16/10/2001 год.</a:t>
            </a:r>
            <a:endParaRPr lang="en-US" sz="2200" i="1" dirty="0"/>
          </a:p>
          <a:p>
            <a:pPr marL="342900" lvl="0" indent="-342900" algn="just">
              <a:buFont typeface="Arial" panose="020B0604020202020204" pitchFamily="34" charset="0"/>
              <a:buChar char="•"/>
            </a:pPr>
            <a:r>
              <a:rPr lang="mk-MK" sz="2200" i="1" dirty="0"/>
              <a:t>Рамковна одлука на ЕУ (2003/577/ЈХА за замрзнување на имот или докази)</a:t>
            </a:r>
            <a:endParaRPr lang="en-US" sz="2200" i="1" dirty="0"/>
          </a:p>
          <a:p>
            <a:pPr marL="342900" indent="-342900">
              <a:buFont typeface="Arial" panose="020B0604020202020204" pitchFamily="34" charset="0"/>
              <a:buChar char="•"/>
            </a:pPr>
            <a:endParaRPr lang="en-GB" sz="2200" dirty="0"/>
          </a:p>
        </p:txBody>
      </p:sp>
      <p:sp>
        <p:nvSpPr>
          <p:cNvPr id="5" name="Rectangle 4">
            <a:extLst>
              <a:ext uri="{FF2B5EF4-FFF2-40B4-BE49-F238E27FC236}">
                <a16:creationId xmlns:a16="http://schemas.microsoft.com/office/drawing/2014/main" id="{046D6463-C26B-9644-9190-9FB17B6BA87A}"/>
              </a:ext>
            </a:extLst>
          </p:cNvPr>
          <p:cNvSpPr/>
          <p:nvPr/>
        </p:nvSpPr>
        <p:spPr>
          <a:xfrm>
            <a:off x="4660523" y="1186710"/>
            <a:ext cx="4361934" cy="3816429"/>
          </a:xfrm>
          <a:prstGeom prst="rect">
            <a:avLst/>
          </a:prstGeom>
        </p:spPr>
        <p:txBody>
          <a:bodyPr wrap="square">
            <a:spAutoFit/>
          </a:bodyPr>
          <a:lstStyle/>
          <a:p>
            <a:pPr marL="342900" lvl="0" indent="-342900" algn="just">
              <a:buFont typeface="Arial" panose="020B0604020202020204" pitchFamily="34" charset="0"/>
              <a:buChar char="•"/>
            </a:pPr>
            <a:r>
              <a:rPr lang="mk-MK" sz="2200" i="1" dirty="0"/>
              <a:t>Рамковна одлука на ЕУ (2008/978/ПВР за Европскиот налог за докази (во понатамошниот текст </a:t>
            </a:r>
            <a:r>
              <a:rPr lang="mk-MK" sz="2200" i="1" dirty="0" err="1"/>
              <a:t>ЕНД</a:t>
            </a:r>
            <a:r>
              <a:rPr lang="en-US" sz="2200" i="1" dirty="0"/>
              <a:t>/</a:t>
            </a:r>
            <a:r>
              <a:rPr lang="en-US" sz="2200" i="1" dirty="0" err="1"/>
              <a:t>EEW</a:t>
            </a:r>
            <a:r>
              <a:rPr lang="mk-MK" sz="2200" i="1" dirty="0"/>
              <a:t>)</a:t>
            </a:r>
            <a:endParaRPr lang="en-US" sz="2200" i="1" dirty="0"/>
          </a:p>
          <a:p>
            <a:pPr marL="342900" lvl="0" indent="-342900" algn="just">
              <a:buFont typeface="Arial" panose="020B0604020202020204" pitchFamily="34" charset="0"/>
              <a:buChar char="•"/>
            </a:pPr>
            <a:r>
              <a:rPr lang="mk-MK" sz="2200" i="1" dirty="0"/>
              <a:t>Директива на ЕУ  (2014/41/ЕУ) за Европскиот налог за истрага (во понатамошниот текст ЕНИ</a:t>
            </a:r>
            <a:r>
              <a:rPr lang="en-US" sz="2200" i="1" dirty="0"/>
              <a:t>/</a:t>
            </a:r>
            <a:r>
              <a:rPr lang="en-US" sz="2200" i="1" dirty="0" err="1"/>
              <a:t>EIO</a:t>
            </a:r>
            <a:r>
              <a:rPr lang="mk-MK" sz="2200" i="1" dirty="0"/>
              <a:t>)</a:t>
            </a:r>
            <a:endParaRPr lang="en-US" sz="2200" i="1" dirty="0"/>
          </a:p>
          <a:p>
            <a:pPr marL="342900" indent="-342900">
              <a:buFont typeface="Arial" panose="020B0604020202020204" pitchFamily="34" charset="0"/>
              <a:buChar char="•"/>
            </a:pPr>
            <a:endParaRPr lang="en-GB" sz="2200" i="1"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257356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spcAft>
                <a:spcPts val="0"/>
              </a:spcAft>
              <a:buFont typeface="Wingdings" pitchFamily="2" charset="2"/>
              <a:buChar char="Ø"/>
            </a:pPr>
            <a:r>
              <a:rPr lang="mk-MK" sz="2200" b="1" dirty="0"/>
              <a:t>24/7 мрежа на контакт точки на Европската Унија</a:t>
            </a:r>
            <a:r>
              <a:rPr lang="en-GB" sz="2200" dirty="0"/>
              <a:t>:</a:t>
            </a:r>
            <a:endParaRPr lang="en-GB" sz="2200" b="1" dirty="0"/>
          </a:p>
          <a:p>
            <a:pPr marL="342900" indent="-342900">
              <a:spcAft>
                <a:spcPts val="0"/>
              </a:spcAft>
              <a:buFont typeface="Wingdings" pitchFamily="2" charset="2"/>
              <a:buChar char="Ø"/>
            </a:pPr>
            <a:endParaRPr lang="en-GB" sz="2200" b="1" dirty="0"/>
          </a:p>
          <a:p>
            <a:pPr marL="342900" indent="-342900">
              <a:buFont typeface="Wingdings" pitchFamily="2" charset="2"/>
              <a:buChar char="ü"/>
            </a:pPr>
            <a:r>
              <a:rPr lang="mk-MK" sz="2200" dirty="0"/>
              <a:t>Директива </a:t>
            </a:r>
            <a:r>
              <a:rPr lang="mk-MK" sz="2200" dirty="0">
                <a:hlinkClick r:id="rId4"/>
              </a:rPr>
              <a:t>2013/40/ЕУ</a:t>
            </a:r>
            <a:r>
              <a:rPr lang="mk-MK" sz="2200" dirty="0"/>
              <a:t> на Европскиот парламент и Советот од 12 август 2013 год. за напади против информациски системи и замена на Рамковната одлука на Советот 2005/222/ПВР:</a:t>
            </a:r>
            <a:endParaRPr lang="en-US" sz="2200" dirty="0"/>
          </a:p>
          <a:p>
            <a:pPr marL="342900" indent="-342900">
              <a:buFont typeface="Wingdings" pitchFamily="2" charset="2"/>
              <a:buChar char="ü"/>
            </a:pPr>
            <a:endParaRPr lang="en-US" sz="2200" dirty="0"/>
          </a:p>
          <a:p>
            <a:pPr marL="342900" indent="-342900">
              <a:buFont typeface="Arial" panose="020B0604020202020204" pitchFamily="34" charset="0"/>
              <a:buChar char="•"/>
            </a:pPr>
            <a:r>
              <a:rPr lang="mk-MK" sz="2200" i="1" dirty="0"/>
              <a:t>имаат оперативна национална контакт точка</a:t>
            </a:r>
            <a:endParaRPr lang="en-US" sz="2200" i="1" dirty="0"/>
          </a:p>
          <a:p>
            <a:pPr marL="342900" indent="-342900">
              <a:buFont typeface="Arial" panose="020B0604020202020204" pitchFamily="34" charset="0"/>
              <a:buChar char="•"/>
            </a:pPr>
            <a:r>
              <a:rPr lang="mk-MK" sz="2200" i="1" dirty="0"/>
              <a:t>ја користат постојната 24/7 мрежа на контакт точки</a:t>
            </a:r>
            <a:endParaRPr lang="en-US" sz="2200" i="1" dirty="0"/>
          </a:p>
          <a:p>
            <a:pPr marL="342900" indent="-342900">
              <a:buFont typeface="Arial" panose="020B0604020202020204" pitchFamily="34" charset="0"/>
              <a:buChar char="•"/>
            </a:pPr>
            <a:endParaRPr lang="en-GB" sz="2200" dirty="0"/>
          </a:p>
        </p:txBody>
      </p:sp>
      <p:sp>
        <p:nvSpPr>
          <p:cNvPr id="5" name="Rectangle 4">
            <a:extLst>
              <a:ext uri="{FF2B5EF4-FFF2-40B4-BE49-F238E27FC236}">
                <a16:creationId xmlns:a16="http://schemas.microsoft.com/office/drawing/2014/main" id="{046D6463-C26B-9644-9190-9FB17B6BA87A}"/>
              </a:ext>
            </a:extLst>
          </p:cNvPr>
          <p:cNvSpPr/>
          <p:nvPr/>
        </p:nvSpPr>
        <p:spPr>
          <a:xfrm>
            <a:off x="4572000" y="2007230"/>
            <a:ext cx="4572000" cy="2800767"/>
          </a:xfrm>
          <a:prstGeom prst="rect">
            <a:avLst/>
          </a:prstGeom>
        </p:spPr>
        <p:txBody>
          <a:bodyPr>
            <a:spAutoFit/>
          </a:bodyPr>
          <a:lstStyle/>
          <a:p>
            <a:pPr marL="342900" lvl="0" indent="-342900">
              <a:buFont typeface="Arial" panose="020B0604020202020204" pitchFamily="34" charset="0"/>
              <a:buChar char="•"/>
            </a:pPr>
            <a:r>
              <a:rPr lang="mk-MK" sz="2200" i="1" dirty="0"/>
              <a:t>одговараат на итни барања за помош во рок од 8 часа за да се наведе дали и кога може да се даде одговор </a:t>
            </a:r>
            <a:endParaRPr lang="en-US" sz="2200" i="1" dirty="0"/>
          </a:p>
          <a:p>
            <a:pPr marL="342900" lvl="0" indent="-342900">
              <a:buFont typeface="Arial" panose="020B0604020202020204" pitchFamily="34" charset="0"/>
              <a:buChar char="•"/>
            </a:pPr>
            <a:r>
              <a:rPr lang="mk-MK" sz="2200" i="1" dirty="0"/>
              <a:t>собираат статистички податоци за сајбер-криминалот.</a:t>
            </a:r>
            <a:endParaRPr lang="en-US" sz="2200" i="1" dirty="0"/>
          </a:p>
          <a:p>
            <a:pPr marL="342900" indent="-342900">
              <a:buFont typeface="Arial" panose="020B0604020202020204" pitchFamily="34" charset="0"/>
              <a:buChar char="•"/>
            </a:pPr>
            <a:endParaRPr lang="en-GB" sz="2200" i="1" dirty="0"/>
          </a:p>
        </p:txBody>
      </p:sp>
      <p:pic>
        <p:nvPicPr>
          <p:cNvPr id="6" name="Picture 5">
            <a:extLst>
              <a:ext uri="{FF2B5EF4-FFF2-40B4-BE49-F238E27FC236}">
                <a16:creationId xmlns:a16="http://schemas.microsoft.com/office/drawing/2014/main" id="{E459DA6A-AECF-7942-ACB7-639BDD7A6975}"/>
              </a:ext>
            </a:extLst>
          </p:cNvPr>
          <p:cNvPicPr>
            <a:picLocks noChangeAspect="1"/>
          </p:cNvPicPr>
          <p:nvPr/>
        </p:nvPicPr>
        <p:blipFill>
          <a:blip r:embed="rId5"/>
          <a:stretch>
            <a:fillRect/>
          </a:stretch>
        </p:blipFill>
        <p:spPr>
          <a:xfrm>
            <a:off x="5311177" y="4564785"/>
            <a:ext cx="3231607" cy="1776314"/>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100874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8265" y="-48972"/>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Дневен ред</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71523" y="1022735"/>
            <a:ext cx="4581762" cy="5509200"/>
          </a:xfrm>
          <a:prstGeom prst="rect">
            <a:avLst/>
          </a:prstGeom>
        </p:spPr>
        <p:txBody>
          <a:bodyPr wrap="square">
            <a:spAutoFit/>
          </a:bodyPr>
          <a:lstStyle/>
          <a:p>
            <a:pPr marL="342900" indent="-342900" eaLnBrk="1" hangingPunct="1">
              <a:buFont typeface="Wingdings" pitchFamily="2" charset="2"/>
              <a:buChar char="Ø"/>
            </a:pPr>
            <a:r>
              <a:rPr lang="mk-MK" sz="2200" b="1" dirty="0"/>
              <a:t>Прв дел</a:t>
            </a:r>
            <a:endParaRPr lang="en-GB" sz="2200" b="1" dirty="0"/>
          </a:p>
          <a:p>
            <a:pPr marL="342900" indent="-342900" eaLnBrk="1" hangingPunct="1">
              <a:buFont typeface="Wingdings" panose="05000000000000000000" pitchFamily="2" charset="2"/>
              <a:buChar char="ü"/>
            </a:pPr>
            <a:r>
              <a:rPr lang="mk-MK" sz="2200" i="1" dirty="0"/>
              <a:t>Формална наспроти неформална заемна правна помош во кривични предмети</a:t>
            </a:r>
            <a:endParaRPr lang="en-GB" sz="2200" i="1" dirty="0"/>
          </a:p>
          <a:p>
            <a:pPr marL="342900" indent="-342900" eaLnBrk="1" hangingPunct="1">
              <a:buFont typeface="Wingdings" pitchFamily="2" charset="2"/>
              <a:buChar char="Ø"/>
            </a:pPr>
            <a:endParaRPr lang="en-GB" sz="2200" b="1" dirty="0"/>
          </a:p>
          <a:p>
            <a:pPr marL="342900" indent="-342900" eaLnBrk="1" hangingPunct="1">
              <a:buFont typeface="Wingdings" pitchFamily="2" charset="2"/>
              <a:buChar char="Ø"/>
            </a:pPr>
            <a:r>
              <a:rPr lang="mk-MK" sz="2200" b="1" dirty="0"/>
              <a:t>Втор дел</a:t>
            </a:r>
            <a:endParaRPr lang="en-GB" sz="2200" b="1" dirty="0"/>
          </a:p>
          <a:p>
            <a:pPr marL="342900" indent="-342900">
              <a:buFont typeface="Wingdings" pitchFamily="2" charset="2"/>
              <a:buChar char="ü"/>
            </a:pPr>
            <a:r>
              <a:rPr lang="mk-MK" sz="2200" i="1" dirty="0"/>
              <a:t>Меѓународни организации и мрежи специјализирани за неформална и формална соработка во областа на </a:t>
            </a:r>
            <a:r>
              <a:rPr lang="mk-MK" sz="2200" i="1" dirty="0" err="1"/>
              <a:t>сајбер</a:t>
            </a:r>
            <a:r>
              <a:rPr lang="mk-MK" sz="2200" i="1" dirty="0"/>
              <a:t>-криминалот</a:t>
            </a:r>
            <a:endParaRPr lang="en-GB" sz="2200" i="1" dirty="0"/>
          </a:p>
          <a:p>
            <a:pPr marL="0" indent="0" eaLnBrk="1" hangingPunct="1">
              <a:buNone/>
            </a:pPr>
            <a:endParaRPr lang="en-GB" sz="2200" dirty="0"/>
          </a:p>
          <a:p>
            <a:pPr marL="342900" indent="-342900" eaLnBrk="1" hangingPunct="1">
              <a:buFont typeface="Wingdings" pitchFamily="2" charset="2"/>
              <a:buChar char="Ø"/>
            </a:pPr>
            <a:r>
              <a:rPr lang="mk-MK" sz="2200" b="1" dirty="0"/>
              <a:t>Трет дел</a:t>
            </a:r>
            <a:endParaRPr lang="en-GB" sz="2200" b="1" dirty="0"/>
          </a:p>
          <a:p>
            <a:pPr marL="342900" indent="-342900" eaLnBrk="1" hangingPunct="1">
              <a:buFont typeface="Wingdings" pitchFamily="2" charset="2"/>
              <a:buChar char="ü"/>
            </a:pPr>
            <a:r>
              <a:rPr lang="mk-MK" sz="2200" i="1" dirty="0"/>
              <a:t>24/7 мрежа за меѓународна соработка од Конвенцијата од Будимпешта</a:t>
            </a:r>
            <a:endParaRPr lang="en-GB" sz="2200" dirty="0"/>
          </a:p>
        </p:txBody>
      </p:sp>
      <p:sp>
        <p:nvSpPr>
          <p:cNvPr id="7" name="Rectangle 6">
            <a:extLst>
              <a:ext uri="{FF2B5EF4-FFF2-40B4-BE49-F238E27FC236}">
                <a16:creationId xmlns:a16="http://schemas.microsoft.com/office/drawing/2014/main" id="{A51B7354-820D-5541-8995-2697B2FEAA89}"/>
              </a:ext>
            </a:extLst>
          </p:cNvPr>
          <p:cNvSpPr/>
          <p:nvPr/>
        </p:nvSpPr>
        <p:spPr>
          <a:xfrm>
            <a:off x="4960883" y="1022735"/>
            <a:ext cx="4011594" cy="3139321"/>
          </a:xfrm>
          <a:prstGeom prst="rect">
            <a:avLst/>
          </a:prstGeom>
        </p:spPr>
        <p:txBody>
          <a:bodyPr wrap="square">
            <a:spAutoFit/>
          </a:bodyPr>
          <a:lstStyle/>
          <a:p>
            <a:pPr marL="342900" indent="-342900" eaLnBrk="1" hangingPunct="1">
              <a:buFont typeface="Wingdings" pitchFamily="2" charset="2"/>
              <a:buChar char="Ø"/>
            </a:pPr>
            <a:r>
              <a:rPr lang="mk-MK" sz="2200" b="1" dirty="0"/>
              <a:t>Четврти дел</a:t>
            </a:r>
            <a:endParaRPr lang="en-GB" sz="2200" b="1" dirty="0"/>
          </a:p>
          <a:p>
            <a:pPr marL="342900" indent="-342900">
              <a:buFont typeface="Wingdings" pitchFamily="2" charset="2"/>
              <a:buChar char="ü"/>
            </a:pPr>
            <a:r>
              <a:rPr lang="mk-MK" sz="2200" i="1" dirty="0"/>
              <a:t>Примерот за Источно партнерство наведува: подобрување на практиките за меѓународна соработка</a:t>
            </a:r>
            <a:endParaRPr lang="en-GB" sz="2200" i="1" dirty="0"/>
          </a:p>
          <a:p>
            <a:pPr marL="342900" indent="-342900" eaLnBrk="1" hangingPunct="1">
              <a:buFont typeface="Wingdings" pitchFamily="2" charset="2"/>
              <a:buChar char="Ø"/>
            </a:pPr>
            <a:endParaRPr lang="en-GB" sz="2200" b="1" dirty="0"/>
          </a:p>
          <a:p>
            <a:pPr marL="342900" indent="-342900" eaLnBrk="1" hangingPunct="1">
              <a:buFont typeface="Wingdings" pitchFamily="2" charset="2"/>
              <a:buChar char="Ø"/>
            </a:pPr>
            <a:r>
              <a:rPr lang="mk-MK" sz="2200" b="1" dirty="0"/>
              <a:t>Петти дел</a:t>
            </a:r>
            <a:endParaRPr lang="en-GB" sz="2200" b="1" dirty="0"/>
          </a:p>
          <a:p>
            <a:pPr marL="342900" indent="-342900">
              <a:buFont typeface="Wingdings" pitchFamily="2" charset="2"/>
              <a:buChar char="ü"/>
            </a:pPr>
            <a:r>
              <a:rPr lang="mk-MK" sz="2200" i="1" dirty="0"/>
              <a:t>Резиме</a:t>
            </a:r>
            <a:endParaRPr lang="en-US" sz="2200" i="1" dirty="0"/>
          </a:p>
        </p:txBody>
      </p:sp>
      <p:pic>
        <p:nvPicPr>
          <p:cNvPr id="6" name="Picture 5" descr="A picture containing keyboard&#10;&#10;Description automatically generated">
            <a:extLst>
              <a:ext uri="{FF2B5EF4-FFF2-40B4-BE49-F238E27FC236}">
                <a16:creationId xmlns:a16="http://schemas.microsoft.com/office/drawing/2014/main" id="{A1BF9FC5-E01A-4384-9CA2-196A0A27D722}"/>
              </a:ext>
            </a:extLst>
          </p:cNvPr>
          <p:cNvPicPr>
            <a:picLocks noChangeAspect="1"/>
          </p:cNvPicPr>
          <p:nvPr/>
        </p:nvPicPr>
        <p:blipFill>
          <a:blip r:embed="rId4"/>
          <a:stretch>
            <a:fillRect/>
          </a:stretch>
        </p:blipFill>
        <p:spPr>
          <a:xfrm>
            <a:off x="5232957" y="4128263"/>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BDA287-3D6C-D543-8946-908A7488B457}"/>
              </a:ext>
            </a:extLst>
          </p:cNvPr>
          <p:cNvPicPr>
            <a:picLocks noChangeAspect="1"/>
          </p:cNvPicPr>
          <p:nvPr/>
        </p:nvPicPr>
        <p:blipFill>
          <a:blip r:embed="rId3"/>
          <a:stretch>
            <a:fillRect/>
          </a:stretch>
        </p:blipFill>
        <p:spPr>
          <a:xfrm>
            <a:off x="5674035" y="3892597"/>
            <a:ext cx="3024335" cy="3024335"/>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0" y="1039120"/>
            <a:ext cx="5261428" cy="5016758"/>
          </a:xfrm>
          <a:prstGeom prst="rect">
            <a:avLst/>
          </a:prstGeom>
        </p:spPr>
        <p:txBody>
          <a:bodyPr wrap="square">
            <a:spAutoFit/>
          </a:bodyPr>
          <a:lstStyle/>
          <a:p>
            <a:pPr marL="342900" indent="-342900">
              <a:spcAft>
                <a:spcPts val="0"/>
              </a:spcAft>
              <a:buFont typeface="Wingdings" pitchFamily="2" charset="2"/>
              <a:buChar char="Ø"/>
            </a:pPr>
            <a:r>
              <a:rPr lang="mk-MK" sz="2000" b="1" dirty="0"/>
              <a:t>ЕУРОПОЛ</a:t>
            </a:r>
            <a:r>
              <a:rPr lang="en-GB" sz="2000" dirty="0"/>
              <a:t>:</a:t>
            </a:r>
          </a:p>
          <a:p>
            <a:pPr marL="342900" indent="-342900">
              <a:spcAft>
                <a:spcPts val="0"/>
              </a:spcAft>
              <a:buFont typeface="Wingdings" pitchFamily="2" charset="2"/>
              <a:buChar char="Ø"/>
            </a:pPr>
            <a:endParaRPr lang="en-GB" sz="2000" b="1" dirty="0"/>
          </a:p>
          <a:p>
            <a:pPr marL="342900" indent="-342900" algn="just">
              <a:buFont typeface="Wingdings" pitchFamily="2" charset="2"/>
              <a:buChar char="ü"/>
            </a:pPr>
            <a:r>
              <a:rPr lang="mk-MK" sz="2000" b="1" dirty="0"/>
              <a:t>Агенција на Европската Унија</a:t>
            </a:r>
            <a:endParaRPr lang="en-GB" sz="2000" b="1" dirty="0"/>
          </a:p>
          <a:p>
            <a:pPr marL="342900" indent="-342900" algn="just">
              <a:buFont typeface="Arial" panose="020B0604020202020204" pitchFamily="34" charset="0"/>
              <a:buChar char="•"/>
            </a:pPr>
            <a:r>
              <a:rPr lang="mk-MK" sz="2000" b="1" dirty="0"/>
              <a:t>улогата е да се подобри ефикасноста на соработката помеѓу органите за спроведување на законот од секоја земја членка на Европската Унија</a:t>
            </a:r>
            <a:endParaRPr lang="en-GB" sz="2000" dirty="0"/>
          </a:p>
          <a:p>
            <a:pPr marL="342900" indent="-342900" algn="just">
              <a:buFont typeface="Arial" panose="020B0604020202020204" pitchFamily="34" charset="0"/>
              <a:buChar char="•"/>
            </a:pPr>
            <a:r>
              <a:rPr lang="mk-MK" sz="2000" b="1" dirty="0"/>
              <a:t>во функција е од 1999 год.</a:t>
            </a:r>
            <a:endParaRPr lang="en-GB" sz="2000" b="1" dirty="0"/>
          </a:p>
          <a:p>
            <a:pPr marL="342900" indent="-342900" algn="just">
              <a:buFont typeface="Arial" panose="020B0604020202020204" pitchFamily="34" charset="0"/>
              <a:buChar char="•"/>
            </a:pPr>
            <a:r>
              <a:rPr lang="mk-MK" sz="2000" b="1" dirty="0"/>
              <a:t>Олеснување на анализата </a:t>
            </a:r>
            <a:r>
              <a:rPr lang="mk-MK" sz="2000" dirty="0"/>
              <a:t>на споделување на податоци за криминални информации</a:t>
            </a:r>
            <a:r>
              <a:rPr lang="mk-MK" sz="2000" dirty="0">
                <a:solidFill>
                  <a:srgbClr val="00B0F0"/>
                </a:solidFill>
              </a:rPr>
              <a:t> </a:t>
            </a:r>
            <a:r>
              <a:rPr lang="mk-MK" sz="2000" dirty="0"/>
              <a:t> помеѓу земјите-членки</a:t>
            </a:r>
            <a:endParaRPr lang="en-GB" sz="2000" dirty="0"/>
          </a:p>
          <a:p>
            <a:pPr marL="342900" indent="-342900" algn="just">
              <a:buFont typeface="Arial" panose="020B0604020202020204" pitchFamily="34" charset="0"/>
              <a:buChar char="•"/>
            </a:pPr>
            <a:r>
              <a:rPr lang="mk-MK" sz="2000" b="1" dirty="0"/>
              <a:t>Европски центар за сајбер-криминал, </a:t>
            </a:r>
            <a:r>
              <a:rPr lang="mk-MK" sz="2000" dirty="0"/>
              <a:t>Е</a:t>
            </a:r>
            <a:r>
              <a:rPr lang="en-US" sz="2000" dirty="0"/>
              <a:t>C</a:t>
            </a:r>
            <a:r>
              <a:rPr lang="mk-MK" sz="2000" dirty="0"/>
              <a:t>3 (отворен во јануари 2013 год.)</a:t>
            </a:r>
            <a:endParaRPr lang="en-GB" sz="2000" dirty="0"/>
          </a:p>
        </p:txBody>
      </p:sp>
      <p:sp>
        <p:nvSpPr>
          <p:cNvPr id="5" name="Rectangle 4">
            <a:extLst>
              <a:ext uri="{FF2B5EF4-FFF2-40B4-BE49-F238E27FC236}">
                <a16:creationId xmlns:a16="http://schemas.microsoft.com/office/drawing/2014/main" id="{046D6463-C26B-9644-9190-9FB17B6BA87A}"/>
              </a:ext>
            </a:extLst>
          </p:cNvPr>
          <p:cNvSpPr/>
          <p:nvPr/>
        </p:nvSpPr>
        <p:spPr>
          <a:xfrm>
            <a:off x="5349949" y="971320"/>
            <a:ext cx="3672506" cy="3477875"/>
          </a:xfrm>
          <a:prstGeom prst="rect">
            <a:avLst/>
          </a:prstGeom>
        </p:spPr>
        <p:txBody>
          <a:bodyPr wrap="square">
            <a:spAutoFit/>
          </a:bodyPr>
          <a:lstStyle/>
          <a:p>
            <a:pPr marL="342900" lvl="0" indent="-342900">
              <a:buFont typeface="Arial" panose="020B0604020202020204" pitchFamily="34" charset="0"/>
              <a:buChar char="•"/>
            </a:pPr>
            <a:r>
              <a:rPr lang="mk-MK" sz="2200" i="1" dirty="0"/>
              <a:t>одговараат на итни барања за помош во рок од 8 часа за да се наведе дали и кога може да се даде одговор </a:t>
            </a:r>
            <a:endParaRPr lang="en-US" sz="2200" i="1" dirty="0"/>
          </a:p>
          <a:p>
            <a:pPr marL="342900" lvl="0" indent="-342900">
              <a:buFont typeface="Arial" panose="020B0604020202020204" pitchFamily="34" charset="0"/>
              <a:buChar char="•"/>
            </a:pPr>
            <a:r>
              <a:rPr lang="mk-MK" sz="2200" i="1" dirty="0"/>
              <a:t>собираат статистички податоци за сајбер-криминал.</a:t>
            </a:r>
            <a:endParaRPr lang="en-US" sz="2200" i="1"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152646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5038503" cy="5170646"/>
          </a:xfrm>
          <a:prstGeom prst="rect">
            <a:avLst/>
          </a:prstGeom>
        </p:spPr>
        <p:txBody>
          <a:bodyPr wrap="square">
            <a:spAutoFit/>
          </a:bodyPr>
          <a:lstStyle/>
          <a:p>
            <a:pPr marL="342900" indent="-342900" algn="just">
              <a:spcAft>
                <a:spcPts val="0"/>
              </a:spcAft>
              <a:buFont typeface="Wingdings" pitchFamily="2" charset="2"/>
              <a:buChar char="Ø"/>
            </a:pPr>
            <a:r>
              <a:rPr lang="mk-MK" sz="2200" b="1" dirty="0"/>
              <a:t>Европски центар за сајбер-криминал </a:t>
            </a:r>
            <a:r>
              <a:rPr lang="en-GB" sz="2200" dirty="0"/>
              <a:t>(</a:t>
            </a:r>
            <a:r>
              <a:rPr lang="mk-MK" sz="2200" b="1" dirty="0"/>
              <a:t>Е</a:t>
            </a:r>
            <a:r>
              <a:rPr lang="en-US" sz="2200" b="1" dirty="0"/>
              <a:t>C</a:t>
            </a:r>
            <a:r>
              <a:rPr lang="en-GB" sz="2200" b="1" dirty="0"/>
              <a:t>3</a:t>
            </a:r>
            <a:r>
              <a:rPr lang="en-GB" sz="2200" dirty="0"/>
              <a:t> or </a:t>
            </a:r>
            <a:r>
              <a:rPr lang="mk-MK" sz="2200" b="1" dirty="0"/>
              <a:t>Е</a:t>
            </a:r>
            <a:r>
              <a:rPr lang="en-US" sz="2200" b="1" dirty="0"/>
              <a:t>C</a:t>
            </a:r>
            <a:r>
              <a:rPr lang="en-GB" sz="2200" b="1" dirty="0"/>
              <a:t>³</a:t>
            </a:r>
            <a:r>
              <a:rPr lang="en-GB" sz="2200" dirty="0"/>
              <a:t>):</a:t>
            </a:r>
          </a:p>
          <a:p>
            <a:pPr marL="342900" indent="-342900" algn="just">
              <a:spcAft>
                <a:spcPts val="0"/>
              </a:spcAft>
              <a:buFont typeface="Wingdings" pitchFamily="2" charset="2"/>
              <a:buChar char="Ø"/>
            </a:pPr>
            <a:endParaRPr lang="en-GB" sz="2200" b="1" dirty="0"/>
          </a:p>
          <a:p>
            <a:pPr marL="342900" indent="-342900" algn="just">
              <a:buFont typeface="Arial" panose="020B0604020202020204" pitchFamily="34" charset="0"/>
              <a:buChar char="•"/>
              <a:defRPr/>
            </a:pPr>
            <a:r>
              <a:rPr lang="mk-MK" sz="2200" b="1" dirty="0"/>
              <a:t>тело на полициската служба (Европол) </a:t>
            </a:r>
            <a:r>
              <a:rPr lang="mk-MK" sz="2200" dirty="0"/>
              <a:t>на Европската Унија (ЕУ), со седиште во Хаг</a:t>
            </a:r>
            <a:endParaRPr lang="en-GB" sz="2200" dirty="0"/>
          </a:p>
          <a:p>
            <a:pPr marL="342900" indent="-342900" algn="just">
              <a:buFont typeface="Arial" panose="020B0604020202020204" pitchFamily="34" charset="0"/>
              <a:buChar char="•"/>
              <a:defRPr/>
            </a:pPr>
            <a:endParaRPr lang="en-GB" sz="2200" dirty="0"/>
          </a:p>
          <a:p>
            <a:pPr marL="342900" indent="-342900" algn="just">
              <a:buFont typeface="Arial" panose="020B0604020202020204" pitchFamily="34" charset="0"/>
              <a:buChar char="•"/>
              <a:defRPr/>
            </a:pPr>
            <a:r>
              <a:rPr lang="mk-MK" sz="2200" b="1" dirty="0"/>
              <a:t>ги координира прекуграничните </a:t>
            </a:r>
            <a:r>
              <a:rPr lang="mk-MK" sz="2200" dirty="0"/>
              <a:t>активности </a:t>
            </a:r>
            <a:r>
              <a:rPr lang="mk-MK" sz="2200" b="1" dirty="0"/>
              <a:t>за спроведување </a:t>
            </a:r>
            <a:r>
              <a:rPr lang="mk-MK" sz="2200" dirty="0"/>
              <a:t>на активностите против </a:t>
            </a:r>
            <a:r>
              <a:rPr lang="mk-MK" sz="2200" dirty="0" err="1"/>
              <a:t>сајбер</a:t>
            </a:r>
            <a:r>
              <a:rPr lang="mk-MK" sz="2200" dirty="0"/>
              <a:t>-криминал</a:t>
            </a:r>
            <a:endParaRPr lang="en-GB" sz="2200" dirty="0"/>
          </a:p>
          <a:p>
            <a:pPr marL="342900" indent="-342900" algn="just">
              <a:buFont typeface="Arial" panose="020B0604020202020204" pitchFamily="34" charset="0"/>
              <a:buChar char="•"/>
              <a:defRPr/>
            </a:pPr>
            <a:endParaRPr lang="en-GB" sz="2200" dirty="0"/>
          </a:p>
          <a:p>
            <a:pPr marL="342900" indent="-342900" algn="just">
              <a:buFont typeface="Arial" panose="020B0604020202020204" pitchFamily="34" charset="0"/>
              <a:buChar char="•"/>
              <a:defRPr/>
            </a:pPr>
            <a:r>
              <a:rPr lang="mk-MK" sz="2200" b="1" dirty="0"/>
              <a:t>дејствува како центар </a:t>
            </a:r>
            <a:r>
              <a:rPr lang="mk-MK" sz="2200" dirty="0"/>
              <a:t>за техничка експертиза по ова прашање</a:t>
            </a:r>
            <a:endParaRPr lang="sr-Latn-RS" sz="2200" dirty="0"/>
          </a:p>
        </p:txBody>
      </p:sp>
      <p:pic>
        <p:nvPicPr>
          <p:cNvPr id="12" name="Picture 2" descr="C:\Users\Branko Stamenkovic\Desktop\europol-cyber-300x223.jpg">
            <a:extLst>
              <a:ext uri="{FF2B5EF4-FFF2-40B4-BE49-F238E27FC236}">
                <a16:creationId xmlns:a16="http://schemas.microsoft.com/office/drawing/2014/main" id="{78631976-077F-1745-8B0B-13F1F9CE3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96" y="2172072"/>
            <a:ext cx="3369543" cy="25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185128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4909305" cy="5170646"/>
          </a:xfrm>
          <a:prstGeom prst="rect">
            <a:avLst/>
          </a:prstGeom>
        </p:spPr>
        <p:txBody>
          <a:bodyPr wrap="square">
            <a:spAutoFit/>
          </a:bodyPr>
          <a:lstStyle/>
          <a:p>
            <a:pPr marL="342900" indent="-342900" algn="just">
              <a:spcAft>
                <a:spcPts val="0"/>
              </a:spcAft>
              <a:buFont typeface="Wingdings" pitchFamily="2" charset="2"/>
              <a:buChar char="Ø"/>
            </a:pPr>
            <a:r>
              <a:rPr lang="mk-MK" sz="2200" b="1" dirty="0" err="1"/>
              <a:t>ЕВРОЏАСТ</a:t>
            </a:r>
            <a:r>
              <a:rPr lang="en-GB" sz="2200" dirty="0"/>
              <a:t>:</a:t>
            </a:r>
          </a:p>
          <a:p>
            <a:pPr marL="342900" indent="-342900" algn="just">
              <a:spcAft>
                <a:spcPts val="0"/>
              </a:spcAft>
              <a:buFont typeface="Wingdings" pitchFamily="2" charset="2"/>
              <a:buChar char="Ø"/>
            </a:pPr>
            <a:endParaRPr lang="en-GB" sz="2200" b="1" dirty="0"/>
          </a:p>
          <a:p>
            <a:pPr marL="342900" indent="-342900" algn="just">
              <a:buFont typeface="Wingdings" pitchFamily="2" charset="2"/>
              <a:buChar char="ü"/>
            </a:pPr>
            <a:r>
              <a:rPr lang="mk-MK" sz="2200" b="1" dirty="0"/>
              <a:t>Соработка во борбата против </a:t>
            </a:r>
            <a:r>
              <a:rPr lang="mk-MK" sz="2200" b="1" dirty="0" err="1"/>
              <a:t>сајбер</a:t>
            </a:r>
            <a:r>
              <a:rPr lang="mk-MK" sz="2200" b="1" dirty="0"/>
              <a:t>-криминал</a:t>
            </a:r>
            <a:endParaRPr lang="en-GB" sz="2200" b="1" dirty="0"/>
          </a:p>
          <a:p>
            <a:pPr marL="342900" indent="-342900" algn="just">
              <a:buFont typeface="Arial" panose="020B0604020202020204" pitchFamily="34" charset="0"/>
              <a:buChar char="•"/>
            </a:pPr>
            <a:r>
              <a:rPr lang="mk-MK" sz="2200" b="1" dirty="0"/>
              <a:t>Цел на координирање </a:t>
            </a:r>
            <a:r>
              <a:rPr lang="mk-MK" sz="2200" dirty="0"/>
              <a:t>на активностите спроведени од националните органи одговорни за гонење</a:t>
            </a:r>
            <a:endParaRPr lang="en-GB" sz="2200" dirty="0">
              <a:solidFill>
                <a:srgbClr val="00B0F0"/>
              </a:solidFill>
            </a:endParaRPr>
          </a:p>
          <a:p>
            <a:pPr marL="342900" indent="-342900" algn="just">
              <a:buFont typeface="Arial" panose="020B0604020202020204" pitchFamily="34" charset="0"/>
              <a:buChar char="•"/>
            </a:pPr>
            <a:r>
              <a:rPr lang="mk-MK" sz="2200" b="1" dirty="0" err="1"/>
              <a:t>Евроџаст</a:t>
            </a:r>
            <a:r>
              <a:rPr lang="mk-MK" sz="2200" b="1" dirty="0"/>
              <a:t> има надлежност за</a:t>
            </a:r>
            <a:r>
              <a:rPr lang="mk-MK" sz="2200" dirty="0"/>
              <a:t> подобрување на координацијата помеѓу надлежните органи на разни земји-членки</a:t>
            </a:r>
            <a:endParaRPr lang="en-GB" sz="2200" dirty="0"/>
          </a:p>
          <a:p>
            <a:pPr marL="342900" indent="-342900" algn="just">
              <a:buFont typeface="Arial" panose="020B0604020202020204" pitchFamily="34" charset="0"/>
              <a:buChar char="•"/>
            </a:pPr>
            <a:r>
              <a:rPr lang="mk-MK" sz="2200" dirty="0"/>
              <a:t>Го олеснува спроведувањето на меѓународната правна помош и барањата за екстрадиција</a:t>
            </a:r>
            <a:endParaRPr lang="pt-PT" sz="2200" dirty="0"/>
          </a:p>
        </p:txBody>
      </p:sp>
      <p:pic>
        <p:nvPicPr>
          <p:cNvPr id="16" name="Picture 11" descr="C:\Users\Branko Stamenkovic\Desktop\EurojustNews347.jpg">
            <a:extLst>
              <a:ext uri="{FF2B5EF4-FFF2-40B4-BE49-F238E27FC236}">
                <a16:creationId xmlns:a16="http://schemas.microsoft.com/office/drawing/2014/main" id="{2DF4C6DA-ED75-8049-BCDE-6D98D9E0F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371" y="2504047"/>
            <a:ext cx="3658077" cy="274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264831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5559319" cy="5509200"/>
          </a:xfrm>
          <a:prstGeom prst="rect">
            <a:avLst/>
          </a:prstGeom>
        </p:spPr>
        <p:txBody>
          <a:bodyPr wrap="square">
            <a:spAutoFit/>
          </a:bodyPr>
          <a:lstStyle/>
          <a:p>
            <a:pPr marL="342900" indent="-342900" algn="just">
              <a:spcAft>
                <a:spcPts val="0"/>
              </a:spcAft>
              <a:buFont typeface="Wingdings" pitchFamily="2" charset="2"/>
              <a:buChar char="Ø"/>
            </a:pPr>
            <a:r>
              <a:rPr lang="mk-MK" sz="2200" b="1" dirty="0" err="1"/>
              <a:t>ЕВРОЏАСТ</a:t>
            </a:r>
            <a:r>
              <a:rPr lang="en-GB" sz="2200" dirty="0"/>
              <a:t>:</a:t>
            </a:r>
          </a:p>
          <a:p>
            <a:pPr marL="342900" indent="-342900" algn="just">
              <a:spcAft>
                <a:spcPts val="0"/>
              </a:spcAft>
              <a:buFont typeface="Wingdings" pitchFamily="2" charset="2"/>
              <a:buChar char="Ø"/>
            </a:pPr>
            <a:endParaRPr lang="en-GB" sz="2200" dirty="0"/>
          </a:p>
          <a:p>
            <a:pPr marL="342900" indent="-342900" eaLnBrk="1" fontAlgn="auto" hangingPunct="1">
              <a:spcAft>
                <a:spcPts val="0"/>
              </a:spcAft>
              <a:buFont typeface="Wingdings" pitchFamily="2" charset="2"/>
              <a:buChar char="ü"/>
              <a:defRPr/>
            </a:pPr>
            <a:r>
              <a:rPr lang="mk-MK" altLang="en-US" sz="2200" i="1" dirty="0" err="1"/>
              <a:t>Евроџаст</a:t>
            </a:r>
            <a:r>
              <a:rPr lang="mk-MK" altLang="en-US" sz="2200" i="1" dirty="0"/>
              <a:t> може да побара од надлежните органи на засегнатите земји-членки</a:t>
            </a:r>
            <a:r>
              <a:rPr lang="en-US" altLang="en-US" sz="2200" dirty="0"/>
              <a:t>:</a:t>
            </a:r>
          </a:p>
          <a:p>
            <a:pPr marL="342900" indent="-342900" eaLnBrk="1" fontAlgn="auto" hangingPunct="1">
              <a:spcAft>
                <a:spcPts val="0"/>
              </a:spcAft>
              <a:buFont typeface="Arial" panose="020B0604020202020204" pitchFamily="34" charset="0"/>
              <a:buChar char="•"/>
              <a:defRPr/>
            </a:pPr>
            <a:r>
              <a:rPr lang="mk-MK" altLang="en-US" sz="2200" b="1" dirty="0"/>
              <a:t>да истражуваат или гонат </a:t>
            </a:r>
            <a:r>
              <a:rPr lang="mk-MK" altLang="en-US" sz="2200" dirty="0"/>
              <a:t>конкретни дела</a:t>
            </a:r>
            <a:endParaRPr lang="en-US" altLang="en-US" sz="2200" dirty="0"/>
          </a:p>
          <a:p>
            <a:pPr marL="342900" indent="-342900" eaLnBrk="1" fontAlgn="auto" hangingPunct="1">
              <a:spcAft>
                <a:spcPts val="0"/>
              </a:spcAft>
              <a:buFont typeface="Arial" panose="020B0604020202020204" pitchFamily="34" charset="0"/>
              <a:buChar char="•"/>
              <a:defRPr/>
            </a:pPr>
            <a:r>
              <a:rPr lang="mk-MK" altLang="en-US" sz="2200" b="1" dirty="0"/>
              <a:t>да се координираат </a:t>
            </a:r>
            <a:r>
              <a:rPr lang="mk-MK" altLang="en-US" sz="2200" dirty="0"/>
              <a:t>едни со други</a:t>
            </a:r>
            <a:endParaRPr lang="en-US" altLang="en-US" sz="2200" dirty="0"/>
          </a:p>
          <a:p>
            <a:pPr marL="342900" indent="-342900" eaLnBrk="1" fontAlgn="auto" hangingPunct="1">
              <a:spcAft>
                <a:spcPts val="0"/>
              </a:spcAft>
              <a:buFont typeface="Arial" panose="020B0604020202020204" pitchFamily="34" charset="0"/>
              <a:buChar char="•"/>
              <a:defRPr/>
            </a:pPr>
            <a:r>
              <a:rPr lang="mk-MK" altLang="en-US" sz="2200" b="1" dirty="0"/>
              <a:t>да прифатат </a:t>
            </a:r>
            <a:r>
              <a:rPr lang="mk-MK" altLang="en-US" sz="2200" dirty="0"/>
              <a:t>дека една земја е подобро поставена за гонење од друга земја</a:t>
            </a:r>
            <a:endParaRPr lang="en-US" altLang="en-US" sz="2200" dirty="0"/>
          </a:p>
          <a:p>
            <a:pPr marL="342900" indent="-342900" eaLnBrk="1" fontAlgn="auto" hangingPunct="1">
              <a:spcAft>
                <a:spcPts val="0"/>
              </a:spcAft>
              <a:buFont typeface="Arial" panose="020B0604020202020204" pitchFamily="34" charset="0"/>
              <a:buChar char="•"/>
              <a:defRPr/>
            </a:pPr>
            <a:r>
              <a:rPr lang="mk-MK" altLang="en-US" sz="2200" b="1" dirty="0"/>
              <a:t>да воспостават з</a:t>
            </a:r>
            <a:r>
              <a:rPr lang="mk-MK" altLang="en-US" sz="2200" dirty="0"/>
              <a:t>аеднички тим за истраги</a:t>
            </a:r>
            <a:endParaRPr lang="en-US" altLang="en-US" sz="2200" dirty="0"/>
          </a:p>
          <a:p>
            <a:pPr marL="342900" indent="-342900" eaLnBrk="1" fontAlgn="auto" hangingPunct="1">
              <a:spcAft>
                <a:spcPts val="0"/>
              </a:spcAft>
              <a:buFont typeface="Arial" panose="020B0604020202020204" pitchFamily="34" charset="0"/>
              <a:buChar char="•"/>
              <a:defRPr/>
            </a:pPr>
            <a:r>
              <a:rPr lang="mk-MK" altLang="en-US" sz="2200" b="1" dirty="0"/>
              <a:t>да обезбедат за </a:t>
            </a:r>
            <a:r>
              <a:rPr lang="mk-MK" altLang="en-US" sz="2200" b="1" dirty="0" err="1"/>
              <a:t>Евроџаст</a:t>
            </a:r>
            <a:r>
              <a:rPr lang="mk-MK" altLang="en-US" sz="2200" dirty="0"/>
              <a:t> информации потребни за извршување на нивните задачи.</a:t>
            </a:r>
            <a:endParaRPr lang="en-US" altLang="en-US" sz="2200" dirty="0"/>
          </a:p>
        </p:txBody>
      </p:sp>
      <p:pic>
        <p:nvPicPr>
          <p:cNvPr id="5" name="Picture 4">
            <a:extLst>
              <a:ext uri="{FF2B5EF4-FFF2-40B4-BE49-F238E27FC236}">
                <a16:creationId xmlns:a16="http://schemas.microsoft.com/office/drawing/2014/main" id="{68BFD137-6C09-5347-BE3F-120A69587132}"/>
              </a:ext>
            </a:extLst>
          </p:cNvPr>
          <p:cNvPicPr>
            <a:picLocks noChangeAspect="1"/>
          </p:cNvPicPr>
          <p:nvPr/>
        </p:nvPicPr>
        <p:blipFill>
          <a:blip r:embed="rId4"/>
          <a:stretch>
            <a:fillRect/>
          </a:stretch>
        </p:blipFill>
        <p:spPr>
          <a:xfrm>
            <a:off x="6144417" y="1693313"/>
            <a:ext cx="2633031" cy="2185416"/>
          </a:xfrm>
          <a:prstGeom prst="rect">
            <a:avLst/>
          </a:prstGeom>
        </p:spPr>
      </p:pic>
      <p:pic>
        <p:nvPicPr>
          <p:cNvPr id="6" name="Picture 5">
            <a:extLst>
              <a:ext uri="{FF2B5EF4-FFF2-40B4-BE49-F238E27FC236}">
                <a16:creationId xmlns:a16="http://schemas.microsoft.com/office/drawing/2014/main" id="{3EC4CD07-81B8-EC43-8192-B42F98EF1C7E}"/>
              </a:ext>
            </a:extLst>
          </p:cNvPr>
          <p:cNvPicPr>
            <a:picLocks noChangeAspect="1"/>
          </p:cNvPicPr>
          <p:nvPr/>
        </p:nvPicPr>
        <p:blipFill>
          <a:blip r:embed="rId5"/>
          <a:stretch>
            <a:fillRect/>
          </a:stretch>
        </p:blipFill>
        <p:spPr>
          <a:xfrm>
            <a:off x="5465618" y="4447376"/>
            <a:ext cx="3554242" cy="1030215"/>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135755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algn="just">
              <a:spcAft>
                <a:spcPts val="0"/>
              </a:spcAft>
              <a:buFont typeface="Wingdings" pitchFamily="2" charset="2"/>
              <a:buChar char="Ø"/>
            </a:pPr>
            <a:r>
              <a:rPr lang="mk-MK" sz="2200" b="1" dirty="0"/>
              <a:t>Судска мрежа за сајбер-криминал на </a:t>
            </a:r>
            <a:r>
              <a:rPr lang="mk-MK" sz="2200" b="1" dirty="0" err="1"/>
              <a:t>Евроџаст</a:t>
            </a:r>
            <a:r>
              <a:rPr lang="mk-MK" sz="2200" b="1" dirty="0"/>
              <a:t> (</a:t>
            </a:r>
            <a:r>
              <a:rPr lang="en-US" sz="2200" b="1" dirty="0" err="1"/>
              <a:t>EJCN</a:t>
            </a:r>
            <a:r>
              <a:rPr lang="mk-MK" sz="2200" b="1" dirty="0"/>
              <a:t>)</a:t>
            </a:r>
            <a:endParaRPr lang="en-GB" sz="2200" dirty="0"/>
          </a:p>
          <a:p>
            <a:pPr algn="just">
              <a:spcAft>
                <a:spcPts val="0"/>
              </a:spcAft>
              <a:buFont typeface="Wingdings" pitchFamily="2" charset="2"/>
              <a:buChar char="Ø"/>
            </a:pPr>
            <a:endParaRPr lang="en-GB" sz="2200" dirty="0"/>
          </a:p>
          <a:p>
            <a:pPr marL="342900" indent="-342900" algn="just" eaLnBrk="1" fontAlgn="auto" hangingPunct="1">
              <a:spcAft>
                <a:spcPts val="0"/>
              </a:spcAft>
              <a:buFont typeface="Wingdings" panose="05000000000000000000" pitchFamily="2" charset="2"/>
              <a:buChar char="ü"/>
              <a:defRPr/>
            </a:pPr>
            <a:r>
              <a:rPr lang="mk-MK" sz="2200" dirty="0"/>
              <a:t>основана во 2016 год., </a:t>
            </a:r>
            <a:r>
              <a:rPr lang="mk-MK" sz="2200" b="1" dirty="0"/>
              <a:t>за поттикнување на контакти помеѓу практичарите специјализирани за борба на предизвиците сајбер-криминалот</a:t>
            </a:r>
            <a:r>
              <a:rPr lang="mk-MK" sz="2200" dirty="0"/>
              <a:t>, криминалот овозможен преку интернет и истраги во сајбер-просторот, и</a:t>
            </a:r>
            <a:endParaRPr lang="en-US" sz="2200" b="1" dirty="0"/>
          </a:p>
          <a:p>
            <a:pPr marL="342900" indent="-342900" algn="just" eaLnBrk="1" fontAlgn="auto" hangingPunct="1">
              <a:spcAft>
                <a:spcPts val="0"/>
              </a:spcAft>
              <a:buFont typeface="Wingdings" panose="05000000000000000000" pitchFamily="2" charset="2"/>
              <a:buChar char="ü"/>
              <a:defRPr/>
            </a:pPr>
            <a:r>
              <a:rPr lang="mk-MK" sz="2200" b="1" dirty="0"/>
              <a:t>зголемување на ефикасноста за истрагите и </a:t>
            </a:r>
            <a:r>
              <a:rPr lang="mk-MK" sz="2200" b="1" dirty="0" err="1"/>
              <a:t>гонењата</a:t>
            </a:r>
            <a:endParaRPr lang="en-US" sz="2200" b="1" dirty="0"/>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587265" y="2205096"/>
            <a:ext cx="2945175" cy="3037212"/>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183424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5426613" cy="5170646"/>
          </a:xfrm>
          <a:prstGeom prst="rect">
            <a:avLst/>
          </a:prstGeom>
        </p:spPr>
        <p:txBody>
          <a:bodyPr wrap="square">
            <a:spAutoFit/>
          </a:bodyPr>
          <a:lstStyle/>
          <a:p>
            <a:pPr algn="just">
              <a:spcAft>
                <a:spcPts val="0"/>
              </a:spcAft>
              <a:buFont typeface="Wingdings" pitchFamily="2" charset="2"/>
              <a:buChar char="Ø"/>
            </a:pPr>
            <a:r>
              <a:rPr lang="mk-MK" sz="2200" b="1" dirty="0"/>
              <a:t>Судска мрежа за сајбер-криминал на </a:t>
            </a:r>
            <a:r>
              <a:rPr lang="mk-MK" sz="2200" b="1" dirty="0" err="1"/>
              <a:t>Евроџаст</a:t>
            </a:r>
            <a:r>
              <a:rPr lang="mk-MK" sz="2200" b="1" dirty="0"/>
              <a:t> (</a:t>
            </a:r>
            <a:r>
              <a:rPr lang="en-US" sz="2200" b="1" dirty="0" err="1"/>
              <a:t>EJCN</a:t>
            </a:r>
            <a:r>
              <a:rPr lang="mk-MK" sz="2200" b="1" dirty="0"/>
              <a:t>)</a:t>
            </a:r>
            <a:r>
              <a:rPr lang="en-GB" sz="2200" dirty="0"/>
              <a:t>:</a:t>
            </a:r>
          </a:p>
          <a:p>
            <a:pPr algn="just">
              <a:spcAft>
                <a:spcPts val="0"/>
              </a:spcAft>
              <a:buFont typeface="Wingdings" pitchFamily="2" charset="2"/>
              <a:buChar char="Ø"/>
            </a:pPr>
            <a:endParaRPr lang="en-GB" sz="2200" dirty="0"/>
          </a:p>
          <a:p>
            <a:pPr marL="342900" indent="-342900" algn="just" eaLnBrk="1" fontAlgn="auto" hangingPunct="1">
              <a:spcAft>
                <a:spcPts val="0"/>
              </a:spcAft>
              <a:buFont typeface="Wingdings" panose="05000000000000000000" pitchFamily="2" charset="2"/>
              <a:buChar char="ü"/>
              <a:defRPr/>
            </a:pPr>
            <a:r>
              <a:rPr lang="mk-MK" sz="2200" b="1" dirty="0"/>
              <a:t>ја олеснува и ја подобрува соработката помеѓу надлежните судски органи </a:t>
            </a:r>
            <a:r>
              <a:rPr lang="mk-MK" sz="2200" dirty="0"/>
              <a:t>преку овозможување размена на експертиза, најдобри практики и други релевантни знаења во врска со истрагата и гонењето на </a:t>
            </a:r>
            <a:r>
              <a:rPr lang="mk-MK" sz="2200" dirty="0" err="1"/>
              <a:t>сајбер</a:t>
            </a:r>
            <a:r>
              <a:rPr lang="mk-MK" sz="2200" dirty="0"/>
              <a:t>-криминал</a:t>
            </a:r>
            <a:endParaRPr lang="en-US" sz="2200" dirty="0"/>
          </a:p>
          <a:p>
            <a:pPr marL="342900" indent="-342900" algn="just" eaLnBrk="1" fontAlgn="auto" hangingPunct="1">
              <a:spcAft>
                <a:spcPts val="0"/>
              </a:spcAft>
              <a:buFont typeface="Wingdings" panose="05000000000000000000" pitchFamily="2" charset="2"/>
              <a:buChar char="ü"/>
              <a:defRPr/>
            </a:pPr>
            <a:r>
              <a:rPr lang="mk-MK" sz="2200" b="1" dirty="0"/>
              <a:t>го поттикнува дијалогот помеѓу различни актери и засегнати страни </a:t>
            </a:r>
            <a:r>
              <a:rPr lang="mk-MK" sz="2200" dirty="0"/>
              <a:t>кои играат улога во обезбедувањето на владеењето на правото во </a:t>
            </a:r>
            <a:r>
              <a:rPr lang="mk-MK" sz="2200" dirty="0" err="1"/>
              <a:t>сајбер</a:t>
            </a:r>
            <a:r>
              <a:rPr lang="mk-MK" sz="2200" dirty="0"/>
              <a:t>-просторот</a:t>
            </a:r>
            <a:endParaRPr lang="en-US" altLang="en-US" sz="2200" dirty="0"/>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832273" y="2343652"/>
            <a:ext cx="2945175" cy="3037212"/>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347755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952123"/>
            <a:ext cx="5559319" cy="5309146"/>
          </a:xfrm>
          <a:prstGeom prst="rect">
            <a:avLst/>
          </a:prstGeom>
        </p:spPr>
        <p:txBody>
          <a:bodyPr wrap="square">
            <a:spAutoFit/>
          </a:bodyPr>
          <a:lstStyle/>
          <a:p>
            <a:pPr marL="342900" indent="-342900" algn="just">
              <a:spcAft>
                <a:spcPts val="0"/>
              </a:spcAft>
              <a:buFont typeface="Wingdings" panose="05000000000000000000" pitchFamily="2" charset="2"/>
              <a:buChar char="Ø"/>
            </a:pPr>
            <a:r>
              <a:rPr lang="mk-MK" sz="2200" b="1" dirty="0"/>
              <a:t>Европска судска мрежа во кривични предмети </a:t>
            </a:r>
            <a:r>
              <a:rPr lang="en-GB" sz="2200" b="1" dirty="0"/>
              <a:t>(</a:t>
            </a:r>
            <a:r>
              <a:rPr lang="mk-MK" sz="2200" b="1" dirty="0"/>
              <a:t>Е</a:t>
            </a:r>
            <a:r>
              <a:rPr lang="en-US" sz="2200" b="1" dirty="0"/>
              <a:t>JN</a:t>
            </a:r>
            <a:r>
              <a:rPr lang="en-GB" sz="2200" b="1" dirty="0"/>
              <a:t>)</a:t>
            </a:r>
            <a:r>
              <a:rPr lang="en-GB" sz="2200" dirty="0"/>
              <a:t>:</a:t>
            </a:r>
          </a:p>
          <a:p>
            <a:pPr algn="just">
              <a:spcAft>
                <a:spcPts val="0"/>
              </a:spcAft>
              <a:buFont typeface="Wingdings" pitchFamily="2" charset="2"/>
              <a:buChar char="Ø"/>
            </a:pPr>
            <a:endParaRPr lang="en-GB" sz="2200" dirty="0"/>
          </a:p>
          <a:p>
            <a:pPr marL="342900" indent="-342900" algn="just">
              <a:spcAft>
                <a:spcPts val="0"/>
              </a:spcAft>
              <a:buFont typeface="Wingdings" pitchFamily="2" charset="2"/>
              <a:buChar char="ü"/>
            </a:pPr>
            <a:r>
              <a:rPr lang="mk-MK" sz="2100" b="1" dirty="0"/>
              <a:t>мрежа на судски контакт точки</a:t>
            </a:r>
            <a:endParaRPr lang="en-GB" sz="2100" b="1" dirty="0"/>
          </a:p>
          <a:p>
            <a:pPr marL="342900" indent="-342900" algn="just">
              <a:spcAft>
                <a:spcPts val="0"/>
              </a:spcAft>
              <a:buFont typeface="Wingdings" pitchFamily="2" charset="2"/>
              <a:buChar char="ü"/>
            </a:pPr>
            <a:endParaRPr lang="en-GB" sz="2100" b="1" dirty="0"/>
          </a:p>
          <a:p>
            <a:pPr marL="342900" indent="-342900" algn="just">
              <a:spcAft>
                <a:spcPts val="0"/>
              </a:spcAft>
              <a:buFont typeface="Wingdings" pitchFamily="2" charset="2"/>
              <a:buChar char="ü"/>
            </a:pPr>
            <a:r>
              <a:rPr lang="mk-MK" sz="2100" b="1" dirty="0"/>
              <a:t>го издаде Атласот </a:t>
            </a:r>
            <a:r>
              <a:rPr lang="mk-MK" sz="2100" dirty="0"/>
              <a:t>што им овозможува на практичарите веднаш да ги идентификуваат надлежните локални органи во секоја земја членка за да добијат и спроведат барање за заемна правна помош</a:t>
            </a:r>
            <a:endParaRPr lang="en-GB" sz="2100" dirty="0"/>
          </a:p>
          <a:p>
            <a:pPr marL="342900" indent="-342900" algn="just">
              <a:spcAft>
                <a:spcPts val="0"/>
              </a:spcAft>
              <a:buFont typeface="Wingdings" pitchFamily="2" charset="2"/>
              <a:buChar char="ü"/>
            </a:pPr>
            <a:endParaRPr lang="en-GB" sz="2100" b="1" dirty="0"/>
          </a:p>
          <a:p>
            <a:pPr marL="342900" indent="-342900" algn="just">
              <a:spcAft>
                <a:spcPts val="0"/>
              </a:spcAft>
              <a:buFont typeface="Wingdings" pitchFamily="2" charset="2"/>
              <a:buChar char="ü"/>
            </a:pPr>
            <a:r>
              <a:rPr lang="mk-MK" sz="2100" b="1" dirty="0"/>
              <a:t>контакт точките </a:t>
            </a:r>
            <a:r>
              <a:rPr lang="mk-MK" sz="2100" dirty="0"/>
              <a:t>се активни посредници со задача да ја олеснат судската соработка помеѓу земјите-членки</a:t>
            </a:r>
            <a:endParaRPr lang="en-GB" sz="2100" dirty="0"/>
          </a:p>
        </p:txBody>
      </p:sp>
      <p:pic>
        <p:nvPicPr>
          <p:cNvPr id="12" name="Picture 11">
            <a:extLst>
              <a:ext uri="{FF2B5EF4-FFF2-40B4-BE49-F238E27FC236}">
                <a16:creationId xmlns:a16="http://schemas.microsoft.com/office/drawing/2014/main" id="{7F064F4F-7C61-F448-9B05-29EBB55509D6}"/>
              </a:ext>
            </a:extLst>
          </p:cNvPr>
          <p:cNvPicPr>
            <a:picLocks noChangeAspect="1"/>
          </p:cNvPicPr>
          <p:nvPr/>
        </p:nvPicPr>
        <p:blipFill>
          <a:blip r:embed="rId4"/>
          <a:stretch>
            <a:fillRect/>
          </a:stretch>
        </p:blipFill>
        <p:spPr>
          <a:xfrm>
            <a:off x="5798027" y="1977970"/>
            <a:ext cx="3257452" cy="3257452"/>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3946971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Меѓународни организации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90353650"/>
              </p:ext>
            </p:extLst>
          </p:nvPr>
        </p:nvGraphicFramePr>
        <p:xfrm>
          <a:off x="177501" y="2346187"/>
          <a:ext cx="857164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035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673151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Неформални методи на</a:t>
            </a:r>
          </a:p>
          <a:p>
            <a:pPr marL="0" indent="0" algn="r">
              <a:buFont typeface="Arial" charset="0"/>
              <a:buNone/>
              <a:defRPr/>
            </a:pPr>
            <a:r>
              <a:rPr lang="mk-MK" sz="3200" b="1" dirty="0">
                <a:solidFill>
                  <a:schemeClr val="bg1"/>
                </a:solidFill>
              </a:rPr>
              <a:t>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41895"/>
            <a:ext cx="8525021" cy="1963614"/>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Трет дел</a:t>
            </a:r>
            <a:endParaRPr lang="en-GB" sz="3200" b="1" dirty="0">
              <a:ea typeface="ＭＳ Ｐゴシック" charset="0"/>
              <a:cs typeface="ＭＳ Ｐゴシック" charset="0"/>
            </a:endParaRPr>
          </a:p>
          <a:p>
            <a:pPr algn="ctr" eaLnBrk="1" hangingPunct="1"/>
            <a:br>
              <a:rPr lang="en-GB" sz="3200" b="1" dirty="0">
                <a:ea typeface="ＭＳ Ｐゴシック" charset="0"/>
                <a:cs typeface="ＭＳ Ｐゴシック" charset="0"/>
              </a:rPr>
            </a:br>
            <a:r>
              <a:rPr lang="mk-MK" sz="3200" b="1" dirty="0"/>
              <a:t>24/7 мрежа за меѓународна соработка на Конвенцијата од Будимпешта</a:t>
            </a:r>
            <a:endParaRPr lang="en-GB" sz="3200" b="1" dirty="0"/>
          </a:p>
        </p:txBody>
      </p:sp>
    </p:spTree>
    <p:extLst>
      <p:ext uri="{BB962C8B-B14F-4D97-AF65-F5344CB8AC3E}">
        <p14:creationId xmlns:p14="http://schemas.microsoft.com/office/powerpoint/2010/main" val="52359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1" y="894204"/>
            <a:ext cx="4944623" cy="5386090"/>
          </a:xfrm>
          <a:prstGeom prst="rect">
            <a:avLst/>
          </a:prstGeom>
        </p:spPr>
        <p:txBody>
          <a:bodyPr wrap="square">
            <a:spAutoFit/>
          </a:bodyPr>
          <a:lstStyle/>
          <a:p>
            <a:pPr marL="342900" lvl="2" indent="-342900" algn="just">
              <a:buFont typeface="Wingdings" pitchFamily="2" charset="2"/>
              <a:buChar char="ü"/>
            </a:pPr>
            <a:r>
              <a:rPr lang="mk-MK" sz="2150" i="1" dirty="0"/>
              <a:t>да се разберат разликите помеѓу формална и неформална заемна правна помош во кривични предмети</a:t>
            </a:r>
            <a:endParaRPr lang="en-GB" sz="2150" i="1" dirty="0"/>
          </a:p>
          <a:p>
            <a:pPr marL="342900" lvl="2" indent="-342900" algn="just">
              <a:buFont typeface="Wingdings" pitchFamily="2" charset="2"/>
              <a:buChar char="ü"/>
            </a:pPr>
            <a:endParaRPr lang="en-GB" sz="2150" i="1" dirty="0"/>
          </a:p>
          <a:p>
            <a:pPr marL="342900" lvl="2" indent="-342900" algn="just">
              <a:buFont typeface="Wingdings" pitchFamily="2" charset="2"/>
              <a:buChar char="ü"/>
            </a:pPr>
            <a:r>
              <a:rPr lang="mk-MK" sz="2150" i="1" dirty="0"/>
              <a:t>стекнување на дополнителни информации и знаење за меѓународните организации и мрежи за организираноста на, поставеноста и надлежностите за сајбер-криминал</a:t>
            </a:r>
            <a:endParaRPr lang="en-GB" sz="2150" i="1" dirty="0"/>
          </a:p>
          <a:p>
            <a:pPr marL="342900" lvl="2" indent="-342900" algn="just">
              <a:buFont typeface="Wingdings" pitchFamily="2" charset="2"/>
              <a:buChar char="ü"/>
            </a:pPr>
            <a:endParaRPr lang="en-GB" sz="2150" i="1" dirty="0"/>
          </a:p>
          <a:p>
            <a:pPr marL="342900" lvl="2" indent="-342900" algn="just">
              <a:buFont typeface="Wingdings" pitchFamily="2" charset="2"/>
              <a:buChar char="ü"/>
            </a:pPr>
            <a:r>
              <a:rPr lang="mk-MK" sz="2150" i="1" dirty="0"/>
              <a:t>дополнително да се анализира и разбере спроведувањето на член 35 од Конвенцијата за сајбер-криминал на Советот на Европа</a:t>
            </a:r>
            <a:endParaRPr lang="en-GB" sz="2150" i="1" dirty="0"/>
          </a:p>
        </p:txBody>
      </p:sp>
      <p:sp>
        <p:nvSpPr>
          <p:cNvPr id="16" name="TextBox 15">
            <a:extLst>
              <a:ext uri="{FF2B5EF4-FFF2-40B4-BE49-F238E27FC236}">
                <a16:creationId xmlns:a16="http://schemas.microsoft.com/office/drawing/2014/main" id="{BC236941-1F46-4363-B666-BED0F7B0949A}"/>
              </a:ext>
            </a:extLst>
          </p:cNvPr>
          <p:cNvSpPr txBox="1"/>
          <p:nvPr/>
        </p:nvSpPr>
        <p:spPr>
          <a:xfrm>
            <a:off x="5366848" y="872616"/>
            <a:ext cx="3443448" cy="3070071"/>
          </a:xfrm>
          <a:prstGeom prst="rect">
            <a:avLst/>
          </a:prstGeom>
          <a:noFill/>
        </p:spPr>
        <p:txBody>
          <a:bodyPr wrap="square">
            <a:spAutoFit/>
          </a:bodyPr>
          <a:lstStyle/>
          <a:p>
            <a:pPr marL="342900" lvl="2" indent="-342900" algn="just">
              <a:buFont typeface="Wingdings" pitchFamily="2" charset="2"/>
              <a:buChar char="ü"/>
            </a:pPr>
            <a:r>
              <a:rPr lang="mk-MK" sz="2150" i="1" dirty="0"/>
              <a:t>да се подигне свеста за некои од локалните национални решенија за забранување на сајбер-криминалот и заемната правна помош во врска со тоа</a:t>
            </a:r>
            <a:endParaRPr lang="en-GB" sz="2150" i="1" dirty="0"/>
          </a:p>
        </p:txBody>
      </p:sp>
      <p:pic>
        <p:nvPicPr>
          <p:cNvPr id="5" name="Picture 4">
            <a:extLst>
              <a:ext uri="{FF2B5EF4-FFF2-40B4-BE49-F238E27FC236}">
                <a16:creationId xmlns:a16="http://schemas.microsoft.com/office/drawing/2014/main" id="{F406F9C4-9404-4005-B7DB-6D0690577772}"/>
              </a:ext>
            </a:extLst>
          </p:cNvPr>
          <p:cNvPicPr>
            <a:picLocks noChangeAspect="1"/>
          </p:cNvPicPr>
          <p:nvPr/>
        </p:nvPicPr>
        <p:blipFill>
          <a:blip r:embed="rId4"/>
          <a:stretch>
            <a:fillRect/>
          </a:stretch>
        </p:blipFill>
        <p:spPr>
          <a:xfrm>
            <a:off x="5969131" y="4039671"/>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mk-MK" sz="3200" b="1" dirty="0"/>
              <a:t>Конвенција од Будимпешта</a:t>
            </a:r>
          </a:p>
          <a:p>
            <a:pPr algn="r" eaLnBrk="1" hangingPunct="1"/>
            <a:r>
              <a:rPr lang="mk-MK" sz="3200" b="1" dirty="0">
                <a:solidFill>
                  <a:schemeClr val="bg1"/>
                </a:solidFill>
              </a:rPr>
              <a:t>24/7 мрежа </a:t>
            </a:r>
            <a:r>
              <a:rPr lang="mk-MK" sz="3200" b="1" dirty="0"/>
              <a:t>за меѓународна соработка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5190060" cy="5170646"/>
          </a:xfrm>
          <a:prstGeom prst="rect">
            <a:avLst/>
          </a:prstGeom>
        </p:spPr>
        <p:txBody>
          <a:bodyPr wrap="square">
            <a:spAutoFit/>
          </a:bodyPr>
          <a:lstStyle/>
          <a:p>
            <a:pPr marL="342900" indent="-342900">
              <a:spcAft>
                <a:spcPts val="0"/>
              </a:spcAft>
              <a:buFont typeface="Wingdings" pitchFamily="2" charset="2"/>
              <a:buChar char="Ø"/>
            </a:pPr>
            <a:r>
              <a:rPr lang="mk-MK" sz="2200" b="1" dirty="0"/>
              <a:t>Член 35 од Конвенцијата од Будимпешта</a:t>
            </a:r>
            <a:endParaRPr lang="en-GB" sz="2200" dirty="0"/>
          </a:p>
          <a:p>
            <a:pPr>
              <a:spcAft>
                <a:spcPts val="0"/>
              </a:spcAft>
              <a:buFont typeface="Wingdings" pitchFamily="2" charset="2"/>
              <a:buChar char="Ø"/>
            </a:pPr>
            <a:endParaRPr lang="en-GB" sz="2200" dirty="0"/>
          </a:p>
          <a:p>
            <a:pPr marL="342900" indent="-342900">
              <a:buFont typeface="Wingdings" pitchFamily="2" charset="2"/>
              <a:buChar char="ü"/>
            </a:pPr>
            <a:r>
              <a:rPr lang="mk-MK" sz="2200" b="1" dirty="0"/>
              <a:t>Обврска за создавање трајно достапна контакт точка </a:t>
            </a:r>
            <a:r>
              <a:rPr lang="mk-MK" sz="2200" dirty="0"/>
              <a:t>наречена 24/7 </a:t>
            </a:r>
            <a:r>
              <a:rPr lang="mk-MK" sz="2200" i="1" dirty="0"/>
              <a:t>мрежа на </a:t>
            </a:r>
            <a:r>
              <a:rPr lang="mk-MK" sz="2200" dirty="0"/>
              <a:t>контакт точки</a:t>
            </a:r>
            <a:endParaRPr lang="en-GB" sz="2200" dirty="0"/>
          </a:p>
          <a:p>
            <a:pPr marL="342900" indent="-342900">
              <a:buFont typeface="Wingdings" pitchFamily="2" charset="2"/>
              <a:buChar char="ü"/>
            </a:pPr>
            <a:r>
              <a:rPr lang="mk-MK" sz="2200" b="1" dirty="0"/>
              <a:t>Општи цели на овие контакт точки:</a:t>
            </a:r>
            <a:endParaRPr lang="en-GB" sz="2200" b="1" dirty="0"/>
          </a:p>
          <a:p>
            <a:pPr marL="342900" indent="-342900">
              <a:buFont typeface="Arial" panose="020B0604020202020204" pitchFamily="34" charset="0"/>
              <a:buChar char="•"/>
            </a:pPr>
            <a:r>
              <a:rPr lang="mk-MK" sz="2200" dirty="0"/>
              <a:t>да ја олеснат меѓународната соработка</a:t>
            </a:r>
            <a:endParaRPr lang="en-GB" sz="2200" dirty="0"/>
          </a:p>
          <a:p>
            <a:pPr marL="342900" indent="-342900">
              <a:buFont typeface="Arial" panose="020B0604020202020204" pitchFamily="34" charset="0"/>
              <a:buChar char="•"/>
            </a:pPr>
            <a:r>
              <a:rPr lang="mk-MK" sz="2200" dirty="0"/>
              <a:t>да обезбедат техничко советување на други контакт точки</a:t>
            </a:r>
            <a:endParaRPr lang="en-GB" sz="2200" dirty="0"/>
          </a:p>
          <a:p>
            <a:pPr marL="342900" indent="-342900">
              <a:buFont typeface="Arial" panose="020B0604020202020204" pitchFamily="34" charset="0"/>
              <a:buChar char="•"/>
            </a:pPr>
            <a:r>
              <a:rPr lang="mk-MK" sz="2200" dirty="0"/>
              <a:t>да го активираат соодветниот механизам за експедитивно зачувување на податоците</a:t>
            </a:r>
            <a:endParaRPr lang="en-GB" sz="2200" dirty="0"/>
          </a:p>
        </p:txBody>
      </p:sp>
      <p:sp>
        <p:nvSpPr>
          <p:cNvPr id="5" name="Rectangle 4">
            <a:extLst>
              <a:ext uri="{FF2B5EF4-FFF2-40B4-BE49-F238E27FC236}">
                <a16:creationId xmlns:a16="http://schemas.microsoft.com/office/drawing/2014/main" id="{2E766598-3560-424F-B979-E1A0E7BA23CB}"/>
              </a:ext>
            </a:extLst>
          </p:cNvPr>
          <p:cNvSpPr/>
          <p:nvPr/>
        </p:nvSpPr>
        <p:spPr>
          <a:xfrm>
            <a:off x="5125366" y="1120348"/>
            <a:ext cx="3930111" cy="1446550"/>
          </a:xfrm>
          <a:prstGeom prst="rect">
            <a:avLst/>
          </a:prstGeom>
        </p:spPr>
        <p:txBody>
          <a:bodyPr wrap="square">
            <a:spAutoFit/>
          </a:bodyPr>
          <a:lstStyle/>
          <a:p>
            <a:pPr marL="342900" lvl="1" indent="-342900">
              <a:buFont typeface="Arial" panose="020B0604020202020204" pitchFamily="34" charset="0"/>
              <a:buChar char="•"/>
            </a:pPr>
            <a:r>
              <a:rPr lang="mk-MK" sz="2200" dirty="0"/>
              <a:t>итно собирање на докази</a:t>
            </a:r>
            <a:endParaRPr lang="en-GB" sz="2200" dirty="0"/>
          </a:p>
          <a:p>
            <a:pPr marL="342900" lvl="1" indent="-342900">
              <a:buFont typeface="Arial" panose="020B0604020202020204" pitchFamily="34" charset="0"/>
              <a:buChar char="•"/>
            </a:pPr>
            <a:r>
              <a:rPr lang="mk-MK" sz="2200" dirty="0"/>
              <a:t>да идентификуваат и откриваат осомничените лица</a:t>
            </a:r>
            <a:endParaRPr lang="en-GB" sz="2200" dirty="0"/>
          </a:p>
        </p:txBody>
      </p:sp>
      <p:pic>
        <p:nvPicPr>
          <p:cNvPr id="8" name="Picture 7">
            <a:extLst>
              <a:ext uri="{FF2B5EF4-FFF2-40B4-BE49-F238E27FC236}">
                <a16:creationId xmlns:a16="http://schemas.microsoft.com/office/drawing/2014/main" id="{F126BD5F-2DCB-B747-B6B1-67D658D21AC7}"/>
              </a:ext>
            </a:extLst>
          </p:cNvPr>
          <p:cNvPicPr>
            <a:picLocks noChangeAspect="1"/>
          </p:cNvPicPr>
          <p:nvPr/>
        </p:nvPicPr>
        <p:blipFill>
          <a:blip r:embed="rId4"/>
          <a:stretch>
            <a:fillRect/>
          </a:stretch>
        </p:blipFill>
        <p:spPr>
          <a:xfrm>
            <a:off x="5596380" y="3310643"/>
            <a:ext cx="3202150" cy="1760122"/>
          </a:xfrm>
          <a:prstGeom prst="rect">
            <a:avLst/>
          </a:prstGeom>
        </p:spPr>
      </p:pic>
    </p:spTree>
    <p:extLst>
      <p:ext uri="{BB962C8B-B14F-4D97-AF65-F5344CB8AC3E}">
        <p14:creationId xmlns:p14="http://schemas.microsoft.com/office/powerpoint/2010/main" val="241672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mk-MK" sz="3200" b="1" dirty="0"/>
              <a:t>Конвенција од Будимпешта</a:t>
            </a:r>
          </a:p>
          <a:p>
            <a:pPr algn="r" eaLnBrk="1" hangingPunct="1"/>
            <a:r>
              <a:rPr lang="mk-MK" sz="3200" b="1" dirty="0">
                <a:solidFill>
                  <a:schemeClr val="bg1"/>
                </a:solidFill>
              </a:rPr>
              <a:t>24/7 мрежа </a:t>
            </a:r>
            <a:r>
              <a:rPr lang="mk-MK" sz="3200" b="1" dirty="0"/>
              <a:t>за меѓународна соработка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5088150" cy="5386090"/>
          </a:xfrm>
          <a:prstGeom prst="rect">
            <a:avLst/>
          </a:prstGeom>
        </p:spPr>
        <p:txBody>
          <a:bodyPr wrap="square">
            <a:spAutoFit/>
          </a:bodyPr>
          <a:lstStyle/>
          <a:p>
            <a:pPr marL="342900" indent="-342900">
              <a:spcAft>
                <a:spcPts val="0"/>
              </a:spcAft>
              <a:buFont typeface="Wingdings" pitchFamily="2" charset="2"/>
              <a:buChar char="Ø"/>
            </a:pPr>
            <a:r>
              <a:rPr lang="mk-MK" sz="2200" b="1" dirty="0"/>
              <a:t>24/7 контакт точки:</a:t>
            </a:r>
            <a:endParaRPr lang="en-GB" sz="2200" dirty="0"/>
          </a:p>
          <a:p>
            <a:pPr>
              <a:spcAft>
                <a:spcPts val="0"/>
              </a:spcAft>
              <a:buFont typeface="Wingdings" pitchFamily="2" charset="2"/>
              <a:buChar char="Ø"/>
            </a:pPr>
            <a:endParaRPr lang="en-GB" sz="2200" dirty="0"/>
          </a:p>
          <a:p>
            <a:pPr marL="269875" indent="-269875">
              <a:buFont typeface="Arial" charset="0"/>
              <a:buChar char="•"/>
              <a:defRPr/>
            </a:pPr>
            <a:r>
              <a:rPr lang="mk-MK" sz="2000" b="1" dirty="0">
                <a:effectLst>
                  <a:outerShdw blurRad="38100" dist="38100" dir="2700000" algn="tl">
                    <a:srgbClr val="DDDDDD"/>
                  </a:outerShdw>
                </a:effectLst>
                <a:ea typeface="ＭＳ Ｐゴシック" charset="0"/>
                <a:cs typeface="ＭＳ Ｐゴシック" charset="0"/>
              </a:rPr>
              <a:t>Оперативна мрежа </a:t>
            </a:r>
            <a:r>
              <a:rPr lang="mk-MK" sz="2000" dirty="0">
                <a:effectLst>
                  <a:outerShdw blurRad="38100" dist="38100" dir="2700000" algn="tl">
                    <a:srgbClr val="DDDDDD"/>
                  </a:outerShdw>
                </a:effectLst>
                <a:ea typeface="ＭＳ Ｐゴシック" charset="0"/>
                <a:cs typeface="ＭＳ Ｐゴシック" charset="0"/>
              </a:rPr>
              <a:t>на експерти за високо-технолошки криминал</a:t>
            </a:r>
            <a:endParaRPr lang="en-GB" sz="2000" dirty="0">
              <a:ea typeface="ＭＳ Ｐゴシック" charset="0"/>
              <a:cs typeface="ＭＳ Ｐゴシック" charset="0"/>
            </a:endParaRPr>
          </a:p>
          <a:p>
            <a:pPr marL="269875" indent="-269875">
              <a:buFont typeface="Arial" charset="0"/>
              <a:buChar char="•"/>
              <a:defRPr/>
            </a:pPr>
            <a:r>
              <a:rPr lang="mk-MK" sz="2000" b="1" dirty="0">
                <a:ea typeface="ＭＳ Ｐゴシック" charset="0"/>
                <a:cs typeface="ＭＳ Ｐゴシック" charset="0"/>
              </a:rPr>
              <a:t>Многу брзо</a:t>
            </a:r>
            <a:r>
              <a:rPr lang="mk-MK" sz="2000" dirty="0">
                <a:ea typeface="ＭＳ Ｐゴシック" charset="0"/>
                <a:cs typeface="ＭＳ Ｐゴシック" charset="0"/>
              </a:rPr>
              <a:t> обезбедува </a:t>
            </a:r>
            <a:r>
              <a:rPr lang="mk-MK" sz="2000" b="1" dirty="0">
                <a:ea typeface="ＭＳ Ｐゴシック" charset="0"/>
                <a:cs typeface="ＭＳ Ｐゴシック" charset="0"/>
              </a:rPr>
              <a:t>помош и соработка</a:t>
            </a:r>
            <a:r>
              <a:rPr lang="mk-MK" sz="2000" dirty="0">
                <a:ea typeface="ＭＳ Ｐゴシック" charset="0"/>
                <a:cs typeface="ＭＳ Ｐゴシック" charset="0"/>
              </a:rPr>
              <a:t>, дури и ако формалното барање за соработка мора да го следи овој неформален начин</a:t>
            </a:r>
            <a:endParaRPr lang="en-GB" sz="2000" dirty="0">
              <a:ea typeface="ＭＳ Ｐゴシック" charset="0"/>
              <a:cs typeface="ＭＳ Ｐゴシック" charset="0"/>
            </a:endParaRPr>
          </a:p>
          <a:p>
            <a:pPr marL="269875" indent="-269875">
              <a:buFont typeface="Arial" charset="0"/>
              <a:buChar char="•"/>
              <a:defRPr/>
            </a:pPr>
            <a:r>
              <a:rPr lang="mk-MK" sz="2000" dirty="0">
                <a:ea typeface="ＭＳ Ｐゴシック" charset="0"/>
                <a:cs typeface="ＭＳ Ｐゴシック" charset="0"/>
              </a:rPr>
              <a:t>Една единствена контакт точка за секоја земја, </a:t>
            </a:r>
            <a:r>
              <a:rPr lang="mk-MK" sz="2000" b="1" dirty="0">
                <a:ea typeface="ＭＳ Ｐゴシック" charset="0"/>
                <a:cs typeface="ＭＳ Ｐゴシック" charset="0"/>
              </a:rPr>
              <a:t>достапна 24 часа на ден, 7 дена во неделата</a:t>
            </a:r>
            <a:endParaRPr lang="en-GB" sz="2000" b="1" dirty="0">
              <a:effectLst>
                <a:outerShdw blurRad="38100" dist="38100" dir="2700000" algn="tl">
                  <a:srgbClr val="DDDDDD"/>
                </a:outerShdw>
              </a:effectLst>
              <a:ea typeface="ＭＳ Ｐゴシック" charset="0"/>
              <a:cs typeface="ＭＳ Ｐゴシック" charset="0"/>
            </a:endParaRPr>
          </a:p>
          <a:p>
            <a:pPr marL="269875" indent="-269875">
              <a:buFont typeface="Arial" charset="0"/>
              <a:buChar char="•"/>
              <a:defRPr/>
            </a:pPr>
            <a:r>
              <a:rPr lang="mk-MK" sz="2000" b="1" dirty="0">
                <a:effectLst>
                  <a:outerShdw blurRad="38100" dist="38100" dir="2700000" algn="tl">
                    <a:srgbClr val="DDDDDD"/>
                  </a:outerShdw>
                </a:effectLst>
                <a:ea typeface="ＭＳ Ｐゴシック" charset="0"/>
                <a:cs typeface="ＭＳ Ｐゴシック" charset="0"/>
              </a:rPr>
              <a:t>Директна комуникација помеѓу точките</a:t>
            </a:r>
            <a:endParaRPr lang="en-GB" sz="2000" b="1" dirty="0">
              <a:effectLst>
                <a:outerShdw blurRad="38100" dist="38100" dir="2700000" algn="tl">
                  <a:srgbClr val="DDDDDD"/>
                </a:outerShdw>
              </a:effectLst>
              <a:ea typeface="ＭＳ Ｐゴシック" charset="0"/>
              <a:cs typeface="ＭＳ Ｐゴシック" charset="0"/>
            </a:endParaRPr>
          </a:p>
          <a:p>
            <a:pPr marL="269875" indent="-269875">
              <a:buFont typeface="Arial" charset="0"/>
              <a:buChar char="•"/>
              <a:defRPr/>
            </a:pPr>
            <a:r>
              <a:rPr lang="mk-MK" sz="2000" dirty="0">
                <a:ea typeface="ＭＳ Ｐゴシック" charset="0"/>
                <a:cs typeface="ＭＳ Ｐゴシック" charset="0"/>
              </a:rPr>
              <a:t>Главно планирани за обезбедување можност за итно зачувување на преносни податоци и други складирани податоци ширум светот</a:t>
            </a:r>
            <a:endParaRPr lang="en-GB" sz="2000" dirty="0">
              <a:ea typeface="ＭＳ Ｐゴシック" charset="0"/>
              <a:cs typeface="ＭＳ Ｐゴシック" charset="0"/>
            </a:endParaRPr>
          </a:p>
        </p:txBody>
      </p:sp>
      <p:pic>
        <p:nvPicPr>
          <p:cNvPr id="6" name="Picture 5">
            <a:extLst>
              <a:ext uri="{FF2B5EF4-FFF2-40B4-BE49-F238E27FC236}">
                <a16:creationId xmlns:a16="http://schemas.microsoft.com/office/drawing/2014/main" id="{A8C9A67C-DAF2-E84C-B6C9-8BF78EC081AC}"/>
              </a:ext>
            </a:extLst>
          </p:cNvPr>
          <p:cNvPicPr>
            <a:picLocks noChangeAspect="1"/>
          </p:cNvPicPr>
          <p:nvPr/>
        </p:nvPicPr>
        <p:blipFill>
          <a:blip r:embed="rId4"/>
          <a:stretch>
            <a:fillRect/>
          </a:stretch>
        </p:blipFill>
        <p:spPr>
          <a:xfrm>
            <a:off x="5656344" y="2602253"/>
            <a:ext cx="3183413" cy="1782711"/>
          </a:xfrm>
          <a:prstGeom prst="rect">
            <a:avLst/>
          </a:prstGeom>
        </p:spPr>
      </p:pic>
    </p:spTree>
    <p:extLst>
      <p:ext uri="{BB962C8B-B14F-4D97-AF65-F5344CB8AC3E}">
        <p14:creationId xmlns:p14="http://schemas.microsoft.com/office/powerpoint/2010/main" val="232312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mk-MK" sz="3200" b="1" dirty="0"/>
              <a:t>Конвенција од Будимпешта</a:t>
            </a:r>
          </a:p>
          <a:p>
            <a:pPr algn="r" eaLnBrk="1" hangingPunct="1"/>
            <a:r>
              <a:rPr lang="mk-MK" sz="3200" b="1" dirty="0">
                <a:solidFill>
                  <a:schemeClr val="bg1"/>
                </a:solidFill>
              </a:rPr>
              <a:t>24/7 мрежа </a:t>
            </a:r>
            <a:r>
              <a:rPr lang="mk-MK" sz="3200" b="1" dirty="0"/>
              <a:t>за меѓународна соработка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5429926" cy="4832092"/>
          </a:xfrm>
          <a:prstGeom prst="rect">
            <a:avLst/>
          </a:prstGeom>
        </p:spPr>
        <p:txBody>
          <a:bodyPr wrap="square">
            <a:spAutoFit/>
          </a:bodyPr>
          <a:lstStyle/>
          <a:p>
            <a:pPr marL="342900" indent="-342900">
              <a:spcAft>
                <a:spcPts val="0"/>
              </a:spcAft>
              <a:buFont typeface="Wingdings" pitchFamily="2" charset="2"/>
              <a:buChar char="Ø"/>
            </a:pPr>
            <a:r>
              <a:rPr lang="en-GB" sz="2200" b="1" dirty="0"/>
              <a:t>24/7 </a:t>
            </a:r>
            <a:r>
              <a:rPr lang="mk-MK" sz="2200" b="1" dirty="0"/>
              <a:t>контакт точки</a:t>
            </a:r>
            <a:r>
              <a:rPr lang="en-GB" sz="2200" dirty="0"/>
              <a:t>:</a:t>
            </a:r>
          </a:p>
          <a:p>
            <a:pPr marL="342900" indent="-342900">
              <a:spcAft>
                <a:spcPts val="0"/>
              </a:spcAft>
              <a:buFont typeface="Wingdings" pitchFamily="2" charset="2"/>
              <a:buChar char="Ø"/>
            </a:pPr>
            <a:endParaRPr lang="en-GB" sz="2200" dirty="0"/>
          </a:p>
          <a:p>
            <a:pPr marL="342900" indent="-342900">
              <a:spcAft>
                <a:spcPts val="0"/>
              </a:spcAft>
              <a:buFont typeface="Arial" panose="020B0604020202020204" pitchFamily="34" charset="0"/>
              <a:buChar char="•"/>
            </a:pPr>
            <a:r>
              <a:rPr lang="mk-MK" sz="2200" b="1" dirty="0"/>
              <a:t>повеќето од контакт точките </a:t>
            </a:r>
            <a:r>
              <a:rPr lang="mk-MK" sz="2200" dirty="0"/>
              <a:t>се контакт точки лоцирани во</a:t>
            </a:r>
            <a:r>
              <a:rPr lang="mk-MK" sz="2200" b="1" dirty="0"/>
              <a:t> полициските служби</a:t>
            </a:r>
            <a:endParaRPr lang="en-GB" sz="2200" dirty="0"/>
          </a:p>
          <a:p>
            <a:pPr marL="342900" indent="-342900">
              <a:spcAft>
                <a:spcPts val="0"/>
              </a:spcAft>
              <a:buFont typeface="Arial" panose="020B0604020202020204" pitchFamily="34" charset="0"/>
              <a:buChar char="•"/>
            </a:pPr>
            <a:endParaRPr lang="en-GB" sz="2200" dirty="0"/>
          </a:p>
          <a:p>
            <a:pPr marL="342900" indent="-342900">
              <a:spcAft>
                <a:spcPts val="0"/>
              </a:spcAft>
              <a:buFont typeface="Arial" panose="020B0604020202020204" pitchFamily="34" charset="0"/>
              <a:buChar char="•"/>
            </a:pPr>
            <a:r>
              <a:rPr lang="mk-MK" sz="2200" b="1" dirty="0"/>
              <a:t>Некои од нив се </a:t>
            </a:r>
            <a:r>
              <a:rPr lang="mk-MK" sz="2200" dirty="0"/>
              <a:t>контакт точки за </a:t>
            </a:r>
            <a:r>
              <a:rPr lang="mk-MK" sz="2200" b="1" dirty="0" err="1"/>
              <a:t>обвинителските</a:t>
            </a:r>
            <a:r>
              <a:rPr lang="mk-MK" sz="2200" b="1" dirty="0"/>
              <a:t> служби</a:t>
            </a:r>
            <a:endParaRPr lang="en-GB" sz="2200" dirty="0"/>
          </a:p>
          <a:p>
            <a:pPr marL="342900" indent="-342900">
              <a:spcAft>
                <a:spcPts val="0"/>
              </a:spcAft>
              <a:buFont typeface="Arial" panose="020B0604020202020204" pitchFamily="34" charset="0"/>
              <a:buChar char="•"/>
            </a:pPr>
            <a:endParaRPr lang="en-GB" sz="2200" dirty="0"/>
          </a:p>
          <a:p>
            <a:pPr marL="342900" indent="-342900">
              <a:spcAft>
                <a:spcPts val="0"/>
              </a:spcAft>
              <a:buFont typeface="Arial" panose="020B0604020202020204" pitchFamily="34" charset="0"/>
              <a:buChar char="•"/>
            </a:pPr>
            <a:r>
              <a:rPr lang="mk-MK" sz="2200" b="1" dirty="0"/>
              <a:t>Конвенцијата од Будимпешта обезбеди правна основа </a:t>
            </a:r>
            <a:r>
              <a:rPr lang="mk-MK" sz="2200" dirty="0"/>
              <a:t>за 24/7 мрежа на контакт точки, признаени како едни од најкорисните алатки во врска со меѓународната соработка</a:t>
            </a:r>
            <a:endParaRPr lang="en-GB" sz="2200" dirty="0"/>
          </a:p>
        </p:txBody>
      </p:sp>
      <p:pic>
        <p:nvPicPr>
          <p:cNvPr id="6" name="Picture 5">
            <a:extLst>
              <a:ext uri="{FF2B5EF4-FFF2-40B4-BE49-F238E27FC236}">
                <a16:creationId xmlns:a16="http://schemas.microsoft.com/office/drawing/2014/main" id="{A8C9A67C-DAF2-E84C-B6C9-8BF78EC081AC}"/>
              </a:ext>
            </a:extLst>
          </p:cNvPr>
          <p:cNvPicPr>
            <a:picLocks noChangeAspect="1"/>
          </p:cNvPicPr>
          <p:nvPr/>
        </p:nvPicPr>
        <p:blipFill>
          <a:blip r:embed="rId4"/>
          <a:stretch>
            <a:fillRect/>
          </a:stretch>
        </p:blipFill>
        <p:spPr>
          <a:xfrm>
            <a:off x="5470792" y="2602253"/>
            <a:ext cx="3368965" cy="1886620"/>
          </a:xfrm>
          <a:prstGeom prst="rect">
            <a:avLst/>
          </a:prstGeom>
        </p:spPr>
      </p:pic>
    </p:spTree>
    <p:extLst>
      <p:ext uri="{BB962C8B-B14F-4D97-AF65-F5344CB8AC3E}">
        <p14:creationId xmlns:p14="http://schemas.microsoft.com/office/powerpoint/2010/main" val="1785512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mk-MK" sz="3200" b="1" dirty="0"/>
              <a:t>Конвенција од Будимпешта</a:t>
            </a:r>
          </a:p>
          <a:p>
            <a:pPr algn="r" eaLnBrk="1" hangingPunct="1"/>
            <a:r>
              <a:rPr lang="mk-MK" sz="3200" b="1" dirty="0">
                <a:solidFill>
                  <a:schemeClr val="bg1"/>
                </a:solidFill>
              </a:rPr>
              <a:t>24/7 мрежа </a:t>
            </a:r>
            <a:r>
              <a:rPr lang="mk-MK" sz="3200" b="1" dirty="0"/>
              <a:t>за меѓународна соработка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598967269"/>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93857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2400" b="1" dirty="0"/>
              <a:t>Меѓународни организации и мрежи</a:t>
            </a:r>
          </a:p>
          <a:p>
            <a:pPr marL="0" indent="0" algn="r">
              <a:buFont typeface="Arial" charset="0"/>
              <a:buNone/>
              <a:defRPr/>
            </a:pPr>
            <a:r>
              <a:rPr lang="mk-MK" sz="2400" b="1" dirty="0">
                <a:solidFill>
                  <a:schemeClr val="bg1"/>
                </a:solidFill>
              </a:rPr>
              <a:t>специјализирани за соработка во областа на сајбер-криминал</a:t>
            </a:r>
            <a:endParaRPr lang="en-GB" sz="2400" b="1" dirty="0">
              <a:solidFill>
                <a:schemeClr val="bg1"/>
              </a:solidFill>
            </a:endParaRPr>
          </a:p>
        </p:txBody>
      </p:sp>
    </p:spTree>
    <p:extLst>
      <p:ext uri="{BB962C8B-B14F-4D97-AF65-F5344CB8AC3E}">
        <p14:creationId xmlns:p14="http://schemas.microsoft.com/office/powerpoint/2010/main" val="401125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Неформални методи на</a:t>
            </a:r>
            <a:endParaRPr lang="en-PH" sz="3200" b="1" dirty="0">
              <a:solidFill>
                <a:schemeClr val="bg1"/>
              </a:solidFill>
            </a:endParaRPr>
          </a:p>
          <a:p>
            <a:pPr marL="0" indent="0" algn="r">
              <a:buFont typeface="Arial" charset="0"/>
              <a:buNone/>
              <a:defRPr/>
            </a:pPr>
            <a:r>
              <a:rPr lang="mk-MK" sz="3200" b="1" dirty="0">
                <a:solidFill>
                  <a:schemeClr val="bg1"/>
                </a:solidFill>
              </a:rPr>
              <a:t>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45605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Четврти дел</a:t>
            </a:r>
            <a:endParaRPr lang="en-GB" sz="3200" b="1" dirty="0">
              <a:ea typeface="ＭＳ Ｐゴシック" charset="0"/>
              <a:cs typeface="ＭＳ Ｐゴシック" charset="0"/>
            </a:endParaRPr>
          </a:p>
          <a:p>
            <a:endParaRPr lang="en-GB" sz="3200" b="1" dirty="0">
              <a:ea typeface="ＭＳ Ｐゴシック" charset="0"/>
            </a:endParaRPr>
          </a:p>
          <a:p>
            <a:pPr algn="ctr"/>
            <a:r>
              <a:rPr lang="ru-RU" sz="3200" b="1" dirty="0"/>
              <a:t>Примерот за Источно партнерство вели: подобрување на практиките за меѓународна соработка</a:t>
            </a:r>
            <a:endParaRPr lang="en-US" sz="3200" b="1" dirty="0"/>
          </a:p>
        </p:txBody>
      </p:sp>
    </p:spTree>
    <p:extLst>
      <p:ext uri="{BB962C8B-B14F-4D97-AF65-F5344CB8AC3E}">
        <p14:creationId xmlns:p14="http://schemas.microsoft.com/office/powerpoint/2010/main" val="49509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dirty="0"/>
              <a:t>Источно партнерство</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026" name="Picture 2" descr="EPP Calls for More Engagement with Eastern Partnership Countries -">
            <a:extLst>
              <a:ext uri="{FF2B5EF4-FFF2-40B4-BE49-F238E27FC236}">
                <a16:creationId xmlns:a16="http://schemas.microsoft.com/office/drawing/2014/main" id="{E749DE86-2305-4F00-AA0B-FB838592F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678" y="1642791"/>
            <a:ext cx="4699322" cy="318882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E2A6568-E96B-4252-8FE3-6DC79C6D8AEB}"/>
              </a:ext>
            </a:extLst>
          </p:cNvPr>
          <p:cNvSpPr/>
          <p:nvPr/>
        </p:nvSpPr>
        <p:spPr>
          <a:xfrm>
            <a:off x="78570" y="989546"/>
            <a:ext cx="4572000" cy="5509200"/>
          </a:xfrm>
          <a:prstGeom prst="rect">
            <a:avLst/>
          </a:prstGeom>
        </p:spPr>
        <p:txBody>
          <a:bodyPr>
            <a:spAutoFit/>
          </a:bodyPr>
          <a:lstStyle/>
          <a:p>
            <a:pPr marL="342900" indent="-342900">
              <a:spcAft>
                <a:spcPts val="0"/>
              </a:spcAft>
              <a:buFont typeface="Wingdings" pitchFamily="2" charset="2"/>
              <a:buChar char="Ø"/>
            </a:pPr>
            <a:r>
              <a:rPr lang="mk-MK" sz="2200" dirty="0"/>
              <a:t>Источното партнерство (</a:t>
            </a:r>
            <a:r>
              <a:rPr lang="mk-MK" sz="2200" dirty="0" err="1"/>
              <a:t>ИсП</a:t>
            </a:r>
            <a:r>
              <a:rPr lang="en-US" sz="2200" dirty="0"/>
              <a:t>/</a:t>
            </a:r>
            <a:r>
              <a:rPr lang="en-US" sz="2200" dirty="0" err="1"/>
              <a:t>EaP</a:t>
            </a:r>
            <a:r>
              <a:rPr lang="mk-MK" sz="2200" dirty="0"/>
              <a:t>) е заедничка иницијатива во која се вклучени ЕУ, нејзините земји-членки и шест партнери од Источна Европа: Ерменија, Азербејџан, Белорусија, Грузија, Република Молдавија и Украина.</a:t>
            </a:r>
            <a:endParaRPr lang="en-US" sz="2200" dirty="0"/>
          </a:p>
          <a:p>
            <a:pPr marL="342900" indent="-342900">
              <a:spcAft>
                <a:spcPts val="0"/>
              </a:spcAft>
              <a:buFont typeface="Wingdings" pitchFamily="2" charset="2"/>
              <a:buChar char="Ø"/>
            </a:pPr>
            <a:endParaRPr lang="en-US" sz="2200" i="1" dirty="0"/>
          </a:p>
          <a:p>
            <a:pPr marL="342900" indent="-342900">
              <a:spcAft>
                <a:spcPts val="0"/>
              </a:spcAft>
              <a:buFont typeface="Wingdings" pitchFamily="2" charset="2"/>
              <a:buChar char="Ø"/>
            </a:pPr>
            <a:r>
              <a:rPr lang="mk-MK" sz="2200" dirty="0"/>
              <a:t>Се бори против сајбер-криминал, а подобрувањето на меѓународната соработка е особено еден од клучните приоритети за развојот на регионот.</a:t>
            </a:r>
            <a:endParaRPr lang="sr-Cyrl-CS" sz="2200" dirty="0"/>
          </a:p>
        </p:txBody>
      </p:sp>
    </p:spTree>
    <p:extLst>
      <p:ext uri="{BB962C8B-B14F-4D97-AF65-F5344CB8AC3E}">
        <p14:creationId xmlns:p14="http://schemas.microsoft.com/office/powerpoint/2010/main" val="165222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dirty="0"/>
              <a:t>Источно партнерство</a:t>
            </a:r>
            <a:endParaRPr lang="en-GB" sz="3200" dirty="0"/>
          </a:p>
          <a:p>
            <a:pPr algn="r"/>
            <a:r>
              <a:rPr lang="mk-MK" sz="3200" dirty="0"/>
              <a:t>Напори за градење капацитети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78570" y="989546"/>
            <a:ext cx="4572000" cy="5509200"/>
          </a:xfrm>
          <a:prstGeom prst="rect">
            <a:avLst/>
          </a:prstGeom>
        </p:spPr>
        <p:txBody>
          <a:bodyPr>
            <a:spAutoFit/>
          </a:bodyPr>
          <a:lstStyle/>
          <a:p>
            <a:pPr marL="342900" indent="-342900">
              <a:spcAft>
                <a:spcPts val="0"/>
              </a:spcAft>
              <a:buFont typeface="Wingdings" pitchFamily="2" charset="2"/>
              <a:buChar char="Ø"/>
            </a:pPr>
            <a:r>
              <a:rPr lang="mk-MK" sz="2200" dirty="0"/>
              <a:t>Серија регионални состаноци во рамките на заедничките проекти на ЕУ/Советот на Европа </a:t>
            </a:r>
            <a:r>
              <a:rPr lang="en-US" sz="2200" dirty="0" err="1"/>
              <a:t>cybercrime@EaP</a:t>
            </a:r>
            <a:r>
              <a:rPr lang="en-US" sz="2200" dirty="0"/>
              <a:t> </a:t>
            </a:r>
            <a:r>
              <a:rPr lang="mk-MK" sz="2200" dirty="0"/>
              <a:t>во 2015-2018 год.</a:t>
            </a:r>
            <a:endParaRPr lang="en-GB" sz="2200" dirty="0">
              <a:solidFill>
                <a:srgbClr val="00B0F0"/>
              </a:solidFill>
            </a:endParaRPr>
          </a:p>
          <a:p>
            <a:pPr marL="342900" indent="-342900">
              <a:spcAft>
                <a:spcPts val="0"/>
              </a:spcAft>
              <a:buFont typeface="Wingdings" pitchFamily="2" charset="2"/>
              <a:buChar char="Ø"/>
            </a:pPr>
            <a:endParaRPr lang="en-GB" sz="2200" dirty="0"/>
          </a:p>
          <a:p>
            <a:pPr marL="342900" indent="-342900">
              <a:spcAft>
                <a:spcPts val="0"/>
              </a:spcAft>
              <a:buFont typeface="Wingdings" pitchFamily="2" charset="2"/>
              <a:buChar char="Ø"/>
            </a:pPr>
            <a:r>
              <a:rPr lang="mk-MK" sz="2200" dirty="0"/>
              <a:t>Развој на разни препораки и упатства (вклучувајќи обрасци за соработка)</a:t>
            </a:r>
            <a:endParaRPr lang="en-GB" sz="2200" dirty="0"/>
          </a:p>
          <a:p>
            <a:pPr marL="342900" indent="-342900">
              <a:spcAft>
                <a:spcPts val="0"/>
              </a:spcAft>
              <a:buFont typeface="Wingdings" pitchFamily="2" charset="2"/>
              <a:buChar char="Ø"/>
            </a:pPr>
            <a:endParaRPr lang="en-GB" sz="2200" dirty="0"/>
          </a:p>
          <a:p>
            <a:pPr marL="342900" indent="-342900">
              <a:spcAft>
                <a:spcPts val="0"/>
              </a:spcAft>
              <a:buFont typeface="Wingdings" pitchFamily="2" charset="2"/>
              <a:buChar char="Ø"/>
            </a:pPr>
            <a:r>
              <a:rPr lang="mk-MK" sz="2200" dirty="0"/>
              <a:t>Напредокот е резимиран во регионалните извештаи за Меѓународна соработка во Источното партнерство – најновиот извештај од мај 2018 год.</a:t>
            </a:r>
            <a:endParaRPr lang="en-GB" sz="2200" dirty="0"/>
          </a:p>
        </p:txBody>
      </p:sp>
      <p:pic>
        <p:nvPicPr>
          <p:cNvPr id="8" name="Picture 7" descr="A group of people sitting at a table&#10;&#10;Description automatically generated">
            <a:extLst>
              <a:ext uri="{FF2B5EF4-FFF2-40B4-BE49-F238E27FC236}">
                <a16:creationId xmlns:a16="http://schemas.microsoft.com/office/drawing/2014/main" id="{6AF24A0B-C354-4464-A278-0ADBAE2D88C7}"/>
              </a:ext>
            </a:extLst>
          </p:cNvPr>
          <p:cNvPicPr>
            <a:picLocks noChangeAspect="1"/>
          </p:cNvPicPr>
          <p:nvPr/>
        </p:nvPicPr>
        <p:blipFill>
          <a:blip r:embed="rId4"/>
          <a:stretch>
            <a:fillRect/>
          </a:stretch>
        </p:blipFill>
        <p:spPr>
          <a:xfrm>
            <a:off x="5195455" y="2407534"/>
            <a:ext cx="3867161" cy="2863320"/>
          </a:xfrm>
          <a:prstGeom prst="rect">
            <a:avLst/>
          </a:prstGeom>
        </p:spPr>
      </p:pic>
    </p:spTree>
    <p:extLst>
      <p:ext uri="{BB962C8B-B14F-4D97-AF65-F5344CB8AC3E}">
        <p14:creationId xmlns:p14="http://schemas.microsoft.com/office/powerpoint/2010/main" val="2174185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dirty="0"/>
              <a:t>Извештај од </a:t>
            </a:r>
            <a:r>
              <a:rPr lang="en-GB" sz="3200" dirty="0"/>
              <a:t>2018 </a:t>
            </a:r>
            <a:r>
              <a:rPr lang="mk-MK" sz="3200" dirty="0"/>
              <a:t>год.</a:t>
            </a:r>
            <a:r>
              <a:rPr lang="en-GB" sz="3200" dirty="0"/>
              <a:t>:</a:t>
            </a:r>
            <a:r>
              <a:rPr lang="mk-MK" sz="3200" dirty="0"/>
              <a:t> Четири главни столба за подобрување на соработката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9" name="Diagram 8">
            <a:extLst>
              <a:ext uri="{FF2B5EF4-FFF2-40B4-BE49-F238E27FC236}">
                <a16:creationId xmlns:a16="http://schemas.microsoft.com/office/drawing/2014/main" id="{E63CEFFC-7D15-46F2-A80B-6B747AC1831E}"/>
              </a:ext>
            </a:extLst>
          </p:cNvPr>
          <p:cNvGraphicFramePr/>
          <p:nvPr>
            <p:extLst>
              <p:ext uri="{D42A27DB-BD31-4B8C-83A1-F6EECF244321}">
                <p14:modId xmlns:p14="http://schemas.microsoft.com/office/powerpoint/2010/main" val="901233397"/>
              </p:ext>
            </p:extLst>
          </p:nvPr>
        </p:nvGraphicFramePr>
        <p:xfrm>
          <a:off x="810230" y="920099"/>
          <a:ext cx="8403221" cy="53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9928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mk-MK" sz="2400" dirty="0">
                <a:latin typeface="Verdana" panose="020B0604030504040204" pitchFamily="34" charset="0"/>
                <a:ea typeface="Verdana" panose="020B0604030504040204" pitchFamily="34" charset="0"/>
              </a:rPr>
              <a:t>Извештај од </a:t>
            </a:r>
            <a:r>
              <a:rPr lang="en-GB" sz="2400" dirty="0">
                <a:latin typeface="Verdana" panose="020B0604030504040204" pitchFamily="34" charset="0"/>
                <a:ea typeface="Verdana" panose="020B0604030504040204" pitchFamily="34" charset="0"/>
              </a:rPr>
              <a:t>2018 </a:t>
            </a:r>
            <a:r>
              <a:rPr lang="mk-MK" sz="2400" dirty="0">
                <a:latin typeface="Verdana" panose="020B0604030504040204" pitchFamily="34" charset="0"/>
                <a:ea typeface="Verdana" panose="020B0604030504040204" pitchFamily="34" charset="0"/>
              </a:rPr>
              <a:t>год.</a:t>
            </a:r>
            <a:r>
              <a:rPr lang="en-GB" sz="2400" dirty="0">
                <a:latin typeface="Verdana" panose="020B0604030504040204" pitchFamily="34" charset="0"/>
                <a:ea typeface="Verdana" panose="020B0604030504040204" pitchFamily="34" charset="0"/>
              </a:rPr>
              <a:t>:</a:t>
            </a:r>
          </a:p>
          <a:p>
            <a:pPr algn="r"/>
            <a:r>
              <a:rPr lang="mk-MK" sz="2400" dirty="0">
                <a:latin typeface="Verdana" panose="020B0604030504040204" pitchFamily="34" charset="0"/>
                <a:ea typeface="Verdana" panose="020B0604030504040204" pitchFamily="34" charset="0"/>
              </a:rPr>
              <a:t>Законски барања</a:t>
            </a:r>
            <a:endParaRPr lang="en-GB" sz="2400" dirty="0">
              <a:latin typeface="Verdana" panose="020B0604030504040204" pitchFamily="34" charset="0"/>
              <a:ea typeface="Verdana" panose="020B0604030504040204" pitchFamily="34" charset="0"/>
            </a:endParaRPr>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2" name="Rectangle 1"/>
          <p:cNvSpPr/>
          <p:nvPr/>
        </p:nvSpPr>
        <p:spPr>
          <a:xfrm>
            <a:off x="152400" y="1149489"/>
            <a:ext cx="5375564" cy="5416868"/>
          </a:xfrm>
          <a:prstGeom prst="rect">
            <a:avLst/>
          </a:prstGeom>
        </p:spPr>
        <p:txBody>
          <a:bodyPr wrap="square">
            <a:spAutoFit/>
          </a:bodyPr>
          <a:lstStyle/>
          <a:p>
            <a:r>
              <a:rPr lang="mk-MK" b="1" dirty="0">
                <a:latin typeface="Verdana" panose="020B0604030504040204" pitchFamily="34" charset="0"/>
                <a:ea typeface="Verdana" panose="020B0604030504040204" pitchFamily="34" charset="0"/>
                <a:cs typeface="Verdana" panose="020B0604030504040204" pitchFamily="34" charset="0"/>
              </a:rPr>
              <a:t>Сеопфатен правен преглед</a:t>
            </a:r>
            <a:r>
              <a:rPr lang="en-GB" b="1" dirty="0">
                <a:latin typeface="Verdana" panose="020B0604030504040204" pitchFamily="34" charset="0"/>
                <a:ea typeface="Verdana" panose="020B0604030504040204" pitchFamily="34" charset="0"/>
                <a:cs typeface="Verdana" panose="020B0604030504040204" pitchFamily="34" charset="0"/>
              </a:rPr>
              <a:t>:</a:t>
            </a:r>
          </a:p>
          <a:p>
            <a:endParaRPr lang="en-GB" sz="10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mk-MK" dirty="0"/>
              <a:t>Вовед на униформни концепти и дефиниции (основни кривични дела, електронски докази)</a:t>
            </a:r>
            <a:r>
              <a:rPr lang="en-GB" dirty="0"/>
              <a:t>;</a:t>
            </a:r>
          </a:p>
          <a:p>
            <a:pPr marL="342900" indent="-342900">
              <a:spcBef>
                <a:spcPts val="600"/>
              </a:spcBef>
              <a:spcAft>
                <a:spcPts val="0"/>
              </a:spcAft>
              <a:buFont typeface="Wingdings" pitchFamily="2" charset="2"/>
              <a:buChar char="Ø"/>
            </a:pPr>
            <a:r>
              <a:rPr lang="mk-MK" dirty="0"/>
              <a:t>Процесни овластувања според Конвенцијата (одредби за зачувување и налози за генерирање информации)</a:t>
            </a:r>
            <a:r>
              <a:rPr lang="en-GB" dirty="0"/>
              <a:t>,</a:t>
            </a:r>
          </a:p>
          <a:p>
            <a:pPr marL="342900" indent="-342900">
              <a:spcBef>
                <a:spcPts val="600"/>
              </a:spcBef>
              <a:spcAft>
                <a:spcPts val="0"/>
              </a:spcAft>
              <a:buFont typeface="Wingdings" pitchFamily="2" charset="2"/>
              <a:buChar char="Ø"/>
            </a:pPr>
            <a:r>
              <a:rPr lang="mk-MK" dirty="0"/>
              <a:t>Регулатива за овластување, функции и операции на 24/7 контакт точки</a:t>
            </a:r>
            <a:r>
              <a:rPr lang="en-GB" dirty="0"/>
              <a:t>;</a:t>
            </a:r>
          </a:p>
          <a:p>
            <a:pPr marL="342900" indent="-342900">
              <a:spcBef>
                <a:spcPts val="600"/>
              </a:spcBef>
              <a:spcAft>
                <a:spcPts val="0"/>
              </a:spcAft>
              <a:buFont typeface="Wingdings" pitchFamily="2" charset="2"/>
              <a:buChar char="Ø"/>
            </a:pPr>
            <a:r>
              <a:rPr lang="mk-MK" dirty="0"/>
              <a:t>Можности согласно член 18.1.б од Конвенцијата за сајбер-криминал</a:t>
            </a:r>
            <a:r>
              <a:rPr lang="en-GB" dirty="0"/>
              <a:t>;</a:t>
            </a:r>
          </a:p>
          <a:p>
            <a:pPr marL="342900" indent="-342900">
              <a:spcBef>
                <a:spcPts val="600"/>
              </a:spcBef>
              <a:spcAft>
                <a:spcPts val="0"/>
              </a:spcAft>
              <a:buFont typeface="Wingdings" pitchFamily="2" charset="2"/>
              <a:buChar char="Ø"/>
            </a:pPr>
            <a:r>
              <a:rPr lang="mk-MK" dirty="0"/>
              <a:t>Отстранување пречки за </a:t>
            </a:r>
            <a:r>
              <a:rPr lang="mk-MK" dirty="0" err="1"/>
              <a:t>експедитивна</a:t>
            </a:r>
            <a:r>
              <a:rPr lang="mk-MK" dirty="0"/>
              <a:t> обработка на барањата за ЗПП (на пр. намалени барања за оригинали на документи)</a:t>
            </a:r>
            <a:r>
              <a:rPr lang="en-GB" dirty="0"/>
              <a:t>; </a:t>
            </a:r>
          </a:p>
          <a:p>
            <a:pPr marL="342900" indent="-342900">
              <a:spcBef>
                <a:spcPts val="600"/>
              </a:spcBef>
              <a:spcAft>
                <a:spcPts val="0"/>
              </a:spcAft>
              <a:buFont typeface="Wingdings" pitchFamily="2" charset="2"/>
              <a:buChar char="Ø"/>
            </a:pPr>
            <a:r>
              <a:rPr lang="mk-MK" dirty="0"/>
              <a:t>Јавна достапност на водичи или прирачници за најдобра практика</a:t>
            </a:r>
            <a:r>
              <a:rPr lang="en-GB" dirty="0"/>
              <a:t>.</a:t>
            </a:r>
          </a:p>
        </p:txBody>
      </p:sp>
      <p:pic>
        <p:nvPicPr>
          <p:cNvPr id="3074" name="Picture 2" descr="CyberEast: Long-distance Master Programme in Cybercrime Investigation and Computer Forensics starting in September 2020">
            <a:extLst>
              <a:ext uri="{FF2B5EF4-FFF2-40B4-BE49-F238E27FC236}">
                <a16:creationId xmlns:a16="http://schemas.microsoft.com/office/drawing/2014/main" id="{51997E2C-933A-48AD-995F-7EC872151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884" y="3087966"/>
            <a:ext cx="3617116" cy="232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8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0837"/>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Неформални методи на</a:t>
            </a:r>
          </a:p>
          <a:p>
            <a:pPr marL="0" indent="0" algn="r">
              <a:buFont typeface="Arial" charset="0"/>
              <a:buNone/>
              <a:defRPr/>
            </a:pPr>
            <a:r>
              <a:rPr lang="mk-MK" sz="3200" b="1" dirty="0">
                <a:solidFill>
                  <a:schemeClr val="bg1"/>
                </a:solidFill>
              </a:rPr>
              <a:t>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38944"/>
            <a:ext cx="8525021" cy="1963614"/>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Прв дел</a:t>
            </a:r>
            <a:endParaRPr lang="en-GB" sz="3200" b="1" dirty="0">
              <a:ea typeface="ＭＳ Ｐゴシック" charset="0"/>
              <a:cs typeface="ＭＳ Ｐゴシック" charset="0"/>
            </a:endParaRPr>
          </a:p>
          <a:p>
            <a:pPr marL="0" indent="0" algn="ctr">
              <a:buFont typeface="Arial" charset="0"/>
              <a:buNone/>
              <a:defRPr/>
            </a:pPr>
            <a:br>
              <a:rPr lang="en-GB" sz="3200" b="1" dirty="0">
                <a:ea typeface="ＭＳ Ｐゴシック" charset="0"/>
                <a:cs typeface="ＭＳ Ｐゴシック" charset="0"/>
              </a:rPr>
            </a:br>
            <a:r>
              <a:rPr lang="ru-RU" sz="3200" b="1" dirty="0"/>
              <a:t>Формална наспроти неформална заемна правна помош во кривични предмети</a:t>
            </a:r>
            <a:endParaRPr lang="en-GB" sz="3200" b="1"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32957"/>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800" dirty="0">
                <a:solidFill>
                  <a:schemeClr val="bg1"/>
                </a:solidFill>
                <a:latin typeface="Verdana" charset="0"/>
                <a:cs typeface="Verdana" charset="0"/>
              </a:rPr>
              <a:t>Извештај од </a:t>
            </a:r>
            <a:r>
              <a:rPr lang="en-GB" sz="2800" dirty="0">
                <a:solidFill>
                  <a:schemeClr val="bg1"/>
                </a:solidFill>
                <a:latin typeface="Verdana" charset="0"/>
                <a:cs typeface="Verdana" charset="0"/>
              </a:rPr>
              <a:t>2018 </a:t>
            </a:r>
            <a:r>
              <a:rPr lang="mk-MK" sz="2800" dirty="0">
                <a:solidFill>
                  <a:schemeClr val="bg1"/>
                </a:solidFill>
                <a:latin typeface="Verdana" charset="0"/>
                <a:cs typeface="Verdana" charset="0"/>
              </a:rPr>
              <a:t>год.</a:t>
            </a:r>
            <a:r>
              <a:rPr lang="en-GB" sz="2800" dirty="0">
                <a:solidFill>
                  <a:schemeClr val="bg1"/>
                </a:solidFill>
                <a:latin typeface="Verdana" charset="0"/>
                <a:cs typeface="Verdana" charset="0"/>
              </a:rPr>
              <a:t>:</a:t>
            </a:r>
          </a:p>
          <a:p>
            <a:pPr algn="r"/>
            <a:r>
              <a:rPr lang="mk-MK" sz="2800" dirty="0">
                <a:solidFill>
                  <a:schemeClr val="bg1"/>
                </a:solidFill>
                <a:latin typeface="Verdana" charset="0"/>
                <a:cs typeface="Verdana" charset="0"/>
              </a:rPr>
              <a:t>Ефикасна комуникација</a:t>
            </a:r>
            <a:endParaRPr lang="en-GB" sz="2800" dirty="0">
              <a:solidFill>
                <a:schemeClr val="bg1"/>
              </a:solidFill>
              <a:latin typeface="Verdana" charset="0"/>
              <a:cs typeface="Verdana" charset="0"/>
            </a:endParaRPr>
          </a:p>
        </p:txBody>
      </p:sp>
      <p:sp>
        <p:nvSpPr>
          <p:cNvPr id="2" name="Rectangle 1"/>
          <p:cNvSpPr/>
          <p:nvPr/>
        </p:nvSpPr>
        <p:spPr>
          <a:xfrm>
            <a:off x="117674" y="1137914"/>
            <a:ext cx="5260908" cy="5109091"/>
          </a:xfrm>
          <a:prstGeom prst="rect">
            <a:avLst/>
          </a:prstGeom>
        </p:spPr>
        <p:txBody>
          <a:bodyPr wrap="square">
            <a:spAutoFit/>
          </a:bodyPr>
          <a:lstStyle/>
          <a:p>
            <a:r>
              <a:rPr lang="mk-MK" b="1" dirty="0">
                <a:latin typeface="Verdana" panose="020B0604030504040204" pitchFamily="34" charset="0"/>
                <a:ea typeface="Verdana" panose="020B0604030504040204" pitchFamily="34" charset="0"/>
                <a:cs typeface="Verdana" panose="020B0604030504040204" pitchFamily="34" charset="0"/>
              </a:rPr>
              <a:t>Подобрување на аспектите поврзани со комуникација</a:t>
            </a:r>
            <a:r>
              <a:rPr lang="en-GB" b="1" dirty="0">
                <a:latin typeface="Verdana" panose="020B0604030504040204" pitchFamily="34" charset="0"/>
                <a:ea typeface="Verdana" panose="020B0604030504040204" pitchFamily="34" charset="0"/>
                <a:cs typeface="Verdana" panose="020B0604030504040204" pitchFamily="34" charset="0"/>
              </a:rPr>
              <a:t>:</a:t>
            </a:r>
          </a:p>
          <a:p>
            <a:pPr marL="285750" indent="-285750">
              <a:buFontTx/>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mk-MK" dirty="0"/>
              <a:t>Употреба на стандардни повеќејазични обрасци и формулари за 24/7 комуникација и заемна правна помош</a:t>
            </a:r>
            <a:r>
              <a:rPr lang="en-GB" dirty="0"/>
              <a:t>;</a:t>
            </a:r>
          </a:p>
          <a:p>
            <a:pPr marL="342900" indent="-342900">
              <a:spcBef>
                <a:spcPts val="600"/>
              </a:spcBef>
              <a:spcAft>
                <a:spcPts val="0"/>
              </a:spcAft>
              <a:buFont typeface="Wingdings" pitchFamily="2" charset="2"/>
              <a:buChar char="Ø"/>
            </a:pPr>
            <a:r>
              <a:rPr lang="mk-MK" dirty="0"/>
              <a:t>Употреба на ресурсите на Заедницата Октопод за меѓународна соработка (потврдени податоци)</a:t>
            </a:r>
            <a:r>
              <a:rPr lang="en-GB" dirty="0"/>
              <a:t>; </a:t>
            </a:r>
          </a:p>
          <a:p>
            <a:pPr marL="342900" indent="-342900">
              <a:spcBef>
                <a:spcPts val="600"/>
              </a:spcBef>
              <a:spcAft>
                <a:spcPts val="0"/>
              </a:spcAft>
              <a:buFont typeface="Wingdings" pitchFamily="2" charset="2"/>
              <a:buChar char="Ø"/>
            </a:pPr>
            <a:r>
              <a:rPr lang="mk-MK" dirty="0"/>
              <a:t>Координација помеѓу 24/7 контакт точките и органите за ЗПП со споделување информации и обезбедување следење на дојдовните/појдовните случаи</a:t>
            </a:r>
            <a:r>
              <a:rPr lang="en-GB" dirty="0"/>
              <a:t>;</a:t>
            </a:r>
          </a:p>
          <a:p>
            <a:pPr marL="342900" indent="-342900">
              <a:spcBef>
                <a:spcPts val="600"/>
              </a:spcBef>
              <a:spcAft>
                <a:spcPts val="0"/>
              </a:spcAft>
              <a:buFont typeface="Wingdings" pitchFamily="2" charset="2"/>
              <a:buChar char="Ø"/>
            </a:pPr>
            <a:r>
              <a:rPr lang="mk-MK" dirty="0"/>
              <a:t>Специјализирана обука на истражители, обвинители, судски персонал, службеници за меѓународна соработка и претставници на национални контакт точки.</a:t>
            </a:r>
            <a:endParaRPr lang="en-GB" dirty="0"/>
          </a:p>
        </p:txBody>
      </p:sp>
      <p:pic>
        <p:nvPicPr>
          <p:cNvPr id="1026" name="Picture 2">
            <a:extLst>
              <a:ext uri="{FF2B5EF4-FFF2-40B4-BE49-F238E27FC236}">
                <a16:creationId xmlns:a16="http://schemas.microsoft.com/office/drawing/2014/main" id="{AA940794-364C-4EFE-9668-66DAD02D9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582" y="2309422"/>
            <a:ext cx="3647744" cy="259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07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21383"/>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800" dirty="0">
                <a:solidFill>
                  <a:schemeClr val="bg1"/>
                </a:solidFill>
                <a:latin typeface="Verdana" charset="0"/>
                <a:cs typeface="Verdana" charset="0"/>
              </a:rPr>
              <a:t>Извештај од 2018 год.</a:t>
            </a:r>
            <a:r>
              <a:rPr lang="en-GB" sz="2800" dirty="0">
                <a:solidFill>
                  <a:schemeClr val="bg1"/>
                </a:solidFill>
                <a:latin typeface="Verdana" charset="0"/>
                <a:cs typeface="Verdana" charset="0"/>
              </a:rPr>
              <a:t>:</a:t>
            </a:r>
          </a:p>
          <a:p>
            <a:pPr algn="r"/>
            <a:r>
              <a:rPr lang="mk-MK" sz="2800" dirty="0">
                <a:solidFill>
                  <a:schemeClr val="bg1"/>
                </a:solidFill>
                <a:latin typeface="Verdana" charset="0"/>
                <a:cs typeface="Verdana" charset="0"/>
              </a:rPr>
              <a:t>Управување со процеси</a:t>
            </a:r>
            <a:endParaRPr lang="en-GB" sz="2800" dirty="0">
              <a:solidFill>
                <a:schemeClr val="bg1"/>
              </a:solidFill>
              <a:latin typeface="Verdana" charset="0"/>
              <a:cs typeface="Verdana" charset="0"/>
            </a:endParaRPr>
          </a:p>
        </p:txBody>
      </p:sp>
      <p:sp>
        <p:nvSpPr>
          <p:cNvPr id="2" name="Rectangle 1"/>
          <p:cNvSpPr/>
          <p:nvPr/>
        </p:nvSpPr>
        <p:spPr>
          <a:xfrm>
            <a:off x="7938" y="1120200"/>
            <a:ext cx="6351298" cy="5432256"/>
          </a:xfrm>
          <a:prstGeom prst="rect">
            <a:avLst/>
          </a:prstGeom>
        </p:spPr>
        <p:txBody>
          <a:bodyPr wrap="square">
            <a:spAutoFit/>
          </a:bodyPr>
          <a:lstStyle/>
          <a:p>
            <a:r>
              <a:rPr lang="mk-MK" b="1" dirty="0">
                <a:latin typeface="Verdana" panose="020B0604030504040204" pitchFamily="34" charset="0"/>
                <a:ea typeface="Verdana" panose="020B0604030504040204" pitchFamily="34" charset="0"/>
                <a:cs typeface="Verdana" panose="020B0604030504040204" pitchFamily="34" charset="0"/>
              </a:rPr>
              <a:t>Подобрување на управувањето со процеси</a:t>
            </a:r>
            <a:r>
              <a:rPr lang="en-GB" b="1" dirty="0">
                <a:latin typeface="Verdana" panose="020B0604030504040204" pitchFamily="34" charset="0"/>
                <a:ea typeface="Verdana" panose="020B0604030504040204" pitchFamily="34" charset="0"/>
                <a:cs typeface="Verdana" panose="020B0604030504040204" pitchFamily="34" charset="0"/>
              </a:rPr>
              <a:t>:</a:t>
            </a:r>
          </a:p>
          <a:p>
            <a:endParaRPr lang="en-GB" sz="16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mk-MK" dirty="0"/>
              <a:t>Упатства за 24/7 контакт точки основани на најдобри практики и искуства</a:t>
            </a:r>
            <a:r>
              <a:rPr lang="en-GB" dirty="0"/>
              <a:t>;</a:t>
            </a:r>
          </a:p>
          <a:p>
            <a:pPr marL="342900" indent="-342900">
              <a:spcBef>
                <a:spcPts val="600"/>
              </a:spcBef>
              <a:spcAft>
                <a:spcPts val="0"/>
              </a:spcAft>
              <a:buFont typeface="Wingdings" pitchFamily="2" charset="2"/>
              <a:buChar char="Ø"/>
            </a:pPr>
            <a:r>
              <a:rPr lang="mk-MK" dirty="0"/>
              <a:t>Формална соработка помеѓу агенциите за спроведување на законот и давателите на интернет услуги</a:t>
            </a:r>
            <a:r>
              <a:rPr lang="en-GB" dirty="0"/>
              <a:t>;</a:t>
            </a:r>
          </a:p>
          <a:p>
            <a:pPr marL="342900" indent="-342900">
              <a:spcBef>
                <a:spcPts val="600"/>
              </a:spcBef>
              <a:spcAft>
                <a:spcPts val="0"/>
              </a:spcAft>
              <a:buFont typeface="Wingdings" pitchFamily="2" charset="2"/>
              <a:buChar char="Ø"/>
            </a:pPr>
            <a:r>
              <a:rPr lang="mk-MK" dirty="0"/>
              <a:t>Ефикасно користење на човечки ресурси и комуникации за меѓународна соработка, на пр. комуникација помеѓу полициските служби за дозволени докази и директен пристап до странски даватели на услуги/банкарски сектор</a:t>
            </a:r>
            <a:r>
              <a:rPr lang="en-GB" dirty="0"/>
              <a:t>;</a:t>
            </a:r>
          </a:p>
          <a:p>
            <a:pPr marL="342900" indent="-342900">
              <a:spcBef>
                <a:spcPts val="600"/>
              </a:spcBef>
              <a:spcAft>
                <a:spcPts val="0"/>
              </a:spcAft>
              <a:buFont typeface="Wingdings" pitchFamily="2" charset="2"/>
              <a:buChar char="Ø"/>
            </a:pPr>
            <a:r>
              <a:rPr lang="mk-MK" dirty="0"/>
              <a:t>Формална обработка на итност/приоритет за дојдовни барања за заемна помош заснована врз формално договорени критериуми</a:t>
            </a:r>
            <a:r>
              <a:rPr lang="en-GB" dirty="0"/>
              <a:t>;</a:t>
            </a:r>
          </a:p>
          <a:p>
            <a:pPr marL="342900" indent="-342900">
              <a:spcBef>
                <a:spcPts val="600"/>
              </a:spcBef>
              <a:spcAft>
                <a:spcPts val="0"/>
              </a:spcAft>
              <a:buFont typeface="Wingdings" pitchFamily="2" charset="2"/>
              <a:buChar char="Ø"/>
            </a:pPr>
            <a:r>
              <a:rPr lang="mk-MK" dirty="0"/>
              <a:t>Подобра интеграција на основните податоци за барањата за ЗПП во достапните системи за управување со кривични предмети.</a:t>
            </a:r>
            <a:endParaRPr lang="en-GB" dirty="0"/>
          </a:p>
        </p:txBody>
      </p:sp>
      <p:pic>
        <p:nvPicPr>
          <p:cNvPr id="2050" name="Picture 2" descr="Cybercrime@EAP III: New project on public/private cooperation">
            <a:extLst>
              <a:ext uri="{FF2B5EF4-FFF2-40B4-BE49-F238E27FC236}">
                <a16:creationId xmlns:a16="http://schemas.microsoft.com/office/drawing/2014/main" id="{92D60F29-F1B4-44C7-B3A7-DF7F6EB24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820" y="2633293"/>
            <a:ext cx="2659230" cy="175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09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9801"/>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800" dirty="0">
                <a:solidFill>
                  <a:schemeClr val="bg1"/>
                </a:solidFill>
                <a:latin typeface="Verdana" charset="0"/>
                <a:cs typeface="Verdana" charset="0"/>
              </a:rPr>
              <a:t>Извештај од 2018 год.</a:t>
            </a:r>
            <a:r>
              <a:rPr lang="en-GB" sz="2800" dirty="0">
                <a:solidFill>
                  <a:schemeClr val="bg1"/>
                </a:solidFill>
                <a:latin typeface="Verdana" charset="0"/>
                <a:cs typeface="Verdana" charset="0"/>
              </a:rPr>
              <a:t>:</a:t>
            </a:r>
          </a:p>
          <a:p>
            <a:pPr algn="r"/>
            <a:r>
              <a:rPr lang="mk-MK" sz="2800" dirty="0">
                <a:solidFill>
                  <a:schemeClr val="bg1"/>
                </a:solidFill>
                <a:latin typeface="Verdana" charset="0"/>
                <a:cs typeface="Verdana" charset="0"/>
              </a:rPr>
              <a:t>Квалитет на барањата</a:t>
            </a:r>
            <a:endParaRPr lang="en-GB" sz="2800" dirty="0">
              <a:solidFill>
                <a:schemeClr val="bg1"/>
              </a:solidFill>
              <a:latin typeface="Verdana" charset="0"/>
              <a:cs typeface="Verdana" charset="0"/>
            </a:endParaRPr>
          </a:p>
        </p:txBody>
      </p:sp>
      <p:sp>
        <p:nvSpPr>
          <p:cNvPr id="2" name="Rectangle 1"/>
          <p:cNvSpPr/>
          <p:nvPr/>
        </p:nvSpPr>
        <p:spPr>
          <a:xfrm>
            <a:off x="152400" y="1149489"/>
            <a:ext cx="4419600" cy="5386090"/>
          </a:xfrm>
          <a:prstGeom prst="rect">
            <a:avLst/>
          </a:prstGeom>
        </p:spPr>
        <p:txBody>
          <a:bodyPr wrap="square">
            <a:spAutoFit/>
          </a:bodyPr>
          <a:lstStyle/>
          <a:p>
            <a:r>
              <a:rPr lang="mk-MK" b="1" dirty="0">
                <a:latin typeface="Verdana" panose="020B0604030504040204" pitchFamily="34" charset="0"/>
                <a:ea typeface="Verdana" panose="020B0604030504040204" pitchFamily="34" charset="0"/>
                <a:cs typeface="Verdana" panose="020B0604030504040204" pitchFamily="34" charset="0"/>
              </a:rPr>
              <a:t>Подобрување на квалитет на барања за ЗПП</a:t>
            </a:r>
            <a:r>
              <a:rPr lang="en-GB" b="1" dirty="0">
                <a:latin typeface="Verdana" panose="020B0604030504040204" pitchFamily="34" charset="0"/>
                <a:ea typeface="Verdana" panose="020B0604030504040204" pitchFamily="34" charset="0"/>
                <a:cs typeface="Verdana" panose="020B0604030504040204" pitchFamily="34" charset="0"/>
              </a:rPr>
              <a:t>:</a:t>
            </a:r>
          </a:p>
          <a:p>
            <a:pPr marL="285750" indent="-285750">
              <a:buFontTx/>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mk-MK" dirty="0"/>
              <a:t>Активности за градење на капацитети со фокус на компактни и информативни вештини за пишување</a:t>
            </a:r>
            <a:r>
              <a:rPr lang="en-GB" dirty="0"/>
              <a:t>;</a:t>
            </a:r>
          </a:p>
          <a:p>
            <a:pPr marL="342900" indent="-342900">
              <a:spcBef>
                <a:spcPts val="600"/>
              </a:spcBef>
              <a:spcAft>
                <a:spcPts val="0"/>
              </a:spcAft>
              <a:buFont typeface="Wingdings" pitchFamily="2" charset="2"/>
              <a:buChar char="Ø"/>
            </a:pPr>
            <a:r>
              <a:rPr lang="mk-MK" dirty="0"/>
              <a:t>Намалување на барањата за </a:t>
            </a:r>
            <a:r>
              <a:rPr lang="en-US" i="1" dirty="0"/>
              <a:t>de </a:t>
            </a:r>
            <a:r>
              <a:rPr lang="en-US" i="1" dirty="0" err="1"/>
              <a:t>minimis</a:t>
            </a:r>
            <a:r>
              <a:rPr lang="en-GB" dirty="0"/>
              <a:t>; </a:t>
            </a:r>
          </a:p>
          <a:p>
            <a:pPr marL="342900" indent="-342900">
              <a:spcBef>
                <a:spcPts val="600"/>
              </a:spcBef>
              <a:spcAft>
                <a:spcPts val="0"/>
              </a:spcAft>
              <a:buFont typeface="Wingdings" pitchFamily="2" charset="2"/>
              <a:buChar char="Ø"/>
            </a:pPr>
            <a:r>
              <a:rPr lang="mk-MK" dirty="0"/>
              <a:t>Употреба на стандардни обрасци и прирачници за прифатлив стандард за појдовни барања за заемна правна помош</a:t>
            </a:r>
            <a:r>
              <a:rPr lang="en-GB" dirty="0"/>
              <a:t>;  </a:t>
            </a:r>
          </a:p>
          <a:p>
            <a:pPr marL="342900" indent="-342900">
              <a:spcBef>
                <a:spcPts val="600"/>
              </a:spcBef>
              <a:spcAft>
                <a:spcPts val="0"/>
              </a:spcAft>
              <a:buFont typeface="Wingdings" pitchFamily="2" charset="2"/>
              <a:buChar char="Ø"/>
            </a:pPr>
            <a:r>
              <a:rPr lang="mk-MK" dirty="0"/>
              <a:t>Директна судска соработка: централизирано известување, периодично следење и консултација од централните власти</a:t>
            </a:r>
            <a:r>
              <a:rPr lang="en-GB" dirty="0"/>
              <a:t>.</a:t>
            </a:r>
          </a:p>
        </p:txBody>
      </p:sp>
      <p:pic>
        <p:nvPicPr>
          <p:cNvPr id="4098" name="Picture 2" descr="Brainstorming on the review of the judicial training courses on cybercrime">
            <a:extLst>
              <a:ext uri="{FF2B5EF4-FFF2-40B4-BE49-F238E27FC236}">
                <a16:creationId xmlns:a16="http://schemas.microsoft.com/office/drawing/2014/main" id="{8CB9C8A9-0D32-4B22-9C6B-743108615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533" y="2442148"/>
            <a:ext cx="4365911" cy="281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41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Меѓународен одговор за </a:t>
            </a:r>
            <a:r>
              <a:rPr lang="mk-MK" sz="3200" b="1" dirty="0" err="1"/>
              <a:t>сајбер</a:t>
            </a:r>
            <a:r>
              <a:rPr lang="mk-MK" sz="3200" b="1" dirty="0"/>
              <a:t>-криминал:</a:t>
            </a:r>
          </a:p>
          <a:p>
            <a:pPr algn="r"/>
            <a:r>
              <a:rPr lang="mk-MK" sz="3200" b="1" dirty="0"/>
              <a:t>пример з</a:t>
            </a:r>
            <a:r>
              <a:rPr lang="mk-MK" sz="3200" b="1" dirty="0">
                <a:solidFill>
                  <a:schemeClr val="bg1"/>
                </a:solidFill>
              </a:rPr>
              <a:t>а </a:t>
            </a:r>
            <a:r>
              <a:rPr lang="mk-MK" sz="3200" b="1" dirty="0"/>
              <a:t>специфична земја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416342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Неформални методи на</a:t>
            </a:r>
          </a:p>
          <a:p>
            <a:pPr marL="0" indent="0" algn="r">
              <a:buFont typeface="Arial" charset="0"/>
              <a:buNone/>
              <a:defRPr/>
            </a:pPr>
            <a:r>
              <a:rPr lang="mk-MK" sz="3200" b="1" dirty="0">
                <a:solidFill>
                  <a:schemeClr val="bg1"/>
                </a:solidFill>
              </a:rPr>
              <a:t>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865126"/>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Петти дел</a:t>
            </a:r>
            <a:endParaRPr lang="en-GB" sz="3200" b="1" dirty="0">
              <a:ea typeface="ＭＳ Ｐゴシック" charset="0"/>
              <a:cs typeface="ＭＳ Ｐゴシック" charset="0"/>
            </a:endParaRPr>
          </a:p>
          <a:p>
            <a:endParaRPr lang="en-GB" sz="3200" b="1" dirty="0">
              <a:ea typeface="ＭＳ Ｐゴシック" charset="0"/>
            </a:endParaRPr>
          </a:p>
          <a:p>
            <a:pPr algn="ctr"/>
            <a:r>
              <a:rPr lang="mk-MK" sz="3200" b="1" dirty="0"/>
              <a:t>Резиме</a:t>
            </a:r>
            <a:endParaRPr lang="en-GB" sz="3200" b="1" dirty="0"/>
          </a:p>
          <a:p>
            <a:pPr algn="ctr" eaLnBrk="1" hangingPunct="1">
              <a:lnSpc>
                <a:spcPct val="80000"/>
              </a:lnSpc>
            </a:pPr>
            <a:endParaRPr lang="en-GB" sz="3200" b="1" dirty="0"/>
          </a:p>
        </p:txBody>
      </p:sp>
    </p:spTree>
    <p:extLst>
      <p:ext uri="{BB962C8B-B14F-4D97-AF65-F5344CB8AC3E}">
        <p14:creationId xmlns:p14="http://schemas.microsoft.com/office/powerpoint/2010/main" val="3935862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084629"/>
            <a:ext cx="5231623" cy="5170646"/>
          </a:xfrm>
          <a:prstGeom prst="rect">
            <a:avLst/>
          </a:prstGeom>
        </p:spPr>
        <p:txBody>
          <a:bodyPr wrap="square">
            <a:spAutoFit/>
          </a:bodyPr>
          <a:lstStyle/>
          <a:p>
            <a:pPr marL="342900" lvl="2" indent="-342900" algn="just">
              <a:buFont typeface="Wingdings" pitchFamily="2" charset="2"/>
              <a:buChar char="ü"/>
            </a:pPr>
            <a:r>
              <a:rPr lang="ru-RU" sz="2200" i="1" dirty="0"/>
              <a:t>стекнување на дополнителни информации и знаење за меѓународните организации и мрежи за организираноста, поставеноста и надлежностите за сајбер-криминал</a:t>
            </a:r>
          </a:p>
          <a:p>
            <a:pPr marL="342900" lvl="2" indent="-342900" algn="just">
              <a:buFont typeface="Wingdings" pitchFamily="2" charset="2"/>
              <a:buChar char="ü"/>
            </a:pPr>
            <a:r>
              <a:rPr lang="ru-RU" sz="2200" i="1" dirty="0"/>
              <a:t>дополнително да се анализира и разбере спроведувањето на член 35 од Конвенцијата за сајбер-криминал на Советот на Европа</a:t>
            </a:r>
            <a:endParaRPr lang="en-GB" sz="2200" i="1" dirty="0"/>
          </a:p>
          <a:p>
            <a:pPr marL="342900" lvl="2" indent="-342900" algn="just">
              <a:buFont typeface="Wingdings" pitchFamily="2" charset="2"/>
              <a:buChar char="ü"/>
            </a:pPr>
            <a:r>
              <a:rPr lang="ru-RU" sz="2200" i="1" dirty="0"/>
              <a:t>да се подигне свеста за некои од локалните национални решенија за забранување на сајбер-криминалот и заемната правна помош во врска со тоа</a:t>
            </a:r>
            <a:endParaRPr lang="en-GB" sz="2200" i="1" dirty="0"/>
          </a:p>
        </p:txBody>
      </p:sp>
      <p:pic>
        <p:nvPicPr>
          <p:cNvPr id="6" name="Picture 5" descr="A picture containing drawing, food&#10;&#10;Description automatically generated">
            <a:extLst>
              <a:ext uri="{FF2B5EF4-FFF2-40B4-BE49-F238E27FC236}">
                <a16:creationId xmlns:a16="http://schemas.microsoft.com/office/drawing/2014/main" id="{3F8D7186-3FDA-45C4-9898-FF567367C538}"/>
              </a:ext>
            </a:extLst>
          </p:cNvPr>
          <p:cNvPicPr>
            <a:picLocks noChangeAspect="1"/>
          </p:cNvPicPr>
          <p:nvPr/>
        </p:nvPicPr>
        <p:blipFill>
          <a:blip r:embed="rId4"/>
          <a:stretch>
            <a:fillRect/>
          </a:stretch>
        </p:blipFill>
        <p:spPr>
          <a:xfrm>
            <a:off x="5770260" y="2706391"/>
            <a:ext cx="3252195" cy="1159027"/>
          </a:xfrm>
          <a:prstGeom prst="rect">
            <a:avLst/>
          </a:prstGeom>
        </p:spPr>
      </p:pic>
    </p:spTree>
    <p:extLst>
      <p:ext uri="{BB962C8B-B14F-4D97-AF65-F5344CB8AC3E}">
        <p14:creationId xmlns:p14="http://schemas.microsoft.com/office/powerpoint/2010/main" val="3539683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Неформални методи на</a:t>
            </a:r>
          </a:p>
          <a:p>
            <a:pPr marL="0" indent="0" algn="r">
              <a:buFont typeface="Arial" charset="0"/>
              <a:buNone/>
              <a:defRPr/>
            </a:pPr>
            <a:r>
              <a:rPr lang="mk-MK" sz="3200" b="1" dirty="0">
                <a:solidFill>
                  <a:schemeClr val="bg1"/>
                </a:solidFill>
              </a:rPr>
              <a:t>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6197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t>Формална наспроти неформална заемна</a:t>
            </a:r>
          </a:p>
          <a:p>
            <a:pPr marL="0" indent="0" algn="r">
              <a:buFont typeface="Arial" charset="0"/>
              <a:buNone/>
              <a:defRPr/>
            </a:pPr>
            <a:r>
              <a:rPr lang="mk-MK" sz="3200" b="1" dirty="0">
                <a:solidFill>
                  <a:schemeClr val="bg1"/>
                </a:solidFill>
              </a:rPr>
              <a:t>правна помош во кривични предмети</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7958"/>
            <a:ext cx="4572000" cy="5293757"/>
          </a:xfrm>
          <a:prstGeom prst="rect">
            <a:avLst/>
          </a:prstGeom>
        </p:spPr>
        <p:txBody>
          <a:bodyPr>
            <a:spAutoFit/>
          </a:bodyPr>
          <a:lstStyle/>
          <a:p>
            <a:pPr marL="342900" indent="-342900">
              <a:spcAft>
                <a:spcPts val="0"/>
              </a:spcAft>
              <a:buFont typeface="Wingdings" pitchFamily="2" charset="2"/>
              <a:buChar char="Ø"/>
            </a:pPr>
            <a:r>
              <a:rPr lang="mk-MK" sz="2200" b="1" dirty="0"/>
              <a:t>Формална</a:t>
            </a:r>
            <a:r>
              <a:rPr lang="en-GB" sz="2200" b="1" dirty="0"/>
              <a:t>:</a:t>
            </a:r>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mk-MK" sz="2100" b="1" dirty="0">
                <a:effectLst/>
                <a:cs typeface="Arial" panose="020B0604020202020204" pitchFamily="34" charset="0"/>
              </a:rPr>
              <a:t>Заемна правна помош (ЗПП), </a:t>
            </a:r>
            <a:r>
              <a:rPr lang="mk-MK" sz="2100" dirty="0">
                <a:effectLst/>
                <a:cs typeface="Arial" panose="020B0604020202020204" pitchFamily="34" charset="0"/>
              </a:rPr>
              <a:t>позната и како „судска помош“ </a:t>
            </a:r>
            <a:r>
              <a:rPr lang="mk-MK" sz="2100" b="1" dirty="0">
                <a:effectLst/>
                <a:cs typeface="Arial" panose="020B0604020202020204" pitchFamily="34" charset="0"/>
              </a:rPr>
              <a:t>е формалниот начин на кој земјите бараат и даваат помош</a:t>
            </a:r>
            <a:r>
              <a:rPr lang="mk-MK" sz="2100" dirty="0">
                <a:effectLst/>
                <a:cs typeface="Arial" panose="020B0604020202020204" pitchFamily="34" charset="0"/>
              </a:rPr>
              <a:t> при добивање докази лоцирани во една земја за да помогнат во кривични истраги или постапки во друга земја </a:t>
            </a:r>
            <a:endParaRPr lang="en-GB" sz="2100" dirty="0">
              <a:effectLst/>
              <a:cs typeface="Arial" panose="020B0604020202020204" pitchFamily="34" charset="0"/>
            </a:endParaRPr>
          </a:p>
          <a:p>
            <a:pPr marL="342900" indent="-342900" algn="just">
              <a:buFont typeface="Arial" panose="020B0604020202020204" pitchFamily="34" charset="0"/>
              <a:buChar char="•"/>
            </a:pPr>
            <a:endParaRPr lang="en-GB" sz="2100" dirty="0">
              <a:effectLst/>
              <a:cs typeface="Arial" panose="020B0604020202020204" pitchFamily="34" charset="0"/>
            </a:endParaRPr>
          </a:p>
          <a:p>
            <a:pPr marL="342900" indent="-342900" algn="just">
              <a:buFont typeface="Arial" panose="020B0604020202020204" pitchFamily="34" charset="0"/>
              <a:buChar char="•"/>
            </a:pPr>
            <a:r>
              <a:rPr lang="mk-MK" sz="2100" dirty="0">
                <a:cs typeface="Arial" panose="020B0604020202020204" pitchFamily="34" charset="0"/>
              </a:rPr>
              <a:t>З</a:t>
            </a:r>
            <a:r>
              <a:rPr lang="mk-MK" sz="2100" dirty="0">
                <a:effectLst/>
                <a:cs typeface="Arial" panose="020B0604020202020204" pitchFamily="34" charset="0"/>
              </a:rPr>
              <a:t>емјата која го поднесува барањето обично се нарекува „</a:t>
            </a:r>
            <a:r>
              <a:rPr lang="mk-MK" sz="2100" b="1" dirty="0">
                <a:effectLst/>
                <a:cs typeface="Arial" panose="020B0604020202020204" pitchFamily="34" charset="0"/>
              </a:rPr>
              <a:t>земја барател</a:t>
            </a:r>
            <a:r>
              <a:rPr lang="mk-MK" sz="2100" dirty="0">
                <a:effectLst/>
                <a:cs typeface="Arial" panose="020B0604020202020204" pitchFamily="34" charset="0"/>
              </a:rPr>
              <a:t>“, додека земјата до која е упатено барањето е „</a:t>
            </a:r>
            <a:r>
              <a:rPr lang="mk-MK" sz="2100" b="1" dirty="0">
                <a:effectLst/>
                <a:cs typeface="Arial" panose="020B0604020202020204" pitchFamily="34" charset="0"/>
              </a:rPr>
              <a:t>замолена земја</a:t>
            </a:r>
            <a:r>
              <a:rPr lang="mk-MK" sz="2100" dirty="0">
                <a:effectLst/>
                <a:cs typeface="Arial" panose="020B0604020202020204" pitchFamily="34" charset="0"/>
              </a:rPr>
              <a:t>“</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9" y="1589882"/>
            <a:ext cx="4072084" cy="1546577"/>
          </a:xfrm>
          <a:prstGeom prst="rect">
            <a:avLst/>
          </a:prstGeom>
        </p:spPr>
        <p:txBody>
          <a:bodyPr wrap="square">
            <a:spAutoFit/>
          </a:bodyPr>
          <a:lstStyle/>
          <a:p>
            <a:pPr marL="342900" indent="-342900" algn="just">
              <a:lnSpc>
                <a:spcPct val="90000"/>
              </a:lnSpc>
              <a:buFont typeface="Arial" panose="020B0604020202020204" pitchFamily="34" charset="0"/>
              <a:buChar char="•"/>
            </a:pPr>
            <a:r>
              <a:rPr lang="mk-MK" sz="2100" b="1" dirty="0">
                <a:effectLst/>
                <a:cs typeface="Arial" panose="020B0604020202020204" pitchFamily="34" charset="0"/>
              </a:rPr>
              <a:t>Заемната правна помош е креирана за собирање докази, а не за разузнавачки или други информации.</a:t>
            </a:r>
            <a:endParaRPr lang="en-GB" sz="2100" b="1" dirty="0"/>
          </a:p>
        </p:txBody>
      </p:sp>
      <p:pic>
        <p:nvPicPr>
          <p:cNvPr id="2050" name="Picture 2" descr="Formal Service Letter Request Sample - Formal letter samples and templates">
            <a:hlinkClick r:id="rId4"/>
            <a:extLst>
              <a:ext uri="{FF2B5EF4-FFF2-40B4-BE49-F238E27FC236}">
                <a16:creationId xmlns:a16="http://schemas.microsoft.com/office/drawing/2014/main" id="{2B7C42ED-5922-40FC-9831-5DF28D5B6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526" y="3416742"/>
            <a:ext cx="2971258" cy="249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7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t>Формална наспроти неформална заемна</a:t>
            </a:r>
          </a:p>
          <a:p>
            <a:pPr marL="0" indent="0" algn="r">
              <a:buFont typeface="Arial" charset="0"/>
              <a:buNone/>
              <a:defRPr/>
            </a:pPr>
            <a:r>
              <a:rPr lang="mk-MK" sz="3200" b="1" dirty="0">
                <a:solidFill>
                  <a:schemeClr val="bg1"/>
                </a:solidFill>
              </a:rPr>
              <a:t>правна помош во кривични предмети</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7958"/>
            <a:ext cx="4572000" cy="5601533"/>
          </a:xfrm>
          <a:prstGeom prst="rect">
            <a:avLst/>
          </a:prstGeom>
        </p:spPr>
        <p:txBody>
          <a:bodyPr>
            <a:spAutoFit/>
          </a:bodyPr>
          <a:lstStyle/>
          <a:p>
            <a:pPr marL="342900" indent="-342900">
              <a:spcAft>
                <a:spcPts val="0"/>
              </a:spcAft>
              <a:buFont typeface="Wingdings" pitchFamily="2" charset="2"/>
              <a:buChar char="Ø"/>
            </a:pPr>
            <a:r>
              <a:rPr lang="mk-MK" sz="2200" b="1" dirty="0"/>
              <a:t>Неформална:</a:t>
            </a:r>
            <a:endParaRPr lang="en-GB" sz="2200" b="1" dirty="0"/>
          </a:p>
          <a:p>
            <a:pPr marL="342900" indent="-342900" algn="just">
              <a:buFont typeface="Arial" panose="020B0604020202020204" pitchFamily="34" charset="0"/>
              <a:buChar char="•"/>
            </a:pPr>
            <a:r>
              <a:rPr lang="mk-MK" sz="2100" b="1" dirty="0">
                <a:cs typeface="Arial" panose="020B0604020202020204" pitchFamily="34" charset="0"/>
              </a:rPr>
              <a:t>а</a:t>
            </a:r>
            <a:r>
              <a:rPr lang="mk-MK" sz="2100" b="1" dirty="0">
                <a:effectLst/>
                <a:cs typeface="Arial" panose="020B0604020202020204" pitchFamily="34" charset="0"/>
              </a:rPr>
              <a:t>дминистративната помош понекогаш се нарекува „неформална помош“</a:t>
            </a:r>
            <a:endParaRPr lang="en-GB" sz="2100" dirty="0">
              <a:effectLst/>
              <a:cs typeface="Arial" panose="020B0604020202020204" pitchFamily="34" charset="0"/>
            </a:endParaRPr>
          </a:p>
          <a:p>
            <a:pPr marL="342900" indent="-342900" algn="just">
              <a:buFont typeface="Arial" panose="020B0604020202020204" pitchFamily="34" charset="0"/>
              <a:buChar char="•"/>
            </a:pPr>
            <a:r>
              <a:rPr lang="mk-MK" sz="2100" b="1" dirty="0">
                <a:effectLst/>
                <a:cs typeface="Arial" panose="020B0604020202020204" pitchFamily="34" charset="0"/>
              </a:rPr>
              <a:t>не вклучува издавање на формален допис со барање </a:t>
            </a:r>
            <a:r>
              <a:rPr lang="mk-MK" sz="2100" dirty="0">
                <a:effectLst/>
                <a:cs typeface="Arial" panose="020B0604020202020204" pitchFamily="34" charset="0"/>
              </a:rPr>
              <a:t>што претставува основа на барање на заемна правна помош</a:t>
            </a:r>
            <a:endParaRPr lang="en-GB" sz="2100" dirty="0">
              <a:effectLst/>
              <a:cs typeface="Arial" panose="020B0604020202020204" pitchFamily="34" charset="0"/>
            </a:endParaRPr>
          </a:p>
          <a:p>
            <a:pPr marL="342900" indent="-342900" algn="just">
              <a:buFont typeface="Arial" panose="020B0604020202020204" pitchFamily="34" charset="0"/>
              <a:buChar char="•"/>
            </a:pPr>
            <a:r>
              <a:rPr lang="mk-MK" sz="2100" dirty="0">
                <a:effectLst/>
                <a:cs typeface="Arial" panose="020B0604020202020204" pitchFamily="34" charset="0"/>
              </a:rPr>
              <a:t>исто така се користи при поставување барања за собирање докази до земја </a:t>
            </a:r>
            <a:r>
              <a:rPr lang="mk-MK" sz="2100" b="1" dirty="0">
                <a:effectLst/>
                <a:cs typeface="Arial" panose="020B0604020202020204" pitchFamily="34" charset="0"/>
              </a:rPr>
              <a:t>во која не е потребна овластување за присила</a:t>
            </a:r>
            <a:endParaRPr lang="en-GB" sz="2100" b="1" dirty="0">
              <a:effectLst/>
              <a:cs typeface="Arial" panose="020B0604020202020204" pitchFamily="34" charset="0"/>
            </a:endParaRPr>
          </a:p>
          <a:p>
            <a:pPr marL="342900" indent="-342900" algn="just">
              <a:buFont typeface="Arial" panose="020B0604020202020204" pitchFamily="34" charset="0"/>
              <a:buChar char="•"/>
            </a:pPr>
            <a:r>
              <a:rPr lang="mk-MK" sz="2100" b="1" dirty="0">
                <a:effectLst/>
                <a:cs typeface="Arial" panose="020B0604020202020204" pitchFamily="34" charset="0"/>
              </a:rPr>
              <a:t>им помага на органите во двете земји да градат мрежи и контакти</a:t>
            </a:r>
            <a:endParaRPr lang="en-GB" sz="2100" b="1" dirty="0">
              <a:effectLst/>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9" y="967958"/>
            <a:ext cx="4072084" cy="2677656"/>
          </a:xfrm>
          <a:prstGeom prst="rect">
            <a:avLst/>
          </a:prstGeom>
        </p:spPr>
        <p:txBody>
          <a:bodyPr wrap="square">
            <a:spAutoFit/>
          </a:bodyPr>
          <a:lstStyle/>
          <a:p>
            <a:pPr marL="342900" indent="-342900" algn="just">
              <a:buFont typeface="Arial" panose="020B0604020202020204" pitchFamily="34" charset="0"/>
              <a:buChar char="•"/>
            </a:pPr>
            <a:r>
              <a:rPr lang="mk-MK" sz="2100" dirty="0">
                <a:effectLst/>
                <a:cs typeface="Arial" panose="020B0604020202020204" pitchFamily="34" charset="0"/>
              </a:rPr>
              <a:t>неформалниот пристап треба да биде првиот чекор </a:t>
            </a:r>
            <a:r>
              <a:rPr lang="mk-MK" sz="2100" b="1" dirty="0">
                <a:effectLst/>
                <a:cs typeface="Arial" panose="020B0604020202020204" pitchFamily="34" charset="0"/>
              </a:rPr>
              <a:t>во какво било сложено барање за докази во кој било случај, дури и кога секогаш постои намера да се издаде формално писмо за барање</a:t>
            </a:r>
            <a:endParaRPr lang="en-GB" sz="2100" b="1" dirty="0">
              <a:effectLst/>
              <a:cs typeface="Arial" panose="020B0604020202020204" pitchFamily="34" charset="0"/>
            </a:endParaRPr>
          </a:p>
        </p:txBody>
      </p:sp>
      <p:pic>
        <p:nvPicPr>
          <p:cNvPr id="6" name="Picture 2" descr="What Is an Informal Interview and How to Approach It">
            <a:hlinkClick r:id="rId4"/>
            <a:extLst>
              <a:ext uri="{FF2B5EF4-FFF2-40B4-BE49-F238E27FC236}">
                <a16:creationId xmlns:a16="http://schemas.microsoft.com/office/drawing/2014/main" id="{6BAEAF62-FBC5-4359-865E-3444AFEDB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6167" y="3850145"/>
            <a:ext cx="3331281" cy="220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9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t>Формална наспроти неформална заемна</a:t>
            </a:r>
          </a:p>
          <a:p>
            <a:pPr marL="0" indent="0" algn="r">
              <a:buFont typeface="Arial" charset="0"/>
              <a:buNone/>
              <a:defRPr/>
            </a:pPr>
            <a:r>
              <a:rPr lang="mk-MK" sz="3200" b="1" dirty="0">
                <a:solidFill>
                  <a:schemeClr val="bg1"/>
                </a:solidFill>
              </a:rPr>
              <a:t>правна помош во кривични предмети</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5293757"/>
          </a:xfrm>
          <a:prstGeom prst="rect">
            <a:avLst/>
          </a:prstGeom>
        </p:spPr>
        <p:txBody>
          <a:bodyPr>
            <a:spAutoFit/>
          </a:bodyPr>
          <a:lstStyle/>
          <a:p>
            <a:pPr marL="342900" indent="-342900">
              <a:spcAft>
                <a:spcPts val="0"/>
              </a:spcAft>
              <a:buFont typeface="Wingdings" pitchFamily="2" charset="2"/>
              <a:buChar char="Ø"/>
            </a:pPr>
            <a:r>
              <a:rPr lang="mk-MK" sz="2200" b="1" dirty="0"/>
              <a:t>Примери за формална ЗПП:</a:t>
            </a:r>
            <a:endParaRPr lang="en-GB" sz="2200" b="1" dirty="0"/>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mk-MK" sz="2100" b="1" dirty="0">
                <a:effectLst/>
                <a:cs typeface="Arial" panose="020B0604020202020204" pitchFamily="34" charset="0"/>
              </a:rPr>
              <a:t>Добивање сведоштво </a:t>
            </a:r>
            <a:r>
              <a:rPr lang="mk-MK" sz="2100" dirty="0">
                <a:effectLst/>
                <a:cs typeface="Arial" panose="020B0604020202020204" pitchFamily="34" charset="0"/>
              </a:rPr>
              <a:t>од несвоеволен сведок</a:t>
            </a:r>
            <a:endParaRPr lang="en-GB" sz="2100" dirty="0">
              <a:effectLst/>
              <a:cs typeface="Arial" panose="020B0604020202020204" pitchFamily="34" charset="0"/>
            </a:endParaRPr>
          </a:p>
          <a:p>
            <a:pPr marL="342900" indent="-342900" algn="just">
              <a:buFont typeface="Arial" panose="020B0604020202020204" pitchFamily="34" charset="0"/>
              <a:buChar char="•"/>
            </a:pPr>
            <a:r>
              <a:rPr lang="mk-MK" sz="2100" b="1" dirty="0">
                <a:effectLst/>
                <a:cs typeface="Arial" panose="020B0604020202020204" pitchFamily="34" charset="0"/>
              </a:rPr>
              <a:t>Барање да се интервјуира </a:t>
            </a:r>
            <a:r>
              <a:rPr lang="mk-MK" sz="2100" dirty="0">
                <a:effectLst/>
                <a:cs typeface="Arial" panose="020B0604020202020204" pitchFamily="34" charset="0"/>
              </a:rPr>
              <a:t>лице како осомничен</a:t>
            </a:r>
            <a:r>
              <a:rPr lang="en-GB" sz="2100" dirty="0">
                <a:effectLst/>
                <a:cs typeface="Arial" panose="020B0604020202020204" pitchFamily="34" charset="0"/>
              </a:rPr>
              <a:t>,</a:t>
            </a:r>
          </a:p>
          <a:p>
            <a:pPr marL="342900" indent="-342900" algn="just">
              <a:buFont typeface="Arial" panose="020B0604020202020204" pitchFamily="34" charset="0"/>
              <a:buChar char="•"/>
            </a:pPr>
            <a:r>
              <a:rPr lang="mk-MK" sz="2100" b="1" dirty="0">
                <a:effectLst/>
                <a:cs typeface="Arial" panose="020B0604020202020204" pitchFamily="34" charset="0"/>
              </a:rPr>
              <a:t>Добивање информации за сметки </a:t>
            </a:r>
            <a:r>
              <a:rPr lang="mk-MK" sz="2100" dirty="0">
                <a:effectLst/>
                <a:cs typeface="Arial" panose="020B0604020202020204" pitchFamily="34" charset="0"/>
              </a:rPr>
              <a:t>и документарни докази од банки и финансиски институции</a:t>
            </a:r>
            <a:r>
              <a:rPr lang="en-GB" sz="2100" dirty="0">
                <a:effectLst/>
                <a:cs typeface="Arial" panose="020B0604020202020204" pitchFamily="34" charset="0"/>
              </a:rPr>
              <a:t>,</a:t>
            </a:r>
          </a:p>
          <a:p>
            <a:pPr marL="342900" indent="-342900" algn="just">
              <a:buFont typeface="Arial" panose="020B0604020202020204" pitchFamily="34" charset="0"/>
              <a:buChar char="•"/>
            </a:pPr>
            <a:r>
              <a:rPr lang="mk-MK" sz="2100" b="1" dirty="0">
                <a:effectLst/>
                <a:cs typeface="Arial" panose="020B0604020202020204" pitchFamily="34" charset="0"/>
              </a:rPr>
              <a:t>Барања за претрес и заплена</a:t>
            </a:r>
            <a:endParaRPr lang="en-GB" sz="2100" b="1" dirty="0">
              <a:cs typeface="Arial" panose="020B0604020202020204" pitchFamily="34" charset="0"/>
            </a:endParaRPr>
          </a:p>
          <a:p>
            <a:pPr marL="342900" indent="-342900" algn="just">
              <a:buFont typeface="Arial" panose="020B0604020202020204" pitchFamily="34" charset="0"/>
              <a:buChar char="•"/>
            </a:pPr>
            <a:r>
              <a:rPr lang="mk-MK" sz="2100" b="1" dirty="0">
                <a:effectLst/>
                <a:cs typeface="Arial" panose="020B0604020202020204" pitchFamily="34" charset="0"/>
              </a:rPr>
              <a:t>Интернет записи </a:t>
            </a:r>
            <a:r>
              <a:rPr lang="mk-MK" sz="2100" dirty="0">
                <a:effectLst/>
                <a:cs typeface="Arial" panose="020B0604020202020204" pitchFamily="34" charset="0"/>
              </a:rPr>
              <a:t>и содржина на е-пошти</a:t>
            </a:r>
            <a:endParaRPr lang="en-GB" sz="2100" dirty="0">
              <a:cs typeface="Arial" panose="020B0604020202020204" pitchFamily="34" charset="0"/>
            </a:endParaRPr>
          </a:p>
          <a:p>
            <a:pPr marL="342900" indent="-342900" algn="just">
              <a:buFont typeface="Arial" panose="020B0604020202020204" pitchFamily="34" charset="0"/>
              <a:buChar char="•"/>
            </a:pPr>
            <a:r>
              <a:rPr lang="mk-MK" sz="2100" b="1" dirty="0">
                <a:effectLst/>
                <a:cs typeface="Arial" panose="020B0604020202020204" pitchFamily="34" charset="0"/>
              </a:rPr>
              <a:t>Пренос на лица во согласност во притвор </a:t>
            </a:r>
            <a:r>
              <a:rPr lang="mk-MK" sz="2100" dirty="0">
                <a:effectLst/>
                <a:cs typeface="Arial" panose="020B0604020202020204" pitchFamily="34" charset="0"/>
              </a:rPr>
              <a:t>со цел да се даде сведоштво</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8" y="1120658"/>
            <a:ext cx="4166677" cy="1837426"/>
          </a:xfrm>
          <a:prstGeom prst="rect">
            <a:avLst/>
          </a:prstGeom>
        </p:spPr>
        <p:txBody>
          <a:bodyPr wrap="square">
            <a:spAutoFit/>
          </a:bodyPr>
          <a:lstStyle/>
          <a:p>
            <a:pPr marL="342900" indent="-342900" algn="just">
              <a:lnSpc>
                <a:spcPct val="90000"/>
              </a:lnSpc>
              <a:buFont typeface="Arial" panose="020B0604020202020204" pitchFamily="34" charset="0"/>
              <a:buChar char="•"/>
            </a:pPr>
            <a:r>
              <a:rPr lang="mk-MK" sz="2100" b="1" dirty="0">
                <a:effectLst/>
                <a:cs typeface="Arial" panose="020B0604020202020204" pitchFamily="34" charset="0"/>
              </a:rPr>
              <a:t>Белешка</a:t>
            </a:r>
            <a:r>
              <a:rPr lang="en-GB" sz="2100" b="1" dirty="0">
                <a:effectLst/>
                <a:cs typeface="Arial" panose="020B0604020202020204" pitchFamily="34" charset="0"/>
              </a:rPr>
              <a:t>: </a:t>
            </a:r>
            <a:r>
              <a:rPr lang="mk-MK" sz="2100" b="1" dirty="0">
                <a:cs typeface="Arial" panose="020B0604020202020204" pitchFamily="34" charset="0"/>
              </a:rPr>
              <a:t>Не може да се поднесе барање за заемна правна помош за апсење на бегалец. Таквото барање е строго во домен на екстрадицијата</a:t>
            </a:r>
            <a:endParaRPr lang="en-GB" sz="2100" b="1" dirty="0">
              <a:cs typeface="Arial" panose="020B0604020202020204" pitchFamily="34" charset="0"/>
            </a:endParaRPr>
          </a:p>
        </p:txBody>
      </p:sp>
      <p:pic>
        <p:nvPicPr>
          <p:cNvPr id="2050" name="Picture 2" descr="Formal Service Letter Request Sample - Formal letter samples and templates">
            <a:hlinkClick r:id="rId4"/>
            <a:extLst>
              <a:ext uri="{FF2B5EF4-FFF2-40B4-BE49-F238E27FC236}">
                <a16:creationId xmlns:a16="http://schemas.microsoft.com/office/drawing/2014/main" id="{2B7C42ED-5922-40FC-9831-5DF28D5B6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526" y="3474038"/>
            <a:ext cx="2971258" cy="249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05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at Is an Informal Interview and How to Approach It">
            <a:hlinkClick r:id="rId3"/>
            <a:extLst>
              <a:ext uri="{FF2B5EF4-FFF2-40B4-BE49-F238E27FC236}">
                <a16:creationId xmlns:a16="http://schemas.microsoft.com/office/drawing/2014/main" id="{0804C3DD-DE7A-49B5-BEA2-B2FCC298B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167" y="4058757"/>
            <a:ext cx="3331281" cy="22045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t>Формална наспроти неформална заемна</a:t>
            </a:r>
          </a:p>
          <a:p>
            <a:pPr marL="0" indent="0" algn="r">
              <a:buFont typeface="Arial" charset="0"/>
              <a:buNone/>
              <a:defRPr/>
            </a:pPr>
            <a:r>
              <a:rPr lang="mk-MK" sz="3200" b="1" dirty="0">
                <a:solidFill>
                  <a:schemeClr val="bg1"/>
                </a:solidFill>
              </a:rPr>
              <a:t>правна помош во кривични предмети</a:t>
            </a:r>
            <a:endParaRPr lang="en-GB" sz="3200" b="1" dirty="0">
              <a:solidFill>
                <a:schemeClr val="bg1"/>
              </a:solidFill>
            </a:endParaRPr>
          </a:p>
        </p:txBody>
      </p:sp>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2" y="867297"/>
            <a:ext cx="4728271" cy="5293757"/>
          </a:xfrm>
          <a:prstGeom prst="rect">
            <a:avLst/>
          </a:prstGeom>
        </p:spPr>
        <p:txBody>
          <a:bodyPr wrap="square">
            <a:spAutoFit/>
          </a:bodyPr>
          <a:lstStyle/>
          <a:p>
            <a:pPr marL="342900" indent="-342900">
              <a:spcAft>
                <a:spcPts val="0"/>
              </a:spcAft>
              <a:buFont typeface="Wingdings" pitchFamily="2" charset="2"/>
              <a:buChar char="Ø"/>
            </a:pPr>
            <a:r>
              <a:rPr lang="mk-MK" sz="2200" b="1" dirty="0">
                <a:cs typeface="Arial" panose="020B0604020202020204" pitchFamily="34" charset="0"/>
              </a:rPr>
              <a:t>Примери за неформална помош:</a:t>
            </a:r>
            <a:endParaRPr lang="en-GB" sz="2200" b="1" dirty="0">
              <a:cs typeface="Arial" panose="020B0604020202020204" pitchFamily="34" charset="0"/>
            </a:endParaRPr>
          </a:p>
          <a:p>
            <a:pPr marL="342900" indent="-342900" algn="just">
              <a:buFont typeface="Arial" panose="020B0604020202020204" pitchFamily="34" charset="0"/>
              <a:buChar char="•"/>
            </a:pPr>
            <a:r>
              <a:rPr lang="mk-MK" sz="2100" b="1" dirty="0">
                <a:cs typeface="Arial" panose="020B0604020202020204" pitchFamily="34" charset="0"/>
              </a:rPr>
              <a:t>добивање на јавни записи, </a:t>
            </a:r>
            <a:r>
              <a:rPr lang="mk-MK" sz="2100" dirty="0">
                <a:cs typeface="Arial" panose="020B0604020202020204" pitchFamily="34" charset="0"/>
              </a:rPr>
              <a:t>како што се документи од катастар на земјиште и документи во врска со регистрација на компании – дури може да бидат достапни како материјал од отворен извор</a:t>
            </a:r>
            <a:endParaRPr lang="en-GB" sz="2100" dirty="0">
              <a:cs typeface="Arial" panose="020B0604020202020204" pitchFamily="34" charset="0"/>
            </a:endParaRPr>
          </a:p>
          <a:p>
            <a:pPr marL="342900" indent="-342900" algn="just">
              <a:buFont typeface="Arial" panose="020B0604020202020204" pitchFamily="34" charset="0"/>
              <a:buChar char="•"/>
            </a:pPr>
            <a:r>
              <a:rPr lang="mk-MK" sz="2100" dirty="0">
                <a:cs typeface="Arial" panose="020B0604020202020204" pitchFamily="34" charset="0"/>
              </a:rPr>
              <a:t>може да се контактираат </a:t>
            </a:r>
            <a:r>
              <a:rPr lang="mk-MK" sz="2100" b="1" dirty="0">
                <a:cs typeface="Arial" panose="020B0604020202020204" pitchFamily="34" charset="0"/>
              </a:rPr>
              <a:t>потенцијални сведоци </a:t>
            </a:r>
            <a:r>
              <a:rPr lang="mk-MK" sz="2100" dirty="0">
                <a:cs typeface="Arial" panose="020B0604020202020204" pitchFamily="34" charset="0"/>
              </a:rPr>
              <a:t>за да се види дали се подготвени доброволно да им помогнат на органите на земјата барател</a:t>
            </a:r>
            <a:endParaRPr lang="en-GB" sz="2100" dirty="0">
              <a:cs typeface="Arial" panose="020B0604020202020204" pitchFamily="34" charset="0"/>
            </a:endParaRPr>
          </a:p>
          <a:p>
            <a:pPr marL="342900" indent="-342900" algn="just">
              <a:buFont typeface="Arial" panose="020B0604020202020204" pitchFamily="34" charset="0"/>
              <a:buChar char="•"/>
            </a:pPr>
            <a:r>
              <a:rPr lang="mk-MK" sz="2100" b="1" dirty="0">
                <a:cs typeface="Arial" panose="020B0604020202020204" pitchFamily="34" charset="0"/>
              </a:rPr>
              <a:t>сведоштво </a:t>
            </a:r>
            <a:r>
              <a:rPr lang="mk-MK" sz="2100" dirty="0">
                <a:cs typeface="Arial" panose="020B0604020202020204" pitchFamily="34" charset="0"/>
              </a:rPr>
              <a:t>може да се земе од доброволен сведок со помош на административно барање</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944301" y="863359"/>
            <a:ext cx="4199699" cy="2677656"/>
          </a:xfrm>
          <a:prstGeom prst="rect">
            <a:avLst/>
          </a:prstGeom>
        </p:spPr>
        <p:txBody>
          <a:bodyPr wrap="square">
            <a:spAutoFit/>
          </a:bodyPr>
          <a:lstStyle/>
          <a:p>
            <a:pPr marL="342900" indent="-342900" algn="just">
              <a:buFont typeface="Arial" panose="020B0604020202020204" pitchFamily="34" charset="0"/>
              <a:buChar char="•"/>
            </a:pPr>
            <a:r>
              <a:rPr lang="mk-MK" sz="2100" b="1" dirty="0">
                <a:effectLst/>
                <a:cs typeface="Arial" panose="020B0604020202020204" pitchFamily="34" charset="0"/>
              </a:rPr>
              <a:t>добивање списоци за претходни обвинителни пресуди</a:t>
            </a:r>
            <a:endParaRPr lang="en-GB" sz="2100" b="1" dirty="0">
              <a:effectLst/>
              <a:cs typeface="Arial" panose="020B0604020202020204" pitchFamily="34" charset="0"/>
            </a:endParaRPr>
          </a:p>
          <a:p>
            <a:pPr marL="342900" indent="-342900" algn="just">
              <a:buFont typeface="Arial" panose="020B0604020202020204" pitchFamily="34" charset="0"/>
              <a:buChar char="•"/>
            </a:pPr>
            <a:r>
              <a:rPr lang="mk-MK" sz="2100" b="1" dirty="0">
                <a:effectLst/>
                <a:cs typeface="Arial" panose="020B0604020202020204" pitchFamily="34" charset="0"/>
              </a:rPr>
              <a:t>основни податоци за претплатници </a:t>
            </a:r>
            <a:r>
              <a:rPr lang="mk-MK" sz="2100" dirty="0">
                <a:cs typeface="Arial" panose="020B0604020202020204" pitchFamily="34" charset="0"/>
              </a:rPr>
              <a:t>од комуникации и даватели на услуги за кои не е потребен судски налог</a:t>
            </a:r>
            <a:endParaRPr lang="en-GB" sz="2100" b="1" dirty="0">
              <a:effectLst/>
              <a:cs typeface="Arial" panose="020B0604020202020204" pitchFamily="34" charset="0"/>
            </a:endParaRPr>
          </a:p>
        </p:txBody>
      </p:sp>
    </p:spTree>
    <p:extLst>
      <p:ext uri="{BB962C8B-B14F-4D97-AF65-F5344CB8AC3E}">
        <p14:creationId xmlns:p14="http://schemas.microsoft.com/office/powerpoint/2010/main" val="229168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t>Формална наспроти неформална заемна</a:t>
            </a:r>
          </a:p>
          <a:p>
            <a:pPr marL="0" indent="0" algn="r">
              <a:buFont typeface="Arial" charset="0"/>
              <a:buNone/>
              <a:defRPr/>
            </a:pPr>
            <a:r>
              <a:rPr lang="mk-MK" sz="3200" b="1" dirty="0">
                <a:solidFill>
                  <a:schemeClr val="bg1"/>
                </a:solidFill>
              </a:rPr>
              <a:t>правна помош во кривични предмети</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2" y="802118"/>
            <a:ext cx="5139551" cy="5262979"/>
          </a:xfrm>
          <a:prstGeom prst="rect">
            <a:avLst/>
          </a:prstGeom>
        </p:spPr>
        <p:txBody>
          <a:bodyPr wrap="square">
            <a:spAutoFit/>
          </a:bodyPr>
          <a:lstStyle/>
          <a:p>
            <a:pPr marL="342900" indent="-342900">
              <a:spcAft>
                <a:spcPts val="0"/>
              </a:spcAft>
              <a:buFont typeface="Wingdings" pitchFamily="2" charset="2"/>
              <a:buChar char="Ø"/>
            </a:pPr>
            <a:r>
              <a:rPr lang="mk-MK" sz="2100" b="1" dirty="0">
                <a:cs typeface="Arial" panose="020B0604020202020204" pitchFamily="34" charset="0"/>
              </a:rPr>
              <a:t>Неформално </a:t>
            </a:r>
            <a:r>
              <a:rPr lang="mk-MK" sz="2100" b="1" dirty="0">
                <a:solidFill>
                  <a:srgbClr val="FF0000"/>
                </a:solidFill>
                <a:cs typeface="Arial" panose="020B0604020202020204" pitchFamily="34" charset="0"/>
              </a:rPr>
              <a:t>НЕ ЗНАЧИ</a:t>
            </a:r>
            <a:r>
              <a:rPr lang="mk-MK" sz="2100" b="1" dirty="0">
                <a:cs typeface="Arial" panose="020B0604020202020204" pitchFamily="34" charset="0"/>
              </a:rPr>
              <a:t> неприфатливо:</a:t>
            </a:r>
            <a:endParaRPr lang="en-GB" sz="2100" b="1" dirty="0">
              <a:cs typeface="Arial" panose="020B0604020202020204" pitchFamily="34" charset="0"/>
            </a:endParaRPr>
          </a:p>
          <a:p>
            <a:pPr marL="342900" indent="-342900" algn="just">
              <a:buFont typeface="Arial" panose="020B0604020202020204" pitchFamily="34" charset="0"/>
              <a:buChar char="•"/>
            </a:pPr>
            <a:r>
              <a:rPr lang="mk-MK" sz="2100" i="0" u="none" strike="noStrike" baseline="0" dirty="0">
                <a:cs typeface="Arial" panose="020B0604020202020204" pitchFamily="34" charset="0"/>
              </a:rPr>
              <a:t>иако средствата за поднесување на барањето се административни или неформални, </a:t>
            </a:r>
            <a:r>
              <a:rPr lang="mk-MK" sz="2100" b="1" i="0" u="none" strike="noStrike" baseline="0" dirty="0">
                <a:cs typeface="Arial" panose="020B0604020202020204" pitchFamily="34" charset="0"/>
              </a:rPr>
              <a:t>материјалот</a:t>
            </a:r>
            <a:r>
              <a:rPr lang="mk-MK" sz="2100" b="1" i="0" u="none" strike="noStrike" dirty="0">
                <a:cs typeface="Arial" panose="020B0604020202020204" pitchFamily="34" charset="0"/>
              </a:rPr>
              <a:t> што може да се побара е доказен и е во прифатлива форма</a:t>
            </a:r>
            <a:endParaRPr lang="en-GB" sz="2100" b="1" i="0" u="none" strike="noStrike" baseline="0" dirty="0">
              <a:cs typeface="Arial" panose="020B0604020202020204" pitchFamily="34" charset="0"/>
            </a:endParaRPr>
          </a:p>
          <a:p>
            <a:pPr marL="342900" indent="-342900" algn="just">
              <a:buFont typeface="Arial" panose="020B0604020202020204" pitchFamily="34" charset="0"/>
              <a:buChar char="•"/>
            </a:pPr>
            <a:r>
              <a:rPr lang="mk-MK" sz="2100" i="0" u="none" strike="noStrike" baseline="0" dirty="0">
                <a:cs typeface="Arial" panose="020B0604020202020204" pitchFamily="34" charset="0"/>
              </a:rPr>
              <a:t>зборот</a:t>
            </a:r>
            <a:r>
              <a:rPr lang="mk-MK" sz="2100" i="0" u="none" strike="noStrike" dirty="0">
                <a:cs typeface="Arial" panose="020B0604020202020204" pitchFamily="34" charset="0"/>
              </a:rPr>
              <a:t> „неформално“ не се користи во однос на самиот производ, </a:t>
            </a:r>
            <a:r>
              <a:rPr lang="mk-MK" sz="2100" b="1" i="0" u="none" strike="noStrike" dirty="0">
                <a:cs typeface="Arial" panose="020B0604020202020204" pitchFamily="34" charset="0"/>
              </a:rPr>
              <a:t>туку за начинот на кој е поднесено барањето и патот по кој е комуницирано</a:t>
            </a:r>
          </a:p>
          <a:p>
            <a:pPr marL="342900" indent="-342900" algn="just">
              <a:buFont typeface="Arial" panose="020B0604020202020204" pitchFamily="34" charset="0"/>
              <a:buChar char="•"/>
            </a:pPr>
            <a:r>
              <a:rPr lang="mk-MK" sz="2100" i="0" u="none" strike="noStrike" baseline="0" dirty="0">
                <a:cs typeface="Arial" panose="020B0604020202020204" pitchFamily="34" charset="0"/>
              </a:rPr>
              <a:t>образложението е да се </a:t>
            </a:r>
            <a:r>
              <a:rPr lang="mk-MK" sz="2100" b="1" i="0" u="none" strike="noStrike" baseline="0" dirty="0">
                <a:cs typeface="Arial" panose="020B0604020202020204" pitchFamily="34" charset="0"/>
              </a:rPr>
              <a:t>избегнат</a:t>
            </a:r>
            <a:r>
              <a:rPr lang="mk-MK" sz="2100" b="1" i="0" u="none" strike="noStrike" dirty="0">
                <a:cs typeface="Arial" panose="020B0604020202020204" pitchFamily="34" charset="0"/>
              </a:rPr>
              <a:t> одложувањата</a:t>
            </a:r>
            <a:r>
              <a:rPr lang="mk-MK" sz="2100" i="0" u="none" strike="noStrike" dirty="0">
                <a:cs typeface="Arial" panose="020B0604020202020204" pitchFamily="34" charset="0"/>
              </a:rPr>
              <a:t>, честопати својствени за формалната постапка за ЗПП</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5195454" y="1410019"/>
            <a:ext cx="3827001" cy="2354491"/>
          </a:xfrm>
          <a:prstGeom prst="rect">
            <a:avLst/>
          </a:prstGeom>
        </p:spPr>
        <p:txBody>
          <a:bodyPr wrap="square">
            <a:spAutoFit/>
          </a:bodyPr>
          <a:lstStyle/>
          <a:p>
            <a:pPr marL="342900" indent="-342900" algn="just">
              <a:buFont typeface="Arial" panose="020B0604020202020204" pitchFamily="34" charset="0"/>
              <a:buChar char="•"/>
            </a:pPr>
            <a:r>
              <a:rPr lang="mk-MK" sz="2100" b="1" i="0" u="none" strike="noStrike" baseline="0" dirty="0">
                <a:cs typeface="Arial" panose="020B0604020202020204" pitchFamily="34" charset="0"/>
              </a:rPr>
              <a:t>златното правило мора да биде: </a:t>
            </a:r>
            <a:r>
              <a:rPr lang="mk-MK" sz="2100" b="1" i="0" u="none" strike="noStrike" baseline="0" dirty="0">
                <a:solidFill>
                  <a:srgbClr val="FF0000"/>
                </a:solidFill>
                <a:cs typeface="Arial" panose="020B0604020202020204" pitchFamily="34" charset="0"/>
              </a:rPr>
              <a:t>обезбедете</a:t>
            </a:r>
            <a:r>
              <a:rPr lang="mk-MK" sz="2100" b="1" i="0" u="none" strike="noStrike" dirty="0">
                <a:solidFill>
                  <a:srgbClr val="FF0000"/>
                </a:solidFill>
                <a:cs typeface="Arial" panose="020B0604020202020204" pitchFamily="34" charset="0"/>
              </a:rPr>
              <a:t> дека секое административно неформално барање е направено и спроведено законски</a:t>
            </a:r>
            <a:endParaRPr lang="en-GB" sz="2100" dirty="0">
              <a:solidFill>
                <a:srgbClr val="FF0000"/>
              </a:solidFill>
              <a:effectLst/>
              <a:cs typeface="Arial" panose="020B0604020202020204" pitchFamily="34" charset="0"/>
            </a:endParaRPr>
          </a:p>
        </p:txBody>
      </p:sp>
      <p:pic>
        <p:nvPicPr>
          <p:cNvPr id="1028" name="Picture 4" descr="Rules">
            <a:hlinkClick r:id="rId4"/>
            <a:extLst>
              <a:ext uri="{FF2B5EF4-FFF2-40B4-BE49-F238E27FC236}">
                <a16:creationId xmlns:a16="http://schemas.microsoft.com/office/drawing/2014/main" id="{BD74BD2A-88FF-4EB9-A4E2-441EED154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13" y="4165569"/>
            <a:ext cx="3024335" cy="200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32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20520</TotalTime>
  <Words>6948</Words>
  <Application>Microsoft Office PowerPoint</Application>
  <PresentationFormat>On-screen Show (4:3)</PresentationFormat>
  <Paragraphs>650</Paragraphs>
  <Slides>46</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Narrow</vt:lpstr>
      <vt:lpstr>Calibri</vt:lpstr>
      <vt:lpstr>MinionPro-Regular</vt:lpstr>
      <vt:lpstr>Segoe UI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apetrovmk@outlook.com</cp:lastModifiedBy>
  <cp:revision>458</cp:revision>
  <dcterms:created xsi:type="dcterms:W3CDTF">2012-01-25T15:22:10Z</dcterms:created>
  <dcterms:modified xsi:type="dcterms:W3CDTF">2021-05-05T08:09:23Z</dcterms:modified>
</cp:coreProperties>
</file>