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notesSlides/notesSlide26.xml" ContentType="application/vnd.openxmlformats-officedocument.presentationml.notesSlide+xml"/>
  <Override PartName="/ppt/tags/tag41.xml" ContentType="application/vnd.openxmlformats-officedocument.presentationml.tags+xml"/>
  <Override PartName="/ppt/notesSlides/notesSlide27.xml" ContentType="application/vnd.openxmlformats-officedocument.presentationml.notesSlide+xml"/>
  <Override PartName="/ppt/tags/tag42.xml" ContentType="application/vnd.openxmlformats-officedocument.presentationml.tags+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notesSlides/notesSlide30.xml" ContentType="application/vnd.openxmlformats-officedocument.presentationml.notesSlide+xml"/>
  <Override PartName="/ppt/tags/tag45.xml" ContentType="application/vnd.openxmlformats-officedocument.presentationml.tags+xml"/>
  <Override PartName="/ppt/notesSlides/notesSlide31.xml" ContentType="application/vnd.openxmlformats-officedocument.presentationml.notesSlide+xml"/>
  <Override PartName="/ppt/tags/tag46.xml" ContentType="application/vnd.openxmlformats-officedocument.presentationml.tags+xml"/>
  <Override PartName="/ppt/notesSlides/notesSlide32.xml" ContentType="application/vnd.openxmlformats-officedocument.presentationml.notesSlide+xml"/>
  <Override PartName="/ppt/tags/tag47.xml" ContentType="application/vnd.openxmlformats-officedocument.presentationml.tags+xml"/>
  <Override PartName="/ppt/notesSlides/notesSlide33.xml" ContentType="application/vnd.openxmlformats-officedocument.presentationml.notesSlide+xml"/>
  <Override PartName="/ppt/tags/tag48.xml" ContentType="application/vnd.openxmlformats-officedocument.presentationml.tags+xml"/>
  <Override PartName="/ppt/notesSlides/notesSlide34.xml" ContentType="application/vnd.openxmlformats-officedocument.presentationml.notesSlide+xml"/>
  <Override PartName="/ppt/tags/tag49.xml" ContentType="application/vnd.openxmlformats-officedocument.presentationml.tags+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0.xml" ContentType="application/vnd.openxmlformats-officedocument.presentationml.tags+xml"/>
  <Override PartName="/ppt/notesSlides/notesSlide36.xml" ContentType="application/vnd.openxmlformats-officedocument.presentationml.notesSlide+xml"/>
  <Override PartName="/ppt/tags/tag51.xml" ContentType="application/vnd.openxmlformats-officedocument.presentationml.tags+xml"/>
  <Override PartName="/ppt/notesSlides/notesSlide37.xml" ContentType="application/vnd.openxmlformats-officedocument.presentationml.notesSlide+xml"/>
  <Override PartName="/ppt/tags/tag52.xml" ContentType="application/vnd.openxmlformats-officedocument.presentationml.tags+xml"/>
  <Override PartName="/ppt/notesSlides/notesSlide38.xml" ContentType="application/vnd.openxmlformats-officedocument.presentationml.notesSlide+xml"/>
  <Override PartName="/ppt/tags/tag53.xml" ContentType="application/vnd.openxmlformats-officedocument.presentationml.tags+xml"/>
  <Override PartName="/ppt/notesSlides/notesSlide39.xml" ContentType="application/vnd.openxmlformats-officedocument.presentationml.notesSlide+xml"/>
  <Override PartName="/ppt/tags/tag54.xml" ContentType="application/vnd.openxmlformats-officedocument.presentationml.tags+xml"/>
  <Override PartName="/ppt/notesSlides/notesSlide40.xml" ContentType="application/vnd.openxmlformats-officedocument.presentationml.notesSlide+xml"/>
  <Override PartName="/ppt/tags/tag55.xml" ContentType="application/vnd.openxmlformats-officedocument.presentationml.tags+xml"/>
  <Override PartName="/ppt/notesSlides/notesSlide41.xml" ContentType="application/vnd.openxmlformats-officedocument.presentationml.notesSlide+xml"/>
  <Override PartName="/ppt/tags/tag56.xml" ContentType="application/vnd.openxmlformats-officedocument.presentationml.tags+xml"/>
  <Override PartName="/ppt/notesSlides/notesSlide4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43.xml" ContentType="application/vnd.openxmlformats-officedocument.presentationml.notesSlide+xml"/>
  <Override PartName="/ppt/tags/tag59.xml" ContentType="application/vnd.openxmlformats-officedocument.presentationml.tags+xml"/>
  <Override PartName="/ppt/notesSlides/notesSlide44.xml" ContentType="application/vnd.openxmlformats-officedocument.presentationml.notesSlide+xml"/>
  <Override PartName="/ppt/tags/tag60.xml" ContentType="application/vnd.openxmlformats-officedocument.presentationml.tags+xml"/>
  <Override PartName="/ppt/notesSlides/notesSlide45.xml" ContentType="application/vnd.openxmlformats-officedocument.presentationml.notesSlide+xml"/>
  <Override PartName="/ppt/tags/tag61.xml" ContentType="application/vnd.openxmlformats-officedocument.presentationml.tags+xml"/>
  <Override PartName="/ppt/notesSlides/notesSlide46.xml" ContentType="application/vnd.openxmlformats-officedocument.presentationml.notesSlide+xml"/>
  <Override PartName="/ppt/tags/tag62.xml" ContentType="application/vnd.openxmlformats-officedocument.presentationml.tags+xml"/>
  <Override PartName="/ppt/notesSlides/notesSlide47.xml" ContentType="application/vnd.openxmlformats-officedocument.presentationml.notesSlide+xml"/>
  <Override PartName="/ppt/tags/tag63.xml" ContentType="application/vnd.openxmlformats-officedocument.presentationml.tags+xml"/>
  <Override PartName="/ppt/notesSlides/notesSlide48.xml" ContentType="application/vnd.openxmlformats-officedocument.presentationml.notesSlide+xml"/>
  <Override PartName="/ppt/tags/tag64.xml" ContentType="application/vnd.openxmlformats-officedocument.presentationml.tags+xml"/>
  <Override PartName="/ppt/notesSlides/notesSlide49.xml" ContentType="application/vnd.openxmlformats-officedocument.presentationml.notesSlide+xml"/>
  <Override PartName="/ppt/tags/tag65.xml" ContentType="application/vnd.openxmlformats-officedocument.presentationml.tags+xml"/>
  <Override PartName="/ppt/notesSlides/notesSlide5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51.xml" ContentType="application/vnd.openxmlformats-officedocument.presentationml.notesSlide+xml"/>
  <Override PartName="/ppt/tags/tag69.xml" ContentType="application/vnd.openxmlformats-officedocument.presentationml.tags+xml"/>
  <Override PartName="/ppt/notesSlides/notesSlide52.xml" ContentType="application/vnd.openxmlformats-officedocument.presentationml.notesSlide+xml"/>
  <Override PartName="/ppt/tags/tag70.xml" ContentType="application/vnd.openxmlformats-officedocument.presentationml.tags+xml"/>
  <Override PartName="/ppt/notesSlides/notesSlide53.xml" ContentType="application/vnd.openxmlformats-officedocument.presentationml.notesSlide+xml"/>
  <Override PartName="/ppt/tags/tag71.xml" ContentType="application/vnd.openxmlformats-officedocument.presentationml.tags+xml"/>
  <Override PartName="/ppt/notesSlides/notesSlide54.xml" ContentType="application/vnd.openxmlformats-officedocument.presentationml.notesSlide+xml"/>
  <Override PartName="/ppt/tags/tag72.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4"/>
  </p:notesMasterIdLst>
  <p:handoutMasterIdLst>
    <p:handoutMasterId r:id="rId75"/>
  </p:handoutMasterIdLst>
  <p:sldIdLst>
    <p:sldId id="494" r:id="rId2"/>
    <p:sldId id="429" r:id="rId3"/>
    <p:sldId id="394" r:id="rId4"/>
    <p:sldId id="406" r:id="rId5"/>
    <p:sldId id="426" r:id="rId6"/>
    <p:sldId id="395" r:id="rId7"/>
    <p:sldId id="396" r:id="rId8"/>
    <p:sldId id="397" r:id="rId9"/>
    <p:sldId id="427"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 id="401" r:id="rId28"/>
    <p:sldId id="424" r:id="rId29"/>
    <p:sldId id="451" r:id="rId30"/>
    <p:sldId id="316"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65" r:id="rId45"/>
    <p:sldId id="466" r:id="rId46"/>
    <p:sldId id="467" r:id="rId47"/>
    <p:sldId id="468" r:id="rId48"/>
    <p:sldId id="469" r:id="rId49"/>
    <p:sldId id="470" r:id="rId50"/>
    <p:sldId id="471" r:id="rId51"/>
    <p:sldId id="472" r:id="rId52"/>
    <p:sldId id="473" r:id="rId53"/>
    <p:sldId id="474" r:id="rId54"/>
    <p:sldId id="475" r:id="rId55"/>
    <p:sldId id="476" r:id="rId56"/>
    <p:sldId id="477" r:id="rId57"/>
    <p:sldId id="478" r:id="rId58"/>
    <p:sldId id="479" r:id="rId59"/>
    <p:sldId id="480" r:id="rId60"/>
    <p:sldId id="481" r:id="rId61"/>
    <p:sldId id="482" r:id="rId62"/>
    <p:sldId id="483" r:id="rId63"/>
    <p:sldId id="484" r:id="rId64"/>
    <p:sldId id="485" r:id="rId65"/>
    <p:sldId id="486" r:id="rId66"/>
    <p:sldId id="487" r:id="rId67"/>
    <p:sldId id="488" r:id="rId68"/>
    <p:sldId id="489" r:id="rId69"/>
    <p:sldId id="490" r:id="rId70"/>
    <p:sldId id="491" r:id="rId71"/>
    <p:sldId id="492" r:id="rId72"/>
    <p:sldId id="493" r:id="rId73"/>
  </p:sldIdLst>
  <p:sldSz cx="9144000" cy="6858000" type="screen4x3"/>
  <p:notesSz cx="9874250" cy="6724650"/>
  <p:custDataLst>
    <p:tags r:id="rId7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18F"/>
    <a:srgbClr val="81ADD5"/>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802" y="5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B850C-5D29-403E-AB03-D48CBA291330}" type="doc">
      <dgm:prSet loTypeId="urn:microsoft.com/office/officeart/2005/8/layout/arrow2" loCatId="process" qsTypeId="urn:microsoft.com/office/officeart/2005/8/quickstyle/simple1" qsCatId="simple" csTypeId="urn:microsoft.com/office/officeart/2005/8/colors/accent1_2" csCatId="accent1" phldr="1"/>
      <dgm:spPr/>
    </dgm:pt>
    <dgm:pt modelId="{ADB1028C-1369-42B9-BB72-19AF1F4894F6}">
      <dgm:prSet phldrT="[Text]"/>
      <dgm:spPr/>
      <dgm:t>
        <a:bodyPr/>
        <a:lstStyle/>
        <a:p>
          <a:pPr algn="ctr"/>
          <a:r>
            <a:rPr lang="en-US" b="1" u="sng" dirty="0"/>
            <a:t>Compulsory cooperation </a:t>
          </a:r>
          <a:r>
            <a:rPr lang="en-US" dirty="0"/>
            <a:t>with legal mandate</a:t>
          </a:r>
        </a:p>
      </dgm:t>
    </dgm:pt>
    <dgm:pt modelId="{0C454BE4-4A03-458B-8757-F88EEB14AC77}" type="parTrans" cxnId="{367FF254-C9A4-4932-9AC7-4A743CC68763}">
      <dgm:prSet/>
      <dgm:spPr/>
      <dgm:t>
        <a:bodyPr/>
        <a:lstStyle/>
        <a:p>
          <a:endParaRPr lang="en-US"/>
        </a:p>
      </dgm:t>
    </dgm:pt>
    <dgm:pt modelId="{6B14AAE7-21E2-449C-9D76-6A1BE137A8B4}" type="sibTrans" cxnId="{367FF254-C9A4-4932-9AC7-4A743CC68763}">
      <dgm:prSet/>
      <dgm:spPr/>
      <dgm:t>
        <a:bodyPr/>
        <a:lstStyle/>
        <a:p>
          <a:endParaRPr lang="en-US"/>
        </a:p>
      </dgm:t>
    </dgm:pt>
    <dgm:pt modelId="{E011E8E5-2116-4891-AF84-365D5E4FF14C}">
      <dgm:prSet phldrT="[Text]"/>
      <dgm:spPr/>
      <dgm:t>
        <a:bodyPr/>
        <a:lstStyle/>
        <a:p>
          <a:pPr algn="ctr"/>
          <a:r>
            <a:rPr lang="en-US" b="1" u="sng" dirty="0"/>
            <a:t>Voluntary cooperation with legal mandate</a:t>
          </a:r>
        </a:p>
      </dgm:t>
    </dgm:pt>
    <dgm:pt modelId="{F06D76BD-A594-424D-81FC-3A18C1966CDF}" type="parTrans" cxnId="{89836BEC-2BD5-40FC-9CCE-ACA22E379128}">
      <dgm:prSet/>
      <dgm:spPr/>
      <dgm:t>
        <a:bodyPr/>
        <a:lstStyle/>
        <a:p>
          <a:endParaRPr lang="en-US"/>
        </a:p>
      </dgm:t>
    </dgm:pt>
    <dgm:pt modelId="{0C3F2DE9-9C36-45B8-AC94-4FD538B3ED87}" type="sibTrans" cxnId="{89836BEC-2BD5-40FC-9CCE-ACA22E379128}">
      <dgm:prSet/>
      <dgm:spPr/>
      <dgm:t>
        <a:bodyPr/>
        <a:lstStyle/>
        <a:p>
          <a:endParaRPr lang="en-US"/>
        </a:p>
      </dgm:t>
    </dgm:pt>
    <dgm:pt modelId="{4011865C-D35B-426C-A57F-E2F8F1C16EC4}">
      <dgm:prSet phldrT="[Text]"/>
      <dgm:spPr/>
      <dgm:t>
        <a:bodyPr/>
        <a:lstStyle/>
        <a:p>
          <a:pPr algn="ctr"/>
          <a:r>
            <a:rPr lang="en-US" b="1" u="sng" dirty="0"/>
            <a:t>Voluntary cooperation regardless of legal mandate</a:t>
          </a:r>
          <a:r>
            <a:rPr lang="en-US" dirty="0"/>
            <a:t> (possibly with legal enablers)</a:t>
          </a:r>
        </a:p>
      </dgm:t>
    </dgm:pt>
    <dgm:pt modelId="{620D0191-344E-43A2-8BDA-D1CEE275FC40}" type="parTrans" cxnId="{E72AF96E-20CC-44F8-9313-6C6BF6CB81CC}">
      <dgm:prSet/>
      <dgm:spPr/>
      <dgm:t>
        <a:bodyPr/>
        <a:lstStyle/>
        <a:p>
          <a:endParaRPr lang="en-US"/>
        </a:p>
      </dgm:t>
    </dgm:pt>
    <dgm:pt modelId="{19A628CC-93EF-4EF0-98CA-31F58D478B7A}" type="sibTrans" cxnId="{E72AF96E-20CC-44F8-9313-6C6BF6CB81CC}">
      <dgm:prSet/>
      <dgm:spPr/>
      <dgm:t>
        <a:bodyPr/>
        <a:lstStyle/>
        <a:p>
          <a:endParaRPr lang="en-US"/>
        </a:p>
      </dgm:t>
    </dgm:pt>
    <dgm:pt modelId="{628A16A1-9B6C-41A0-9E97-12C4110CDF45}" type="pres">
      <dgm:prSet presAssocID="{388B850C-5D29-403E-AB03-D48CBA291330}" presName="arrowDiagram" presStyleCnt="0">
        <dgm:presLayoutVars>
          <dgm:chMax val="5"/>
          <dgm:dir/>
          <dgm:resizeHandles val="exact"/>
        </dgm:presLayoutVars>
      </dgm:prSet>
      <dgm:spPr/>
    </dgm:pt>
    <dgm:pt modelId="{E7800EAA-A10C-4DC1-95A9-770E065063FD}" type="pres">
      <dgm:prSet presAssocID="{388B850C-5D29-403E-AB03-D48CBA291330}" presName="arrow" presStyleLbl="bgShp" presStyleIdx="0" presStyleCnt="1"/>
      <dgm:spPr/>
    </dgm:pt>
    <dgm:pt modelId="{CDE8FB05-52F1-47FC-A2AB-C234B7EF5917}" type="pres">
      <dgm:prSet presAssocID="{388B850C-5D29-403E-AB03-D48CBA291330}" presName="arrowDiagram3" presStyleCnt="0"/>
      <dgm:spPr/>
    </dgm:pt>
    <dgm:pt modelId="{BE33558A-DC4C-4FDB-B864-45FE9E1BD890}" type="pres">
      <dgm:prSet presAssocID="{ADB1028C-1369-42B9-BB72-19AF1F4894F6}" presName="bullet3a" presStyleLbl="node1" presStyleIdx="0" presStyleCnt="3"/>
      <dgm:spPr/>
    </dgm:pt>
    <dgm:pt modelId="{770AABD4-E811-4272-BF10-7BDA78FD4DE0}" type="pres">
      <dgm:prSet presAssocID="{ADB1028C-1369-42B9-BB72-19AF1F4894F6}" presName="textBox3a" presStyleLbl="revTx" presStyleIdx="0" presStyleCnt="3">
        <dgm:presLayoutVars>
          <dgm:bulletEnabled val="1"/>
        </dgm:presLayoutVars>
      </dgm:prSet>
      <dgm:spPr/>
    </dgm:pt>
    <dgm:pt modelId="{CFF06B7C-37D8-441C-B976-4A4262887E62}" type="pres">
      <dgm:prSet presAssocID="{E011E8E5-2116-4891-AF84-365D5E4FF14C}" presName="bullet3b" presStyleLbl="node1" presStyleIdx="1" presStyleCnt="3"/>
      <dgm:spPr/>
    </dgm:pt>
    <dgm:pt modelId="{58211350-30BF-450A-8758-89D396676A3C}" type="pres">
      <dgm:prSet presAssocID="{E011E8E5-2116-4891-AF84-365D5E4FF14C}" presName="textBox3b" presStyleLbl="revTx" presStyleIdx="1" presStyleCnt="3">
        <dgm:presLayoutVars>
          <dgm:bulletEnabled val="1"/>
        </dgm:presLayoutVars>
      </dgm:prSet>
      <dgm:spPr/>
    </dgm:pt>
    <dgm:pt modelId="{4CEC79C7-DDF2-408C-9EA1-8B48B1B783CD}" type="pres">
      <dgm:prSet presAssocID="{4011865C-D35B-426C-A57F-E2F8F1C16EC4}" presName="bullet3c" presStyleLbl="node1" presStyleIdx="2" presStyleCnt="3"/>
      <dgm:spPr/>
    </dgm:pt>
    <dgm:pt modelId="{54FA3089-450C-4953-BBD4-2ED812225A7E}" type="pres">
      <dgm:prSet presAssocID="{4011865C-D35B-426C-A57F-E2F8F1C16EC4}" presName="textBox3c" presStyleLbl="revTx" presStyleIdx="2" presStyleCnt="3">
        <dgm:presLayoutVars>
          <dgm:bulletEnabled val="1"/>
        </dgm:presLayoutVars>
      </dgm:prSet>
      <dgm:spPr/>
    </dgm:pt>
  </dgm:ptLst>
  <dgm:cxnLst>
    <dgm:cxn modelId="{1C9A4C00-B35B-430C-91EF-8BAA13FE292A}" type="presOf" srcId="{E011E8E5-2116-4891-AF84-365D5E4FF14C}" destId="{58211350-30BF-450A-8758-89D396676A3C}" srcOrd="0" destOrd="0" presId="urn:microsoft.com/office/officeart/2005/8/layout/arrow2"/>
    <dgm:cxn modelId="{3C471B13-CCB7-4603-8744-2A819C1E8A83}" type="presOf" srcId="{ADB1028C-1369-42B9-BB72-19AF1F4894F6}" destId="{770AABD4-E811-4272-BF10-7BDA78FD4DE0}" srcOrd="0" destOrd="0" presId="urn:microsoft.com/office/officeart/2005/8/layout/arrow2"/>
    <dgm:cxn modelId="{4D70CE46-4CC6-424F-9D5E-54EB869CC9EF}" type="presOf" srcId="{4011865C-D35B-426C-A57F-E2F8F1C16EC4}" destId="{54FA3089-450C-4953-BBD4-2ED812225A7E}" srcOrd="0" destOrd="0" presId="urn:microsoft.com/office/officeart/2005/8/layout/arrow2"/>
    <dgm:cxn modelId="{E72AF96E-20CC-44F8-9313-6C6BF6CB81CC}" srcId="{388B850C-5D29-403E-AB03-D48CBA291330}" destId="{4011865C-D35B-426C-A57F-E2F8F1C16EC4}" srcOrd="2" destOrd="0" parTransId="{620D0191-344E-43A2-8BDA-D1CEE275FC40}" sibTransId="{19A628CC-93EF-4EF0-98CA-31F58D478B7A}"/>
    <dgm:cxn modelId="{367FF254-C9A4-4932-9AC7-4A743CC68763}" srcId="{388B850C-5D29-403E-AB03-D48CBA291330}" destId="{ADB1028C-1369-42B9-BB72-19AF1F4894F6}" srcOrd="0" destOrd="0" parTransId="{0C454BE4-4A03-458B-8757-F88EEB14AC77}" sibTransId="{6B14AAE7-21E2-449C-9D76-6A1BE137A8B4}"/>
    <dgm:cxn modelId="{B06DC9E1-A468-4FF0-9B13-85D9CB489A88}" type="presOf" srcId="{388B850C-5D29-403E-AB03-D48CBA291330}" destId="{628A16A1-9B6C-41A0-9E97-12C4110CDF45}" srcOrd="0" destOrd="0" presId="urn:microsoft.com/office/officeart/2005/8/layout/arrow2"/>
    <dgm:cxn modelId="{89836BEC-2BD5-40FC-9CCE-ACA22E379128}" srcId="{388B850C-5D29-403E-AB03-D48CBA291330}" destId="{E011E8E5-2116-4891-AF84-365D5E4FF14C}" srcOrd="1" destOrd="0" parTransId="{F06D76BD-A594-424D-81FC-3A18C1966CDF}" sibTransId="{0C3F2DE9-9C36-45B8-AC94-4FD538B3ED87}"/>
    <dgm:cxn modelId="{5123B952-BEFF-4A98-83D9-FD735A79DDC6}" type="presParOf" srcId="{628A16A1-9B6C-41A0-9E97-12C4110CDF45}" destId="{E7800EAA-A10C-4DC1-95A9-770E065063FD}" srcOrd="0" destOrd="0" presId="urn:microsoft.com/office/officeart/2005/8/layout/arrow2"/>
    <dgm:cxn modelId="{1035FC3D-8F09-4E75-8614-4EB45A8685AF}" type="presParOf" srcId="{628A16A1-9B6C-41A0-9E97-12C4110CDF45}" destId="{CDE8FB05-52F1-47FC-A2AB-C234B7EF5917}" srcOrd="1" destOrd="0" presId="urn:microsoft.com/office/officeart/2005/8/layout/arrow2"/>
    <dgm:cxn modelId="{8848781B-52B4-46E6-8787-352A41C4F390}" type="presParOf" srcId="{CDE8FB05-52F1-47FC-A2AB-C234B7EF5917}" destId="{BE33558A-DC4C-4FDB-B864-45FE9E1BD890}" srcOrd="0" destOrd="0" presId="urn:microsoft.com/office/officeart/2005/8/layout/arrow2"/>
    <dgm:cxn modelId="{9D4AAE31-AB0E-4C54-86AA-CAA70424A9F5}" type="presParOf" srcId="{CDE8FB05-52F1-47FC-A2AB-C234B7EF5917}" destId="{770AABD4-E811-4272-BF10-7BDA78FD4DE0}" srcOrd="1" destOrd="0" presId="urn:microsoft.com/office/officeart/2005/8/layout/arrow2"/>
    <dgm:cxn modelId="{D75D1261-1DCC-48DE-AC89-868499B82B10}" type="presParOf" srcId="{CDE8FB05-52F1-47FC-A2AB-C234B7EF5917}" destId="{CFF06B7C-37D8-441C-B976-4A4262887E62}" srcOrd="2" destOrd="0" presId="urn:microsoft.com/office/officeart/2005/8/layout/arrow2"/>
    <dgm:cxn modelId="{C13441F6-4F99-4AFB-AA16-65DEFE2B1387}" type="presParOf" srcId="{CDE8FB05-52F1-47FC-A2AB-C234B7EF5917}" destId="{58211350-30BF-450A-8758-89D396676A3C}" srcOrd="3" destOrd="0" presId="urn:microsoft.com/office/officeart/2005/8/layout/arrow2"/>
    <dgm:cxn modelId="{D31F5494-22FD-4115-8B26-E60092115BF4}" type="presParOf" srcId="{CDE8FB05-52F1-47FC-A2AB-C234B7EF5917}" destId="{4CEC79C7-DDF2-408C-9EA1-8B48B1B783CD}" srcOrd="4" destOrd="0" presId="urn:microsoft.com/office/officeart/2005/8/layout/arrow2"/>
    <dgm:cxn modelId="{49D5459F-FB87-4822-BD83-BBDEEE8D878B}" type="presParOf" srcId="{CDE8FB05-52F1-47FC-A2AB-C234B7EF5917}" destId="{54FA3089-450C-4953-BBD4-2ED812225A7E}"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B850C-5D29-403E-AB03-D48CBA291330}" type="doc">
      <dgm:prSet loTypeId="urn:microsoft.com/office/officeart/2005/8/layout/arrow2" loCatId="process" qsTypeId="urn:microsoft.com/office/officeart/2005/8/quickstyle/simple1" qsCatId="simple" csTypeId="urn:microsoft.com/office/officeart/2005/8/colors/accent1_2" csCatId="accent1" phldr="1"/>
      <dgm:spPr/>
    </dgm:pt>
    <dgm:pt modelId="{ADB1028C-1369-42B9-BB72-19AF1F4894F6}">
      <dgm:prSet phldrT="[Text]" custT="1"/>
      <dgm:spPr/>
      <dgm:t>
        <a:bodyPr/>
        <a:lstStyle/>
        <a:p>
          <a:pPr algn="ctr"/>
          <a:r>
            <a:rPr lang="en-US" sz="1800" dirty="0"/>
            <a:t>Compulsory cooperation with legal mandate (under a mutual legal assistance treaty; or production order)</a:t>
          </a:r>
        </a:p>
      </dgm:t>
    </dgm:pt>
    <dgm:pt modelId="{0C454BE4-4A03-458B-8757-F88EEB14AC77}" type="parTrans" cxnId="{367FF254-C9A4-4932-9AC7-4A743CC68763}">
      <dgm:prSet/>
      <dgm:spPr/>
      <dgm:t>
        <a:bodyPr/>
        <a:lstStyle/>
        <a:p>
          <a:endParaRPr lang="en-US" sz="1600"/>
        </a:p>
      </dgm:t>
    </dgm:pt>
    <dgm:pt modelId="{6B14AAE7-21E2-449C-9D76-6A1BE137A8B4}" type="sibTrans" cxnId="{367FF254-C9A4-4932-9AC7-4A743CC68763}">
      <dgm:prSet/>
      <dgm:spPr/>
      <dgm:t>
        <a:bodyPr/>
        <a:lstStyle/>
        <a:p>
          <a:endParaRPr lang="en-US" sz="1600"/>
        </a:p>
      </dgm:t>
    </dgm:pt>
    <dgm:pt modelId="{E011E8E5-2116-4891-AF84-365D5E4FF14C}">
      <dgm:prSet phldrT="[Text]" custT="1"/>
      <dgm:spPr/>
      <dgm:t>
        <a:bodyPr/>
        <a:lstStyle/>
        <a:p>
          <a:pPr algn="ctr"/>
          <a:r>
            <a:rPr lang="en-US" sz="1800" dirty="0"/>
            <a:t>Voluntary cooperation with legal mandate (e.g. Article 32 of Budapest Convention)</a:t>
          </a:r>
        </a:p>
      </dgm:t>
    </dgm:pt>
    <dgm:pt modelId="{F06D76BD-A594-424D-81FC-3A18C1966CDF}" type="parTrans" cxnId="{89836BEC-2BD5-40FC-9CCE-ACA22E379128}">
      <dgm:prSet/>
      <dgm:spPr/>
      <dgm:t>
        <a:bodyPr/>
        <a:lstStyle/>
        <a:p>
          <a:endParaRPr lang="en-US" sz="1600"/>
        </a:p>
      </dgm:t>
    </dgm:pt>
    <dgm:pt modelId="{0C3F2DE9-9C36-45B8-AC94-4FD538B3ED87}" type="sibTrans" cxnId="{89836BEC-2BD5-40FC-9CCE-ACA22E379128}">
      <dgm:prSet/>
      <dgm:spPr/>
      <dgm:t>
        <a:bodyPr/>
        <a:lstStyle/>
        <a:p>
          <a:endParaRPr lang="en-US" sz="1600"/>
        </a:p>
      </dgm:t>
    </dgm:pt>
    <dgm:pt modelId="{4011865C-D35B-426C-A57F-E2F8F1C16EC4}">
      <dgm:prSet phldrT="[Text]" custT="1"/>
      <dgm:spPr/>
      <dgm:t>
        <a:bodyPr/>
        <a:lstStyle/>
        <a:p>
          <a:pPr algn="ctr"/>
          <a:r>
            <a:rPr lang="en-US" sz="1800" dirty="0"/>
            <a:t>Voluntary cooperation regardless of legal mandate (direct cooperation with foreign service providers)</a:t>
          </a:r>
        </a:p>
      </dgm:t>
    </dgm:pt>
    <dgm:pt modelId="{620D0191-344E-43A2-8BDA-D1CEE275FC40}" type="parTrans" cxnId="{E72AF96E-20CC-44F8-9313-6C6BF6CB81CC}">
      <dgm:prSet/>
      <dgm:spPr/>
      <dgm:t>
        <a:bodyPr/>
        <a:lstStyle/>
        <a:p>
          <a:endParaRPr lang="en-US" sz="1600"/>
        </a:p>
      </dgm:t>
    </dgm:pt>
    <dgm:pt modelId="{19A628CC-93EF-4EF0-98CA-31F58D478B7A}" type="sibTrans" cxnId="{E72AF96E-20CC-44F8-9313-6C6BF6CB81CC}">
      <dgm:prSet/>
      <dgm:spPr/>
      <dgm:t>
        <a:bodyPr/>
        <a:lstStyle/>
        <a:p>
          <a:endParaRPr lang="en-US" sz="1600"/>
        </a:p>
      </dgm:t>
    </dgm:pt>
    <dgm:pt modelId="{628A16A1-9B6C-41A0-9E97-12C4110CDF45}" type="pres">
      <dgm:prSet presAssocID="{388B850C-5D29-403E-AB03-D48CBA291330}" presName="arrowDiagram" presStyleCnt="0">
        <dgm:presLayoutVars>
          <dgm:chMax val="5"/>
          <dgm:dir/>
          <dgm:resizeHandles val="exact"/>
        </dgm:presLayoutVars>
      </dgm:prSet>
      <dgm:spPr/>
    </dgm:pt>
    <dgm:pt modelId="{E7800EAA-A10C-4DC1-95A9-770E065063FD}" type="pres">
      <dgm:prSet presAssocID="{388B850C-5D29-403E-AB03-D48CBA291330}" presName="arrow" presStyleLbl="bgShp" presStyleIdx="0" presStyleCnt="1"/>
      <dgm:spPr/>
    </dgm:pt>
    <dgm:pt modelId="{CDE8FB05-52F1-47FC-A2AB-C234B7EF5917}" type="pres">
      <dgm:prSet presAssocID="{388B850C-5D29-403E-AB03-D48CBA291330}" presName="arrowDiagram3" presStyleCnt="0"/>
      <dgm:spPr/>
    </dgm:pt>
    <dgm:pt modelId="{BE33558A-DC4C-4FDB-B864-45FE9E1BD890}" type="pres">
      <dgm:prSet presAssocID="{ADB1028C-1369-42B9-BB72-19AF1F4894F6}" presName="bullet3a" presStyleLbl="node1" presStyleIdx="0" presStyleCnt="3"/>
      <dgm:spPr/>
    </dgm:pt>
    <dgm:pt modelId="{770AABD4-E811-4272-BF10-7BDA78FD4DE0}" type="pres">
      <dgm:prSet presAssocID="{ADB1028C-1369-42B9-BB72-19AF1F4894F6}" presName="textBox3a" presStyleLbl="revTx" presStyleIdx="0" presStyleCnt="3" custScaleY="157976">
        <dgm:presLayoutVars>
          <dgm:bulletEnabled val="1"/>
        </dgm:presLayoutVars>
      </dgm:prSet>
      <dgm:spPr/>
    </dgm:pt>
    <dgm:pt modelId="{CFF06B7C-37D8-441C-B976-4A4262887E62}" type="pres">
      <dgm:prSet presAssocID="{E011E8E5-2116-4891-AF84-365D5E4FF14C}" presName="bullet3b" presStyleLbl="node1" presStyleIdx="1" presStyleCnt="3"/>
      <dgm:spPr/>
    </dgm:pt>
    <dgm:pt modelId="{58211350-30BF-450A-8758-89D396676A3C}" type="pres">
      <dgm:prSet presAssocID="{E011E8E5-2116-4891-AF84-365D5E4FF14C}" presName="textBox3b" presStyleLbl="revTx" presStyleIdx="1" presStyleCnt="3">
        <dgm:presLayoutVars>
          <dgm:bulletEnabled val="1"/>
        </dgm:presLayoutVars>
      </dgm:prSet>
      <dgm:spPr/>
    </dgm:pt>
    <dgm:pt modelId="{4CEC79C7-DDF2-408C-9EA1-8B48B1B783CD}" type="pres">
      <dgm:prSet presAssocID="{4011865C-D35B-426C-A57F-E2F8F1C16EC4}" presName="bullet3c" presStyleLbl="node1" presStyleIdx="2" presStyleCnt="3"/>
      <dgm:spPr/>
    </dgm:pt>
    <dgm:pt modelId="{54FA3089-450C-4953-BBD4-2ED812225A7E}" type="pres">
      <dgm:prSet presAssocID="{4011865C-D35B-426C-A57F-E2F8F1C16EC4}" presName="textBox3c" presStyleLbl="revTx" presStyleIdx="2" presStyleCnt="3" custScaleX="120112">
        <dgm:presLayoutVars>
          <dgm:bulletEnabled val="1"/>
        </dgm:presLayoutVars>
      </dgm:prSet>
      <dgm:spPr/>
    </dgm:pt>
  </dgm:ptLst>
  <dgm:cxnLst>
    <dgm:cxn modelId="{E72AF96E-20CC-44F8-9313-6C6BF6CB81CC}" srcId="{388B850C-5D29-403E-AB03-D48CBA291330}" destId="{4011865C-D35B-426C-A57F-E2F8F1C16EC4}" srcOrd="2" destOrd="0" parTransId="{620D0191-344E-43A2-8BDA-D1CEE275FC40}" sibTransId="{19A628CC-93EF-4EF0-98CA-31F58D478B7A}"/>
    <dgm:cxn modelId="{F046EC74-01B6-4BA3-AF39-4CF899C52D25}" type="presOf" srcId="{4011865C-D35B-426C-A57F-E2F8F1C16EC4}" destId="{54FA3089-450C-4953-BBD4-2ED812225A7E}" srcOrd="0" destOrd="0" presId="urn:microsoft.com/office/officeart/2005/8/layout/arrow2"/>
    <dgm:cxn modelId="{367FF254-C9A4-4932-9AC7-4A743CC68763}" srcId="{388B850C-5D29-403E-AB03-D48CBA291330}" destId="{ADB1028C-1369-42B9-BB72-19AF1F4894F6}" srcOrd="0" destOrd="0" parTransId="{0C454BE4-4A03-458B-8757-F88EEB14AC77}" sibTransId="{6B14AAE7-21E2-449C-9D76-6A1BE137A8B4}"/>
    <dgm:cxn modelId="{1691E7C7-71CB-4B44-BFD8-C03A3DA9C4A1}" type="presOf" srcId="{E011E8E5-2116-4891-AF84-365D5E4FF14C}" destId="{58211350-30BF-450A-8758-89D396676A3C}" srcOrd="0" destOrd="0" presId="urn:microsoft.com/office/officeart/2005/8/layout/arrow2"/>
    <dgm:cxn modelId="{89836BEC-2BD5-40FC-9CCE-ACA22E379128}" srcId="{388B850C-5D29-403E-AB03-D48CBA291330}" destId="{E011E8E5-2116-4891-AF84-365D5E4FF14C}" srcOrd="1" destOrd="0" parTransId="{F06D76BD-A594-424D-81FC-3A18C1966CDF}" sibTransId="{0C3F2DE9-9C36-45B8-AC94-4FD538B3ED87}"/>
    <dgm:cxn modelId="{C7AEC9F9-ACF4-492B-AC00-AAAC1EEC911A}" type="presOf" srcId="{ADB1028C-1369-42B9-BB72-19AF1F4894F6}" destId="{770AABD4-E811-4272-BF10-7BDA78FD4DE0}" srcOrd="0" destOrd="0" presId="urn:microsoft.com/office/officeart/2005/8/layout/arrow2"/>
    <dgm:cxn modelId="{434174FE-05C7-4169-9CFF-7FFEAB699477}" type="presOf" srcId="{388B850C-5D29-403E-AB03-D48CBA291330}" destId="{628A16A1-9B6C-41A0-9E97-12C4110CDF45}" srcOrd="0" destOrd="0" presId="urn:microsoft.com/office/officeart/2005/8/layout/arrow2"/>
    <dgm:cxn modelId="{FF6A139C-E32C-4C65-9023-67B29FFBFE2C}" type="presParOf" srcId="{628A16A1-9B6C-41A0-9E97-12C4110CDF45}" destId="{E7800EAA-A10C-4DC1-95A9-770E065063FD}" srcOrd="0" destOrd="0" presId="urn:microsoft.com/office/officeart/2005/8/layout/arrow2"/>
    <dgm:cxn modelId="{4BA48C6C-3C38-4897-8545-FE9CDFA7E5D1}" type="presParOf" srcId="{628A16A1-9B6C-41A0-9E97-12C4110CDF45}" destId="{CDE8FB05-52F1-47FC-A2AB-C234B7EF5917}" srcOrd="1" destOrd="0" presId="urn:microsoft.com/office/officeart/2005/8/layout/arrow2"/>
    <dgm:cxn modelId="{01FC482E-E6A2-4E31-8C17-5AC05057030D}" type="presParOf" srcId="{CDE8FB05-52F1-47FC-A2AB-C234B7EF5917}" destId="{BE33558A-DC4C-4FDB-B864-45FE9E1BD890}" srcOrd="0" destOrd="0" presId="urn:microsoft.com/office/officeart/2005/8/layout/arrow2"/>
    <dgm:cxn modelId="{38261D65-6B88-4F3B-B7DB-EBC48D5BB3BC}" type="presParOf" srcId="{CDE8FB05-52F1-47FC-A2AB-C234B7EF5917}" destId="{770AABD4-E811-4272-BF10-7BDA78FD4DE0}" srcOrd="1" destOrd="0" presId="urn:microsoft.com/office/officeart/2005/8/layout/arrow2"/>
    <dgm:cxn modelId="{0C36D372-3ECA-4F02-BD0B-8ECF3963E2AA}" type="presParOf" srcId="{CDE8FB05-52F1-47FC-A2AB-C234B7EF5917}" destId="{CFF06B7C-37D8-441C-B976-4A4262887E62}" srcOrd="2" destOrd="0" presId="urn:microsoft.com/office/officeart/2005/8/layout/arrow2"/>
    <dgm:cxn modelId="{ED280CC6-245B-493B-A945-AE6159139FBD}" type="presParOf" srcId="{CDE8FB05-52F1-47FC-A2AB-C234B7EF5917}" destId="{58211350-30BF-450A-8758-89D396676A3C}" srcOrd="3" destOrd="0" presId="urn:microsoft.com/office/officeart/2005/8/layout/arrow2"/>
    <dgm:cxn modelId="{17A1C83D-D355-426A-A608-26E37A5E8249}" type="presParOf" srcId="{CDE8FB05-52F1-47FC-A2AB-C234B7EF5917}" destId="{4CEC79C7-DDF2-408C-9EA1-8B48B1B783CD}" srcOrd="4" destOrd="0" presId="urn:microsoft.com/office/officeart/2005/8/layout/arrow2"/>
    <dgm:cxn modelId="{464574F9-449F-4852-BC1B-1EEBB719CA3B}" type="presParOf" srcId="{CDE8FB05-52F1-47FC-A2AB-C234B7EF5917}" destId="{54FA3089-450C-4953-BBD4-2ED812225A7E}"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00EAA-A10C-4DC1-95A9-770E065063FD}">
      <dsp:nvSpPr>
        <dsp:cNvPr id="0" name=""/>
        <dsp:cNvSpPr/>
      </dsp:nvSpPr>
      <dsp:spPr>
        <a:xfrm>
          <a:off x="240276" y="0"/>
          <a:ext cx="8397120" cy="52482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33558A-DC4C-4FDB-B864-45FE9E1BD890}">
      <dsp:nvSpPr>
        <dsp:cNvPr id="0" name=""/>
        <dsp:cNvSpPr/>
      </dsp:nvSpPr>
      <dsp:spPr>
        <a:xfrm>
          <a:off x="1306710" y="3622307"/>
          <a:ext cx="218325" cy="218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AABD4-E811-4272-BF10-7BDA78FD4DE0}">
      <dsp:nvSpPr>
        <dsp:cNvPr id="0" name=""/>
        <dsp:cNvSpPr/>
      </dsp:nvSpPr>
      <dsp:spPr>
        <a:xfrm>
          <a:off x="1415872" y="3731470"/>
          <a:ext cx="1956528" cy="151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686" tIns="0" rIns="0" bIns="0" numCol="1" spcCol="1270" anchor="t" anchorCtr="0">
          <a:noAutofit/>
        </a:bodyPr>
        <a:lstStyle/>
        <a:p>
          <a:pPr marL="0" lvl="0" indent="0" algn="ctr" defTabSz="933450">
            <a:lnSpc>
              <a:spcPct val="90000"/>
            </a:lnSpc>
            <a:spcBef>
              <a:spcPct val="0"/>
            </a:spcBef>
            <a:spcAft>
              <a:spcPct val="35000"/>
            </a:spcAft>
            <a:buNone/>
          </a:pPr>
          <a:r>
            <a:rPr lang="en-US" sz="2100" b="1" u="sng" kern="1200" dirty="0"/>
            <a:t>Compulsory cooperation </a:t>
          </a:r>
          <a:r>
            <a:rPr lang="en-US" sz="2100" kern="1200" dirty="0"/>
            <a:t>with legal mandate</a:t>
          </a:r>
        </a:p>
      </dsp:txBody>
      <dsp:txXfrm>
        <a:off x="1415872" y="3731470"/>
        <a:ext cx="1956528" cy="1516729"/>
      </dsp:txXfrm>
    </dsp:sp>
    <dsp:sp modelId="{CFF06B7C-37D8-441C-B976-4A4262887E62}">
      <dsp:nvSpPr>
        <dsp:cNvPr id="0" name=""/>
        <dsp:cNvSpPr/>
      </dsp:nvSpPr>
      <dsp:spPr>
        <a:xfrm>
          <a:off x="3233849" y="2195846"/>
          <a:ext cx="394664" cy="3946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11350-30BF-450A-8758-89D396676A3C}">
      <dsp:nvSpPr>
        <dsp:cNvPr id="0" name=""/>
        <dsp:cNvSpPr/>
      </dsp:nvSpPr>
      <dsp:spPr>
        <a:xfrm>
          <a:off x="3431181" y="2393179"/>
          <a:ext cx="2015308" cy="2855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25" tIns="0" rIns="0" bIns="0" numCol="1" spcCol="1270" anchor="t" anchorCtr="0">
          <a:noAutofit/>
        </a:bodyPr>
        <a:lstStyle/>
        <a:p>
          <a:pPr marL="0" lvl="0" indent="0" algn="ctr" defTabSz="933450">
            <a:lnSpc>
              <a:spcPct val="90000"/>
            </a:lnSpc>
            <a:spcBef>
              <a:spcPct val="0"/>
            </a:spcBef>
            <a:spcAft>
              <a:spcPct val="35000"/>
            </a:spcAft>
            <a:buNone/>
          </a:pPr>
          <a:r>
            <a:rPr lang="en-US" sz="2100" b="1" u="sng" kern="1200" dirty="0"/>
            <a:t>Voluntary cooperation with legal mandate</a:t>
          </a:r>
        </a:p>
      </dsp:txBody>
      <dsp:txXfrm>
        <a:off x="3431181" y="2393179"/>
        <a:ext cx="2015308" cy="2855020"/>
      </dsp:txXfrm>
    </dsp:sp>
    <dsp:sp modelId="{4CEC79C7-DDF2-408C-9EA1-8B48B1B783CD}">
      <dsp:nvSpPr>
        <dsp:cNvPr id="0" name=""/>
        <dsp:cNvSpPr/>
      </dsp:nvSpPr>
      <dsp:spPr>
        <a:xfrm>
          <a:off x="5551454" y="1327794"/>
          <a:ext cx="545812" cy="5458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A3089-450C-4953-BBD4-2ED812225A7E}">
      <dsp:nvSpPr>
        <dsp:cNvPr id="0" name=""/>
        <dsp:cNvSpPr/>
      </dsp:nvSpPr>
      <dsp:spPr>
        <a:xfrm>
          <a:off x="5824360" y="1600700"/>
          <a:ext cx="2015308" cy="364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215" tIns="0" rIns="0" bIns="0" numCol="1" spcCol="1270" anchor="t" anchorCtr="0">
          <a:noAutofit/>
        </a:bodyPr>
        <a:lstStyle/>
        <a:p>
          <a:pPr marL="0" lvl="0" indent="0" algn="ctr" defTabSz="933450">
            <a:lnSpc>
              <a:spcPct val="90000"/>
            </a:lnSpc>
            <a:spcBef>
              <a:spcPct val="0"/>
            </a:spcBef>
            <a:spcAft>
              <a:spcPct val="35000"/>
            </a:spcAft>
            <a:buNone/>
          </a:pPr>
          <a:r>
            <a:rPr lang="en-US" sz="2100" b="1" u="sng" kern="1200" dirty="0"/>
            <a:t>Voluntary cooperation regardless of legal mandate</a:t>
          </a:r>
          <a:r>
            <a:rPr lang="en-US" sz="2100" kern="1200" dirty="0"/>
            <a:t> (possibly with legal enablers)</a:t>
          </a:r>
        </a:p>
      </dsp:txBody>
      <dsp:txXfrm>
        <a:off x="5824360" y="1600700"/>
        <a:ext cx="2015308" cy="3647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00EAA-A10C-4DC1-95A9-770E065063FD}">
      <dsp:nvSpPr>
        <dsp:cNvPr id="0" name=""/>
        <dsp:cNvSpPr/>
      </dsp:nvSpPr>
      <dsp:spPr>
        <a:xfrm>
          <a:off x="146665" y="-222851"/>
          <a:ext cx="8512332" cy="532020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33558A-DC4C-4FDB-B864-45FE9E1BD890}">
      <dsp:nvSpPr>
        <dsp:cNvPr id="0" name=""/>
        <dsp:cNvSpPr/>
      </dsp:nvSpPr>
      <dsp:spPr>
        <a:xfrm>
          <a:off x="1227731" y="3449156"/>
          <a:ext cx="221320" cy="221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AABD4-E811-4272-BF10-7BDA78FD4DE0}">
      <dsp:nvSpPr>
        <dsp:cNvPr id="0" name=""/>
        <dsp:cNvSpPr/>
      </dsp:nvSpPr>
      <dsp:spPr>
        <a:xfrm>
          <a:off x="1338392" y="3114114"/>
          <a:ext cx="1983373" cy="242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73"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Compulsory cooperation with legal mandate (under a mutual legal assistance treaty; or production order)</a:t>
          </a:r>
        </a:p>
      </dsp:txBody>
      <dsp:txXfrm>
        <a:off x="1338392" y="3114114"/>
        <a:ext cx="1983373" cy="2428944"/>
      </dsp:txXfrm>
    </dsp:sp>
    <dsp:sp modelId="{CFF06B7C-37D8-441C-B976-4A4262887E62}">
      <dsp:nvSpPr>
        <dsp:cNvPr id="0" name=""/>
        <dsp:cNvSpPr/>
      </dsp:nvSpPr>
      <dsp:spPr>
        <a:xfrm>
          <a:off x="3181312" y="2003123"/>
          <a:ext cx="400079" cy="4000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11350-30BF-450A-8758-89D396676A3C}">
      <dsp:nvSpPr>
        <dsp:cNvPr id="0" name=""/>
        <dsp:cNvSpPr/>
      </dsp:nvSpPr>
      <dsp:spPr>
        <a:xfrm>
          <a:off x="3381352" y="2203163"/>
          <a:ext cx="2042959" cy="289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994"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Voluntary cooperation with legal mandate (e.g. Article 32 of Budapest Convention)</a:t>
          </a:r>
        </a:p>
      </dsp:txBody>
      <dsp:txXfrm>
        <a:off x="3381352" y="2203163"/>
        <a:ext cx="2042959" cy="2894193"/>
      </dsp:txXfrm>
    </dsp:sp>
    <dsp:sp modelId="{4CEC79C7-DDF2-408C-9EA1-8B48B1B783CD}">
      <dsp:nvSpPr>
        <dsp:cNvPr id="0" name=""/>
        <dsp:cNvSpPr/>
      </dsp:nvSpPr>
      <dsp:spPr>
        <a:xfrm>
          <a:off x="5530716" y="1123161"/>
          <a:ext cx="553301" cy="5533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A3089-450C-4953-BBD4-2ED812225A7E}">
      <dsp:nvSpPr>
        <dsp:cNvPr id="0" name=""/>
        <dsp:cNvSpPr/>
      </dsp:nvSpPr>
      <dsp:spPr>
        <a:xfrm>
          <a:off x="5601926" y="1399812"/>
          <a:ext cx="2453839" cy="369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183"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Voluntary cooperation regardless of legal mandate (direct cooperation with foreign service providers)</a:t>
          </a:r>
        </a:p>
      </dsp:txBody>
      <dsp:txXfrm>
        <a:off x="5601926" y="1399812"/>
        <a:ext cx="2453839" cy="36975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6550"/>
          </a:xfrm>
          <a:prstGeom prst="rect">
            <a:avLst/>
          </a:prstGeom>
        </p:spPr>
        <p:txBody>
          <a:bodyPr vert="horz" lIns="91440" tIns="45720" rIns="91440" bIns="45720" rtlCol="0"/>
          <a:lstStyle>
            <a:lvl1pPr algn="l" eaLnBrk="0" hangingPunct="0">
              <a:defRPr sz="1200">
                <a:latin typeface="Calibri" pitchFamily="34" charset="0"/>
                <a:ea typeface="MS PGothic" pitchFamily="34" charset="-128"/>
                <a:cs typeface="+mn-cs"/>
              </a:defRPr>
            </a:lvl1pPr>
          </a:lstStyle>
          <a:p>
            <a:pPr>
              <a:defRPr/>
            </a:pPr>
            <a:endParaRPr lang="en-US"/>
          </a:p>
        </p:txBody>
      </p:sp>
      <p:sp>
        <p:nvSpPr>
          <p:cNvPr id="3" name="Date Placeholder 2"/>
          <p:cNvSpPr>
            <a:spLocks noGrp="1"/>
          </p:cNvSpPr>
          <p:nvPr>
            <p:ph type="dt" sz="quarter" idx="1"/>
          </p:nvPr>
        </p:nvSpPr>
        <p:spPr>
          <a:xfrm>
            <a:off x="5592763" y="0"/>
            <a:ext cx="4279900" cy="33655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F2899985-B3FC-45CD-BAC9-6C01111DC536}" type="datetimeFigureOut">
              <a:rPr lang="en-US"/>
              <a:pPr>
                <a:defRPr/>
              </a:pPr>
              <a:t>11/14/2023</a:t>
            </a:fld>
            <a:endParaRPr lang="en-US"/>
          </a:p>
        </p:txBody>
      </p:sp>
      <p:sp>
        <p:nvSpPr>
          <p:cNvPr id="4" name="Footer Placeholder 3"/>
          <p:cNvSpPr>
            <a:spLocks noGrp="1"/>
          </p:cNvSpPr>
          <p:nvPr>
            <p:ph type="ftr" sz="quarter" idx="2"/>
          </p:nvPr>
        </p:nvSpPr>
        <p:spPr>
          <a:xfrm>
            <a:off x="0" y="6386513"/>
            <a:ext cx="4278313" cy="336550"/>
          </a:xfrm>
          <a:prstGeom prst="rect">
            <a:avLst/>
          </a:prstGeom>
        </p:spPr>
        <p:txBody>
          <a:bodyPr vert="horz" lIns="91440" tIns="45720" rIns="91440" bIns="45720" rtlCol="0" anchor="b"/>
          <a:lstStyle>
            <a:lvl1pPr algn="l" eaLnBrk="0" hangingPunct="0">
              <a:defRPr sz="1200">
                <a:latin typeface="Calibri" pitchFamily="34" charset="0"/>
                <a:ea typeface="MS PGothic"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5592763" y="6386513"/>
            <a:ext cx="4279900" cy="336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50BE41-130A-4553-96DD-E326051BE279}"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6550"/>
          </a:xfrm>
          <a:prstGeom prst="rect">
            <a:avLst/>
          </a:prstGeom>
        </p:spPr>
        <p:txBody>
          <a:bodyPr vert="horz" lIns="91440" tIns="45720" rIns="91440" bIns="45720" rtlCol="0"/>
          <a:lstStyle>
            <a:lvl1pPr algn="l" eaLnBrk="0" hangingPunct="0">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idx="1"/>
          </p:nvPr>
        </p:nvSpPr>
        <p:spPr>
          <a:xfrm>
            <a:off x="5592763" y="0"/>
            <a:ext cx="4279900" cy="33655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86D3309A-0D6C-4955-B6E4-C2FBD7298E7E}" type="datetimeFigureOut">
              <a:rPr lang="en-US"/>
              <a:pPr>
                <a:defRPr/>
              </a:pPr>
              <a:t>11/14/2023</a:t>
            </a:fld>
            <a:endParaRPr lang="en-US"/>
          </a:p>
        </p:txBody>
      </p:sp>
      <p:sp>
        <p:nvSpPr>
          <p:cNvPr id="4" name="Slide Image Placeholder 3"/>
          <p:cNvSpPr>
            <a:spLocks noGrp="1" noRot="1" noChangeAspect="1"/>
          </p:cNvSpPr>
          <p:nvPr>
            <p:ph type="sldImg" idx="2"/>
          </p:nvPr>
        </p:nvSpPr>
        <p:spPr>
          <a:xfrm>
            <a:off x="3255963" y="504825"/>
            <a:ext cx="3362325" cy="25209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87425" y="3194050"/>
            <a:ext cx="7899400" cy="3025775"/>
          </a:xfrm>
          <a:prstGeom prst="rect">
            <a:avLst/>
          </a:prstGeom>
        </p:spPr>
        <p:txBody>
          <a:bodyPr vert="horz" lIns="91440" tIns="45720" rIns="91440" bIns="45720" rtlCol="0"/>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endParaRPr lang="en-US" noProof="0"/>
          </a:p>
        </p:txBody>
      </p:sp>
      <p:sp>
        <p:nvSpPr>
          <p:cNvPr id="6" name="Footer Placeholder 5"/>
          <p:cNvSpPr>
            <a:spLocks noGrp="1"/>
          </p:cNvSpPr>
          <p:nvPr>
            <p:ph type="ftr" sz="quarter" idx="4"/>
          </p:nvPr>
        </p:nvSpPr>
        <p:spPr>
          <a:xfrm>
            <a:off x="0" y="6386513"/>
            <a:ext cx="4278313" cy="336550"/>
          </a:xfrm>
          <a:prstGeom prst="rect">
            <a:avLst/>
          </a:prstGeom>
        </p:spPr>
        <p:txBody>
          <a:bodyPr vert="horz" lIns="91440" tIns="45720" rIns="91440" bIns="45720" rtlCol="0" anchor="b"/>
          <a:lstStyle>
            <a:lvl1pPr algn="l" eaLnBrk="0" hangingPunct="0">
              <a:defRPr sz="1200">
                <a:latin typeface="Calibri"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5"/>
          </p:nvPr>
        </p:nvSpPr>
        <p:spPr>
          <a:xfrm>
            <a:off x="5592763" y="6386513"/>
            <a:ext cx="4279900" cy="336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5C79313-7611-4890-AB13-6F184BD508B2}"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wrap="square" numCol="1" anchor="t" anchorCtr="0" compatLnSpc="1">
            <a:prstTxWarp prst="textNoShape">
              <a:avLst/>
            </a:prstTxWarp>
            <a:normAutofit fontScale="92500" lnSpcReduction="20000"/>
          </a:bodyPr>
          <a:lstStyle/>
          <a:p>
            <a:pPr>
              <a:lnSpc>
                <a:spcPct val="80000"/>
              </a:lnSpc>
              <a:defRPr/>
            </a:pPr>
            <a:r>
              <a:rPr lang="en-US" sz="600" b="1" u="sng"/>
              <a:t>The importance of cybercrime training</a:t>
            </a:r>
          </a:p>
          <a:p>
            <a:pPr>
              <a:lnSpc>
                <a:spcPct val="80000"/>
              </a:lnSpc>
              <a:defRPr/>
            </a:pPr>
            <a:endParaRPr lang="en-US" sz="600"/>
          </a:p>
          <a:p>
            <a:pPr>
              <a:lnSpc>
                <a:spcPct val="80000"/>
              </a:lnSpc>
              <a:defRPr/>
            </a:pPr>
            <a:r>
              <a:rPr lang="en-US" sz="600"/>
              <a:t>Dealing with cybercriminal offences implies the knowledge of technical and legal aspects which are specific to this form of criminality.  </a:t>
            </a:r>
          </a:p>
          <a:p>
            <a:pPr>
              <a:lnSpc>
                <a:spcPct val="80000"/>
              </a:lnSpc>
              <a:defRPr/>
            </a:pPr>
            <a:endParaRPr lang="en-US" sz="600"/>
          </a:p>
          <a:p>
            <a:pPr>
              <a:lnSpc>
                <a:spcPct val="80000"/>
              </a:lnSpc>
              <a:defRPr/>
            </a:pPr>
            <a:r>
              <a:rPr lang="en-US" sz="600"/>
              <a:t>If you are already specialised in cybercrime, technical terms and offences (such as phishing, keyloggers, malware or botnets) are familiar to you. They are however far from being layman terms and it will be important to receive adequate training in order to comprehend what they represent and then explain them in a clear and comprehensible way to judges and juries, who may not have an equivalent level of expertise.</a:t>
            </a:r>
          </a:p>
          <a:p>
            <a:pPr>
              <a:lnSpc>
                <a:spcPct val="80000"/>
              </a:lnSpc>
              <a:defRPr/>
            </a:pPr>
            <a:endParaRPr lang="en-US" sz="600"/>
          </a:p>
          <a:p>
            <a:pPr>
              <a:lnSpc>
                <a:spcPct val="80000"/>
              </a:lnSpc>
              <a:defRPr/>
            </a:pPr>
            <a:r>
              <a:rPr lang="en-US" sz="600"/>
              <a:t>Cybercriminal investigations are also extremely technical in the sense that one must have acquired a series of good operative practices in order to freeze proof, secure it and exploit it.  </a:t>
            </a:r>
          </a:p>
          <a:p>
            <a:pPr>
              <a:lnSpc>
                <a:spcPct val="80000"/>
              </a:lnSpc>
              <a:defRPr/>
            </a:pPr>
            <a:endParaRPr lang="en-US" sz="600"/>
          </a:p>
          <a:p>
            <a:pPr>
              <a:lnSpc>
                <a:spcPct val="80000"/>
              </a:lnSpc>
              <a:defRPr/>
            </a:pPr>
            <a:r>
              <a:rPr lang="en-US" sz="600"/>
              <a:t>Finally, because of the prevalence of digital evidence today, cybercriminal training is becoming more and more fundamental generally. In our modern, digitalised world, the first step after any serious crime, whether a murder or a kidnapping, will be to seize and analyse a computer or a smartphone. It is thus imperative to learn how to deal with digital evidence in good conditions. </a:t>
            </a:r>
          </a:p>
          <a:p>
            <a:pPr>
              <a:lnSpc>
                <a:spcPct val="80000"/>
              </a:lnSpc>
              <a:defRPr/>
            </a:pPr>
            <a:endParaRPr lang="en-US" sz="600"/>
          </a:p>
          <a:p>
            <a:pPr>
              <a:lnSpc>
                <a:spcPct val="80000"/>
              </a:lnSpc>
              <a:defRPr/>
            </a:pPr>
            <a:r>
              <a:rPr lang="en-US" sz="600" b="1" u="sng"/>
              <a:t>Protection of the scene and preservation of evidence</a:t>
            </a:r>
          </a:p>
          <a:p>
            <a:pPr>
              <a:lnSpc>
                <a:spcPct val="80000"/>
              </a:lnSpc>
              <a:defRPr/>
            </a:pPr>
            <a:endParaRPr lang="en-US" sz="600" b="1" u="sng"/>
          </a:p>
          <a:p>
            <a:pPr>
              <a:lnSpc>
                <a:spcPct val="80000"/>
              </a:lnSpc>
              <a:defRPr/>
            </a:pPr>
            <a:r>
              <a:rPr lang="en-US" sz="600"/>
              <a:t>Digital evidence is volatile and it is vital from the very beginning of an investigation to</a:t>
            </a:r>
          </a:p>
          <a:p>
            <a:pPr>
              <a:lnSpc>
                <a:spcPct val="80000"/>
              </a:lnSpc>
              <a:defRPr/>
            </a:pPr>
            <a:r>
              <a:rPr lang="en-US" sz="600"/>
              <a:t>	- identify where the evidence is stored,</a:t>
            </a:r>
          </a:p>
          <a:p>
            <a:pPr>
              <a:lnSpc>
                <a:spcPct val="80000"/>
              </a:lnSpc>
              <a:defRPr/>
            </a:pPr>
            <a:r>
              <a:rPr lang="en-US" sz="600"/>
              <a:t>	- ensure its security, </a:t>
            </a:r>
          </a:p>
          <a:p>
            <a:pPr>
              <a:lnSpc>
                <a:spcPct val="80000"/>
              </a:lnSpc>
              <a:defRPr/>
            </a:pPr>
            <a:r>
              <a:rPr lang="en-US" sz="600"/>
              <a:t>	- exploit and analyse this evidence, so as to guarantee its authenticity and the results that will emerge. </a:t>
            </a:r>
          </a:p>
          <a:p>
            <a:pPr>
              <a:lnSpc>
                <a:spcPct val="80000"/>
              </a:lnSpc>
              <a:defRPr/>
            </a:pPr>
            <a:endParaRPr lang="en-US" sz="600"/>
          </a:p>
          <a:p>
            <a:pPr>
              <a:lnSpc>
                <a:spcPct val="80000"/>
              </a:lnSpc>
              <a:defRPr/>
            </a:pPr>
            <a:r>
              <a:rPr lang="en-US" sz="600"/>
              <a:t>Police officers and prosecutors, in handling these two steps, may have to rely on the cooperation of the victim, as well as on the additional assistance of specialised law enforcement and independent experts when analysing the evidence.</a:t>
            </a:r>
          </a:p>
          <a:p>
            <a:pPr>
              <a:lnSpc>
                <a:spcPct val="80000"/>
              </a:lnSpc>
              <a:defRPr/>
            </a:pPr>
            <a:endParaRPr lang="en-US" sz="600"/>
          </a:p>
          <a:p>
            <a:pPr>
              <a:lnSpc>
                <a:spcPct val="80000"/>
              </a:lnSpc>
              <a:defRPr/>
            </a:pPr>
            <a:r>
              <a:rPr lang="en-US" sz="600"/>
              <a:t>A victim</a:t>
            </a:r>
            <a:r>
              <a:rPr lang="en-US" altLang="en-US" sz="600"/>
              <a:t>’</a:t>
            </a:r>
            <a:r>
              <a:rPr lang="en-US" sz="600"/>
              <a:t>s first reaction, when finding out that their computer system is under attack, might be to try to repair the damage on their own. Such thinking is highly counterintuitive since on the contrary their first reflex should be to freeze the evidence and not endanger upcoming investigations. Attacked or compromised computers must immediately be isolated and shut down in order to be analysed by forensic experts. </a:t>
            </a:r>
          </a:p>
          <a:p>
            <a:pPr>
              <a:lnSpc>
                <a:spcPct val="80000"/>
              </a:lnSpc>
              <a:defRPr/>
            </a:pPr>
            <a:endParaRPr lang="en-US" sz="600"/>
          </a:p>
          <a:p>
            <a:pPr>
              <a:lnSpc>
                <a:spcPct val="80000"/>
              </a:lnSpc>
              <a:defRPr/>
            </a:pPr>
            <a:r>
              <a:rPr lang="en-US" sz="600"/>
              <a:t>When digital evidence is at the disposal of service providers or third parties, they have to be contacted immediately in order to preserve the necessary data. Preservation requests may be sent to service providers, asking them to store the logs, especially when such logs are outside of national jurisdiction.</a:t>
            </a:r>
          </a:p>
          <a:p>
            <a:pPr>
              <a:lnSpc>
                <a:spcPct val="80000"/>
              </a:lnSpc>
              <a:defRPr/>
            </a:pPr>
            <a:endParaRPr lang="en-US" sz="600"/>
          </a:p>
          <a:p>
            <a:pPr>
              <a:lnSpc>
                <a:spcPct val="80000"/>
              </a:lnSpc>
              <a:defRPr/>
            </a:pPr>
            <a:endParaRPr lang="en-US" sz="600"/>
          </a:p>
          <a:p>
            <a:pPr>
              <a:lnSpc>
                <a:spcPct val="80000"/>
              </a:lnSpc>
              <a:defRPr/>
            </a:pPr>
            <a:endParaRPr lang="en-US" sz="600"/>
          </a:p>
          <a:p>
            <a:pPr>
              <a:lnSpc>
                <a:spcPct val="80000"/>
              </a:lnSpc>
              <a:defRPr/>
            </a:pPr>
            <a:endParaRPr lang="en-US" sz="600"/>
          </a:p>
          <a:p>
            <a:pPr>
              <a:lnSpc>
                <a:spcPct val="80000"/>
              </a:lnSpc>
              <a:defRPr/>
            </a:pPr>
            <a:endParaRPr lang="en-US" sz="600"/>
          </a:p>
          <a:p>
            <a:pPr>
              <a:lnSpc>
                <a:spcPct val="80000"/>
              </a:lnSpc>
              <a:defRPr/>
            </a:pPr>
            <a:r>
              <a:rPr lang="en-US" sz="600"/>
              <a:t> </a:t>
            </a:r>
          </a:p>
          <a:p>
            <a:pPr>
              <a:lnSpc>
                <a:spcPct val="80000"/>
              </a:lnSpc>
              <a:defRPr/>
            </a:pPr>
            <a:endParaRPr lang="en-US" sz="600"/>
          </a:p>
          <a:p>
            <a:pPr>
              <a:lnSpc>
                <a:spcPct val="80000"/>
              </a:lnSpc>
              <a:defRPr/>
            </a:pPr>
            <a:endParaRPr lang="en-US" sz="600"/>
          </a:p>
          <a:p>
            <a:pPr>
              <a:lnSpc>
                <a:spcPct val="80000"/>
              </a:lnSpc>
              <a:defRPr/>
            </a:pPr>
            <a:r>
              <a:rPr lang="en-US" sz="600"/>
              <a:t> </a:t>
            </a:r>
          </a:p>
        </p:txBody>
      </p:sp>
      <p:sp>
        <p:nvSpPr>
          <p:cNvPr id="21508" name="Espace réservé du numéro de diapositive 3"/>
          <p:cNvSpPr>
            <a:spLocks noGrp="1"/>
          </p:cNvSpPr>
          <p:nvPr>
            <p:ph type="sldNum" sz="quarter" idx="5"/>
          </p:nvPr>
        </p:nvSpPr>
        <p:spPr bwMode="auto">
          <a:noFill/>
          <a:ln>
            <a:miter lim="800000"/>
            <a:headEnd/>
            <a:tailEnd/>
          </a:ln>
        </p:spPr>
        <p:txBody>
          <a:bodyPr/>
          <a:lstStyle/>
          <a:p>
            <a:fld id="{F364E586-5BDD-492F-A6BC-4FD75E9CC5E3}" type="slidenum">
              <a:rPr lang="en-US"/>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wrap="square" numCol="1" anchor="t" anchorCtr="0" compatLnSpc="1">
            <a:prstTxWarp prst="textNoShape">
              <a:avLst/>
            </a:prstTxWarp>
            <a:normAutofit lnSpcReduction="10000"/>
          </a:bodyPr>
          <a:lstStyle/>
          <a:p>
            <a:pPr>
              <a:lnSpc>
                <a:spcPct val="80000"/>
              </a:lnSpc>
              <a:defRPr/>
            </a:pPr>
            <a:r>
              <a:rPr lang="en-US" sz="800" b="1" u="sng"/>
              <a:t>Highlight any specific confidentiality requirements: </a:t>
            </a:r>
          </a:p>
          <a:p>
            <a:pPr>
              <a:lnSpc>
                <a:spcPct val="80000"/>
              </a:lnSpc>
              <a:defRPr/>
            </a:pPr>
            <a:endParaRPr lang="en-US" sz="800"/>
          </a:p>
          <a:p>
            <a:pPr>
              <a:lnSpc>
                <a:spcPct val="80000"/>
              </a:lnSpc>
              <a:defRPr/>
            </a:pPr>
            <a:r>
              <a:rPr lang="en-US" sz="800"/>
              <a:t>It is very important to specify confidentiality requirements since many companies will give law enforcement authorities the information but also consider it their duty and right to inform the client that they have transmitted data concerning them.</a:t>
            </a:r>
          </a:p>
          <a:p>
            <a:pPr>
              <a:lnSpc>
                <a:spcPct val="80000"/>
              </a:lnSpc>
              <a:defRPr/>
            </a:pPr>
            <a:endParaRPr lang="en-US" sz="800"/>
          </a:p>
          <a:p>
            <a:pPr>
              <a:lnSpc>
                <a:spcPct val="80000"/>
              </a:lnSpc>
              <a:defRPr/>
            </a:pPr>
            <a:r>
              <a:rPr lang="en-US" sz="800" b="1" u="sng"/>
              <a:t>Set out and specify urgency level in the execution of the request as well as the time limits:</a:t>
            </a:r>
          </a:p>
          <a:p>
            <a:pPr>
              <a:lnSpc>
                <a:spcPct val="80000"/>
              </a:lnSpc>
              <a:defRPr/>
            </a:pPr>
            <a:endParaRPr lang="en-US" sz="800"/>
          </a:p>
          <a:p>
            <a:pPr>
              <a:lnSpc>
                <a:spcPct val="80000"/>
              </a:lnSpc>
              <a:defRPr/>
            </a:pPr>
            <a:r>
              <a:rPr lang="en-US" sz="800"/>
              <a:t>Time limits, even if very specific, will not necessarily be respected because MLAT requests are necessarily time consuming. </a:t>
            </a:r>
          </a:p>
          <a:p>
            <a:pPr>
              <a:lnSpc>
                <a:spcPct val="80000"/>
              </a:lnSpc>
              <a:defRPr/>
            </a:pPr>
            <a:endParaRPr lang="en-US" sz="800"/>
          </a:p>
          <a:p>
            <a:pPr>
              <a:lnSpc>
                <a:spcPct val="80000"/>
              </a:lnSpc>
              <a:defRPr/>
            </a:pPr>
            <a:r>
              <a:rPr lang="en-US" sz="800"/>
              <a:t>The best option for law enforcement will always be to </a:t>
            </a:r>
            <a:r>
              <a:rPr lang="en-US" sz="800" u="sng"/>
              <a:t>freeze data</a:t>
            </a:r>
            <a:r>
              <a:rPr lang="en-US" sz="800"/>
              <a:t> (Budapest Convention, which will be discussed later on) and then write an MLAT request to obtain the data that has been frozen.</a:t>
            </a:r>
          </a:p>
          <a:p>
            <a:pPr>
              <a:lnSpc>
                <a:spcPct val="80000"/>
              </a:lnSpc>
              <a:defRPr/>
            </a:pPr>
            <a:endParaRPr lang="en-US" sz="800"/>
          </a:p>
          <a:p>
            <a:pPr>
              <a:lnSpc>
                <a:spcPct val="80000"/>
              </a:lnSpc>
              <a:defRPr/>
            </a:pPr>
            <a:r>
              <a:rPr lang="en-US" sz="800" i="1"/>
              <a:t>	Why are MLAT requests so time consuming?</a:t>
            </a:r>
          </a:p>
          <a:p>
            <a:pPr>
              <a:lnSpc>
                <a:spcPct val="80000"/>
              </a:lnSpc>
              <a:defRPr/>
            </a:pPr>
            <a:r>
              <a:rPr lang="en-US" sz="800"/>
              <a:t>	- as discussed before, it will be necessary to summarise the case, find the applicable national legal dispositions, etc.</a:t>
            </a:r>
          </a:p>
          <a:p>
            <a:pPr>
              <a:lnSpc>
                <a:spcPct val="80000"/>
              </a:lnSpc>
              <a:defRPr/>
            </a:pPr>
            <a:r>
              <a:rPr lang="en-US" sz="800"/>
              <a:t>	- you will then need to translate the request,</a:t>
            </a:r>
          </a:p>
          <a:p>
            <a:pPr>
              <a:lnSpc>
                <a:spcPct val="80000"/>
              </a:lnSpc>
              <a:defRPr/>
            </a:pPr>
            <a:r>
              <a:rPr lang="en-US" sz="800"/>
              <a:t>	- sending and receiving the request can be a lengthy procedure: the MLAT request may have to be transmitted according to specific diplomatic channels or 	from ministry of justice to ministry of justice, before being at last submitted to the competent law enforcement or judicial authority.</a:t>
            </a:r>
          </a:p>
          <a:p>
            <a:pPr>
              <a:lnSpc>
                <a:spcPct val="80000"/>
              </a:lnSpc>
              <a:defRPr/>
            </a:pPr>
            <a:endParaRPr lang="en-US" sz="800"/>
          </a:p>
          <a:p>
            <a:pPr>
              <a:lnSpc>
                <a:spcPct val="80000"/>
              </a:lnSpc>
              <a:defRPr/>
            </a:pPr>
            <a:r>
              <a:rPr lang="en-US" sz="800"/>
              <a:t>	This last difficulty will not exist if your country has a specific bilateral agreement which provides contrary dispositions. </a:t>
            </a:r>
          </a:p>
          <a:p>
            <a:pPr>
              <a:lnSpc>
                <a:spcPct val="80000"/>
              </a:lnSpc>
              <a:defRPr/>
            </a:pPr>
            <a:endParaRPr lang="en-US" sz="800"/>
          </a:p>
          <a:p>
            <a:pPr>
              <a:lnSpc>
                <a:spcPct val="80000"/>
              </a:lnSpc>
              <a:defRPr/>
            </a:pPr>
            <a:r>
              <a:rPr lang="en-US" sz="800" b="1" u="sng"/>
              <a:t>It also does not apply to Member States of the European Union who can directly transmit MLAT requests/EIOs from judicial authority to competent judicial authority (for example from a Prosecutor in France to a courthouse in Germany): article 4 of the 29 May 2000 convention and article 7 of the 2014 Directive regarding the European Investigation Order in Criminal Matters.  </a:t>
            </a:r>
          </a:p>
          <a:p>
            <a:pPr>
              <a:lnSpc>
                <a:spcPct val="80000"/>
              </a:lnSpc>
              <a:defRPr/>
            </a:pPr>
            <a:endParaRPr lang="en-US" sz="800" u="sng"/>
          </a:p>
          <a:p>
            <a:pPr>
              <a:lnSpc>
                <a:spcPct val="80000"/>
              </a:lnSpc>
              <a:defRPr/>
            </a:pPr>
            <a:r>
              <a:rPr lang="en-US" sz="800" u="sng"/>
              <a:t>Proper and as accurate as possible identification of the suspects</a:t>
            </a:r>
            <a:endParaRPr lang="en-US" sz="800"/>
          </a:p>
          <a:p>
            <a:pPr>
              <a:lnSpc>
                <a:spcPct val="80000"/>
              </a:lnSpc>
              <a:defRPr/>
            </a:pPr>
            <a:endParaRPr lang="en-US" sz="800"/>
          </a:p>
          <a:p>
            <a:pPr>
              <a:lnSpc>
                <a:spcPct val="80000"/>
              </a:lnSpc>
              <a:defRPr/>
            </a:pPr>
            <a:endParaRPr lang="en-US" sz="800"/>
          </a:p>
        </p:txBody>
      </p:sp>
      <p:sp>
        <p:nvSpPr>
          <p:cNvPr id="39940" name="Espace réservé du numéro de diapositive 3"/>
          <p:cNvSpPr>
            <a:spLocks noGrp="1"/>
          </p:cNvSpPr>
          <p:nvPr>
            <p:ph type="sldNum" sz="quarter" idx="5"/>
          </p:nvPr>
        </p:nvSpPr>
        <p:spPr bwMode="auto">
          <a:noFill/>
          <a:ln>
            <a:miter lim="800000"/>
            <a:headEnd/>
            <a:tailEnd/>
          </a:ln>
        </p:spPr>
        <p:txBody>
          <a:bodyPr/>
          <a:lstStyle/>
          <a:p>
            <a:fld id="{6B1D15DC-978C-4442-9E0E-F7F314F52721}" type="slidenum">
              <a:rPr lang="en-US"/>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wrap="square" numCol="1" anchor="t" anchorCtr="0" compatLnSpc="1">
            <a:prstTxWarp prst="textNoShape">
              <a:avLst/>
            </a:prstTxWarp>
            <a:normAutofit fontScale="92500" lnSpcReduction="10000"/>
          </a:bodyPr>
          <a:lstStyle/>
          <a:p>
            <a:pPr>
              <a:defRPr/>
            </a:pPr>
            <a:r>
              <a:rPr lang="en-US" sz="1100"/>
              <a:t>Since MLAT requests are time consuming for all parties, it is important to set up priorities. </a:t>
            </a:r>
          </a:p>
          <a:p>
            <a:pPr>
              <a:defRPr/>
            </a:pPr>
            <a:endParaRPr lang="en-US" sz="1100"/>
          </a:p>
          <a:p>
            <a:pPr>
              <a:defRPr/>
            </a:pPr>
            <a:r>
              <a:rPr lang="en-US" sz="1100"/>
              <a:t>Cybercriminal investigations can very easily lead you abroad, and it would be highly counter-productive to send an MLAT request for every cybercriminal case you treat. </a:t>
            </a:r>
          </a:p>
          <a:p>
            <a:pPr>
              <a:defRPr/>
            </a:pPr>
            <a:endParaRPr lang="en-US" sz="1100"/>
          </a:p>
          <a:p>
            <a:pPr>
              <a:defRPr/>
            </a:pPr>
            <a:r>
              <a:rPr lang="en-US" sz="1100"/>
              <a:t>It is important to always keep in mind criteria such as:</a:t>
            </a:r>
          </a:p>
          <a:p>
            <a:pPr>
              <a:defRPr/>
            </a:pPr>
            <a:r>
              <a:rPr lang="en-US" sz="1100"/>
              <a:t>	- the seriousness of the offence (for example child pornography or terrorism), </a:t>
            </a:r>
          </a:p>
          <a:p>
            <a:pPr>
              <a:defRPr/>
            </a:pPr>
            <a:r>
              <a:rPr lang="en-US" sz="1100"/>
              <a:t>	- the amount of financial damage caused, </a:t>
            </a:r>
          </a:p>
          <a:p>
            <a:pPr>
              <a:defRPr/>
            </a:pPr>
            <a:r>
              <a:rPr lang="en-US" sz="1100"/>
              <a:t>	- the number of victims,</a:t>
            </a:r>
          </a:p>
          <a:p>
            <a:pPr>
              <a:defRPr/>
            </a:pPr>
            <a:r>
              <a:rPr lang="en-US" sz="1100"/>
              <a:t>	- the disturbance of </a:t>
            </a:r>
            <a:r>
              <a:rPr lang="en-US" altLang="en-US" sz="1100"/>
              <a:t>“</a:t>
            </a:r>
            <a:r>
              <a:rPr lang="en-US" sz="1100"/>
              <a:t>public order</a:t>
            </a:r>
            <a:r>
              <a:rPr lang="en-US" altLang="en-US" sz="1100"/>
              <a:t>”</a:t>
            </a:r>
            <a:r>
              <a:rPr lang="en-US" sz="1100"/>
              <a:t> (for example the hacking of a government website or industrial espionage),</a:t>
            </a:r>
          </a:p>
          <a:p>
            <a:pPr>
              <a:defRPr/>
            </a:pPr>
            <a:r>
              <a:rPr lang="en-US" sz="1100"/>
              <a:t>	- the circumstances in which the offence was committed (for example, organised crime).</a:t>
            </a:r>
          </a:p>
          <a:p>
            <a:pPr>
              <a:defRPr/>
            </a:pPr>
            <a:endParaRPr lang="en-US" sz="1100"/>
          </a:p>
          <a:p>
            <a:pPr>
              <a:defRPr/>
            </a:pPr>
            <a:r>
              <a:rPr lang="en-US" sz="1100"/>
              <a:t>Finally, many MLAT requests will be sent to the United States of America, where most of the major telecommunications service providers are located (FACEBOOK, GOOGLE, TWITTER etc.). Since this country receives so many requests in this particular matter, it is safe to assume that only the ones linked to the more serious types of offences will receive priority treatment. The United State</a:t>
            </a:r>
            <a:r>
              <a:rPr lang="en-US" altLang="en-US" sz="1100"/>
              <a:t>’</a:t>
            </a:r>
            <a:r>
              <a:rPr lang="en-US" sz="1100"/>
              <a:t>s judicial system, based on common law, will also require a more extensive summary of the case in order to determine the existence of probable cause. </a:t>
            </a:r>
          </a:p>
          <a:p>
            <a:pPr>
              <a:defRPr/>
            </a:pPr>
            <a:endParaRPr lang="en-US" sz="1100"/>
          </a:p>
          <a:p>
            <a:pPr>
              <a:defRPr/>
            </a:pPr>
            <a:endParaRPr lang="en-US" sz="1100"/>
          </a:p>
        </p:txBody>
      </p:sp>
      <p:sp>
        <p:nvSpPr>
          <p:cNvPr id="41988" name="Espace réservé du numéro de diapositive 3"/>
          <p:cNvSpPr>
            <a:spLocks noGrp="1"/>
          </p:cNvSpPr>
          <p:nvPr>
            <p:ph type="sldNum" sz="quarter" idx="5"/>
          </p:nvPr>
        </p:nvSpPr>
        <p:spPr bwMode="auto">
          <a:noFill/>
          <a:ln>
            <a:miter lim="800000"/>
            <a:headEnd/>
            <a:tailEnd/>
          </a:ln>
        </p:spPr>
        <p:txBody>
          <a:bodyPr/>
          <a:lstStyle/>
          <a:p>
            <a:fld id="{512295E8-DB7D-40A9-9402-76D04F84E99A}" type="slidenum">
              <a:rPr lang="en-US"/>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wrap="square" numCol="1" anchor="t" anchorCtr="0" compatLnSpc="1">
            <a:prstTxWarp prst="textNoShape">
              <a:avLst/>
            </a:prstTxWarp>
            <a:normAutofit lnSpcReduction="10000"/>
          </a:bodyPr>
          <a:lstStyle/>
          <a:p>
            <a:pPr>
              <a:lnSpc>
                <a:spcPct val="80000"/>
              </a:lnSpc>
              <a:defRPr/>
            </a:pPr>
            <a:r>
              <a:rPr lang="en-US" sz="600" b="1" u="sng"/>
              <a:t>Identifying appropriate point of contact in other countries</a:t>
            </a:r>
          </a:p>
          <a:p>
            <a:pPr>
              <a:lnSpc>
                <a:spcPct val="80000"/>
              </a:lnSpc>
              <a:defRPr/>
            </a:pPr>
            <a:endParaRPr lang="en-US" sz="600"/>
          </a:p>
          <a:p>
            <a:pPr>
              <a:lnSpc>
                <a:spcPct val="80000"/>
              </a:lnSpc>
              <a:defRPr/>
            </a:pPr>
            <a:r>
              <a:rPr lang="en-US" sz="600"/>
              <a:t>It is important to identify the appropriate points of contact in other countries that will allow national law enforcement agents and judicial authorities to freeze and/or obtain digital evidence immediately.</a:t>
            </a:r>
          </a:p>
          <a:p>
            <a:pPr>
              <a:lnSpc>
                <a:spcPct val="80000"/>
              </a:lnSpc>
              <a:defRPr/>
            </a:pPr>
            <a:endParaRPr lang="en-US" sz="600"/>
          </a:p>
          <a:p>
            <a:pPr>
              <a:lnSpc>
                <a:spcPct val="80000"/>
              </a:lnSpc>
              <a:defRPr/>
            </a:pPr>
            <a:r>
              <a:rPr lang="en-US" sz="600"/>
              <a:t>Data retention rules vary enormously from country to country depending on their national law in this matter, ranging from days, weeks to years…. This is why it so fundamental to take immediate action to secure the necessary digital data. </a:t>
            </a:r>
          </a:p>
          <a:p>
            <a:pPr>
              <a:lnSpc>
                <a:spcPct val="80000"/>
              </a:lnSpc>
              <a:defRPr/>
            </a:pPr>
            <a:endParaRPr lang="en-US" sz="600"/>
          </a:p>
          <a:p>
            <a:pPr>
              <a:lnSpc>
                <a:spcPct val="80000"/>
              </a:lnSpc>
              <a:defRPr/>
            </a:pPr>
            <a:r>
              <a:rPr lang="en-US" sz="600"/>
              <a:t>NB:</a:t>
            </a:r>
          </a:p>
          <a:p>
            <a:pPr>
              <a:lnSpc>
                <a:spcPct val="80000"/>
              </a:lnSpc>
              <a:defRPr/>
            </a:pPr>
            <a:endParaRPr lang="en-US" sz="600"/>
          </a:p>
          <a:p>
            <a:pPr>
              <a:lnSpc>
                <a:spcPct val="80000"/>
              </a:lnSpc>
              <a:spcBef>
                <a:spcPct val="0"/>
              </a:spcBef>
              <a:defRPr/>
            </a:pPr>
            <a:r>
              <a:rPr lang="en-US" altLang="fr-FR" sz="600">
                <a:latin typeface="Verdana" panose="020B0604030504040204" pitchFamily="34" charset="0"/>
              </a:rPr>
              <a:t>The state of data retention in Europe is particularly volatile since a recent ruling of the </a:t>
            </a:r>
            <a:r>
              <a:rPr lang="en-US" altLang="fr-FR" sz="600"/>
              <a:t>Court of Justice of the European Union</a:t>
            </a:r>
            <a:r>
              <a:rPr lang="en-US" altLang="en-US" sz="600"/>
              <a:t> has invalidated the so-called “data retention” directive. According to the directive, member States were under the obligation to store citizens’ telecommunications data for a minimum of six months and at most for two years. The permission to access the information relied on a subsequent court decision. </a:t>
            </a:r>
          </a:p>
          <a:p>
            <a:pPr>
              <a:lnSpc>
                <a:spcPct val="80000"/>
              </a:lnSpc>
              <a:spcBef>
                <a:spcPct val="0"/>
              </a:spcBef>
              <a:defRPr/>
            </a:pPr>
            <a:endParaRPr lang="en-US" altLang="en-US" sz="600"/>
          </a:p>
          <a:p>
            <a:pPr>
              <a:lnSpc>
                <a:spcPct val="80000"/>
              </a:lnSpc>
              <a:spcBef>
                <a:spcPct val="0"/>
              </a:spcBef>
              <a:defRPr/>
            </a:pPr>
            <a:r>
              <a:rPr lang="en-US" altLang="en-US" sz="600"/>
              <a:t>On 8 April 2014, the Court of Justice of the European Union declared the directive invalid in response to a case brought by Digital Rights Ireland against the Irish authorities and others. It was ruled that the directive violated principles of purpose limitation and proportionality and contravened individual privacy rights. </a:t>
            </a:r>
          </a:p>
          <a:p>
            <a:pPr>
              <a:lnSpc>
                <a:spcPct val="80000"/>
              </a:lnSpc>
              <a:spcBef>
                <a:spcPct val="0"/>
              </a:spcBef>
              <a:defRPr/>
            </a:pPr>
            <a:endParaRPr lang="en-US" altLang="fr-FR" sz="600">
              <a:latin typeface="Verdana" panose="020B0604030504040204" pitchFamily="34" charset="0"/>
            </a:endParaRPr>
          </a:p>
          <a:p>
            <a:pPr>
              <a:lnSpc>
                <a:spcPct val="80000"/>
              </a:lnSpc>
              <a:spcBef>
                <a:spcPct val="0"/>
              </a:spcBef>
              <a:defRPr/>
            </a:pPr>
            <a:r>
              <a:rPr lang="en-US" sz="600"/>
              <a:t>Other EU laws and proposals that might be vulnerable to challenge after the court ruling are the draft EU directive on the processing of data by law enforcement authorities, which is being negotiated alongside a proposed EU data protection regulation, a draft EU PNR directive, proposals for a European Terrorist Financing Tracking System, rules on access by governments to the Eurodac law enforcement database of the fingerprints of asylum seekers and proposals for an entry-exit system to track travellers crossing EU borders.</a:t>
            </a:r>
          </a:p>
          <a:p>
            <a:pPr>
              <a:lnSpc>
                <a:spcPct val="80000"/>
              </a:lnSpc>
              <a:spcBef>
                <a:spcPct val="0"/>
              </a:spcBef>
              <a:defRPr/>
            </a:pPr>
            <a:endParaRPr lang="en-US" sz="600"/>
          </a:p>
          <a:p>
            <a:pPr>
              <a:lnSpc>
                <a:spcPct val="80000"/>
              </a:lnSpc>
              <a:spcBef>
                <a:spcPct val="0"/>
              </a:spcBef>
              <a:defRPr/>
            </a:pPr>
            <a:r>
              <a:rPr lang="en-US" sz="600"/>
              <a:t>In terms of the direct effect on national laws that were enacted to implement the Data Retention Directive, EU countries have responded differently to the court judgment. Data protection authorities in the member states generally said decisions on how to precede lay with legislators.</a:t>
            </a:r>
          </a:p>
          <a:p>
            <a:pPr>
              <a:lnSpc>
                <a:spcPct val="80000"/>
              </a:lnSpc>
              <a:spcBef>
                <a:spcPct val="0"/>
              </a:spcBef>
              <a:defRPr/>
            </a:pPr>
            <a:endParaRPr lang="en-US" sz="600"/>
          </a:p>
          <a:p>
            <a:pPr>
              <a:lnSpc>
                <a:spcPct val="80000"/>
              </a:lnSpc>
              <a:spcBef>
                <a:spcPct val="0"/>
              </a:spcBef>
              <a:defRPr/>
            </a:pPr>
            <a:r>
              <a:rPr lang="en-US" altLang="en-US" sz="600"/>
              <a:t>However, the exact status of data retention rules among European countries is somewhat unsure as an effect of this ruling. It can thus also be necessary to react immediately and freeze data, using the legal dispositions of the Budapest Convention, even when dealing with Member States of the European Union.</a:t>
            </a:r>
            <a:endParaRPr lang="en-US" sz="600"/>
          </a:p>
          <a:p>
            <a:pPr>
              <a:lnSpc>
                <a:spcPct val="80000"/>
              </a:lnSpc>
              <a:defRPr/>
            </a:pPr>
            <a:endParaRPr lang="en-US" sz="600"/>
          </a:p>
          <a:p>
            <a:pPr>
              <a:lnSpc>
                <a:spcPct val="80000"/>
              </a:lnSpc>
              <a:defRPr/>
            </a:pPr>
            <a:r>
              <a:rPr lang="en-US" sz="600" b="1" u="sng"/>
              <a:t>Establishing informal contacts with appropriate counterparts prior to submitting formal MLAT requests</a:t>
            </a:r>
          </a:p>
          <a:p>
            <a:pPr>
              <a:lnSpc>
                <a:spcPct val="80000"/>
              </a:lnSpc>
              <a:defRPr/>
            </a:pPr>
            <a:endParaRPr lang="en-US" sz="600"/>
          </a:p>
          <a:p>
            <a:pPr>
              <a:lnSpc>
                <a:spcPct val="80000"/>
              </a:lnSpc>
              <a:defRPr/>
            </a:pPr>
            <a:r>
              <a:rPr lang="en-US" sz="600"/>
              <a:t>It can be interesting to contact in advance the relevant counterparts to inform them that you will be sending an MLAT request. This will:</a:t>
            </a:r>
          </a:p>
          <a:p>
            <a:pPr>
              <a:lnSpc>
                <a:spcPct val="80000"/>
              </a:lnSpc>
              <a:defRPr/>
            </a:pPr>
            <a:endParaRPr lang="en-US" sz="600"/>
          </a:p>
          <a:p>
            <a:pPr>
              <a:lnSpc>
                <a:spcPct val="80000"/>
              </a:lnSpc>
              <a:defRPr/>
            </a:pPr>
            <a:r>
              <a:rPr lang="en-US" sz="600"/>
              <a:t>	- allow your counterpart to identify and anticipate your MLAT request,</a:t>
            </a:r>
          </a:p>
          <a:p>
            <a:pPr>
              <a:lnSpc>
                <a:spcPct val="80000"/>
              </a:lnSpc>
              <a:defRPr/>
            </a:pPr>
            <a:endParaRPr lang="en-US" sz="600"/>
          </a:p>
          <a:p>
            <a:pPr>
              <a:lnSpc>
                <a:spcPct val="80000"/>
              </a:lnSpc>
              <a:defRPr/>
            </a:pPr>
            <a:r>
              <a:rPr lang="en-US" sz="600"/>
              <a:t>	- allow you to have a first informal exchange with your counterpart on the content of the case and the evidence you need,</a:t>
            </a:r>
          </a:p>
          <a:p>
            <a:pPr>
              <a:lnSpc>
                <a:spcPct val="80000"/>
              </a:lnSpc>
              <a:defRPr/>
            </a:pPr>
            <a:endParaRPr lang="en-US" sz="600"/>
          </a:p>
          <a:p>
            <a:pPr>
              <a:lnSpc>
                <a:spcPct val="80000"/>
              </a:lnSpc>
              <a:defRPr/>
            </a:pPr>
            <a:r>
              <a:rPr lang="en-US" sz="600"/>
              <a:t>	- eventually allow your counterpart to start working on the case in advance. </a:t>
            </a:r>
          </a:p>
          <a:p>
            <a:pPr>
              <a:lnSpc>
                <a:spcPct val="80000"/>
              </a:lnSpc>
              <a:defRPr/>
            </a:pPr>
            <a:endParaRPr lang="en-US" sz="600"/>
          </a:p>
          <a:p>
            <a:pPr>
              <a:lnSpc>
                <a:spcPct val="80000"/>
              </a:lnSpc>
              <a:defRPr/>
            </a:pPr>
            <a:r>
              <a:rPr lang="en-US" sz="600"/>
              <a:t>In order to identify the relevant counterpart, it can be useful to make contact with your national embassy abroad where a law enforcement agent or judicial authority is most likely detached and will be able to give you information. The European Judicial Network (EJN) in criminal matters may also provide information and contact details.</a:t>
            </a:r>
          </a:p>
          <a:p>
            <a:pPr>
              <a:lnSpc>
                <a:spcPct val="80000"/>
              </a:lnSpc>
              <a:defRPr/>
            </a:pPr>
            <a:endParaRPr lang="en-US" sz="600"/>
          </a:p>
          <a:p>
            <a:pPr>
              <a:lnSpc>
                <a:spcPct val="80000"/>
              </a:lnSpc>
              <a:defRPr/>
            </a:pPr>
            <a:endParaRPr lang="en-US" sz="600"/>
          </a:p>
        </p:txBody>
      </p:sp>
      <p:sp>
        <p:nvSpPr>
          <p:cNvPr id="44036" name="Espace réservé du numéro de diapositive 3"/>
          <p:cNvSpPr>
            <a:spLocks noGrp="1"/>
          </p:cNvSpPr>
          <p:nvPr>
            <p:ph type="sldNum" sz="quarter" idx="5"/>
          </p:nvPr>
        </p:nvSpPr>
        <p:spPr bwMode="auto">
          <a:noFill/>
          <a:ln>
            <a:miter lim="800000"/>
            <a:headEnd/>
            <a:tailEnd/>
          </a:ln>
        </p:spPr>
        <p:txBody>
          <a:bodyPr/>
          <a:lstStyle/>
          <a:p>
            <a:fld id="{24192254-DBD4-4590-AD70-001F13E4A25B}" type="slidenum">
              <a:rPr lang="en-US"/>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wrap="square" numCol="1" anchor="t" anchorCtr="0" compatLnSpc="1">
            <a:prstTxWarp prst="textNoShape">
              <a:avLst/>
            </a:prstTxWarp>
            <a:normAutofit lnSpcReduction="10000"/>
          </a:bodyPr>
          <a:lstStyle/>
          <a:p>
            <a:pPr>
              <a:lnSpc>
                <a:spcPct val="90000"/>
              </a:lnSpc>
              <a:defRPr/>
            </a:pPr>
            <a:r>
              <a:rPr lang="en-GB" sz="1100" u="sng"/>
              <a:t>Jurisdiction</a:t>
            </a:r>
          </a:p>
          <a:p>
            <a:pPr>
              <a:lnSpc>
                <a:spcPct val="90000"/>
              </a:lnSpc>
              <a:defRPr/>
            </a:pPr>
            <a:endParaRPr lang="en-GB" sz="1100"/>
          </a:p>
          <a:p>
            <a:pPr>
              <a:lnSpc>
                <a:spcPct val="90000"/>
              </a:lnSpc>
              <a:defRPr/>
            </a:pPr>
            <a:r>
              <a:rPr lang="en-GB" sz="1100"/>
              <a:t>One of the key issues in matters related to cybercrime and electronic evidence is the proper identification of jurisdiction. Various factors are relevant when determining jurisdiction, including:</a:t>
            </a:r>
          </a:p>
          <a:p>
            <a:pPr>
              <a:lnSpc>
                <a:spcPct val="90000"/>
              </a:lnSpc>
              <a:defRPr/>
            </a:pPr>
            <a:r>
              <a:rPr lang="en-GB" sz="1100"/>
              <a:t>-          Location of evidence</a:t>
            </a:r>
          </a:p>
          <a:p>
            <a:pPr>
              <a:lnSpc>
                <a:spcPct val="90000"/>
              </a:lnSpc>
              <a:defRPr/>
            </a:pPr>
            <a:r>
              <a:rPr lang="en-GB" sz="1100"/>
              <a:t>-          Location of offenders</a:t>
            </a:r>
          </a:p>
          <a:p>
            <a:pPr>
              <a:lnSpc>
                <a:spcPct val="90000"/>
              </a:lnSpc>
              <a:defRPr/>
            </a:pPr>
            <a:r>
              <a:rPr lang="en-GB" sz="1100"/>
              <a:t>-          Location of victims</a:t>
            </a:r>
          </a:p>
          <a:p>
            <a:pPr>
              <a:lnSpc>
                <a:spcPct val="90000"/>
              </a:lnSpc>
              <a:defRPr/>
            </a:pPr>
            <a:r>
              <a:rPr lang="en-GB" sz="1100"/>
              <a:t>-          Ownership of data</a:t>
            </a:r>
          </a:p>
          <a:p>
            <a:pPr>
              <a:lnSpc>
                <a:spcPct val="90000"/>
              </a:lnSpc>
              <a:defRPr/>
            </a:pPr>
            <a:r>
              <a:rPr lang="en-GB" sz="1100"/>
              <a:t>-          Physical location of service provider</a:t>
            </a:r>
          </a:p>
          <a:p>
            <a:pPr>
              <a:lnSpc>
                <a:spcPct val="90000"/>
              </a:lnSpc>
              <a:defRPr/>
            </a:pPr>
            <a:r>
              <a:rPr lang="en-GB" sz="1100"/>
              <a:t>-          Legal residence of service providers</a:t>
            </a:r>
          </a:p>
          <a:p>
            <a:pPr>
              <a:lnSpc>
                <a:spcPct val="90000"/>
              </a:lnSpc>
              <a:defRPr/>
            </a:pPr>
            <a:r>
              <a:rPr lang="en-GB" sz="1100"/>
              <a:t>As noted in the work done by the Cloud Evidence Group, these challenges are particularly relevant given the nature of cloud data.</a:t>
            </a:r>
          </a:p>
          <a:p>
            <a:pPr>
              <a:lnSpc>
                <a:spcPct val="90000"/>
              </a:lnSpc>
              <a:defRPr/>
            </a:pPr>
            <a:endParaRPr lang="en-GB" sz="1100" u="sng"/>
          </a:p>
          <a:p>
            <a:pPr>
              <a:lnSpc>
                <a:spcPct val="90000"/>
              </a:lnSpc>
              <a:defRPr/>
            </a:pPr>
            <a:r>
              <a:rPr lang="en-GB" sz="1100" u="sng"/>
              <a:t>Time zones</a:t>
            </a:r>
            <a:endParaRPr lang="en-GB" sz="1100"/>
          </a:p>
          <a:p>
            <a:pPr>
              <a:lnSpc>
                <a:spcPct val="90000"/>
              </a:lnSpc>
              <a:defRPr/>
            </a:pPr>
            <a:r>
              <a:rPr lang="en-GB" sz="1100"/>
              <a:t>International cooperation requires an understanding that a place where you may be requesting cooperation may be running on a different time zone, which could result in delays in receiving responses to requests, or in certain cases, even making requests. Some jurisdictions have 24/7 contact points that may be authorised to receive and respond expeditiously to urgent requests. However, other jurisdictions may not even have access to international phone calls, making it difficult and expensive to cooperate. </a:t>
            </a:r>
          </a:p>
          <a:p>
            <a:pPr>
              <a:lnSpc>
                <a:spcPct val="90000"/>
              </a:lnSpc>
              <a:defRPr/>
            </a:pPr>
            <a:endParaRPr lang="en-US" sz="1100"/>
          </a:p>
        </p:txBody>
      </p:sp>
      <p:sp>
        <p:nvSpPr>
          <p:cNvPr id="46084" name="Espace réservé du numéro de diapositive 3"/>
          <p:cNvSpPr>
            <a:spLocks noGrp="1"/>
          </p:cNvSpPr>
          <p:nvPr>
            <p:ph type="sldNum" sz="quarter" idx="5"/>
          </p:nvPr>
        </p:nvSpPr>
        <p:spPr bwMode="auto">
          <a:noFill/>
          <a:ln>
            <a:miter lim="800000"/>
            <a:headEnd/>
            <a:tailEnd/>
          </a:ln>
        </p:spPr>
        <p:txBody>
          <a:bodyPr/>
          <a:lstStyle/>
          <a:p>
            <a:fld id="{E490E6CA-B2A9-4C15-BE99-039049A3C10D}" type="slidenum">
              <a:rPr lang="en-US"/>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wrap="square" numCol="1" anchor="t" anchorCtr="0" compatLnSpc="1">
            <a:prstTxWarp prst="textNoShape">
              <a:avLst/>
            </a:prstTxWarp>
            <a:normAutofit fontScale="92500" lnSpcReduction="10000"/>
          </a:bodyPr>
          <a:lstStyle/>
          <a:p>
            <a:pPr>
              <a:lnSpc>
                <a:spcPct val="90000"/>
              </a:lnSpc>
              <a:defRPr/>
            </a:pPr>
            <a:r>
              <a:rPr lang="en-US" sz="1100" b="1" u="sng"/>
              <a:t>Translation of documents</a:t>
            </a:r>
          </a:p>
          <a:p>
            <a:pPr>
              <a:lnSpc>
                <a:spcPct val="90000"/>
              </a:lnSpc>
              <a:defRPr/>
            </a:pPr>
            <a:endParaRPr lang="en-US" sz="1100"/>
          </a:p>
          <a:p>
            <a:pPr>
              <a:lnSpc>
                <a:spcPct val="90000"/>
              </a:lnSpc>
              <a:defRPr/>
            </a:pPr>
            <a:r>
              <a:rPr lang="en-US" sz="1100"/>
              <a:t>Bilateral and multilateral conventions normally specify in which language(s) MLAT requests can be exchanged and whether or not translation is necessary. For instance, Article 5 of the convention on mutual legal assistance between member States of the European Union (29 May 2000) provides that if there is reason to believe that the addressee does not understand the language of a document, the document or at least important passages of the document must be translated.</a:t>
            </a:r>
          </a:p>
          <a:p>
            <a:pPr>
              <a:lnSpc>
                <a:spcPct val="90000"/>
              </a:lnSpc>
              <a:defRPr/>
            </a:pPr>
            <a:endParaRPr lang="en-US" sz="1100"/>
          </a:p>
          <a:p>
            <a:pPr>
              <a:lnSpc>
                <a:spcPct val="90000"/>
              </a:lnSpc>
              <a:defRPr/>
            </a:pPr>
            <a:r>
              <a:rPr lang="en-US" sz="1100"/>
              <a:t>Since cybercriminal investigations may imply a lot of international cooperation, it is important to identify translators whose work you know is good and who are also capable of translating some of the more technical terms that sometimes appear in cybercriminal MLAT requests. </a:t>
            </a:r>
          </a:p>
          <a:p>
            <a:pPr>
              <a:lnSpc>
                <a:spcPct val="90000"/>
              </a:lnSpc>
              <a:defRPr/>
            </a:pPr>
            <a:endParaRPr lang="en-US" sz="1100"/>
          </a:p>
          <a:p>
            <a:pPr>
              <a:lnSpc>
                <a:spcPct val="90000"/>
              </a:lnSpc>
              <a:defRPr/>
            </a:pPr>
            <a:r>
              <a:rPr lang="en-US" sz="1100" b="1" u="sng"/>
              <a:t>Language barriers</a:t>
            </a:r>
          </a:p>
          <a:p>
            <a:pPr>
              <a:lnSpc>
                <a:spcPct val="90000"/>
              </a:lnSpc>
              <a:defRPr/>
            </a:pPr>
            <a:endParaRPr lang="en-US" sz="1100"/>
          </a:p>
          <a:p>
            <a:pPr>
              <a:lnSpc>
                <a:spcPct val="90000"/>
              </a:lnSpc>
              <a:defRPr/>
            </a:pPr>
            <a:r>
              <a:rPr lang="en-US" sz="1100"/>
              <a:t>Many MLAT requests specify which languages the relevant law enforcement officials and prosecutors can communicate in. </a:t>
            </a:r>
          </a:p>
          <a:p>
            <a:pPr>
              <a:lnSpc>
                <a:spcPct val="90000"/>
              </a:lnSpc>
              <a:defRPr/>
            </a:pPr>
            <a:endParaRPr lang="en-US" sz="1100"/>
          </a:p>
          <a:p>
            <a:pPr>
              <a:lnSpc>
                <a:spcPct val="90000"/>
              </a:lnSpc>
              <a:defRPr/>
            </a:pPr>
            <a:r>
              <a:rPr lang="en-US" sz="1100"/>
              <a:t>If you are communicating by phone, it could be interesting to prepare in advance what you need to say and the technical or legal terms which are appropriate. </a:t>
            </a:r>
          </a:p>
          <a:p>
            <a:pPr>
              <a:lnSpc>
                <a:spcPct val="90000"/>
              </a:lnSpc>
              <a:defRPr/>
            </a:pPr>
            <a:endParaRPr lang="en-US" sz="1100"/>
          </a:p>
          <a:p>
            <a:pPr>
              <a:lnSpc>
                <a:spcPct val="90000"/>
              </a:lnSpc>
              <a:defRPr/>
            </a:pPr>
            <a:r>
              <a:rPr lang="en-US" sz="1100"/>
              <a:t>It can also sometimes be easier to exchange in a foreign language by e mail.</a:t>
            </a:r>
          </a:p>
          <a:p>
            <a:pPr>
              <a:lnSpc>
                <a:spcPct val="90000"/>
              </a:lnSpc>
              <a:defRPr/>
            </a:pPr>
            <a:endParaRPr lang="en-US" sz="1100"/>
          </a:p>
          <a:p>
            <a:pPr>
              <a:lnSpc>
                <a:spcPct val="90000"/>
              </a:lnSpc>
              <a:defRPr/>
            </a:pPr>
            <a:endParaRPr lang="en-US" sz="1100"/>
          </a:p>
        </p:txBody>
      </p:sp>
      <p:sp>
        <p:nvSpPr>
          <p:cNvPr id="48132" name="Espace réservé du numéro de diapositive 3"/>
          <p:cNvSpPr>
            <a:spLocks noGrp="1"/>
          </p:cNvSpPr>
          <p:nvPr>
            <p:ph type="sldNum" sz="quarter" idx="5"/>
          </p:nvPr>
        </p:nvSpPr>
        <p:spPr bwMode="auto">
          <a:noFill/>
          <a:ln>
            <a:miter lim="800000"/>
            <a:headEnd/>
            <a:tailEnd/>
          </a:ln>
        </p:spPr>
        <p:txBody>
          <a:bodyPr/>
          <a:lstStyle/>
          <a:p>
            <a:fld id="{1DAFD725-2011-4737-BE4F-BD9E6CF466AB}" type="slidenum">
              <a:rPr lang="en-US"/>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r>
              <a:rPr lang="en-GB" sz="1000" b="1" u="sng">
                <a:solidFill>
                  <a:srgbClr val="FF0000"/>
                </a:solidFill>
              </a:rPr>
              <a:t>Delays due to the different importance levels of cybercrime investigations in different countries:</a:t>
            </a:r>
          </a:p>
          <a:p>
            <a:endParaRPr lang="en-GB" sz="1000">
              <a:solidFill>
                <a:srgbClr val="FF0000"/>
              </a:solidFill>
            </a:endParaRPr>
          </a:p>
          <a:p>
            <a:r>
              <a:rPr lang="en-GB" sz="1000">
                <a:solidFill>
                  <a:srgbClr val="FF0000"/>
                </a:solidFill>
              </a:rPr>
              <a:t>Not all countries have a specialised law enforcement or judicial structure that is trained and equipped to handle cybercriminal investigations. </a:t>
            </a:r>
          </a:p>
          <a:p>
            <a:endParaRPr lang="en-GB" sz="1000">
              <a:solidFill>
                <a:srgbClr val="FF0000"/>
              </a:solidFill>
            </a:endParaRPr>
          </a:p>
          <a:p>
            <a:r>
              <a:rPr lang="en-GB" sz="1000" b="1" u="sng">
                <a:solidFill>
                  <a:srgbClr val="FF0000"/>
                </a:solidFill>
              </a:rPr>
              <a:t>Providing technical and expert support:</a:t>
            </a:r>
          </a:p>
          <a:p>
            <a:endParaRPr lang="en-GB" sz="1000">
              <a:solidFill>
                <a:srgbClr val="FF0000"/>
              </a:solidFill>
            </a:endParaRPr>
          </a:p>
          <a:p>
            <a:r>
              <a:rPr lang="en-GB" sz="1000">
                <a:solidFill>
                  <a:srgbClr val="FF0000"/>
                </a:solidFill>
              </a:rPr>
              <a:t>Technical and expert support can be provided by being sufficiently precise when establishing an MLAT request and detailing exactly which investigative acts you need done and which results you are seeking (</a:t>
            </a:r>
            <a:r>
              <a:rPr lang="en-GB" sz="1000" u="sng">
                <a:solidFill>
                  <a:srgbClr val="FF0000"/>
                </a:solidFill>
              </a:rPr>
              <a:t>see slide 55</a:t>
            </a:r>
            <a:r>
              <a:rPr lang="en-GB" sz="1000">
                <a:solidFill>
                  <a:srgbClr val="FF0000"/>
                </a:solidFill>
              </a:rPr>
              <a:t>). These questions may also be evoked during direct and informal contacts between law enforcement officers and prosecutors. </a:t>
            </a:r>
          </a:p>
          <a:p>
            <a:endParaRPr lang="en-GB" sz="1000">
              <a:solidFill>
                <a:srgbClr val="FF0000"/>
              </a:solidFill>
            </a:endParaRPr>
          </a:p>
          <a:p>
            <a:r>
              <a:rPr lang="en-GB" sz="1000">
                <a:solidFill>
                  <a:srgbClr val="FF0000"/>
                </a:solidFill>
              </a:rPr>
              <a:t>This support can be provided in a more formal context by </a:t>
            </a:r>
            <a:r>
              <a:rPr lang="en-US" sz="1000"/>
              <a:t>signing a joint investigation team (JIT) agreement (</a:t>
            </a:r>
            <a:r>
              <a:rPr lang="en-US" sz="1000" u="sng"/>
              <a:t>see slide 61</a:t>
            </a:r>
            <a:r>
              <a:rPr lang="en-US" sz="1000"/>
              <a:t>). </a:t>
            </a:r>
          </a:p>
          <a:p>
            <a:endParaRPr lang="en-US" sz="1000"/>
          </a:p>
          <a:p>
            <a:r>
              <a:rPr lang="en-US" sz="1000"/>
              <a:t>In general, it is a good idea to limit all MLAT requests to investigative acts that you can in no case do on your own. For example if you need to have a computer seized and analysed, the best option is to only ask for the requested law enforcement authorities to seize the relevant computer and send it. You can then ask your own law enforcement officials or experts to analyse the computer and are sure that the procedures in doing this will be in conformity with your national legislation.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a:t>For example, it can be interesting to exploit more traditional forms of investigation, such as obtaining witness statements or banking documents and financial evidence. (</a:t>
            </a:r>
            <a:r>
              <a:rPr lang="en-US" u="sng"/>
              <a:t>slides 56 and 57)</a:t>
            </a:r>
            <a:endParaRPr lang="en-US"/>
          </a:p>
          <a:p>
            <a:endParaRPr lang="en-US"/>
          </a:p>
          <a:p>
            <a:r>
              <a:rPr lang="en-US"/>
              <a:t>Cybercrime may seem like a virtual world but the people who commit these offences do so with the same basic motivation as for any other crime.</a:t>
            </a:r>
          </a:p>
          <a:p>
            <a:endParaRPr lang="en-US"/>
          </a:p>
          <a:p>
            <a:r>
              <a:rPr lang="en-US"/>
              <a:t>Following the </a:t>
            </a:r>
            <a:r>
              <a:rPr lang="en-US" altLang="en-US"/>
              <a:t>“</a:t>
            </a:r>
            <a:r>
              <a:rPr lang="en-US"/>
              <a:t>money flow</a:t>
            </a:r>
            <a:r>
              <a:rPr lang="en-US" altLang="en-US"/>
              <a:t>”</a:t>
            </a:r>
            <a:r>
              <a:rPr lang="en-US"/>
              <a:t> and determining who profits from the offence is often one of the most pertinent and simple ways to investigate cybercrime offences efficiently.   </a:t>
            </a:r>
          </a:p>
        </p:txBody>
      </p:sp>
      <p:sp>
        <p:nvSpPr>
          <p:cNvPr id="52228" name="Espace réservé du numéro de diapositive 3"/>
          <p:cNvSpPr>
            <a:spLocks noGrp="1"/>
          </p:cNvSpPr>
          <p:nvPr>
            <p:ph type="sldNum" sz="quarter" idx="5"/>
          </p:nvPr>
        </p:nvSpPr>
        <p:spPr bwMode="auto">
          <a:noFill/>
          <a:ln>
            <a:miter lim="800000"/>
            <a:headEnd/>
            <a:tailEnd/>
          </a:ln>
        </p:spPr>
        <p:txBody>
          <a:bodyPr/>
          <a:lstStyle/>
          <a:p>
            <a:fld id="{C4D51458-8787-424B-8413-7E334C083AD2}" type="slidenum">
              <a:rPr lang="en-US"/>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The trainer should give participants an opportunity to ask any questions that they may have in relation to part Two of the lesson.</a:t>
            </a:r>
          </a:p>
        </p:txBody>
      </p:sp>
      <p:sp>
        <p:nvSpPr>
          <p:cNvPr id="54276" name="Slide Number Placeholder 3"/>
          <p:cNvSpPr>
            <a:spLocks noGrp="1"/>
          </p:cNvSpPr>
          <p:nvPr>
            <p:ph type="sldNum" sz="quarter" idx="5"/>
          </p:nvPr>
        </p:nvSpPr>
        <p:spPr bwMode="auto">
          <a:noFill/>
          <a:ln>
            <a:miter lim="800000"/>
            <a:headEnd/>
            <a:tailEnd/>
          </a:ln>
        </p:spPr>
        <p:txBody>
          <a:bodyPr/>
          <a:lstStyle/>
          <a:p>
            <a:pPr eaLnBrk="1" hangingPunct="1"/>
            <a:fld id="{C000323D-A974-4BF7-B1E0-301532CF8C2C}" type="slidenum">
              <a:rPr lang="en-GB"/>
              <a:pPr eaLnBrk="1" hangingPunct="1"/>
              <a:t>26</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In order for judges</a:t>
            </a:r>
            <a:r>
              <a:rPr lang="en-GB" sz="1200" kern="1200" baseline="0" dirty="0">
                <a:solidFill>
                  <a:schemeClr val="tx1"/>
                </a:solidFill>
                <a:latin typeface="+mn-lt"/>
                <a:ea typeface="+mn-ea"/>
                <a:cs typeface="+mn-cs"/>
              </a:rPr>
              <a:t> and prosecutors to fully understand cooperation with industry, it is important that trainers recap relevant concepts such as service providers, content data, traffic data and subscriber information. This part of the lesson can be interactive and different judges can be tested on their understanding of these key terms. This part also touches upon cloud data, an understanding of which is particularly important for Part 3 of the lesson.  Since many of the topics covered in Part One may already have been covered in previous lessons, it may be more useful to encourage interaction and participation from participants.</a:t>
            </a:r>
          </a:p>
        </p:txBody>
      </p:sp>
      <p:sp>
        <p:nvSpPr>
          <p:cNvPr id="4" name="Slide Number Placeholder 3"/>
          <p:cNvSpPr>
            <a:spLocks noGrp="1"/>
          </p:cNvSpPr>
          <p:nvPr>
            <p:ph type="sldNum" sz="quarter" idx="10"/>
          </p:nvPr>
        </p:nvSpPr>
        <p:spPr/>
        <p:txBody>
          <a:bodyPr/>
          <a:lstStyle/>
          <a:p>
            <a:fld id="{B2221978-7AB2-D644-A1FF-AF545A1745C1}" type="slidenum">
              <a:rPr lang="en-US" smtClean="0"/>
              <a:pPr/>
              <a:t>31</a:t>
            </a:fld>
            <a:endParaRPr lang="en-US" dirty="0"/>
          </a:p>
        </p:txBody>
      </p:sp>
    </p:spTree>
    <p:extLst>
      <p:ext uri="{BB962C8B-B14F-4D97-AF65-F5344CB8AC3E}">
        <p14:creationId xmlns:p14="http://schemas.microsoft.com/office/powerpoint/2010/main" val="530024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As this lesson</a:t>
            </a:r>
            <a:r>
              <a:rPr lang="en-US" baseline="0" dirty="0"/>
              <a:t> pertains to cooperation with industry, it may be useful for trainers to recap what a service provider is as service providers are members of industry with whom cooperation is most beneficial. Slide 6 provides the Budapest Convention definition of service provider and/or the definition of service provider under domestic law.</a:t>
            </a:r>
          </a:p>
          <a:p>
            <a:pPr algn="just"/>
            <a:endParaRPr lang="en-US" baseline="0" dirty="0"/>
          </a:p>
          <a:p>
            <a:pPr algn="just"/>
            <a:r>
              <a:rPr lang="en-US" baseline="0" dirty="0"/>
              <a:t>The trainer should </a:t>
            </a:r>
            <a:r>
              <a:rPr lang="en-US" baseline="0" dirty="0" err="1"/>
              <a:t>emphasise</a:t>
            </a:r>
            <a:r>
              <a:rPr lang="en-US" baseline="0" dirty="0"/>
              <a:t> the importance of understanding the concept of service provider, including referring to the various provisions in domestic law that provide procedural powers to be exercised in relation to service providers (e.g. interception of content data, production orders).</a:t>
            </a:r>
          </a:p>
          <a:p>
            <a:pPr algn="just"/>
            <a:endParaRPr lang="en-US" baseline="0" dirty="0"/>
          </a:p>
          <a:p>
            <a:pPr algn="just"/>
            <a:r>
              <a:rPr lang="en-US" baseline="0" dirty="0"/>
              <a:t>The trainer may find it useful to distinguish “service providers” from “internet service providers”. The trainer may consider giving examples of service providers (i.e. local service providers, multinational service providers such as Facebook, Google, Instagram, </a:t>
            </a:r>
            <a:r>
              <a:rPr lang="en-US" baseline="0" dirty="0" err="1"/>
              <a:t>Snapchat</a:t>
            </a:r>
            <a:r>
              <a:rPr lang="en-US" baseline="0" dirty="0"/>
              <a:t> etc.) to provide a clearer understanding of the scope of this term. This will assist participants in understanding modes of cooperation with service providers.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32</a:t>
            </a:fld>
            <a:endParaRPr lang="en-US"/>
          </a:p>
        </p:txBody>
      </p:sp>
    </p:spTree>
    <p:extLst>
      <p:ext uri="{BB962C8B-B14F-4D97-AF65-F5344CB8AC3E}">
        <p14:creationId xmlns:p14="http://schemas.microsoft.com/office/powerpoint/2010/main" val="331068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5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500" b="1" u="sng"/>
              <a:t>Specifying the legal instrument used to seek assistance – the treaty, convention or other instrument of cooperation.</a:t>
            </a:r>
          </a:p>
          <a:p>
            <a:pPr>
              <a:lnSpc>
                <a:spcPct val="80000"/>
              </a:lnSpc>
            </a:pPr>
            <a:endParaRPr lang="en-US" sz="500"/>
          </a:p>
          <a:p>
            <a:pPr>
              <a:lnSpc>
                <a:spcPct val="80000"/>
              </a:lnSpc>
            </a:pPr>
            <a:r>
              <a:rPr lang="en-US" sz="500"/>
              <a:t>Mutual legal assistance is based on the existence of </a:t>
            </a:r>
            <a:r>
              <a:rPr lang="en-US" sz="500" u="sng"/>
              <a:t>multilateral or bilateral</a:t>
            </a:r>
            <a:r>
              <a:rPr lang="en-US" sz="500"/>
              <a:t> agreements (treaty or convention).</a:t>
            </a:r>
          </a:p>
          <a:p>
            <a:pPr>
              <a:lnSpc>
                <a:spcPct val="80000"/>
              </a:lnSpc>
            </a:pPr>
            <a:endParaRPr lang="en-US" sz="500"/>
          </a:p>
          <a:p>
            <a:pPr>
              <a:lnSpc>
                <a:spcPct val="80000"/>
              </a:lnSpc>
            </a:pPr>
            <a:r>
              <a:rPr lang="en-US" sz="500" u="sng"/>
              <a:t>The principle multilateral agreements applicable to cybercriminal offences:</a:t>
            </a:r>
          </a:p>
          <a:p>
            <a:pPr>
              <a:lnSpc>
                <a:spcPct val="80000"/>
              </a:lnSpc>
            </a:pPr>
            <a:endParaRPr lang="en-US" sz="500" u="sng"/>
          </a:p>
          <a:p>
            <a:pPr>
              <a:lnSpc>
                <a:spcPct val="80000"/>
              </a:lnSpc>
              <a:buFontTx/>
              <a:buChar char="•"/>
            </a:pPr>
            <a:r>
              <a:rPr lang="en-US" sz="500"/>
              <a:t>Member States of the Council of Europe:</a:t>
            </a:r>
          </a:p>
          <a:p>
            <a:pPr>
              <a:lnSpc>
                <a:spcPct val="80000"/>
              </a:lnSpc>
              <a:buFontTx/>
              <a:buChar char="•"/>
            </a:pPr>
            <a:endParaRPr lang="en-US" sz="500"/>
          </a:p>
          <a:p>
            <a:pPr>
              <a:lnSpc>
                <a:spcPct val="80000"/>
              </a:lnSpc>
            </a:pPr>
            <a:r>
              <a:rPr lang="en-US" sz="500"/>
              <a:t>The European Convention on Mutual Assistance in Criminal Matters (20 April 1959) has been ratified by the 47 member States of the Council of Europe as well as by Israel, Chile, Korea. This Convention will be addressed later on as it is the background to the Budapest Convention, which is a fundamental tool for freezing digital evidence abroad.</a:t>
            </a:r>
          </a:p>
          <a:p>
            <a:pPr>
              <a:lnSpc>
                <a:spcPct val="80000"/>
              </a:lnSpc>
            </a:pPr>
            <a:endParaRPr lang="en-US" sz="500"/>
          </a:p>
          <a:p>
            <a:pPr>
              <a:lnSpc>
                <a:spcPct val="80000"/>
              </a:lnSpc>
              <a:buFontTx/>
              <a:buChar char="•"/>
            </a:pPr>
            <a:r>
              <a:rPr lang="en-US" sz="500"/>
              <a:t>Member States of the European Union:</a:t>
            </a:r>
          </a:p>
          <a:p>
            <a:pPr>
              <a:lnSpc>
                <a:spcPct val="80000"/>
              </a:lnSpc>
            </a:pPr>
            <a:endParaRPr lang="en-US" sz="500"/>
          </a:p>
          <a:p>
            <a:pPr>
              <a:lnSpc>
                <a:spcPct val="80000"/>
              </a:lnSpc>
            </a:pPr>
            <a:r>
              <a:rPr lang="en-US" sz="500"/>
              <a:t>The Convention on Mutual Legal Assistance between member States of the European Union (29 May 2000) is very important in that it allows prosecutors and judges of the 28 member States to directly transmit to each other mutual legal assistance requests (MLATs). These can concern modern investigative techniques, such as videoconferencing, telecommunications surveillance or joint investigations teams (JITs). </a:t>
            </a:r>
          </a:p>
          <a:p>
            <a:pPr>
              <a:lnSpc>
                <a:spcPct val="80000"/>
              </a:lnSpc>
            </a:pPr>
            <a:endParaRPr lang="en-US" sz="500" u="sng"/>
          </a:p>
          <a:p>
            <a:pPr>
              <a:lnSpc>
                <a:spcPct val="80000"/>
              </a:lnSpc>
            </a:pPr>
            <a:r>
              <a:rPr lang="en-US" sz="500" u="sng"/>
              <a:t>Bilateral conventions</a:t>
            </a:r>
            <a:r>
              <a:rPr lang="en-US" sz="500"/>
              <a:t> are agreements linking two sovereign States. Each convention will contain its own specific rules determining the mutual legal assistance conditions which apply. </a:t>
            </a:r>
          </a:p>
          <a:p>
            <a:pPr>
              <a:lnSpc>
                <a:spcPct val="80000"/>
              </a:lnSpc>
            </a:pPr>
            <a:endParaRPr lang="en-US" sz="500"/>
          </a:p>
          <a:p>
            <a:pPr>
              <a:lnSpc>
                <a:spcPct val="80000"/>
              </a:lnSpc>
            </a:pPr>
            <a:r>
              <a:rPr lang="en-US" sz="500"/>
              <a:t>In the absence of any kind of multilateral or bilateral agreement with a foreign country, it is always possible to send a request for assistance founded on the general principle of </a:t>
            </a:r>
            <a:r>
              <a:rPr lang="en-US" altLang="en-US" sz="500" u="sng"/>
              <a:t>“</a:t>
            </a:r>
            <a:r>
              <a:rPr lang="en-US" sz="500" u="sng"/>
              <a:t>reciprocity</a:t>
            </a:r>
            <a:r>
              <a:rPr lang="en-US" altLang="en-US" sz="500"/>
              <a:t>”</a:t>
            </a:r>
            <a:r>
              <a:rPr lang="en-US" sz="500"/>
              <a:t>. It will then be up to the foreign authorities to decide on a purely discretionary basis whether or not they wish to execute the request. </a:t>
            </a:r>
          </a:p>
          <a:p>
            <a:pPr>
              <a:lnSpc>
                <a:spcPct val="80000"/>
              </a:lnSpc>
            </a:pPr>
            <a:endParaRPr lang="en-US" sz="500"/>
          </a:p>
          <a:p>
            <a:pPr>
              <a:lnSpc>
                <a:spcPct val="80000"/>
              </a:lnSpc>
            </a:pPr>
            <a:r>
              <a:rPr lang="en-US" sz="500" b="1" u="sng"/>
              <a:t>Identifying clearly who is conducting the investigation / prosecution. Provide all necessary contact details and preferred means of communication.</a:t>
            </a:r>
          </a:p>
          <a:p>
            <a:pPr>
              <a:lnSpc>
                <a:spcPct val="80000"/>
              </a:lnSpc>
            </a:pPr>
            <a:endParaRPr lang="en-US" sz="500"/>
          </a:p>
          <a:p>
            <a:pPr>
              <a:lnSpc>
                <a:spcPct val="80000"/>
              </a:lnSpc>
            </a:pPr>
            <a:r>
              <a:rPr lang="en-US" sz="500"/>
              <a:t>It can also be useful for the investigating/prosecuting contact point to specify which languages they can directly exchange in. </a:t>
            </a:r>
          </a:p>
          <a:p>
            <a:pPr>
              <a:lnSpc>
                <a:spcPct val="80000"/>
              </a:lnSpc>
            </a:pPr>
            <a:endParaRPr lang="en-US" sz="500"/>
          </a:p>
          <a:p>
            <a:pPr>
              <a:lnSpc>
                <a:spcPct val="80000"/>
              </a:lnSpc>
            </a:pPr>
            <a:r>
              <a:rPr lang="en-US" sz="500" b="1" u="sng"/>
              <a:t>Summarising the case</a:t>
            </a:r>
          </a:p>
          <a:p>
            <a:pPr>
              <a:lnSpc>
                <a:spcPct val="80000"/>
              </a:lnSpc>
            </a:pPr>
            <a:endParaRPr lang="en-US" sz="500"/>
          </a:p>
          <a:p>
            <a:pPr>
              <a:lnSpc>
                <a:spcPct val="80000"/>
              </a:lnSpc>
            </a:pPr>
            <a:r>
              <a:rPr lang="en-US" sz="500"/>
              <a:t>The summary of the evidence</a:t>
            </a:r>
            <a:r>
              <a:rPr lang="en-US" altLang="en-US" sz="500"/>
              <a:t>’</a:t>
            </a:r>
            <a:r>
              <a:rPr lang="en-US" sz="500"/>
              <a:t>s purpose is to show the necessity of the request (or MLAT) for the investigation, as well as its conformity with the requested State</a:t>
            </a:r>
            <a:r>
              <a:rPr lang="en-US" altLang="en-US" sz="500"/>
              <a:t>’</a:t>
            </a:r>
            <a:r>
              <a:rPr lang="en-US" sz="500"/>
              <a:t>s conventional and national legal dispositions.  </a:t>
            </a:r>
          </a:p>
          <a:p>
            <a:pPr>
              <a:lnSpc>
                <a:spcPct val="80000"/>
              </a:lnSpc>
            </a:pPr>
            <a:endParaRPr lang="en-US" sz="500"/>
          </a:p>
          <a:p>
            <a:pPr>
              <a:lnSpc>
                <a:spcPct val="80000"/>
              </a:lnSpc>
            </a:pPr>
            <a:r>
              <a:rPr lang="en-US" sz="500"/>
              <a:t>The summary will be more or less long depending on how coercive and complicated the measures asked for are. In particular, if these measures are coercive or intrusive (for example wire tapping a conversation), many countries, among which countries with an Anglo-Saxon legal tradition, will ask for you to show </a:t>
            </a:r>
            <a:r>
              <a:rPr lang="en-US" altLang="en-US" sz="500"/>
              <a:t>“</a:t>
            </a:r>
            <a:r>
              <a:rPr lang="en-US" sz="500"/>
              <a:t>probable cause</a:t>
            </a:r>
            <a:r>
              <a:rPr lang="en-US" altLang="en-US" sz="500"/>
              <a:t>”</a:t>
            </a:r>
            <a:r>
              <a:rPr lang="en-US" sz="500"/>
              <a:t>. In this case, you must:</a:t>
            </a:r>
          </a:p>
          <a:p>
            <a:pPr>
              <a:lnSpc>
                <a:spcPct val="80000"/>
              </a:lnSpc>
              <a:buFontTx/>
              <a:buChar char="•"/>
            </a:pPr>
            <a:r>
              <a:rPr lang="en-US" sz="500"/>
              <a:t>Show that the coercive or intrusive measure is strictly necessary and proportionate to the seriousness of the offence (for example, the maximum applicable sentence, the disruption of </a:t>
            </a:r>
            <a:r>
              <a:rPr lang="en-US" altLang="en-US" sz="500"/>
              <a:t>“</a:t>
            </a:r>
            <a:r>
              <a:rPr lang="en-US" sz="500"/>
              <a:t>public order</a:t>
            </a:r>
            <a:r>
              <a:rPr lang="en-US" altLang="en-US" sz="500"/>
              <a:t>”</a:t>
            </a:r>
            <a:r>
              <a:rPr lang="en-US" sz="500"/>
              <a:t> the offence has caused, the prejudice of the victim);</a:t>
            </a:r>
          </a:p>
          <a:p>
            <a:pPr>
              <a:lnSpc>
                <a:spcPct val="80000"/>
              </a:lnSpc>
              <a:buFontTx/>
              <a:buChar char="•"/>
            </a:pPr>
            <a:r>
              <a:rPr lang="en-US" sz="500"/>
              <a:t>Indicate the motives that allow you to reasonably think that evidence is located in a certain place or in the possession of a certain person;</a:t>
            </a:r>
          </a:p>
          <a:p>
            <a:pPr>
              <a:lnSpc>
                <a:spcPct val="80000"/>
              </a:lnSpc>
              <a:buFontTx/>
              <a:buChar char="•"/>
            </a:pPr>
            <a:r>
              <a:rPr lang="en-US" sz="500"/>
              <a:t>Indicate how the evidence you are asking for will constitute a legal element of proof characterising the offence.</a:t>
            </a:r>
          </a:p>
        </p:txBody>
      </p:sp>
      <p:sp>
        <p:nvSpPr>
          <p:cNvPr id="23556" name="Espace réservé du numéro de diapositive 3"/>
          <p:cNvSpPr>
            <a:spLocks noGrp="1"/>
          </p:cNvSpPr>
          <p:nvPr>
            <p:ph type="sldNum" sz="quarter" idx="5"/>
          </p:nvPr>
        </p:nvSpPr>
        <p:spPr bwMode="auto">
          <a:noFill/>
          <a:ln>
            <a:miter lim="800000"/>
            <a:headEnd/>
            <a:tailEnd/>
          </a:ln>
        </p:spPr>
        <p:txBody>
          <a:bodyPr/>
          <a:lstStyle/>
          <a:p>
            <a:fld id="{D6BA161E-0E74-4293-B072-A96168D61435}" type="slidenum">
              <a:rPr lang="en-US"/>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that</a:t>
            </a:r>
            <a:r>
              <a:rPr lang="en-GB" baseline="0" dirty="0"/>
              <a:t> the participants recall the particular characteristics of electronic evidence. The slide has been left blank to provide an opportunity for interaction between the presenter and delegates. The participants should be able to draw upon knowledge acquired in previous training sessions. The following key points ought to be covered when discussing electronic evidence:</a:t>
            </a:r>
            <a:endParaRPr lang="en-GB" dirty="0"/>
          </a:p>
          <a:p>
            <a:pPr marL="228600" indent="-228600">
              <a:buAutoNum type="arabicPeriod"/>
            </a:pPr>
            <a:r>
              <a:rPr lang="en-GB" dirty="0"/>
              <a:t>Electronic evidence is evidence </a:t>
            </a:r>
            <a:r>
              <a:rPr lang="en-GB" baseline="0" dirty="0"/>
              <a:t>in the form of data generated by or stored on a computer system;</a:t>
            </a:r>
          </a:p>
          <a:p>
            <a:pPr marL="228600" indent="-228600">
              <a:buAutoNum type="arabicPeriod"/>
            </a:pPr>
            <a:r>
              <a:rPr lang="en-GB" baseline="0" dirty="0"/>
              <a:t>Electronic evidence includes </a:t>
            </a:r>
            <a:r>
              <a:rPr lang="en-GB" dirty="0"/>
              <a:t>evidence derived from electronic devices and their peripheral apparatus, computer networks, mobile telephones, digital cameras</a:t>
            </a:r>
            <a:r>
              <a:rPr lang="en-GB" baseline="0" dirty="0"/>
              <a:t>, cloud storage</a:t>
            </a:r>
            <a:r>
              <a:rPr lang="en-GB" dirty="0"/>
              <a:t> and portable equipment including storage devices; </a:t>
            </a:r>
          </a:p>
          <a:p>
            <a:pPr marL="228600" indent="-228600">
              <a:buAutoNum type="arabicPeriod"/>
            </a:pPr>
            <a:r>
              <a:rPr lang="en-US" dirty="0"/>
              <a:t>The information it contains does not possess an independent physical form.</a:t>
            </a:r>
            <a:endParaRPr lang="en-GB" dirty="0"/>
          </a:p>
          <a:p>
            <a:endParaRPr lang="en-GB"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34</a:t>
            </a:fld>
            <a:endParaRPr lang="en-US" dirty="0"/>
          </a:p>
        </p:txBody>
      </p:sp>
    </p:spTree>
    <p:extLst>
      <p:ext uri="{BB962C8B-B14F-4D97-AF65-F5344CB8AC3E}">
        <p14:creationId xmlns:p14="http://schemas.microsoft.com/office/powerpoint/2010/main" val="1793276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a:t>
            </a:r>
            <a:r>
              <a:rPr lang="en-US" baseline="0" dirty="0"/>
              <a:t> should identify the three main types of data. The subsequent slides provide explanations/examples of each kind of data.</a:t>
            </a:r>
          </a:p>
        </p:txBody>
      </p:sp>
      <p:sp>
        <p:nvSpPr>
          <p:cNvPr id="4" name="Slide Number Placeholder 3"/>
          <p:cNvSpPr>
            <a:spLocks noGrp="1"/>
          </p:cNvSpPr>
          <p:nvPr>
            <p:ph type="sldNum" sz="quarter" idx="10"/>
          </p:nvPr>
        </p:nvSpPr>
        <p:spPr/>
        <p:txBody>
          <a:bodyPr/>
          <a:lstStyle/>
          <a:p>
            <a:fld id="{B2221978-7AB2-D644-A1FF-AF545A1745C1}" type="slidenum">
              <a:rPr lang="en-US" smtClean="0"/>
              <a:pPr/>
              <a:t>35</a:t>
            </a:fld>
            <a:endParaRPr lang="en-US"/>
          </a:p>
        </p:txBody>
      </p:sp>
    </p:spTree>
    <p:extLst>
      <p:ext uri="{BB962C8B-B14F-4D97-AF65-F5344CB8AC3E}">
        <p14:creationId xmlns:p14="http://schemas.microsoft.com/office/powerpoint/2010/main" val="3760839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US" dirty="0"/>
              <a:t>The</a:t>
            </a:r>
            <a:r>
              <a:rPr lang="en-US" baseline="0" dirty="0"/>
              <a:t> trainer should explain subscriber information </a:t>
            </a:r>
            <a:r>
              <a:rPr lang="en-US" dirty="0"/>
              <a:t>as information to identify user of specific IPs or IPs used by specific persons (including data from registrars on domain registrants).</a:t>
            </a:r>
            <a:r>
              <a:rPr lang="en-US" baseline="0" dirty="0"/>
              <a:t> The trainer should use examples of subscriber information (such as subscriber name, address, billing information </a:t>
            </a:r>
            <a:r>
              <a:rPr lang="en-US" baseline="0" dirty="0" err="1"/>
              <a:t>etc</a:t>
            </a:r>
            <a:r>
              <a:rPr lang="en-US" baseline="0" dirty="0"/>
              <a:t>) to explain the scope of subscriber information.  At this stage, the trainer should also highlight the importance of subscriber information for the purposes of investigation. At a preliminary stage of an investigation, subscriber information is essential for the purposes of identifying and gaining information about potential suspects. Generally, as the participants will later see, US service providers provide access to subscriber information to foreign law enforcement more readily than traffic data and content data.</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36</a:t>
            </a:fld>
            <a:endParaRPr lang="en-US"/>
          </a:p>
        </p:txBody>
      </p:sp>
    </p:spTree>
    <p:extLst>
      <p:ext uri="{BB962C8B-B14F-4D97-AF65-F5344CB8AC3E}">
        <p14:creationId xmlns:p14="http://schemas.microsoft.com/office/powerpoint/2010/main" val="3889007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defTabSz="457200" rtl="0" eaLnBrk="1" fontAlgn="auto" latinLnBrk="0" hangingPunct="1">
              <a:lnSpc>
                <a:spcPct val="100000"/>
              </a:lnSpc>
              <a:spcBef>
                <a:spcPts val="0"/>
              </a:spcBef>
              <a:spcAft>
                <a:spcPts val="0"/>
              </a:spcAft>
              <a:buClrTx/>
              <a:buSzTx/>
              <a:buFontTx/>
              <a:buNone/>
              <a:tabLst/>
              <a:defRPr/>
            </a:pPr>
            <a:r>
              <a:rPr lang="en-US" dirty="0"/>
              <a:t>The trainer </a:t>
            </a:r>
            <a:r>
              <a:rPr lang="en-US" baseline="0" dirty="0"/>
              <a:t>should explain the meaning of the term “traffic data” - </a:t>
            </a:r>
            <a:r>
              <a:rPr lang="en-US" dirty="0"/>
              <a:t>traffic data are</a:t>
            </a:r>
            <a:r>
              <a:rPr lang="en-US" baseline="0" dirty="0"/>
              <a:t> anonymous log files that record activities of operating system of computer systems or of communication between computer systems.</a:t>
            </a:r>
            <a:r>
              <a:rPr lang="en-US" dirty="0"/>
              <a:t> The trainer</a:t>
            </a:r>
            <a:r>
              <a:rPr lang="en-US" baseline="0" dirty="0"/>
              <a:t> should also </a:t>
            </a:r>
            <a:r>
              <a:rPr lang="en-US" baseline="0" dirty="0" err="1"/>
              <a:t>emphasise</a:t>
            </a:r>
            <a:r>
              <a:rPr lang="en-US" baseline="0" dirty="0"/>
              <a:t> the importance of traffic data for the purposes of investigation and the procedural powers in domestic law specific to traffic data (e.g. expedited preservation and partial disclosure of traffic data and real-time collection of traffic data). It is important that the participants understand that traffic data is log data that indicates certain details regarding the communication (i.e. origin, destination, route, time, date, size, duration or type of underlying service).</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37</a:t>
            </a:fld>
            <a:endParaRPr lang="en-US"/>
          </a:p>
        </p:txBody>
      </p:sp>
    </p:spTree>
    <p:extLst>
      <p:ext uri="{BB962C8B-B14F-4D97-AF65-F5344CB8AC3E}">
        <p14:creationId xmlns:p14="http://schemas.microsoft.com/office/powerpoint/2010/main" val="1349628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trainer should explain the</a:t>
            </a:r>
            <a:r>
              <a:rPr lang="en-US" baseline="0" dirty="0"/>
              <a:t> term “content data”. It may be useful for the trainer to focus on examples of content data so that participants are able to understand its scope. It is important that the trainer </a:t>
            </a:r>
            <a:r>
              <a:rPr lang="en-US" baseline="0" dirty="0" err="1"/>
              <a:t>emphasise</a:t>
            </a:r>
            <a:r>
              <a:rPr lang="en-US" baseline="0" dirty="0"/>
              <a:t> that content data is the most privacy-sensitive as it is not </a:t>
            </a:r>
            <a:r>
              <a:rPr lang="en-US" baseline="0" dirty="0" err="1"/>
              <a:t>anonymised</a:t>
            </a:r>
            <a:r>
              <a:rPr lang="en-US" baseline="0" dirty="0"/>
              <a:t> data and it contains actual communication content and/or messages or information being conveyed.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38</a:t>
            </a:fld>
            <a:endParaRPr lang="en-US"/>
          </a:p>
        </p:txBody>
      </p:sp>
    </p:spTree>
    <p:extLst>
      <p:ext uri="{BB962C8B-B14F-4D97-AF65-F5344CB8AC3E}">
        <p14:creationId xmlns:p14="http://schemas.microsoft.com/office/powerpoint/2010/main" val="2019995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trainer should explain the meaning</a:t>
            </a:r>
            <a:r>
              <a:rPr lang="en-US" baseline="0" dirty="0"/>
              <a:t> of cloud data. It may be useful to refer to popular cloud storage services so that participants are able to understand this relatively new technology. Much of the problem with cooperating with industry is that data that is the possession or control of industry is often in the form of cloud data that is stored in another jurisdiction. That is why it is important to explain to the participants what cloud data is.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39</a:t>
            </a:fld>
            <a:endParaRPr lang="en-US"/>
          </a:p>
        </p:txBody>
      </p:sp>
    </p:spTree>
    <p:extLst>
      <p:ext uri="{BB962C8B-B14F-4D97-AF65-F5344CB8AC3E}">
        <p14:creationId xmlns:p14="http://schemas.microsoft.com/office/powerpoint/2010/main" val="1748905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At</a:t>
            </a:r>
            <a:r>
              <a:rPr lang="en-US" baseline="0" dirty="0"/>
              <a:t> this stage of the lesson, the trainer should explain some of the key challenges that emerge as a result of cloud storage and remote data storage that were dealt with by the Cloud Evidence Group. Particular problems including the issues of jurisdiction, which rules of access will apply and multiple layers of jurisdiction are of particular concern for the participants as these issues may be used by the trainer to highlight the importance of direct cooperation with foreign industry in order to effectively combat cybercrime.</a:t>
            </a:r>
          </a:p>
        </p:txBody>
      </p:sp>
      <p:sp>
        <p:nvSpPr>
          <p:cNvPr id="4" name="Slide Number Placeholder 3"/>
          <p:cNvSpPr>
            <a:spLocks noGrp="1"/>
          </p:cNvSpPr>
          <p:nvPr>
            <p:ph type="sldNum" sz="quarter" idx="10"/>
          </p:nvPr>
        </p:nvSpPr>
        <p:spPr/>
        <p:txBody>
          <a:bodyPr/>
          <a:lstStyle/>
          <a:p>
            <a:fld id="{B2221978-7AB2-D644-A1FF-AF545A1745C1}" type="slidenum">
              <a:rPr lang="en-US" smtClean="0"/>
              <a:pPr/>
              <a:t>40</a:t>
            </a:fld>
            <a:endParaRPr lang="en-US"/>
          </a:p>
        </p:txBody>
      </p:sp>
    </p:spTree>
    <p:extLst>
      <p:ext uri="{BB962C8B-B14F-4D97-AF65-F5344CB8AC3E}">
        <p14:creationId xmlns:p14="http://schemas.microsoft.com/office/powerpoint/2010/main" val="3014842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participants need to be aware of the ways in which cooperation between law enforcement and domestic private sector service providers can be enabled. This part will explain to them the different levels of cooperation and the various considerations that need to be factored in by the participants when exercising their powers in relation to accessing data held by domestic service providers.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41</a:t>
            </a:fld>
            <a:endParaRPr lang="en-US"/>
          </a:p>
        </p:txBody>
      </p:sp>
    </p:spTree>
    <p:extLst>
      <p:ext uri="{BB962C8B-B14F-4D97-AF65-F5344CB8AC3E}">
        <p14:creationId xmlns:p14="http://schemas.microsoft.com/office/powerpoint/2010/main" val="334464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a:t>
            </a:r>
            <a:r>
              <a:rPr lang="en-US" baseline="0" dirty="0"/>
              <a:t> should explain the three levels of cooperation that can occur with domestic industry:</a:t>
            </a:r>
          </a:p>
          <a:p>
            <a:endParaRPr lang="en-US" baseline="0" dirty="0"/>
          </a:p>
          <a:p>
            <a:pPr marL="228600" indent="-228600" algn="just">
              <a:buAutoNum type="arabicPeriod"/>
            </a:pPr>
            <a:r>
              <a:rPr lang="en-US" b="1" baseline="0" dirty="0"/>
              <a:t>Compulsory cooperation with legal mandate – </a:t>
            </a:r>
            <a:r>
              <a:rPr lang="en-US" b="0" baseline="0" dirty="0"/>
              <a:t>This is compulsory cooperation that results from law enforcement exercising procedural powers that correspond to Articles 16 – 21 of the Budapest Convention. This involves the issuance of orders/warrants that mandate the subject of such order/warrant from cooperating with law enforcement agencies.</a:t>
            </a:r>
          </a:p>
          <a:p>
            <a:pPr marL="228600" indent="-228600">
              <a:buAutoNum type="arabicPeriod"/>
            </a:pPr>
            <a:r>
              <a:rPr lang="en-US" b="1" baseline="0" dirty="0"/>
              <a:t>Voluntary cooperation with legal mandate – </a:t>
            </a:r>
            <a:r>
              <a:rPr lang="en-US" b="0" baseline="0" dirty="0"/>
              <a:t>This is voluntary cooperation that occurs on the basis of some legal mandate that does not have the same force as compulsory provisions of law. For instance, such cooperation may be the result of a memorandum of understanding signed between a private sector operator and a law enforcement agency.</a:t>
            </a:r>
          </a:p>
          <a:p>
            <a:pPr marL="228600" indent="-228600">
              <a:buAutoNum type="arabicPeriod"/>
            </a:pPr>
            <a:r>
              <a:rPr lang="en-US" b="1" baseline="0" dirty="0"/>
              <a:t>Voluntary cooperation regardless of legal mandate </a:t>
            </a:r>
            <a:r>
              <a:rPr lang="en-US" b="0" baseline="0" dirty="0"/>
              <a:t>– This is voluntary cooperation that occurs despite there being no legal mandate for the same. Such cooperation may be enabled by the law, but is not required by it.</a:t>
            </a:r>
            <a:endParaRPr lang="en-US" b="1" baseline="0"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42</a:t>
            </a:fld>
            <a:endParaRPr lang="en-US"/>
          </a:p>
        </p:txBody>
      </p:sp>
    </p:spTree>
    <p:extLst>
      <p:ext uri="{BB962C8B-B14F-4D97-AF65-F5344CB8AC3E}">
        <p14:creationId xmlns:p14="http://schemas.microsoft.com/office/powerpoint/2010/main" val="121396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trainer should</a:t>
            </a:r>
            <a:r>
              <a:rPr lang="en-US" baseline="0" dirty="0"/>
              <a:t> walk the participants through the list of provisions of law that mandate cooperation between private sector service providers and industry. The trainer should tell participants that key considerations with respect to each power will be dealt with individually.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43</a:t>
            </a:fld>
            <a:endParaRPr lang="en-US"/>
          </a:p>
        </p:txBody>
      </p:sp>
    </p:spTree>
    <p:extLst>
      <p:ext uri="{BB962C8B-B14F-4D97-AF65-F5344CB8AC3E}">
        <p14:creationId xmlns:p14="http://schemas.microsoft.com/office/powerpoint/2010/main" val="111719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a:defRPr/>
            </a:pPr>
            <a:r>
              <a:rPr lang="en-US" b="1" u="sng" dirty="0"/>
              <a:t>Reference to the applicable national legal provisions</a:t>
            </a:r>
          </a:p>
          <a:p>
            <a:pPr>
              <a:defRPr/>
            </a:pPr>
            <a:endParaRPr lang="en-US" dirty="0"/>
          </a:p>
          <a:p>
            <a:pPr>
              <a:defRPr/>
            </a:pPr>
            <a:r>
              <a:rPr lang="en-US" dirty="0"/>
              <a:t>The applicable national legal provisions will also allow the requested authorities to ensure:</a:t>
            </a:r>
          </a:p>
          <a:p>
            <a:pPr marL="171450" indent="-171450">
              <a:buFont typeface="Arial" charset="0"/>
              <a:buChar char="•"/>
              <a:defRPr/>
            </a:pPr>
            <a:r>
              <a:rPr lang="en-US" dirty="0"/>
              <a:t>That the offences are not of a political or exclusively military nature;</a:t>
            </a:r>
          </a:p>
          <a:p>
            <a:pPr marL="171450" indent="-171450">
              <a:buFont typeface="Arial" charset="0"/>
              <a:buChar char="•"/>
              <a:defRPr/>
            </a:pPr>
            <a:r>
              <a:rPr lang="en-US" dirty="0"/>
              <a:t>That its own public order will not be </a:t>
            </a:r>
            <a:r>
              <a:rPr lang="en-US" dirty="0" err="1"/>
              <a:t>jeopardised</a:t>
            </a:r>
            <a:r>
              <a:rPr lang="en-US" dirty="0"/>
              <a:t> by answering the request;</a:t>
            </a:r>
          </a:p>
          <a:p>
            <a:pPr marL="171450" indent="-171450">
              <a:buFont typeface="Arial" charset="0"/>
              <a:buChar char="•"/>
              <a:defRPr/>
            </a:pPr>
            <a:r>
              <a:rPr lang="en-US" dirty="0"/>
              <a:t>That the condition of double criminality, if required, is satisfied.</a:t>
            </a:r>
          </a:p>
          <a:p>
            <a:pPr>
              <a:defRPr/>
            </a:pPr>
            <a:endParaRPr lang="en-US" dirty="0"/>
          </a:p>
          <a:p>
            <a:pPr>
              <a:defRPr/>
            </a:pPr>
            <a:r>
              <a:rPr lang="en-US" b="1" u="sng" dirty="0"/>
              <a:t>Precise identification of the assistance being sought</a:t>
            </a:r>
          </a:p>
          <a:p>
            <a:pPr>
              <a:defRPr/>
            </a:pPr>
            <a:endParaRPr lang="en-US" dirty="0"/>
          </a:p>
          <a:p>
            <a:pPr>
              <a:defRPr/>
            </a:pPr>
            <a:r>
              <a:rPr lang="en-US" dirty="0"/>
              <a:t>It is important to be as precise as possible concerning the assistance you wish to obtain.  </a:t>
            </a:r>
          </a:p>
        </p:txBody>
      </p:sp>
      <p:sp>
        <p:nvSpPr>
          <p:cNvPr id="25604" name="Espace réservé du numéro de diapositive 3"/>
          <p:cNvSpPr>
            <a:spLocks noGrp="1"/>
          </p:cNvSpPr>
          <p:nvPr>
            <p:ph type="sldNum" sz="quarter" idx="5"/>
          </p:nvPr>
        </p:nvSpPr>
        <p:spPr bwMode="auto">
          <a:noFill/>
          <a:ln>
            <a:miter lim="800000"/>
            <a:headEnd/>
            <a:tailEnd/>
          </a:ln>
        </p:spPr>
        <p:txBody>
          <a:bodyPr/>
          <a:lstStyle/>
          <a:p>
            <a:fld id="{BD696D00-A2AA-4620-A617-D6B316303468}" type="slidenum">
              <a:rPr lang="en-US"/>
              <a:pPr/>
              <a:t>12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Voluntary Cooperation with Private Service Providers</a:t>
            </a:r>
          </a:p>
          <a:p>
            <a:pPr algn="just"/>
            <a:endParaRPr lang="en-US" dirty="0"/>
          </a:p>
          <a:p>
            <a:pPr algn="just"/>
            <a:r>
              <a:rPr lang="en-US" dirty="0"/>
              <a:t>The trainer should explain some models or examples</a:t>
            </a:r>
            <a:r>
              <a:rPr lang="en-US" baseline="0" dirty="0"/>
              <a:t> of voluntary cooperation with private service providers to explain that cooperation is not necessarily the result of mandatory legal provisions. This slide may include procedures that are used to cooperate between a private sector entity and law enforcement in matters related to cybercrime and electronic evidence.</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44</a:t>
            </a:fld>
            <a:endParaRPr lang="en-US"/>
          </a:p>
        </p:txBody>
      </p:sp>
    </p:spTree>
    <p:extLst>
      <p:ext uri="{BB962C8B-B14F-4D97-AF65-F5344CB8AC3E}">
        <p14:creationId xmlns:p14="http://schemas.microsoft.com/office/powerpoint/2010/main" val="2713761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to Could Data Held by Domestic Service Providers</a:t>
            </a:r>
          </a:p>
          <a:p>
            <a:endParaRPr lang="en-US" dirty="0"/>
          </a:p>
          <a:p>
            <a:r>
              <a:rPr lang="en-US" dirty="0"/>
              <a:t>The</a:t>
            </a:r>
            <a:r>
              <a:rPr lang="en-US" baseline="0" dirty="0"/>
              <a:t> trainer should explain that the procedural powers identified in this part of the lesson also apply to cloud data that is held by domestic service providers within the jurisdiction of their territory.</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45</a:t>
            </a:fld>
            <a:endParaRPr lang="en-US"/>
          </a:p>
        </p:txBody>
      </p:sp>
    </p:spTree>
    <p:extLst>
      <p:ext uri="{BB962C8B-B14F-4D97-AF65-F5344CB8AC3E}">
        <p14:creationId xmlns:p14="http://schemas.microsoft.com/office/powerpoint/2010/main" val="1287361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The trainer should give participants an opportunity to ask any questions that they may have in relation to Part Two of the lesson.</a:t>
            </a:r>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46</a:t>
            </a:fld>
            <a:endParaRPr lang="en-GB"/>
          </a:p>
        </p:txBody>
      </p:sp>
    </p:spTree>
    <p:extLst>
      <p:ext uri="{BB962C8B-B14F-4D97-AF65-F5344CB8AC3E}">
        <p14:creationId xmlns:p14="http://schemas.microsoft.com/office/powerpoint/2010/main" val="1350174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a:t>As technolog</a:t>
            </a:r>
            <a:r>
              <a:rPr lang="en-US" baseline="0" dirty="0"/>
              <a:t>y continues to evolve, there is a growing need for law enforcement to be able to access data held by multinational service providers (also referred to </a:t>
            </a:r>
            <a:r>
              <a:rPr lang="en-US" baseline="0"/>
              <a:t>as “foreign service providers” </a:t>
            </a:r>
            <a:r>
              <a:rPr lang="en-US" baseline="0" dirty="0"/>
              <a:t>in the </a:t>
            </a:r>
            <a:r>
              <a:rPr lang="en-US" baseline="0"/>
              <a:t>following text </a:t>
            </a:r>
            <a:r>
              <a:rPr lang="en-US" baseline="0" dirty="0"/>
              <a:t>and slides). Data is more frequently stored on servers in other countries, particularly with the growing implementation of cloud technology. It is important that the participants are fully aware of the different challenges that are faced in accessing data held by foreign service providers. This part of the lesson will also cover the different ways in which data held by foreign service providers can be accessed.</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47</a:t>
            </a:fld>
            <a:endParaRPr lang="en-US"/>
          </a:p>
        </p:txBody>
      </p:sp>
    </p:spTree>
    <p:extLst>
      <p:ext uri="{BB962C8B-B14F-4D97-AF65-F5344CB8AC3E}">
        <p14:creationId xmlns:p14="http://schemas.microsoft.com/office/powerpoint/2010/main" val="2976166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trainer should provide a brief introduction of the importance of cooperation with foreign service providers. The trainer may touch upon the nature of electronic evidence, and in particular cloud data/remote storage.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48</a:t>
            </a:fld>
            <a:endParaRPr lang="en-US"/>
          </a:p>
        </p:txBody>
      </p:sp>
    </p:spTree>
    <p:extLst>
      <p:ext uri="{BB962C8B-B14F-4D97-AF65-F5344CB8AC3E}">
        <p14:creationId xmlns:p14="http://schemas.microsoft.com/office/powerpoint/2010/main" val="3929625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a:t>
            </a:r>
            <a:r>
              <a:rPr lang="en-US" baseline="0" dirty="0"/>
              <a:t> should explain the three levels of cooperation that can occur with foreign service providers:</a:t>
            </a:r>
          </a:p>
          <a:p>
            <a:pPr marL="228600" indent="-228600">
              <a:buAutoNum type="arabicPeriod"/>
            </a:pPr>
            <a:r>
              <a:rPr lang="en-US" b="1" baseline="0" dirty="0"/>
              <a:t>Compulsory cooperation</a:t>
            </a:r>
            <a:r>
              <a:rPr lang="en-US" b="0" baseline="0" dirty="0"/>
              <a:t>: This cooperation is mandated through mutual legal assistance channels and mandated upon foreign service providers through their own domestic laws. A Party may also use its domestic procedural power of production order to order a service provider offering services within its territory to produce subscriber information in its possession or control.</a:t>
            </a:r>
            <a:endParaRPr lang="en-US" b="1" baseline="0" dirty="0"/>
          </a:p>
          <a:p>
            <a:pPr marL="228600" indent="-228600">
              <a:buAutoNum type="arabicPeriod"/>
            </a:pPr>
            <a:r>
              <a:rPr lang="en-US" b="1" baseline="0" dirty="0"/>
              <a:t>Voluntary cooperation with legal mandate: </a:t>
            </a:r>
            <a:r>
              <a:rPr lang="en-US" b="0" baseline="0" dirty="0"/>
              <a:t>This cooperation is cooperation that although undertaken voluntarily by foreign service providers does have a legal mandate (e.g. trans-border access to data with consent).</a:t>
            </a:r>
          </a:p>
          <a:p>
            <a:pPr marL="228600" indent="-228600">
              <a:buAutoNum type="arabicPeriod"/>
            </a:pPr>
            <a:r>
              <a:rPr lang="en-US" b="1" baseline="0" dirty="0"/>
              <a:t>Voluntary cooperation regardless of legal mandate: </a:t>
            </a:r>
            <a:r>
              <a:rPr lang="en-US" b="0" u="none" baseline="0" dirty="0"/>
              <a:t>This cooperation is cooperation that is undertaken voluntarily by foreign service providers without any legal mandate (e.g. direct cooperation with foreign service providers through policies put in place by such foreign service providers).</a:t>
            </a:r>
          </a:p>
        </p:txBody>
      </p:sp>
      <p:sp>
        <p:nvSpPr>
          <p:cNvPr id="4" name="Slide Number Placeholder 3"/>
          <p:cNvSpPr>
            <a:spLocks noGrp="1"/>
          </p:cNvSpPr>
          <p:nvPr>
            <p:ph type="sldNum" sz="quarter" idx="10"/>
          </p:nvPr>
        </p:nvSpPr>
        <p:spPr/>
        <p:txBody>
          <a:bodyPr/>
          <a:lstStyle/>
          <a:p>
            <a:fld id="{B2221978-7AB2-D644-A1FF-AF545A1745C1}" type="slidenum">
              <a:rPr lang="en-US" smtClean="0"/>
              <a:pPr/>
              <a:t>49</a:t>
            </a:fld>
            <a:endParaRPr lang="en-US"/>
          </a:p>
        </p:txBody>
      </p:sp>
    </p:spTree>
    <p:extLst>
      <p:ext uri="{BB962C8B-B14F-4D97-AF65-F5344CB8AC3E}">
        <p14:creationId xmlns:p14="http://schemas.microsoft.com/office/powerpoint/2010/main" val="4112251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aseline="0" dirty="0"/>
              <a:t>The trainer should explain to the participants how to engage in compulsory cooperation with foreign service providers through mutual legal assistance treaties and relevant domestic legislation. In such an instance, cooperation shall take place between central authorities of the requesting party and disclosing party and the disclosing party shall obtain the requested cooperation through its domestic powers. It may be useful for the trainer to briefly explain the various provisions in domestic legislation that enable international cooperation including allowing for requesting access to data held by foreign service providers.</a:t>
            </a:r>
          </a:p>
          <a:p>
            <a:pPr algn="just"/>
            <a:endParaRPr lang="en-US" baseline="0"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50</a:t>
            </a:fld>
            <a:endParaRPr lang="en-US"/>
          </a:p>
        </p:txBody>
      </p:sp>
    </p:spTree>
    <p:extLst>
      <p:ext uri="{BB962C8B-B14F-4D97-AF65-F5344CB8AC3E}">
        <p14:creationId xmlns:p14="http://schemas.microsoft.com/office/powerpoint/2010/main" val="3218742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Voluntary cooperation with legal mandate</a:t>
            </a:r>
            <a:endParaRPr lang="en-GB" sz="1200" kern="1200" dirty="0">
              <a:solidFill>
                <a:schemeClr val="tx1"/>
              </a:solidFill>
              <a:effectLst/>
              <a:latin typeface="+mn-lt"/>
              <a:ea typeface="+mn-ea"/>
              <a:cs typeface="+mn-cs"/>
            </a:endParaRPr>
          </a:p>
          <a:p>
            <a:pPr algn="just"/>
            <a:endParaRPr lang="en-US" dirty="0"/>
          </a:p>
          <a:p>
            <a:pPr algn="just"/>
            <a:r>
              <a:rPr lang="en-US" dirty="0"/>
              <a:t>It</a:t>
            </a:r>
            <a:r>
              <a:rPr lang="en-US" baseline="0" dirty="0"/>
              <a:t> is important that the trainer emphasises, particularly in light of the work of the Cloud Evidence Group and T-CY Guidance Note # 10 on Article 18 of the Budapest Convention (https://rm.coe.int/CoERMPublicCommonSearchServices/DisplayDCTMContent?documentId=09000016806f943e), that production orders may be used to order a foreign service provider from producing certain data regardless of whether such services are provided via a technical geographic domain referring to another jurisdiction so long as such services are being offered in its jurisdiction. The location of data is not a determining force with respect to production orders for such information. More information, especially relating to the definition of “</a:t>
            </a:r>
            <a:r>
              <a:rPr lang="en-GB" baseline="0" dirty="0"/>
              <a:t>offering services in the territory of a Party” can be found in the </a:t>
            </a:r>
            <a:r>
              <a:rPr lang="en-US" baseline="0" dirty="0"/>
              <a:t>T-CY Guidance Note # 10 on Article 18.</a:t>
            </a:r>
          </a:p>
          <a:p>
            <a:pPr algn="just"/>
            <a:endParaRPr lang="en-US" baseline="0" dirty="0"/>
          </a:p>
          <a:p>
            <a:pPr algn="just"/>
            <a:r>
              <a:rPr lang="en-US" baseline="0" dirty="0"/>
              <a:t>Article 18.1.a. is broad in that it applies to any person, including service providers, that are present within the territory. It allows for ordering production of all types of computer data, including but not limited to subscriber information. The location of the computer data is not relevant, but it is necessary that the specified computer data being ordered is either in the possession of the person to whom the order is being made, or in the free control of such person whether or not in their possession.</a:t>
            </a:r>
          </a:p>
          <a:p>
            <a:pPr algn="just"/>
            <a:endParaRPr lang="en-US" baseline="0" dirty="0"/>
          </a:p>
          <a:p>
            <a:pPr algn="just"/>
            <a:r>
              <a:rPr lang="en-US" baseline="0" dirty="0"/>
              <a:t>Article 18.1.b. is narrower in the sense that it only applies to service providers. However, it does not require that the service provider is necessarily present in the territory, and will also apply to service providers offering services in the territory. The trainer may wish to use examples of a service provider providing a service provider (e.g. one that enables persons within the territory to use its services by not blocking such services, and has areal and substantial connection to the territory (such as by local advertising, advertising in the language of the territory, interaction with subscribers in the territory etc. This sub-article is also discriminate as it does not apply to all kinds of computer data but only subscriber information related to the services being offered in the territory. </a:t>
            </a:r>
          </a:p>
          <a:p>
            <a:pPr algn="just"/>
            <a:endParaRPr lang="en-US" baseline="0" dirty="0"/>
          </a:p>
          <a:p>
            <a:pPr algn="just"/>
            <a:r>
              <a:rPr lang="en-US" baseline="0" dirty="0"/>
              <a:t>See Guidance Note </a:t>
            </a:r>
            <a:r>
              <a:rPr lang="en-US" u="none" baseline="0" dirty="0">
                <a:solidFill>
                  <a:schemeClr val="tx1"/>
                </a:solidFill>
              </a:rPr>
              <a:t>No. 10 </a:t>
            </a:r>
            <a:r>
              <a:rPr lang="en-US" sz="1200" kern="1200" dirty="0">
                <a:solidFill>
                  <a:schemeClr val="tx1"/>
                </a:solidFill>
                <a:effectLst/>
                <a:latin typeface="+mn-lt"/>
                <a:ea typeface="+mn-ea"/>
                <a:cs typeface="+mn-cs"/>
              </a:rPr>
              <a:t>Production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orders for subscriber information (Article 18 Budapest Convention).</a:t>
            </a:r>
          </a:p>
        </p:txBody>
      </p:sp>
      <p:sp>
        <p:nvSpPr>
          <p:cNvPr id="4" name="Slide Number Placeholder 3"/>
          <p:cNvSpPr>
            <a:spLocks noGrp="1"/>
          </p:cNvSpPr>
          <p:nvPr>
            <p:ph type="sldNum" sz="quarter" idx="10"/>
          </p:nvPr>
        </p:nvSpPr>
        <p:spPr/>
        <p:txBody>
          <a:bodyPr/>
          <a:lstStyle/>
          <a:p>
            <a:fld id="{B2221978-7AB2-D644-A1FF-AF545A1745C1}" type="slidenum">
              <a:rPr lang="en-US" smtClean="0"/>
              <a:pPr/>
              <a:t>51</a:t>
            </a:fld>
            <a:endParaRPr lang="en-US"/>
          </a:p>
        </p:txBody>
      </p:sp>
    </p:spTree>
    <p:extLst>
      <p:ext uri="{BB962C8B-B14F-4D97-AF65-F5344CB8AC3E}">
        <p14:creationId xmlns:p14="http://schemas.microsoft.com/office/powerpoint/2010/main" val="28775078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Voluntary cooperation without legal mandate</a:t>
            </a:r>
            <a:endParaRPr lang="en-GB" sz="1200" kern="1200" dirty="0">
              <a:solidFill>
                <a:schemeClr val="tx1"/>
              </a:solidFill>
              <a:effectLst/>
              <a:latin typeface="+mn-lt"/>
              <a:ea typeface="+mn-ea"/>
              <a:cs typeface="+mn-cs"/>
            </a:endParaRPr>
          </a:p>
          <a:p>
            <a:pPr algn="just"/>
            <a:endParaRPr lang="en-US" dirty="0"/>
          </a:p>
          <a:p>
            <a:pPr algn="just"/>
            <a:r>
              <a:rPr lang="en-US" dirty="0"/>
              <a:t>The</a:t>
            </a:r>
            <a:r>
              <a:rPr lang="en-US" baseline="0" dirty="0"/>
              <a:t> trainer should at this point tell the participants that the remaining part of the lesson will discuss direct cooperation with foreign service providers. It is important that the participants understand the importance of this form of cooperation. The trainer should explain that this form of cooperation is completely voluntary for the service provider. The trainer may wish to </a:t>
            </a:r>
            <a:r>
              <a:rPr lang="en-US" baseline="0" dirty="0" err="1"/>
              <a:t>emphasise</a:t>
            </a:r>
            <a:r>
              <a:rPr lang="en-US" baseline="0" dirty="0"/>
              <a:t> (including through use of the table on the next slide) the volume of requests that are made directly to service providers. The trainer can explain how electronic evidence (including subscriber information) is many times held by service providers such as social networking websites based in the United States.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52</a:t>
            </a:fld>
            <a:endParaRPr lang="en-US"/>
          </a:p>
        </p:txBody>
      </p:sp>
    </p:spTree>
    <p:extLst>
      <p:ext uri="{BB962C8B-B14F-4D97-AF65-F5344CB8AC3E}">
        <p14:creationId xmlns:p14="http://schemas.microsoft.com/office/powerpoint/2010/main" val="2963437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statistics of requests from outside the United States for data sent directly to Apple, Facebook, Google, Microsoft, Twitter and Yahoo in 2015 may be used by the trainer to </a:t>
            </a:r>
            <a:r>
              <a:rPr lang="en-US" baseline="0" dirty="0" err="1"/>
              <a:t>emphasise</a:t>
            </a:r>
            <a:r>
              <a:rPr lang="en-US" baseline="0" dirty="0"/>
              <a:t> the importance and prevalence of direct cooperation with US service providers. The trainers may also point out that while requests from the US received the highest percentage of disclosures, disclosures were also made to other State Parties and it is possible to cooperate directly with foreign service providers. </a:t>
            </a:r>
          </a:p>
          <a:p>
            <a:endParaRPr lang="en-US" baseline="0" dirty="0"/>
          </a:p>
          <a:p>
            <a:r>
              <a:rPr lang="en-US" baseline="0" dirty="0"/>
              <a:t>The next slides briefly explain law cooperation guidelines for some major US service providers with respect to foreign requests for cooperation. The trainer may find it useful to use these as examples for participants to understand how cooperation is done with foreign service providers on a practical level. </a:t>
            </a:r>
          </a:p>
        </p:txBody>
      </p:sp>
      <p:sp>
        <p:nvSpPr>
          <p:cNvPr id="4" name="Slide Number Placeholder 3"/>
          <p:cNvSpPr>
            <a:spLocks noGrp="1"/>
          </p:cNvSpPr>
          <p:nvPr>
            <p:ph type="sldNum" sz="quarter" idx="10"/>
          </p:nvPr>
        </p:nvSpPr>
        <p:spPr/>
        <p:txBody>
          <a:bodyPr/>
          <a:lstStyle/>
          <a:p>
            <a:fld id="{B2221978-7AB2-D644-A1FF-AF545A1745C1}" type="slidenum">
              <a:rPr lang="en-US" smtClean="0"/>
              <a:pPr/>
              <a:t>53</a:t>
            </a:fld>
            <a:endParaRPr lang="en-US"/>
          </a:p>
        </p:txBody>
      </p:sp>
    </p:spTree>
    <p:extLst>
      <p:ext uri="{BB962C8B-B14F-4D97-AF65-F5344CB8AC3E}">
        <p14:creationId xmlns:p14="http://schemas.microsoft.com/office/powerpoint/2010/main" val="271198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wrap="square" numCol="1" anchor="t" anchorCtr="0" compatLnSpc="1">
            <a:prstTxWarp prst="textNoShape">
              <a:avLst/>
            </a:prstTxWarp>
            <a:normAutofit lnSpcReduction="10000"/>
          </a:bodyPr>
          <a:lstStyle/>
          <a:p>
            <a:pPr>
              <a:lnSpc>
                <a:spcPct val="80000"/>
              </a:lnSpc>
              <a:defRPr/>
            </a:pPr>
            <a:r>
              <a:rPr lang="en-US" sz="800" u="sng"/>
              <a:t>National procedural rules concerning witnesses and how to receive their testimony may vary from one legal system to another.</a:t>
            </a:r>
          </a:p>
          <a:p>
            <a:pPr>
              <a:lnSpc>
                <a:spcPct val="80000"/>
              </a:lnSpc>
              <a:defRPr/>
            </a:pPr>
            <a:endParaRPr lang="en-US" sz="800"/>
          </a:p>
          <a:p>
            <a:pPr>
              <a:lnSpc>
                <a:spcPct val="80000"/>
              </a:lnSpc>
              <a:defRPr/>
            </a:pPr>
            <a:r>
              <a:rPr lang="en-US" sz="800"/>
              <a:t>According to national legislation, witnesses may or may not have to take a sworn oath before testimony and may be liable to incrimination on the grounds of </a:t>
            </a:r>
            <a:r>
              <a:rPr lang="en-US" altLang="en-US" sz="800"/>
              <a:t>“</a:t>
            </a:r>
            <a:r>
              <a:rPr lang="en-US" sz="800"/>
              <a:t>perjury</a:t>
            </a:r>
            <a:r>
              <a:rPr lang="en-US" altLang="en-US" sz="800"/>
              <a:t>”</a:t>
            </a:r>
            <a:r>
              <a:rPr lang="en-US" sz="800"/>
              <a:t> or </a:t>
            </a:r>
            <a:r>
              <a:rPr lang="en-US" altLang="en-US" sz="800"/>
              <a:t>“</a:t>
            </a:r>
            <a:r>
              <a:rPr lang="en-US" sz="800"/>
              <a:t>false testimony</a:t>
            </a:r>
            <a:r>
              <a:rPr lang="en-US" altLang="en-US" sz="800"/>
              <a:t>”</a:t>
            </a:r>
            <a:r>
              <a:rPr lang="en-US" sz="800"/>
              <a:t> if their statement is not accurate. Some national legislations may also subject witnesses who receive a summons but do not appear to coercive measures, ranging from a fine to imprisonment. Finally, due to their personal situation (for example as spouse or parent of the suspect), some people cannot be heard at all as witnesses.</a:t>
            </a:r>
          </a:p>
          <a:p>
            <a:pPr>
              <a:lnSpc>
                <a:spcPct val="80000"/>
              </a:lnSpc>
              <a:defRPr/>
            </a:pPr>
            <a:endParaRPr lang="en-US" sz="800"/>
          </a:p>
          <a:p>
            <a:pPr>
              <a:lnSpc>
                <a:spcPct val="80000"/>
              </a:lnSpc>
              <a:defRPr/>
            </a:pPr>
            <a:r>
              <a:rPr lang="en-US" sz="800" u="sng"/>
              <a:t>When a requesting State asks another State to produce a witness</a:t>
            </a:r>
            <a:r>
              <a:rPr lang="en-US" altLang="en-US" sz="800" u="sng"/>
              <a:t>’</a:t>
            </a:r>
            <a:r>
              <a:rPr lang="en-US" sz="800" u="sng"/>
              <a:t>s testimony, the national legislation of the requested State will apply unless a bilateral or multilateral convention specifies otherwise.</a:t>
            </a:r>
            <a:r>
              <a:rPr lang="en-US" sz="800"/>
              <a:t>  This means that you can indeed give your own national procedural rules concerning the testimony of the witness, but unless you have a binding bilateral or multilateral convention which enforces these national procedure rules, the requested State is under no obligation to follow them. </a:t>
            </a:r>
          </a:p>
          <a:p>
            <a:pPr>
              <a:lnSpc>
                <a:spcPct val="80000"/>
              </a:lnSpc>
              <a:defRPr/>
            </a:pPr>
            <a:endParaRPr lang="en-US" sz="800"/>
          </a:p>
          <a:p>
            <a:pPr>
              <a:lnSpc>
                <a:spcPct val="80000"/>
              </a:lnSpc>
              <a:defRPr/>
            </a:pPr>
            <a:r>
              <a:rPr lang="en-US" sz="800"/>
              <a:t>Once you dispose of information concerning the applicable national law procedures, or the applicable multilateral or bilateral conventions, it is important to give:</a:t>
            </a:r>
          </a:p>
          <a:p>
            <a:pPr>
              <a:lnSpc>
                <a:spcPct val="80000"/>
              </a:lnSpc>
              <a:defRPr/>
            </a:pPr>
            <a:endParaRPr lang="en-US" sz="800"/>
          </a:p>
          <a:p>
            <a:pPr>
              <a:lnSpc>
                <a:spcPct val="80000"/>
              </a:lnSpc>
              <a:buFontTx/>
              <a:buChar char="•"/>
              <a:defRPr/>
            </a:pPr>
            <a:r>
              <a:rPr lang="en-US" sz="800"/>
              <a:t>An exhaustive list of questions which can also specify different developing questions according to the witness</a:t>
            </a:r>
            <a:r>
              <a:rPr lang="en-US" altLang="en-US" sz="800"/>
              <a:t>’</a:t>
            </a:r>
            <a:r>
              <a:rPr lang="en-US" sz="800"/>
              <a:t>s answers;</a:t>
            </a:r>
          </a:p>
          <a:p>
            <a:pPr>
              <a:lnSpc>
                <a:spcPct val="80000"/>
              </a:lnSpc>
              <a:buFontTx/>
              <a:buChar char="•"/>
              <a:defRPr/>
            </a:pPr>
            <a:endParaRPr lang="en-US" sz="800"/>
          </a:p>
          <a:p>
            <a:pPr>
              <a:lnSpc>
                <a:spcPct val="80000"/>
              </a:lnSpc>
              <a:buFontTx/>
              <a:buChar char="•"/>
              <a:defRPr/>
            </a:pPr>
            <a:r>
              <a:rPr lang="en-US" sz="800"/>
              <a:t>All useful information relating to the witness</a:t>
            </a:r>
            <a:r>
              <a:rPr lang="en-US" altLang="en-US" sz="800"/>
              <a:t>’</a:t>
            </a:r>
            <a:r>
              <a:rPr lang="en-US" sz="800"/>
              <a:t>s identity and his or her whereabouts.</a:t>
            </a:r>
          </a:p>
          <a:p>
            <a:pPr>
              <a:lnSpc>
                <a:spcPct val="80000"/>
              </a:lnSpc>
              <a:buFontTx/>
              <a:buChar char="•"/>
              <a:defRPr/>
            </a:pPr>
            <a:endParaRPr lang="en-US" sz="800"/>
          </a:p>
          <a:p>
            <a:pPr>
              <a:lnSpc>
                <a:spcPct val="80000"/>
              </a:lnSpc>
              <a:defRPr/>
            </a:pPr>
            <a:r>
              <a:rPr lang="en-US" sz="800"/>
              <a:t>It can also be useful to consider a </a:t>
            </a:r>
            <a:r>
              <a:rPr lang="en-US" sz="800" u="sng"/>
              <a:t>videoconferencing</a:t>
            </a:r>
            <a:r>
              <a:rPr lang="en-US" sz="800"/>
              <a:t> option, with the eventual help of a translator, so that national law enforcement can proceed to questioning directly.   </a:t>
            </a:r>
          </a:p>
          <a:p>
            <a:pPr>
              <a:lnSpc>
                <a:spcPct val="80000"/>
              </a:lnSpc>
              <a:defRPr/>
            </a:pPr>
            <a:endParaRPr lang="en-US" sz="800"/>
          </a:p>
          <a:p>
            <a:pPr>
              <a:lnSpc>
                <a:spcPct val="80000"/>
              </a:lnSpc>
              <a:defRPr/>
            </a:pPr>
            <a:endParaRPr lang="en-US" sz="800"/>
          </a:p>
          <a:p>
            <a:pPr>
              <a:lnSpc>
                <a:spcPct val="80000"/>
              </a:lnSpc>
              <a:defRPr/>
            </a:pPr>
            <a:r>
              <a:rPr lang="en-US" sz="800"/>
              <a:t>NB: The European convention on mutual assistance in criminal matters (20 April 1959), ratified by the 47 member States of the Council of Europe as well as by Israel, Korea and Chile contains specific articles relevant to witnesses which may contradict national procedural rules.</a:t>
            </a:r>
          </a:p>
          <a:p>
            <a:pPr>
              <a:lnSpc>
                <a:spcPct val="80000"/>
              </a:lnSpc>
              <a:defRPr/>
            </a:pPr>
            <a:endParaRPr lang="en-US" sz="800"/>
          </a:p>
          <a:p>
            <a:pPr>
              <a:lnSpc>
                <a:spcPct val="80000"/>
              </a:lnSpc>
              <a:defRPr/>
            </a:pPr>
            <a:r>
              <a:rPr lang="en-US" sz="800"/>
              <a:t>Article 8 of the Convention states that witnesses who have received a summons to appear from a requesting member State cannot be subjected to coercive measures so long as they remain outside the territory of the requesting State.   </a:t>
            </a:r>
          </a:p>
          <a:p>
            <a:pPr>
              <a:lnSpc>
                <a:spcPct val="80000"/>
              </a:lnSpc>
              <a:defRPr/>
            </a:pPr>
            <a:endParaRPr lang="en-US" sz="800"/>
          </a:p>
          <a:p>
            <a:pPr>
              <a:lnSpc>
                <a:spcPct val="80000"/>
              </a:lnSpc>
              <a:defRPr/>
            </a:pPr>
            <a:r>
              <a:rPr lang="en-US" sz="800"/>
              <a:t>Article 11 of the Convention specifies under which conditions a witness who is detained for other reasons may be temporarily transferred to a requesting member State to give testimony.</a:t>
            </a:r>
          </a:p>
        </p:txBody>
      </p:sp>
      <p:sp>
        <p:nvSpPr>
          <p:cNvPr id="27652" name="Espace réservé du numéro de diapositive 3"/>
          <p:cNvSpPr>
            <a:spLocks noGrp="1"/>
          </p:cNvSpPr>
          <p:nvPr>
            <p:ph type="sldNum" sz="quarter" idx="5"/>
          </p:nvPr>
        </p:nvSpPr>
        <p:spPr bwMode="auto">
          <a:noFill/>
          <a:ln>
            <a:miter lim="800000"/>
            <a:headEnd/>
            <a:tailEnd/>
          </a:ln>
        </p:spPr>
        <p:txBody>
          <a:bodyPr/>
          <a:lstStyle/>
          <a:p>
            <a:fld id="{16D39DE3-258D-467C-B86B-835DE647A6CB}" type="slidenum">
              <a:rPr lang="en-US"/>
              <a:pPr/>
              <a:t>13</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trainer should show the snapshot of Facebook Law Enforcement Guidelines to the participants.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54</a:t>
            </a:fld>
            <a:endParaRPr lang="en-US"/>
          </a:p>
        </p:txBody>
      </p:sp>
    </p:spTree>
    <p:extLst>
      <p:ext uri="{BB962C8B-B14F-4D97-AF65-F5344CB8AC3E}">
        <p14:creationId xmlns:p14="http://schemas.microsoft.com/office/powerpoint/2010/main" val="2798260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trainer should show the snapshot of Twitter Law Enforcement Request Page to the participants.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55</a:t>
            </a:fld>
            <a:endParaRPr lang="en-US"/>
          </a:p>
        </p:txBody>
      </p:sp>
    </p:spTree>
    <p:extLst>
      <p:ext uri="{BB962C8B-B14F-4D97-AF65-F5344CB8AC3E}">
        <p14:creationId xmlns:p14="http://schemas.microsoft.com/office/powerpoint/2010/main" val="3382550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of service provider policies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trainer can use examples of policies of different service providers in these slides to explain the different requirements that foreign service providers have in relation to requests for accessing data.</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56</a:t>
            </a:fld>
            <a:endParaRPr lang="en-US"/>
          </a:p>
        </p:txBody>
      </p:sp>
    </p:spTree>
    <p:extLst>
      <p:ext uri="{BB962C8B-B14F-4D97-AF65-F5344CB8AC3E}">
        <p14:creationId xmlns:p14="http://schemas.microsoft.com/office/powerpoint/2010/main" val="902633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58</a:t>
            </a:fld>
            <a:endParaRPr lang="en-US"/>
          </a:p>
        </p:txBody>
      </p:sp>
    </p:spTree>
    <p:extLst>
      <p:ext uri="{BB962C8B-B14F-4D97-AF65-F5344CB8AC3E}">
        <p14:creationId xmlns:p14="http://schemas.microsoft.com/office/powerpoint/2010/main" val="3563843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Considerations in cooperating with foreign service providers</a:t>
            </a:r>
            <a:endParaRPr lang="en-GB" sz="1200" kern="1200" dirty="0">
              <a:solidFill>
                <a:schemeClr val="tx1"/>
              </a:solidFill>
              <a:effectLst/>
              <a:latin typeface="+mn-lt"/>
              <a:ea typeface="+mn-ea"/>
              <a:cs typeface="+mn-cs"/>
            </a:endParaRPr>
          </a:p>
          <a:p>
            <a:endParaRPr lang="en-US" dirty="0"/>
          </a:p>
          <a:p>
            <a:r>
              <a:rPr lang="en-US" dirty="0"/>
              <a:t>The trainer should walk the</a:t>
            </a:r>
            <a:r>
              <a:rPr lang="en-US" baseline="0" dirty="0"/>
              <a:t> participants through the list of considerations and expected challenges that they may face in cooperating with foreign service providers. Each consideration is dealt with in further detail in the subsequent slides.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59</a:t>
            </a:fld>
            <a:endParaRPr lang="en-US"/>
          </a:p>
        </p:txBody>
      </p:sp>
    </p:spTree>
    <p:extLst>
      <p:ext uri="{BB962C8B-B14F-4D97-AF65-F5344CB8AC3E}">
        <p14:creationId xmlns:p14="http://schemas.microsoft.com/office/powerpoint/2010/main" val="2111080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Volatility of policies</a:t>
            </a:r>
            <a:endParaRPr lang="en-GB" sz="1200" kern="1200" dirty="0">
              <a:solidFill>
                <a:schemeClr val="tx1"/>
              </a:solidFill>
              <a:effectLst/>
              <a:latin typeface="+mn-lt"/>
              <a:ea typeface="+mn-ea"/>
              <a:cs typeface="+mn-cs"/>
            </a:endParaRPr>
          </a:p>
          <a:p>
            <a:pPr algn="just"/>
            <a:endParaRPr lang="en-US" baseline="0" dirty="0"/>
          </a:p>
          <a:p>
            <a:pPr algn="just"/>
            <a:r>
              <a:rPr lang="en-US" baseline="0" dirty="0"/>
              <a:t>It is important that trainers </a:t>
            </a:r>
            <a:r>
              <a:rPr lang="en-US" baseline="0" dirty="0" err="1"/>
              <a:t>emphasise</a:t>
            </a:r>
            <a:r>
              <a:rPr lang="en-US" baseline="0" dirty="0"/>
              <a:t> </a:t>
            </a:r>
            <a:r>
              <a:rPr lang="en-US" dirty="0"/>
              <a:t>that foreign</a:t>
            </a:r>
            <a:r>
              <a:rPr lang="en-US" baseline="0" dirty="0"/>
              <a:t> service providers’ policies with respect to cooperation with law enforcement officials is volatile and changes frequently. The trainer should encourage and prepare the participants to remain relatively flexible to changes in these policies when they are required to seek cooperation from foreign service providers.</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60</a:t>
            </a:fld>
            <a:endParaRPr lang="en-US"/>
          </a:p>
        </p:txBody>
      </p:sp>
    </p:spTree>
    <p:extLst>
      <p:ext uri="{BB962C8B-B14F-4D97-AF65-F5344CB8AC3E}">
        <p14:creationId xmlns:p14="http://schemas.microsoft.com/office/powerpoint/2010/main" val="3133254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Location, territoriality and jurisdiction</a:t>
            </a:r>
            <a:endParaRPr lang="en-GB" sz="1200" kern="1200" dirty="0">
              <a:solidFill>
                <a:schemeClr val="tx1"/>
              </a:solidFill>
              <a:effectLst/>
              <a:latin typeface="+mn-lt"/>
              <a:ea typeface="+mn-ea"/>
              <a:cs typeface="+mn-cs"/>
            </a:endParaRPr>
          </a:p>
          <a:p>
            <a:pPr algn="just"/>
            <a:endParaRPr lang="en-US" dirty="0"/>
          </a:p>
          <a:p>
            <a:pPr algn="just"/>
            <a:r>
              <a:rPr lang="en-US" dirty="0"/>
              <a:t>Another</a:t>
            </a:r>
            <a:r>
              <a:rPr lang="en-US" baseline="0" dirty="0"/>
              <a:t> consideration that trainers should inform participants about is that foreign service providers may be restricted by their domestic legislation with regards to enabling access to subscriber information. Thus, it is important that they understand local requirements prior to making any request. In this respect, it is also important that the requesting authority demonstrate within the request that it has jurisdiction over the offence in relation to which information is being requested.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61</a:t>
            </a:fld>
            <a:endParaRPr lang="en-US"/>
          </a:p>
        </p:txBody>
      </p:sp>
    </p:spTree>
    <p:extLst>
      <p:ext uri="{BB962C8B-B14F-4D97-AF65-F5344CB8AC3E}">
        <p14:creationId xmlns:p14="http://schemas.microsoft.com/office/powerpoint/2010/main" val="42153224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vs European Providers</a:t>
            </a:r>
            <a:endParaRPr lang="en-GB" sz="1200" kern="1200" dirty="0">
              <a:solidFill>
                <a:schemeClr val="tx1"/>
              </a:solidFill>
              <a:effectLst/>
              <a:latin typeface="+mn-lt"/>
              <a:ea typeface="+mn-ea"/>
              <a:cs typeface="+mn-cs"/>
            </a:endParaRPr>
          </a:p>
          <a:p>
            <a:pPr algn="just"/>
            <a:endParaRPr lang="en-US" baseline="0" dirty="0"/>
          </a:p>
          <a:p>
            <a:pPr algn="just"/>
            <a:r>
              <a:rPr lang="en-US" baseline="0" dirty="0"/>
              <a:t>It may be pertinent for the trainers to mention that many US service providers have subsidiaries in Europe (e.g. Facebook in Ireland) that are tasked with cooperating with non-US law enforcement. Due to data protection regulations, service providers in Europe do not usually disclose subscriber information and traffic data directly to foreign law enforcement officials. Rather, they require that mutual legal assistance request be made through formal governmental channels such as those enabled by the Budapest Convention. It is important that the participants understand these distinctions when cooperating with US service providers and their European subsidiaries where applicable.</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62</a:t>
            </a:fld>
            <a:endParaRPr lang="en-US"/>
          </a:p>
        </p:txBody>
      </p:sp>
    </p:spTree>
    <p:extLst>
      <p:ext uri="{BB962C8B-B14F-4D97-AF65-F5344CB8AC3E}">
        <p14:creationId xmlns:p14="http://schemas.microsoft.com/office/powerpoint/2010/main" val="2184776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Direct preservation &amp; emergency requests</a:t>
            </a:r>
            <a:endParaRPr lang="en-GB" sz="1200" kern="1200" dirty="0">
              <a:solidFill>
                <a:schemeClr val="tx1"/>
              </a:solidFill>
              <a:effectLst/>
              <a:latin typeface="+mn-lt"/>
              <a:ea typeface="+mn-ea"/>
              <a:cs typeface="+mn-cs"/>
            </a:endParaRPr>
          </a:p>
          <a:p>
            <a:pPr algn="just"/>
            <a:endParaRPr lang="en-US" dirty="0"/>
          </a:p>
          <a:p>
            <a:pPr algn="just"/>
            <a:r>
              <a:rPr lang="en-US" dirty="0"/>
              <a:t>The trainer should focus on the different</a:t>
            </a:r>
            <a:r>
              <a:rPr lang="en-US" baseline="0" dirty="0"/>
              <a:t> kinds of cooperation that may be sought from US service providers including direct requests for preservation of data and emergency requests for access to or disclosure of data.  The trainer should explain to the participants that US service providers only allow for emergency requests in certain specific conditions. For instance, Facebook allows for making emergency requests in matters involving imminent harm to a child or risk of death or serious physical injury to any person and requiring disclosure of information without delay. The trainer should </a:t>
            </a:r>
            <a:r>
              <a:rPr lang="en-US" baseline="0" dirty="0" err="1"/>
              <a:t>emphasise</a:t>
            </a:r>
            <a:r>
              <a:rPr lang="en-US" baseline="0" dirty="0"/>
              <a:t> that the requirements of US service providers vary from one another and most US service providers’ policies change on a regular basis. </a:t>
            </a:r>
          </a:p>
        </p:txBody>
      </p:sp>
      <p:sp>
        <p:nvSpPr>
          <p:cNvPr id="4" name="Slide Number Placeholder 3"/>
          <p:cNvSpPr>
            <a:spLocks noGrp="1"/>
          </p:cNvSpPr>
          <p:nvPr>
            <p:ph type="sldNum" sz="quarter" idx="10"/>
          </p:nvPr>
        </p:nvSpPr>
        <p:spPr/>
        <p:txBody>
          <a:bodyPr/>
          <a:lstStyle/>
          <a:p>
            <a:fld id="{B2221978-7AB2-D644-A1FF-AF545A1745C1}" type="slidenum">
              <a:rPr lang="en-US" smtClean="0"/>
              <a:pPr/>
              <a:t>63</a:t>
            </a:fld>
            <a:endParaRPr lang="en-US"/>
          </a:p>
        </p:txBody>
      </p:sp>
    </p:spTree>
    <p:extLst>
      <p:ext uri="{BB962C8B-B14F-4D97-AF65-F5344CB8AC3E}">
        <p14:creationId xmlns:p14="http://schemas.microsoft.com/office/powerpoint/2010/main" val="594581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Different requirements for different types of data</a:t>
            </a:r>
            <a:endParaRPr lang="en-GB" sz="1200" kern="1200" dirty="0">
              <a:solidFill>
                <a:schemeClr val="tx1"/>
              </a:solidFill>
              <a:effectLst/>
              <a:latin typeface="+mn-lt"/>
              <a:ea typeface="+mn-ea"/>
              <a:cs typeface="+mn-cs"/>
            </a:endParaRPr>
          </a:p>
          <a:p>
            <a:pPr algn="just"/>
            <a:endParaRPr lang="en-US"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It is important for the trainer to highlight that different foreign service providers may have different requirements with respect to different kinds of data, and that the same should be considered when cooperating with such providers. The trainer should use the example in Slide 73, 74 and 75 highlighting how Google Inc. has different thresholds for allowing access to different types of data to explain to the participants various considerations when seeking cooperation from US service providers. This example will help illustrate what must be fulfilled to enable effective cooperation with respect to each classification of data.</a:t>
            </a:r>
          </a:p>
        </p:txBody>
      </p:sp>
      <p:sp>
        <p:nvSpPr>
          <p:cNvPr id="4" name="Slide Number Placeholder 3"/>
          <p:cNvSpPr>
            <a:spLocks noGrp="1"/>
          </p:cNvSpPr>
          <p:nvPr>
            <p:ph type="sldNum" sz="quarter" idx="10"/>
          </p:nvPr>
        </p:nvSpPr>
        <p:spPr/>
        <p:txBody>
          <a:bodyPr/>
          <a:lstStyle/>
          <a:p>
            <a:fld id="{B2221978-7AB2-D644-A1FF-AF545A1745C1}" type="slidenum">
              <a:rPr lang="en-US" smtClean="0"/>
              <a:pPr/>
              <a:t>64</a:t>
            </a:fld>
            <a:endParaRPr lang="en-US"/>
          </a:p>
        </p:txBody>
      </p:sp>
    </p:spTree>
    <p:extLst>
      <p:ext uri="{BB962C8B-B14F-4D97-AF65-F5344CB8AC3E}">
        <p14:creationId xmlns:p14="http://schemas.microsoft.com/office/powerpoint/2010/main" val="147100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wrap="square" numCol="1" anchor="t" anchorCtr="0" compatLnSpc="1">
            <a:prstTxWarp prst="textNoShape">
              <a:avLst/>
            </a:prstTxWarp>
            <a:normAutofit fontScale="92500" lnSpcReduction="20000"/>
          </a:bodyPr>
          <a:lstStyle/>
          <a:p>
            <a:pPr>
              <a:lnSpc>
                <a:spcPct val="80000"/>
              </a:lnSpc>
              <a:defRPr/>
            </a:pPr>
            <a:r>
              <a:rPr lang="en-US" sz="500" u="sng"/>
              <a:t>Specific procedures concerning financial / bank account documents:</a:t>
            </a:r>
          </a:p>
          <a:p>
            <a:pPr>
              <a:lnSpc>
                <a:spcPct val="80000"/>
              </a:lnSpc>
              <a:defRPr/>
            </a:pPr>
            <a:endParaRPr lang="en-US" sz="500"/>
          </a:p>
          <a:p>
            <a:pPr>
              <a:lnSpc>
                <a:spcPct val="80000"/>
              </a:lnSpc>
              <a:defRPr/>
            </a:pPr>
            <a:r>
              <a:rPr lang="en-US" sz="500"/>
              <a:t>Bank account documents are interesting for a large number of investigations since: </a:t>
            </a:r>
          </a:p>
          <a:p>
            <a:pPr>
              <a:lnSpc>
                <a:spcPct val="80000"/>
              </a:lnSpc>
              <a:defRPr/>
            </a:pPr>
            <a:r>
              <a:rPr lang="en-US" sz="500"/>
              <a:t>	- you can identify the person profiting from the offence, </a:t>
            </a:r>
          </a:p>
          <a:p>
            <a:pPr>
              <a:lnSpc>
                <a:spcPct val="80000"/>
              </a:lnSpc>
              <a:defRPr/>
            </a:pPr>
            <a:r>
              <a:rPr lang="en-US" sz="500"/>
              <a:t>	- you can seize or confiscate the funds in certain cases. </a:t>
            </a:r>
          </a:p>
          <a:p>
            <a:pPr>
              <a:lnSpc>
                <a:spcPct val="80000"/>
              </a:lnSpc>
              <a:defRPr/>
            </a:pPr>
            <a:endParaRPr lang="en-US" sz="500"/>
          </a:p>
          <a:p>
            <a:pPr>
              <a:lnSpc>
                <a:spcPct val="80000"/>
              </a:lnSpc>
              <a:defRPr/>
            </a:pPr>
            <a:r>
              <a:rPr lang="en-US" sz="500"/>
              <a:t>Two general types of information can be requested: </a:t>
            </a:r>
          </a:p>
          <a:p>
            <a:pPr>
              <a:lnSpc>
                <a:spcPct val="80000"/>
              </a:lnSpc>
              <a:defRPr/>
            </a:pPr>
            <a:r>
              <a:rPr lang="en-US" sz="500"/>
              <a:t>	- the identification of the holder of a certain bank account, </a:t>
            </a:r>
          </a:p>
          <a:p>
            <a:pPr>
              <a:lnSpc>
                <a:spcPct val="80000"/>
              </a:lnSpc>
              <a:defRPr/>
            </a:pPr>
            <a:r>
              <a:rPr lang="en-US" sz="500"/>
              <a:t>	- the documents detailing the financial transactions taking place on a certain account. </a:t>
            </a:r>
          </a:p>
          <a:p>
            <a:pPr>
              <a:lnSpc>
                <a:spcPct val="80000"/>
              </a:lnSpc>
              <a:defRPr/>
            </a:pPr>
            <a:endParaRPr lang="en-US" sz="500"/>
          </a:p>
          <a:p>
            <a:pPr>
              <a:lnSpc>
                <a:spcPct val="80000"/>
              </a:lnSpc>
              <a:defRPr/>
            </a:pPr>
            <a:r>
              <a:rPr lang="en-US" sz="500"/>
              <a:t>It is important to be as precise as possible when requesting such information and to not waste time. A first good step, before writing out an MLAT request can be to send a request to the national branch of the bank you</a:t>
            </a:r>
            <a:r>
              <a:rPr lang="en-US" altLang="en-US" sz="500"/>
              <a:t>’</a:t>
            </a:r>
            <a:r>
              <a:rPr lang="en-US" sz="500"/>
              <a:t>re interested in, asking them information on the identity of the holder of a bank account. </a:t>
            </a:r>
          </a:p>
          <a:p>
            <a:pPr>
              <a:lnSpc>
                <a:spcPct val="80000"/>
              </a:lnSpc>
              <a:defRPr/>
            </a:pPr>
            <a:endParaRPr lang="en-US" sz="500"/>
          </a:p>
          <a:p>
            <a:pPr>
              <a:lnSpc>
                <a:spcPct val="80000"/>
              </a:lnSpc>
              <a:defRPr/>
            </a:pPr>
            <a:r>
              <a:rPr lang="en-US" sz="500"/>
              <a:t>MLAT requests related to financial documents will have more chances of succeeding when they are precise, complete and contain such information as the following: the bank account number, the name and address of the bank and the period of time during which suspicious transactions occurred.</a:t>
            </a:r>
          </a:p>
          <a:p>
            <a:pPr>
              <a:lnSpc>
                <a:spcPct val="80000"/>
              </a:lnSpc>
              <a:defRPr/>
            </a:pPr>
            <a:endParaRPr lang="en-US" sz="500"/>
          </a:p>
          <a:p>
            <a:pPr>
              <a:lnSpc>
                <a:spcPct val="80000"/>
              </a:lnSpc>
              <a:defRPr/>
            </a:pPr>
            <a:r>
              <a:rPr lang="en-US" sz="500"/>
              <a:t>The following elements may be obtained:</a:t>
            </a:r>
          </a:p>
          <a:p>
            <a:pPr>
              <a:lnSpc>
                <a:spcPct val="80000"/>
              </a:lnSpc>
              <a:defRPr/>
            </a:pPr>
            <a:r>
              <a:rPr lang="en-US" sz="500"/>
              <a:t>	- a copy of the holder</a:t>
            </a:r>
            <a:r>
              <a:rPr lang="en-US" altLang="en-US" sz="500"/>
              <a:t>’</a:t>
            </a:r>
            <a:r>
              <a:rPr lang="en-US" sz="500"/>
              <a:t>s signature;</a:t>
            </a:r>
          </a:p>
          <a:p>
            <a:pPr>
              <a:lnSpc>
                <a:spcPct val="80000"/>
              </a:lnSpc>
              <a:defRPr/>
            </a:pPr>
            <a:r>
              <a:rPr lang="en-US" sz="500"/>
              <a:t>	- the identity of anyone mandated to use the bank account and a copy of their signature;</a:t>
            </a:r>
          </a:p>
          <a:p>
            <a:pPr>
              <a:lnSpc>
                <a:spcPct val="80000"/>
              </a:lnSpc>
              <a:defRPr/>
            </a:pPr>
            <a:r>
              <a:rPr lang="en-US" sz="500"/>
              <a:t>	- a copy of bank statements and forms during a specified time period;</a:t>
            </a:r>
          </a:p>
          <a:p>
            <a:pPr>
              <a:lnSpc>
                <a:spcPct val="80000"/>
              </a:lnSpc>
              <a:defRPr/>
            </a:pPr>
            <a:r>
              <a:rPr lang="en-US" sz="500"/>
              <a:t>	- a copy of written checks;</a:t>
            </a:r>
          </a:p>
          <a:p>
            <a:pPr>
              <a:lnSpc>
                <a:spcPct val="80000"/>
              </a:lnSpc>
              <a:defRPr/>
            </a:pPr>
            <a:r>
              <a:rPr lang="en-US" sz="500"/>
              <a:t>	- the identification of all bank accounts held by a certain person;</a:t>
            </a:r>
          </a:p>
          <a:p>
            <a:pPr>
              <a:lnSpc>
                <a:spcPct val="80000"/>
              </a:lnSpc>
              <a:defRPr/>
            </a:pPr>
            <a:r>
              <a:rPr lang="en-US" sz="500"/>
              <a:t>	- the surveillance of bank accounts over a future period of time.</a:t>
            </a:r>
          </a:p>
          <a:p>
            <a:pPr>
              <a:lnSpc>
                <a:spcPct val="80000"/>
              </a:lnSpc>
              <a:defRPr/>
            </a:pPr>
            <a:endParaRPr lang="en-US" sz="500"/>
          </a:p>
          <a:p>
            <a:pPr>
              <a:lnSpc>
                <a:spcPct val="80000"/>
              </a:lnSpc>
              <a:defRPr/>
            </a:pPr>
            <a:r>
              <a:rPr lang="en-US" sz="500"/>
              <a:t>As with any other MLAT request, it will be important to specify why the information requested is </a:t>
            </a:r>
            <a:r>
              <a:rPr lang="en-US" altLang="en-US" sz="500"/>
              <a:t>“</a:t>
            </a:r>
            <a:r>
              <a:rPr lang="en-US" sz="500"/>
              <a:t>pertinent</a:t>
            </a:r>
            <a:r>
              <a:rPr lang="en-US" altLang="en-US" sz="500"/>
              <a:t>”</a:t>
            </a:r>
            <a:r>
              <a:rPr lang="en-US" sz="500"/>
              <a:t> to the investigations. Il will also be necessary to verify the applicable conventions and the compatibility with the requested State</a:t>
            </a:r>
            <a:r>
              <a:rPr lang="en-US" altLang="en-US" sz="500"/>
              <a:t>’</a:t>
            </a:r>
            <a:r>
              <a:rPr lang="en-US" sz="500"/>
              <a:t>s national law.</a:t>
            </a:r>
          </a:p>
          <a:p>
            <a:pPr>
              <a:lnSpc>
                <a:spcPct val="80000"/>
              </a:lnSpc>
              <a:defRPr/>
            </a:pPr>
            <a:endParaRPr lang="en-US" sz="500"/>
          </a:p>
          <a:p>
            <a:pPr>
              <a:lnSpc>
                <a:spcPct val="80000"/>
              </a:lnSpc>
              <a:defRPr/>
            </a:pPr>
            <a:r>
              <a:rPr lang="en-US" sz="500" u="sng"/>
              <a:t>Grounds for refusal to execute the request:</a:t>
            </a:r>
          </a:p>
          <a:p>
            <a:pPr>
              <a:lnSpc>
                <a:spcPct val="80000"/>
              </a:lnSpc>
              <a:defRPr/>
            </a:pPr>
            <a:endParaRPr lang="en-US" sz="500"/>
          </a:p>
          <a:p>
            <a:pPr>
              <a:lnSpc>
                <a:spcPct val="80000"/>
              </a:lnSpc>
              <a:defRPr/>
            </a:pPr>
            <a:r>
              <a:rPr lang="en-US" sz="500"/>
              <a:t>Such requests are generally not difficult, at least with member States of the European Union or of the Financial Action Task Force (https://www.fatf-gafi.org/). </a:t>
            </a:r>
          </a:p>
          <a:p>
            <a:pPr>
              <a:lnSpc>
                <a:spcPct val="80000"/>
              </a:lnSpc>
              <a:defRPr/>
            </a:pPr>
            <a:endParaRPr lang="en-US" sz="500"/>
          </a:p>
          <a:p>
            <a:pPr>
              <a:lnSpc>
                <a:spcPct val="80000"/>
              </a:lnSpc>
              <a:defRPr/>
            </a:pPr>
            <a:r>
              <a:rPr lang="en-US" sz="500"/>
              <a:t>Two grounds of refusal are often invoked:</a:t>
            </a:r>
          </a:p>
          <a:p>
            <a:pPr>
              <a:lnSpc>
                <a:spcPct val="80000"/>
              </a:lnSpc>
              <a:defRPr/>
            </a:pPr>
            <a:endParaRPr lang="en-US" sz="500"/>
          </a:p>
          <a:p>
            <a:pPr>
              <a:lnSpc>
                <a:spcPct val="80000"/>
              </a:lnSpc>
              <a:defRPr/>
            </a:pPr>
            <a:r>
              <a:rPr lang="en-US" sz="500"/>
              <a:t>	- The incompatibility of the request with national law</a:t>
            </a:r>
          </a:p>
          <a:p>
            <a:pPr>
              <a:lnSpc>
                <a:spcPct val="80000"/>
              </a:lnSpc>
              <a:defRPr/>
            </a:pPr>
            <a:r>
              <a:rPr lang="en-US" sz="500"/>
              <a:t>Member States of the European Union and of the Financial Action Task Force (FATF) cannot refuse an MLAT request on these grounds. Members of the FATF currently are the European Commission, the Gulf Cooperation Council, member States of the European Union, as well as Switzerland, Russia, Canada, the United States of America, Mexico, Brazil, Japan, China, Hong Kong and Singapore.</a:t>
            </a:r>
          </a:p>
          <a:p>
            <a:pPr>
              <a:lnSpc>
                <a:spcPct val="80000"/>
              </a:lnSpc>
              <a:defRPr/>
            </a:pPr>
            <a:endParaRPr lang="en-US" sz="500"/>
          </a:p>
          <a:p>
            <a:pPr>
              <a:lnSpc>
                <a:spcPct val="80000"/>
              </a:lnSpc>
              <a:defRPr/>
            </a:pPr>
            <a:r>
              <a:rPr lang="en-US" sz="500"/>
              <a:t>	- Double criminality </a:t>
            </a:r>
          </a:p>
          <a:p>
            <a:pPr>
              <a:lnSpc>
                <a:spcPct val="80000"/>
              </a:lnSpc>
              <a:defRPr/>
            </a:pPr>
            <a:r>
              <a:rPr lang="en-US" sz="500"/>
              <a:t>Some States will execute an MLAT only if an equivalent incrimination or offence exists under their own national law. For member States of the European Union, article 2.4 of the 2001 Protocol allows them to take under consideration double criminality when executing an MLAT request. The Budapest Convention provides that parties may refuse mutual legal assistance if dual criminality is not fulfilled. However, under Article 25 (5) of the Budapest Convention as well as Recommendation 37 of FATF Recommendations, the condition of dual criminality shall be deemed to be fulfilled, irrespective of whether its laws place the offence within the same category of offence or denominate the offence by the same terminology as the requesting Party, if the conduct underlying the offence for which assistance is sought is a criminal offence under its law.</a:t>
            </a:r>
          </a:p>
          <a:p>
            <a:pPr>
              <a:lnSpc>
                <a:spcPct val="80000"/>
              </a:lnSpc>
              <a:defRPr/>
            </a:pPr>
            <a:endParaRPr lang="en-US" sz="500"/>
          </a:p>
          <a:p>
            <a:pPr>
              <a:lnSpc>
                <a:spcPct val="80000"/>
              </a:lnSpc>
              <a:defRPr/>
            </a:pPr>
            <a:endParaRPr lang="en-US" sz="500"/>
          </a:p>
          <a:p>
            <a:pPr>
              <a:lnSpc>
                <a:spcPct val="80000"/>
              </a:lnSpc>
              <a:defRPr/>
            </a:pPr>
            <a:endParaRPr lang="en-US" sz="500"/>
          </a:p>
          <a:p>
            <a:pPr>
              <a:lnSpc>
                <a:spcPct val="80000"/>
              </a:lnSpc>
              <a:defRPr/>
            </a:pPr>
            <a:r>
              <a:rPr lang="en-US" sz="500"/>
              <a:t> </a:t>
            </a:r>
          </a:p>
        </p:txBody>
      </p:sp>
      <p:sp>
        <p:nvSpPr>
          <p:cNvPr id="29700" name="Espace réservé du numéro de diapositive 3"/>
          <p:cNvSpPr>
            <a:spLocks noGrp="1"/>
          </p:cNvSpPr>
          <p:nvPr>
            <p:ph type="sldNum" sz="quarter" idx="5"/>
          </p:nvPr>
        </p:nvSpPr>
        <p:spPr bwMode="auto">
          <a:noFill/>
          <a:ln>
            <a:miter lim="800000"/>
            <a:headEnd/>
            <a:tailEnd/>
          </a:ln>
        </p:spPr>
        <p:txBody>
          <a:bodyPr/>
          <a:lstStyle/>
          <a:p>
            <a:fld id="{9355D98F-06CB-4601-9F89-A13A8A64A763}" type="slidenum">
              <a:rPr lang="en-US"/>
              <a:pPr/>
              <a:t>14</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65</a:t>
            </a:fld>
            <a:endParaRPr lang="en-US"/>
          </a:p>
        </p:txBody>
      </p:sp>
    </p:spTree>
    <p:extLst>
      <p:ext uri="{BB962C8B-B14F-4D97-AF65-F5344CB8AC3E}">
        <p14:creationId xmlns:p14="http://schemas.microsoft.com/office/powerpoint/2010/main" val="602606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The trainer should give participants an opportunity to ask any questions that they may have in relation to part Four of the lesson.</a:t>
            </a:r>
          </a:p>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68</a:t>
            </a:fld>
            <a:endParaRPr lang="en-GB"/>
          </a:p>
        </p:txBody>
      </p:sp>
    </p:spTree>
    <p:extLst>
      <p:ext uri="{BB962C8B-B14F-4D97-AF65-F5344CB8AC3E}">
        <p14:creationId xmlns:p14="http://schemas.microsoft.com/office/powerpoint/2010/main" val="38681694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69</a:t>
            </a:fld>
            <a:endParaRPr lang="en-US"/>
          </a:p>
        </p:txBody>
      </p:sp>
    </p:spTree>
    <p:extLst>
      <p:ext uri="{BB962C8B-B14F-4D97-AF65-F5344CB8AC3E}">
        <p14:creationId xmlns:p14="http://schemas.microsoft.com/office/powerpoint/2010/main" val="14197807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200" kern="1200" dirty="0">
                <a:solidFill>
                  <a:schemeClr val="tx1"/>
                </a:solidFill>
                <a:latin typeface="+mn-lt"/>
                <a:ea typeface="+mn-ea"/>
                <a:cs typeface="+mn-cs"/>
              </a:rPr>
              <a:t>It is important that both</a:t>
            </a:r>
            <a:r>
              <a:rPr lang="en-GB" sz="1200" kern="1200" baseline="0" dirty="0">
                <a:solidFill>
                  <a:schemeClr val="tx1"/>
                </a:solidFill>
                <a:latin typeface="+mn-lt"/>
                <a:ea typeface="+mn-ea"/>
                <a:cs typeface="+mn-cs"/>
              </a:rPr>
              <a:t> the trainer and </a:t>
            </a:r>
            <a:r>
              <a:rPr lang="en-GB" sz="1200" kern="1200" dirty="0">
                <a:solidFill>
                  <a:schemeClr val="tx1"/>
                </a:solidFill>
                <a:latin typeface="+mn-lt"/>
                <a:ea typeface="+mn-ea"/>
                <a:cs typeface="+mn-cs"/>
              </a:rPr>
              <a:t>the delegates understand what the objectives of the lesson are.  These objectives</a:t>
            </a:r>
            <a:r>
              <a:rPr lang="en-GB" sz="1200" kern="1200" baseline="0" dirty="0">
                <a:solidFill>
                  <a:schemeClr val="tx1"/>
                </a:solidFill>
                <a:latin typeface="+mn-lt"/>
                <a:ea typeface="+mn-ea"/>
                <a:cs typeface="+mn-cs"/>
              </a:rPr>
              <a:t> should be explained </a:t>
            </a:r>
            <a:r>
              <a:rPr lang="en-GB" sz="1200" kern="1200" dirty="0">
                <a:solidFill>
                  <a:schemeClr val="tx1"/>
                </a:solidFill>
                <a:latin typeface="+mn-lt"/>
                <a:ea typeface="+mn-ea"/>
                <a:cs typeface="+mn-cs"/>
              </a:rPr>
              <a:t>in detail to the delegates before the session begins using the information on the slide. </a:t>
            </a:r>
            <a:r>
              <a:rPr lang="en-GB" sz="1200" kern="1200" baseline="0" dirty="0">
                <a:solidFill>
                  <a:schemeClr val="tx1"/>
                </a:solidFill>
                <a:latin typeface="+mn-lt"/>
                <a:ea typeface="+mn-ea"/>
                <a:cs typeface="+mn-cs"/>
              </a:rPr>
              <a:t>This slide will be repeated at the end of the lesson for the purposes of recapping the session.</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221978-7AB2-D644-A1FF-AF545A1745C1}" type="slidenum">
              <a:rPr lang="en-US" smtClean="0"/>
              <a:pPr/>
              <a:t>70</a:t>
            </a:fld>
            <a:endParaRPr lang="en-US" dirty="0"/>
          </a:p>
        </p:txBody>
      </p:sp>
    </p:spTree>
    <p:extLst>
      <p:ext uri="{BB962C8B-B14F-4D97-AF65-F5344CB8AC3E}">
        <p14:creationId xmlns:p14="http://schemas.microsoft.com/office/powerpoint/2010/main" val="8164378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200" kern="1200" dirty="0">
                <a:solidFill>
                  <a:schemeClr val="tx1"/>
                </a:solidFill>
                <a:latin typeface="+mn-lt"/>
                <a:ea typeface="+mn-ea"/>
                <a:cs typeface="+mn-cs"/>
              </a:rPr>
              <a:t>It is important that both</a:t>
            </a:r>
            <a:r>
              <a:rPr lang="en-GB" sz="1200" kern="1200" baseline="0" dirty="0">
                <a:solidFill>
                  <a:schemeClr val="tx1"/>
                </a:solidFill>
                <a:latin typeface="+mn-lt"/>
                <a:ea typeface="+mn-ea"/>
                <a:cs typeface="+mn-cs"/>
              </a:rPr>
              <a:t> the trainer and </a:t>
            </a:r>
            <a:r>
              <a:rPr lang="en-GB" sz="1200" kern="1200" dirty="0">
                <a:solidFill>
                  <a:schemeClr val="tx1"/>
                </a:solidFill>
                <a:latin typeface="+mn-lt"/>
                <a:ea typeface="+mn-ea"/>
                <a:cs typeface="+mn-cs"/>
              </a:rPr>
              <a:t>the delegates understand what the objectives of the lesson are.  These objectives</a:t>
            </a:r>
            <a:r>
              <a:rPr lang="en-GB" sz="1200" kern="1200" baseline="0" dirty="0">
                <a:solidFill>
                  <a:schemeClr val="tx1"/>
                </a:solidFill>
                <a:latin typeface="+mn-lt"/>
                <a:ea typeface="+mn-ea"/>
                <a:cs typeface="+mn-cs"/>
              </a:rPr>
              <a:t> should be explained </a:t>
            </a:r>
            <a:r>
              <a:rPr lang="en-GB" sz="1200" kern="1200" dirty="0">
                <a:solidFill>
                  <a:schemeClr val="tx1"/>
                </a:solidFill>
                <a:latin typeface="+mn-lt"/>
                <a:ea typeface="+mn-ea"/>
                <a:cs typeface="+mn-cs"/>
              </a:rPr>
              <a:t>in detail to the delegates before the session begins using the information on the slide. </a:t>
            </a:r>
            <a:r>
              <a:rPr lang="en-GB" sz="1200" kern="1200" baseline="0" dirty="0">
                <a:solidFill>
                  <a:schemeClr val="tx1"/>
                </a:solidFill>
                <a:latin typeface="+mn-lt"/>
                <a:ea typeface="+mn-ea"/>
                <a:cs typeface="+mn-cs"/>
              </a:rPr>
              <a:t>This slide will be repeated at the end of the lesson for the purposes of recapping the session.</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221978-7AB2-D644-A1FF-AF545A1745C1}" type="slidenum">
              <a:rPr lang="en-US" smtClean="0"/>
              <a:pPr/>
              <a:t>71</a:t>
            </a:fld>
            <a:endParaRPr lang="en-US" dirty="0"/>
          </a:p>
        </p:txBody>
      </p:sp>
    </p:spTree>
    <p:extLst>
      <p:ext uri="{BB962C8B-B14F-4D97-AF65-F5344CB8AC3E}">
        <p14:creationId xmlns:p14="http://schemas.microsoft.com/office/powerpoint/2010/main" val="8164378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The trainer should give participants an opportunity to ask any questions that they may have in relation to the lesson.</a:t>
            </a: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Practical Exercises </a:t>
            </a:r>
            <a:r>
              <a:rPr lang="en-US" sz="1200" kern="1200" dirty="0">
                <a:solidFill>
                  <a:schemeClr val="tx1"/>
                </a:solidFill>
                <a:effectLst/>
                <a:latin typeface="+mn-lt"/>
                <a:ea typeface="+mn-ea"/>
                <a:cs typeface="+mn-cs"/>
              </a:rPr>
              <a:t>(if applicable)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 other practical exercises are planned for this session. However, this session is intended to be interactive and case </a:t>
            </a:r>
            <a:r>
              <a:rPr lang="en-GB" sz="1200" kern="1200">
                <a:solidFill>
                  <a:schemeClr val="tx1"/>
                </a:solidFill>
                <a:effectLst/>
                <a:latin typeface="+mn-lt"/>
                <a:ea typeface="+mn-ea"/>
                <a:cs typeface="+mn-cs"/>
              </a:rPr>
              <a:t>studies are </a:t>
            </a:r>
            <a:r>
              <a:rPr lang="en-GB" sz="1200" kern="1200" dirty="0">
                <a:solidFill>
                  <a:schemeClr val="tx1"/>
                </a:solidFill>
                <a:effectLst/>
                <a:latin typeface="+mn-lt"/>
                <a:ea typeface="+mn-ea"/>
                <a:cs typeface="+mn-cs"/>
              </a:rPr>
              <a:t>included which shall be discussed verbally amongst the participants. </a:t>
            </a: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Knowledge check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specific knowledge check is envisaged for this lesson. However, the trainer may ask questions at the end of the lesson.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72</a:t>
            </a:fld>
            <a:endParaRPr lang="en-GB"/>
          </a:p>
        </p:txBody>
      </p:sp>
    </p:spTree>
    <p:extLst>
      <p:ext uri="{BB962C8B-B14F-4D97-AF65-F5344CB8AC3E}">
        <p14:creationId xmlns:p14="http://schemas.microsoft.com/office/powerpoint/2010/main" val="386816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a:t>For example, an MLAT referring to a computer getting hacked should specify that a suspicious IP address 210.0.XXX.XXX corresponding to an internet service provider located in Foreign City X, Foreign Country Y, which connected to the hacked computer on January 1</a:t>
            </a:r>
            <a:r>
              <a:rPr lang="en-US" baseline="30000"/>
              <a:t>st</a:t>
            </a:r>
            <a:r>
              <a:rPr lang="en-US"/>
              <a:t> 2017 between 7:30 AM and 11:30 AM (GMT+ X).</a:t>
            </a:r>
          </a:p>
          <a:p>
            <a:endParaRPr lang="en-US"/>
          </a:p>
          <a:p>
            <a:r>
              <a:rPr lang="en-US"/>
              <a:t>Our investigations enabled us to determine that suspicious IP address 210.0.XXX.XXX is attributed to Company XXXX, whose physical address is XXXX. </a:t>
            </a:r>
          </a:p>
          <a:p>
            <a:endParaRPr lang="en-US"/>
          </a:p>
          <a:p>
            <a:r>
              <a:rPr lang="en-US"/>
              <a:t>It is important to give as much specific and detailed information as possible. </a:t>
            </a:r>
          </a:p>
          <a:p>
            <a:endParaRPr lang="en-US"/>
          </a:p>
          <a:p>
            <a:r>
              <a:rPr lang="en-US"/>
              <a:t>Time references must always be given according to Greenwich Mean Time (GMT).    </a:t>
            </a:r>
          </a:p>
        </p:txBody>
      </p:sp>
      <p:sp>
        <p:nvSpPr>
          <p:cNvPr id="31748" name="Espace réservé du numéro de diapositive 3"/>
          <p:cNvSpPr>
            <a:spLocks noGrp="1"/>
          </p:cNvSpPr>
          <p:nvPr>
            <p:ph type="sldNum" sz="quarter" idx="5"/>
          </p:nvPr>
        </p:nvSpPr>
        <p:spPr bwMode="auto">
          <a:noFill/>
          <a:ln>
            <a:miter lim="800000"/>
            <a:headEnd/>
            <a:tailEnd/>
          </a:ln>
        </p:spPr>
        <p:txBody>
          <a:bodyPr/>
          <a:lstStyle/>
          <a:p>
            <a:fld id="{2EDE80D3-4243-4795-A7D6-D4BAC1070F97}" type="slidenum">
              <a:rPr lang="en-US"/>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wrap="square" numCol="1" anchor="t" anchorCtr="0" compatLnSpc="1">
            <a:prstTxWarp prst="textNoShape">
              <a:avLst/>
            </a:prstTxWarp>
            <a:normAutofit lnSpcReduction="10000"/>
          </a:bodyPr>
          <a:lstStyle/>
          <a:p>
            <a:pPr>
              <a:lnSpc>
                <a:spcPct val="80000"/>
              </a:lnSpc>
              <a:defRPr/>
            </a:pPr>
            <a:r>
              <a:rPr lang="en-US" sz="600"/>
              <a:t>The applicable law to the execution of the request is the law of the </a:t>
            </a:r>
            <a:r>
              <a:rPr lang="en-US" sz="600" b="1"/>
              <a:t>requested State </a:t>
            </a:r>
            <a:r>
              <a:rPr lang="en-US" sz="600"/>
              <a:t>unless a bilateral or multilateral convention specifies otherwise.</a:t>
            </a:r>
          </a:p>
          <a:p>
            <a:pPr>
              <a:lnSpc>
                <a:spcPct val="80000"/>
              </a:lnSpc>
              <a:defRPr/>
            </a:pPr>
            <a:endParaRPr lang="en-US" sz="600"/>
          </a:p>
          <a:p>
            <a:pPr>
              <a:lnSpc>
                <a:spcPct val="80000"/>
              </a:lnSpc>
              <a:defRPr/>
            </a:pPr>
            <a:r>
              <a:rPr lang="en-US" sz="600"/>
              <a:t>This is why the procedural laws applicable to a search warrant will vary according to whether the judicial system of the requested State is </a:t>
            </a:r>
            <a:r>
              <a:rPr lang="en-US" sz="600" b="1"/>
              <a:t>inquisitorial</a:t>
            </a:r>
            <a:r>
              <a:rPr lang="en-US" sz="600"/>
              <a:t>, in which a magistrate – such as the French or Belgian investigating judge – decides on his or her own initiative to deliver a search warrant, or </a:t>
            </a:r>
            <a:r>
              <a:rPr lang="en-US" sz="600" b="1"/>
              <a:t>adversarial</a:t>
            </a:r>
            <a:r>
              <a:rPr lang="en-US" sz="600"/>
              <a:t>, in which the warrant will be executed by the police, as in England, or by a prosecutor, as in Italy or Germany, under the control of a judge guaranteeing the legality of investigations. </a:t>
            </a:r>
          </a:p>
          <a:p>
            <a:pPr>
              <a:lnSpc>
                <a:spcPct val="80000"/>
              </a:lnSpc>
              <a:defRPr/>
            </a:pPr>
            <a:endParaRPr lang="en-US" sz="600"/>
          </a:p>
          <a:p>
            <a:pPr>
              <a:lnSpc>
                <a:spcPct val="80000"/>
              </a:lnSpc>
              <a:defRPr/>
            </a:pPr>
            <a:r>
              <a:rPr lang="en-US" sz="600"/>
              <a:t>Search warrants are generally considered as intrusive and coercive legal measures. It is thus very important to summarise the case in a thorough manner and to always explain the rationale for evidence and actions being sought in regard to the on-going investigations. It is also essential to know the national legal dispositions and procedures of the requested State. </a:t>
            </a:r>
          </a:p>
          <a:p>
            <a:pPr>
              <a:lnSpc>
                <a:spcPct val="80000"/>
              </a:lnSpc>
              <a:defRPr/>
            </a:pPr>
            <a:endParaRPr lang="en-US" sz="600"/>
          </a:p>
          <a:p>
            <a:pPr>
              <a:lnSpc>
                <a:spcPct val="80000"/>
              </a:lnSpc>
              <a:defRPr/>
            </a:pPr>
            <a:r>
              <a:rPr lang="en-US" sz="600"/>
              <a:t>Countries influenced by </a:t>
            </a:r>
            <a:r>
              <a:rPr lang="en-US" sz="600" b="1"/>
              <a:t>Anglo-Saxon or common law </a:t>
            </a:r>
            <a:r>
              <a:rPr lang="en-US" sz="600"/>
              <a:t>will specifically require a very extensive summary of the case in order to determine the existence of probable cause. Indeed, the local competent judicial authority will have to deliver his or her own warrant in order for the investigative measure to take place. </a:t>
            </a:r>
          </a:p>
          <a:p>
            <a:pPr>
              <a:lnSpc>
                <a:spcPct val="80000"/>
              </a:lnSpc>
              <a:defRPr/>
            </a:pPr>
            <a:endParaRPr lang="en-US" sz="600"/>
          </a:p>
          <a:p>
            <a:pPr>
              <a:lnSpc>
                <a:spcPct val="80000"/>
              </a:lnSpc>
              <a:defRPr/>
            </a:pPr>
            <a:r>
              <a:rPr lang="en-US" sz="600" u="sng"/>
              <a:t>The delivery of such a warrant will be conditioned to the demonstration of:</a:t>
            </a:r>
          </a:p>
          <a:p>
            <a:pPr>
              <a:lnSpc>
                <a:spcPct val="80000"/>
              </a:lnSpc>
              <a:defRPr/>
            </a:pPr>
            <a:r>
              <a:rPr lang="en-US" sz="600"/>
              <a:t>	- the proportionality of the investigative measure to the reproached offence;</a:t>
            </a:r>
          </a:p>
          <a:p>
            <a:pPr>
              <a:lnSpc>
                <a:spcPct val="80000"/>
              </a:lnSpc>
              <a:defRPr/>
            </a:pPr>
            <a:r>
              <a:rPr lang="en-US" sz="600"/>
              <a:t>	- its necessity (couldn</a:t>
            </a:r>
            <a:r>
              <a:rPr lang="en-US" altLang="en-US" sz="600"/>
              <a:t>’</a:t>
            </a:r>
            <a:r>
              <a:rPr lang="en-US" sz="600"/>
              <a:t>t a less intrusive and coercive measure produce similar results?);</a:t>
            </a:r>
          </a:p>
          <a:p>
            <a:pPr>
              <a:lnSpc>
                <a:spcPct val="80000"/>
              </a:lnSpc>
              <a:defRPr/>
            </a:pPr>
            <a:r>
              <a:rPr lang="en-US" sz="600"/>
              <a:t>	- the existence of serious reasons leading to believe that evidence will be found in the place where the search is supposed to take place. </a:t>
            </a:r>
          </a:p>
          <a:p>
            <a:pPr>
              <a:lnSpc>
                <a:spcPct val="80000"/>
              </a:lnSpc>
              <a:defRPr/>
            </a:pPr>
            <a:endParaRPr lang="en-US" sz="600"/>
          </a:p>
          <a:p>
            <a:pPr>
              <a:lnSpc>
                <a:spcPct val="80000"/>
              </a:lnSpc>
              <a:defRPr/>
            </a:pPr>
            <a:r>
              <a:rPr lang="en-US" sz="600" u="sng"/>
              <a:t>Providing precise indications of the places and the objects to be searched:</a:t>
            </a:r>
          </a:p>
          <a:p>
            <a:pPr>
              <a:lnSpc>
                <a:spcPct val="80000"/>
              </a:lnSpc>
              <a:defRPr/>
            </a:pPr>
            <a:r>
              <a:rPr lang="en-US" sz="600"/>
              <a:t>Precise indications on the evidence and objects searched should be provided, as well as the places where these elements should be located. In some cases, for instance when these precisions cannot be given at the time the MLAT request is written, it is possible to specify the contact details of the requesting judicial authority so that the requested authority might ask later on for any necessary complementary information.</a:t>
            </a:r>
          </a:p>
          <a:p>
            <a:pPr>
              <a:lnSpc>
                <a:spcPct val="80000"/>
              </a:lnSpc>
              <a:defRPr/>
            </a:pPr>
            <a:endParaRPr lang="en-US" sz="600"/>
          </a:p>
          <a:p>
            <a:pPr>
              <a:lnSpc>
                <a:spcPct val="80000"/>
              </a:lnSpc>
              <a:defRPr/>
            </a:pPr>
            <a:r>
              <a:rPr lang="en-US" sz="600" b="1"/>
              <a:t>Coordinated search warrants </a:t>
            </a:r>
            <a:r>
              <a:rPr lang="en-US" sz="600"/>
              <a:t>may be executed in different countries using JITs (joint investigations teams) or through EUROJUST.</a:t>
            </a:r>
          </a:p>
          <a:p>
            <a:pPr>
              <a:lnSpc>
                <a:spcPct val="80000"/>
              </a:lnSpc>
              <a:defRPr/>
            </a:pPr>
            <a:endParaRPr lang="en-US" sz="600"/>
          </a:p>
          <a:p>
            <a:pPr>
              <a:lnSpc>
                <a:spcPct val="80000"/>
              </a:lnSpc>
              <a:defRPr/>
            </a:pPr>
            <a:r>
              <a:rPr lang="en-US" sz="600" b="1"/>
              <a:t>Specific grounds for refusal to execute a search warrant:</a:t>
            </a:r>
          </a:p>
          <a:p>
            <a:pPr>
              <a:lnSpc>
                <a:spcPct val="80000"/>
              </a:lnSpc>
              <a:defRPr/>
            </a:pPr>
            <a:endParaRPr lang="en-US" sz="600"/>
          </a:p>
          <a:p>
            <a:pPr>
              <a:lnSpc>
                <a:spcPct val="80000"/>
              </a:lnSpc>
              <a:defRPr/>
            </a:pPr>
            <a:r>
              <a:rPr lang="en-US" sz="600" u="sng"/>
              <a:t>- Council of Europe, Schengen area excluded</a:t>
            </a:r>
          </a:p>
          <a:p>
            <a:pPr>
              <a:lnSpc>
                <a:spcPct val="80000"/>
              </a:lnSpc>
              <a:defRPr/>
            </a:pPr>
            <a:endParaRPr lang="en-US" sz="600"/>
          </a:p>
          <a:p>
            <a:pPr>
              <a:lnSpc>
                <a:spcPct val="80000"/>
              </a:lnSpc>
              <a:defRPr/>
            </a:pPr>
            <a:r>
              <a:rPr lang="en-US" sz="600"/>
              <a:t>Article 5 of the European Convention on Mutual Assistance in Criminal Matters (20 April 1959) specifies that member States may refuse to execute a search warrant for one of the following two reasons:</a:t>
            </a:r>
          </a:p>
          <a:p>
            <a:pPr>
              <a:lnSpc>
                <a:spcPct val="80000"/>
              </a:lnSpc>
              <a:buFontTx/>
              <a:buChar char="•"/>
              <a:defRPr/>
            </a:pPr>
            <a:r>
              <a:rPr lang="en-US" sz="600"/>
              <a:t>Double criminality: the requested State may refuse to execute the search warrant if the offence it refers to is not punished under its national law or if the offence in question is not punished, under its own law, by a sentence severe enough to allow extradition (not an </a:t>
            </a:r>
            <a:r>
              <a:rPr lang="en-US" altLang="en-US" sz="600"/>
              <a:t>“</a:t>
            </a:r>
            <a:r>
              <a:rPr lang="en-US" sz="600"/>
              <a:t>extraditable offence</a:t>
            </a:r>
            <a:r>
              <a:rPr lang="en-US" altLang="en-US" sz="600"/>
              <a:t>”</a:t>
            </a:r>
            <a:r>
              <a:rPr lang="en-US" sz="600"/>
              <a:t>).</a:t>
            </a:r>
          </a:p>
          <a:p>
            <a:pPr>
              <a:lnSpc>
                <a:spcPct val="80000"/>
              </a:lnSpc>
              <a:buFontTx/>
              <a:buChar char="•"/>
              <a:defRPr/>
            </a:pPr>
            <a:r>
              <a:rPr lang="en-US" sz="600"/>
              <a:t>The inconsistency of the request with the national law of the requested State: this allows States to submit the execution of the warrant to the authorisation of a national judge guaranteeing the legality of investigations in accordance with national law and procedure.</a:t>
            </a:r>
          </a:p>
          <a:p>
            <a:pPr>
              <a:lnSpc>
                <a:spcPct val="80000"/>
              </a:lnSpc>
              <a:defRPr/>
            </a:pPr>
            <a:endParaRPr lang="en-US" sz="600"/>
          </a:p>
          <a:p>
            <a:pPr>
              <a:lnSpc>
                <a:spcPct val="80000"/>
              </a:lnSpc>
              <a:defRPr/>
            </a:pPr>
            <a:r>
              <a:rPr lang="en-US" sz="600"/>
              <a:t>States may only invoke these grounds of refusal if they declared them during the ratification of the Convention. To know which declarations were made by each State, this information is available on the Council of Europe website (http://conventions.coe.int).</a:t>
            </a:r>
          </a:p>
          <a:p>
            <a:pPr>
              <a:lnSpc>
                <a:spcPct val="80000"/>
              </a:lnSpc>
              <a:defRPr/>
            </a:pPr>
            <a:endParaRPr lang="en-US" sz="600"/>
          </a:p>
          <a:p>
            <a:pPr>
              <a:lnSpc>
                <a:spcPct val="80000"/>
              </a:lnSpc>
              <a:defRPr/>
            </a:pPr>
            <a:endParaRPr lang="en-US" sz="600"/>
          </a:p>
        </p:txBody>
      </p:sp>
      <p:sp>
        <p:nvSpPr>
          <p:cNvPr id="33796" name="Espace réservé du numéro de diapositive 3"/>
          <p:cNvSpPr>
            <a:spLocks noGrp="1"/>
          </p:cNvSpPr>
          <p:nvPr>
            <p:ph type="sldNum" sz="quarter" idx="5"/>
          </p:nvPr>
        </p:nvSpPr>
        <p:spPr bwMode="auto">
          <a:noFill/>
          <a:ln>
            <a:miter lim="800000"/>
            <a:headEnd/>
            <a:tailEnd/>
          </a:ln>
        </p:spPr>
        <p:txBody>
          <a:bodyPr/>
          <a:lstStyle/>
          <a:p>
            <a:fld id="{0FC97DA7-01C5-4B66-8A0B-DE7D08184DD8}" type="slidenum">
              <a:rPr lang="en-US"/>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en-US"/>
          </a:p>
          <a:p>
            <a:r>
              <a:rPr lang="en-US"/>
              <a:t>It is possible for the requesting State to ask the requested State to furnish a statement or a certified document attesting :</a:t>
            </a:r>
          </a:p>
          <a:p>
            <a:endParaRPr lang="en-US"/>
          </a:p>
          <a:p>
            <a:r>
              <a:rPr lang="en-US"/>
              <a:t>	- each object that has been seized;</a:t>
            </a:r>
          </a:p>
          <a:p>
            <a:endParaRPr lang="en-US"/>
          </a:p>
          <a:p>
            <a:r>
              <a:rPr lang="en-US"/>
              <a:t>	- each person who has handled or had possession of the object in question;</a:t>
            </a:r>
          </a:p>
          <a:p>
            <a:endParaRPr lang="en-US"/>
          </a:p>
          <a:p>
            <a:r>
              <a:rPr lang="en-US"/>
              <a:t>	- the conditions in which the object was guarded or kept. </a:t>
            </a:r>
          </a:p>
          <a:p>
            <a:endParaRPr lang="en-US"/>
          </a:p>
          <a:p>
            <a:r>
              <a:rPr lang="en-US"/>
              <a:t>This will allow law enforcement and courts to determine precisely how the evidence was obtained and whether or not it may have been contaminated.</a:t>
            </a:r>
          </a:p>
          <a:p>
            <a:endParaRPr lang="en-US"/>
          </a:p>
          <a:p>
            <a:endParaRPr lang="en-US"/>
          </a:p>
        </p:txBody>
      </p:sp>
      <p:sp>
        <p:nvSpPr>
          <p:cNvPr id="35844" name="Espace réservé du numéro de diapositive 3"/>
          <p:cNvSpPr>
            <a:spLocks noGrp="1"/>
          </p:cNvSpPr>
          <p:nvPr>
            <p:ph type="sldNum" sz="quarter" idx="5"/>
          </p:nvPr>
        </p:nvSpPr>
        <p:spPr bwMode="auto">
          <a:noFill/>
          <a:ln>
            <a:miter lim="800000"/>
            <a:headEnd/>
            <a:tailEnd/>
          </a:ln>
        </p:spPr>
        <p:txBody>
          <a:bodyPr/>
          <a:lstStyle/>
          <a:p>
            <a:fld id="{C47B85D2-938B-4E1F-8187-F7FF66BB70B3}" type="slidenum">
              <a:rPr lang="en-US"/>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wrap="square" numCol="1" anchor="t" anchorCtr="0" compatLnSpc="1">
            <a:prstTxWarp prst="textNoShape">
              <a:avLst/>
            </a:prstTxWarp>
            <a:normAutofit fontScale="85000" lnSpcReduction="10000"/>
          </a:bodyPr>
          <a:lstStyle/>
          <a:p>
            <a:pPr>
              <a:lnSpc>
                <a:spcPct val="80000"/>
              </a:lnSpc>
              <a:defRPr/>
            </a:pPr>
            <a:r>
              <a:rPr lang="en-US" sz="600" u="sng"/>
              <a:t>Special investigative measures may include:</a:t>
            </a:r>
          </a:p>
          <a:p>
            <a:pPr>
              <a:lnSpc>
                <a:spcPct val="80000"/>
              </a:lnSpc>
              <a:defRPr/>
            </a:pPr>
            <a:endParaRPr lang="en-US" sz="600"/>
          </a:p>
          <a:p>
            <a:pPr>
              <a:lnSpc>
                <a:spcPct val="80000"/>
              </a:lnSpc>
              <a:defRPr/>
            </a:pPr>
            <a:r>
              <a:rPr lang="en-US" sz="600"/>
              <a:t>	- covert operations, such as infiltration by an undercover agent; (e.g. Article 14 of the Convention on Mutual Legal Assistance between member States of the European Union (29 May 2000), art. 29 of the 2014 Directive regarding the European Investigation Order in Criminal Matters)</a:t>
            </a:r>
          </a:p>
          <a:p>
            <a:pPr>
              <a:lnSpc>
                <a:spcPct val="80000"/>
              </a:lnSpc>
              <a:defRPr/>
            </a:pPr>
            <a:endParaRPr lang="en-US" sz="600"/>
          </a:p>
          <a:p>
            <a:pPr>
              <a:lnSpc>
                <a:spcPct val="80000"/>
              </a:lnSpc>
              <a:defRPr/>
            </a:pPr>
            <a:r>
              <a:rPr lang="en-US" sz="600"/>
              <a:t>	- interception of telecommunications (or wire tapping); (e.g. Article 17 – 22 of the Convention on Mutual Legal Assistance between member States of the European Union (29 May 2000), art. 30 and 31 of the 2014 Directive regarding the European Investigation Order in Criminal Matters)</a:t>
            </a:r>
          </a:p>
          <a:p>
            <a:pPr>
              <a:lnSpc>
                <a:spcPct val="80000"/>
              </a:lnSpc>
              <a:defRPr/>
            </a:pPr>
            <a:endParaRPr lang="en-US" sz="600"/>
          </a:p>
          <a:p>
            <a:pPr>
              <a:lnSpc>
                <a:spcPct val="80000"/>
              </a:lnSpc>
              <a:defRPr/>
            </a:pPr>
            <a:r>
              <a:rPr lang="en-US" sz="600"/>
              <a:t>	- videoconferencing; (e.g. Article 10 of the convention on mutual legal assistance between member States of the European Union (29 May 2000), art. 24 of the 2014 Directive regarding the European Investigation Order in Criminal Matters)</a:t>
            </a:r>
          </a:p>
          <a:p>
            <a:pPr>
              <a:lnSpc>
                <a:spcPct val="80000"/>
              </a:lnSpc>
              <a:defRPr/>
            </a:pPr>
            <a:endParaRPr lang="en-US" sz="600"/>
          </a:p>
          <a:p>
            <a:pPr>
              <a:lnSpc>
                <a:spcPct val="80000"/>
              </a:lnSpc>
              <a:defRPr/>
            </a:pPr>
            <a:r>
              <a:rPr lang="en-US" sz="600"/>
              <a:t>	- controlled deliveries; (e.g. Article 12 of the convention on mutual legal assistance between member States of the European Union (29 May 2000))</a:t>
            </a:r>
          </a:p>
          <a:p>
            <a:pPr>
              <a:lnSpc>
                <a:spcPct val="80000"/>
              </a:lnSpc>
              <a:defRPr/>
            </a:pPr>
            <a:endParaRPr lang="en-US" sz="600"/>
          </a:p>
          <a:p>
            <a:pPr>
              <a:lnSpc>
                <a:spcPct val="80000"/>
              </a:lnSpc>
              <a:defRPr/>
            </a:pPr>
            <a:endParaRPr lang="en-US" sz="600"/>
          </a:p>
          <a:p>
            <a:pPr>
              <a:lnSpc>
                <a:spcPct val="80000"/>
              </a:lnSpc>
              <a:defRPr/>
            </a:pPr>
            <a:r>
              <a:rPr lang="en-US" sz="600"/>
              <a:t>Concerning infiltration by an undercover agent, this special investigative measure is not applied everywhere since legislations may consider this measure to be a form of </a:t>
            </a:r>
            <a:r>
              <a:rPr lang="en-US" altLang="en-US" sz="600"/>
              <a:t>“</a:t>
            </a:r>
            <a:r>
              <a:rPr lang="en-US" sz="600"/>
              <a:t>provocation</a:t>
            </a:r>
            <a:r>
              <a:rPr lang="en-US" altLang="en-US" sz="600"/>
              <a:t>”</a:t>
            </a:r>
            <a:r>
              <a:rPr lang="en-US" sz="600"/>
              <a:t>.</a:t>
            </a:r>
          </a:p>
          <a:p>
            <a:pPr>
              <a:lnSpc>
                <a:spcPct val="80000"/>
              </a:lnSpc>
              <a:defRPr/>
            </a:pPr>
            <a:endParaRPr lang="en-US" sz="600"/>
          </a:p>
          <a:p>
            <a:pPr>
              <a:lnSpc>
                <a:spcPct val="80000"/>
              </a:lnSpc>
              <a:defRPr/>
            </a:pPr>
            <a:r>
              <a:rPr lang="en-US" sz="600"/>
              <a:t>Special investigative measures are generally more burdensome and expensive than ordinary measures. If you consider them to be nonetheless strictly necessary to your investigation, it may also be a good idea to consider signing a joint investigation team (JIT) agreement. </a:t>
            </a:r>
          </a:p>
          <a:p>
            <a:pPr>
              <a:lnSpc>
                <a:spcPct val="80000"/>
              </a:lnSpc>
              <a:defRPr/>
            </a:pPr>
            <a:endParaRPr lang="en-US" sz="600"/>
          </a:p>
          <a:p>
            <a:pPr>
              <a:lnSpc>
                <a:spcPct val="80000"/>
              </a:lnSpc>
              <a:defRPr/>
            </a:pPr>
            <a:r>
              <a:rPr lang="en-US" sz="600" u="sng"/>
              <a:t>JIT agreement:</a:t>
            </a:r>
          </a:p>
          <a:p>
            <a:pPr>
              <a:lnSpc>
                <a:spcPct val="80000"/>
              </a:lnSpc>
              <a:defRPr/>
            </a:pPr>
            <a:endParaRPr lang="en-US" sz="600"/>
          </a:p>
          <a:p>
            <a:pPr>
              <a:lnSpc>
                <a:spcPct val="80000"/>
              </a:lnSpc>
              <a:defRPr/>
            </a:pPr>
            <a:r>
              <a:rPr lang="en-US" sz="600"/>
              <a:t>Article 13 of the convention on mutual legal assistance between member States of the European Union (29 May 2000) lays out the conditions for setting up a joint investigation team (JIT). </a:t>
            </a:r>
          </a:p>
          <a:p>
            <a:pPr>
              <a:lnSpc>
                <a:spcPct val="80000"/>
              </a:lnSpc>
              <a:defRPr/>
            </a:pPr>
            <a:endParaRPr lang="en-US" sz="600"/>
          </a:p>
          <a:p>
            <a:pPr>
              <a:lnSpc>
                <a:spcPct val="80000"/>
              </a:lnSpc>
              <a:defRPr/>
            </a:pPr>
            <a:r>
              <a:rPr lang="en-US" sz="600"/>
              <a:t>It states that a JIT may be set up where:</a:t>
            </a:r>
          </a:p>
          <a:p>
            <a:pPr>
              <a:lnSpc>
                <a:spcPct val="80000"/>
              </a:lnSpc>
              <a:defRPr/>
            </a:pPr>
            <a:r>
              <a:rPr lang="en-US" sz="600"/>
              <a:t>	- a Member State</a:t>
            </a:r>
            <a:r>
              <a:rPr lang="en-US" altLang="en-US" sz="600"/>
              <a:t>’</a:t>
            </a:r>
            <a:r>
              <a:rPr lang="en-US" sz="600"/>
              <a:t>s investigations into criminal offences requires difficult and demanding investigations having links with other Member States;</a:t>
            </a:r>
          </a:p>
          <a:p>
            <a:pPr>
              <a:lnSpc>
                <a:spcPct val="80000"/>
              </a:lnSpc>
              <a:defRPr/>
            </a:pPr>
            <a:r>
              <a:rPr lang="en-US" sz="600"/>
              <a:t>	- a number of Member States are conducting investigations into criminal offences in which the circumstances of the case necessitate coordinated, concerted action in the Member States involved. </a:t>
            </a:r>
          </a:p>
          <a:p>
            <a:pPr>
              <a:lnSpc>
                <a:spcPct val="80000"/>
              </a:lnSpc>
              <a:defRPr/>
            </a:pPr>
            <a:endParaRPr lang="en-US" sz="600"/>
          </a:p>
          <a:p>
            <a:pPr>
              <a:lnSpc>
                <a:spcPct val="80000"/>
              </a:lnSpc>
              <a:defRPr/>
            </a:pPr>
            <a:r>
              <a:rPr lang="en-US" sz="600"/>
              <a:t>The creation of a JIT will be materialised by the signature of a Protocol by the judicial authorities of the concerned Member States. </a:t>
            </a:r>
          </a:p>
          <a:p>
            <a:pPr>
              <a:lnSpc>
                <a:spcPct val="80000"/>
              </a:lnSpc>
              <a:defRPr/>
            </a:pPr>
            <a:endParaRPr lang="en-US" sz="600"/>
          </a:p>
          <a:p>
            <a:pPr>
              <a:lnSpc>
                <a:spcPct val="80000"/>
              </a:lnSpc>
              <a:defRPr/>
            </a:pPr>
            <a:r>
              <a:rPr lang="en-US" sz="600"/>
              <a:t>This document will establish a certain number of arrangements such as how long the JIT is created for, costs and expenses, the evaluation calendar of the JIT both during and after the operation etc. </a:t>
            </a:r>
          </a:p>
          <a:p>
            <a:pPr>
              <a:lnSpc>
                <a:spcPct val="80000"/>
              </a:lnSpc>
              <a:defRPr/>
            </a:pPr>
            <a:endParaRPr lang="en-US" sz="600"/>
          </a:p>
          <a:p>
            <a:pPr>
              <a:lnSpc>
                <a:spcPct val="80000"/>
              </a:lnSpc>
              <a:defRPr/>
            </a:pPr>
            <a:r>
              <a:rPr lang="en-US" sz="600"/>
              <a:t>Members of the JIT may have a wide range of investigative powers. They can:</a:t>
            </a:r>
          </a:p>
          <a:p>
            <a:pPr>
              <a:lnSpc>
                <a:spcPct val="80000"/>
              </a:lnSpc>
              <a:defRPr/>
            </a:pPr>
            <a:r>
              <a:rPr lang="en-US" sz="600"/>
              <a:t>	- record offences,</a:t>
            </a:r>
          </a:p>
          <a:p>
            <a:pPr>
              <a:lnSpc>
                <a:spcPct val="80000"/>
              </a:lnSpc>
              <a:defRPr/>
            </a:pPr>
            <a:r>
              <a:rPr lang="en-US" sz="600"/>
              <a:t>	- take investigative measures,</a:t>
            </a:r>
          </a:p>
          <a:p>
            <a:pPr>
              <a:lnSpc>
                <a:spcPct val="80000"/>
              </a:lnSpc>
              <a:defRPr/>
            </a:pPr>
            <a:r>
              <a:rPr lang="en-US" sz="600"/>
              <a:t>	- help take investigative measures,</a:t>
            </a:r>
          </a:p>
          <a:p>
            <a:pPr>
              <a:lnSpc>
                <a:spcPct val="80000"/>
              </a:lnSpc>
              <a:defRPr/>
            </a:pPr>
            <a:r>
              <a:rPr lang="en-US" sz="600"/>
              <a:t>	- proceed or help proceed in surveillances and infiltrations.</a:t>
            </a:r>
          </a:p>
          <a:p>
            <a:pPr>
              <a:lnSpc>
                <a:spcPct val="80000"/>
              </a:lnSpc>
              <a:defRPr/>
            </a:pPr>
            <a:endParaRPr lang="en-US" sz="600"/>
          </a:p>
          <a:p>
            <a:pPr>
              <a:lnSpc>
                <a:spcPct val="80000"/>
              </a:lnSpc>
              <a:defRPr/>
            </a:pPr>
            <a:r>
              <a:rPr lang="en-US" sz="600"/>
              <a:t>They will also have jurisdiction on the entire territory of the Member States that are concerned.</a:t>
            </a:r>
          </a:p>
          <a:p>
            <a:pPr>
              <a:lnSpc>
                <a:spcPct val="80000"/>
              </a:lnSpc>
              <a:defRPr/>
            </a:pPr>
            <a:endParaRPr lang="en-US" sz="600"/>
          </a:p>
          <a:p>
            <a:pPr>
              <a:lnSpc>
                <a:spcPct val="80000"/>
              </a:lnSpc>
              <a:defRPr/>
            </a:pPr>
            <a:endParaRPr lang="en-US" sz="600"/>
          </a:p>
          <a:p>
            <a:pPr>
              <a:lnSpc>
                <a:spcPct val="80000"/>
              </a:lnSpc>
              <a:defRPr/>
            </a:pPr>
            <a:endParaRPr lang="en-US" sz="600"/>
          </a:p>
          <a:p>
            <a:pPr>
              <a:lnSpc>
                <a:spcPct val="80000"/>
              </a:lnSpc>
              <a:defRPr/>
            </a:pPr>
            <a:endParaRPr lang="en-GB" sz="600">
              <a:solidFill>
                <a:srgbClr val="FF0000"/>
              </a:solidFill>
            </a:endParaRPr>
          </a:p>
          <a:p>
            <a:pPr>
              <a:lnSpc>
                <a:spcPct val="80000"/>
              </a:lnSpc>
              <a:defRPr/>
            </a:pPr>
            <a:endParaRPr lang="en-GB" sz="600">
              <a:solidFill>
                <a:srgbClr val="FF0000"/>
              </a:solidFill>
            </a:endParaRPr>
          </a:p>
          <a:p>
            <a:pPr>
              <a:lnSpc>
                <a:spcPct val="80000"/>
              </a:lnSpc>
              <a:defRPr/>
            </a:pPr>
            <a:endParaRPr lang="en-US" sz="600"/>
          </a:p>
        </p:txBody>
      </p:sp>
      <p:sp>
        <p:nvSpPr>
          <p:cNvPr id="37892" name="Espace réservé du numéro de diapositive 3"/>
          <p:cNvSpPr>
            <a:spLocks noGrp="1"/>
          </p:cNvSpPr>
          <p:nvPr>
            <p:ph type="sldNum" sz="quarter" idx="5"/>
          </p:nvPr>
        </p:nvSpPr>
        <p:spPr bwMode="auto">
          <a:noFill/>
          <a:ln>
            <a:miter lim="800000"/>
            <a:headEnd/>
            <a:tailEnd/>
          </a:ln>
        </p:spPr>
        <p:txBody>
          <a:bodyPr/>
          <a:lstStyle/>
          <a:p>
            <a:fld id="{00CE6949-9E11-437C-B17A-9E1EA938C173}" type="slidenum">
              <a:rPr lang="en-US"/>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5736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DA4D81-352F-4DEE-A1DC-B02B74781885}" type="slidenum">
              <a:rPr lang="en-GB" smtClean="0"/>
              <a:pPr/>
              <a:t>‹#›</a:t>
            </a:fld>
            <a:endParaRPr lang="en-GB"/>
          </a:p>
        </p:txBody>
      </p:sp>
    </p:spTree>
    <p:extLst>
      <p:ext uri="{BB962C8B-B14F-4D97-AF65-F5344CB8AC3E}">
        <p14:creationId xmlns:p14="http://schemas.microsoft.com/office/powerpoint/2010/main" val="248370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926B3495-0027-4418-B99A-C63553EE7C2D}" type="slidenum">
              <a:rPr lang="en-GB" smtClean="0"/>
              <a:pPr/>
              <a:t>‹#›</a:t>
            </a:fld>
            <a:endParaRPr lang="en-GB"/>
          </a:p>
        </p:txBody>
      </p:sp>
    </p:spTree>
    <p:extLst>
      <p:ext uri="{BB962C8B-B14F-4D97-AF65-F5344CB8AC3E}">
        <p14:creationId xmlns:p14="http://schemas.microsoft.com/office/powerpoint/2010/main" val="52994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9CE4313-500B-44FF-8C22-7498E3D7C6B5}" type="slidenum">
              <a:rPr lang="en-GB" smtClean="0"/>
              <a:pPr/>
              <a:t>‹#›</a:t>
            </a:fld>
            <a:endParaRPr lang="en-GB"/>
          </a:p>
        </p:txBody>
      </p:sp>
    </p:spTree>
    <p:extLst>
      <p:ext uri="{BB962C8B-B14F-4D97-AF65-F5344CB8AC3E}">
        <p14:creationId xmlns:p14="http://schemas.microsoft.com/office/powerpoint/2010/main" val="420404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07473099-BF1E-47B3-844B-DF6694361881}" type="slidenum">
              <a:rPr lang="en-GB" smtClean="0"/>
              <a:pPr/>
              <a:t>‹#›</a:t>
            </a:fld>
            <a:endParaRPr lang="en-GB"/>
          </a:p>
        </p:txBody>
      </p:sp>
    </p:spTree>
    <p:extLst>
      <p:ext uri="{BB962C8B-B14F-4D97-AF65-F5344CB8AC3E}">
        <p14:creationId xmlns:p14="http://schemas.microsoft.com/office/powerpoint/2010/main" val="28983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3A67A96E-C365-4E5E-BBEF-76D7C5E1D6AF}" type="slidenum">
              <a:rPr lang="en-GB" smtClean="0"/>
              <a:pPr/>
              <a:t>‹#›</a:t>
            </a:fld>
            <a:endParaRPr lang="en-GB"/>
          </a:p>
        </p:txBody>
      </p:sp>
    </p:spTree>
    <p:extLst>
      <p:ext uri="{BB962C8B-B14F-4D97-AF65-F5344CB8AC3E}">
        <p14:creationId xmlns:p14="http://schemas.microsoft.com/office/powerpoint/2010/main" val="203278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278169E6-D2FF-4A53-AA77-1CBFF1890D6F}" type="slidenum">
              <a:rPr lang="en-GB" smtClean="0"/>
              <a:pPr/>
              <a:t>‹#›</a:t>
            </a:fld>
            <a:endParaRPr lang="en-GB"/>
          </a:p>
        </p:txBody>
      </p:sp>
    </p:spTree>
    <p:extLst>
      <p:ext uri="{BB962C8B-B14F-4D97-AF65-F5344CB8AC3E}">
        <p14:creationId xmlns:p14="http://schemas.microsoft.com/office/powerpoint/2010/main" val="356546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95B238AD-C421-4AD5-A11E-97277449FF16}" type="slidenum">
              <a:rPr lang="en-GB" smtClean="0"/>
              <a:pPr/>
              <a:t>‹#›</a:t>
            </a:fld>
            <a:endParaRPr lang="en-GB"/>
          </a:p>
        </p:txBody>
      </p:sp>
    </p:spTree>
    <p:extLst>
      <p:ext uri="{BB962C8B-B14F-4D97-AF65-F5344CB8AC3E}">
        <p14:creationId xmlns:p14="http://schemas.microsoft.com/office/powerpoint/2010/main" val="156476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67EADF0E-9870-4280-9133-40C51D4C7D41}" type="slidenum">
              <a:rPr lang="en-GB" smtClean="0"/>
              <a:pPr/>
              <a:t>‹#›</a:t>
            </a:fld>
            <a:endParaRPr lang="en-GB"/>
          </a:p>
        </p:txBody>
      </p:sp>
    </p:spTree>
    <p:extLst>
      <p:ext uri="{BB962C8B-B14F-4D97-AF65-F5344CB8AC3E}">
        <p14:creationId xmlns:p14="http://schemas.microsoft.com/office/powerpoint/2010/main" val="330085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E2C51983-EE5E-4759-A4E3-7070957AA394}" type="slidenum">
              <a:rPr lang="en-GB" smtClean="0"/>
              <a:pPr/>
              <a:t>‹#›</a:t>
            </a:fld>
            <a:endParaRPr lang="en-GB"/>
          </a:p>
        </p:txBody>
      </p:sp>
    </p:spTree>
    <p:extLst>
      <p:ext uri="{BB962C8B-B14F-4D97-AF65-F5344CB8AC3E}">
        <p14:creationId xmlns:p14="http://schemas.microsoft.com/office/powerpoint/2010/main" val="287430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122D197A-3C75-4D0D-ADE5-CB04857F49C6}" type="slidenum">
              <a:rPr lang="en-GB" smtClean="0"/>
              <a:pPr/>
              <a:t>‹#›</a:t>
            </a:fld>
            <a:endParaRPr lang="en-GB"/>
          </a:p>
        </p:txBody>
      </p:sp>
    </p:spTree>
    <p:extLst>
      <p:ext uri="{BB962C8B-B14F-4D97-AF65-F5344CB8AC3E}">
        <p14:creationId xmlns:p14="http://schemas.microsoft.com/office/powerpoint/2010/main" val="424252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128E25B1-458A-40F4-953A-C3DD49308647}" type="slidenum">
              <a:rPr lang="en-GB" smtClean="0"/>
              <a:pPr/>
              <a:t>‹#›</a:t>
            </a:fld>
            <a:endParaRPr lang="en-GB"/>
          </a:p>
        </p:txBody>
      </p:sp>
    </p:spTree>
    <p:extLst>
      <p:ext uri="{BB962C8B-B14F-4D97-AF65-F5344CB8AC3E}">
        <p14:creationId xmlns:p14="http://schemas.microsoft.com/office/powerpoint/2010/main" val="324108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07473099-BF1E-47B3-844B-DF6694361881}" type="slidenum">
              <a:rPr lang="en-GB" smtClean="0"/>
              <a:pPr/>
              <a:t>‹#›</a:t>
            </a:fld>
            <a:endParaRPr lang="en-GB"/>
          </a:p>
        </p:txBody>
      </p:sp>
    </p:spTree>
    <p:extLst>
      <p:ext uri="{BB962C8B-B14F-4D97-AF65-F5344CB8AC3E}">
        <p14:creationId xmlns:p14="http://schemas.microsoft.com/office/powerpoint/2010/main" val="3191348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0.xml"/><Relationship Id="rId7" Type="http://schemas.openxmlformats.org/officeDocument/2006/relationships/image" Target="../media/image9.gif"/><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9.xml"/><Relationship Id="rId5" Type="http://schemas.openxmlformats.org/officeDocument/2006/relationships/image" Target="../media/image14.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8.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4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46.xml"/><Relationship Id="rId5" Type="http://schemas.openxmlformats.org/officeDocument/2006/relationships/image" Target="../media/image4.sv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5.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4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51.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5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54.xml"/><Relationship Id="rId4" Type="http://schemas.openxmlformats.org/officeDocument/2006/relationships/image" Target="../media/image17.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55.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56.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58.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65.xml"/><Relationship Id="rId4" Type="http://schemas.openxmlformats.org/officeDocument/2006/relationships/image" Target="../media/image22.jpeg"/></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68.xml"/><Relationship Id="rId5" Type="http://schemas.openxmlformats.org/officeDocument/2006/relationships/image" Target="../media/image4.sv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6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72.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157192"/>
            <a:ext cx="3240360" cy="936104"/>
          </a:xfrm>
        </p:spPr>
        <p:txBody>
          <a:bodyPr>
            <a:normAutofit fontScale="85000" lnSpcReduction="10000"/>
          </a:bodyPr>
          <a:lstStyle/>
          <a:p>
            <a:r>
              <a:rPr lang="en-US" dirty="0">
                <a:solidFill>
                  <a:srgbClr val="2F618F"/>
                </a:solidFill>
              </a:rPr>
              <a:t>Session 9</a:t>
            </a:r>
          </a:p>
          <a:p>
            <a:r>
              <a:rPr lang="en-US" dirty="0">
                <a:solidFill>
                  <a:srgbClr val="2F618F"/>
                </a:solidFill>
              </a:rPr>
              <a:t>International and Public-Private Cooperation</a:t>
            </a:r>
          </a:p>
        </p:txBody>
      </p:sp>
      <p:sp>
        <p:nvSpPr>
          <p:cNvPr id="11" name="TextBox 10">
            <a:extLst>
              <a:ext uri="{FF2B5EF4-FFF2-40B4-BE49-F238E27FC236}">
                <a16:creationId xmlns:a16="http://schemas.microsoft.com/office/drawing/2014/main" id="{FB260876-646A-48AA-B5C1-E8FA1D086546}"/>
              </a:ext>
            </a:extLst>
          </p:cNvPr>
          <p:cNvSpPr txBox="1"/>
          <p:nvPr/>
        </p:nvSpPr>
        <p:spPr>
          <a:xfrm>
            <a:off x="281354" y="2627985"/>
            <a:ext cx="6069204"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E8E"/>
                </a:solidFill>
                <a:effectLst/>
                <a:uLnTx/>
                <a:uFillTx/>
                <a:ea typeface="+mn-ea"/>
                <a:cs typeface="+mn-cs"/>
              </a:rPr>
              <a:t>First Responder training for Investigators on Cybercrime and Electronic Evidence </a:t>
            </a:r>
          </a:p>
        </p:txBody>
      </p:sp>
    </p:spTree>
    <p:custDataLst>
      <p:tags r:id="rId1"/>
    </p:custDataLst>
    <p:extLst>
      <p:ext uri="{BB962C8B-B14F-4D97-AF65-F5344CB8AC3E}">
        <p14:creationId xmlns:p14="http://schemas.microsoft.com/office/powerpoint/2010/main" val="2512898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1331640" y="-9872"/>
            <a:ext cx="7725544"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20483" name="Marcador de Posição de Conteúdo 2"/>
          <p:cNvSpPr>
            <a:spLocks noGrp="1"/>
          </p:cNvSpPr>
          <p:nvPr>
            <p:ph idx="1"/>
          </p:nvPr>
        </p:nvSpPr>
        <p:spPr>
          <a:xfrm>
            <a:off x="457200" y="1556792"/>
            <a:ext cx="8229600" cy="4352925"/>
          </a:xfrm>
        </p:spPr>
        <p:txBody>
          <a:bodyPr>
            <a:normAutofit fontScale="92500" lnSpcReduction="20000"/>
          </a:bodyPr>
          <a:lstStyle/>
          <a:p>
            <a:pPr>
              <a:lnSpc>
                <a:spcPct val="150000"/>
              </a:lnSpc>
            </a:pPr>
            <a:r>
              <a:rPr lang="en-GB" sz="2000" dirty="0"/>
              <a:t>The </a:t>
            </a:r>
            <a:r>
              <a:rPr lang="en-GB" sz="2000" b="1" dirty="0"/>
              <a:t>level of knowledge and experience of police officers </a:t>
            </a:r>
            <a:r>
              <a:rPr lang="en-GB" sz="2000" dirty="0"/>
              <a:t>and prosecutors when reporting and filling charges to them could be of crucial importance for proper understanding of the case and for the timely and adequate actions to be taken in order to preserve and obtain evidence. </a:t>
            </a:r>
          </a:p>
          <a:p>
            <a:pPr>
              <a:lnSpc>
                <a:spcPct val="150000"/>
              </a:lnSpc>
            </a:pPr>
            <a:endParaRPr lang="en-GB" sz="2000" dirty="0"/>
          </a:p>
          <a:p>
            <a:pPr>
              <a:lnSpc>
                <a:spcPct val="150000"/>
              </a:lnSpc>
            </a:pPr>
            <a:r>
              <a:rPr lang="en-GB" sz="2000" dirty="0"/>
              <a:t>Police officers and prosecutors may need to seek additional assistance when needed, both from within „the house</a:t>
            </a:r>
            <a:r>
              <a:rPr lang="en-GB" altLang="en-US" sz="2000" dirty="0"/>
              <a:t>“</a:t>
            </a:r>
            <a:r>
              <a:rPr lang="en-GB" sz="2000" dirty="0"/>
              <a:t> as well as from the outside, including cooperation and contribution by the victim who will naturally have an interest in solving the case.</a:t>
            </a:r>
          </a:p>
          <a:p>
            <a:pPr>
              <a:lnSpc>
                <a:spcPct val="150000"/>
              </a:lnSpc>
            </a:pPr>
            <a:endParaRPr lang="en-GB" sz="2000" dirty="0"/>
          </a:p>
        </p:txBody>
      </p:sp>
    </p:spTree>
    <p:custDataLst>
      <p:tags r:id="rId1"/>
    </p:custData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1187624" y="0"/>
            <a:ext cx="7869560"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22531" name="Marcador de Posição de Conteúdo 2"/>
          <p:cNvSpPr>
            <a:spLocks noGrp="1"/>
          </p:cNvSpPr>
          <p:nvPr>
            <p:ph idx="1"/>
          </p:nvPr>
        </p:nvSpPr>
        <p:spPr>
          <a:xfrm>
            <a:off x="539552" y="1484784"/>
            <a:ext cx="8229600" cy="4525963"/>
          </a:xfrm>
        </p:spPr>
        <p:txBody>
          <a:bodyPr>
            <a:normAutofit fontScale="92500"/>
          </a:bodyPr>
          <a:lstStyle/>
          <a:p>
            <a:pPr>
              <a:lnSpc>
                <a:spcPct val="150000"/>
              </a:lnSpc>
              <a:spcBef>
                <a:spcPts val="600"/>
              </a:spcBef>
              <a:spcAft>
                <a:spcPts val="1200"/>
              </a:spcAft>
            </a:pPr>
            <a:r>
              <a:rPr lang="en-GB" sz="2000" dirty="0"/>
              <a:t>Specifying the </a:t>
            </a:r>
            <a:r>
              <a:rPr lang="en-GB" sz="2000" b="1" dirty="0"/>
              <a:t>legal instrument used to seek assistance </a:t>
            </a:r>
            <a:r>
              <a:rPr lang="en-GB" sz="2000" dirty="0"/>
              <a:t>- treaty, convention or other instrument of cooperation.</a:t>
            </a:r>
          </a:p>
          <a:p>
            <a:pPr>
              <a:lnSpc>
                <a:spcPct val="150000"/>
              </a:lnSpc>
              <a:spcBef>
                <a:spcPts val="600"/>
              </a:spcBef>
              <a:spcAft>
                <a:spcPts val="1200"/>
              </a:spcAft>
            </a:pPr>
            <a:r>
              <a:rPr lang="en-GB" sz="2000" b="1" dirty="0"/>
              <a:t>Identifying clearly who is conducting the investigation/prosecution</a:t>
            </a:r>
            <a:r>
              <a:rPr lang="en-GB" sz="2000" dirty="0"/>
              <a:t>. Provide all necessary contact details and preferred means of communication. </a:t>
            </a:r>
          </a:p>
          <a:p>
            <a:pPr>
              <a:lnSpc>
                <a:spcPct val="150000"/>
              </a:lnSpc>
              <a:spcBef>
                <a:spcPts val="600"/>
              </a:spcBef>
              <a:spcAft>
                <a:spcPts val="1200"/>
              </a:spcAft>
            </a:pPr>
            <a:r>
              <a:rPr lang="en-GB" sz="2000" b="1" dirty="0"/>
              <a:t>Summarising the case </a:t>
            </a:r>
            <a:r>
              <a:rPr lang="en-GB" sz="2000" dirty="0"/>
              <a:t>- provide a detailed outline of the case under investigation or prosecution, including a summary of the evidence that supports the investigation/prosecution. Explain rationale for evidence and actions being sought in regard to the on-going investigation. </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a:xfrm>
            <a:off x="1403648" y="-9872"/>
            <a:ext cx="7653536"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24579" name="Marcador de Posição de Conteúdo 2"/>
          <p:cNvSpPr>
            <a:spLocks noGrp="1"/>
          </p:cNvSpPr>
          <p:nvPr>
            <p:ph idx="1"/>
          </p:nvPr>
        </p:nvSpPr>
        <p:spPr>
          <a:xfrm>
            <a:off x="539552" y="1844824"/>
            <a:ext cx="8229600" cy="4198938"/>
          </a:xfrm>
        </p:spPr>
        <p:txBody>
          <a:bodyPr/>
          <a:lstStyle/>
          <a:p>
            <a:pPr>
              <a:spcBef>
                <a:spcPts val="600"/>
              </a:spcBef>
              <a:spcAft>
                <a:spcPts val="1200"/>
              </a:spcAft>
            </a:pPr>
            <a:r>
              <a:rPr lang="en-GB" sz="2400" b="1" dirty="0"/>
              <a:t>Reference to the applicable national legal provisions </a:t>
            </a:r>
            <a:r>
              <a:rPr lang="en-GB" sz="2400" dirty="0"/>
              <a:t>– full text of all relevant legal provisions under investigation/prosecution, including applicable sentencing provisions. </a:t>
            </a:r>
          </a:p>
          <a:p>
            <a:pPr>
              <a:spcBef>
                <a:spcPts val="600"/>
              </a:spcBef>
              <a:spcAft>
                <a:spcPts val="1200"/>
              </a:spcAft>
            </a:pPr>
            <a:endParaRPr lang="en-GB" sz="2400" dirty="0"/>
          </a:p>
          <a:p>
            <a:pPr>
              <a:spcBef>
                <a:spcPts val="600"/>
              </a:spcBef>
              <a:spcAft>
                <a:spcPts val="1200"/>
              </a:spcAft>
            </a:pPr>
            <a:r>
              <a:rPr lang="en-GB" sz="2400" b="1" dirty="0"/>
              <a:t>Precise identification of the assistance being sought </a:t>
            </a:r>
            <a:r>
              <a:rPr lang="en-GB" sz="2400" dirty="0"/>
              <a:t>- what are you seeking exactly. </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a:xfrm>
            <a:off x="1331640" y="-9872"/>
            <a:ext cx="7725544"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26627" name="Marcador de Posição de Conteúdo 2"/>
          <p:cNvSpPr>
            <a:spLocks noGrp="1"/>
          </p:cNvSpPr>
          <p:nvPr>
            <p:ph idx="1"/>
          </p:nvPr>
        </p:nvSpPr>
        <p:spPr>
          <a:xfrm>
            <a:off x="457200" y="1988840"/>
            <a:ext cx="8229600" cy="3849688"/>
          </a:xfrm>
        </p:spPr>
        <p:txBody>
          <a:bodyPr/>
          <a:lstStyle/>
          <a:p>
            <a:pPr marL="0" indent="0">
              <a:buFont typeface="Arial" charset="0"/>
              <a:buNone/>
            </a:pPr>
            <a:r>
              <a:rPr lang="en-GB" i="1" dirty="0"/>
              <a:t>Provide the following information: </a:t>
            </a:r>
            <a:endParaRPr lang="en-GB" dirty="0"/>
          </a:p>
          <a:p>
            <a:pPr marL="0" indent="0">
              <a:buNone/>
            </a:pPr>
            <a:endParaRPr lang="en-GB" dirty="0"/>
          </a:p>
          <a:p>
            <a:pPr marL="0" indent="0">
              <a:buNone/>
            </a:pPr>
            <a:r>
              <a:rPr lang="en-GB" dirty="0"/>
              <a:t>For </a:t>
            </a:r>
            <a:r>
              <a:rPr lang="en-GB" b="1" dirty="0"/>
              <a:t>witness statement/testimony</a:t>
            </a:r>
            <a:r>
              <a:rPr lang="en-GB" dirty="0"/>
              <a:t>: </a:t>
            </a:r>
          </a:p>
          <a:p>
            <a:pPr lvl="1"/>
            <a:r>
              <a:rPr lang="en-GB" dirty="0"/>
              <a:t> </a:t>
            </a:r>
            <a:r>
              <a:rPr lang="bs-Latn-BA" dirty="0"/>
              <a:t>Wherabouts of the person</a:t>
            </a:r>
            <a:endParaRPr lang="en-GB" dirty="0"/>
          </a:p>
          <a:p>
            <a:pPr lvl="1"/>
            <a:r>
              <a:rPr lang="bs-Latn-BA" dirty="0"/>
              <a:t>National procedural rules related to the witness </a:t>
            </a:r>
            <a:endParaRPr lang="en-GB" dirty="0"/>
          </a:p>
          <a:p>
            <a:pPr lvl="1"/>
            <a:r>
              <a:rPr lang="bs-Latn-BA" dirty="0"/>
              <a:t>The specific information and list of questions sought from the witness</a:t>
            </a:r>
            <a:endParaRPr lang="en-GB" dirty="0"/>
          </a:p>
          <a:p>
            <a:pPr marL="0" indent="0"/>
            <a:endParaRPr lang="en-GB" dirty="0">
              <a:solidFill>
                <a:srgbClr val="FF0000"/>
              </a:solidFill>
            </a:endParaRPr>
          </a:p>
        </p:txBody>
      </p:sp>
    </p:spTree>
    <p:custDataLst>
      <p:tags r:id="rId1"/>
    </p:custData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a:xfrm>
            <a:off x="1259632" y="-9872"/>
            <a:ext cx="7797552"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28675" name="Marcador de Posição de Conteúdo 2"/>
          <p:cNvSpPr>
            <a:spLocks noGrp="1"/>
          </p:cNvSpPr>
          <p:nvPr>
            <p:ph idx="1"/>
          </p:nvPr>
        </p:nvSpPr>
        <p:spPr>
          <a:xfrm>
            <a:off x="539552" y="1988840"/>
            <a:ext cx="8229600" cy="4113213"/>
          </a:xfrm>
        </p:spPr>
        <p:txBody>
          <a:bodyPr/>
          <a:lstStyle/>
          <a:p>
            <a:pPr marL="0" indent="0">
              <a:buFont typeface="Arial" charset="0"/>
              <a:buNone/>
            </a:pPr>
            <a:r>
              <a:rPr lang="en-GB" i="1" dirty="0"/>
              <a:t>Provide the following information: </a:t>
            </a:r>
          </a:p>
          <a:p>
            <a:pPr marL="0" indent="0">
              <a:buFont typeface="Arial" charset="0"/>
              <a:buNone/>
            </a:pPr>
            <a:endParaRPr lang="en-GB" dirty="0"/>
          </a:p>
          <a:p>
            <a:pPr marL="0" indent="0">
              <a:buNone/>
            </a:pPr>
            <a:r>
              <a:rPr lang="en-GB" dirty="0"/>
              <a:t>For </a:t>
            </a:r>
            <a:r>
              <a:rPr lang="en-GB" b="1" dirty="0"/>
              <a:t>documentary evidence</a:t>
            </a:r>
            <a:r>
              <a:rPr lang="en-GB" dirty="0"/>
              <a:t>: </a:t>
            </a:r>
          </a:p>
          <a:p>
            <a:pPr lvl="1"/>
            <a:r>
              <a:rPr lang="en-GB" dirty="0"/>
              <a:t> </a:t>
            </a:r>
            <a:r>
              <a:rPr lang="bs-Latn-BA" dirty="0"/>
              <a:t>A clear indication of the documents to acquire </a:t>
            </a:r>
            <a:endParaRPr lang="en-GB" dirty="0"/>
          </a:p>
          <a:p>
            <a:pPr lvl="1"/>
            <a:r>
              <a:rPr lang="bs-Latn-BA" dirty="0"/>
              <a:t> A clear indication as to the place where the documents/items/evidence can be found or the person or the entity which detains them</a:t>
            </a:r>
            <a:endParaRPr lang="en-GB" dirty="0"/>
          </a:p>
          <a:p>
            <a:pPr marL="0" indent="0"/>
            <a:endParaRPr lang="en-GB" dirty="0">
              <a:solidFill>
                <a:srgbClr val="FF0000"/>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p:nvPr>
        </p:nvSpPr>
        <p:spPr>
          <a:xfrm>
            <a:off x="1187624" y="-9872"/>
            <a:ext cx="7869560"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24578" name="Marcador de Posição de Conteúdo 2"/>
          <p:cNvSpPr>
            <a:spLocks noGrp="1"/>
          </p:cNvSpPr>
          <p:nvPr>
            <p:ph idx="1"/>
          </p:nvPr>
        </p:nvSpPr>
        <p:spPr>
          <a:xfrm>
            <a:off x="539552" y="1340768"/>
            <a:ext cx="8229600" cy="4685978"/>
          </a:xfrm>
        </p:spPr>
        <p:txBody>
          <a:bodyPr>
            <a:normAutofit/>
          </a:bodyPr>
          <a:lstStyle/>
          <a:p>
            <a:pPr marL="0" indent="0">
              <a:buFont typeface="Arial" charset="0"/>
              <a:buNone/>
              <a:defRPr/>
            </a:pPr>
            <a:r>
              <a:rPr lang="en-GB" sz="2000" i="1" dirty="0"/>
              <a:t>Provide the following information: </a:t>
            </a:r>
          </a:p>
          <a:p>
            <a:pPr marL="0" indent="0">
              <a:buFont typeface="Arial" charset="0"/>
              <a:buNone/>
              <a:defRPr/>
            </a:pPr>
            <a:endParaRPr lang="en-GB" sz="2000" i="1" dirty="0"/>
          </a:p>
          <a:p>
            <a:pPr>
              <a:defRPr/>
            </a:pPr>
            <a:r>
              <a:rPr lang="en-GB" dirty="0"/>
              <a:t>For </a:t>
            </a:r>
            <a:r>
              <a:rPr lang="en-GB" b="1" dirty="0"/>
              <a:t>electronic evidence</a:t>
            </a:r>
            <a:r>
              <a:rPr lang="en-GB" dirty="0"/>
              <a:t>: </a:t>
            </a:r>
          </a:p>
          <a:p>
            <a:pPr lvl="1">
              <a:defRPr/>
            </a:pPr>
            <a:r>
              <a:rPr lang="en-US" dirty="0"/>
              <a:t>Specify as many details as possible related to electronic evidence to acquire, provide necessary </a:t>
            </a:r>
            <a:r>
              <a:rPr lang="en-US" b="1" dirty="0"/>
              <a:t>technical information</a:t>
            </a:r>
            <a:r>
              <a:rPr lang="en-US" dirty="0"/>
              <a:t> on sought evidence if available (</a:t>
            </a:r>
            <a:r>
              <a:rPr lang="en-US" b="1" dirty="0"/>
              <a:t>server/system time, time framework, identification details such as IP and MAC addresses, email address, user account details, etc.</a:t>
            </a:r>
            <a:r>
              <a:rPr lang="en-US" dirty="0"/>
              <a:t>)</a:t>
            </a:r>
          </a:p>
          <a:p>
            <a:pPr lvl="1">
              <a:defRPr/>
            </a:pPr>
            <a:r>
              <a:rPr lang="bs-Latn-BA" dirty="0"/>
              <a:t>Indicate the place and details where the assets can be found or the person or the entity which detains them </a:t>
            </a:r>
            <a:endParaRPr lang="en-GB" dirty="0"/>
          </a:p>
          <a:p>
            <a:pPr>
              <a:defRPr/>
            </a:pPr>
            <a:endParaRPr lang="en-GB" sz="2000" dirty="0">
              <a:solidFill>
                <a:srgbClr val="FF0000"/>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p:nvPr>
        </p:nvSpPr>
        <p:spPr>
          <a:xfrm>
            <a:off x="1331640" y="-9872"/>
            <a:ext cx="7725544"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32771" name="Marcador de Posição de Conteúdo 2"/>
          <p:cNvSpPr>
            <a:spLocks noGrp="1"/>
          </p:cNvSpPr>
          <p:nvPr>
            <p:ph idx="1"/>
          </p:nvPr>
        </p:nvSpPr>
        <p:spPr>
          <a:xfrm>
            <a:off x="457200" y="1700808"/>
            <a:ext cx="8229600" cy="4310063"/>
          </a:xfrm>
        </p:spPr>
        <p:txBody>
          <a:bodyPr>
            <a:normAutofit/>
          </a:bodyPr>
          <a:lstStyle/>
          <a:p>
            <a:pPr marL="0" indent="0">
              <a:buFont typeface="Arial" charset="0"/>
              <a:buNone/>
            </a:pPr>
            <a:r>
              <a:rPr lang="en-GB" sz="2000" i="1" dirty="0"/>
              <a:t>Provide the following information: </a:t>
            </a:r>
          </a:p>
          <a:p>
            <a:pPr marL="0" indent="0">
              <a:buFont typeface="Arial" charset="0"/>
              <a:buNone/>
            </a:pPr>
            <a:endParaRPr lang="pt-PT" sz="2000" dirty="0"/>
          </a:p>
          <a:p>
            <a:pPr marL="0" indent="0">
              <a:buNone/>
            </a:pPr>
            <a:r>
              <a:rPr lang="en-GB" dirty="0"/>
              <a:t>For </a:t>
            </a:r>
            <a:r>
              <a:rPr lang="en-GB" b="1" dirty="0"/>
              <a:t>execution of a search warrant</a:t>
            </a:r>
            <a:r>
              <a:rPr lang="en-GB" dirty="0"/>
              <a:t>: </a:t>
            </a:r>
          </a:p>
          <a:p>
            <a:pPr lvl="1"/>
            <a:r>
              <a:rPr lang="en-GB" sz="2000" dirty="0"/>
              <a:t> </a:t>
            </a:r>
            <a:r>
              <a:rPr lang="bs-Latn-BA" sz="2000" dirty="0"/>
              <a:t>enclose valid search warrant issued by domestic judicial authority </a:t>
            </a:r>
            <a:endParaRPr lang="en-GB" sz="2000" dirty="0"/>
          </a:p>
          <a:p>
            <a:pPr lvl="1"/>
            <a:r>
              <a:rPr lang="bs-Latn-BA" sz="2000" dirty="0"/>
              <a:t>provide precise indications of the places and objects to be searched </a:t>
            </a:r>
            <a:endParaRPr lang="en-GB" sz="2000" dirty="0"/>
          </a:p>
          <a:p>
            <a:pPr lvl="1"/>
            <a:r>
              <a:rPr lang="bs-Latn-BA" sz="2000" dirty="0"/>
              <a:t>specify detailed rules to follow in executing the search</a:t>
            </a:r>
            <a:endParaRPr lang="en-GB" sz="2000" dirty="0"/>
          </a:p>
          <a:p>
            <a:pPr lvl="1"/>
            <a:r>
              <a:rPr lang="bs-Latn-BA" sz="2000" dirty="0"/>
              <a:t>provide accurate indications on the evidence to be searched</a:t>
            </a:r>
            <a:endParaRPr lang="en-GB" sz="2000" dirty="0"/>
          </a:p>
          <a:p>
            <a:pPr marL="0" indent="0"/>
            <a:endParaRPr lang="en-GB" sz="2000" dirty="0">
              <a:solidFill>
                <a:srgbClr val="FF0000"/>
              </a:solidFil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p:cNvSpPr>
            <a:spLocks noGrp="1"/>
          </p:cNvSpPr>
          <p:nvPr>
            <p:ph type="title"/>
          </p:nvPr>
        </p:nvSpPr>
        <p:spPr>
          <a:xfrm>
            <a:off x="1331640" y="-9872"/>
            <a:ext cx="7725544"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26626" name="Marcador de Posição de Conteúdo 2"/>
          <p:cNvSpPr>
            <a:spLocks noGrp="1"/>
          </p:cNvSpPr>
          <p:nvPr>
            <p:ph idx="1"/>
          </p:nvPr>
        </p:nvSpPr>
        <p:spPr>
          <a:xfrm>
            <a:off x="457200" y="1556792"/>
            <a:ext cx="8229600" cy="4254500"/>
          </a:xfrm>
        </p:spPr>
        <p:txBody>
          <a:bodyPr/>
          <a:lstStyle/>
          <a:p>
            <a:pPr marL="0" indent="0">
              <a:buFont typeface="Arial" charset="0"/>
              <a:buNone/>
              <a:defRPr/>
            </a:pPr>
            <a:r>
              <a:rPr lang="en-GB" i="1" dirty="0"/>
              <a:t>Provide the following information:</a:t>
            </a:r>
            <a:endParaRPr lang="en-GB" dirty="0"/>
          </a:p>
          <a:p>
            <a:pPr marL="0" indent="0">
              <a:buNone/>
              <a:defRPr/>
            </a:pPr>
            <a:endParaRPr lang="en-GB" dirty="0"/>
          </a:p>
          <a:p>
            <a:pPr marL="0" indent="0">
              <a:buNone/>
              <a:defRPr/>
            </a:pPr>
            <a:r>
              <a:rPr lang="en-GB" dirty="0"/>
              <a:t>For </a:t>
            </a:r>
            <a:r>
              <a:rPr lang="en-GB" b="1" dirty="0"/>
              <a:t>seizure/confiscation</a:t>
            </a:r>
            <a:r>
              <a:rPr lang="en-GB" dirty="0"/>
              <a:t>: </a:t>
            </a:r>
          </a:p>
          <a:p>
            <a:pPr lvl="1">
              <a:defRPr/>
            </a:pPr>
            <a:r>
              <a:rPr lang="en-GB" dirty="0"/>
              <a:t>provide a copy of the valid seizure or confiscation order issued by the domestic judicial authority </a:t>
            </a:r>
          </a:p>
          <a:p>
            <a:pPr lvl="1">
              <a:defRPr/>
            </a:pPr>
            <a:r>
              <a:rPr lang="en-GB" dirty="0"/>
              <a:t>precise indications of the items to be seized/confiscated </a:t>
            </a:r>
          </a:p>
          <a:p>
            <a:pPr lvl="1">
              <a:defRPr/>
            </a:pPr>
            <a:r>
              <a:rPr lang="en-GB" dirty="0"/>
              <a:t>indicate any </a:t>
            </a:r>
            <a:r>
              <a:rPr lang="en-GB" b="1" dirty="0"/>
              <a:t>specific rules if needed in executing the search </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a:xfrm>
            <a:off x="1331640" y="-9872"/>
            <a:ext cx="7725544"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36867" name="Marcador de Posição de Conteúdo 2"/>
          <p:cNvSpPr>
            <a:spLocks noGrp="1"/>
          </p:cNvSpPr>
          <p:nvPr>
            <p:ph idx="1"/>
          </p:nvPr>
        </p:nvSpPr>
        <p:spPr>
          <a:xfrm>
            <a:off x="457200" y="1628800"/>
            <a:ext cx="8229600" cy="4535488"/>
          </a:xfrm>
        </p:spPr>
        <p:txBody>
          <a:bodyPr>
            <a:normAutofit lnSpcReduction="10000"/>
          </a:bodyPr>
          <a:lstStyle/>
          <a:p>
            <a:pPr marL="0" indent="0">
              <a:buFont typeface="Arial" charset="0"/>
              <a:buNone/>
            </a:pPr>
            <a:r>
              <a:rPr lang="en-GB" i="1" dirty="0"/>
              <a:t>Provide the following information: </a:t>
            </a:r>
            <a:endParaRPr lang="en-GB" sz="2400" dirty="0"/>
          </a:p>
          <a:p>
            <a:pPr marL="0" indent="0">
              <a:buNone/>
            </a:pPr>
            <a:endParaRPr lang="en-GB" sz="2800" dirty="0"/>
          </a:p>
          <a:p>
            <a:pPr marL="0" indent="0">
              <a:buNone/>
            </a:pPr>
            <a:r>
              <a:rPr lang="en-GB" sz="2800" dirty="0"/>
              <a:t>For </a:t>
            </a:r>
            <a:r>
              <a:rPr lang="en-GB" sz="2800" b="1" dirty="0"/>
              <a:t>special investigative measures</a:t>
            </a:r>
            <a:r>
              <a:rPr lang="en-GB" sz="2800" dirty="0"/>
              <a:t>: </a:t>
            </a:r>
          </a:p>
          <a:p>
            <a:pPr lvl="1"/>
            <a:r>
              <a:rPr lang="en-GB" sz="2400" dirty="0"/>
              <a:t> </a:t>
            </a:r>
            <a:r>
              <a:rPr lang="bs-Latn-BA" sz="2400" dirty="0"/>
              <a:t>provide a copy of the valid warrant for SIMs issued by the competent domestic judicial authority</a:t>
            </a:r>
            <a:endParaRPr lang="en-GB" sz="2400" dirty="0"/>
          </a:p>
          <a:p>
            <a:pPr lvl="1"/>
            <a:r>
              <a:rPr lang="bs-Latn-BA" sz="2400" dirty="0"/>
              <a:t>specify the scope and nature of actions to be taken</a:t>
            </a:r>
            <a:endParaRPr lang="en-GB" sz="2400" dirty="0"/>
          </a:p>
          <a:p>
            <a:pPr lvl="1"/>
            <a:r>
              <a:rPr lang="bs-Latn-BA" sz="2400" dirty="0"/>
              <a:t>specify the special conditions to be observed – </a:t>
            </a:r>
            <a:r>
              <a:rPr lang="bs-Latn-BA" sz="2400" b="1" dirty="0"/>
              <a:t>identity/anonimity of undercover agents,</a:t>
            </a:r>
            <a:r>
              <a:rPr lang="bs-Latn-BA" sz="2400" dirty="0"/>
              <a:t> technical and logistics requirements, covering of costs and expenses, </a:t>
            </a:r>
            <a:r>
              <a:rPr lang="bs-Latn-BA" sz="2400" b="1" dirty="0"/>
              <a:t>channels of communications specified</a:t>
            </a:r>
            <a:r>
              <a:rPr lang="bs-Latn-BA" sz="2400" dirty="0"/>
              <a:t>, etc.</a:t>
            </a:r>
            <a:endParaRPr lang="en-GB" sz="2400" dirty="0"/>
          </a:p>
          <a:p>
            <a:pPr lvl="1"/>
            <a:r>
              <a:rPr lang="bs-Latn-BA" sz="2400" dirty="0"/>
              <a:t>If necessary, have a </a:t>
            </a:r>
            <a:r>
              <a:rPr lang="bs-Latn-BA" sz="2400" b="1" u="sng" dirty="0"/>
              <a:t>JIT</a:t>
            </a:r>
            <a:r>
              <a:rPr lang="bs-Latn-BA" sz="2400" dirty="0"/>
              <a:t> agreement signed </a:t>
            </a:r>
            <a:endParaRPr lang="en-GB"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a:xfrm>
            <a:off x="1259632" y="-9872"/>
            <a:ext cx="7797552"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38915" name="Marcador de Posição de Conteúdo 2"/>
          <p:cNvSpPr>
            <a:spLocks noGrp="1"/>
          </p:cNvSpPr>
          <p:nvPr>
            <p:ph idx="1"/>
          </p:nvPr>
        </p:nvSpPr>
        <p:spPr>
          <a:xfrm>
            <a:off x="457200" y="1916832"/>
            <a:ext cx="8229600" cy="3633788"/>
          </a:xfrm>
        </p:spPr>
        <p:txBody>
          <a:bodyPr>
            <a:normAutofit/>
          </a:bodyPr>
          <a:lstStyle/>
          <a:p>
            <a:r>
              <a:rPr lang="en-GB" dirty="0"/>
              <a:t>Highlight any specific </a:t>
            </a:r>
            <a:r>
              <a:rPr lang="en-GB" b="1" dirty="0"/>
              <a:t>confidentiality requirements</a:t>
            </a:r>
            <a:r>
              <a:rPr lang="en-GB" dirty="0"/>
              <a:t>. </a:t>
            </a:r>
          </a:p>
          <a:p>
            <a:r>
              <a:rPr lang="en-GB" dirty="0"/>
              <a:t>Set out and specify urgency level in the execution of the request as well as the time limits. </a:t>
            </a:r>
          </a:p>
          <a:p>
            <a:r>
              <a:rPr lang="en-GB" dirty="0"/>
              <a:t>Proper and as accurate as possible identification of the suspect(s) – bear in mind this is a virtual world – identity could be easily hidden, altered, stolen. </a:t>
            </a:r>
          </a:p>
          <a:p>
            <a:endParaRPr lang="en-GB" sz="2000"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27584" y="-9872"/>
            <a:ext cx="8229600" cy="1143000"/>
          </a:xfrm>
        </p:spPr>
        <p:txBody>
          <a:bodyPr>
            <a:normAutofit/>
          </a:bodyPr>
          <a:lstStyle/>
          <a:p>
            <a:pPr algn="r"/>
            <a:r>
              <a:rPr lang="en-US" sz="3600" dirty="0">
                <a:solidFill>
                  <a:schemeClr val="bg1"/>
                </a:solidFill>
              </a:rPr>
              <a:t>Session Objectives</a:t>
            </a:r>
          </a:p>
        </p:txBody>
      </p:sp>
      <p:sp>
        <p:nvSpPr>
          <p:cNvPr id="16386" name="Content Placeholder 2"/>
          <p:cNvSpPr>
            <a:spLocks noGrp="1"/>
          </p:cNvSpPr>
          <p:nvPr>
            <p:ph idx="1"/>
          </p:nvPr>
        </p:nvSpPr>
        <p:spPr>
          <a:xfrm>
            <a:off x="395536" y="1484784"/>
            <a:ext cx="8229600" cy="4752528"/>
          </a:xfrm>
        </p:spPr>
        <p:txBody>
          <a:bodyPr>
            <a:normAutofit fontScale="77500" lnSpcReduction="20000"/>
          </a:bodyPr>
          <a:lstStyle/>
          <a:p>
            <a:pPr>
              <a:lnSpc>
                <a:spcPct val="120000"/>
              </a:lnSpc>
              <a:defRPr/>
            </a:pPr>
            <a:r>
              <a:rPr lang="en-US" dirty="0">
                <a:ea typeface="MS PGothic" charset="0"/>
              </a:rPr>
              <a:t>Explain the relevance of international cooperation in targeting online crime proceeds.</a:t>
            </a:r>
          </a:p>
          <a:p>
            <a:pPr>
              <a:lnSpc>
                <a:spcPct val="120000"/>
              </a:lnSpc>
              <a:defRPr/>
            </a:pPr>
            <a:r>
              <a:rPr lang="en-US" dirty="0">
                <a:ea typeface="MS PGothic" charset="0"/>
              </a:rPr>
              <a:t>Explain the advantages of combining international cooperation avenues in the field of cybercrime and e-evidence as well as financial investigations and money laundering.</a:t>
            </a:r>
          </a:p>
          <a:p>
            <a:pPr>
              <a:lnSpc>
                <a:spcPct val="120000"/>
              </a:lnSpc>
              <a:defRPr/>
            </a:pPr>
            <a:r>
              <a:rPr lang="en-US" dirty="0">
                <a:ea typeface="MS PGothic" charset="0"/>
              </a:rPr>
              <a:t>Distinguish international cooperation on exchange of information and on mutual legal assistance.</a:t>
            </a:r>
          </a:p>
          <a:p>
            <a:pPr>
              <a:lnSpc>
                <a:spcPct val="120000"/>
              </a:lnSpc>
              <a:defRPr/>
            </a:pPr>
            <a:r>
              <a:rPr lang="en-US" dirty="0">
                <a:ea typeface="MS PGothic" charset="0"/>
              </a:rPr>
              <a:t>Enumerate relevant international networks and </a:t>
            </a:r>
            <a:r>
              <a:rPr lang="en-US" dirty="0" err="1">
                <a:ea typeface="MS PGothic" charset="0"/>
              </a:rPr>
              <a:t>organisations</a:t>
            </a:r>
            <a:r>
              <a:rPr lang="en-US" dirty="0">
                <a:ea typeface="MS PGothic" charset="0"/>
              </a:rPr>
              <a:t> for exchange of information.</a:t>
            </a:r>
          </a:p>
          <a:p>
            <a:pPr>
              <a:lnSpc>
                <a:spcPct val="120000"/>
              </a:lnSpc>
              <a:defRPr/>
            </a:pPr>
            <a:r>
              <a:rPr lang="en-US" dirty="0">
                <a:solidFill>
                  <a:srgbClr val="000000"/>
                </a:solidFill>
                <a:ea typeface="MS PGothic" charset="0"/>
              </a:rPr>
              <a:t>Describe the nature</a:t>
            </a:r>
            <a:r>
              <a:rPr lang="sl-SI" dirty="0">
                <a:solidFill>
                  <a:srgbClr val="000000"/>
                </a:solidFill>
                <a:ea typeface="MS PGothic" charset="0"/>
              </a:rPr>
              <a:t> </a:t>
            </a:r>
            <a:r>
              <a:rPr lang="sl-SI" dirty="0" err="1">
                <a:solidFill>
                  <a:srgbClr val="000000"/>
                </a:solidFill>
                <a:ea typeface="MS PGothic" charset="0"/>
              </a:rPr>
              <a:t>and</a:t>
            </a:r>
            <a:r>
              <a:rPr lang="sl-SI" dirty="0">
                <a:solidFill>
                  <a:srgbClr val="000000"/>
                </a:solidFill>
                <a:ea typeface="MS PGothic" charset="0"/>
              </a:rPr>
              <a:t> </a:t>
            </a:r>
            <a:r>
              <a:rPr lang="en-US" dirty="0">
                <a:solidFill>
                  <a:srgbClr val="000000"/>
                </a:solidFill>
                <a:ea typeface="MS PGothic" charset="0"/>
              </a:rPr>
              <a:t>purpose of mutual legal assistance (MLA).</a:t>
            </a:r>
          </a:p>
          <a:p>
            <a:pPr>
              <a:lnSpc>
                <a:spcPct val="120000"/>
              </a:lnSpc>
              <a:defRPr/>
            </a:pPr>
            <a:r>
              <a:rPr lang="en-US" dirty="0">
                <a:solidFill>
                  <a:srgbClr val="000000"/>
                </a:solidFill>
                <a:ea typeface="MS PGothic" charset="0"/>
              </a:rPr>
              <a:t>Present relevant international legal instruments.</a:t>
            </a:r>
          </a:p>
          <a:p>
            <a:pPr>
              <a:lnSpc>
                <a:spcPct val="120000"/>
              </a:lnSpc>
              <a:defRPr/>
            </a:pPr>
            <a:r>
              <a:rPr lang="sl-SI" dirty="0" err="1">
                <a:solidFill>
                  <a:srgbClr val="000000"/>
                </a:solidFill>
                <a:ea typeface="MS PGothic" charset="0"/>
              </a:rPr>
              <a:t>Identify</a:t>
            </a:r>
            <a:r>
              <a:rPr lang="sl-SI" dirty="0">
                <a:solidFill>
                  <a:srgbClr val="000000"/>
                </a:solidFill>
                <a:ea typeface="MS PGothic" charset="0"/>
              </a:rPr>
              <a:t> </a:t>
            </a:r>
            <a:r>
              <a:rPr lang="en-US" dirty="0">
                <a:solidFill>
                  <a:srgbClr val="000000"/>
                </a:solidFill>
                <a:ea typeface="MS PGothic" charset="0"/>
              </a:rPr>
              <a:t>relevant provisions of the Budapest and Warsaw conventions in order to be able to use them appropriately. </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a:spLocks noGrp="1"/>
          </p:cNvSpPr>
          <p:nvPr>
            <p:ph type="title"/>
          </p:nvPr>
        </p:nvSpPr>
        <p:spPr>
          <a:xfrm>
            <a:off x="1259632" y="-9872"/>
            <a:ext cx="7797552"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40963" name="Marcador de Posição de Conteúdo 2"/>
          <p:cNvSpPr>
            <a:spLocks noGrp="1"/>
          </p:cNvSpPr>
          <p:nvPr>
            <p:ph idx="1"/>
          </p:nvPr>
        </p:nvSpPr>
        <p:spPr>
          <a:xfrm>
            <a:off x="457200" y="2363788"/>
            <a:ext cx="8229600" cy="3762375"/>
          </a:xfrm>
        </p:spPr>
        <p:txBody>
          <a:bodyPr/>
          <a:lstStyle/>
          <a:p>
            <a:r>
              <a:rPr lang="en-GB" dirty="0"/>
              <a:t>Proper identification </a:t>
            </a:r>
            <a:r>
              <a:rPr lang="bs-Latn-BA" dirty="0"/>
              <a:t>and </a:t>
            </a:r>
            <a:r>
              <a:rPr lang="en-GB" dirty="0"/>
              <a:t>of </a:t>
            </a:r>
            <a:r>
              <a:rPr lang="en-GB" b="1" dirty="0"/>
              <a:t>prioritisation</a:t>
            </a:r>
            <a:r>
              <a:rPr lang="en-GB" dirty="0"/>
              <a:t> evidence to be requested by MLAT –</a:t>
            </a:r>
            <a:r>
              <a:rPr lang="bs-Latn-BA" dirty="0"/>
              <a:t> </a:t>
            </a:r>
            <a:r>
              <a:rPr lang="en-GB" dirty="0"/>
              <a:t>setting up priorities – choosing only the vital ones for the investigation – rationalisation of resources and increasing efficiency.</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a:spLocks noGrp="1"/>
          </p:cNvSpPr>
          <p:nvPr>
            <p:ph type="title"/>
          </p:nvPr>
        </p:nvSpPr>
        <p:spPr>
          <a:xfrm>
            <a:off x="1403648" y="-9872"/>
            <a:ext cx="7653536"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43011" name="Marcador de Posição de Conteúdo 2"/>
          <p:cNvSpPr>
            <a:spLocks noGrp="1"/>
          </p:cNvSpPr>
          <p:nvPr>
            <p:ph idx="1"/>
          </p:nvPr>
        </p:nvSpPr>
        <p:spPr>
          <a:xfrm>
            <a:off x="457200" y="1628800"/>
            <a:ext cx="8229600" cy="4311650"/>
          </a:xfrm>
        </p:spPr>
        <p:txBody>
          <a:bodyPr/>
          <a:lstStyle/>
          <a:p>
            <a:r>
              <a:rPr lang="en-GB" sz="2400" b="1" dirty="0"/>
              <a:t>Identifying appropriate point of contact in other countries </a:t>
            </a:r>
            <a:r>
              <a:rPr lang="en-GB" sz="2400" dirty="0"/>
              <a:t>– 24/7 points in light of Budapest Convention, Interpol channels, etc. – especially for </a:t>
            </a:r>
            <a:r>
              <a:rPr lang="en-GB" altLang="en-US" sz="2400" b="1" dirty="0"/>
              <a:t>“</a:t>
            </a:r>
            <a:r>
              <a:rPr lang="en-GB" sz="2400" b="1" dirty="0"/>
              <a:t>hot pursuit</a:t>
            </a:r>
            <a:r>
              <a:rPr lang="en-GB" altLang="en-US" sz="2400" b="1" dirty="0"/>
              <a:t>”</a:t>
            </a:r>
            <a:r>
              <a:rPr lang="en-GB" sz="2400" b="1" dirty="0"/>
              <a:t> </a:t>
            </a:r>
            <a:r>
              <a:rPr lang="en-GB" sz="2400" dirty="0"/>
              <a:t>cases where immediate action is to be taken in order to secure and preserve digital data (electronic evidence).</a:t>
            </a:r>
          </a:p>
          <a:p>
            <a:pPr>
              <a:buFont typeface="Arial" charset="0"/>
              <a:buNone/>
            </a:pPr>
            <a:endParaRPr lang="en-GB" sz="2400" dirty="0"/>
          </a:p>
          <a:p>
            <a:r>
              <a:rPr lang="en-GB" sz="2400" b="1" dirty="0"/>
              <a:t>Establishing informal contacts with appropriate counterparts prior to submitting formal MLAT</a:t>
            </a:r>
            <a:r>
              <a:rPr lang="en-GB" sz="2400" dirty="0"/>
              <a:t> in order to inform them about the upcoming MLAT, conducting operational checks in order to specify the request as detailed as possible.</a:t>
            </a:r>
          </a:p>
          <a:p>
            <a:endParaRPr lang="en-GB"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p:cNvSpPr>
            <a:spLocks noGrp="1"/>
          </p:cNvSpPr>
          <p:nvPr>
            <p:ph type="title"/>
          </p:nvPr>
        </p:nvSpPr>
        <p:spPr>
          <a:xfrm>
            <a:off x="1259632" y="-9872"/>
            <a:ext cx="7797552"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45059" name="Marcador de Posição de Conteúdo 2"/>
          <p:cNvSpPr>
            <a:spLocks noGrp="1"/>
          </p:cNvSpPr>
          <p:nvPr>
            <p:ph idx="1"/>
          </p:nvPr>
        </p:nvSpPr>
        <p:spPr>
          <a:xfrm>
            <a:off x="457200" y="1340768"/>
            <a:ext cx="8229600" cy="4896544"/>
          </a:xfrm>
        </p:spPr>
        <p:txBody>
          <a:bodyPr>
            <a:normAutofit fontScale="92500" lnSpcReduction="20000"/>
          </a:bodyPr>
          <a:lstStyle/>
          <a:p>
            <a:pPr>
              <a:lnSpc>
                <a:spcPct val="150000"/>
              </a:lnSpc>
            </a:pPr>
            <a:r>
              <a:rPr lang="en-GB" sz="2000" dirty="0"/>
              <a:t>Making sure the </a:t>
            </a:r>
            <a:r>
              <a:rPr lang="en-GB" sz="2000" b="1" dirty="0"/>
              <a:t>jurisdiction</a:t>
            </a:r>
            <a:r>
              <a:rPr lang="en-GB" sz="2000" dirty="0"/>
              <a:t> was properly identified in terms of where </a:t>
            </a:r>
            <a:r>
              <a:rPr lang="en-GB" sz="2000" b="1" dirty="0"/>
              <a:t>evidence/offenders/victims are located</a:t>
            </a:r>
            <a:r>
              <a:rPr lang="en-GB" sz="2000" dirty="0"/>
              <a:t> bearing in mind purely technological matters such as </a:t>
            </a:r>
            <a:r>
              <a:rPr lang="en-GB" sz="2000" b="1" dirty="0"/>
              <a:t>ownership of electronic data, server/provider physical location and legal residence of the server/provider owner(s) – i.e. servers located in one country or cloud-computing case with owners registered and operating from different jurisdiction.</a:t>
            </a:r>
          </a:p>
          <a:p>
            <a:pPr>
              <a:lnSpc>
                <a:spcPct val="150000"/>
              </a:lnSpc>
              <a:buFont typeface="Arial" charset="0"/>
              <a:buNone/>
            </a:pPr>
            <a:r>
              <a:rPr lang="en-GB" sz="2000" dirty="0"/>
              <a:t> </a:t>
            </a:r>
          </a:p>
          <a:p>
            <a:pPr>
              <a:lnSpc>
                <a:spcPct val="150000"/>
              </a:lnSpc>
            </a:pPr>
            <a:r>
              <a:rPr lang="en-GB" sz="2000" b="1" dirty="0"/>
              <a:t>Different time zones </a:t>
            </a:r>
            <a:r>
              <a:rPr lang="en-GB" sz="2000" dirty="0"/>
              <a:t>– difficulties in establishing contacts even when using modern means of communication (i.e. teleconferences) – it could delay investigation/MLAT requests and increase of costs – there are still police and prosecution offices with no access to international phone calls!</a:t>
            </a:r>
            <a:endParaRPr lang="en-GB" sz="2800"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a:xfrm>
            <a:off x="1331640" y="-9872"/>
            <a:ext cx="7725544"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47107" name="Marcador de Posição de Conteúdo 2"/>
          <p:cNvSpPr>
            <a:spLocks noGrp="1"/>
          </p:cNvSpPr>
          <p:nvPr>
            <p:ph idx="1"/>
          </p:nvPr>
        </p:nvSpPr>
        <p:spPr>
          <a:xfrm>
            <a:off x="457200" y="1988840"/>
            <a:ext cx="8229600" cy="4240213"/>
          </a:xfrm>
        </p:spPr>
        <p:txBody>
          <a:bodyPr/>
          <a:lstStyle/>
          <a:p>
            <a:r>
              <a:rPr lang="en-GB" b="1" dirty="0"/>
              <a:t>Translation</a:t>
            </a:r>
            <a:r>
              <a:rPr lang="en-GB" dirty="0"/>
              <a:t> of documents – many states require MLATs translated into their official language(s).</a:t>
            </a:r>
          </a:p>
          <a:p>
            <a:pPr>
              <a:buFont typeface="Arial" charset="0"/>
              <a:buNone/>
            </a:pPr>
            <a:r>
              <a:rPr lang="en-GB" dirty="0"/>
              <a:t> </a:t>
            </a:r>
          </a:p>
          <a:p>
            <a:r>
              <a:rPr lang="en-GB" dirty="0"/>
              <a:t>Language barriers during direct and informal contacts between law enforcement officials, prosecutors and judges.</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1"/>
          <p:cNvSpPr>
            <a:spLocks noGrp="1"/>
          </p:cNvSpPr>
          <p:nvPr>
            <p:ph type="title"/>
          </p:nvPr>
        </p:nvSpPr>
        <p:spPr>
          <a:xfrm>
            <a:off x="1331640" y="-9872"/>
            <a:ext cx="7725544"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49155" name="Marcador de Posição de Conteúdo 2"/>
          <p:cNvSpPr>
            <a:spLocks noGrp="1"/>
          </p:cNvSpPr>
          <p:nvPr>
            <p:ph idx="1"/>
          </p:nvPr>
        </p:nvSpPr>
        <p:spPr>
          <a:xfrm>
            <a:off x="457200" y="1844824"/>
            <a:ext cx="8229600" cy="3633788"/>
          </a:xfrm>
        </p:spPr>
        <p:txBody>
          <a:bodyPr>
            <a:normAutofit/>
          </a:bodyPr>
          <a:lstStyle/>
          <a:p>
            <a:r>
              <a:rPr lang="bs-Latn-BA" b="1" dirty="0"/>
              <a:t>Be prepared for delays</a:t>
            </a:r>
            <a:r>
              <a:rPr lang="bs-Latn-BA" dirty="0"/>
              <a:t> due </a:t>
            </a:r>
            <a:r>
              <a:rPr lang="fr-FR" dirty="0"/>
              <a:t>to </a:t>
            </a:r>
            <a:r>
              <a:rPr lang="bs-Latn-BA" dirty="0"/>
              <a:t>the </a:t>
            </a:r>
            <a:r>
              <a:rPr lang="en-GB" dirty="0"/>
              <a:t>different importance levels of cybercrime investigations in different countries.</a:t>
            </a:r>
            <a:endParaRPr lang="bs-Latn-BA" dirty="0"/>
          </a:p>
          <a:p>
            <a:pPr>
              <a:buFont typeface="Arial" charset="0"/>
              <a:buNone/>
            </a:pPr>
            <a:endParaRPr lang="bs-Latn-BA" dirty="0"/>
          </a:p>
          <a:p>
            <a:r>
              <a:rPr lang="en-GB" dirty="0"/>
              <a:t>Consider providing technical and expert support if requested party has no own capacities to execute your request. </a:t>
            </a:r>
          </a:p>
          <a:p>
            <a:endParaRPr lang="en-GB" sz="2000"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p:nvPr>
        </p:nvSpPr>
        <p:spPr>
          <a:xfrm>
            <a:off x="1403648" y="-9872"/>
            <a:ext cx="7653536" cy="1143000"/>
          </a:xfrm>
          <a:ln/>
        </p:spPr>
        <p:txBody>
          <a:bodyPr lIns="91440" tIns="45720" rIns="91440" bIns="45720" anchor="ctr">
            <a:noAutofit/>
          </a:bodyPr>
          <a:lstStyle/>
          <a:p>
            <a:pPr algn="r"/>
            <a:r>
              <a:rPr lang="en-GB" sz="2800" dirty="0">
                <a:solidFill>
                  <a:srgbClr val="FFFFFF"/>
                </a:solidFill>
                <a:latin typeface="Helvetica" panose="020B0604020202020204" pitchFamily="34" charset="0"/>
              </a:rPr>
              <a:t>Some practical issues regarding international cybercrime investigations</a:t>
            </a:r>
          </a:p>
        </p:txBody>
      </p:sp>
      <p:sp>
        <p:nvSpPr>
          <p:cNvPr id="51203" name="Marcador de Posição de Conteúdo 2"/>
          <p:cNvSpPr>
            <a:spLocks noGrp="1"/>
          </p:cNvSpPr>
          <p:nvPr>
            <p:ph idx="1"/>
          </p:nvPr>
        </p:nvSpPr>
        <p:spPr>
          <a:xfrm>
            <a:off x="457200" y="2060848"/>
            <a:ext cx="8229600" cy="3776663"/>
          </a:xfrm>
        </p:spPr>
        <p:txBody>
          <a:bodyPr>
            <a:normAutofit/>
          </a:bodyPr>
          <a:lstStyle/>
          <a:p>
            <a:pPr>
              <a:lnSpc>
                <a:spcPct val="100000"/>
              </a:lnSpc>
            </a:pPr>
            <a:r>
              <a:rPr lang="en-GB" b="1" dirty="0"/>
              <a:t>Consider requesting and deploying conventional/ traditional investigative tools and measures whenever possible </a:t>
            </a:r>
            <a:r>
              <a:rPr lang="en-GB" dirty="0"/>
              <a:t>– police officers/prosecutors more used to it, could sometimes equally serve the purpose and provide sufficient evidence for successful investigation and criminal proceeding.</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Questions outline">
            <a:extLst>
              <a:ext uri="{FF2B5EF4-FFF2-40B4-BE49-F238E27FC236}">
                <a16:creationId xmlns:a16="http://schemas.microsoft.com/office/drawing/2014/main" id="{6C9539C2-89DC-46A8-B76F-1AF43BABEC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5" name="Title 50">
            <a:extLst>
              <a:ext uri="{FF2B5EF4-FFF2-40B4-BE49-F238E27FC236}">
                <a16:creationId xmlns:a16="http://schemas.microsoft.com/office/drawing/2014/main" id="{EC63C9E9-07D3-49D7-8531-1C30A9CF4398}"/>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slov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 Question</a:t>
            </a:r>
            <a:r>
              <a:rPr lang="sl-SI" sz="3600" dirty="0">
                <a:solidFill>
                  <a:srgbClr val="FFFFFF"/>
                </a:solidFill>
                <a:latin typeface="Helvetica" panose="020B0604020202020204" pitchFamily="34" charset="0"/>
              </a:rPr>
              <a:t>s:</a:t>
            </a:r>
          </a:p>
        </p:txBody>
      </p:sp>
      <p:sp>
        <p:nvSpPr>
          <p:cNvPr id="55299" name="Ograda vsebine 2"/>
          <p:cNvSpPr>
            <a:spLocks noGrp="1"/>
          </p:cNvSpPr>
          <p:nvPr>
            <p:ph idx="1"/>
          </p:nvPr>
        </p:nvSpPr>
        <p:spPr>
          <a:xfrm>
            <a:off x="628650" y="1196752"/>
            <a:ext cx="7886700" cy="4968552"/>
          </a:xfrm>
        </p:spPr>
        <p:txBody>
          <a:bodyPr>
            <a:normAutofit/>
          </a:bodyPr>
          <a:lstStyle/>
          <a:p>
            <a:r>
              <a:rPr lang="en-US" sz="2000" dirty="0"/>
              <a:t>Which domestic authorities are involved in international cooperation:  exchange of information,  MLA and postponement of transaction?</a:t>
            </a:r>
            <a:endParaRPr lang="sl-SI" sz="2000" dirty="0"/>
          </a:p>
          <a:p>
            <a:r>
              <a:rPr lang="en-US" sz="2000" dirty="0"/>
              <a:t>Relevant networks and </a:t>
            </a:r>
            <a:r>
              <a:rPr lang="en-US" sz="2000" dirty="0" err="1"/>
              <a:t>organisations</a:t>
            </a:r>
            <a:r>
              <a:rPr lang="en-US" sz="2000" dirty="0"/>
              <a:t>? Who are the national contact points?</a:t>
            </a:r>
            <a:endParaRPr lang="sl-SI" sz="2000" dirty="0"/>
          </a:p>
          <a:p>
            <a:r>
              <a:rPr lang="en-US" sz="2000" dirty="0"/>
              <a:t>Who is the central authority for Warsaw and Budapest Convention?</a:t>
            </a:r>
            <a:endParaRPr lang="sl-SI" sz="2000" dirty="0"/>
          </a:p>
          <a:p>
            <a:r>
              <a:rPr lang="en-US" sz="2000" dirty="0"/>
              <a:t>Which information can be requested and which procedural requests can be made on the basis of Warsaw and Budapest Convention? </a:t>
            </a:r>
            <a:endParaRPr lang="sl-SI" sz="2000" dirty="0"/>
          </a:p>
          <a:p>
            <a:r>
              <a:rPr lang="en-US" sz="2000" dirty="0"/>
              <a:t>What is the relevant domestic legislation for international cooperation (police, prosecutors, MLA?)</a:t>
            </a:r>
            <a:endParaRPr lang="sl-SI" sz="2000" dirty="0"/>
          </a:p>
          <a:p>
            <a:r>
              <a:rPr lang="en-US" sz="2000" dirty="0"/>
              <a:t>What is the practice with direct cooperation with MSPs in USA?</a:t>
            </a:r>
            <a:endParaRPr lang="sl-SI" sz="2000" dirty="0"/>
          </a:p>
          <a:p>
            <a:r>
              <a:rPr lang="sl-SI" sz="2000" dirty="0">
                <a:solidFill>
                  <a:srgbClr val="000000"/>
                </a:solidFill>
              </a:rPr>
              <a:t>Data on MLA/STATISTICS?</a:t>
            </a:r>
          </a:p>
          <a:p>
            <a:endParaRPr lang="sl-SI" sz="2000" dirty="0"/>
          </a:p>
          <a:p>
            <a:endParaRPr lang="sl-SI"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slov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Exercise</a:t>
            </a: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4008787449"/>
              </p:ext>
            </p:extLst>
          </p:nvPr>
        </p:nvGraphicFramePr>
        <p:xfrm>
          <a:off x="86816" y="1133128"/>
          <a:ext cx="8877672" cy="5176192"/>
        </p:xfrm>
        <a:graphic>
          <a:graphicData uri="http://schemas.openxmlformats.org/drawingml/2006/table">
            <a:tbl>
              <a:tblPr/>
              <a:tblGrid>
                <a:gridCol w="4358447">
                  <a:extLst>
                    <a:ext uri="{9D8B030D-6E8A-4147-A177-3AD203B41FA5}">
                      <a16:colId xmlns:a16="http://schemas.microsoft.com/office/drawing/2014/main" val="20000"/>
                    </a:ext>
                  </a:extLst>
                </a:gridCol>
                <a:gridCol w="4519225">
                  <a:extLst>
                    <a:ext uri="{9D8B030D-6E8A-4147-A177-3AD203B41FA5}">
                      <a16:colId xmlns:a16="http://schemas.microsoft.com/office/drawing/2014/main" val="20001"/>
                    </a:ext>
                  </a:extLst>
                </a:gridCol>
              </a:tblGrid>
              <a:tr h="517619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dirty="0">
                          <a:ln>
                            <a:noFill/>
                          </a:ln>
                          <a:solidFill>
                            <a:srgbClr val="002060"/>
                          </a:solidFill>
                          <a:effectLst/>
                          <a:latin typeface="+mn-lt"/>
                          <a:ea typeface="MS PGothic" panose="020B0600070205080204" pitchFamily="34" charset="-128"/>
                        </a:rPr>
                        <a:t>Discuss </a:t>
                      </a:r>
                      <a:r>
                        <a:rPr kumimoji="0" lang="en-US" sz="1800" b="1" i="0" u="none" strike="noStrike" cap="none" normalizeH="0" baseline="0" dirty="0">
                          <a:ln>
                            <a:noFill/>
                          </a:ln>
                          <a:solidFill>
                            <a:srgbClr val="002060"/>
                          </a:solidFill>
                          <a:effectLst/>
                          <a:latin typeface="+mn-lt"/>
                          <a:ea typeface="MS PGothic" panose="020B0600070205080204" pitchFamily="34" charset="-128"/>
                        </a:rPr>
                        <a:t>domestic </a:t>
                      </a:r>
                      <a:r>
                        <a:rPr kumimoji="0" lang="en-US" sz="1800" b="1" i="0" u="sng" strike="noStrike" cap="none" normalizeH="0" baseline="0" dirty="0">
                          <a:ln>
                            <a:noFill/>
                          </a:ln>
                          <a:solidFill>
                            <a:srgbClr val="002060"/>
                          </a:solidFill>
                          <a:effectLst/>
                          <a:latin typeface="+mn-lt"/>
                          <a:ea typeface="MS PGothic" panose="020B0600070205080204" pitchFamily="34" charset="-128"/>
                        </a:rPr>
                        <a:t>legal provisions </a:t>
                      </a:r>
                      <a:r>
                        <a:rPr kumimoji="0" lang="en-US" sz="1800" b="1" i="0" u="none" strike="noStrike" cap="none" normalizeH="0" baseline="0" dirty="0">
                          <a:ln>
                            <a:noFill/>
                          </a:ln>
                          <a:solidFill>
                            <a:srgbClr val="002060"/>
                          </a:solidFill>
                          <a:effectLst/>
                          <a:latin typeface="+mn-lt"/>
                          <a:ea typeface="MS PGothic" panose="020B0600070205080204" pitchFamily="34" charset="-128"/>
                        </a:rPr>
                        <a:t>and jurisprudence on: </a:t>
                      </a:r>
                      <a:endParaRPr kumimoji="0" lang="sl-SI" sz="1800" b="1"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1800" b="1"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mn-lt"/>
                          <a:ea typeface="MS PGothic" panose="020B0600070205080204" pitchFamily="34" charset="-128"/>
                        </a:rPr>
                        <a:t>MLA request and execution</a:t>
                      </a:r>
                      <a:r>
                        <a:rPr kumimoji="0" lang="sl-SI" sz="1800" b="0" i="0" u="none" strike="noStrike" cap="none" normalizeH="0" baseline="0" dirty="0">
                          <a:ln>
                            <a:noFill/>
                          </a:ln>
                          <a:solidFill>
                            <a:srgbClr val="002060"/>
                          </a:solidFill>
                          <a:effectLst/>
                          <a:latin typeface="+mn-lt"/>
                          <a:ea typeface="MS PGothic" panose="020B0600070205080204" pitchFamily="34" charset="-128"/>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2060"/>
                          </a:solidFill>
                          <a:effectLst/>
                          <a:latin typeface="+mn-lt"/>
                          <a:ea typeface="MS PGothic" panose="020B0600070205080204" pitchFamily="34" charset="-128"/>
                        </a:rPr>
                        <a:t>access to bank data</a:t>
                      </a: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2060"/>
                          </a:solidFill>
                          <a:effectLst/>
                          <a:latin typeface="+mn-lt"/>
                          <a:ea typeface="MS PGothic" panose="020B0600070205080204" pitchFamily="34" charset="-128"/>
                        </a:rPr>
                        <a:t>access to </a:t>
                      </a:r>
                      <a:r>
                        <a:rPr kumimoji="0" lang="sl-SI" sz="1800" b="0" i="0" u="none" strike="noStrike" cap="none" normalizeH="0" baseline="0" dirty="0">
                          <a:ln>
                            <a:noFill/>
                          </a:ln>
                          <a:solidFill>
                            <a:srgbClr val="002060"/>
                          </a:solidFill>
                          <a:effectLst/>
                          <a:latin typeface="+mn-lt"/>
                          <a:ea typeface="MS PGothic" panose="020B0600070205080204" pitchFamily="34" charset="-128"/>
                        </a:rPr>
                        <a:t>ISP</a:t>
                      </a:r>
                      <a:r>
                        <a:rPr kumimoji="0" lang="sl-SI" altLang="en-US" sz="1800" b="0" i="0" u="none" strike="noStrike" cap="none" normalizeH="0" baseline="0" dirty="0">
                          <a:ln>
                            <a:noFill/>
                          </a:ln>
                          <a:solidFill>
                            <a:srgbClr val="002060"/>
                          </a:solidFill>
                          <a:effectLst/>
                          <a:latin typeface="+mn-lt"/>
                          <a:ea typeface="MS PGothic" panose="020B0600070205080204" pitchFamily="34" charset="-128"/>
                        </a:rPr>
                        <a:t>’</a:t>
                      </a:r>
                      <a:r>
                        <a:rPr kumimoji="0" lang="sl-SI" sz="1800" b="0" i="0" u="none" strike="noStrike" cap="none" normalizeH="0" baseline="0" dirty="0">
                          <a:ln>
                            <a:noFill/>
                          </a:ln>
                          <a:solidFill>
                            <a:srgbClr val="002060"/>
                          </a:solidFill>
                          <a:effectLst/>
                          <a:latin typeface="+mn-lt"/>
                          <a:ea typeface="MS PGothic" panose="020B0600070205080204" pitchFamily="34" charset="-128"/>
                        </a:rPr>
                        <a:t>s </a:t>
                      </a:r>
                      <a:r>
                        <a:rPr kumimoji="0" lang="en-US" sz="1800" b="0" i="0" u="none" strike="noStrike" cap="none" normalizeH="0" baseline="0" dirty="0">
                          <a:ln>
                            <a:noFill/>
                          </a:ln>
                          <a:solidFill>
                            <a:srgbClr val="002060"/>
                          </a:solidFill>
                          <a:effectLst/>
                          <a:latin typeface="+mn-lt"/>
                          <a:ea typeface="MS PGothic" panose="020B0600070205080204" pitchFamily="34" charset="-128"/>
                        </a:rPr>
                        <a:t>subscriber, traffic and content data, including interception</a:t>
                      </a: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2060"/>
                          </a:solidFill>
                          <a:effectLst/>
                          <a:latin typeface="+mn-lt"/>
                          <a:ea typeface="MS PGothic" panose="020B0600070205080204" pitchFamily="34" charset="-128"/>
                        </a:rPr>
                        <a:t>preservation request direct</a:t>
                      </a:r>
                      <a:r>
                        <a:rPr kumimoji="0" lang="sl-SI" sz="1800" b="0" i="0" u="none" strike="noStrike" cap="none" normalizeH="0" baseline="0" dirty="0">
                          <a:ln>
                            <a:noFill/>
                          </a:ln>
                          <a:solidFill>
                            <a:srgbClr val="002060"/>
                          </a:solidFill>
                          <a:effectLst/>
                          <a:latin typeface="+mn-lt"/>
                          <a:ea typeface="MS PGothic" panose="020B0600070205080204" pitchFamily="34" charset="-128"/>
                        </a:rPr>
                        <a:t>ly</a:t>
                      </a:r>
                      <a:r>
                        <a:rPr kumimoji="0" lang="en-US" sz="1800" b="0" i="0" u="none" strike="noStrike" cap="none" normalizeH="0" baseline="0" dirty="0">
                          <a:ln>
                            <a:noFill/>
                          </a:ln>
                          <a:solidFill>
                            <a:srgbClr val="002060"/>
                          </a:solidFill>
                          <a:effectLst/>
                          <a:latin typeface="+mn-lt"/>
                          <a:ea typeface="MS PGothic" panose="020B0600070205080204" pitchFamily="34" charset="-128"/>
                        </a:rPr>
                        <a:t> to ISP</a:t>
                      </a: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2060"/>
                          </a:solidFill>
                          <a:effectLst/>
                          <a:latin typeface="+mn-lt"/>
                          <a:ea typeface="MS PGothic" panose="020B0600070205080204" pitchFamily="34" charset="-128"/>
                        </a:rPr>
                        <a:t>ac</a:t>
                      </a:r>
                      <a:r>
                        <a:rPr kumimoji="0" lang="sl-SI" sz="1800" b="0" i="0" u="none" strike="noStrike" cap="none" normalizeH="0" baseline="0" dirty="0">
                          <a:ln>
                            <a:noFill/>
                          </a:ln>
                          <a:solidFill>
                            <a:srgbClr val="002060"/>
                          </a:solidFill>
                          <a:effectLst/>
                          <a:latin typeface="+mn-lt"/>
                          <a:ea typeface="MS PGothic" panose="020B0600070205080204" pitchFamily="34" charset="-128"/>
                        </a:rPr>
                        <a:t>c</a:t>
                      </a:r>
                      <a:r>
                        <a:rPr kumimoji="0" lang="en-US" sz="1800" b="0" i="0" u="none" strike="noStrike" cap="none" normalizeH="0" baseline="0" dirty="0" err="1">
                          <a:ln>
                            <a:noFill/>
                          </a:ln>
                          <a:solidFill>
                            <a:srgbClr val="002060"/>
                          </a:solidFill>
                          <a:effectLst/>
                          <a:latin typeface="+mn-lt"/>
                          <a:ea typeface="MS PGothic" panose="020B0600070205080204" pitchFamily="34" charset="-128"/>
                        </a:rPr>
                        <a:t>ess</a:t>
                      </a:r>
                      <a:r>
                        <a:rPr kumimoji="0" lang="en-US" sz="1800" b="0" i="0" u="none" strike="noStrike" cap="none" normalizeH="0" baseline="0" dirty="0">
                          <a:ln>
                            <a:noFill/>
                          </a:ln>
                          <a:solidFill>
                            <a:srgbClr val="002060"/>
                          </a:solidFill>
                          <a:effectLst/>
                          <a:latin typeface="+mn-lt"/>
                          <a:ea typeface="MS PGothic" panose="020B0600070205080204" pitchFamily="34" charset="-128"/>
                        </a:rPr>
                        <a:t>, seizure and forensic analysis of stored computer data (e-evidence) </a:t>
                      </a: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2060"/>
                          </a:solidFill>
                          <a:effectLst/>
                          <a:latin typeface="+mn-lt"/>
                          <a:ea typeface="MS PGothic" panose="020B0600070205080204" pitchFamily="34" charset="-128"/>
                        </a:rPr>
                        <a:t>Freezing of transaction/property</a:t>
                      </a: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2060"/>
                          </a:solidFill>
                          <a:effectLst/>
                          <a:latin typeface="+mn-lt"/>
                          <a:ea typeface="MS PGothic" panose="020B0600070205080204" pitchFamily="34" charset="-128"/>
                        </a:rPr>
                        <a:t>Confiscation of property</a:t>
                      </a: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2060"/>
                          </a:solidFill>
                          <a:effectLst/>
                          <a:latin typeface="+mn-lt"/>
                          <a:ea typeface="MS PGothic" panose="020B0600070205080204" pitchFamily="34" charset="-128"/>
                        </a:rPr>
                        <a:t>Asset sharing</a:t>
                      </a:r>
                      <a:r>
                        <a:rPr kumimoji="0" lang="en-US" sz="1600" b="0" i="0" u="none" strike="noStrike" cap="none" normalizeH="0" baseline="0" dirty="0">
                          <a:ln>
                            <a:noFill/>
                          </a:ln>
                          <a:solidFill>
                            <a:srgbClr val="002060"/>
                          </a:solidFill>
                          <a:effectLst/>
                          <a:latin typeface="+mn-lt"/>
                          <a:ea typeface="MS PGothic" panose="020B0600070205080204" pitchFamily="34" charset="-128"/>
                        </a:rPr>
                        <a:t> </a:t>
                      </a:r>
                      <a:endParaRPr kumimoji="0" lang="sl-SI" sz="1800" b="1" i="0" u="none" strike="noStrike" cap="none" normalizeH="0" baseline="0" dirty="0">
                        <a:ln>
                          <a:noFill/>
                        </a:ln>
                        <a:solidFill>
                          <a:srgbClr val="002060"/>
                        </a:solidFill>
                        <a:effectLst/>
                        <a:latin typeface="+mn-lt"/>
                        <a:ea typeface="MS PGothic" panose="020B0600070205080204" pitchFamily="34" charset="-12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2060"/>
                          </a:solidFill>
                          <a:effectLst/>
                          <a:latin typeface="+mn-lt"/>
                          <a:ea typeface="MS PGothic" panose="020B0600070205080204" pitchFamily="34" charset="-128"/>
                        </a:rPr>
                        <a:t>Provide/discuss </a:t>
                      </a:r>
                      <a:r>
                        <a:rPr kumimoji="0" lang="en-US" sz="1800" b="1" i="0" u="sng" strike="noStrike" cap="none" normalizeH="0" baseline="0" dirty="0">
                          <a:ln>
                            <a:noFill/>
                          </a:ln>
                          <a:solidFill>
                            <a:srgbClr val="002060"/>
                          </a:solidFill>
                          <a:effectLst/>
                          <a:latin typeface="+mn-lt"/>
                          <a:ea typeface="MS PGothic" panose="020B0600070205080204" pitchFamily="34" charset="-128"/>
                        </a:rPr>
                        <a:t>templates/forms</a:t>
                      </a:r>
                      <a:r>
                        <a:rPr kumimoji="0" lang="en-US" sz="1800" b="1" i="0" u="none" strike="noStrike" cap="none" normalizeH="0" baseline="0" dirty="0">
                          <a:ln>
                            <a:noFill/>
                          </a:ln>
                          <a:solidFill>
                            <a:srgbClr val="002060"/>
                          </a:solidFill>
                          <a:effectLst/>
                          <a:latin typeface="+mn-lt"/>
                          <a:ea typeface="MS PGothic" panose="020B0600070205080204" pitchFamily="34" charset="-128"/>
                        </a:rPr>
                        <a:t>  for</a:t>
                      </a:r>
                      <a:r>
                        <a:rPr kumimoji="0" lang="en-US" sz="1800" b="0" i="0" u="none" strike="noStrike" cap="none" normalizeH="0" baseline="0" dirty="0">
                          <a:ln>
                            <a:noFill/>
                          </a:ln>
                          <a:solidFill>
                            <a:srgbClr val="002060"/>
                          </a:solidFill>
                          <a:effectLst/>
                          <a:latin typeface="+mn-lt"/>
                          <a:ea typeface="MS PGothic" panose="020B0600070205080204" pitchFamily="34" charset="-128"/>
                        </a:rPr>
                        <a:t>:</a:t>
                      </a: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sng" strike="noStrike" cap="none" normalizeH="0" baseline="0" dirty="0">
                          <a:ln>
                            <a:noFill/>
                          </a:ln>
                          <a:solidFill>
                            <a:srgbClr val="002060"/>
                          </a:solidFill>
                          <a:effectLst/>
                          <a:latin typeface="+mn-lt"/>
                          <a:ea typeface="MS PGothic" panose="020B0600070205080204" pitchFamily="34" charset="-128"/>
                        </a:rPr>
                        <a:t>MLA request </a:t>
                      </a:r>
                      <a:r>
                        <a:rPr kumimoji="0" lang="en-US" sz="1800" b="0" i="0" u="none" strike="noStrike" cap="none" normalizeH="0" baseline="0" dirty="0">
                          <a:ln>
                            <a:noFill/>
                          </a:ln>
                          <a:solidFill>
                            <a:srgbClr val="002060"/>
                          </a:solidFill>
                          <a:effectLst/>
                          <a:latin typeface="+mn-lt"/>
                          <a:ea typeface="MS PGothic" panose="020B0600070205080204" pitchFamily="34" charset="-128"/>
                        </a:rPr>
                        <a:t>on the basis of national legislation in relation to Budapest and Warsaw conventions </a:t>
                      </a: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2060"/>
                          </a:solidFill>
                          <a:effectLst/>
                          <a:latin typeface="+mn-lt"/>
                          <a:ea typeface="MS PGothic" panose="020B0600070205080204" pitchFamily="34" charset="-128"/>
                        </a:rPr>
                        <a:t>expedited preservation of stored computer data and disclosure of traffic data</a:t>
                      </a: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2060"/>
                          </a:solidFill>
                          <a:effectLst/>
                          <a:latin typeface="+mn-lt"/>
                          <a:ea typeface="MS PGothic" panose="020B0600070205080204" pitchFamily="34" charset="-128"/>
                        </a:rPr>
                        <a:t>direct preservation request to ISP</a:t>
                      </a: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2060"/>
                          </a:solidFill>
                          <a:effectLst/>
                          <a:latin typeface="+mn-lt"/>
                          <a:ea typeface="MS PGothic" panose="020B0600070205080204" pitchFamily="34" charset="-128"/>
                        </a:rPr>
                        <a:t>request through 24/7 network (Budapest Convention)</a:t>
                      </a: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2060"/>
                          </a:solidFill>
                          <a:effectLst/>
                          <a:latin typeface="+mn-lt"/>
                          <a:ea typeface="MS PGothic" panose="020B0600070205080204" pitchFamily="34" charset="-128"/>
                        </a:rPr>
                        <a:t>FIU request to postpone financial transaction </a:t>
                      </a:r>
                      <a:r>
                        <a:rPr kumimoji="0" lang="en-US" sz="1800" b="0" i="0" u="none" strike="noStrike" cap="none" normalizeH="0" baseline="0" dirty="0" err="1">
                          <a:ln>
                            <a:noFill/>
                          </a:ln>
                          <a:solidFill>
                            <a:srgbClr val="002060"/>
                          </a:solidFill>
                          <a:effectLst/>
                          <a:latin typeface="+mn-lt"/>
                          <a:ea typeface="MS PGothic" panose="020B0600070205080204" pitchFamily="34" charset="-128"/>
                        </a:rPr>
                        <a:t>abro</a:t>
                      </a:r>
                      <a:r>
                        <a:rPr kumimoji="0" lang="sl-SI" sz="1800" b="0" i="0" u="none" strike="noStrike" cap="none" normalizeH="0" baseline="0" dirty="0">
                          <a:ln>
                            <a:noFill/>
                          </a:ln>
                          <a:solidFill>
                            <a:srgbClr val="002060"/>
                          </a:solidFill>
                          <a:effectLst/>
                          <a:latin typeface="+mn-lt"/>
                          <a:ea typeface="MS PGothic" panose="020B0600070205080204" pitchFamily="34" charset="-128"/>
                        </a:rPr>
                        <a:t>a</a:t>
                      </a:r>
                      <a:r>
                        <a:rPr kumimoji="0" lang="en-US" sz="1800" b="0" i="0" u="none" strike="noStrike" cap="none" normalizeH="0" baseline="0" dirty="0">
                          <a:ln>
                            <a:noFill/>
                          </a:ln>
                          <a:solidFill>
                            <a:srgbClr val="002060"/>
                          </a:solidFill>
                          <a:effectLst/>
                          <a:latin typeface="+mn-lt"/>
                          <a:ea typeface="MS PGothic" panose="020B0600070205080204" pitchFamily="34" charset="-128"/>
                        </a:rPr>
                        <a:t>d</a:t>
                      </a: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Summary</a:t>
            </a:r>
          </a:p>
        </p:txBody>
      </p:sp>
      <p:sp>
        <p:nvSpPr>
          <p:cNvPr id="16386" name="Content Placeholder 2"/>
          <p:cNvSpPr>
            <a:spLocks noGrp="1"/>
          </p:cNvSpPr>
          <p:nvPr>
            <p:ph idx="1"/>
          </p:nvPr>
        </p:nvSpPr>
        <p:spPr>
          <a:xfrm>
            <a:off x="457200" y="1484784"/>
            <a:ext cx="8229600" cy="4824536"/>
          </a:xfrm>
        </p:spPr>
        <p:txBody>
          <a:bodyPr>
            <a:normAutofit fontScale="85000" lnSpcReduction="20000"/>
          </a:bodyPr>
          <a:lstStyle/>
          <a:p>
            <a:pPr>
              <a:lnSpc>
                <a:spcPct val="120000"/>
              </a:lnSpc>
              <a:defRPr/>
            </a:pPr>
            <a:r>
              <a:rPr lang="en-US" dirty="0">
                <a:ea typeface="MS PGothic" charset="0"/>
              </a:rPr>
              <a:t>Explain the relevance of international cooperation in targeting online crime proceeds.</a:t>
            </a:r>
          </a:p>
          <a:p>
            <a:pPr>
              <a:lnSpc>
                <a:spcPct val="120000"/>
              </a:lnSpc>
              <a:defRPr/>
            </a:pPr>
            <a:r>
              <a:rPr lang="en-US" dirty="0">
                <a:ea typeface="MS PGothic" charset="0"/>
              </a:rPr>
              <a:t>Explain the advantages of combining international cooperation avenues in the field of cybercrime and e-evidence as well as financial investigations and money laundering.</a:t>
            </a:r>
          </a:p>
          <a:p>
            <a:pPr>
              <a:lnSpc>
                <a:spcPct val="120000"/>
              </a:lnSpc>
              <a:defRPr/>
            </a:pPr>
            <a:r>
              <a:rPr lang="en-US" dirty="0">
                <a:ea typeface="MS PGothic" charset="0"/>
              </a:rPr>
              <a:t>Distinguish international cooperation on exchange of information and on mutual legal assistance.</a:t>
            </a:r>
          </a:p>
          <a:p>
            <a:pPr>
              <a:lnSpc>
                <a:spcPct val="120000"/>
              </a:lnSpc>
              <a:defRPr/>
            </a:pPr>
            <a:r>
              <a:rPr lang="en-US" dirty="0">
                <a:ea typeface="MS PGothic" charset="0"/>
              </a:rPr>
              <a:t>Enumerate relevant international networks and </a:t>
            </a:r>
            <a:r>
              <a:rPr lang="en-US" dirty="0" err="1">
                <a:ea typeface="MS PGothic" charset="0"/>
              </a:rPr>
              <a:t>organisations</a:t>
            </a:r>
            <a:r>
              <a:rPr lang="en-US" dirty="0">
                <a:ea typeface="MS PGothic" charset="0"/>
              </a:rPr>
              <a:t> for exchange of information.</a:t>
            </a:r>
          </a:p>
          <a:p>
            <a:pPr>
              <a:lnSpc>
                <a:spcPct val="120000"/>
              </a:lnSpc>
              <a:defRPr/>
            </a:pPr>
            <a:r>
              <a:rPr lang="en-US" dirty="0">
                <a:solidFill>
                  <a:srgbClr val="000000"/>
                </a:solidFill>
                <a:ea typeface="MS PGothic" charset="0"/>
              </a:rPr>
              <a:t>Describe the nature</a:t>
            </a:r>
            <a:r>
              <a:rPr lang="sl-SI" dirty="0">
                <a:solidFill>
                  <a:srgbClr val="000000"/>
                </a:solidFill>
                <a:ea typeface="MS PGothic" charset="0"/>
              </a:rPr>
              <a:t> </a:t>
            </a:r>
            <a:r>
              <a:rPr lang="sl-SI" dirty="0" err="1">
                <a:solidFill>
                  <a:srgbClr val="000000"/>
                </a:solidFill>
                <a:ea typeface="MS PGothic" charset="0"/>
              </a:rPr>
              <a:t>and</a:t>
            </a:r>
            <a:r>
              <a:rPr lang="sl-SI" dirty="0">
                <a:solidFill>
                  <a:srgbClr val="000000"/>
                </a:solidFill>
                <a:ea typeface="MS PGothic" charset="0"/>
              </a:rPr>
              <a:t> </a:t>
            </a:r>
            <a:r>
              <a:rPr lang="en-US" dirty="0">
                <a:solidFill>
                  <a:srgbClr val="000000"/>
                </a:solidFill>
                <a:ea typeface="MS PGothic" charset="0"/>
              </a:rPr>
              <a:t>purpose of mutual legal assistance (MLA).</a:t>
            </a:r>
          </a:p>
          <a:p>
            <a:pPr>
              <a:lnSpc>
                <a:spcPct val="120000"/>
              </a:lnSpc>
              <a:defRPr/>
            </a:pPr>
            <a:r>
              <a:rPr lang="en-US" dirty="0">
                <a:solidFill>
                  <a:srgbClr val="000000"/>
                </a:solidFill>
                <a:ea typeface="MS PGothic" charset="0"/>
              </a:rPr>
              <a:t>Present relevant international legal instruments.</a:t>
            </a:r>
          </a:p>
          <a:p>
            <a:pPr>
              <a:lnSpc>
                <a:spcPct val="120000"/>
              </a:lnSpc>
              <a:defRPr/>
            </a:pPr>
            <a:r>
              <a:rPr lang="sl-SI" dirty="0" err="1">
                <a:solidFill>
                  <a:srgbClr val="000000"/>
                </a:solidFill>
                <a:ea typeface="MS PGothic" charset="0"/>
              </a:rPr>
              <a:t>Identify</a:t>
            </a:r>
            <a:r>
              <a:rPr lang="sl-SI" dirty="0">
                <a:solidFill>
                  <a:srgbClr val="000000"/>
                </a:solidFill>
                <a:ea typeface="MS PGothic" charset="0"/>
              </a:rPr>
              <a:t> </a:t>
            </a:r>
            <a:r>
              <a:rPr lang="en-US" dirty="0">
                <a:solidFill>
                  <a:srgbClr val="000000"/>
                </a:solidFill>
                <a:ea typeface="MS PGothic" charset="0"/>
              </a:rPr>
              <a:t>relevant provisions of the Budapest and Warsaw conventions in order to be able to use them appropriately. </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International cooperation</a:t>
            </a: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1512080743"/>
              </p:ext>
            </p:extLst>
          </p:nvPr>
        </p:nvGraphicFramePr>
        <p:xfrm>
          <a:off x="251520" y="1196752"/>
          <a:ext cx="8640960" cy="5040560"/>
        </p:xfrm>
        <a:graphic>
          <a:graphicData uri="http://schemas.openxmlformats.org/drawingml/2006/table">
            <a:tbl>
              <a:tblPr/>
              <a:tblGrid>
                <a:gridCol w="4242235">
                  <a:extLst>
                    <a:ext uri="{9D8B030D-6E8A-4147-A177-3AD203B41FA5}">
                      <a16:colId xmlns:a16="http://schemas.microsoft.com/office/drawing/2014/main" val="20000"/>
                    </a:ext>
                  </a:extLst>
                </a:gridCol>
                <a:gridCol w="4398725">
                  <a:extLst>
                    <a:ext uri="{9D8B030D-6E8A-4147-A177-3AD203B41FA5}">
                      <a16:colId xmlns:a16="http://schemas.microsoft.com/office/drawing/2014/main" val="20001"/>
                    </a:ext>
                  </a:extLst>
                </a:gridCol>
              </a:tblGrid>
              <a:tr h="504056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a:ln>
                            <a:noFill/>
                          </a:ln>
                          <a:solidFill>
                            <a:srgbClr val="000000"/>
                          </a:solidFill>
                          <a:effectLst/>
                          <a:latin typeface="+mn-lt"/>
                          <a:ea typeface="MS PGothic" panose="020B0600070205080204" pitchFamily="34" charset="-128"/>
                        </a:rPr>
                        <a:t>Information exchange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24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Speed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Networks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Exchange of information in a concrete case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Help in investigation (national conditions for MLA)</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Sharing experience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No execution of court orders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sz="1400" b="1" i="0" u="none" strike="noStrike" cap="none" normalizeH="0" baseline="0" dirty="0">
                        <a:ln>
                          <a:noFill/>
                        </a:ln>
                        <a:solidFill>
                          <a:srgbClr val="000000"/>
                        </a:solidFill>
                        <a:effectLst/>
                        <a:latin typeface="+mn-lt"/>
                        <a:ea typeface="MS PGothic" panose="020B0600070205080204" pitchFamily="34" charset="-128"/>
                      </a:endParaRPr>
                    </a:p>
                  </a:txBody>
                  <a:tcPr marL="91444" marR="91444"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400" b="1" i="0" u="none" strike="noStrike" cap="none" normalizeH="0" baseline="0" dirty="0">
                          <a:ln>
                            <a:noFill/>
                          </a:ln>
                          <a:solidFill>
                            <a:srgbClr val="000000"/>
                          </a:solidFill>
                          <a:effectLst/>
                          <a:latin typeface="+mn-lt"/>
                          <a:ea typeface="MS PGothic" panose="020B0600070205080204" pitchFamily="34" charset="-128"/>
                        </a:rPr>
                        <a:t>Mutual legal assistance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16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l-SI" sz="1600" b="0" i="0" u="none" strike="noStrike" cap="none" normalizeH="0" baseline="0" dirty="0">
                          <a:ln>
                            <a:noFill/>
                          </a:ln>
                          <a:solidFill>
                            <a:srgbClr val="000000"/>
                          </a:solidFill>
                          <a:effectLst/>
                          <a:latin typeface="+mn-lt"/>
                          <a:ea typeface="MS PGothic" panose="020B0600070205080204" pitchFamily="34" charset="-128"/>
                        </a:rPr>
                        <a:t>Formal cooperation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l-SI" sz="1600" b="0" i="0" u="none" strike="noStrike" cap="none" normalizeH="0" baseline="0" dirty="0">
                          <a:ln>
                            <a:noFill/>
                          </a:ln>
                          <a:solidFill>
                            <a:srgbClr val="000000"/>
                          </a:solidFill>
                          <a:effectLst/>
                          <a:latin typeface="+mn-lt"/>
                          <a:ea typeface="MS PGothic" panose="020B0600070205080204" pitchFamily="34" charset="-128"/>
                        </a:rPr>
                        <a:t>Execution of requests, judicial decisions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l-SI" sz="1600" b="0" i="0" u="none" strike="noStrike" cap="none" normalizeH="0" baseline="0" dirty="0">
                          <a:ln>
                            <a:noFill/>
                          </a:ln>
                          <a:solidFill>
                            <a:srgbClr val="000000"/>
                          </a:solidFill>
                          <a:effectLst/>
                          <a:latin typeface="+mn-lt"/>
                          <a:ea typeface="MS PGothic" panose="020B0600070205080204" pitchFamily="34" charset="-128"/>
                        </a:rPr>
                        <a:t>long time </a:t>
                      </a:r>
                      <a:r>
                        <a:rPr kumimoji="0" lang="sl-SI" sz="1600" b="0" i="0" u="none" strike="noStrike" cap="none" normalizeH="0" baseline="0" dirty="0">
                          <a:ln>
                            <a:noFill/>
                          </a:ln>
                          <a:solidFill>
                            <a:schemeClr val="tx1"/>
                          </a:solidFill>
                          <a:effectLst/>
                          <a:latin typeface="+mn-lt"/>
                          <a:ea typeface="MS PGothic" panose="020B0600070205080204" pitchFamily="34" charset="-128"/>
                        </a:rPr>
                        <a:t>delays…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sl-SI" sz="20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l-SI" sz="2000" b="0" i="0" u="none" strike="noStrike" cap="none" normalizeH="0" baseline="0" dirty="0">
                          <a:ln>
                            <a:noFill/>
                          </a:ln>
                          <a:solidFill>
                            <a:srgbClr val="000000"/>
                          </a:solidFill>
                          <a:effectLst/>
                          <a:latin typeface="+mn-lt"/>
                          <a:ea typeface="MS PGothic" panose="020B0600070205080204" pitchFamily="34" charset="-128"/>
                        </a:rPr>
                        <a:t>ALTERNATIVE OPTIONS: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sl-SI" sz="2000" b="0" i="0" u="none" strike="noStrike" cap="none" normalizeH="0" baseline="0" dirty="0">
                          <a:ln>
                            <a:noFill/>
                          </a:ln>
                          <a:solidFill>
                            <a:srgbClr val="000000"/>
                          </a:solidFill>
                          <a:effectLst/>
                          <a:latin typeface="+mn-lt"/>
                          <a:ea typeface="MS PGothic" panose="020B0600070205080204" pitchFamily="34" charset="-128"/>
                        </a:rPr>
                        <a:t>- </a:t>
                      </a:r>
                      <a:r>
                        <a:rPr kumimoji="0" lang="sl-SI" sz="1800" b="0" i="0" u="none" strike="noStrike" cap="none" normalizeH="0" baseline="0" dirty="0">
                          <a:ln>
                            <a:noFill/>
                          </a:ln>
                          <a:solidFill>
                            <a:srgbClr val="000000"/>
                          </a:solidFill>
                          <a:effectLst/>
                          <a:latin typeface="+mn-lt"/>
                          <a:ea typeface="MS PGothic" panose="020B0600070205080204" pitchFamily="34" charset="-128"/>
                        </a:rPr>
                        <a:t>JIT</a:t>
                      </a:r>
                    </a:p>
                    <a:p>
                      <a:pPr marL="0" marR="0" lvl="0" indent="0" algn="l"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a:ln>
                            <a:noFill/>
                          </a:ln>
                          <a:solidFill>
                            <a:srgbClr val="000000"/>
                          </a:solidFill>
                          <a:effectLst/>
                          <a:latin typeface="+mn-lt"/>
                          <a:ea typeface="MS PGothic" panose="020B0600070205080204" pitchFamily="34" charset="-128"/>
                        </a:rPr>
                        <a:t>- PARALLEL INVESTIGATION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a:ln>
                            <a:noFill/>
                          </a:ln>
                          <a:solidFill>
                            <a:srgbClr val="000000"/>
                          </a:solidFill>
                          <a:effectLst/>
                          <a:latin typeface="+mn-lt"/>
                          <a:ea typeface="MS PGothic" panose="020B0600070205080204" pitchFamily="34" charset="-128"/>
                        </a:rPr>
                        <a:t>- TRANSFER OF PROCEEDINGS</a:t>
                      </a:r>
                    </a:p>
                  </a:txBody>
                  <a:tcPr marL="91444" marR="91444"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Questions outline">
            <a:extLst>
              <a:ext uri="{FF2B5EF4-FFF2-40B4-BE49-F238E27FC236}">
                <a16:creationId xmlns:a16="http://schemas.microsoft.com/office/drawing/2014/main" id="{EA5B8926-635E-4762-BE96-2FF0FB0F72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5" name="Title 50">
            <a:extLst>
              <a:ext uri="{FF2B5EF4-FFF2-40B4-BE49-F238E27FC236}">
                <a16:creationId xmlns:a16="http://schemas.microsoft.com/office/drawing/2014/main" id="{537B8902-63AA-4D71-A7EE-17B79D29A907}"/>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3507179"/>
          </a:xfrm>
          <a:ln/>
        </p:spPr>
        <p:txBody>
          <a:bodyPr lIns="91440" tIns="45720" rIns="91440" bIns="45720" anchor="ctr">
            <a:noAutofit/>
          </a:bodyPr>
          <a:lstStyle/>
          <a:p>
            <a:pPr algn="ctr"/>
            <a:r>
              <a:rPr lang="en-GB" sz="3200" dirty="0">
                <a:solidFill>
                  <a:srgbClr val="2F618F"/>
                </a:solidFill>
                <a:latin typeface="Helvetica" panose="020B0604020202020204" pitchFamily="34" charset="0"/>
              </a:rPr>
              <a:t>Part Two</a:t>
            </a:r>
            <a:br>
              <a:rPr lang="en-GB" sz="3200" dirty="0">
                <a:solidFill>
                  <a:srgbClr val="2F618F"/>
                </a:solidFill>
                <a:latin typeface="Helvetica" panose="020B0604020202020204" pitchFamily="34" charset="0"/>
              </a:rPr>
            </a:br>
            <a:br>
              <a:rPr lang="en-GB" sz="3200" dirty="0">
                <a:solidFill>
                  <a:srgbClr val="2F618F"/>
                </a:solidFill>
                <a:latin typeface="Helvetica" panose="020B0604020202020204" pitchFamily="34" charset="0"/>
              </a:rPr>
            </a:br>
            <a:r>
              <a:rPr lang="en-GB" sz="3200" dirty="0">
                <a:solidFill>
                  <a:srgbClr val="2F618F"/>
                </a:solidFill>
                <a:latin typeface="Helvetica" panose="020B0604020202020204" pitchFamily="34" charset="0"/>
              </a:rPr>
              <a:t>Public-Private Cooperation</a:t>
            </a:r>
            <a:endParaRPr lang="en-US" sz="3200" dirty="0">
              <a:solidFill>
                <a:srgbClr val="2F618F"/>
              </a:solidFill>
              <a:latin typeface="Helvetica" panose="020B0604020202020204" pitchFamily="34" charset="0"/>
            </a:endParaRPr>
          </a:p>
        </p:txBody>
      </p:sp>
      <p:pic>
        <p:nvPicPr>
          <p:cNvPr id="3" name="Picture 3"/>
          <p:cNvPicPr>
            <a:picLocks noGrp="1" noChangeAspect="1" noChangeArrowheads="1"/>
          </p:cNvPicPr>
          <p:nvPr>
            <p:ph idx="4294967295"/>
          </p:nvPr>
        </p:nvPicPr>
        <p:blipFill>
          <a:blip r:embed="rId4" cstate="print"/>
          <a:stretch>
            <a:fillRect/>
          </a:stretch>
        </p:blipFill>
        <p:spPr bwMode="auto">
          <a:xfrm>
            <a:off x="3590925" y="4090759"/>
            <a:ext cx="1962150" cy="1765300"/>
          </a:xfrm>
          <a:prstGeom prst="rect">
            <a:avLst/>
          </a:prstGeom>
          <a:noFill/>
          <a:ln w="9525">
            <a:noFill/>
            <a:miter lim="800000"/>
            <a:headEnd/>
            <a:tailEnd/>
          </a:ln>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Service Provider</a:t>
            </a:r>
          </a:p>
        </p:txBody>
      </p:sp>
      <p:sp>
        <p:nvSpPr>
          <p:cNvPr id="3" name="Content Placeholder 2"/>
          <p:cNvSpPr>
            <a:spLocks noGrp="1"/>
          </p:cNvSpPr>
          <p:nvPr>
            <p:ph idx="1"/>
          </p:nvPr>
        </p:nvSpPr>
        <p:spPr>
          <a:xfrm>
            <a:off x="457200" y="1385604"/>
            <a:ext cx="8229600" cy="5334000"/>
          </a:xfrm>
        </p:spPr>
        <p:txBody>
          <a:bodyPr>
            <a:noAutofit/>
          </a:bodyPr>
          <a:lstStyle/>
          <a:p>
            <a:pPr algn="just"/>
            <a:r>
              <a:rPr lang="en-US" sz="3000" dirty="0"/>
              <a:t>In the Budapest Convention "service provider" means:</a:t>
            </a:r>
          </a:p>
          <a:p>
            <a:pPr marL="971550" lvl="1" indent="-571500" algn="just">
              <a:buFont typeface="+mj-lt"/>
              <a:buAutoNum type="romanUcPeriod"/>
            </a:pPr>
            <a:r>
              <a:rPr lang="en-US" sz="2600" dirty="0"/>
              <a:t>any public or private entity that provides to users of its service the ability to communicate by means of a computer system, and</a:t>
            </a:r>
          </a:p>
          <a:p>
            <a:pPr marL="971550" lvl="1" indent="-571500" algn="just">
              <a:buFont typeface="+mj-lt"/>
              <a:buAutoNum type="romanUcPeriod"/>
            </a:pPr>
            <a:r>
              <a:rPr lang="en-US" sz="2600" dirty="0"/>
              <a:t>any other entity that processes or stores computer data on behalf of such communication 	service or users of such service.</a:t>
            </a:r>
          </a:p>
          <a:p>
            <a:r>
              <a:rPr lang="en-US" sz="3000" dirty="0">
                <a:highlight>
                  <a:srgbClr val="FFFF00"/>
                </a:highlight>
              </a:rPr>
              <a:t>[trainer to refer to definition of service provider in local legislation]</a:t>
            </a:r>
          </a:p>
        </p:txBody>
      </p:sp>
    </p:spTree>
    <p:custDataLst>
      <p:tags r:id="rId1"/>
    </p:custDataLst>
    <p:extLst>
      <p:ext uri="{BB962C8B-B14F-4D97-AF65-F5344CB8AC3E}">
        <p14:creationId xmlns:p14="http://schemas.microsoft.com/office/powerpoint/2010/main" val="2674026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Service Provider</a:t>
            </a:r>
          </a:p>
        </p:txBody>
      </p:sp>
      <p:sp>
        <p:nvSpPr>
          <p:cNvPr id="3" name="Content Placeholder 2"/>
          <p:cNvSpPr>
            <a:spLocks noGrp="1"/>
          </p:cNvSpPr>
          <p:nvPr>
            <p:ph idx="1"/>
          </p:nvPr>
        </p:nvSpPr>
        <p:spPr>
          <a:xfrm>
            <a:off x="457200" y="1465545"/>
            <a:ext cx="8229600" cy="4890806"/>
          </a:xfrm>
        </p:spPr>
        <p:txBody>
          <a:bodyPr>
            <a:normAutofit/>
          </a:bodyPr>
          <a:lstStyle/>
          <a:p>
            <a:pPr algn="just"/>
            <a:r>
              <a:rPr lang="en-US" sz="2800" dirty="0"/>
              <a:t>Includes:	</a:t>
            </a:r>
          </a:p>
          <a:p>
            <a:pPr lvl="1" algn="just"/>
            <a:r>
              <a:rPr lang="en-US" sz="2400" dirty="0"/>
              <a:t>Entities that </a:t>
            </a:r>
            <a:r>
              <a:rPr lang="en-US" sz="2400" b="1" u="sng" dirty="0"/>
              <a:t>provide ability to communicate </a:t>
            </a:r>
            <a:r>
              <a:rPr lang="en-US" sz="2400" dirty="0"/>
              <a:t>by means of computer system</a:t>
            </a:r>
          </a:p>
          <a:p>
            <a:pPr lvl="1" algn="just"/>
            <a:r>
              <a:rPr lang="en-US" sz="2400" dirty="0"/>
              <a:t>Any entity that </a:t>
            </a:r>
            <a:r>
              <a:rPr lang="en-US" sz="2400" b="1" u="sng" dirty="0"/>
              <a:t>processes/stores computer data</a:t>
            </a:r>
            <a:r>
              <a:rPr lang="en-US" sz="2400" dirty="0"/>
              <a:t> on behalf of such entities</a:t>
            </a:r>
          </a:p>
          <a:p>
            <a:pPr algn="just"/>
            <a:r>
              <a:rPr lang="en-US" sz="2800" dirty="0"/>
              <a:t>Includes both </a:t>
            </a:r>
            <a:r>
              <a:rPr lang="en-US" sz="2800" b="1" u="sng" dirty="0"/>
              <a:t>private </a:t>
            </a:r>
            <a:r>
              <a:rPr lang="en-US" sz="2800" dirty="0"/>
              <a:t>and </a:t>
            </a:r>
            <a:r>
              <a:rPr lang="en-US" sz="2800" b="1" u="sng" dirty="0"/>
              <a:t>public </a:t>
            </a:r>
            <a:r>
              <a:rPr lang="en-US" sz="2800" dirty="0"/>
              <a:t>entities</a:t>
            </a:r>
          </a:p>
          <a:p>
            <a:pPr algn="just"/>
            <a:r>
              <a:rPr lang="en-US" sz="2800" dirty="0"/>
              <a:t>Irrelevant whether </a:t>
            </a:r>
            <a:r>
              <a:rPr lang="en-US" sz="2800" b="1" u="sng" dirty="0"/>
              <a:t>users form closed group </a:t>
            </a:r>
            <a:r>
              <a:rPr lang="en-US" sz="2800" dirty="0"/>
              <a:t>or whether </a:t>
            </a:r>
            <a:r>
              <a:rPr lang="en-US" sz="2800" b="1" u="sng" dirty="0"/>
              <a:t>providers offer services to public</a:t>
            </a:r>
          </a:p>
          <a:p>
            <a:pPr algn="just"/>
            <a:r>
              <a:rPr lang="en-US" sz="2800" dirty="0"/>
              <a:t>Irrelevant whether services provided </a:t>
            </a:r>
            <a:r>
              <a:rPr lang="en-US" sz="2800" b="1" u="sng" dirty="0"/>
              <a:t>free of charge </a:t>
            </a:r>
            <a:r>
              <a:rPr lang="en-US" sz="2800" dirty="0"/>
              <a:t>or </a:t>
            </a:r>
            <a:r>
              <a:rPr lang="en-US" sz="2800" b="1" u="sng" dirty="0"/>
              <a:t>for fee</a:t>
            </a:r>
          </a:p>
        </p:txBody>
      </p:sp>
    </p:spTree>
    <p:custDataLst>
      <p:tags r:id="rId1"/>
    </p:custDataLst>
    <p:extLst>
      <p:ext uri="{BB962C8B-B14F-4D97-AF65-F5344CB8AC3E}">
        <p14:creationId xmlns:p14="http://schemas.microsoft.com/office/powerpoint/2010/main" val="1921578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us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0" y="1063832"/>
            <a:ext cx="3496949" cy="25188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656" y="4180464"/>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392851" y="3719065"/>
            <a:ext cx="2624455" cy="264517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hard dis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510" y="1063831"/>
            <a:ext cx="3051223" cy="207510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cloud stor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6787" y="2791814"/>
            <a:ext cx="3250426" cy="21494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Electronic Evidence</a:t>
            </a:r>
          </a:p>
        </p:txBody>
      </p:sp>
    </p:spTree>
    <p:custDataLst>
      <p:tags r:id="rId1"/>
    </p:custDataLst>
    <p:extLst>
      <p:ext uri="{BB962C8B-B14F-4D97-AF65-F5344CB8AC3E}">
        <p14:creationId xmlns:p14="http://schemas.microsoft.com/office/powerpoint/2010/main" val="4216302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Types of data</a:t>
            </a:r>
          </a:p>
        </p:txBody>
      </p:sp>
      <p:sp>
        <p:nvSpPr>
          <p:cNvPr id="3" name="Content Placeholder 2"/>
          <p:cNvSpPr>
            <a:spLocks noGrp="1"/>
          </p:cNvSpPr>
          <p:nvPr>
            <p:ph idx="1"/>
          </p:nvPr>
        </p:nvSpPr>
        <p:spPr>
          <a:xfrm>
            <a:off x="457200" y="1540701"/>
            <a:ext cx="8229600" cy="4271376"/>
          </a:xfrm>
        </p:spPr>
        <p:txBody>
          <a:bodyPr>
            <a:normAutofit/>
          </a:bodyPr>
          <a:lstStyle/>
          <a:p>
            <a:pPr algn="just"/>
            <a:endParaRPr lang="en-US" dirty="0"/>
          </a:p>
          <a:p>
            <a:pPr algn="just"/>
            <a:r>
              <a:rPr lang="en-US" dirty="0"/>
              <a:t>Subscriber Information</a:t>
            </a:r>
          </a:p>
          <a:p>
            <a:pPr algn="just"/>
            <a:endParaRPr lang="en-US" dirty="0"/>
          </a:p>
          <a:p>
            <a:pPr algn="just"/>
            <a:r>
              <a:rPr lang="en-US" dirty="0"/>
              <a:t>Traffic Data</a:t>
            </a:r>
          </a:p>
          <a:p>
            <a:pPr algn="just"/>
            <a:endParaRPr lang="en-US" dirty="0"/>
          </a:p>
          <a:p>
            <a:pPr algn="just"/>
            <a:r>
              <a:rPr lang="en-US" dirty="0"/>
              <a:t>Content Data</a:t>
            </a:r>
          </a:p>
        </p:txBody>
      </p:sp>
    </p:spTree>
    <p:custDataLst>
      <p:tags r:id="rId1"/>
    </p:custDataLst>
    <p:extLst>
      <p:ext uri="{BB962C8B-B14F-4D97-AF65-F5344CB8AC3E}">
        <p14:creationId xmlns:p14="http://schemas.microsoft.com/office/powerpoint/2010/main" val="411932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Subscriber Information</a:t>
            </a:r>
          </a:p>
        </p:txBody>
      </p:sp>
      <p:sp>
        <p:nvSpPr>
          <p:cNvPr id="3" name="Content Placeholder 2"/>
          <p:cNvSpPr>
            <a:spLocks noGrp="1"/>
          </p:cNvSpPr>
          <p:nvPr>
            <p:ph idx="1"/>
          </p:nvPr>
        </p:nvSpPr>
        <p:spPr>
          <a:xfrm>
            <a:off x="450937" y="3620022"/>
            <a:ext cx="8235863" cy="2780778"/>
          </a:xfrm>
        </p:spPr>
        <p:txBody>
          <a:bodyPr>
            <a:normAutofit lnSpcReduction="10000"/>
          </a:bodyPr>
          <a:lstStyle/>
          <a:p>
            <a:pPr algn="just">
              <a:lnSpc>
                <a:spcPct val="120000"/>
              </a:lnSpc>
            </a:pPr>
            <a:r>
              <a:rPr lang="en-US" b="1" u="sng" dirty="0"/>
              <a:t>Most often sought information</a:t>
            </a:r>
            <a:r>
              <a:rPr lang="en-US" b="1" dirty="0"/>
              <a:t> </a:t>
            </a:r>
            <a:r>
              <a:rPr lang="en-US" dirty="0"/>
              <a:t>in criminal investigations</a:t>
            </a:r>
          </a:p>
          <a:p>
            <a:pPr algn="just">
              <a:lnSpc>
                <a:spcPct val="120000"/>
              </a:lnSpc>
            </a:pPr>
            <a:r>
              <a:rPr lang="en-US" b="1" u="sng" dirty="0"/>
              <a:t>Less privacy sensitive</a:t>
            </a:r>
            <a:r>
              <a:rPr lang="en-US" b="1" dirty="0"/>
              <a:t> </a:t>
            </a:r>
            <a:r>
              <a:rPr lang="en-US" dirty="0"/>
              <a:t>than traffic data and content data</a:t>
            </a:r>
          </a:p>
          <a:p>
            <a:pPr algn="just">
              <a:lnSpc>
                <a:spcPct val="120000"/>
              </a:lnSpc>
            </a:pPr>
            <a:r>
              <a:rPr lang="en-US" dirty="0"/>
              <a:t>Usually </a:t>
            </a:r>
            <a:r>
              <a:rPr lang="en-US" b="1" u="sng" dirty="0"/>
              <a:t>held by private sector service providers</a:t>
            </a:r>
            <a:r>
              <a:rPr lang="en-US" dirty="0"/>
              <a:t>, obtained through production orders</a:t>
            </a:r>
          </a:p>
        </p:txBody>
      </p:sp>
      <p:pic>
        <p:nvPicPr>
          <p:cNvPr id="5" name="Picture 2" descr="https://visp.net/wp-content/uploads/2012/03/account-manag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893" y="1227117"/>
            <a:ext cx="3435107" cy="235423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3026" y="1466206"/>
            <a:ext cx="5199094" cy="235423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SzPct val="100000"/>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SzPct val="100000"/>
              <a:buFont typeface="Lucida Grande"/>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SzPct val="100000"/>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SzPct val="100000"/>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SzPct val="100000"/>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20000"/>
              </a:lnSpc>
            </a:pPr>
            <a:r>
              <a:rPr lang="en-US" b="1" u="sng" dirty="0"/>
              <a:t>Information</a:t>
            </a:r>
            <a:r>
              <a:rPr lang="en-US" b="1" dirty="0"/>
              <a:t> </a:t>
            </a:r>
            <a:r>
              <a:rPr lang="en-US" dirty="0"/>
              <a:t>in form of computer data/any other form held by a service provider </a:t>
            </a:r>
            <a:r>
              <a:rPr lang="en-US" b="1" u="sng" dirty="0"/>
              <a:t>relating to subscribers</a:t>
            </a:r>
            <a:r>
              <a:rPr lang="en-US" b="1" dirty="0"/>
              <a:t> </a:t>
            </a:r>
            <a:r>
              <a:rPr lang="en-US" dirty="0"/>
              <a:t>of its services (other than content data and traffic data)</a:t>
            </a:r>
          </a:p>
        </p:txBody>
      </p:sp>
    </p:spTree>
    <p:custDataLst>
      <p:tags r:id="rId1"/>
    </p:custDataLst>
    <p:extLst>
      <p:ext uri="{BB962C8B-B14F-4D97-AF65-F5344CB8AC3E}">
        <p14:creationId xmlns:p14="http://schemas.microsoft.com/office/powerpoint/2010/main" val="1147871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Traffic Data</a:t>
            </a:r>
          </a:p>
        </p:txBody>
      </p:sp>
      <p:sp>
        <p:nvSpPr>
          <p:cNvPr id="3" name="Content Placeholder 2"/>
          <p:cNvSpPr>
            <a:spLocks noGrp="1"/>
          </p:cNvSpPr>
          <p:nvPr>
            <p:ph idx="1"/>
          </p:nvPr>
        </p:nvSpPr>
        <p:spPr>
          <a:xfrm>
            <a:off x="275573" y="1417638"/>
            <a:ext cx="8555276" cy="2433900"/>
          </a:xfrm>
        </p:spPr>
        <p:txBody>
          <a:bodyPr>
            <a:normAutofit fontScale="92500"/>
          </a:bodyPr>
          <a:lstStyle/>
          <a:p>
            <a:pPr algn="just">
              <a:lnSpc>
                <a:spcPct val="120000"/>
              </a:lnSpc>
            </a:pPr>
            <a:r>
              <a:rPr lang="en-US" dirty="0"/>
              <a:t>Computer data </a:t>
            </a:r>
            <a:r>
              <a:rPr lang="en-US" b="1" u="sng" dirty="0"/>
              <a:t>relating to communication</a:t>
            </a:r>
            <a:r>
              <a:rPr lang="en-US" dirty="0"/>
              <a:t> by means of computer </a:t>
            </a:r>
            <a:r>
              <a:rPr lang="en-US" b="1" u="sng" dirty="0"/>
              <a:t>generated by a computer that formed a part in the chain of communication</a:t>
            </a:r>
          </a:p>
          <a:p>
            <a:pPr algn="just">
              <a:lnSpc>
                <a:spcPct val="120000"/>
              </a:lnSpc>
            </a:pPr>
            <a:r>
              <a:rPr lang="en-US" dirty="0"/>
              <a:t>Indicates communication’s </a:t>
            </a:r>
            <a:r>
              <a:rPr lang="en-US" b="1" u="sng" dirty="0"/>
              <a:t>origin</a:t>
            </a:r>
            <a:r>
              <a:rPr lang="en-US" dirty="0"/>
              <a:t>, </a:t>
            </a:r>
            <a:r>
              <a:rPr lang="en-US" b="1" u="sng" dirty="0"/>
              <a:t>destination</a:t>
            </a:r>
            <a:r>
              <a:rPr lang="en-US" dirty="0"/>
              <a:t>, </a:t>
            </a:r>
            <a:r>
              <a:rPr lang="en-US" b="1" u="sng" dirty="0"/>
              <a:t>route</a:t>
            </a:r>
            <a:r>
              <a:rPr lang="en-US" dirty="0"/>
              <a:t>, </a:t>
            </a:r>
            <a:r>
              <a:rPr lang="en-US" b="1" u="sng" dirty="0"/>
              <a:t>time</a:t>
            </a:r>
            <a:r>
              <a:rPr lang="en-US" dirty="0"/>
              <a:t>, </a:t>
            </a:r>
            <a:r>
              <a:rPr lang="en-US" b="1" u="sng" dirty="0"/>
              <a:t>date</a:t>
            </a:r>
            <a:r>
              <a:rPr lang="en-US" dirty="0"/>
              <a:t>, </a:t>
            </a:r>
            <a:r>
              <a:rPr lang="en-US" b="1" u="sng" dirty="0"/>
              <a:t>size</a:t>
            </a:r>
            <a:r>
              <a:rPr lang="en-US" dirty="0"/>
              <a:t>, </a:t>
            </a:r>
            <a:r>
              <a:rPr lang="en-US" b="1" u="sng" dirty="0"/>
              <a:t>duration</a:t>
            </a:r>
            <a:r>
              <a:rPr lang="en-US" dirty="0"/>
              <a:t>, or </a:t>
            </a:r>
            <a:r>
              <a:rPr lang="en-US" b="1" u="sng" dirty="0"/>
              <a:t>type of underlying service</a:t>
            </a:r>
            <a:r>
              <a:rPr lang="en-US" dirty="0"/>
              <a:t>.</a:t>
            </a:r>
          </a:p>
        </p:txBody>
      </p:sp>
      <p:pic>
        <p:nvPicPr>
          <p:cNvPr id="5" name="Picture 2" descr="http://research.dyn.com/wp-content/uploads/2013/11/jim_blog_nov_2013_path1_wired-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3634250"/>
            <a:ext cx="4856418" cy="272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76607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Content Data</a:t>
            </a:r>
          </a:p>
        </p:txBody>
      </p:sp>
      <p:sp>
        <p:nvSpPr>
          <p:cNvPr id="3" name="Content Placeholder 2"/>
          <p:cNvSpPr>
            <a:spLocks noGrp="1"/>
          </p:cNvSpPr>
          <p:nvPr>
            <p:ph idx="1"/>
          </p:nvPr>
        </p:nvSpPr>
        <p:spPr>
          <a:xfrm>
            <a:off x="457200" y="1315234"/>
            <a:ext cx="8229600" cy="5090910"/>
          </a:xfrm>
        </p:spPr>
        <p:txBody>
          <a:bodyPr>
            <a:normAutofit fontScale="92500" lnSpcReduction="10000"/>
          </a:bodyPr>
          <a:lstStyle/>
          <a:p>
            <a:pPr marL="342900" lvl="1" indent="-342900" algn="just">
              <a:lnSpc>
                <a:spcPct val="110000"/>
              </a:lnSpc>
              <a:buFont typeface="Arial"/>
              <a:buChar char="•"/>
            </a:pPr>
            <a:r>
              <a:rPr lang="en-US" sz="3000" b="1" u="sng" dirty="0"/>
              <a:t>Communication content</a:t>
            </a:r>
            <a:r>
              <a:rPr lang="en-US" sz="3000" dirty="0"/>
              <a:t> of the communication, i.e., the meaning or purport of the communication, or the </a:t>
            </a:r>
            <a:r>
              <a:rPr lang="en-US" sz="3000" b="1" u="sng" dirty="0"/>
              <a:t>message or information being conveyed</a:t>
            </a:r>
            <a:r>
              <a:rPr lang="en-US" sz="3000" b="1" dirty="0"/>
              <a:t> </a:t>
            </a:r>
            <a:r>
              <a:rPr lang="en-US" sz="3000" dirty="0"/>
              <a:t>by the communication (other than traffic data)</a:t>
            </a:r>
          </a:p>
          <a:p>
            <a:pPr marL="342900" lvl="1" indent="-342900" algn="just">
              <a:lnSpc>
                <a:spcPct val="110000"/>
              </a:lnSpc>
              <a:buFont typeface="Arial"/>
              <a:buChar char="•"/>
            </a:pPr>
            <a:r>
              <a:rPr lang="en-US" sz="3000" dirty="0"/>
              <a:t>Includes </a:t>
            </a:r>
            <a:r>
              <a:rPr lang="en-US" sz="3000" b="1" u="sng" dirty="0"/>
              <a:t>stored content</a:t>
            </a:r>
            <a:r>
              <a:rPr lang="en-US" sz="3000" b="1" dirty="0"/>
              <a:t> </a:t>
            </a:r>
            <a:r>
              <a:rPr lang="en-US" sz="3000" dirty="0"/>
              <a:t>and </a:t>
            </a:r>
            <a:r>
              <a:rPr lang="en-US" sz="3000" b="1" u="sng" dirty="0"/>
              <a:t>future content</a:t>
            </a:r>
          </a:p>
          <a:p>
            <a:pPr marL="342900" lvl="1" indent="-342900" algn="just">
              <a:lnSpc>
                <a:spcPct val="110000"/>
              </a:lnSpc>
              <a:buFont typeface="Arial"/>
              <a:buChar char="•"/>
            </a:pPr>
            <a:r>
              <a:rPr lang="en-US" sz="3000" dirty="0"/>
              <a:t>E.g. </a:t>
            </a:r>
          </a:p>
          <a:p>
            <a:pPr marL="742950" lvl="2" indent="-342900" algn="just">
              <a:lnSpc>
                <a:spcPct val="110000"/>
              </a:lnSpc>
            </a:pPr>
            <a:r>
              <a:rPr lang="en-US" sz="2600" b="1" u="sng" dirty="0"/>
              <a:t>emails</a:t>
            </a:r>
            <a:r>
              <a:rPr lang="en-US" sz="2600" dirty="0"/>
              <a:t>, </a:t>
            </a:r>
          </a:p>
          <a:p>
            <a:pPr marL="742950" lvl="2" indent="-342900" algn="just">
              <a:lnSpc>
                <a:spcPct val="110000"/>
              </a:lnSpc>
            </a:pPr>
            <a:r>
              <a:rPr lang="en-US" sz="2600" b="1" u="sng" dirty="0"/>
              <a:t>images</a:t>
            </a:r>
            <a:r>
              <a:rPr lang="en-US" sz="2600" dirty="0"/>
              <a:t>, </a:t>
            </a:r>
          </a:p>
          <a:p>
            <a:pPr marL="742950" lvl="2" indent="-342900" algn="just">
              <a:lnSpc>
                <a:spcPct val="110000"/>
              </a:lnSpc>
            </a:pPr>
            <a:r>
              <a:rPr lang="en-US" sz="2600" b="1" u="sng" dirty="0"/>
              <a:t>movies</a:t>
            </a:r>
            <a:r>
              <a:rPr lang="en-US" sz="2600" dirty="0"/>
              <a:t>, </a:t>
            </a:r>
          </a:p>
          <a:p>
            <a:pPr marL="742950" lvl="2" indent="-342900" algn="just">
              <a:lnSpc>
                <a:spcPct val="110000"/>
              </a:lnSpc>
            </a:pPr>
            <a:r>
              <a:rPr lang="en-US" sz="2600" b="1" u="sng" dirty="0"/>
              <a:t>music</a:t>
            </a:r>
            <a:r>
              <a:rPr lang="en-US" sz="2600" dirty="0"/>
              <a:t>, etc.</a:t>
            </a:r>
          </a:p>
        </p:txBody>
      </p:sp>
      <p:pic>
        <p:nvPicPr>
          <p:cNvPr id="6" name="Picture 10" descr="Image result for c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072224" y="4198200"/>
            <a:ext cx="2190652" cy="220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529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Cloud Data</a:t>
            </a:r>
          </a:p>
        </p:txBody>
      </p:sp>
      <p:sp>
        <p:nvSpPr>
          <p:cNvPr id="3" name="Content Placeholder 2"/>
          <p:cNvSpPr>
            <a:spLocks noGrp="1"/>
          </p:cNvSpPr>
          <p:nvPr>
            <p:ph idx="1"/>
          </p:nvPr>
        </p:nvSpPr>
        <p:spPr>
          <a:xfrm>
            <a:off x="457200" y="1643106"/>
            <a:ext cx="8229600" cy="2628270"/>
          </a:xfrm>
        </p:spPr>
        <p:txBody>
          <a:bodyPr>
            <a:normAutofit fontScale="92500" lnSpcReduction="10000"/>
          </a:bodyPr>
          <a:lstStyle/>
          <a:p>
            <a:pPr algn="just">
              <a:lnSpc>
                <a:spcPct val="120000"/>
              </a:lnSpc>
            </a:pPr>
            <a:r>
              <a:rPr lang="en-US" dirty="0"/>
              <a:t>Computer data that is less </a:t>
            </a:r>
            <a:r>
              <a:rPr lang="en-US" b="1" u="sng" dirty="0"/>
              <a:t>held on a specific device</a:t>
            </a:r>
            <a:r>
              <a:rPr lang="en-US" dirty="0"/>
              <a:t> or </a:t>
            </a:r>
            <a:r>
              <a:rPr lang="en-US" b="1" u="sng" dirty="0"/>
              <a:t>in closed network</a:t>
            </a:r>
            <a:r>
              <a:rPr lang="en-US" dirty="0"/>
              <a:t>s but is </a:t>
            </a:r>
            <a:r>
              <a:rPr lang="en-US" b="1" u="sng" dirty="0"/>
              <a:t>distributed over different services</a:t>
            </a:r>
            <a:r>
              <a:rPr lang="en-US" dirty="0"/>
              <a:t>, </a:t>
            </a:r>
            <a:r>
              <a:rPr lang="en-US" b="1" u="sng" dirty="0"/>
              <a:t>providers</a:t>
            </a:r>
            <a:r>
              <a:rPr lang="en-US" dirty="0"/>
              <a:t>, </a:t>
            </a:r>
            <a:r>
              <a:rPr lang="en-US" b="1" u="sng" dirty="0"/>
              <a:t>locations </a:t>
            </a:r>
            <a:r>
              <a:rPr lang="en-US" dirty="0"/>
              <a:t>and </a:t>
            </a:r>
            <a:r>
              <a:rPr lang="en-US" b="1" u="sng" dirty="0"/>
              <a:t>jurisdictions</a:t>
            </a:r>
            <a:r>
              <a:rPr lang="en-US" dirty="0"/>
              <a:t>.</a:t>
            </a:r>
          </a:p>
          <a:p>
            <a:pPr algn="just">
              <a:lnSpc>
                <a:spcPct val="120000"/>
              </a:lnSpc>
            </a:pPr>
            <a:endParaRPr lang="en-US" dirty="0"/>
          </a:p>
          <a:p>
            <a:pPr algn="just">
              <a:lnSpc>
                <a:spcPct val="120000"/>
              </a:lnSpc>
            </a:pPr>
            <a:r>
              <a:rPr lang="en-US" dirty="0"/>
              <a:t>Unlike computer data storage devices, cloud data is not simply found on one device</a:t>
            </a:r>
          </a:p>
        </p:txBody>
      </p:sp>
      <p:pic>
        <p:nvPicPr>
          <p:cNvPr id="5" name="Picture 14" descr="Image result for cloud stor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419" y="4343826"/>
            <a:ext cx="2967561" cy="19624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loud d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346" y="4321480"/>
            <a:ext cx="2619930" cy="19624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7829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International cooperation</a:t>
            </a: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1665800246"/>
              </p:ext>
            </p:extLst>
          </p:nvPr>
        </p:nvGraphicFramePr>
        <p:xfrm>
          <a:off x="179512" y="1196752"/>
          <a:ext cx="8784976" cy="5040560"/>
        </p:xfrm>
        <a:graphic>
          <a:graphicData uri="http://schemas.openxmlformats.org/drawingml/2006/table">
            <a:tbl>
              <a:tblPr/>
              <a:tblGrid>
                <a:gridCol w="4312939">
                  <a:extLst>
                    <a:ext uri="{9D8B030D-6E8A-4147-A177-3AD203B41FA5}">
                      <a16:colId xmlns:a16="http://schemas.microsoft.com/office/drawing/2014/main" val="20000"/>
                    </a:ext>
                  </a:extLst>
                </a:gridCol>
                <a:gridCol w="4472037">
                  <a:extLst>
                    <a:ext uri="{9D8B030D-6E8A-4147-A177-3AD203B41FA5}">
                      <a16:colId xmlns:a16="http://schemas.microsoft.com/office/drawing/2014/main" val="20001"/>
                    </a:ext>
                  </a:extLst>
                </a:gridCol>
              </a:tblGrid>
              <a:tr h="50405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n-lt"/>
                          <a:ea typeface="MS PGothic" charset="0"/>
                          <a:cs typeface="MS PGothic" charset="0"/>
                        </a:rPr>
                        <a:t>Information exchange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CARIN</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EGMONT Group (FIUs)</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24/7 network</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Interpol</a:t>
                      </a:r>
                      <a:endParaRPr kumimoji="0" lang="sl-SI"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endParaRPr kumimoji="0" lang="sl-SI"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Europol</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err="1">
                          <a:ln>
                            <a:noFill/>
                          </a:ln>
                          <a:solidFill>
                            <a:srgbClr val="000000"/>
                          </a:solidFill>
                          <a:effectLst/>
                          <a:latin typeface="+mn-lt"/>
                          <a:ea typeface="MS PGothic" charset="0"/>
                          <a:cs typeface="MS PGothic" charset="0"/>
                        </a:rPr>
                        <a:t>Eurojust</a:t>
                      </a:r>
                      <a:endParaRPr kumimoji="0" lang="en-US"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endParaRPr kumimoji="0" lang="sl-SI"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PCCSEE</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SELEC</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Bilateral</a:t>
                      </a:r>
                      <a:r>
                        <a:rPr kumimoji="0" lang="sl-SI" sz="1600" b="0" i="0" u="none" strike="noStrike" cap="none" normalizeH="0" baseline="0" dirty="0">
                          <a:ln>
                            <a:noFill/>
                          </a:ln>
                          <a:solidFill>
                            <a:srgbClr val="000000"/>
                          </a:solidFill>
                          <a:effectLst/>
                          <a:latin typeface="+mn-lt"/>
                          <a:ea typeface="MS PGothic" charset="0"/>
                          <a:cs typeface="MS PGothic" charset="0"/>
                        </a:rPr>
                        <a:t> agreements</a:t>
                      </a:r>
                      <a:endParaRPr kumimoji="0" lang="en-US" sz="1600" b="0" i="0" u="none" strike="noStrike" cap="none" normalizeH="0" baseline="0" dirty="0">
                        <a:ln>
                          <a:noFill/>
                        </a:ln>
                        <a:solidFill>
                          <a:srgbClr val="000000"/>
                        </a:solidFill>
                        <a:effectLst/>
                        <a:latin typeface="+mn-lt"/>
                        <a:ea typeface="MS PGothic" charset="0"/>
                        <a:cs typeface="MS PGothic"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mn-lt"/>
                        <a:ea typeface="MS PGothic" charset="0"/>
                        <a:cs typeface="MS PGothic"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n-lt"/>
                          <a:ea typeface="MS PGothic" charset="0"/>
                          <a:cs typeface="MS PGothic" charset="0"/>
                        </a:rPr>
                        <a:t>Mutual legal assistance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National Central authority (e.g. Ministry of Justice)</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sl-SI" sz="1600" b="0" i="0" u="none" strike="noStrike" cap="none" normalizeH="0" baseline="0" dirty="0">
                          <a:ln>
                            <a:noFill/>
                          </a:ln>
                          <a:solidFill>
                            <a:srgbClr val="000000"/>
                          </a:solidFill>
                          <a:effectLst/>
                          <a:latin typeface="+mn-lt"/>
                          <a:ea typeface="MS PGothic" charset="0"/>
                          <a:cs typeface="MS PGothic" charset="0"/>
                        </a:rPr>
                        <a:t>Also possible t</a:t>
                      </a:r>
                      <a:r>
                        <a:rPr kumimoji="0" lang="en-US" sz="1600" b="0" i="0" u="none" strike="noStrike" cap="none" normalizeH="0" baseline="0" dirty="0" err="1">
                          <a:ln>
                            <a:noFill/>
                          </a:ln>
                          <a:solidFill>
                            <a:srgbClr val="000000"/>
                          </a:solidFill>
                          <a:effectLst/>
                          <a:latin typeface="+mn-lt"/>
                          <a:ea typeface="MS PGothic" charset="0"/>
                          <a:cs typeface="MS PGothic" charset="0"/>
                        </a:rPr>
                        <a:t>hrough</a:t>
                      </a:r>
                      <a:r>
                        <a:rPr kumimoji="0" lang="sl-SI" sz="1600" b="0" i="0" u="none" strike="noStrike" cap="none" normalizeH="0" baseline="0" dirty="0">
                          <a:ln>
                            <a:noFill/>
                          </a:ln>
                          <a:solidFill>
                            <a:srgbClr val="000000"/>
                          </a:solidFill>
                          <a:effectLst/>
                          <a:latin typeface="+mn-lt"/>
                          <a:ea typeface="MS PGothic" charset="0"/>
                          <a:cs typeface="MS PGothic" charset="0"/>
                        </a:rPr>
                        <a:t> </a:t>
                      </a:r>
                      <a:r>
                        <a:rPr kumimoji="0" lang="en-US" sz="1600" b="0" i="0" u="none" strike="noStrike" cap="none" normalizeH="0" baseline="0" dirty="0">
                          <a:ln>
                            <a:noFill/>
                          </a:ln>
                          <a:solidFill>
                            <a:srgbClr val="000000"/>
                          </a:solidFill>
                          <a:effectLst/>
                          <a:latin typeface="+mn-lt"/>
                          <a:ea typeface="MS PGothic" charset="0"/>
                          <a:cs typeface="MS PGothic" charset="0"/>
                        </a:rPr>
                        <a:t>Interpol channel</a:t>
                      </a:r>
                      <a:endParaRPr kumimoji="0" lang="sl-SI"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Bilateral agreements may enable direct cooperation</a:t>
                      </a:r>
                      <a:endParaRPr kumimoji="0" lang="sl-SI"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endParaRPr kumimoji="0" lang="en-US"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National legal provisions may facilitate: </a:t>
                      </a:r>
                    </a:p>
                    <a:p>
                      <a:pPr marL="742950" marR="0" lvl="1"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JITs</a:t>
                      </a:r>
                    </a:p>
                    <a:p>
                      <a:pPr marL="742950" marR="0" lvl="1"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PARALLEL INVESTIGATION</a:t>
                      </a:r>
                    </a:p>
                    <a:p>
                      <a:pPr marL="742950" marR="0" lvl="1"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TRANSFER OF PROCEEDINGS</a:t>
                      </a:r>
                      <a:endParaRPr kumimoji="0" lang="sl-SI" sz="1600" b="0" i="0" u="none" strike="noStrike" cap="none" normalizeH="0" baseline="0" dirty="0">
                        <a:ln>
                          <a:noFill/>
                        </a:ln>
                        <a:solidFill>
                          <a:srgbClr val="000000"/>
                        </a:solidFill>
                        <a:effectLst/>
                        <a:latin typeface="+mn-lt"/>
                        <a:ea typeface="MS PGothic" charset="0"/>
                        <a:cs typeface="MS PGothic"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pPr>
                      <a:endParaRPr kumimoji="0" lang="sl-SI" sz="1600" b="0" i="0" u="none" strike="noStrike" cap="none" normalizeH="0" baseline="0" dirty="0">
                        <a:ln>
                          <a:noFill/>
                        </a:ln>
                        <a:solidFill>
                          <a:srgbClr val="000000"/>
                        </a:solidFill>
                        <a:effectLst/>
                        <a:latin typeface="+mn-lt"/>
                        <a:ea typeface="MS PGothic" charset="0"/>
                        <a:cs typeface="MS PGothic"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National legal provisions </a:t>
                      </a:r>
                      <a:r>
                        <a:rPr kumimoji="0" lang="sl-SI" sz="1600" b="0" i="0" u="none" strike="noStrike" cap="none" normalizeH="0" baseline="0" dirty="0">
                          <a:ln>
                            <a:noFill/>
                          </a:ln>
                          <a:solidFill>
                            <a:srgbClr val="000000"/>
                          </a:solidFill>
                          <a:effectLst/>
                          <a:latin typeface="+mn-lt"/>
                          <a:ea typeface="MS PGothic" charset="0"/>
                          <a:cs typeface="MS PGothic" charset="0"/>
                        </a:rPr>
                        <a:t>on MLA</a:t>
                      </a: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584" y="-9872"/>
            <a:ext cx="8229600" cy="1143000"/>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The challenges of the evidence in the cloud</a:t>
            </a:r>
          </a:p>
        </p:txBody>
      </p:sp>
      <p:sp>
        <p:nvSpPr>
          <p:cNvPr id="3" name="Content Placeholder 2"/>
          <p:cNvSpPr>
            <a:spLocks noGrp="1"/>
          </p:cNvSpPr>
          <p:nvPr>
            <p:ph idx="1"/>
          </p:nvPr>
        </p:nvSpPr>
        <p:spPr>
          <a:xfrm>
            <a:off x="457200" y="1700808"/>
            <a:ext cx="8229600" cy="4158641"/>
          </a:xfrm>
        </p:spPr>
        <p:txBody>
          <a:bodyPr>
            <a:normAutofit fontScale="92500"/>
          </a:bodyPr>
          <a:lstStyle/>
          <a:p>
            <a:pPr algn="just">
              <a:lnSpc>
                <a:spcPct val="110000"/>
              </a:lnSpc>
              <a:spcBef>
                <a:spcPts val="600"/>
              </a:spcBef>
              <a:spcAft>
                <a:spcPts val="1200"/>
              </a:spcAft>
            </a:pPr>
            <a:r>
              <a:rPr lang="en-US" dirty="0"/>
              <a:t>Uncertainty regarding </a:t>
            </a:r>
            <a:r>
              <a:rPr lang="en-US" b="1" u="sng" dirty="0"/>
              <a:t>jurisdiction(s)</a:t>
            </a:r>
            <a:r>
              <a:rPr lang="en-US" u="sng" dirty="0"/>
              <a:t> </a:t>
            </a:r>
            <a:r>
              <a:rPr lang="en-US" b="1" u="sng" dirty="0"/>
              <a:t>in which electronic evidence is stored</a:t>
            </a:r>
            <a:r>
              <a:rPr lang="en-US" dirty="0"/>
              <a:t> &amp; which legal regime(s) will apply</a:t>
            </a:r>
          </a:p>
          <a:p>
            <a:pPr algn="just">
              <a:lnSpc>
                <a:spcPct val="110000"/>
              </a:lnSpc>
              <a:spcBef>
                <a:spcPts val="600"/>
              </a:spcBef>
              <a:spcAft>
                <a:spcPts val="1200"/>
              </a:spcAft>
            </a:pPr>
            <a:r>
              <a:rPr lang="en-US" dirty="0"/>
              <a:t>Unclear </a:t>
            </a:r>
            <a:r>
              <a:rPr lang="en-US" b="1" u="sng" dirty="0"/>
              <a:t>which rules of access will apply</a:t>
            </a:r>
            <a:r>
              <a:rPr lang="en-US" dirty="0"/>
              <a:t> (e.g. whether location of headquarters or subsidiary of service provider , location of suspect subscriber or location where services were subscribed to be considered)</a:t>
            </a:r>
          </a:p>
          <a:p>
            <a:pPr algn="just">
              <a:lnSpc>
                <a:spcPct val="110000"/>
              </a:lnSpc>
              <a:spcBef>
                <a:spcPts val="600"/>
              </a:spcBef>
              <a:spcAft>
                <a:spcPts val="1200"/>
              </a:spcAft>
            </a:pPr>
            <a:r>
              <a:rPr lang="en-US" dirty="0"/>
              <a:t>Service providers may be under </a:t>
            </a:r>
            <a:r>
              <a:rPr lang="en-US" b="1" u="sng" dirty="0"/>
              <a:t>different layers of jurisdiction for various legal aspects</a:t>
            </a:r>
            <a:r>
              <a:rPr lang="en-US" dirty="0"/>
              <a:t> related to its services (e.g. IP, tax, data protection </a:t>
            </a:r>
            <a:r>
              <a:rPr lang="en-US" dirty="0" err="1"/>
              <a:t>etc</a:t>
            </a:r>
            <a:r>
              <a:rPr lang="en-US" dirty="0"/>
              <a:t>).</a:t>
            </a:r>
          </a:p>
        </p:txBody>
      </p:sp>
    </p:spTree>
    <p:custDataLst>
      <p:tags r:id="rId1"/>
    </p:custDataLst>
    <p:extLst>
      <p:ext uri="{BB962C8B-B14F-4D97-AF65-F5344CB8AC3E}">
        <p14:creationId xmlns:p14="http://schemas.microsoft.com/office/powerpoint/2010/main" val="3011010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3363163"/>
          </a:xfrm>
          <a:ln/>
        </p:spPr>
        <p:txBody>
          <a:bodyPr lIns="91440" tIns="45720" rIns="91440" bIns="45720" anchor="ctr">
            <a:noAutofit/>
          </a:bodyPr>
          <a:lstStyle/>
          <a:p>
            <a:pPr algn="ctr"/>
            <a:r>
              <a:rPr lang="en-GB" sz="3200" dirty="0">
                <a:solidFill>
                  <a:srgbClr val="2F618F"/>
                </a:solidFill>
                <a:latin typeface="Helvetica" panose="020B0604020202020204" pitchFamily="34" charset="0"/>
              </a:rPr>
              <a:t>Access to Data held by Domestic Service Providers</a:t>
            </a:r>
            <a:endParaRPr lang="en-US" sz="3200" dirty="0">
              <a:solidFill>
                <a:srgbClr val="2F618F"/>
              </a:solidFill>
              <a:latin typeface="Helvetica" panose="020B0604020202020204" pitchFamily="34" charset="0"/>
            </a:endParaRPr>
          </a:p>
        </p:txBody>
      </p:sp>
      <p:pic>
        <p:nvPicPr>
          <p:cNvPr id="3" name="Picture 3"/>
          <p:cNvPicPr>
            <a:picLocks noGrp="1" noChangeAspect="1" noChangeArrowheads="1"/>
          </p:cNvPicPr>
          <p:nvPr>
            <p:ph idx="4294967295"/>
          </p:nvPr>
        </p:nvPicPr>
        <p:blipFill>
          <a:blip r:embed="rId4" cstate="print"/>
          <a:stretch>
            <a:fillRect/>
          </a:stretch>
        </p:blipFill>
        <p:spPr bwMode="auto">
          <a:xfrm>
            <a:off x="3590925" y="4090759"/>
            <a:ext cx="1962150" cy="17653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31552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Levels of Cooperation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58036067"/>
              </p:ext>
            </p:extLst>
          </p:nvPr>
        </p:nvGraphicFramePr>
        <p:xfrm>
          <a:off x="86816" y="1133128"/>
          <a:ext cx="8877672" cy="52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82937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Compulsory Cooperation</a:t>
            </a:r>
          </a:p>
        </p:txBody>
      </p:sp>
      <p:sp>
        <p:nvSpPr>
          <p:cNvPr id="3" name="Content Placeholder 2"/>
          <p:cNvSpPr>
            <a:spLocks noGrp="1"/>
          </p:cNvSpPr>
          <p:nvPr>
            <p:ph idx="1"/>
          </p:nvPr>
        </p:nvSpPr>
        <p:spPr>
          <a:xfrm>
            <a:off x="457200" y="1440493"/>
            <a:ext cx="8229600" cy="4685670"/>
          </a:xfrm>
        </p:spPr>
        <p:txBody>
          <a:bodyPr>
            <a:normAutofit/>
          </a:bodyPr>
          <a:lstStyle/>
          <a:p>
            <a:pPr algn="just"/>
            <a:r>
              <a:rPr lang="en-US" b="1" u="sng" dirty="0"/>
              <a:t>Mandated through exercise of procedural powers</a:t>
            </a:r>
            <a:r>
              <a:rPr lang="en-US" dirty="0"/>
              <a:t> of law enforcement and/or judiciary</a:t>
            </a:r>
          </a:p>
          <a:p>
            <a:pPr lvl="1" algn="just"/>
            <a:r>
              <a:rPr lang="en-US" dirty="0"/>
              <a:t>Expedited preservation of stored data</a:t>
            </a:r>
          </a:p>
          <a:p>
            <a:pPr lvl="1" algn="just"/>
            <a:r>
              <a:rPr lang="en-US" dirty="0"/>
              <a:t>Expedited preservation &amp; partial disclosure of traffic data</a:t>
            </a:r>
          </a:p>
          <a:p>
            <a:pPr lvl="1" algn="just"/>
            <a:r>
              <a:rPr lang="en-US" dirty="0"/>
              <a:t>Search and seisure</a:t>
            </a:r>
          </a:p>
          <a:p>
            <a:pPr lvl="1" algn="just"/>
            <a:r>
              <a:rPr lang="en-US" dirty="0"/>
              <a:t>Production orders</a:t>
            </a:r>
          </a:p>
          <a:p>
            <a:pPr lvl="1" algn="just"/>
            <a:r>
              <a:rPr lang="en-US" dirty="0"/>
              <a:t>Real-time collection of traffic data</a:t>
            </a:r>
          </a:p>
          <a:p>
            <a:pPr lvl="1" algn="just"/>
            <a:r>
              <a:rPr lang="en-US" dirty="0"/>
              <a:t>Interception of content data</a:t>
            </a:r>
          </a:p>
        </p:txBody>
      </p:sp>
    </p:spTree>
    <p:custDataLst>
      <p:tags r:id="rId1"/>
    </p:custDataLst>
    <p:extLst>
      <p:ext uri="{BB962C8B-B14F-4D97-AF65-F5344CB8AC3E}">
        <p14:creationId xmlns:p14="http://schemas.microsoft.com/office/powerpoint/2010/main" val="3500339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Voluntary Cooperation with Service Providers</a:t>
            </a:r>
          </a:p>
        </p:txBody>
      </p:sp>
      <p:sp>
        <p:nvSpPr>
          <p:cNvPr id="3" name="Content Placeholder 2"/>
          <p:cNvSpPr>
            <a:spLocks noGrp="1"/>
          </p:cNvSpPr>
          <p:nvPr>
            <p:ph idx="1"/>
          </p:nvPr>
        </p:nvSpPr>
        <p:spPr>
          <a:xfrm>
            <a:off x="457200" y="1741118"/>
            <a:ext cx="8229600" cy="4385045"/>
          </a:xfrm>
        </p:spPr>
        <p:txBody>
          <a:bodyPr/>
          <a:lstStyle/>
          <a:p>
            <a:pPr marL="0" indent="0" algn="just">
              <a:buNone/>
            </a:pPr>
            <a:r>
              <a:rPr lang="en-US" dirty="0">
                <a:highlight>
                  <a:srgbClr val="FFFF00"/>
                </a:highlight>
              </a:rPr>
              <a:t>[trainer to insert details of any MOUs or private-public agreements between law enforcement and private sector service providers and other industry members, if any]</a:t>
            </a:r>
          </a:p>
        </p:txBody>
      </p:sp>
    </p:spTree>
    <p:custDataLst>
      <p:tags r:id="rId1"/>
    </p:custDataLst>
    <p:extLst>
      <p:ext uri="{BB962C8B-B14F-4D97-AF65-F5344CB8AC3E}">
        <p14:creationId xmlns:p14="http://schemas.microsoft.com/office/powerpoint/2010/main" val="1643493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9872"/>
            <a:ext cx="7725544" cy="1143000"/>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Access to Cloud Data Held by Domestic Service Providers</a:t>
            </a:r>
          </a:p>
        </p:txBody>
      </p:sp>
      <p:sp>
        <p:nvSpPr>
          <p:cNvPr id="3" name="Content Placeholder 2"/>
          <p:cNvSpPr>
            <a:spLocks noGrp="1"/>
          </p:cNvSpPr>
          <p:nvPr>
            <p:ph idx="1"/>
          </p:nvPr>
        </p:nvSpPr>
        <p:spPr>
          <a:xfrm>
            <a:off x="457200" y="1929008"/>
            <a:ext cx="8229600" cy="4197155"/>
          </a:xfrm>
        </p:spPr>
        <p:txBody>
          <a:bodyPr/>
          <a:lstStyle/>
          <a:p>
            <a:pPr algn="just"/>
            <a:r>
              <a:rPr lang="en-US" dirty="0"/>
              <a:t>Law enforcement and judges may use domestic powers for </a:t>
            </a:r>
            <a:r>
              <a:rPr lang="en-US" b="1" u="sng" dirty="0"/>
              <a:t>cloud data</a:t>
            </a:r>
            <a:r>
              <a:rPr lang="en-US" b="1" dirty="0"/>
              <a:t> </a:t>
            </a:r>
            <a:r>
              <a:rPr lang="en-US" dirty="0"/>
              <a:t>held by domestic service providers within the jurisdiction of their territory</a:t>
            </a:r>
          </a:p>
        </p:txBody>
      </p:sp>
    </p:spTree>
    <p:custDataLst>
      <p:tags r:id="rId1"/>
    </p:custDataLst>
    <p:extLst>
      <p:ext uri="{BB962C8B-B14F-4D97-AF65-F5344CB8AC3E}">
        <p14:creationId xmlns:p14="http://schemas.microsoft.com/office/powerpoint/2010/main" val="677843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46D9B51B-8D07-47A6-AFEF-5CDFA439E1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88452CA6-8BBA-4C73-976D-B356DFEB77E8}"/>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2320806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2931115"/>
          </a:xfrm>
          <a:ln/>
        </p:spPr>
        <p:txBody>
          <a:bodyPr lIns="91440" tIns="45720" rIns="91440" bIns="45720" anchor="ctr">
            <a:normAutofit/>
          </a:bodyPr>
          <a:lstStyle/>
          <a:p>
            <a:pPr algn="ctr"/>
            <a:r>
              <a:rPr lang="en-US" sz="3200" dirty="0">
                <a:solidFill>
                  <a:srgbClr val="2F618F"/>
                </a:solidFill>
                <a:latin typeface="Helvetica" panose="020B0604020202020204" pitchFamily="34" charset="0"/>
              </a:rPr>
              <a:t>Access to Data Held by Foreign Service Providers</a:t>
            </a:r>
          </a:p>
        </p:txBody>
      </p:sp>
      <p:pic>
        <p:nvPicPr>
          <p:cNvPr id="3" name="Picture 3"/>
          <p:cNvPicPr>
            <a:picLocks noGrp="1" noChangeAspect="1" noChangeArrowheads="1"/>
          </p:cNvPicPr>
          <p:nvPr>
            <p:ph idx="4294967295"/>
          </p:nvPr>
        </p:nvPicPr>
        <p:blipFill>
          <a:blip r:embed="rId4" cstate="print"/>
          <a:stretch>
            <a:fillRect/>
          </a:stretch>
        </p:blipFill>
        <p:spPr bwMode="auto">
          <a:xfrm>
            <a:off x="3590925" y="4090759"/>
            <a:ext cx="1962150" cy="17653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84909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Introduction</a:t>
            </a:r>
          </a:p>
        </p:txBody>
      </p:sp>
      <p:sp>
        <p:nvSpPr>
          <p:cNvPr id="3" name="Content Placeholder 2"/>
          <p:cNvSpPr>
            <a:spLocks noGrp="1"/>
          </p:cNvSpPr>
          <p:nvPr>
            <p:ph idx="1"/>
          </p:nvPr>
        </p:nvSpPr>
        <p:spPr/>
        <p:txBody>
          <a:bodyPr/>
          <a:lstStyle/>
          <a:p>
            <a:pPr algn="just"/>
            <a:r>
              <a:rPr lang="en-US" dirty="0"/>
              <a:t>Challenges in constructing long arm / extraterritorial jurisdiction in view of existing norms of international law</a:t>
            </a:r>
          </a:p>
          <a:p>
            <a:pPr algn="just"/>
            <a:endParaRPr lang="en-US" dirty="0"/>
          </a:p>
          <a:p>
            <a:pPr algn="just"/>
            <a:r>
              <a:rPr lang="en-US" dirty="0"/>
              <a:t>There are three possible levels of cooperation between law enforcement and foreign service providers</a:t>
            </a:r>
          </a:p>
          <a:p>
            <a:pPr algn="just"/>
            <a:endParaRPr lang="en-US" dirty="0"/>
          </a:p>
        </p:txBody>
      </p:sp>
    </p:spTree>
    <p:custDataLst>
      <p:tags r:id="rId1"/>
    </p:custDataLst>
    <p:extLst>
      <p:ext uri="{BB962C8B-B14F-4D97-AF65-F5344CB8AC3E}">
        <p14:creationId xmlns:p14="http://schemas.microsoft.com/office/powerpoint/2010/main" val="937844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Levels of Cooperation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40074699"/>
              </p:ext>
            </p:extLst>
          </p:nvPr>
        </p:nvGraphicFramePr>
        <p:xfrm>
          <a:off x="251520" y="1133128"/>
          <a:ext cx="8805664" cy="5320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2304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značba mesta vsebine 3"/>
          <p:cNvGraphicFramePr>
            <a:graphicFrameLocks noGrp="1"/>
          </p:cNvGraphicFramePr>
          <p:nvPr>
            <p:ph idx="1"/>
            <p:extLst>
              <p:ext uri="{D42A27DB-BD31-4B8C-83A1-F6EECF244321}">
                <p14:modId xmlns:p14="http://schemas.microsoft.com/office/powerpoint/2010/main" val="1364239637"/>
              </p:ext>
            </p:extLst>
          </p:nvPr>
        </p:nvGraphicFramePr>
        <p:xfrm>
          <a:off x="107504" y="1124744"/>
          <a:ext cx="8928992" cy="5163699"/>
        </p:xfrm>
        <a:graphic>
          <a:graphicData uri="http://schemas.openxmlformats.org/drawingml/2006/table">
            <a:tbl>
              <a:tblPr firstRow="1" bandRow="1">
                <a:tableStyleId>{5C22544A-7EE6-4342-B048-85BDC9FD1C3A}</a:tableStyleId>
              </a:tblPr>
              <a:tblGrid>
                <a:gridCol w="3109767">
                  <a:extLst>
                    <a:ext uri="{9D8B030D-6E8A-4147-A177-3AD203B41FA5}">
                      <a16:colId xmlns:a16="http://schemas.microsoft.com/office/drawing/2014/main" val="20000"/>
                    </a:ext>
                  </a:extLst>
                </a:gridCol>
                <a:gridCol w="1354729">
                  <a:extLst>
                    <a:ext uri="{9D8B030D-6E8A-4147-A177-3AD203B41FA5}">
                      <a16:colId xmlns:a16="http://schemas.microsoft.com/office/drawing/2014/main" val="20001"/>
                    </a:ext>
                  </a:extLst>
                </a:gridCol>
                <a:gridCol w="1515445">
                  <a:extLst>
                    <a:ext uri="{9D8B030D-6E8A-4147-A177-3AD203B41FA5}">
                      <a16:colId xmlns:a16="http://schemas.microsoft.com/office/drawing/2014/main" val="20002"/>
                    </a:ext>
                  </a:extLst>
                </a:gridCol>
                <a:gridCol w="2949051">
                  <a:extLst>
                    <a:ext uri="{9D8B030D-6E8A-4147-A177-3AD203B41FA5}">
                      <a16:colId xmlns:a16="http://schemas.microsoft.com/office/drawing/2014/main" val="20003"/>
                    </a:ext>
                  </a:extLst>
                </a:gridCol>
              </a:tblGrid>
              <a:tr h="61472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noProof="0" dirty="0">
                          <a:solidFill>
                            <a:srgbClr val="000000"/>
                          </a:solidFill>
                        </a:rPr>
                        <a:t>Court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noProof="0" dirty="0">
                          <a:solidFill>
                            <a:srgbClr val="000000"/>
                          </a:solidFill>
                        </a:rPr>
                        <a:t>(order, execution)</a:t>
                      </a:r>
                    </a:p>
                  </a:txBody>
                  <a:tcPr marL="91444" marR="91444" marT="45712" marB="45712">
                    <a:solidFill>
                      <a:srgbClr val="0070C0"/>
                    </a:solidFill>
                  </a:tcPr>
                </a:tc>
                <a:tc hMerge="1">
                  <a:txBody>
                    <a:bodyPr/>
                    <a:lstStyle/>
                    <a:p>
                      <a:endParaRPr lang="sl-SI"/>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noProof="0" dirty="0">
                          <a:solidFill>
                            <a:srgbClr val="000000"/>
                          </a:solidFill>
                        </a:rPr>
                        <a:t>Ministry of Justice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noProof="0" dirty="0">
                          <a:solidFill>
                            <a:srgbClr val="000000"/>
                          </a:solidFill>
                        </a:rPr>
                        <a:t>(central authority)</a:t>
                      </a:r>
                    </a:p>
                  </a:txBody>
                  <a:tcPr marL="91444" marR="91444" marT="45712" marB="45712">
                    <a:solidFill>
                      <a:srgbClr val="0070C0"/>
                    </a:solidFill>
                  </a:tcPr>
                </a:tc>
                <a:tc hMerge="1">
                  <a:txBody>
                    <a:bodyPr/>
                    <a:lstStyle/>
                    <a:p>
                      <a:endParaRPr lang="sl-SI"/>
                    </a:p>
                  </a:txBody>
                  <a:tcPr/>
                </a:tc>
                <a:extLst>
                  <a:ext uri="{0D108BD9-81ED-4DB2-BD59-A6C34878D82A}">
                    <a16:rowId xmlns:a16="http://schemas.microsoft.com/office/drawing/2014/main" val="10000"/>
                  </a:ext>
                </a:extLst>
              </a:tr>
              <a:tr h="1383152">
                <a:tc gridSpan="4">
                  <a:txBody>
                    <a:bodyPr/>
                    <a:lstStyle/>
                    <a:p>
                      <a:pPr algn="ctr"/>
                      <a:r>
                        <a:rPr lang="en-US" sz="1800" b="1" noProof="0" dirty="0"/>
                        <a:t>Prosecutor</a:t>
                      </a:r>
                      <a:endParaRPr lang="sl-SI" sz="1800" b="1" noProof="0" dirty="0"/>
                    </a:p>
                    <a:p>
                      <a:pPr algn="ctr"/>
                      <a:endParaRPr lang="en-US" sz="1800" b="1" noProof="0" dirty="0"/>
                    </a:p>
                    <a:p>
                      <a:pPr algn="ctr"/>
                      <a:r>
                        <a:rPr lang="en-US" sz="1600" b="0" baseline="0" noProof="0" dirty="0"/>
                        <a:t>(</a:t>
                      </a:r>
                      <a:r>
                        <a:rPr lang="en-US" sz="1600" b="0" baseline="0" noProof="0" dirty="0" err="1"/>
                        <a:t>Eurojust</a:t>
                      </a:r>
                      <a:r>
                        <a:rPr lang="en-US" sz="1600" b="0" baseline="0" noProof="0" dirty="0"/>
                        <a:t> (EU), EJN (EU), </a:t>
                      </a:r>
                      <a:endParaRPr lang="sl-SI" sz="1600" b="0" baseline="0" noProof="0" dirty="0"/>
                    </a:p>
                    <a:p>
                      <a:pPr algn="ctr"/>
                      <a:r>
                        <a:rPr lang="en-US" sz="1600" b="1" baseline="0" noProof="0" dirty="0"/>
                        <a:t>JITs, parallel investigations, operational meetings</a:t>
                      </a:r>
                      <a:endParaRPr lang="en-US" sz="1600" b="0" baseline="0" noProof="0" dirty="0"/>
                    </a:p>
                    <a:p>
                      <a:pPr algn="ctr"/>
                      <a:r>
                        <a:rPr lang="en-US" sz="1600" b="0" baseline="0" noProof="0" dirty="0"/>
                        <a:t>(proposal/request/execution of MLA)</a:t>
                      </a:r>
                    </a:p>
                  </a:txBody>
                  <a:tcPr marL="91444" marR="91444" marT="45712" marB="45712">
                    <a:solidFill>
                      <a:srgbClr val="0070C0"/>
                    </a:solidFill>
                  </a:tcPr>
                </a:tc>
                <a:tc hMerge="1">
                  <a:txBody>
                    <a:bodyPr/>
                    <a:lstStyle/>
                    <a:p>
                      <a:endParaRPr lang="sl-SI"/>
                    </a:p>
                  </a:txBody>
                  <a:tcPr/>
                </a:tc>
                <a:tc hMerge="1">
                  <a:txBody>
                    <a:bodyPr/>
                    <a:lstStyle/>
                    <a:p>
                      <a:endParaRPr lang="sl-SI"/>
                    </a:p>
                  </a:txBody>
                  <a:tcPr/>
                </a:tc>
                <a:tc hMerge="1">
                  <a:txBody>
                    <a:bodyPr/>
                    <a:lstStyle/>
                    <a:p>
                      <a:endParaRPr lang="sl-SI" b="0" dirty="0"/>
                    </a:p>
                  </a:txBody>
                  <a:tcPr/>
                </a:tc>
                <a:extLst>
                  <a:ext uri="{0D108BD9-81ED-4DB2-BD59-A6C34878D82A}">
                    <a16:rowId xmlns:a16="http://schemas.microsoft.com/office/drawing/2014/main" val="10001"/>
                  </a:ext>
                </a:extLst>
              </a:tr>
              <a:tr h="3165823">
                <a:tc>
                  <a:txBody>
                    <a:bodyPr/>
                    <a:lstStyle/>
                    <a:p>
                      <a:pPr marL="0" indent="0" algn="ctr">
                        <a:buNone/>
                        <a:defRPr/>
                      </a:pPr>
                      <a:r>
                        <a:rPr lang="en-US" sz="1800" b="1" noProof="0" dirty="0"/>
                        <a:t>(Cyber)crime investigation</a:t>
                      </a:r>
                    </a:p>
                    <a:p>
                      <a:pPr marL="0" indent="0" algn="ctr">
                        <a:buNone/>
                        <a:defRPr/>
                      </a:pPr>
                      <a:endParaRPr lang="en-US" sz="2000" b="1" noProof="0" dirty="0"/>
                    </a:p>
                    <a:p>
                      <a:pPr marL="0" indent="0" algn="l">
                        <a:buFont typeface="Arial" panose="020B0604020202020204" pitchFamily="34" charset="0"/>
                        <a:buNone/>
                        <a:defRPr/>
                      </a:pPr>
                      <a:r>
                        <a:rPr lang="en-US" sz="1600" b="0" noProof="0" dirty="0"/>
                        <a:t>(E- evidence: subscriber (IP ID), traffic, content data)</a:t>
                      </a:r>
                    </a:p>
                    <a:p>
                      <a:pPr marL="0" indent="0" algn="l">
                        <a:buFont typeface="Arial" panose="020B0604020202020204" pitchFamily="34" charset="0"/>
                        <a:buNone/>
                        <a:defRPr/>
                      </a:pPr>
                      <a:endParaRPr lang="en-US" sz="1600" b="0" noProof="0" dirty="0"/>
                    </a:p>
                    <a:p>
                      <a:pPr marL="0" indent="0" algn="l">
                        <a:buFont typeface="Arial" panose="020B0604020202020204" pitchFamily="34" charset="0"/>
                        <a:buNone/>
                        <a:defRPr/>
                      </a:pPr>
                      <a:endParaRPr lang="en-US" sz="1600" b="0" noProof="0" dirty="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kern="1200" noProof="0" dirty="0">
                          <a:solidFill>
                            <a:srgbClr val="000000"/>
                          </a:solidFill>
                          <a:latin typeface="+mn-lt"/>
                          <a:ea typeface="+mn-ea"/>
                          <a:cs typeface="+mn-cs"/>
                        </a:rPr>
                        <a:t>Direct cooperation with MSPs</a:t>
                      </a:r>
                      <a:endParaRPr lang="sl-SI" sz="1600" b="1" kern="1200" noProof="0" dirty="0">
                        <a:solidFill>
                          <a:srgbClr val="000000"/>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noProof="0" dirty="0">
                          <a:solidFill>
                            <a:srgbClr val="000000"/>
                          </a:solidFill>
                        </a:rPr>
                        <a:t>24/7 network</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noProof="0" dirty="0">
                          <a:solidFill>
                            <a:srgbClr val="000000"/>
                          </a:solidFill>
                        </a:rPr>
                        <a:t>Interpol</a:t>
                      </a:r>
                      <a:r>
                        <a:rPr lang="sl-SI" sz="1600" b="1" noProof="0" dirty="0">
                          <a:solidFill>
                            <a:srgbClr val="000000"/>
                          </a:solidFill>
                        </a:rPr>
                        <a:t> </a:t>
                      </a:r>
                      <a:r>
                        <a:rPr lang="sl-SI" sz="1600" b="1" noProof="0" dirty="0" err="1">
                          <a:solidFill>
                            <a:srgbClr val="000000"/>
                          </a:solidFill>
                        </a:rPr>
                        <a:t>channel</a:t>
                      </a:r>
                      <a:endParaRPr lang="en-US" sz="1600" b="1" noProof="0" dirty="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sl-SI" sz="1600" b="1" noProof="0" dirty="0">
                          <a:solidFill>
                            <a:srgbClr val="000000"/>
                          </a:solidFill>
                        </a:rPr>
                        <a:t>(</a:t>
                      </a:r>
                      <a:r>
                        <a:rPr lang="en-US" sz="1600" b="1" noProof="0" dirty="0">
                          <a:solidFill>
                            <a:srgbClr val="000000"/>
                          </a:solidFill>
                        </a:rPr>
                        <a:t>Europol EC3</a:t>
                      </a:r>
                      <a:r>
                        <a:rPr lang="sl-SI" sz="1600" b="1" noProof="0" dirty="0">
                          <a:solidFill>
                            <a:srgbClr val="000000"/>
                          </a:solidFill>
                        </a:rPr>
                        <a:t>)</a:t>
                      </a:r>
                      <a:endParaRPr lang="en-US" sz="1600" b="1" noProof="0" dirty="0">
                        <a:solidFill>
                          <a:srgbClr val="000000"/>
                        </a:solidFill>
                      </a:endParaRPr>
                    </a:p>
                  </a:txBody>
                  <a:tcPr marL="91444" marR="91444" marT="45712" marB="45712">
                    <a:solidFill>
                      <a:srgbClr val="81ADD5"/>
                    </a:solidFill>
                  </a:tcPr>
                </a:tc>
                <a:tc gridSpan="2">
                  <a:txBody>
                    <a:bodyPr/>
                    <a:lstStyle/>
                    <a:p>
                      <a:pPr algn="ctr">
                        <a:defRPr/>
                      </a:pPr>
                      <a:r>
                        <a:rPr lang="en-US" sz="1800" b="1" noProof="0" dirty="0"/>
                        <a:t>Financial investigation </a:t>
                      </a:r>
                    </a:p>
                    <a:p>
                      <a:pPr algn="ctr">
                        <a:defRPr/>
                      </a:pPr>
                      <a:endParaRPr lang="en-US" sz="1800" b="0" noProof="0" dirty="0"/>
                    </a:p>
                    <a:p>
                      <a:pPr marL="0" indent="0">
                        <a:buFont typeface="Arial" panose="020B0604020202020204" pitchFamily="34" charset="0"/>
                        <a:buNone/>
                        <a:defRPr/>
                      </a:pPr>
                      <a:r>
                        <a:rPr lang="en-US" sz="1600" b="0" noProof="0" dirty="0">
                          <a:solidFill>
                            <a:srgbClr val="000000"/>
                          </a:solidFill>
                        </a:rPr>
                        <a:t>(Bank data, monitoring</a:t>
                      </a:r>
                      <a:r>
                        <a:rPr lang="sl-SI" sz="1600" b="0" noProof="0" dirty="0">
                          <a:solidFill>
                            <a:srgbClr val="000000"/>
                          </a:solidFill>
                        </a:rPr>
                        <a:t> bank </a:t>
                      </a:r>
                      <a:r>
                        <a:rPr lang="sl-SI" sz="1600" b="0" noProof="0" dirty="0" err="1">
                          <a:solidFill>
                            <a:srgbClr val="000000"/>
                          </a:solidFill>
                        </a:rPr>
                        <a:t>transactions</a:t>
                      </a:r>
                      <a:r>
                        <a:rPr lang="en-US" sz="1600" b="0" noProof="0" dirty="0">
                          <a:solidFill>
                            <a:srgbClr val="000000"/>
                          </a:solidFill>
                        </a:rPr>
                        <a:t>, </a:t>
                      </a:r>
                    </a:p>
                    <a:p>
                      <a:pPr marL="0" indent="0">
                        <a:buFont typeface="Arial" panose="020B0604020202020204" pitchFamily="34" charset="0"/>
                        <a:buNone/>
                        <a:defRPr/>
                      </a:pPr>
                      <a:r>
                        <a:rPr lang="sl-SI" sz="1600" b="0" noProof="0" dirty="0">
                          <a:solidFill>
                            <a:srgbClr val="000000"/>
                          </a:solidFill>
                        </a:rPr>
                        <a:t>ID </a:t>
                      </a:r>
                      <a:r>
                        <a:rPr lang="en-US" sz="1600" b="0" noProof="0" dirty="0">
                          <a:solidFill>
                            <a:srgbClr val="000000"/>
                          </a:solidFill>
                        </a:rPr>
                        <a:t>location</a:t>
                      </a:r>
                      <a:r>
                        <a:rPr lang="en-US" sz="1600" b="0" baseline="0" noProof="0" dirty="0">
                          <a:solidFill>
                            <a:srgbClr val="000000"/>
                          </a:solidFill>
                        </a:rPr>
                        <a:t> of property, </a:t>
                      </a:r>
                      <a:endParaRPr lang="sl-SI" sz="1600" b="0" baseline="0" noProof="0" dirty="0">
                        <a:solidFill>
                          <a:srgbClr val="000000"/>
                        </a:solidFill>
                      </a:endParaRPr>
                    </a:p>
                    <a:p>
                      <a:pPr marL="0" indent="0">
                        <a:buFont typeface="Arial" panose="020B0604020202020204" pitchFamily="34" charset="0"/>
                        <a:buNone/>
                        <a:defRPr/>
                      </a:pPr>
                      <a:r>
                        <a:rPr lang="en-US" sz="1600" b="0" noProof="0" dirty="0">
                          <a:solidFill>
                            <a:srgbClr val="000000"/>
                          </a:solidFill>
                        </a:rPr>
                        <a:t>freezing, seizure</a:t>
                      </a:r>
                      <a:r>
                        <a:rPr lang="sl-SI" sz="1600" b="0" noProof="0" dirty="0">
                          <a:solidFill>
                            <a:srgbClr val="000000"/>
                          </a:solidFill>
                        </a:rPr>
                        <a:t> </a:t>
                      </a:r>
                      <a:r>
                        <a:rPr lang="sl-SI" sz="1600" b="0" noProof="0" dirty="0" err="1">
                          <a:solidFill>
                            <a:srgbClr val="000000"/>
                          </a:solidFill>
                        </a:rPr>
                        <a:t>order</a:t>
                      </a:r>
                      <a:r>
                        <a:rPr lang="en-US" sz="1600" b="0" noProof="0" dirty="0">
                          <a:solidFill>
                            <a:srgbClr val="000000"/>
                          </a:solidFill>
                        </a:rPr>
                        <a:t>)</a:t>
                      </a:r>
                      <a:endParaRPr lang="sl-SI" sz="1600" b="0" noProof="0" dirty="0">
                        <a:solidFill>
                          <a:srgbClr val="000000"/>
                        </a:solidFill>
                      </a:endParaRPr>
                    </a:p>
                    <a:p>
                      <a:pPr marL="0" indent="0">
                        <a:buFont typeface="Arial" panose="020B0604020202020204" pitchFamily="34" charset="0"/>
                        <a:buNone/>
                        <a:defRPr/>
                      </a:pPr>
                      <a:r>
                        <a:rPr lang="sl-SI" sz="1600" b="0" noProof="0" dirty="0">
                          <a:solidFill>
                            <a:srgbClr val="000000"/>
                          </a:solidFill>
                        </a:rPr>
                        <a:t>(</a:t>
                      </a:r>
                      <a:r>
                        <a:rPr lang="sl-SI" sz="1600" b="0" noProof="0" dirty="0" err="1">
                          <a:solidFill>
                            <a:srgbClr val="000000"/>
                          </a:solidFill>
                        </a:rPr>
                        <a:t>Confiscation</a:t>
                      </a:r>
                      <a:r>
                        <a:rPr lang="sl-SI" sz="1600" b="0" noProof="0" dirty="0">
                          <a:solidFill>
                            <a:srgbClr val="000000"/>
                          </a:solidFill>
                        </a:rPr>
                        <a:t>)</a:t>
                      </a:r>
                      <a:endParaRPr lang="sl-SI" sz="2000" b="1" noProof="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noProof="0" dirty="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noProof="0" dirty="0"/>
                        <a:t>C</a:t>
                      </a:r>
                      <a:r>
                        <a:rPr lang="sl-SI" sz="1600" b="1" noProof="0" dirty="0"/>
                        <a:t>ARIN</a:t>
                      </a:r>
                      <a:endParaRPr lang="en-US" sz="1800" b="1" noProof="0" dirty="0"/>
                    </a:p>
                  </a:txBody>
                  <a:tcPr marL="91444" marR="91444" marT="45712" marB="45712">
                    <a:noFill/>
                  </a:tcPr>
                </a:tc>
                <a:tc hMerge="1">
                  <a:txBody>
                    <a:bodyPr/>
                    <a:lstStyle/>
                    <a:p>
                      <a:endParaRPr lang="sl-SI"/>
                    </a:p>
                  </a:txBody>
                  <a:tcPr/>
                </a:tc>
                <a:tc>
                  <a:txBody>
                    <a:bodyPr/>
                    <a:lstStyle/>
                    <a:p>
                      <a:pPr algn="ctr">
                        <a:defRPr/>
                      </a:pPr>
                      <a:r>
                        <a:rPr lang="en-US" sz="1800" b="1" noProof="0" dirty="0"/>
                        <a:t>Money laundering - FIU</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aseline="0" noProof="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noProof="0" dirty="0"/>
                        <a:t>(Information exchange on STR,</a:t>
                      </a:r>
                      <a:r>
                        <a:rPr lang="en-US" sz="1600" baseline="0" noProof="0" dirty="0"/>
                        <a:t> postponement of financial transaction)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aseline="0" noProof="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aseline="0" noProof="0" dirty="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baseline="0" noProof="0" dirty="0">
                          <a:solidFill>
                            <a:srgbClr val="000000"/>
                          </a:solidFill>
                        </a:rPr>
                        <a:t>EGMONT Group</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baseline="0" noProof="0" dirty="0">
                          <a:solidFill>
                            <a:srgbClr val="000000"/>
                          </a:solidFill>
                        </a:rPr>
                        <a:t>(EU) </a:t>
                      </a:r>
                      <a:r>
                        <a:rPr lang="en-US" sz="1600" b="1" baseline="0" noProof="0" dirty="0" err="1">
                          <a:solidFill>
                            <a:srgbClr val="000000"/>
                          </a:solidFill>
                        </a:rPr>
                        <a:t>FIUnet</a:t>
                      </a:r>
                      <a:r>
                        <a:rPr lang="en-US" sz="1600" b="1" baseline="0" noProof="0" dirty="0">
                          <a:solidFill>
                            <a:srgbClr val="000000"/>
                          </a:solidFill>
                        </a:rPr>
                        <a:t>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baseline="0" noProof="0" dirty="0">
                          <a:solidFill>
                            <a:srgbClr val="000000"/>
                          </a:solidFill>
                        </a:rPr>
                        <a:t>FIU to FIU </a:t>
                      </a:r>
                      <a:r>
                        <a:rPr lang="sl-SI" sz="1600" b="1" baseline="0" noProof="0" dirty="0">
                          <a:solidFill>
                            <a:srgbClr val="000000"/>
                          </a:solidFill>
                        </a:rPr>
                        <a:t>(</a:t>
                      </a:r>
                      <a:r>
                        <a:rPr lang="en-US" sz="1600" b="1" baseline="0" noProof="0" dirty="0" err="1">
                          <a:solidFill>
                            <a:srgbClr val="000000"/>
                          </a:solidFill>
                        </a:rPr>
                        <a:t>MoUs</a:t>
                      </a:r>
                      <a:r>
                        <a:rPr lang="en-US" sz="1600" b="1" baseline="0" noProof="0" dirty="0">
                          <a:solidFill>
                            <a:srgbClr val="000000"/>
                          </a:solidFill>
                        </a:rPr>
                        <a:t>) </a:t>
                      </a:r>
                    </a:p>
                  </a:txBody>
                  <a:tcPr marL="91444" marR="91444" marT="45712" marB="45712">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Compulsory Cooperation</a:t>
            </a:r>
          </a:p>
        </p:txBody>
      </p:sp>
      <p:sp>
        <p:nvSpPr>
          <p:cNvPr id="3" name="Content Placeholder 2"/>
          <p:cNvSpPr>
            <a:spLocks noGrp="1"/>
          </p:cNvSpPr>
          <p:nvPr>
            <p:ph idx="1"/>
          </p:nvPr>
        </p:nvSpPr>
        <p:spPr>
          <a:xfrm>
            <a:off x="628650" y="1844824"/>
            <a:ext cx="7886700" cy="3923620"/>
          </a:xfrm>
        </p:spPr>
        <p:txBody>
          <a:bodyPr>
            <a:normAutofit/>
          </a:bodyPr>
          <a:lstStyle/>
          <a:p>
            <a:pPr algn="just"/>
            <a:r>
              <a:rPr lang="en-US" dirty="0"/>
              <a:t>Mutual legal assistance through government authorities (Articles 23 – 35 of Budapest Convention for cooperation with Parties)</a:t>
            </a:r>
          </a:p>
          <a:p>
            <a:pPr algn="just"/>
            <a:endParaRPr lang="en-US" dirty="0"/>
          </a:p>
          <a:p>
            <a:pPr algn="just"/>
            <a:r>
              <a:rPr lang="en-US" dirty="0"/>
              <a:t>Parties to enforce MLA requests through their own domestic measures </a:t>
            </a:r>
          </a:p>
          <a:p>
            <a:pPr algn="just"/>
            <a:endParaRPr lang="en-US" dirty="0"/>
          </a:p>
          <a:p>
            <a:pPr algn="just"/>
            <a:r>
              <a:rPr lang="en-US" dirty="0"/>
              <a:t>Issuance of production order to service provider offering services in territory for specified subscriber information </a:t>
            </a:r>
          </a:p>
          <a:p>
            <a:pPr algn="just"/>
            <a:endParaRPr lang="en-US" dirty="0"/>
          </a:p>
        </p:txBody>
      </p:sp>
    </p:spTree>
    <p:custDataLst>
      <p:tags r:id="rId1"/>
    </p:custDataLst>
    <p:extLst>
      <p:ext uri="{BB962C8B-B14F-4D97-AF65-F5344CB8AC3E}">
        <p14:creationId xmlns:p14="http://schemas.microsoft.com/office/powerpoint/2010/main" val="632898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Production Orders</a:t>
            </a:r>
          </a:p>
        </p:txBody>
      </p:sp>
      <p:pic>
        <p:nvPicPr>
          <p:cNvPr id="6" name="Picture 5"/>
          <p:cNvPicPr>
            <a:picLocks noChangeAspect="1"/>
          </p:cNvPicPr>
          <p:nvPr/>
        </p:nvPicPr>
        <p:blipFill>
          <a:blip r:embed="rId4"/>
          <a:stretch>
            <a:fillRect/>
          </a:stretch>
        </p:blipFill>
        <p:spPr>
          <a:xfrm>
            <a:off x="1773270" y="1052735"/>
            <a:ext cx="5679050" cy="5268269"/>
          </a:xfrm>
          <a:prstGeom prst="rect">
            <a:avLst/>
          </a:prstGeom>
        </p:spPr>
      </p:pic>
    </p:spTree>
    <p:custDataLst>
      <p:tags r:id="rId1"/>
    </p:custDataLst>
    <p:extLst>
      <p:ext uri="{BB962C8B-B14F-4D97-AF65-F5344CB8AC3E}">
        <p14:creationId xmlns:p14="http://schemas.microsoft.com/office/powerpoint/2010/main" val="1907336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Voluntary Cooperation without Legal Mandate</a:t>
            </a:r>
          </a:p>
        </p:txBody>
      </p:sp>
      <p:sp>
        <p:nvSpPr>
          <p:cNvPr id="3" name="Content Placeholder 2"/>
          <p:cNvSpPr>
            <a:spLocks noGrp="1"/>
          </p:cNvSpPr>
          <p:nvPr>
            <p:ph idx="1"/>
          </p:nvPr>
        </p:nvSpPr>
        <p:spPr>
          <a:xfrm>
            <a:off x="457200" y="1628800"/>
            <a:ext cx="8229600" cy="4875551"/>
          </a:xfrm>
        </p:spPr>
        <p:txBody>
          <a:bodyPr>
            <a:normAutofit/>
          </a:bodyPr>
          <a:lstStyle/>
          <a:p>
            <a:pPr algn="just"/>
            <a:r>
              <a:rPr lang="en-US" dirty="0"/>
              <a:t>Subscriber information typically sought from multinational service providers with headquarters in United States (“US service providers”)</a:t>
            </a:r>
          </a:p>
          <a:p>
            <a:pPr algn="just"/>
            <a:endParaRPr lang="en-US" dirty="0"/>
          </a:p>
          <a:p>
            <a:pPr algn="just"/>
            <a:r>
              <a:rPr lang="en-US" dirty="0"/>
              <a:t>US service providers have their own requirements with regards to allowing access to or disclosing data</a:t>
            </a:r>
          </a:p>
          <a:p>
            <a:pPr algn="just"/>
            <a:endParaRPr lang="en-US" dirty="0"/>
          </a:p>
          <a:p>
            <a:pPr algn="just"/>
            <a:r>
              <a:rPr lang="en-US" dirty="0"/>
              <a:t>Requirements depend on kind of data being requested (most difficult to gain access to content data)</a:t>
            </a:r>
          </a:p>
        </p:txBody>
      </p:sp>
    </p:spTree>
    <p:custDataLst>
      <p:tags r:id="rId1"/>
    </p:custDataLst>
    <p:extLst>
      <p:ext uri="{BB962C8B-B14F-4D97-AF65-F5344CB8AC3E}">
        <p14:creationId xmlns:p14="http://schemas.microsoft.com/office/powerpoint/2010/main" val="1743022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srcRect b="29664"/>
          <a:stretch/>
        </p:blipFill>
        <p:spPr>
          <a:xfrm>
            <a:off x="760499" y="1124744"/>
            <a:ext cx="7623001" cy="5090733"/>
          </a:xfrm>
          <a:prstGeom prst="rect">
            <a:avLst/>
          </a:prstGeom>
        </p:spPr>
      </p:pic>
    </p:spTree>
    <p:custDataLst>
      <p:tags r:id="rId1"/>
    </p:custDataLst>
    <p:extLst>
      <p:ext uri="{BB962C8B-B14F-4D97-AF65-F5344CB8AC3E}">
        <p14:creationId xmlns:p14="http://schemas.microsoft.com/office/powerpoint/2010/main" val="3193335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ublicintelligence.net/wp-content/uploads/2011/11/Facebook2010-2_Page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462"/>
          <a:stretch/>
        </p:blipFill>
        <p:spPr bwMode="auto">
          <a:xfrm>
            <a:off x="1943708" y="1124744"/>
            <a:ext cx="5256584" cy="52080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5442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twitter law enforcement guidel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850" y="1052736"/>
            <a:ext cx="7386300" cy="52565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7488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p:spPr>
        <p:txBody>
          <a:bodyPr lIns="91440" tIns="45720" rIns="91440" bIns="45720" anchor="ctr">
            <a:normAutofit/>
          </a:bodyPr>
          <a:lstStyle/>
          <a:p>
            <a:r>
              <a:rPr lang="en-US"/>
              <a:t>Apple</a:t>
            </a:r>
          </a:p>
        </p:txBody>
      </p:sp>
      <p:sp>
        <p:nvSpPr>
          <p:cNvPr id="3" name="Content Placeholder 2"/>
          <p:cNvSpPr>
            <a:spLocks noGrp="1"/>
          </p:cNvSpPr>
          <p:nvPr>
            <p:ph sz="half" idx="1"/>
          </p:nvPr>
        </p:nvSpPr>
        <p:spPr>
          <a:xfrm>
            <a:off x="628650" y="2114549"/>
            <a:ext cx="4231382" cy="4062413"/>
          </a:xfrm>
        </p:spPr>
        <p:txBody>
          <a:bodyPr>
            <a:normAutofit fontScale="85000" lnSpcReduction="20000"/>
          </a:bodyPr>
          <a:lstStyle/>
          <a:p>
            <a:pPr marL="0" indent="0">
              <a:lnSpc>
                <a:spcPct val="120000"/>
              </a:lnSpc>
              <a:buNone/>
            </a:pPr>
            <a:r>
              <a:rPr lang="en-US" sz="1800" dirty="0"/>
              <a:t>Apple will accept service of legally valid law enforcement information requests by email from law enforcement agencies, provided these are transmitted from the official email address of the law enforcement agency concerned. Law enforcement officers in EMEIA submitting an information request to Apple should complete a Law Enforcement Information Request template and transmit it directly from their official law enforcement email address to the mailbox law.enf.emeia@apple.com. This email address is intended solely for submission of law enforcement requests by law enforcement and government agents. Unless emergency procedures are used, Apple only discloses content upon a search warrants pursuant to an MLA request or a similar cooperative effort</a:t>
            </a:r>
          </a:p>
        </p:txBody>
      </p:sp>
      <p:pic>
        <p:nvPicPr>
          <p:cNvPr id="1026" name="Picture 2" descr="A grey apple logo with a bite taken out of it&#10;&#10;Description automatically generated">
            <a:extLst>
              <a:ext uri="{FF2B5EF4-FFF2-40B4-BE49-F238E27FC236}">
                <a16:creationId xmlns:a16="http://schemas.microsoft.com/office/drawing/2014/main" id="{0349D682-3C8E-40B3-8C4A-CE4EED588DC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92767" y="2204864"/>
            <a:ext cx="3422583" cy="406241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68423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p:spPr>
        <p:txBody>
          <a:bodyPr lIns="91440" tIns="45720" rIns="91440" bIns="45720" anchor="ctr">
            <a:normAutofit/>
          </a:bodyPr>
          <a:lstStyle/>
          <a:p>
            <a:r>
              <a:rPr lang="en-US"/>
              <a:t>Facebook</a:t>
            </a:r>
          </a:p>
        </p:txBody>
      </p:sp>
      <p:sp>
        <p:nvSpPr>
          <p:cNvPr id="3" name="Content Placeholder 2"/>
          <p:cNvSpPr>
            <a:spLocks noGrp="1"/>
          </p:cNvSpPr>
          <p:nvPr>
            <p:ph sz="half" idx="1"/>
          </p:nvPr>
        </p:nvSpPr>
        <p:spPr>
          <a:xfrm>
            <a:off x="628650" y="2114549"/>
            <a:ext cx="3886200" cy="4062413"/>
          </a:xfrm>
        </p:spPr>
        <p:txBody>
          <a:bodyPr>
            <a:normAutofit/>
          </a:bodyPr>
          <a:lstStyle/>
          <a:p>
            <a:pPr marL="0" indent="0">
              <a:buNone/>
            </a:pPr>
            <a:r>
              <a:rPr lang="en-US" sz="1900" dirty="0"/>
              <a:t>Facebook Requests from regions other than the USA or Canada need to be sent to Facebook Ireland and are handled by the Facebook Ireland law enforcement unit. The Facebook conditions and procedures for disclosure to foreign authorities are not very specific. It would seem that Facebook Ireland Limited is able to disclose subscriber information [and “certain other records” meaning traffic data] upon request. Facebook will not process broad or vague request.</a:t>
            </a:r>
          </a:p>
        </p:txBody>
      </p:sp>
      <p:pic>
        <p:nvPicPr>
          <p:cNvPr id="4" name="Picture 2" descr="A blue square with a white letter f&#10;&#10;Description automatically generated">
            <a:extLst>
              <a:ext uri="{FF2B5EF4-FFF2-40B4-BE49-F238E27FC236}">
                <a16:creationId xmlns:a16="http://schemas.microsoft.com/office/drawing/2014/main" id="{74E39290-7BDD-41AC-89E7-D97BD332FF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29150" y="2202656"/>
            <a:ext cx="3886200" cy="38862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6659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p:spPr>
        <p:txBody>
          <a:bodyPr lIns="91440" tIns="45720" rIns="91440" bIns="45720" anchor="ctr">
            <a:normAutofit/>
          </a:bodyPr>
          <a:lstStyle/>
          <a:p>
            <a:r>
              <a:rPr lang="en-US"/>
              <a:t>Microsoft</a:t>
            </a:r>
          </a:p>
        </p:txBody>
      </p:sp>
      <p:sp>
        <p:nvSpPr>
          <p:cNvPr id="3" name="Content Placeholder 2"/>
          <p:cNvSpPr>
            <a:spLocks noGrp="1"/>
          </p:cNvSpPr>
          <p:nvPr>
            <p:ph sz="half" idx="1"/>
          </p:nvPr>
        </p:nvSpPr>
        <p:spPr>
          <a:xfrm>
            <a:off x="628650" y="2114549"/>
            <a:ext cx="7886700" cy="4062413"/>
          </a:xfrm>
        </p:spPr>
        <p:txBody>
          <a:bodyPr>
            <a:normAutofit/>
          </a:bodyPr>
          <a:lstStyle/>
          <a:p>
            <a:pPr marL="0" indent="0">
              <a:lnSpc>
                <a:spcPct val="100000"/>
              </a:lnSpc>
              <a:buNone/>
            </a:pPr>
            <a:r>
              <a:rPr lang="en-US" sz="2000" dirty="0"/>
              <a:t>For requests from outside the US, Microsoft can provide basic subscriber information (BSI) and transactional data, directly to upon receipt of a request to their office in the Republic of Ireland. For content data, an MLA request needed. Microsoft compliance team reviews the requests for data to ensure the requests are valid, rejects those who are not valid, and only provides data specified in the legal order.</a:t>
            </a:r>
          </a:p>
        </p:txBody>
      </p:sp>
      <p:pic>
        <p:nvPicPr>
          <p:cNvPr id="3074" name="Picture 2">
            <a:extLst>
              <a:ext uri="{FF2B5EF4-FFF2-40B4-BE49-F238E27FC236}">
                <a16:creationId xmlns:a16="http://schemas.microsoft.com/office/drawing/2014/main" id="{1F1DBDE1-6EF4-4258-BAF5-9C4782F74A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546" y="4608131"/>
            <a:ext cx="7860804" cy="1673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02866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Considerations in Cooperating with Foreign Service Providers</a:t>
            </a:r>
          </a:p>
        </p:txBody>
      </p:sp>
      <p:sp>
        <p:nvSpPr>
          <p:cNvPr id="3" name="Content Placeholder 2"/>
          <p:cNvSpPr>
            <a:spLocks noGrp="1"/>
          </p:cNvSpPr>
          <p:nvPr>
            <p:ph idx="1"/>
          </p:nvPr>
        </p:nvSpPr>
        <p:spPr/>
        <p:txBody>
          <a:bodyPr/>
          <a:lstStyle/>
          <a:p>
            <a:pPr algn="just"/>
            <a:r>
              <a:rPr lang="en-US" dirty="0"/>
              <a:t>Volatility of policies</a:t>
            </a:r>
          </a:p>
          <a:p>
            <a:pPr algn="just"/>
            <a:r>
              <a:rPr lang="en-US" dirty="0"/>
              <a:t>Location, territoriality and jurisdiction</a:t>
            </a:r>
          </a:p>
          <a:p>
            <a:pPr algn="just"/>
            <a:r>
              <a:rPr lang="en-US" dirty="0"/>
              <a:t>US </a:t>
            </a:r>
            <a:r>
              <a:rPr lang="en-US" dirty="0" err="1"/>
              <a:t>vs</a:t>
            </a:r>
            <a:r>
              <a:rPr lang="en-US" dirty="0"/>
              <a:t> European providers</a:t>
            </a:r>
          </a:p>
          <a:p>
            <a:pPr algn="just"/>
            <a:r>
              <a:rPr lang="en-US" dirty="0"/>
              <a:t> Direct &amp; emergency requests</a:t>
            </a:r>
          </a:p>
          <a:p>
            <a:pPr algn="just"/>
            <a:r>
              <a:rPr lang="en-US" dirty="0"/>
              <a:t>Different requirements for different types of data</a:t>
            </a:r>
          </a:p>
        </p:txBody>
      </p:sp>
    </p:spTree>
    <p:custDataLst>
      <p:tags r:id="rId1"/>
    </p:custDataLst>
    <p:extLst>
      <p:ext uri="{BB962C8B-B14F-4D97-AF65-F5344CB8AC3E}">
        <p14:creationId xmlns:p14="http://schemas.microsoft.com/office/powerpoint/2010/main" val="206845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International </a:t>
            </a:r>
            <a:r>
              <a:rPr lang="sl-SI" sz="3600" dirty="0">
                <a:solidFill>
                  <a:srgbClr val="FFFFFF"/>
                </a:solidFill>
                <a:latin typeface="Helvetica" panose="020B0604020202020204" pitchFamily="34" charset="0"/>
              </a:rPr>
              <a:t>legal instruments</a:t>
            </a:r>
            <a:endParaRPr lang="en-US" sz="3600" dirty="0">
              <a:solidFill>
                <a:srgbClr val="FFFFFF"/>
              </a:solidFill>
              <a:latin typeface="Helvetica" panose="020B0604020202020204" pitchFamily="34" charset="0"/>
            </a:endParaRP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336347783"/>
              </p:ext>
            </p:extLst>
          </p:nvPr>
        </p:nvGraphicFramePr>
        <p:xfrm>
          <a:off x="179512" y="1133128"/>
          <a:ext cx="8784976" cy="5176192"/>
        </p:xfrm>
        <a:graphic>
          <a:graphicData uri="http://schemas.openxmlformats.org/drawingml/2006/table">
            <a:tbl>
              <a:tblPr firstRow="1" bandRow="1">
                <a:tableStyleId>{5C22544A-7EE6-4342-B048-85BDC9FD1C3A}</a:tableStyleId>
              </a:tblPr>
              <a:tblGrid>
                <a:gridCol w="4313624">
                  <a:extLst>
                    <a:ext uri="{9D8B030D-6E8A-4147-A177-3AD203B41FA5}">
                      <a16:colId xmlns:a16="http://schemas.microsoft.com/office/drawing/2014/main" val="20000"/>
                    </a:ext>
                  </a:extLst>
                </a:gridCol>
                <a:gridCol w="4471352">
                  <a:extLst>
                    <a:ext uri="{9D8B030D-6E8A-4147-A177-3AD203B41FA5}">
                      <a16:colId xmlns:a16="http://schemas.microsoft.com/office/drawing/2014/main" val="20001"/>
                    </a:ext>
                  </a:extLst>
                </a:gridCol>
              </a:tblGrid>
              <a:tr h="3084353">
                <a:tc>
                  <a:txBody>
                    <a:bodyPr/>
                    <a:lstStyle/>
                    <a:p>
                      <a:pPr marL="0" indent="0" algn="ctr">
                        <a:buNone/>
                        <a:defRPr/>
                      </a:pPr>
                      <a:endParaRPr lang="en-GB" sz="2800" b="1" noProof="0" dirty="0">
                        <a:solidFill>
                          <a:srgbClr val="000000"/>
                        </a:solidFill>
                      </a:endParaRPr>
                    </a:p>
                    <a:p>
                      <a:pPr marL="0" indent="0" algn="ctr">
                        <a:buNone/>
                        <a:defRPr/>
                      </a:pPr>
                      <a:endParaRPr lang="en-GB" sz="2800" b="1" noProof="0" dirty="0">
                        <a:solidFill>
                          <a:srgbClr val="000000"/>
                        </a:solidFill>
                      </a:endParaRPr>
                    </a:p>
                    <a:p>
                      <a:pPr marL="0" indent="0" algn="ctr">
                        <a:buNone/>
                        <a:defRPr/>
                      </a:pPr>
                      <a:r>
                        <a:rPr lang="en-GB" sz="2800" b="1" noProof="0" dirty="0">
                          <a:solidFill>
                            <a:srgbClr val="000000"/>
                          </a:solidFill>
                        </a:rPr>
                        <a:t>Budapest</a:t>
                      </a:r>
                      <a:r>
                        <a:rPr lang="en-GB" sz="2800" b="1" baseline="0" noProof="0" dirty="0">
                          <a:solidFill>
                            <a:srgbClr val="000000"/>
                          </a:solidFill>
                        </a:rPr>
                        <a:t> </a:t>
                      </a:r>
                      <a:r>
                        <a:rPr lang="en-GB" sz="2800" b="1" noProof="0" dirty="0">
                          <a:solidFill>
                            <a:srgbClr val="000000"/>
                          </a:solidFill>
                        </a:rPr>
                        <a:t>Convention</a:t>
                      </a:r>
                    </a:p>
                    <a:p>
                      <a:pPr algn="ctr"/>
                      <a:r>
                        <a:rPr lang="en-GB" sz="2800" b="1" noProof="0" dirty="0">
                          <a:solidFill>
                            <a:srgbClr val="000000"/>
                          </a:solidFill>
                        </a:rPr>
                        <a:t>(Cybercrime) </a:t>
                      </a:r>
                    </a:p>
                    <a:p>
                      <a:pPr marL="0" indent="0" algn="ctr">
                        <a:buNone/>
                        <a:defRPr/>
                      </a:pPr>
                      <a:endParaRPr lang="en-GB" sz="2800" b="1" noProof="0" dirty="0">
                        <a:solidFill>
                          <a:srgbClr val="000000"/>
                        </a:solidFill>
                      </a:endParaRPr>
                    </a:p>
                  </a:txBody>
                  <a:tcPr marL="91444" marR="91444" marT="45722" marB="45722">
                    <a:solidFill>
                      <a:schemeClr val="accent1">
                        <a:lumMod val="20000"/>
                        <a:lumOff val="80000"/>
                      </a:schemeClr>
                    </a:solidFill>
                  </a:tcPr>
                </a:tc>
                <a:tc>
                  <a:txBody>
                    <a:bodyPr/>
                    <a:lstStyle/>
                    <a:p>
                      <a:pPr algn="ctr">
                        <a:defRPr/>
                      </a:pPr>
                      <a:endParaRPr lang="en-GB" sz="2800" b="1" noProof="0" dirty="0">
                        <a:solidFill>
                          <a:srgbClr val="000000"/>
                        </a:solidFill>
                      </a:endParaRPr>
                    </a:p>
                    <a:p>
                      <a:pPr algn="ctr">
                        <a:defRPr/>
                      </a:pPr>
                      <a:endParaRPr lang="en-GB" sz="2800" b="1" noProof="0" dirty="0">
                        <a:solidFill>
                          <a:srgbClr val="000000"/>
                        </a:solidFill>
                      </a:endParaRPr>
                    </a:p>
                    <a:p>
                      <a:pPr algn="ctr">
                        <a:defRPr/>
                      </a:pPr>
                      <a:r>
                        <a:rPr lang="en-GB" sz="2800" b="1" noProof="0" dirty="0">
                          <a:solidFill>
                            <a:srgbClr val="000000"/>
                          </a:solidFill>
                        </a:rPr>
                        <a:t>Warsaw Convention </a:t>
                      </a:r>
                      <a:endParaRPr lang="sl-SI" sz="2800" b="1" noProof="0" dirty="0">
                        <a:solidFill>
                          <a:srgbClr val="000000"/>
                        </a:solidFill>
                      </a:endParaRPr>
                    </a:p>
                    <a:p>
                      <a:pPr algn="ctr">
                        <a:defRPr/>
                      </a:pPr>
                      <a:r>
                        <a:rPr lang="en-GB" sz="2800" b="1" noProof="0" dirty="0">
                          <a:solidFill>
                            <a:srgbClr val="000000"/>
                          </a:solidFill>
                        </a:rPr>
                        <a:t>(Tracing</a:t>
                      </a:r>
                      <a:r>
                        <a:rPr lang="en-GB" sz="2800" b="1" baseline="0" noProof="0" dirty="0">
                          <a:solidFill>
                            <a:srgbClr val="000000"/>
                          </a:solidFill>
                        </a:rPr>
                        <a:t> proceeds, ML, TF) </a:t>
                      </a:r>
                      <a:endParaRPr lang="en-GB" sz="2800" b="1" noProof="0" dirty="0">
                        <a:solidFill>
                          <a:srgbClr val="000000"/>
                        </a:solidFill>
                      </a:endParaRPr>
                    </a:p>
                    <a:p>
                      <a:endParaRPr lang="en-GB" sz="1800" b="0" noProof="0" dirty="0">
                        <a:solidFill>
                          <a:srgbClr val="000000"/>
                        </a:solidFill>
                      </a:endParaRPr>
                    </a:p>
                  </a:txBody>
                  <a:tcPr marL="91444" marR="91444" marT="45722" marB="45722">
                    <a:noFill/>
                  </a:tcPr>
                </a:tc>
                <a:extLst>
                  <a:ext uri="{0D108BD9-81ED-4DB2-BD59-A6C34878D82A}">
                    <a16:rowId xmlns:a16="http://schemas.microsoft.com/office/drawing/2014/main" val="10000"/>
                  </a:ext>
                </a:extLst>
              </a:tr>
              <a:tr h="2091839">
                <a:tc gridSpan="2">
                  <a:txBody>
                    <a:bodyPr/>
                    <a:lstStyle/>
                    <a:p>
                      <a:pPr algn="ctr">
                        <a:defRPr/>
                      </a:pPr>
                      <a:r>
                        <a:rPr lang="sl-SI" sz="2800" b="1" noProof="0" dirty="0" err="1">
                          <a:solidFill>
                            <a:srgbClr val="000000"/>
                          </a:solidFill>
                        </a:rPr>
                        <a:t>Global</a:t>
                      </a:r>
                      <a:r>
                        <a:rPr lang="sl-SI" sz="2800" b="1" noProof="0" dirty="0">
                          <a:solidFill>
                            <a:srgbClr val="000000"/>
                          </a:solidFill>
                        </a:rPr>
                        <a:t> (UN)</a:t>
                      </a:r>
                      <a:r>
                        <a:rPr lang="sl-SI" sz="2800" b="1" baseline="0" noProof="0" dirty="0">
                          <a:solidFill>
                            <a:srgbClr val="000000"/>
                          </a:solidFill>
                        </a:rPr>
                        <a:t> </a:t>
                      </a:r>
                      <a:r>
                        <a:rPr lang="sl-SI" sz="2800" b="1" baseline="0" noProof="0" dirty="0" err="1">
                          <a:solidFill>
                            <a:srgbClr val="000000"/>
                          </a:solidFill>
                        </a:rPr>
                        <a:t>instruments</a:t>
                      </a:r>
                      <a:endParaRPr lang="sl-SI" sz="2800" b="1" baseline="0" noProof="0" dirty="0">
                        <a:solidFill>
                          <a:srgbClr val="000000"/>
                        </a:solidFill>
                      </a:endParaRPr>
                    </a:p>
                    <a:p>
                      <a:pPr algn="ctr">
                        <a:defRPr/>
                      </a:pPr>
                      <a:r>
                        <a:rPr lang="en-GB" sz="2800" b="1" noProof="0" dirty="0"/>
                        <a:t>Regional</a:t>
                      </a:r>
                      <a:r>
                        <a:rPr lang="en-GB" sz="2800" b="1" baseline="0" noProof="0" dirty="0"/>
                        <a:t> instruments</a:t>
                      </a:r>
                    </a:p>
                    <a:p>
                      <a:pPr algn="ctr">
                        <a:defRPr/>
                      </a:pPr>
                      <a:r>
                        <a:rPr lang="en-GB" sz="2800" b="1" baseline="0" noProof="0" dirty="0"/>
                        <a:t>Bilateral agreements </a:t>
                      </a:r>
                    </a:p>
                    <a:p>
                      <a:pPr algn="ctr">
                        <a:defRPr/>
                      </a:pPr>
                      <a:r>
                        <a:rPr lang="en-GB" sz="2800" b="1" baseline="0" noProof="0" dirty="0"/>
                        <a:t>Reciprocity</a:t>
                      </a:r>
                      <a:endParaRPr lang="en-GB" sz="1800" noProof="0" dirty="0"/>
                    </a:p>
                  </a:txBody>
                  <a:tcPr marL="91444" marR="91444" marT="45722" marB="45722">
                    <a:solidFill>
                      <a:schemeClr val="accent5">
                        <a:lumMod val="40000"/>
                        <a:lumOff val="60000"/>
                      </a:schemeClr>
                    </a:solidFill>
                  </a:tcPr>
                </a:tc>
                <a:tc hMerge="1">
                  <a:txBody>
                    <a:bodyPr/>
                    <a:lstStyle/>
                    <a:p>
                      <a:endParaRPr lang="sl-SI" b="0" dirty="0"/>
                    </a:p>
                  </a:txBody>
                  <a:tcPr/>
                </a:tc>
                <a:extLst>
                  <a:ext uri="{0D108BD9-81ED-4DB2-BD59-A6C34878D82A}">
                    <a16:rowId xmlns:a16="http://schemas.microsoft.com/office/drawing/2014/main" val="10001"/>
                  </a:ext>
                </a:extLst>
              </a:tr>
            </a:tbl>
          </a:graphicData>
        </a:graphic>
      </p:graphicFrame>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Volatility of Policies</a:t>
            </a:r>
          </a:p>
        </p:txBody>
      </p:sp>
      <p:sp>
        <p:nvSpPr>
          <p:cNvPr id="3" name="Content Placeholder 2"/>
          <p:cNvSpPr>
            <a:spLocks noGrp="1"/>
          </p:cNvSpPr>
          <p:nvPr>
            <p:ph idx="1"/>
          </p:nvPr>
        </p:nvSpPr>
        <p:spPr>
          <a:xfrm>
            <a:off x="457200" y="1581982"/>
            <a:ext cx="8229600" cy="4956930"/>
          </a:xfrm>
        </p:spPr>
        <p:txBody>
          <a:bodyPr>
            <a:normAutofit/>
          </a:bodyPr>
          <a:lstStyle/>
          <a:p>
            <a:pPr algn="just"/>
            <a:r>
              <a:rPr lang="en-US" dirty="0"/>
              <a:t>Service provider policies lack foreseeability </a:t>
            </a:r>
          </a:p>
          <a:p>
            <a:pPr algn="just"/>
            <a:r>
              <a:rPr lang="en-US" dirty="0"/>
              <a:t>Policies can be and are changed unilaterally without prior notice</a:t>
            </a:r>
          </a:p>
          <a:p>
            <a:pPr algn="just"/>
            <a:r>
              <a:rPr lang="en-US" dirty="0"/>
              <a:t>Policies are applied differently for different Parties to Budapest Convention </a:t>
            </a:r>
          </a:p>
          <a:p>
            <a:pPr algn="just"/>
            <a:endParaRPr lang="en-US" dirty="0"/>
          </a:p>
        </p:txBody>
      </p:sp>
    </p:spTree>
    <p:custDataLst>
      <p:tags r:id="rId1"/>
    </p:custDataLst>
    <p:extLst>
      <p:ext uri="{BB962C8B-B14F-4D97-AF65-F5344CB8AC3E}">
        <p14:creationId xmlns:p14="http://schemas.microsoft.com/office/powerpoint/2010/main" val="16033546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Location, Territoriality &amp; Jurisdiction</a:t>
            </a:r>
          </a:p>
        </p:txBody>
      </p:sp>
      <p:sp>
        <p:nvSpPr>
          <p:cNvPr id="3" name="Content Placeholder 2"/>
          <p:cNvSpPr>
            <a:spLocks noGrp="1"/>
          </p:cNvSpPr>
          <p:nvPr>
            <p:ph idx="1"/>
          </p:nvPr>
        </p:nvSpPr>
        <p:spPr>
          <a:xfrm>
            <a:off x="457200" y="1417638"/>
            <a:ext cx="8229600" cy="5121274"/>
          </a:xfrm>
        </p:spPr>
        <p:txBody>
          <a:bodyPr>
            <a:normAutofit/>
          </a:bodyPr>
          <a:lstStyle/>
          <a:p>
            <a:pPr algn="just"/>
            <a:r>
              <a:rPr lang="en-US" dirty="0"/>
              <a:t>Conditions for access to subscriber information determined by:</a:t>
            </a:r>
          </a:p>
          <a:p>
            <a:pPr lvl="1" algn="just"/>
            <a:r>
              <a:rPr lang="en-US" dirty="0"/>
              <a:t>location of service provider and regulations governing such service provider</a:t>
            </a:r>
          </a:p>
          <a:p>
            <a:pPr lvl="1" algn="just"/>
            <a:r>
              <a:rPr lang="en-US" dirty="0"/>
              <a:t>whether requesting law enforcement authority has jurisdiction over offence</a:t>
            </a:r>
          </a:p>
          <a:p>
            <a:pPr algn="just"/>
            <a:endParaRPr lang="en-US" dirty="0"/>
          </a:p>
          <a:p>
            <a:pPr algn="just"/>
            <a:r>
              <a:rPr lang="en-US" dirty="0"/>
              <a:t>Content data in US is not always voluntarily disclosed – often requires formal request to US Government</a:t>
            </a:r>
          </a:p>
        </p:txBody>
      </p:sp>
    </p:spTree>
    <p:custDataLst>
      <p:tags r:id="rId1"/>
    </p:custDataLst>
    <p:extLst>
      <p:ext uri="{BB962C8B-B14F-4D97-AF65-F5344CB8AC3E}">
        <p14:creationId xmlns:p14="http://schemas.microsoft.com/office/powerpoint/2010/main" val="1731306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US </a:t>
            </a:r>
            <a:r>
              <a:rPr lang="en-US" sz="3600" dirty="0" err="1">
                <a:solidFill>
                  <a:srgbClr val="FFFFFF"/>
                </a:solidFill>
                <a:latin typeface="Helvetica" panose="020B0604020202020204" pitchFamily="34" charset="0"/>
              </a:rPr>
              <a:t>vs</a:t>
            </a:r>
            <a:r>
              <a:rPr lang="en-US" sz="3600" dirty="0">
                <a:solidFill>
                  <a:srgbClr val="FFFFFF"/>
                </a:solidFill>
                <a:latin typeface="Helvetica" panose="020B0604020202020204" pitchFamily="34" charset="0"/>
              </a:rPr>
              <a:t> European Providers</a:t>
            </a:r>
          </a:p>
        </p:txBody>
      </p:sp>
      <p:sp>
        <p:nvSpPr>
          <p:cNvPr id="3" name="Content Placeholder 2"/>
          <p:cNvSpPr>
            <a:spLocks noGrp="1"/>
          </p:cNvSpPr>
          <p:nvPr>
            <p:ph idx="1"/>
          </p:nvPr>
        </p:nvSpPr>
        <p:spPr>
          <a:xfrm>
            <a:off x="457200" y="1154243"/>
            <a:ext cx="8229600" cy="5567232"/>
          </a:xfrm>
        </p:spPr>
        <p:txBody>
          <a:bodyPr>
            <a:normAutofit/>
          </a:bodyPr>
          <a:lstStyle/>
          <a:p>
            <a:pPr algn="just"/>
            <a:r>
              <a:rPr lang="en-US" dirty="0"/>
              <a:t>US service providers voluntarily and directly disclose subscriber information &amp; traffic data to foreign law enforcement agencies</a:t>
            </a:r>
          </a:p>
          <a:p>
            <a:pPr algn="just"/>
            <a:endParaRPr lang="en-US" dirty="0"/>
          </a:p>
          <a:p>
            <a:pPr algn="just"/>
            <a:r>
              <a:rPr lang="en-US" dirty="0"/>
              <a:t>European service providers only disclose subscriber information &amp; traffic data in response to orders received via domestic authorities following mutual legal assistance requests</a:t>
            </a:r>
          </a:p>
          <a:p>
            <a:pPr algn="just"/>
            <a:endParaRPr lang="en-US" dirty="0"/>
          </a:p>
          <a:p>
            <a:pPr algn="just"/>
            <a:r>
              <a:rPr lang="en-US" dirty="0"/>
              <a:t>Many US service providers have European subsidiaries which restricts possibilities for direct cooperation</a:t>
            </a:r>
          </a:p>
        </p:txBody>
      </p:sp>
    </p:spTree>
    <p:custDataLst>
      <p:tags r:id="rId1"/>
    </p:custDataLst>
    <p:extLst>
      <p:ext uri="{BB962C8B-B14F-4D97-AF65-F5344CB8AC3E}">
        <p14:creationId xmlns:p14="http://schemas.microsoft.com/office/powerpoint/2010/main" val="1808799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062608"/>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Direct preservation &amp; emergency requests</a:t>
            </a:r>
          </a:p>
        </p:txBody>
      </p:sp>
      <p:sp>
        <p:nvSpPr>
          <p:cNvPr id="3" name="Content Placeholder 2"/>
          <p:cNvSpPr>
            <a:spLocks noGrp="1"/>
          </p:cNvSpPr>
          <p:nvPr>
            <p:ph idx="1"/>
          </p:nvPr>
        </p:nvSpPr>
        <p:spPr/>
        <p:txBody>
          <a:bodyPr/>
          <a:lstStyle/>
          <a:p>
            <a:pPr algn="just"/>
            <a:r>
              <a:rPr lang="en-US" dirty="0"/>
              <a:t>US service providers accept requests for preservation made directly by foreign authorities</a:t>
            </a:r>
          </a:p>
          <a:p>
            <a:pPr algn="just"/>
            <a:endParaRPr lang="en-US" dirty="0"/>
          </a:p>
          <a:p>
            <a:pPr algn="just"/>
            <a:r>
              <a:rPr lang="en-US" dirty="0"/>
              <a:t>US service providers have procedures for accepting emergency requests</a:t>
            </a:r>
          </a:p>
        </p:txBody>
      </p:sp>
    </p:spTree>
    <p:custDataLst>
      <p:tags r:id="rId1"/>
    </p:custDataLst>
    <p:extLst>
      <p:ext uri="{BB962C8B-B14F-4D97-AF65-F5344CB8AC3E}">
        <p14:creationId xmlns:p14="http://schemas.microsoft.com/office/powerpoint/2010/main" val="9981054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9872"/>
            <a:ext cx="7005464" cy="1143000"/>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Different requirements for different types of data</a:t>
            </a:r>
          </a:p>
        </p:txBody>
      </p:sp>
      <p:sp>
        <p:nvSpPr>
          <p:cNvPr id="3" name="Content Placeholder 2"/>
          <p:cNvSpPr>
            <a:spLocks noGrp="1"/>
          </p:cNvSpPr>
          <p:nvPr>
            <p:ph idx="1"/>
          </p:nvPr>
        </p:nvSpPr>
        <p:spPr>
          <a:xfrm>
            <a:off x="628650" y="2060848"/>
            <a:ext cx="7886700" cy="3923620"/>
          </a:xfrm>
        </p:spPr>
        <p:txBody>
          <a:bodyPr/>
          <a:lstStyle/>
          <a:p>
            <a:r>
              <a:rPr lang="en-US" dirty="0"/>
              <a:t>US Service Providers require different levels of safeguards to disclose different kinds of data</a:t>
            </a:r>
          </a:p>
          <a:p>
            <a:endParaRPr lang="en-US" dirty="0"/>
          </a:p>
          <a:p>
            <a:pPr algn="just"/>
            <a:r>
              <a:rPr lang="en-US" dirty="0"/>
              <a:t>Access to subscriber information may be accepted on a production order while a court order may be required to access content information </a:t>
            </a:r>
          </a:p>
        </p:txBody>
      </p:sp>
    </p:spTree>
    <p:custDataLst>
      <p:tags r:id="rId1"/>
    </p:custDataLst>
    <p:extLst>
      <p:ext uri="{BB962C8B-B14F-4D97-AF65-F5344CB8AC3E}">
        <p14:creationId xmlns:p14="http://schemas.microsoft.com/office/powerpoint/2010/main" val="23791597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E.g. Google Inc.</a:t>
            </a:r>
          </a:p>
        </p:txBody>
      </p:sp>
      <p:sp>
        <p:nvSpPr>
          <p:cNvPr id="3" name="Content Placeholder 2"/>
          <p:cNvSpPr>
            <a:spLocks noGrp="1"/>
          </p:cNvSpPr>
          <p:nvPr>
            <p:ph idx="1"/>
          </p:nvPr>
        </p:nvSpPr>
        <p:spPr>
          <a:xfrm>
            <a:off x="457200" y="1268760"/>
            <a:ext cx="8229600" cy="5206991"/>
          </a:xfrm>
        </p:spPr>
        <p:txBody>
          <a:bodyPr>
            <a:normAutofit/>
          </a:bodyPr>
          <a:lstStyle/>
          <a:p>
            <a:pPr algn="just"/>
            <a:r>
              <a:rPr lang="en-US" dirty="0"/>
              <a:t>Upon </a:t>
            </a:r>
            <a:r>
              <a:rPr lang="en-US" b="1" u="sng" dirty="0"/>
              <a:t>production order/sub </a:t>
            </a:r>
            <a:r>
              <a:rPr lang="en-US" b="1" u="sng" dirty="0" err="1"/>
              <a:t>peona</a:t>
            </a:r>
            <a:r>
              <a:rPr lang="en-US" u="sng" dirty="0"/>
              <a:t>:</a:t>
            </a:r>
          </a:p>
          <a:p>
            <a:pPr lvl="1" algn="just"/>
            <a:r>
              <a:rPr lang="en-US" dirty="0"/>
              <a:t>Subscriber registration information and sign-in IP addresses and associated time stamps for Gmail/YouTube accounts</a:t>
            </a:r>
          </a:p>
          <a:p>
            <a:pPr lvl="1" algn="just"/>
            <a:r>
              <a:rPr lang="en-US" dirty="0"/>
              <a:t>Subscriber registration information, sign-in IP addresses and associated time stamps, telephone connection records and billing information for Google Voice accounts</a:t>
            </a:r>
          </a:p>
          <a:p>
            <a:pPr lvl="1" algn="just"/>
            <a:r>
              <a:rPr lang="en-US" dirty="0"/>
              <a:t>Blog registration page and blog owner subscriber information for Blogger</a:t>
            </a:r>
          </a:p>
          <a:p>
            <a:pPr lvl="1" algn="just"/>
            <a:endParaRPr lang="en-US" dirty="0"/>
          </a:p>
        </p:txBody>
      </p:sp>
      <p:pic>
        <p:nvPicPr>
          <p:cNvPr id="1026" name="Picture 2" descr="Image result for us service providers law enforcement requests facebook goog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570563"/>
            <a:ext cx="2386608" cy="17915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93951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E.g. Google Inc.</a:t>
            </a:r>
          </a:p>
        </p:txBody>
      </p:sp>
      <p:sp>
        <p:nvSpPr>
          <p:cNvPr id="3" name="Content Placeholder 2"/>
          <p:cNvSpPr>
            <a:spLocks noGrp="1"/>
          </p:cNvSpPr>
          <p:nvPr>
            <p:ph idx="1"/>
          </p:nvPr>
        </p:nvSpPr>
        <p:spPr>
          <a:xfrm>
            <a:off x="457200" y="1133128"/>
            <a:ext cx="8229600" cy="5342623"/>
          </a:xfrm>
        </p:spPr>
        <p:txBody>
          <a:bodyPr>
            <a:normAutofit/>
          </a:bodyPr>
          <a:lstStyle/>
          <a:p>
            <a:pPr algn="just"/>
            <a:r>
              <a:rPr lang="en-US" dirty="0"/>
              <a:t>Upon </a:t>
            </a:r>
            <a:r>
              <a:rPr lang="en-US" b="1" u="sng" dirty="0"/>
              <a:t>court order</a:t>
            </a:r>
            <a:r>
              <a:rPr lang="en-US" u="sng" dirty="0"/>
              <a:t>:</a:t>
            </a:r>
          </a:p>
          <a:p>
            <a:pPr lvl="1" algn="just"/>
            <a:r>
              <a:rPr lang="en-US" dirty="0"/>
              <a:t>Non-content information for Gmail accounts</a:t>
            </a:r>
          </a:p>
          <a:p>
            <a:pPr lvl="1" algn="just"/>
            <a:r>
              <a:rPr lang="en-US" dirty="0"/>
              <a:t>Video upload IP addresses and associated time stamp and information obtainable with a subpoena for YouTube accounts</a:t>
            </a:r>
          </a:p>
          <a:p>
            <a:pPr lvl="1" algn="just"/>
            <a:r>
              <a:rPr lang="en-US" dirty="0"/>
              <a:t>Forwarding number and information obtainable with subpoena for Google Voice account</a:t>
            </a:r>
          </a:p>
          <a:p>
            <a:pPr lvl="1" algn="just"/>
            <a:r>
              <a:rPr lang="en-US" dirty="0"/>
              <a:t>IP address and associated time stamp related to a specified blog post, IP address and associated time stamp for blogger accounts</a:t>
            </a:r>
          </a:p>
          <a:p>
            <a:pPr lvl="1" algn="just"/>
            <a:endParaRPr lang="en-US" dirty="0"/>
          </a:p>
        </p:txBody>
      </p:sp>
      <p:pic>
        <p:nvPicPr>
          <p:cNvPr id="7" name="Picture 2" descr="Image result for us service providers law enforcement requests facebook google">
            <a:extLst>
              <a:ext uri="{FF2B5EF4-FFF2-40B4-BE49-F238E27FC236}">
                <a16:creationId xmlns:a16="http://schemas.microsoft.com/office/drawing/2014/main" id="{CB3721A1-4B75-433E-A8FB-2D21E91577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570563"/>
            <a:ext cx="2386608" cy="17915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667005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E.g. Google Inc.</a:t>
            </a:r>
          </a:p>
        </p:txBody>
      </p:sp>
      <p:sp>
        <p:nvSpPr>
          <p:cNvPr id="3" name="Content Placeholder 2"/>
          <p:cNvSpPr>
            <a:spLocks noGrp="1"/>
          </p:cNvSpPr>
          <p:nvPr>
            <p:ph idx="1"/>
          </p:nvPr>
        </p:nvSpPr>
        <p:spPr>
          <a:xfrm>
            <a:off x="457200" y="1133128"/>
            <a:ext cx="8229600" cy="5342623"/>
          </a:xfrm>
        </p:spPr>
        <p:txBody>
          <a:bodyPr>
            <a:normAutofit/>
          </a:bodyPr>
          <a:lstStyle/>
          <a:p>
            <a:pPr algn="just"/>
            <a:r>
              <a:rPr lang="en-US" dirty="0"/>
              <a:t>Upon </a:t>
            </a:r>
            <a:r>
              <a:rPr lang="en-US" b="1" u="sng" dirty="0"/>
              <a:t>search warrant</a:t>
            </a:r>
            <a:r>
              <a:rPr lang="en-US" u="sng" dirty="0"/>
              <a:t>:</a:t>
            </a:r>
          </a:p>
          <a:p>
            <a:pPr lvl="1" algn="just"/>
            <a:r>
              <a:rPr lang="en-US" dirty="0"/>
              <a:t>Email content and information obtainable with a subpoena or court order for Google’s accounts</a:t>
            </a:r>
          </a:p>
          <a:p>
            <a:pPr lvl="1" algn="just"/>
            <a:r>
              <a:rPr lang="en-US" dirty="0"/>
              <a:t>Copy of private video and associated video information, private message content for YouTube accounts</a:t>
            </a:r>
          </a:p>
          <a:p>
            <a:pPr lvl="1" algn="just"/>
            <a:r>
              <a:rPr lang="en-US" dirty="0"/>
              <a:t>Stored text message content, stored voicemail content for Google voice accounts</a:t>
            </a:r>
          </a:p>
          <a:p>
            <a:pPr lvl="1" algn="just"/>
            <a:r>
              <a:rPr lang="en-US" dirty="0"/>
              <a:t>Private blog posts and comment content for Blogger accounts</a:t>
            </a:r>
          </a:p>
          <a:p>
            <a:pPr lvl="1" algn="just"/>
            <a:endParaRPr lang="en-US" dirty="0"/>
          </a:p>
        </p:txBody>
      </p:sp>
      <p:pic>
        <p:nvPicPr>
          <p:cNvPr id="6" name="Picture 2" descr="Image result for us service providers law enforcement requests facebook google">
            <a:extLst>
              <a:ext uri="{FF2B5EF4-FFF2-40B4-BE49-F238E27FC236}">
                <a16:creationId xmlns:a16="http://schemas.microsoft.com/office/drawing/2014/main" id="{57A5711F-BF65-46A2-B80E-D2B4E276E4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570563"/>
            <a:ext cx="2386608" cy="17915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880592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749CF8C1-ACDF-4D33-8FC0-9C4716AE46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93300694-4D8E-4DBC-BE46-621E81D2D76A}"/>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1063697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2859107"/>
          </a:xfrm>
          <a:ln/>
        </p:spPr>
        <p:txBody>
          <a:bodyPr lIns="91440" tIns="45720" rIns="91440" bIns="45720" anchor="ctr">
            <a:normAutofit/>
          </a:bodyPr>
          <a:lstStyle/>
          <a:p>
            <a:pPr algn="ctr"/>
            <a:r>
              <a:rPr lang="en-GB" sz="3600" dirty="0">
                <a:solidFill>
                  <a:srgbClr val="2F618F"/>
                </a:solidFill>
                <a:latin typeface="Helvetica" panose="020B0604020202020204" pitchFamily="34" charset="0"/>
              </a:rPr>
              <a:t>Summary </a:t>
            </a:r>
            <a:endParaRPr lang="en-US" sz="3600" dirty="0">
              <a:solidFill>
                <a:srgbClr val="2F618F"/>
              </a:solidFill>
              <a:latin typeface="Helvetica" panose="020B0604020202020204" pitchFamily="34" charset="0"/>
            </a:endParaRPr>
          </a:p>
        </p:txBody>
      </p:sp>
      <p:pic>
        <p:nvPicPr>
          <p:cNvPr id="3" name="Picture 3"/>
          <p:cNvPicPr>
            <a:picLocks noGrp="1" noChangeAspect="1" noChangeArrowheads="1"/>
          </p:cNvPicPr>
          <p:nvPr>
            <p:ph idx="4294967295"/>
          </p:nvPr>
        </p:nvPicPr>
        <p:blipFill>
          <a:blip r:embed="rId4" cstate="print"/>
          <a:stretch>
            <a:fillRect/>
          </a:stretch>
        </p:blipFill>
        <p:spPr bwMode="auto">
          <a:xfrm>
            <a:off x="3590925" y="3861048"/>
            <a:ext cx="1962150" cy="1766888"/>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a:xfrm>
            <a:off x="827584" y="-9872"/>
            <a:ext cx="8229600" cy="1143000"/>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International cooperation – </a:t>
            </a:r>
            <a:r>
              <a:rPr lang="sl-SI" sz="3200" dirty="0">
                <a:solidFill>
                  <a:srgbClr val="FFFFFF"/>
                </a:solidFill>
                <a:latin typeface="Helvetica" panose="020B0604020202020204" pitchFamily="34" charset="0"/>
              </a:rPr>
              <a:t>general principles</a:t>
            </a:r>
            <a:endParaRPr lang="en-US" sz="3200" dirty="0">
              <a:solidFill>
                <a:srgbClr val="FFFFFF"/>
              </a:solidFill>
              <a:latin typeface="Helvetica" panose="020B0604020202020204" pitchFamily="34" charset="0"/>
            </a:endParaRP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1271856218"/>
              </p:ext>
            </p:extLst>
          </p:nvPr>
        </p:nvGraphicFramePr>
        <p:xfrm>
          <a:off x="86816" y="1133128"/>
          <a:ext cx="8970368" cy="5176192"/>
        </p:xfrm>
        <a:graphic>
          <a:graphicData uri="http://schemas.openxmlformats.org/drawingml/2006/table">
            <a:tbl>
              <a:tblPr firstRow="1" bandRow="1">
                <a:tableStyleId>{5C22544A-7EE6-4342-B048-85BDC9FD1C3A}</a:tableStyleId>
              </a:tblPr>
              <a:tblGrid>
                <a:gridCol w="4404656">
                  <a:extLst>
                    <a:ext uri="{9D8B030D-6E8A-4147-A177-3AD203B41FA5}">
                      <a16:colId xmlns:a16="http://schemas.microsoft.com/office/drawing/2014/main" val="20000"/>
                    </a:ext>
                  </a:extLst>
                </a:gridCol>
                <a:gridCol w="4565712">
                  <a:extLst>
                    <a:ext uri="{9D8B030D-6E8A-4147-A177-3AD203B41FA5}">
                      <a16:colId xmlns:a16="http://schemas.microsoft.com/office/drawing/2014/main" val="20001"/>
                    </a:ext>
                  </a:extLst>
                </a:gridCol>
              </a:tblGrid>
              <a:tr h="5176192">
                <a:tc>
                  <a:txBody>
                    <a:bodyPr/>
                    <a:lstStyle/>
                    <a:p>
                      <a:pPr marL="0" indent="0" algn="ctr">
                        <a:buNone/>
                        <a:defRPr/>
                      </a:pPr>
                      <a:r>
                        <a:rPr lang="en-GB" sz="2200" b="1" noProof="0" dirty="0">
                          <a:solidFill>
                            <a:srgbClr val="000000"/>
                          </a:solidFill>
                        </a:rPr>
                        <a:t>Budapest</a:t>
                      </a:r>
                      <a:r>
                        <a:rPr lang="en-GB" sz="2200" b="1" baseline="0" noProof="0" dirty="0">
                          <a:solidFill>
                            <a:srgbClr val="000000"/>
                          </a:solidFill>
                        </a:rPr>
                        <a:t> </a:t>
                      </a:r>
                      <a:r>
                        <a:rPr lang="en-GB" sz="2200" b="1" noProof="0" dirty="0">
                          <a:solidFill>
                            <a:srgbClr val="000000"/>
                          </a:solidFill>
                        </a:rPr>
                        <a:t>Convention</a:t>
                      </a:r>
                    </a:p>
                    <a:p>
                      <a:pPr marL="0" marR="0" indent="0" algn="ctr" defTabSz="914400" rtl="0" eaLnBrk="1" fontAlgn="auto" latinLnBrk="0" hangingPunct="1">
                        <a:lnSpc>
                          <a:spcPct val="100000"/>
                        </a:lnSpc>
                        <a:spcBef>
                          <a:spcPts val="0"/>
                        </a:spcBef>
                        <a:spcAft>
                          <a:spcPts val="0"/>
                        </a:spcAft>
                        <a:buClrTx/>
                        <a:buSzTx/>
                        <a:buFontTx/>
                        <a:buNone/>
                        <a:tabLst/>
                        <a:defRPr/>
                      </a:pPr>
                      <a:r>
                        <a:rPr lang="en-GB" altLang="sl-SI" sz="1600" noProof="0" dirty="0">
                          <a:solidFill>
                            <a:srgbClr val="000000"/>
                          </a:solidFill>
                        </a:rPr>
                        <a:t>(Articles 23-25)</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altLang="sl-SI" sz="2000" noProof="0" dirty="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altLang="sl-SI" sz="2000" noProof="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noProof="0" dirty="0">
                          <a:solidFill>
                            <a:srgbClr val="000000"/>
                          </a:solidFill>
                        </a:rPr>
                        <a:t>The Parties shall afford mutual assistance for the purpose of investigations or proceedings concerning: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noProof="0" dirty="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noProof="0" dirty="0">
                          <a:solidFill>
                            <a:srgbClr val="000000"/>
                          </a:solidFill>
                        </a:rPr>
                        <a:t>cybercrime (articles 2-10)</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noProof="0" dirty="0">
                          <a:solidFill>
                            <a:srgbClr val="000000"/>
                          </a:solidFill>
                        </a:rPr>
                        <a:t>or for the collection of </a:t>
                      </a:r>
                      <a:r>
                        <a:rPr lang="en-GB" sz="1800" b="0" u="sng" noProof="0" dirty="0">
                          <a:solidFill>
                            <a:srgbClr val="000000"/>
                          </a:solidFill>
                        </a:rPr>
                        <a:t>evidence in electronic form</a:t>
                      </a:r>
                      <a:r>
                        <a:rPr lang="en-GB" sz="1800" b="0" noProof="0" dirty="0">
                          <a:solidFill>
                            <a:srgbClr val="000000"/>
                          </a:solidFill>
                        </a:rPr>
                        <a:t> of a criminal offence.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sl-SI" sz="2200" noProof="0" dirty="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altLang="sl-SI" sz="2200" noProof="0" dirty="0">
                        <a:solidFill>
                          <a:srgbClr val="000000"/>
                        </a:solidFill>
                      </a:endParaRPr>
                    </a:p>
                    <a:p>
                      <a:pPr marL="0" indent="0" algn="ctr">
                        <a:buNone/>
                        <a:defRPr/>
                      </a:pPr>
                      <a:endParaRPr lang="en-GB" sz="2200" b="1" noProof="0" dirty="0">
                        <a:solidFill>
                          <a:srgbClr val="000000"/>
                        </a:solidFill>
                      </a:endParaRPr>
                    </a:p>
                  </a:txBody>
                  <a:tcPr marL="91444" marR="91444">
                    <a:solidFill>
                      <a:schemeClr val="accent1">
                        <a:lumMod val="20000"/>
                        <a:lumOff val="80000"/>
                      </a:schemeClr>
                    </a:solidFill>
                  </a:tcPr>
                </a:tc>
                <a:tc>
                  <a:txBody>
                    <a:bodyPr/>
                    <a:lstStyle/>
                    <a:p>
                      <a:pPr algn="ctr">
                        <a:defRPr/>
                      </a:pPr>
                      <a:r>
                        <a:rPr lang="en-GB" sz="2200" b="1" noProof="0" dirty="0">
                          <a:solidFill>
                            <a:srgbClr val="000000"/>
                          </a:solidFill>
                        </a:rPr>
                        <a:t>Warsaw Convention </a:t>
                      </a:r>
                    </a:p>
                    <a:p>
                      <a:pPr marL="0" marR="0" indent="0" algn="ctr" defTabSz="914400" rtl="0" eaLnBrk="1" fontAlgn="auto" latinLnBrk="0" hangingPunct="1">
                        <a:lnSpc>
                          <a:spcPct val="100000"/>
                        </a:lnSpc>
                        <a:spcBef>
                          <a:spcPts val="0"/>
                        </a:spcBef>
                        <a:spcAft>
                          <a:spcPts val="0"/>
                        </a:spcAft>
                        <a:buClrTx/>
                        <a:buSzTx/>
                        <a:buFontTx/>
                        <a:buNone/>
                        <a:tabLst/>
                        <a:defRPr/>
                      </a:pPr>
                      <a:r>
                        <a:rPr lang="en-GB" altLang="sl-SI" sz="1600" noProof="0" dirty="0">
                          <a:solidFill>
                            <a:srgbClr val="000000"/>
                          </a:solidFill>
                        </a:rPr>
                        <a:t>(Articles 15)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noProof="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noProof="0" dirty="0">
                          <a:solidFill>
                            <a:srgbClr val="000000"/>
                          </a:solidFill>
                        </a:rPr>
                        <a:t>The Parties shall mutually co-operate for the purposes of investigations and proceedings: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noProof="0" dirty="0">
                          <a:solidFill>
                            <a:srgbClr val="000000"/>
                          </a:solidFill>
                        </a:rPr>
                        <a:t>aiming at the </a:t>
                      </a:r>
                      <a:r>
                        <a:rPr lang="en-GB" sz="1800" b="0" u="sng" noProof="0" dirty="0">
                          <a:solidFill>
                            <a:srgbClr val="000000"/>
                          </a:solidFill>
                        </a:rPr>
                        <a:t>confiscation of instrumentalities and proceeds.</a:t>
                      </a:r>
                      <a:r>
                        <a:rPr lang="en-GB" sz="1800" b="0" noProof="0" dirty="0">
                          <a:solidFill>
                            <a:srgbClr val="00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noProof="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noProof="0" dirty="0">
                          <a:solidFill>
                            <a:srgbClr val="000000"/>
                          </a:solidFill>
                        </a:rPr>
                        <a:t>Requests for: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1800" b="0" noProof="0" dirty="0">
                          <a:solidFill>
                            <a:srgbClr val="000000"/>
                          </a:solidFill>
                        </a:rPr>
                        <a:t>confiscation of specific items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1800" b="0" noProof="0" dirty="0">
                          <a:solidFill>
                            <a:srgbClr val="000000"/>
                          </a:solidFill>
                        </a:rPr>
                        <a:t>or to pay a sum of money corresponding to the value of proceeds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1800" b="0" noProof="0" dirty="0">
                          <a:solidFill>
                            <a:srgbClr val="000000"/>
                          </a:solidFill>
                        </a:rPr>
                        <a:t>and for investigative assistance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1800" b="0" noProof="0" dirty="0">
                          <a:solidFill>
                            <a:srgbClr val="000000"/>
                          </a:solidFill>
                        </a:rPr>
                        <a:t>and provisional measures with a view to confiscation.</a:t>
                      </a:r>
                    </a:p>
                  </a:txBody>
                  <a:tcPr marL="91444" marR="91444">
                    <a:solidFill>
                      <a:schemeClr val="bg1"/>
                    </a:solid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Session Objectives</a:t>
            </a:r>
          </a:p>
        </p:txBody>
      </p:sp>
      <p:sp>
        <p:nvSpPr>
          <p:cNvPr id="3" name="Content Placeholder 2"/>
          <p:cNvSpPr>
            <a:spLocks noGrp="1"/>
          </p:cNvSpPr>
          <p:nvPr>
            <p:ph idx="1"/>
          </p:nvPr>
        </p:nvSpPr>
        <p:spPr>
          <a:xfrm>
            <a:off x="395536" y="1340768"/>
            <a:ext cx="8512512" cy="5286371"/>
          </a:xfrm>
        </p:spPr>
        <p:txBody>
          <a:bodyPr>
            <a:normAutofit/>
          </a:bodyPr>
          <a:lstStyle/>
          <a:p>
            <a:pPr algn="just">
              <a:spcBef>
                <a:spcPts val="600"/>
              </a:spcBef>
              <a:spcAft>
                <a:spcPts val="1200"/>
              </a:spcAft>
              <a:buNone/>
            </a:pPr>
            <a:r>
              <a:rPr lang="en-US" dirty="0"/>
              <a:t>At the end of this session participants will be able to:</a:t>
            </a:r>
          </a:p>
          <a:p>
            <a:pPr algn="just">
              <a:spcBef>
                <a:spcPts val="600"/>
              </a:spcBef>
              <a:spcAft>
                <a:spcPts val="1200"/>
              </a:spcAft>
            </a:pPr>
            <a:r>
              <a:rPr lang="en-US" dirty="0" err="1"/>
              <a:t>Recognise</a:t>
            </a:r>
            <a:r>
              <a:rPr lang="en-US" dirty="0"/>
              <a:t> that cooperation with the private sector is essential for the purposes of combatting cybercrime</a:t>
            </a:r>
          </a:p>
          <a:p>
            <a:pPr algn="just">
              <a:spcBef>
                <a:spcPts val="600"/>
              </a:spcBef>
              <a:spcAft>
                <a:spcPts val="1200"/>
              </a:spcAft>
            </a:pPr>
            <a:r>
              <a:rPr lang="en-US" dirty="0"/>
              <a:t>Identify the levels of cooperation with domestic industry (compulsory and voluntary cooperation) </a:t>
            </a:r>
          </a:p>
          <a:p>
            <a:pPr algn="just">
              <a:spcBef>
                <a:spcPts val="600"/>
              </a:spcBef>
              <a:spcAft>
                <a:spcPts val="1200"/>
              </a:spcAft>
            </a:pPr>
            <a:r>
              <a:rPr lang="en-US" dirty="0"/>
              <a:t>Identify the various tools in domestic legislation that enable mandatory cooperation between law enforcement agencies and domestic industry</a:t>
            </a:r>
          </a:p>
          <a:p>
            <a:pPr algn="just">
              <a:spcBef>
                <a:spcPts val="600"/>
              </a:spcBef>
              <a:spcAft>
                <a:spcPts val="1200"/>
              </a:spcAft>
            </a:pPr>
            <a:r>
              <a:rPr lang="en-US" dirty="0" err="1"/>
              <a:t>Recognise</a:t>
            </a:r>
            <a:r>
              <a:rPr lang="en-US" dirty="0"/>
              <a:t> the challenges that cloud data poses with respect to conducting cybercrime investigations </a:t>
            </a:r>
          </a:p>
        </p:txBody>
      </p:sp>
    </p:spTree>
    <p:custDataLst>
      <p:tags r:id="rId1"/>
    </p:custDataLst>
    <p:extLst>
      <p:ext uri="{BB962C8B-B14F-4D97-AF65-F5344CB8AC3E}">
        <p14:creationId xmlns:p14="http://schemas.microsoft.com/office/powerpoint/2010/main" val="15913185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7584" y="-9872"/>
            <a:ext cx="8229600" cy="1143000"/>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Session Objectives</a:t>
            </a:r>
          </a:p>
        </p:txBody>
      </p:sp>
      <p:sp>
        <p:nvSpPr>
          <p:cNvPr id="3" name="Content Placeholder 2"/>
          <p:cNvSpPr>
            <a:spLocks noGrp="1"/>
          </p:cNvSpPr>
          <p:nvPr>
            <p:ph idx="1"/>
          </p:nvPr>
        </p:nvSpPr>
        <p:spPr>
          <a:xfrm>
            <a:off x="395536" y="1268760"/>
            <a:ext cx="8512512" cy="5487657"/>
          </a:xfrm>
        </p:spPr>
        <p:txBody>
          <a:bodyPr>
            <a:noAutofit/>
          </a:bodyPr>
          <a:lstStyle/>
          <a:p>
            <a:pPr algn="just">
              <a:spcBef>
                <a:spcPts val="600"/>
              </a:spcBef>
              <a:spcAft>
                <a:spcPts val="1200"/>
              </a:spcAft>
              <a:buNone/>
            </a:pPr>
            <a:r>
              <a:rPr lang="en-US" sz="2000" dirty="0"/>
              <a:t>And to:</a:t>
            </a:r>
          </a:p>
          <a:p>
            <a:pPr algn="just">
              <a:spcBef>
                <a:spcPts val="600"/>
              </a:spcBef>
              <a:spcAft>
                <a:spcPts val="1200"/>
              </a:spcAft>
            </a:pPr>
            <a:r>
              <a:rPr lang="en-US" sz="2000" dirty="0"/>
              <a:t>Identify the different levels at which cooperation can take place with foreign industry</a:t>
            </a:r>
          </a:p>
          <a:p>
            <a:pPr algn="just">
              <a:spcBef>
                <a:spcPts val="600"/>
              </a:spcBef>
              <a:spcAft>
                <a:spcPts val="1200"/>
              </a:spcAft>
            </a:pPr>
            <a:r>
              <a:rPr lang="en-US" sz="2000" dirty="0"/>
              <a:t>Explain the hurdles that law enforcement agencies have with respect to accessing data held by multinational service providers </a:t>
            </a:r>
          </a:p>
          <a:p>
            <a:pPr algn="just">
              <a:spcBef>
                <a:spcPts val="600"/>
              </a:spcBef>
              <a:spcAft>
                <a:spcPts val="1200"/>
              </a:spcAft>
            </a:pPr>
            <a:r>
              <a:rPr lang="en-US" sz="2000" dirty="0"/>
              <a:t>Identify that cooperation can occur formally through governments or informally by law enforcement officials directly with multinational service providers</a:t>
            </a:r>
          </a:p>
          <a:p>
            <a:pPr algn="just">
              <a:spcBef>
                <a:spcPts val="600"/>
              </a:spcBef>
              <a:spcAft>
                <a:spcPts val="1200"/>
              </a:spcAft>
            </a:pPr>
            <a:r>
              <a:rPr lang="en-US" sz="2000" dirty="0"/>
              <a:t>Discuss examples of cooperation with multinational service providers in obtaining access to data</a:t>
            </a:r>
          </a:p>
          <a:p>
            <a:pPr algn="just">
              <a:spcBef>
                <a:spcPts val="600"/>
              </a:spcBef>
              <a:spcAft>
                <a:spcPts val="1200"/>
              </a:spcAft>
            </a:pPr>
            <a:r>
              <a:rPr lang="en-US" sz="2000" dirty="0"/>
              <a:t>Identify the commonly faced challenges with respect to cooperating directly with multinational service providers </a:t>
            </a:r>
          </a:p>
        </p:txBody>
      </p:sp>
    </p:spTree>
    <p:custDataLst>
      <p:tags r:id="rId1"/>
    </p:custDataLst>
    <p:extLst>
      <p:ext uri="{BB962C8B-B14F-4D97-AF65-F5344CB8AC3E}">
        <p14:creationId xmlns:p14="http://schemas.microsoft.com/office/powerpoint/2010/main" val="148796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BEF0E728-8641-4B9E-8B5B-A19B829A79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4758A981-6943-496E-9A31-1512B6463933}"/>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p:cNvSpPr>
            <a:spLocks noGrp="1"/>
          </p:cNvSpPr>
          <p:nvPr>
            <p:ph type="title"/>
          </p:nvPr>
        </p:nvSpPr>
        <p:spPr>
          <a:xfrm>
            <a:off x="827584" y="-9872"/>
            <a:ext cx="8229600" cy="1143000"/>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International cooperation</a:t>
            </a: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1429702288"/>
              </p:ext>
            </p:extLst>
          </p:nvPr>
        </p:nvGraphicFramePr>
        <p:xfrm>
          <a:off x="86816" y="1133128"/>
          <a:ext cx="8970368" cy="5176192"/>
        </p:xfrm>
        <a:graphic>
          <a:graphicData uri="http://schemas.openxmlformats.org/drawingml/2006/table">
            <a:tbl>
              <a:tblPr/>
              <a:tblGrid>
                <a:gridCol w="4403957">
                  <a:extLst>
                    <a:ext uri="{9D8B030D-6E8A-4147-A177-3AD203B41FA5}">
                      <a16:colId xmlns:a16="http://schemas.microsoft.com/office/drawing/2014/main" val="20000"/>
                    </a:ext>
                  </a:extLst>
                </a:gridCol>
                <a:gridCol w="4566411">
                  <a:extLst>
                    <a:ext uri="{9D8B030D-6E8A-4147-A177-3AD203B41FA5}">
                      <a16:colId xmlns:a16="http://schemas.microsoft.com/office/drawing/2014/main" val="20001"/>
                    </a:ext>
                  </a:extLst>
                </a:gridCol>
              </a:tblGrid>
              <a:tr h="517619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a:ln>
                            <a:noFill/>
                          </a:ln>
                          <a:solidFill>
                            <a:srgbClr val="000000"/>
                          </a:solidFill>
                          <a:effectLst/>
                          <a:latin typeface="+mn-lt"/>
                          <a:ea typeface="MS PGothic" panose="020B0600070205080204" pitchFamily="34" charset="-128"/>
                        </a:rPr>
                        <a:t>Budapest Convention</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AU" sz="1400" b="1" i="0" u="none" strike="noStrike" cap="none" normalizeH="0" baseline="0" dirty="0">
                          <a:ln>
                            <a:noFill/>
                          </a:ln>
                          <a:solidFill>
                            <a:srgbClr val="000000"/>
                          </a:solidFill>
                          <a:effectLst/>
                          <a:latin typeface="+mn-lt"/>
                          <a:ea typeface="MS PGothic" panose="020B0600070205080204" pitchFamily="34" charset="-128"/>
                        </a:rPr>
                        <a:t>24/7 network (Article 35)</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AU" sz="12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Each Party shall designate a point of contact available on 24/7 basis for immediate assistance for the purpose of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investigations or proceedings concerning criminal offences related to computer systems and data,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or for the collection of evidence in electronic form of a criminal offence.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AU" sz="16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Such assistance shall include facilitating, or directly carrying out the following measures: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the provision of technical advice;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the </a:t>
                      </a:r>
                      <a:r>
                        <a:rPr kumimoji="0" lang="en-AU" sz="1600" b="0" i="0" u="sng" strike="noStrike" cap="none" normalizeH="0" baseline="0" dirty="0">
                          <a:ln>
                            <a:noFill/>
                          </a:ln>
                          <a:solidFill>
                            <a:srgbClr val="000000"/>
                          </a:solidFill>
                          <a:effectLst/>
                          <a:latin typeface="+mn-lt"/>
                          <a:ea typeface="MS PGothic" panose="020B0600070205080204" pitchFamily="34" charset="-128"/>
                        </a:rPr>
                        <a:t>preservation of data </a:t>
                      </a:r>
                      <a:r>
                        <a:rPr kumimoji="0" lang="en-AU" sz="1600" b="0" i="0" u="none" strike="noStrike" cap="none" normalizeH="0" baseline="0" dirty="0">
                          <a:ln>
                            <a:noFill/>
                          </a:ln>
                          <a:solidFill>
                            <a:srgbClr val="000000"/>
                          </a:solidFill>
                          <a:effectLst/>
                          <a:latin typeface="+mn-lt"/>
                          <a:ea typeface="MS PGothic" panose="020B0600070205080204" pitchFamily="34" charset="-128"/>
                        </a:rPr>
                        <a:t>(Article 29 and 30);</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the </a:t>
                      </a:r>
                      <a:r>
                        <a:rPr kumimoji="0" lang="en-AU" sz="1600" b="0" i="0" u="sng" strike="noStrike" cap="none" normalizeH="0" baseline="0" dirty="0">
                          <a:ln>
                            <a:noFill/>
                          </a:ln>
                          <a:solidFill>
                            <a:srgbClr val="000000"/>
                          </a:solidFill>
                          <a:effectLst/>
                          <a:latin typeface="+mn-lt"/>
                          <a:ea typeface="MS PGothic" panose="020B0600070205080204" pitchFamily="34" charset="-128"/>
                        </a:rPr>
                        <a:t>collection of evidence</a:t>
                      </a:r>
                      <a:r>
                        <a:rPr kumimoji="0" lang="en-AU" sz="1600" b="0" i="0" u="none" strike="noStrike" cap="none" normalizeH="0" baseline="0" dirty="0">
                          <a:ln>
                            <a:noFill/>
                          </a:ln>
                          <a:solidFill>
                            <a:srgbClr val="000000"/>
                          </a:solidFill>
                          <a:effectLst/>
                          <a:latin typeface="+mn-lt"/>
                          <a:ea typeface="MS PGothic" panose="020B0600070205080204" pitchFamily="34" charset="-128"/>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the provision of legal information,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and locating of suspects. </a:t>
                      </a:r>
                    </a:p>
                  </a:txBody>
                  <a:tcPr marL="91444" marR="91444"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a:ln>
                            <a:noFill/>
                          </a:ln>
                          <a:solidFill>
                            <a:srgbClr val="000000"/>
                          </a:solidFill>
                          <a:effectLst/>
                          <a:latin typeface="+mn-lt"/>
                          <a:ea typeface="MS PGothic" panose="020B0600070205080204" pitchFamily="34" charset="-128"/>
                        </a:rPr>
                        <a:t>Warsaw Convention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AU" sz="1400" b="1" i="0" u="none" strike="noStrike" cap="none" normalizeH="0" baseline="0" dirty="0">
                          <a:ln>
                            <a:noFill/>
                          </a:ln>
                          <a:solidFill>
                            <a:srgbClr val="000000"/>
                          </a:solidFill>
                          <a:effectLst/>
                          <a:latin typeface="+mn-lt"/>
                          <a:ea typeface="MS PGothic" panose="020B0600070205080204" pitchFamily="34" charset="-128"/>
                        </a:rPr>
                        <a:t>FIU cooperation (Articles 46 – 47)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AU" sz="18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FIUs exchange, spontaneously or on request any accessible information that may be relevant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to the processing or analysis of information 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to investigation by the FIU regarding financial transactions </a:t>
                      </a:r>
                      <a:r>
                        <a:rPr kumimoji="0" lang="en-AU" sz="1600" b="0" i="0" u="sng" strike="noStrike" cap="none" normalizeH="0" baseline="0" dirty="0">
                          <a:ln>
                            <a:noFill/>
                          </a:ln>
                          <a:solidFill>
                            <a:srgbClr val="000000"/>
                          </a:solidFill>
                          <a:effectLst/>
                          <a:latin typeface="+mn-lt"/>
                          <a:ea typeface="MS PGothic" panose="020B0600070205080204" pitchFamily="34" charset="-128"/>
                        </a:rPr>
                        <a:t>related to money laundering</a:t>
                      </a:r>
                      <a:r>
                        <a:rPr kumimoji="0" lang="en-AU" sz="1600" b="0" i="0" u="none" strike="noStrike" cap="none" normalizeH="0" baseline="0" dirty="0">
                          <a:ln>
                            <a:noFill/>
                          </a:ln>
                          <a:solidFill>
                            <a:srgbClr val="000000"/>
                          </a:solidFill>
                          <a:effectLst/>
                          <a:latin typeface="+mn-lt"/>
                          <a:ea typeface="MS PGothic" panose="020B0600070205080204" pitchFamily="34" charset="-128"/>
                        </a:rPr>
                        <a:t> and the natural or legal persons involved.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AU" sz="16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FIU power to postpone suspicious transactions.</a:t>
                      </a:r>
                    </a:p>
                  </a:txBody>
                  <a:tcPr marL="91444" marR="91444"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p:cNvSpPr>
            <a:spLocks noGrp="1"/>
          </p:cNvSpPr>
          <p:nvPr>
            <p:ph type="title"/>
          </p:nvPr>
        </p:nvSpPr>
        <p:spPr>
          <a:xfrm>
            <a:off x="827584" y="-9872"/>
            <a:ext cx="8229600" cy="1143000"/>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NATIONAL CONTACT POINTS</a:t>
            </a:r>
            <a:r>
              <a:rPr lang="sl-SI" sz="3200" dirty="0">
                <a:solidFill>
                  <a:srgbClr val="FFFFFF"/>
                </a:solidFill>
                <a:latin typeface="Helvetica" panose="020B0604020202020204" pitchFamily="34" charset="0"/>
              </a:rPr>
              <a:t> ?</a:t>
            </a:r>
            <a:endParaRPr lang="en-US" sz="3200" dirty="0">
              <a:solidFill>
                <a:srgbClr val="FFFFFF"/>
              </a:solidFill>
              <a:latin typeface="Helvetica" panose="020B0604020202020204" pitchFamily="34" charset="0"/>
            </a:endParaRP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2283425439"/>
              </p:ext>
            </p:extLst>
          </p:nvPr>
        </p:nvGraphicFramePr>
        <p:xfrm>
          <a:off x="86816" y="1133128"/>
          <a:ext cx="8970368" cy="5176192"/>
        </p:xfrm>
        <a:graphic>
          <a:graphicData uri="http://schemas.openxmlformats.org/drawingml/2006/table">
            <a:tbl>
              <a:tblPr/>
              <a:tblGrid>
                <a:gridCol w="4403956">
                  <a:extLst>
                    <a:ext uri="{9D8B030D-6E8A-4147-A177-3AD203B41FA5}">
                      <a16:colId xmlns:a16="http://schemas.microsoft.com/office/drawing/2014/main" val="20000"/>
                    </a:ext>
                  </a:extLst>
                </a:gridCol>
                <a:gridCol w="4566412">
                  <a:extLst>
                    <a:ext uri="{9D8B030D-6E8A-4147-A177-3AD203B41FA5}">
                      <a16:colId xmlns:a16="http://schemas.microsoft.com/office/drawing/2014/main" val="20001"/>
                    </a:ext>
                  </a:extLst>
                </a:gridCol>
              </a:tblGrid>
              <a:tr h="5176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n-lt"/>
                          <a:ea typeface="MS PGothic" charset="0"/>
                          <a:cs typeface="MS PGothic" charset="0"/>
                        </a:rPr>
                        <a:t>Information exchange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CARIN/AROs</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EGMONT Group (FIUs)</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1" i="0" u="sng" strike="noStrike" cap="none" normalizeH="0" baseline="0" dirty="0">
                          <a:ln>
                            <a:noFill/>
                          </a:ln>
                          <a:solidFill>
                            <a:srgbClr val="000000"/>
                          </a:solidFill>
                          <a:effectLst/>
                          <a:latin typeface="+mn-lt"/>
                          <a:ea typeface="MS PGothic" charset="0"/>
                          <a:cs typeface="MS PGothic" charset="0"/>
                        </a:rPr>
                        <a:t>24/7 network</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Interpol</a:t>
                      </a:r>
                      <a:endParaRPr kumimoji="0" lang="sl-SI"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endParaRPr kumimoji="0" lang="sl-SI"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Europol</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err="1">
                          <a:ln>
                            <a:noFill/>
                          </a:ln>
                          <a:solidFill>
                            <a:srgbClr val="000000"/>
                          </a:solidFill>
                          <a:effectLst/>
                          <a:latin typeface="+mn-lt"/>
                          <a:ea typeface="MS PGothic" charset="0"/>
                          <a:cs typeface="MS PGothic" charset="0"/>
                        </a:rPr>
                        <a:t>Eurojust</a:t>
                      </a:r>
                      <a:endParaRPr kumimoji="0" lang="sl-SI"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endParaRPr kumimoji="0" lang="en-US"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PCCSEE</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SELEC</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Bilateral</a:t>
                      </a:r>
                      <a:r>
                        <a:rPr kumimoji="0" lang="sl-SI" sz="1600" b="0" i="0" u="none" strike="noStrike" cap="none" normalizeH="0" baseline="0" dirty="0">
                          <a:ln>
                            <a:noFill/>
                          </a:ln>
                          <a:solidFill>
                            <a:srgbClr val="000000"/>
                          </a:solidFill>
                          <a:effectLst/>
                          <a:latin typeface="+mn-lt"/>
                          <a:ea typeface="MS PGothic" charset="0"/>
                          <a:cs typeface="MS PGothic" charset="0"/>
                        </a:rPr>
                        <a:t> </a:t>
                      </a:r>
                      <a:r>
                        <a:rPr kumimoji="0" lang="sl-SI" sz="1600" b="0" i="0" u="none" strike="noStrike" cap="none" normalizeH="0" baseline="0" dirty="0" err="1">
                          <a:ln>
                            <a:noFill/>
                          </a:ln>
                          <a:solidFill>
                            <a:srgbClr val="000000"/>
                          </a:solidFill>
                          <a:effectLst/>
                          <a:latin typeface="+mn-lt"/>
                          <a:ea typeface="MS PGothic" charset="0"/>
                          <a:cs typeface="MS PGothic" charset="0"/>
                        </a:rPr>
                        <a:t>agreements</a:t>
                      </a:r>
                      <a:endParaRPr kumimoji="0" lang="en-US" sz="1400" b="1" i="0" u="none" strike="noStrike" cap="none" normalizeH="0" baseline="0" dirty="0">
                        <a:ln>
                          <a:noFill/>
                        </a:ln>
                        <a:solidFill>
                          <a:srgbClr val="000000"/>
                        </a:solidFill>
                        <a:effectLst/>
                        <a:latin typeface="+mn-lt"/>
                        <a:ea typeface="MS PGothic" charset="0"/>
                        <a:cs typeface="MS PGothic"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n-lt"/>
                          <a:ea typeface="MS PGothic" charset="0"/>
                          <a:cs typeface="MS PGothic" charset="0"/>
                        </a:rPr>
                        <a:t>Mutual legal assistance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National Central authority </a:t>
                      </a:r>
                      <a:r>
                        <a:rPr kumimoji="0" lang="sl-SI" sz="1600" b="0" i="0" u="none" strike="noStrike" cap="none" normalizeH="0" baseline="0" dirty="0">
                          <a:ln>
                            <a:noFill/>
                          </a:ln>
                          <a:solidFill>
                            <a:srgbClr val="000000"/>
                          </a:solidFill>
                          <a:effectLst/>
                          <a:latin typeface="+mn-lt"/>
                          <a:ea typeface="MS PGothic" charset="0"/>
                          <a:cs typeface="MS PGothic" charset="0"/>
                        </a:rPr>
                        <a:t>- </a:t>
                      </a:r>
                      <a:r>
                        <a:rPr kumimoji="0" lang="en-US" sz="1600" b="0" i="0" u="none" strike="noStrike" cap="none" normalizeH="0" baseline="0" dirty="0">
                          <a:ln>
                            <a:noFill/>
                          </a:ln>
                          <a:solidFill>
                            <a:srgbClr val="000000"/>
                          </a:solidFill>
                          <a:effectLst/>
                          <a:latin typeface="+mn-lt"/>
                          <a:ea typeface="MS PGothic" charset="0"/>
                          <a:cs typeface="MS PGothic" charset="0"/>
                        </a:rPr>
                        <a:t>Ministry of Justice</a:t>
                      </a:r>
                      <a:r>
                        <a:rPr kumimoji="0" lang="sl-SI" sz="1600" b="0" i="0" u="none" strike="noStrike" cap="none" normalizeH="0" baseline="0" dirty="0">
                          <a:ln>
                            <a:noFill/>
                          </a:ln>
                          <a:solidFill>
                            <a:srgbClr val="000000"/>
                          </a:solidFill>
                          <a:effectLst/>
                          <a:latin typeface="+mn-lt"/>
                          <a:ea typeface="MS PGothic" charset="0"/>
                          <a:cs typeface="MS PGothic" charset="0"/>
                        </a:rPr>
                        <a:t>?</a:t>
                      </a:r>
                      <a:endParaRPr kumimoji="0" lang="en-US"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Bilateral agreements enable direct cooperation</a:t>
                      </a:r>
                      <a:r>
                        <a:rPr kumimoji="0" lang="sl-SI" sz="1600" b="0" i="0" u="none" strike="noStrike" cap="none" normalizeH="0" baseline="0" dirty="0">
                          <a:ln>
                            <a:noFill/>
                          </a:ln>
                          <a:solidFill>
                            <a:srgbClr val="000000"/>
                          </a:solidFill>
                          <a:effectLst/>
                          <a:latin typeface="+mn-lt"/>
                          <a:ea typeface="MS PGothic" charset="0"/>
                          <a:cs typeface="MS PGothic" charset="0"/>
                        </a:rPr>
                        <a:t> (prosecutor-prosecutor, judge-judge)</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endParaRPr kumimoji="0" lang="en-US" sz="16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National legal provisions facilitate</a:t>
                      </a:r>
                      <a:r>
                        <a:rPr kumimoji="0" lang="sl-SI" sz="1600" b="0" i="0" u="none" strike="noStrike" cap="none" normalizeH="0" baseline="0" dirty="0">
                          <a:ln>
                            <a:noFill/>
                          </a:ln>
                          <a:solidFill>
                            <a:srgbClr val="000000"/>
                          </a:solidFill>
                          <a:effectLst/>
                          <a:latin typeface="+mn-lt"/>
                          <a:ea typeface="MS PGothic" charset="0"/>
                          <a:cs typeface="MS PGothic" charset="0"/>
                        </a:rPr>
                        <a:t>?</a:t>
                      </a:r>
                      <a:r>
                        <a:rPr kumimoji="0" lang="en-US" sz="1600" b="0" i="0" u="none" strike="noStrike" cap="none" normalizeH="0" baseline="0" dirty="0">
                          <a:ln>
                            <a:noFill/>
                          </a:ln>
                          <a:solidFill>
                            <a:srgbClr val="000000"/>
                          </a:solidFill>
                          <a:effectLst/>
                          <a:latin typeface="+mn-lt"/>
                          <a:ea typeface="MS PGothic" charset="0"/>
                          <a:cs typeface="MS PGothic" charset="0"/>
                        </a:rPr>
                        <a:t>: </a:t>
                      </a:r>
                    </a:p>
                    <a:p>
                      <a:pPr marL="742950" marR="0" lvl="1" indent="-285750" algn="l" defTabSz="914400" rtl="0" eaLnBrk="1" fontAlgn="base" latinLnBrk="0" hangingPunct="1">
                        <a:lnSpc>
                          <a:spcPct val="100000"/>
                        </a:lnSpc>
                        <a:spcBef>
                          <a:spcPct val="0"/>
                        </a:spcBef>
                        <a:spcAft>
                          <a:spcPct val="0"/>
                        </a:spcAft>
                        <a:buClrTx/>
                        <a:buSzTx/>
                        <a:buFont typeface="Arial"/>
                        <a:buChar char="•"/>
                        <a:tabLst/>
                      </a:pPr>
                      <a:r>
                        <a:rPr kumimoji="0" lang="sl-SI" sz="1600" b="0" i="0" u="none" strike="noStrike" cap="none" normalizeH="0" baseline="0" dirty="0">
                          <a:ln>
                            <a:noFill/>
                          </a:ln>
                          <a:solidFill>
                            <a:srgbClr val="000000"/>
                          </a:solidFill>
                          <a:effectLst/>
                          <a:latin typeface="+mn-lt"/>
                          <a:ea typeface="MS PGothic" charset="0"/>
                          <a:cs typeface="MS PGothic" charset="0"/>
                        </a:rPr>
                        <a:t>JIT</a:t>
                      </a:r>
                      <a:r>
                        <a:rPr kumimoji="0" lang="en-US" sz="1600" b="0" i="0" u="none" strike="noStrike" cap="none" normalizeH="0" baseline="0" dirty="0">
                          <a:ln>
                            <a:noFill/>
                          </a:ln>
                          <a:solidFill>
                            <a:srgbClr val="000000"/>
                          </a:solidFill>
                          <a:effectLst/>
                          <a:latin typeface="+mn-lt"/>
                          <a:ea typeface="MS PGothic" charset="0"/>
                          <a:cs typeface="MS PGothic" charset="0"/>
                        </a:rPr>
                        <a:t>s</a:t>
                      </a:r>
                      <a:r>
                        <a:rPr kumimoji="0" lang="sl-SI" sz="1600" b="0" i="0" u="none" strike="noStrike" cap="none" normalizeH="0" baseline="0" dirty="0">
                          <a:ln>
                            <a:noFill/>
                          </a:ln>
                          <a:solidFill>
                            <a:srgbClr val="000000"/>
                          </a:solidFill>
                          <a:effectLst/>
                          <a:latin typeface="+mn-lt"/>
                          <a:ea typeface="MS PGothic" charset="0"/>
                          <a:cs typeface="MS PGothic" charset="0"/>
                        </a:rPr>
                        <a:t>, </a:t>
                      </a:r>
                      <a:r>
                        <a:rPr kumimoji="0" lang="en-US" sz="1600" b="0" i="0" u="none" strike="noStrike" cap="none" normalizeH="0" baseline="0" dirty="0">
                          <a:ln>
                            <a:noFill/>
                          </a:ln>
                          <a:solidFill>
                            <a:srgbClr val="000000"/>
                          </a:solidFill>
                          <a:effectLst/>
                          <a:latin typeface="+mn-lt"/>
                          <a:ea typeface="MS PGothic" charset="0"/>
                          <a:cs typeface="MS PGothic" charset="0"/>
                        </a:rPr>
                        <a:t>parallel investigation</a:t>
                      </a:r>
                      <a:r>
                        <a:rPr kumimoji="0" lang="sl-SI" sz="1600" b="0" i="0" u="none" strike="noStrike" cap="none" normalizeH="0" baseline="0" dirty="0">
                          <a:ln>
                            <a:noFill/>
                          </a:ln>
                          <a:solidFill>
                            <a:srgbClr val="000000"/>
                          </a:solidFill>
                          <a:effectLst/>
                          <a:latin typeface="+mn-lt"/>
                          <a:ea typeface="MS PGothic" charset="0"/>
                          <a:cs typeface="MS PGothic" charset="0"/>
                        </a:rPr>
                        <a:t>, </a:t>
                      </a:r>
                      <a:r>
                        <a:rPr kumimoji="0" lang="en-US" sz="1600" b="0" i="0" u="none" strike="noStrike" cap="none" normalizeH="0" baseline="0" dirty="0">
                          <a:ln>
                            <a:noFill/>
                          </a:ln>
                          <a:solidFill>
                            <a:srgbClr val="000000"/>
                          </a:solidFill>
                          <a:effectLst/>
                          <a:latin typeface="+mn-lt"/>
                          <a:ea typeface="MS PGothic" charset="0"/>
                          <a:cs typeface="MS PGothic" charset="0"/>
                        </a:rPr>
                        <a:t>transfer of proceedings</a:t>
                      </a:r>
                      <a:endParaRPr kumimoji="0" lang="sl-SI" sz="1600" b="0" i="0" u="none" strike="noStrike" cap="none" normalizeH="0" baseline="0" dirty="0">
                        <a:ln>
                          <a:noFill/>
                        </a:ln>
                        <a:solidFill>
                          <a:srgbClr val="000000"/>
                        </a:solidFill>
                        <a:effectLst/>
                        <a:latin typeface="+mn-lt"/>
                        <a:ea typeface="MS PGothic" charset="0"/>
                        <a:cs typeface="MS PGothic"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pPr>
                      <a:endParaRPr kumimoji="0" lang="sl-SI" sz="1600" b="0" i="0" u="none" strike="noStrike" cap="none" normalizeH="0" baseline="0" dirty="0">
                        <a:ln>
                          <a:noFill/>
                        </a:ln>
                        <a:solidFill>
                          <a:srgbClr val="000000"/>
                        </a:solidFill>
                        <a:effectLst/>
                        <a:latin typeface="+mn-lt"/>
                        <a:ea typeface="MS PGothic" charset="0"/>
                        <a:cs typeface="MS PGothic"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a:ln>
                            <a:noFill/>
                          </a:ln>
                          <a:solidFill>
                            <a:srgbClr val="000000"/>
                          </a:solidFill>
                          <a:effectLst/>
                          <a:latin typeface="+mn-lt"/>
                          <a:ea typeface="MS PGothic" charset="0"/>
                          <a:cs typeface="MS PGothic" charset="0"/>
                        </a:rPr>
                        <a:t>National legal provisions </a:t>
                      </a:r>
                      <a:r>
                        <a:rPr kumimoji="0" lang="sl-SI" sz="1600" b="0" i="0" u="none" strike="noStrike" cap="none" normalizeH="0" baseline="0" dirty="0">
                          <a:ln>
                            <a:noFill/>
                          </a:ln>
                          <a:solidFill>
                            <a:srgbClr val="000000"/>
                          </a:solidFill>
                          <a:effectLst/>
                          <a:latin typeface="+mn-lt"/>
                          <a:ea typeface="MS PGothic" charset="0"/>
                          <a:cs typeface="MS PGothic" charset="0"/>
                        </a:rPr>
                        <a:t>on MLA</a:t>
                      </a:r>
                    </a:p>
                    <a:p>
                      <a:pPr marL="457200" marR="0" lvl="1" indent="0" algn="l" defTabSz="914400" rtl="0" eaLnBrk="1" fontAlgn="base" latinLnBrk="0" hangingPunct="1">
                        <a:lnSpc>
                          <a:spcPct val="100000"/>
                        </a:lnSpc>
                        <a:spcBef>
                          <a:spcPct val="0"/>
                        </a:spcBef>
                        <a:spcAft>
                          <a:spcPct val="0"/>
                        </a:spcAft>
                        <a:buClrTx/>
                        <a:buSzTx/>
                        <a:buFont typeface="Arial"/>
                        <a:buNone/>
                        <a:tabLst/>
                      </a:pPr>
                      <a:endParaRPr kumimoji="0" lang="en-US" sz="1600" b="0" i="0" u="none" strike="noStrike" cap="none" normalizeH="0" baseline="0" dirty="0">
                        <a:ln>
                          <a:noFill/>
                        </a:ln>
                        <a:solidFill>
                          <a:srgbClr val="000000"/>
                        </a:solidFill>
                        <a:effectLst/>
                        <a:latin typeface="+mn-lt"/>
                        <a:ea typeface="MS PGothic" charset="0"/>
                        <a:cs typeface="MS PGothic"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47259</TotalTime>
  <Words>12155</Words>
  <Application>Microsoft Office PowerPoint</Application>
  <PresentationFormat>On-screen Show (4:3)</PresentationFormat>
  <Paragraphs>892</Paragraphs>
  <Slides>72</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Georgia</vt:lpstr>
      <vt:lpstr>Helvetica</vt:lpstr>
      <vt:lpstr>Verdana</vt:lpstr>
      <vt:lpstr>PPT_theme_v7</vt:lpstr>
      <vt:lpstr>PowerPoint Presentation</vt:lpstr>
      <vt:lpstr>Session Objectives</vt:lpstr>
      <vt:lpstr>International cooperation</vt:lpstr>
      <vt:lpstr>International cooperation</vt:lpstr>
      <vt:lpstr>PowerPoint Presentation</vt:lpstr>
      <vt:lpstr>International legal instruments</vt:lpstr>
      <vt:lpstr>International cooperation – general principles</vt:lpstr>
      <vt:lpstr>International cooperation</vt:lpstr>
      <vt:lpstr>NATIONAL CONTACT POINTS ?</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PowerPoint Presentation</vt:lpstr>
      <vt:lpstr> Questions:</vt:lpstr>
      <vt:lpstr>Exercise</vt:lpstr>
      <vt:lpstr>Summary</vt:lpstr>
      <vt:lpstr>PowerPoint Presentation</vt:lpstr>
      <vt:lpstr>Part Two  Public-Private Cooperation</vt:lpstr>
      <vt:lpstr>Service Provider</vt:lpstr>
      <vt:lpstr>Service Provider</vt:lpstr>
      <vt:lpstr>Electronic Evidence</vt:lpstr>
      <vt:lpstr>Types of data</vt:lpstr>
      <vt:lpstr>Subscriber Information</vt:lpstr>
      <vt:lpstr>Traffic Data</vt:lpstr>
      <vt:lpstr>Content Data</vt:lpstr>
      <vt:lpstr>Cloud Data</vt:lpstr>
      <vt:lpstr>The challenges of the evidence in the cloud</vt:lpstr>
      <vt:lpstr>Access to Data held by Domestic Service Providers</vt:lpstr>
      <vt:lpstr>Levels of Cooperation</vt:lpstr>
      <vt:lpstr>Compulsory Cooperation</vt:lpstr>
      <vt:lpstr>Voluntary Cooperation with Service Providers</vt:lpstr>
      <vt:lpstr>Access to Cloud Data Held by Domestic Service Providers</vt:lpstr>
      <vt:lpstr>PowerPoint Presentation</vt:lpstr>
      <vt:lpstr>Access to Data Held by Foreign Service Providers</vt:lpstr>
      <vt:lpstr>Introduction</vt:lpstr>
      <vt:lpstr>Levels of Cooperation</vt:lpstr>
      <vt:lpstr>Compulsory Cooperation</vt:lpstr>
      <vt:lpstr>Production Orders</vt:lpstr>
      <vt:lpstr>Voluntary Cooperation without Legal Mandate</vt:lpstr>
      <vt:lpstr>PowerPoint Presentation</vt:lpstr>
      <vt:lpstr>PowerPoint Presentation</vt:lpstr>
      <vt:lpstr>PowerPoint Presentation</vt:lpstr>
      <vt:lpstr>Apple</vt:lpstr>
      <vt:lpstr>Facebook</vt:lpstr>
      <vt:lpstr>Microsoft</vt:lpstr>
      <vt:lpstr>Considerations in Cooperating with Foreign Service Providers</vt:lpstr>
      <vt:lpstr>Volatility of Policies</vt:lpstr>
      <vt:lpstr>Location, Territoriality &amp; Jurisdiction</vt:lpstr>
      <vt:lpstr>US vs European Providers</vt:lpstr>
      <vt:lpstr>Direct preservation &amp; emergency requests</vt:lpstr>
      <vt:lpstr>Different requirements for different types of data</vt:lpstr>
      <vt:lpstr>E.g. Google Inc.</vt:lpstr>
      <vt:lpstr>E.g. Google Inc.</vt:lpstr>
      <vt:lpstr>E.g. Google Inc.</vt:lpstr>
      <vt:lpstr>PowerPoint Presentation</vt:lpstr>
      <vt:lpstr>Summary </vt:lpstr>
      <vt:lpstr>Session Objectives</vt:lpstr>
      <vt:lpstr>Session Objectives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dc:creator>
  <cp:lastModifiedBy>Hortensia Pasalau</cp:lastModifiedBy>
  <cp:revision>423</cp:revision>
  <cp:lastPrinted>2016-05-18T07:38:13Z</cp:lastPrinted>
  <dcterms:created xsi:type="dcterms:W3CDTF">2013-06-24T06:40:18Z</dcterms:created>
  <dcterms:modified xsi:type="dcterms:W3CDTF">2023-11-14T10:53:49Z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E84F6B92-DC63-4F98-A686-F92C604E88F3</vt:lpwstr>
  </property>
  <property fmtid="{D5CDD505-2E9C-101B-9397-08002B2CF9AE}" pid="3" name="ArticulatePath">
    <vt:lpwstr>Session 9 International and Public Private Cooperation</vt:lpwstr>
  </property>
</Properties>
</file>